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8288000" cy="10287000"/>
  <p:notesSz cx="6858000" cy="9144000"/>
  <p:embeddedFontLst>
    <p:embeddedFont>
      <p:font typeface="Times New Roman Bold"/>
      <p:regular r:id="rId18"/>
      <p:bold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023275-D63D-4A7B-958A-0A160B41AF6F}" v="1" dt="2025-08-18T06:50:50.8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3" d="100"/>
          <a:sy n="53" d="100"/>
        </p:scale>
        <p:origin x="58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enakshi Sharma" userId="d7662562-788c-4d68-9a0b-0ce5e2a0744e" providerId="ADAL" clId="{8A023275-D63D-4A7B-958A-0A160B41AF6F}"/>
    <pc:docChg chg="modSld">
      <pc:chgData name="Meenakshi Sharma" userId="d7662562-788c-4d68-9a0b-0ce5e2a0744e" providerId="ADAL" clId="{8A023275-D63D-4A7B-958A-0A160B41AF6F}" dt="2025-08-18T06:51:09.531" v="5" actId="1076"/>
      <pc:docMkLst>
        <pc:docMk/>
      </pc:docMkLst>
      <pc:sldChg chg="addSp modSp mod">
        <pc:chgData name="Meenakshi Sharma" userId="d7662562-788c-4d68-9a0b-0ce5e2a0744e" providerId="ADAL" clId="{8A023275-D63D-4A7B-958A-0A160B41AF6F}" dt="2025-08-18T06:51:09.531" v="5" actId="1076"/>
        <pc:sldMkLst>
          <pc:docMk/>
          <pc:sldMk cId="0" sldId="257"/>
        </pc:sldMkLst>
        <pc:picChg chg="add mod">
          <ac:chgData name="Meenakshi Sharma" userId="d7662562-788c-4d68-9a0b-0ce5e2a0744e" providerId="ADAL" clId="{8A023275-D63D-4A7B-958A-0A160B41AF6F}" dt="2025-08-18T06:51:09.531" v="5" actId="1076"/>
          <ac:picMkLst>
            <pc:docMk/>
            <pc:sldMk cId="0" sldId="257"/>
            <ac:picMk id="9" creationId="{27CCC6F4-94B4-FE46-9E8A-A344C7D66B0B}"/>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8/18/2025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svg"/><Relationship Id="rId18" Type="http://schemas.openxmlformats.org/officeDocument/2006/relationships/image" Target="../media/image17.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17" Type="http://schemas.openxmlformats.org/officeDocument/2006/relationships/image" Target="../media/image16.sv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9.png"/><Relationship Id="rId19" Type="http://schemas.openxmlformats.org/officeDocument/2006/relationships/image" Target="../media/image18.sv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2.svg"/><Relationship Id="rId7" Type="http://schemas.openxmlformats.org/officeDocument/2006/relationships/image" Target="../media/image10.svg"/><Relationship Id="rId12"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48.svg"/><Relationship Id="rId5" Type="http://schemas.openxmlformats.org/officeDocument/2006/relationships/image" Target="../media/image21.svg"/><Relationship Id="rId10" Type="http://schemas.openxmlformats.org/officeDocument/2006/relationships/image" Target="../media/image47.png"/><Relationship Id="rId4" Type="http://schemas.openxmlformats.org/officeDocument/2006/relationships/image" Target="../media/image20.png"/><Relationship Id="rId9" Type="http://schemas.openxmlformats.org/officeDocument/2006/relationships/image" Target="../media/image44.svg"/></Relationships>
</file>

<file path=ppt/slides/_rels/slide11.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svg"/><Relationship Id="rId18" Type="http://schemas.openxmlformats.org/officeDocument/2006/relationships/image" Target="../media/image19.png"/><Relationship Id="rId3" Type="http://schemas.openxmlformats.org/officeDocument/2006/relationships/image" Target="../media/image21.svg"/><Relationship Id="rId7" Type="http://schemas.openxmlformats.org/officeDocument/2006/relationships/image" Target="../media/image50.svg"/><Relationship Id="rId12" Type="http://schemas.openxmlformats.org/officeDocument/2006/relationships/image" Target="../media/image55.png"/><Relationship Id="rId17" Type="http://schemas.openxmlformats.org/officeDocument/2006/relationships/image" Target="../media/image60.svg"/><Relationship Id="rId2" Type="http://schemas.openxmlformats.org/officeDocument/2006/relationships/image" Target="../media/image20.png"/><Relationship Id="rId16"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49.png"/><Relationship Id="rId11" Type="http://schemas.openxmlformats.org/officeDocument/2006/relationships/image" Target="../media/image54.svg"/><Relationship Id="rId5" Type="http://schemas.openxmlformats.org/officeDocument/2006/relationships/image" Target="../media/image2.svg"/><Relationship Id="rId15" Type="http://schemas.openxmlformats.org/officeDocument/2006/relationships/image" Target="../media/image58.svg"/><Relationship Id="rId10" Type="http://schemas.openxmlformats.org/officeDocument/2006/relationships/image" Target="../media/image53.png"/><Relationship Id="rId4" Type="http://schemas.openxmlformats.org/officeDocument/2006/relationships/image" Target="../media/image1.png"/><Relationship Id="rId9" Type="http://schemas.openxmlformats.org/officeDocument/2006/relationships/image" Target="../media/image52.svg"/><Relationship Id="rId14" Type="http://schemas.openxmlformats.org/officeDocument/2006/relationships/image" Target="../media/image57.png"/></Relationships>
</file>

<file path=ppt/slides/_rels/slide12.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svg"/><Relationship Id="rId18" Type="http://schemas.openxmlformats.org/officeDocument/2006/relationships/image" Target="../media/image19.png"/><Relationship Id="rId3" Type="http://schemas.openxmlformats.org/officeDocument/2006/relationships/image" Target="../media/image21.svg"/><Relationship Id="rId7" Type="http://schemas.openxmlformats.org/officeDocument/2006/relationships/image" Target="../media/image50.svg"/><Relationship Id="rId12" Type="http://schemas.openxmlformats.org/officeDocument/2006/relationships/image" Target="../media/image55.png"/><Relationship Id="rId17" Type="http://schemas.openxmlformats.org/officeDocument/2006/relationships/image" Target="../media/image60.svg"/><Relationship Id="rId2" Type="http://schemas.openxmlformats.org/officeDocument/2006/relationships/image" Target="../media/image20.png"/><Relationship Id="rId16"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49.png"/><Relationship Id="rId11" Type="http://schemas.openxmlformats.org/officeDocument/2006/relationships/image" Target="../media/image54.svg"/><Relationship Id="rId5" Type="http://schemas.openxmlformats.org/officeDocument/2006/relationships/image" Target="../media/image2.svg"/><Relationship Id="rId15" Type="http://schemas.openxmlformats.org/officeDocument/2006/relationships/image" Target="../media/image58.svg"/><Relationship Id="rId10" Type="http://schemas.openxmlformats.org/officeDocument/2006/relationships/image" Target="../media/image53.png"/><Relationship Id="rId4" Type="http://schemas.openxmlformats.org/officeDocument/2006/relationships/image" Target="../media/image1.png"/><Relationship Id="rId9" Type="http://schemas.openxmlformats.org/officeDocument/2006/relationships/image" Target="../media/image52.svg"/><Relationship Id="rId14" Type="http://schemas.openxmlformats.org/officeDocument/2006/relationships/image" Target="../media/image57.png"/></Relationships>
</file>

<file path=ppt/slides/_rels/slide13.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56.svg"/><Relationship Id="rId18" Type="http://schemas.openxmlformats.org/officeDocument/2006/relationships/image" Target="../media/image19.png"/><Relationship Id="rId3" Type="http://schemas.openxmlformats.org/officeDocument/2006/relationships/image" Target="../media/image21.svg"/><Relationship Id="rId7" Type="http://schemas.openxmlformats.org/officeDocument/2006/relationships/image" Target="../media/image50.svg"/><Relationship Id="rId12" Type="http://schemas.openxmlformats.org/officeDocument/2006/relationships/image" Target="../media/image55.png"/><Relationship Id="rId17" Type="http://schemas.openxmlformats.org/officeDocument/2006/relationships/image" Target="../media/image60.svg"/><Relationship Id="rId2" Type="http://schemas.openxmlformats.org/officeDocument/2006/relationships/image" Target="../media/image20.png"/><Relationship Id="rId16" Type="http://schemas.openxmlformats.org/officeDocument/2006/relationships/image" Target="../media/image59.png"/><Relationship Id="rId1" Type="http://schemas.openxmlformats.org/officeDocument/2006/relationships/slideLayout" Target="../slideLayouts/slideLayout7.xml"/><Relationship Id="rId6" Type="http://schemas.openxmlformats.org/officeDocument/2006/relationships/image" Target="../media/image49.png"/><Relationship Id="rId11" Type="http://schemas.openxmlformats.org/officeDocument/2006/relationships/image" Target="../media/image54.svg"/><Relationship Id="rId5" Type="http://schemas.openxmlformats.org/officeDocument/2006/relationships/image" Target="../media/image2.svg"/><Relationship Id="rId15" Type="http://schemas.openxmlformats.org/officeDocument/2006/relationships/image" Target="../media/image58.svg"/><Relationship Id="rId10" Type="http://schemas.openxmlformats.org/officeDocument/2006/relationships/image" Target="../media/image53.png"/><Relationship Id="rId4" Type="http://schemas.openxmlformats.org/officeDocument/2006/relationships/image" Target="../media/image1.png"/><Relationship Id="rId9" Type="http://schemas.openxmlformats.org/officeDocument/2006/relationships/image" Target="../media/image52.svg"/><Relationship Id="rId14" Type="http://schemas.openxmlformats.org/officeDocument/2006/relationships/image" Target="../media/image57.png"/></Relationships>
</file>

<file path=ppt/slides/_rels/slide14.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2.svg"/><Relationship Id="rId7" Type="http://schemas.openxmlformats.org/officeDocument/2006/relationships/image" Target="../media/image6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63.png"/></Relationships>
</file>

<file path=ppt/slides/_rels/slide15.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2.svg"/><Relationship Id="rId7" Type="http://schemas.openxmlformats.org/officeDocument/2006/relationships/image" Target="../media/image6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63.png"/></Relationships>
</file>

<file path=ppt/slides/_rels/slide16.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8.svg"/><Relationship Id="rId18" Type="http://schemas.openxmlformats.org/officeDocument/2006/relationships/image" Target="../media/image13.png"/><Relationship Id="rId3" Type="http://schemas.openxmlformats.org/officeDocument/2006/relationships/image" Target="../media/image2.svg"/><Relationship Id="rId7" Type="http://schemas.openxmlformats.org/officeDocument/2006/relationships/image" Target="../media/image65.svg"/><Relationship Id="rId12" Type="http://schemas.openxmlformats.org/officeDocument/2006/relationships/image" Target="../media/image7.png"/><Relationship Id="rId17" Type="http://schemas.openxmlformats.org/officeDocument/2006/relationships/image" Target="../media/image12.svg"/><Relationship Id="rId2" Type="http://schemas.openxmlformats.org/officeDocument/2006/relationships/image" Target="../media/image1.png"/><Relationship Id="rId16" Type="http://schemas.openxmlformats.org/officeDocument/2006/relationships/image" Target="../media/image11.png"/><Relationship Id="rId20"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64.png"/><Relationship Id="rId11" Type="http://schemas.openxmlformats.org/officeDocument/2006/relationships/image" Target="../media/image6.svg"/><Relationship Id="rId5" Type="http://schemas.openxmlformats.org/officeDocument/2006/relationships/image" Target="../media/image4.svg"/><Relationship Id="rId15" Type="http://schemas.openxmlformats.org/officeDocument/2006/relationships/image" Target="../media/image10.svg"/><Relationship Id="rId10" Type="http://schemas.openxmlformats.org/officeDocument/2006/relationships/image" Target="../media/image5.png"/><Relationship Id="rId19" Type="http://schemas.openxmlformats.org/officeDocument/2006/relationships/image" Target="../media/image14.svg"/><Relationship Id="rId4" Type="http://schemas.openxmlformats.org/officeDocument/2006/relationships/image" Target="../media/image3.png"/><Relationship Id="rId9" Type="http://schemas.openxmlformats.org/officeDocument/2006/relationships/image" Target="../media/image67.svg"/><Relationship Id="rId14"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svg"/><Relationship Id="rId7" Type="http://schemas.openxmlformats.org/officeDocument/2006/relationships/image" Target="../media/image23.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26.png"/><Relationship Id="rId5" Type="http://schemas.openxmlformats.org/officeDocument/2006/relationships/image" Target="../media/image21.svg"/><Relationship Id="rId10" Type="http://schemas.openxmlformats.org/officeDocument/2006/relationships/image" Target="../media/image19.png"/><Relationship Id="rId4" Type="http://schemas.openxmlformats.org/officeDocument/2006/relationships/image" Target="../media/image20.png"/><Relationship Id="rId9" Type="http://schemas.openxmlformats.org/officeDocument/2006/relationships/image" Target="../media/image25.svg"/></Relationships>
</file>

<file path=ppt/slides/_rels/slide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svg"/><Relationship Id="rId7" Type="http://schemas.openxmlformats.org/officeDocument/2006/relationships/image" Target="../media/image2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1.svg"/><Relationship Id="rId10" Type="http://schemas.openxmlformats.org/officeDocument/2006/relationships/image" Target="../media/image19.png"/><Relationship Id="rId4" Type="http://schemas.openxmlformats.org/officeDocument/2006/relationships/image" Target="../media/image20.png"/><Relationship Id="rId9" Type="http://schemas.openxmlformats.org/officeDocument/2006/relationships/image" Target="../media/image30.svg"/></Relationships>
</file>

<file path=ppt/slides/_rels/slide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svg"/><Relationship Id="rId7" Type="http://schemas.openxmlformats.org/officeDocument/2006/relationships/image" Target="../media/image32.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21.svg"/><Relationship Id="rId10" Type="http://schemas.openxmlformats.org/officeDocument/2006/relationships/image" Target="../media/image19.png"/><Relationship Id="rId4" Type="http://schemas.openxmlformats.org/officeDocument/2006/relationships/image" Target="../media/image20.png"/><Relationship Id="rId9" Type="http://schemas.openxmlformats.org/officeDocument/2006/relationships/image" Target="../media/image34.svg"/></Relationships>
</file>

<file path=ppt/slides/_rels/slide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38.svg"/><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40.svg"/><Relationship Id="rId4" Type="http://schemas.openxmlformats.org/officeDocument/2006/relationships/image" Target="../media/image39.pn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21.sv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21.sv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2.svg"/><Relationship Id="rId7" Type="http://schemas.openxmlformats.org/officeDocument/2006/relationships/image" Target="../media/image10.svg"/><Relationship Id="rId12"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46.png"/><Relationship Id="rId5" Type="http://schemas.openxmlformats.org/officeDocument/2006/relationships/image" Target="../media/image21.svg"/><Relationship Id="rId10" Type="http://schemas.openxmlformats.org/officeDocument/2006/relationships/image" Target="../media/image45.png"/><Relationship Id="rId4" Type="http://schemas.openxmlformats.org/officeDocument/2006/relationships/image" Target="../media/image20.png"/><Relationship Id="rId9" Type="http://schemas.openxmlformats.org/officeDocument/2006/relationships/image" Target="../media/image4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sp>
        <p:nvSpPr>
          <p:cNvPr id="2" name="Freeform 2"/>
          <p:cNvSpPr/>
          <p:nvPr/>
        </p:nvSpPr>
        <p:spPr>
          <a:xfrm rot="-591004">
            <a:off x="9581993" y="1000174"/>
            <a:ext cx="9743832" cy="10202966"/>
          </a:xfrm>
          <a:custGeom>
            <a:avLst/>
            <a:gdLst/>
            <a:ahLst/>
            <a:cxnLst/>
            <a:rect l="l" t="t" r="r" b="b"/>
            <a:pathLst>
              <a:path w="9743832" h="10202966">
                <a:moveTo>
                  <a:pt x="0" y="0"/>
                </a:moveTo>
                <a:lnTo>
                  <a:pt x="9743832" y="0"/>
                </a:lnTo>
                <a:lnTo>
                  <a:pt x="9743832" y="10202966"/>
                </a:lnTo>
                <a:lnTo>
                  <a:pt x="0" y="1020296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5755965">
            <a:off x="-1305643" y="731692"/>
            <a:ext cx="9743832" cy="10202966"/>
          </a:xfrm>
          <a:custGeom>
            <a:avLst/>
            <a:gdLst/>
            <a:ahLst/>
            <a:cxnLst/>
            <a:rect l="l" t="t" r="r" b="b"/>
            <a:pathLst>
              <a:path w="9743832" h="10202966">
                <a:moveTo>
                  <a:pt x="0" y="0"/>
                </a:moveTo>
                <a:lnTo>
                  <a:pt x="9743832" y="0"/>
                </a:lnTo>
                <a:lnTo>
                  <a:pt x="9743832" y="10202966"/>
                </a:lnTo>
                <a:lnTo>
                  <a:pt x="0" y="1020296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flipH="1">
            <a:off x="1844355" y="5705171"/>
            <a:ext cx="14599291" cy="9163657"/>
          </a:xfrm>
          <a:custGeom>
            <a:avLst/>
            <a:gdLst/>
            <a:ahLst/>
            <a:cxnLst/>
            <a:rect l="l" t="t" r="r" b="b"/>
            <a:pathLst>
              <a:path w="14599291" h="9163657">
                <a:moveTo>
                  <a:pt x="14599290" y="0"/>
                </a:moveTo>
                <a:lnTo>
                  <a:pt x="0" y="0"/>
                </a:lnTo>
                <a:lnTo>
                  <a:pt x="0" y="9163658"/>
                </a:lnTo>
                <a:lnTo>
                  <a:pt x="14599290" y="9163658"/>
                </a:lnTo>
                <a:lnTo>
                  <a:pt x="1459929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1487407" y="6174334"/>
            <a:ext cx="3531385" cy="3815463"/>
          </a:xfrm>
          <a:custGeom>
            <a:avLst/>
            <a:gdLst/>
            <a:ahLst/>
            <a:cxnLst/>
            <a:rect l="l" t="t" r="r" b="b"/>
            <a:pathLst>
              <a:path w="3531385" h="3815463">
                <a:moveTo>
                  <a:pt x="0" y="0"/>
                </a:moveTo>
                <a:lnTo>
                  <a:pt x="3531386" y="0"/>
                </a:lnTo>
                <a:lnTo>
                  <a:pt x="3531386" y="3815463"/>
                </a:lnTo>
                <a:lnTo>
                  <a:pt x="0" y="381546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flipH="1">
            <a:off x="12543402" y="6083768"/>
            <a:ext cx="3531385" cy="3815463"/>
          </a:xfrm>
          <a:custGeom>
            <a:avLst/>
            <a:gdLst/>
            <a:ahLst/>
            <a:cxnLst/>
            <a:rect l="l" t="t" r="r" b="b"/>
            <a:pathLst>
              <a:path w="3531385" h="3815463">
                <a:moveTo>
                  <a:pt x="3531386" y="0"/>
                </a:moveTo>
                <a:lnTo>
                  <a:pt x="0" y="0"/>
                </a:lnTo>
                <a:lnTo>
                  <a:pt x="0" y="3815463"/>
                </a:lnTo>
                <a:lnTo>
                  <a:pt x="3531386" y="3815463"/>
                </a:lnTo>
                <a:lnTo>
                  <a:pt x="3531386"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p:cNvSpPr/>
          <p:nvPr/>
        </p:nvSpPr>
        <p:spPr>
          <a:xfrm>
            <a:off x="-566955" y="3239839"/>
            <a:ext cx="3778768" cy="3807323"/>
          </a:xfrm>
          <a:custGeom>
            <a:avLst/>
            <a:gdLst/>
            <a:ahLst/>
            <a:cxnLst/>
            <a:rect l="l" t="t" r="r" b="b"/>
            <a:pathLst>
              <a:path w="3778768" h="3807323">
                <a:moveTo>
                  <a:pt x="0" y="0"/>
                </a:moveTo>
                <a:lnTo>
                  <a:pt x="3778768" y="0"/>
                </a:lnTo>
                <a:lnTo>
                  <a:pt x="3778768" y="3807322"/>
                </a:lnTo>
                <a:lnTo>
                  <a:pt x="0" y="380732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8" name="Freeform 8"/>
          <p:cNvSpPr/>
          <p:nvPr/>
        </p:nvSpPr>
        <p:spPr>
          <a:xfrm>
            <a:off x="408090" y="2089967"/>
            <a:ext cx="1828678" cy="1399770"/>
          </a:xfrm>
          <a:custGeom>
            <a:avLst/>
            <a:gdLst/>
            <a:ahLst/>
            <a:cxnLst/>
            <a:rect l="l" t="t" r="r" b="b"/>
            <a:pathLst>
              <a:path w="1828678" h="1399770">
                <a:moveTo>
                  <a:pt x="0" y="0"/>
                </a:moveTo>
                <a:lnTo>
                  <a:pt x="1828678" y="0"/>
                </a:lnTo>
                <a:lnTo>
                  <a:pt x="1828678" y="1399769"/>
                </a:lnTo>
                <a:lnTo>
                  <a:pt x="0" y="139976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grpSp>
        <p:nvGrpSpPr>
          <p:cNvPr id="9" name="Group 9"/>
          <p:cNvGrpSpPr/>
          <p:nvPr/>
        </p:nvGrpSpPr>
        <p:grpSpPr>
          <a:xfrm>
            <a:off x="4460558" y="573066"/>
            <a:ext cx="627698" cy="634365"/>
            <a:chOff x="0" y="0"/>
            <a:chExt cx="836930" cy="845820"/>
          </a:xfrm>
        </p:grpSpPr>
        <p:sp>
          <p:nvSpPr>
            <p:cNvPr id="10" name="Freeform 10"/>
            <p:cNvSpPr/>
            <p:nvPr/>
          </p:nvSpPr>
          <p:spPr>
            <a:xfrm>
              <a:off x="45720" y="48260"/>
              <a:ext cx="746760" cy="748030"/>
            </a:xfrm>
            <a:custGeom>
              <a:avLst/>
              <a:gdLst/>
              <a:ahLst/>
              <a:cxnLst/>
              <a:rect l="l" t="t" r="r" b="b"/>
              <a:pathLst>
                <a:path w="746760" h="748030">
                  <a:moveTo>
                    <a:pt x="541020" y="712470"/>
                  </a:moveTo>
                  <a:cubicBezTo>
                    <a:pt x="17780" y="205740"/>
                    <a:pt x="15240" y="201930"/>
                    <a:pt x="10160" y="186690"/>
                  </a:cubicBezTo>
                  <a:cubicBezTo>
                    <a:pt x="3810" y="163830"/>
                    <a:pt x="0" y="124460"/>
                    <a:pt x="8890" y="99060"/>
                  </a:cubicBezTo>
                  <a:cubicBezTo>
                    <a:pt x="16510" y="72390"/>
                    <a:pt x="38100" y="44450"/>
                    <a:pt x="59690" y="27940"/>
                  </a:cubicBezTo>
                  <a:cubicBezTo>
                    <a:pt x="82550" y="11430"/>
                    <a:pt x="116840" y="1270"/>
                    <a:pt x="143510" y="2540"/>
                  </a:cubicBezTo>
                  <a:cubicBezTo>
                    <a:pt x="171450" y="3810"/>
                    <a:pt x="207010" y="20320"/>
                    <a:pt x="226060" y="33020"/>
                  </a:cubicBezTo>
                  <a:cubicBezTo>
                    <a:pt x="240030" y="43180"/>
                    <a:pt x="247650" y="52070"/>
                    <a:pt x="255270" y="66040"/>
                  </a:cubicBezTo>
                  <a:cubicBezTo>
                    <a:pt x="266700" y="87630"/>
                    <a:pt x="275590" y="128270"/>
                    <a:pt x="275590" y="151130"/>
                  </a:cubicBezTo>
                  <a:cubicBezTo>
                    <a:pt x="275590" y="168910"/>
                    <a:pt x="273050" y="180340"/>
                    <a:pt x="265430" y="194310"/>
                  </a:cubicBezTo>
                  <a:cubicBezTo>
                    <a:pt x="254000" y="215900"/>
                    <a:pt x="229870" y="246380"/>
                    <a:pt x="205740" y="259080"/>
                  </a:cubicBezTo>
                  <a:cubicBezTo>
                    <a:pt x="181610" y="273050"/>
                    <a:pt x="143510" y="276860"/>
                    <a:pt x="120650" y="275590"/>
                  </a:cubicBezTo>
                  <a:cubicBezTo>
                    <a:pt x="102870" y="274320"/>
                    <a:pt x="91440" y="270510"/>
                    <a:pt x="77470" y="261620"/>
                  </a:cubicBezTo>
                  <a:cubicBezTo>
                    <a:pt x="57150" y="250190"/>
                    <a:pt x="27940" y="224790"/>
                    <a:pt x="16510" y="199390"/>
                  </a:cubicBezTo>
                  <a:cubicBezTo>
                    <a:pt x="3810" y="175260"/>
                    <a:pt x="0" y="139700"/>
                    <a:pt x="5080" y="113030"/>
                  </a:cubicBezTo>
                  <a:cubicBezTo>
                    <a:pt x="10160" y="86360"/>
                    <a:pt x="27940" y="55880"/>
                    <a:pt x="48260" y="36830"/>
                  </a:cubicBezTo>
                  <a:cubicBezTo>
                    <a:pt x="69850" y="19050"/>
                    <a:pt x="105410" y="6350"/>
                    <a:pt x="129540" y="2540"/>
                  </a:cubicBezTo>
                  <a:cubicBezTo>
                    <a:pt x="146050" y="0"/>
                    <a:pt x="157480" y="1270"/>
                    <a:pt x="173990" y="6350"/>
                  </a:cubicBezTo>
                  <a:cubicBezTo>
                    <a:pt x="195580" y="13970"/>
                    <a:pt x="214630" y="27940"/>
                    <a:pt x="246380" y="54610"/>
                  </a:cubicBezTo>
                  <a:cubicBezTo>
                    <a:pt x="337820" y="129540"/>
                    <a:pt x="645160" y="457200"/>
                    <a:pt x="708660" y="537210"/>
                  </a:cubicBezTo>
                  <a:cubicBezTo>
                    <a:pt x="726440" y="560070"/>
                    <a:pt x="734060" y="566420"/>
                    <a:pt x="739140" y="585470"/>
                  </a:cubicBezTo>
                  <a:cubicBezTo>
                    <a:pt x="745490" y="609600"/>
                    <a:pt x="746760" y="646430"/>
                    <a:pt x="736600" y="671830"/>
                  </a:cubicBezTo>
                  <a:cubicBezTo>
                    <a:pt x="726440" y="695960"/>
                    <a:pt x="698500" y="722630"/>
                    <a:pt x="676910" y="734060"/>
                  </a:cubicBezTo>
                  <a:cubicBezTo>
                    <a:pt x="659130" y="744220"/>
                    <a:pt x="641350" y="748030"/>
                    <a:pt x="621030" y="746760"/>
                  </a:cubicBezTo>
                  <a:cubicBezTo>
                    <a:pt x="595630" y="744220"/>
                    <a:pt x="541020" y="712470"/>
                    <a:pt x="541020" y="712470"/>
                  </a:cubicBezTo>
                </a:path>
              </a:pathLst>
            </a:custGeom>
            <a:solidFill>
              <a:srgbClr val="88A3CE"/>
            </a:solidFill>
            <a:ln cap="sq">
              <a:noFill/>
              <a:prstDash val="solid"/>
              <a:miter/>
            </a:ln>
          </p:spPr>
          <p:txBody>
            <a:bodyPr/>
            <a:lstStyle/>
            <a:p>
              <a:endParaRPr lang="en-US"/>
            </a:p>
          </p:txBody>
        </p:sp>
      </p:grpSp>
      <p:grpSp>
        <p:nvGrpSpPr>
          <p:cNvPr id="11" name="Group 11"/>
          <p:cNvGrpSpPr/>
          <p:nvPr/>
        </p:nvGrpSpPr>
        <p:grpSpPr>
          <a:xfrm>
            <a:off x="5068253" y="483531"/>
            <a:ext cx="296228" cy="615315"/>
            <a:chOff x="0" y="0"/>
            <a:chExt cx="394970" cy="820420"/>
          </a:xfrm>
        </p:grpSpPr>
        <p:sp>
          <p:nvSpPr>
            <p:cNvPr id="12" name="Freeform 12"/>
            <p:cNvSpPr/>
            <p:nvPr/>
          </p:nvSpPr>
          <p:spPr>
            <a:xfrm>
              <a:off x="48260" y="49530"/>
              <a:ext cx="311150" cy="722630"/>
            </a:xfrm>
            <a:custGeom>
              <a:avLst/>
              <a:gdLst/>
              <a:ahLst/>
              <a:cxnLst/>
              <a:rect l="l" t="t" r="r" b="b"/>
              <a:pathLst>
                <a:path w="311150" h="722630">
                  <a:moveTo>
                    <a:pt x="66040" y="626110"/>
                  </a:moveTo>
                  <a:cubicBezTo>
                    <a:pt x="2540" y="208280"/>
                    <a:pt x="11430" y="87630"/>
                    <a:pt x="33020" y="48260"/>
                  </a:cubicBezTo>
                  <a:cubicBezTo>
                    <a:pt x="40640" y="31750"/>
                    <a:pt x="49530" y="27940"/>
                    <a:pt x="63500" y="20320"/>
                  </a:cubicBezTo>
                  <a:cubicBezTo>
                    <a:pt x="83820" y="10160"/>
                    <a:pt x="118110" y="0"/>
                    <a:pt x="143510" y="2540"/>
                  </a:cubicBezTo>
                  <a:cubicBezTo>
                    <a:pt x="168910" y="5080"/>
                    <a:pt x="199390" y="19050"/>
                    <a:pt x="218440" y="36830"/>
                  </a:cubicBezTo>
                  <a:cubicBezTo>
                    <a:pt x="237490" y="53340"/>
                    <a:pt x="252730" y="82550"/>
                    <a:pt x="257810" y="107950"/>
                  </a:cubicBezTo>
                  <a:cubicBezTo>
                    <a:pt x="261620" y="133350"/>
                    <a:pt x="256540" y="166370"/>
                    <a:pt x="245110" y="189230"/>
                  </a:cubicBezTo>
                  <a:cubicBezTo>
                    <a:pt x="232410" y="212090"/>
                    <a:pt x="204470" y="234950"/>
                    <a:pt x="185420" y="246380"/>
                  </a:cubicBezTo>
                  <a:cubicBezTo>
                    <a:pt x="172720" y="254000"/>
                    <a:pt x="161290" y="256540"/>
                    <a:pt x="146050" y="257810"/>
                  </a:cubicBezTo>
                  <a:cubicBezTo>
                    <a:pt x="124460" y="257810"/>
                    <a:pt x="85090" y="250190"/>
                    <a:pt x="66040" y="240030"/>
                  </a:cubicBezTo>
                  <a:cubicBezTo>
                    <a:pt x="52070" y="233680"/>
                    <a:pt x="43180" y="226060"/>
                    <a:pt x="34290" y="214630"/>
                  </a:cubicBezTo>
                  <a:cubicBezTo>
                    <a:pt x="20320" y="196850"/>
                    <a:pt x="6350" y="160020"/>
                    <a:pt x="2540" y="138430"/>
                  </a:cubicBezTo>
                  <a:cubicBezTo>
                    <a:pt x="0" y="123190"/>
                    <a:pt x="1270" y="111760"/>
                    <a:pt x="7620" y="96520"/>
                  </a:cubicBezTo>
                  <a:cubicBezTo>
                    <a:pt x="13970" y="76200"/>
                    <a:pt x="31750" y="44450"/>
                    <a:pt x="52070" y="29210"/>
                  </a:cubicBezTo>
                  <a:cubicBezTo>
                    <a:pt x="72390" y="12700"/>
                    <a:pt x="107950" y="3810"/>
                    <a:pt x="129540" y="1270"/>
                  </a:cubicBezTo>
                  <a:cubicBezTo>
                    <a:pt x="146050" y="0"/>
                    <a:pt x="156210" y="2540"/>
                    <a:pt x="171450" y="7620"/>
                  </a:cubicBezTo>
                  <a:cubicBezTo>
                    <a:pt x="191770" y="16510"/>
                    <a:pt x="222250" y="35560"/>
                    <a:pt x="236220" y="57150"/>
                  </a:cubicBezTo>
                  <a:cubicBezTo>
                    <a:pt x="251460" y="78740"/>
                    <a:pt x="260350" y="110490"/>
                    <a:pt x="259080" y="135890"/>
                  </a:cubicBezTo>
                  <a:cubicBezTo>
                    <a:pt x="257810" y="161290"/>
                    <a:pt x="227330" y="210820"/>
                    <a:pt x="229870" y="212090"/>
                  </a:cubicBezTo>
                  <a:cubicBezTo>
                    <a:pt x="231140" y="213360"/>
                    <a:pt x="243840" y="182880"/>
                    <a:pt x="250190" y="185420"/>
                  </a:cubicBezTo>
                  <a:cubicBezTo>
                    <a:pt x="273050" y="191770"/>
                    <a:pt x="311150" y="562610"/>
                    <a:pt x="294640" y="636270"/>
                  </a:cubicBezTo>
                  <a:cubicBezTo>
                    <a:pt x="289560" y="661670"/>
                    <a:pt x="280670" y="670560"/>
                    <a:pt x="266700" y="684530"/>
                  </a:cubicBezTo>
                  <a:cubicBezTo>
                    <a:pt x="248920" y="701040"/>
                    <a:pt x="217170" y="717550"/>
                    <a:pt x="190500" y="720090"/>
                  </a:cubicBezTo>
                  <a:cubicBezTo>
                    <a:pt x="165100" y="722630"/>
                    <a:pt x="132080" y="712470"/>
                    <a:pt x="110490" y="695960"/>
                  </a:cubicBezTo>
                  <a:cubicBezTo>
                    <a:pt x="90170" y="680720"/>
                    <a:pt x="66040" y="626110"/>
                    <a:pt x="66040" y="626110"/>
                  </a:cubicBezTo>
                </a:path>
              </a:pathLst>
            </a:custGeom>
            <a:solidFill>
              <a:srgbClr val="88A3CE"/>
            </a:solidFill>
            <a:ln cap="sq">
              <a:noFill/>
              <a:prstDash val="solid"/>
              <a:miter/>
            </a:ln>
          </p:spPr>
          <p:txBody>
            <a:bodyPr/>
            <a:lstStyle/>
            <a:p>
              <a:endParaRPr lang="en-US"/>
            </a:p>
          </p:txBody>
        </p:sp>
      </p:grpSp>
      <p:grpSp>
        <p:nvGrpSpPr>
          <p:cNvPr id="13" name="Group 13"/>
          <p:cNvGrpSpPr/>
          <p:nvPr/>
        </p:nvGrpSpPr>
        <p:grpSpPr>
          <a:xfrm>
            <a:off x="4470082" y="1228386"/>
            <a:ext cx="592455" cy="303847"/>
            <a:chOff x="0" y="0"/>
            <a:chExt cx="789940" cy="405130"/>
          </a:xfrm>
        </p:grpSpPr>
        <p:sp>
          <p:nvSpPr>
            <p:cNvPr id="14" name="Freeform 14"/>
            <p:cNvSpPr/>
            <p:nvPr/>
          </p:nvSpPr>
          <p:spPr>
            <a:xfrm>
              <a:off x="48260" y="48260"/>
              <a:ext cx="692150" cy="309880"/>
            </a:xfrm>
            <a:custGeom>
              <a:avLst/>
              <a:gdLst/>
              <a:ahLst/>
              <a:cxnLst/>
              <a:rect l="l" t="t" r="r" b="b"/>
              <a:pathLst>
                <a:path w="692150" h="309880">
                  <a:moveTo>
                    <a:pt x="553720" y="278130"/>
                  </a:moveTo>
                  <a:cubicBezTo>
                    <a:pt x="351790" y="256540"/>
                    <a:pt x="271780" y="250190"/>
                    <a:pt x="234950" y="262890"/>
                  </a:cubicBezTo>
                  <a:cubicBezTo>
                    <a:pt x="214630" y="270510"/>
                    <a:pt x="210820" y="288290"/>
                    <a:pt x="191770" y="294640"/>
                  </a:cubicBezTo>
                  <a:cubicBezTo>
                    <a:pt x="170180" y="303530"/>
                    <a:pt x="133350" y="309880"/>
                    <a:pt x="106680" y="303530"/>
                  </a:cubicBezTo>
                  <a:cubicBezTo>
                    <a:pt x="80010" y="297180"/>
                    <a:pt x="49530" y="275590"/>
                    <a:pt x="33020" y="259080"/>
                  </a:cubicBezTo>
                  <a:cubicBezTo>
                    <a:pt x="21590" y="246380"/>
                    <a:pt x="16510" y="234950"/>
                    <a:pt x="11430" y="220980"/>
                  </a:cubicBezTo>
                  <a:cubicBezTo>
                    <a:pt x="6350" y="207010"/>
                    <a:pt x="1270" y="194310"/>
                    <a:pt x="2540" y="177800"/>
                  </a:cubicBezTo>
                  <a:cubicBezTo>
                    <a:pt x="3810" y="154940"/>
                    <a:pt x="10160" y="118110"/>
                    <a:pt x="26670" y="95250"/>
                  </a:cubicBezTo>
                  <a:cubicBezTo>
                    <a:pt x="41910" y="73660"/>
                    <a:pt x="69850" y="52070"/>
                    <a:pt x="95250" y="44450"/>
                  </a:cubicBezTo>
                  <a:cubicBezTo>
                    <a:pt x="120650" y="35560"/>
                    <a:pt x="158750" y="39370"/>
                    <a:pt x="181610" y="45720"/>
                  </a:cubicBezTo>
                  <a:cubicBezTo>
                    <a:pt x="196850" y="49530"/>
                    <a:pt x="207010" y="54610"/>
                    <a:pt x="219710" y="66040"/>
                  </a:cubicBezTo>
                  <a:cubicBezTo>
                    <a:pt x="236220" y="81280"/>
                    <a:pt x="260350" y="111760"/>
                    <a:pt x="266700" y="137160"/>
                  </a:cubicBezTo>
                  <a:cubicBezTo>
                    <a:pt x="274320" y="163830"/>
                    <a:pt x="271780" y="198120"/>
                    <a:pt x="261620" y="223520"/>
                  </a:cubicBezTo>
                  <a:cubicBezTo>
                    <a:pt x="251460" y="248920"/>
                    <a:pt x="228600" y="274320"/>
                    <a:pt x="205740" y="288290"/>
                  </a:cubicBezTo>
                  <a:cubicBezTo>
                    <a:pt x="181610" y="302260"/>
                    <a:pt x="148590" y="309880"/>
                    <a:pt x="120650" y="306070"/>
                  </a:cubicBezTo>
                  <a:cubicBezTo>
                    <a:pt x="93980" y="303530"/>
                    <a:pt x="63500" y="288290"/>
                    <a:pt x="43180" y="269240"/>
                  </a:cubicBezTo>
                  <a:cubicBezTo>
                    <a:pt x="24130" y="250190"/>
                    <a:pt x="8890" y="215900"/>
                    <a:pt x="3810" y="193040"/>
                  </a:cubicBezTo>
                  <a:cubicBezTo>
                    <a:pt x="0" y="176530"/>
                    <a:pt x="0" y="165100"/>
                    <a:pt x="3810" y="148590"/>
                  </a:cubicBezTo>
                  <a:cubicBezTo>
                    <a:pt x="10160" y="127000"/>
                    <a:pt x="29210" y="93980"/>
                    <a:pt x="45720" y="73660"/>
                  </a:cubicBezTo>
                  <a:cubicBezTo>
                    <a:pt x="59690" y="55880"/>
                    <a:pt x="71120" y="43180"/>
                    <a:pt x="93980" y="31750"/>
                  </a:cubicBezTo>
                  <a:cubicBezTo>
                    <a:pt x="132080" y="13970"/>
                    <a:pt x="207010" y="6350"/>
                    <a:pt x="264160" y="2540"/>
                  </a:cubicBezTo>
                  <a:cubicBezTo>
                    <a:pt x="322580" y="0"/>
                    <a:pt x="383540" y="7620"/>
                    <a:pt x="441960" y="15240"/>
                  </a:cubicBezTo>
                  <a:cubicBezTo>
                    <a:pt x="501650" y="22860"/>
                    <a:pt x="575310" y="27940"/>
                    <a:pt x="617220" y="49530"/>
                  </a:cubicBezTo>
                  <a:cubicBezTo>
                    <a:pt x="645160" y="63500"/>
                    <a:pt x="666750" y="86360"/>
                    <a:pt x="678180" y="106680"/>
                  </a:cubicBezTo>
                  <a:cubicBezTo>
                    <a:pt x="688340" y="124460"/>
                    <a:pt x="692150" y="143510"/>
                    <a:pt x="690880" y="162560"/>
                  </a:cubicBezTo>
                  <a:cubicBezTo>
                    <a:pt x="688340" y="186690"/>
                    <a:pt x="674370" y="222250"/>
                    <a:pt x="657860" y="241300"/>
                  </a:cubicBezTo>
                  <a:cubicBezTo>
                    <a:pt x="645160" y="256540"/>
                    <a:pt x="627380" y="266700"/>
                    <a:pt x="610870" y="273050"/>
                  </a:cubicBezTo>
                  <a:cubicBezTo>
                    <a:pt x="593090" y="278130"/>
                    <a:pt x="553720" y="278130"/>
                    <a:pt x="553720" y="278130"/>
                  </a:cubicBezTo>
                </a:path>
              </a:pathLst>
            </a:custGeom>
            <a:solidFill>
              <a:srgbClr val="88A3CE"/>
            </a:solidFill>
            <a:ln cap="sq">
              <a:noFill/>
              <a:prstDash val="solid"/>
              <a:miter/>
            </a:ln>
          </p:spPr>
          <p:txBody>
            <a:bodyPr/>
            <a:lstStyle/>
            <a:p>
              <a:endParaRPr lang="en-US"/>
            </a:p>
          </p:txBody>
        </p:sp>
      </p:grpSp>
      <p:grpSp>
        <p:nvGrpSpPr>
          <p:cNvPr id="15" name="Group 15"/>
          <p:cNvGrpSpPr/>
          <p:nvPr/>
        </p:nvGrpSpPr>
        <p:grpSpPr>
          <a:xfrm rot="-5466542">
            <a:off x="13171488" y="957477"/>
            <a:ext cx="552469" cy="522858"/>
            <a:chOff x="0" y="0"/>
            <a:chExt cx="900430" cy="852170"/>
          </a:xfrm>
        </p:grpSpPr>
        <p:sp>
          <p:nvSpPr>
            <p:cNvPr id="16" name="Freeform 16"/>
            <p:cNvSpPr/>
            <p:nvPr/>
          </p:nvSpPr>
          <p:spPr>
            <a:xfrm>
              <a:off x="45720" y="48260"/>
              <a:ext cx="807720" cy="755650"/>
            </a:xfrm>
            <a:custGeom>
              <a:avLst/>
              <a:gdLst/>
              <a:ahLst/>
              <a:cxnLst/>
              <a:rect l="l" t="t" r="r" b="b"/>
              <a:pathLst>
                <a:path w="807720" h="755650">
                  <a:moveTo>
                    <a:pt x="208280" y="41910"/>
                  </a:moveTo>
                  <a:cubicBezTo>
                    <a:pt x="571500" y="396240"/>
                    <a:pt x="746760" y="495300"/>
                    <a:pt x="786130" y="544830"/>
                  </a:cubicBezTo>
                  <a:cubicBezTo>
                    <a:pt x="798830" y="561340"/>
                    <a:pt x="800100" y="568960"/>
                    <a:pt x="802640" y="585470"/>
                  </a:cubicBezTo>
                  <a:cubicBezTo>
                    <a:pt x="806450" y="608330"/>
                    <a:pt x="805180" y="646430"/>
                    <a:pt x="795020" y="671830"/>
                  </a:cubicBezTo>
                  <a:cubicBezTo>
                    <a:pt x="783590" y="697230"/>
                    <a:pt x="759460" y="722630"/>
                    <a:pt x="735330" y="735330"/>
                  </a:cubicBezTo>
                  <a:cubicBezTo>
                    <a:pt x="711200" y="749300"/>
                    <a:pt x="676910" y="755650"/>
                    <a:pt x="650240" y="750570"/>
                  </a:cubicBezTo>
                  <a:cubicBezTo>
                    <a:pt x="622300" y="746760"/>
                    <a:pt x="591820" y="731520"/>
                    <a:pt x="572770" y="711200"/>
                  </a:cubicBezTo>
                  <a:cubicBezTo>
                    <a:pt x="553720" y="692150"/>
                    <a:pt x="539750" y="655320"/>
                    <a:pt x="534670" y="632460"/>
                  </a:cubicBezTo>
                  <a:cubicBezTo>
                    <a:pt x="532130" y="615950"/>
                    <a:pt x="533400" y="603250"/>
                    <a:pt x="537210" y="589280"/>
                  </a:cubicBezTo>
                  <a:cubicBezTo>
                    <a:pt x="539750" y="574040"/>
                    <a:pt x="543560" y="561340"/>
                    <a:pt x="552450" y="547370"/>
                  </a:cubicBezTo>
                  <a:cubicBezTo>
                    <a:pt x="566420" y="528320"/>
                    <a:pt x="593090" y="501650"/>
                    <a:pt x="618490" y="490220"/>
                  </a:cubicBezTo>
                  <a:cubicBezTo>
                    <a:pt x="643890" y="480060"/>
                    <a:pt x="681990" y="480060"/>
                    <a:pt x="704850" y="485140"/>
                  </a:cubicBezTo>
                  <a:cubicBezTo>
                    <a:pt x="721360" y="487680"/>
                    <a:pt x="731520" y="492760"/>
                    <a:pt x="745490" y="502920"/>
                  </a:cubicBezTo>
                  <a:cubicBezTo>
                    <a:pt x="763270" y="516890"/>
                    <a:pt x="789940" y="544830"/>
                    <a:pt x="798830" y="571500"/>
                  </a:cubicBezTo>
                  <a:cubicBezTo>
                    <a:pt x="807720" y="596900"/>
                    <a:pt x="807720" y="632460"/>
                    <a:pt x="800100" y="657860"/>
                  </a:cubicBezTo>
                  <a:cubicBezTo>
                    <a:pt x="791210" y="684530"/>
                    <a:pt x="770890" y="712470"/>
                    <a:pt x="748030" y="727710"/>
                  </a:cubicBezTo>
                  <a:cubicBezTo>
                    <a:pt x="725170" y="744220"/>
                    <a:pt x="688340" y="751840"/>
                    <a:pt x="664210" y="751840"/>
                  </a:cubicBezTo>
                  <a:cubicBezTo>
                    <a:pt x="647700" y="753110"/>
                    <a:pt x="638810" y="749300"/>
                    <a:pt x="621030" y="742950"/>
                  </a:cubicBezTo>
                  <a:cubicBezTo>
                    <a:pt x="594360" y="732790"/>
                    <a:pt x="552450" y="708660"/>
                    <a:pt x="518160" y="684530"/>
                  </a:cubicBezTo>
                  <a:cubicBezTo>
                    <a:pt x="481330" y="659130"/>
                    <a:pt x="450850" y="635000"/>
                    <a:pt x="407670" y="594360"/>
                  </a:cubicBezTo>
                  <a:cubicBezTo>
                    <a:pt x="335280" y="530860"/>
                    <a:pt x="210820" y="405130"/>
                    <a:pt x="139700" y="326390"/>
                  </a:cubicBezTo>
                  <a:cubicBezTo>
                    <a:pt x="87630" y="270510"/>
                    <a:pt x="33020" y="220980"/>
                    <a:pt x="13970" y="175260"/>
                  </a:cubicBezTo>
                  <a:cubicBezTo>
                    <a:pt x="1270" y="144780"/>
                    <a:pt x="0" y="115570"/>
                    <a:pt x="5080" y="91440"/>
                  </a:cubicBezTo>
                  <a:cubicBezTo>
                    <a:pt x="7620" y="72390"/>
                    <a:pt x="19050" y="54610"/>
                    <a:pt x="30480" y="41910"/>
                  </a:cubicBezTo>
                  <a:cubicBezTo>
                    <a:pt x="43180" y="27940"/>
                    <a:pt x="60960" y="16510"/>
                    <a:pt x="77470" y="10160"/>
                  </a:cubicBezTo>
                  <a:cubicBezTo>
                    <a:pt x="95250" y="2540"/>
                    <a:pt x="114300" y="0"/>
                    <a:pt x="134620" y="2540"/>
                  </a:cubicBezTo>
                  <a:cubicBezTo>
                    <a:pt x="157480" y="7620"/>
                    <a:pt x="208280" y="41910"/>
                    <a:pt x="208280" y="41910"/>
                  </a:cubicBezTo>
                </a:path>
              </a:pathLst>
            </a:custGeom>
            <a:solidFill>
              <a:srgbClr val="88A3CE"/>
            </a:solidFill>
            <a:ln cap="sq">
              <a:noFill/>
              <a:prstDash val="solid"/>
              <a:miter/>
            </a:ln>
          </p:spPr>
          <p:txBody>
            <a:bodyPr/>
            <a:lstStyle/>
            <a:p>
              <a:endParaRPr lang="en-US"/>
            </a:p>
          </p:txBody>
        </p:sp>
      </p:grpSp>
      <p:grpSp>
        <p:nvGrpSpPr>
          <p:cNvPr id="17" name="Group 17"/>
          <p:cNvGrpSpPr/>
          <p:nvPr/>
        </p:nvGrpSpPr>
        <p:grpSpPr>
          <a:xfrm rot="-5466542">
            <a:off x="12755985" y="971838"/>
            <a:ext cx="621819" cy="241559"/>
            <a:chOff x="0" y="0"/>
            <a:chExt cx="1013460" cy="393700"/>
          </a:xfrm>
        </p:grpSpPr>
        <p:sp>
          <p:nvSpPr>
            <p:cNvPr id="18" name="Freeform 18"/>
            <p:cNvSpPr/>
            <p:nvPr/>
          </p:nvSpPr>
          <p:spPr>
            <a:xfrm>
              <a:off x="49530" y="46990"/>
              <a:ext cx="918210" cy="308610"/>
            </a:xfrm>
            <a:custGeom>
              <a:avLst/>
              <a:gdLst/>
              <a:ahLst/>
              <a:cxnLst/>
              <a:rect l="l" t="t" r="r" b="b"/>
              <a:pathLst>
                <a:path w="918210" h="308610">
                  <a:moveTo>
                    <a:pt x="124460" y="46990"/>
                  </a:moveTo>
                  <a:cubicBezTo>
                    <a:pt x="711200" y="30480"/>
                    <a:pt x="711200" y="19050"/>
                    <a:pt x="726440" y="13970"/>
                  </a:cubicBezTo>
                  <a:cubicBezTo>
                    <a:pt x="749300" y="6350"/>
                    <a:pt x="786130" y="0"/>
                    <a:pt x="812800" y="6350"/>
                  </a:cubicBezTo>
                  <a:cubicBezTo>
                    <a:pt x="839470" y="12700"/>
                    <a:pt x="869950" y="35560"/>
                    <a:pt x="885190" y="52070"/>
                  </a:cubicBezTo>
                  <a:cubicBezTo>
                    <a:pt x="896620" y="63500"/>
                    <a:pt x="902970" y="73660"/>
                    <a:pt x="906780" y="90170"/>
                  </a:cubicBezTo>
                  <a:cubicBezTo>
                    <a:pt x="913130" y="111760"/>
                    <a:pt x="918210" y="149860"/>
                    <a:pt x="909320" y="175260"/>
                  </a:cubicBezTo>
                  <a:cubicBezTo>
                    <a:pt x="901700" y="201930"/>
                    <a:pt x="881380" y="229870"/>
                    <a:pt x="859790" y="246380"/>
                  </a:cubicBezTo>
                  <a:cubicBezTo>
                    <a:pt x="838200" y="261620"/>
                    <a:pt x="801370" y="270510"/>
                    <a:pt x="777240" y="271780"/>
                  </a:cubicBezTo>
                  <a:cubicBezTo>
                    <a:pt x="760730" y="273050"/>
                    <a:pt x="749300" y="270510"/>
                    <a:pt x="735330" y="264160"/>
                  </a:cubicBezTo>
                  <a:cubicBezTo>
                    <a:pt x="713740" y="254000"/>
                    <a:pt x="681990" y="232410"/>
                    <a:pt x="668020" y="209550"/>
                  </a:cubicBezTo>
                  <a:cubicBezTo>
                    <a:pt x="652780" y="186690"/>
                    <a:pt x="643890" y="153670"/>
                    <a:pt x="646430" y="127000"/>
                  </a:cubicBezTo>
                  <a:cubicBezTo>
                    <a:pt x="648970" y="99060"/>
                    <a:pt x="661670" y="67310"/>
                    <a:pt x="679450" y="46990"/>
                  </a:cubicBezTo>
                  <a:cubicBezTo>
                    <a:pt x="698500" y="26670"/>
                    <a:pt x="732790" y="11430"/>
                    <a:pt x="754380" y="5080"/>
                  </a:cubicBezTo>
                  <a:cubicBezTo>
                    <a:pt x="770890" y="0"/>
                    <a:pt x="782320" y="0"/>
                    <a:pt x="798830" y="3810"/>
                  </a:cubicBezTo>
                  <a:cubicBezTo>
                    <a:pt x="820420" y="7620"/>
                    <a:pt x="857250" y="26670"/>
                    <a:pt x="875030" y="40640"/>
                  </a:cubicBezTo>
                  <a:cubicBezTo>
                    <a:pt x="887730" y="52070"/>
                    <a:pt x="895350" y="60960"/>
                    <a:pt x="901700" y="76200"/>
                  </a:cubicBezTo>
                  <a:cubicBezTo>
                    <a:pt x="909320" y="97790"/>
                    <a:pt x="918210" y="134620"/>
                    <a:pt x="913130" y="161290"/>
                  </a:cubicBezTo>
                  <a:cubicBezTo>
                    <a:pt x="908050" y="187960"/>
                    <a:pt x="896620" y="217170"/>
                    <a:pt x="871220" y="236220"/>
                  </a:cubicBezTo>
                  <a:cubicBezTo>
                    <a:pt x="829310" y="269240"/>
                    <a:pt x="735330" y="284480"/>
                    <a:pt x="651510" y="295910"/>
                  </a:cubicBezTo>
                  <a:cubicBezTo>
                    <a:pt x="544830" y="308610"/>
                    <a:pt x="383540" y="297180"/>
                    <a:pt x="279400" y="292100"/>
                  </a:cubicBezTo>
                  <a:cubicBezTo>
                    <a:pt x="204470" y="289560"/>
                    <a:pt x="132080" y="294640"/>
                    <a:pt x="85090" y="278130"/>
                  </a:cubicBezTo>
                  <a:cubicBezTo>
                    <a:pt x="55880" y="265430"/>
                    <a:pt x="33020" y="246380"/>
                    <a:pt x="19050" y="227330"/>
                  </a:cubicBezTo>
                  <a:cubicBezTo>
                    <a:pt x="7620" y="210820"/>
                    <a:pt x="2540" y="191770"/>
                    <a:pt x="1270" y="172720"/>
                  </a:cubicBezTo>
                  <a:cubicBezTo>
                    <a:pt x="0" y="154940"/>
                    <a:pt x="3810" y="134620"/>
                    <a:pt x="11430" y="118110"/>
                  </a:cubicBezTo>
                  <a:cubicBezTo>
                    <a:pt x="19050" y="100330"/>
                    <a:pt x="29210" y="83820"/>
                    <a:pt x="45720" y="72390"/>
                  </a:cubicBezTo>
                  <a:cubicBezTo>
                    <a:pt x="64770" y="58420"/>
                    <a:pt x="124460" y="46990"/>
                    <a:pt x="124460" y="46990"/>
                  </a:cubicBezTo>
                </a:path>
              </a:pathLst>
            </a:custGeom>
            <a:solidFill>
              <a:srgbClr val="88A3CE"/>
            </a:solidFill>
            <a:ln cap="sq">
              <a:noFill/>
              <a:prstDash val="solid"/>
              <a:miter/>
            </a:ln>
          </p:spPr>
          <p:txBody>
            <a:bodyPr/>
            <a:lstStyle/>
            <a:p>
              <a:endParaRPr lang="en-US"/>
            </a:p>
          </p:txBody>
        </p:sp>
      </p:grpSp>
      <p:grpSp>
        <p:nvGrpSpPr>
          <p:cNvPr id="19" name="Group 19"/>
          <p:cNvGrpSpPr/>
          <p:nvPr/>
        </p:nvGrpSpPr>
        <p:grpSpPr>
          <a:xfrm rot="-5466542">
            <a:off x="13425147" y="1315976"/>
            <a:ext cx="287533" cy="490131"/>
            <a:chOff x="0" y="0"/>
            <a:chExt cx="468630" cy="798830"/>
          </a:xfrm>
        </p:grpSpPr>
        <p:sp>
          <p:nvSpPr>
            <p:cNvPr id="20" name="Freeform 20"/>
            <p:cNvSpPr/>
            <p:nvPr/>
          </p:nvSpPr>
          <p:spPr>
            <a:xfrm>
              <a:off x="44450" y="43180"/>
              <a:ext cx="379730" cy="706120"/>
            </a:xfrm>
            <a:custGeom>
              <a:avLst/>
              <a:gdLst/>
              <a:ahLst/>
              <a:cxnLst/>
              <a:rect l="l" t="t" r="r" b="b"/>
              <a:pathLst>
                <a:path w="379730" h="706120">
                  <a:moveTo>
                    <a:pt x="236220" y="106680"/>
                  </a:moveTo>
                  <a:cubicBezTo>
                    <a:pt x="299720" y="463550"/>
                    <a:pt x="356870" y="494030"/>
                    <a:pt x="369570" y="533400"/>
                  </a:cubicBezTo>
                  <a:cubicBezTo>
                    <a:pt x="379730" y="562610"/>
                    <a:pt x="377190" y="591820"/>
                    <a:pt x="369570" y="617220"/>
                  </a:cubicBezTo>
                  <a:cubicBezTo>
                    <a:pt x="360680" y="641350"/>
                    <a:pt x="339090" y="668020"/>
                    <a:pt x="317500" y="683260"/>
                  </a:cubicBezTo>
                  <a:cubicBezTo>
                    <a:pt x="295910" y="697230"/>
                    <a:pt x="262890" y="706120"/>
                    <a:pt x="236220" y="703580"/>
                  </a:cubicBezTo>
                  <a:cubicBezTo>
                    <a:pt x="210820" y="702310"/>
                    <a:pt x="179070" y="689610"/>
                    <a:pt x="160020" y="671830"/>
                  </a:cubicBezTo>
                  <a:cubicBezTo>
                    <a:pt x="139700" y="655320"/>
                    <a:pt x="121920" y="626110"/>
                    <a:pt x="116840" y="599440"/>
                  </a:cubicBezTo>
                  <a:cubicBezTo>
                    <a:pt x="111760" y="574040"/>
                    <a:pt x="119380" y="538480"/>
                    <a:pt x="127000" y="516890"/>
                  </a:cubicBezTo>
                  <a:cubicBezTo>
                    <a:pt x="133350" y="501650"/>
                    <a:pt x="139700" y="492760"/>
                    <a:pt x="151130" y="482600"/>
                  </a:cubicBezTo>
                  <a:cubicBezTo>
                    <a:pt x="168910" y="467360"/>
                    <a:pt x="203200" y="449580"/>
                    <a:pt x="226060" y="444500"/>
                  </a:cubicBezTo>
                  <a:cubicBezTo>
                    <a:pt x="241300" y="440690"/>
                    <a:pt x="252730" y="440690"/>
                    <a:pt x="267970" y="444500"/>
                  </a:cubicBezTo>
                  <a:cubicBezTo>
                    <a:pt x="289560" y="449580"/>
                    <a:pt x="325120" y="469900"/>
                    <a:pt x="341630" y="485140"/>
                  </a:cubicBezTo>
                  <a:cubicBezTo>
                    <a:pt x="353060" y="495300"/>
                    <a:pt x="359410" y="504190"/>
                    <a:pt x="364490" y="519430"/>
                  </a:cubicBezTo>
                  <a:cubicBezTo>
                    <a:pt x="372110" y="541020"/>
                    <a:pt x="375920" y="580390"/>
                    <a:pt x="373380" y="603250"/>
                  </a:cubicBezTo>
                  <a:cubicBezTo>
                    <a:pt x="370840" y="618490"/>
                    <a:pt x="365760" y="629920"/>
                    <a:pt x="356870" y="642620"/>
                  </a:cubicBezTo>
                  <a:cubicBezTo>
                    <a:pt x="342900" y="660400"/>
                    <a:pt x="312420" y="685800"/>
                    <a:pt x="292100" y="695960"/>
                  </a:cubicBezTo>
                  <a:cubicBezTo>
                    <a:pt x="278130" y="702310"/>
                    <a:pt x="266700" y="704850"/>
                    <a:pt x="251460" y="704850"/>
                  </a:cubicBezTo>
                  <a:cubicBezTo>
                    <a:pt x="228600" y="703580"/>
                    <a:pt x="198120" y="695960"/>
                    <a:pt x="170180" y="680720"/>
                  </a:cubicBezTo>
                  <a:cubicBezTo>
                    <a:pt x="135890" y="662940"/>
                    <a:pt x="90170" y="631190"/>
                    <a:pt x="67310" y="594360"/>
                  </a:cubicBezTo>
                  <a:cubicBezTo>
                    <a:pt x="43180" y="554990"/>
                    <a:pt x="41910" y="508000"/>
                    <a:pt x="31750" y="449580"/>
                  </a:cubicBezTo>
                  <a:cubicBezTo>
                    <a:pt x="19050" y="364490"/>
                    <a:pt x="0" y="200660"/>
                    <a:pt x="6350" y="130810"/>
                  </a:cubicBezTo>
                  <a:cubicBezTo>
                    <a:pt x="10160" y="95250"/>
                    <a:pt x="15240" y="71120"/>
                    <a:pt x="27940" y="52070"/>
                  </a:cubicBezTo>
                  <a:cubicBezTo>
                    <a:pt x="38100" y="35560"/>
                    <a:pt x="52070" y="22860"/>
                    <a:pt x="69850" y="15240"/>
                  </a:cubicBezTo>
                  <a:cubicBezTo>
                    <a:pt x="91440" y="6350"/>
                    <a:pt x="125730" y="0"/>
                    <a:pt x="151130" y="7620"/>
                  </a:cubicBezTo>
                  <a:cubicBezTo>
                    <a:pt x="175260" y="13970"/>
                    <a:pt x="203200" y="35560"/>
                    <a:pt x="217170" y="54610"/>
                  </a:cubicBezTo>
                  <a:cubicBezTo>
                    <a:pt x="228600" y="69850"/>
                    <a:pt x="236220" y="106680"/>
                    <a:pt x="236220" y="106680"/>
                  </a:cubicBezTo>
                </a:path>
              </a:pathLst>
            </a:custGeom>
            <a:solidFill>
              <a:srgbClr val="88A3CE"/>
            </a:solidFill>
            <a:ln cap="sq">
              <a:noFill/>
              <a:prstDash val="solid"/>
              <a:miter/>
            </a:ln>
          </p:spPr>
          <p:txBody>
            <a:bodyPr/>
            <a:lstStyle/>
            <a:p>
              <a:endParaRPr lang="en-US"/>
            </a:p>
          </p:txBody>
        </p:sp>
      </p:grpSp>
      <p:sp>
        <p:nvSpPr>
          <p:cNvPr id="21" name="Freeform 21"/>
          <p:cNvSpPr/>
          <p:nvPr/>
        </p:nvSpPr>
        <p:spPr>
          <a:xfrm>
            <a:off x="15412853" y="-367037"/>
            <a:ext cx="3692894" cy="2316452"/>
          </a:xfrm>
          <a:custGeom>
            <a:avLst/>
            <a:gdLst/>
            <a:ahLst/>
            <a:cxnLst/>
            <a:rect l="l" t="t" r="r" b="b"/>
            <a:pathLst>
              <a:path w="3692894" h="2316452">
                <a:moveTo>
                  <a:pt x="0" y="0"/>
                </a:moveTo>
                <a:lnTo>
                  <a:pt x="3692894" y="0"/>
                </a:lnTo>
                <a:lnTo>
                  <a:pt x="3692894" y="2316451"/>
                </a:lnTo>
                <a:lnTo>
                  <a:pt x="0" y="2316451"/>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22" name="Freeform 22"/>
          <p:cNvSpPr/>
          <p:nvPr/>
        </p:nvSpPr>
        <p:spPr>
          <a:xfrm rot="-1008282" flipH="1">
            <a:off x="15390590" y="2224730"/>
            <a:ext cx="2659752" cy="3491322"/>
          </a:xfrm>
          <a:custGeom>
            <a:avLst/>
            <a:gdLst/>
            <a:ahLst/>
            <a:cxnLst/>
            <a:rect l="l" t="t" r="r" b="b"/>
            <a:pathLst>
              <a:path w="2659752" h="3491322">
                <a:moveTo>
                  <a:pt x="2659753" y="0"/>
                </a:moveTo>
                <a:lnTo>
                  <a:pt x="0" y="0"/>
                </a:lnTo>
                <a:lnTo>
                  <a:pt x="0" y="3491322"/>
                </a:lnTo>
                <a:lnTo>
                  <a:pt x="2659753" y="3491322"/>
                </a:lnTo>
                <a:lnTo>
                  <a:pt x="2659753"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grpSp>
        <p:nvGrpSpPr>
          <p:cNvPr id="23" name="Group 23"/>
          <p:cNvGrpSpPr/>
          <p:nvPr/>
        </p:nvGrpSpPr>
        <p:grpSpPr>
          <a:xfrm>
            <a:off x="6651132" y="604838"/>
            <a:ext cx="4675326" cy="494009"/>
            <a:chOff x="0" y="0"/>
            <a:chExt cx="6233768" cy="658678"/>
          </a:xfrm>
        </p:grpSpPr>
        <p:sp>
          <p:nvSpPr>
            <p:cNvPr id="24" name="Freeform 24"/>
            <p:cNvSpPr/>
            <p:nvPr/>
          </p:nvSpPr>
          <p:spPr>
            <a:xfrm>
              <a:off x="53874" y="31694"/>
              <a:ext cx="6124603" cy="593913"/>
            </a:xfrm>
            <a:custGeom>
              <a:avLst/>
              <a:gdLst/>
              <a:ahLst/>
              <a:cxnLst/>
              <a:rect l="l" t="t" r="r" b="b"/>
              <a:pathLst>
                <a:path w="6124603" h="593913">
                  <a:moveTo>
                    <a:pt x="260863" y="38583"/>
                  </a:moveTo>
                  <a:cubicBezTo>
                    <a:pt x="3585445" y="55119"/>
                    <a:pt x="5531991" y="0"/>
                    <a:pt x="5841057" y="23426"/>
                  </a:cubicBezTo>
                  <a:cubicBezTo>
                    <a:pt x="5892095" y="27559"/>
                    <a:pt x="5902019" y="28937"/>
                    <a:pt x="5930374" y="37205"/>
                  </a:cubicBezTo>
                  <a:cubicBezTo>
                    <a:pt x="5958728" y="46851"/>
                    <a:pt x="5987083" y="62009"/>
                    <a:pt x="6011184" y="79923"/>
                  </a:cubicBezTo>
                  <a:cubicBezTo>
                    <a:pt x="6035286" y="96459"/>
                    <a:pt x="6057970" y="119885"/>
                    <a:pt x="6073565" y="143310"/>
                  </a:cubicBezTo>
                  <a:cubicBezTo>
                    <a:pt x="6090577" y="168114"/>
                    <a:pt x="6104755" y="195674"/>
                    <a:pt x="6111843" y="224612"/>
                  </a:cubicBezTo>
                  <a:cubicBezTo>
                    <a:pt x="6120350" y="252171"/>
                    <a:pt x="6124603" y="283865"/>
                    <a:pt x="6121768" y="312803"/>
                  </a:cubicBezTo>
                  <a:cubicBezTo>
                    <a:pt x="6120350" y="341741"/>
                    <a:pt x="6113261" y="372056"/>
                    <a:pt x="6103337" y="399616"/>
                  </a:cubicBezTo>
                  <a:cubicBezTo>
                    <a:pt x="6091995" y="425798"/>
                    <a:pt x="6074983" y="453358"/>
                    <a:pt x="6055134" y="475405"/>
                  </a:cubicBezTo>
                  <a:cubicBezTo>
                    <a:pt x="6036703" y="497453"/>
                    <a:pt x="6011184" y="516745"/>
                    <a:pt x="5985665" y="531903"/>
                  </a:cubicBezTo>
                  <a:cubicBezTo>
                    <a:pt x="5960146" y="547061"/>
                    <a:pt x="5930374" y="559463"/>
                    <a:pt x="5902019" y="564975"/>
                  </a:cubicBezTo>
                  <a:cubicBezTo>
                    <a:pt x="5872246" y="571865"/>
                    <a:pt x="5839639" y="573243"/>
                    <a:pt x="5809867" y="570487"/>
                  </a:cubicBezTo>
                  <a:cubicBezTo>
                    <a:pt x="5780094" y="566353"/>
                    <a:pt x="5750322" y="558085"/>
                    <a:pt x="5721967" y="545683"/>
                  </a:cubicBezTo>
                  <a:cubicBezTo>
                    <a:pt x="5695030" y="534659"/>
                    <a:pt x="5668093" y="516745"/>
                    <a:pt x="5646827" y="496075"/>
                  </a:cubicBezTo>
                  <a:cubicBezTo>
                    <a:pt x="5625561" y="476783"/>
                    <a:pt x="5605713" y="451980"/>
                    <a:pt x="5591536" y="425798"/>
                  </a:cubicBezTo>
                  <a:cubicBezTo>
                    <a:pt x="5577359" y="399616"/>
                    <a:pt x="5567434" y="370678"/>
                    <a:pt x="5563181" y="341741"/>
                  </a:cubicBezTo>
                  <a:cubicBezTo>
                    <a:pt x="5557510" y="312803"/>
                    <a:pt x="5557510" y="282487"/>
                    <a:pt x="5563181" y="253549"/>
                  </a:cubicBezTo>
                  <a:cubicBezTo>
                    <a:pt x="5567434" y="224612"/>
                    <a:pt x="5577359" y="194296"/>
                    <a:pt x="5591536" y="169492"/>
                  </a:cubicBezTo>
                  <a:cubicBezTo>
                    <a:pt x="5605713" y="143310"/>
                    <a:pt x="5625561" y="118507"/>
                    <a:pt x="5646827" y="99215"/>
                  </a:cubicBezTo>
                  <a:cubicBezTo>
                    <a:pt x="5668093" y="78545"/>
                    <a:pt x="5695030" y="60631"/>
                    <a:pt x="5721967" y="48229"/>
                  </a:cubicBezTo>
                  <a:cubicBezTo>
                    <a:pt x="5750322" y="37205"/>
                    <a:pt x="5780094" y="27559"/>
                    <a:pt x="5809867" y="24803"/>
                  </a:cubicBezTo>
                  <a:cubicBezTo>
                    <a:pt x="5839639" y="22048"/>
                    <a:pt x="5872246" y="23426"/>
                    <a:pt x="5902019" y="30315"/>
                  </a:cubicBezTo>
                  <a:cubicBezTo>
                    <a:pt x="5930374" y="35827"/>
                    <a:pt x="5960146" y="48229"/>
                    <a:pt x="5985665" y="63387"/>
                  </a:cubicBezTo>
                  <a:cubicBezTo>
                    <a:pt x="6012602" y="77167"/>
                    <a:pt x="6036703" y="97837"/>
                    <a:pt x="6055134" y="119885"/>
                  </a:cubicBezTo>
                  <a:cubicBezTo>
                    <a:pt x="6074983" y="141932"/>
                    <a:pt x="6091995" y="169492"/>
                    <a:pt x="6103337" y="195674"/>
                  </a:cubicBezTo>
                  <a:cubicBezTo>
                    <a:pt x="6113261" y="223234"/>
                    <a:pt x="6120350" y="253549"/>
                    <a:pt x="6121768" y="282487"/>
                  </a:cubicBezTo>
                  <a:cubicBezTo>
                    <a:pt x="6124603" y="311425"/>
                    <a:pt x="6120350" y="343119"/>
                    <a:pt x="6111843" y="370678"/>
                  </a:cubicBezTo>
                  <a:cubicBezTo>
                    <a:pt x="6104755" y="399616"/>
                    <a:pt x="6090577" y="427176"/>
                    <a:pt x="6073565" y="451980"/>
                  </a:cubicBezTo>
                  <a:cubicBezTo>
                    <a:pt x="6057970" y="475405"/>
                    <a:pt x="6035286" y="497453"/>
                    <a:pt x="6011184" y="515367"/>
                  </a:cubicBezTo>
                  <a:cubicBezTo>
                    <a:pt x="5987083" y="533281"/>
                    <a:pt x="5958728" y="548439"/>
                    <a:pt x="5930374" y="556707"/>
                  </a:cubicBezTo>
                  <a:cubicBezTo>
                    <a:pt x="5902019" y="566353"/>
                    <a:pt x="5892095" y="567731"/>
                    <a:pt x="5841057" y="571865"/>
                  </a:cubicBezTo>
                  <a:cubicBezTo>
                    <a:pt x="5531991" y="593912"/>
                    <a:pt x="3506052" y="542927"/>
                    <a:pt x="2593032" y="538793"/>
                  </a:cubicBezTo>
                  <a:cubicBezTo>
                    <a:pt x="1926698" y="536037"/>
                    <a:pt x="1295807" y="547061"/>
                    <a:pt x="863399" y="540171"/>
                  </a:cubicBezTo>
                  <a:cubicBezTo>
                    <a:pt x="603954" y="537415"/>
                    <a:pt x="365775" y="540171"/>
                    <a:pt x="241014" y="522257"/>
                  </a:cubicBezTo>
                  <a:cubicBezTo>
                    <a:pt x="187140" y="513989"/>
                    <a:pt x="155950" y="502965"/>
                    <a:pt x="127596" y="489185"/>
                  </a:cubicBezTo>
                  <a:cubicBezTo>
                    <a:pt x="106330" y="479539"/>
                    <a:pt x="93570" y="468515"/>
                    <a:pt x="79393" y="454736"/>
                  </a:cubicBezTo>
                  <a:cubicBezTo>
                    <a:pt x="65215" y="440956"/>
                    <a:pt x="52456" y="428554"/>
                    <a:pt x="41114" y="409262"/>
                  </a:cubicBezTo>
                  <a:cubicBezTo>
                    <a:pt x="25519" y="381702"/>
                    <a:pt x="7088" y="337607"/>
                    <a:pt x="2835" y="299023"/>
                  </a:cubicBezTo>
                  <a:cubicBezTo>
                    <a:pt x="0" y="261817"/>
                    <a:pt x="7088" y="219100"/>
                    <a:pt x="22684" y="184650"/>
                  </a:cubicBezTo>
                  <a:cubicBezTo>
                    <a:pt x="36861" y="150200"/>
                    <a:pt x="63798" y="117129"/>
                    <a:pt x="93570" y="92325"/>
                  </a:cubicBezTo>
                  <a:cubicBezTo>
                    <a:pt x="123343" y="68899"/>
                    <a:pt x="170128" y="50985"/>
                    <a:pt x="201318" y="42717"/>
                  </a:cubicBezTo>
                  <a:cubicBezTo>
                    <a:pt x="224001" y="37205"/>
                    <a:pt x="260863" y="38583"/>
                    <a:pt x="260863" y="38583"/>
                  </a:cubicBezTo>
                </a:path>
              </a:pathLst>
            </a:custGeom>
            <a:solidFill>
              <a:srgbClr val="88A3CE"/>
            </a:solidFill>
            <a:ln cap="sq">
              <a:noFill/>
              <a:prstDash val="solid"/>
              <a:miter/>
            </a:ln>
          </p:spPr>
          <p:txBody>
            <a:bodyPr/>
            <a:lstStyle/>
            <a:p>
              <a:endParaRPr lang="en-US"/>
            </a:p>
          </p:txBody>
        </p:sp>
      </p:grpSp>
      <p:sp>
        <p:nvSpPr>
          <p:cNvPr id="25" name="Freeform 25"/>
          <p:cNvSpPr/>
          <p:nvPr/>
        </p:nvSpPr>
        <p:spPr>
          <a:xfrm>
            <a:off x="8586264" y="4487104"/>
            <a:ext cx="5230451" cy="5799896"/>
          </a:xfrm>
          <a:custGeom>
            <a:avLst/>
            <a:gdLst/>
            <a:ahLst/>
            <a:cxnLst/>
            <a:rect l="l" t="t" r="r" b="b"/>
            <a:pathLst>
              <a:path w="5230451" h="5799896">
                <a:moveTo>
                  <a:pt x="0" y="0"/>
                </a:moveTo>
                <a:lnTo>
                  <a:pt x="5230451" y="0"/>
                </a:lnTo>
                <a:lnTo>
                  <a:pt x="5230451" y="5799896"/>
                </a:lnTo>
                <a:lnTo>
                  <a:pt x="0" y="5799896"/>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26" name="Freeform 26"/>
          <p:cNvSpPr/>
          <p:nvPr/>
        </p:nvSpPr>
        <p:spPr>
          <a:xfrm>
            <a:off x="4535535" y="4783877"/>
            <a:ext cx="4822737" cy="5503123"/>
          </a:xfrm>
          <a:custGeom>
            <a:avLst/>
            <a:gdLst/>
            <a:ahLst/>
            <a:cxnLst/>
            <a:rect l="l" t="t" r="r" b="b"/>
            <a:pathLst>
              <a:path w="4822737" h="5503123">
                <a:moveTo>
                  <a:pt x="0" y="0"/>
                </a:moveTo>
                <a:lnTo>
                  <a:pt x="4822737" y="0"/>
                </a:lnTo>
                <a:lnTo>
                  <a:pt x="4822737" y="5503123"/>
                </a:lnTo>
                <a:lnTo>
                  <a:pt x="0" y="5503123"/>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a:p>
        </p:txBody>
      </p:sp>
      <p:sp>
        <p:nvSpPr>
          <p:cNvPr id="27" name="Freeform 27"/>
          <p:cNvSpPr/>
          <p:nvPr/>
        </p:nvSpPr>
        <p:spPr>
          <a:xfrm>
            <a:off x="0" y="37218"/>
            <a:ext cx="2644858" cy="1343092"/>
          </a:xfrm>
          <a:custGeom>
            <a:avLst/>
            <a:gdLst/>
            <a:ahLst/>
            <a:cxnLst/>
            <a:rect l="l" t="t" r="r" b="b"/>
            <a:pathLst>
              <a:path w="2644858" h="1343092">
                <a:moveTo>
                  <a:pt x="0" y="0"/>
                </a:moveTo>
                <a:lnTo>
                  <a:pt x="2644858" y="0"/>
                </a:lnTo>
                <a:lnTo>
                  <a:pt x="2644858" y="1343092"/>
                </a:lnTo>
                <a:lnTo>
                  <a:pt x="0" y="1343092"/>
                </a:lnTo>
                <a:lnTo>
                  <a:pt x="0" y="0"/>
                </a:lnTo>
                <a:close/>
              </a:path>
            </a:pathLst>
          </a:custGeom>
          <a:blipFill>
            <a:blip r:embed="rId20"/>
            <a:stretch>
              <a:fillRect/>
            </a:stretch>
          </a:blipFill>
        </p:spPr>
        <p:txBody>
          <a:bodyPr/>
          <a:lstStyle/>
          <a:p>
            <a:endParaRPr lang="en-US"/>
          </a:p>
        </p:txBody>
      </p:sp>
      <p:sp>
        <p:nvSpPr>
          <p:cNvPr id="28" name="TextBox 28"/>
          <p:cNvSpPr txBox="1"/>
          <p:nvPr/>
        </p:nvSpPr>
        <p:spPr>
          <a:xfrm>
            <a:off x="4335907" y="1216956"/>
            <a:ext cx="9616186" cy="1363345"/>
          </a:xfrm>
          <a:prstGeom prst="rect">
            <a:avLst/>
          </a:prstGeom>
        </p:spPr>
        <p:txBody>
          <a:bodyPr lIns="0" tIns="0" rIns="0" bIns="0" rtlCol="0" anchor="t">
            <a:spAutoFit/>
          </a:bodyPr>
          <a:lstStyle/>
          <a:p>
            <a:pPr algn="ctr">
              <a:lnSpc>
                <a:spcPts val="5179"/>
              </a:lnSpc>
            </a:pPr>
            <a:r>
              <a:rPr lang="en-US" sz="3699" b="1">
                <a:solidFill>
                  <a:srgbClr val="3B365F"/>
                </a:solidFill>
                <a:latin typeface="Times New Roman Bold"/>
                <a:ea typeface="Times New Roman Bold"/>
                <a:cs typeface="Times New Roman Bold"/>
                <a:sym typeface="Times New Roman Bold"/>
              </a:rPr>
              <a:t>Awareness of Biomedical Waste Management Among Hospital Staff </a:t>
            </a:r>
          </a:p>
        </p:txBody>
      </p:sp>
      <p:sp>
        <p:nvSpPr>
          <p:cNvPr id="29" name="TextBox 29"/>
          <p:cNvSpPr txBox="1"/>
          <p:nvPr/>
        </p:nvSpPr>
        <p:spPr>
          <a:xfrm>
            <a:off x="4535535" y="2666026"/>
            <a:ext cx="9616186" cy="1673860"/>
          </a:xfrm>
          <a:prstGeom prst="rect">
            <a:avLst/>
          </a:prstGeom>
        </p:spPr>
        <p:txBody>
          <a:bodyPr lIns="0" tIns="0" rIns="0" bIns="0" rtlCol="0" anchor="t">
            <a:spAutoFit/>
          </a:bodyPr>
          <a:lstStyle/>
          <a:p>
            <a:pPr algn="ctr">
              <a:lnSpc>
                <a:spcPts val="4339"/>
              </a:lnSpc>
            </a:pPr>
            <a:r>
              <a:rPr lang="en-US" sz="3099" b="1">
                <a:solidFill>
                  <a:srgbClr val="3B365F"/>
                </a:solidFill>
                <a:latin typeface="Times New Roman Bold"/>
                <a:ea typeface="Times New Roman Bold"/>
                <a:cs typeface="Times New Roman Bold"/>
                <a:sym typeface="Times New Roman Bold"/>
              </a:rPr>
              <a:t>Presented by: Priyanka Barik</a:t>
            </a:r>
          </a:p>
          <a:p>
            <a:pPr algn="ctr">
              <a:lnSpc>
                <a:spcPts val="4339"/>
              </a:lnSpc>
            </a:pPr>
            <a:r>
              <a:rPr lang="en-US" sz="3099" b="1">
                <a:solidFill>
                  <a:srgbClr val="3B365F"/>
                </a:solidFill>
                <a:latin typeface="Times New Roman Bold"/>
                <a:ea typeface="Times New Roman Bold"/>
                <a:cs typeface="Times New Roman Bold"/>
                <a:sym typeface="Times New Roman Bold"/>
              </a:rPr>
              <a:t>Under guidance of : Dr. Preetha G.S</a:t>
            </a:r>
          </a:p>
          <a:p>
            <a:pPr algn="ctr">
              <a:lnSpc>
                <a:spcPts val="4339"/>
              </a:lnSpc>
            </a:pPr>
            <a:r>
              <a:rPr lang="en-US" sz="3099" b="1">
                <a:solidFill>
                  <a:srgbClr val="3B365F"/>
                </a:solidFill>
                <a:latin typeface="Times New Roman Bold"/>
                <a:ea typeface="Times New Roman Bold"/>
                <a:cs typeface="Times New Roman Bold"/>
                <a:sym typeface="Times New Roman Bold"/>
              </a:rPr>
              <a:t>IIHMR Delhi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sp>
        <p:nvSpPr>
          <p:cNvPr id="2" name="Freeform 2"/>
          <p:cNvSpPr/>
          <p:nvPr/>
        </p:nvSpPr>
        <p:spPr>
          <a:xfrm rot="10385461">
            <a:off x="-298410" y="-1254756"/>
            <a:ext cx="9743832" cy="10202966"/>
          </a:xfrm>
          <a:custGeom>
            <a:avLst/>
            <a:gdLst/>
            <a:ahLst/>
            <a:cxnLst/>
            <a:rect l="l" t="t" r="r" b="b"/>
            <a:pathLst>
              <a:path w="9743832" h="10202966">
                <a:moveTo>
                  <a:pt x="0" y="0"/>
                </a:moveTo>
                <a:lnTo>
                  <a:pt x="9743832" y="0"/>
                </a:lnTo>
                <a:lnTo>
                  <a:pt x="9743832" y="10202965"/>
                </a:lnTo>
                <a:lnTo>
                  <a:pt x="0" y="102029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2548091" flipH="1">
            <a:off x="-5198850" y="3249929"/>
            <a:ext cx="14085520" cy="8841175"/>
          </a:xfrm>
          <a:custGeom>
            <a:avLst/>
            <a:gdLst/>
            <a:ahLst/>
            <a:cxnLst/>
            <a:rect l="l" t="t" r="r" b="b"/>
            <a:pathLst>
              <a:path w="14085520" h="8841175">
                <a:moveTo>
                  <a:pt x="14085520" y="0"/>
                </a:moveTo>
                <a:lnTo>
                  <a:pt x="0" y="0"/>
                </a:lnTo>
                <a:lnTo>
                  <a:pt x="0" y="8841174"/>
                </a:lnTo>
                <a:lnTo>
                  <a:pt x="14085520" y="8841174"/>
                </a:lnTo>
                <a:lnTo>
                  <a:pt x="1408552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10385461" flipH="1">
            <a:off x="11770047" y="-793791"/>
            <a:ext cx="9743832" cy="10202966"/>
          </a:xfrm>
          <a:custGeom>
            <a:avLst/>
            <a:gdLst/>
            <a:ahLst/>
            <a:cxnLst/>
            <a:rect l="l" t="t" r="r" b="b"/>
            <a:pathLst>
              <a:path w="9743832" h="10202966">
                <a:moveTo>
                  <a:pt x="9743832" y="0"/>
                </a:moveTo>
                <a:lnTo>
                  <a:pt x="0" y="0"/>
                </a:lnTo>
                <a:lnTo>
                  <a:pt x="0" y="10202966"/>
                </a:lnTo>
                <a:lnTo>
                  <a:pt x="9743832" y="10202966"/>
                </a:lnTo>
                <a:lnTo>
                  <a:pt x="9743832"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1051817" flipH="1">
            <a:off x="10012814" y="-1018039"/>
            <a:ext cx="16969622" cy="10651463"/>
          </a:xfrm>
          <a:custGeom>
            <a:avLst/>
            <a:gdLst/>
            <a:ahLst/>
            <a:cxnLst/>
            <a:rect l="l" t="t" r="r" b="b"/>
            <a:pathLst>
              <a:path w="16969622" h="10651463">
                <a:moveTo>
                  <a:pt x="16969622" y="0"/>
                </a:moveTo>
                <a:lnTo>
                  <a:pt x="0" y="0"/>
                </a:lnTo>
                <a:lnTo>
                  <a:pt x="0" y="10651463"/>
                </a:lnTo>
                <a:lnTo>
                  <a:pt x="16969622" y="10651463"/>
                </a:lnTo>
                <a:lnTo>
                  <a:pt x="16969622"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a:off x="8802704" y="8558415"/>
            <a:ext cx="1828678" cy="1399770"/>
          </a:xfrm>
          <a:custGeom>
            <a:avLst/>
            <a:gdLst/>
            <a:ahLst/>
            <a:cxnLst/>
            <a:rect l="l" t="t" r="r" b="b"/>
            <a:pathLst>
              <a:path w="1828678" h="1399770">
                <a:moveTo>
                  <a:pt x="0" y="0"/>
                </a:moveTo>
                <a:lnTo>
                  <a:pt x="1828677" y="0"/>
                </a:lnTo>
                <a:lnTo>
                  <a:pt x="1828677" y="1399770"/>
                </a:lnTo>
                <a:lnTo>
                  <a:pt x="0" y="139977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p:cNvSpPr/>
          <p:nvPr/>
        </p:nvSpPr>
        <p:spPr>
          <a:xfrm>
            <a:off x="59833" y="4541301"/>
            <a:ext cx="5286404" cy="5757469"/>
          </a:xfrm>
          <a:custGeom>
            <a:avLst/>
            <a:gdLst/>
            <a:ahLst/>
            <a:cxnLst/>
            <a:rect l="l" t="t" r="r" b="b"/>
            <a:pathLst>
              <a:path w="5286404" h="5757469">
                <a:moveTo>
                  <a:pt x="0" y="0"/>
                </a:moveTo>
                <a:lnTo>
                  <a:pt x="5286404" y="0"/>
                </a:lnTo>
                <a:lnTo>
                  <a:pt x="5286404" y="5757469"/>
                </a:lnTo>
                <a:lnTo>
                  <a:pt x="0" y="575746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8" name="Freeform 8"/>
          <p:cNvSpPr/>
          <p:nvPr/>
        </p:nvSpPr>
        <p:spPr>
          <a:xfrm>
            <a:off x="12741592" y="6183970"/>
            <a:ext cx="5546407" cy="4114800"/>
          </a:xfrm>
          <a:custGeom>
            <a:avLst/>
            <a:gdLst/>
            <a:ahLst/>
            <a:cxnLst/>
            <a:rect l="l" t="t" r="r" b="b"/>
            <a:pathLst>
              <a:path w="5546407" h="4114800">
                <a:moveTo>
                  <a:pt x="0" y="0"/>
                </a:moveTo>
                <a:lnTo>
                  <a:pt x="5546408" y="0"/>
                </a:lnTo>
                <a:lnTo>
                  <a:pt x="5546408"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9" name="TextBox 9"/>
          <p:cNvSpPr txBox="1"/>
          <p:nvPr/>
        </p:nvSpPr>
        <p:spPr>
          <a:xfrm>
            <a:off x="4173694" y="-32667"/>
            <a:ext cx="9940611" cy="1244600"/>
          </a:xfrm>
          <a:prstGeom prst="rect">
            <a:avLst/>
          </a:prstGeom>
        </p:spPr>
        <p:txBody>
          <a:bodyPr lIns="0" tIns="0" rIns="0" bIns="0" rtlCol="0" anchor="t">
            <a:spAutoFit/>
          </a:bodyPr>
          <a:lstStyle/>
          <a:p>
            <a:pPr algn="ctr">
              <a:lnSpc>
                <a:spcPts val="9100"/>
              </a:lnSpc>
            </a:pPr>
            <a:r>
              <a:rPr lang="en-US" sz="6500" b="1">
                <a:solidFill>
                  <a:srgbClr val="3B365F"/>
                </a:solidFill>
                <a:latin typeface="Times New Roman Bold"/>
                <a:ea typeface="Times New Roman Bold"/>
                <a:cs typeface="Times New Roman Bold"/>
                <a:sym typeface="Times New Roman Bold"/>
              </a:rPr>
              <a:t>Result</a:t>
            </a:r>
          </a:p>
        </p:txBody>
      </p:sp>
      <p:sp>
        <p:nvSpPr>
          <p:cNvPr id="10" name="TextBox 10"/>
          <p:cNvSpPr txBox="1"/>
          <p:nvPr/>
        </p:nvSpPr>
        <p:spPr>
          <a:xfrm>
            <a:off x="4173694" y="1683090"/>
            <a:ext cx="5450635" cy="5491480"/>
          </a:xfrm>
          <a:prstGeom prst="rect">
            <a:avLst/>
          </a:prstGeom>
        </p:spPr>
        <p:txBody>
          <a:bodyPr wrap="square" lIns="0" tIns="0" rIns="0" bIns="0" rtlCol="0" anchor="t">
            <a:spAutoFit/>
          </a:bodyPr>
          <a:lstStyle/>
          <a:p>
            <a:pPr algn="l">
              <a:lnSpc>
                <a:spcPts val="3919"/>
              </a:lnSpc>
              <a:spcBef>
                <a:spcPct val="0"/>
              </a:spcBef>
            </a:pPr>
            <a:r>
              <a:rPr lang="en-US" sz="2799" b="1" dirty="0">
                <a:solidFill>
                  <a:srgbClr val="3B365F"/>
                </a:solidFill>
                <a:latin typeface="Times New Roman Bold"/>
                <a:ea typeface="Times New Roman Bold"/>
                <a:cs typeface="Times New Roman Bold"/>
                <a:sym typeface="Times New Roman Bold"/>
              </a:rPr>
              <a:t>Waste Disposal Practices</a:t>
            </a:r>
          </a:p>
          <a:p>
            <a:pPr algn="l">
              <a:lnSpc>
                <a:spcPts val="3919"/>
              </a:lnSpc>
              <a:spcBef>
                <a:spcPct val="0"/>
              </a:spcBef>
            </a:pPr>
            <a:r>
              <a:rPr lang="en-US" sz="2799" dirty="0">
                <a:solidFill>
                  <a:srgbClr val="3B365F"/>
                </a:solidFill>
                <a:latin typeface="Times New Roman"/>
                <a:ea typeface="Times New Roman"/>
                <a:cs typeface="Times New Roman"/>
                <a:sym typeface="Times New Roman"/>
              </a:rPr>
              <a:t>•Frequency of Waste Disposal:</a:t>
            </a:r>
          </a:p>
          <a:p>
            <a:pPr algn="l">
              <a:lnSpc>
                <a:spcPts val="3919"/>
              </a:lnSpc>
              <a:spcBef>
                <a:spcPct val="0"/>
              </a:spcBef>
            </a:pPr>
            <a:r>
              <a:rPr lang="en-US" sz="2799" dirty="0">
                <a:solidFill>
                  <a:srgbClr val="3B365F"/>
                </a:solidFill>
                <a:latin typeface="Times New Roman"/>
                <a:ea typeface="Times New Roman"/>
                <a:cs typeface="Times New Roman"/>
                <a:sym typeface="Times New Roman"/>
              </a:rPr>
              <a:t>•Every Shift: 69</a:t>
            </a:r>
          </a:p>
          <a:p>
            <a:pPr algn="l">
              <a:lnSpc>
                <a:spcPts val="3919"/>
              </a:lnSpc>
              <a:spcBef>
                <a:spcPct val="0"/>
              </a:spcBef>
            </a:pPr>
            <a:r>
              <a:rPr lang="en-US" sz="2799" dirty="0">
                <a:solidFill>
                  <a:srgbClr val="3B365F"/>
                </a:solidFill>
                <a:latin typeface="Times New Roman"/>
                <a:ea typeface="Times New Roman"/>
                <a:cs typeface="Times New Roman"/>
                <a:sym typeface="Times New Roman"/>
              </a:rPr>
              <a:t>•Once a Day: 63</a:t>
            </a:r>
          </a:p>
          <a:p>
            <a:pPr algn="l">
              <a:lnSpc>
                <a:spcPts val="3919"/>
              </a:lnSpc>
              <a:spcBef>
                <a:spcPct val="0"/>
              </a:spcBef>
            </a:pPr>
            <a:r>
              <a:rPr lang="en-US" sz="2799" dirty="0">
                <a:solidFill>
                  <a:srgbClr val="3B365F"/>
                </a:solidFill>
                <a:latin typeface="Times New Roman"/>
                <a:ea typeface="Times New Roman"/>
                <a:cs typeface="Times New Roman"/>
                <a:sym typeface="Times New Roman"/>
              </a:rPr>
              <a:t>•After Every Procedure: 46</a:t>
            </a:r>
          </a:p>
          <a:p>
            <a:pPr algn="l">
              <a:lnSpc>
                <a:spcPts val="3919"/>
              </a:lnSpc>
              <a:spcBef>
                <a:spcPct val="0"/>
              </a:spcBef>
            </a:pPr>
            <a:r>
              <a:rPr lang="en-US" sz="2799" dirty="0">
                <a:solidFill>
                  <a:srgbClr val="3B365F"/>
                </a:solidFill>
                <a:latin typeface="Times New Roman"/>
                <a:ea typeface="Times New Roman"/>
                <a:cs typeface="Times New Roman"/>
                <a:sym typeface="Times New Roman"/>
              </a:rPr>
              <a:t>•Not Sure: 27</a:t>
            </a:r>
          </a:p>
          <a:p>
            <a:pPr algn="l">
              <a:lnSpc>
                <a:spcPts val="3919"/>
              </a:lnSpc>
              <a:spcBef>
                <a:spcPct val="0"/>
              </a:spcBef>
            </a:pPr>
            <a:endParaRPr lang="en-US" sz="2799" dirty="0">
              <a:solidFill>
                <a:srgbClr val="3B365F"/>
              </a:solidFill>
              <a:latin typeface="Times New Roman"/>
              <a:ea typeface="Times New Roman"/>
              <a:cs typeface="Times New Roman"/>
              <a:sym typeface="Times New Roman"/>
            </a:endParaRPr>
          </a:p>
          <a:p>
            <a:pPr algn="l">
              <a:lnSpc>
                <a:spcPts val="3919"/>
              </a:lnSpc>
              <a:spcBef>
                <a:spcPct val="0"/>
              </a:spcBef>
            </a:pPr>
            <a:r>
              <a:rPr lang="en-US" sz="2799" b="1" dirty="0">
                <a:solidFill>
                  <a:srgbClr val="3B365F"/>
                </a:solidFill>
                <a:latin typeface="Times New Roman Bold"/>
                <a:ea typeface="Times New Roman Bold"/>
                <a:cs typeface="Times New Roman Bold"/>
                <a:sym typeface="Times New Roman Bold"/>
              </a:rPr>
              <a:t>Segregation at Point of Generation</a:t>
            </a:r>
            <a:r>
              <a:rPr lang="en-US" sz="2799" dirty="0">
                <a:solidFill>
                  <a:srgbClr val="3B365F"/>
                </a:solidFill>
                <a:latin typeface="Times New Roman"/>
                <a:ea typeface="Times New Roman"/>
                <a:cs typeface="Times New Roman"/>
                <a:sym typeface="Times New Roman"/>
              </a:rPr>
              <a:t>:</a:t>
            </a:r>
          </a:p>
          <a:p>
            <a:pPr algn="l">
              <a:lnSpc>
                <a:spcPts val="3919"/>
              </a:lnSpc>
              <a:spcBef>
                <a:spcPct val="0"/>
              </a:spcBef>
            </a:pPr>
            <a:r>
              <a:rPr lang="en-US" sz="2799" dirty="0">
                <a:solidFill>
                  <a:srgbClr val="3B365F"/>
                </a:solidFill>
                <a:latin typeface="Times New Roman"/>
                <a:ea typeface="Times New Roman"/>
                <a:cs typeface="Times New Roman"/>
                <a:sym typeface="Times New Roman"/>
              </a:rPr>
              <a:t>•Always: 143</a:t>
            </a:r>
          </a:p>
          <a:p>
            <a:pPr algn="l">
              <a:lnSpc>
                <a:spcPts val="3919"/>
              </a:lnSpc>
              <a:spcBef>
                <a:spcPct val="0"/>
              </a:spcBef>
            </a:pPr>
            <a:r>
              <a:rPr lang="en-US" sz="2799" dirty="0">
                <a:solidFill>
                  <a:srgbClr val="3B365F"/>
                </a:solidFill>
                <a:latin typeface="Times New Roman"/>
                <a:ea typeface="Times New Roman"/>
                <a:cs typeface="Times New Roman"/>
                <a:sym typeface="Times New Roman"/>
              </a:rPr>
              <a:t>•Sometimes: 37</a:t>
            </a:r>
          </a:p>
          <a:p>
            <a:pPr algn="l">
              <a:lnSpc>
                <a:spcPts val="3919"/>
              </a:lnSpc>
              <a:spcBef>
                <a:spcPct val="0"/>
              </a:spcBef>
            </a:pPr>
            <a:r>
              <a:rPr lang="en-US" sz="2799" dirty="0">
                <a:solidFill>
                  <a:srgbClr val="3B365F"/>
                </a:solidFill>
                <a:latin typeface="Times New Roman"/>
                <a:ea typeface="Times New Roman"/>
                <a:cs typeface="Times New Roman"/>
                <a:sym typeface="Times New Roman"/>
              </a:rPr>
              <a:t>•Rarely/Never: 25</a:t>
            </a:r>
          </a:p>
        </p:txBody>
      </p:sp>
      <p:sp>
        <p:nvSpPr>
          <p:cNvPr id="11" name="TextBox 11"/>
          <p:cNvSpPr txBox="1"/>
          <p:nvPr/>
        </p:nvSpPr>
        <p:spPr>
          <a:xfrm>
            <a:off x="11191755" y="1683090"/>
            <a:ext cx="6733877" cy="4500880"/>
          </a:xfrm>
          <a:prstGeom prst="rect">
            <a:avLst/>
          </a:prstGeom>
        </p:spPr>
        <p:txBody>
          <a:bodyPr lIns="0" tIns="0" rIns="0" bIns="0" rtlCol="0" anchor="t">
            <a:spAutoFit/>
          </a:bodyPr>
          <a:lstStyle/>
          <a:p>
            <a:pPr algn="l">
              <a:lnSpc>
                <a:spcPts val="3919"/>
              </a:lnSpc>
              <a:spcBef>
                <a:spcPct val="0"/>
              </a:spcBef>
            </a:pPr>
            <a:r>
              <a:rPr lang="en-US" sz="2799" b="1">
                <a:solidFill>
                  <a:srgbClr val="3B365F"/>
                </a:solidFill>
                <a:latin typeface="Times New Roman Bold"/>
                <a:ea typeface="Times New Roman Bold"/>
                <a:cs typeface="Times New Roman Bold"/>
                <a:sym typeface="Times New Roman Bold"/>
              </a:rPr>
              <a:t>Use of Personal Protective Equipment (PPE)</a:t>
            </a:r>
            <a:r>
              <a:rPr lang="en-US" sz="2799">
                <a:solidFill>
                  <a:srgbClr val="3B365F"/>
                </a:solidFill>
                <a:latin typeface="Times New Roman"/>
                <a:ea typeface="Times New Roman"/>
                <a:cs typeface="Times New Roman"/>
                <a:sym typeface="Times New Roman"/>
              </a:rPr>
              <a:t>:</a:t>
            </a:r>
          </a:p>
          <a:p>
            <a:pPr algn="l">
              <a:lnSpc>
                <a:spcPts val="3919"/>
              </a:lnSpc>
              <a:spcBef>
                <a:spcPct val="0"/>
              </a:spcBef>
            </a:pPr>
            <a:r>
              <a:rPr lang="en-US" sz="2799">
                <a:solidFill>
                  <a:srgbClr val="3B365F"/>
                </a:solidFill>
                <a:latin typeface="Times New Roman"/>
                <a:ea typeface="Times New Roman"/>
                <a:cs typeface="Times New Roman"/>
                <a:sym typeface="Times New Roman"/>
              </a:rPr>
              <a:t>•Always: 152</a:t>
            </a:r>
          </a:p>
          <a:p>
            <a:pPr algn="l">
              <a:lnSpc>
                <a:spcPts val="3919"/>
              </a:lnSpc>
              <a:spcBef>
                <a:spcPct val="0"/>
              </a:spcBef>
            </a:pPr>
            <a:r>
              <a:rPr lang="en-US" sz="2799">
                <a:solidFill>
                  <a:srgbClr val="3B365F"/>
                </a:solidFill>
                <a:latin typeface="Times New Roman"/>
                <a:ea typeface="Times New Roman"/>
                <a:cs typeface="Times New Roman"/>
                <a:sym typeface="Times New Roman"/>
              </a:rPr>
              <a:t>•Sometimes: 28</a:t>
            </a:r>
          </a:p>
          <a:p>
            <a:pPr algn="l">
              <a:lnSpc>
                <a:spcPts val="3919"/>
              </a:lnSpc>
              <a:spcBef>
                <a:spcPct val="0"/>
              </a:spcBef>
            </a:pPr>
            <a:r>
              <a:rPr lang="en-US" sz="2799">
                <a:solidFill>
                  <a:srgbClr val="3B365F"/>
                </a:solidFill>
                <a:latin typeface="Times New Roman"/>
                <a:ea typeface="Times New Roman"/>
                <a:cs typeface="Times New Roman"/>
                <a:sym typeface="Times New Roman"/>
              </a:rPr>
              <a:t>•Rarely/Never: 25</a:t>
            </a:r>
          </a:p>
          <a:p>
            <a:pPr algn="l">
              <a:lnSpc>
                <a:spcPts val="3919"/>
              </a:lnSpc>
              <a:spcBef>
                <a:spcPct val="0"/>
              </a:spcBef>
            </a:pPr>
            <a:endParaRPr lang="en-US" sz="2799">
              <a:solidFill>
                <a:srgbClr val="3B365F"/>
              </a:solidFill>
              <a:latin typeface="Times New Roman"/>
              <a:ea typeface="Times New Roman"/>
              <a:cs typeface="Times New Roman"/>
              <a:sym typeface="Times New Roman"/>
            </a:endParaRPr>
          </a:p>
          <a:p>
            <a:pPr algn="l">
              <a:lnSpc>
                <a:spcPts val="3919"/>
              </a:lnSpc>
              <a:spcBef>
                <a:spcPct val="0"/>
              </a:spcBef>
            </a:pPr>
            <a:r>
              <a:rPr lang="en-US" sz="2799" b="1">
                <a:solidFill>
                  <a:srgbClr val="3B365F"/>
                </a:solidFill>
                <a:latin typeface="Times New Roman Bold"/>
                <a:ea typeface="Times New Roman Bold"/>
                <a:cs typeface="Times New Roman Bold"/>
                <a:sym typeface="Times New Roman Bold"/>
              </a:rPr>
              <a:t>Sharps Disposal:</a:t>
            </a:r>
          </a:p>
          <a:p>
            <a:pPr algn="l">
              <a:lnSpc>
                <a:spcPts val="3919"/>
              </a:lnSpc>
              <a:spcBef>
                <a:spcPct val="0"/>
              </a:spcBef>
            </a:pPr>
            <a:r>
              <a:rPr lang="en-US" sz="2799">
                <a:solidFill>
                  <a:srgbClr val="3B365F"/>
                </a:solidFill>
                <a:latin typeface="Times New Roman"/>
                <a:ea typeface="Times New Roman"/>
                <a:cs typeface="Times New Roman"/>
                <a:sym typeface="Times New Roman"/>
              </a:rPr>
              <a:t>•Puncture-proof Container: 179 (85%)</a:t>
            </a:r>
          </a:p>
          <a:p>
            <a:pPr algn="l">
              <a:lnSpc>
                <a:spcPts val="3919"/>
              </a:lnSpc>
              <a:spcBef>
                <a:spcPct val="0"/>
              </a:spcBef>
            </a:pPr>
            <a:r>
              <a:rPr lang="en-US" sz="2799">
                <a:solidFill>
                  <a:srgbClr val="3B365F"/>
                </a:solidFill>
                <a:latin typeface="Times New Roman"/>
                <a:ea typeface="Times New Roman"/>
                <a:cs typeface="Times New Roman"/>
                <a:sym typeface="Times New Roman"/>
              </a:rPr>
              <a:t>•Others (e.g., plastic bags or not sure): 26</a:t>
            </a:r>
          </a:p>
          <a:p>
            <a:pPr algn="l">
              <a:lnSpc>
                <a:spcPts val="3919"/>
              </a:lnSpc>
              <a:spcBef>
                <a:spcPct val="0"/>
              </a:spcBef>
            </a:pPr>
            <a:r>
              <a:rPr lang="en-US" sz="2799">
                <a:solidFill>
                  <a:srgbClr val="3B365F"/>
                </a:solidFill>
                <a:latin typeface="Times New Roman"/>
                <a:ea typeface="Times New Roman"/>
                <a:cs typeface="Times New Roman"/>
                <a:sym typeface="Times New Roman"/>
              </a:rPr>
              <a:t>•Missing/invalid: 6</a:t>
            </a:r>
          </a:p>
        </p:txBody>
      </p:sp>
      <p:sp>
        <p:nvSpPr>
          <p:cNvPr id="12" name="Freeform 12"/>
          <p:cNvSpPr/>
          <p:nvPr/>
        </p:nvSpPr>
        <p:spPr>
          <a:xfrm>
            <a:off x="0" y="37218"/>
            <a:ext cx="2644858" cy="1343092"/>
          </a:xfrm>
          <a:custGeom>
            <a:avLst/>
            <a:gdLst/>
            <a:ahLst/>
            <a:cxnLst/>
            <a:rect l="l" t="t" r="r" b="b"/>
            <a:pathLst>
              <a:path w="2644858" h="1343092">
                <a:moveTo>
                  <a:pt x="0" y="0"/>
                </a:moveTo>
                <a:lnTo>
                  <a:pt x="2644858" y="0"/>
                </a:lnTo>
                <a:lnTo>
                  <a:pt x="2644858" y="1343092"/>
                </a:lnTo>
                <a:lnTo>
                  <a:pt x="0" y="1343092"/>
                </a:lnTo>
                <a:lnTo>
                  <a:pt x="0" y="0"/>
                </a:lnTo>
                <a:close/>
              </a:path>
            </a:pathLst>
          </a:custGeom>
          <a:blipFill>
            <a:blip r:embed="rId12"/>
            <a:stretch>
              <a:fillRect/>
            </a:stretch>
          </a:blipFill>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sp>
        <p:nvSpPr>
          <p:cNvPr id="2" name="Freeform 2"/>
          <p:cNvSpPr/>
          <p:nvPr/>
        </p:nvSpPr>
        <p:spPr>
          <a:xfrm rot="-441338" flipH="1">
            <a:off x="8023686" y="-2242638"/>
            <a:ext cx="12395216" cy="7780208"/>
          </a:xfrm>
          <a:custGeom>
            <a:avLst/>
            <a:gdLst/>
            <a:ahLst/>
            <a:cxnLst/>
            <a:rect l="l" t="t" r="r" b="b"/>
            <a:pathLst>
              <a:path w="12395216" h="7780208">
                <a:moveTo>
                  <a:pt x="12395216" y="0"/>
                </a:moveTo>
                <a:lnTo>
                  <a:pt x="0" y="0"/>
                </a:lnTo>
                <a:lnTo>
                  <a:pt x="0" y="7780208"/>
                </a:lnTo>
                <a:lnTo>
                  <a:pt x="12395216" y="7780208"/>
                </a:lnTo>
                <a:lnTo>
                  <a:pt x="12395216"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441338" flipH="1">
            <a:off x="-2312376" y="2408919"/>
            <a:ext cx="12395216" cy="7780208"/>
          </a:xfrm>
          <a:custGeom>
            <a:avLst/>
            <a:gdLst/>
            <a:ahLst/>
            <a:cxnLst/>
            <a:rect l="l" t="t" r="r" b="b"/>
            <a:pathLst>
              <a:path w="12395216" h="7780208">
                <a:moveTo>
                  <a:pt x="12395216" y="0"/>
                </a:moveTo>
                <a:lnTo>
                  <a:pt x="0" y="0"/>
                </a:lnTo>
                <a:lnTo>
                  <a:pt x="0" y="7780207"/>
                </a:lnTo>
                <a:lnTo>
                  <a:pt x="12395216" y="7780207"/>
                </a:lnTo>
                <a:lnTo>
                  <a:pt x="12395216"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591004">
            <a:off x="12640107" y="-3454017"/>
            <a:ext cx="9743832" cy="10202966"/>
          </a:xfrm>
          <a:custGeom>
            <a:avLst/>
            <a:gdLst/>
            <a:ahLst/>
            <a:cxnLst/>
            <a:rect l="l" t="t" r="r" b="b"/>
            <a:pathLst>
              <a:path w="9743832" h="10202966">
                <a:moveTo>
                  <a:pt x="0" y="0"/>
                </a:moveTo>
                <a:lnTo>
                  <a:pt x="9743832" y="0"/>
                </a:lnTo>
                <a:lnTo>
                  <a:pt x="9743832" y="10202966"/>
                </a:lnTo>
                <a:lnTo>
                  <a:pt x="0" y="1020296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14221294" y="7514246"/>
            <a:ext cx="4066706" cy="2772754"/>
          </a:xfrm>
          <a:custGeom>
            <a:avLst/>
            <a:gdLst/>
            <a:ahLst/>
            <a:cxnLst/>
            <a:rect l="l" t="t" r="r" b="b"/>
            <a:pathLst>
              <a:path w="4066706" h="2772754">
                <a:moveTo>
                  <a:pt x="0" y="0"/>
                </a:moveTo>
                <a:lnTo>
                  <a:pt x="4066706" y="0"/>
                </a:lnTo>
                <a:lnTo>
                  <a:pt x="4066706" y="2772754"/>
                </a:lnTo>
                <a:lnTo>
                  <a:pt x="0" y="27727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TextBox 6"/>
          <p:cNvSpPr txBox="1"/>
          <p:nvPr/>
        </p:nvSpPr>
        <p:spPr>
          <a:xfrm>
            <a:off x="1322429" y="1550631"/>
            <a:ext cx="16440272" cy="5982335"/>
          </a:xfrm>
          <a:prstGeom prst="rect">
            <a:avLst/>
          </a:prstGeom>
        </p:spPr>
        <p:txBody>
          <a:bodyPr lIns="0" tIns="0" rIns="0" bIns="0" rtlCol="0" anchor="t">
            <a:spAutoFit/>
          </a:bodyPr>
          <a:lstStyle/>
          <a:p>
            <a:pPr algn="l">
              <a:lnSpc>
                <a:spcPts val="3639"/>
              </a:lnSpc>
            </a:pPr>
            <a:r>
              <a:rPr lang="en-US" sz="2599" b="1">
                <a:solidFill>
                  <a:srgbClr val="3B365F"/>
                </a:solidFill>
                <a:latin typeface="Times New Roman Bold"/>
                <a:ea typeface="Times New Roman Bold"/>
                <a:cs typeface="Times New Roman Bold"/>
                <a:sym typeface="Times New Roman Bold"/>
              </a:rPr>
              <a:t>Gaps and challenges faced by hospital staff in implementing proper biomedical waste disposal</a:t>
            </a:r>
          </a:p>
          <a:p>
            <a:pPr algn="l">
              <a:lnSpc>
                <a:spcPts val="3639"/>
              </a:lnSpc>
            </a:pPr>
            <a:endParaRPr lang="en-US" sz="2599" b="1">
              <a:solidFill>
                <a:srgbClr val="3B365F"/>
              </a:solidFill>
              <a:latin typeface="Times New Roman Bold"/>
              <a:ea typeface="Times New Roman Bold"/>
              <a:cs typeface="Times New Roman Bold"/>
              <a:sym typeface="Times New Roman Bold"/>
            </a:endParaRPr>
          </a:p>
          <a:p>
            <a:pPr algn="l">
              <a:lnSpc>
                <a:spcPts val="3639"/>
              </a:lnSpc>
            </a:pPr>
            <a:r>
              <a:rPr lang="en-US" sz="2599" b="1">
                <a:solidFill>
                  <a:srgbClr val="3B365F"/>
                </a:solidFill>
                <a:latin typeface="Times New Roman Bold"/>
                <a:ea typeface="Times New Roman Bold"/>
                <a:cs typeface="Times New Roman Bold"/>
                <a:sym typeface="Times New Roman Bold"/>
              </a:rPr>
              <a:t>-Lack of Adequate Training and Awareness</a:t>
            </a:r>
          </a:p>
          <a:p>
            <a:pPr algn="l">
              <a:lnSpc>
                <a:spcPts val="3639"/>
              </a:lnSpc>
            </a:pPr>
            <a:r>
              <a:rPr lang="en-US" sz="2599" b="1">
                <a:solidFill>
                  <a:srgbClr val="3B365F"/>
                </a:solidFill>
                <a:latin typeface="Times New Roman Bold"/>
                <a:ea typeface="Times New Roman Bold"/>
                <a:cs typeface="Times New Roman Bold"/>
                <a:sym typeface="Times New Roman Bold"/>
              </a:rPr>
              <a:t>Gap</a:t>
            </a:r>
            <a:r>
              <a:rPr lang="en-US" sz="2599">
                <a:solidFill>
                  <a:srgbClr val="3B365F"/>
                </a:solidFill>
                <a:latin typeface="Times New Roman"/>
                <a:ea typeface="Times New Roman"/>
                <a:cs typeface="Times New Roman"/>
                <a:sym typeface="Times New Roman"/>
              </a:rPr>
              <a:t>: Many staff members, especially housekeeping and support staff, are not formally trained in BMWM protocols.</a:t>
            </a:r>
          </a:p>
          <a:p>
            <a:pPr algn="l">
              <a:lnSpc>
                <a:spcPts val="3639"/>
              </a:lnSpc>
            </a:pPr>
            <a:r>
              <a:rPr lang="en-US" sz="2599" b="1">
                <a:solidFill>
                  <a:srgbClr val="3B365F"/>
                </a:solidFill>
                <a:latin typeface="Times New Roman Bold"/>
                <a:ea typeface="Times New Roman Bold"/>
                <a:cs typeface="Times New Roman Bold"/>
                <a:sym typeface="Times New Roman Bold"/>
              </a:rPr>
              <a:t>Challenge</a:t>
            </a:r>
            <a:r>
              <a:rPr lang="en-US" sz="2599">
                <a:solidFill>
                  <a:srgbClr val="3B365F"/>
                </a:solidFill>
                <a:latin typeface="Times New Roman"/>
                <a:ea typeface="Times New Roman"/>
                <a:cs typeface="Times New Roman"/>
                <a:sym typeface="Times New Roman"/>
              </a:rPr>
              <a:t>: Inconsistent understanding of color coding, segregation procedures, and handling techniques.</a:t>
            </a:r>
          </a:p>
          <a:p>
            <a:pPr algn="l">
              <a:lnSpc>
                <a:spcPts val="3639"/>
              </a:lnSpc>
            </a:pPr>
            <a:r>
              <a:rPr lang="en-US" sz="2599">
                <a:solidFill>
                  <a:srgbClr val="3B365F"/>
                </a:solidFill>
                <a:latin typeface="Times New Roman"/>
                <a:ea typeface="Times New Roman"/>
                <a:cs typeface="Times New Roman"/>
                <a:sym typeface="Times New Roman"/>
              </a:rPr>
              <a:t> </a:t>
            </a:r>
          </a:p>
          <a:p>
            <a:pPr algn="l">
              <a:lnSpc>
                <a:spcPts val="3639"/>
              </a:lnSpc>
            </a:pPr>
            <a:r>
              <a:rPr lang="en-US" sz="2599">
                <a:solidFill>
                  <a:srgbClr val="3B365F"/>
                </a:solidFill>
                <a:latin typeface="Times New Roman"/>
                <a:ea typeface="Times New Roman"/>
                <a:cs typeface="Times New Roman"/>
                <a:sym typeface="Times New Roman"/>
              </a:rPr>
              <a:t>-</a:t>
            </a:r>
            <a:r>
              <a:rPr lang="en-US" sz="2599" b="1">
                <a:solidFill>
                  <a:srgbClr val="3B365F"/>
                </a:solidFill>
                <a:latin typeface="Times New Roman Bold"/>
                <a:ea typeface="Times New Roman Bold"/>
                <a:cs typeface="Times New Roman Bold"/>
                <a:sym typeface="Times New Roman Bold"/>
              </a:rPr>
              <a:t>Improper Segregation at Source</a:t>
            </a:r>
          </a:p>
          <a:p>
            <a:pPr algn="l">
              <a:lnSpc>
                <a:spcPts val="3639"/>
              </a:lnSpc>
            </a:pPr>
            <a:r>
              <a:rPr lang="en-US" sz="2599" b="1">
                <a:solidFill>
                  <a:srgbClr val="3B365F"/>
                </a:solidFill>
                <a:latin typeface="Times New Roman Bold"/>
                <a:ea typeface="Times New Roman Bold"/>
                <a:cs typeface="Times New Roman Bold"/>
                <a:sym typeface="Times New Roman Bold"/>
              </a:rPr>
              <a:t>Gap</a:t>
            </a:r>
            <a:r>
              <a:rPr lang="en-US" sz="2599">
                <a:solidFill>
                  <a:srgbClr val="3B365F"/>
                </a:solidFill>
                <a:latin typeface="Times New Roman"/>
                <a:ea typeface="Times New Roman"/>
                <a:cs typeface="Times New Roman"/>
                <a:sym typeface="Times New Roman"/>
              </a:rPr>
              <a:t>: Biomedical waste is often mixed with general waste, especially in wards or OPDs.</a:t>
            </a:r>
          </a:p>
          <a:p>
            <a:pPr algn="l">
              <a:lnSpc>
                <a:spcPts val="3639"/>
              </a:lnSpc>
            </a:pPr>
            <a:r>
              <a:rPr lang="en-US" sz="2599" b="1">
                <a:solidFill>
                  <a:srgbClr val="3B365F"/>
                </a:solidFill>
                <a:latin typeface="Times New Roman Bold"/>
                <a:ea typeface="Times New Roman Bold"/>
                <a:cs typeface="Times New Roman Bold"/>
                <a:sym typeface="Times New Roman Bold"/>
              </a:rPr>
              <a:t>Challenge</a:t>
            </a:r>
            <a:r>
              <a:rPr lang="en-US" sz="2599">
                <a:solidFill>
                  <a:srgbClr val="3B365F"/>
                </a:solidFill>
                <a:latin typeface="Times New Roman"/>
                <a:ea typeface="Times New Roman"/>
                <a:cs typeface="Times New Roman"/>
                <a:sym typeface="Times New Roman"/>
              </a:rPr>
              <a:t>: Staff may dispose of items incorrectly due to time pressure or lack of supervision.</a:t>
            </a:r>
          </a:p>
          <a:p>
            <a:pPr algn="l">
              <a:lnSpc>
                <a:spcPts val="3639"/>
              </a:lnSpc>
            </a:pPr>
            <a:endParaRPr lang="en-US" sz="2599">
              <a:solidFill>
                <a:srgbClr val="3B365F"/>
              </a:solidFill>
              <a:latin typeface="Times New Roman"/>
              <a:ea typeface="Times New Roman"/>
              <a:cs typeface="Times New Roman"/>
              <a:sym typeface="Times New Roman"/>
            </a:endParaRPr>
          </a:p>
          <a:p>
            <a:pPr algn="l">
              <a:lnSpc>
                <a:spcPts val="3639"/>
              </a:lnSpc>
            </a:pPr>
            <a:r>
              <a:rPr lang="en-US" sz="2599">
                <a:solidFill>
                  <a:srgbClr val="3B365F"/>
                </a:solidFill>
                <a:latin typeface="Times New Roman"/>
                <a:ea typeface="Times New Roman"/>
                <a:cs typeface="Times New Roman"/>
                <a:sym typeface="Times New Roman"/>
              </a:rPr>
              <a:t> -</a:t>
            </a:r>
            <a:r>
              <a:rPr lang="en-US" sz="2599" b="1">
                <a:solidFill>
                  <a:srgbClr val="3B365F"/>
                </a:solidFill>
                <a:latin typeface="Times New Roman Bold"/>
                <a:ea typeface="Times New Roman Bold"/>
                <a:cs typeface="Times New Roman Bold"/>
                <a:sym typeface="Times New Roman Bold"/>
              </a:rPr>
              <a:t>Irregular or Infrequent Training Programs</a:t>
            </a:r>
          </a:p>
          <a:p>
            <a:pPr algn="l">
              <a:lnSpc>
                <a:spcPts val="3639"/>
              </a:lnSpc>
            </a:pPr>
            <a:r>
              <a:rPr lang="en-US" sz="2599" b="1">
                <a:solidFill>
                  <a:srgbClr val="3B365F"/>
                </a:solidFill>
                <a:latin typeface="Times New Roman Bold"/>
                <a:ea typeface="Times New Roman Bold"/>
                <a:cs typeface="Times New Roman Bold"/>
                <a:sym typeface="Times New Roman Bold"/>
              </a:rPr>
              <a:t>Gap</a:t>
            </a:r>
            <a:r>
              <a:rPr lang="en-US" sz="2599">
                <a:solidFill>
                  <a:srgbClr val="3B365F"/>
                </a:solidFill>
                <a:latin typeface="Times New Roman"/>
                <a:ea typeface="Times New Roman"/>
                <a:cs typeface="Times New Roman"/>
                <a:sym typeface="Times New Roman"/>
              </a:rPr>
              <a:t>: Training is often one-time or infrequent; new staff may not be oriented properly.</a:t>
            </a:r>
          </a:p>
          <a:p>
            <a:pPr algn="l">
              <a:lnSpc>
                <a:spcPts val="3639"/>
              </a:lnSpc>
            </a:pPr>
            <a:r>
              <a:rPr lang="en-US" sz="2599" b="1">
                <a:solidFill>
                  <a:srgbClr val="3B365F"/>
                </a:solidFill>
                <a:latin typeface="Times New Roman Bold"/>
                <a:ea typeface="Times New Roman Bold"/>
                <a:cs typeface="Times New Roman Bold"/>
                <a:sym typeface="Times New Roman Bold"/>
              </a:rPr>
              <a:t>Challenge</a:t>
            </a:r>
            <a:r>
              <a:rPr lang="en-US" sz="2599">
                <a:solidFill>
                  <a:srgbClr val="3B365F"/>
                </a:solidFill>
                <a:latin typeface="Times New Roman"/>
                <a:ea typeface="Times New Roman"/>
                <a:cs typeface="Times New Roman"/>
                <a:sym typeface="Times New Roman"/>
              </a:rPr>
              <a:t>: Continuous lapses in compliance, especially with changing guidelines.</a:t>
            </a:r>
          </a:p>
        </p:txBody>
      </p:sp>
      <p:sp>
        <p:nvSpPr>
          <p:cNvPr id="7" name="Freeform 7"/>
          <p:cNvSpPr/>
          <p:nvPr/>
        </p:nvSpPr>
        <p:spPr>
          <a:xfrm>
            <a:off x="0" y="7808063"/>
            <a:ext cx="2137237" cy="2478937"/>
          </a:xfrm>
          <a:custGeom>
            <a:avLst/>
            <a:gdLst/>
            <a:ahLst/>
            <a:cxnLst/>
            <a:rect l="l" t="t" r="r" b="b"/>
            <a:pathLst>
              <a:path w="2137237" h="2478937">
                <a:moveTo>
                  <a:pt x="0" y="0"/>
                </a:moveTo>
                <a:lnTo>
                  <a:pt x="2137237" y="0"/>
                </a:lnTo>
                <a:lnTo>
                  <a:pt x="2137237" y="2478937"/>
                </a:lnTo>
                <a:lnTo>
                  <a:pt x="0" y="247893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8" name="Freeform 8"/>
          <p:cNvSpPr/>
          <p:nvPr/>
        </p:nvSpPr>
        <p:spPr>
          <a:xfrm>
            <a:off x="7110647" y="7808063"/>
            <a:ext cx="2137237" cy="2478937"/>
          </a:xfrm>
          <a:custGeom>
            <a:avLst/>
            <a:gdLst/>
            <a:ahLst/>
            <a:cxnLst/>
            <a:rect l="l" t="t" r="r" b="b"/>
            <a:pathLst>
              <a:path w="2137237" h="2478937">
                <a:moveTo>
                  <a:pt x="0" y="0"/>
                </a:moveTo>
                <a:lnTo>
                  <a:pt x="2137237" y="0"/>
                </a:lnTo>
                <a:lnTo>
                  <a:pt x="2137237" y="2478937"/>
                </a:lnTo>
                <a:lnTo>
                  <a:pt x="0" y="247893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9" name="Freeform 9"/>
          <p:cNvSpPr/>
          <p:nvPr/>
        </p:nvSpPr>
        <p:spPr>
          <a:xfrm>
            <a:off x="5388686" y="7808063"/>
            <a:ext cx="2137237" cy="2478937"/>
          </a:xfrm>
          <a:custGeom>
            <a:avLst/>
            <a:gdLst/>
            <a:ahLst/>
            <a:cxnLst/>
            <a:rect l="l" t="t" r="r" b="b"/>
            <a:pathLst>
              <a:path w="2137237" h="2478937">
                <a:moveTo>
                  <a:pt x="0" y="0"/>
                </a:moveTo>
                <a:lnTo>
                  <a:pt x="2137237" y="0"/>
                </a:lnTo>
                <a:lnTo>
                  <a:pt x="2137237" y="2478937"/>
                </a:lnTo>
                <a:lnTo>
                  <a:pt x="0" y="247893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0" name="Freeform 10"/>
          <p:cNvSpPr/>
          <p:nvPr/>
        </p:nvSpPr>
        <p:spPr>
          <a:xfrm>
            <a:off x="3541624" y="7808063"/>
            <a:ext cx="2137237" cy="2478937"/>
          </a:xfrm>
          <a:custGeom>
            <a:avLst/>
            <a:gdLst/>
            <a:ahLst/>
            <a:cxnLst/>
            <a:rect l="l" t="t" r="r" b="b"/>
            <a:pathLst>
              <a:path w="2137237" h="2478937">
                <a:moveTo>
                  <a:pt x="0" y="0"/>
                </a:moveTo>
                <a:lnTo>
                  <a:pt x="2137237" y="0"/>
                </a:lnTo>
                <a:lnTo>
                  <a:pt x="2137237" y="2478937"/>
                </a:lnTo>
                <a:lnTo>
                  <a:pt x="0" y="2478937"/>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11" name="Freeform 11"/>
          <p:cNvSpPr/>
          <p:nvPr/>
        </p:nvSpPr>
        <p:spPr>
          <a:xfrm>
            <a:off x="1747995" y="7808063"/>
            <a:ext cx="2137237" cy="2478937"/>
          </a:xfrm>
          <a:custGeom>
            <a:avLst/>
            <a:gdLst/>
            <a:ahLst/>
            <a:cxnLst/>
            <a:rect l="l" t="t" r="r" b="b"/>
            <a:pathLst>
              <a:path w="2137237" h="2478937">
                <a:moveTo>
                  <a:pt x="0" y="0"/>
                </a:moveTo>
                <a:lnTo>
                  <a:pt x="2137237" y="0"/>
                </a:lnTo>
                <a:lnTo>
                  <a:pt x="2137237" y="2478937"/>
                </a:lnTo>
                <a:lnTo>
                  <a:pt x="0" y="247893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12" name="TextBox 12"/>
          <p:cNvSpPr txBox="1"/>
          <p:nvPr/>
        </p:nvSpPr>
        <p:spPr>
          <a:xfrm>
            <a:off x="6907422" y="123946"/>
            <a:ext cx="4055035" cy="1166986"/>
          </a:xfrm>
          <a:prstGeom prst="rect">
            <a:avLst/>
          </a:prstGeom>
        </p:spPr>
        <p:txBody>
          <a:bodyPr wrap="square" lIns="0" tIns="0" rIns="0" bIns="0" rtlCol="0" anchor="t">
            <a:spAutoFit/>
          </a:bodyPr>
          <a:lstStyle/>
          <a:p>
            <a:pPr algn="ctr">
              <a:lnSpc>
                <a:spcPts val="9100"/>
              </a:lnSpc>
              <a:spcBef>
                <a:spcPct val="0"/>
              </a:spcBef>
            </a:pPr>
            <a:r>
              <a:rPr lang="en-US" sz="6500" b="1" dirty="0">
                <a:solidFill>
                  <a:srgbClr val="3B365F"/>
                </a:solidFill>
                <a:latin typeface="Times New Roman Bold"/>
                <a:ea typeface="Times New Roman Bold"/>
                <a:cs typeface="Times New Roman Bold"/>
                <a:sym typeface="Times New Roman Bold"/>
              </a:rPr>
              <a:t>Discussion</a:t>
            </a:r>
          </a:p>
        </p:txBody>
      </p:sp>
      <p:sp>
        <p:nvSpPr>
          <p:cNvPr id="13" name="Freeform 13"/>
          <p:cNvSpPr/>
          <p:nvPr/>
        </p:nvSpPr>
        <p:spPr>
          <a:xfrm>
            <a:off x="0" y="37218"/>
            <a:ext cx="2644858" cy="1343092"/>
          </a:xfrm>
          <a:custGeom>
            <a:avLst/>
            <a:gdLst/>
            <a:ahLst/>
            <a:cxnLst/>
            <a:rect l="l" t="t" r="r" b="b"/>
            <a:pathLst>
              <a:path w="2644858" h="1343092">
                <a:moveTo>
                  <a:pt x="0" y="0"/>
                </a:moveTo>
                <a:lnTo>
                  <a:pt x="2644858" y="0"/>
                </a:lnTo>
                <a:lnTo>
                  <a:pt x="2644858" y="1343092"/>
                </a:lnTo>
                <a:lnTo>
                  <a:pt x="0" y="1343092"/>
                </a:lnTo>
                <a:lnTo>
                  <a:pt x="0" y="0"/>
                </a:lnTo>
                <a:close/>
              </a:path>
            </a:pathLst>
          </a:custGeom>
          <a:blipFill>
            <a:blip r:embed="rId18"/>
            <a:stretch>
              <a:fillRect/>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sp>
        <p:nvSpPr>
          <p:cNvPr id="2" name="Freeform 2"/>
          <p:cNvSpPr/>
          <p:nvPr/>
        </p:nvSpPr>
        <p:spPr>
          <a:xfrm rot="-441338" flipH="1">
            <a:off x="8023686" y="-2242638"/>
            <a:ext cx="12395216" cy="7780208"/>
          </a:xfrm>
          <a:custGeom>
            <a:avLst/>
            <a:gdLst/>
            <a:ahLst/>
            <a:cxnLst/>
            <a:rect l="l" t="t" r="r" b="b"/>
            <a:pathLst>
              <a:path w="12395216" h="7780208">
                <a:moveTo>
                  <a:pt x="12395216" y="0"/>
                </a:moveTo>
                <a:lnTo>
                  <a:pt x="0" y="0"/>
                </a:lnTo>
                <a:lnTo>
                  <a:pt x="0" y="7780208"/>
                </a:lnTo>
                <a:lnTo>
                  <a:pt x="12395216" y="7780208"/>
                </a:lnTo>
                <a:lnTo>
                  <a:pt x="12395216"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441338" flipH="1">
            <a:off x="-2312376" y="2408919"/>
            <a:ext cx="12395216" cy="7780208"/>
          </a:xfrm>
          <a:custGeom>
            <a:avLst/>
            <a:gdLst/>
            <a:ahLst/>
            <a:cxnLst/>
            <a:rect l="l" t="t" r="r" b="b"/>
            <a:pathLst>
              <a:path w="12395216" h="7780208">
                <a:moveTo>
                  <a:pt x="12395216" y="0"/>
                </a:moveTo>
                <a:lnTo>
                  <a:pt x="0" y="0"/>
                </a:lnTo>
                <a:lnTo>
                  <a:pt x="0" y="7780207"/>
                </a:lnTo>
                <a:lnTo>
                  <a:pt x="12395216" y="7780207"/>
                </a:lnTo>
                <a:lnTo>
                  <a:pt x="12395216"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591004">
            <a:off x="12640107" y="-3454017"/>
            <a:ext cx="9743832" cy="10202966"/>
          </a:xfrm>
          <a:custGeom>
            <a:avLst/>
            <a:gdLst/>
            <a:ahLst/>
            <a:cxnLst/>
            <a:rect l="l" t="t" r="r" b="b"/>
            <a:pathLst>
              <a:path w="9743832" h="10202966">
                <a:moveTo>
                  <a:pt x="0" y="0"/>
                </a:moveTo>
                <a:lnTo>
                  <a:pt x="9743832" y="0"/>
                </a:lnTo>
                <a:lnTo>
                  <a:pt x="9743832" y="10202966"/>
                </a:lnTo>
                <a:lnTo>
                  <a:pt x="0" y="1020296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14221294" y="7514246"/>
            <a:ext cx="4066706" cy="2772754"/>
          </a:xfrm>
          <a:custGeom>
            <a:avLst/>
            <a:gdLst/>
            <a:ahLst/>
            <a:cxnLst/>
            <a:rect l="l" t="t" r="r" b="b"/>
            <a:pathLst>
              <a:path w="4066706" h="2772754">
                <a:moveTo>
                  <a:pt x="0" y="0"/>
                </a:moveTo>
                <a:lnTo>
                  <a:pt x="4066706" y="0"/>
                </a:lnTo>
                <a:lnTo>
                  <a:pt x="4066706" y="2772754"/>
                </a:lnTo>
                <a:lnTo>
                  <a:pt x="0" y="27727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TextBox 6"/>
          <p:cNvSpPr txBox="1"/>
          <p:nvPr/>
        </p:nvSpPr>
        <p:spPr>
          <a:xfrm>
            <a:off x="1068619" y="2024598"/>
            <a:ext cx="16413833" cy="548259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3B365F"/>
                </a:solidFill>
                <a:latin typeface="Times New Roman"/>
                <a:ea typeface="Times New Roman"/>
                <a:cs typeface="Times New Roman"/>
                <a:sym typeface="Times New Roman"/>
              </a:rPr>
              <a:t>The study shows 77% of hospital staff were aware of BMWM Rules (2016), and 68% had received formal training, which is comparable to findings from Pandit et al. (2007) where awareness was relatively high in tertiary hospitals but practices still lacked consistency.</a:t>
            </a:r>
          </a:p>
          <a:p>
            <a:pPr marL="518160" lvl="1" indent="-259080" algn="l">
              <a:lnSpc>
                <a:spcPts val="3359"/>
              </a:lnSpc>
              <a:buFont typeface="Arial"/>
              <a:buChar char="•"/>
            </a:pPr>
            <a:r>
              <a:rPr lang="en-US" sz="2400">
                <a:solidFill>
                  <a:srgbClr val="3B365F"/>
                </a:solidFill>
                <a:latin typeface="Times New Roman"/>
                <a:ea typeface="Times New Roman"/>
                <a:cs typeface="Times New Roman"/>
                <a:sym typeface="Times New Roman"/>
              </a:rPr>
              <a:t>Similar to Gupta et al. (2008), this study found that while staff had basic knowledge of segregation, practical application was inconsistent</a:t>
            </a:r>
          </a:p>
          <a:p>
            <a:pPr marL="518160" lvl="1" indent="-259080" algn="l">
              <a:lnSpc>
                <a:spcPts val="3359"/>
              </a:lnSpc>
              <a:buFont typeface="Arial"/>
              <a:buChar char="•"/>
            </a:pPr>
            <a:r>
              <a:rPr lang="en-US" sz="2400">
                <a:solidFill>
                  <a:srgbClr val="3B365F"/>
                </a:solidFill>
                <a:latin typeface="Times New Roman"/>
                <a:ea typeface="Times New Roman"/>
                <a:cs typeface="Times New Roman"/>
                <a:sym typeface="Times New Roman"/>
              </a:rPr>
              <a:t>Mensudar et al. (2011) also reported that housekeeping staff were the least trained, aligning with our observation that support staff often lacked proper understanding due to literacy or language barriers.</a:t>
            </a:r>
          </a:p>
          <a:p>
            <a:pPr marL="518160" lvl="1" indent="-259080" algn="l">
              <a:lnSpc>
                <a:spcPts val="3359"/>
              </a:lnSpc>
              <a:buFont typeface="Arial"/>
              <a:buChar char="•"/>
            </a:pPr>
            <a:r>
              <a:rPr lang="en-US" sz="2400">
                <a:solidFill>
                  <a:srgbClr val="3B365F"/>
                </a:solidFill>
                <a:latin typeface="Times New Roman"/>
                <a:ea typeface="Times New Roman"/>
                <a:cs typeface="Times New Roman"/>
                <a:sym typeface="Times New Roman"/>
              </a:rPr>
              <a:t>In line with Shrivastav et al. (2012), this study noted irregular waste disposal practices (e.g., once a day vs. every shift), posing infection risks due to overflowing bins.</a:t>
            </a:r>
          </a:p>
          <a:p>
            <a:pPr marL="518160" lvl="1" indent="-259080" algn="l">
              <a:lnSpc>
                <a:spcPts val="3359"/>
              </a:lnSpc>
              <a:buFont typeface="Arial"/>
              <a:buChar char="•"/>
            </a:pPr>
            <a:r>
              <a:rPr lang="en-US" sz="2400">
                <a:solidFill>
                  <a:srgbClr val="3B365F"/>
                </a:solidFill>
                <a:latin typeface="Times New Roman"/>
                <a:ea typeface="Times New Roman"/>
                <a:cs typeface="Times New Roman"/>
                <a:sym typeface="Times New Roman"/>
              </a:rPr>
              <a:t>Studies by Rao et al. (2014) and Sefouhi et al. (2013) emphasized the lack of PPE use and poor segregation at source, which is confirmed here, with 25 respondents rarely or never using PPE, and 25 admitting to improper waste segregation.</a:t>
            </a:r>
          </a:p>
          <a:p>
            <a:pPr marL="518160" lvl="1" indent="-259080" algn="l">
              <a:lnSpc>
                <a:spcPts val="3359"/>
              </a:lnSpc>
              <a:buFont typeface="Arial"/>
              <a:buChar char="•"/>
            </a:pPr>
            <a:r>
              <a:rPr lang="en-US" sz="2400">
                <a:solidFill>
                  <a:srgbClr val="3B365F"/>
                </a:solidFill>
                <a:latin typeface="Times New Roman"/>
                <a:ea typeface="Times New Roman"/>
                <a:cs typeface="Times New Roman"/>
                <a:sym typeface="Times New Roman"/>
              </a:rPr>
              <a:t>The overall conclusion aligns with Thirumala (2013), who highlighted that awareness alone is not sufficient—structured training, supervision, and accountability mechanisms are essential for compliance.</a:t>
            </a:r>
          </a:p>
        </p:txBody>
      </p:sp>
      <p:sp>
        <p:nvSpPr>
          <p:cNvPr id="7" name="Freeform 7"/>
          <p:cNvSpPr/>
          <p:nvPr/>
        </p:nvSpPr>
        <p:spPr>
          <a:xfrm>
            <a:off x="0" y="7808063"/>
            <a:ext cx="2137237" cy="2478937"/>
          </a:xfrm>
          <a:custGeom>
            <a:avLst/>
            <a:gdLst/>
            <a:ahLst/>
            <a:cxnLst/>
            <a:rect l="l" t="t" r="r" b="b"/>
            <a:pathLst>
              <a:path w="2137237" h="2478937">
                <a:moveTo>
                  <a:pt x="0" y="0"/>
                </a:moveTo>
                <a:lnTo>
                  <a:pt x="2137237" y="0"/>
                </a:lnTo>
                <a:lnTo>
                  <a:pt x="2137237" y="2478937"/>
                </a:lnTo>
                <a:lnTo>
                  <a:pt x="0" y="247893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8" name="Freeform 8"/>
          <p:cNvSpPr/>
          <p:nvPr/>
        </p:nvSpPr>
        <p:spPr>
          <a:xfrm>
            <a:off x="7110647" y="7808063"/>
            <a:ext cx="2137237" cy="2478937"/>
          </a:xfrm>
          <a:custGeom>
            <a:avLst/>
            <a:gdLst/>
            <a:ahLst/>
            <a:cxnLst/>
            <a:rect l="l" t="t" r="r" b="b"/>
            <a:pathLst>
              <a:path w="2137237" h="2478937">
                <a:moveTo>
                  <a:pt x="0" y="0"/>
                </a:moveTo>
                <a:lnTo>
                  <a:pt x="2137237" y="0"/>
                </a:lnTo>
                <a:lnTo>
                  <a:pt x="2137237" y="2478937"/>
                </a:lnTo>
                <a:lnTo>
                  <a:pt x="0" y="247893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9" name="Freeform 9"/>
          <p:cNvSpPr/>
          <p:nvPr/>
        </p:nvSpPr>
        <p:spPr>
          <a:xfrm>
            <a:off x="5388686" y="7808063"/>
            <a:ext cx="2137237" cy="2478937"/>
          </a:xfrm>
          <a:custGeom>
            <a:avLst/>
            <a:gdLst/>
            <a:ahLst/>
            <a:cxnLst/>
            <a:rect l="l" t="t" r="r" b="b"/>
            <a:pathLst>
              <a:path w="2137237" h="2478937">
                <a:moveTo>
                  <a:pt x="0" y="0"/>
                </a:moveTo>
                <a:lnTo>
                  <a:pt x="2137237" y="0"/>
                </a:lnTo>
                <a:lnTo>
                  <a:pt x="2137237" y="2478937"/>
                </a:lnTo>
                <a:lnTo>
                  <a:pt x="0" y="247893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0" name="Freeform 10"/>
          <p:cNvSpPr/>
          <p:nvPr/>
        </p:nvSpPr>
        <p:spPr>
          <a:xfrm>
            <a:off x="3541624" y="7808063"/>
            <a:ext cx="2137237" cy="2478937"/>
          </a:xfrm>
          <a:custGeom>
            <a:avLst/>
            <a:gdLst/>
            <a:ahLst/>
            <a:cxnLst/>
            <a:rect l="l" t="t" r="r" b="b"/>
            <a:pathLst>
              <a:path w="2137237" h="2478937">
                <a:moveTo>
                  <a:pt x="0" y="0"/>
                </a:moveTo>
                <a:lnTo>
                  <a:pt x="2137237" y="0"/>
                </a:lnTo>
                <a:lnTo>
                  <a:pt x="2137237" y="2478937"/>
                </a:lnTo>
                <a:lnTo>
                  <a:pt x="0" y="2478937"/>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11" name="Freeform 11"/>
          <p:cNvSpPr/>
          <p:nvPr/>
        </p:nvSpPr>
        <p:spPr>
          <a:xfrm>
            <a:off x="1747995" y="7808063"/>
            <a:ext cx="2137237" cy="2478937"/>
          </a:xfrm>
          <a:custGeom>
            <a:avLst/>
            <a:gdLst/>
            <a:ahLst/>
            <a:cxnLst/>
            <a:rect l="l" t="t" r="r" b="b"/>
            <a:pathLst>
              <a:path w="2137237" h="2478937">
                <a:moveTo>
                  <a:pt x="0" y="0"/>
                </a:moveTo>
                <a:lnTo>
                  <a:pt x="2137237" y="0"/>
                </a:lnTo>
                <a:lnTo>
                  <a:pt x="2137237" y="2478937"/>
                </a:lnTo>
                <a:lnTo>
                  <a:pt x="0" y="247893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12" name="TextBox 12"/>
          <p:cNvSpPr txBox="1"/>
          <p:nvPr/>
        </p:nvSpPr>
        <p:spPr>
          <a:xfrm>
            <a:off x="6907422" y="123946"/>
            <a:ext cx="4055035" cy="1166986"/>
          </a:xfrm>
          <a:prstGeom prst="rect">
            <a:avLst/>
          </a:prstGeom>
        </p:spPr>
        <p:txBody>
          <a:bodyPr wrap="square" lIns="0" tIns="0" rIns="0" bIns="0" rtlCol="0" anchor="t">
            <a:spAutoFit/>
          </a:bodyPr>
          <a:lstStyle/>
          <a:p>
            <a:pPr algn="ctr">
              <a:lnSpc>
                <a:spcPts val="9100"/>
              </a:lnSpc>
              <a:spcBef>
                <a:spcPct val="0"/>
              </a:spcBef>
            </a:pPr>
            <a:r>
              <a:rPr lang="en-US" sz="6500" b="1" dirty="0">
                <a:solidFill>
                  <a:srgbClr val="3B365F"/>
                </a:solidFill>
                <a:latin typeface="Times New Roman Bold"/>
                <a:ea typeface="Times New Roman Bold"/>
                <a:cs typeface="Times New Roman Bold"/>
                <a:sym typeface="Times New Roman Bold"/>
              </a:rPr>
              <a:t>Discussion</a:t>
            </a:r>
          </a:p>
        </p:txBody>
      </p:sp>
      <p:sp>
        <p:nvSpPr>
          <p:cNvPr id="13" name="Freeform 13"/>
          <p:cNvSpPr/>
          <p:nvPr/>
        </p:nvSpPr>
        <p:spPr>
          <a:xfrm>
            <a:off x="0" y="37218"/>
            <a:ext cx="2644858" cy="1343092"/>
          </a:xfrm>
          <a:custGeom>
            <a:avLst/>
            <a:gdLst/>
            <a:ahLst/>
            <a:cxnLst/>
            <a:rect l="l" t="t" r="r" b="b"/>
            <a:pathLst>
              <a:path w="2644858" h="1343092">
                <a:moveTo>
                  <a:pt x="0" y="0"/>
                </a:moveTo>
                <a:lnTo>
                  <a:pt x="2644858" y="0"/>
                </a:lnTo>
                <a:lnTo>
                  <a:pt x="2644858" y="1343092"/>
                </a:lnTo>
                <a:lnTo>
                  <a:pt x="0" y="1343092"/>
                </a:lnTo>
                <a:lnTo>
                  <a:pt x="0" y="0"/>
                </a:lnTo>
                <a:close/>
              </a:path>
            </a:pathLst>
          </a:custGeom>
          <a:blipFill>
            <a:blip r:embed="rId18"/>
            <a:stretch>
              <a:fillRect/>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sp>
        <p:nvSpPr>
          <p:cNvPr id="2" name="Freeform 2"/>
          <p:cNvSpPr/>
          <p:nvPr/>
        </p:nvSpPr>
        <p:spPr>
          <a:xfrm rot="-441338" flipH="1">
            <a:off x="8023686" y="-2242638"/>
            <a:ext cx="12395216" cy="7780208"/>
          </a:xfrm>
          <a:custGeom>
            <a:avLst/>
            <a:gdLst/>
            <a:ahLst/>
            <a:cxnLst/>
            <a:rect l="l" t="t" r="r" b="b"/>
            <a:pathLst>
              <a:path w="12395216" h="7780208">
                <a:moveTo>
                  <a:pt x="12395216" y="0"/>
                </a:moveTo>
                <a:lnTo>
                  <a:pt x="0" y="0"/>
                </a:lnTo>
                <a:lnTo>
                  <a:pt x="0" y="7780208"/>
                </a:lnTo>
                <a:lnTo>
                  <a:pt x="12395216" y="7780208"/>
                </a:lnTo>
                <a:lnTo>
                  <a:pt x="12395216"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441338" flipH="1">
            <a:off x="-2312376" y="2408919"/>
            <a:ext cx="12395216" cy="7780208"/>
          </a:xfrm>
          <a:custGeom>
            <a:avLst/>
            <a:gdLst/>
            <a:ahLst/>
            <a:cxnLst/>
            <a:rect l="l" t="t" r="r" b="b"/>
            <a:pathLst>
              <a:path w="12395216" h="7780208">
                <a:moveTo>
                  <a:pt x="12395216" y="0"/>
                </a:moveTo>
                <a:lnTo>
                  <a:pt x="0" y="0"/>
                </a:lnTo>
                <a:lnTo>
                  <a:pt x="0" y="7780207"/>
                </a:lnTo>
                <a:lnTo>
                  <a:pt x="12395216" y="7780207"/>
                </a:lnTo>
                <a:lnTo>
                  <a:pt x="12395216"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591004">
            <a:off x="12640107" y="-3454017"/>
            <a:ext cx="9743832" cy="10202966"/>
          </a:xfrm>
          <a:custGeom>
            <a:avLst/>
            <a:gdLst/>
            <a:ahLst/>
            <a:cxnLst/>
            <a:rect l="l" t="t" r="r" b="b"/>
            <a:pathLst>
              <a:path w="9743832" h="10202966">
                <a:moveTo>
                  <a:pt x="0" y="0"/>
                </a:moveTo>
                <a:lnTo>
                  <a:pt x="9743832" y="0"/>
                </a:lnTo>
                <a:lnTo>
                  <a:pt x="9743832" y="10202966"/>
                </a:lnTo>
                <a:lnTo>
                  <a:pt x="0" y="1020296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14221294" y="7514246"/>
            <a:ext cx="4066706" cy="2772754"/>
          </a:xfrm>
          <a:custGeom>
            <a:avLst/>
            <a:gdLst/>
            <a:ahLst/>
            <a:cxnLst/>
            <a:rect l="l" t="t" r="r" b="b"/>
            <a:pathLst>
              <a:path w="4066706" h="2772754">
                <a:moveTo>
                  <a:pt x="0" y="0"/>
                </a:moveTo>
                <a:lnTo>
                  <a:pt x="4066706" y="0"/>
                </a:lnTo>
                <a:lnTo>
                  <a:pt x="4066706" y="2772754"/>
                </a:lnTo>
                <a:lnTo>
                  <a:pt x="0" y="27727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TextBox 6"/>
          <p:cNvSpPr txBox="1"/>
          <p:nvPr/>
        </p:nvSpPr>
        <p:spPr>
          <a:xfrm>
            <a:off x="1747995" y="2226859"/>
            <a:ext cx="15225947" cy="4848225"/>
          </a:xfrm>
          <a:prstGeom prst="rect">
            <a:avLst/>
          </a:prstGeom>
        </p:spPr>
        <p:txBody>
          <a:bodyPr lIns="0" tIns="0" rIns="0" bIns="0" rtlCol="0" anchor="t">
            <a:spAutoFit/>
          </a:bodyPr>
          <a:lstStyle/>
          <a:p>
            <a:pPr algn="ctr">
              <a:lnSpc>
                <a:spcPts val="4200"/>
              </a:lnSpc>
            </a:pPr>
            <a:r>
              <a:rPr lang="en-US" sz="3000" b="1">
                <a:solidFill>
                  <a:srgbClr val="3B365F"/>
                </a:solidFill>
                <a:latin typeface="Times New Roman Bold"/>
                <a:ea typeface="Times New Roman Bold"/>
                <a:cs typeface="Times New Roman Bold"/>
                <a:sym typeface="Times New Roman Bold"/>
              </a:rPr>
              <a:t>Limitations of the study</a:t>
            </a:r>
          </a:p>
          <a:p>
            <a:pPr algn="l">
              <a:lnSpc>
                <a:spcPts val="4200"/>
              </a:lnSpc>
            </a:pPr>
            <a:endParaRPr lang="en-US" sz="3000" b="1">
              <a:solidFill>
                <a:srgbClr val="3B365F"/>
              </a:solidFill>
              <a:latin typeface="Times New Roman Bold"/>
              <a:ea typeface="Times New Roman Bold"/>
              <a:cs typeface="Times New Roman Bold"/>
              <a:sym typeface="Times New Roman Bold"/>
            </a:endParaRPr>
          </a:p>
          <a:p>
            <a:pPr algn="l">
              <a:lnSpc>
                <a:spcPts val="4200"/>
              </a:lnSpc>
            </a:pPr>
            <a:r>
              <a:rPr lang="en-US" sz="3000">
                <a:solidFill>
                  <a:srgbClr val="3B365F"/>
                </a:solidFill>
                <a:latin typeface="Times New Roman"/>
                <a:ea typeface="Times New Roman"/>
                <a:cs typeface="Times New Roman"/>
                <a:sym typeface="Times New Roman"/>
              </a:rPr>
              <a:t> -Limited Cooperation from Staff-Hospital staff </a:t>
            </a:r>
          </a:p>
          <a:p>
            <a:pPr algn="l">
              <a:lnSpc>
                <a:spcPts val="4200"/>
              </a:lnSpc>
            </a:pPr>
            <a:r>
              <a:rPr lang="en-US" sz="3000">
                <a:solidFill>
                  <a:srgbClr val="3B365F"/>
                </a:solidFill>
                <a:latin typeface="Times New Roman"/>
                <a:ea typeface="Times New Roman"/>
                <a:cs typeface="Times New Roman"/>
                <a:sym typeface="Times New Roman"/>
              </a:rPr>
              <a:t> -Different cadres (nurses, lab staff, cleaners) have varying levels of knowledge and training, making it hard to generalize findings..</a:t>
            </a:r>
          </a:p>
          <a:p>
            <a:pPr algn="l">
              <a:lnSpc>
                <a:spcPts val="4200"/>
              </a:lnSpc>
            </a:pPr>
            <a:r>
              <a:rPr lang="en-US" sz="3000">
                <a:solidFill>
                  <a:srgbClr val="3B365F"/>
                </a:solidFill>
                <a:latin typeface="Times New Roman"/>
                <a:ea typeface="Times New Roman"/>
                <a:cs typeface="Times New Roman"/>
                <a:sym typeface="Times New Roman"/>
              </a:rPr>
              <a:t> -Hospital management was cautious about allowing research that might reveal compliance gaps.</a:t>
            </a:r>
          </a:p>
          <a:p>
            <a:pPr algn="l">
              <a:lnSpc>
                <a:spcPts val="4200"/>
              </a:lnSpc>
            </a:pPr>
            <a:r>
              <a:rPr lang="en-US" sz="3000">
                <a:solidFill>
                  <a:srgbClr val="3B365F"/>
                </a:solidFill>
                <a:latin typeface="Times New Roman"/>
                <a:ea typeface="Times New Roman"/>
                <a:cs typeface="Times New Roman"/>
                <a:sym typeface="Times New Roman"/>
              </a:rPr>
              <a:t> -Bias in Self-Reported Awareness- Staff may claim they follow proper BMWM procedures even if observations suggest otherwise.</a:t>
            </a:r>
          </a:p>
        </p:txBody>
      </p:sp>
      <p:sp>
        <p:nvSpPr>
          <p:cNvPr id="7" name="Freeform 7"/>
          <p:cNvSpPr/>
          <p:nvPr/>
        </p:nvSpPr>
        <p:spPr>
          <a:xfrm>
            <a:off x="0" y="7808063"/>
            <a:ext cx="2137237" cy="2478937"/>
          </a:xfrm>
          <a:custGeom>
            <a:avLst/>
            <a:gdLst/>
            <a:ahLst/>
            <a:cxnLst/>
            <a:rect l="l" t="t" r="r" b="b"/>
            <a:pathLst>
              <a:path w="2137237" h="2478937">
                <a:moveTo>
                  <a:pt x="0" y="0"/>
                </a:moveTo>
                <a:lnTo>
                  <a:pt x="2137237" y="0"/>
                </a:lnTo>
                <a:lnTo>
                  <a:pt x="2137237" y="2478937"/>
                </a:lnTo>
                <a:lnTo>
                  <a:pt x="0" y="247893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8" name="Freeform 8"/>
          <p:cNvSpPr/>
          <p:nvPr/>
        </p:nvSpPr>
        <p:spPr>
          <a:xfrm>
            <a:off x="7110647" y="7808063"/>
            <a:ext cx="2137237" cy="2478937"/>
          </a:xfrm>
          <a:custGeom>
            <a:avLst/>
            <a:gdLst/>
            <a:ahLst/>
            <a:cxnLst/>
            <a:rect l="l" t="t" r="r" b="b"/>
            <a:pathLst>
              <a:path w="2137237" h="2478937">
                <a:moveTo>
                  <a:pt x="0" y="0"/>
                </a:moveTo>
                <a:lnTo>
                  <a:pt x="2137237" y="0"/>
                </a:lnTo>
                <a:lnTo>
                  <a:pt x="2137237" y="2478937"/>
                </a:lnTo>
                <a:lnTo>
                  <a:pt x="0" y="247893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9" name="Freeform 9"/>
          <p:cNvSpPr/>
          <p:nvPr/>
        </p:nvSpPr>
        <p:spPr>
          <a:xfrm>
            <a:off x="5388686" y="7808063"/>
            <a:ext cx="2137237" cy="2478937"/>
          </a:xfrm>
          <a:custGeom>
            <a:avLst/>
            <a:gdLst/>
            <a:ahLst/>
            <a:cxnLst/>
            <a:rect l="l" t="t" r="r" b="b"/>
            <a:pathLst>
              <a:path w="2137237" h="2478937">
                <a:moveTo>
                  <a:pt x="0" y="0"/>
                </a:moveTo>
                <a:lnTo>
                  <a:pt x="2137237" y="0"/>
                </a:lnTo>
                <a:lnTo>
                  <a:pt x="2137237" y="2478937"/>
                </a:lnTo>
                <a:lnTo>
                  <a:pt x="0" y="247893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0" name="Freeform 10"/>
          <p:cNvSpPr/>
          <p:nvPr/>
        </p:nvSpPr>
        <p:spPr>
          <a:xfrm>
            <a:off x="3541624" y="7808063"/>
            <a:ext cx="2137237" cy="2478937"/>
          </a:xfrm>
          <a:custGeom>
            <a:avLst/>
            <a:gdLst/>
            <a:ahLst/>
            <a:cxnLst/>
            <a:rect l="l" t="t" r="r" b="b"/>
            <a:pathLst>
              <a:path w="2137237" h="2478937">
                <a:moveTo>
                  <a:pt x="0" y="0"/>
                </a:moveTo>
                <a:lnTo>
                  <a:pt x="2137237" y="0"/>
                </a:lnTo>
                <a:lnTo>
                  <a:pt x="2137237" y="2478937"/>
                </a:lnTo>
                <a:lnTo>
                  <a:pt x="0" y="2478937"/>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11" name="Freeform 11"/>
          <p:cNvSpPr/>
          <p:nvPr/>
        </p:nvSpPr>
        <p:spPr>
          <a:xfrm>
            <a:off x="1747995" y="7808063"/>
            <a:ext cx="2137237" cy="2478937"/>
          </a:xfrm>
          <a:custGeom>
            <a:avLst/>
            <a:gdLst/>
            <a:ahLst/>
            <a:cxnLst/>
            <a:rect l="l" t="t" r="r" b="b"/>
            <a:pathLst>
              <a:path w="2137237" h="2478937">
                <a:moveTo>
                  <a:pt x="0" y="0"/>
                </a:moveTo>
                <a:lnTo>
                  <a:pt x="2137237" y="0"/>
                </a:lnTo>
                <a:lnTo>
                  <a:pt x="2137237" y="2478937"/>
                </a:lnTo>
                <a:lnTo>
                  <a:pt x="0" y="247893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12" name="TextBox 12"/>
          <p:cNvSpPr txBox="1"/>
          <p:nvPr/>
        </p:nvSpPr>
        <p:spPr>
          <a:xfrm>
            <a:off x="6907422" y="123946"/>
            <a:ext cx="4055035" cy="1166986"/>
          </a:xfrm>
          <a:prstGeom prst="rect">
            <a:avLst/>
          </a:prstGeom>
        </p:spPr>
        <p:txBody>
          <a:bodyPr wrap="square" lIns="0" tIns="0" rIns="0" bIns="0" rtlCol="0" anchor="t">
            <a:spAutoFit/>
          </a:bodyPr>
          <a:lstStyle/>
          <a:p>
            <a:pPr algn="ctr">
              <a:lnSpc>
                <a:spcPts val="9100"/>
              </a:lnSpc>
              <a:spcBef>
                <a:spcPct val="0"/>
              </a:spcBef>
            </a:pPr>
            <a:r>
              <a:rPr lang="en-US" sz="6500" b="1" dirty="0">
                <a:solidFill>
                  <a:srgbClr val="3B365F"/>
                </a:solidFill>
                <a:latin typeface="Times New Roman Bold"/>
                <a:ea typeface="Times New Roman Bold"/>
                <a:cs typeface="Times New Roman Bold"/>
                <a:sym typeface="Times New Roman Bold"/>
              </a:rPr>
              <a:t>Discussion</a:t>
            </a:r>
          </a:p>
        </p:txBody>
      </p:sp>
      <p:sp>
        <p:nvSpPr>
          <p:cNvPr id="13" name="Freeform 13"/>
          <p:cNvSpPr/>
          <p:nvPr/>
        </p:nvSpPr>
        <p:spPr>
          <a:xfrm>
            <a:off x="0" y="37218"/>
            <a:ext cx="2644858" cy="1343092"/>
          </a:xfrm>
          <a:custGeom>
            <a:avLst/>
            <a:gdLst/>
            <a:ahLst/>
            <a:cxnLst/>
            <a:rect l="l" t="t" r="r" b="b"/>
            <a:pathLst>
              <a:path w="2644858" h="1343092">
                <a:moveTo>
                  <a:pt x="0" y="0"/>
                </a:moveTo>
                <a:lnTo>
                  <a:pt x="2644858" y="0"/>
                </a:lnTo>
                <a:lnTo>
                  <a:pt x="2644858" y="1343092"/>
                </a:lnTo>
                <a:lnTo>
                  <a:pt x="0" y="1343092"/>
                </a:lnTo>
                <a:lnTo>
                  <a:pt x="0" y="0"/>
                </a:lnTo>
                <a:close/>
              </a:path>
            </a:pathLst>
          </a:custGeom>
          <a:blipFill>
            <a:blip r:embed="rId18"/>
            <a:stretch>
              <a:fillRect/>
            </a:stretch>
          </a:blipFill>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sp>
        <p:nvSpPr>
          <p:cNvPr id="2" name="Freeform 2"/>
          <p:cNvSpPr/>
          <p:nvPr/>
        </p:nvSpPr>
        <p:spPr>
          <a:xfrm rot="5755965">
            <a:off x="-2596635" y="-6569350"/>
            <a:ext cx="9743832" cy="10202966"/>
          </a:xfrm>
          <a:custGeom>
            <a:avLst/>
            <a:gdLst/>
            <a:ahLst/>
            <a:cxnLst/>
            <a:rect l="l" t="t" r="r" b="b"/>
            <a:pathLst>
              <a:path w="9743832" h="10202966">
                <a:moveTo>
                  <a:pt x="0" y="0"/>
                </a:moveTo>
                <a:lnTo>
                  <a:pt x="9743832" y="0"/>
                </a:lnTo>
                <a:lnTo>
                  <a:pt x="9743832" y="10202965"/>
                </a:lnTo>
                <a:lnTo>
                  <a:pt x="0" y="102029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2386301">
            <a:off x="10358985" y="-3230434"/>
            <a:ext cx="9743832" cy="10202966"/>
          </a:xfrm>
          <a:custGeom>
            <a:avLst/>
            <a:gdLst/>
            <a:ahLst/>
            <a:cxnLst/>
            <a:rect l="l" t="t" r="r" b="b"/>
            <a:pathLst>
              <a:path w="9743832" h="10202966">
                <a:moveTo>
                  <a:pt x="0" y="0"/>
                </a:moveTo>
                <a:lnTo>
                  <a:pt x="9743833" y="0"/>
                </a:lnTo>
                <a:lnTo>
                  <a:pt x="9743833" y="10202965"/>
                </a:lnTo>
                <a:lnTo>
                  <a:pt x="0" y="102029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441338" flipH="1">
            <a:off x="1277520" y="98147"/>
            <a:ext cx="16886091" cy="10599032"/>
          </a:xfrm>
          <a:custGeom>
            <a:avLst/>
            <a:gdLst/>
            <a:ahLst/>
            <a:cxnLst/>
            <a:rect l="l" t="t" r="r" b="b"/>
            <a:pathLst>
              <a:path w="16886091" h="10599032">
                <a:moveTo>
                  <a:pt x="16886091" y="0"/>
                </a:moveTo>
                <a:lnTo>
                  <a:pt x="0" y="0"/>
                </a:lnTo>
                <a:lnTo>
                  <a:pt x="0" y="10599032"/>
                </a:lnTo>
                <a:lnTo>
                  <a:pt x="16886091" y="10599032"/>
                </a:lnTo>
                <a:lnTo>
                  <a:pt x="16886091"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p:nvPr/>
        </p:nvSpPr>
        <p:spPr>
          <a:xfrm>
            <a:off x="2863609" y="2271140"/>
            <a:ext cx="13339557" cy="6987160"/>
          </a:xfrm>
          <a:prstGeom prst="rect">
            <a:avLst/>
          </a:prstGeom>
        </p:spPr>
        <p:txBody>
          <a:bodyPr lIns="0" tIns="0" rIns="0" bIns="0" rtlCol="0" anchor="t">
            <a:spAutoFit/>
          </a:bodyPr>
          <a:lstStyle/>
          <a:p>
            <a:pPr algn="l">
              <a:lnSpc>
                <a:spcPts val="3905"/>
              </a:lnSpc>
            </a:pPr>
            <a:r>
              <a:rPr lang="en-US" sz="2789">
                <a:solidFill>
                  <a:srgbClr val="3B365F"/>
                </a:solidFill>
                <a:latin typeface="Times New Roman"/>
                <a:ea typeface="Times New Roman"/>
                <a:cs typeface="Times New Roman"/>
                <a:sym typeface="Times New Roman"/>
              </a:rPr>
              <a:t>•The study reveals that while a significant portion of hospital staff are aware of Biomedical Waste Management (BMWM) guidelines, practical implementation still faces many challenges.</a:t>
            </a:r>
          </a:p>
          <a:p>
            <a:pPr algn="l">
              <a:lnSpc>
                <a:spcPts val="3905"/>
              </a:lnSpc>
            </a:pPr>
            <a:r>
              <a:rPr lang="en-US" sz="2789">
                <a:solidFill>
                  <a:srgbClr val="3B365F"/>
                </a:solidFill>
                <a:latin typeface="Times New Roman"/>
                <a:ea typeface="Times New Roman"/>
                <a:cs typeface="Times New Roman"/>
                <a:sym typeface="Times New Roman"/>
              </a:rPr>
              <a:t>•Key gaps include inadequate training, improper waste segregation, insufficient resources, and lack of consistent supervision.</a:t>
            </a:r>
          </a:p>
          <a:p>
            <a:pPr algn="l">
              <a:lnSpc>
                <a:spcPts val="3905"/>
              </a:lnSpc>
            </a:pPr>
            <a:r>
              <a:rPr lang="en-US" sz="2789">
                <a:solidFill>
                  <a:srgbClr val="3B365F"/>
                </a:solidFill>
                <a:latin typeface="Times New Roman"/>
                <a:ea typeface="Times New Roman"/>
                <a:cs typeface="Times New Roman"/>
                <a:sym typeface="Times New Roman"/>
              </a:rPr>
              <a:t>•Support staff, such as housekeeping, are particularly vulnerable due to limited awareness and language barriers.</a:t>
            </a:r>
          </a:p>
          <a:p>
            <a:pPr algn="l">
              <a:lnSpc>
                <a:spcPts val="3905"/>
              </a:lnSpc>
            </a:pPr>
            <a:r>
              <a:rPr lang="en-US" sz="2789">
                <a:solidFill>
                  <a:srgbClr val="3B365F"/>
                </a:solidFill>
                <a:latin typeface="Times New Roman"/>
                <a:ea typeface="Times New Roman"/>
                <a:cs typeface="Times New Roman"/>
                <a:sym typeface="Times New Roman"/>
              </a:rPr>
              <a:t>•To ensure safe and compliant biomedical waste practices, there is an urgent need for:</a:t>
            </a:r>
          </a:p>
          <a:p>
            <a:pPr algn="l">
              <a:lnSpc>
                <a:spcPts val="3905"/>
              </a:lnSpc>
            </a:pPr>
            <a:r>
              <a:rPr lang="en-US" sz="2789">
                <a:solidFill>
                  <a:srgbClr val="3B365F"/>
                </a:solidFill>
                <a:latin typeface="Times New Roman"/>
                <a:ea typeface="Times New Roman"/>
                <a:cs typeface="Times New Roman"/>
                <a:sym typeface="Times New Roman"/>
              </a:rPr>
              <a:t>•Regular training programs for all staff categories.</a:t>
            </a:r>
          </a:p>
          <a:p>
            <a:pPr algn="l">
              <a:lnSpc>
                <a:spcPts val="3905"/>
              </a:lnSpc>
            </a:pPr>
            <a:r>
              <a:rPr lang="en-US" sz="2789">
                <a:solidFill>
                  <a:srgbClr val="3B365F"/>
                </a:solidFill>
                <a:latin typeface="Times New Roman"/>
                <a:ea typeface="Times New Roman"/>
                <a:cs typeface="Times New Roman"/>
                <a:sym typeface="Times New Roman"/>
              </a:rPr>
              <a:t>•Policy reinforcement and regular audits.</a:t>
            </a:r>
          </a:p>
          <a:p>
            <a:pPr algn="l">
              <a:lnSpc>
                <a:spcPts val="3905"/>
              </a:lnSpc>
            </a:pPr>
            <a:r>
              <a:rPr lang="en-US" sz="2789">
                <a:solidFill>
                  <a:srgbClr val="3B365F"/>
                </a:solidFill>
                <a:latin typeface="Times New Roman"/>
                <a:ea typeface="Times New Roman"/>
                <a:cs typeface="Times New Roman"/>
                <a:sym typeface="Times New Roman"/>
              </a:rPr>
              <a:t>•Adequate infrastructure and PPE availability.</a:t>
            </a:r>
          </a:p>
          <a:p>
            <a:pPr algn="l">
              <a:lnSpc>
                <a:spcPts val="3905"/>
              </a:lnSpc>
            </a:pPr>
            <a:r>
              <a:rPr lang="en-US" sz="2789">
                <a:solidFill>
                  <a:srgbClr val="3B365F"/>
                </a:solidFill>
                <a:latin typeface="Times New Roman"/>
                <a:ea typeface="Times New Roman"/>
                <a:cs typeface="Times New Roman"/>
                <a:sym typeface="Times New Roman"/>
              </a:rPr>
              <a:t>•A well-informed and motivated hospital workforce is essential to protect </a:t>
            </a:r>
          </a:p>
          <a:p>
            <a:pPr algn="l">
              <a:lnSpc>
                <a:spcPts val="3905"/>
              </a:lnSpc>
            </a:pPr>
            <a:r>
              <a:rPr lang="en-US" sz="2789">
                <a:solidFill>
                  <a:srgbClr val="3B365F"/>
                </a:solidFill>
                <a:latin typeface="Times New Roman"/>
                <a:ea typeface="Times New Roman"/>
                <a:cs typeface="Times New Roman"/>
                <a:sym typeface="Times New Roman"/>
              </a:rPr>
              <a:t>public health, staff safety, and the environment.</a:t>
            </a:r>
          </a:p>
          <a:p>
            <a:pPr algn="l">
              <a:lnSpc>
                <a:spcPts val="3905"/>
              </a:lnSpc>
            </a:pPr>
            <a:endParaRPr lang="en-US" sz="2789">
              <a:solidFill>
                <a:srgbClr val="3B365F"/>
              </a:solidFill>
              <a:latin typeface="Times New Roman"/>
              <a:ea typeface="Times New Roman"/>
              <a:cs typeface="Times New Roman"/>
              <a:sym typeface="Times New Roman"/>
            </a:endParaRPr>
          </a:p>
        </p:txBody>
      </p:sp>
      <p:sp>
        <p:nvSpPr>
          <p:cNvPr id="6" name="Freeform 6"/>
          <p:cNvSpPr/>
          <p:nvPr/>
        </p:nvSpPr>
        <p:spPr>
          <a:xfrm>
            <a:off x="0" y="37218"/>
            <a:ext cx="2644858" cy="1343092"/>
          </a:xfrm>
          <a:custGeom>
            <a:avLst/>
            <a:gdLst/>
            <a:ahLst/>
            <a:cxnLst/>
            <a:rect l="l" t="t" r="r" b="b"/>
            <a:pathLst>
              <a:path w="2644858" h="1343092">
                <a:moveTo>
                  <a:pt x="0" y="0"/>
                </a:moveTo>
                <a:lnTo>
                  <a:pt x="2644858" y="0"/>
                </a:lnTo>
                <a:lnTo>
                  <a:pt x="2644858" y="1343092"/>
                </a:lnTo>
                <a:lnTo>
                  <a:pt x="0" y="1343092"/>
                </a:lnTo>
                <a:lnTo>
                  <a:pt x="0" y="0"/>
                </a:lnTo>
                <a:close/>
              </a:path>
            </a:pathLst>
          </a:custGeom>
          <a:blipFill>
            <a:blip r:embed="rId6"/>
            <a:stretch>
              <a:fillRect/>
            </a:stretch>
          </a:blipFill>
        </p:spPr>
        <p:txBody>
          <a:bodyPr/>
          <a:lstStyle/>
          <a:p>
            <a:endParaRPr lang="en-US"/>
          </a:p>
        </p:txBody>
      </p:sp>
      <p:sp>
        <p:nvSpPr>
          <p:cNvPr id="7" name="Freeform 7"/>
          <p:cNvSpPr/>
          <p:nvPr/>
        </p:nvSpPr>
        <p:spPr>
          <a:xfrm>
            <a:off x="-218751" y="4519108"/>
            <a:ext cx="3082359" cy="4114800"/>
          </a:xfrm>
          <a:custGeom>
            <a:avLst/>
            <a:gdLst/>
            <a:ahLst/>
            <a:cxnLst/>
            <a:rect l="l" t="t" r="r" b="b"/>
            <a:pathLst>
              <a:path w="3082359" h="4114800">
                <a:moveTo>
                  <a:pt x="0" y="0"/>
                </a:moveTo>
                <a:lnTo>
                  <a:pt x="3082360" y="0"/>
                </a:lnTo>
                <a:lnTo>
                  <a:pt x="3082360"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8" name="Freeform 8"/>
          <p:cNvSpPr/>
          <p:nvPr/>
        </p:nvSpPr>
        <p:spPr>
          <a:xfrm>
            <a:off x="14429185" y="2283972"/>
            <a:ext cx="4773727" cy="7622717"/>
          </a:xfrm>
          <a:custGeom>
            <a:avLst/>
            <a:gdLst/>
            <a:ahLst/>
            <a:cxnLst/>
            <a:rect l="l" t="t" r="r" b="b"/>
            <a:pathLst>
              <a:path w="4773727" h="7622717">
                <a:moveTo>
                  <a:pt x="0" y="0"/>
                </a:moveTo>
                <a:lnTo>
                  <a:pt x="4773727" y="0"/>
                </a:lnTo>
                <a:lnTo>
                  <a:pt x="4773727" y="7622718"/>
                </a:lnTo>
                <a:lnTo>
                  <a:pt x="0" y="7622718"/>
                </a:lnTo>
                <a:lnTo>
                  <a:pt x="0" y="0"/>
                </a:lnTo>
                <a:close/>
              </a:path>
            </a:pathLst>
          </a:custGeom>
          <a:blipFill>
            <a:blip r:embed="rId9"/>
            <a:stretch>
              <a:fillRect/>
            </a:stretch>
          </a:blipFill>
        </p:spPr>
        <p:txBody>
          <a:bodyPr/>
          <a:lstStyle/>
          <a:p>
            <a:endParaRPr lang="en-US"/>
          </a:p>
        </p:txBody>
      </p:sp>
      <p:sp>
        <p:nvSpPr>
          <p:cNvPr id="9" name="TextBox 9"/>
          <p:cNvSpPr txBox="1"/>
          <p:nvPr/>
        </p:nvSpPr>
        <p:spPr>
          <a:xfrm>
            <a:off x="3298201" y="463029"/>
            <a:ext cx="11691598" cy="1244600"/>
          </a:xfrm>
          <a:prstGeom prst="rect">
            <a:avLst/>
          </a:prstGeom>
        </p:spPr>
        <p:txBody>
          <a:bodyPr lIns="0" tIns="0" rIns="0" bIns="0" rtlCol="0" anchor="t">
            <a:spAutoFit/>
          </a:bodyPr>
          <a:lstStyle/>
          <a:p>
            <a:pPr algn="ctr">
              <a:lnSpc>
                <a:spcPts val="9100"/>
              </a:lnSpc>
            </a:pPr>
            <a:r>
              <a:rPr lang="en-US" sz="6500" b="1">
                <a:solidFill>
                  <a:srgbClr val="3B365F"/>
                </a:solidFill>
                <a:latin typeface="Times New Roman Bold"/>
                <a:ea typeface="Times New Roman Bold"/>
                <a:cs typeface="Times New Roman Bold"/>
                <a:sym typeface="Times New Roman Bold"/>
              </a:rPr>
              <a:t>Conclusion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sp>
        <p:nvSpPr>
          <p:cNvPr id="2" name="Freeform 2"/>
          <p:cNvSpPr/>
          <p:nvPr/>
        </p:nvSpPr>
        <p:spPr>
          <a:xfrm rot="5755965">
            <a:off x="-2596635" y="-6569350"/>
            <a:ext cx="9743832" cy="10202966"/>
          </a:xfrm>
          <a:custGeom>
            <a:avLst/>
            <a:gdLst/>
            <a:ahLst/>
            <a:cxnLst/>
            <a:rect l="l" t="t" r="r" b="b"/>
            <a:pathLst>
              <a:path w="9743832" h="10202966">
                <a:moveTo>
                  <a:pt x="0" y="0"/>
                </a:moveTo>
                <a:lnTo>
                  <a:pt x="9743832" y="0"/>
                </a:lnTo>
                <a:lnTo>
                  <a:pt x="9743832" y="10202965"/>
                </a:lnTo>
                <a:lnTo>
                  <a:pt x="0" y="102029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2386301">
            <a:off x="10358985" y="-3230434"/>
            <a:ext cx="9743832" cy="10202966"/>
          </a:xfrm>
          <a:custGeom>
            <a:avLst/>
            <a:gdLst/>
            <a:ahLst/>
            <a:cxnLst/>
            <a:rect l="l" t="t" r="r" b="b"/>
            <a:pathLst>
              <a:path w="9743832" h="10202966">
                <a:moveTo>
                  <a:pt x="0" y="0"/>
                </a:moveTo>
                <a:lnTo>
                  <a:pt x="9743833" y="0"/>
                </a:lnTo>
                <a:lnTo>
                  <a:pt x="9743833" y="10202965"/>
                </a:lnTo>
                <a:lnTo>
                  <a:pt x="0" y="102029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441338" flipH="1">
            <a:off x="1277520" y="98147"/>
            <a:ext cx="16886091" cy="10599032"/>
          </a:xfrm>
          <a:custGeom>
            <a:avLst/>
            <a:gdLst/>
            <a:ahLst/>
            <a:cxnLst/>
            <a:rect l="l" t="t" r="r" b="b"/>
            <a:pathLst>
              <a:path w="16886091" h="10599032">
                <a:moveTo>
                  <a:pt x="16886091" y="0"/>
                </a:moveTo>
                <a:lnTo>
                  <a:pt x="0" y="0"/>
                </a:lnTo>
                <a:lnTo>
                  <a:pt x="0" y="10599032"/>
                </a:lnTo>
                <a:lnTo>
                  <a:pt x="16886091" y="10599032"/>
                </a:lnTo>
                <a:lnTo>
                  <a:pt x="16886091"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p:nvPr/>
        </p:nvSpPr>
        <p:spPr>
          <a:xfrm>
            <a:off x="4418892" y="2585233"/>
            <a:ext cx="10010294" cy="2718693"/>
          </a:xfrm>
          <a:prstGeom prst="rect">
            <a:avLst/>
          </a:prstGeom>
        </p:spPr>
        <p:txBody>
          <a:bodyPr lIns="0" tIns="0" rIns="0" bIns="0" rtlCol="0" anchor="t">
            <a:spAutoFit/>
          </a:bodyPr>
          <a:lstStyle/>
          <a:p>
            <a:pPr marL="823472" lvl="1" indent="-411736" algn="l">
              <a:lnSpc>
                <a:spcPts val="5339"/>
              </a:lnSpc>
              <a:buFont typeface="Arial"/>
              <a:buChar char="•"/>
            </a:pPr>
            <a:r>
              <a:rPr lang="en-US" sz="3814" dirty="0">
                <a:solidFill>
                  <a:srgbClr val="3B365F"/>
                </a:solidFill>
                <a:latin typeface="Times New Roman"/>
                <a:ea typeface="Times New Roman"/>
                <a:cs typeface="Times New Roman"/>
                <a:sym typeface="Times New Roman"/>
              </a:rPr>
              <a:t>Varying Levels of Awareness and Training</a:t>
            </a:r>
          </a:p>
          <a:p>
            <a:pPr marL="823472" lvl="1" indent="-411736" algn="l">
              <a:lnSpc>
                <a:spcPts val="5339"/>
              </a:lnSpc>
              <a:buFont typeface="Arial"/>
              <a:buChar char="•"/>
            </a:pPr>
            <a:r>
              <a:rPr lang="en-US" sz="3814" dirty="0">
                <a:solidFill>
                  <a:srgbClr val="3B365F"/>
                </a:solidFill>
                <a:latin typeface="Times New Roman"/>
                <a:ea typeface="Times New Roman"/>
                <a:cs typeface="Times New Roman"/>
                <a:sym typeface="Times New Roman"/>
              </a:rPr>
              <a:t>Confusion and Misapplication of Rules</a:t>
            </a:r>
          </a:p>
          <a:p>
            <a:pPr marL="823472" lvl="1" indent="-411736" algn="l">
              <a:lnSpc>
                <a:spcPts val="5339"/>
              </a:lnSpc>
              <a:buFont typeface="Arial"/>
              <a:buChar char="•"/>
            </a:pPr>
            <a:r>
              <a:rPr lang="en-US" sz="3814" dirty="0">
                <a:solidFill>
                  <a:srgbClr val="3B365F"/>
                </a:solidFill>
                <a:latin typeface="Times New Roman"/>
                <a:ea typeface="Times New Roman"/>
                <a:cs typeface="Times New Roman"/>
                <a:sym typeface="Times New Roman"/>
              </a:rPr>
              <a:t>Administrative and Monitoring Deficiencies</a:t>
            </a:r>
          </a:p>
          <a:p>
            <a:pPr marL="823472" lvl="1" indent="-411736" algn="l">
              <a:lnSpc>
                <a:spcPts val="5339"/>
              </a:lnSpc>
              <a:buFont typeface="Arial"/>
              <a:buChar char="•"/>
            </a:pPr>
            <a:r>
              <a:rPr lang="en-US" sz="3814" dirty="0">
                <a:solidFill>
                  <a:srgbClr val="3B365F"/>
                </a:solidFill>
                <a:latin typeface="Times New Roman"/>
                <a:ea typeface="Times New Roman"/>
                <a:cs typeface="Times New Roman"/>
                <a:sym typeface="Times New Roman"/>
              </a:rPr>
              <a:t>Observation Limitations</a:t>
            </a:r>
          </a:p>
        </p:txBody>
      </p:sp>
      <p:sp>
        <p:nvSpPr>
          <p:cNvPr id="6" name="Freeform 6"/>
          <p:cNvSpPr/>
          <p:nvPr/>
        </p:nvSpPr>
        <p:spPr>
          <a:xfrm>
            <a:off x="0" y="37218"/>
            <a:ext cx="2644858" cy="1343092"/>
          </a:xfrm>
          <a:custGeom>
            <a:avLst/>
            <a:gdLst/>
            <a:ahLst/>
            <a:cxnLst/>
            <a:rect l="l" t="t" r="r" b="b"/>
            <a:pathLst>
              <a:path w="2644858" h="1343092">
                <a:moveTo>
                  <a:pt x="0" y="0"/>
                </a:moveTo>
                <a:lnTo>
                  <a:pt x="2644858" y="0"/>
                </a:lnTo>
                <a:lnTo>
                  <a:pt x="2644858" y="1343092"/>
                </a:lnTo>
                <a:lnTo>
                  <a:pt x="0" y="1343092"/>
                </a:lnTo>
                <a:lnTo>
                  <a:pt x="0" y="0"/>
                </a:lnTo>
                <a:close/>
              </a:path>
            </a:pathLst>
          </a:custGeom>
          <a:blipFill>
            <a:blip r:embed="rId6"/>
            <a:stretch>
              <a:fillRect/>
            </a:stretch>
          </a:blipFill>
        </p:spPr>
        <p:txBody>
          <a:bodyPr/>
          <a:lstStyle/>
          <a:p>
            <a:endParaRPr lang="en-US"/>
          </a:p>
        </p:txBody>
      </p:sp>
      <p:sp>
        <p:nvSpPr>
          <p:cNvPr id="7" name="Freeform 7"/>
          <p:cNvSpPr/>
          <p:nvPr/>
        </p:nvSpPr>
        <p:spPr>
          <a:xfrm>
            <a:off x="-218751" y="4519108"/>
            <a:ext cx="3082359" cy="4114800"/>
          </a:xfrm>
          <a:custGeom>
            <a:avLst/>
            <a:gdLst/>
            <a:ahLst/>
            <a:cxnLst/>
            <a:rect l="l" t="t" r="r" b="b"/>
            <a:pathLst>
              <a:path w="3082359" h="4114800">
                <a:moveTo>
                  <a:pt x="0" y="0"/>
                </a:moveTo>
                <a:lnTo>
                  <a:pt x="3082360" y="0"/>
                </a:lnTo>
                <a:lnTo>
                  <a:pt x="3082360"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8" name="Freeform 8"/>
          <p:cNvSpPr/>
          <p:nvPr/>
        </p:nvSpPr>
        <p:spPr>
          <a:xfrm>
            <a:off x="14429185" y="2283972"/>
            <a:ext cx="4773727" cy="7622717"/>
          </a:xfrm>
          <a:custGeom>
            <a:avLst/>
            <a:gdLst/>
            <a:ahLst/>
            <a:cxnLst/>
            <a:rect l="l" t="t" r="r" b="b"/>
            <a:pathLst>
              <a:path w="4773727" h="7622717">
                <a:moveTo>
                  <a:pt x="0" y="0"/>
                </a:moveTo>
                <a:lnTo>
                  <a:pt x="4773727" y="0"/>
                </a:lnTo>
                <a:lnTo>
                  <a:pt x="4773727" y="7622718"/>
                </a:lnTo>
                <a:lnTo>
                  <a:pt x="0" y="7622718"/>
                </a:lnTo>
                <a:lnTo>
                  <a:pt x="0" y="0"/>
                </a:lnTo>
                <a:close/>
              </a:path>
            </a:pathLst>
          </a:custGeom>
          <a:blipFill>
            <a:blip r:embed="rId9"/>
            <a:stretch>
              <a:fillRect/>
            </a:stretch>
          </a:blipFill>
        </p:spPr>
        <p:txBody>
          <a:bodyPr/>
          <a:lstStyle/>
          <a:p>
            <a:endParaRPr lang="en-US"/>
          </a:p>
        </p:txBody>
      </p:sp>
      <p:sp>
        <p:nvSpPr>
          <p:cNvPr id="9" name="TextBox 9"/>
          <p:cNvSpPr txBox="1"/>
          <p:nvPr/>
        </p:nvSpPr>
        <p:spPr>
          <a:xfrm>
            <a:off x="3298201" y="463029"/>
            <a:ext cx="11691598" cy="1244600"/>
          </a:xfrm>
          <a:prstGeom prst="rect">
            <a:avLst/>
          </a:prstGeom>
        </p:spPr>
        <p:txBody>
          <a:bodyPr lIns="0" tIns="0" rIns="0" bIns="0" rtlCol="0" anchor="t">
            <a:spAutoFit/>
          </a:bodyPr>
          <a:lstStyle/>
          <a:p>
            <a:pPr algn="ctr">
              <a:lnSpc>
                <a:spcPts val="9100"/>
              </a:lnSpc>
            </a:pPr>
            <a:r>
              <a:rPr lang="en-US" sz="6500" b="1">
                <a:solidFill>
                  <a:srgbClr val="3B365F"/>
                </a:solidFill>
                <a:latin typeface="Times New Roman Bold"/>
                <a:ea typeface="Times New Roman Bold"/>
                <a:cs typeface="Times New Roman Bold"/>
                <a:sym typeface="Times New Roman Bold"/>
              </a:rPr>
              <a:t>Key Findings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sp>
        <p:nvSpPr>
          <p:cNvPr id="2" name="Freeform 2"/>
          <p:cNvSpPr/>
          <p:nvPr/>
        </p:nvSpPr>
        <p:spPr>
          <a:xfrm rot="-591004">
            <a:off x="9581993" y="1000174"/>
            <a:ext cx="9743832" cy="10202966"/>
          </a:xfrm>
          <a:custGeom>
            <a:avLst/>
            <a:gdLst/>
            <a:ahLst/>
            <a:cxnLst/>
            <a:rect l="l" t="t" r="r" b="b"/>
            <a:pathLst>
              <a:path w="9743832" h="10202966">
                <a:moveTo>
                  <a:pt x="0" y="0"/>
                </a:moveTo>
                <a:lnTo>
                  <a:pt x="9743832" y="0"/>
                </a:lnTo>
                <a:lnTo>
                  <a:pt x="9743832" y="10202966"/>
                </a:lnTo>
                <a:lnTo>
                  <a:pt x="0" y="1020296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5755965">
            <a:off x="-1305642" y="731692"/>
            <a:ext cx="9743832" cy="10202966"/>
          </a:xfrm>
          <a:custGeom>
            <a:avLst/>
            <a:gdLst/>
            <a:ahLst/>
            <a:cxnLst/>
            <a:rect l="l" t="t" r="r" b="b"/>
            <a:pathLst>
              <a:path w="9743832" h="10202966">
                <a:moveTo>
                  <a:pt x="0" y="0"/>
                </a:moveTo>
                <a:lnTo>
                  <a:pt x="9743832" y="0"/>
                </a:lnTo>
                <a:lnTo>
                  <a:pt x="9743832" y="10202966"/>
                </a:lnTo>
                <a:lnTo>
                  <a:pt x="0" y="1020296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flipH="1">
            <a:off x="1844355" y="5705171"/>
            <a:ext cx="14599291" cy="9163657"/>
          </a:xfrm>
          <a:custGeom>
            <a:avLst/>
            <a:gdLst/>
            <a:ahLst/>
            <a:cxnLst/>
            <a:rect l="l" t="t" r="r" b="b"/>
            <a:pathLst>
              <a:path w="14599291" h="9163657">
                <a:moveTo>
                  <a:pt x="14599290" y="0"/>
                </a:moveTo>
                <a:lnTo>
                  <a:pt x="0" y="0"/>
                </a:lnTo>
                <a:lnTo>
                  <a:pt x="0" y="9163658"/>
                </a:lnTo>
                <a:lnTo>
                  <a:pt x="14599290" y="9163658"/>
                </a:lnTo>
                <a:lnTo>
                  <a:pt x="1459929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5216366" y="5042801"/>
            <a:ext cx="4127261" cy="5717869"/>
          </a:xfrm>
          <a:custGeom>
            <a:avLst/>
            <a:gdLst/>
            <a:ahLst/>
            <a:cxnLst/>
            <a:rect l="l" t="t" r="r" b="b"/>
            <a:pathLst>
              <a:path w="4127261" h="5717869">
                <a:moveTo>
                  <a:pt x="0" y="0"/>
                </a:moveTo>
                <a:lnTo>
                  <a:pt x="4127262" y="0"/>
                </a:lnTo>
                <a:lnTo>
                  <a:pt x="4127262" y="5717869"/>
                </a:lnTo>
                <a:lnTo>
                  <a:pt x="0" y="571786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a:off x="9144000" y="4573289"/>
            <a:ext cx="4364916" cy="6187381"/>
          </a:xfrm>
          <a:custGeom>
            <a:avLst/>
            <a:gdLst/>
            <a:ahLst/>
            <a:cxnLst/>
            <a:rect l="l" t="t" r="r" b="b"/>
            <a:pathLst>
              <a:path w="4364916" h="6187381">
                <a:moveTo>
                  <a:pt x="0" y="0"/>
                </a:moveTo>
                <a:lnTo>
                  <a:pt x="4364916" y="0"/>
                </a:lnTo>
                <a:lnTo>
                  <a:pt x="4364916" y="6187381"/>
                </a:lnTo>
                <a:lnTo>
                  <a:pt x="0" y="618738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7" name="Freeform 7"/>
          <p:cNvSpPr/>
          <p:nvPr/>
        </p:nvSpPr>
        <p:spPr>
          <a:xfrm>
            <a:off x="1487407" y="6174334"/>
            <a:ext cx="3531385" cy="3815463"/>
          </a:xfrm>
          <a:custGeom>
            <a:avLst/>
            <a:gdLst/>
            <a:ahLst/>
            <a:cxnLst/>
            <a:rect l="l" t="t" r="r" b="b"/>
            <a:pathLst>
              <a:path w="3531385" h="3815463">
                <a:moveTo>
                  <a:pt x="0" y="0"/>
                </a:moveTo>
                <a:lnTo>
                  <a:pt x="3531386" y="0"/>
                </a:lnTo>
                <a:lnTo>
                  <a:pt x="3531386" y="3815463"/>
                </a:lnTo>
                <a:lnTo>
                  <a:pt x="0" y="381546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8" name="Freeform 8"/>
          <p:cNvSpPr/>
          <p:nvPr/>
        </p:nvSpPr>
        <p:spPr>
          <a:xfrm flipH="1">
            <a:off x="12543402" y="6083768"/>
            <a:ext cx="3531385" cy="3815463"/>
          </a:xfrm>
          <a:custGeom>
            <a:avLst/>
            <a:gdLst/>
            <a:ahLst/>
            <a:cxnLst/>
            <a:rect l="l" t="t" r="r" b="b"/>
            <a:pathLst>
              <a:path w="3531385" h="3815463">
                <a:moveTo>
                  <a:pt x="3531386" y="0"/>
                </a:moveTo>
                <a:lnTo>
                  <a:pt x="0" y="0"/>
                </a:lnTo>
                <a:lnTo>
                  <a:pt x="0" y="3815463"/>
                </a:lnTo>
                <a:lnTo>
                  <a:pt x="3531386" y="3815463"/>
                </a:lnTo>
                <a:lnTo>
                  <a:pt x="3531386"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9" name="Freeform 9"/>
          <p:cNvSpPr/>
          <p:nvPr/>
        </p:nvSpPr>
        <p:spPr>
          <a:xfrm>
            <a:off x="-436655" y="3801510"/>
            <a:ext cx="3778768" cy="3807323"/>
          </a:xfrm>
          <a:custGeom>
            <a:avLst/>
            <a:gdLst/>
            <a:ahLst/>
            <a:cxnLst/>
            <a:rect l="l" t="t" r="r" b="b"/>
            <a:pathLst>
              <a:path w="3778768" h="3807323">
                <a:moveTo>
                  <a:pt x="0" y="0"/>
                </a:moveTo>
                <a:lnTo>
                  <a:pt x="3778768" y="0"/>
                </a:lnTo>
                <a:lnTo>
                  <a:pt x="3778768" y="3807323"/>
                </a:lnTo>
                <a:lnTo>
                  <a:pt x="0" y="380732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0" name="Freeform 10"/>
          <p:cNvSpPr/>
          <p:nvPr/>
        </p:nvSpPr>
        <p:spPr>
          <a:xfrm>
            <a:off x="538390" y="1891025"/>
            <a:ext cx="1828678" cy="1399770"/>
          </a:xfrm>
          <a:custGeom>
            <a:avLst/>
            <a:gdLst/>
            <a:ahLst/>
            <a:cxnLst/>
            <a:rect l="l" t="t" r="r" b="b"/>
            <a:pathLst>
              <a:path w="1828678" h="1399770">
                <a:moveTo>
                  <a:pt x="0" y="0"/>
                </a:moveTo>
                <a:lnTo>
                  <a:pt x="1828678" y="0"/>
                </a:lnTo>
                <a:lnTo>
                  <a:pt x="1828678" y="1399770"/>
                </a:lnTo>
                <a:lnTo>
                  <a:pt x="0" y="139977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grpSp>
        <p:nvGrpSpPr>
          <p:cNvPr id="11" name="Group 11"/>
          <p:cNvGrpSpPr/>
          <p:nvPr/>
        </p:nvGrpSpPr>
        <p:grpSpPr>
          <a:xfrm>
            <a:off x="4460558" y="573066"/>
            <a:ext cx="627698" cy="634365"/>
            <a:chOff x="0" y="0"/>
            <a:chExt cx="836930" cy="845820"/>
          </a:xfrm>
        </p:grpSpPr>
        <p:sp>
          <p:nvSpPr>
            <p:cNvPr id="12" name="Freeform 12"/>
            <p:cNvSpPr/>
            <p:nvPr/>
          </p:nvSpPr>
          <p:spPr>
            <a:xfrm>
              <a:off x="45720" y="48260"/>
              <a:ext cx="746760" cy="748030"/>
            </a:xfrm>
            <a:custGeom>
              <a:avLst/>
              <a:gdLst/>
              <a:ahLst/>
              <a:cxnLst/>
              <a:rect l="l" t="t" r="r" b="b"/>
              <a:pathLst>
                <a:path w="746760" h="748030">
                  <a:moveTo>
                    <a:pt x="541020" y="712470"/>
                  </a:moveTo>
                  <a:cubicBezTo>
                    <a:pt x="17780" y="205740"/>
                    <a:pt x="15240" y="201930"/>
                    <a:pt x="10160" y="186690"/>
                  </a:cubicBezTo>
                  <a:cubicBezTo>
                    <a:pt x="3810" y="163830"/>
                    <a:pt x="0" y="124460"/>
                    <a:pt x="8890" y="99060"/>
                  </a:cubicBezTo>
                  <a:cubicBezTo>
                    <a:pt x="16510" y="72390"/>
                    <a:pt x="38100" y="44450"/>
                    <a:pt x="59690" y="27940"/>
                  </a:cubicBezTo>
                  <a:cubicBezTo>
                    <a:pt x="82550" y="11430"/>
                    <a:pt x="116840" y="1270"/>
                    <a:pt x="143510" y="2540"/>
                  </a:cubicBezTo>
                  <a:cubicBezTo>
                    <a:pt x="171450" y="3810"/>
                    <a:pt x="207010" y="20320"/>
                    <a:pt x="226060" y="33020"/>
                  </a:cubicBezTo>
                  <a:cubicBezTo>
                    <a:pt x="240030" y="43180"/>
                    <a:pt x="247650" y="52070"/>
                    <a:pt x="255270" y="66040"/>
                  </a:cubicBezTo>
                  <a:cubicBezTo>
                    <a:pt x="266700" y="87630"/>
                    <a:pt x="275590" y="128270"/>
                    <a:pt x="275590" y="151130"/>
                  </a:cubicBezTo>
                  <a:cubicBezTo>
                    <a:pt x="275590" y="168910"/>
                    <a:pt x="273050" y="180340"/>
                    <a:pt x="265430" y="194310"/>
                  </a:cubicBezTo>
                  <a:cubicBezTo>
                    <a:pt x="254000" y="215900"/>
                    <a:pt x="229870" y="246380"/>
                    <a:pt x="205740" y="259080"/>
                  </a:cubicBezTo>
                  <a:cubicBezTo>
                    <a:pt x="181610" y="273050"/>
                    <a:pt x="143510" y="276860"/>
                    <a:pt x="120650" y="275590"/>
                  </a:cubicBezTo>
                  <a:cubicBezTo>
                    <a:pt x="102870" y="274320"/>
                    <a:pt x="91440" y="270510"/>
                    <a:pt x="77470" y="261620"/>
                  </a:cubicBezTo>
                  <a:cubicBezTo>
                    <a:pt x="57150" y="250190"/>
                    <a:pt x="27940" y="224790"/>
                    <a:pt x="16510" y="199390"/>
                  </a:cubicBezTo>
                  <a:cubicBezTo>
                    <a:pt x="3810" y="175260"/>
                    <a:pt x="0" y="139700"/>
                    <a:pt x="5080" y="113030"/>
                  </a:cubicBezTo>
                  <a:cubicBezTo>
                    <a:pt x="10160" y="86360"/>
                    <a:pt x="27940" y="55880"/>
                    <a:pt x="48260" y="36830"/>
                  </a:cubicBezTo>
                  <a:cubicBezTo>
                    <a:pt x="69850" y="19050"/>
                    <a:pt x="105410" y="6350"/>
                    <a:pt x="129540" y="2540"/>
                  </a:cubicBezTo>
                  <a:cubicBezTo>
                    <a:pt x="146050" y="0"/>
                    <a:pt x="157480" y="1270"/>
                    <a:pt x="173990" y="6350"/>
                  </a:cubicBezTo>
                  <a:cubicBezTo>
                    <a:pt x="195580" y="13970"/>
                    <a:pt x="214630" y="27940"/>
                    <a:pt x="246380" y="54610"/>
                  </a:cubicBezTo>
                  <a:cubicBezTo>
                    <a:pt x="337820" y="129540"/>
                    <a:pt x="645160" y="457200"/>
                    <a:pt x="708660" y="537210"/>
                  </a:cubicBezTo>
                  <a:cubicBezTo>
                    <a:pt x="726440" y="560070"/>
                    <a:pt x="734060" y="566420"/>
                    <a:pt x="739140" y="585470"/>
                  </a:cubicBezTo>
                  <a:cubicBezTo>
                    <a:pt x="745490" y="609600"/>
                    <a:pt x="746760" y="646430"/>
                    <a:pt x="736600" y="671830"/>
                  </a:cubicBezTo>
                  <a:cubicBezTo>
                    <a:pt x="726440" y="695960"/>
                    <a:pt x="698500" y="722630"/>
                    <a:pt x="676910" y="734060"/>
                  </a:cubicBezTo>
                  <a:cubicBezTo>
                    <a:pt x="659130" y="744220"/>
                    <a:pt x="641350" y="748030"/>
                    <a:pt x="621030" y="746760"/>
                  </a:cubicBezTo>
                  <a:cubicBezTo>
                    <a:pt x="595630" y="744220"/>
                    <a:pt x="541020" y="712470"/>
                    <a:pt x="541020" y="712470"/>
                  </a:cubicBezTo>
                </a:path>
              </a:pathLst>
            </a:custGeom>
            <a:solidFill>
              <a:srgbClr val="88A3CE"/>
            </a:solidFill>
            <a:ln cap="sq">
              <a:noFill/>
              <a:prstDash val="solid"/>
              <a:miter/>
            </a:ln>
          </p:spPr>
          <p:txBody>
            <a:bodyPr/>
            <a:lstStyle/>
            <a:p>
              <a:endParaRPr lang="en-US"/>
            </a:p>
          </p:txBody>
        </p:sp>
      </p:grpSp>
      <p:grpSp>
        <p:nvGrpSpPr>
          <p:cNvPr id="13" name="Group 13"/>
          <p:cNvGrpSpPr/>
          <p:nvPr/>
        </p:nvGrpSpPr>
        <p:grpSpPr>
          <a:xfrm>
            <a:off x="5068253" y="483531"/>
            <a:ext cx="296228" cy="615315"/>
            <a:chOff x="0" y="0"/>
            <a:chExt cx="394970" cy="820420"/>
          </a:xfrm>
        </p:grpSpPr>
        <p:sp>
          <p:nvSpPr>
            <p:cNvPr id="14" name="Freeform 14"/>
            <p:cNvSpPr/>
            <p:nvPr/>
          </p:nvSpPr>
          <p:spPr>
            <a:xfrm>
              <a:off x="48260" y="49530"/>
              <a:ext cx="311150" cy="722630"/>
            </a:xfrm>
            <a:custGeom>
              <a:avLst/>
              <a:gdLst/>
              <a:ahLst/>
              <a:cxnLst/>
              <a:rect l="l" t="t" r="r" b="b"/>
              <a:pathLst>
                <a:path w="311150" h="722630">
                  <a:moveTo>
                    <a:pt x="66040" y="626110"/>
                  </a:moveTo>
                  <a:cubicBezTo>
                    <a:pt x="2540" y="208280"/>
                    <a:pt x="11430" y="87630"/>
                    <a:pt x="33020" y="48260"/>
                  </a:cubicBezTo>
                  <a:cubicBezTo>
                    <a:pt x="40640" y="31750"/>
                    <a:pt x="49530" y="27940"/>
                    <a:pt x="63500" y="20320"/>
                  </a:cubicBezTo>
                  <a:cubicBezTo>
                    <a:pt x="83820" y="10160"/>
                    <a:pt x="118110" y="0"/>
                    <a:pt x="143510" y="2540"/>
                  </a:cubicBezTo>
                  <a:cubicBezTo>
                    <a:pt x="168910" y="5080"/>
                    <a:pt x="199390" y="19050"/>
                    <a:pt x="218440" y="36830"/>
                  </a:cubicBezTo>
                  <a:cubicBezTo>
                    <a:pt x="237490" y="53340"/>
                    <a:pt x="252730" y="82550"/>
                    <a:pt x="257810" y="107950"/>
                  </a:cubicBezTo>
                  <a:cubicBezTo>
                    <a:pt x="261620" y="133350"/>
                    <a:pt x="256540" y="166370"/>
                    <a:pt x="245110" y="189230"/>
                  </a:cubicBezTo>
                  <a:cubicBezTo>
                    <a:pt x="232410" y="212090"/>
                    <a:pt x="204470" y="234950"/>
                    <a:pt x="185420" y="246380"/>
                  </a:cubicBezTo>
                  <a:cubicBezTo>
                    <a:pt x="172720" y="254000"/>
                    <a:pt x="161290" y="256540"/>
                    <a:pt x="146050" y="257810"/>
                  </a:cubicBezTo>
                  <a:cubicBezTo>
                    <a:pt x="124460" y="257810"/>
                    <a:pt x="85090" y="250190"/>
                    <a:pt x="66040" y="240030"/>
                  </a:cubicBezTo>
                  <a:cubicBezTo>
                    <a:pt x="52070" y="233680"/>
                    <a:pt x="43180" y="226060"/>
                    <a:pt x="34290" y="214630"/>
                  </a:cubicBezTo>
                  <a:cubicBezTo>
                    <a:pt x="20320" y="196850"/>
                    <a:pt x="6350" y="160020"/>
                    <a:pt x="2540" y="138430"/>
                  </a:cubicBezTo>
                  <a:cubicBezTo>
                    <a:pt x="0" y="123190"/>
                    <a:pt x="1270" y="111760"/>
                    <a:pt x="7620" y="96520"/>
                  </a:cubicBezTo>
                  <a:cubicBezTo>
                    <a:pt x="13970" y="76200"/>
                    <a:pt x="31750" y="44450"/>
                    <a:pt x="52070" y="29210"/>
                  </a:cubicBezTo>
                  <a:cubicBezTo>
                    <a:pt x="72390" y="12700"/>
                    <a:pt x="107950" y="3810"/>
                    <a:pt x="129540" y="1270"/>
                  </a:cubicBezTo>
                  <a:cubicBezTo>
                    <a:pt x="146050" y="0"/>
                    <a:pt x="156210" y="2540"/>
                    <a:pt x="171450" y="7620"/>
                  </a:cubicBezTo>
                  <a:cubicBezTo>
                    <a:pt x="191770" y="16510"/>
                    <a:pt x="222250" y="35560"/>
                    <a:pt x="236220" y="57150"/>
                  </a:cubicBezTo>
                  <a:cubicBezTo>
                    <a:pt x="251460" y="78740"/>
                    <a:pt x="260350" y="110490"/>
                    <a:pt x="259080" y="135890"/>
                  </a:cubicBezTo>
                  <a:cubicBezTo>
                    <a:pt x="257810" y="161290"/>
                    <a:pt x="227330" y="210820"/>
                    <a:pt x="229870" y="212090"/>
                  </a:cubicBezTo>
                  <a:cubicBezTo>
                    <a:pt x="231140" y="213360"/>
                    <a:pt x="243840" y="182880"/>
                    <a:pt x="250190" y="185420"/>
                  </a:cubicBezTo>
                  <a:cubicBezTo>
                    <a:pt x="273050" y="191770"/>
                    <a:pt x="311150" y="562610"/>
                    <a:pt x="294640" y="636270"/>
                  </a:cubicBezTo>
                  <a:cubicBezTo>
                    <a:pt x="289560" y="661670"/>
                    <a:pt x="280670" y="670560"/>
                    <a:pt x="266700" y="684530"/>
                  </a:cubicBezTo>
                  <a:cubicBezTo>
                    <a:pt x="248920" y="701040"/>
                    <a:pt x="217170" y="717550"/>
                    <a:pt x="190500" y="720090"/>
                  </a:cubicBezTo>
                  <a:cubicBezTo>
                    <a:pt x="165100" y="722630"/>
                    <a:pt x="132080" y="712470"/>
                    <a:pt x="110490" y="695960"/>
                  </a:cubicBezTo>
                  <a:cubicBezTo>
                    <a:pt x="90170" y="680720"/>
                    <a:pt x="66040" y="626110"/>
                    <a:pt x="66040" y="626110"/>
                  </a:cubicBezTo>
                </a:path>
              </a:pathLst>
            </a:custGeom>
            <a:solidFill>
              <a:srgbClr val="88A3CE"/>
            </a:solidFill>
            <a:ln cap="sq">
              <a:noFill/>
              <a:prstDash val="solid"/>
              <a:miter/>
            </a:ln>
          </p:spPr>
          <p:txBody>
            <a:bodyPr/>
            <a:lstStyle/>
            <a:p>
              <a:endParaRPr lang="en-US"/>
            </a:p>
          </p:txBody>
        </p:sp>
      </p:grpSp>
      <p:grpSp>
        <p:nvGrpSpPr>
          <p:cNvPr id="15" name="Group 15"/>
          <p:cNvGrpSpPr/>
          <p:nvPr/>
        </p:nvGrpSpPr>
        <p:grpSpPr>
          <a:xfrm>
            <a:off x="4470082" y="1228386"/>
            <a:ext cx="592455" cy="303847"/>
            <a:chOff x="0" y="0"/>
            <a:chExt cx="789940" cy="405130"/>
          </a:xfrm>
        </p:grpSpPr>
        <p:sp>
          <p:nvSpPr>
            <p:cNvPr id="16" name="Freeform 16"/>
            <p:cNvSpPr/>
            <p:nvPr/>
          </p:nvSpPr>
          <p:spPr>
            <a:xfrm>
              <a:off x="48260" y="48260"/>
              <a:ext cx="692150" cy="309880"/>
            </a:xfrm>
            <a:custGeom>
              <a:avLst/>
              <a:gdLst/>
              <a:ahLst/>
              <a:cxnLst/>
              <a:rect l="l" t="t" r="r" b="b"/>
              <a:pathLst>
                <a:path w="692150" h="309880">
                  <a:moveTo>
                    <a:pt x="553720" y="278130"/>
                  </a:moveTo>
                  <a:cubicBezTo>
                    <a:pt x="351790" y="256540"/>
                    <a:pt x="271780" y="250190"/>
                    <a:pt x="234950" y="262890"/>
                  </a:cubicBezTo>
                  <a:cubicBezTo>
                    <a:pt x="214630" y="270510"/>
                    <a:pt x="210820" y="288290"/>
                    <a:pt x="191770" y="294640"/>
                  </a:cubicBezTo>
                  <a:cubicBezTo>
                    <a:pt x="170180" y="303530"/>
                    <a:pt x="133350" y="309880"/>
                    <a:pt x="106680" y="303530"/>
                  </a:cubicBezTo>
                  <a:cubicBezTo>
                    <a:pt x="80010" y="297180"/>
                    <a:pt x="49530" y="275590"/>
                    <a:pt x="33020" y="259080"/>
                  </a:cubicBezTo>
                  <a:cubicBezTo>
                    <a:pt x="21590" y="246380"/>
                    <a:pt x="16510" y="234950"/>
                    <a:pt x="11430" y="220980"/>
                  </a:cubicBezTo>
                  <a:cubicBezTo>
                    <a:pt x="6350" y="207010"/>
                    <a:pt x="1270" y="194310"/>
                    <a:pt x="2540" y="177800"/>
                  </a:cubicBezTo>
                  <a:cubicBezTo>
                    <a:pt x="3810" y="154940"/>
                    <a:pt x="10160" y="118110"/>
                    <a:pt x="26670" y="95250"/>
                  </a:cubicBezTo>
                  <a:cubicBezTo>
                    <a:pt x="41910" y="73660"/>
                    <a:pt x="69850" y="52070"/>
                    <a:pt x="95250" y="44450"/>
                  </a:cubicBezTo>
                  <a:cubicBezTo>
                    <a:pt x="120650" y="35560"/>
                    <a:pt x="158750" y="39370"/>
                    <a:pt x="181610" y="45720"/>
                  </a:cubicBezTo>
                  <a:cubicBezTo>
                    <a:pt x="196850" y="49530"/>
                    <a:pt x="207010" y="54610"/>
                    <a:pt x="219710" y="66040"/>
                  </a:cubicBezTo>
                  <a:cubicBezTo>
                    <a:pt x="236220" y="81280"/>
                    <a:pt x="260350" y="111760"/>
                    <a:pt x="266700" y="137160"/>
                  </a:cubicBezTo>
                  <a:cubicBezTo>
                    <a:pt x="274320" y="163830"/>
                    <a:pt x="271780" y="198120"/>
                    <a:pt x="261620" y="223520"/>
                  </a:cubicBezTo>
                  <a:cubicBezTo>
                    <a:pt x="251460" y="248920"/>
                    <a:pt x="228600" y="274320"/>
                    <a:pt x="205740" y="288290"/>
                  </a:cubicBezTo>
                  <a:cubicBezTo>
                    <a:pt x="181610" y="302260"/>
                    <a:pt x="148590" y="309880"/>
                    <a:pt x="120650" y="306070"/>
                  </a:cubicBezTo>
                  <a:cubicBezTo>
                    <a:pt x="93980" y="303530"/>
                    <a:pt x="63500" y="288290"/>
                    <a:pt x="43180" y="269240"/>
                  </a:cubicBezTo>
                  <a:cubicBezTo>
                    <a:pt x="24130" y="250190"/>
                    <a:pt x="8890" y="215900"/>
                    <a:pt x="3810" y="193040"/>
                  </a:cubicBezTo>
                  <a:cubicBezTo>
                    <a:pt x="0" y="176530"/>
                    <a:pt x="0" y="165100"/>
                    <a:pt x="3810" y="148590"/>
                  </a:cubicBezTo>
                  <a:cubicBezTo>
                    <a:pt x="10160" y="127000"/>
                    <a:pt x="29210" y="93980"/>
                    <a:pt x="45720" y="73660"/>
                  </a:cubicBezTo>
                  <a:cubicBezTo>
                    <a:pt x="59690" y="55880"/>
                    <a:pt x="71120" y="43180"/>
                    <a:pt x="93980" y="31750"/>
                  </a:cubicBezTo>
                  <a:cubicBezTo>
                    <a:pt x="132080" y="13970"/>
                    <a:pt x="207010" y="6350"/>
                    <a:pt x="264160" y="2540"/>
                  </a:cubicBezTo>
                  <a:cubicBezTo>
                    <a:pt x="322580" y="0"/>
                    <a:pt x="383540" y="7620"/>
                    <a:pt x="441960" y="15240"/>
                  </a:cubicBezTo>
                  <a:cubicBezTo>
                    <a:pt x="501650" y="22860"/>
                    <a:pt x="575310" y="27940"/>
                    <a:pt x="617220" y="49530"/>
                  </a:cubicBezTo>
                  <a:cubicBezTo>
                    <a:pt x="645160" y="63500"/>
                    <a:pt x="666750" y="86360"/>
                    <a:pt x="678180" y="106680"/>
                  </a:cubicBezTo>
                  <a:cubicBezTo>
                    <a:pt x="688340" y="124460"/>
                    <a:pt x="692150" y="143510"/>
                    <a:pt x="690880" y="162560"/>
                  </a:cubicBezTo>
                  <a:cubicBezTo>
                    <a:pt x="688340" y="186690"/>
                    <a:pt x="674370" y="222250"/>
                    <a:pt x="657860" y="241300"/>
                  </a:cubicBezTo>
                  <a:cubicBezTo>
                    <a:pt x="645160" y="256540"/>
                    <a:pt x="627380" y="266700"/>
                    <a:pt x="610870" y="273050"/>
                  </a:cubicBezTo>
                  <a:cubicBezTo>
                    <a:pt x="593090" y="278130"/>
                    <a:pt x="553720" y="278130"/>
                    <a:pt x="553720" y="278130"/>
                  </a:cubicBezTo>
                </a:path>
              </a:pathLst>
            </a:custGeom>
            <a:solidFill>
              <a:srgbClr val="88A3CE"/>
            </a:solidFill>
            <a:ln cap="sq">
              <a:noFill/>
              <a:prstDash val="solid"/>
              <a:miter/>
            </a:ln>
          </p:spPr>
          <p:txBody>
            <a:bodyPr/>
            <a:lstStyle/>
            <a:p>
              <a:endParaRPr lang="en-US"/>
            </a:p>
          </p:txBody>
        </p:sp>
      </p:grpSp>
      <p:grpSp>
        <p:nvGrpSpPr>
          <p:cNvPr id="17" name="Group 17"/>
          <p:cNvGrpSpPr/>
          <p:nvPr/>
        </p:nvGrpSpPr>
        <p:grpSpPr>
          <a:xfrm rot="-5466542">
            <a:off x="13171488" y="957477"/>
            <a:ext cx="552469" cy="522858"/>
            <a:chOff x="0" y="0"/>
            <a:chExt cx="900430" cy="852170"/>
          </a:xfrm>
        </p:grpSpPr>
        <p:sp>
          <p:nvSpPr>
            <p:cNvPr id="18" name="Freeform 18"/>
            <p:cNvSpPr/>
            <p:nvPr/>
          </p:nvSpPr>
          <p:spPr>
            <a:xfrm>
              <a:off x="45720" y="48260"/>
              <a:ext cx="807720" cy="755650"/>
            </a:xfrm>
            <a:custGeom>
              <a:avLst/>
              <a:gdLst/>
              <a:ahLst/>
              <a:cxnLst/>
              <a:rect l="l" t="t" r="r" b="b"/>
              <a:pathLst>
                <a:path w="807720" h="755650">
                  <a:moveTo>
                    <a:pt x="208280" y="41910"/>
                  </a:moveTo>
                  <a:cubicBezTo>
                    <a:pt x="571500" y="396240"/>
                    <a:pt x="746760" y="495300"/>
                    <a:pt x="786130" y="544830"/>
                  </a:cubicBezTo>
                  <a:cubicBezTo>
                    <a:pt x="798830" y="561340"/>
                    <a:pt x="800100" y="568960"/>
                    <a:pt x="802640" y="585470"/>
                  </a:cubicBezTo>
                  <a:cubicBezTo>
                    <a:pt x="806450" y="608330"/>
                    <a:pt x="805180" y="646430"/>
                    <a:pt x="795020" y="671830"/>
                  </a:cubicBezTo>
                  <a:cubicBezTo>
                    <a:pt x="783590" y="697230"/>
                    <a:pt x="759460" y="722630"/>
                    <a:pt x="735330" y="735330"/>
                  </a:cubicBezTo>
                  <a:cubicBezTo>
                    <a:pt x="711200" y="749300"/>
                    <a:pt x="676910" y="755650"/>
                    <a:pt x="650240" y="750570"/>
                  </a:cubicBezTo>
                  <a:cubicBezTo>
                    <a:pt x="622300" y="746760"/>
                    <a:pt x="591820" y="731520"/>
                    <a:pt x="572770" y="711200"/>
                  </a:cubicBezTo>
                  <a:cubicBezTo>
                    <a:pt x="553720" y="692150"/>
                    <a:pt x="539750" y="655320"/>
                    <a:pt x="534670" y="632460"/>
                  </a:cubicBezTo>
                  <a:cubicBezTo>
                    <a:pt x="532130" y="615950"/>
                    <a:pt x="533400" y="603250"/>
                    <a:pt x="537210" y="589280"/>
                  </a:cubicBezTo>
                  <a:cubicBezTo>
                    <a:pt x="539750" y="574040"/>
                    <a:pt x="543560" y="561340"/>
                    <a:pt x="552450" y="547370"/>
                  </a:cubicBezTo>
                  <a:cubicBezTo>
                    <a:pt x="566420" y="528320"/>
                    <a:pt x="593090" y="501650"/>
                    <a:pt x="618490" y="490220"/>
                  </a:cubicBezTo>
                  <a:cubicBezTo>
                    <a:pt x="643890" y="480060"/>
                    <a:pt x="681990" y="480060"/>
                    <a:pt x="704850" y="485140"/>
                  </a:cubicBezTo>
                  <a:cubicBezTo>
                    <a:pt x="721360" y="487680"/>
                    <a:pt x="731520" y="492760"/>
                    <a:pt x="745490" y="502920"/>
                  </a:cubicBezTo>
                  <a:cubicBezTo>
                    <a:pt x="763270" y="516890"/>
                    <a:pt x="789940" y="544830"/>
                    <a:pt x="798830" y="571500"/>
                  </a:cubicBezTo>
                  <a:cubicBezTo>
                    <a:pt x="807720" y="596900"/>
                    <a:pt x="807720" y="632460"/>
                    <a:pt x="800100" y="657860"/>
                  </a:cubicBezTo>
                  <a:cubicBezTo>
                    <a:pt x="791210" y="684530"/>
                    <a:pt x="770890" y="712470"/>
                    <a:pt x="748030" y="727710"/>
                  </a:cubicBezTo>
                  <a:cubicBezTo>
                    <a:pt x="725170" y="744220"/>
                    <a:pt x="688340" y="751840"/>
                    <a:pt x="664210" y="751840"/>
                  </a:cubicBezTo>
                  <a:cubicBezTo>
                    <a:pt x="647700" y="753110"/>
                    <a:pt x="638810" y="749300"/>
                    <a:pt x="621030" y="742950"/>
                  </a:cubicBezTo>
                  <a:cubicBezTo>
                    <a:pt x="594360" y="732790"/>
                    <a:pt x="552450" y="708660"/>
                    <a:pt x="518160" y="684530"/>
                  </a:cubicBezTo>
                  <a:cubicBezTo>
                    <a:pt x="481330" y="659130"/>
                    <a:pt x="450850" y="635000"/>
                    <a:pt x="407670" y="594360"/>
                  </a:cubicBezTo>
                  <a:cubicBezTo>
                    <a:pt x="335280" y="530860"/>
                    <a:pt x="210820" y="405130"/>
                    <a:pt x="139700" y="326390"/>
                  </a:cubicBezTo>
                  <a:cubicBezTo>
                    <a:pt x="87630" y="270510"/>
                    <a:pt x="33020" y="220980"/>
                    <a:pt x="13970" y="175260"/>
                  </a:cubicBezTo>
                  <a:cubicBezTo>
                    <a:pt x="1270" y="144780"/>
                    <a:pt x="0" y="115570"/>
                    <a:pt x="5080" y="91440"/>
                  </a:cubicBezTo>
                  <a:cubicBezTo>
                    <a:pt x="7620" y="72390"/>
                    <a:pt x="19050" y="54610"/>
                    <a:pt x="30480" y="41910"/>
                  </a:cubicBezTo>
                  <a:cubicBezTo>
                    <a:pt x="43180" y="27940"/>
                    <a:pt x="60960" y="16510"/>
                    <a:pt x="77470" y="10160"/>
                  </a:cubicBezTo>
                  <a:cubicBezTo>
                    <a:pt x="95250" y="2540"/>
                    <a:pt x="114300" y="0"/>
                    <a:pt x="134620" y="2540"/>
                  </a:cubicBezTo>
                  <a:cubicBezTo>
                    <a:pt x="157480" y="7620"/>
                    <a:pt x="208280" y="41910"/>
                    <a:pt x="208280" y="41910"/>
                  </a:cubicBezTo>
                </a:path>
              </a:pathLst>
            </a:custGeom>
            <a:solidFill>
              <a:srgbClr val="88A3CE"/>
            </a:solidFill>
            <a:ln cap="sq">
              <a:noFill/>
              <a:prstDash val="solid"/>
              <a:miter/>
            </a:ln>
          </p:spPr>
          <p:txBody>
            <a:bodyPr/>
            <a:lstStyle/>
            <a:p>
              <a:endParaRPr lang="en-US"/>
            </a:p>
          </p:txBody>
        </p:sp>
      </p:grpSp>
      <p:grpSp>
        <p:nvGrpSpPr>
          <p:cNvPr id="19" name="Group 19"/>
          <p:cNvGrpSpPr/>
          <p:nvPr/>
        </p:nvGrpSpPr>
        <p:grpSpPr>
          <a:xfrm rot="-5466542">
            <a:off x="12755985" y="971838"/>
            <a:ext cx="621819" cy="241559"/>
            <a:chOff x="0" y="0"/>
            <a:chExt cx="1013460" cy="393700"/>
          </a:xfrm>
        </p:grpSpPr>
        <p:sp>
          <p:nvSpPr>
            <p:cNvPr id="20" name="Freeform 20"/>
            <p:cNvSpPr/>
            <p:nvPr/>
          </p:nvSpPr>
          <p:spPr>
            <a:xfrm>
              <a:off x="49530" y="46990"/>
              <a:ext cx="918210" cy="308610"/>
            </a:xfrm>
            <a:custGeom>
              <a:avLst/>
              <a:gdLst/>
              <a:ahLst/>
              <a:cxnLst/>
              <a:rect l="l" t="t" r="r" b="b"/>
              <a:pathLst>
                <a:path w="918210" h="308610">
                  <a:moveTo>
                    <a:pt x="124460" y="46990"/>
                  </a:moveTo>
                  <a:cubicBezTo>
                    <a:pt x="711200" y="30480"/>
                    <a:pt x="711200" y="19050"/>
                    <a:pt x="726440" y="13970"/>
                  </a:cubicBezTo>
                  <a:cubicBezTo>
                    <a:pt x="749300" y="6350"/>
                    <a:pt x="786130" y="0"/>
                    <a:pt x="812800" y="6350"/>
                  </a:cubicBezTo>
                  <a:cubicBezTo>
                    <a:pt x="839470" y="12700"/>
                    <a:pt x="869950" y="35560"/>
                    <a:pt x="885190" y="52070"/>
                  </a:cubicBezTo>
                  <a:cubicBezTo>
                    <a:pt x="896620" y="63500"/>
                    <a:pt x="902970" y="73660"/>
                    <a:pt x="906780" y="90170"/>
                  </a:cubicBezTo>
                  <a:cubicBezTo>
                    <a:pt x="913130" y="111760"/>
                    <a:pt x="918210" y="149860"/>
                    <a:pt x="909320" y="175260"/>
                  </a:cubicBezTo>
                  <a:cubicBezTo>
                    <a:pt x="901700" y="201930"/>
                    <a:pt x="881380" y="229870"/>
                    <a:pt x="859790" y="246380"/>
                  </a:cubicBezTo>
                  <a:cubicBezTo>
                    <a:pt x="838200" y="261620"/>
                    <a:pt x="801370" y="270510"/>
                    <a:pt x="777240" y="271780"/>
                  </a:cubicBezTo>
                  <a:cubicBezTo>
                    <a:pt x="760730" y="273050"/>
                    <a:pt x="749300" y="270510"/>
                    <a:pt x="735330" y="264160"/>
                  </a:cubicBezTo>
                  <a:cubicBezTo>
                    <a:pt x="713740" y="254000"/>
                    <a:pt x="681990" y="232410"/>
                    <a:pt x="668020" y="209550"/>
                  </a:cubicBezTo>
                  <a:cubicBezTo>
                    <a:pt x="652780" y="186690"/>
                    <a:pt x="643890" y="153670"/>
                    <a:pt x="646430" y="127000"/>
                  </a:cubicBezTo>
                  <a:cubicBezTo>
                    <a:pt x="648970" y="99060"/>
                    <a:pt x="661670" y="67310"/>
                    <a:pt x="679450" y="46990"/>
                  </a:cubicBezTo>
                  <a:cubicBezTo>
                    <a:pt x="698500" y="26670"/>
                    <a:pt x="732790" y="11430"/>
                    <a:pt x="754380" y="5080"/>
                  </a:cubicBezTo>
                  <a:cubicBezTo>
                    <a:pt x="770890" y="0"/>
                    <a:pt x="782320" y="0"/>
                    <a:pt x="798830" y="3810"/>
                  </a:cubicBezTo>
                  <a:cubicBezTo>
                    <a:pt x="820420" y="7620"/>
                    <a:pt x="857250" y="26670"/>
                    <a:pt x="875030" y="40640"/>
                  </a:cubicBezTo>
                  <a:cubicBezTo>
                    <a:pt x="887730" y="52070"/>
                    <a:pt x="895350" y="60960"/>
                    <a:pt x="901700" y="76200"/>
                  </a:cubicBezTo>
                  <a:cubicBezTo>
                    <a:pt x="909320" y="97790"/>
                    <a:pt x="918210" y="134620"/>
                    <a:pt x="913130" y="161290"/>
                  </a:cubicBezTo>
                  <a:cubicBezTo>
                    <a:pt x="908050" y="187960"/>
                    <a:pt x="896620" y="217170"/>
                    <a:pt x="871220" y="236220"/>
                  </a:cubicBezTo>
                  <a:cubicBezTo>
                    <a:pt x="829310" y="269240"/>
                    <a:pt x="735330" y="284480"/>
                    <a:pt x="651510" y="295910"/>
                  </a:cubicBezTo>
                  <a:cubicBezTo>
                    <a:pt x="544830" y="308610"/>
                    <a:pt x="383540" y="297180"/>
                    <a:pt x="279400" y="292100"/>
                  </a:cubicBezTo>
                  <a:cubicBezTo>
                    <a:pt x="204470" y="289560"/>
                    <a:pt x="132080" y="294640"/>
                    <a:pt x="85090" y="278130"/>
                  </a:cubicBezTo>
                  <a:cubicBezTo>
                    <a:pt x="55880" y="265430"/>
                    <a:pt x="33020" y="246380"/>
                    <a:pt x="19050" y="227330"/>
                  </a:cubicBezTo>
                  <a:cubicBezTo>
                    <a:pt x="7620" y="210820"/>
                    <a:pt x="2540" y="191770"/>
                    <a:pt x="1270" y="172720"/>
                  </a:cubicBezTo>
                  <a:cubicBezTo>
                    <a:pt x="0" y="154940"/>
                    <a:pt x="3810" y="134620"/>
                    <a:pt x="11430" y="118110"/>
                  </a:cubicBezTo>
                  <a:cubicBezTo>
                    <a:pt x="19050" y="100330"/>
                    <a:pt x="29210" y="83820"/>
                    <a:pt x="45720" y="72390"/>
                  </a:cubicBezTo>
                  <a:cubicBezTo>
                    <a:pt x="64770" y="58420"/>
                    <a:pt x="124460" y="46990"/>
                    <a:pt x="124460" y="46990"/>
                  </a:cubicBezTo>
                </a:path>
              </a:pathLst>
            </a:custGeom>
            <a:solidFill>
              <a:srgbClr val="88A3CE"/>
            </a:solidFill>
            <a:ln cap="sq">
              <a:noFill/>
              <a:prstDash val="solid"/>
              <a:miter/>
            </a:ln>
          </p:spPr>
          <p:txBody>
            <a:bodyPr/>
            <a:lstStyle/>
            <a:p>
              <a:endParaRPr lang="en-US"/>
            </a:p>
          </p:txBody>
        </p:sp>
      </p:grpSp>
      <p:grpSp>
        <p:nvGrpSpPr>
          <p:cNvPr id="21" name="Group 21"/>
          <p:cNvGrpSpPr/>
          <p:nvPr/>
        </p:nvGrpSpPr>
        <p:grpSpPr>
          <a:xfrm rot="-5466542">
            <a:off x="13425147" y="1315976"/>
            <a:ext cx="287533" cy="490131"/>
            <a:chOff x="0" y="0"/>
            <a:chExt cx="468630" cy="798830"/>
          </a:xfrm>
        </p:grpSpPr>
        <p:sp>
          <p:nvSpPr>
            <p:cNvPr id="22" name="Freeform 22"/>
            <p:cNvSpPr/>
            <p:nvPr/>
          </p:nvSpPr>
          <p:spPr>
            <a:xfrm>
              <a:off x="44450" y="43180"/>
              <a:ext cx="379730" cy="706120"/>
            </a:xfrm>
            <a:custGeom>
              <a:avLst/>
              <a:gdLst/>
              <a:ahLst/>
              <a:cxnLst/>
              <a:rect l="l" t="t" r="r" b="b"/>
              <a:pathLst>
                <a:path w="379730" h="706120">
                  <a:moveTo>
                    <a:pt x="236220" y="106680"/>
                  </a:moveTo>
                  <a:cubicBezTo>
                    <a:pt x="299720" y="463550"/>
                    <a:pt x="356870" y="494030"/>
                    <a:pt x="369570" y="533400"/>
                  </a:cubicBezTo>
                  <a:cubicBezTo>
                    <a:pt x="379730" y="562610"/>
                    <a:pt x="377190" y="591820"/>
                    <a:pt x="369570" y="617220"/>
                  </a:cubicBezTo>
                  <a:cubicBezTo>
                    <a:pt x="360680" y="641350"/>
                    <a:pt x="339090" y="668020"/>
                    <a:pt x="317500" y="683260"/>
                  </a:cubicBezTo>
                  <a:cubicBezTo>
                    <a:pt x="295910" y="697230"/>
                    <a:pt x="262890" y="706120"/>
                    <a:pt x="236220" y="703580"/>
                  </a:cubicBezTo>
                  <a:cubicBezTo>
                    <a:pt x="210820" y="702310"/>
                    <a:pt x="179070" y="689610"/>
                    <a:pt x="160020" y="671830"/>
                  </a:cubicBezTo>
                  <a:cubicBezTo>
                    <a:pt x="139700" y="655320"/>
                    <a:pt x="121920" y="626110"/>
                    <a:pt x="116840" y="599440"/>
                  </a:cubicBezTo>
                  <a:cubicBezTo>
                    <a:pt x="111760" y="574040"/>
                    <a:pt x="119380" y="538480"/>
                    <a:pt x="127000" y="516890"/>
                  </a:cubicBezTo>
                  <a:cubicBezTo>
                    <a:pt x="133350" y="501650"/>
                    <a:pt x="139700" y="492760"/>
                    <a:pt x="151130" y="482600"/>
                  </a:cubicBezTo>
                  <a:cubicBezTo>
                    <a:pt x="168910" y="467360"/>
                    <a:pt x="203200" y="449580"/>
                    <a:pt x="226060" y="444500"/>
                  </a:cubicBezTo>
                  <a:cubicBezTo>
                    <a:pt x="241300" y="440690"/>
                    <a:pt x="252730" y="440690"/>
                    <a:pt x="267970" y="444500"/>
                  </a:cubicBezTo>
                  <a:cubicBezTo>
                    <a:pt x="289560" y="449580"/>
                    <a:pt x="325120" y="469900"/>
                    <a:pt x="341630" y="485140"/>
                  </a:cubicBezTo>
                  <a:cubicBezTo>
                    <a:pt x="353060" y="495300"/>
                    <a:pt x="359410" y="504190"/>
                    <a:pt x="364490" y="519430"/>
                  </a:cubicBezTo>
                  <a:cubicBezTo>
                    <a:pt x="372110" y="541020"/>
                    <a:pt x="375920" y="580390"/>
                    <a:pt x="373380" y="603250"/>
                  </a:cubicBezTo>
                  <a:cubicBezTo>
                    <a:pt x="370840" y="618490"/>
                    <a:pt x="365760" y="629920"/>
                    <a:pt x="356870" y="642620"/>
                  </a:cubicBezTo>
                  <a:cubicBezTo>
                    <a:pt x="342900" y="660400"/>
                    <a:pt x="312420" y="685800"/>
                    <a:pt x="292100" y="695960"/>
                  </a:cubicBezTo>
                  <a:cubicBezTo>
                    <a:pt x="278130" y="702310"/>
                    <a:pt x="266700" y="704850"/>
                    <a:pt x="251460" y="704850"/>
                  </a:cubicBezTo>
                  <a:cubicBezTo>
                    <a:pt x="228600" y="703580"/>
                    <a:pt x="198120" y="695960"/>
                    <a:pt x="170180" y="680720"/>
                  </a:cubicBezTo>
                  <a:cubicBezTo>
                    <a:pt x="135890" y="662940"/>
                    <a:pt x="90170" y="631190"/>
                    <a:pt x="67310" y="594360"/>
                  </a:cubicBezTo>
                  <a:cubicBezTo>
                    <a:pt x="43180" y="554990"/>
                    <a:pt x="41910" y="508000"/>
                    <a:pt x="31750" y="449580"/>
                  </a:cubicBezTo>
                  <a:cubicBezTo>
                    <a:pt x="19050" y="364490"/>
                    <a:pt x="0" y="200660"/>
                    <a:pt x="6350" y="130810"/>
                  </a:cubicBezTo>
                  <a:cubicBezTo>
                    <a:pt x="10160" y="95250"/>
                    <a:pt x="15240" y="71120"/>
                    <a:pt x="27940" y="52070"/>
                  </a:cubicBezTo>
                  <a:cubicBezTo>
                    <a:pt x="38100" y="35560"/>
                    <a:pt x="52070" y="22860"/>
                    <a:pt x="69850" y="15240"/>
                  </a:cubicBezTo>
                  <a:cubicBezTo>
                    <a:pt x="91440" y="6350"/>
                    <a:pt x="125730" y="0"/>
                    <a:pt x="151130" y="7620"/>
                  </a:cubicBezTo>
                  <a:cubicBezTo>
                    <a:pt x="175260" y="13970"/>
                    <a:pt x="203200" y="35560"/>
                    <a:pt x="217170" y="54610"/>
                  </a:cubicBezTo>
                  <a:cubicBezTo>
                    <a:pt x="228600" y="69850"/>
                    <a:pt x="236220" y="106680"/>
                    <a:pt x="236220" y="106680"/>
                  </a:cubicBezTo>
                </a:path>
              </a:pathLst>
            </a:custGeom>
            <a:solidFill>
              <a:srgbClr val="88A3CE"/>
            </a:solidFill>
            <a:ln cap="sq">
              <a:noFill/>
              <a:prstDash val="solid"/>
              <a:miter/>
            </a:ln>
          </p:spPr>
          <p:txBody>
            <a:bodyPr/>
            <a:lstStyle/>
            <a:p>
              <a:endParaRPr lang="en-US"/>
            </a:p>
          </p:txBody>
        </p:sp>
      </p:grpSp>
      <p:sp>
        <p:nvSpPr>
          <p:cNvPr id="23" name="Freeform 23"/>
          <p:cNvSpPr/>
          <p:nvPr/>
        </p:nvSpPr>
        <p:spPr>
          <a:xfrm>
            <a:off x="15412853" y="-367037"/>
            <a:ext cx="3692894" cy="2316452"/>
          </a:xfrm>
          <a:custGeom>
            <a:avLst/>
            <a:gdLst/>
            <a:ahLst/>
            <a:cxnLst/>
            <a:rect l="l" t="t" r="r" b="b"/>
            <a:pathLst>
              <a:path w="3692894" h="2316452">
                <a:moveTo>
                  <a:pt x="0" y="0"/>
                </a:moveTo>
                <a:lnTo>
                  <a:pt x="3692894" y="0"/>
                </a:lnTo>
                <a:lnTo>
                  <a:pt x="3692894" y="2316451"/>
                </a:lnTo>
                <a:lnTo>
                  <a:pt x="0" y="2316451"/>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24" name="Freeform 24"/>
          <p:cNvSpPr/>
          <p:nvPr/>
        </p:nvSpPr>
        <p:spPr>
          <a:xfrm rot="-1008282" flipH="1">
            <a:off x="15390590" y="2224730"/>
            <a:ext cx="2659752" cy="3491322"/>
          </a:xfrm>
          <a:custGeom>
            <a:avLst/>
            <a:gdLst/>
            <a:ahLst/>
            <a:cxnLst/>
            <a:rect l="l" t="t" r="r" b="b"/>
            <a:pathLst>
              <a:path w="2659752" h="3491322">
                <a:moveTo>
                  <a:pt x="2659753" y="0"/>
                </a:moveTo>
                <a:lnTo>
                  <a:pt x="0" y="0"/>
                </a:lnTo>
                <a:lnTo>
                  <a:pt x="0" y="3491322"/>
                </a:lnTo>
                <a:lnTo>
                  <a:pt x="2659753" y="3491322"/>
                </a:lnTo>
                <a:lnTo>
                  <a:pt x="2659753"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a:p>
        </p:txBody>
      </p:sp>
      <p:sp>
        <p:nvSpPr>
          <p:cNvPr id="25" name="TextBox 25"/>
          <p:cNvSpPr txBox="1"/>
          <p:nvPr/>
        </p:nvSpPr>
        <p:spPr>
          <a:xfrm>
            <a:off x="4335907" y="1064556"/>
            <a:ext cx="9616186" cy="2823844"/>
          </a:xfrm>
          <a:prstGeom prst="rect">
            <a:avLst/>
          </a:prstGeom>
        </p:spPr>
        <p:txBody>
          <a:bodyPr lIns="0" tIns="0" rIns="0" bIns="0" rtlCol="0" anchor="t">
            <a:spAutoFit/>
          </a:bodyPr>
          <a:lstStyle/>
          <a:p>
            <a:pPr algn="ctr">
              <a:lnSpc>
                <a:spcPts val="10780"/>
              </a:lnSpc>
            </a:pPr>
            <a:r>
              <a:rPr lang="en-US" sz="7700" b="1">
                <a:solidFill>
                  <a:srgbClr val="3B365F"/>
                </a:solidFill>
                <a:latin typeface="Times New Roman Bold"/>
                <a:ea typeface="Times New Roman Bold"/>
                <a:cs typeface="Times New Roman Bold"/>
                <a:sym typeface="Times New Roman Bold"/>
              </a:rPr>
              <a:t>Thank you for your attention</a:t>
            </a:r>
          </a:p>
        </p:txBody>
      </p:sp>
      <p:sp>
        <p:nvSpPr>
          <p:cNvPr id="26" name="Freeform 26"/>
          <p:cNvSpPr/>
          <p:nvPr/>
        </p:nvSpPr>
        <p:spPr>
          <a:xfrm>
            <a:off x="0" y="37218"/>
            <a:ext cx="2644858" cy="1343092"/>
          </a:xfrm>
          <a:custGeom>
            <a:avLst/>
            <a:gdLst/>
            <a:ahLst/>
            <a:cxnLst/>
            <a:rect l="l" t="t" r="r" b="b"/>
            <a:pathLst>
              <a:path w="2644858" h="1343092">
                <a:moveTo>
                  <a:pt x="0" y="0"/>
                </a:moveTo>
                <a:lnTo>
                  <a:pt x="2644858" y="0"/>
                </a:lnTo>
                <a:lnTo>
                  <a:pt x="2644858" y="1343092"/>
                </a:lnTo>
                <a:lnTo>
                  <a:pt x="0" y="1343092"/>
                </a:lnTo>
                <a:lnTo>
                  <a:pt x="0" y="0"/>
                </a:lnTo>
                <a:close/>
              </a:path>
            </a:pathLst>
          </a:custGeom>
          <a:blipFill>
            <a:blip r:embed="rId20"/>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sp>
        <p:nvSpPr>
          <p:cNvPr id="2" name="Freeform 2"/>
          <p:cNvSpPr/>
          <p:nvPr/>
        </p:nvSpPr>
        <p:spPr>
          <a:xfrm rot="5755965">
            <a:off x="-2596635" y="-6569350"/>
            <a:ext cx="9743832" cy="10202966"/>
          </a:xfrm>
          <a:custGeom>
            <a:avLst/>
            <a:gdLst/>
            <a:ahLst/>
            <a:cxnLst/>
            <a:rect l="l" t="t" r="r" b="b"/>
            <a:pathLst>
              <a:path w="9743832" h="10202966">
                <a:moveTo>
                  <a:pt x="0" y="0"/>
                </a:moveTo>
                <a:lnTo>
                  <a:pt x="9743832" y="0"/>
                </a:lnTo>
                <a:lnTo>
                  <a:pt x="9743832" y="10202965"/>
                </a:lnTo>
                <a:lnTo>
                  <a:pt x="0" y="102029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2386301">
            <a:off x="10358985" y="-3230434"/>
            <a:ext cx="9743832" cy="10202966"/>
          </a:xfrm>
          <a:custGeom>
            <a:avLst/>
            <a:gdLst/>
            <a:ahLst/>
            <a:cxnLst/>
            <a:rect l="l" t="t" r="r" b="b"/>
            <a:pathLst>
              <a:path w="9743832" h="10202966">
                <a:moveTo>
                  <a:pt x="0" y="0"/>
                </a:moveTo>
                <a:lnTo>
                  <a:pt x="9743833" y="0"/>
                </a:lnTo>
                <a:lnTo>
                  <a:pt x="9743833" y="10202965"/>
                </a:lnTo>
                <a:lnTo>
                  <a:pt x="0" y="102029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441338" flipH="1">
            <a:off x="1608121" y="2418820"/>
            <a:ext cx="16065837" cy="10084176"/>
          </a:xfrm>
          <a:custGeom>
            <a:avLst/>
            <a:gdLst/>
            <a:ahLst/>
            <a:cxnLst/>
            <a:rect l="l" t="t" r="r" b="b"/>
            <a:pathLst>
              <a:path w="16065837" h="10084176">
                <a:moveTo>
                  <a:pt x="16065837" y="0"/>
                </a:moveTo>
                <a:lnTo>
                  <a:pt x="0" y="0"/>
                </a:lnTo>
                <a:lnTo>
                  <a:pt x="0" y="10084176"/>
                </a:lnTo>
                <a:lnTo>
                  <a:pt x="16065837" y="10084176"/>
                </a:lnTo>
                <a:lnTo>
                  <a:pt x="16065837"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flipH="1">
            <a:off x="14547103" y="3415779"/>
            <a:ext cx="3740897" cy="10287468"/>
          </a:xfrm>
          <a:custGeom>
            <a:avLst/>
            <a:gdLst/>
            <a:ahLst/>
            <a:cxnLst/>
            <a:rect l="l" t="t" r="r" b="b"/>
            <a:pathLst>
              <a:path w="3740897" h="10287468">
                <a:moveTo>
                  <a:pt x="3740897" y="0"/>
                </a:moveTo>
                <a:lnTo>
                  <a:pt x="0" y="0"/>
                </a:lnTo>
                <a:lnTo>
                  <a:pt x="0" y="10287467"/>
                </a:lnTo>
                <a:lnTo>
                  <a:pt x="3740897" y="10287467"/>
                </a:lnTo>
                <a:lnTo>
                  <a:pt x="3740897"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a:off x="582274" y="2956675"/>
            <a:ext cx="2273231" cy="7063711"/>
          </a:xfrm>
          <a:custGeom>
            <a:avLst/>
            <a:gdLst/>
            <a:ahLst/>
            <a:cxnLst/>
            <a:rect l="l" t="t" r="r" b="b"/>
            <a:pathLst>
              <a:path w="2273231" h="7063711">
                <a:moveTo>
                  <a:pt x="0" y="0"/>
                </a:moveTo>
                <a:lnTo>
                  <a:pt x="2273231" y="0"/>
                </a:lnTo>
                <a:lnTo>
                  <a:pt x="2273231" y="7063711"/>
                </a:lnTo>
                <a:lnTo>
                  <a:pt x="0" y="706371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7" name="TextBox 7"/>
          <p:cNvSpPr txBox="1"/>
          <p:nvPr/>
        </p:nvSpPr>
        <p:spPr>
          <a:xfrm>
            <a:off x="2855505" y="315913"/>
            <a:ext cx="12576991" cy="1083944"/>
          </a:xfrm>
          <a:prstGeom prst="rect">
            <a:avLst/>
          </a:prstGeom>
        </p:spPr>
        <p:txBody>
          <a:bodyPr lIns="0" tIns="0" rIns="0" bIns="0" rtlCol="0" anchor="t">
            <a:spAutoFit/>
          </a:bodyPr>
          <a:lstStyle/>
          <a:p>
            <a:pPr algn="ctr">
              <a:lnSpc>
                <a:spcPts val="7980"/>
              </a:lnSpc>
            </a:pPr>
            <a:r>
              <a:rPr lang="en-US" sz="5700" b="1">
                <a:solidFill>
                  <a:srgbClr val="3B365F"/>
                </a:solidFill>
                <a:latin typeface="Times New Roman Bold"/>
                <a:ea typeface="Times New Roman Bold"/>
                <a:cs typeface="Times New Roman Bold"/>
                <a:sym typeface="Times New Roman Bold"/>
              </a:rPr>
              <a:t>Mentor’s Approval</a:t>
            </a:r>
          </a:p>
        </p:txBody>
      </p:sp>
      <p:sp>
        <p:nvSpPr>
          <p:cNvPr id="8" name="Freeform 8"/>
          <p:cNvSpPr/>
          <p:nvPr/>
        </p:nvSpPr>
        <p:spPr>
          <a:xfrm>
            <a:off x="0" y="37218"/>
            <a:ext cx="2644858" cy="1343092"/>
          </a:xfrm>
          <a:custGeom>
            <a:avLst/>
            <a:gdLst/>
            <a:ahLst/>
            <a:cxnLst/>
            <a:rect l="l" t="t" r="r" b="b"/>
            <a:pathLst>
              <a:path w="2644858" h="1343092">
                <a:moveTo>
                  <a:pt x="0" y="0"/>
                </a:moveTo>
                <a:lnTo>
                  <a:pt x="2644858" y="0"/>
                </a:lnTo>
                <a:lnTo>
                  <a:pt x="2644858" y="1343092"/>
                </a:lnTo>
                <a:lnTo>
                  <a:pt x="0" y="1343092"/>
                </a:lnTo>
                <a:lnTo>
                  <a:pt x="0" y="0"/>
                </a:lnTo>
                <a:close/>
              </a:path>
            </a:pathLst>
          </a:custGeom>
          <a:blipFill>
            <a:blip r:embed="rId10"/>
            <a:stretch>
              <a:fillRect/>
            </a:stretch>
          </a:blipFill>
        </p:spPr>
        <p:txBody>
          <a:bodyPr/>
          <a:lstStyle/>
          <a:p>
            <a:endParaRPr lang="en-US"/>
          </a:p>
        </p:txBody>
      </p:sp>
      <p:pic>
        <p:nvPicPr>
          <p:cNvPr id="9" name="Picture 8">
            <a:extLst>
              <a:ext uri="{FF2B5EF4-FFF2-40B4-BE49-F238E27FC236}">
                <a16:creationId xmlns:a16="http://schemas.microsoft.com/office/drawing/2014/main" id="{27CCC6F4-94B4-FE46-9E8A-A344C7D66B0B}"/>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811359" y="2086092"/>
            <a:ext cx="11628022" cy="755767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sp>
        <p:nvSpPr>
          <p:cNvPr id="2" name="Freeform 2"/>
          <p:cNvSpPr/>
          <p:nvPr/>
        </p:nvSpPr>
        <p:spPr>
          <a:xfrm rot="5755965">
            <a:off x="-2596635" y="-6569350"/>
            <a:ext cx="9743832" cy="10202966"/>
          </a:xfrm>
          <a:custGeom>
            <a:avLst/>
            <a:gdLst/>
            <a:ahLst/>
            <a:cxnLst/>
            <a:rect l="l" t="t" r="r" b="b"/>
            <a:pathLst>
              <a:path w="9743832" h="10202966">
                <a:moveTo>
                  <a:pt x="0" y="0"/>
                </a:moveTo>
                <a:lnTo>
                  <a:pt x="9743832" y="0"/>
                </a:lnTo>
                <a:lnTo>
                  <a:pt x="9743832" y="10202965"/>
                </a:lnTo>
                <a:lnTo>
                  <a:pt x="0" y="102029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2386301">
            <a:off x="10358985" y="-3230434"/>
            <a:ext cx="9743832" cy="10202966"/>
          </a:xfrm>
          <a:custGeom>
            <a:avLst/>
            <a:gdLst/>
            <a:ahLst/>
            <a:cxnLst/>
            <a:rect l="l" t="t" r="r" b="b"/>
            <a:pathLst>
              <a:path w="9743832" h="10202966">
                <a:moveTo>
                  <a:pt x="0" y="0"/>
                </a:moveTo>
                <a:lnTo>
                  <a:pt x="9743833" y="0"/>
                </a:lnTo>
                <a:lnTo>
                  <a:pt x="9743833" y="10202965"/>
                </a:lnTo>
                <a:lnTo>
                  <a:pt x="0" y="102029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441338" flipH="1">
            <a:off x="1111082" y="499771"/>
            <a:ext cx="16065837" cy="10084176"/>
          </a:xfrm>
          <a:custGeom>
            <a:avLst/>
            <a:gdLst/>
            <a:ahLst/>
            <a:cxnLst/>
            <a:rect l="l" t="t" r="r" b="b"/>
            <a:pathLst>
              <a:path w="16065837" h="10084176">
                <a:moveTo>
                  <a:pt x="16065836" y="0"/>
                </a:moveTo>
                <a:lnTo>
                  <a:pt x="0" y="0"/>
                </a:lnTo>
                <a:lnTo>
                  <a:pt x="0" y="10084177"/>
                </a:lnTo>
                <a:lnTo>
                  <a:pt x="16065836" y="10084177"/>
                </a:lnTo>
                <a:lnTo>
                  <a:pt x="16065836"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TextBox 5"/>
          <p:cNvSpPr txBox="1"/>
          <p:nvPr/>
        </p:nvSpPr>
        <p:spPr>
          <a:xfrm>
            <a:off x="2275281" y="1901825"/>
            <a:ext cx="12351342" cy="5986780"/>
          </a:xfrm>
          <a:prstGeom prst="rect">
            <a:avLst/>
          </a:prstGeom>
        </p:spPr>
        <p:txBody>
          <a:bodyPr lIns="0" tIns="0" rIns="0" bIns="0" rtlCol="0" anchor="t">
            <a:spAutoFit/>
          </a:bodyPr>
          <a:lstStyle/>
          <a:p>
            <a:pPr algn="just">
              <a:lnSpc>
                <a:spcPts val="3919"/>
              </a:lnSpc>
            </a:pPr>
            <a:r>
              <a:rPr lang="en-US" sz="2799" b="1">
                <a:solidFill>
                  <a:srgbClr val="3B365F"/>
                </a:solidFill>
                <a:latin typeface="Times New Roman Bold"/>
                <a:ea typeface="Times New Roman Bold"/>
                <a:cs typeface="Times New Roman Bold"/>
                <a:sym typeface="Times New Roman Bold"/>
              </a:rPr>
              <a:t>Biomedical Waste (BMW)</a:t>
            </a:r>
            <a:r>
              <a:rPr lang="en-US" sz="2799">
                <a:solidFill>
                  <a:srgbClr val="3B365F"/>
                </a:solidFill>
                <a:latin typeface="Times New Roman"/>
                <a:ea typeface="Times New Roman"/>
                <a:cs typeface="Times New Roman"/>
                <a:sym typeface="Times New Roman"/>
              </a:rPr>
              <a:t> refers to any waste generated during the diagnosis, treatment, or immunization of humans, including sharps, infectious materials, and chemical waste.</a:t>
            </a:r>
          </a:p>
          <a:p>
            <a:pPr algn="just">
              <a:lnSpc>
                <a:spcPts val="3919"/>
              </a:lnSpc>
            </a:pPr>
            <a:r>
              <a:rPr lang="en-US" sz="2799">
                <a:solidFill>
                  <a:srgbClr val="3B365F"/>
                </a:solidFill>
                <a:latin typeface="Times New Roman"/>
                <a:ea typeface="Times New Roman"/>
                <a:cs typeface="Times New Roman"/>
                <a:sym typeface="Times New Roman"/>
              </a:rPr>
              <a:t>Improper handling of BMW poses serious risks to healthcare workers, patients, waste handlers, and the environment, including infection transmission, injuries, and pollution</a:t>
            </a:r>
          </a:p>
          <a:p>
            <a:pPr algn="just">
              <a:lnSpc>
                <a:spcPts val="3919"/>
              </a:lnSpc>
            </a:pPr>
            <a:r>
              <a:rPr lang="en-US" sz="2799">
                <a:solidFill>
                  <a:srgbClr val="3B365F"/>
                </a:solidFill>
                <a:latin typeface="Times New Roman"/>
                <a:ea typeface="Times New Roman"/>
                <a:cs typeface="Times New Roman"/>
                <a:sym typeface="Times New Roman"/>
              </a:rPr>
              <a:t>Hospital staff play a crucial role in biomedical waste segregation, storage, transport, and disposal — making their awareness and adherence to protocols essential for safety and compliance</a:t>
            </a:r>
          </a:p>
          <a:p>
            <a:pPr algn="just">
              <a:lnSpc>
                <a:spcPts val="3919"/>
              </a:lnSpc>
            </a:pPr>
            <a:endParaRPr lang="en-US" sz="2799">
              <a:solidFill>
                <a:srgbClr val="3B365F"/>
              </a:solidFill>
              <a:latin typeface="Times New Roman"/>
              <a:ea typeface="Times New Roman"/>
              <a:cs typeface="Times New Roman"/>
              <a:sym typeface="Times New Roman"/>
            </a:endParaRPr>
          </a:p>
          <a:p>
            <a:pPr algn="just">
              <a:lnSpc>
                <a:spcPts val="3919"/>
              </a:lnSpc>
            </a:pPr>
            <a:endParaRPr lang="en-US" sz="2799">
              <a:solidFill>
                <a:srgbClr val="3B365F"/>
              </a:solidFill>
              <a:latin typeface="Times New Roman"/>
              <a:ea typeface="Times New Roman"/>
              <a:cs typeface="Times New Roman"/>
              <a:sym typeface="Times New Roman"/>
            </a:endParaRPr>
          </a:p>
          <a:p>
            <a:pPr algn="just">
              <a:lnSpc>
                <a:spcPts val="3919"/>
              </a:lnSpc>
            </a:pPr>
            <a:endParaRPr lang="en-US" sz="2799">
              <a:solidFill>
                <a:srgbClr val="3B365F"/>
              </a:solidFill>
              <a:latin typeface="Times New Roman"/>
              <a:ea typeface="Times New Roman"/>
              <a:cs typeface="Times New Roman"/>
              <a:sym typeface="Times New Roman"/>
            </a:endParaRPr>
          </a:p>
        </p:txBody>
      </p:sp>
      <p:sp>
        <p:nvSpPr>
          <p:cNvPr id="6" name="Freeform 6"/>
          <p:cNvSpPr/>
          <p:nvPr/>
        </p:nvSpPr>
        <p:spPr>
          <a:xfrm>
            <a:off x="0" y="6331705"/>
            <a:ext cx="3883381" cy="3955295"/>
          </a:xfrm>
          <a:custGeom>
            <a:avLst/>
            <a:gdLst/>
            <a:ahLst/>
            <a:cxnLst/>
            <a:rect l="l" t="t" r="r" b="b"/>
            <a:pathLst>
              <a:path w="3883381" h="3955295">
                <a:moveTo>
                  <a:pt x="0" y="0"/>
                </a:moveTo>
                <a:lnTo>
                  <a:pt x="3883381" y="0"/>
                </a:lnTo>
                <a:lnTo>
                  <a:pt x="3883381" y="3955295"/>
                </a:lnTo>
                <a:lnTo>
                  <a:pt x="0" y="395529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p:cNvSpPr/>
          <p:nvPr/>
        </p:nvSpPr>
        <p:spPr>
          <a:xfrm>
            <a:off x="14547103" y="3376994"/>
            <a:ext cx="3706276" cy="6910006"/>
          </a:xfrm>
          <a:custGeom>
            <a:avLst/>
            <a:gdLst/>
            <a:ahLst/>
            <a:cxnLst/>
            <a:rect l="l" t="t" r="r" b="b"/>
            <a:pathLst>
              <a:path w="3706276" h="6910006">
                <a:moveTo>
                  <a:pt x="0" y="0"/>
                </a:moveTo>
                <a:lnTo>
                  <a:pt x="3706276" y="0"/>
                </a:lnTo>
                <a:lnTo>
                  <a:pt x="3706276" y="6910006"/>
                </a:lnTo>
                <a:lnTo>
                  <a:pt x="0" y="691000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8" name="TextBox 8"/>
          <p:cNvSpPr txBox="1"/>
          <p:nvPr/>
        </p:nvSpPr>
        <p:spPr>
          <a:xfrm>
            <a:off x="2855505" y="315913"/>
            <a:ext cx="12576991" cy="1083945"/>
          </a:xfrm>
          <a:prstGeom prst="rect">
            <a:avLst/>
          </a:prstGeom>
        </p:spPr>
        <p:txBody>
          <a:bodyPr lIns="0" tIns="0" rIns="0" bIns="0" rtlCol="0" anchor="t">
            <a:spAutoFit/>
          </a:bodyPr>
          <a:lstStyle/>
          <a:p>
            <a:pPr algn="ctr">
              <a:lnSpc>
                <a:spcPts val="7980"/>
              </a:lnSpc>
            </a:pPr>
            <a:r>
              <a:rPr lang="en-US" sz="5700" b="1">
                <a:solidFill>
                  <a:srgbClr val="3B365F"/>
                </a:solidFill>
                <a:latin typeface="Times New Roman Bold"/>
                <a:ea typeface="Times New Roman Bold"/>
                <a:cs typeface="Times New Roman Bold"/>
                <a:sym typeface="Times New Roman Bold"/>
              </a:rPr>
              <a:t>Introduction</a:t>
            </a:r>
          </a:p>
        </p:txBody>
      </p:sp>
      <p:sp>
        <p:nvSpPr>
          <p:cNvPr id="9" name="TextBox 9"/>
          <p:cNvSpPr txBox="1"/>
          <p:nvPr/>
        </p:nvSpPr>
        <p:spPr>
          <a:xfrm>
            <a:off x="4018843" y="6477786"/>
            <a:ext cx="10392798" cy="2024380"/>
          </a:xfrm>
          <a:prstGeom prst="rect">
            <a:avLst/>
          </a:prstGeom>
        </p:spPr>
        <p:txBody>
          <a:bodyPr lIns="0" tIns="0" rIns="0" bIns="0" rtlCol="0" anchor="t">
            <a:spAutoFit/>
          </a:bodyPr>
          <a:lstStyle/>
          <a:p>
            <a:pPr algn="ctr">
              <a:lnSpc>
                <a:spcPts val="3919"/>
              </a:lnSpc>
              <a:spcBef>
                <a:spcPct val="0"/>
              </a:spcBef>
            </a:pPr>
            <a:r>
              <a:rPr lang="en-US" sz="2799">
                <a:solidFill>
                  <a:srgbClr val="3B365F"/>
                </a:solidFill>
                <a:latin typeface="Times New Roman"/>
                <a:ea typeface="Times New Roman"/>
                <a:cs typeface="Times New Roman"/>
                <a:sym typeface="Times New Roman"/>
              </a:rPr>
              <a:t>This presentation evaluates the level of awareness among hospital staff, highlights gaps in knowledge and practices, and emphasizes the importance of regular training and strict implementation of BMW rules.</a:t>
            </a:r>
          </a:p>
        </p:txBody>
      </p:sp>
      <p:sp>
        <p:nvSpPr>
          <p:cNvPr id="10" name="Freeform 10"/>
          <p:cNvSpPr/>
          <p:nvPr/>
        </p:nvSpPr>
        <p:spPr>
          <a:xfrm>
            <a:off x="0" y="37218"/>
            <a:ext cx="2644858" cy="1343092"/>
          </a:xfrm>
          <a:custGeom>
            <a:avLst/>
            <a:gdLst/>
            <a:ahLst/>
            <a:cxnLst/>
            <a:rect l="l" t="t" r="r" b="b"/>
            <a:pathLst>
              <a:path w="2644858" h="1343092">
                <a:moveTo>
                  <a:pt x="0" y="0"/>
                </a:moveTo>
                <a:lnTo>
                  <a:pt x="2644858" y="0"/>
                </a:lnTo>
                <a:lnTo>
                  <a:pt x="2644858" y="1343092"/>
                </a:lnTo>
                <a:lnTo>
                  <a:pt x="0" y="1343092"/>
                </a:lnTo>
                <a:lnTo>
                  <a:pt x="0" y="0"/>
                </a:lnTo>
                <a:close/>
              </a:path>
            </a:pathLst>
          </a:custGeom>
          <a:blipFill>
            <a:blip r:embed="rId10"/>
            <a:stretch>
              <a:fillRect/>
            </a:stretch>
          </a:blipFill>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sp>
        <p:nvSpPr>
          <p:cNvPr id="2" name="Freeform 2"/>
          <p:cNvSpPr/>
          <p:nvPr/>
        </p:nvSpPr>
        <p:spPr>
          <a:xfrm rot="-6262171">
            <a:off x="3492400" y="3970647"/>
            <a:ext cx="9743832" cy="10202966"/>
          </a:xfrm>
          <a:custGeom>
            <a:avLst/>
            <a:gdLst/>
            <a:ahLst/>
            <a:cxnLst/>
            <a:rect l="l" t="t" r="r" b="b"/>
            <a:pathLst>
              <a:path w="9743832" h="10202966">
                <a:moveTo>
                  <a:pt x="0" y="0"/>
                </a:moveTo>
                <a:lnTo>
                  <a:pt x="9743832" y="0"/>
                </a:lnTo>
                <a:lnTo>
                  <a:pt x="9743832" y="10202965"/>
                </a:lnTo>
                <a:lnTo>
                  <a:pt x="0" y="102029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441338" flipH="1">
            <a:off x="1589676" y="5876162"/>
            <a:ext cx="7090051" cy="4450271"/>
          </a:xfrm>
          <a:custGeom>
            <a:avLst/>
            <a:gdLst/>
            <a:ahLst/>
            <a:cxnLst/>
            <a:rect l="l" t="t" r="r" b="b"/>
            <a:pathLst>
              <a:path w="7090051" h="4450271">
                <a:moveTo>
                  <a:pt x="7090051" y="0"/>
                </a:moveTo>
                <a:lnTo>
                  <a:pt x="0" y="0"/>
                </a:lnTo>
                <a:lnTo>
                  <a:pt x="0" y="4450270"/>
                </a:lnTo>
                <a:lnTo>
                  <a:pt x="7090051" y="4450270"/>
                </a:lnTo>
                <a:lnTo>
                  <a:pt x="7090051"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441338" flipH="1">
            <a:off x="8620022" y="5876162"/>
            <a:ext cx="7090051" cy="4450271"/>
          </a:xfrm>
          <a:custGeom>
            <a:avLst/>
            <a:gdLst/>
            <a:ahLst/>
            <a:cxnLst/>
            <a:rect l="l" t="t" r="r" b="b"/>
            <a:pathLst>
              <a:path w="7090051" h="4450271">
                <a:moveTo>
                  <a:pt x="7090051" y="0"/>
                </a:moveTo>
                <a:lnTo>
                  <a:pt x="0" y="0"/>
                </a:lnTo>
                <a:lnTo>
                  <a:pt x="0" y="4450270"/>
                </a:lnTo>
                <a:lnTo>
                  <a:pt x="7090051" y="4450270"/>
                </a:lnTo>
                <a:lnTo>
                  <a:pt x="7090051"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rot="-441338" flipH="1">
            <a:off x="2577927" y="2244644"/>
            <a:ext cx="7090051" cy="4450271"/>
          </a:xfrm>
          <a:custGeom>
            <a:avLst/>
            <a:gdLst/>
            <a:ahLst/>
            <a:cxnLst/>
            <a:rect l="l" t="t" r="r" b="b"/>
            <a:pathLst>
              <a:path w="7090051" h="4450271">
                <a:moveTo>
                  <a:pt x="7090051" y="0"/>
                </a:moveTo>
                <a:lnTo>
                  <a:pt x="0" y="0"/>
                </a:lnTo>
                <a:lnTo>
                  <a:pt x="0" y="4450271"/>
                </a:lnTo>
                <a:lnTo>
                  <a:pt x="7090051" y="4450271"/>
                </a:lnTo>
                <a:lnTo>
                  <a:pt x="7090051"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rot="-441338" flipH="1">
            <a:off x="9608273" y="2244644"/>
            <a:ext cx="7090051" cy="4450271"/>
          </a:xfrm>
          <a:custGeom>
            <a:avLst/>
            <a:gdLst/>
            <a:ahLst/>
            <a:cxnLst/>
            <a:rect l="l" t="t" r="r" b="b"/>
            <a:pathLst>
              <a:path w="7090051" h="4450271">
                <a:moveTo>
                  <a:pt x="7090051" y="0"/>
                </a:moveTo>
                <a:lnTo>
                  <a:pt x="0" y="0"/>
                </a:lnTo>
                <a:lnTo>
                  <a:pt x="0" y="4450271"/>
                </a:lnTo>
                <a:lnTo>
                  <a:pt x="7090051" y="4450271"/>
                </a:lnTo>
                <a:lnTo>
                  <a:pt x="7090051"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92352" y="2262600"/>
            <a:ext cx="2428154" cy="8002923"/>
          </a:xfrm>
          <a:custGeom>
            <a:avLst/>
            <a:gdLst/>
            <a:ahLst/>
            <a:cxnLst/>
            <a:rect l="l" t="t" r="r" b="b"/>
            <a:pathLst>
              <a:path w="2428154" h="8002923">
                <a:moveTo>
                  <a:pt x="0" y="0"/>
                </a:moveTo>
                <a:lnTo>
                  <a:pt x="2428153" y="0"/>
                </a:lnTo>
                <a:lnTo>
                  <a:pt x="2428153" y="8002924"/>
                </a:lnTo>
                <a:lnTo>
                  <a:pt x="0" y="8002924"/>
                </a:lnTo>
                <a:lnTo>
                  <a:pt x="0" y="0"/>
                </a:lnTo>
                <a:close/>
              </a:path>
            </a:pathLst>
          </a:custGeom>
          <a:blipFill>
            <a:blip r:embed="rId6">
              <a:extLst>
                <a:ext uri="{96DAC541-7B7A-43D3-8B79-37D633B846F1}">
                  <asvg:svgBlip xmlns:asvg="http://schemas.microsoft.com/office/drawing/2016/SVG/main" r:embed="rId7"/>
                </a:ext>
              </a:extLst>
            </a:blip>
            <a:stretch>
              <a:fillRect r="-184644"/>
            </a:stretch>
          </a:blipFill>
        </p:spPr>
        <p:txBody>
          <a:bodyPr/>
          <a:lstStyle/>
          <a:p>
            <a:endParaRPr lang="en-US"/>
          </a:p>
        </p:txBody>
      </p:sp>
      <p:grpSp>
        <p:nvGrpSpPr>
          <p:cNvPr id="8" name="Group 8"/>
          <p:cNvGrpSpPr/>
          <p:nvPr/>
        </p:nvGrpSpPr>
        <p:grpSpPr>
          <a:xfrm>
            <a:off x="2596515" y="4509135"/>
            <a:ext cx="558165" cy="1234440"/>
            <a:chOff x="0" y="0"/>
            <a:chExt cx="744220" cy="1645920"/>
          </a:xfrm>
        </p:grpSpPr>
        <p:sp>
          <p:nvSpPr>
            <p:cNvPr id="9" name="Freeform 9"/>
            <p:cNvSpPr/>
            <p:nvPr/>
          </p:nvSpPr>
          <p:spPr>
            <a:xfrm>
              <a:off x="38100" y="49530"/>
              <a:ext cx="656590" cy="1548130"/>
            </a:xfrm>
            <a:custGeom>
              <a:avLst/>
              <a:gdLst/>
              <a:ahLst/>
              <a:cxnLst/>
              <a:rect l="l" t="t" r="r" b="b"/>
              <a:pathLst>
                <a:path w="656590" h="1548130">
                  <a:moveTo>
                    <a:pt x="177800" y="66040"/>
                  </a:moveTo>
                  <a:cubicBezTo>
                    <a:pt x="292100" y="551180"/>
                    <a:pt x="332740" y="689610"/>
                    <a:pt x="368300" y="783590"/>
                  </a:cubicBezTo>
                  <a:cubicBezTo>
                    <a:pt x="392430" y="848360"/>
                    <a:pt x="421640" y="887730"/>
                    <a:pt x="441960" y="944880"/>
                  </a:cubicBezTo>
                  <a:cubicBezTo>
                    <a:pt x="463550" y="1008380"/>
                    <a:pt x="467360" y="1084580"/>
                    <a:pt x="488950" y="1148080"/>
                  </a:cubicBezTo>
                  <a:cubicBezTo>
                    <a:pt x="509270" y="1207770"/>
                    <a:pt x="535940" y="1270000"/>
                    <a:pt x="565150" y="1315720"/>
                  </a:cubicBezTo>
                  <a:cubicBezTo>
                    <a:pt x="589280" y="1352550"/>
                    <a:pt x="632460" y="1384300"/>
                    <a:pt x="645160" y="1407160"/>
                  </a:cubicBezTo>
                  <a:cubicBezTo>
                    <a:pt x="651510" y="1418590"/>
                    <a:pt x="654050" y="1424940"/>
                    <a:pt x="655320" y="1436370"/>
                  </a:cubicBezTo>
                  <a:cubicBezTo>
                    <a:pt x="656590" y="1451610"/>
                    <a:pt x="651510" y="1480820"/>
                    <a:pt x="645160" y="1496060"/>
                  </a:cubicBezTo>
                  <a:cubicBezTo>
                    <a:pt x="641350" y="1506220"/>
                    <a:pt x="636270" y="1512570"/>
                    <a:pt x="627380" y="1520190"/>
                  </a:cubicBezTo>
                  <a:cubicBezTo>
                    <a:pt x="614680" y="1530350"/>
                    <a:pt x="590550" y="1543050"/>
                    <a:pt x="571500" y="1545590"/>
                  </a:cubicBezTo>
                  <a:cubicBezTo>
                    <a:pt x="553720" y="1546860"/>
                    <a:pt x="529590" y="1541780"/>
                    <a:pt x="513080" y="1531620"/>
                  </a:cubicBezTo>
                  <a:cubicBezTo>
                    <a:pt x="496570" y="1522730"/>
                    <a:pt x="481330" y="1501140"/>
                    <a:pt x="473710" y="1485900"/>
                  </a:cubicBezTo>
                  <a:cubicBezTo>
                    <a:pt x="468630" y="1475740"/>
                    <a:pt x="467360" y="1468120"/>
                    <a:pt x="467360" y="1456690"/>
                  </a:cubicBezTo>
                  <a:cubicBezTo>
                    <a:pt x="468630" y="1440180"/>
                    <a:pt x="472440" y="1413510"/>
                    <a:pt x="483870" y="1398270"/>
                  </a:cubicBezTo>
                  <a:cubicBezTo>
                    <a:pt x="494030" y="1381760"/>
                    <a:pt x="516890" y="1367790"/>
                    <a:pt x="532130" y="1361440"/>
                  </a:cubicBezTo>
                  <a:cubicBezTo>
                    <a:pt x="542290" y="1357630"/>
                    <a:pt x="552450" y="1356360"/>
                    <a:pt x="562610" y="1356360"/>
                  </a:cubicBezTo>
                  <a:cubicBezTo>
                    <a:pt x="571500" y="1356360"/>
                    <a:pt x="581660" y="1357630"/>
                    <a:pt x="591820" y="1361440"/>
                  </a:cubicBezTo>
                  <a:cubicBezTo>
                    <a:pt x="607060" y="1367790"/>
                    <a:pt x="629920" y="1385570"/>
                    <a:pt x="640080" y="1398270"/>
                  </a:cubicBezTo>
                  <a:cubicBezTo>
                    <a:pt x="647700" y="1407160"/>
                    <a:pt x="650240" y="1414780"/>
                    <a:pt x="652780" y="1426210"/>
                  </a:cubicBezTo>
                  <a:cubicBezTo>
                    <a:pt x="656590" y="1441450"/>
                    <a:pt x="656590" y="1468120"/>
                    <a:pt x="650240" y="1485900"/>
                  </a:cubicBezTo>
                  <a:cubicBezTo>
                    <a:pt x="642620" y="1503680"/>
                    <a:pt x="623570" y="1522730"/>
                    <a:pt x="610870" y="1531620"/>
                  </a:cubicBezTo>
                  <a:cubicBezTo>
                    <a:pt x="600710" y="1539240"/>
                    <a:pt x="593090" y="1541780"/>
                    <a:pt x="581660" y="1543050"/>
                  </a:cubicBezTo>
                  <a:cubicBezTo>
                    <a:pt x="566420" y="1545590"/>
                    <a:pt x="543560" y="1548130"/>
                    <a:pt x="521970" y="1536700"/>
                  </a:cubicBezTo>
                  <a:cubicBezTo>
                    <a:pt x="480060" y="1515110"/>
                    <a:pt x="412750" y="1418590"/>
                    <a:pt x="379730" y="1365250"/>
                  </a:cubicBezTo>
                  <a:cubicBezTo>
                    <a:pt x="355600" y="1327150"/>
                    <a:pt x="347980" y="1300480"/>
                    <a:pt x="331470" y="1254760"/>
                  </a:cubicBezTo>
                  <a:cubicBezTo>
                    <a:pt x="306070" y="1182370"/>
                    <a:pt x="283210" y="1068070"/>
                    <a:pt x="251460" y="967740"/>
                  </a:cubicBezTo>
                  <a:cubicBezTo>
                    <a:pt x="217170" y="855980"/>
                    <a:pt x="160020" y="718820"/>
                    <a:pt x="129540" y="613410"/>
                  </a:cubicBezTo>
                  <a:cubicBezTo>
                    <a:pt x="104140" y="530860"/>
                    <a:pt x="90170" y="469900"/>
                    <a:pt x="72390" y="387350"/>
                  </a:cubicBezTo>
                  <a:cubicBezTo>
                    <a:pt x="50800" y="289560"/>
                    <a:pt x="0" y="121920"/>
                    <a:pt x="12700" y="63500"/>
                  </a:cubicBezTo>
                  <a:cubicBezTo>
                    <a:pt x="19050" y="38100"/>
                    <a:pt x="31750" y="25400"/>
                    <a:pt x="48260" y="13970"/>
                  </a:cubicBezTo>
                  <a:cubicBezTo>
                    <a:pt x="63500" y="3810"/>
                    <a:pt x="88900" y="0"/>
                    <a:pt x="106680" y="1270"/>
                  </a:cubicBezTo>
                  <a:cubicBezTo>
                    <a:pt x="120650" y="2540"/>
                    <a:pt x="133350" y="6350"/>
                    <a:pt x="144780" y="16510"/>
                  </a:cubicBezTo>
                  <a:cubicBezTo>
                    <a:pt x="157480" y="26670"/>
                    <a:pt x="177800" y="66040"/>
                    <a:pt x="177800" y="66040"/>
                  </a:cubicBezTo>
                </a:path>
              </a:pathLst>
            </a:custGeom>
            <a:solidFill>
              <a:srgbClr val="94AAB8"/>
            </a:solidFill>
            <a:ln cap="sq">
              <a:noFill/>
              <a:prstDash val="solid"/>
              <a:miter/>
            </a:ln>
          </p:spPr>
          <p:txBody>
            <a:bodyPr/>
            <a:lstStyle/>
            <a:p>
              <a:endParaRPr lang="en-US"/>
            </a:p>
          </p:txBody>
        </p:sp>
      </p:grpSp>
      <p:grpSp>
        <p:nvGrpSpPr>
          <p:cNvPr id="10" name="Group 10"/>
          <p:cNvGrpSpPr/>
          <p:nvPr/>
        </p:nvGrpSpPr>
        <p:grpSpPr>
          <a:xfrm>
            <a:off x="3106102" y="5699760"/>
            <a:ext cx="194310" cy="197167"/>
            <a:chOff x="0" y="0"/>
            <a:chExt cx="259080" cy="262890"/>
          </a:xfrm>
        </p:grpSpPr>
        <p:sp>
          <p:nvSpPr>
            <p:cNvPr id="11" name="Freeform 11"/>
            <p:cNvSpPr/>
            <p:nvPr/>
          </p:nvSpPr>
          <p:spPr>
            <a:xfrm>
              <a:off x="43180" y="46990"/>
              <a:ext cx="161290" cy="167640"/>
            </a:xfrm>
            <a:custGeom>
              <a:avLst/>
              <a:gdLst/>
              <a:ahLst/>
              <a:cxnLst/>
              <a:rect l="l" t="t" r="r" b="b"/>
              <a:pathLst>
                <a:path w="161290" h="167640">
                  <a:moveTo>
                    <a:pt x="161290" y="58420"/>
                  </a:moveTo>
                  <a:cubicBezTo>
                    <a:pt x="157480" y="116840"/>
                    <a:pt x="133350" y="147320"/>
                    <a:pt x="115570" y="157480"/>
                  </a:cubicBezTo>
                  <a:cubicBezTo>
                    <a:pt x="104140" y="165100"/>
                    <a:pt x="91440" y="167640"/>
                    <a:pt x="77470" y="165100"/>
                  </a:cubicBezTo>
                  <a:cubicBezTo>
                    <a:pt x="57150" y="161290"/>
                    <a:pt x="22860" y="144780"/>
                    <a:pt x="11430" y="125730"/>
                  </a:cubicBezTo>
                  <a:cubicBezTo>
                    <a:pt x="0" y="105410"/>
                    <a:pt x="1270" y="67310"/>
                    <a:pt x="7620" y="48260"/>
                  </a:cubicBezTo>
                  <a:cubicBezTo>
                    <a:pt x="11430" y="34290"/>
                    <a:pt x="19050" y="25400"/>
                    <a:pt x="31750" y="17780"/>
                  </a:cubicBezTo>
                  <a:cubicBezTo>
                    <a:pt x="48260" y="7620"/>
                    <a:pt x="87630" y="0"/>
                    <a:pt x="106680" y="3810"/>
                  </a:cubicBezTo>
                  <a:cubicBezTo>
                    <a:pt x="120650" y="6350"/>
                    <a:pt x="140970" y="24130"/>
                    <a:pt x="140970" y="24130"/>
                  </a:cubicBezTo>
                </a:path>
              </a:pathLst>
            </a:custGeom>
            <a:solidFill>
              <a:srgbClr val="94AAB8"/>
            </a:solidFill>
            <a:ln cap="sq">
              <a:noFill/>
              <a:prstDash val="solid"/>
              <a:miter/>
            </a:ln>
          </p:spPr>
          <p:txBody>
            <a:bodyPr/>
            <a:lstStyle/>
            <a:p>
              <a:endParaRPr lang="en-US"/>
            </a:p>
          </p:txBody>
        </p:sp>
      </p:grpSp>
      <p:grpSp>
        <p:nvGrpSpPr>
          <p:cNvPr id="12" name="Group 12"/>
          <p:cNvGrpSpPr/>
          <p:nvPr/>
        </p:nvGrpSpPr>
        <p:grpSpPr>
          <a:xfrm>
            <a:off x="8724900" y="3016567"/>
            <a:ext cx="644843" cy="566738"/>
            <a:chOff x="0" y="0"/>
            <a:chExt cx="859790" cy="755650"/>
          </a:xfrm>
        </p:grpSpPr>
        <p:sp>
          <p:nvSpPr>
            <p:cNvPr id="13" name="Freeform 13"/>
            <p:cNvSpPr/>
            <p:nvPr/>
          </p:nvSpPr>
          <p:spPr>
            <a:xfrm>
              <a:off x="50800" y="45720"/>
              <a:ext cx="760730" cy="659130"/>
            </a:xfrm>
            <a:custGeom>
              <a:avLst/>
              <a:gdLst/>
              <a:ahLst/>
              <a:cxnLst/>
              <a:rect l="l" t="t" r="r" b="b"/>
              <a:pathLst>
                <a:path w="760730" h="659130">
                  <a:moveTo>
                    <a:pt x="123190" y="10160"/>
                  </a:moveTo>
                  <a:cubicBezTo>
                    <a:pt x="515620" y="285750"/>
                    <a:pt x="695960" y="443230"/>
                    <a:pt x="739140" y="508000"/>
                  </a:cubicBezTo>
                  <a:cubicBezTo>
                    <a:pt x="754380" y="530860"/>
                    <a:pt x="758190" y="544830"/>
                    <a:pt x="758190" y="563880"/>
                  </a:cubicBezTo>
                  <a:cubicBezTo>
                    <a:pt x="758190" y="582930"/>
                    <a:pt x="751840" y="604520"/>
                    <a:pt x="740410" y="619760"/>
                  </a:cubicBezTo>
                  <a:cubicBezTo>
                    <a:pt x="728980" y="635000"/>
                    <a:pt x="709930" y="648970"/>
                    <a:pt x="692150" y="654050"/>
                  </a:cubicBezTo>
                  <a:cubicBezTo>
                    <a:pt x="673100" y="659130"/>
                    <a:pt x="650240" y="657860"/>
                    <a:pt x="632460" y="651510"/>
                  </a:cubicBezTo>
                  <a:cubicBezTo>
                    <a:pt x="614680" y="645160"/>
                    <a:pt x="596900" y="626110"/>
                    <a:pt x="586740" y="613410"/>
                  </a:cubicBezTo>
                  <a:cubicBezTo>
                    <a:pt x="580390" y="604520"/>
                    <a:pt x="576580" y="596900"/>
                    <a:pt x="575310" y="585470"/>
                  </a:cubicBezTo>
                  <a:cubicBezTo>
                    <a:pt x="572770" y="570230"/>
                    <a:pt x="575310" y="542290"/>
                    <a:pt x="581660" y="527050"/>
                  </a:cubicBezTo>
                  <a:cubicBezTo>
                    <a:pt x="585470" y="516890"/>
                    <a:pt x="589280" y="509270"/>
                    <a:pt x="598170" y="501650"/>
                  </a:cubicBezTo>
                  <a:cubicBezTo>
                    <a:pt x="609600" y="491490"/>
                    <a:pt x="631190" y="476250"/>
                    <a:pt x="648970" y="473710"/>
                  </a:cubicBezTo>
                  <a:cubicBezTo>
                    <a:pt x="668020" y="469900"/>
                    <a:pt x="693420" y="476250"/>
                    <a:pt x="708660" y="482600"/>
                  </a:cubicBezTo>
                  <a:cubicBezTo>
                    <a:pt x="718820" y="486410"/>
                    <a:pt x="725170" y="492760"/>
                    <a:pt x="732790" y="500380"/>
                  </a:cubicBezTo>
                  <a:cubicBezTo>
                    <a:pt x="739140" y="506730"/>
                    <a:pt x="745490" y="514350"/>
                    <a:pt x="749300" y="524510"/>
                  </a:cubicBezTo>
                  <a:cubicBezTo>
                    <a:pt x="754380" y="539750"/>
                    <a:pt x="760730" y="565150"/>
                    <a:pt x="756920" y="584200"/>
                  </a:cubicBezTo>
                  <a:cubicBezTo>
                    <a:pt x="753110" y="601980"/>
                    <a:pt x="740410" y="622300"/>
                    <a:pt x="726440" y="635000"/>
                  </a:cubicBezTo>
                  <a:cubicBezTo>
                    <a:pt x="712470" y="646430"/>
                    <a:pt x="690880" y="656590"/>
                    <a:pt x="671830" y="657860"/>
                  </a:cubicBezTo>
                  <a:cubicBezTo>
                    <a:pt x="652780" y="659130"/>
                    <a:pt x="638810" y="656590"/>
                    <a:pt x="614680" y="642620"/>
                  </a:cubicBezTo>
                  <a:cubicBezTo>
                    <a:pt x="543560" y="601980"/>
                    <a:pt x="378460" y="389890"/>
                    <a:pt x="266700" y="299720"/>
                  </a:cubicBezTo>
                  <a:cubicBezTo>
                    <a:pt x="180340" y="229870"/>
                    <a:pt x="49530" y="182880"/>
                    <a:pt x="16510" y="135890"/>
                  </a:cubicBezTo>
                  <a:cubicBezTo>
                    <a:pt x="1270" y="115570"/>
                    <a:pt x="0" y="95250"/>
                    <a:pt x="0" y="77470"/>
                  </a:cubicBezTo>
                  <a:cubicBezTo>
                    <a:pt x="1270" y="63500"/>
                    <a:pt x="5080" y="50800"/>
                    <a:pt x="13970" y="39370"/>
                  </a:cubicBezTo>
                  <a:cubicBezTo>
                    <a:pt x="24130" y="25400"/>
                    <a:pt x="44450" y="8890"/>
                    <a:pt x="63500" y="5080"/>
                  </a:cubicBezTo>
                  <a:cubicBezTo>
                    <a:pt x="81280" y="0"/>
                    <a:pt x="123190" y="10160"/>
                    <a:pt x="123190" y="10160"/>
                  </a:cubicBezTo>
                </a:path>
              </a:pathLst>
            </a:custGeom>
            <a:solidFill>
              <a:srgbClr val="94AAB8"/>
            </a:solidFill>
            <a:ln cap="sq">
              <a:noFill/>
              <a:prstDash val="solid"/>
              <a:miter/>
            </a:ln>
          </p:spPr>
          <p:txBody>
            <a:bodyPr/>
            <a:lstStyle/>
            <a:p>
              <a:endParaRPr lang="en-US"/>
            </a:p>
          </p:txBody>
        </p:sp>
      </p:grpSp>
      <p:grpSp>
        <p:nvGrpSpPr>
          <p:cNvPr id="14" name="Group 14"/>
          <p:cNvGrpSpPr/>
          <p:nvPr/>
        </p:nvGrpSpPr>
        <p:grpSpPr>
          <a:xfrm>
            <a:off x="10100310" y="5636895"/>
            <a:ext cx="739140" cy="760095"/>
            <a:chOff x="0" y="0"/>
            <a:chExt cx="985520" cy="1013460"/>
          </a:xfrm>
        </p:grpSpPr>
        <p:sp>
          <p:nvSpPr>
            <p:cNvPr id="15" name="Freeform 15"/>
            <p:cNvSpPr/>
            <p:nvPr/>
          </p:nvSpPr>
          <p:spPr>
            <a:xfrm>
              <a:off x="48260" y="44450"/>
              <a:ext cx="889000" cy="922020"/>
            </a:xfrm>
            <a:custGeom>
              <a:avLst/>
              <a:gdLst/>
              <a:ahLst/>
              <a:cxnLst/>
              <a:rect l="l" t="t" r="r" b="b"/>
              <a:pathLst>
                <a:path w="889000" h="922020">
                  <a:moveTo>
                    <a:pt x="162560" y="48260"/>
                  </a:moveTo>
                  <a:cubicBezTo>
                    <a:pt x="226060" y="160020"/>
                    <a:pt x="314960" y="284480"/>
                    <a:pt x="394970" y="372110"/>
                  </a:cubicBezTo>
                  <a:cubicBezTo>
                    <a:pt x="483870" y="468630"/>
                    <a:pt x="619760" y="588010"/>
                    <a:pt x="704850" y="654050"/>
                  </a:cubicBezTo>
                  <a:cubicBezTo>
                    <a:pt x="756920" y="695960"/>
                    <a:pt x="808990" y="718820"/>
                    <a:pt x="839470" y="745490"/>
                  </a:cubicBezTo>
                  <a:cubicBezTo>
                    <a:pt x="857250" y="762000"/>
                    <a:pt x="871220" y="775970"/>
                    <a:pt x="878840" y="789940"/>
                  </a:cubicBezTo>
                  <a:cubicBezTo>
                    <a:pt x="883920" y="800100"/>
                    <a:pt x="886460" y="807720"/>
                    <a:pt x="886460" y="819150"/>
                  </a:cubicBezTo>
                  <a:cubicBezTo>
                    <a:pt x="886460" y="834390"/>
                    <a:pt x="882650" y="859790"/>
                    <a:pt x="872490" y="876300"/>
                  </a:cubicBezTo>
                  <a:cubicBezTo>
                    <a:pt x="862330" y="891540"/>
                    <a:pt x="844550" y="906780"/>
                    <a:pt x="826770" y="913130"/>
                  </a:cubicBezTo>
                  <a:cubicBezTo>
                    <a:pt x="808990" y="919480"/>
                    <a:pt x="783590" y="918210"/>
                    <a:pt x="767080" y="915670"/>
                  </a:cubicBezTo>
                  <a:cubicBezTo>
                    <a:pt x="756920" y="913130"/>
                    <a:pt x="749300" y="909320"/>
                    <a:pt x="740410" y="901700"/>
                  </a:cubicBezTo>
                  <a:cubicBezTo>
                    <a:pt x="728980" y="891540"/>
                    <a:pt x="711200" y="872490"/>
                    <a:pt x="706120" y="854710"/>
                  </a:cubicBezTo>
                  <a:cubicBezTo>
                    <a:pt x="699770" y="836930"/>
                    <a:pt x="701040" y="812800"/>
                    <a:pt x="707390" y="795020"/>
                  </a:cubicBezTo>
                  <a:cubicBezTo>
                    <a:pt x="713740" y="777240"/>
                    <a:pt x="731520" y="758190"/>
                    <a:pt x="744220" y="749300"/>
                  </a:cubicBezTo>
                  <a:cubicBezTo>
                    <a:pt x="753110" y="741680"/>
                    <a:pt x="762000" y="739140"/>
                    <a:pt x="772160" y="736600"/>
                  </a:cubicBezTo>
                  <a:cubicBezTo>
                    <a:pt x="781050" y="734060"/>
                    <a:pt x="789940" y="732790"/>
                    <a:pt x="801370" y="734060"/>
                  </a:cubicBezTo>
                  <a:cubicBezTo>
                    <a:pt x="816610" y="736600"/>
                    <a:pt x="842010" y="745490"/>
                    <a:pt x="855980" y="756920"/>
                  </a:cubicBezTo>
                  <a:cubicBezTo>
                    <a:pt x="869950" y="769620"/>
                    <a:pt x="881380" y="789940"/>
                    <a:pt x="885190" y="808990"/>
                  </a:cubicBezTo>
                  <a:cubicBezTo>
                    <a:pt x="889000" y="826770"/>
                    <a:pt x="885190" y="850900"/>
                    <a:pt x="877570" y="867410"/>
                  </a:cubicBezTo>
                  <a:cubicBezTo>
                    <a:pt x="868680" y="883920"/>
                    <a:pt x="852170" y="900430"/>
                    <a:pt x="835660" y="909320"/>
                  </a:cubicBezTo>
                  <a:cubicBezTo>
                    <a:pt x="819150" y="918210"/>
                    <a:pt x="800100" y="922020"/>
                    <a:pt x="777240" y="918210"/>
                  </a:cubicBezTo>
                  <a:cubicBezTo>
                    <a:pt x="741680" y="910590"/>
                    <a:pt x="692150" y="876300"/>
                    <a:pt x="651510" y="847090"/>
                  </a:cubicBezTo>
                  <a:cubicBezTo>
                    <a:pt x="601980" y="811530"/>
                    <a:pt x="543560" y="755650"/>
                    <a:pt x="506730" y="715010"/>
                  </a:cubicBezTo>
                  <a:cubicBezTo>
                    <a:pt x="480060" y="684530"/>
                    <a:pt x="472440" y="656590"/>
                    <a:pt x="444500" y="628650"/>
                  </a:cubicBezTo>
                  <a:cubicBezTo>
                    <a:pt x="408940" y="591820"/>
                    <a:pt x="345440" y="565150"/>
                    <a:pt x="299720" y="521970"/>
                  </a:cubicBezTo>
                  <a:cubicBezTo>
                    <a:pt x="247650" y="473710"/>
                    <a:pt x="199390" y="405130"/>
                    <a:pt x="154940" y="346710"/>
                  </a:cubicBezTo>
                  <a:cubicBezTo>
                    <a:pt x="111760" y="290830"/>
                    <a:pt x="63500" y="226060"/>
                    <a:pt x="36830" y="180340"/>
                  </a:cubicBezTo>
                  <a:cubicBezTo>
                    <a:pt x="20320" y="151130"/>
                    <a:pt x="6350" y="128270"/>
                    <a:pt x="2540" y="104140"/>
                  </a:cubicBezTo>
                  <a:cubicBezTo>
                    <a:pt x="0" y="83820"/>
                    <a:pt x="2540" y="60960"/>
                    <a:pt x="11430" y="44450"/>
                  </a:cubicBezTo>
                  <a:cubicBezTo>
                    <a:pt x="20320" y="27940"/>
                    <a:pt x="39370" y="12700"/>
                    <a:pt x="57150" y="6350"/>
                  </a:cubicBezTo>
                  <a:cubicBezTo>
                    <a:pt x="74930" y="0"/>
                    <a:pt x="100330" y="0"/>
                    <a:pt x="118110" y="7620"/>
                  </a:cubicBezTo>
                  <a:cubicBezTo>
                    <a:pt x="134620" y="13970"/>
                    <a:pt x="162560" y="48260"/>
                    <a:pt x="162560" y="48260"/>
                  </a:cubicBezTo>
                </a:path>
              </a:pathLst>
            </a:custGeom>
            <a:solidFill>
              <a:srgbClr val="94AAB8"/>
            </a:solidFill>
            <a:ln cap="sq">
              <a:noFill/>
              <a:prstDash val="solid"/>
              <a:miter/>
            </a:ln>
          </p:spPr>
          <p:txBody>
            <a:bodyPr/>
            <a:lstStyle/>
            <a:p>
              <a:endParaRPr lang="en-US"/>
            </a:p>
          </p:txBody>
        </p:sp>
      </p:grpSp>
      <p:grpSp>
        <p:nvGrpSpPr>
          <p:cNvPr id="16" name="Group 16"/>
          <p:cNvGrpSpPr/>
          <p:nvPr/>
        </p:nvGrpSpPr>
        <p:grpSpPr>
          <a:xfrm>
            <a:off x="13448348" y="2546033"/>
            <a:ext cx="1091565" cy="437197"/>
            <a:chOff x="0" y="0"/>
            <a:chExt cx="1455420" cy="582930"/>
          </a:xfrm>
        </p:grpSpPr>
        <p:sp>
          <p:nvSpPr>
            <p:cNvPr id="17" name="Freeform 17"/>
            <p:cNvSpPr/>
            <p:nvPr/>
          </p:nvSpPr>
          <p:spPr>
            <a:xfrm>
              <a:off x="48260" y="35560"/>
              <a:ext cx="1360170" cy="497840"/>
            </a:xfrm>
            <a:custGeom>
              <a:avLst/>
              <a:gdLst/>
              <a:ahLst/>
              <a:cxnLst/>
              <a:rect l="l" t="t" r="r" b="b"/>
              <a:pathLst>
                <a:path w="1360170" h="497840">
                  <a:moveTo>
                    <a:pt x="1285240" y="179070"/>
                  </a:moveTo>
                  <a:cubicBezTo>
                    <a:pt x="749300" y="250190"/>
                    <a:pt x="510540" y="336550"/>
                    <a:pt x="363220" y="389890"/>
                  </a:cubicBezTo>
                  <a:cubicBezTo>
                    <a:pt x="261620" y="427990"/>
                    <a:pt x="154940" y="486410"/>
                    <a:pt x="110490" y="495300"/>
                  </a:cubicBezTo>
                  <a:cubicBezTo>
                    <a:pt x="95250" y="497840"/>
                    <a:pt x="90170" y="497840"/>
                    <a:pt x="80010" y="494030"/>
                  </a:cubicBezTo>
                  <a:cubicBezTo>
                    <a:pt x="63500" y="490220"/>
                    <a:pt x="39370" y="478790"/>
                    <a:pt x="26670" y="463550"/>
                  </a:cubicBezTo>
                  <a:cubicBezTo>
                    <a:pt x="13970" y="449580"/>
                    <a:pt x="3810" y="426720"/>
                    <a:pt x="2540" y="407670"/>
                  </a:cubicBezTo>
                  <a:cubicBezTo>
                    <a:pt x="1270" y="388620"/>
                    <a:pt x="6350" y="364490"/>
                    <a:pt x="17780" y="349250"/>
                  </a:cubicBezTo>
                  <a:cubicBezTo>
                    <a:pt x="27940" y="332740"/>
                    <a:pt x="49530" y="317500"/>
                    <a:pt x="64770" y="311150"/>
                  </a:cubicBezTo>
                  <a:cubicBezTo>
                    <a:pt x="74930" y="306070"/>
                    <a:pt x="83820" y="304800"/>
                    <a:pt x="95250" y="304800"/>
                  </a:cubicBezTo>
                  <a:cubicBezTo>
                    <a:pt x="111760" y="306070"/>
                    <a:pt x="139700" y="314960"/>
                    <a:pt x="153670" y="322580"/>
                  </a:cubicBezTo>
                  <a:cubicBezTo>
                    <a:pt x="163830" y="328930"/>
                    <a:pt x="168910" y="335280"/>
                    <a:pt x="175260" y="345440"/>
                  </a:cubicBezTo>
                  <a:cubicBezTo>
                    <a:pt x="184150" y="359410"/>
                    <a:pt x="191770" y="387350"/>
                    <a:pt x="193040" y="403860"/>
                  </a:cubicBezTo>
                  <a:cubicBezTo>
                    <a:pt x="193040" y="415290"/>
                    <a:pt x="191770" y="422910"/>
                    <a:pt x="186690" y="433070"/>
                  </a:cubicBezTo>
                  <a:cubicBezTo>
                    <a:pt x="180340" y="448310"/>
                    <a:pt x="165100" y="471170"/>
                    <a:pt x="148590" y="481330"/>
                  </a:cubicBezTo>
                  <a:cubicBezTo>
                    <a:pt x="132080" y="491490"/>
                    <a:pt x="105410" y="495300"/>
                    <a:pt x="90170" y="495300"/>
                  </a:cubicBezTo>
                  <a:cubicBezTo>
                    <a:pt x="77470" y="495300"/>
                    <a:pt x="69850" y="494030"/>
                    <a:pt x="59690" y="487680"/>
                  </a:cubicBezTo>
                  <a:cubicBezTo>
                    <a:pt x="45720" y="480060"/>
                    <a:pt x="24130" y="463550"/>
                    <a:pt x="13970" y="447040"/>
                  </a:cubicBezTo>
                  <a:cubicBezTo>
                    <a:pt x="5080" y="430530"/>
                    <a:pt x="0" y="406400"/>
                    <a:pt x="2540" y="387350"/>
                  </a:cubicBezTo>
                  <a:cubicBezTo>
                    <a:pt x="5080" y="368300"/>
                    <a:pt x="19050" y="345440"/>
                    <a:pt x="30480" y="332740"/>
                  </a:cubicBezTo>
                  <a:cubicBezTo>
                    <a:pt x="38100" y="323850"/>
                    <a:pt x="41910" y="321310"/>
                    <a:pt x="55880" y="314960"/>
                  </a:cubicBezTo>
                  <a:cubicBezTo>
                    <a:pt x="88900" y="297180"/>
                    <a:pt x="196850" y="269240"/>
                    <a:pt x="251460" y="246380"/>
                  </a:cubicBezTo>
                  <a:cubicBezTo>
                    <a:pt x="292100" y="228600"/>
                    <a:pt x="306070" y="212090"/>
                    <a:pt x="355600" y="193040"/>
                  </a:cubicBezTo>
                  <a:cubicBezTo>
                    <a:pt x="467360" y="149860"/>
                    <a:pt x="808990" y="45720"/>
                    <a:pt x="916940" y="36830"/>
                  </a:cubicBezTo>
                  <a:cubicBezTo>
                    <a:pt x="960120" y="34290"/>
                    <a:pt x="977900" y="49530"/>
                    <a:pt x="1008380" y="46990"/>
                  </a:cubicBezTo>
                  <a:cubicBezTo>
                    <a:pt x="1040130" y="45720"/>
                    <a:pt x="1064260" y="29210"/>
                    <a:pt x="1099820" y="24130"/>
                  </a:cubicBezTo>
                  <a:cubicBezTo>
                    <a:pt x="1154430" y="15240"/>
                    <a:pt x="1259840" y="0"/>
                    <a:pt x="1301750" y="15240"/>
                  </a:cubicBezTo>
                  <a:cubicBezTo>
                    <a:pt x="1324610" y="22860"/>
                    <a:pt x="1338580" y="36830"/>
                    <a:pt x="1347470" y="53340"/>
                  </a:cubicBezTo>
                  <a:cubicBezTo>
                    <a:pt x="1356360" y="69850"/>
                    <a:pt x="1360170" y="95250"/>
                    <a:pt x="1355090" y="113030"/>
                  </a:cubicBezTo>
                  <a:cubicBezTo>
                    <a:pt x="1351280" y="130810"/>
                    <a:pt x="1336040" y="152400"/>
                    <a:pt x="1322070" y="163830"/>
                  </a:cubicBezTo>
                  <a:cubicBezTo>
                    <a:pt x="1311910" y="172720"/>
                    <a:pt x="1285240" y="179070"/>
                    <a:pt x="1285240" y="179070"/>
                  </a:cubicBezTo>
                </a:path>
              </a:pathLst>
            </a:custGeom>
            <a:solidFill>
              <a:srgbClr val="94AAB8"/>
            </a:solidFill>
            <a:ln cap="sq">
              <a:noFill/>
              <a:prstDash val="solid"/>
              <a:miter/>
            </a:ln>
          </p:spPr>
          <p:txBody>
            <a:bodyPr/>
            <a:lstStyle/>
            <a:p>
              <a:endParaRPr lang="en-US"/>
            </a:p>
          </p:txBody>
        </p:sp>
      </p:grpSp>
      <p:grpSp>
        <p:nvGrpSpPr>
          <p:cNvPr id="18" name="Group 18"/>
          <p:cNvGrpSpPr/>
          <p:nvPr/>
        </p:nvGrpSpPr>
        <p:grpSpPr>
          <a:xfrm>
            <a:off x="13270230" y="2882265"/>
            <a:ext cx="192405" cy="199072"/>
            <a:chOff x="0" y="0"/>
            <a:chExt cx="256540" cy="265430"/>
          </a:xfrm>
        </p:grpSpPr>
        <p:sp>
          <p:nvSpPr>
            <p:cNvPr id="19" name="Freeform 19"/>
            <p:cNvSpPr/>
            <p:nvPr/>
          </p:nvSpPr>
          <p:spPr>
            <a:xfrm>
              <a:off x="43180" y="50800"/>
              <a:ext cx="161290" cy="166370"/>
            </a:xfrm>
            <a:custGeom>
              <a:avLst/>
              <a:gdLst/>
              <a:ahLst/>
              <a:cxnLst/>
              <a:rect l="l" t="t" r="r" b="b"/>
              <a:pathLst>
                <a:path w="161290" h="166370">
                  <a:moveTo>
                    <a:pt x="161290" y="57150"/>
                  </a:moveTo>
                  <a:cubicBezTo>
                    <a:pt x="139700" y="144780"/>
                    <a:pt x="128270" y="152400"/>
                    <a:pt x="116840" y="157480"/>
                  </a:cubicBezTo>
                  <a:cubicBezTo>
                    <a:pt x="104140" y="162560"/>
                    <a:pt x="91440" y="166370"/>
                    <a:pt x="77470" y="163830"/>
                  </a:cubicBezTo>
                  <a:cubicBezTo>
                    <a:pt x="58420" y="160020"/>
                    <a:pt x="24130" y="143510"/>
                    <a:pt x="11430" y="124460"/>
                  </a:cubicBezTo>
                  <a:cubicBezTo>
                    <a:pt x="0" y="105410"/>
                    <a:pt x="1270" y="67310"/>
                    <a:pt x="7620" y="48260"/>
                  </a:cubicBezTo>
                  <a:cubicBezTo>
                    <a:pt x="11430" y="34290"/>
                    <a:pt x="21590" y="24130"/>
                    <a:pt x="31750" y="16510"/>
                  </a:cubicBezTo>
                  <a:cubicBezTo>
                    <a:pt x="41910" y="8890"/>
                    <a:pt x="53340" y="1270"/>
                    <a:pt x="67310" y="0"/>
                  </a:cubicBezTo>
                  <a:cubicBezTo>
                    <a:pt x="87630" y="0"/>
                    <a:pt x="140970" y="22860"/>
                    <a:pt x="140970" y="22860"/>
                  </a:cubicBezTo>
                </a:path>
              </a:pathLst>
            </a:custGeom>
            <a:solidFill>
              <a:srgbClr val="94AAB8"/>
            </a:solidFill>
            <a:ln cap="sq">
              <a:noFill/>
              <a:prstDash val="solid"/>
              <a:miter/>
            </a:ln>
          </p:spPr>
          <p:txBody>
            <a:bodyPr/>
            <a:lstStyle/>
            <a:p>
              <a:endParaRPr lang="en-US"/>
            </a:p>
          </p:txBody>
        </p:sp>
      </p:grpSp>
      <p:grpSp>
        <p:nvGrpSpPr>
          <p:cNvPr id="20" name="Group 20"/>
          <p:cNvGrpSpPr/>
          <p:nvPr/>
        </p:nvGrpSpPr>
        <p:grpSpPr>
          <a:xfrm>
            <a:off x="13642657" y="8930640"/>
            <a:ext cx="1429702" cy="738188"/>
            <a:chOff x="0" y="0"/>
            <a:chExt cx="1906270" cy="984250"/>
          </a:xfrm>
        </p:grpSpPr>
        <p:sp>
          <p:nvSpPr>
            <p:cNvPr id="21" name="Freeform 21"/>
            <p:cNvSpPr/>
            <p:nvPr/>
          </p:nvSpPr>
          <p:spPr>
            <a:xfrm>
              <a:off x="48260" y="46990"/>
              <a:ext cx="1809750" cy="891540"/>
            </a:xfrm>
            <a:custGeom>
              <a:avLst/>
              <a:gdLst/>
              <a:ahLst/>
              <a:cxnLst/>
              <a:rect l="l" t="t" r="r" b="b"/>
              <a:pathLst>
                <a:path w="1809750" h="891540">
                  <a:moveTo>
                    <a:pt x="1775460" y="153670"/>
                  </a:moveTo>
                  <a:cubicBezTo>
                    <a:pt x="1489710" y="318770"/>
                    <a:pt x="1410970" y="346710"/>
                    <a:pt x="1316990" y="381000"/>
                  </a:cubicBezTo>
                  <a:cubicBezTo>
                    <a:pt x="1197610" y="425450"/>
                    <a:pt x="1010920" y="469900"/>
                    <a:pt x="906780" y="511810"/>
                  </a:cubicBezTo>
                  <a:cubicBezTo>
                    <a:pt x="842010" y="539750"/>
                    <a:pt x="796290" y="574040"/>
                    <a:pt x="750570" y="590550"/>
                  </a:cubicBezTo>
                  <a:cubicBezTo>
                    <a:pt x="718820" y="601980"/>
                    <a:pt x="704850" y="595630"/>
                    <a:pt x="665480" y="609600"/>
                  </a:cubicBezTo>
                  <a:cubicBezTo>
                    <a:pt x="561340" y="646430"/>
                    <a:pt x="213360" y="867410"/>
                    <a:pt x="120650" y="886460"/>
                  </a:cubicBezTo>
                  <a:cubicBezTo>
                    <a:pt x="92710" y="891540"/>
                    <a:pt x="78740" y="890270"/>
                    <a:pt x="60960" y="882650"/>
                  </a:cubicBezTo>
                  <a:cubicBezTo>
                    <a:pt x="43180" y="875030"/>
                    <a:pt x="25400" y="859790"/>
                    <a:pt x="15240" y="843280"/>
                  </a:cubicBezTo>
                  <a:cubicBezTo>
                    <a:pt x="5080" y="826770"/>
                    <a:pt x="0" y="803910"/>
                    <a:pt x="2540" y="784860"/>
                  </a:cubicBezTo>
                  <a:cubicBezTo>
                    <a:pt x="5080" y="765810"/>
                    <a:pt x="17780" y="742950"/>
                    <a:pt x="27940" y="730250"/>
                  </a:cubicBezTo>
                  <a:cubicBezTo>
                    <a:pt x="35560" y="721360"/>
                    <a:pt x="41910" y="716280"/>
                    <a:pt x="52070" y="712470"/>
                  </a:cubicBezTo>
                  <a:cubicBezTo>
                    <a:pt x="67310" y="706120"/>
                    <a:pt x="95250" y="701040"/>
                    <a:pt x="111760" y="702310"/>
                  </a:cubicBezTo>
                  <a:cubicBezTo>
                    <a:pt x="123190" y="703580"/>
                    <a:pt x="130810" y="706120"/>
                    <a:pt x="140970" y="712470"/>
                  </a:cubicBezTo>
                  <a:cubicBezTo>
                    <a:pt x="153670" y="721360"/>
                    <a:pt x="173990" y="741680"/>
                    <a:pt x="181610" y="756920"/>
                  </a:cubicBezTo>
                  <a:cubicBezTo>
                    <a:pt x="186690" y="765810"/>
                    <a:pt x="189230" y="774700"/>
                    <a:pt x="189230" y="786130"/>
                  </a:cubicBezTo>
                  <a:cubicBezTo>
                    <a:pt x="189230" y="801370"/>
                    <a:pt x="186690" y="828040"/>
                    <a:pt x="176530" y="844550"/>
                  </a:cubicBezTo>
                  <a:cubicBezTo>
                    <a:pt x="166370" y="859790"/>
                    <a:pt x="148590" y="876300"/>
                    <a:pt x="130810" y="882650"/>
                  </a:cubicBezTo>
                  <a:cubicBezTo>
                    <a:pt x="113030" y="890270"/>
                    <a:pt x="88900" y="891540"/>
                    <a:pt x="71120" y="886460"/>
                  </a:cubicBezTo>
                  <a:cubicBezTo>
                    <a:pt x="52070" y="880110"/>
                    <a:pt x="33020" y="867410"/>
                    <a:pt x="21590" y="852170"/>
                  </a:cubicBezTo>
                  <a:cubicBezTo>
                    <a:pt x="10160" y="836930"/>
                    <a:pt x="2540" y="814070"/>
                    <a:pt x="2540" y="795020"/>
                  </a:cubicBezTo>
                  <a:cubicBezTo>
                    <a:pt x="2540" y="775970"/>
                    <a:pt x="3810" y="759460"/>
                    <a:pt x="21590" y="737870"/>
                  </a:cubicBezTo>
                  <a:cubicBezTo>
                    <a:pt x="77470" y="671830"/>
                    <a:pt x="379730" y="541020"/>
                    <a:pt x="527050" y="471170"/>
                  </a:cubicBezTo>
                  <a:cubicBezTo>
                    <a:pt x="638810" y="420370"/>
                    <a:pt x="717550" y="389890"/>
                    <a:pt x="824230" y="350520"/>
                  </a:cubicBezTo>
                  <a:cubicBezTo>
                    <a:pt x="947420" y="306070"/>
                    <a:pt x="1101090" y="269240"/>
                    <a:pt x="1226820" y="224790"/>
                  </a:cubicBezTo>
                  <a:cubicBezTo>
                    <a:pt x="1339850" y="184150"/>
                    <a:pt x="1457960" y="139700"/>
                    <a:pt x="1545590" y="96520"/>
                  </a:cubicBezTo>
                  <a:cubicBezTo>
                    <a:pt x="1609090" y="66040"/>
                    <a:pt x="1668780" y="12700"/>
                    <a:pt x="1705610" y="3810"/>
                  </a:cubicBezTo>
                  <a:cubicBezTo>
                    <a:pt x="1723390" y="0"/>
                    <a:pt x="1733550" y="1270"/>
                    <a:pt x="1746250" y="5080"/>
                  </a:cubicBezTo>
                  <a:cubicBezTo>
                    <a:pt x="1762760" y="11430"/>
                    <a:pt x="1784350" y="26670"/>
                    <a:pt x="1794510" y="41910"/>
                  </a:cubicBezTo>
                  <a:cubicBezTo>
                    <a:pt x="1804670" y="58420"/>
                    <a:pt x="1809750" y="82550"/>
                    <a:pt x="1805940" y="101600"/>
                  </a:cubicBezTo>
                  <a:cubicBezTo>
                    <a:pt x="1802130" y="120650"/>
                    <a:pt x="1775460" y="153670"/>
                    <a:pt x="1775460" y="153670"/>
                  </a:cubicBezTo>
                </a:path>
              </a:pathLst>
            </a:custGeom>
            <a:solidFill>
              <a:srgbClr val="94AAB8"/>
            </a:solidFill>
            <a:ln cap="sq">
              <a:noFill/>
              <a:prstDash val="solid"/>
              <a:miter/>
            </a:ln>
          </p:spPr>
          <p:txBody>
            <a:bodyPr/>
            <a:lstStyle/>
            <a:p>
              <a:endParaRPr lang="en-US"/>
            </a:p>
          </p:txBody>
        </p:sp>
      </p:grpSp>
      <p:grpSp>
        <p:nvGrpSpPr>
          <p:cNvPr id="22" name="Group 22"/>
          <p:cNvGrpSpPr/>
          <p:nvPr/>
        </p:nvGrpSpPr>
        <p:grpSpPr>
          <a:xfrm>
            <a:off x="8903970" y="8929688"/>
            <a:ext cx="754380" cy="1043940"/>
            <a:chOff x="0" y="0"/>
            <a:chExt cx="1005840" cy="1391920"/>
          </a:xfrm>
        </p:grpSpPr>
        <p:sp>
          <p:nvSpPr>
            <p:cNvPr id="23" name="Freeform 23"/>
            <p:cNvSpPr/>
            <p:nvPr/>
          </p:nvSpPr>
          <p:spPr>
            <a:xfrm>
              <a:off x="46990" y="48260"/>
              <a:ext cx="909320" cy="1294130"/>
            </a:xfrm>
            <a:custGeom>
              <a:avLst/>
              <a:gdLst/>
              <a:ahLst/>
              <a:cxnLst/>
              <a:rect l="l" t="t" r="r" b="b"/>
              <a:pathLst>
                <a:path w="909320" h="1294130">
                  <a:moveTo>
                    <a:pt x="170180" y="63500"/>
                  </a:moveTo>
                  <a:cubicBezTo>
                    <a:pt x="335280" y="577850"/>
                    <a:pt x="342900" y="585470"/>
                    <a:pt x="367030" y="617220"/>
                  </a:cubicBezTo>
                  <a:cubicBezTo>
                    <a:pt x="408940" y="676910"/>
                    <a:pt x="491490" y="770890"/>
                    <a:pt x="570230" y="852170"/>
                  </a:cubicBezTo>
                  <a:cubicBezTo>
                    <a:pt x="662940" y="948690"/>
                    <a:pt x="858520" y="1084580"/>
                    <a:pt x="895350" y="1150620"/>
                  </a:cubicBezTo>
                  <a:cubicBezTo>
                    <a:pt x="908050" y="1174750"/>
                    <a:pt x="909320" y="1191260"/>
                    <a:pt x="906780" y="1210310"/>
                  </a:cubicBezTo>
                  <a:cubicBezTo>
                    <a:pt x="904240" y="1229360"/>
                    <a:pt x="894080" y="1250950"/>
                    <a:pt x="880110" y="1264920"/>
                  </a:cubicBezTo>
                  <a:cubicBezTo>
                    <a:pt x="867410" y="1277620"/>
                    <a:pt x="842010" y="1287780"/>
                    <a:pt x="826770" y="1291590"/>
                  </a:cubicBezTo>
                  <a:cubicBezTo>
                    <a:pt x="815340" y="1294130"/>
                    <a:pt x="806450" y="1294130"/>
                    <a:pt x="796290" y="1291590"/>
                  </a:cubicBezTo>
                  <a:cubicBezTo>
                    <a:pt x="779780" y="1286510"/>
                    <a:pt x="755650" y="1276350"/>
                    <a:pt x="742950" y="1261110"/>
                  </a:cubicBezTo>
                  <a:cubicBezTo>
                    <a:pt x="730250" y="1247140"/>
                    <a:pt x="721360" y="1221740"/>
                    <a:pt x="718820" y="1206500"/>
                  </a:cubicBezTo>
                  <a:cubicBezTo>
                    <a:pt x="716280" y="1195070"/>
                    <a:pt x="717550" y="1186180"/>
                    <a:pt x="721360" y="1176020"/>
                  </a:cubicBezTo>
                  <a:cubicBezTo>
                    <a:pt x="726440" y="1160780"/>
                    <a:pt x="741680" y="1135380"/>
                    <a:pt x="753110" y="1125220"/>
                  </a:cubicBezTo>
                  <a:cubicBezTo>
                    <a:pt x="762000" y="1116330"/>
                    <a:pt x="768350" y="1112520"/>
                    <a:pt x="779780" y="1108710"/>
                  </a:cubicBezTo>
                  <a:cubicBezTo>
                    <a:pt x="795020" y="1104900"/>
                    <a:pt x="821690" y="1102360"/>
                    <a:pt x="839470" y="1107440"/>
                  </a:cubicBezTo>
                  <a:cubicBezTo>
                    <a:pt x="858520" y="1112520"/>
                    <a:pt x="878840" y="1130300"/>
                    <a:pt x="889000" y="1141730"/>
                  </a:cubicBezTo>
                  <a:cubicBezTo>
                    <a:pt x="896620" y="1150620"/>
                    <a:pt x="900430" y="1158240"/>
                    <a:pt x="902970" y="1169670"/>
                  </a:cubicBezTo>
                  <a:cubicBezTo>
                    <a:pt x="906780" y="1184910"/>
                    <a:pt x="908050" y="1211580"/>
                    <a:pt x="901700" y="1229360"/>
                  </a:cubicBezTo>
                  <a:cubicBezTo>
                    <a:pt x="895350" y="1248410"/>
                    <a:pt x="880110" y="1267460"/>
                    <a:pt x="864870" y="1277620"/>
                  </a:cubicBezTo>
                  <a:cubicBezTo>
                    <a:pt x="848360" y="1287780"/>
                    <a:pt x="825500" y="1294130"/>
                    <a:pt x="806450" y="1292860"/>
                  </a:cubicBezTo>
                  <a:cubicBezTo>
                    <a:pt x="787400" y="1290320"/>
                    <a:pt x="774700" y="1283970"/>
                    <a:pt x="750570" y="1268730"/>
                  </a:cubicBezTo>
                  <a:cubicBezTo>
                    <a:pt x="690880" y="1230630"/>
                    <a:pt x="560070" y="1108710"/>
                    <a:pt x="472440" y="1019810"/>
                  </a:cubicBezTo>
                  <a:cubicBezTo>
                    <a:pt x="383540" y="930910"/>
                    <a:pt x="283210" y="821690"/>
                    <a:pt x="222250" y="735330"/>
                  </a:cubicBezTo>
                  <a:cubicBezTo>
                    <a:pt x="177800" y="671830"/>
                    <a:pt x="154940" y="633730"/>
                    <a:pt x="124460" y="558800"/>
                  </a:cubicBezTo>
                  <a:cubicBezTo>
                    <a:pt x="77470" y="441960"/>
                    <a:pt x="0" y="171450"/>
                    <a:pt x="3810" y="90170"/>
                  </a:cubicBezTo>
                  <a:cubicBezTo>
                    <a:pt x="3810" y="62230"/>
                    <a:pt x="10160" y="46990"/>
                    <a:pt x="22860" y="33020"/>
                  </a:cubicBezTo>
                  <a:cubicBezTo>
                    <a:pt x="34290" y="17780"/>
                    <a:pt x="55880" y="6350"/>
                    <a:pt x="74930" y="2540"/>
                  </a:cubicBezTo>
                  <a:cubicBezTo>
                    <a:pt x="93980" y="0"/>
                    <a:pt x="118110" y="5080"/>
                    <a:pt x="134620" y="15240"/>
                  </a:cubicBezTo>
                  <a:cubicBezTo>
                    <a:pt x="149860" y="25400"/>
                    <a:pt x="170180" y="63500"/>
                    <a:pt x="170180" y="63500"/>
                  </a:cubicBezTo>
                </a:path>
              </a:pathLst>
            </a:custGeom>
            <a:solidFill>
              <a:srgbClr val="94AAB8"/>
            </a:solidFill>
            <a:ln cap="sq">
              <a:noFill/>
              <a:prstDash val="solid"/>
              <a:miter/>
            </a:ln>
          </p:spPr>
          <p:txBody>
            <a:bodyPr/>
            <a:lstStyle/>
            <a:p>
              <a:endParaRPr lang="en-US"/>
            </a:p>
          </p:txBody>
        </p:sp>
      </p:grpSp>
      <p:grpSp>
        <p:nvGrpSpPr>
          <p:cNvPr id="24" name="Group 24"/>
          <p:cNvGrpSpPr/>
          <p:nvPr/>
        </p:nvGrpSpPr>
        <p:grpSpPr>
          <a:xfrm>
            <a:off x="9654540" y="9873615"/>
            <a:ext cx="199072" cy="194310"/>
            <a:chOff x="0" y="0"/>
            <a:chExt cx="265430" cy="259080"/>
          </a:xfrm>
        </p:grpSpPr>
        <p:sp>
          <p:nvSpPr>
            <p:cNvPr id="25" name="Freeform 25"/>
            <p:cNvSpPr/>
            <p:nvPr/>
          </p:nvSpPr>
          <p:spPr>
            <a:xfrm>
              <a:off x="49530" y="49530"/>
              <a:ext cx="162560" cy="167640"/>
            </a:xfrm>
            <a:custGeom>
              <a:avLst/>
              <a:gdLst/>
              <a:ahLst/>
              <a:cxnLst/>
              <a:rect l="l" t="t" r="r" b="b"/>
              <a:pathLst>
                <a:path w="162560" h="167640">
                  <a:moveTo>
                    <a:pt x="162560" y="58420"/>
                  </a:moveTo>
                  <a:cubicBezTo>
                    <a:pt x="158750" y="116840"/>
                    <a:pt x="138430" y="148590"/>
                    <a:pt x="116840" y="158750"/>
                  </a:cubicBezTo>
                  <a:cubicBezTo>
                    <a:pt x="96520" y="167640"/>
                    <a:pt x="58420" y="161290"/>
                    <a:pt x="40640" y="153670"/>
                  </a:cubicBezTo>
                  <a:cubicBezTo>
                    <a:pt x="27940" y="147320"/>
                    <a:pt x="19050" y="137160"/>
                    <a:pt x="12700" y="125730"/>
                  </a:cubicBezTo>
                  <a:cubicBezTo>
                    <a:pt x="6350" y="114300"/>
                    <a:pt x="0" y="102870"/>
                    <a:pt x="1270" y="87630"/>
                  </a:cubicBezTo>
                  <a:cubicBezTo>
                    <a:pt x="2540" y="68580"/>
                    <a:pt x="17780" y="31750"/>
                    <a:pt x="33020" y="17780"/>
                  </a:cubicBezTo>
                  <a:cubicBezTo>
                    <a:pt x="41910" y="7620"/>
                    <a:pt x="54610" y="2540"/>
                    <a:pt x="68580" y="1270"/>
                  </a:cubicBezTo>
                  <a:cubicBezTo>
                    <a:pt x="88900" y="0"/>
                    <a:pt x="142240" y="24130"/>
                    <a:pt x="142240" y="24130"/>
                  </a:cubicBezTo>
                </a:path>
              </a:pathLst>
            </a:custGeom>
            <a:solidFill>
              <a:srgbClr val="94AAB8"/>
            </a:solidFill>
            <a:ln cap="sq">
              <a:noFill/>
              <a:prstDash val="solid"/>
              <a:miter/>
            </a:ln>
          </p:spPr>
          <p:txBody>
            <a:bodyPr/>
            <a:lstStyle/>
            <a:p>
              <a:endParaRPr lang="en-US"/>
            </a:p>
          </p:txBody>
        </p:sp>
      </p:grpSp>
      <p:grpSp>
        <p:nvGrpSpPr>
          <p:cNvPr id="26" name="Group 26"/>
          <p:cNvGrpSpPr/>
          <p:nvPr/>
        </p:nvGrpSpPr>
        <p:grpSpPr>
          <a:xfrm>
            <a:off x="6782753" y="6224588"/>
            <a:ext cx="1232535" cy="718185"/>
            <a:chOff x="0" y="0"/>
            <a:chExt cx="1643380" cy="957580"/>
          </a:xfrm>
        </p:grpSpPr>
        <p:sp>
          <p:nvSpPr>
            <p:cNvPr id="27" name="Freeform 27"/>
            <p:cNvSpPr/>
            <p:nvPr/>
          </p:nvSpPr>
          <p:spPr>
            <a:xfrm>
              <a:off x="44450" y="50800"/>
              <a:ext cx="1551940" cy="857250"/>
            </a:xfrm>
            <a:custGeom>
              <a:avLst/>
              <a:gdLst/>
              <a:ahLst/>
              <a:cxnLst/>
              <a:rect l="l" t="t" r="r" b="b"/>
              <a:pathLst>
                <a:path w="1551940" h="857250">
                  <a:moveTo>
                    <a:pt x="123190" y="8890"/>
                  </a:moveTo>
                  <a:cubicBezTo>
                    <a:pt x="278130" y="78740"/>
                    <a:pt x="505460" y="128270"/>
                    <a:pt x="612140" y="167640"/>
                  </a:cubicBezTo>
                  <a:cubicBezTo>
                    <a:pt x="680720" y="194310"/>
                    <a:pt x="709930" y="218440"/>
                    <a:pt x="777240" y="247650"/>
                  </a:cubicBezTo>
                  <a:cubicBezTo>
                    <a:pt x="877570" y="290830"/>
                    <a:pt x="1083310" y="353060"/>
                    <a:pt x="1162050" y="392430"/>
                  </a:cubicBezTo>
                  <a:cubicBezTo>
                    <a:pt x="1200150" y="411480"/>
                    <a:pt x="1207770" y="417830"/>
                    <a:pt x="1240790" y="444500"/>
                  </a:cubicBezTo>
                  <a:cubicBezTo>
                    <a:pt x="1310640" y="497840"/>
                    <a:pt x="1506220" y="656590"/>
                    <a:pt x="1539240" y="718820"/>
                  </a:cubicBezTo>
                  <a:cubicBezTo>
                    <a:pt x="1551940" y="744220"/>
                    <a:pt x="1549400" y="763270"/>
                    <a:pt x="1546860" y="779780"/>
                  </a:cubicBezTo>
                  <a:cubicBezTo>
                    <a:pt x="1545590" y="791210"/>
                    <a:pt x="1543050" y="798830"/>
                    <a:pt x="1536700" y="807720"/>
                  </a:cubicBezTo>
                  <a:cubicBezTo>
                    <a:pt x="1526540" y="821690"/>
                    <a:pt x="1506220" y="840740"/>
                    <a:pt x="1490980" y="848360"/>
                  </a:cubicBezTo>
                  <a:cubicBezTo>
                    <a:pt x="1480820" y="853440"/>
                    <a:pt x="1471930" y="854710"/>
                    <a:pt x="1461770" y="855980"/>
                  </a:cubicBezTo>
                  <a:cubicBezTo>
                    <a:pt x="1451610" y="855980"/>
                    <a:pt x="1441450" y="855980"/>
                    <a:pt x="1431290" y="853440"/>
                  </a:cubicBezTo>
                  <a:cubicBezTo>
                    <a:pt x="1416050" y="847090"/>
                    <a:pt x="1391920" y="835660"/>
                    <a:pt x="1380490" y="820420"/>
                  </a:cubicBezTo>
                  <a:cubicBezTo>
                    <a:pt x="1367790" y="805180"/>
                    <a:pt x="1360170" y="782320"/>
                    <a:pt x="1360170" y="763270"/>
                  </a:cubicBezTo>
                  <a:cubicBezTo>
                    <a:pt x="1358900" y="744220"/>
                    <a:pt x="1369060" y="720090"/>
                    <a:pt x="1377950" y="706120"/>
                  </a:cubicBezTo>
                  <a:cubicBezTo>
                    <a:pt x="1383030" y="695960"/>
                    <a:pt x="1389380" y="689610"/>
                    <a:pt x="1399540" y="684530"/>
                  </a:cubicBezTo>
                  <a:cubicBezTo>
                    <a:pt x="1413510" y="675640"/>
                    <a:pt x="1437640" y="665480"/>
                    <a:pt x="1456690" y="666750"/>
                  </a:cubicBezTo>
                  <a:cubicBezTo>
                    <a:pt x="1475740" y="666750"/>
                    <a:pt x="1498600" y="675640"/>
                    <a:pt x="1513840" y="687070"/>
                  </a:cubicBezTo>
                  <a:cubicBezTo>
                    <a:pt x="1529080" y="699770"/>
                    <a:pt x="1541780" y="720090"/>
                    <a:pt x="1545590" y="739140"/>
                  </a:cubicBezTo>
                  <a:cubicBezTo>
                    <a:pt x="1550670" y="756920"/>
                    <a:pt x="1545590" y="783590"/>
                    <a:pt x="1540510" y="798830"/>
                  </a:cubicBezTo>
                  <a:cubicBezTo>
                    <a:pt x="1536700" y="810260"/>
                    <a:pt x="1532890" y="816610"/>
                    <a:pt x="1524000" y="824230"/>
                  </a:cubicBezTo>
                  <a:cubicBezTo>
                    <a:pt x="1512570" y="835660"/>
                    <a:pt x="1490980" y="850900"/>
                    <a:pt x="1471930" y="854710"/>
                  </a:cubicBezTo>
                  <a:cubicBezTo>
                    <a:pt x="1452880" y="857250"/>
                    <a:pt x="1433830" y="855980"/>
                    <a:pt x="1412240" y="845820"/>
                  </a:cubicBezTo>
                  <a:cubicBezTo>
                    <a:pt x="1376680" y="830580"/>
                    <a:pt x="1322070" y="778510"/>
                    <a:pt x="1287780" y="744220"/>
                  </a:cubicBezTo>
                  <a:cubicBezTo>
                    <a:pt x="1258570" y="715010"/>
                    <a:pt x="1245870" y="684530"/>
                    <a:pt x="1215390" y="656590"/>
                  </a:cubicBezTo>
                  <a:cubicBezTo>
                    <a:pt x="1177290" y="622300"/>
                    <a:pt x="1141730" y="594360"/>
                    <a:pt x="1075690" y="556260"/>
                  </a:cubicBezTo>
                  <a:cubicBezTo>
                    <a:pt x="942340" y="481330"/>
                    <a:pt x="579120" y="328930"/>
                    <a:pt x="434340" y="281940"/>
                  </a:cubicBezTo>
                  <a:cubicBezTo>
                    <a:pt x="363220" y="260350"/>
                    <a:pt x="327660" y="265430"/>
                    <a:pt x="270510" y="247650"/>
                  </a:cubicBezTo>
                  <a:cubicBezTo>
                    <a:pt x="200660" y="227330"/>
                    <a:pt x="90170" y="189230"/>
                    <a:pt x="48260" y="160020"/>
                  </a:cubicBezTo>
                  <a:cubicBezTo>
                    <a:pt x="26670" y="146050"/>
                    <a:pt x="13970" y="133350"/>
                    <a:pt x="7620" y="116840"/>
                  </a:cubicBezTo>
                  <a:cubicBezTo>
                    <a:pt x="0" y="99060"/>
                    <a:pt x="0" y="73660"/>
                    <a:pt x="6350" y="57150"/>
                  </a:cubicBezTo>
                  <a:cubicBezTo>
                    <a:pt x="12700" y="39370"/>
                    <a:pt x="30480" y="20320"/>
                    <a:pt x="44450" y="11430"/>
                  </a:cubicBezTo>
                  <a:cubicBezTo>
                    <a:pt x="57150" y="3810"/>
                    <a:pt x="71120" y="1270"/>
                    <a:pt x="83820" y="0"/>
                  </a:cubicBezTo>
                  <a:cubicBezTo>
                    <a:pt x="96520" y="0"/>
                    <a:pt x="123190" y="8890"/>
                    <a:pt x="123190" y="8890"/>
                  </a:cubicBezTo>
                </a:path>
              </a:pathLst>
            </a:custGeom>
            <a:solidFill>
              <a:srgbClr val="94AAB8"/>
            </a:solidFill>
            <a:ln cap="sq">
              <a:noFill/>
              <a:prstDash val="solid"/>
              <a:miter/>
            </a:ln>
          </p:spPr>
          <p:txBody>
            <a:bodyPr/>
            <a:lstStyle/>
            <a:p>
              <a:endParaRPr lang="en-US"/>
            </a:p>
          </p:txBody>
        </p:sp>
      </p:grpSp>
      <p:grpSp>
        <p:nvGrpSpPr>
          <p:cNvPr id="28" name="Group 28"/>
          <p:cNvGrpSpPr/>
          <p:nvPr/>
        </p:nvGrpSpPr>
        <p:grpSpPr>
          <a:xfrm>
            <a:off x="5384482" y="9655493"/>
            <a:ext cx="1075373" cy="485775"/>
            <a:chOff x="0" y="0"/>
            <a:chExt cx="1433830" cy="647700"/>
          </a:xfrm>
        </p:grpSpPr>
        <p:sp>
          <p:nvSpPr>
            <p:cNvPr id="29" name="Freeform 29"/>
            <p:cNvSpPr/>
            <p:nvPr/>
          </p:nvSpPr>
          <p:spPr>
            <a:xfrm>
              <a:off x="49530" y="46990"/>
              <a:ext cx="1338580" cy="551180"/>
            </a:xfrm>
            <a:custGeom>
              <a:avLst/>
              <a:gdLst/>
              <a:ahLst/>
              <a:cxnLst/>
              <a:rect l="l" t="t" r="r" b="b"/>
              <a:pathLst>
                <a:path w="1338580" h="551180">
                  <a:moveTo>
                    <a:pt x="1290320" y="162560"/>
                  </a:moveTo>
                  <a:cubicBezTo>
                    <a:pt x="981710" y="293370"/>
                    <a:pt x="933450" y="289560"/>
                    <a:pt x="855980" y="311150"/>
                  </a:cubicBezTo>
                  <a:cubicBezTo>
                    <a:pt x="731520" y="345440"/>
                    <a:pt x="519430" y="440690"/>
                    <a:pt x="381000" y="482600"/>
                  </a:cubicBezTo>
                  <a:cubicBezTo>
                    <a:pt x="278130" y="514350"/>
                    <a:pt x="161290" y="548640"/>
                    <a:pt x="102870" y="548640"/>
                  </a:cubicBezTo>
                  <a:cubicBezTo>
                    <a:pt x="77470" y="549910"/>
                    <a:pt x="60960" y="546100"/>
                    <a:pt x="45720" y="535940"/>
                  </a:cubicBezTo>
                  <a:cubicBezTo>
                    <a:pt x="29210" y="527050"/>
                    <a:pt x="13970" y="505460"/>
                    <a:pt x="7620" y="491490"/>
                  </a:cubicBezTo>
                  <a:cubicBezTo>
                    <a:pt x="2540" y="481330"/>
                    <a:pt x="0" y="473710"/>
                    <a:pt x="1270" y="462280"/>
                  </a:cubicBezTo>
                  <a:cubicBezTo>
                    <a:pt x="1270" y="445770"/>
                    <a:pt x="6350" y="420370"/>
                    <a:pt x="16510" y="405130"/>
                  </a:cubicBezTo>
                  <a:cubicBezTo>
                    <a:pt x="26670" y="388620"/>
                    <a:pt x="45720" y="374650"/>
                    <a:pt x="63500" y="368300"/>
                  </a:cubicBezTo>
                  <a:cubicBezTo>
                    <a:pt x="81280" y="363220"/>
                    <a:pt x="107950" y="364490"/>
                    <a:pt x="123190" y="368300"/>
                  </a:cubicBezTo>
                  <a:cubicBezTo>
                    <a:pt x="134620" y="372110"/>
                    <a:pt x="140970" y="375920"/>
                    <a:pt x="149860" y="383540"/>
                  </a:cubicBezTo>
                  <a:cubicBezTo>
                    <a:pt x="161290" y="393700"/>
                    <a:pt x="177800" y="414020"/>
                    <a:pt x="182880" y="431800"/>
                  </a:cubicBezTo>
                  <a:cubicBezTo>
                    <a:pt x="187960" y="450850"/>
                    <a:pt x="184150" y="476250"/>
                    <a:pt x="180340" y="491490"/>
                  </a:cubicBezTo>
                  <a:cubicBezTo>
                    <a:pt x="176530" y="501650"/>
                    <a:pt x="172720" y="509270"/>
                    <a:pt x="163830" y="516890"/>
                  </a:cubicBezTo>
                  <a:cubicBezTo>
                    <a:pt x="152400" y="528320"/>
                    <a:pt x="132080" y="543560"/>
                    <a:pt x="113030" y="547370"/>
                  </a:cubicBezTo>
                  <a:cubicBezTo>
                    <a:pt x="95250" y="551180"/>
                    <a:pt x="71120" y="548640"/>
                    <a:pt x="54610" y="541020"/>
                  </a:cubicBezTo>
                  <a:cubicBezTo>
                    <a:pt x="36830" y="533400"/>
                    <a:pt x="20320" y="513080"/>
                    <a:pt x="11430" y="500380"/>
                  </a:cubicBezTo>
                  <a:cubicBezTo>
                    <a:pt x="5080" y="490220"/>
                    <a:pt x="2540" y="482600"/>
                    <a:pt x="1270" y="471170"/>
                  </a:cubicBezTo>
                  <a:cubicBezTo>
                    <a:pt x="0" y="455930"/>
                    <a:pt x="2540" y="429260"/>
                    <a:pt x="11430" y="412750"/>
                  </a:cubicBezTo>
                  <a:cubicBezTo>
                    <a:pt x="20320" y="396240"/>
                    <a:pt x="33020" y="383540"/>
                    <a:pt x="54610" y="372110"/>
                  </a:cubicBezTo>
                  <a:cubicBezTo>
                    <a:pt x="96520" y="350520"/>
                    <a:pt x="175260" y="353060"/>
                    <a:pt x="259080" y="330200"/>
                  </a:cubicBezTo>
                  <a:cubicBezTo>
                    <a:pt x="400050" y="292100"/>
                    <a:pt x="671830" y="176530"/>
                    <a:pt x="817880" y="137160"/>
                  </a:cubicBezTo>
                  <a:cubicBezTo>
                    <a:pt x="909320" y="113030"/>
                    <a:pt x="975360" y="118110"/>
                    <a:pt x="1046480" y="93980"/>
                  </a:cubicBezTo>
                  <a:cubicBezTo>
                    <a:pt x="1113790" y="72390"/>
                    <a:pt x="1187450" y="11430"/>
                    <a:pt x="1234440" y="3810"/>
                  </a:cubicBezTo>
                  <a:cubicBezTo>
                    <a:pt x="1258570" y="0"/>
                    <a:pt x="1277620" y="2540"/>
                    <a:pt x="1294130" y="12700"/>
                  </a:cubicBezTo>
                  <a:cubicBezTo>
                    <a:pt x="1310640" y="21590"/>
                    <a:pt x="1325880" y="40640"/>
                    <a:pt x="1332230" y="58420"/>
                  </a:cubicBezTo>
                  <a:cubicBezTo>
                    <a:pt x="1338580" y="76200"/>
                    <a:pt x="1338580" y="100330"/>
                    <a:pt x="1330960" y="118110"/>
                  </a:cubicBezTo>
                  <a:cubicBezTo>
                    <a:pt x="1324610" y="135890"/>
                    <a:pt x="1290320" y="162560"/>
                    <a:pt x="1290320" y="162560"/>
                  </a:cubicBezTo>
                </a:path>
              </a:pathLst>
            </a:custGeom>
            <a:solidFill>
              <a:srgbClr val="94AAB8"/>
            </a:solidFill>
            <a:ln cap="sq">
              <a:noFill/>
              <a:prstDash val="solid"/>
              <a:miter/>
            </a:ln>
          </p:spPr>
          <p:txBody>
            <a:bodyPr/>
            <a:lstStyle/>
            <a:p>
              <a:endParaRPr lang="en-US"/>
            </a:p>
          </p:txBody>
        </p:sp>
      </p:grpSp>
      <p:sp>
        <p:nvSpPr>
          <p:cNvPr id="30" name="Freeform 30"/>
          <p:cNvSpPr/>
          <p:nvPr/>
        </p:nvSpPr>
        <p:spPr>
          <a:xfrm>
            <a:off x="13163550" y="3762420"/>
            <a:ext cx="6405951" cy="6524580"/>
          </a:xfrm>
          <a:custGeom>
            <a:avLst/>
            <a:gdLst/>
            <a:ahLst/>
            <a:cxnLst/>
            <a:rect l="l" t="t" r="r" b="b"/>
            <a:pathLst>
              <a:path w="6405951" h="6524580">
                <a:moveTo>
                  <a:pt x="0" y="0"/>
                </a:moveTo>
                <a:lnTo>
                  <a:pt x="6405951" y="0"/>
                </a:lnTo>
                <a:lnTo>
                  <a:pt x="6405951" y="6524580"/>
                </a:lnTo>
                <a:lnTo>
                  <a:pt x="0" y="652458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31" name="TextBox 31"/>
          <p:cNvSpPr txBox="1"/>
          <p:nvPr/>
        </p:nvSpPr>
        <p:spPr>
          <a:xfrm>
            <a:off x="2322222" y="7407877"/>
            <a:ext cx="5004474" cy="1291590"/>
          </a:xfrm>
          <a:prstGeom prst="rect">
            <a:avLst/>
          </a:prstGeom>
        </p:spPr>
        <p:txBody>
          <a:bodyPr lIns="0" tIns="0" rIns="0" bIns="0" rtlCol="0" anchor="t">
            <a:spAutoFit/>
          </a:bodyPr>
          <a:lstStyle/>
          <a:p>
            <a:pPr algn="ctr">
              <a:lnSpc>
                <a:spcPts val="3359"/>
              </a:lnSpc>
            </a:pPr>
            <a:r>
              <a:rPr lang="en-US" sz="2400">
                <a:solidFill>
                  <a:srgbClr val="3B365F"/>
                </a:solidFill>
                <a:latin typeface="Times New Roman"/>
                <a:ea typeface="Times New Roman"/>
                <a:cs typeface="Times New Roman"/>
                <a:sym typeface="Times New Roman"/>
              </a:rPr>
              <a:t>To identify gaps and challenges faced by hospital staff in implementing proper biomedical waste disposal.</a:t>
            </a:r>
          </a:p>
        </p:txBody>
      </p:sp>
      <p:sp>
        <p:nvSpPr>
          <p:cNvPr id="32" name="TextBox 32"/>
          <p:cNvSpPr txBox="1"/>
          <p:nvPr/>
        </p:nvSpPr>
        <p:spPr>
          <a:xfrm>
            <a:off x="9352568" y="7035215"/>
            <a:ext cx="5004474" cy="2967990"/>
          </a:xfrm>
          <a:prstGeom prst="rect">
            <a:avLst/>
          </a:prstGeom>
        </p:spPr>
        <p:txBody>
          <a:bodyPr lIns="0" tIns="0" rIns="0" bIns="0" rtlCol="0" anchor="t">
            <a:spAutoFit/>
          </a:bodyPr>
          <a:lstStyle/>
          <a:p>
            <a:pPr algn="ctr">
              <a:lnSpc>
                <a:spcPts val="3359"/>
              </a:lnSpc>
            </a:pPr>
            <a:r>
              <a:rPr lang="en-US" sz="2400">
                <a:solidFill>
                  <a:srgbClr val="3B365F"/>
                </a:solidFill>
                <a:latin typeface="Times New Roman"/>
                <a:ea typeface="Times New Roman"/>
                <a:cs typeface="Times New Roman"/>
                <a:sym typeface="Times New Roman"/>
              </a:rPr>
              <a:t>To recommend strategies for improving BMW management practices in the hospital, including training interventions, policy enhancements, and infrastructure improvements. </a:t>
            </a:r>
          </a:p>
          <a:p>
            <a:pPr algn="ctr">
              <a:lnSpc>
                <a:spcPts val="3359"/>
              </a:lnSpc>
            </a:pPr>
            <a:endParaRPr lang="en-US" sz="2400">
              <a:solidFill>
                <a:srgbClr val="3B365F"/>
              </a:solidFill>
              <a:latin typeface="Times New Roman"/>
              <a:ea typeface="Times New Roman"/>
              <a:cs typeface="Times New Roman"/>
              <a:sym typeface="Times New Roman"/>
            </a:endParaRPr>
          </a:p>
        </p:txBody>
      </p:sp>
      <p:sp>
        <p:nvSpPr>
          <p:cNvPr id="33" name="TextBox 33"/>
          <p:cNvSpPr txBox="1"/>
          <p:nvPr/>
        </p:nvSpPr>
        <p:spPr>
          <a:xfrm>
            <a:off x="3310473" y="3403697"/>
            <a:ext cx="5004474" cy="2222500"/>
          </a:xfrm>
          <a:prstGeom prst="rect">
            <a:avLst/>
          </a:prstGeom>
        </p:spPr>
        <p:txBody>
          <a:bodyPr lIns="0" tIns="0" rIns="0" bIns="0" rtlCol="0" anchor="t">
            <a:spAutoFit/>
          </a:bodyPr>
          <a:lstStyle/>
          <a:p>
            <a:pPr algn="ctr">
              <a:lnSpc>
                <a:spcPts val="3499"/>
              </a:lnSpc>
            </a:pPr>
            <a:r>
              <a:rPr lang="en-US" sz="2499">
                <a:solidFill>
                  <a:srgbClr val="3B365F"/>
                </a:solidFill>
                <a:latin typeface="Times New Roman"/>
                <a:ea typeface="Times New Roman"/>
                <a:cs typeface="Times New Roman"/>
                <a:sym typeface="Times New Roman"/>
              </a:rPr>
              <a:t>To assess the awareness and knowledge of hospital staff regarding Biomedical Waste Management (BMWM) rules, guidelines, and disposal practices</a:t>
            </a:r>
          </a:p>
        </p:txBody>
      </p:sp>
      <p:sp>
        <p:nvSpPr>
          <p:cNvPr id="34" name="TextBox 34"/>
          <p:cNvSpPr txBox="1"/>
          <p:nvPr/>
        </p:nvSpPr>
        <p:spPr>
          <a:xfrm>
            <a:off x="10340819" y="3403697"/>
            <a:ext cx="5004474" cy="2548890"/>
          </a:xfrm>
          <a:prstGeom prst="rect">
            <a:avLst/>
          </a:prstGeom>
        </p:spPr>
        <p:txBody>
          <a:bodyPr lIns="0" tIns="0" rIns="0" bIns="0" rtlCol="0" anchor="t">
            <a:spAutoFit/>
          </a:bodyPr>
          <a:lstStyle/>
          <a:p>
            <a:pPr algn="ctr">
              <a:lnSpc>
                <a:spcPts val="3359"/>
              </a:lnSpc>
            </a:pPr>
            <a:r>
              <a:rPr lang="en-US" sz="2400">
                <a:solidFill>
                  <a:srgbClr val="3B365F"/>
                </a:solidFill>
                <a:latin typeface="Times New Roman"/>
                <a:ea typeface="Times New Roman"/>
                <a:cs typeface="Times New Roman"/>
                <a:sym typeface="Times New Roman"/>
              </a:rPr>
              <a:t>To evaluate the current waste segregation and disposal practices followed by different categories of hospital staff, including doctors, nurses, technicians, and housekeeping personnel</a:t>
            </a:r>
          </a:p>
        </p:txBody>
      </p:sp>
      <p:sp>
        <p:nvSpPr>
          <p:cNvPr id="35" name="TextBox 35"/>
          <p:cNvSpPr txBox="1"/>
          <p:nvPr/>
        </p:nvSpPr>
        <p:spPr>
          <a:xfrm>
            <a:off x="2855505" y="310634"/>
            <a:ext cx="12576991" cy="1083945"/>
          </a:xfrm>
          <a:prstGeom prst="rect">
            <a:avLst/>
          </a:prstGeom>
        </p:spPr>
        <p:txBody>
          <a:bodyPr lIns="0" tIns="0" rIns="0" bIns="0" rtlCol="0" anchor="t">
            <a:spAutoFit/>
          </a:bodyPr>
          <a:lstStyle/>
          <a:p>
            <a:pPr algn="ctr">
              <a:lnSpc>
                <a:spcPts val="7980"/>
              </a:lnSpc>
            </a:pPr>
            <a:r>
              <a:rPr lang="en-US" sz="5700" b="1">
                <a:solidFill>
                  <a:srgbClr val="3B365F"/>
                </a:solidFill>
                <a:latin typeface="Times New Roman Bold"/>
                <a:ea typeface="Times New Roman Bold"/>
                <a:cs typeface="Times New Roman Bold"/>
                <a:sym typeface="Times New Roman Bold"/>
              </a:rPr>
              <a:t>Objectives of the study</a:t>
            </a:r>
          </a:p>
        </p:txBody>
      </p:sp>
      <p:sp>
        <p:nvSpPr>
          <p:cNvPr id="36" name="Freeform 36"/>
          <p:cNvSpPr/>
          <p:nvPr/>
        </p:nvSpPr>
        <p:spPr>
          <a:xfrm>
            <a:off x="0" y="37218"/>
            <a:ext cx="2644858" cy="1343092"/>
          </a:xfrm>
          <a:custGeom>
            <a:avLst/>
            <a:gdLst/>
            <a:ahLst/>
            <a:cxnLst/>
            <a:rect l="l" t="t" r="r" b="b"/>
            <a:pathLst>
              <a:path w="2644858" h="1343092">
                <a:moveTo>
                  <a:pt x="0" y="0"/>
                </a:moveTo>
                <a:lnTo>
                  <a:pt x="2644858" y="0"/>
                </a:lnTo>
                <a:lnTo>
                  <a:pt x="2644858" y="1343092"/>
                </a:lnTo>
                <a:lnTo>
                  <a:pt x="0" y="1343092"/>
                </a:lnTo>
                <a:lnTo>
                  <a:pt x="0" y="0"/>
                </a:lnTo>
                <a:close/>
              </a:path>
            </a:pathLst>
          </a:custGeom>
          <a:blipFill>
            <a:blip r:embed="rId10"/>
            <a:stretch>
              <a:fillRect/>
            </a:stretch>
          </a:blipFill>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grpSp>
        <p:nvGrpSpPr>
          <p:cNvPr id="2" name="Group 2"/>
          <p:cNvGrpSpPr/>
          <p:nvPr/>
        </p:nvGrpSpPr>
        <p:grpSpPr>
          <a:xfrm>
            <a:off x="1853169" y="2541896"/>
            <a:ext cx="262890" cy="292418"/>
            <a:chOff x="0" y="0"/>
            <a:chExt cx="350520" cy="389890"/>
          </a:xfrm>
        </p:grpSpPr>
        <p:sp>
          <p:nvSpPr>
            <p:cNvPr id="3" name="Freeform 3"/>
            <p:cNvSpPr/>
            <p:nvPr/>
          </p:nvSpPr>
          <p:spPr>
            <a:xfrm>
              <a:off x="46990" y="49530"/>
              <a:ext cx="254000" cy="290830"/>
            </a:xfrm>
            <a:custGeom>
              <a:avLst/>
              <a:gdLst/>
              <a:ahLst/>
              <a:cxnLst/>
              <a:rect l="l" t="t" r="r" b="b"/>
              <a:pathLst>
                <a:path w="254000" h="290830">
                  <a:moveTo>
                    <a:pt x="160020" y="269240"/>
                  </a:moveTo>
                  <a:cubicBezTo>
                    <a:pt x="0" y="46990"/>
                    <a:pt x="3810" y="38100"/>
                    <a:pt x="7620" y="29210"/>
                  </a:cubicBezTo>
                  <a:cubicBezTo>
                    <a:pt x="12700" y="20320"/>
                    <a:pt x="20320" y="10160"/>
                    <a:pt x="30480" y="6350"/>
                  </a:cubicBezTo>
                  <a:cubicBezTo>
                    <a:pt x="43180" y="1270"/>
                    <a:pt x="66040" y="1270"/>
                    <a:pt x="77470" y="7620"/>
                  </a:cubicBezTo>
                  <a:cubicBezTo>
                    <a:pt x="87630" y="11430"/>
                    <a:pt x="95250" y="21590"/>
                    <a:pt x="99060" y="30480"/>
                  </a:cubicBezTo>
                  <a:cubicBezTo>
                    <a:pt x="102870" y="40640"/>
                    <a:pt x="104140" y="53340"/>
                    <a:pt x="101600" y="62230"/>
                  </a:cubicBezTo>
                  <a:cubicBezTo>
                    <a:pt x="99060" y="72390"/>
                    <a:pt x="93980" y="83820"/>
                    <a:pt x="85090" y="90170"/>
                  </a:cubicBezTo>
                  <a:cubicBezTo>
                    <a:pt x="73660" y="97790"/>
                    <a:pt x="52070" y="102870"/>
                    <a:pt x="39370" y="99060"/>
                  </a:cubicBezTo>
                  <a:cubicBezTo>
                    <a:pt x="25400" y="95250"/>
                    <a:pt x="10160" y="77470"/>
                    <a:pt x="5080" y="66040"/>
                  </a:cubicBezTo>
                  <a:cubicBezTo>
                    <a:pt x="1270" y="55880"/>
                    <a:pt x="2540" y="43180"/>
                    <a:pt x="6350" y="34290"/>
                  </a:cubicBezTo>
                  <a:cubicBezTo>
                    <a:pt x="8890" y="24130"/>
                    <a:pt x="17780" y="13970"/>
                    <a:pt x="25400" y="8890"/>
                  </a:cubicBezTo>
                  <a:cubicBezTo>
                    <a:pt x="34290" y="3810"/>
                    <a:pt x="46990" y="0"/>
                    <a:pt x="57150" y="1270"/>
                  </a:cubicBezTo>
                  <a:cubicBezTo>
                    <a:pt x="67310" y="1270"/>
                    <a:pt x="74930" y="3810"/>
                    <a:pt x="86360" y="13970"/>
                  </a:cubicBezTo>
                  <a:cubicBezTo>
                    <a:pt x="120650" y="39370"/>
                    <a:pt x="222250" y="168910"/>
                    <a:pt x="242570" y="208280"/>
                  </a:cubicBezTo>
                  <a:cubicBezTo>
                    <a:pt x="250190" y="223520"/>
                    <a:pt x="254000" y="231140"/>
                    <a:pt x="251460" y="243840"/>
                  </a:cubicBezTo>
                  <a:cubicBezTo>
                    <a:pt x="250190" y="256540"/>
                    <a:pt x="237490" y="275590"/>
                    <a:pt x="226060" y="283210"/>
                  </a:cubicBezTo>
                  <a:cubicBezTo>
                    <a:pt x="215900" y="289560"/>
                    <a:pt x="201930" y="290830"/>
                    <a:pt x="190500" y="288290"/>
                  </a:cubicBezTo>
                  <a:cubicBezTo>
                    <a:pt x="179070" y="285750"/>
                    <a:pt x="160020" y="269240"/>
                    <a:pt x="160020" y="269240"/>
                  </a:cubicBezTo>
                </a:path>
              </a:pathLst>
            </a:custGeom>
            <a:solidFill>
              <a:srgbClr val="94AAB8"/>
            </a:solidFill>
            <a:ln cap="sq">
              <a:noFill/>
              <a:prstDash val="solid"/>
              <a:miter/>
            </a:ln>
          </p:spPr>
          <p:txBody>
            <a:bodyPr/>
            <a:lstStyle/>
            <a:p>
              <a:endParaRPr lang="en-US"/>
            </a:p>
          </p:txBody>
        </p:sp>
      </p:grpSp>
      <p:grpSp>
        <p:nvGrpSpPr>
          <p:cNvPr id="4" name="Group 4"/>
          <p:cNvGrpSpPr/>
          <p:nvPr/>
        </p:nvGrpSpPr>
        <p:grpSpPr>
          <a:xfrm>
            <a:off x="1784588" y="2772470"/>
            <a:ext cx="237172" cy="154305"/>
            <a:chOff x="0" y="0"/>
            <a:chExt cx="316230" cy="205740"/>
          </a:xfrm>
        </p:grpSpPr>
        <p:sp>
          <p:nvSpPr>
            <p:cNvPr id="5" name="Freeform 5"/>
            <p:cNvSpPr/>
            <p:nvPr/>
          </p:nvSpPr>
          <p:spPr>
            <a:xfrm>
              <a:off x="49530" y="45720"/>
              <a:ext cx="220980" cy="109220"/>
            </a:xfrm>
            <a:custGeom>
              <a:avLst/>
              <a:gdLst/>
              <a:ahLst/>
              <a:cxnLst/>
              <a:rect l="l" t="t" r="r" b="b"/>
              <a:pathLst>
                <a:path w="220980" h="109220">
                  <a:moveTo>
                    <a:pt x="166370" y="107950"/>
                  </a:moveTo>
                  <a:cubicBezTo>
                    <a:pt x="6350" y="87630"/>
                    <a:pt x="0" y="68580"/>
                    <a:pt x="1270" y="53340"/>
                  </a:cubicBezTo>
                  <a:cubicBezTo>
                    <a:pt x="1270" y="39370"/>
                    <a:pt x="15240" y="20320"/>
                    <a:pt x="26670" y="11430"/>
                  </a:cubicBezTo>
                  <a:cubicBezTo>
                    <a:pt x="35560" y="5080"/>
                    <a:pt x="48260" y="3810"/>
                    <a:pt x="58420" y="5080"/>
                  </a:cubicBezTo>
                  <a:cubicBezTo>
                    <a:pt x="68580" y="6350"/>
                    <a:pt x="81280" y="10160"/>
                    <a:pt x="88900" y="19050"/>
                  </a:cubicBezTo>
                  <a:cubicBezTo>
                    <a:pt x="97790" y="29210"/>
                    <a:pt x="105410" y="52070"/>
                    <a:pt x="104140" y="64770"/>
                  </a:cubicBezTo>
                  <a:cubicBezTo>
                    <a:pt x="102870" y="76200"/>
                    <a:pt x="96520" y="87630"/>
                    <a:pt x="88900" y="93980"/>
                  </a:cubicBezTo>
                  <a:cubicBezTo>
                    <a:pt x="81280" y="101600"/>
                    <a:pt x="69850" y="107950"/>
                    <a:pt x="58420" y="107950"/>
                  </a:cubicBezTo>
                  <a:cubicBezTo>
                    <a:pt x="45720" y="109220"/>
                    <a:pt x="22860" y="101600"/>
                    <a:pt x="12700" y="90170"/>
                  </a:cubicBezTo>
                  <a:cubicBezTo>
                    <a:pt x="3810" y="80010"/>
                    <a:pt x="0" y="55880"/>
                    <a:pt x="2540" y="43180"/>
                  </a:cubicBezTo>
                  <a:cubicBezTo>
                    <a:pt x="5080" y="31750"/>
                    <a:pt x="12700" y="21590"/>
                    <a:pt x="21590" y="15240"/>
                  </a:cubicBezTo>
                  <a:cubicBezTo>
                    <a:pt x="30480" y="8890"/>
                    <a:pt x="39370" y="6350"/>
                    <a:pt x="53340" y="5080"/>
                  </a:cubicBezTo>
                  <a:cubicBezTo>
                    <a:pt x="78740" y="0"/>
                    <a:pt x="139700" y="0"/>
                    <a:pt x="166370" y="5080"/>
                  </a:cubicBezTo>
                  <a:cubicBezTo>
                    <a:pt x="181610" y="7620"/>
                    <a:pt x="193040" y="8890"/>
                    <a:pt x="200660" y="17780"/>
                  </a:cubicBezTo>
                  <a:cubicBezTo>
                    <a:pt x="210820" y="29210"/>
                    <a:pt x="220980" y="59690"/>
                    <a:pt x="214630" y="74930"/>
                  </a:cubicBezTo>
                  <a:cubicBezTo>
                    <a:pt x="209550" y="90170"/>
                    <a:pt x="166370" y="107950"/>
                    <a:pt x="166370" y="107950"/>
                  </a:cubicBezTo>
                </a:path>
              </a:pathLst>
            </a:custGeom>
            <a:solidFill>
              <a:srgbClr val="94AAB8"/>
            </a:solidFill>
            <a:ln cap="sq">
              <a:noFill/>
              <a:prstDash val="solid"/>
              <a:miter/>
            </a:ln>
          </p:spPr>
          <p:txBody>
            <a:bodyPr/>
            <a:lstStyle/>
            <a:p>
              <a:endParaRPr lang="en-US"/>
            </a:p>
          </p:txBody>
        </p:sp>
      </p:grpSp>
      <p:grpSp>
        <p:nvGrpSpPr>
          <p:cNvPr id="6" name="Group 6"/>
          <p:cNvGrpSpPr/>
          <p:nvPr/>
        </p:nvGrpSpPr>
        <p:grpSpPr>
          <a:xfrm>
            <a:off x="2048499" y="2559513"/>
            <a:ext cx="185738" cy="234315"/>
            <a:chOff x="0" y="0"/>
            <a:chExt cx="247650" cy="312420"/>
          </a:xfrm>
        </p:grpSpPr>
        <p:sp>
          <p:nvSpPr>
            <p:cNvPr id="7" name="Freeform 7"/>
            <p:cNvSpPr/>
            <p:nvPr/>
          </p:nvSpPr>
          <p:spPr>
            <a:xfrm>
              <a:off x="46990" y="48260"/>
              <a:ext cx="151130" cy="214630"/>
            </a:xfrm>
            <a:custGeom>
              <a:avLst/>
              <a:gdLst/>
              <a:ahLst/>
              <a:cxnLst/>
              <a:rect l="l" t="t" r="r" b="b"/>
              <a:pathLst>
                <a:path w="151130" h="214630">
                  <a:moveTo>
                    <a:pt x="5080" y="140970"/>
                  </a:moveTo>
                  <a:cubicBezTo>
                    <a:pt x="83820" y="0"/>
                    <a:pt x="95250" y="1270"/>
                    <a:pt x="105410" y="2540"/>
                  </a:cubicBezTo>
                  <a:cubicBezTo>
                    <a:pt x="115570" y="3810"/>
                    <a:pt x="128270" y="8890"/>
                    <a:pt x="134620" y="16510"/>
                  </a:cubicBezTo>
                  <a:cubicBezTo>
                    <a:pt x="143510" y="26670"/>
                    <a:pt x="151130" y="49530"/>
                    <a:pt x="148590" y="63500"/>
                  </a:cubicBezTo>
                  <a:cubicBezTo>
                    <a:pt x="147320" y="73660"/>
                    <a:pt x="142240" y="85090"/>
                    <a:pt x="133350" y="91440"/>
                  </a:cubicBezTo>
                  <a:cubicBezTo>
                    <a:pt x="121920" y="100330"/>
                    <a:pt x="99060" y="106680"/>
                    <a:pt x="86360" y="102870"/>
                  </a:cubicBezTo>
                  <a:cubicBezTo>
                    <a:pt x="72390" y="100330"/>
                    <a:pt x="55880" y="83820"/>
                    <a:pt x="49530" y="71120"/>
                  </a:cubicBezTo>
                  <a:cubicBezTo>
                    <a:pt x="45720" y="60960"/>
                    <a:pt x="45720" y="48260"/>
                    <a:pt x="49530" y="38100"/>
                  </a:cubicBezTo>
                  <a:cubicBezTo>
                    <a:pt x="52070" y="27940"/>
                    <a:pt x="58420" y="16510"/>
                    <a:pt x="68580" y="11430"/>
                  </a:cubicBezTo>
                  <a:cubicBezTo>
                    <a:pt x="80010" y="3810"/>
                    <a:pt x="102870" y="1270"/>
                    <a:pt x="116840" y="5080"/>
                  </a:cubicBezTo>
                  <a:cubicBezTo>
                    <a:pt x="127000" y="7620"/>
                    <a:pt x="135890" y="16510"/>
                    <a:pt x="142240" y="25400"/>
                  </a:cubicBezTo>
                  <a:cubicBezTo>
                    <a:pt x="147320" y="34290"/>
                    <a:pt x="151130" y="43180"/>
                    <a:pt x="149860" y="57150"/>
                  </a:cubicBezTo>
                  <a:cubicBezTo>
                    <a:pt x="147320" y="85090"/>
                    <a:pt x="119380" y="156210"/>
                    <a:pt x="100330" y="181610"/>
                  </a:cubicBezTo>
                  <a:cubicBezTo>
                    <a:pt x="88900" y="196850"/>
                    <a:pt x="76200" y="208280"/>
                    <a:pt x="63500" y="212090"/>
                  </a:cubicBezTo>
                  <a:cubicBezTo>
                    <a:pt x="52070" y="214630"/>
                    <a:pt x="36830" y="212090"/>
                    <a:pt x="26670" y="205740"/>
                  </a:cubicBezTo>
                  <a:cubicBezTo>
                    <a:pt x="17780" y="200660"/>
                    <a:pt x="7620" y="187960"/>
                    <a:pt x="3810" y="177800"/>
                  </a:cubicBezTo>
                  <a:cubicBezTo>
                    <a:pt x="0" y="166370"/>
                    <a:pt x="5080" y="140970"/>
                    <a:pt x="5080" y="140970"/>
                  </a:cubicBezTo>
                </a:path>
              </a:pathLst>
            </a:custGeom>
            <a:solidFill>
              <a:srgbClr val="94AAB8"/>
            </a:solidFill>
            <a:ln cap="sq">
              <a:noFill/>
              <a:prstDash val="solid"/>
              <a:miter/>
            </a:ln>
          </p:spPr>
          <p:txBody>
            <a:bodyPr/>
            <a:lstStyle/>
            <a:p>
              <a:endParaRPr lang="en-US"/>
            </a:p>
          </p:txBody>
        </p:sp>
      </p:grpSp>
      <p:grpSp>
        <p:nvGrpSpPr>
          <p:cNvPr id="8" name="Group 8"/>
          <p:cNvGrpSpPr/>
          <p:nvPr/>
        </p:nvGrpSpPr>
        <p:grpSpPr>
          <a:xfrm>
            <a:off x="4256393" y="2631139"/>
            <a:ext cx="311468" cy="234315"/>
            <a:chOff x="0" y="0"/>
            <a:chExt cx="415290" cy="312420"/>
          </a:xfrm>
        </p:grpSpPr>
        <p:sp>
          <p:nvSpPr>
            <p:cNvPr id="9" name="Freeform 9"/>
            <p:cNvSpPr/>
            <p:nvPr/>
          </p:nvSpPr>
          <p:spPr>
            <a:xfrm>
              <a:off x="46990" y="48260"/>
              <a:ext cx="317500" cy="214630"/>
            </a:xfrm>
            <a:custGeom>
              <a:avLst/>
              <a:gdLst/>
              <a:ahLst/>
              <a:cxnLst/>
              <a:rect l="l" t="t" r="r" b="b"/>
              <a:pathLst>
                <a:path w="317500" h="214630">
                  <a:moveTo>
                    <a:pt x="26670" y="119380"/>
                  </a:moveTo>
                  <a:cubicBezTo>
                    <a:pt x="278130" y="0"/>
                    <a:pt x="285750" y="3810"/>
                    <a:pt x="294640" y="10160"/>
                  </a:cubicBezTo>
                  <a:cubicBezTo>
                    <a:pt x="304800" y="17780"/>
                    <a:pt x="314960" y="36830"/>
                    <a:pt x="316230" y="49530"/>
                  </a:cubicBezTo>
                  <a:cubicBezTo>
                    <a:pt x="317500" y="59690"/>
                    <a:pt x="312420" y="71120"/>
                    <a:pt x="307340" y="78740"/>
                  </a:cubicBezTo>
                  <a:cubicBezTo>
                    <a:pt x="300990" y="87630"/>
                    <a:pt x="290830" y="93980"/>
                    <a:pt x="281940" y="96520"/>
                  </a:cubicBezTo>
                  <a:cubicBezTo>
                    <a:pt x="271780" y="100330"/>
                    <a:pt x="260350" y="99060"/>
                    <a:pt x="250190" y="96520"/>
                  </a:cubicBezTo>
                  <a:cubicBezTo>
                    <a:pt x="241300" y="92710"/>
                    <a:pt x="231140" y="85090"/>
                    <a:pt x="226060" y="76200"/>
                  </a:cubicBezTo>
                  <a:cubicBezTo>
                    <a:pt x="220980" y="64770"/>
                    <a:pt x="218440" y="43180"/>
                    <a:pt x="223520" y="30480"/>
                  </a:cubicBezTo>
                  <a:cubicBezTo>
                    <a:pt x="226060" y="21590"/>
                    <a:pt x="234950" y="12700"/>
                    <a:pt x="243840" y="7620"/>
                  </a:cubicBezTo>
                  <a:cubicBezTo>
                    <a:pt x="252730" y="3810"/>
                    <a:pt x="264160" y="0"/>
                    <a:pt x="274320" y="2540"/>
                  </a:cubicBezTo>
                  <a:cubicBezTo>
                    <a:pt x="287020" y="5080"/>
                    <a:pt x="304800" y="17780"/>
                    <a:pt x="311150" y="29210"/>
                  </a:cubicBezTo>
                  <a:cubicBezTo>
                    <a:pt x="316230" y="38100"/>
                    <a:pt x="317500" y="50800"/>
                    <a:pt x="314960" y="59690"/>
                  </a:cubicBezTo>
                  <a:cubicBezTo>
                    <a:pt x="313690" y="69850"/>
                    <a:pt x="309880" y="76200"/>
                    <a:pt x="299720" y="86360"/>
                  </a:cubicBezTo>
                  <a:cubicBezTo>
                    <a:pt x="269240" y="116840"/>
                    <a:pt x="116840" y="194310"/>
                    <a:pt x="73660" y="207010"/>
                  </a:cubicBezTo>
                  <a:cubicBezTo>
                    <a:pt x="57150" y="212090"/>
                    <a:pt x="49530" y="214630"/>
                    <a:pt x="38100" y="212090"/>
                  </a:cubicBezTo>
                  <a:cubicBezTo>
                    <a:pt x="27940" y="209550"/>
                    <a:pt x="15240" y="201930"/>
                    <a:pt x="8890" y="191770"/>
                  </a:cubicBezTo>
                  <a:cubicBezTo>
                    <a:pt x="2540" y="180340"/>
                    <a:pt x="0" y="157480"/>
                    <a:pt x="3810" y="146050"/>
                  </a:cubicBezTo>
                  <a:cubicBezTo>
                    <a:pt x="6350" y="134620"/>
                    <a:pt x="26670" y="119380"/>
                    <a:pt x="26670" y="119380"/>
                  </a:cubicBezTo>
                </a:path>
              </a:pathLst>
            </a:custGeom>
            <a:solidFill>
              <a:srgbClr val="94AAB8"/>
            </a:solidFill>
            <a:ln cap="sq">
              <a:noFill/>
              <a:prstDash val="solid"/>
              <a:miter/>
            </a:ln>
          </p:spPr>
          <p:txBody>
            <a:bodyPr/>
            <a:lstStyle/>
            <a:p>
              <a:endParaRPr lang="en-US"/>
            </a:p>
          </p:txBody>
        </p:sp>
      </p:grpSp>
      <p:grpSp>
        <p:nvGrpSpPr>
          <p:cNvPr id="10" name="Group 10"/>
          <p:cNvGrpSpPr/>
          <p:nvPr/>
        </p:nvGrpSpPr>
        <p:grpSpPr>
          <a:xfrm>
            <a:off x="4185842" y="2522365"/>
            <a:ext cx="192405" cy="278130"/>
            <a:chOff x="0" y="0"/>
            <a:chExt cx="256540" cy="370840"/>
          </a:xfrm>
        </p:grpSpPr>
        <p:sp>
          <p:nvSpPr>
            <p:cNvPr id="11" name="Freeform 11"/>
            <p:cNvSpPr/>
            <p:nvPr/>
          </p:nvSpPr>
          <p:spPr>
            <a:xfrm>
              <a:off x="46990" y="49530"/>
              <a:ext cx="163830" cy="273050"/>
            </a:xfrm>
            <a:custGeom>
              <a:avLst/>
              <a:gdLst/>
              <a:ahLst/>
              <a:cxnLst/>
              <a:rect l="l" t="t" r="r" b="b"/>
              <a:pathLst>
                <a:path w="163830" h="273050">
                  <a:moveTo>
                    <a:pt x="3810" y="204470"/>
                  </a:moveTo>
                  <a:cubicBezTo>
                    <a:pt x="74930" y="11430"/>
                    <a:pt x="82550" y="6350"/>
                    <a:pt x="92710" y="3810"/>
                  </a:cubicBezTo>
                  <a:cubicBezTo>
                    <a:pt x="101600" y="0"/>
                    <a:pt x="114300" y="0"/>
                    <a:pt x="124460" y="3810"/>
                  </a:cubicBezTo>
                  <a:cubicBezTo>
                    <a:pt x="133350" y="6350"/>
                    <a:pt x="143510" y="13970"/>
                    <a:pt x="149860" y="22860"/>
                  </a:cubicBezTo>
                  <a:cubicBezTo>
                    <a:pt x="154940" y="31750"/>
                    <a:pt x="160020" y="43180"/>
                    <a:pt x="158750" y="53340"/>
                  </a:cubicBezTo>
                  <a:cubicBezTo>
                    <a:pt x="156210" y="66040"/>
                    <a:pt x="146050" y="86360"/>
                    <a:pt x="134620" y="93980"/>
                  </a:cubicBezTo>
                  <a:cubicBezTo>
                    <a:pt x="121920" y="101600"/>
                    <a:pt x="99060" y="101600"/>
                    <a:pt x="87630" y="96520"/>
                  </a:cubicBezTo>
                  <a:cubicBezTo>
                    <a:pt x="77470" y="92710"/>
                    <a:pt x="68580" y="83820"/>
                    <a:pt x="63500" y="74930"/>
                  </a:cubicBezTo>
                  <a:cubicBezTo>
                    <a:pt x="59690" y="66040"/>
                    <a:pt x="57150" y="53340"/>
                    <a:pt x="58420" y="43180"/>
                  </a:cubicBezTo>
                  <a:cubicBezTo>
                    <a:pt x="59690" y="33020"/>
                    <a:pt x="66040" y="21590"/>
                    <a:pt x="73660" y="15240"/>
                  </a:cubicBezTo>
                  <a:cubicBezTo>
                    <a:pt x="81280" y="7620"/>
                    <a:pt x="92710" y="2540"/>
                    <a:pt x="102870" y="1270"/>
                  </a:cubicBezTo>
                  <a:cubicBezTo>
                    <a:pt x="113030" y="0"/>
                    <a:pt x="125730" y="1270"/>
                    <a:pt x="134620" y="7620"/>
                  </a:cubicBezTo>
                  <a:cubicBezTo>
                    <a:pt x="144780" y="15240"/>
                    <a:pt x="156210" y="29210"/>
                    <a:pt x="158750" y="48260"/>
                  </a:cubicBezTo>
                  <a:cubicBezTo>
                    <a:pt x="163830" y="87630"/>
                    <a:pt x="118110" y="201930"/>
                    <a:pt x="100330" y="236220"/>
                  </a:cubicBezTo>
                  <a:cubicBezTo>
                    <a:pt x="92710" y="251460"/>
                    <a:pt x="87630" y="259080"/>
                    <a:pt x="77470" y="264160"/>
                  </a:cubicBezTo>
                  <a:cubicBezTo>
                    <a:pt x="67310" y="269240"/>
                    <a:pt x="53340" y="273050"/>
                    <a:pt x="41910" y="270510"/>
                  </a:cubicBezTo>
                  <a:cubicBezTo>
                    <a:pt x="29210" y="266700"/>
                    <a:pt x="11430" y="252730"/>
                    <a:pt x="5080" y="240030"/>
                  </a:cubicBezTo>
                  <a:cubicBezTo>
                    <a:pt x="0" y="229870"/>
                    <a:pt x="3810" y="204470"/>
                    <a:pt x="3810" y="204470"/>
                  </a:cubicBezTo>
                </a:path>
              </a:pathLst>
            </a:custGeom>
            <a:solidFill>
              <a:srgbClr val="94AAB8"/>
            </a:solidFill>
            <a:ln cap="sq">
              <a:noFill/>
              <a:prstDash val="solid"/>
              <a:miter/>
            </a:ln>
          </p:spPr>
          <p:txBody>
            <a:bodyPr/>
            <a:lstStyle/>
            <a:p>
              <a:endParaRPr lang="en-US"/>
            </a:p>
          </p:txBody>
        </p:sp>
      </p:grpSp>
      <p:grpSp>
        <p:nvGrpSpPr>
          <p:cNvPr id="12" name="Group 12"/>
          <p:cNvGrpSpPr/>
          <p:nvPr/>
        </p:nvGrpSpPr>
        <p:grpSpPr>
          <a:xfrm>
            <a:off x="4277186" y="2826898"/>
            <a:ext cx="302895" cy="175260"/>
            <a:chOff x="0" y="0"/>
            <a:chExt cx="403860" cy="233680"/>
          </a:xfrm>
        </p:grpSpPr>
        <p:sp>
          <p:nvSpPr>
            <p:cNvPr id="13" name="Freeform 13"/>
            <p:cNvSpPr/>
            <p:nvPr/>
          </p:nvSpPr>
          <p:spPr>
            <a:xfrm>
              <a:off x="48260" y="49530"/>
              <a:ext cx="306070" cy="135890"/>
            </a:xfrm>
            <a:custGeom>
              <a:avLst/>
              <a:gdLst/>
              <a:ahLst/>
              <a:cxnLst/>
              <a:rect l="l" t="t" r="r" b="b"/>
              <a:pathLst>
                <a:path w="306070" h="135890">
                  <a:moveTo>
                    <a:pt x="66040" y="1270"/>
                  </a:moveTo>
                  <a:cubicBezTo>
                    <a:pt x="302260" y="57150"/>
                    <a:pt x="304800" y="76200"/>
                    <a:pt x="304800" y="88900"/>
                  </a:cubicBezTo>
                  <a:cubicBezTo>
                    <a:pt x="303530" y="100330"/>
                    <a:pt x="297180" y="110490"/>
                    <a:pt x="290830" y="118110"/>
                  </a:cubicBezTo>
                  <a:cubicBezTo>
                    <a:pt x="283210" y="125730"/>
                    <a:pt x="271780" y="130810"/>
                    <a:pt x="261620" y="133350"/>
                  </a:cubicBezTo>
                  <a:cubicBezTo>
                    <a:pt x="251460" y="134620"/>
                    <a:pt x="238760" y="133350"/>
                    <a:pt x="229870" y="127000"/>
                  </a:cubicBezTo>
                  <a:cubicBezTo>
                    <a:pt x="218440" y="120650"/>
                    <a:pt x="205740" y="100330"/>
                    <a:pt x="203200" y="87630"/>
                  </a:cubicBezTo>
                  <a:cubicBezTo>
                    <a:pt x="201930" y="77470"/>
                    <a:pt x="205740" y="64770"/>
                    <a:pt x="210820" y="55880"/>
                  </a:cubicBezTo>
                  <a:cubicBezTo>
                    <a:pt x="215900" y="48260"/>
                    <a:pt x="226060" y="39370"/>
                    <a:pt x="236220" y="35560"/>
                  </a:cubicBezTo>
                  <a:cubicBezTo>
                    <a:pt x="248920" y="31750"/>
                    <a:pt x="271780" y="34290"/>
                    <a:pt x="283210" y="41910"/>
                  </a:cubicBezTo>
                  <a:cubicBezTo>
                    <a:pt x="292100" y="46990"/>
                    <a:pt x="299720" y="57150"/>
                    <a:pt x="302260" y="67310"/>
                  </a:cubicBezTo>
                  <a:cubicBezTo>
                    <a:pt x="306070" y="77470"/>
                    <a:pt x="304800" y="90170"/>
                    <a:pt x="302260" y="99060"/>
                  </a:cubicBezTo>
                  <a:cubicBezTo>
                    <a:pt x="298450" y="109220"/>
                    <a:pt x="290830" y="119380"/>
                    <a:pt x="281940" y="125730"/>
                  </a:cubicBezTo>
                  <a:cubicBezTo>
                    <a:pt x="273050" y="130810"/>
                    <a:pt x="266700" y="132080"/>
                    <a:pt x="251460" y="133350"/>
                  </a:cubicBezTo>
                  <a:cubicBezTo>
                    <a:pt x="212090" y="135890"/>
                    <a:pt x="77470" y="115570"/>
                    <a:pt x="39370" y="100330"/>
                  </a:cubicBezTo>
                  <a:cubicBezTo>
                    <a:pt x="24130" y="93980"/>
                    <a:pt x="16510" y="87630"/>
                    <a:pt x="10160" y="78740"/>
                  </a:cubicBezTo>
                  <a:cubicBezTo>
                    <a:pt x="3810" y="69850"/>
                    <a:pt x="0" y="54610"/>
                    <a:pt x="2540" y="43180"/>
                  </a:cubicBezTo>
                  <a:cubicBezTo>
                    <a:pt x="5080" y="30480"/>
                    <a:pt x="19050" y="11430"/>
                    <a:pt x="30480" y="5080"/>
                  </a:cubicBezTo>
                  <a:cubicBezTo>
                    <a:pt x="40640" y="0"/>
                    <a:pt x="66040" y="1270"/>
                    <a:pt x="66040" y="1270"/>
                  </a:cubicBezTo>
                </a:path>
              </a:pathLst>
            </a:custGeom>
            <a:solidFill>
              <a:srgbClr val="94AAB8"/>
            </a:solidFill>
            <a:ln cap="sq">
              <a:noFill/>
              <a:prstDash val="solid"/>
              <a:miter/>
            </a:ln>
          </p:spPr>
          <p:txBody>
            <a:bodyPr/>
            <a:lstStyle/>
            <a:p>
              <a:endParaRPr lang="en-US"/>
            </a:p>
          </p:txBody>
        </p:sp>
      </p:grpSp>
      <p:grpSp>
        <p:nvGrpSpPr>
          <p:cNvPr id="14" name="Group 14"/>
          <p:cNvGrpSpPr/>
          <p:nvPr/>
        </p:nvGrpSpPr>
        <p:grpSpPr>
          <a:xfrm>
            <a:off x="12139689" y="1966739"/>
            <a:ext cx="262890" cy="292418"/>
            <a:chOff x="0" y="0"/>
            <a:chExt cx="350520" cy="389890"/>
          </a:xfrm>
        </p:grpSpPr>
        <p:sp>
          <p:nvSpPr>
            <p:cNvPr id="15" name="Freeform 15"/>
            <p:cNvSpPr/>
            <p:nvPr/>
          </p:nvSpPr>
          <p:spPr>
            <a:xfrm>
              <a:off x="46990" y="49530"/>
              <a:ext cx="254000" cy="290830"/>
            </a:xfrm>
            <a:custGeom>
              <a:avLst/>
              <a:gdLst/>
              <a:ahLst/>
              <a:cxnLst/>
              <a:rect l="l" t="t" r="r" b="b"/>
              <a:pathLst>
                <a:path w="254000" h="290830">
                  <a:moveTo>
                    <a:pt x="160020" y="269240"/>
                  </a:moveTo>
                  <a:cubicBezTo>
                    <a:pt x="0" y="46990"/>
                    <a:pt x="3810" y="38100"/>
                    <a:pt x="7620" y="29210"/>
                  </a:cubicBezTo>
                  <a:cubicBezTo>
                    <a:pt x="12700" y="20320"/>
                    <a:pt x="20320" y="10160"/>
                    <a:pt x="30480" y="6350"/>
                  </a:cubicBezTo>
                  <a:cubicBezTo>
                    <a:pt x="43180" y="1270"/>
                    <a:pt x="66040" y="1270"/>
                    <a:pt x="77470" y="7620"/>
                  </a:cubicBezTo>
                  <a:cubicBezTo>
                    <a:pt x="87630" y="11430"/>
                    <a:pt x="95250" y="21590"/>
                    <a:pt x="99060" y="30480"/>
                  </a:cubicBezTo>
                  <a:cubicBezTo>
                    <a:pt x="102870" y="40640"/>
                    <a:pt x="104140" y="53340"/>
                    <a:pt x="101600" y="62230"/>
                  </a:cubicBezTo>
                  <a:cubicBezTo>
                    <a:pt x="99060" y="72390"/>
                    <a:pt x="93980" y="83820"/>
                    <a:pt x="85090" y="90170"/>
                  </a:cubicBezTo>
                  <a:cubicBezTo>
                    <a:pt x="73660" y="97790"/>
                    <a:pt x="52070" y="102870"/>
                    <a:pt x="39370" y="99060"/>
                  </a:cubicBezTo>
                  <a:cubicBezTo>
                    <a:pt x="25400" y="95250"/>
                    <a:pt x="10160" y="77470"/>
                    <a:pt x="5080" y="66040"/>
                  </a:cubicBezTo>
                  <a:cubicBezTo>
                    <a:pt x="1270" y="55880"/>
                    <a:pt x="2540" y="43180"/>
                    <a:pt x="6350" y="34290"/>
                  </a:cubicBezTo>
                  <a:cubicBezTo>
                    <a:pt x="8890" y="24130"/>
                    <a:pt x="17780" y="13970"/>
                    <a:pt x="25400" y="8890"/>
                  </a:cubicBezTo>
                  <a:cubicBezTo>
                    <a:pt x="34290" y="3810"/>
                    <a:pt x="46990" y="0"/>
                    <a:pt x="57150" y="1270"/>
                  </a:cubicBezTo>
                  <a:cubicBezTo>
                    <a:pt x="67310" y="1270"/>
                    <a:pt x="74930" y="3810"/>
                    <a:pt x="86360" y="13970"/>
                  </a:cubicBezTo>
                  <a:cubicBezTo>
                    <a:pt x="120650" y="39370"/>
                    <a:pt x="222250" y="168910"/>
                    <a:pt x="242570" y="208280"/>
                  </a:cubicBezTo>
                  <a:cubicBezTo>
                    <a:pt x="250190" y="223520"/>
                    <a:pt x="254000" y="231140"/>
                    <a:pt x="251460" y="243840"/>
                  </a:cubicBezTo>
                  <a:cubicBezTo>
                    <a:pt x="250190" y="256540"/>
                    <a:pt x="237490" y="275590"/>
                    <a:pt x="226060" y="283210"/>
                  </a:cubicBezTo>
                  <a:cubicBezTo>
                    <a:pt x="215900" y="289560"/>
                    <a:pt x="201930" y="290830"/>
                    <a:pt x="190500" y="288290"/>
                  </a:cubicBezTo>
                  <a:cubicBezTo>
                    <a:pt x="179070" y="285750"/>
                    <a:pt x="160020" y="269240"/>
                    <a:pt x="160020" y="269240"/>
                  </a:cubicBezTo>
                </a:path>
              </a:pathLst>
            </a:custGeom>
            <a:solidFill>
              <a:srgbClr val="94AAB8"/>
            </a:solidFill>
            <a:ln cap="sq">
              <a:noFill/>
              <a:prstDash val="solid"/>
              <a:miter/>
            </a:ln>
          </p:spPr>
          <p:txBody>
            <a:bodyPr/>
            <a:lstStyle/>
            <a:p>
              <a:endParaRPr lang="en-US"/>
            </a:p>
          </p:txBody>
        </p:sp>
      </p:grpSp>
      <p:grpSp>
        <p:nvGrpSpPr>
          <p:cNvPr id="16" name="Group 16"/>
          <p:cNvGrpSpPr/>
          <p:nvPr/>
        </p:nvGrpSpPr>
        <p:grpSpPr>
          <a:xfrm>
            <a:off x="12133598" y="2195125"/>
            <a:ext cx="237172" cy="154305"/>
            <a:chOff x="0" y="0"/>
            <a:chExt cx="316230" cy="205740"/>
          </a:xfrm>
        </p:grpSpPr>
        <p:sp>
          <p:nvSpPr>
            <p:cNvPr id="17" name="Freeform 17"/>
            <p:cNvSpPr/>
            <p:nvPr/>
          </p:nvSpPr>
          <p:spPr>
            <a:xfrm>
              <a:off x="49530" y="45720"/>
              <a:ext cx="220980" cy="109220"/>
            </a:xfrm>
            <a:custGeom>
              <a:avLst/>
              <a:gdLst/>
              <a:ahLst/>
              <a:cxnLst/>
              <a:rect l="l" t="t" r="r" b="b"/>
              <a:pathLst>
                <a:path w="220980" h="109220">
                  <a:moveTo>
                    <a:pt x="166370" y="107950"/>
                  </a:moveTo>
                  <a:cubicBezTo>
                    <a:pt x="6350" y="87630"/>
                    <a:pt x="0" y="68580"/>
                    <a:pt x="1270" y="53340"/>
                  </a:cubicBezTo>
                  <a:cubicBezTo>
                    <a:pt x="1270" y="39370"/>
                    <a:pt x="15240" y="20320"/>
                    <a:pt x="26670" y="11430"/>
                  </a:cubicBezTo>
                  <a:cubicBezTo>
                    <a:pt x="35560" y="5080"/>
                    <a:pt x="48260" y="3810"/>
                    <a:pt x="58420" y="5080"/>
                  </a:cubicBezTo>
                  <a:cubicBezTo>
                    <a:pt x="68580" y="6350"/>
                    <a:pt x="81280" y="10160"/>
                    <a:pt x="88900" y="19050"/>
                  </a:cubicBezTo>
                  <a:cubicBezTo>
                    <a:pt x="97790" y="29210"/>
                    <a:pt x="105410" y="52070"/>
                    <a:pt x="104140" y="64770"/>
                  </a:cubicBezTo>
                  <a:cubicBezTo>
                    <a:pt x="102870" y="76200"/>
                    <a:pt x="96520" y="87630"/>
                    <a:pt x="88900" y="93980"/>
                  </a:cubicBezTo>
                  <a:cubicBezTo>
                    <a:pt x="81280" y="101600"/>
                    <a:pt x="69850" y="107950"/>
                    <a:pt x="58420" y="107950"/>
                  </a:cubicBezTo>
                  <a:cubicBezTo>
                    <a:pt x="45720" y="109220"/>
                    <a:pt x="22860" y="101600"/>
                    <a:pt x="12700" y="90170"/>
                  </a:cubicBezTo>
                  <a:cubicBezTo>
                    <a:pt x="3810" y="80010"/>
                    <a:pt x="0" y="55880"/>
                    <a:pt x="2540" y="43180"/>
                  </a:cubicBezTo>
                  <a:cubicBezTo>
                    <a:pt x="5080" y="31750"/>
                    <a:pt x="12700" y="21590"/>
                    <a:pt x="21590" y="15240"/>
                  </a:cubicBezTo>
                  <a:cubicBezTo>
                    <a:pt x="30480" y="8890"/>
                    <a:pt x="39370" y="6350"/>
                    <a:pt x="53340" y="5080"/>
                  </a:cubicBezTo>
                  <a:cubicBezTo>
                    <a:pt x="78740" y="0"/>
                    <a:pt x="139700" y="0"/>
                    <a:pt x="166370" y="5080"/>
                  </a:cubicBezTo>
                  <a:cubicBezTo>
                    <a:pt x="181610" y="7620"/>
                    <a:pt x="193040" y="8890"/>
                    <a:pt x="200660" y="17780"/>
                  </a:cubicBezTo>
                  <a:cubicBezTo>
                    <a:pt x="210820" y="29210"/>
                    <a:pt x="220980" y="59690"/>
                    <a:pt x="214630" y="74930"/>
                  </a:cubicBezTo>
                  <a:cubicBezTo>
                    <a:pt x="209550" y="90170"/>
                    <a:pt x="166370" y="107950"/>
                    <a:pt x="166370" y="107950"/>
                  </a:cubicBezTo>
                </a:path>
              </a:pathLst>
            </a:custGeom>
            <a:solidFill>
              <a:srgbClr val="94AAB8"/>
            </a:solidFill>
            <a:ln cap="sq">
              <a:noFill/>
              <a:prstDash val="solid"/>
              <a:miter/>
            </a:ln>
          </p:spPr>
          <p:txBody>
            <a:bodyPr/>
            <a:lstStyle/>
            <a:p>
              <a:endParaRPr lang="en-US"/>
            </a:p>
          </p:txBody>
        </p:sp>
      </p:grpSp>
      <p:grpSp>
        <p:nvGrpSpPr>
          <p:cNvPr id="18" name="Group 18"/>
          <p:cNvGrpSpPr/>
          <p:nvPr/>
        </p:nvGrpSpPr>
        <p:grpSpPr>
          <a:xfrm>
            <a:off x="12362847" y="1993338"/>
            <a:ext cx="185738" cy="234315"/>
            <a:chOff x="0" y="0"/>
            <a:chExt cx="247650" cy="312420"/>
          </a:xfrm>
        </p:grpSpPr>
        <p:sp>
          <p:nvSpPr>
            <p:cNvPr id="19" name="Freeform 19"/>
            <p:cNvSpPr/>
            <p:nvPr/>
          </p:nvSpPr>
          <p:spPr>
            <a:xfrm>
              <a:off x="46990" y="48260"/>
              <a:ext cx="151130" cy="214630"/>
            </a:xfrm>
            <a:custGeom>
              <a:avLst/>
              <a:gdLst/>
              <a:ahLst/>
              <a:cxnLst/>
              <a:rect l="l" t="t" r="r" b="b"/>
              <a:pathLst>
                <a:path w="151130" h="214630">
                  <a:moveTo>
                    <a:pt x="5080" y="140970"/>
                  </a:moveTo>
                  <a:cubicBezTo>
                    <a:pt x="83820" y="0"/>
                    <a:pt x="95250" y="1270"/>
                    <a:pt x="105410" y="2540"/>
                  </a:cubicBezTo>
                  <a:cubicBezTo>
                    <a:pt x="115570" y="3810"/>
                    <a:pt x="128270" y="8890"/>
                    <a:pt x="134620" y="16510"/>
                  </a:cubicBezTo>
                  <a:cubicBezTo>
                    <a:pt x="143510" y="26670"/>
                    <a:pt x="151130" y="49530"/>
                    <a:pt x="148590" y="63500"/>
                  </a:cubicBezTo>
                  <a:cubicBezTo>
                    <a:pt x="147320" y="73660"/>
                    <a:pt x="142240" y="85090"/>
                    <a:pt x="133350" y="91440"/>
                  </a:cubicBezTo>
                  <a:cubicBezTo>
                    <a:pt x="121920" y="100330"/>
                    <a:pt x="99060" y="106680"/>
                    <a:pt x="86360" y="102870"/>
                  </a:cubicBezTo>
                  <a:cubicBezTo>
                    <a:pt x="72390" y="100330"/>
                    <a:pt x="55880" y="83820"/>
                    <a:pt x="49530" y="71120"/>
                  </a:cubicBezTo>
                  <a:cubicBezTo>
                    <a:pt x="45720" y="60960"/>
                    <a:pt x="45720" y="48260"/>
                    <a:pt x="49530" y="38100"/>
                  </a:cubicBezTo>
                  <a:cubicBezTo>
                    <a:pt x="52070" y="27940"/>
                    <a:pt x="58420" y="16510"/>
                    <a:pt x="68580" y="11430"/>
                  </a:cubicBezTo>
                  <a:cubicBezTo>
                    <a:pt x="80010" y="3810"/>
                    <a:pt x="102870" y="1270"/>
                    <a:pt x="116840" y="5080"/>
                  </a:cubicBezTo>
                  <a:cubicBezTo>
                    <a:pt x="127000" y="7620"/>
                    <a:pt x="135890" y="16510"/>
                    <a:pt x="142240" y="25400"/>
                  </a:cubicBezTo>
                  <a:cubicBezTo>
                    <a:pt x="147320" y="34290"/>
                    <a:pt x="151130" y="43180"/>
                    <a:pt x="149860" y="57150"/>
                  </a:cubicBezTo>
                  <a:cubicBezTo>
                    <a:pt x="147320" y="85090"/>
                    <a:pt x="119380" y="156210"/>
                    <a:pt x="100330" y="181610"/>
                  </a:cubicBezTo>
                  <a:cubicBezTo>
                    <a:pt x="88900" y="196850"/>
                    <a:pt x="76200" y="208280"/>
                    <a:pt x="63500" y="212090"/>
                  </a:cubicBezTo>
                  <a:cubicBezTo>
                    <a:pt x="52070" y="214630"/>
                    <a:pt x="36830" y="212090"/>
                    <a:pt x="26670" y="205740"/>
                  </a:cubicBezTo>
                  <a:cubicBezTo>
                    <a:pt x="17780" y="200660"/>
                    <a:pt x="7620" y="187960"/>
                    <a:pt x="3810" y="177800"/>
                  </a:cubicBezTo>
                  <a:cubicBezTo>
                    <a:pt x="0" y="166370"/>
                    <a:pt x="5080" y="140970"/>
                    <a:pt x="5080" y="140970"/>
                  </a:cubicBezTo>
                </a:path>
              </a:pathLst>
            </a:custGeom>
            <a:solidFill>
              <a:srgbClr val="94AAB8"/>
            </a:solidFill>
            <a:ln cap="sq">
              <a:noFill/>
              <a:prstDash val="solid"/>
              <a:miter/>
            </a:ln>
          </p:spPr>
          <p:txBody>
            <a:bodyPr/>
            <a:lstStyle/>
            <a:p>
              <a:endParaRPr lang="en-US"/>
            </a:p>
          </p:txBody>
        </p:sp>
      </p:grpSp>
      <p:grpSp>
        <p:nvGrpSpPr>
          <p:cNvPr id="20" name="Group 20"/>
          <p:cNvGrpSpPr/>
          <p:nvPr/>
        </p:nvGrpSpPr>
        <p:grpSpPr>
          <a:xfrm>
            <a:off x="15525932" y="2110972"/>
            <a:ext cx="311468" cy="234315"/>
            <a:chOff x="0" y="0"/>
            <a:chExt cx="415290" cy="312420"/>
          </a:xfrm>
        </p:grpSpPr>
        <p:sp>
          <p:nvSpPr>
            <p:cNvPr id="21" name="Freeform 21"/>
            <p:cNvSpPr/>
            <p:nvPr/>
          </p:nvSpPr>
          <p:spPr>
            <a:xfrm>
              <a:off x="46990" y="48260"/>
              <a:ext cx="317500" cy="214630"/>
            </a:xfrm>
            <a:custGeom>
              <a:avLst/>
              <a:gdLst/>
              <a:ahLst/>
              <a:cxnLst/>
              <a:rect l="l" t="t" r="r" b="b"/>
              <a:pathLst>
                <a:path w="317500" h="214630">
                  <a:moveTo>
                    <a:pt x="26670" y="119380"/>
                  </a:moveTo>
                  <a:cubicBezTo>
                    <a:pt x="278130" y="0"/>
                    <a:pt x="285750" y="3810"/>
                    <a:pt x="294640" y="10160"/>
                  </a:cubicBezTo>
                  <a:cubicBezTo>
                    <a:pt x="304800" y="17780"/>
                    <a:pt x="314960" y="36830"/>
                    <a:pt x="316230" y="49530"/>
                  </a:cubicBezTo>
                  <a:cubicBezTo>
                    <a:pt x="317500" y="59690"/>
                    <a:pt x="312420" y="71120"/>
                    <a:pt x="307340" y="78740"/>
                  </a:cubicBezTo>
                  <a:cubicBezTo>
                    <a:pt x="300990" y="87630"/>
                    <a:pt x="290830" y="93980"/>
                    <a:pt x="281940" y="96520"/>
                  </a:cubicBezTo>
                  <a:cubicBezTo>
                    <a:pt x="271780" y="100330"/>
                    <a:pt x="260350" y="99060"/>
                    <a:pt x="250190" y="96520"/>
                  </a:cubicBezTo>
                  <a:cubicBezTo>
                    <a:pt x="241300" y="92710"/>
                    <a:pt x="231140" y="85090"/>
                    <a:pt x="226060" y="76200"/>
                  </a:cubicBezTo>
                  <a:cubicBezTo>
                    <a:pt x="220980" y="64770"/>
                    <a:pt x="218440" y="43180"/>
                    <a:pt x="223520" y="30480"/>
                  </a:cubicBezTo>
                  <a:cubicBezTo>
                    <a:pt x="226060" y="21590"/>
                    <a:pt x="234950" y="12700"/>
                    <a:pt x="243840" y="7620"/>
                  </a:cubicBezTo>
                  <a:cubicBezTo>
                    <a:pt x="252730" y="3810"/>
                    <a:pt x="264160" y="0"/>
                    <a:pt x="274320" y="2540"/>
                  </a:cubicBezTo>
                  <a:cubicBezTo>
                    <a:pt x="287020" y="5080"/>
                    <a:pt x="304800" y="17780"/>
                    <a:pt x="311150" y="29210"/>
                  </a:cubicBezTo>
                  <a:cubicBezTo>
                    <a:pt x="316230" y="38100"/>
                    <a:pt x="317500" y="50800"/>
                    <a:pt x="314960" y="59690"/>
                  </a:cubicBezTo>
                  <a:cubicBezTo>
                    <a:pt x="313690" y="69850"/>
                    <a:pt x="309880" y="76200"/>
                    <a:pt x="299720" y="86360"/>
                  </a:cubicBezTo>
                  <a:cubicBezTo>
                    <a:pt x="269240" y="116840"/>
                    <a:pt x="116840" y="194310"/>
                    <a:pt x="73660" y="207010"/>
                  </a:cubicBezTo>
                  <a:cubicBezTo>
                    <a:pt x="57150" y="212090"/>
                    <a:pt x="49530" y="214630"/>
                    <a:pt x="38100" y="212090"/>
                  </a:cubicBezTo>
                  <a:cubicBezTo>
                    <a:pt x="27940" y="209550"/>
                    <a:pt x="15240" y="201930"/>
                    <a:pt x="8890" y="191770"/>
                  </a:cubicBezTo>
                  <a:cubicBezTo>
                    <a:pt x="2540" y="180340"/>
                    <a:pt x="0" y="157480"/>
                    <a:pt x="3810" y="146050"/>
                  </a:cubicBezTo>
                  <a:cubicBezTo>
                    <a:pt x="6350" y="134620"/>
                    <a:pt x="26670" y="119380"/>
                    <a:pt x="26670" y="119380"/>
                  </a:cubicBezTo>
                </a:path>
              </a:pathLst>
            </a:custGeom>
            <a:solidFill>
              <a:srgbClr val="94AAB8"/>
            </a:solidFill>
            <a:ln cap="sq">
              <a:noFill/>
              <a:prstDash val="solid"/>
              <a:miter/>
            </a:ln>
          </p:spPr>
          <p:txBody>
            <a:bodyPr/>
            <a:lstStyle/>
            <a:p>
              <a:endParaRPr lang="en-US"/>
            </a:p>
          </p:txBody>
        </p:sp>
      </p:grpSp>
      <p:grpSp>
        <p:nvGrpSpPr>
          <p:cNvPr id="22" name="Group 22"/>
          <p:cNvGrpSpPr/>
          <p:nvPr/>
        </p:nvGrpSpPr>
        <p:grpSpPr>
          <a:xfrm>
            <a:off x="15429253" y="2013248"/>
            <a:ext cx="192405" cy="278130"/>
            <a:chOff x="0" y="0"/>
            <a:chExt cx="256540" cy="370840"/>
          </a:xfrm>
        </p:grpSpPr>
        <p:sp>
          <p:nvSpPr>
            <p:cNvPr id="23" name="Freeform 23"/>
            <p:cNvSpPr/>
            <p:nvPr/>
          </p:nvSpPr>
          <p:spPr>
            <a:xfrm>
              <a:off x="46990" y="49530"/>
              <a:ext cx="163830" cy="273050"/>
            </a:xfrm>
            <a:custGeom>
              <a:avLst/>
              <a:gdLst/>
              <a:ahLst/>
              <a:cxnLst/>
              <a:rect l="l" t="t" r="r" b="b"/>
              <a:pathLst>
                <a:path w="163830" h="273050">
                  <a:moveTo>
                    <a:pt x="3810" y="204470"/>
                  </a:moveTo>
                  <a:cubicBezTo>
                    <a:pt x="74930" y="11430"/>
                    <a:pt x="82550" y="6350"/>
                    <a:pt x="92710" y="3810"/>
                  </a:cubicBezTo>
                  <a:cubicBezTo>
                    <a:pt x="101600" y="0"/>
                    <a:pt x="114300" y="0"/>
                    <a:pt x="124460" y="3810"/>
                  </a:cubicBezTo>
                  <a:cubicBezTo>
                    <a:pt x="133350" y="6350"/>
                    <a:pt x="143510" y="13970"/>
                    <a:pt x="149860" y="22860"/>
                  </a:cubicBezTo>
                  <a:cubicBezTo>
                    <a:pt x="154940" y="31750"/>
                    <a:pt x="160020" y="43180"/>
                    <a:pt x="158750" y="53340"/>
                  </a:cubicBezTo>
                  <a:cubicBezTo>
                    <a:pt x="156210" y="66040"/>
                    <a:pt x="146050" y="86360"/>
                    <a:pt x="134620" y="93980"/>
                  </a:cubicBezTo>
                  <a:cubicBezTo>
                    <a:pt x="121920" y="101600"/>
                    <a:pt x="99060" y="101600"/>
                    <a:pt x="87630" y="96520"/>
                  </a:cubicBezTo>
                  <a:cubicBezTo>
                    <a:pt x="77470" y="92710"/>
                    <a:pt x="68580" y="83820"/>
                    <a:pt x="63500" y="74930"/>
                  </a:cubicBezTo>
                  <a:cubicBezTo>
                    <a:pt x="59690" y="66040"/>
                    <a:pt x="57150" y="53340"/>
                    <a:pt x="58420" y="43180"/>
                  </a:cubicBezTo>
                  <a:cubicBezTo>
                    <a:pt x="59690" y="33020"/>
                    <a:pt x="66040" y="21590"/>
                    <a:pt x="73660" y="15240"/>
                  </a:cubicBezTo>
                  <a:cubicBezTo>
                    <a:pt x="81280" y="7620"/>
                    <a:pt x="92710" y="2540"/>
                    <a:pt x="102870" y="1270"/>
                  </a:cubicBezTo>
                  <a:cubicBezTo>
                    <a:pt x="113030" y="0"/>
                    <a:pt x="125730" y="1270"/>
                    <a:pt x="134620" y="7620"/>
                  </a:cubicBezTo>
                  <a:cubicBezTo>
                    <a:pt x="144780" y="15240"/>
                    <a:pt x="156210" y="29210"/>
                    <a:pt x="158750" y="48260"/>
                  </a:cubicBezTo>
                  <a:cubicBezTo>
                    <a:pt x="163830" y="87630"/>
                    <a:pt x="118110" y="201930"/>
                    <a:pt x="100330" y="236220"/>
                  </a:cubicBezTo>
                  <a:cubicBezTo>
                    <a:pt x="92710" y="251460"/>
                    <a:pt x="87630" y="259080"/>
                    <a:pt x="77470" y="264160"/>
                  </a:cubicBezTo>
                  <a:cubicBezTo>
                    <a:pt x="67310" y="269240"/>
                    <a:pt x="53340" y="273050"/>
                    <a:pt x="41910" y="270510"/>
                  </a:cubicBezTo>
                  <a:cubicBezTo>
                    <a:pt x="29210" y="266700"/>
                    <a:pt x="11430" y="252730"/>
                    <a:pt x="5080" y="240030"/>
                  </a:cubicBezTo>
                  <a:cubicBezTo>
                    <a:pt x="0" y="229870"/>
                    <a:pt x="3810" y="204470"/>
                    <a:pt x="3810" y="204470"/>
                  </a:cubicBezTo>
                </a:path>
              </a:pathLst>
            </a:custGeom>
            <a:solidFill>
              <a:srgbClr val="94AAB8"/>
            </a:solidFill>
            <a:ln cap="sq">
              <a:noFill/>
              <a:prstDash val="solid"/>
              <a:miter/>
            </a:ln>
          </p:spPr>
          <p:txBody>
            <a:bodyPr/>
            <a:lstStyle/>
            <a:p>
              <a:endParaRPr lang="en-US"/>
            </a:p>
          </p:txBody>
        </p:sp>
      </p:grpSp>
      <p:grpSp>
        <p:nvGrpSpPr>
          <p:cNvPr id="24" name="Group 24"/>
          <p:cNvGrpSpPr/>
          <p:nvPr/>
        </p:nvGrpSpPr>
        <p:grpSpPr>
          <a:xfrm>
            <a:off x="15540759" y="2323736"/>
            <a:ext cx="302895" cy="175260"/>
            <a:chOff x="0" y="0"/>
            <a:chExt cx="403860" cy="233680"/>
          </a:xfrm>
        </p:grpSpPr>
        <p:sp>
          <p:nvSpPr>
            <p:cNvPr id="25" name="Freeform 25"/>
            <p:cNvSpPr/>
            <p:nvPr/>
          </p:nvSpPr>
          <p:spPr>
            <a:xfrm>
              <a:off x="48260" y="49530"/>
              <a:ext cx="306070" cy="135890"/>
            </a:xfrm>
            <a:custGeom>
              <a:avLst/>
              <a:gdLst/>
              <a:ahLst/>
              <a:cxnLst/>
              <a:rect l="l" t="t" r="r" b="b"/>
              <a:pathLst>
                <a:path w="306070" h="135890">
                  <a:moveTo>
                    <a:pt x="66040" y="1270"/>
                  </a:moveTo>
                  <a:cubicBezTo>
                    <a:pt x="302260" y="57150"/>
                    <a:pt x="304800" y="76200"/>
                    <a:pt x="304800" y="88900"/>
                  </a:cubicBezTo>
                  <a:cubicBezTo>
                    <a:pt x="303530" y="100330"/>
                    <a:pt x="297180" y="110490"/>
                    <a:pt x="290830" y="118110"/>
                  </a:cubicBezTo>
                  <a:cubicBezTo>
                    <a:pt x="283210" y="125730"/>
                    <a:pt x="271780" y="130810"/>
                    <a:pt x="261620" y="133350"/>
                  </a:cubicBezTo>
                  <a:cubicBezTo>
                    <a:pt x="251460" y="134620"/>
                    <a:pt x="238760" y="133350"/>
                    <a:pt x="229870" y="127000"/>
                  </a:cubicBezTo>
                  <a:cubicBezTo>
                    <a:pt x="218440" y="120650"/>
                    <a:pt x="205740" y="100330"/>
                    <a:pt x="203200" y="87630"/>
                  </a:cubicBezTo>
                  <a:cubicBezTo>
                    <a:pt x="201930" y="77470"/>
                    <a:pt x="205740" y="64770"/>
                    <a:pt x="210820" y="55880"/>
                  </a:cubicBezTo>
                  <a:cubicBezTo>
                    <a:pt x="215900" y="48260"/>
                    <a:pt x="226060" y="39370"/>
                    <a:pt x="236220" y="35560"/>
                  </a:cubicBezTo>
                  <a:cubicBezTo>
                    <a:pt x="248920" y="31750"/>
                    <a:pt x="271780" y="34290"/>
                    <a:pt x="283210" y="41910"/>
                  </a:cubicBezTo>
                  <a:cubicBezTo>
                    <a:pt x="292100" y="46990"/>
                    <a:pt x="299720" y="57150"/>
                    <a:pt x="302260" y="67310"/>
                  </a:cubicBezTo>
                  <a:cubicBezTo>
                    <a:pt x="306070" y="77470"/>
                    <a:pt x="304800" y="90170"/>
                    <a:pt x="302260" y="99060"/>
                  </a:cubicBezTo>
                  <a:cubicBezTo>
                    <a:pt x="298450" y="109220"/>
                    <a:pt x="290830" y="119380"/>
                    <a:pt x="281940" y="125730"/>
                  </a:cubicBezTo>
                  <a:cubicBezTo>
                    <a:pt x="273050" y="130810"/>
                    <a:pt x="266700" y="132080"/>
                    <a:pt x="251460" y="133350"/>
                  </a:cubicBezTo>
                  <a:cubicBezTo>
                    <a:pt x="212090" y="135890"/>
                    <a:pt x="77470" y="115570"/>
                    <a:pt x="39370" y="100330"/>
                  </a:cubicBezTo>
                  <a:cubicBezTo>
                    <a:pt x="24130" y="93980"/>
                    <a:pt x="16510" y="87630"/>
                    <a:pt x="10160" y="78740"/>
                  </a:cubicBezTo>
                  <a:cubicBezTo>
                    <a:pt x="3810" y="69850"/>
                    <a:pt x="0" y="54610"/>
                    <a:pt x="2540" y="43180"/>
                  </a:cubicBezTo>
                  <a:cubicBezTo>
                    <a:pt x="5080" y="30480"/>
                    <a:pt x="19050" y="11430"/>
                    <a:pt x="30480" y="5080"/>
                  </a:cubicBezTo>
                  <a:cubicBezTo>
                    <a:pt x="40640" y="0"/>
                    <a:pt x="66040" y="1270"/>
                    <a:pt x="66040" y="1270"/>
                  </a:cubicBezTo>
                </a:path>
              </a:pathLst>
            </a:custGeom>
            <a:solidFill>
              <a:srgbClr val="94AAB8"/>
            </a:solidFill>
            <a:ln cap="sq">
              <a:noFill/>
              <a:prstDash val="solid"/>
              <a:miter/>
            </a:ln>
          </p:spPr>
          <p:txBody>
            <a:bodyPr/>
            <a:lstStyle/>
            <a:p>
              <a:endParaRPr lang="en-US"/>
            </a:p>
          </p:txBody>
        </p:sp>
      </p:grpSp>
      <p:sp>
        <p:nvSpPr>
          <p:cNvPr id="26" name="Freeform 26"/>
          <p:cNvSpPr/>
          <p:nvPr/>
        </p:nvSpPr>
        <p:spPr>
          <a:xfrm>
            <a:off x="-516702" y="-1274851"/>
            <a:ext cx="3531385" cy="3815463"/>
          </a:xfrm>
          <a:custGeom>
            <a:avLst/>
            <a:gdLst/>
            <a:ahLst/>
            <a:cxnLst/>
            <a:rect l="l" t="t" r="r" b="b"/>
            <a:pathLst>
              <a:path w="3531385" h="3815463">
                <a:moveTo>
                  <a:pt x="0" y="0"/>
                </a:moveTo>
                <a:lnTo>
                  <a:pt x="3531385" y="0"/>
                </a:lnTo>
                <a:lnTo>
                  <a:pt x="3531385" y="3815463"/>
                </a:lnTo>
                <a:lnTo>
                  <a:pt x="0" y="381546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7" name="Freeform 27"/>
          <p:cNvSpPr/>
          <p:nvPr/>
        </p:nvSpPr>
        <p:spPr>
          <a:xfrm>
            <a:off x="6372382" y="2457893"/>
            <a:ext cx="5677117" cy="5687458"/>
          </a:xfrm>
          <a:custGeom>
            <a:avLst/>
            <a:gdLst/>
            <a:ahLst/>
            <a:cxnLst/>
            <a:rect l="l" t="t" r="r" b="b"/>
            <a:pathLst>
              <a:path w="5677117" h="5687458">
                <a:moveTo>
                  <a:pt x="0" y="0"/>
                </a:moveTo>
                <a:lnTo>
                  <a:pt x="5677117" y="0"/>
                </a:lnTo>
                <a:lnTo>
                  <a:pt x="5677117" y="5687458"/>
                </a:lnTo>
                <a:lnTo>
                  <a:pt x="0" y="568745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8" name="TextBox 28"/>
          <p:cNvSpPr txBox="1"/>
          <p:nvPr/>
        </p:nvSpPr>
        <p:spPr>
          <a:xfrm>
            <a:off x="12049499" y="2669705"/>
            <a:ext cx="5705101" cy="5972789"/>
          </a:xfrm>
          <a:prstGeom prst="rect">
            <a:avLst/>
          </a:prstGeom>
        </p:spPr>
        <p:txBody>
          <a:bodyPr wrap="square" lIns="0" tIns="0" rIns="0" bIns="0" rtlCol="0" anchor="t">
            <a:spAutoFit/>
          </a:bodyPr>
          <a:lstStyle/>
          <a:p>
            <a:pPr algn="l">
              <a:lnSpc>
                <a:spcPts val="3919"/>
              </a:lnSpc>
            </a:pPr>
            <a:r>
              <a:rPr lang="en-US" sz="3200" dirty="0">
                <a:solidFill>
                  <a:srgbClr val="3B365F"/>
                </a:solidFill>
                <a:latin typeface="Times New Roman"/>
                <a:ea typeface="Times New Roman"/>
                <a:cs typeface="Times New Roman"/>
                <a:sym typeface="Times New Roman"/>
              </a:rPr>
              <a:t>The study includes healthcare professionals and support staff directly or indirectly involved in biomedical waste management, such as:</a:t>
            </a:r>
          </a:p>
          <a:p>
            <a:pPr algn="l">
              <a:lnSpc>
                <a:spcPts val="3919"/>
              </a:lnSpc>
            </a:pPr>
            <a:r>
              <a:rPr lang="en-US" sz="3200" dirty="0">
                <a:solidFill>
                  <a:srgbClr val="3B365F"/>
                </a:solidFill>
                <a:latin typeface="Times New Roman"/>
                <a:ea typeface="Times New Roman"/>
                <a:cs typeface="Times New Roman"/>
                <a:sym typeface="Times New Roman"/>
              </a:rPr>
              <a:t>· Doctors  </a:t>
            </a:r>
          </a:p>
          <a:p>
            <a:pPr algn="l">
              <a:lnSpc>
                <a:spcPts val="3919"/>
              </a:lnSpc>
            </a:pPr>
            <a:r>
              <a:rPr lang="en-US" sz="3200" dirty="0">
                <a:solidFill>
                  <a:srgbClr val="3B365F"/>
                </a:solidFill>
                <a:latin typeface="Times New Roman"/>
                <a:ea typeface="Times New Roman"/>
                <a:cs typeface="Times New Roman"/>
                <a:sym typeface="Times New Roman"/>
              </a:rPr>
              <a:t>· Pharmacist</a:t>
            </a:r>
          </a:p>
          <a:p>
            <a:pPr algn="l">
              <a:lnSpc>
                <a:spcPts val="3919"/>
              </a:lnSpc>
            </a:pPr>
            <a:r>
              <a:rPr lang="en-US" sz="3200" dirty="0">
                <a:solidFill>
                  <a:srgbClr val="3B365F"/>
                </a:solidFill>
                <a:latin typeface="Times New Roman"/>
                <a:ea typeface="Times New Roman"/>
                <a:cs typeface="Times New Roman"/>
                <a:sym typeface="Times New Roman"/>
              </a:rPr>
              <a:t>· Nurses</a:t>
            </a:r>
          </a:p>
          <a:p>
            <a:pPr algn="l">
              <a:lnSpc>
                <a:spcPts val="3919"/>
              </a:lnSpc>
            </a:pPr>
            <a:r>
              <a:rPr lang="en-US" sz="3200" dirty="0">
                <a:solidFill>
                  <a:srgbClr val="3B365F"/>
                </a:solidFill>
                <a:latin typeface="Times New Roman"/>
                <a:ea typeface="Times New Roman"/>
                <a:cs typeface="Times New Roman"/>
                <a:sym typeface="Times New Roman"/>
              </a:rPr>
              <a:t>· Laboratory Technicians</a:t>
            </a:r>
          </a:p>
          <a:p>
            <a:pPr algn="l">
              <a:lnSpc>
                <a:spcPts val="3919"/>
              </a:lnSpc>
            </a:pPr>
            <a:r>
              <a:rPr lang="en-US" sz="3200" dirty="0">
                <a:solidFill>
                  <a:srgbClr val="3B365F"/>
                </a:solidFill>
                <a:latin typeface="Times New Roman"/>
                <a:ea typeface="Times New Roman"/>
                <a:cs typeface="Times New Roman"/>
                <a:sym typeface="Times New Roman"/>
              </a:rPr>
              <a:t>· Housekeeping Staff</a:t>
            </a:r>
          </a:p>
          <a:p>
            <a:pPr algn="l">
              <a:lnSpc>
                <a:spcPts val="3919"/>
              </a:lnSpc>
            </a:pPr>
            <a:r>
              <a:rPr lang="en-US" sz="3200" dirty="0">
                <a:solidFill>
                  <a:srgbClr val="3B365F"/>
                </a:solidFill>
                <a:latin typeface="Times New Roman"/>
                <a:ea typeface="Times New Roman"/>
                <a:cs typeface="Times New Roman"/>
                <a:sym typeface="Times New Roman"/>
              </a:rPr>
              <a:t>· Administration</a:t>
            </a:r>
          </a:p>
          <a:p>
            <a:pPr algn="l">
              <a:lnSpc>
                <a:spcPts val="3919"/>
              </a:lnSpc>
            </a:pPr>
            <a:r>
              <a:rPr lang="en-US" sz="3200" dirty="0">
                <a:solidFill>
                  <a:srgbClr val="3B365F"/>
                </a:solidFill>
                <a:latin typeface="Times New Roman"/>
                <a:ea typeface="Times New Roman"/>
                <a:cs typeface="Times New Roman"/>
                <a:sym typeface="Times New Roman"/>
              </a:rPr>
              <a:t>· PCC Staff</a:t>
            </a:r>
          </a:p>
        </p:txBody>
      </p:sp>
      <p:sp>
        <p:nvSpPr>
          <p:cNvPr id="29" name="TextBox 29"/>
          <p:cNvSpPr txBox="1"/>
          <p:nvPr/>
        </p:nvSpPr>
        <p:spPr>
          <a:xfrm>
            <a:off x="12348146" y="2079801"/>
            <a:ext cx="3232025" cy="589905"/>
          </a:xfrm>
          <a:prstGeom prst="rect">
            <a:avLst/>
          </a:prstGeom>
        </p:spPr>
        <p:txBody>
          <a:bodyPr wrap="square" lIns="0" tIns="0" rIns="0" bIns="0" rtlCol="0" anchor="t">
            <a:spAutoFit/>
          </a:bodyPr>
          <a:lstStyle/>
          <a:p>
            <a:pPr algn="ctr">
              <a:lnSpc>
                <a:spcPts val="4619"/>
              </a:lnSpc>
            </a:pPr>
            <a:r>
              <a:rPr lang="en-US" sz="3299" b="1" dirty="0">
                <a:solidFill>
                  <a:srgbClr val="3B365F"/>
                </a:solidFill>
                <a:latin typeface="Times New Roman Bold"/>
                <a:ea typeface="Times New Roman Bold"/>
                <a:cs typeface="Times New Roman Bold"/>
                <a:sym typeface="Times New Roman Bold"/>
              </a:rPr>
              <a:t>Study Population</a:t>
            </a:r>
          </a:p>
        </p:txBody>
      </p:sp>
      <p:sp>
        <p:nvSpPr>
          <p:cNvPr id="30" name="TextBox 30"/>
          <p:cNvSpPr txBox="1"/>
          <p:nvPr/>
        </p:nvSpPr>
        <p:spPr>
          <a:xfrm>
            <a:off x="746652" y="3480898"/>
            <a:ext cx="5499658" cy="4229101"/>
          </a:xfrm>
          <a:prstGeom prst="rect">
            <a:avLst/>
          </a:prstGeom>
        </p:spPr>
        <p:txBody>
          <a:bodyPr lIns="0" tIns="0" rIns="0" bIns="0" rtlCol="0" anchor="t">
            <a:spAutoFit/>
          </a:bodyPr>
          <a:lstStyle/>
          <a:p>
            <a:pPr algn="l">
              <a:lnSpc>
                <a:spcPts val="4199"/>
              </a:lnSpc>
            </a:pPr>
            <a:r>
              <a:rPr lang="en-US" sz="3200" dirty="0">
                <a:solidFill>
                  <a:srgbClr val="3B365F"/>
                </a:solidFill>
                <a:latin typeface="Times New Roman" panose="02020603050405020304" pitchFamily="18" charset="0"/>
                <a:ea typeface="Times New Roman"/>
                <a:cs typeface="Times New Roman" panose="02020603050405020304" pitchFamily="18" charset="0"/>
                <a:sym typeface="Times New Roman"/>
              </a:rPr>
              <a:t>This study is a cross-sectional, descriptive study conducted among the hospital staff of </a:t>
            </a:r>
            <a:r>
              <a:rPr lang="en-US" sz="3200" b="1" dirty="0">
                <a:solidFill>
                  <a:srgbClr val="3B365F"/>
                </a:solidFill>
                <a:latin typeface="Times New Roman" panose="02020603050405020304" pitchFamily="18" charset="0"/>
                <a:ea typeface="Times New Roman Bold"/>
                <a:cs typeface="Times New Roman" panose="02020603050405020304" pitchFamily="18" charset="0"/>
                <a:sym typeface="Times New Roman Bold"/>
              </a:rPr>
              <a:t>450- bedded</a:t>
            </a:r>
            <a:r>
              <a:rPr lang="en-US" sz="3200" dirty="0">
                <a:solidFill>
                  <a:srgbClr val="3B365F"/>
                </a:solidFill>
                <a:latin typeface="Times New Roman" panose="02020603050405020304" pitchFamily="18" charset="0"/>
                <a:ea typeface="Times New Roman"/>
                <a:cs typeface="Times New Roman" panose="02020603050405020304" pitchFamily="18" charset="0"/>
                <a:sym typeface="Times New Roman"/>
              </a:rPr>
              <a:t> multi </a:t>
            </a:r>
            <a:r>
              <a:rPr lang="en-US" sz="3200" dirty="0" err="1">
                <a:solidFill>
                  <a:srgbClr val="3B365F"/>
                </a:solidFill>
                <a:latin typeface="Times New Roman" panose="02020603050405020304" pitchFamily="18" charset="0"/>
                <a:ea typeface="Times New Roman"/>
                <a:cs typeface="Times New Roman" panose="02020603050405020304" pitchFamily="18" charset="0"/>
                <a:sym typeface="Times New Roman"/>
              </a:rPr>
              <a:t>speciality</a:t>
            </a:r>
            <a:r>
              <a:rPr lang="en-US" sz="3200" dirty="0">
                <a:solidFill>
                  <a:srgbClr val="3B365F"/>
                </a:solidFill>
                <a:latin typeface="Times New Roman" panose="02020603050405020304" pitchFamily="18" charset="0"/>
                <a:ea typeface="Times New Roman"/>
                <a:cs typeface="Times New Roman" panose="02020603050405020304" pitchFamily="18" charset="0"/>
                <a:sym typeface="Times New Roman"/>
              </a:rPr>
              <a:t> Hospital in Faridabad to assess their awareness, knowledge, and practices regarding biomedical waste management (BMWM).</a:t>
            </a:r>
          </a:p>
        </p:txBody>
      </p:sp>
      <p:sp>
        <p:nvSpPr>
          <p:cNvPr id="31" name="TextBox 31"/>
          <p:cNvSpPr txBox="1"/>
          <p:nvPr/>
        </p:nvSpPr>
        <p:spPr>
          <a:xfrm>
            <a:off x="1998162" y="2669705"/>
            <a:ext cx="2304400" cy="551433"/>
          </a:xfrm>
          <a:prstGeom prst="rect">
            <a:avLst/>
          </a:prstGeom>
        </p:spPr>
        <p:txBody>
          <a:bodyPr wrap="square" lIns="0" tIns="0" rIns="0" bIns="0" rtlCol="0" anchor="t">
            <a:spAutoFit/>
          </a:bodyPr>
          <a:lstStyle/>
          <a:p>
            <a:pPr algn="ctr">
              <a:lnSpc>
                <a:spcPts val="4339"/>
              </a:lnSpc>
            </a:pPr>
            <a:r>
              <a:rPr lang="en-US" sz="3099" b="1" dirty="0">
                <a:solidFill>
                  <a:srgbClr val="3B365F"/>
                </a:solidFill>
                <a:latin typeface="Times New Roman Bold"/>
                <a:ea typeface="Times New Roman Bold"/>
                <a:cs typeface="Times New Roman Bold"/>
                <a:sym typeface="Times New Roman Bold"/>
              </a:rPr>
              <a:t>Study Design</a:t>
            </a:r>
          </a:p>
        </p:txBody>
      </p:sp>
      <p:sp>
        <p:nvSpPr>
          <p:cNvPr id="32" name="TextBox 32"/>
          <p:cNvSpPr txBox="1"/>
          <p:nvPr/>
        </p:nvSpPr>
        <p:spPr>
          <a:xfrm>
            <a:off x="2855505" y="272534"/>
            <a:ext cx="12576991" cy="1244600"/>
          </a:xfrm>
          <a:prstGeom prst="rect">
            <a:avLst/>
          </a:prstGeom>
        </p:spPr>
        <p:txBody>
          <a:bodyPr lIns="0" tIns="0" rIns="0" bIns="0" rtlCol="0" anchor="t">
            <a:spAutoFit/>
          </a:bodyPr>
          <a:lstStyle/>
          <a:p>
            <a:pPr algn="ctr">
              <a:lnSpc>
                <a:spcPts val="9100"/>
              </a:lnSpc>
            </a:pPr>
            <a:r>
              <a:rPr lang="en-US" sz="6500">
                <a:solidFill>
                  <a:srgbClr val="3B365F"/>
                </a:solidFill>
                <a:latin typeface="Times New Roman"/>
                <a:ea typeface="Times New Roman"/>
                <a:cs typeface="Times New Roman"/>
                <a:sym typeface="Times New Roman"/>
              </a:rPr>
              <a:t>Data &amp; Methodology</a:t>
            </a:r>
          </a:p>
        </p:txBody>
      </p:sp>
      <p:sp>
        <p:nvSpPr>
          <p:cNvPr id="33" name="Freeform 33"/>
          <p:cNvSpPr/>
          <p:nvPr/>
        </p:nvSpPr>
        <p:spPr>
          <a:xfrm>
            <a:off x="0" y="37218"/>
            <a:ext cx="2644858" cy="1343092"/>
          </a:xfrm>
          <a:custGeom>
            <a:avLst/>
            <a:gdLst/>
            <a:ahLst/>
            <a:cxnLst/>
            <a:rect l="l" t="t" r="r" b="b"/>
            <a:pathLst>
              <a:path w="2644858" h="1343092">
                <a:moveTo>
                  <a:pt x="0" y="0"/>
                </a:moveTo>
                <a:lnTo>
                  <a:pt x="2644858" y="0"/>
                </a:lnTo>
                <a:lnTo>
                  <a:pt x="2644858" y="1343092"/>
                </a:lnTo>
                <a:lnTo>
                  <a:pt x="0" y="1343092"/>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grpSp>
        <p:nvGrpSpPr>
          <p:cNvPr id="2" name="Group 2"/>
          <p:cNvGrpSpPr/>
          <p:nvPr/>
        </p:nvGrpSpPr>
        <p:grpSpPr>
          <a:xfrm>
            <a:off x="615501" y="3117535"/>
            <a:ext cx="262890" cy="292418"/>
            <a:chOff x="0" y="0"/>
            <a:chExt cx="350520" cy="389890"/>
          </a:xfrm>
        </p:grpSpPr>
        <p:sp>
          <p:nvSpPr>
            <p:cNvPr id="3" name="Freeform 3"/>
            <p:cNvSpPr/>
            <p:nvPr/>
          </p:nvSpPr>
          <p:spPr>
            <a:xfrm>
              <a:off x="46990" y="49530"/>
              <a:ext cx="254000" cy="290830"/>
            </a:xfrm>
            <a:custGeom>
              <a:avLst/>
              <a:gdLst/>
              <a:ahLst/>
              <a:cxnLst/>
              <a:rect l="l" t="t" r="r" b="b"/>
              <a:pathLst>
                <a:path w="254000" h="290830">
                  <a:moveTo>
                    <a:pt x="160020" y="269240"/>
                  </a:moveTo>
                  <a:cubicBezTo>
                    <a:pt x="0" y="46990"/>
                    <a:pt x="3810" y="38100"/>
                    <a:pt x="7620" y="29210"/>
                  </a:cubicBezTo>
                  <a:cubicBezTo>
                    <a:pt x="12700" y="20320"/>
                    <a:pt x="20320" y="10160"/>
                    <a:pt x="30480" y="6350"/>
                  </a:cubicBezTo>
                  <a:cubicBezTo>
                    <a:pt x="43180" y="1270"/>
                    <a:pt x="66040" y="1270"/>
                    <a:pt x="77470" y="7620"/>
                  </a:cubicBezTo>
                  <a:cubicBezTo>
                    <a:pt x="87630" y="11430"/>
                    <a:pt x="95250" y="21590"/>
                    <a:pt x="99060" y="30480"/>
                  </a:cubicBezTo>
                  <a:cubicBezTo>
                    <a:pt x="102870" y="40640"/>
                    <a:pt x="104140" y="53340"/>
                    <a:pt x="101600" y="62230"/>
                  </a:cubicBezTo>
                  <a:cubicBezTo>
                    <a:pt x="99060" y="72390"/>
                    <a:pt x="93980" y="83820"/>
                    <a:pt x="85090" y="90170"/>
                  </a:cubicBezTo>
                  <a:cubicBezTo>
                    <a:pt x="73660" y="97790"/>
                    <a:pt x="52070" y="102870"/>
                    <a:pt x="39370" y="99060"/>
                  </a:cubicBezTo>
                  <a:cubicBezTo>
                    <a:pt x="25400" y="95250"/>
                    <a:pt x="10160" y="77470"/>
                    <a:pt x="5080" y="66040"/>
                  </a:cubicBezTo>
                  <a:cubicBezTo>
                    <a:pt x="1270" y="55880"/>
                    <a:pt x="2540" y="43180"/>
                    <a:pt x="6350" y="34290"/>
                  </a:cubicBezTo>
                  <a:cubicBezTo>
                    <a:pt x="8890" y="24130"/>
                    <a:pt x="17780" y="13970"/>
                    <a:pt x="25400" y="8890"/>
                  </a:cubicBezTo>
                  <a:cubicBezTo>
                    <a:pt x="34290" y="3810"/>
                    <a:pt x="46990" y="0"/>
                    <a:pt x="57150" y="1270"/>
                  </a:cubicBezTo>
                  <a:cubicBezTo>
                    <a:pt x="67310" y="1270"/>
                    <a:pt x="74930" y="3810"/>
                    <a:pt x="86360" y="13970"/>
                  </a:cubicBezTo>
                  <a:cubicBezTo>
                    <a:pt x="120650" y="39370"/>
                    <a:pt x="222250" y="168910"/>
                    <a:pt x="242570" y="208280"/>
                  </a:cubicBezTo>
                  <a:cubicBezTo>
                    <a:pt x="250190" y="223520"/>
                    <a:pt x="254000" y="231140"/>
                    <a:pt x="251460" y="243840"/>
                  </a:cubicBezTo>
                  <a:cubicBezTo>
                    <a:pt x="250190" y="256540"/>
                    <a:pt x="237490" y="275590"/>
                    <a:pt x="226060" y="283210"/>
                  </a:cubicBezTo>
                  <a:cubicBezTo>
                    <a:pt x="215900" y="289560"/>
                    <a:pt x="201930" y="290830"/>
                    <a:pt x="190500" y="288290"/>
                  </a:cubicBezTo>
                  <a:cubicBezTo>
                    <a:pt x="179070" y="285750"/>
                    <a:pt x="160020" y="269240"/>
                    <a:pt x="160020" y="269240"/>
                  </a:cubicBezTo>
                </a:path>
              </a:pathLst>
            </a:custGeom>
            <a:solidFill>
              <a:srgbClr val="94AAB8"/>
            </a:solidFill>
            <a:ln cap="sq">
              <a:noFill/>
              <a:prstDash val="solid"/>
              <a:miter/>
            </a:ln>
          </p:spPr>
          <p:txBody>
            <a:bodyPr/>
            <a:lstStyle/>
            <a:p>
              <a:endParaRPr lang="en-US"/>
            </a:p>
          </p:txBody>
        </p:sp>
      </p:grpSp>
      <p:grpSp>
        <p:nvGrpSpPr>
          <p:cNvPr id="4" name="Group 4"/>
          <p:cNvGrpSpPr/>
          <p:nvPr/>
        </p:nvGrpSpPr>
        <p:grpSpPr>
          <a:xfrm>
            <a:off x="615501" y="3315655"/>
            <a:ext cx="237172" cy="154305"/>
            <a:chOff x="0" y="0"/>
            <a:chExt cx="316230" cy="205740"/>
          </a:xfrm>
        </p:grpSpPr>
        <p:sp>
          <p:nvSpPr>
            <p:cNvPr id="5" name="Freeform 5"/>
            <p:cNvSpPr/>
            <p:nvPr/>
          </p:nvSpPr>
          <p:spPr>
            <a:xfrm>
              <a:off x="49530" y="45720"/>
              <a:ext cx="220980" cy="109220"/>
            </a:xfrm>
            <a:custGeom>
              <a:avLst/>
              <a:gdLst/>
              <a:ahLst/>
              <a:cxnLst/>
              <a:rect l="l" t="t" r="r" b="b"/>
              <a:pathLst>
                <a:path w="220980" h="109220">
                  <a:moveTo>
                    <a:pt x="166370" y="107950"/>
                  </a:moveTo>
                  <a:cubicBezTo>
                    <a:pt x="6350" y="87630"/>
                    <a:pt x="0" y="68580"/>
                    <a:pt x="1270" y="53340"/>
                  </a:cubicBezTo>
                  <a:cubicBezTo>
                    <a:pt x="1270" y="39370"/>
                    <a:pt x="15240" y="20320"/>
                    <a:pt x="26670" y="11430"/>
                  </a:cubicBezTo>
                  <a:cubicBezTo>
                    <a:pt x="35560" y="5080"/>
                    <a:pt x="48260" y="3810"/>
                    <a:pt x="58420" y="5080"/>
                  </a:cubicBezTo>
                  <a:cubicBezTo>
                    <a:pt x="68580" y="6350"/>
                    <a:pt x="81280" y="10160"/>
                    <a:pt x="88900" y="19050"/>
                  </a:cubicBezTo>
                  <a:cubicBezTo>
                    <a:pt x="97790" y="29210"/>
                    <a:pt x="105410" y="52070"/>
                    <a:pt x="104140" y="64770"/>
                  </a:cubicBezTo>
                  <a:cubicBezTo>
                    <a:pt x="102870" y="76200"/>
                    <a:pt x="96520" y="87630"/>
                    <a:pt x="88900" y="93980"/>
                  </a:cubicBezTo>
                  <a:cubicBezTo>
                    <a:pt x="81280" y="101600"/>
                    <a:pt x="69850" y="107950"/>
                    <a:pt x="58420" y="107950"/>
                  </a:cubicBezTo>
                  <a:cubicBezTo>
                    <a:pt x="45720" y="109220"/>
                    <a:pt x="22860" y="101600"/>
                    <a:pt x="12700" y="90170"/>
                  </a:cubicBezTo>
                  <a:cubicBezTo>
                    <a:pt x="3810" y="80010"/>
                    <a:pt x="0" y="55880"/>
                    <a:pt x="2540" y="43180"/>
                  </a:cubicBezTo>
                  <a:cubicBezTo>
                    <a:pt x="5080" y="31750"/>
                    <a:pt x="12700" y="21590"/>
                    <a:pt x="21590" y="15240"/>
                  </a:cubicBezTo>
                  <a:cubicBezTo>
                    <a:pt x="30480" y="8890"/>
                    <a:pt x="39370" y="6350"/>
                    <a:pt x="53340" y="5080"/>
                  </a:cubicBezTo>
                  <a:cubicBezTo>
                    <a:pt x="78740" y="0"/>
                    <a:pt x="139700" y="0"/>
                    <a:pt x="166370" y="5080"/>
                  </a:cubicBezTo>
                  <a:cubicBezTo>
                    <a:pt x="181610" y="7620"/>
                    <a:pt x="193040" y="8890"/>
                    <a:pt x="200660" y="17780"/>
                  </a:cubicBezTo>
                  <a:cubicBezTo>
                    <a:pt x="210820" y="29210"/>
                    <a:pt x="220980" y="59690"/>
                    <a:pt x="214630" y="74930"/>
                  </a:cubicBezTo>
                  <a:cubicBezTo>
                    <a:pt x="209550" y="90170"/>
                    <a:pt x="166370" y="107950"/>
                    <a:pt x="166370" y="107950"/>
                  </a:cubicBezTo>
                </a:path>
              </a:pathLst>
            </a:custGeom>
            <a:solidFill>
              <a:srgbClr val="94AAB8"/>
            </a:solidFill>
            <a:ln cap="sq">
              <a:noFill/>
              <a:prstDash val="solid"/>
              <a:miter/>
            </a:ln>
          </p:spPr>
          <p:txBody>
            <a:bodyPr/>
            <a:lstStyle/>
            <a:p>
              <a:endParaRPr lang="en-US"/>
            </a:p>
          </p:txBody>
        </p:sp>
      </p:grpSp>
      <p:sp>
        <p:nvSpPr>
          <p:cNvPr id="6" name="Freeform 6"/>
          <p:cNvSpPr/>
          <p:nvPr/>
        </p:nvSpPr>
        <p:spPr>
          <a:xfrm>
            <a:off x="-443264" y="-745078"/>
            <a:ext cx="3531385" cy="3815463"/>
          </a:xfrm>
          <a:custGeom>
            <a:avLst/>
            <a:gdLst/>
            <a:ahLst/>
            <a:cxnLst/>
            <a:rect l="l" t="t" r="r" b="b"/>
            <a:pathLst>
              <a:path w="3531385" h="3815463">
                <a:moveTo>
                  <a:pt x="0" y="0"/>
                </a:moveTo>
                <a:lnTo>
                  <a:pt x="3531386" y="0"/>
                </a:lnTo>
                <a:lnTo>
                  <a:pt x="3531386" y="3815464"/>
                </a:lnTo>
                <a:lnTo>
                  <a:pt x="0" y="38154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7" name="Group 7"/>
          <p:cNvGrpSpPr/>
          <p:nvPr/>
        </p:nvGrpSpPr>
        <p:grpSpPr>
          <a:xfrm>
            <a:off x="856007" y="3070386"/>
            <a:ext cx="185738" cy="234315"/>
            <a:chOff x="0" y="0"/>
            <a:chExt cx="247650" cy="312420"/>
          </a:xfrm>
        </p:grpSpPr>
        <p:sp>
          <p:nvSpPr>
            <p:cNvPr id="8" name="Freeform 8"/>
            <p:cNvSpPr/>
            <p:nvPr/>
          </p:nvSpPr>
          <p:spPr>
            <a:xfrm>
              <a:off x="46990" y="48260"/>
              <a:ext cx="151130" cy="214630"/>
            </a:xfrm>
            <a:custGeom>
              <a:avLst/>
              <a:gdLst/>
              <a:ahLst/>
              <a:cxnLst/>
              <a:rect l="l" t="t" r="r" b="b"/>
              <a:pathLst>
                <a:path w="151130" h="214630">
                  <a:moveTo>
                    <a:pt x="5080" y="140970"/>
                  </a:moveTo>
                  <a:cubicBezTo>
                    <a:pt x="83820" y="0"/>
                    <a:pt x="95250" y="1270"/>
                    <a:pt x="105410" y="2540"/>
                  </a:cubicBezTo>
                  <a:cubicBezTo>
                    <a:pt x="115570" y="3810"/>
                    <a:pt x="128270" y="8890"/>
                    <a:pt x="134620" y="16510"/>
                  </a:cubicBezTo>
                  <a:cubicBezTo>
                    <a:pt x="143510" y="26670"/>
                    <a:pt x="151130" y="49530"/>
                    <a:pt x="148590" y="63500"/>
                  </a:cubicBezTo>
                  <a:cubicBezTo>
                    <a:pt x="147320" y="73660"/>
                    <a:pt x="142240" y="85090"/>
                    <a:pt x="133350" y="91440"/>
                  </a:cubicBezTo>
                  <a:cubicBezTo>
                    <a:pt x="121920" y="100330"/>
                    <a:pt x="99060" y="106680"/>
                    <a:pt x="86360" y="102870"/>
                  </a:cubicBezTo>
                  <a:cubicBezTo>
                    <a:pt x="72390" y="100330"/>
                    <a:pt x="55880" y="83820"/>
                    <a:pt x="49530" y="71120"/>
                  </a:cubicBezTo>
                  <a:cubicBezTo>
                    <a:pt x="45720" y="60960"/>
                    <a:pt x="45720" y="48260"/>
                    <a:pt x="49530" y="38100"/>
                  </a:cubicBezTo>
                  <a:cubicBezTo>
                    <a:pt x="52070" y="27940"/>
                    <a:pt x="58420" y="16510"/>
                    <a:pt x="68580" y="11430"/>
                  </a:cubicBezTo>
                  <a:cubicBezTo>
                    <a:pt x="80010" y="3810"/>
                    <a:pt x="102870" y="1270"/>
                    <a:pt x="116840" y="5080"/>
                  </a:cubicBezTo>
                  <a:cubicBezTo>
                    <a:pt x="127000" y="7620"/>
                    <a:pt x="135890" y="16510"/>
                    <a:pt x="142240" y="25400"/>
                  </a:cubicBezTo>
                  <a:cubicBezTo>
                    <a:pt x="147320" y="34290"/>
                    <a:pt x="151130" y="43180"/>
                    <a:pt x="149860" y="57150"/>
                  </a:cubicBezTo>
                  <a:cubicBezTo>
                    <a:pt x="147320" y="85090"/>
                    <a:pt x="119380" y="156210"/>
                    <a:pt x="100330" y="181610"/>
                  </a:cubicBezTo>
                  <a:cubicBezTo>
                    <a:pt x="88900" y="196850"/>
                    <a:pt x="76200" y="208280"/>
                    <a:pt x="63500" y="212090"/>
                  </a:cubicBezTo>
                  <a:cubicBezTo>
                    <a:pt x="52070" y="214630"/>
                    <a:pt x="36830" y="212090"/>
                    <a:pt x="26670" y="205740"/>
                  </a:cubicBezTo>
                  <a:cubicBezTo>
                    <a:pt x="17780" y="200660"/>
                    <a:pt x="7620" y="187960"/>
                    <a:pt x="3810" y="177800"/>
                  </a:cubicBezTo>
                  <a:cubicBezTo>
                    <a:pt x="0" y="166370"/>
                    <a:pt x="5080" y="140970"/>
                    <a:pt x="5080" y="140970"/>
                  </a:cubicBezTo>
                </a:path>
              </a:pathLst>
            </a:custGeom>
            <a:solidFill>
              <a:srgbClr val="94AAB8"/>
            </a:solidFill>
            <a:ln cap="sq">
              <a:noFill/>
              <a:prstDash val="solid"/>
              <a:miter/>
            </a:ln>
          </p:spPr>
          <p:txBody>
            <a:bodyPr/>
            <a:lstStyle/>
            <a:p>
              <a:endParaRPr lang="en-US"/>
            </a:p>
          </p:txBody>
        </p:sp>
      </p:grpSp>
      <p:grpSp>
        <p:nvGrpSpPr>
          <p:cNvPr id="9" name="Group 9"/>
          <p:cNvGrpSpPr/>
          <p:nvPr/>
        </p:nvGrpSpPr>
        <p:grpSpPr>
          <a:xfrm>
            <a:off x="6340473" y="3158492"/>
            <a:ext cx="311468" cy="234315"/>
            <a:chOff x="0" y="0"/>
            <a:chExt cx="415290" cy="312420"/>
          </a:xfrm>
        </p:grpSpPr>
        <p:sp>
          <p:nvSpPr>
            <p:cNvPr id="10" name="Freeform 10"/>
            <p:cNvSpPr/>
            <p:nvPr/>
          </p:nvSpPr>
          <p:spPr>
            <a:xfrm>
              <a:off x="46990" y="48260"/>
              <a:ext cx="317500" cy="214630"/>
            </a:xfrm>
            <a:custGeom>
              <a:avLst/>
              <a:gdLst/>
              <a:ahLst/>
              <a:cxnLst/>
              <a:rect l="l" t="t" r="r" b="b"/>
              <a:pathLst>
                <a:path w="317500" h="214630">
                  <a:moveTo>
                    <a:pt x="26670" y="119380"/>
                  </a:moveTo>
                  <a:cubicBezTo>
                    <a:pt x="278130" y="0"/>
                    <a:pt x="285750" y="3810"/>
                    <a:pt x="294640" y="10160"/>
                  </a:cubicBezTo>
                  <a:cubicBezTo>
                    <a:pt x="304800" y="17780"/>
                    <a:pt x="314960" y="36830"/>
                    <a:pt x="316230" y="49530"/>
                  </a:cubicBezTo>
                  <a:cubicBezTo>
                    <a:pt x="317500" y="59690"/>
                    <a:pt x="312420" y="71120"/>
                    <a:pt x="307340" y="78740"/>
                  </a:cubicBezTo>
                  <a:cubicBezTo>
                    <a:pt x="300990" y="87630"/>
                    <a:pt x="290830" y="93980"/>
                    <a:pt x="281940" y="96520"/>
                  </a:cubicBezTo>
                  <a:cubicBezTo>
                    <a:pt x="271780" y="100330"/>
                    <a:pt x="260350" y="99060"/>
                    <a:pt x="250190" y="96520"/>
                  </a:cubicBezTo>
                  <a:cubicBezTo>
                    <a:pt x="241300" y="92710"/>
                    <a:pt x="231140" y="85090"/>
                    <a:pt x="226060" y="76200"/>
                  </a:cubicBezTo>
                  <a:cubicBezTo>
                    <a:pt x="220980" y="64770"/>
                    <a:pt x="218440" y="43180"/>
                    <a:pt x="223520" y="30480"/>
                  </a:cubicBezTo>
                  <a:cubicBezTo>
                    <a:pt x="226060" y="21590"/>
                    <a:pt x="234950" y="12700"/>
                    <a:pt x="243840" y="7620"/>
                  </a:cubicBezTo>
                  <a:cubicBezTo>
                    <a:pt x="252730" y="3810"/>
                    <a:pt x="264160" y="0"/>
                    <a:pt x="274320" y="2540"/>
                  </a:cubicBezTo>
                  <a:cubicBezTo>
                    <a:pt x="287020" y="5080"/>
                    <a:pt x="304800" y="17780"/>
                    <a:pt x="311150" y="29210"/>
                  </a:cubicBezTo>
                  <a:cubicBezTo>
                    <a:pt x="316230" y="38100"/>
                    <a:pt x="317500" y="50800"/>
                    <a:pt x="314960" y="59690"/>
                  </a:cubicBezTo>
                  <a:cubicBezTo>
                    <a:pt x="313690" y="69850"/>
                    <a:pt x="309880" y="76200"/>
                    <a:pt x="299720" y="86360"/>
                  </a:cubicBezTo>
                  <a:cubicBezTo>
                    <a:pt x="269240" y="116840"/>
                    <a:pt x="116840" y="194310"/>
                    <a:pt x="73660" y="207010"/>
                  </a:cubicBezTo>
                  <a:cubicBezTo>
                    <a:pt x="57150" y="212090"/>
                    <a:pt x="49530" y="214630"/>
                    <a:pt x="38100" y="212090"/>
                  </a:cubicBezTo>
                  <a:cubicBezTo>
                    <a:pt x="27940" y="209550"/>
                    <a:pt x="15240" y="201930"/>
                    <a:pt x="8890" y="191770"/>
                  </a:cubicBezTo>
                  <a:cubicBezTo>
                    <a:pt x="2540" y="180340"/>
                    <a:pt x="0" y="157480"/>
                    <a:pt x="3810" y="146050"/>
                  </a:cubicBezTo>
                  <a:cubicBezTo>
                    <a:pt x="6350" y="134620"/>
                    <a:pt x="26670" y="119380"/>
                    <a:pt x="26670" y="119380"/>
                  </a:cubicBezTo>
                </a:path>
              </a:pathLst>
            </a:custGeom>
            <a:solidFill>
              <a:srgbClr val="94AAB8"/>
            </a:solidFill>
            <a:ln cap="sq">
              <a:noFill/>
              <a:prstDash val="solid"/>
              <a:miter/>
            </a:ln>
          </p:spPr>
          <p:txBody>
            <a:bodyPr/>
            <a:lstStyle/>
            <a:p>
              <a:endParaRPr lang="en-US"/>
            </a:p>
          </p:txBody>
        </p:sp>
      </p:grpSp>
      <p:grpSp>
        <p:nvGrpSpPr>
          <p:cNvPr id="11" name="Group 11"/>
          <p:cNvGrpSpPr/>
          <p:nvPr/>
        </p:nvGrpSpPr>
        <p:grpSpPr>
          <a:xfrm>
            <a:off x="6303802" y="2985613"/>
            <a:ext cx="192405" cy="278130"/>
            <a:chOff x="0" y="0"/>
            <a:chExt cx="256540" cy="370840"/>
          </a:xfrm>
        </p:grpSpPr>
        <p:sp>
          <p:nvSpPr>
            <p:cNvPr id="12" name="Freeform 12"/>
            <p:cNvSpPr/>
            <p:nvPr/>
          </p:nvSpPr>
          <p:spPr>
            <a:xfrm>
              <a:off x="46990" y="49530"/>
              <a:ext cx="163830" cy="273050"/>
            </a:xfrm>
            <a:custGeom>
              <a:avLst/>
              <a:gdLst/>
              <a:ahLst/>
              <a:cxnLst/>
              <a:rect l="l" t="t" r="r" b="b"/>
              <a:pathLst>
                <a:path w="163830" h="273050">
                  <a:moveTo>
                    <a:pt x="3810" y="204470"/>
                  </a:moveTo>
                  <a:cubicBezTo>
                    <a:pt x="74930" y="11430"/>
                    <a:pt x="82550" y="6350"/>
                    <a:pt x="92710" y="3810"/>
                  </a:cubicBezTo>
                  <a:cubicBezTo>
                    <a:pt x="101600" y="0"/>
                    <a:pt x="114300" y="0"/>
                    <a:pt x="124460" y="3810"/>
                  </a:cubicBezTo>
                  <a:cubicBezTo>
                    <a:pt x="133350" y="6350"/>
                    <a:pt x="143510" y="13970"/>
                    <a:pt x="149860" y="22860"/>
                  </a:cubicBezTo>
                  <a:cubicBezTo>
                    <a:pt x="154940" y="31750"/>
                    <a:pt x="160020" y="43180"/>
                    <a:pt x="158750" y="53340"/>
                  </a:cubicBezTo>
                  <a:cubicBezTo>
                    <a:pt x="156210" y="66040"/>
                    <a:pt x="146050" y="86360"/>
                    <a:pt x="134620" y="93980"/>
                  </a:cubicBezTo>
                  <a:cubicBezTo>
                    <a:pt x="121920" y="101600"/>
                    <a:pt x="99060" y="101600"/>
                    <a:pt x="87630" y="96520"/>
                  </a:cubicBezTo>
                  <a:cubicBezTo>
                    <a:pt x="77470" y="92710"/>
                    <a:pt x="68580" y="83820"/>
                    <a:pt x="63500" y="74930"/>
                  </a:cubicBezTo>
                  <a:cubicBezTo>
                    <a:pt x="59690" y="66040"/>
                    <a:pt x="57150" y="53340"/>
                    <a:pt x="58420" y="43180"/>
                  </a:cubicBezTo>
                  <a:cubicBezTo>
                    <a:pt x="59690" y="33020"/>
                    <a:pt x="66040" y="21590"/>
                    <a:pt x="73660" y="15240"/>
                  </a:cubicBezTo>
                  <a:cubicBezTo>
                    <a:pt x="81280" y="7620"/>
                    <a:pt x="92710" y="2540"/>
                    <a:pt x="102870" y="1270"/>
                  </a:cubicBezTo>
                  <a:cubicBezTo>
                    <a:pt x="113030" y="0"/>
                    <a:pt x="125730" y="1270"/>
                    <a:pt x="134620" y="7620"/>
                  </a:cubicBezTo>
                  <a:cubicBezTo>
                    <a:pt x="144780" y="15240"/>
                    <a:pt x="156210" y="29210"/>
                    <a:pt x="158750" y="48260"/>
                  </a:cubicBezTo>
                  <a:cubicBezTo>
                    <a:pt x="163830" y="87630"/>
                    <a:pt x="118110" y="201930"/>
                    <a:pt x="100330" y="236220"/>
                  </a:cubicBezTo>
                  <a:cubicBezTo>
                    <a:pt x="92710" y="251460"/>
                    <a:pt x="87630" y="259080"/>
                    <a:pt x="77470" y="264160"/>
                  </a:cubicBezTo>
                  <a:cubicBezTo>
                    <a:pt x="67310" y="269240"/>
                    <a:pt x="53340" y="273050"/>
                    <a:pt x="41910" y="270510"/>
                  </a:cubicBezTo>
                  <a:cubicBezTo>
                    <a:pt x="29210" y="266700"/>
                    <a:pt x="11430" y="252730"/>
                    <a:pt x="5080" y="240030"/>
                  </a:cubicBezTo>
                  <a:cubicBezTo>
                    <a:pt x="0" y="229870"/>
                    <a:pt x="3810" y="204470"/>
                    <a:pt x="3810" y="204470"/>
                  </a:cubicBezTo>
                </a:path>
              </a:pathLst>
            </a:custGeom>
            <a:solidFill>
              <a:srgbClr val="94AAB8"/>
            </a:solidFill>
            <a:ln cap="sq">
              <a:noFill/>
              <a:prstDash val="solid"/>
              <a:miter/>
            </a:ln>
          </p:spPr>
          <p:txBody>
            <a:bodyPr/>
            <a:lstStyle/>
            <a:p>
              <a:endParaRPr lang="en-US"/>
            </a:p>
          </p:txBody>
        </p:sp>
      </p:grpSp>
      <p:grpSp>
        <p:nvGrpSpPr>
          <p:cNvPr id="13" name="Group 13"/>
          <p:cNvGrpSpPr/>
          <p:nvPr/>
        </p:nvGrpSpPr>
        <p:grpSpPr>
          <a:xfrm>
            <a:off x="6377327" y="3363280"/>
            <a:ext cx="302895" cy="175260"/>
            <a:chOff x="0" y="0"/>
            <a:chExt cx="403860" cy="233680"/>
          </a:xfrm>
        </p:grpSpPr>
        <p:sp>
          <p:nvSpPr>
            <p:cNvPr id="14" name="Freeform 14"/>
            <p:cNvSpPr/>
            <p:nvPr/>
          </p:nvSpPr>
          <p:spPr>
            <a:xfrm>
              <a:off x="48260" y="49530"/>
              <a:ext cx="306070" cy="135890"/>
            </a:xfrm>
            <a:custGeom>
              <a:avLst/>
              <a:gdLst/>
              <a:ahLst/>
              <a:cxnLst/>
              <a:rect l="l" t="t" r="r" b="b"/>
              <a:pathLst>
                <a:path w="306070" h="135890">
                  <a:moveTo>
                    <a:pt x="66040" y="1270"/>
                  </a:moveTo>
                  <a:cubicBezTo>
                    <a:pt x="302260" y="57150"/>
                    <a:pt x="304800" y="76200"/>
                    <a:pt x="304800" y="88900"/>
                  </a:cubicBezTo>
                  <a:cubicBezTo>
                    <a:pt x="303530" y="100330"/>
                    <a:pt x="297180" y="110490"/>
                    <a:pt x="290830" y="118110"/>
                  </a:cubicBezTo>
                  <a:cubicBezTo>
                    <a:pt x="283210" y="125730"/>
                    <a:pt x="271780" y="130810"/>
                    <a:pt x="261620" y="133350"/>
                  </a:cubicBezTo>
                  <a:cubicBezTo>
                    <a:pt x="251460" y="134620"/>
                    <a:pt x="238760" y="133350"/>
                    <a:pt x="229870" y="127000"/>
                  </a:cubicBezTo>
                  <a:cubicBezTo>
                    <a:pt x="218440" y="120650"/>
                    <a:pt x="205740" y="100330"/>
                    <a:pt x="203200" y="87630"/>
                  </a:cubicBezTo>
                  <a:cubicBezTo>
                    <a:pt x="201930" y="77470"/>
                    <a:pt x="205740" y="64770"/>
                    <a:pt x="210820" y="55880"/>
                  </a:cubicBezTo>
                  <a:cubicBezTo>
                    <a:pt x="215900" y="48260"/>
                    <a:pt x="226060" y="39370"/>
                    <a:pt x="236220" y="35560"/>
                  </a:cubicBezTo>
                  <a:cubicBezTo>
                    <a:pt x="248920" y="31750"/>
                    <a:pt x="271780" y="34290"/>
                    <a:pt x="283210" y="41910"/>
                  </a:cubicBezTo>
                  <a:cubicBezTo>
                    <a:pt x="292100" y="46990"/>
                    <a:pt x="299720" y="57150"/>
                    <a:pt x="302260" y="67310"/>
                  </a:cubicBezTo>
                  <a:cubicBezTo>
                    <a:pt x="306070" y="77470"/>
                    <a:pt x="304800" y="90170"/>
                    <a:pt x="302260" y="99060"/>
                  </a:cubicBezTo>
                  <a:cubicBezTo>
                    <a:pt x="298450" y="109220"/>
                    <a:pt x="290830" y="119380"/>
                    <a:pt x="281940" y="125730"/>
                  </a:cubicBezTo>
                  <a:cubicBezTo>
                    <a:pt x="273050" y="130810"/>
                    <a:pt x="266700" y="132080"/>
                    <a:pt x="251460" y="133350"/>
                  </a:cubicBezTo>
                  <a:cubicBezTo>
                    <a:pt x="212090" y="135890"/>
                    <a:pt x="77470" y="115570"/>
                    <a:pt x="39370" y="100330"/>
                  </a:cubicBezTo>
                  <a:cubicBezTo>
                    <a:pt x="24130" y="93980"/>
                    <a:pt x="16510" y="87630"/>
                    <a:pt x="10160" y="78740"/>
                  </a:cubicBezTo>
                  <a:cubicBezTo>
                    <a:pt x="3810" y="69850"/>
                    <a:pt x="0" y="54610"/>
                    <a:pt x="2540" y="43180"/>
                  </a:cubicBezTo>
                  <a:cubicBezTo>
                    <a:pt x="5080" y="30480"/>
                    <a:pt x="19050" y="11430"/>
                    <a:pt x="30480" y="5080"/>
                  </a:cubicBezTo>
                  <a:cubicBezTo>
                    <a:pt x="40640" y="0"/>
                    <a:pt x="66040" y="1270"/>
                    <a:pt x="66040" y="1270"/>
                  </a:cubicBezTo>
                </a:path>
              </a:pathLst>
            </a:custGeom>
            <a:solidFill>
              <a:srgbClr val="94AAB8"/>
            </a:solidFill>
            <a:ln cap="sq">
              <a:noFill/>
              <a:prstDash val="solid"/>
              <a:miter/>
            </a:ln>
          </p:spPr>
          <p:txBody>
            <a:bodyPr/>
            <a:lstStyle/>
            <a:p>
              <a:endParaRPr lang="en-US"/>
            </a:p>
          </p:txBody>
        </p:sp>
      </p:grpSp>
      <p:grpSp>
        <p:nvGrpSpPr>
          <p:cNvPr id="15" name="Group 15"/>
          <p:cNvGrpSpPr/>
          <p:nvPr/>
        </p:nvGrpSpPr>
        <p:grpSpPr>
          <a:xfrm>
            <a:off x="11256516" y="3158492"/>
            <a:ext cx="262890" cy="292418"/>
            <a:chOff x="0" y="0"/>
            <a:chExt cx="350520" cy="389890"/>
          </a:xfrm>
        </p:grpSpPr>
        <p:sp>
          <p:nvSpPr>
            <p:cNvPr id="16" name="Freeform 16"/>
            <p:cNvSpPr/>
            <p:nvPr/>
          </p:nvSpPr>
          <p:spPr>
            <a:xfrm>
              <a:off x="46990" y="49530"/>
              <a:ext cx="254000" cy="290830"/>
            </a:xfrm>
            <a:custGeom>
              <a:avLst/>
              <a:gdLst/>
              <a:ahLst/>
              <a:cxnLst/>
              <a:rect l="l" t="t" r="r" b="b"/>
              <a:pathLst>
                <a:path w="254000" h="290830">
                  <a:moveTo>
                    <a:pt x="160020" y="269240"/>
                  </a:moveTo>
                  <a:cubicBezTo>
                    <a:pt x="0" y="46990"/>
                    <a:pt x="3810" y="38100"/>
                    <a:pt x="7620" y="29210"/>
                  </a:cubicBezTo>
                  <a:cubicBezTo>
                    <a:pt x="12700" y="20320"/>
                    <a:pt x="20320" y="10160"/>
                    <a:pt x="30480" y="6350"/>
                  </a:cubicBezTo>
                  <a:cubicBezTo>
                    <a:pt x="43180" y="1270"/>
                    <a:pt x="66040" y="1270"/>
                    <a:pt x="77470" y="7620"/>
                  </a:cubicBezTo>
                  <a:cubicBezTo>
                    <a:pt x="87630" y="11430"/>
                    <a:pt x="95250" y="21590"/>
                    <a:pt x="99060" y="30480"/>
                  </a:cubicBezTo>
                  <a:cubicBezTo>
                    <a:pt x="102870" y="40640"/>
                    <a:pt x="104140" y="53340"/>
                    <a:pt x="101600" y="62230"/>
                  </a:cubicBezTo>
                  <a:cubicBezTo>
                    <a:pt x="99060" y="72390"/>
                    <a:pt x="93980" y="83820"/>
                    <a:pt x="85090" y="90170"/>
                  </a:cubicBezTo>
                  <a:cubicBezTo>
                    <a:pt x="73660" y="97790"/>
                    <a:pt x="52070" y="102870"/>
                    <a:pt x="39370" y="99060"/>
                  </a:cubicBezTo>
                  <a:cubicBezTo>
                    <a:pt x="25400" y="95250"/>
                    <a:pt x="10160" y="77470"/>
                    <a:pt x="5080" y="66040"/>
                  </a:cubicBezTo>
                  <a:cubicBezTo>
                    <a:pt x="1270" y="55880"/>
                    <a:pt x="2540" y="43180"/>
                    <a:pt x="6350" y="34290"/>
                  </a:cubicBezTo>
                  <a:cubicBezTo>
                    <a:pt x="8890" y="24130"/>
                    <a:pt x="17780" y="13970"/>
                    <a:pt x="25400" y="8890"/>
                  </a:cubicBezTo>
                  <a:cubicBezTo>
                    <a:pt x="34290" y="3810"/>
                    <a:pt x="46990" y="0"/>
                    <a:pt x="57150" y="1270"/>
                  </a:cubicBezTo>
                  <a:cubicBezTo>
                    <a:pt x="67310" y="1270"/>
                    <a:pt x="74930" y="3810"/>
                    <a:pt x="86360" y="13970"/>
                  </a:cubicBezTo>
                  <a:cubicBezTo>
                    <a:pt x="120650" y="39370"/>
                    <a:pt x="222250" y="168910"/>
                    <a:pt x="242570" y="208280"/>
                  </a:cubicBezTo>
                  <a:cubicBezTo>
                    <a:pt x="250190" y="223520"/>
                    <a:pt x="254000" y="231140"/>
                    <a:pt x="251460" y="243840"/>
                  </a:cubicBezTo>
                  <a:cubicBezTo>
                    <a:pt x="250190" y="256540"/>
                    <a:pt x="237490" y="275590"/>
                    <a:pt x="226060" y="283210"/>
                  </a:cubicBezTo>
                  <a:cubicBezTo>
                    <a:pt x="215900" y="289560"/>
                    <a:pt x="201930" y="290830"/>
                    <a:pt x="190500" y="288290"/>
                  </a:cubicBezTo>
                  <a:cubicBezTo>
                    <a:pt x="179070" y="285750"/>
                    <a:pt x="160020" y="269240"/>
                    <a:pt x="160020" y="269240"/>
                  </a:cubicBezTo>
                </a:path>
              </a:pathLst>
            </a:custGeom>
            <a:solidFill>
              <a:srgbClr val="94AAB8"/>
            </a:solidFill>
            <a:ln cap="sq">
              <a:noFill/>
              <a:prstDash val="solid"/>
              <a:miter/>
            </a:ln>
          </p:spPr>
          <p:txBody>
            <a:bodyPr/>
            <a:lstStyle/>
            <a:p>
              <a:endParaRPr lang="en-US"/>
            </a:p>
          </p:txBody>
        </p:sp>
      </p:grpSp>
      <p:grpSp>
        <p:nvGrpSpPr>
          <p:cNvPr id="17" name="Group 17"/>
          <p:cNvGrpSpPr/>
          <p:nvPr/>
        </p:nvGrpSpPr>
        <p:grpSpPr>
          <a:xfrm>
            <a:off x="11256516" y="3421858"/>
            <a:ext cx="237172" cy="154305"/>
            <a:chOff x="0" y="0"/>
            <a:chExt cx="316230" cy="205740"/>
          </a:xfrm>
        </p:grpSpPr>
        <p:sp>
          <p:nvSpPr>
            <p:cNvPr id="18" name="Freeform 18"/>
            <p:cNvSpPr/>
            <p:nvPr/>
          </p:nvSpPr>
          <p:spPr>
            <a:xfrm>
              <a:off x="49530" y="45720"/>
              <a:ext cx="220980" cy="109220"/>
            </a:xfrm>
            <a:custGeom>
              <a:avLst/>
              <a:gdLst/>
              <a:ahLst/>
              <a:cxnLst/>
              <a:rect l="l" t="t" r="r" b="b"/>
              <a:pathLst>
                <a:path w="220980" h="109220">
                  <a:moveTo>
                    <a:pt x="166370" y="107950"/>
                  </a:moveTo>
                  <a:cubicBezTo>
                    <a:pt x="6350" y="87630"/>
                    <a:pt x="0" y="68580"/>
                    <a:pt x="1270" y="53340"/>
                  </a:cubicBezTo>
                  <a:cubicBezTo>
                    <a:pt x="1270" y="39370"/>
                    <a:pt x="15240" y="20320"/>
                    <a:pt x="26670" y="11430"/>
                  </a:cubicBezTo>
                  <a:cubicBezTo>
                    <a:pt x="35560" y="5080"/>
                    <a:pt x="48260" y="3810"/>
                    <a:pt x="58420" y="5080"/>
                  </a:cubicBezTo>
                  <a:cubicBezTo>
                    <a:pt x="68580" y="6350"/>
                    <a:pt x="81280" y="10160"/>
                    <a:pt x="88900" y="19050"/>
                  </a:cubicBezTo>
                  <a:cubicBezTo>
                    <a:pt x="97790" y="29210"/>
                    <a:pt x="105410" y="52070"/>
                    <a:pt x="104140" y="64770"/>
                  </a:cubicBezTo>
                  <a:cubicBezTo>
                    <a:pt x="102870" y="76200"/>
                    <a:pt x="96520" y="87630"/>
                    <a:pt x="88900" y="93980"/>
                  </a:cubicBezTo>
                  <a:cubicBezTo>
                    <a:pt x="81280" y="101600"/>
                    <a:pt x="69850" y="107950"/>
                    <a:pt x="58420" y="107950"/>
                  </a:cubicBezTo>
                  <a:cubicBezTo>
                    <a:pt x="45720" y="109220"/>
                    <a:pt x="22860" y="101600"/>
                    <a:pt x="12700" y="90170"/>
                  </a:cubicBezTo>
                  <a:cubicBezTo>
                    <a:pt x="3810" y="80010"/>
                    <a:pt x="0" y="55880"/>
                    <a:pt x="2540" y="43180"/>
                  </a:cubicBezTo>
                  <a:cubicBezTo>
                    <a:pt x="5080" y="31750"/>
                    <a:pt x="12700" y="21590"/>
                    <a:pt x="21590" y="15240"/>
                  </a:cubicBezTo>
                  <a:cubicBezTo>
                    <a:pt x="30480" y="8890"/>
                    <a:pt x="39370" y="6350"/>
                    <a:pt x="53340" y="5080"/>
                  </a:cubicBezTo>
                  <a:cubicBezTo>
                    <a:pt x="78740" y="0"/>
                    <a:pt x="139700" y="0"/>
                    <a:pt x="166370" y="5080"/>
                  </a:cubicBezTo>
                  <a:cubicBezTo>
                    <a:pt x="181610" y="7620"/>
                    <a:pt x="193040" y="8890"/>
                    <a:pt x="200660" y="17780"/>
                  </a:cubicBezTo>
                  <a:cubicBezTo>
                    <a:pt x="210820" y="29210"/>
                    <a:pt x="220980" y="59690"/>
                    <a:pt x="214630" y="74930"/>
                  </a:cubicBezTo>
                  <a:cubicBezTo>
                    <a:pt x="209550" y="90170"/>
                    <a:pt x="166370" y="107950"/>
                    <a:pt x="166370" y="107950"/>
                  </a:cubicBezTo>
                </a:path>
              </a:pathLst>
            </a:custGeom>
            <a:solidFill>
              <a:srgbClr val="94AAB8"/>
            </a:solidFill>
            <a:ln cap="sq">
              <a:noFill/>
              <a:prstDash val="solid"/>
              <a:miter/>
            </a:ln>
          </p:spPr>
          <p:txBody>
            <a:bodyPr/>
            <a:lstStyle/>
            <a:p>
              <a:endParaRPr lang="en-US"/>
            </a:p>
          </p:txBody>
        </p:sp>
      </p:grpSp>
      <p:grpSp>
        <p:nvGrpSpPr>
          <p:cNvPr id="19" name="Group 19"/>
          <p:cNvGrpSpPr/>
          <p:nvPr/>
        </p:nvGrpSpPr>
        <p:grpSpPr>
          <a:xfrm>
            <a:off x="11493689" y="3238978"/>
            <a:ext cx="185738" cy="234315"/>
            <a:chOff x="0" y="0"/>
            <a:chExt cx="247650" cy="312420"/>
          </a:xfrm>
        </p:grpSpPr>
        <p:sp>
          <p:nvSpPr>
            <p:cNvPr id="20" name="Freeform 20"/>
            <p:cNvSpPr/>
            <p:nvPr/>
          </p:nvSpPr>
          <p:spPr>
            <a:xfrm>
              <a:off x="46990" y="48260"/>
              <a:ext cx="151130" cy="214630"/>
            </a:xfrm>
            <a:custGeom>
              <a:avLst/>
              <a:gdLst/>
              <a:ahLst/>
              <a:cxnLst/>
              <a:rect l="l" t="t" r="r" b="b"/>
              <a:pathLst>
                <a:path w="151130" h="214630">
                  <a:moveTo>
                    <a:pt x="5080" y="140970"/>
                  </a:moveTo>
                  <a:cubicBezTo>
                    <a:pt x="83820" y="0"/>
                    <a:pt x="95250" y="1270"/>
                    <a:pt x="105410" y="2540"/>
                  </a:cubicBezTo>
                  <a:cubicBezTo>
                    <a:pt x="115570" y="3810"/>
                    <a:pt x="128270" y="8890"/>
                    <a:pt x="134620" y="16510"/>
                  </a:cubicBezTo>
                  <a:cubicBezTo>
                    <a:pt x="143510" y="26670"/>
                    <a:pt x="151130" y="49530"/>
                    <a:pt x="148590" y="63500"/>
                  </a:cubicBezTo>
                  <a:cubicBezTo>
                    <a:pt x="147320" y="73660"/>
                    <a:pt x="142240" y="85090"/>
                    <a:pt x="133350" y="91440"/>
                  </a:cubicBezTo>
                  <a:cubicBezTo>
                    <a:pt x="121920" y="100330"/>
                    <a:pt x="99060" y="106680"/>
                    <a:pt x="86360" y="102870"/>
                  </a:cubicBezTo>
                  <a:cubicBezTo>
                    <a:pt x="72390" y="100330"/>
                    <a:pt x="55880" y="83820"/>
                    <a:pt x="49530" y="71120"/>
                  </a:cubicBezTo>
                  <a:cubicBezTo>
                    <a:pt x="45720" y="60960"/>
                    <a:pt x="45720" y="48260"/>
                    <a:pt x="49530" y="38100"/>
                  </a:cubicBezTo>
                  <a:cubicBezTo>
                    <a:pt x="52070" y="27940"/>
                    <a:pt x="58420" y="16510"/>
                    <a:pt x="68580" y="11430"/>
                  </a:cubicBezTo>
                  <a:cubicBezTo>
                    <a:pt x="80010" y="3810"/>
                    <a:pt x="102870" y="1270"/>
                    <a:pt x="116840" y="5080"/>
                  </a:cubicBezTo>
                  <a:cubicBezTo>
                    <a:pt x="127000" y="7620"/>
                    <a:pt x="135890" y="16510"/>
                    <a:pt x="142240" y="25400"/>
                  </a:cubicBezTo>
                  <a:cubicBezTo>
                    <a:pt x="147320" y="34290"/>
                    <a:pt x="151130" y="43180"/>
                    <a:pt x="149860" y="57150"/>
                  </a:cubicBezTo>
                  <a:cubicBezTo>
                    <a:pt x="147320" y="85090"/>
                    <a:pt x="119380" y="156210"/>
                    <a:pt x="100330" y="181610"/>
                  </a:cubicBezTo>
                  <a:cubicBezTo>
                    <a:pt x="88900" y="196850"/>
                    <a:pt x="76200" y="208280"/>
                    <a:pt x="63500" y="212090"/>
                  </a:cubicBezTo>
                  <a:cubicBezTo>
                    <a:pt x="52070" y="214630"/>
                    <a:pt x="36830" y="212090"/>
                    <a:pt x="26670" y="205740"/>
                  </a:cubicBezTo>
                  <a:cubicBezTo>
                    <a:pt x="17780" y="200660"/>
                    <a:pt x="7620" y="187960"/>
                    <a:pt x="3810" y="177800"/>
                  </a:cubicBezTo>
                  <a:cubicBezTo>
                    <a:pt x="0" y="166370"/>
                    <a:pt x="5080" y="140970"/>
                    <a:pt x="5080" y="140970"/>
                  </a:cubicBezTo>
                </a:path>
              </a:pathLst>
            </a:custGeom>
            <a:solidFill>
              <a:srgbClr val="94AAB8"/>
            </a:solidFill>
            <a:ln cap="sq">
              <a:noFill/>
              <a:prstDash val="solid"/>
              <a:miter/>
            </a:ln>
          </p:spPr>
          <p:txBody>
            <a:bodyPr/>
            <a:lstStyle/>
            <a:p>
              <a:endParaRPr lang="en-US"/>
            </a:p>
          </p:txBody>
        </p:sp>
      </p:grpSp>
      <p:grpSp>
        <p:nvGrpSpPr>
          <p:cNvPr id="21" name="Group 21"/>
          <p:cNvGrpSpPr/>
          <p:nvPr/>
        </p:nvGrpSpPr>
        <p:grpSpPr>
          <a:xfrm>
            <a:off x="15844794" y="3216595"/>
            <a:ext cx="311468" cy="234315"/>
            <a:chOff x="0" y="0"/>
            <a:chExt cx="415290" cy="312420"/>
          </a:xfrm>
        </p:grpSpPr>
        <p:sp>
          <p:nvSpPr>
            <p:cNvPr id="22" name="Freeform 22"/>
            <p:cNvSpPr/>
            <p:nvPr/>
          </p:nvSpPr>
          <p:spPr>
            <a:xfrm>
              <a:off x="46990" y="48260"/>
              <a:ext cx="317500" cy="214630"/>
            </a:xfrm>
            <a:custGeom>
              <a:avLst/>
              <a:gdLst/>
              <a:ahLst/>
              <a:cxnLst/>
              <a:rect l="l" t="t" r="r" b="b"/>
              <a:pathLst>
                <a:path w="317500" h="214630">
                  <a:moveTo>
                    <a:pt x="26670" y="119380"/>
                  </a:moveTo>
                  <a:cubicBezTo>
                    <a:pt x="278130" y="0"/>
                    <a:pt x="285750" y="3810"/>
                    <a:pt x="294640" y="10160"/>
                  </a:cubicBezTo>
                  <a:cubicBezTo>
                    <a:pt x="304800" y="17780"/>
                    <a:pt x="314960" y="36830"/>
                    <a:pt x="316230" y="49530"/>
                  </a:cubicBezTo>
                  <a:cubicBezTo>
                    <a:pt x="317500" y="59690"/>
                    <a:pt x="312420" y="71120"/>
                    <a:pt x="307340" y="78740"/>
                  </a:cubicBezTo>
                  <a:cubicBezTo>
                    <a:pt x="300990" y="87630"/>
                    <a:pt x="290830" y="93980"/>
                    <a:pt x="281940" y="96520"/>
                  </a:cubicBezTo>
                  <a:cubicBezTo>
                    <a:pt x="271780" y="100330"/>
                    <a:pt x="260350" y="99060"/>
                    <a:pt x="250190" y="96520"/>
                  </a:cubicBezTo>
                  <a:cubicBezTo>
                    <a:pt x="241300" y="92710"/>
                    <a:pt x="231140" y="85090"/>
                    <a:pt x="226060" y="76200"/>
                  </a:cubicBezTo>
                  <a:cubicBezTo>
                    <a:pt x="220980" y="64770"/>
                    <a:pt x="218440" y="43180"/>
                    <a:pt x="223520" y="30480"/>
                  </a:cubicBezTo>
                  <a:cubicBezTo>
                    <a:pt x="226060" y="21590"/>
                    <a:pt x="234950" y="12700"/>
                    <a:pt x="243840" y="7620"/>
                  </a:cubicBezTo>
                  <a:cubicBezTo>
                    <a:pt x="252730" y="3810"/>
                    <a:pt x="264160" y="0"/>
                    <a:pt x="274320" y="2540"/>
                  </a:cubicBezTo>
                  <a:cubicBezTo>
                    <a:pt x="287020" y="5080"/>
                    <a:pt x="304800" y="17780"/>
                    <a:pt x="311150" y="29210"/>
                  </a:cubicBezTo>
                  <a:cubicBezTo>
                    <a:pt x="316230" y="38100"/>
                    <a:pt x="317500" y="50800"/>
                    <a:pt x="314960" y="59690"/>
                  </a:cubicBezTo>
                  <a:cubicBezTo>
                    <a:pt x="313690" y="69850"/>
                    <a:pt x="309880" y="76200"/>
                    <a:pt x="299720" y="86360"/>
                  </a:cubicBezTo>
                  <a:cubicBezTo>
                    <a:pt x="269240" y="116840"/>
                    <a:pt x="116840" y="194310"/>
                    <a:pt x="73660" y="207010"/>
                  </a:cubicBezTo>
                  <a:cubicBezTo>
                    <a:pt x="57150" y="212090"/>
                    <a:pt x="49530" y="214630"/>
                    <a:pt x="38100" y="212090"/>
                  </a:cubicBezTo>
                  <a:cubicBezTo>
                    <a:pt x="27940" y="209550"/>
                    <a:pt x="15240" y="201930"/>
                    <a:pt x="8890" y="191770"/>
                  </a:cubicBezTo>
                  <a:cubicBezTo>
                    <a:pt x="2540" y="180340"/>
                    <a:pt x="0" y="157480"/>
                    <a:pt x="3810" y="146050"/>
                  </a:cubicBezTo>
                  <a:cubicBezTo>
                    <a:pt x="6350" y="134620"/>
                    <a:pt x="26670" y="119380"/>
                    <a:pt x="26670" y="119380"/>
                  </a:cubicBezTo>
                </a:path>
              </a:pathLst>
            </a:custGeom>
            <a:solidFill>
              <a:srgbClr val="94AAB8"/>
            </a:solidFill>
            <a:ln cap="sq">
              <a:noFill/>
              <a:prstDash val="solid"/>
              <a:miter/>
            </a:ln>
          </p:spPr>
          <p:txBody>
            <a:bodyPr/>
            <a:lstStyle/>
            <a:p>
              <a:endParaRPr lang="en-US"/>
            </a:p>
          </p:txBody>
        </p:sp>
      </p:grpSp>
      <p:grpSp>
        <p:nvGrpSpPr>
          <p:cNvPr id="23" name="Group 23"/>
          <p:cNvGrpSpPr/>
          <p:nvPr/>
        </p:nvGrpSpPr>
        <p:grpSpPr>
          <a:xfrm>
            <a:off x="15748592" y="3124678"/>
            <a:ext cx="192405" cy="278130"/>
            <a:chOff x="0" y="0"/>
            <a:chExt cx="256540" cy="370840"/>
          </a:xfrm>
        </p:grpSpPr>
        <p:sp>
          <p:nvSpPr>
            <p:cNvPr id="24" name="Freeform 24"/>
            <p:cNvSpPr/>
            <p:nvPr/>
          </p:nvSpPr>
          <p:spPr>
            <a:xfrm>
              <a:off x="46990" y="49530"/>
              <a:ext cx="163830" cy="273050"/>
            </a:xfrm>
            <a:custGeom>
              <a:avLst/>
              <a:gdLst/>
              <a:ahLst/>
              <a:cxnLst/>
              <a:rect l="l" t="t" r="r" b="b"/>
              <a:pathLst>
                <a:path w="163830" h="273050">
                  <a:moveTo>
                    <a:pt x="3810" y="204470"/>
                  </a:moveTo>
                  <a:cubicBezTo>
                    <a:pt x="74930" y="11430"/>
                    <a:pt x="82550" y="6350"/>
                    <a:pt x="92710" y="3810"/>
                  </a:cubicBezTo>
                  <a:cubicBezTo>
                    <a:pt x="101600" y="0"/>
                    <a:pt x="114300" y="0"/>
                    <a:pt x="124460" y="3810"/>
                  </a:cubicBezTo>
                  <a:cubicBezTo>
                    <a:pt x="133350" y="6350"/>
                    <a:pt x="143510" y="13970"/>
                    <a:pt x="149860" y="22860"/>
                  </a:cubicBezTo>
                  <a:cubicBezTo>
                    <a:pt x="154940" y="31750"/>
                    <a:pt x="160020" y="43180"/>
                    <a:pt x="158750" y="53340"/>
                  </a:cubicBezTo>
                  <a:cubicBezTo>
                    <a:pt x="156210" y="66040"/>
                    <a:pt x="146050" y="86360"/>
                    <a:pt x="134620" y="93980"/>
                  </a:cubicBezTo>
                  <a:cubicBezTo>
                    <a:pt x="121920" y="101600"/>
                    <a:pt x="99060" y="101600"/>
                    <a:pt x="87630" y="96520"/>
                  </a:cubicBezTo>
                  <a:cubicBezTo>
                    <a:pt x="77470" y="92710"/>
                    <a:pt x="68580" y="83820"/>
                    <a:pt x="63500" y="74930"/>
                  </a:cubicBezTo>
                  <a:cubicBezTo>
                    <a:pt x="59690" y="66040"/>
                    <a:pt x="57150" y="53340"/>
                    <a:pt x="58420" y="43180"/>
                  </a:cubicBezTo>
                  <a:cubicBezTo>
                    <a:pt x="59690" y="33020"/>
                    <a:pt x="66040" y="21590"/>
                    <a:pt x="73660" y="15240"/>
                  </a:cubicBezTo>
                  <a:cubicBezTo>
                    <a:pt x="81280" y="7620"/>
                    <a:pt x="92710" y="2540"/>
                    <a:pt x="102870" y="1270"/>
                  </a:cubicBezTo>
                  <a:cubicBezTo>
                    <a:pt x="113030" y="0"/>
                    <a:pt x="125730" y="1270"/>
                    <a:pt x="134620" y="7620"/>
                  </a:cubicBezTo>
                  <a:cubicBezTo>
                    <a:pt x="144780" y="15240"/>
                    <a:pt x="156210" y="29210"/>
                    <a:pt x="158750" y="48260"/>
                  </a:cubicBezTo>
                  <a:cubicBezTo>
                    <a:pt x="163830" y="87630"/>
                    <a:pt x="118110" y="201930"/>
                    <a:pt x="100330" y="236220"/>
                  </a:cubicBezTo>
                  <a:cubicBezTo>
                    <a:pt x="92710" y="251460"/>
                    <a:pt x="87630" y="259080"/>
                    <a:pt x="77470" y="264160"/>
                  </a:cubicBezTo>
                  <a:cubicBezTo>
                    <a:pt x="67310" y="269240"/>
                    <a:pt x="53340" y="273050"/>
                    <a:pt x="41910" y="270510"/>
                  </a:cubicBezTo>
                  <a:cubicBezTo>
                    <a:pt x="29210" y="266700"/>
                    <a:pt x="11430" y="252730"/>
                    <a:pt x="5080" y="240030"/>
                  </a:cubicBezTo>
                  <a:cubicBezTo>
                    <a:pt x="0" y="229870"/>
                    <a:pt x="3810" y="204470"/>
                    <a:pt x="3810" y="204470"/>
                  </a:cubicBezTo>
                </a:path>
              </a:pathLst>
            </a:custGeom>
            <a:solidFill>
              <a:srgbClr val="94AAB8"/>
            </a:solidFill>
            <a:ln cap="sq">
              <a:noFill/>
              <a:prstDash val="solid"/>
              <a:miter/>
            </a:ln>
          </p:spPr>
          <p:txBody>
            <a:bodyPr/>
            <a:lstStyle/>
            <a:p>
              <a:endParaRPr lang="en-US"/>
            </a:p>
          </p:txBody>
        </p:sp>
      </p:grpSp>
      <p:grpSp>
        <p:nvGrpSpPr>
          <p:cNvPr id="25" name="Group 25"/>
          <p:cNvGrpSpPr/>
          <p:nvPr/>
        </p:nvGrpSpPr>
        <p:grpSpPr>
          <a:xfrm>
            <a:off x="15940997" y="3402808"/>
            <a:ext cx="302895" cy="175260"/>
            <a:chOff x="0" y="0"/>
            <a:chExt cx="403860" cy="233680"/>
          </a:xfrm>
        </p:grpSpPr>
        <p:sp>
          <p:nvSpPr>
            <p:cNvPr id="26" name="Freeform 26"/>
            <p:cNvSpPr/>
            <p:nvPr/>
          </p:nvSpPr>
          <p:spPr>
            <a:xfrm>
              <a:off x="48260" y="49530"/>
              <a:ext cx="306070" cy="135890"/>
            </a:xfrm>
            <a:custGeom>
              <a:avLst/>
              <a:gdLst/>
              <a:ahLst/>
              <a:cxnLst/>
              <a:rect l="l" t="t" r="r" b="b"/>
              <a:pathLst>
                <a:path w="306070" h="135890">
                  <a:moveTo>
                    <a:pt x="66040" y="1270"/>
                  </a:moveTo>
                  <a:cubicBezTo>
                    <a:pt x="302260" y="57150"/>
                    <a:pt x="304800" y="76200"/>
                    <a:pt x="304800" y="88900"/>
                  </a:cubicBezTo>
                  <a:cubicBezTo>
                    <a:pt x="303530" y="100330"/>
                    <a:pt x="297180" y="110490"/>
                    <a:pt x="290830" y="118110"/>
                  </a:cubicBezTo>
                  <a:cubicBezTo>
                    <a:pt x="283210" y="125730"/>
                    <a:pt x="271780" y="130810"/>
                    <a:pt x="261620" y="133350"/>
                  </a:cubicBezTo>
                  <a:cubicBezTo>
                    <a:pt x="251460" y="134620"/>
                    <a:pt x="238760" y="133350"/>
                    <a:pt x="229870" y="127000"/>
                  </a:cubicBezTo>
                  <a:cubicBezTo>
                    <a:pt x="218440" y="120650"/>
                    <a:pt x="205740" y="100330"/>
                    <a:pt x="203200" y="87630"/>
                  </a:cubicBezTo>
                  <a:cubicBezTo>
                    <a:pt x="201930" y="77470"/>
                    <a:pt x="205740" y="64770"/>
                    <a:pt x="210820" y="55880"/>
                  </a:cubicBezTo>
                  <a:cubicBezTo>
                    <a:pt x="215900" y="48260"/>
                    <a:pt x="226060" y="39370"/>
                    <a:pt x="236220" y="35560"/>
                  </a:cubicBezTo>
                  <a:cubicBezTo>
                    <a:pt x="248920" y="31750"/>
                    <a:pt x="271780" y="34290"/>
                    <a:pt x="283210" y="41910"/>
                  </a:cubicBezTo>
                  <a:cubicBezTo>
                    <a:pt x="292100" y="46990"/>
                    <a:pt x="299720" y="57150"/>
                    <a:pt x="302260" y="67310"/>
                  </a:cubicBezTo>
                  <a:cubicBezTo>
                    <a:pt x="306070" y="77470"/>
                    <a:pt x="304800" y="90170"/>
                    <a:pt x="302260" y="99060"/>
                  </a:cubicBezTo>
                  <a:cubicBezTo>
                    <a:pt x="298450" y="109220"/>
                    <a:pt x="290830" y="119380"/>
                    <a:pt x="281940" y="125730"/>
                  </a:cubicBezTo>
                  <a:cubicBezTo>
                    <a:pt x="273050" y="130810"/>
                    <a:pt x="266700" y="132080"/>
                    <a:pt x="251460" y="133350"/>
                  </a:cubicBezTo>
                  <a:cubicBezTo>
                    <a:pt x="212090" y="135890"/>
                    <a:pt x="77470" y="115570"/>
                    <a:pt x="39370" y="100330"/>
                  </a:cubicBezTo>
                  <a:cubicBezTo>
                    <a:pt x="24130" y="93980"/>
                    <a:pt x="16510" y="87630"/>
                    <a:pt x="10160" y="78740"/>
                  </a:cubicBezTo>
                  <a:cubicBezTo>
                    <a:pt x="3810" y="69850"/>
                    <a:pt x="0" y="54610"/>
                    <a:pt x="2540" y="43180"/>
                  </a:cubicBezTo>
                  <a:cubicBezTo>
                    <a:pt x="5080" y="30480"/>
                    <a:pt x="19050" y="11430"/>
                    <a:pt x="30480" y="5080"/>
                  </a:cubicBezTo>
                  <a:cubicBezTo>
                    <a:pt x="40640" y="0"/>
                    <a:pt x="66040" y="1270"/>
                    <a:pt x="66040" y="1270"/>
                  </a:cubicBezTo>
                </a:path>
              </a:pathLst>
            </a:custGeom>
            <a:solidFill>
              <a:srgbClr val="94AAB8"/>
            </a:solidFill>
            <a:ln cap="sq">
              <a:noFill/>
              <a:prstDash val="solid"/>
              <a:miter/>
            </a:ln>
          </p:spPr>
          <p:txBody>
            <a:bodyPr/>
            <a:lstStyle/>
            <a:p>
              <a:endParaRPr lang="en-US"/>
            </a:p>
          </p:txBody>
        </p:sp>
      </p:grpSp>
      <p:sp>
        <p:nvSpPr>
          <p:cNvPr id="27" name="Freeform 27"/>
          <p:cNvSpPr/>
          <p:nvPr/>
        </p:nvSpPr>
        <p:spPr>
          <a:xfrm>
            <a:off x="6588459" y="3651411"/>
            <a:ext cx="5111081" cy="5264222"/>
          </a:xfrm>
          <a:custGeom>
            <a:avLst/>
            <a:gdLst/>
            <a:ahLst/>
            <a:cxnLst/>
            <a:rect l="l" t="t" r="r" b="b"/>
            <a:pathLst>
              <a:path w="5111081" h="5264222">
                <a:moveTo>
                  <a:pt x="0" y="0"/>
                </a:moveTo>
                <a:lnTo>
                  <a:pt x="5111082" y="0"/>
                </a:lnTo>
                <a:lnTo>
                  <a:pt x="5111082" y="5264222"/>
                </a:lnTo>
                <a:lnTo>
                  <a:pt x="0" y="52642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8" name="TextBox 28"/>
          <p:cNvSpPr txBox="1"/>
          <p:nvPr/>
        </p:nvSpPr>
        <p:spPr>
          <a:xfrm>
            <a:off x="11860165" y="3833339"/>
            <a:ext cx="6126409" cy="5642570"/>
          </a:xfrm>
          <a:prstGeom prst="rect">
            <a:avLst/>
          </a:prstGeom>
        </p:spPr>
        <p:txBody>
          <a:bodyPr lIns="0" tIns="0" rIns="0" bIns="0" rtlCol="0" anchor="t">
            <a:spAutoFit/>
          </a:bodyPr>
          <a:lstStyle/>
          <a:p>
            <a:pPr algn="l">
              <a:lnSpc>
                <a:spcPts val="3961"/>
              </a:lnSpc>
            </a:pPr>
            <a:r>
              <a:rPr lang="en-US" sz="2829" b="1" dirty="0">
                <a:solidFill>
                  <a:srgbClr val="3B365F"/>
                </a:solidFill>
                <a:latin typeface="Times New Roman"/>
                <a:ea typeface="Times New Roman"/>
                <a:cs typeface="Times New Roman"/>
                <a:sym typeface="Times New Roman"/>
              </a:rPr>
              <a:t>· Primary Data:</a:t>
            </a:r>
          </a:p>
          <a:p>
            <a:pPr algn="l">
              <a:lnSpc>
                <a:spcPts val="3961"/>
              </a:lnSpc>
            </a:pPr>
            <a:r>
              <a:rPr lang="en-US" sz="2829" dirty="0">
                <a:solidFill>
                  <a:srgbClr val="3B365F"/>
                </a:solidFill>
                <a:latin typeface="Times New Roman"/>
                <a:ea typeface="Times New Roman"/>
                <a:cs typeface="Times New Roman"/>
                <a:sym typeface="Times New Roman"/>
              </a:rPr>
              <a:t>o A structured questionnaire has been used to collect data on awareness, knowledge, and practices related to BMWM.</a:t>
            </a:r>
          </a:p>
          <a:p>
            <a:pPr algn="l">
              <a:lnSpc>
                <a:spcPts val="3961"/>
              </a:lnSpc>
            </a:pPr>
            <a:endParaRPr lang="en-US" sz="2829" dirty="0">
              <a:solidFill>
                <a:srgbClr val="3B365F"/>
              </a:solidFill>
              <a:latin typeface="Times New Roman"/>
              <a:ea typeface="Times New Roman"/>
              <a:cs typeface="Times New Roman"/>
              <a:sym typeface="Times New Roman"/>
            </a:endParaRPr>
          </a:p>
          <a:p>
            <a:pPr algn="l">
              <a:lnSpc>
                <a:spcPts val="3961"/>
              </a:lnSpc>
            </a:pPr>
            <a:r>
              <a:rPr lang="en-US" sz="2829" dirty="0">
                <a:solidFill>
                  <a:srgbClr val="3B365F"/>
                </a:solidFill>
                <a:latin typeface="Times New Roman"/>
                <a:ea typeface="Times New Roman"/>
                <a:cs typeface="Times New Roman"/>
                <a:sym typeface="Times New Roman"/>
              </a:rPr>
              <a:t>o Face-to-face interviews with staff </a:t>
            </a:r>
          </a:p>
          <a:p>
            <a:pPr algn="l">
              <a:lnSpc>
                <a:spcPts val="3961"/>
              </a:lnSpc>
            </a:pPr>
            <a:endParaRPr lang="en-US" sz="2829" dirty="0">
              <a:solidFill>
                <a:srgbClr val="3B365F"/>
              </a:solidFill>
              <a:latin typeface="Times New Roman"/>
              <a:ea typeface="Times New Roman"/>
              <a:cs typeface="Times New Roman"/>
              <a:sym typeface="Times New Roman"/>
            </a:endParaRPr>
          </a:p>
          <a:p>
            <a:pPr algn="l">
              <a:lnSpc>
                <a:spcPts val="3961"/>
              </a:lnSpc>
            </a:pPr>
            <a:r>
              <a:rPr lang="en-US" sz="2829" dirty="0">
                <a:solidFill>
                  <a:srgbClr val="3B365F"/>
                </a:solidFill>
                <a:latin typeface="Times New Roman"/>
                <a:ea typeface="Times New Roman"/>
                <a:cs typeface="Times New Roman"/>
                <a:sym typeface="Times New Roman"/>
              </a:rPr>
              <a:t>o Observational study in hospital wards and waste disposal areas to verify compliance with BMWM guidelines.</a:t>
            </a:r>
          </a:p>
          <a:p>
            <a:pPr algn="l">
              <a:lnSpc>
                <a:spcPts val="3961"/>
              </a:lnSpc>
            </a:pPr>
            <a:endParaRPr lang="en-US" sz="2829" dirty="0">
              <a:solidFill>
                <a:srgbClr val="3B365F"/>
              </a:solidFill>
              <a:latin typeface="Times New Roman"/>
              <a:ea typeface="Times New Roman"/>
              <a:cs typeface="Times New Roman"/>
              <a:sym typeface="Times New Roman"/>
            </a:endParaRPr>
          </a:p>
        </p:txBody>
      </p:sp>
      <p:sp>
        <p:nvSpPr>
          <p:cNvPr id="29" name="TextBox 29"/>
          <p:cNvSpPr txBox="1"/>
          <p:nvPr/>
        </p:nvSpPr>
        <p:spPr>
          <a:xfrm>
            <a:off x="11116116" y="3269458"/>
            <a:ext cx="5262840" cy="630555"/>
          </a:xfrm>
          <a:prstGeom prst="rect">
            <a:avLst/>
          </a:prstGeom>
        </p:spPr>
        <p:txBody>
          <a:bodyPr lIns="0" tIns="0" rIns="0" bIns="0" rtlCol="0" anchor="t">
            <a:spAutoFit/>
          </a:bodyPr>
          <a:lstStyle/>
          <a:p>
            <a:pPr algn="ctr">
              <a:lnSpc>
                <a:spcPts val="4619"/>
              </a:lnSpc>
            </a:pPr>
            <a:r>
              <a:rPr lang="en-US" sz="3299" b="1">
                <a:solidFill>
                  <a:srgbClr val="3B365F"/>
                </a:solidFill>
                <a:latin typeface="Times New Roman Bold"/>
                <a:ea typeface="Times New Roman Bold"/>
                <a:cs typeface="Times New Roman Bold"/>
                <a:sym typeface="Times New Roman Bold"/>
              </a:rPr>
              <a:t>Data Collection Method</a:t>
            </a:r>
          </a:p>
        </p:txBody>
      </p:sp>
      <p:sp>
        <p:nvSpPr>
          <p:cNvPr id="30" name="TextBox 30"/>
          <p:cNvSpPr txBox="1"/>
          <p:nvPr/>
        </p:nvSpPr>
        <p:spPr>
          <a:xfrm>
            <a:off x="900346" y="3753646"/>
            <a:ext cx="5628428" cy="5765457"/>
          </a:xfrm>
          <a:prstGeom prst="rect">
            <a:avLst/>
          </a:prstGeom>
        </p:spPr>
        <p:txBody>
          <a:bodyPr lIns="0" tIns="0" rIns="0" bIns="0" rtlCol="0" anchor="t">
            <a:spAutoFit/>
          </a:bodyPr>
          <a:lstStyle/>
          <a:p>
            <a:pPr algn="ctr">
              <a:lnSpc>
                <a:spcPts val="4119"/>
              </a:lnSpc>
            </a:pPr>
            <a:r>
              <a:rPr lang="en-US" sz="2942" dirty="0">
                <a:solidFill>
                  <a:srgbClr val="3B365F"/>
                </a:solidFill>
                <a:latin typeface="Times New Roman"/>
                <a:ea typeface="Times New Roman"/>
                <a:cs typeface="Times New Roman"/>
                <a:sym typeface="Times New Roman"/>
              </a:rPr>
              <a:t>A random sampling or stratified sampling approach has been used to ensure equal representation from different departments. The sample size has been determined based on hospital staff availability and statistical requirements for reliability.</a:t>
            </a:r>
          </a:p>
          <a:p>
            <a:pPr algn="ctr">
              <a:lnSpc>
                <a:spcPts val="4119"/>
              </a:lnSpc>
            </a:pPr>
            <a:endParaRPr lang="en-US" sz="2942" dirty="0">
              <a:solidFill>
                <a:srgbClr val="3B365F"/>
              </a:solidFill>
              <a:latin typeface="Times New Roman"/>
              <a:ea typeface="Times New Roman"/>
              <a:cs typeface="Times New Roman"/>
              <a:sym typeface="Times New Roman"/>
            </a:endParaRPr>
          </a:p>
          <a:p>
            <a:pPr algn="ctr">
              <a:lnSpc>
                <a:spcPts val="4119"/>
              </a:lnSpc>
            </a:pPr>
            <a:r>
              <a:rPr lang="en-US" sz="2942" dirty="0">
                <a:solidFill>
                  <a:srgbClr val="3B365F"/>
                </a:solidFill>
                <a:latin typeface="Times New Roman"/>
                <a:ea typeface="Times New Roman"/>
                <a:cs typeface="Times New Roman"/>
                <a:sym typeface="Times New Roman"/>
              </a:rPr>
              <a:t>Calculated sample size- 250</a:t>
            </a:r>
          </a:p>
          <a:p>
            <a:pPr algn="ctr">
              <a:lnSpc>
                <a:spcPts val="4119"/>
              </a:lnSpc>
            </a:pPr>
            <a:r>
              <a:rPr lang="en-US" sz="2942" dirty="0">
                <a:solidFill>
                  <a:srgbClr val="3B365F"/>
                </a:solidFill>
                <a:latin typeface="Times New Roman"/>
                <a:ea typeface="Times New Roman"/>
                <a:cs typeface="Times New Roman"/>
                <a:sym typeface="Times New Roman"/>
              </a:rPr>
              <a:t>Achieved Sample size- 211</a:t>
            </a:r>
          </a:p>
        </p:txBody>
      </p:sp>
      <p:sp>
        <p:nvSpPr>
          <p:cNvPr id="31" name="TextBox 31"/>
          <p:cNvSpPr txBox="1"/>
          <p:nvPr/>
        </p:nvSpPr>
        <p:spPr>
          <a:xfrm>
            <a:off x="688892" y="3232311"/>
            <a:ext cx="5711113" cy="551433"/>
          </a:xfrm>
          <a:prstGeom prst="rect">
            <a:avLst/>
          </a:prstGeom>
        </p:spPr>
        <p:txBody>
          <a:bodyPr wrap="square" lIns="0" tIns="0" rIns="0" bIns="0" rtlCol="0" anchor="t">
            <a:spAutoFit/>
          </a:bodyPr>
          <a:lstStyle/>
          <a:p>
            <a:pPr algn="ctr">
              <a:lnSpc>
                <a:spcPts val="4339"/>
              </a:lnSpc>
            </a:pPr>
            <a:r>
              <a:rPr lang="en-US" sz="3099" b="1" dirty="0">
                <a:solidFill>
                  <a:srgbClr val="3B365F"/>
                </a:solidFill>
                <a:latin typeface="Times New Roman Bold"/>
                <a:ea typeface="Times New Roman Bold"/>
                <a:cs typeface="Times New Roman Bold"/>
                <a:sym typeface="Times New Roman Bold"/>
              </a:rPr>
              <a:t>Sample Size &amp; Sampling Method</a:t>
            </a:r>
          </a:p>
        </p:txBody>
      </p:sp>
      <p:sp>
        <p:nvSpPr>
          <p:cNvPr id="32" name="TextBox 32"/>
          <p:cNvSpPr txBox="1"/>
          <p:nvPr/>
        </p:nvSpPr>
        <p:spPr>
          <a:xfrm>
            <a:off x="2855505" y="272534"/>
            <a:ext cx="12576991" cy="1244600"/>
          </a:xfrm>
          <a:prstGeom prst="rect">
            <a:avLst/>
          </a:prstGeom>
        </p:spPr>
        <p:txBody>
          <a:bodyPr lIns="0" tIns="0" rIns="0" bIns="0" rtlCol="0" anchor="t">
            <a:spAutoFit/>
          </a:bodyPr>
          <a:lstStyle/>
          <a:p>
            <a:pPr algn="ctr">
              <a:lnSpc>
                <a:spcPts val="9100"/>
              </a:lnSpc>
            </a:pPr>
            <a:r>
              <a:rPr lang="en-US" sz="6500">
                <a:solidFill>
                  <a:srgbClr val="3B365F"/>
                </a:solidFill>
                <a:latin typeface="Times New Roman"/>
                <a:ea typeface="Times New Roman"/>
                <a:cs typeface="Times New Roman"/>
                <a:sym typeface="Times New Roman"/>
              </a:rPr>
              <a:t>Data &amp; Methodology</a:t>
            </a:r>
          </a:p>
        </p:txBody>
      </p:sp>
      <p:sp>
        <p:nvSpPr>
          <p:cNvPr id="33" name="Freeform 33"/>
          <p:cNvSpPr/>
          <p:nvPr/>
        </p:nvSpPr>
        <p:spPr>
          <a:xfrm>
            <a:off x="0" y="37218"/>
            <a:ext cx="2644858" cy="1343092"/>
          </a:xfrm>
          <a:custGeom>
            <a:avLst/>
            <a:gdLst/>
            <a:ahLst/>
            <a:cxnLst/>
            <a:rect l="l" t="t" r="r" b="b"/>
            <a:pathLst>
              <a:path w="2644858" h="1343092">
                <a:moveTo>
                  <a:pt x="0" y="0"/>
                </a:moveTo>
                <a:lnTo>
                  <a:pt x="2644858" y="0"/>
                </a:lnTo>
                <a:lnTo>
                  <a:pt x="2644858" y="1343092"/>
                </a:lnTo>
                <a:lnTo>
                  <a:pt x="0" y="1343092"/>
                </a:lnTo>
                <a:lnTo>
                  <a:pt x="0" y="0"/>
                </a:lnTo>
                <a:close/>
              </a:path>
            </a:pathLst>
          </a:custGeom>
          <a:blipFill>
            <a:blip r:embed="rId6"/>
            <a:stretch>
              <a:fillRect/>
            </a:stretch>
          </a:blipFill>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sp>
        <p:nvSpPr>
          <p:cNvPr id="2" name="Freeform 2"/>
          <p:cNvSpPr/>
          <p:nvPr/>
        </p:nvSpPr>
        <p:spPr>
          <a:xfrm rot="-6262171">
            <a:off x="8699606" y="-2315196"/>
            <a:ext cx="9743832" cy="10202966"/>
          </a:xfrm>
          <a:custGeom>
            <a:avLst/>
            <a:gdLst/>
            <a:ahLst/>
            <a:cxnLst/>
            <a:rect l="l" t="t" r="r" b="b"/>
            <a:pathLst>
              <a:path w="9743832" h="10202966">
                <a:moveTo>
                  <a:pt x="0" y="0"/>
                </a:moveTo>
                <a:lnTo>
                  <a:pt x="9743832" y="0"/>
                </a:lnTo>
                <a:lnTo>
                  <a:pt x="9743832" y="10202965"/>
                </a:lnTo>
                <a:lnTo>
                  <a:pt x="0" y="102029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441338" flipH="1">
            <a:off x="1608121" y="454454"/>
            <a:ext cx="16065837" cy="10084176"/>
          </a:xfrm>
          <a:custGeom>
            <a:avLst/>
            <a:gdLst/>
            <a:ahLst/>
            <a:cxnLst/>
            <a:rect l="l" t="t" r="r" b="b"/>
            <a:pathLst>
              <a:path w="16065837" h="10084176">
                <a:moveTo>
                  <a:pt x="16065837" y="0"/>
                </a:moveTo>
                <a:lnTo>
                  <a:pt x="0" y="0"/>
                </a:lnTo>
                <a:lnTo>
                  <a:pt x="0" y="10084177"/>
                </a:lnTo>
                <a:lnTo>
                  <a:pt x="16065837" y="10084177"/>
                </a:lnTo>
                <a:lnTo>
                  <a:pt x="16065837"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TextBox 4"/>
          <p:cNvSpPr txBox="1"/>
          <p:nvPr/>
        </p:nvSpPr>
        <p:spPr>
          <a:xfrm>
            <a:off x="4173694" y="-32667"/>
            <a:ext cx="9940611" cy="1244600"/>
          </a:xfrm>
          <a:prstGeom prst="rect">
            <a:avLst/>
          </a:prstGeom>
        </p:spPr>
        <p:txBody>
          <a:bodyPr lIns="0" tIns="0" rIns="0" bIns="0" rtlCol="0" anchor="t">
            <a:spAutoFit/>
          </a:bodyPr>
          <a:lstStyle/>
          <a:p>
            <a:pPr algn="ctr">
              <a:lnSpc>
                <a:spcPts val="9100"/>
              </a:lnSpc>
            </a:pPr>
            <a:r>
              <a:rPr lang="en-US" sz="6500" b="1">
                <a:solidFill>
                  <a:srgbClr val="3B365F"/>
                </a:solidFill>
                <a:latin typeface="Times New Roman Bold"/>
                <a:ea typeface="Times New Roman Bold"/>
                <a:cs typeface="Times New Roman Bold"/>
                <a:sym typeface="Times New Roman Bold"/>
              </a:rPr>
              <a:t>Result</a:t>
            </a:r>
          </a:p>
        </p:txBody>
      </p:sp>
      <p:sp>
        <p:nvSpPr>
          <p:cNvPr id="5" name="Freeform 5"/>
          <p:cNvSpPr/>
          <p:nvPr/>
        </p:nvSpPr>
        <p:spPr>
          <a:xfrm rot="-6262171">
            <a:off x="8852006" y="-2162796"/>
            <a:ext cx="9743832" cy="10202966"/>
          </a:xfrm>
          <a:custGeom>
            <a:avLst/>
            <a:gdLst/>
            <a:ahLst/>
            <a:cxnLst/>
            <a:rect l="l" t="t" r="r" b="b"/>
            <a:pathLst>
              <a:path w="9743832" h="10202966">
                <a:moveTo>
                  <a:pt x="0" y="0"/>
                </a:moveTo>
                <a:lnTo>
                  <a:pt x="9743832" y="0"/>
                </a:lnTo>
                <a:lnTo>
                  <a:pt x="9743832" y="10202965"/>
                </a:lnTo>
                <a:lnTo>
                  <a:pt x="0" y="102029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423135" y="2369421"/>
            <a:ext cx="17578258" cy="6790549"/>
          </a:xfrm>
          <a:custGeom>
            <a:avLst/>
            <a:gdLst/>
            <a:ahLst/>
            <a:cxnLst/>
            <a:rect l="l" t="t" r="r" b="b"/>
            <a:pathLst>
              <a:path w="17578258" h="6790549">
                <a:moveTo>
                  <a:pt x="0" y="0"/>
                </a:moveTo>
                <a:lnTo>
                  <a:pt x="17578258" y="0"/>
                </a:lnTo>
                <a:lnTo>
                  <a:pt x="17578258" y="6790549"/>
                </a:lnTo>
                <a:lnTo>
                  <a:pt x="0" y="6790549"/>
                </a:lnTo>
                <a:lnTo>
                  <a:pt x="0" y="0"/>
                </a:lnTo>
                <a:close/>
              </a:path>
            </a:pathLst>
          </a:custGeom>
          <a:blipFill>
            <a:blip r:embed="rId6"/>
            <a:stretch>
              <a:fillRect l="-7016" r="-6602"/>
            </a:stretch>
          </a:blipFill>
        </p:spPr>
        <p:txBody>
          <a:bodyPr/>
          <a:lstStyle/>
          <a:p>
            <a:endParaRPr lang="en-US"/>
          </a:p>
        </p:txBody>
      </p:sp>
      <p:sp>
        <p:nvSpPr>
          <p:cNvPr id="7" name="Freeform 7"/>
          <p:cNvSpPr/>
          <p:nvPr/>
        </p:nvSpPr>
        <p:spPr>
          <a:xfrm>
            <a:off x="0" y="37218"/>
            <a:ext cx="2644858" cy="1343092"/>
          </a:xfrm>
          <a:custGeom>
            <a:avLst/>
            <a:gdLst/>
            <a:ahLst/>
            <a:cxnLst/>
            <a:rect l="l" t="t" r="r" b="b"/>
            <a:pathLst>
              <a:path w="2644858" h="1343092">
                <a:moveTo>
                  <a:pt x="0" y="0"/>
                </a:moveTo>
                <a:lnTo>
                  <a:pt x="2644858" y="0"/>
                </a:lnTo>
                <a:lnTo>
                  <a:pt x="2644858" y="1343092"/>
                </a:lnTo>
                <a:lnTo>
                  <a:pt x="0" y="1343092"/>
                </a:lnTo>
                <a:lnTo>
                  <a:pt x="0" y="0"/>
                </a:lnTo>
                <a:close/>
              </a:path>
            </a:pathLst>
          </a:custGeom>
          <a:blipFill>
            <a:blip r:embed="rId7"/>
            <a:stretch>
              <a:fillRect/>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sp>
        <p:nvSpPr>
          <p:cNvPr id="2" name="Freeform 2"/>
          <p:cNvSpPr/>
          <p:nvPr/>
        </p:nvSpPr>
        <p:spPr>
          <a:xfrm rot="-6262171">
            <a:off x="8699606" y="-2315196"/>
            <a:ext cx="9743832" cy="10202966"/>
          </a:xfrm>
          <a:custGeom>
            <a:avLst/>
            <a:gdLst/>
            <a:ahLst/>
            <a:cxnLst/>
            <a:rect l="l" t="t" r="r" b="b"/>
            <a:pathLst>
              <a:path w="9743832" h="10202966">
                <a:moveTo>
                  <a:pt x="0" y="0"/>
                </a:moveTo>
                <a:lnTo>
                  <a:pt x="9743832" y="0"/>
                </a:lnTo>
                <a:lnTo>
                  <a:pt x="9743832" y="10202965"/>
                </a:lnTo>
                <a:lnTo>
                  <a:pt x="0" y="102029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441338" flipH="1">
            <a:off x="1608121" y="454454"/>
            <a:ext cx="16065837" cy="10084176"/>
          </a:xfrm>
          <a:custGeom>
            <a:avLst/>
            <a:gdLst/>
            <a:ahLst/>
            <a:cxnLst/>
            <a:rect l="l" t="t" r="r" b="b"/>
            <a:pathLst>
              <a:path w="16065837" h="10084176">
                <a:moveTo>
                  <a:pt x="16065837" y="0"/>
                </a:moveTo>
                <a:lnTo>
                  <a:pt x="0" y="0"/>
                </a:lnTo>
                <a:lnTo>
                  <a:pt x="0" y="10084177"/>
                </a:lnTo>
                <a:lnTo>
                  <a:pt x="16065837" y="10084177"/>
                </a:lnTo>
                <a:lnTo>
                  <a:pt x="16065837"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TextBox 4"/>
          <p:cNvSpPr txBox="1"/>
          <p:nvPr/>
        </p:nvSpPr>
        <p:spPr>
          <a:xfrm>
            <a:off x="4173694" y="-32667"/>
            <a:ext cx="9940611" cy="1244600"/>
          </a:xfrm>
          <a:prstGeom prst="rect">
            <a:avLst/>
          </a:prstGeom>
        </p:spPr>
        <p:txBody>
          <a:bodyPr lIns="0" tIns="0" rIns="0" bIns="0" rtlCol="0" anchor="t">
            <a:spAutoFit/>
          </a:bodyPr>
          <a:lstStyle/>
          <a:p>
            <a:pPr algn="ctr">
              <a:lnSpc>
                <a:spcPts val="9100"/>
              </a:lnSpc>
            </a:pPr>
            <a:r>
              <a:rPr lang="en-US" sz="6500" b="1">
                <a:solidFill>
                  <a:srgbClr val="3B365F"/>
                </a:solidFill>
                <a:latin typeface="Times New Roman Bold"/>
                <a:ea typeface="Times New Roman Bold"/>
                <a:cs typeface="Times New Roman Bold"/>
                <a:sym typeface="Times New Roman Bold"/>
              </a:rPr>
              <a:t>Result</a:t>
            </a:r>
          </a:p>
        </p:txBody>
      </p:sp>
      <p:sp>
        <p:nvSpPr>
          <p:cNvPr id="5" name="Freeform 5"/>
          <p:cNvSpPr/>
          <p:nvPr/>
        </p:nvSpPr>
        <p:spPr>
          <a:xfrm rot="-6262171">
            <a:off x="8852006" y="-2162796"/>
            <a:ext cx="9743832" cy="10202966"/>
          </a:xfrm>
          <a:custGeom>
            <a:avLst/>
            <a:gdLst/>
            <a:ahLst/>
            <a:cxnLst/>
            <a:rect l="l" t="t" r="r" b="b"/>
            <a:pathLst>
              <a:path w="9743832" h="10202966">
                <a:moveTo>
                  <a:pt x="0" y="0"/>
                </a:moveTo>
                <a:lnTo>
                  <a:pt x="9743832" y="0"/>
                </a:lnTo>
                <a:lnTo>
                  <a:pt x="9743832" y="10202965"/>
                </a:lnTo>
                <a:lnTo>
                  <a:pt x="0" y="102029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322431" y="1758141"/>
            <a:ext cx="17625836" cy="6668536"/>
          </a:xfrm>
          <a:custGeom>
            <a:avLst/>
            <a:gdLst/>
            <a:ahLst/>
            <a:cxnLst/>
            <a:rect l="l" t="t" r="r" b="b"/>
            <a:pathLst>
              <a:path w="17625836" h="6668536">
                <a:moveTo>
                  <a:pt x="0" y="0"/>
                </a:moveTo>
                <a:lnTo>
                  <a:pt x="17625836" y="0"/>
                </a:lnTo>
                <a:lnTo>
                  <a:pt x="17625836" y="6668536"/>
                </a:lnTo>
                <a:lnTo>
                  <a:pt x="0" y="6668536"/>
                </a:lnTo>
                <a:lnTo>
                  <a:pt x="0" y="0"/>
                </a:lnTo>
                <a:close/>
              </a:path>
            </a:pathLst>
          </a:custGeom>
          <a:blipFill>
            <a:blip r:embed="rId6"/>
            <a:stretch>
              <a:fillRect l="-6674" r="-4194"/>
            </a:stretch>
          </a:blipFill>
        </p:spPr>
        <p:txBody>
          <a:bodyPr/>
          <a:lstStyle/>
          <a:p>
            <a:endParaRPr lang="en-US"/>
          </a:p>
        </p:txBody>
      </p:sp>
      <p:sp>
        <p:nvSpPr>
          <p:cNvPr id="7" name="Freeform 7"/>
          <p:cNvSpPr/>
          <p:nvPr/>
        </p:nvSpPr>
        <p:spPr>
          <a:xfrm>
            <a:off x="0" y="37218"/>
            <a:ext cx="2644858" cy="1343092"/>
          </a:xfrm>
          <a:custGeom>
            <a:avLst/>
            <a:gdLst/>
            <a:ahLst/>
            <a:cxnLst/>
            <a:rect l="l" t="t" r="r" b="b"/>
            <a:pathLst>
              <a:path w="2644858" h="1343092">
                <a:moveTo>
                  <a:pt x="0" y="0"/>
                </a:moveTo>
                <a:lnTo>
                  <a:pt x="2644858" y="0"/>
                </a:lnTo>
                <a:lnTo>
                  <a:pt x="2644858" y="1343092"/>
                </a:lnTo>
                <a:lnTo>
                  <a:pt x="0" y="1343092"/>
                </a:lnTo>
                <a:lnTo>
                  <a:pt x="0" y="0"/>
                </a:lnTo>
                <a:close/>
              </a:path>
            </a:pathLst>
          </a:custGeom>
          <a:blipFill>
            <a:blip r:embed="rId7"/>
            <a:stretch>
              <a:fillRect/>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F6FF"/>
        </a:solidFill>
        <a:effectLst/>
      </p:bgPr>
    </p:bg>
    <p:spTree>
      <p:nvGrpSpPr>
        <p:cNvPr id="1" name=""/>
        <p:cNvGrpSpPr/>
        <p:nvPr/>
      </p:nvGrpSpPr>
      <p:grpSpPr>
        <a:xfrm>
          <a:off x="0" y="0"/>
          <a:ext cx="0" cy="0"/>
          <a:chOff x="0" y="0"/>
          <a:chExt cx="0" cy="0"/>
        </a:xfrm>
      </p:grpSpPr>
      <p:sp>
        <p:nvSpPr>
          <p:cNvPr id="2" name="Freeform 2"/>
          <p:cNvSpPr/>
          <p:nvPr/>
        </p:nvSpPr>
        <p:spPr>
          <a:xfrm rot="10385461">
            <a:off x="-298410" y="-1254756"/>
            <a:ext cx="9743832" cy="10202966"/>
          </a:xfrm>
          <a:custGeom>
            <a:avLst/>
            <a:gdLst/>
            <a:ahLst/>
            <a:cxnLst/>
            <a:rect l="l" t="t" r="r" b="b"/>
            <a:pathLst>
              <a:path w="9743832" h="10202966">
                <a:moveTo>
                  <a:pt x="0" y="0"/>
                </a:moveTo>
                <a:lnTo>
                  <a:pt x="9743832" y="0"/>
                </a:lnTo>
                <a:lnTo>
                  <a:pt x="9743832" y="10202965"/>
                </a:lnTo>
                <a:lnTo>
                  <a:pt x="0" y="1020296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2548091" flipH="1">
            <a:off x="-5198850" y="3249929"/>
            <a:ext cx="14085520" cy="8841175"/>
          </a:xfrm>
          <a:custGeom>
            <a:avLst/>
            <a:gdLst/>
            <a:ahLst/>
            <a:cxnLst/>
            <a:rect l="l" t="t" r="r" b="b"/>
            <a:pathLst>
              <a:path w="14085520" h="8841175">
                <a:moveTo>
                  <a:pt x="14085520" y="0"/>
                </a:moveTo>
                <a:lnTo>
                  <a:pt x="0" y="0"/>
                </a:lnTo>
                <a:lnTo>
                  <a:pt x="0" y="8841174"/>
                </a:lnTo>
                <a:lnTo>
                  <a:pt x="14085520" y="8841174"/>
                </a:lnTo>
                <a:lnTo>
                  <a:pt x="1408552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Freeform 4"/>
          <p:cNvSpPr/>
          <p:nvPr/>
        </p:nvSpPr>
        <p:spPr>
          <a:xfrm rot="10385461" flipH="1">
            <a:off x="11770047" y="-793791"/>
            <a:ext cx="9743832" cy="10202966"/>
          </a:xfrm>
          <a:custGeom>
            <a:avLst/>
            <a:gdLst/>
            <a:ahLst/>
            <a:cxnLst/>
            <a:rect l="l" t="t" r="r" b="b"/>
            <a:pathLst>
              <a:path w="9743832" h="10202966">
                <a:moveTo>
                  <a:pt x="9743832" y="0"/>
                </a:moveTo>
                <a:lnTo>
                  <a:pt x="0" y="0"/>
                </a:lnTo>
                <a:lnTo>
                  <a:pt x="0" y="10202966"/>
                </a:lnTo>
                <a:lnTo>
                  <a:pt x="9743832" y="10202966"/>
                </a:lnTo>
                <a:lnTo>
                  <a:pt x="9743832"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1051817" flipH="1">
            <a:off x="9803189" y="189012"/>
            <a:ext cx="16969622" cy="10651463"/>
          </a:xfrm>
          <a:custGeom>
            <a:avLst/>
            <a:gdLst/>
            <a:ahLst/>
            <a:cxnLst/>
            <a:rect l="l" t="t" r="r" b="b"/>
            <a:pathLst>
              <a:path w="16969622" h="10651463">
                <a:moveTo>
                  <a:pt x="16969622" y="0"/>
                </a:moveTo>
                <a:lnTo>
                  <a:pt x="0" y="0"/>
                </a:lnTo>
                <a:lnTo>
                  <a:pt x="0" y="10651463"/>
                </a:lnTo>
                <a:lnTo>
                  <a:pt x="16969622" y="10651463"/>
                </a:lnTo>
                <a:lnTo>
                  <a:pt x="16969622"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Freeform 6"/>
          <p:cNvSpPr/>
          <p:nvPr/>
        </p:nvSpPr>
        <p:spPr>
          <a:xfrm>
            <a:off x="8802704" y="8558415"/>
            <a:ext cx="1828678" cy="1399770"/>
          </a:xfrm>
          <a:custGeom>
            <a:avLst/>
            <a:gdLst/>
            <a:ahLst/>
            <a:cxnLst/>
            <a:rect l="l" t="t" r="r" b="b"/>
            <a:pathLst>
              <a:path w="1828678" h="1399770">
                <a:moveTo>
                  <a:pt x="0" y="0"/>
                </a:moveTo>
                <a:lnTo>
                  <a:pt x="1828677" y="0"/>
                </a:lnTo>
                <a:lnTo>
                  <a:pt x="1828677" y="1399770"/>
                </a:lnTo>
                <a:lnTo>
                  <a:pt x="0" y="139977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7" name="Freeform 7"/>
          <p:cNvSpPr/>
          <p:nvPr/>
        </p:nvSpPr>
        <p:spPr>
          <a:xfrm>
            <a:off x="59833" y="5382889"/>
            <a:ext cx="4513673" cy="4915881"/>
          </a:xfrm>
          <a:custGeom>
            <a:avLst/>
            <a:gdLst/>
            <a:ahLst/>
            <a:cxnLst/>
            <a:rect l="l" t="t" r="r" b="b"/>
            <a:pathLst>
              <a:path w="4513673" h="4915881">
                <a:moveTo>
                  <a:pt x="0" y="0"/>
                </a:moveTo>
                <a:lnTo>
                  <a:pt x="4513673" y="0"/>
                </a:lnTo>
                <a:lnTo>
                  <a:pt x="4513673" y="4915881"/>
                </a:lnTo>
                <a:lnTo>
                  <a:pt x="0" y="491588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8" name="Freeform 8"/>
          <p:cNvSpPr/>
          <p:nvPr/>
        </p:nvSpPr>
        <p:spPr>
          <a:xfrm>
            <a:off x="10490535" y="1028700"/>
            <a:ext cx="6768765" cy="4486043"/>
          </a:xfrm>
          <a:custGeom>
            <a:avLst/>
            <a:gdLst/>
            <a:ahLst/>
            <a:cxnLst/>
            <a:rect l="l" t="t" r="r" b="b"/>
            <a:pathLst>
              <a:path w="6768765" h="4486043">
                <a:moveTo>
                  <a:pt x="0" y="0"/>
                </a:moveTo>
                <a:lnTo>
                  <a:pt x="6768765" y="0"/>
                </a:lnTo>
                <a:lnTo>
                  <a:pt x="6768765" y="4486043"/>
                </a:lnTo>
                <a:lnTo>
                  <a:pt x="0" y="4486043"/>
                </a:lnTo>
                <a:lnTo>
                  <a:pt x="0" y="0"/>
                </a:lnTo>
                <a:close/>
              </a:path>
            </a:pathLst>
          </a:custGeom>
          <a:blipFill>
            <a:blip r:embed="rId10"/>
            <a:stretch>
              <a:fillRect/>
            </a:stretch>
          </a:blipFill>
        </p:spPr>
        <p:txBody>
          <a:bodyPr/>
          <a:lstStyle/>
          <a:p>
            <a:endParaRPr lang="en-US"/>
          </a:p>
        </p:txBody>
      </p:sp>
      <p:sp>
        <p:nvSpPr>
          <p:cNvPr id="9" name="Freeform 9"/>
          <p:cNvSpPr/>
          <p:nvPr/>
        </p:nvSpPr>
        <p:spPr>
          <a:xfrm>
            <a:off x="10490535" y="5514743"/>
            <a:ext cx="7134905" cy="4814685"/>
          </a:xfrm>
          <a:custGeom>
            <a:avLst/>
            <a:gdLst/>
            <a:ahLst/>
            <a:cxnLst/>
            <a:rect l="l" t="t" r="r" b="b"/>
            <a:pathLst>
              <a:path w="7134905" h="4814685">
                <a:moveTo>
                  <a:pt x="0" y="0"/>
                </a:moveTo>
                <a:lnTo>
                  <a:pt x="7134905" y="0"/>
                </a:lnTo>
                <a:lnTo>
                  <a:pt x="7134905" y="4814685"/>
                </a:lnTo>
                <a:lnTo>
                  <a:pt x="0" y="4814685"/>
                </a:lnTo>
                <a:lnTo>
                  <a:pt x="0" y="0"/>
                </a:lnTo>
                <a:close/>
              </a:path>
            </a:pathLst>
          </a:custGeom>
          <a:blipFill>
            <a:blip r:embed="rId11"/>
            <a:stretch>
              <a:fillRect/>
            </a:stretch>
          </a:blipFill>
        </p:spPr>
        <p:txBody>
          <a:bodyPr/>
          <a:lstStyle/>
          <a:p>
            <a:endParaRPr lang="en-US"/>
          </a:p>
        </p:txBody>
      </p:sp>
      <p:sp>
        <p:nvSpPr>
          <p:cNvPr id="10" name="TextBox 10"/>
          <p:cNvSpPr txBox="1"/>
          <p:nvPr/>
        </p:nvSpPr>
        <p:spPr>
          <a:xfrm>
            <a:off x="4832762" y="1339334"/>
            <a:ext cx="5657773" cy="6977380"/>
          </a:xfrm>
          <a:prstGeom prst="rect">
            <a:avLst/>
          </a:prstGeom>
        </p:spPr>
        <p:txBody>
          <a:bodyPr lIns="0" tIns="0" rIns="0" bIns="0" rtlCol="0" anchor="t">
            <a:spAutoFit/>
          </a:bodyPr>
          <a:lstStyle/>
          <a:p>
            <a:pPr algn="l">
              <a:lnSpc>
                <a:spcPts val="3919"/>
              </a:lnSpc>
            </a:pPr>
            <a:r>
              <a:rPr lang="en-US" sz="2799" b="1">
                <a:solidFill>
                  <a:srgbClr val="3B365F"/>
                </a:solidFill>
                <a:latin typeface="Times New Roman Bold"/>
                <a:ea typeface="Times New Roman Bold"/>
                <a:cs typeface="Times New Roman Bold"/>
                <a:sym typeface="Times New Roman Bold"/>
              </a:rPr>
              <a:t>Training &amp; Awareness</a:t>
            </a:r>
          </a:p>
          <a:p>
            <a:pPr algn="l">
              <a:lnSpc>
                <a:spcPts val="3919"/>
              </a:lnSpc>
            </a:pPr>
            <a:r>
              <a:rPr lang="en-US" sz="2799">
                <a:solidFill>
                  <a:srgbClr val="3B365F"/>
                </a:solidFill>
                <a:latin typeface="Times New Roman"/>
                <a:ea typeface="Times New Roman"/>
                <a:cs typeface="Times New Roman"/>
                <a:sym typeface="Times New Roman"/>
              </a:rPr>
              <a:t>•Received Formal BMWM Training:</a:t>
            </a:r>
          </a:p>
          <a:p>
            <a:pPr algn="l">
              <a:lnSpc>
                <a:spcPts val="3919"/>
              </a:lnSpc>
            </a:pPr>
            <a:r>
              <a:rPr lang="en-US" sz="2799">
                <a:solidFill>
                  <a:srgbClr val="3B365F"/>
                </a:solidFill>
                <a:latin typeface="Times New Roman"/>
                <a:ea typeface="Times New Roman"/>
                <a:cs typeface="Times New Roman"/>
                <a:sym typeface="Times New Roman"/>
              </a:rPr>
              <a:t>•Yes: 143 (68%)</a:t>
            </a:r>
          </a:p>
          <a:p>
            <a:pPr algn="l">
              <a:lnSpc>
                <a:spcPts val="3919"/>
              </a:lnSpc>
            </a:pPr>
            <a:r>
              <a:rPr lang="en-US" sz="2799">
                <a:solidFill>
                  <a:srgbClr val="3B365F"/>
                </a:solidFill>
                <a:latin typeface="Times New Roman"/>
                <a:ea typeface="Times New Roman"/>
                <a:cs typeface="Times New Roman"/>
                <a:sym typeface="Times New Roman"/>
              </a:rPr>
              <a:t>•No: 68 (32%)</a:t>
            </a:r>
          </a:p>
          <a:p>
            <a:pPr algn="l">
              <a:lnSpc>
                <a:spcPts val="3919"/>
              </a:lnSpc>
            </a:pPr>
            <a:endParaRPr lang="en-US" sz="2799">
              <a:solidFill>
                <a:srgbClr val="3B365F"/>
              </a:solidFill>
              <a:latin typeface="Times New Roman"/>
              <a:ea typeface="Times New Roman"/>
              <a:cs typeface="Times New Roman"/>
              <a:sym typeface="Times New Roman"/>
            </a:endParaRPr>
          </a:p>
          <a:p>
            <a:pPr algn="l">
              <a:lnSpc>
                <a:spcPts val="3919"/>
              </a:lnSpc>
            </a:pPr>
            <a:r>
              <a:rPr lang="en-US" sz="2799" b="1">
                <a:solidFill>
                  <a:srgbClr val="3B365F"/>
                </a:solidFill>
                <a:latin typeface="Times New Roman Bold"/>
                <a:ea typeface="Times New Roman Bold"/>
                <a:cs typeface="Times New Roman Bold"/>
                <a:sym typeface="Times New Roman Bold"/>
              </a:rPr>
              <a:t>Awareness of BMWM Rules (2016):</a:t>
            </a:r>
          </a:p>
          <a:p>
            <a:pPr algn="l">
              <a:lnSpc>
                <a:spcPts val="3919"/>
              </a:lnSpc>
            </a:pPr>
            <a:r>
              <a:rPr lang="en-US" sz="2799">
                <a:solidFill>
                  <a:srgbClr val="3B365F"/>
                </a:solidFill>
                <a:latin typeface="Times New Roman"/>
                <a:ea typeface="Times New Roman"/>
                <a:cs typeface="Times New Roman"/>
                <a:sym typeface="Times New Roman"/>
              </a:rPr>
              <a:t>•Yes: 163 (77%)</a:t>
            </a:r>
          </a:p>
          <a:p>
            <a:pPr algn="l">
              <a:lnSpc>
                <a:spcPts val="3919"/>
              </a:lnSpc>
            </a:pPr>
            <a:r>
              <a:rPr lang="en-US" sz="2799">
                <a:solidFill>
                  <a:srgbClr val="3B365F"/>
                </a:solidFill>
                <a:latin typeface="Times New Roman"/>
                <a:ea typeface="Times New Roman"/>
                <a:cs typeface="Times New Roman"/>
                <a:sym typeface="Times New Roman"/>
              </a:rPr>
              <a:t>•Maybe: 26 (12%)</a:t>
            </a:r>
          </a:p>
          <a:p>
            <a:pPr algn="l">
              <a:lnSpc>
                <a:spcPts val="3919"/>
              </a:lnSpc>
            </a:pPr>
            <a:r>
              <a:rPr lang="en-US" sz="2799">
                <a:solidFill>
                  <a:srgbClr val="3B365F"/>
                </a:solidFill>
                <a:latin typeface="Times New Roman"/>
                <a:ea typeface="Times New Roman"/>
                <a:cs typeface="Times New Roman"/>
                <a:sym typeface="Times New Roman"/>
              </a:rPr>
              <a:t>•No: 22 (10%)</a:t>
            </a:r>
          </a:p>
          <a:p>
            <a:pPr algn="l">
              <a:lnSpc>
                <a:spcPts val="3919"/>
              </a:lnSpc>
            </a:pPr>
            <a:endParaRPr lang="en-US" sz="2799">
              <a:solidFill>
                <a:srgbClr val="3B365F"/>
              </a:solidFill>
              <a:latin typeface="Times New Roman"/>
              <a:ea typeface="Times New Roman"/>
              <a:cs typeface="Times New Roman"/>
              <a:sym typeface="Times New Roman"/>
            </a:endParaRPr>
          </a:p>
          <a:p>
            <a:pPr algn="l">
              <a:lnSpc>
                <a:spcPts val="3919"/>
              </a:lnSpc>
            </a:pPr>
            <a:r>
              <a:rPr lang="en-US" sz="2799" b="1">
                <a:solidFill>
                  <a:srgbClr val="3B365F"/>
                </a:solidFill>
                <a:latin typeface="Times New Roman Bold"/>
                <a:ea typeface="Times New Roman Bold"/>
                <a:cs typeface="Times New Roman Bold"/>
                <a:sym typeface="Times New Roman Bold"/>
              </a:rPr>
              <a:t>Need for Additional Training</a:t>
            </a:r>
          </a:p>
          <a:p>
            <a:pPr algn="l">
              <a:lnSpc>
                <a:spcPts val="3919"/>
              </a:lnSpc>
            </a:pPr>
            <a:r>
              <a:rPr lang="en-US" sz="2799">
                <a:solidFill>
                  <a:srgbClr val="3B365F"/>
                </a:solidFill>
                <a:latin typeface="Times New Roman"/>
                <a:ea typeface="Times New Roman"/>
                <a:cs typeface="Times New Roman"/>
                <a:sym typeface="Times New Roman"/>
              </a:rPr>
              <a:t>•Yes: 125 (59%)</a:t>
            </a:r>
          </a:p>
          <a:p>
            <a:pPr algn="l">
              <a:lnSpc>
                <a:spcPts val="3919"/>
              </a:lnSpc>
            </a:pPr>
            <a:r>
              <a:rPr lang="en-US" sz="2799">
                <a:solidFill>
                  <a:srgbClr val="3B365F"/>
                </a:solidFill>
                <a:latin typeface="Times New Roman"/>
                <a:ea typeface="Times New Roman"/>
                <a:cs typeface="Times New Roman"/>
                <a:sym typeface="Times New Roman"/>
              </a:rPr>
              <a:t>•No: 79 (37%)</a:t>
            </a:r>
          </a:p>
          <a:p>
            <a:pPr algn="l">
              <a:lnSpc>
                <a:spcPts val="3919"/>
              </a:lnSpc>
            </a:pPr>
            <a:r>
              <a:rPr lang="en-US" sz="2799">
                <a:solidFill>
                  <a:srgbClr val="3B365F"/>
                </a:solidFill>
                <a:latin typeface="Times New Roman"/>
                <a:ea typeface="Times New Roman"/>
                <a:cs typeface="Times New Roman"/>
                <a:sym typeface="Times New Roman"/>
              </a:rPr>
              <a:t>•Unclear/Missing: 6</a:t>
            </a:r>
          </a:p>
        </p:txBody>
      </p:sp>
      <p:sp>
        <p:nvSpPr>
          <p:cNvPr id="11" name="TextBox 11"/>
          <p:cNvSpPr txBox="1"/>
          <p:nvPr/>
        </p:nvSpPr>
        <p:spPr>
          <a:xfrm>
            <a:off x="4173694" y="-32667"/>
            <a:ext cx="9940611" cy="1244600"/>
          </a:xfrm>
          <a:prstGeom prst="rect">
            <a:avLst/>
          </a:prstGeom>
        </p:spPr>
        <p:txBody>
          <a:bodyPr lIns="0" tIns="0" rIns="0" bIns="0" rtlCol="0" anchor="t">
            <a:spAutoFit/>
          </a:bodyPr>
          <a:lstStyle/>
          <a:p>
            <a:pPr algn="ctr">
              <a:lnSpc>
                <a:spcPts val="9100"/>
              </a:lnSpc>
            </a:pPr>
            <a:r>
              <a:rPr lang="en-US" sz="6500" b="1">
                <a:solidFill>
                  <a:srgbClr val="3B365F"/>
                </a:solidFill>
                <a:latin typeface="Times New Roman Bold"/>
                <a:ea typeface="Times New Roman Bold"/>
                <a:cs typeface="Times New Roman Bold"/>
                <a:sym typeface="Times New Roman Bold"/>
              </a:rPr>
              <a:t>Result</a:t>
            </a:r>
          </a:p>
        </p:txBody>
      </p:sp>
      <p:sp>
        <p:nvSpPr>
          <p:cNvPr id="12" name="Freeform 12"/>
          <p:cNvSpPr/>
          <p:nvPr/>
        </p:nvSpPr>
        <p:spPr>
          <a:xfrm>
            <a:off x="0" y="37218"/>
            <a:ext cx="2644858" cy="1343092"/>
          </a:xfrm>
          <a:custGeom>
            <a:avLst/>
            <a:gdLst/>
            <a:ahLst/>
            <a:cxnLst/>
            <a:rect l="l" t="t" r="r" b="b"/>
            <a:pathLst>
              <a:path w="2644858" h="1343092">
                <a:moveTo>
                  <a:pt x="0" y="0"/>
                </a:moveTo>
                <a:lnTo>
                  <a:pt x="2644858" y="0"/>
                </a:lnTo>
                <a:lnTo>
                  <a:pt x="2644858" y="1343092"/>
                </a:lnTo>
                <a:lnTo>
                  <a:pt x="0" y="1343092"/>
                </a:lnTo>
                <a:lnTo>
                  <a:pt x="0" y="0"/>
                </a:lnTo>
                <a:close/>
              </a:path>
            </a:pathLst>
          </a:custGeom>
          <a:blipFill>
            <a:blip r:embed="rId12"/>
            <a:stretch>
              <a:fillRect/>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1200</Words>
  <Application>Microsoft Office PowerPoint</Application>
  <PresentationFormat>Custom</PresentationFormat>
  <Paragraphs>123</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Times New Roman</vt:lpstr>
      <vt:lpstr>Calibri</vt:lpstr>
      <vt:lpstr>Times New Roman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Awareness of Biomedical Waste Management Among Hospital Staff</dc:title>
  <dc:creator>housepital</dc:creator>
  <cp:lastModifiedBy>Meenakshi Sharma</cp:lastModifiedBy>
  <cp:revision>3</cp:revision>
  <dcterms:created xsi:type="dcterms:W3CDTF">2006-08-16T00:00:00Z</dcterms:created>
  <dcterms:modified xsi:type="dcterms:W3CDTF">2025-08-18T06:51:19Z</dcterms:modified>
  <dc:identifier>DAGqfxBegSo</dc:identifier>
</cp:coreProperties>
</file>