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  <p:sldId id="297" r:id="rId4"/>
    <p:sldId id="298" r:id="rId5"/>
    <p:sldId id="299" r:id="rId6"/>
    <p:sldId id="300" r:id="rId7"/>
    <p:sldId id="334" r:id="rId8"/>
    <p:sldId id="335" r:id="rId9"/>
    <p:sldId id="336" r:id="rId10"/>
    <p:sldId id="258" r:id="rId11"/>
    <p:sldId id="261" r:id="rId12"/>
    <p:sldId id="311" r:id="rId13"/>
    <p:sldId id="257" r:id="rId14"/>
    <p:sldId id="327" r:id="rId15"/>
    <p:sldId id="330" r:id="rId16"/>
    <p:sldId id="331" r:id="rId17"/>
    <p:sldId id="307" r:id="rId18"/>
    <p:sldId id="332" r:id="rId19"/>
    <p:sldId id="308" r:id="rId20"/>
    <p:sldId id="333" r:id="rId21"/>
    <p:sldId id="337" r:id="rId22"/>
    <p:sldId id="309" r:id="rId23"/>
    <p:sldId id="338" r:id="rId24"/>
    <p:sldId id="3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vangT30578\Desktop\iihmr%20Thesis\Pre%20and%20Post%20Mean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vangT30578\Desktop\iihmr%20Thesis\Pre%20and%20Post%20Mean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vangT30578\Desktop\iihmr%20Thesis\Pre%20and%20Post%20Mean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 HIS Usability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Usability!$B$1</c:f>
              <c:strCache>
                <c:ptCount val="1"/>
                <c:pt idx="0">
                  <c:v>Pre-Mod Mean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Usability!$A$2:$A$6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Usability!$B$2:$B$6</c:f>
              <c:numCache>
                <c:formatCode>General</c:formatCode>
                <c:ptCount val="5"/>
                <c:pt idx="0">
                  <c:v>24.206009999999999</c:v>
                </c:pt>
                <c:pt idx="1">
                  <c:v>1.8222499999999999</c:v>
                </c:pt>
                <c:pt idx="2">
                  <c:v>16.786460000000002</c:v>
                </c:pt>
                <c:pt idx="3">
                  <c:v>55.648870000000002</c:v>
                </c:pt>
                <c:pt idx="4">
                  <c:v>1.5218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23-438F-9BCD-1BD7844EF44C}"/>
            </c:ext>
          </c:extLst>
        </c:ser>
        <c:ser>
          <c:idx val="1"/>
          <c:order val="1"/>
          <c:tx>
            <c:strRef>
              <c:f>Usability!$C$1</c:f>
              <c:strCache>
                <c:ptCount val="1"/>
                <c:pt idx="0">
                  <c:v>Post-Mod Mean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Usability!$A$2:$A$6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Usability!$C$2:$C$6</c:f>
              <c:numCache>
                <c:formatCode>General</c:formatCode>
                <c:ptCount val="5"/>
                <c:pt idx="0">
                  <c:v>0</c:v>
                </c:pt>
                <c:pt idx="1">
                  <c:v>30.977440000000001</c:v>
                </c:pt>
                <c:pt idx="2">
                  <c:v>34.135530000000003</c:v>
                </c:pt>
                <c:pt idx="4">
                  <c:v>34.887210000000003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23-438F-9BCD-1BD7844EF4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9957823"/>
        <c:axId val="529949503"/>
      </c:barChart>
      <c:catAx>
        <c:axId val="529957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949503"/>
        <c:crosses val="autoZero"/>
        <c:auto val="1"/>
        <c:lblAlgn val="ctr"/>
        <c:lblOffset val="100"/>
        <c:noMultiLvlLbl val="0"/>
      </c:catAx>
      <c:valAx>
        <c:axId val="52994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957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Documentation Time &amp; Ease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'Documentation Time'!$B$1</c:f>
              <c:strCache>
                <c:ptCount val="1"/>
                <c:pt idx="0">
                  <c:v>Pre-Mod Mean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'Documentation Time'!$A$2:$A$6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'Documentation Time'!$B$2:$B$6</c:f>
              <c:numCache>
                <c:formatCode>General</c:formatCode>
                <c:ptCount val="5"/>
                <c:pt idx="0">
                  <c:v>24.962399999999999</c:v>
                </c:pt>
                <c:pt idx="1">
                  <c:v>3.0075099999999999</c:v>
                </c:pt>
                <c:pt idx="2">
                  <c:v>19.849620000000002</c:v>
                </c:pt>
                <c:pt idx="3">
                  <c:v>50.827060000000003</c:v>
                </c:pt>
                <c:pt idx="4">
                  <c:v>1.35338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0-477A-BB7C-C0EB9DB88999}"/>
            </c:ext>
          </c:extLst>
        </c:ser>
        <c:ser>
          <c:idx val="1"/>
          <c:order val="1"/>
          <c:tx>
            <c:strRef>
              <c:f>'Documentation Time'!$C$1</c:f>
              <c:strCache>
                <c:ptCount val="1"/>
                <c:pt idx="0">
                  <c:v>Post-Mod Mean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'Documentation Time'!$A$2:$A$6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'Documentation Time'!$C$2:$C$6</c:f>
              <c:numCache>
                <c:formatCode>General</c:formatCode>
                <c:ptCount val="5"/>
                <c:pt idx="0">
                  <c:v>0</c:v>
                </c:pt>
                <c:pt idx="1">
                  <c:v>37.293230000000001</c:v>
                </c:pt>
                <c:pt idx="2">
                  <c:v>30.225560000000002</c:v>
                </c:pt>
                <c:pt idx="3">
                  <c:v>0</c:v>
                </c:pt>
                <c:pt idx="4">
                  <c:v>32.481200000000001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80-477A-BB7C-C0EB9DB88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9951999"/>
        <c:axId val="529949087"/>
      </c:barChart>
      <c:catAx>
        <c:axId val="529951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949087"/>
        <c:crosses val="autoZero"/>
        <c:auto val="1"/>
        <c:lblAlgn val="ctr"/>
        <c:lblOffset val="100"/>
        <c:noMultiLvlLbl val="0"/>
      </c:catAx>
      <c:valAx>
        <c:axId val="529949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951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Workflow </a:t>
            </a:r>
            <a:r>
              <a:rPr lang="en-US" dirty="0"/>
              <a:t>Alignment &amp; Efficiency/ Physician Satisfaction</a:t>
            </a:r>
          </a:p>
        </c:rich>
      </c:tx>
      <c:layout>
        <c:manualLayout>
          <c:xMode val="edge"/>
          <c:yMode val="edge"/>
          <c:x val="0.10922642071178516"/>
          <c:y val="2.58237005217607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Satisfaction!$B$1</c:f>
              <c:strCache>
                <c:ptCount val="1"/>
                <c:pt idx="0">
                  <c:v>Pre-Mod Mean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Satisfaction!$A$2:$A$6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Satisfaction!$B$2:$B$6</c:f>
              <c:numCache>
                <c:formatCode>General</c:formatCode>
                <c:ptCount val="5"/>
                <c:pt idx="0">
                  <c:v>25.438590000000001</c:v>
                </c:pt>
                <c:pt idx="1">
                  <c:v>2.80701</c:v>
                </c:pt>
                <c:pt idx="2">
                  <c:v>19.64912</c:v>
                </c:pt>
                <c:pt idx="3">
                  <c:v>51.403500000000001</c:v>
                </c:pt>
                <c:pt idx="4">
                  <c:v>0.70174999999999998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F8-4445-8200-FE763CB5395F}"/>
            </c:ext>
          </c:extLst>
        </c:ser>
        <c:ser>
          <c:idx val="1"/>
          <c:order val="1"/>
          <c:tx>
            <c:strRef>
              <c:f>Satisfaction!$C$1</c:f>
              <c:strCache>
                <c:ptCount val="1"/>
                <c:pt idx="0">
                  <c:v>Post-Mod Mean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Satisfaction!$A$2:$A$6</c:f>
              <c:strCache>
                <c:ptCount val="5"/>
                <c:pt idx="0">
                  <c:v>Difficult</c:v>
                </c:pt>
                <c:pt idx="1">
                  <c:v>Easy</c:v>
                </c:pt>
                <c:pt idx="2">
                  <c:v>Moderately Helpful</c:v>
                </c:pt>
                <c:pt idx="3">
                  <c:v>Very Difficult</c:v>
                </c:pt>
                <c:pt idx="4">
                  <c:v>Very Easy</c:v>
                </c:pt>
              </c:strCache>
            </c:strRef>
          </c:cat>
          <c:val>
            <c:numRef>
              <c:f>Satisfaction!$C$2:$C$6</c:f>
              <c:numCache>
                <c:formatCode>General</c:formatCode>
                <c:ptCount val="5"/>
                <c:pt idx="0">
                  <c:v>0</c:v>
                </c:pt>
                <c:pt idx="1">
                  <c:v>36.491219999999998</c:v>
                </c:pt>
                <c:pt idx="2">
                  <c:v>35.087710000000001</c:v>
                </c:pt>
                <c:pt idx="3">
                  <c:v>0</c:v>
                </c:pt>
                <c:pt idx="4">
                  <c:v>28.421050000000001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F8-4445-8200-FE763CB53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423439"/>
        <c:axId val="420423855"/>
      </c:barChart>
      <c:catAx>
        <c:axId val="420423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423855"/>
        <c:crosses val="autoZero"/>
        <c:auto val="1"/>
        <c:lblAlgn val="ctr"/>
        <c:lblOffset val="100"/>
        <c:noMultiLvlLbl val="0"/>
      </c:catAx>
      <c:valAx>
        <c:axId val="420423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42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2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3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8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8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3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38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7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2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6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2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7278-7841-4AFE-BF41-BDA23C810B5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2C3A3-F1A4-4349-9A01-2185CCE4E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2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38554"/>
            <a:ext cx="9144000" cy="2387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Optimizing HIS Utilization: Evaluating Physician-Driven Improvements for Improved Workflow Efficiency</a:t>
            </a:r>
            <a:br>
              <a:rPr lang="en-US" sz="3200" b="1" dirty="0" smtClean="0"/>
            </a:br>
            <a:r>
              <a:rPr lang="en-US" sz="3200" b="1" dirty="0" smtClean="0"/>
              <a:t>Trio Tree Technologies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41077"/>
            <a:ext cx="9144000" cy="2734407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SRB Dissertation Presentation</a:t>
            </a:r>
            <a:endParaRPr lang="en-US" sz="2000" b="1" dirty="0"/>
          </a:p>
          <a:p>
            <a:r>
              <a:rPr lang="en-US" sz="2000" dirty="0" smtClean="0"/>
              <a:t>By </a:t>
            </a:r>
            <a:r>
              <a:rPr lang="en-US" sz="2000" dirty="0" err="1" smtClean="0"/>
              <a:t>Shivang</a:t>
            </a:r>
            <a:r>
              <a:rPr lang="en-US" sz="2000" dirty="0" smtClean="0"/>
              <a:t> </a:t>
            </a:r>
            <a:r>
              <a:rPr lang="en-US" sz="2000" dirty="0" err="1" smtClean="0"/>
              <a:t>Bhama</a:t>
            </a:r>
            <a:r>
              <a:rPr lang="en-US" sz="2000" dirty="0" smtClean="0"/>
              <a:t> (PG/23/111)</a:t>
            </a:r>
          </a:p>
          <a:p>
            <a:r>
              <a:rPr lang="en-US" sz="2000" b="1" dirty="0" smtClean="0"/>
              <a:t>Mentor: </a:t>
            </a:r>
            <a:r>
              <a:rPr lang="en-US" sz="2000" dirty="0" smtClean="0"/>
              <a:t>Dr. </a:t>
            </a:r>
            <a:r>
              <a:rPr lang="en-US" sz="2000" dirty="0" err="1" smtClean="0"/>
              <a:t>Sumesh</a:t>
            </a:r>
            <a:r>
              <a:rPr lang="en-US" sz="2000" dirty="0" smtClean="0"/>
              <a:t> Kumar </a:t>
            </a:r>
            <a:endParaRPr lang="en-US" sz="2000" b="1" dirty="0" smtClean="0"/>
          </a:p>
          <a:p>
            <a:r>
              <a:rPr lang="en-US" sz="2000" dirty="0" smtClean="0"/>
              <a:t>IIHMR Delhi</a:t>
            </a:r>
          </a:p>
          <a:p>
            <a:r>
              <a:rPr lang="en-US" sz="2000" b="1" dirty="0" smtClean="0"/>
              <a:t>Duration:</a:t>
            </a:r>
            <a:r>
              <a:rPr lang="en-US" sz="2000" dirty="0" smtClean="0"/>
              <a:t> March 1 – May 30, 2025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8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10185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Gaps Identified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User interference is not Smooth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Too many clicks needed to complete a process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Difficulty in adopting to change in technology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Delayed or Missed Information 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1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Challenges Encountered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Fulfilling multiple users multiple requirements.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User forget the optimal process.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Deny to adapt to change in HIS.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Not using all features of HIS.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Interventions/ Modifications Done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Changes the Out-Patient SOAP Screen to SNAPSHOT Screen.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Help them to use favorites section in the system.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Modifying system as per user specialty or wants.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Frequent training of users about new functionalities.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0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Results (Pre vs Post Intervention Analysis)</a:t>
            </a:r>
            <a:endParaRPr lang="en-US" sz="2800" b="1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381248" cy="5020408"/>
          </a:xfrm>
        </p:spPr>
        <p:txBody>
          <a:bodyPr>
            <a:normAutofit/>
          </a:bodyPr>
          <a:lstStyle/>
          <a:p>
            <a:pPr lvl="0" algn="l"/>
            <a:r>
              <a:rPr lang="en-US" sz="2000" dirty="0" smtClean="0"/>
              <a:t>Sample Overview: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Total Responses Collected: 95 Physicians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Minimum Required (Cochran’s Formula): 92 (at 95% Confidence level)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This Ensures Statistical Reliability in evaluating the impact of physician-driven HIS changes. 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3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/>
              <a:t>Results (Pre vs Post Intervention Analysis)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381248" cy="413084"/>
          </a:xfrm>
        </p:spPr>
        <p:txBody>
          <a:bodyPr>
            <a:normAutofit/>
          </a:bodyPr>
          <a:lstStyle/>
          <a:p>
            <a:pPr lvl="0" algn="l"/>
            <a:r>
              <a:rPr lang="en-US" sz="2000" dirty="0" smtClean="0"/>
              <a:t>A). Usability of HIS Modules (Q1-Q7)</a:t>
            </a:r>
          </a:p>
          <a:p>
            <a:pPr lvl="0" algn="l"/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800098" y="5049252"/>
            <a:ext cx="10381248" cy="120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/>
              <a:t>Interpretation: </a:t>
            </a:r>
            <a:r>
              <a:rPr lang="en-US" sz="2000" dirty="0" smtClean="0"/>
              <a:t>Before intervention, </a:t>
            </a:r>
            <a:r>
              <a:rPr lang="en-US" sz="2000" b="1" dirty="0" smtClean="0"/>
              <a:t>79.7% </a:t>
            </a:r>
            <a:r>
              <a:rPr lang="en-US" sz="2000" dirty="0" smtClean="0"/>
              <a:t>rated HIS as either “Difficult” or “Very Difficult.” Post-modification, these dropped to </a:t>
            </a:r>
            <a:r>
              <a:rPr lang="en-US" sz="2000" b="1" dirty="0" smtClean="0"/>
              <a:t>0%, </a:t>
            </a:r>
            <a:r>
              <a:rPr lang="en-US" sz="2000" dirty="0" smtClean="0"/>
              <a:t>while </a:t>
            </a:r>
            <a:r>
              <a:rPr lang="en-US" sz="2000" b="1" dirty="0" smtClean="0"/>
              <a:t>“Easy” and “Very Easy” rose to a combined 65.87%, </a:t>
            </a:r>
            <a:r>
              <a:rPr lang="en-US" sz="2000" dirty="0" smtClean="0"/>
              <a:t>showing major improvements in a navigation, clarity, and user confidence. </a:t>
            </a:r>
            <a:endParaRPr lang="en-US" sz="2000" b="1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851867"/>
              </p:ext>
            </p:extLst>
          </p:nvPr>
        </p:nvGraphicFramePr>
        <p:xfrm>
          <a:off x="855598" y="1606678"/>
          <a:ext cx="4477754" cy="3391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3437">
                  <a:extLst>
                    <a:ext uri="{9D8B030D-6E8A-4147-A177-3AD203B41FA5}">
                      <a16:colId xmlns:a16="http://schemas.microsoft.com/office/drawing/2014/main" val="3618916663"/>
                    </a:ext>
                  </a:extLst>
                </a:gridCol>
                <a:gridCol w="688886">
                  <a:extLst>
                    <a:ext uri="{9D8B030D-6E8A-4147-A177-3AD203B41FA5}">
                      <a16:colId xmlns:a16="http://schemas.microsoft.com/office/drawing/2014/main" val="3574512021"/>
                    </a:ext>
                  </a:extLst>
                </a:gridCol>
                <a:gridCol w="735431">
                  <a:extLst>
                    <a:ext uri="{9D8B030D-6E8A-4147-A177-3AD203B41FA5}">
                      <a16:colId xmlns:a16="http://schemas.microsoft.com/office/drawing/2014/main" val="216934726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General HIS Usability (Feedback)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Pre-Mod Mean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Post-Mod Mean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28609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Difficult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24.20601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186133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Easy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1.82225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30.97744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36329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Moderately Helpful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16.78646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34.13553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388505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Very Difficult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55.64887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79334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Very Easy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1.5218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34.88721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88097367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46206819"/>
              </p:ext>
            </p:extLst>
          </p:nvPr>
        </p:nvGraphicFramePr>
        <p:xfrm>
          <a:off x="5710989" y="1606678"/>
          <a:ext cx="5470357" cy="3391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02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/>
              <a:t>Results (Pre vs Post Intervention Analysis)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381248" cy="413084"/>
          </a:xfrm>
        </p:spPr>
        <p:txBody>
          <a:bodyPr>
            <a:normAutofit/>
          </a:bodyPr>
          <a:lstStyle/>
          <a:p>
            <a:pPr lvl="0" algn="l"/>
            <a:r>
              <a:rPr lang="en-US" sz="2000" dirty="0" smtClean="0"/>
              <a:t>B). Documentation Time &amp; Ease (Q8-Q14)</a:t>
            </a:r>
          </a:p>
          <a:p>
            <a:pPr lvl="0" algn="l"/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800098" y="5049252"/>
            <a:ext cx="10381248" cy="120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/>
              <a:t>Interpretation: </a:t>
            </a:r>
            <a:r>
              <a:rPr lang="en-US" sz="2000" dirty="0" smtClean="0"/>
              <a:t>Before intervention, </a:t>
            </a:r>
            <a:r>
              <a:rPr lang="en-US" sz="2000" b="1" dirty="0" smtClean="0"/>
              <a:t>75.97% </a:t>
            </a:r>
            <a:r>
              <a:rPr lang="en-US" sz="2000" dirty="0" smtClean="0"/>
              <a:t>of physician found documentation difficult. After implementing structured templates, checkboxes, and training. </a:t>
            </a:r>
            <a:r>
              <a:rPr lang="en-US" sz="2000" b="1" dirty="0" smtClean="0"/>
              <a:t>“Very Easy”</a:t>
            </a:r>
            <a:r>
              <a:rPr lang="en-US" sz="2000" dirty="0" smtClean="0"/>
              <a:t> </a:t>
            </a:r>
            <a:r>
              <a:rPr lang="en-US" sz="2000" b="1" dirty="0" smtClean="0"/>
              <a:t>and</a:t>
            </a:r>
            <a:r>
              <a:rPr lang="en-US" sz="2000" dirty="0" smtClean="0"/>
              <a:t> “</a:t>
            </a:r>
            <a:r>
              <a:rPr lang="en-US" sz="2000" b="1" dirty="0" smtClean="0"/>
              <a:t>Easy” scores rose to a combined 69.77%, </a:t>
            </a:r>
            <a:r>
              <a:rPr lang="en-US" sz="2000" dirty="0" smtClean="0"/>
              <a:t>reflecting drastic improvements in speed and ease of documentation. </a:t>
            </a:r>
            <a:endParaRPr lang="en-US" sz="2000" b="1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145854"/>
              </p:ext>
            </p:extLst>
          </p:nvPr>
        </p:nvGraphicFramePr>
        <p:xfrm>
          <a:off x="800098" y="1658979"/>
          <a:ext cx="4205040" cy="3185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3946">
                  <a:extLst>
                    <a:ext uri="{9D8B030D-6E8A-4147-A177-3AD203B41FA5}">
                      <a16:colId xmlns:a16="http://schemas.microsoft.com/office/drawing/2014/main" val="3417376755"/>
                    </a:ext>
                  </a:extLst>
                </a:gridCol>
                <a:gridCol w="827588">
                  <a:extLst>
                    <a:ext uri="{9D8B030D-6E8A-4147-A177-3AD203B41FA5}">
                      <a16:colId xmlns:a16="http://schemas.microsoft.com/office/drawing/2014/main" val="636238327"/>
                    </a:ext>
                  </a:extLst>
                </a:gridCol>
                <a:gridCol w="883506">
                  <a:extLst>
                    <a:ext uri="{9D8B030D-6E8A-4147-A177-3AD203B41FA5}">
                      <a16:colId xmlns:a16="http://schemas.microsoft.com/office/drawing/2014/main" val="4186421613"/>
                    </a:ext>
                  </a:extLst>
                </a:gridCol>
              </a:tblGrid>
              <a:tr h="8688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Documentation Time &amp; Ease/ Gaps  (Feedback)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Pre-Mod Mean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Post-Mod Mean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92936406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Difficult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24.9624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98325224"/>
                  </a:ext>
                </a:extLst>
              </a:tr>
              <a:tr h="5792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Easy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3.00751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37.29323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22983248"/>
                  </a:ext>
                </a:extLst>
              </a:tr>
              <a:tr h="5792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Moderately Helpful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19.84962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30.22556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83515352"/>
                  </a:ext>
                </a:extLst>
              </a:tr>
              <a:tr h="5792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Very Difficult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50.82706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88654350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Very Easy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1.35338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32.4812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37403034"/>
                  </a:ext>
                </a:extLst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014729935"/>
              </p:ext>
            </p:extLst>
          </p:nvPr>
        </p:nvGraphicFramePr>
        <p:xfrm>
          <a:off x="5358063" y="1679176"/>
          <a:ext cx="5823283" cy="3165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150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Results (Pre vs Post Intervention Analysis) </a:t>
            </a:r>
            <a:endParaRPr lang="en-US" sz="2800" b="1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381248" cy="413084"/>
          </a:xfrm>
        </p:spPr>
        <p:txBody>
          <a:bodyPr>
            <a:normAutofit/>
          </a:bodyPr>
          <a:lstStyle/>
          <a:p>
            <a:pPr lvl="0" algn="l"/>
            <a:r>
              <a:rPr lang="en-US" sz="2000" dirty="0"/>
              <a:t>C</a:t>
            </a:r>
            <a:r>
              <a:rPr lang="en-US" sz="2000" dirty="0" smtClean="0"/>
              <a:t>). Workflow Alignment &amp; Physician Satisfaction (Q15-Q20)</a:t>
            </a:r>
          </a:p>
          <a:p>
            <a:pPr lvl="0" algn="l"/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800098" y="5049252"/>
            <a:ext cx="10381248" cy="120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/>
              <a:t>Interpretation: </a:t>
            </a:r>
            <a:r>
              <a:rPr lang="en-US" sz="2000" dirty="0" smtClean="0"/>
              <a:t>Before intervention, The system was not aligned with physician workflows, as </a:t>
            </a:r>
            <a:r>
              <a:rPr lang="en-US" sz="2000" b="1" dirty="0" smtClean="0"/>
              <a:t>76.84% </a:t>
            </a:r>
            <a:r>
              <a:rPr lang="en-US" sz="2000" dirty="0" smtClean="0"/>
              <a:t>reported it as difficult or very difficult. After updates, </a:t>
            </a:r>
            <a:r>
              <a:rPr lang="en-US" sz="2000" b="1" dirty="0" smtClean="0"/>
              <a:t>71.91% </a:t>
            </a:r>
            <a:r>
              <a:rPr lang="en-US" sz="2000" dirty="0" smtClean="0"/>
              <a:t>rated it as “Easy” or “Very Easy,” showing improved satisfaction and smoother clinical process integration.</a:t>
            </a:r>
            <a:endParaRPr lang="en-US" sz="2000" b="1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538281"/>
              </p:ext>
            </p:extLst>
          </p:nvPr>
        </p:nvGraphicFramePr>
        <p:xfrm>
          <a:off x="800098" y="2088950"/>
          <a:ext cx="4445670" cy="2098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8113">
                  <a:extLst>
                    <a:ext uri="{9D8B030D-6E8A-4147-A177-3AD203B41FA5}">
                      <a16:colId xmlns:a16="http://schemas.microsoft.com/office/drawing/2014/main" val="2428871655"/>
                    </a:ext>
                  </a:extLst>
                </a:gridCol>
                <a:gridCol w="978568">
                  <a:extLst>
                    <a:ext uri="{9D8B030D-6E8A-4147-A177-3AD203B41FA5}">
                      <a16:colId xmlns:a16="http://schemas.microsoft.com/office/drawing/2014/main" val="1716948113"/>
                    </a:ext>
                  </a:extLst>
                </a:gridCol>
                <a:gridCol w="1138989">
                  <a:extLst>
                    <a:ext uri="{9D8B030D-6E8A-4147-A177-3AD203B41FA5}">
                      <a16:colId xmlns:a16="http://schemas.microsoft.com/office/drawing/2014/main" val="13961126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Workflow Alignment &amp; Efficiency/ Physician Satisfaction  (Feedback)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Pre-Mod Mean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Post-Mod Mean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485671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Difficult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25.43859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474807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Easy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2.80701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36.49122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824632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Moderately Helpful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19.64912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35.08771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5277193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Very Difficult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51.4035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76328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Very Easy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0.70175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28.42105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54071284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842905144"/>
              </p:ext>
            </p:extLst>
          </p:nvPr>
        </p:nvGraphicFramePr>
        <p:xfrm>
          <a:off x="5646821" y="1556084"/>
          <a:ext cx="5686463" cy="3442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543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5851" y="1518017"/>
            <a:ext cx="8141677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Discussion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1076325" y="2419350"/>
            <a:ext cx="10032754" cy="2787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/>
              <a:t>Before Modification, </a:t>
            </a:r>
            <a:r>
              <a:rPr lang="en-US" sz="2000" dirty="0" smtClean="0"/>
              <a:t>Majority of physicians rated HIS usability, documentation, and workflow alignment as either </a:t>
            </a:r>
            <a:r>
              <a:rPr lang="en-US" sz="2000" b="1" dirty="0" smtClean="0"/>
              <a:t>“Difficult” or “Very Difficult”.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Usability:</a:t>
            </a:r>
            <a:r>
              <a:rPr lang="en-US" sz="2000" b="1" dirty="0" smtClean="0"/>
              <a:t> 79.7% </a:t>
            </a:r>
            <a:r>
              <a:rPr lang="en-US" sz="2000" dirty="0" smtClean="0"/>
              <a:t>Negative feedback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Documentation: </a:t>
            </a:r>
            <a:r>
              <a:rPr lang="en-US" sz="2000" b="1" dirty="0" smtClean="0"/>
              <a:t>75.8% </a:t>
            </a:r>
            <a:r>
              <a:rPr lang="en-US" sz="2000" dirty="0" smtClean="0"/>
              <a:t>Negative feedback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Workflow Alignment: </a:t>
            </a:r>
            <a:r>
              <a:rPr lang="en-US" sz="2000" b="1" dirty="0" smtClean="0"/>
              <a:t>76.8% </a:t>
            </a:r>
            <a:r>
              <a:rPr lang="en-US" sz="2000" dirty="0" smtClean="0"/>
              <a:t>Negative feedback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016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5851" y="1518017"/>
            <a:ext cx="8141677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Discussion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1076325" y="2419350"/>
            <a:ext cx="10032754" cy="2787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/>
              <a:t>After Physician-Driven Interventions, </a:t>
            </a:r>
            <a:r>
              <a:rPr lang="en-US" sz="2000" dirty="0" smtClean="0"/>
              <a:t>these ratings </a:t>
            </a:r>
            <a:r>
              <a:rPr lang="en-US" sz="2000" b="1" dirty="0" smtClean="0"/>
              <a:t>dropped to 0% </a:t>
            </a:r>
            <a:r>
              <a:rPr lang="en-US" sz="2000" dirty="0" smtClean="0"/>
              <a:t>with: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 smtClean="0"/>
              <a:t>Usability: </a:t>
            </a:r>
            <a:r>
              <a:rPr lang="en-US" sz="2000" dirty="0" smtClean="0"/>
              <a:t>“Easy” + “Very Easy” = </a:t>
            </a:r>
            <a:r>
              <a:rPr lang="en-US" sz="2000" b="1" dirty="0" smtClean="0"/>
              <a:t>65.9%</a:t>
            </a:r>
            <a:endParaRPr lang="en-US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 smtClean="0"/>
              <a:t>Documentation: </a:t>
            </a:r>
            <a:r>
              <a:rPr lang="en-US" sz="2000" dirty="0" smtClean="0"/>
              <a:t>“Easy” + “Very Easy” = </a:t>
            </a:r>
            <a:r>
              <a:rPr lang="en-US" sz="2000" b="1" dirty="0" smtClean="0"/>
              <a:t>69.8%</a:t>
            </a:r>
            <a:endParaRPr lang="en-US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 smtClean="0"/>
              <a:t>Workflow Alignment:</a:t>
            </a:r>
            <a:r>
              <a:rPr lang="en-US" sz="2000" dirty="0" smtClean="0"/>
              <a:t> “Easy” + “Very Easy” = </a:t>
            </a:r>
            <a:r>
              <a:rPr lang="en-US" sz="2000" b="1" dirty="0" smtClean="0"/>
              <a:t>71.9%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9730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114874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Conclusion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8" y="2151063"/>
            <a:ext cx="10533185" cy="320345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This study confirms that involving physicians in HIS design enhances Usability</a:t>
            </a:r>
            <a:r>
              <a:rPr lang="en-US" sz="2000" dirty="0" smtClean="0"/>
              <a:t>, Documentation efficient, and workflow Satisfaction.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Shift from “Very Difficult” to “Very Easy” was </a:t>
            </a:r>
            <a:r>
              <a:rPr lang="en-US" sz="2000" b="1" dirty="0" smtClean="0"/>
              <a:t>data-proven </a:t>
            </a:r>
            <a:r>
              <a:rPr lang="en-US" sz="2000" dirty="0" smtClean="0"/>
              <a:t>across all 20 parameters.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findings support a scalable model for </a:t>
            </a:r>
            <a:r>
              <a:rPr lang="en-US" sz="2000" dirty="0" smtClean="0"/>
              <a:t>HIS organizations to </a:t>
            </a:r>
            <a:r>
              <a:rPr lang="en-US" sz="2000" dirty="0"/>
              <a:t>make their HIS more adaptable, user-friendly, and clinically effective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2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38381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APPROVAL FROM MENTOR 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7" b="17015"/>
          <a:stretch/>
        </p:blipFill>
        <p:spPr>
          <a:xfrm>
            <a:off x="1817471" y="1187994"/>
            <a:ext cx="3163253" cy="48497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62" b="13229"/>
          <a:stretch/>
        </p:blipFill>
        <p:spPr>
          <a:xfrm>
            <a:off x="7164976" y="1608882"/>
            <a:ext cx="3163253" cy="37038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10080" y="4175760"/>
            <a:ext cx="2910840" cy="6858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3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953" y="2453054"/>
            <a:ext cx="505557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Ethical Considerations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26673" y="1488952"/>
            <a:ext cx="5055576" cy="311247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Participation is voluntary and withdrawal is allowed anytime.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Written informed consent will be obtained.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Anonymity and data confidentiality ensured.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No sensitive data collected; minimal risk involved.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Ethical approval obtained from the Scientific Review Board (SRB).</a:t>
            </a:r>
          </a:p>
          <a:p>
            <a:pPr algn="l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2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7" y="114874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Significance of the Study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8" y="2151063"/>
            <a:ext cx="10533185" cy="17145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Supports user-centric HIS design.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Enables data-driven improvements in physician workflows.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Offers replicable framework for HIS feedback-based optimization.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Directly contributes to digital health adoption in Indian hospitals.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5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35151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References 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0309" y="943647"/>
            <a:ext cx="11053823" cy="5515026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Arreola M, Neiman HL, </a:t>
            </a:r>
            <a:r>
              <a:rPr lang="en-US" sz="1600" dirty="0" err="1"/>
              <a:t>Sugarman</a:t>
            </a:r>
            <a:r>
              <a:rPr lang="en-US" sz="1600" dirty="0"/>
              <a:t> A, </a:t>
            </a:r>
            <a:r>
              <a:rPr lang="en-US" sz="1600" dirty="0" err="1"/>
              <a:t>Laurenti</a:t>
            </a:r>
            <a:r>
              <a:rPr lang="en-US" sz="1600" dirty="0"/>
              <a:t> L, </a:t>
            </a:r>
            <a:r>
              <a:rPr lang="en-US" sz="1600" dirty="0" err="1"/>
              <a:t>Forys</a:t>
            </a:r>
            <a:r>
              <a:rPr lang="en-US" sz="1600" dirty="0"/>
              <a:t> R. Implementation of a radiology electronic imaging network: the community teaching hospital experience. Journal of digital imaging [Internet]. 1997 Aug;10(3 </a:t>
            </a:r>
            <a:r>
              <a:rPr lang="en-US" sz="1600" dirty="0" err="1"/>
              <a:t>Suppl</a:t>
            </a:r>
            <a:r>
              <a:rPr lang="en-US" sz="1600" dirty="0"/>
              <a:t> 1):146–9. Available from: https://pubmed.ncbi.nlm.nih.gov/9268864/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Ball M. Hospital information systems: perspectives on problems and prospects, 1979 and 2002. International Journal of Medical Informatics. 2003 Mar;69(2-3):83–9.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Berg M. Implementing information systems in health care organizations: myths and challenges. International Journal of Medical Informatics [Internet]. 2001 Dec;64(2-3):143–56. Available from: https://repub.eur.nl/pub/61646/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Cowan DF. Laboratory Informatics and the Laboratory Information System. Informatics for the Clinical Laboratory. 2005;1–20.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/>
              <a:t>Huckvale</a:t>
            </a:r>
            <a:r>
              <a:rPr lang="en-US" sz="1600" dirty="0"/>
              <a:t> C, Car J, Akiyama M, </a:t>
            </a:r>
            <a:r>
              <a:rPr lang="en-US" sz="1600" dirty="0" err="1"/>
              <a:t>Jaafar</a:t>
            </a:r>
            <a:r>
              <a:rPr lang="en-US" sz="1600" dirty="0"/>
              <a:t> S, Khoja T, Bin Khalid A, et al. Information technology for patient safety. Quality and Safety in Health Care [Internet]. 2010 Aug 1;19(</a:t>
            </a:r>
            <a:r>
              <a:rPr lang="en-US" sz="1600" dirty="0" err="1"/>
              <a:t>Suppl</a:t>
            </a:r>
            <a:r>
              <a:rPr lang="en-US" sz="1600" dirty="0"/>
              <a:t> 2):i25–33. Available from: https://qualitysafety.bmj.com/content/19/Suppl_2/i25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/>
              <a:t>Arora L, </a:t>
            </a:r>
            <a:r>
              <a:rPr lang="en-US" sz="1600" dirty="0" err="1"/>
              <a:t>Ikbal</a:t>
            </a:r>
            <a:r>
              <a:rPr lang="en-US" sz="1600" dirty="0"/>
              <a:t> F. Experiences of implementing hospital management information system (HMIS) at a tertiary care hospital, India. </a:t>
            </a:r>
            <a:r>
              <a:rPr lang="en-US" sz="1600" dirty="0" err="1"/>
              <a:t>Vilakshan</a:t>
            </a:r>
            <a:r>
              <a:rPr lang="en-US" sz="1600" dirty="0"/>
              <a:t> - XIMB Journal of Management. 2021 Nov 19;ahead-of-print(ahead-of-print).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/>
              <a:t>Kasambara</a:t>
            </a:r>
            <a:r>
              <a:rPr lang="en-US" sz="1600" dirty="0"/>
              <a:t> A, </a:t>
            </a:r>
            <a:r>
              <a:rPr lang="en-US" sz="1600" dirty="0" err="1"/>
              <a:t>Kumwenda</a:t>
            </a:r>
            <a:r>
              <a:rPr lang="en-US" sz="1600" dirty="0"/>
              <a:t> S, </a:t>
            </a:r>
            <a:r>
              <a:rPr lang="en-US" sz="1600" dirty="0" err="1"/>
              <a:t>Kalulu</a:t>
            </a:r>
            <a:r>
              <a:rPr lang="en-US" sz="1600" dirty="0"/>
              <a:t> K, </a:t>
            </a:r>
            <a:r>
              <a:rPr lang="en-US" sz="1600" dirty="0" err="1"/>
              <a:t>Lungu</a:t>
            </a:r>
            <a:r>
              <a:rPr lang="en-US" sz="1600" dirty="0"/>
              <a:t> K, Beattie T, </a:t>
            </a:r>
            <a:r>
              <a:rPr lang="en-US" sz="1600" dirty="0" err="1"/>
              <a:t>Masangwi</a:t>
            </a:r>
            <a:r>
              <a:rPr lang="en-US" sz="1600" dirty="0"/>
              <a:t> S, et al. Assessment of implementation of the health management information system at the district level in southern Malawi. Malawi Medical Journal [Internet]. 2017 [cited 2020 Sep 21];29(3):240–6. Available from: https://www.ajol.info/index.php/mmj/article/view/163199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/>
              <a:t>Chaulagai</a:t>
            </a:r>
            <a:r>
              <a:rPr lang="en-US" sz="1600" dirty="0"/>
              <a:t> CN, </a:t>
            </a:r>
            <a:r>
              <a:rPr lang="en-US" sz="1600" dirty="0" err="1"/>
              <a:t>Moyo</a:t>
            </a:r>
            <a:r>
              <a:rPr lang="en-US" sz="1600" dirty="0"/>
              <a:t> CM, </a:t>
            </a:r>
            <a:r>
              <a:rPr lang="en-US" sz="1600" dirty="0" err="1"/>
              <a:t>Koot</a:t>
            </a:r>
            <a:r>
              <a:rPr lang="en-US" sz="1600" dirty="0"/>
              <a:t> J, </a:t>
            </a:r>
            <a:r>
              <a:rPr lang="en-US" sz="1600" dirty="0" err="1"/>
              <a:t>Moyo</a:t>
            </a:r>
            <a:r>
              <a:rPr lang="en-US" sz="1600" dirty="0"/>
              <a:t> HB, </a:t>
            </a:r>
            <a:r>
              <a:rPr lang="en-US" sz="1600" dirty="0" err="1"/>
              <a:t>Sambakunsi</a:t>
            </a:r>
            <a:r>
              <a:rPr lang="en-US" sz="1600" dirty="0"/>
              <a:t> TC, </a:t>
            </a:r>
            <a:r>
              <a:rPr lang="en-US" sz="1600" dirty="0" err="1"/>
              <a:t>Khunga</a:t>
            </a:r>
            <a:r>
              <a:rPr lang="en-US" sz="1600" dirty="0"/>
              <a:t> FM, et al. Design and implementation of a health management information system in Malawi: issues, innovations and results. Health Policy and Planning. 2005 Sep 2;20(6):375–84.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/>
              <a:t>FlowForma</a:t>
            </a:r>
            <a:r>
              <a:rPr lang="en-US" sz="1600" dirty="0"/>
              <a:t>. Process Automation Case Study - Hospital. https://www.flowforma.com/hospital-case-study. Accessed 16 Mar. 2025.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8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0099" y="926062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Involvement in Community Outreach Program (COP) Activities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9" name="Subtitle 8"/>
          <p:cNvSpPr txBox="1">
            <a:spLocks noGrp="1"/>
          </p:cNvSpPr>
          <p:nvPr>
            <p:ph type="subTitle" idx="1"/>
          </p:nvPr>
        </p:nvSpPr>
        <p:spPr>
          <a:xfrm>
            <a:off x="5284177" y="1704975"/>
            <a:ext cx="5896586" cy="4760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/>
              <a:t>Total no of visits:-</a:t>
            </a:r>
            <a:r>
              <a:rPr lang="en-US" sz="2000" dirty="0"/>
              <a:t>Visited </a:t>
            </a:r>
            <a:r>
              <a:rPr lang="en-US" sz="2000" dirty="0" err="1"/>
              <a:t>Goyala</a:t>
            </a:r>
            <a:r>
              <a:rPr lang="en-US" sz="2000" dirty="0"/>
              <a:t> Dairy around </a:t>
            </a:r>
            <a:r>
              <a:rPr lang="en-US" sz="2000" b="1" dirty="0"/>
              <a:t>6-7 </a:t>
            </a:r>
            <a:r>
              <a:rPr lang="en-US" sz="2000" dirty="0"/>
              <a:t>times</a:t>
            </a:r>
            <a:r>
              <a:rPr lang="en-US" sz="2000" dirty="0" smtClean="0"/>
              <a:t>.</a:t>
            </a:r>
            <a:r>
              <a:rPr lang="en-US" sz="2000" b="1" dirty="0" smtClean="0"/>
              <a:t>    </a:t>
            </a:r>
            <a:endParaRPr lang="en-US" sz="2000" b="1" dirty="0"/>
          </a:p>
          <a:p>
            <a:pPr algn="l"/>
            <a:r>
              <a:rPr lang="en-US" sz="2000" b="1" u="sng" dirty="0"/>
              <a:t>No of activities done:-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Surveyed the members asking them about their ABHA card and are they aware about its benefits, how they get Daily needs in their household, measured their height, weight and BP, &amp; Ask for any chronic disease they are suffering from and also their family social history including them.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Where they go in first place whenever anyone from their family suffer from any Health related issue (mostly free treatment).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How they Receive water in their household? </a:t>
            </a:r>
            <a:r>
              <a:rPr lang="en-US" sz="2000" dirty="0" err="1"/>
              <a:t>Suppiled</a:t>
            </a:r>
            <a:r>
              <a:rPr lang="en-US" sz="2000" dirty="0"/>
              <a:t> by government vehicles, and the location they live in has no proper drainage system.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8945" r="14260" b="-1351"/>
          <a:stretch/>
        </p:blipFill>
        <p:spPr>
          <a:xfrm>
            <a:off x="2519776" y="3225922"/>
            <a:ext cx="2672314" cy="30354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3" t="16241" r="11704"/>
          <a:stretch/>
        </p:blipFill>
        <p:spPr>
          <a:xfrm>
            <a:off x="342067" y="1620403"/>
            <a:ext cx="2100188" cy="302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1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05038" y="4815185"/>
            <a:ext cx="49868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 YOU </a:t>
            </a:r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sym typeface="Wingdings" panose="05000000000000000000" pitchFamily="2" charset="2"/>
              </a:rPr>
              <a:t>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47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Introduction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Healthcare </a:t>
            </a:r>
            <a:r>
              <a:rPr lang="en-US" sz="2000" dirty="0"/>
              <a:t>Information Systems (HIS) have become essential in modern hospital operations by digitizing patient records, improving clinical workflows, and enhancing the overall quality of care.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HIS </a:t>
            </a:r>
            <a:r>
              <a:rPr lang="en-US" sz="2000" dirty="0"/>
              <a:t>tools like Electronic Medical Records (EMR) support faster documentation, better access to patient data, and improved clinical decision-making.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However</a:t>
            </a:r>
            <a:r>
              <a:rPr lang="en-US" sz="2000" dirty="0"/>
              <a:t>, the effectiveness of HIS largely depends on how smoothly physicians can interact with its modules.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At </a:t>
            </a:r>
            <a:r>
              <a:rPr lang="en-US" sz="2000" dirty="0"/>
              <a:t>a Multi-Specialty Hospital in Hyderabad, EMR is being implemented by Trio Tree Technologies, with a focus on </a:t>
            </a:r>
            <a:r>
              <a:rPr lang="en-US" sz="2000" dirty="0" smtClean="0"/>
              <a:t>Implementing key </a:t>
            </a:r>
            <a:r>
              <a:rPr lang="en-US" sz="2000" dirty="0"/>
              <a:t>clinical </a:t>
            </a:r>
            <a:r>
              <a:rPr lang="en-US" sz="2000" dirty="0" smtClean="0"/>
              <a:t>modules: Physician, Nursing </a:t>
            </a:r>
            <a:r>
              <a:rPr lang="en-US" sz="2000" dirty="0"/>
              <a:t>(OP &amp; </a:t>
            </a:r>
            <a:r>
              <a:rPr lang="en-US" sz="2000" dirty="0" smtClean="0"/>
              <a:t>IP), Discharge Summary, Templates. </a:t>
            </a: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This </a:t>
            </a:r>
            <a:r>
              <a:rPr lang="en-US" sz="2000" dirty="0"/>
              <a:t>study </a:t>
            </a:r>
            <a:r>
              <a:rPr lang="en-US" sz="2000" dirty="0" smtClean="0"/>
              <a:t>evaluates physician interaction with these </a:t>
            </a:r>
            <a:r>
              <a:rPr lang="en-US" sz="2000" dirty="0"/>
              <a:t>modules, identifies usability challenges, and measures the impact of </a:t>
            </a:r>
            <a:r>
              <a:rPr lang="en-US" sz="2000" dirty="0" smtClean="0"/>
              <a:t>physician-driven HIS improvements. </a:t>
            </a:r>
            <a:endParaRPr lang="en-US" sz="2000" dirty="0"/>
          </a:p>
          <a:p>
            <a:pPr algn="l"/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4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858592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Research Objectives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793631"/>
            <a:ext cx="10533185" cy="1776046"/>
          </a:xfrm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To evaluate the usability of clinical modules in the Hospital Information System (HIS).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To find out the gaps in the HIS related to clinical modules.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To do intervention to fulfil the gaps in HIS and improve physician satisfaction.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3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Study Design &amp; Methodology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/>
              <a:t>Type:</a:t>
            </a:r>
            <a:r>
              <a:rPr lang="en-US" sz="2000" dirty="0"/>
              <a:t> Descriptive, survey-based research.</a:t>
            </a:r>
          </a:p>
          <a:p>
            <a:pPr algn="l"/>
            <a:r>
              <a:rPr lang="en-US" sz="2000" b="1" dirty="0"/>
              <a:t>Duration:</a:t>
            </a:r>
            <a:r>
              <a:rPr lang="en-US" sz="2000" dirty="0"/>
              <a:t> March 1 – May 30, 2025.</a:t>
            </a:r>
          </a:p>
          <a:p>
            <a:pPr algn="l"/>
            <a:r>
              <a:rPr lang="en-US" sz="2000" b="1" dirty="0"/>
              <a:t>Setting:</a:t>
            </a:r>
            <a:r>
              <a:rPr lang="en-US" sz="2000" dirty="0"/>
              <a:t> Multispecialty Hospital, Hyderabad.</a:t>
            </a:r>
          </a:p>
          <a:p>
            <a:pPr algn="l"/>
            <a:r>
              <a:rPr lang="en-US" sz="2000" b="1" dirty="0"/>
              <a:t>Sample Size:</a:t>
            </a:r>
            <a:r>
              <a:rPr lang="en-US" sz="2000" dirty="0"/>
              <a:t> 92 physicians (Cochran’s formula).</a:t>
            </a:r>
          </a:p>
          <a:p>
            <a:pPr algn="l"/>
            <a:r>
              <a:rPr lang="en-US" sz="2000" b="1" dirty="0"/>
              <a:t>Sampling Method:</a:t>
            </a:r>
            <a:r>
              <a:rPr lang="en-US" sz="2000" dirty="0"/>
              <a:t> Purposive sampling across departments.</a:t>
            </a:r>
          </a:p>
          <a:p>
            <a:pPr algn="l"/>
            <a:r>
              <a:rPr lang="en-US" sz="2000" b="1" dirty="0"/>
              <a:t>Tools:</a:t>
            </a:r>
            <a:r>
              <a:rPr lang="en-US" sz="2000" dirty="0"/>
              <a:t> Structured questionnaire + semi-structured interviews.</a:t>
            </a:r>
          </a:p>
          <a:p>
            <a:pPr algn="l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0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Data Collection Tools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099" y="1143000"/>
            <a:ext cx="10533185" cy="502040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Pre/Post </a:t>
            </a:r>
            <a:r>
              <a:rPr lang="en-US" sz="2000" dirty="0"/>
              <a:t>Rating-Based Questionnaire using 1–5 Likert scale</a:t>
            </a:r>
            <a:r>
              <a:rPr lang="en-US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Interview </a:t>
            </a:r>
            <a:r>
              <a:rPr lang="en-US" sz="2000" dirty="0"/>
              <a:t>Guide aligned with 3 objectives: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en-US" dirty="0"/>
              <a:t>Usability of HIS modules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en-US" dirty="0"/>
              <a:t>Documentation time &amp; system gaps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en-US" dirty="0"/>
              <a:t>Workflow efficiency &amp; physician satisfaction</a:t>
            </a:r>
          </a:p>
          <a:p>
            <a:pPr algn="l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5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369" y="2961480"/>
            <a:ext cx="5785338" cy="970208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Consent Form &amp; Sample Interview Questions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64" y="604471"/>
            <a:ext cx="4392358" cy="5684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7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Consent Form &amp; Sample Interview Questions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96" y="1116623"/>
            <a:ext cx="4049257" cy="5240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594" y="1116623"/>
            <a:ext cx="4049257" cy="52402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098" y="427770"/>
            <a:ext cx="10533186" cy="592137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Consent Form &amp; Sample Interview Questions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41" y="1143000"/>
            <a:ext cx="4027144" cy="52115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84" y="1143000"/>
            <a:ext cx="4030807" cy="5216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39" y="171763"/>
            <a:ext cx="1169119" cy="5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1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1481</Words>
  <Application>Microsoft Office PowerPoint</Application>
  <PresentationFormat>Widescreen</PresentationFormat>
  <Paragraphs>160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Optimizing HIS Utilization: Evaluating Physician-Driven Improvements for Improved Workflow Efficiency Trio Tree Technologies</vt:lpstr>
      <vt:lpstr>APPROVAL FROM MENTOR </vt:lpstr>
      <vt:lpstr>Introduction</vt:lpstr>
      <vt:lpstr>Research Objectives</vt:lpstr>
      <vt:lpstr>Study Design &amp; Methodology</vt:lpstr>
      <vt:lpstr>Data Collection Tools</vt:lpstr>
      <vt:lpstr>Consent Form &amp; Sample Interview Questions</vt:lpstr>
      <vt:lpstr>Consent Form &amp; Sample Interview Questions</vt:lpstr>
      <vt:lpstr>Consent Form &amp; Sample Interview Questions</vt:lpstr>
      <vt:lpstr>Gaps Identified</vt:lpstr>
      <vt:lpstr>Challenges Encountered</vt:lpstr>
      <vt:lpstr>Interventions/ Modifications Done</vt:lpstr>
      <vt:lpstr>Results (Pre vs Post Intervention Analysis)</vt:lpstr>
      <vt:lpstr>Results (Pre vs Post Intervention Analysis) </vt:lpstr>
      <vt:lpstr>Results (Pre vs Post Intervention Analysis) </vt:lpstr>
      <vt:lpstr>Results (Pre vs Post Intervention Analysis) </vt:lpstr>
      <vt:lpstr>Discussion</vt:lpstr>
      <vt:lpstr>Discussion</vt:lpstr>
      <vt:lpstr>Conclusion</vt:lpstr>
      <vt:lpstr>Ethical Considerations</vt:lpstr>
      <vt:lpstr>Significance of the Study</vt:lpstr>
      <vt:lpstr>References </vt:lpstr>
      <vt:lpstr>Involvement in Community Outreach Program (COP) Activities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43</cp:revision>
  <dcterms:created xsi:type="dcterms:W3CDTF">2025-06-16T08:24:36Z</dcterms:created>
  <dcterms:modified xsi:type="dcterms:W3CDTF">2025-07-18T12:03:25Z</dcterms:modified>
</cp:coreProperties>
</file>