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notesMasterIdLst>
    <p:notesMasterId r:id="rId14"/>
  </p:notesMasterIdLst>
  <p:sldIdLst>
    <p:sldId id="256" r:id="rId2"/>
    <p:sldId id="257" r:id="rId3"/>
    <p:sldId id="259" r:id="rId4"/>
    <p:sldId id="260" r:id="rId5"/>
    <p:sldId id="261" r:id="rId6"/>
    <p:sldId id="262" r:id="rId7"/>
    <p:sldId id="263" r:id="rId8"/>
    <p:sldId id="264" r:id="rId9"/>
    <p:sldId id="265" r:id="rId10"/>
    <p:sldId id="266" r:id="rId11"/>
    <p:sldId id="268"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RESULT</a:t>
            </a:r>
            <a:r>
              <a:rPr lang="en-US" baseline="0" dirty="0"/>
              <a:t> BY EMPLOYEE CATEGORY</a:t>
            </a:r>
            <a:endParaRPr lang="en-IN" dirty="0"/>
          </a:p>
        </c:rich>
      </c:tx>
      <c:layout>
        <c:manualLayout>
          <c:xMode val="edge"/>
          <c:yMode val="edge"/>
          <c:x val="0.28006066386191875"/>
          <c:y val="3.0017496418680258E-2"/>
        </c:manualLayout>
      </c:layout>
      <c:overlay val="0"/>
      <c:spPr>
        <a:noFill/>
        <a:ln>
          <a:noFill/>
        </a:ln>
        <a:effectLst/>
      </c:spPr>
    </c:title>
    <c:autoTitleDeleted val="0"/>
    <c:plotArea>
      <c:layout>
        <c:manualLayout>
          <c:layoutTarget val="inner"/>
          <c:xMode val="edge"/>
          <c:yMode val="edge"/>
          <c:x val="0.17569152456760059"/>
          <c:y val="0.15695270412537704"/>
          <c:w val="0.75589650946852471"/>
          <c:h val="0.50890084875514496"/>
        </c:manualLayout>
      </c:layout>
      <c:barChart>
        <c:barDir val="col"/>
        <c:grouping val="clustered"/>
        <c:varyColors val="0"/>
        <c:ser>
          <c:idx val="0"/>
          <c:order val="0"/>
          <c:tx>
            <c:strRef>
              <c:f>Sheet1!$B$1</c:f>
              <c:strCache>
                <c:ptCount val="1"/>
                <c:pt idx="0">
                  <c:v>Doctors</c:v>
                </c:pt>
              </c:strCache>
            </c:strRef>
          </c:tx>
          <c:spPr>
            <a:solidFill>
              <a:schemeClr val="accent1"/>
            </a:solidFill>
            <a:ln>
              <a:noFill/>
            </a:ln>
            <a:effectLst/>
          </c:spPr>
          <c:invertIfNegative val="0"/>
          <c:cat>
            <c:strRef>
              <c:f>Sheet1!$A$2:$A$5</c:f>
              <c:strCache>
                <c:ptCount val="4"/>
                <c:pt idx="0">
                  <c:v>Employee Well Being</c:v>
                </c:pt>
                <c:pt idx="1">
                  <c:v>Remuneration, reward &amp; recognition</c:v>
                </c:pt>
                <c:pt idx="2">
                  <c:v>Career Growth opportunities</c:v>
                </c:pt>
                <c:pt idx="3">
                  <c:v>Work/Life balance </c:v>
                </c:pt>
              </c:strCache>
            </c:strRef>
          </c:cat>
          <c:val>
            <c:numRef>
              <c:f>Sheet1!$B$2:$B$5</c:f>
              <c:numCache>
                <c:formatCode>General</c:formatCode>
                <c:ptCount val="4"/>
                <c:pt idx="0">
                  <c:v>83.8</c:v>
                </c:pt>
                <c:pt idx="1">
                  <c:v>78.900000000000006</c:v>
                </c:pt>
                <c:pt idx="2">
                  <c:v>85.4</c:v>
                </c:pt>
                <c:pt idx="3">
                  <c:v>73.3</c:v>
                </c:pt>
              </c:numCache>
            </c:numRef>
          </c:val>
          <c:extLst xmlns:c16r2="http://schemas.microsoft.com/office/drawing/2015/06/chart">
            <c:ext xmlns:c16="http://schemas.microsoft.com/office/drawing/2014/chart" uri="{C3380CC4-5D6E-409C-BE32-E72D297353CC}">
              <c16:uniqueId val="{00000000-3FC0-4871-A1D6-C7C970632FFF}"/>
            </c:ext>
          </c:extLst>
        </c:ser>
        <c:ser>
          <c:idx val="1"/>
          <c:order val="1"/>
          <c:tx>
            <c:strRef>
              <c:f>Sheet1!$C$1</c:f>
              <c:strCache>
                <c:ptCount val="1"/>
                <c:pt idx="0">
                  <c:v>Nurses</c:v>
                </c:pt>
              </c:strCache>
            </c:strRef>
          </c:tx>
          <c:spPr>
            <a:solidFill>
              <a:schemeClr val="accent2"/>
            </a:solidFill>
            <a:ln>
              <a:noFill/>
            </a:ln>
            <a:effectLst/>
          </c:spPr>
          <c:invertIfNegative val="0"/>
          <c:cat>
            <c:strRef>
              <c:f>Sheet1!$A$2:$A$5</c:f>
              <c:strCache>
                <c:ptCount val="4"/>
                <c:pt idx="0">
                  <c:v>Employee Well Being</c:v>
                </c:pt>
                <c:pt idx="1">
                  <c:v>Remuneration, reward &amp; recognition</c:v>
                </c:pt>
                <c:pt idx="2">
                  <c:v>Career Growth opportunities</c:v>
                </c:pt>
                <c:pt idx="3">
                  <c:v>Work/Life balance </c:v>
                </c:pt>
              </c:strCache>
            </c:strRef>
          </c:cat>
          <c:val>
            <c:numRef>
              <c:f>Sheet1!$C$2:$C$5</c:f>
              <c:numCache>
                <c:formatCode>General</c:formatCode>
                <c:ptCount val="4"/>
                <c:pt idx="0">
                  <c:v>73.2</c:v>
                </c:pt>
                <c:pt idx="1">
                  <c:v>63.9</c:v>
                </c:pt>
                <c:pt idx="2">
                  <c:v>62.5</c:v>
                </c:pt>
                <c:pt idx="3">
                  <c:v>57.1</c:v>
                </c:pt>
              </c:numCache>
            </c:numRef>
          </c:val>
          <c:extLst xmlns:c16r2="http://schemas.microsoft.com/office/drawing/2015/06/chart">
            <c:ext xmlns:c16="http://schemas.microsoft.com/office/drawing/2014/chart" uri="{C3380CC4-5D6E-409C-BE32-E72D297353CC}">
              <c16:uniqueId val="{00000001-3FC0-4871-A1D6-C7C970632FFF}"/>
            </c:ext>
          </c:extLst>
        </c:ser>
        <c:ser>
          <c:idx val="2"/>
          <c:order val="2"/>
          <c:tx>
            <c:strRef>
              <c:f>Sheet1!$D$1</c:f>
              <c:strCache>
                <c:ptCount val="1"/>
                <c:pt idx="0">
                  <c:v>Paramedics</c:v>
                </c:pt>
              </c:strCache>
            </c:strRef>
          </c:tx>
          <c:spPr>
            <a:solidFill>
              <a:schemeClr val="accent3"/>
            </a:solidFill>
            <a:ln>
              <a:noFill/>
            </a:ln>
            <a:effectLst/>
          </c:spPr>
          <c:invertIfNegative val="0"/>
          <c:cat>
            <c:strRef>
              <c:f>Sheet1!$A$2:$A$5</c:f>
              <c:strCache>
                <c:ptCount val="4"/>
                <c:pt idx="0">
                  <c:v>Employee Well Being</c:v>
                </c:pt>
                <c:pt idx="1">
                  <c:v>Remuneration, reward &amp; recognition</c:v>
                </c:pt>
                <c:pt idx="2">
                  <c:v>Career Growth opportunities</c:v>
                </c:pt>
                <c:pt idx="3">
                  <c:v>Work/Life balance </c:v>
                </c:pt>
              </c:strCache>
            </c:strRef>
          </c:cat>
          <c:val>
            <c:numRef>
              <c:f>Sheet1!$D$2:$D$5</c:f>
              <c:numCache>
                <c:formatCode>General</c:formatCode>
                <c:ptCount val="4"/>
                <c:pt idx="0">
                  <c:v>86.3</c:v>
                </c:pt>
                <c:pt idx="1">
                  <c:v>67.7</c:v>
                </c:pt>
                <c:pt idx="2">
                  <c:v>75.3</c:v>
                </c:pt>
                <c:pt idx="3">
                  <c:v>65.8</c:v>
                </c:pt>
              </c:numCache>
            </c:numRef>
          </c:val>
          <c:extLst xmlns:c16r2="http://schemas.microsoft.com/office/drawing/2015/06/chart">
            <c:ext xmlns:c16="http://schemas.microsoft.com/office/drawing/2014/chart" uri="{C3380CC4-5D6E-409C-BE32-E72D297353CC}">
              <c16:uniqueId val="{00000002-3FC0-4871-A1D6-C7C970632FFF}"/>
            </c:ext>
          </c:extLst>
        </c:ser>
        <c:ser>
          <c:idx val="3"/>
          <c:order val="3"/>
          <c:tx>
            <c:strRef>
              <c:f>Sheet1!$E$1</c:f>
              <c:strCache>
                <c:ptCount val="1"/>
                <c:pt idx="0">
                  <c:v>Staff &amp; Executives</c:v>
                </c:pt>
              </c:strCache>
            </c:strRef>
          </c:tx>
          <c:spPr>
            <a:solidFill>
              <a:schemeClr val="accent4"/>
            </a:solidFill>
            <a:ln>
              <a:noFill/>
            </a:ln>
            <a:effectLst/>
          </c:spPr>
          <c:invertIfNegative val="0"/>
          <c:cat>
            <c:strRef>
              <c:f>Sheet1!$A$2:$A$5</c:f>
              <c:strCache>
                <c:ptCount val="4"/>
                <c:pt idx="0">
                  <c:v>Employee Well Being</c:v>
                </c:pt>
                <c:pt idx="1">
                  <c:v>Remuneration, reward &amp; recognition</c:v>
                </c:pt>
                <c:pt idx="2">
                  <c:v>Career Growth opportunities</c:v>
                </c:pt>
                <c:pt idx="3">
                  <c:v>Work/Life balance </c:v>
                </c:pt>
              </c:strCache>
            </c:strRef>
          </c:cat>
          <c:val>
            <c:numRef>
              <c:f>Sheet1!$E$2:$E$5</c:f>
              <c:numCache>
                <c:formatCode>General</c:formatCode>
                <c:ptCount val="4"/>
                <c:pt idx="0">
                  <c:v>78.2</c:v>
                </c:pt>
                <c:pt idx="1">
                  <c:v>68.7</c:v>
                </c:pt>
                <c:pt idx="2">
                  <c:v>78</c:v>
                </c:pt>
                <c:pt idx="3">
                  <c:v>71.2</c:v>
                </c:pt>
              </c:numCache>
            </c:numRef>
          </c:val>
          <c:extLst xmlns:c16r2="http://schemas.microsoft.com/office/drawing/2015/06/chart">
            <c:ext xmlns:c16="http://schemas.microsoft.com/office/drawing/2014/chart" uri="{C3380CC4-5D6E-409C-BE32-E72D297353CC}">
              <c16:uniqueId val="{00000004-3FC0-4871-A1D6-C7C970632FFF}"/>
            </c:ext>
          </c:extLst>
        </c:ser>
        <c:ser>
          <c:idx val="4"/>
          <c:order val="4"/>
          <c:tx>
            <c:strRef>
              <c:f>Sheet1!$F$1</c:f>
              <c:strCache>
                <c:ptCount val="1"/>
                <c:pt idx="0">
                  <c:v>Service</c:v>
                </c:pt>
              </c:strCache>
            </c:strRef>
          </c:tx>
          <c:spPr>
            <a:solidFill>
              <a:schemeClr val="accent5"/>
            </a:solidFill>
            <a:ln>
              <a:noFill/>
            </a:ln>
            <a:effectLst/>
          </c:spPr>
          <c:invertIfNegative val="0"/>
          <c:cat>
            <c:strRef>
              <c:f>Sheet1!$A$2:$A$5</c:f>
              <c:strCache>
                <c:ptCount val="4"/>
                <c:pt idx="0">
                  <c:v>Employee Well Being</c:v>
                </c:pt>
                <c:pt idx="1">
                  <c:v>Remuneration, reward &amp; recognition</c:v>
                </c:pt>
                <c:pt idx="2">
                  <c:v>Career Growth opportunities</c:v>
                </c:pt>
                <c:pt idx="3">
                  <c:v>Work/Life balance </c:v>
                </c:pt>
              </c:strCache>
            </c:strRef>
          </c:cat>
          <c:val>
            <c:numRef>
              <c:f>Sheet1!$F$2:$F$5</c:f>
              <c:numCache>
                <c:formatCode>General</c:formatCode>
                <c:ptCount val="4"/>
                <c:pt idx="0">
                  <c:v>79.2</c:v>
                </c:pt>
                <c:pt idx="1">
                  <c:v>62.7</c:v>
                </c:pt>
                <c:pt idx="2">
                  <c:v>72.3</c:v>
                </c:pt>
                <c:pt idx="3">
                  <c:v>75.8</c:v>
                </c:pt>
              </c:numCache>
            </c:numRef>
          </c:val>
          <c:extLst xmlns:c16r2="http://schemas.microsoft.com/office/drawing/2015/06/chart">
            <c:ext xmlns:c16="http://schemas.microsoft.com/office/drawing/2014/chart" uri="{C3380CC4-5D6E-409C-BE32-E72D297353CC}">
              <c16:uniqueId val="{00000005-3FC0-4871-A1D6-C7C970632FFF}"/>
            </c:ext>
          </c:extLst>
        </c:ser>
        <c:dLbls>
          <c:showLegendKey val="0"/>
          <c:showVal val="0"/>
          <c:showCatName val="0"/>
          <c:showSerName val="0"/>
          <c:showPercent val="0"/>
          <c:showBubbleSize val="0"/>
        </c:dLbls>
        <c:gapWidth val="219"/>
        <c:overlap val="-27"/>
        <c:axId val="400014568"/>
        <c:axId val="400012216"/>
      </c:barChart>
      <c:catAx>
        <c:axId val="400014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0012216"/>
        <c:crosses val="autoZero"/>
        <c:auto val="1"/>
        <c:lblAlgn val="ctr"/>
        <c:lblOffset val="100"/>
        <c:noMultiLvlLbl val="0"/>
      </c:catAx>
      <c:valAx>
        <c:axId val="400012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001456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en-US" sz="1800" b="0" i="0" baseline="0" dirty="0">
                <a:effectLst/>
              </a:rPr>
              <a:t>RESULT BY EMPLOYEE CATEGORY</a:t>
            </a:r>
            <a:endParaRPr lang="en-IN"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endParaRPr lang="en-IN" dirty="0"/>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Doctors</c:v>
                </c:pt>
              </c:strCache>
            </c:strRef>
          </c:tx>
          <c:spPr>
            <a:solidFill>
              <a:schemeClr val="accent1"/>
            </a:solidFill>
            <a:ln>
              <a:noFill/>
            </a:ln>
            <a:effectLst/>
          </c:spPr>
          <c:invertIfNegative val="0"/>
          <c:cat>
            <c:strRef>
              <c:f>Sheet1!$A$2:$A$5</c:f>
              <c:strCache>
                <c:ptCount val="4"/>
                <c:pt idx="0">
                  <c:v>Alignment of personal goals with organisational goals </c:v>
                </c:pt>
                <c:pt idx="1">
                  <c:v>Resources &amp; Information provided</c:v>
                </c:pt>
                <c:pt idx="2">
                  <c:v>Training &amp; Development</c:v>
                </c:pt>
                <c:pt idx="3">
                  <c:v>Culture</c:v>
                </c:pt>
              </c:strCache>
            </c:strRef>
          </c:cat>
          <c:val>
            <c:numRef>
              <c:f>Sheet1!$B$2:$B$5</c:f>
              <c:numCache>
                <c:formatCode>General</c:formatCode>
                <c:ptCount val="4"/>
                <c:pt idx="0">
                  <c:v>80.8</c:v>
                </c:pt>
                <c:pt idx="1">
                  <c:v>78.900000000000006</c:v>
                </c:pt>
                <c:pt idx="2">
                  <c:v>88.6</c:v>
                </c:pt>
                <c:pt idx="3">
                  <c:v>83</c:v>
                </c:pt>
              </c:numCache>
            </c:numRef>
          </c:val>
          <c:extLst xmlns:c16r2="http://schemas.microsoft.com/office/drawing/2015/06/chart">
            <c:ext xmlns:c16="http://schemas.microsoft.com/office/drawing/2014/chart" uri="{C3380CC4-5D6E-409C-BE32-E72D297353CC}">
              <c16:uniqueId val="{00000000-BD4F-4DB4-8B4E-98C7D1336D28}"/>
            </c:ext>
          </c:extLst>
        </c:ser>
        <c:ser>
          <c:idx val="1"/>
          <c:order val="1"/>
          <c:tx>
            <c:strRef>
              <c:f>Sheet1!$C$1</c:f>
              <c:strCache>
                <c:ptCount val="1"/>
                <c:pt idx="0">
                  <c:v>Nurses</c:v>
                </c:pt>
              </c:strCache>
            </c:strRef>
          </c:tx>
          <c:spPr>
            <a:solidFill>
              <a:schemeClr val="accent2"/>
            </a:solidFill>
            <a:ln>
              <a:noFill/>
            </a:ln>
            <a:effectLst/>
          </c:spPr>
          <c:invertIfNegative val="0"/>
          <c:cat>
            <c:strRef>
              <c:f>Sheet1!$A$2:$A$5</c:f>
              <c:strCache>
                <c:ptCount val="4"/>
                <c:pt idx="0">
                  <c:v>Alignment of personal goals with organisational goals </c:v>
                </c:pt>
                <c:pt idx="1">
                  <c:v>Resources &amp; Information provided</c:v>
                </c:pt>
                <c:pt idx="2">
                  <c:v>Training &amp; Development</c:v>
                </c:pt>
                <c:pt idx="3">
                  <c:v>Culture</c:v>
                </c:pt>
              </c:strCache>
            </c:strRef>
          </c:cat>
          <c:val>
            <c:numRef>
              <c:f>Sheet1!$C$2:$C$5</c:f>
              <c:numCache>
                <c:formatCode>General</c:formatCode>
                <c:ptCount val="4"/>
                <c:pt idx="0">
                  <c:v>65.679999999999993</c:v>
                </c:pt>
                <c:pt idx="1">
                  <c:v>69.5</c:v>
                </c:pt>
                <c:pt idx="2">
                  <c:v>82.19</c:v>
                </c:pt>
                <c:pt idx="3">
                  <c:v>73</c:v>
                </c:pt>
              </c:numCache>
            </c:numRef>
          </c:val>
          <c:extLst xmlns:c16r2="http://schemas.microsoft.com/office/drawing/2015/06/chart">
            <c:ext xmlns:c16="http://schemas.microsoft.com/office/drawing/2014/chart" uri="{C3380CC4-5D6E-409C-BE32-E72D297353CC}">
              <c16:uniqueId val="{00000001-BD4F-4DB4-8B4E-98C7D1336D28}"/>
            </c:ext>
          </c:extLst>
        </c:ser>
        <c:ser>
          <c:idx val="2"/>
          <c:order val="2"/>
          <c:tx>
            <c:strRef>
              <c:f>Sheet1!$D$1</c:f>
              <c:strCache>
                <c:ptCount val="1"/>
                <c:pt idx="0">
                  <c:v>Paramedics</c:v>
                </c:pt>
              </c:strCache>
            </c:strRef>
          </c:tx>
          <c:spPr>
            <a:solidFill>
              <a:schemeClr val="accent3"/>
            </a:solidFill>
            <a:ln>
              <a:noFill/>
            </a:ln>
            <a:effectLst/>
          </c:spPr>
          <c:invertIfNegative val="0"/>
          <c:cat>
            <c:strRef>
              <c:f>Sheet1!$A$2:$A$5</c:f>
              <c:strCache>
                <c:ptCount val="4"/>
                <c:pt idx="0">
                  <c:v>Alignment of personal goals with organisational goals </c:v>
                </c:pt>
                <c:pt idx="1">
                  <c:v>Resources &amp; Information provided</c:v>
                </c:pt>
                <c:pt idx="2">
                  <c:v>Training &amp; Development</c:v>
                </c:pt>
                <c:pt idx="3">
                  <c:v>Culture</c:v>
                </c:pt>
              </c:strCache>
            </c:strRef>
          </c:cat>
          <c:val>
            <c:numRef>
              <c:f>Sheet1!$D$2:$D$5</c:f>
              <c:numCache>
                <c:formatCode>General</c:formatCode>
                <c:ptCount val="4"/>
                <c:pt idx="0">
                  <c:v>74.3</c:v>
                </c:pt>
                <c:pt idx="1">
                  <c:v>74.7</c:v>
                </c:pt>
                <c:pt idx="2">
                  <c:v>79.2</c:v>
                </c:pt>
                <c:pt idx="3">
                  <c:v>83.2</c:v>
                </c:pt>
              </c:numCache>
            </c:numRef>
          </c:val>
          <c:extLst xmlns:c16r2="http://schemas.microsoft.com/office/drawing/2015/06/chart">
            <c:ext xmlns:c16="http://schemas.microsoft.com/office/drawing/2014/chart" uri="{C3380CC4-5D6E-409C-BE32-E72D297353CC}">
              <c16:uniqueId val="{00000002-BD4F-4DB4-8B4E-98C7D1336D28}"/>
            </c:ext>
          </c:extLst>
        </c:ser>
        <c:ser>
          <c:idx val="3"/>
          <c:order val="3"/>
          <c:tx>
            <c:strRef>
              <c:f>Sheet1!$E$1</c:f>
              <c:strCache>
                <c:ptCount val="1"/>
                <c:pt idx="0">
                  <c:v>Staff &amp; Executive</c:v>
                </c:pt>
              </c:strCache>
            </c:strRef>
          </c:tx>
          <c:spPr>
            <a:solidFill>
              <a:schemeClr val="accent4"/>
            </a:solidFill>
            <a:ln>
              <a:noFill/>
            </a:ln>
            <a:effectLst/>
          </c:spPr>
          <c:invertIfNegative val="0"/>
          <c:cat>
            <c:strRef>
              <c:f>Sheet1!$A$2:$A$5</c:f>
              <c:strCache>
                <c:ptCount val="4"/>
                <c:pt idx="0">
                  <c:v>Alignment of personal goals with organisational goals </c:v>
                </c:pt>
                <c:pt idx="1">
                  <c:v>Resources &amp; Information provided</c:v>
                </c:pt>
                <c:pt idx="2">
                  <c:v>Training &amp; Development</c:v>
                </c:pt>
                <c:pt idx="3">
                  <c:v>Culture</c:v>
                </c:pt>
              </c:strCache>
            </c:strRef>
          </c:cat>
          <c:val>
            <c:numRef>
              <c:f>Sheet1!$E$2:$E$5</c:f>
              <c:numCache>
                <c:formatCode>General</c:formatCode>
                <c:ptCount val="4"/>
                <c:pt idx="0">
                  <c:v>76.5</c:v>
                </c:pt>
                <c:pt idx="1">
                  <c:v>76.3</c:v>
                </c:pt>
                <c:pt idx="2">
                  <c:v>77.8</c:v>
                </c:pt>
                <c:pt idx="3">
                  <c:v>80</c:v>
                </c:pt>
              </c:numCache>
            </c:numRef>
          </c:val>
          <c:extLst xmlns:c16r2="http://schemas.microsoft.com/office/drawing/2015/06/chart">
            <c:ext xmlns:c16="http://schemas.microsoft.com/office/drawing/2014/chart" uri="{C3380CC4-5D6E-409C-BE32-E72D297353CC}">
              <c16:uniqueId val="{00000003-BD4F-4DB4-8B4E-98C7D1336D28}"/>
            </c:ext>
          </c:extLst>
        </c:ser>
        <c:ser>
          <c:idx val="4"/>
          <c:order val="4"/>
          <c:tx>
            <c:strRef>
              <c:f>Sheet1!$F$1</c:f>
              <c:strCache>
                <c:ptCount val="1"/>
                <c:pt idx="0">
                  <c:v>Service</c:v>
                </c:pt>
              </c:strCache>
            </c:strRef>
          </c:tx>
          <c:spPr>
            <a:solidFill>
              <a:schemeClr val="accent5"/>
            </a:solidFill>
            <a:ln>
              <a:noFill/>
            </a:ln>
            <a:effectLst/>
          </c:spPr>
          <c:invertIfNegative val="0"/>
          <c:cat>
            <c:strRef>
              <c:f>Sheet1!$A$2:$A$5</c:f>
              <c:strCache>
                <c:ptCount val="4"/>
                <c:pt idx="0">
                  <c:v>Alignment of personal goals with organisational goals </c:v>
                </c:pt>
                <c:pt idx="1">
                  <c:v>Resources &amp; Information provided</c:v>
                </c:pt>
                <c:pt idx="2">
                  <c:v>Training &amp; Development</c:v>
                </c:pt>
                <c:pt idx="3">
                  <c:v>Culture</c:v>
                </c:pt>
              </c:strCache>
            </c:strRef>
          </c:cat>
          <c:val>
            <c:numRef>
              <c:f>Sheet1!$F$2:$F$5</c:f>
              <c:numCache>
                <c:formatCode>General</c:formatCode>
                <c:ptCount val="4"/>
                <c:pt idx="0">
                  <c:v>73.5</c:v>
                </c:pt>
                <c:pt idx="1">
                  <c:v>77.2</c:v>
                </c:pt>
                <c:pt idx="2">
                  <c:v>77.599999999999994</c:v>
                </c:pt>
                <c:pt idx="3">
                  <c:v>78.7</c:v>
                </c:pt>
              </c:numCache>
            </c:numRef>
          </c:val>
          <c:extLst xmlns:c16r2="http://schemas.microsoft.com/office/drawing/2015/06/chart">
            <c:ext xmlns:c16="http://schemas.microsoft.com/office/drawing/2014/chart" uri="{C3380CC4-5D6E-409C-BE32-E72D297353CC}">
              <c16:uniqueId val="{00000004-BD4F-4DB4-8B4E-98C7D1336D28}"/>
            </c:ext>
          </c:extLst>
        </c:ser>
        <c:dLbls>
          <c:showLegendKey val="0"/>
          <c:showVal val="0"/>
          <c:showCatName val="0"/>
          <c:showSerName val="0"/>
          <c:showPercent val="0"/>
          <c:showBubbleSize val="0"/>
        </c:dLbls>
        <c:gapWidth val="219"/>
        <c:overlap val="-27"/>
        <c:axId val="400014960"/>
        <c:axId val="400011432"/>
      </c:barChart>
      <c:catAx>
        <c:axId val="4000149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0011432"/>
        <c:crosses val="autoZero"/>
        <c:auto val="1"/>
        <c:lblAlgn val="ctr"/>
        <c:lblOffset val="100"/>
        <c:noMultiLvlLbl val="0"/>
      </c:catAx>
      <c:valAx>
        <c:axId val="4000114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00014960"/>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r>
              <a:rPr lang="en-US" sz="1800" b="0" i="0" baseline="0" dirty="0">
                <a:effectLst/>
              </a:rPr>
              <a:t>RESULT BY EMPLOYEE CATEGORY</a:t>
            </a:r>
            <a:endParaRPr lang="en-IN" dirty="0">
              <a:effectLst/>
            </a:endParaRPr>
          </a:p>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prstClr val="black">
                    <a:lumMod val="65000"/>
                    <a:lumOff val="35000"/>
                  </a:prstClr>
                </a:solidFill>
                <a:latin typeface="+mn-lt"/>
                <a:ea typeface="+mn-ea"/>
                <a:cs typeface="+mn-cs"/>
              </a:defRPr>
            </a:pPr>
            <a:endParaRPr lang="en-IN" dirty="0"/>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Doctors</c:v>
                </c:pt>
              </c:strCache>
            </c:strRef>
          </c:tx>
          <c:spPr>
            <a:solidFill>
              <a:schemeClr val="accent1"/>
            </a:solidFill>
            <a:ln>
              <a:noFill/>
            </a:ln>
            <a:effectLst/>
          </c:spPr>
          <c:invertIfNegative val="0"/>
          <c:cat>
            <c:strRef>
              <c:f>Sheet1!$A$2:$A$5</c:f>
              <c:strCache>
                <c:ptCount val="4"/>
                <c:pt idx="0">
                  <c:v>Relationship With Supervisor</c:v>
                </c:pt>
                <c:pt idx="1">
                  <c:v>Feedback</c:v>
                </c:pt>
                <c:pt idx="2">
                  <c:v>Fairness at work</c:v>
                </c:pt>
                <c:pt idx="3">
                  <c:v>Job Security</c:v>
                </c:pt>
              </c:strCache>
            </c:strRef>
          </c:cat>
          <c:val>
            <c:numRef>
              <c:f>Sheet1!$B$2:$B$5</c:f>
              <c:numCache>
                <c:formatCode>General</c:formatCode>
                <c:ptCount val="4"/>
                <c:pt idx="0">
                  <c:v>73.2</c:v>
                </c:pt>
                <c:pt idx="1">
                  <c:v>75.599999999999994</c:v>
                </c:pt>
                <c:pt idx="2">
                  <c:v>81</c:v>
                </c:pt>
                <c:pt idx="3">
                  <c:v>88.7</c:v>
                </c:pt>
              </c:numCache>
            </c:numRef>
          </c:val>
          <c:extLst xmlns:c16r2="http://schemas.microsoft.com/office/drawing/2015/06/chart">
            <c:ext xmlns:c16="http://schemas.microsoft.com/office/drawing/2014/chart" uri="{C3380CC4-5D6E-409C-BE32-E72D297353CC}">
              <c16:uniqueId val="{00000000-AA60-40B5-BA49-534295C67E8F}"/>
            </c:ext>
          </c:extLst>
        </c:ser>
        <c:ser>
          <c:idx val="1"/>
          <c:order val="1"/>
          <c:tx>
            <c:strRef>
              <c:f>Sheet1!$C$1</c:f>
              <c:strCache>
                <c:ptCount val="1"/>
                <c:pt idx="0">
                  <c:v>Nurses</c:v>
                </c:pt>
              </c:strCache>
            </c:strRef>
          </c:tx>
          <c:spPr>
            <a:solidFill>
              <a:schemeClr val="accent2"/>
            </a:solidFill>
            <a:ln>
              <a:noFill/>
            </a:ln>
            <a:effectLst/>
          </c:spPr>
          <c:invertIfNegative val="0"/>
          <c:cat>
            <c:strRef>
              <c:f>Sheet1!$A$2:$A$5</c:f>
              <c:strCache>
                <c:ptCount val="4"/>
                <c:pt idx="0">
                  <c:v>Relationship With Supervisor</c:v>
                </c:pt>
                <c:pt idx="1">
                  <c:v>Feedback</c:v>
                </c:pt>
                <c:pt idx="2">
                  <c:v>Fairness at work</c:v>
                </c:pt>
                <c:pt idx="3">
                  <c:v>Job Security</c:v>
                </c:pt>
              </c:strCache>
            </c:strRef>
          </c:cat>
          <c:val>
            <c:numRef>
              <c:f>Sheet1!$C$2:$C$5</c:f>
              <c:numCache>
                <c:formatCode>General</c:formatCode>
                <c:ptCount val="4"/>
                <c:pt idx="0">
                  <c:v>62.8</c:v>
                </c:pt>
                <c:pt idx="1">
                  <c:v>75.3</c:v>
                </c:pt>
                <c:pt idx="2">
                  <c:v>68.400000000000006</c:v>
                </c:pt>
                <c:pt idx="3">
                  <c:v>86.6</c:v>
                </c:pt>
              </c:numCache>
            </c:numRef>
          </c:val>
          <c:extLst xmlns:c16r2="http://schemas.microsoft.com/office/drawing/2015/06/chart">
            <c:ext xmlns:c16="http://schemas.microsoft.com/office/drawing/2014/chart" uri="{C3380CC4-5D6E-409C-BE32-E72D297353CC}">
              <c16:uniqueId val="{00000001-AA60-40B5-BA49-534295C67E8F}"/>
            </c:ext>
          </c:extLst>
        </c:ser>
        <c:ser>
          <c:idx val="2"/>
          <c:order val="2"/>
          <c:tx>
            <c:strRef>
              <c:f>Sheet1!$D$1</c:f>
              <c:strCache>
                <c:ptCount val="1"/>
                <c:pt idx="0">
                  <c:v>Paramedics</c:v>
                </c:pt>
              </c:strCache>
            </c:strRef>
          </c:tx>
          <c:spPr>
            <a:solidFill>
              <a:schemeClr val="accent3"/>
            </a:solidFill>
            <a:ln>
              <a:noFill/>
            </a:ln>
            <a:effectLst/>
          </c:spPr>
          <c:invertIfNegative val="0"/>
          <c:cat>
            <c:strRef>
              <c:f>Sheet1!$A$2:$A$5</c:f>
              <c:strCache>
                <c:ptCount val="4"/>
                <c:pt idx="0">
                  <c:v>Relationship With Supervisor</c:v>
                </c:pt>
                <c:pt idx="1">
                  <c:v>Feedback</c:v>
                </c:pt>
                <c:pt idx="2">
                  <c:v>Fairness at work</c:v>
                </c:pt>
                <c:pt idx="3">
                  <c:v>Job Security</c:v>
                </c:pt>
              </c:strCache>
            </c:strRef>
          </c:cat>
          <c:val>
            <c:numRef>
              <c:f>Sheet1!$D$2:$D$5</c:f>
              <c:numCache>
                <c:formatCode>General</c:formatCode>
                <c:ptCount val="4"/>
                <c:pt idx="0">
                  <c:v>81.400000000000006</c:v>
                </c:pt>
                <c:pt idx="1">
                  <c:v>81.7</c:v>
                </c:pt>
                <c:pt idx="2">
                  <c:v>73.599999999999994</c:v>
                </c:pt>
                <c:pt idx="3">
                  <c:v>75.3</c:v>
                </c:pt>
              </c:numCache>
            </c:numRef>
          </c:val>
          <c:extLst xmlns:c16r2="http://schemas.microsoft.com/office/drawing/2015/06/chart">
            <c:ext xmlns:c16="http://schemas.microsoft.com/office/drawing/2014/chart" uri="{C3380CC4-5D6E-409C-BE32-E72D297353CC}">
              <c16:uniqueId val="{00000002-AA60-40B5-BA49-534295C67E8F}"/>
            </c:ext>
          </c:extLst>
        </c:ser>
        <c:ser>
          <c:idx val="3"/>
          <c:order val="3"/>
          <c:tx>
            <c:strRef>
              <c:f>Sheet1!$E$1</c:f>
              <c:strCache>
                <c:ptCount val="1"/>
                <c:pt idx="0">
                  <c:v>Staff &amp; Executive</c:v>
                </c:pt>
              </c:strCache>
            </c:strRef>
          </c:tx>
          <c:spPr>
            <a:solidFill>
              <a:schemeClr val="accent4"/>
            </a:solidFill>
            <a:ln>
              <a:noFill/>
            </a:ln>
            <a:effectLst/>
          </c:spPr>
          <c:invertIfNegative val="0"/>
          <c:cat>
            <c:strRef>
              <c:f>Sheet1!$A$2:$A$5</c:f>
              <c:strCache>
                <c:ptCount val="4"/>
                <c:pt idx="0">
                  <c:v>Relationship With Supervisor</c:v>
                </c:pt>
                <c:pt idx="1">
                  <c:v>Feedback</c:v>
                </c:pt>
                <c:pt idx="2">
                  <c:v>Fairness at work</c:v>
                </c:pt>
                <c:pt idx="3">
                  <c:v>Job Security</c:v>
                </c:pt>
              </c:strCache>
            </c:strRef>
          </c:cat>
          <c:val>
            <c:numRef>
              <c:f>Sheet1!$E$2:$E$5</c:f>
              <c:numCache>
                <c:formatCode>General</c:formatCode>
                <c:ptCount val="4"/>
                <c:pt idx="0">
                  <c:v>77.8</c:v>
                </c:pt>
                <c:pt idx="1">
                  <c:v>80</c:v>
                </c:pt>
                <c:pt idx="2">
                  <c:v>76.5</c:v>
                </c:pt>
                <c:pt idx="3">
                  <c:v>72.3</c:v>
                </c:pt>
              </c:numCache>
            </c:numRef>
          </c:val>
          <c:extLst xmlns:c16r2="http://schemas.microsoft.com/office/drawing/2015/06/chart">
            <c:ext xmlns:c16="http://schemas.microsoft.com/office/drawing/2014/chart" uri="{C3380CC4-5D6E-409C-BE32-E72D297353CC}">
              <c16:uniqueId val="{00000003-AA60-40B5-BA49-534295C67E8F}"/>
            </c:ext>
          </c:extLst>
        </c:ser>
        <c:ser>
          <c:idx val="4"/>
          <c:order val="4"/>
          <c:tx>
            <c:strRef>
              <c:f>Sheet1!$F$1</c:f>
              <c:strCache>
                <c:ptCount val="1"/>
                <c:pt idx="0">
                  <c:v>Service</c:v>
                </c:pt>
              </c:strCache>
            </c:strRef>
          </c:tx>
          <c:spPr>
            <a:solidFill>
              <a:schemeClr val="accent5"/>
            </a:solidFill>
            <a:ln>
              <a:noFill/>
            </a:ln>
            <a:effectLst/>
          </c:spPr>
          <c:invertIfNegative val="0"/>
          <c:cat>
            <c:strRef>
              <c:f>Sheet1!$A$2:$A$5</c:f>
              <c:strCache>
                <c:ptCount val="4"/>
                <c:pt idx="0">
                  <c:v>Relationship With Supervisor</c:v>
                </c:pt>
                <c:pt idx="1">
                  <c:v>Feedback</c:v>
                </c:pt>
                <c:pt idx="2">
                  <c:v>Fairness at work</c:v>
                </c:pt>
                <c:pt idx="3">
                  <c:v>Job Security</c:v>
                </c:pt>
              </c:strCache>
            </c:strRef>
          </c:cat>
          <c:val>
            <c:numRef>
              <c:f>Sheet1!$F$2:$F$5</c:f>
              <c:numCache>
                <c:formatCode>General</c:formatCode>
                <c:ptCount val="4"/>
                <c:pt idx="0">
                  <c:v>78.2</c:v>
                </c:pt>
                <c:pt idx="1">
                  <c:v>79.2</c:v>
                </c:pt>
                <c:pt idx="2">
                  <c:v>75.8</c:v>
                </c:pt>
                <c:pt idx="3">
                  <c:v>68</c:v>
                </c:pt>
              </c:numCache>
            </c:numRef>
          </c:val>
          <c:extLst xmlns:c16r2="http://schemas.microsoft.com/office/drawing/2015/06/chart">
            <c:ext xmlns:c16="http://schemas.microsoft.com/office/drawing/2014/chart" uri="{C3380CC4-5D6E-409C-BE32-E72D297353CC}">
              <c16:uniqueId val="{00000004-AA60-40B5-BA49-534295C67E8F}"/>
            </c:ext>
          </c:extLst>
        </c:ser>
        <c:dLbls>
          <c:showLegendKey val="0"/>
          <c:showVal val="0"/>
          <c:showCatName val="0"/>
          <c:showSerName val="0"/>
          <c:showPercent val="0"/>
          <c:showBubbleSize val="0"/>
        </c:dLbls>
        <c:gapWidth val="219"/>
        <c:overlap val="-27"/>
        <c:axId val="395123984"/>
        <c:axId val="395124376"/>
      </c:barChart>
      <c:catAx>
        <c:axId val="395123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5124376"/>
        <c:crosses val="autoZero"/>
        <c:auto val="1"/>
        <c:lblAlgn val="ctr"/>
        <c:lblOffset val="100"/>
        <c:noMultiLvlLbl val="0"/>
      </c:catAx>
      <c:valAx>
        <c:axId val="3951243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9512398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Overall Satisfaction Score</a:t>
            </a:r>
          </a:p>
        </c:rich>
      </c:tx>
      <c:layout/>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Satisfaction Score</c:v>
                </c:pt>
              </c:strCache>
            </c:strRef>
          </c:tx>
          <c:dPt>
            <c:idx val="0"/>
            <c:bubble3D val="0"/>
            <c:spPr>
              <a:solidFill>
                <a:schemeClr val="accent1"/>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0-26D6-47DA-9272-304D16D53785}"/>
              </c:ext>
            </c:extLst>
          </c:dPt>
          <c:dPt>
            <c:idx val="1"/>
            <c:bubble3D val="0"/>
            <c:spPr>
              <a:solidFill>
                <a:schemeClr val="accent2"/>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26D6-47DA-9272-304D16D5378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Sheet1!$A$2:$A$3</c:f>
              <c:strCache>
                <c:ptCount val="2"/>
                <c:pt idx="0">
                  <c:v>Male</c:v>
                </c:pt>
                <c:pt idx="1">
                  <c:v>Female</c:v>
                </c:pt>
              </c:strCache>
            </c:strRef>
          </c:cat>
          <c:val>
            <c:numRef>
              <c:f>Sheet1!$B$2:$B$3</c:f>
              <c:numCache>
                <c:formatCode>General</c:formatCode>
                <c:ptCount val="2"/>
                <c:pt idx="0">
                  <c:v>68.3</c:v>
                </c:pt>
                <c:pt idx="1">
                  <c:v>70.400000000000006</c:v>
                </c:pt>
              </c:numCache>
            </c:numRef>
          </c:val>
          <c:extLst xmlns:c16r2="http://schemas.microsoft.com/office/drawing/2015/06/chart">
            <c:ext xmlns:c16="http://schemas.microsoft.com/office/drawing/2014/chart" uri="{C3380CC4-5D6E-409C-BE32-E72D297353CC}">
              <c16:uniqueId val="{00000002-26D6-47DA-9272-304D16D53785}"/>
            </c:ext>
          </c:extLst>
        </c:ser>
        <c:dLbls>
          <c:showLegendKey val="0"/>
          <c:showVal val="1"/>
          <c:showCatName val="0"/>
          <c:showSerName val="0"/>
          <c:showPercent val="0"/>
          <c:showBubbleSize val="0"/>
          <c:showLeaderLines val="1"/>
        </c:dLbls>
      </c:pie3DChart>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a:p>
            <a:pPr>
              <a:defRPr sz="1400" b="0" i="0" u="none" strike="noStrike" kern="1200" spc="0" baseline="0">
                <a:solidFill>
                  <a:schemeClr val="tx1">
                    <a:lumMod val="65000"/>
                    <a:lumOff val="35000"/>
                  </a:schemeClr>
                </a:solidFill>
                <a:latin typeface="+mn-lt"/>
                <a:ea typeface="+mn-ea"/>
                <a:cs typeface="+mn-cs"/>
              </a:defRPr>
            </a:pPr>
            <a:r>
              <a:rPr lang="en-US"/>
              <a:t>Overal</a:t>
            </a:r>
            <a:r>
              <a:rPr lang="en-US" baseline="0"/>
              <a:t>l Satisfaction Score</a:t>
            </a:r>
          </a:p>
          <a:p>
            <a:pPr>
              <a:defRPr sz="1400" b="0" i="0" u="none" strike="noStrike" kern="1200" spc="0" baseline="0">
                <a:solidFill>
                  <a:schemeClr val="tx1">
                    <a:lumMod val="65000"/>
                    <a:lumOff val="35000"/>
                  </a:schemeClr>
                </a:solidFill>
                <a:latin typeface="+mn-lt"/>
                <a:ea typeface="+mn-ea"/>
                <a:cs typeface="+mn-cs"/>
              </a:defRPr>
            </a:pPr>
            <a:r>
              <a:rPr lang="en-US"/>
              <a:t>76.5</a:t>
            </a:r>
          </a:p>
        </c:rich>
      </c:tx>
      <c:layout>
        <c:manualLayout>
          <c:xMode val="edge"/>
          <c:yMode val="edge"/>
          <c:x val="0.35087027623656758"/>
          <c:y val="5.6279242268629445E-3"/>
        </c:manualLayout>
      </c:layout>
      <c:overlay val="0"/>
      <c:spPr>
        <a:noFill/>
        <a:ln>
          <a:noFill/>
        </a:ln>
        <a:effectLst/>
      </c:spPr>
    </c:title>
    <c:autoTitleDeleted val="0"/>
    <c:view3D>
      <c:rotX val="75"/>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9745506495232397E-2"/>
          <c:y val="0.21997204153828595"/>
          <c:w val="0.9154912358644246"/>
          <c:h val="0.6377369202089177"/>
        </c:manualLayout>
      </c:layout>
      <c:pie3DChart>
        <c:varyColors val="1"/>
        <c:ser>
          <c:idx val="0"/>
          <c:order val="0"/>
          <c:tx>
            <c:strRef>
              <c:f>Sheet1!$B$1</c:f>
              <c:strCache>
                <c:ptCount val="1"/>
                <c:pt idx="0">
                  <c:v>Sales</c:v>
                </c:pt>
              </c:strCache>
            </c:strRef>
          </c:tx>
          <c:dPt>
            <c:idx val="0"/>
            <c:bubble3D val="0"/>
            <c:spPr>
              <a:solidFill>
                <a:schemeClr val="accent1"/>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0-E41C-4007-8E08-D2A363FA149E}"/>
              </c:ext>
            </c:extLst>
          </c:dPt>
          <c:dPt>
            <c:idx val="1"/>
            <c:bubble3D val="0"/>
            <c:spPr>
              <a:solidFill>
                <a:schemeClr val="accent2"/>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1-E41C-4007-8E08-D2A363FA149E}"/>
              </c:ext>
            </c:extLst>
          </c:dPt>
          <c:dPt>
            <c:idx val="2"/>
            <c:bubble3D val="0"/>
            <c:spPr>
              <a:solidFill>
                <a:schemeClr val="accent3"/>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2-E41C-4007-8E08-D2A363FA149E}"/>
              </c:ext>
            </c:extLst>
          </c:dPt>
          <c:dPt>
            <c:idx val="3"/>
            <c:bubble3D val="0"/>
            <c:spPr>
              <a:solidFill>
                <a:schemeClr val="accent4"/>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3-E41C-4007-8E08-D2A363FA149E}"/>
              </c:ext>
            </c:extLst>
          </c:dPt>
          <c:dPt>
            <c:idx val="4"/>
            <c:bubble3D val="0"/>
            <c:spPr>
              <a:solidFill>
                <a:schemeClr val="accent5"/>
              </a:solidFill>
              <a:ln w="25400">
                <a:solidFill>
                  <a:schemeClr val="lt1"/>
                </a:solidFill>
              </a:ln>
              <a:effectLst/>
              <a:sp3d contourW="25400">
                <a:contourClr>
                  <a:schemeClr val="lt1"/>
                </a:contourClr>
              </a:sp3d>
            </c:spPr>
            <c:extLst xmlns:c16r2="http://schemas.microsoft.com/office/drawing/2015/06/chart">
              <c:ext xmlns:c16="http://schemas.microsoft.com/office/drawing/2014/chart" uri="{C3380CC4-5D6E-409C-BE32-E72D297353CC}">
                <c16:uniqueId val="{00000004-E41C-4007-8E08-D2A363FA149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Sheet1!$A$2:$A$6</c:f>
              <c:strCache>
                <c:ptCount val="5"/>
                <c:pt idx="0">
                  <c:v>Doctors</c:v>
                </c:pt>
                <c:pt idx="1">
                  <c:v>Nurses</c:v>
                </c:pt>
                <c:pt idx="2">
                  <c:v>Paramedics</c:v>
                </c:pt>
                <c:pt idx="3">
                  <c:v>Staff &amp; Executive</c:v>
                </c:pt>
                <c:pt idx="4">
                  <c:v>Service</c:v>
                </c:pt>
              </c:strCache>
            </c:strRef>
          </c:cat>
          <c:val>
            <c:numRef>
              <c:f>Sheet1!$B$2:$B$6</c:f>
              <c:numCache>
                <c:formatCode>General</c:formatCode>
                <c:ptCount val="5"/>
                <c:pt idx="0">
                  <c:v>80.900000000000006</c:v>
                </c:pt>
                <c:pt idx="1">
                  <c:v>70</c:v>
                </c:pt>
                <c:pt idx="2">
                  <c:v>76.5</c:v>
                </c:pt>
                <c:pt idx="3">
                  <c:v>76.099999999999994</c:v>
                </c:pt>
                <c:pt idx="4">
                  <c:v>74.8</c:v>
                </c:pt>
              </c:numCache>
            </c:numRef>
          </c:val>
          <c:extLst xmlns:c16r2="http://schemas.microsoft.com/office/drawing/2015/06/chart">
            <c:ext xmlns:c16="http://schemas.microsoft.com/office/drawing/2014/chart" uri="{C3380CC4-5D6E-409C-BE32-E72D297353CC}">
              <c16:uniqueId val="{00000005-E41C-4007-8E08-D2A363FA149E}"/>
            </c:ext>
          </c:extLst>
        </c:ser>
        <c:dLbls>
          <c:showLegendKey val="0"/>
          <c:showVal val="1"/>
          <c:showCatName val="0"/>
          <c:showSerName val="0"/>
          <c:showPercent val="0"/>
          <c:showBubbleSize val="0"/>
          <c:showLeaderLines val="1"/>
        </c:dLbls>
      </c:pie3DChart>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txPr>
    <a:bodyPr/>
    <a:lstStyle/>
    <a:p>
      <a:pPr>
        <a:defRPr/>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5931CA-C2B4-4727-AB65-20CB3AB650A3}" type="doc">
      <dgm:prSet loTypeId="urn:microsoft.com/office/officeart/2005/8/layout/process2" loCatId="process" qsTypeId="urn:microsoft.com/office/officeart/2005/8/quickstyle/simple2" qsCatId="simple" csTypeId="urn:microsoft.com/office/officeart/2005/8/colors/accent2_1" csCatId="accent2" phldr="1"/>
      <dgm:spPr/>
    </dgm:pt>
    <dgm:pt modelId="{B05B420F-B969-4EC7-84A0-8893613962ED}">
      <dgm:prSet phldrT="[Text]"/>
      <dgm:spPr/>
      <dgm:t>
        <a:bodyPr/>
        <a:lstStyle/>
        <a:p>
          <a:r>
            <a:rPr lang="en-US" dirty="0"/>
            <a:t>Total Population (1288)</a:t>
          </a:r>
        </a:p>
      </dgm:t>
    </dgm:pt>
    <dgm:pt modelId="{BA631E4C-487C-41EB-8533-6EC9830DC2FF}" type="parTrans" cxnId="{DCBEA769-30EE-4FA8-A1C5-2ED706B49552}">
      <dgm:prSet/>
      <dgm:spPr/>
      <dgm:t>
        <a:bodyPr/>
        <a:lstStyle/>
        <a:p>
          <a:endParaRPr lang="en-US"/>
        </a:p>
      </dgm:t>
    </dgm:pt>
    <dgm:pt modelId="{D9C3BD67-3EB9-4A1E-B537-8B8CC37681C8}" type="sibTrans" cxnId="{DCBEA769-30EE-4FA8-A1C5-2ED706B49552}">
      <dgm:prSet/>
      <dgm:spPr/>
      <dgm:t>
        <a:bodyPr/>
        <a:lstStyle/>
        <a:p>
          <a:endParaRPr lang="en-US"/>
        </a:p>
      </dgm:t>
    </dgm:pt>
    <dgm:pt modelId="{23FFEB1A-D813-408E-AA70-FB30E9BB00EE}">
      <dgm:prSet phldrT="[Text]"/>
      <dgm:spPr/>
      <dgm:t>
        <a:bodyPr/>
        <a:lstStyle/>
        <a:p>
          <a:r>
            <a:rPr lang="en-US" dirty="0"/>
            <a:t>Excluded from study n= 10</a:t>
          </a:r>
        </a:p>
        <a:p>
          <a:r>
            <a:rPr lang="en-US" dirty="0"/>
            <a:t>Incomplete questionnaire</a:t>
          </a:r>
        </a:p>
      </dgm:t>
    </dgm:pt>
    <dgm:pt modelId="{15402A87-7179-4EB0-B071-53C072C03D11}" type="parTrans" cxnId="{FE638B4B-FF28-487D-B342-730FF2CEFFE3}">
      <dgm:prSet/>
      <dgm:spPr/>
      <dgm:t>
        <a:bodyPr/>
        <a:lstStyle/>
        <a:p>
          <a:endParaRPr lang="en-US"/>
        </a:p>
      </dgm:t>
    </dgm:pt>
    <dgm:pt modelId="{96D8129E-9903-40D7-9A23-48660DF82B30}" type="sibTrans" cxnId="{FE638B4B-FF28-487D-B342-730FF2CEFFE3}">
      <dgm:prSet/>
      <dgm:spPr/>
      <dgm:t>
        <a:bodyPr/>
        <a:lstStyle/>
        <a:p>
          <a:endParaRPr lang="en-US"/>
        </a:p>
      </dgm:t>
    </dgm:pt>
    <dgm:pt modelId="{1824D7DA-05D6-403E-926A-A6CCAEE5E15D}">
      <dgm:prSet phldrT="[Text]"/>
      <dgm:spPr/>
      <dgm:t>
        <a:bodyPr/>
        <a:lstStyle/>
        <a:p>
          <a:r>
            <a:rPr lang="en-US" dirty="0"/>
            <a:t>Analyzed( n=312)</a:t>
          </a:r>
        </a:p>
        <a:p>
          <a:r>
            <a:rPr lang="en-US" dirty="0"/>
            <a:t>Excluded from analysis(n=10)</a:t>
          </a:r>
        </a:p>
      </dgm:t>
    </dgm:pt>
    <dgm:pt modelId="{03B50CB6-54E5-4068-B92B-F885C93FBA24}" type="parTrans" cxnId="{19608356-C1D0-4A1C-8438-4ECAAB12F0C7}">
      <dgm:prSet/>
      <dgm:spPr/>
      <dgm:t>
        <a:bodyPr/>
        <a:lstStyle/>
        <a:p>
          <a:endParaRPr lang="en-US"/>
        </a:p>
      </dgm:t>
    </dgm:pt>
    <dgm:pt modelId="{AA732F5E-C93B-49F9-AF15-2684884A33D0}" type="sibTrans" cxnId="{19608356-C1D0-4A1C-8438-4ECAAB12F0C7}">
      <dgm:prSet/>
      <dgm:spPr/>
      <dgm:t>
        <a:bodyPr/>
        <a:lstStyle/>
        <a:p>
          <a:endParaRPr lang="en-US"/>
        </a:p>
      </dgm:t>
    </dgm:pt>
    <dgm:pt modelId="{A83446C2-9D98-4F6D-BB0E-15FFECCAD731}">
      <dgm:prSet/>
      <dgm:spPr/>
      <dgm:t>
        <a:bodyPr/>
        <a:lstStyle/>
        <a:p>
          <a:r>
            <a:rPr lang="en-US" dirty="0"/>
            <a:t>Randomized Sample (n=322)</a:t>
          </a:r>
        </a:p>
      </dgm:t>
    </dgm:pt>
    <dgm:pt modelId="{47EFF355-DEF1-41B2-88EA-049CA4757899}" type="parTrans" cxnId="{536CC968-95C0-4C5C-A1B8-AE40815C46D1}">
      <dgm:prSet/>
      <dgm:spPr/>
      <dgm:t>
        <a:bodyPr/>
        <a:lstStyle/>
        <a:p>
          <a:endParaRPr lang="en-US"/>
        </a:p>
      </dgm:t>
    </dgm:pt>
    <dgm:pt modelId="{2DA61102-6ACD-4EAB-9E1F-BFD1B860FB29}" type="sibTrans" cxnId="{536CC968-95C0-4C5C-A1B8-AE40815C46D1}">
      <dgm:prSet/>
      <dgm:spPr/>
      <dgm:t>
        <a:bodyPr/>
        <a:lstStyle/>
        <a:p>
          <a:endParaRPr lang="en-US"/>
        </a:p>
      </dgm:t>
    </dgm:pt>
    <dgm:pt modelId="{C295027E-5DF9-4E30-86D5-7C4BFE33431D}" type="pres">
      <dgm:prSet presAssocID="{F25931CA-C2B4-4727-AB65-20CB3AB650A3}" presName="linearFlow" presStyleCnt="0">
        <dgm:presLayoutVars>
          <dgm:resizeHandles val="exact"/>
        </dgm:presLayoutVars>
      </dgm:prSet>
      <dgm:spPr/>
    </dgm:pt>
    <dgm:pt modelId="{86A6FD44-9D2F-44ED-9252-E1B19CCAAD37}" type="pres">
      <dgm:prSet presAssocID="{B05B420F-B969-4EC7-84A0-8893613962ED}" presName="node" presStyleLbl="node1" presStyleIdx="0" presStyleCnt="4">
        <dgm:presLayoutVars>
          <dgm:bulletEnabled val="1"/>
        </dgm:presLayoutVars>
      </dgm:prSet>
      <dgm:spPr/>
      <dgm:t>
        <a:bodyPr/>
        <a:lstStyle/>
        <a:p>
          <a:endParaRPr lang="en-US"/>
        </a:p>
      </dgm:t>
    </dgm:pt>
    <dgm:pt modelId="{5615C455-5275-492A-B1F3-E2A31798AF43}" type="pres">
      <dgm:prSet presAssocID="{D9C3BD67-3EB9-4A1E-B537-8B8CC37681C8}" presName="sibTrans" presStyleLbl="sibTrans2D1" presStyleIdx="0" presStyleCnt="3"/>
      <dgm:spPr/>
      <dgm:t>
        <a:bodyPr/>
        <a:lstStyle/>
        <a:p>
          <a:endParaRPr lang="en-US"/>
        </a:p>
      </dgm:t>
    </dgm:pt>
    <dgm:pt modelId="{339C8EE8-648A-41B6-BEB5-06BA69E3CAF2}" type="pres">
      <dgm:prSet presAssocID="{D9C3BD67-3EB9-4A1E-B537-8B8CC37681C8}" presName="connectorText" presStyleLbl="sibTrans2D1" presStyleIdx="0" presStyleCnt="3"/>
      <dgm:spPr/>
      <dgm:t>
        <a:bodyPr/>
        <a:lstStyle/>
        <a:p>
          <a:endParaRPr lang="en-US"/>
        </a:p>
      </dgm:t>
    </dgm:pt>
    <dgm:pt modelId="{54F12C5D-6EB0-4D69-A340-BDE3AEE864C2}" type="pres">
      <dgm:prSet presAssocID="{A83446C2-9D98-4F6D-BB0E-15FFECCAD731}" presName="node" presStyleLbl="node1" presStyleIdx="1" presStyleCnt="4">
        <dgm:presLayoutVars>
          <dgm:bulletEnabled val="1"/>
        </dgm:presLayoutVars>
      </dgm:prSet>
      <dgm:spPr/>
      <dgm:t>
        <a:bodyPr/>
        <a:lstStyle/>
        <a:p>
          <a:endParaRPr lang="en-US"/>
        </a:p>
      </dgm:t>
    </dgm:pt>
    <dgm:pt modelId="{C6982E34-6811-4398-A9E7-3AE09DC9BEAD}" type="pres">
      <dgm:prSet presAssocID="{2DA61102-6ACD-4EAB-9E1F-BFD1B860FB29}" presName="sibTrans" presStyleLbl="sibTrans2D1" presStyleIdx="1" presStyleCnt="3"/>
      <dgm:spPr/>
      <dgm:t>
        <a:bodyPr/>
        <a:lstStyle/>
        <a:p>
          <a:endParaRPr lang="en-US"/>
        </a:p>
      </dgm:t>
    </dgm:pt>
    <dgm:pt modelId="{9777D445-D71C-4800-9480-172091C9C0C7}" type="pres">
      <dgm:prSet presAssocID="{2DA61102-6ACD-4EAB-9E1F-BFD1B860FB29}" presName="connectorText" presStyleLbl="sibTrans2D1" presStyleIdx="1" presStyleCnt="3"/>
      <dgm:spPr/>
      <dgm:t>
        <a:bodyPr/>
        <a:lstStyle/>
        <a:p>
          <a:endParaRPr lang="en-US"/>
        </a:p>
      </dgm:t>
    </dgm:pt>
    <dgm:pt modelId="{C7A78A74-5D8E-4638-B2A6-04B2454056AF}" type="pres">
      <dgm:prSet presAssocID="{23FFEB1A-D813-408E-AA70-FB30E9BB00EE}" presName="node" presStyleLbl="node1" presStyleIdx="2" presStyleCnt="4">
        <dgm:presLayoutVars>
          <dgm:bulletEnabled val="1"/>
        </dgm:presLayoutVars>
      </dgm:prSet>
      <dgm:spPr/>
      <dgm:t>
        <a:bodyPr/>
        <a:lstStyle/>
        <a:p>
          <a:endParaRPr lang="en-US"/>
        </a:p>
      </dgm:t>
    </dgm:pt>
    <dgm:pt modelId="{233B9178-F2EE-42D0-B315-906B8DB5EA84}" type="pres">
      <dgm:prSet presAssocID="{96D8129E-9903-40D7-9A23-48660DF82B30}" presName="sibTrans" presStyleLbl="sibTrans2D1" presStyleIdx="2" presStyleCnt="3"/>
      <dgm:spPr/>
      <dgm:t>
        <a:bodyPr/>
        <a:lstStyle/>
        <a:p>
          <a:endParaRPr lang="en-US"/>
        </a:p>
      </dgm:t>
    </dgm:pt>
    <dgm:pt modelId="{3DD05F30-278D-4553-B0ED-6AB2047182B8}" type="pres">
      <dgm:prSet presAssocID="{96D8129E-9903-40D7-9A23-48660DF82B30}" presName="connectorText" presStyleLbl="sibTrans2D1" presStyleIdx="2" presStyleCnt="3"/>
      <dgm:spPr/>
      <dgm:t>
        <a:bodyPr/>
        <a:lstStyle/>
        <a:p>
          <a:endParaRPr lang="en-US"/>
        </a:p>
      </dgm:t>
    </dgm:pt>
    <dgm:pt modelId="{DC7F21EA-4B04-4A8B-B448-ADA8792ADBA7}" type="pres">
      <dgm:prSet presAssocID="{1824D7DA-05D6-403E-926A-A6CCAEE5E15D}" presName="node" presStyleLbl="node1" presStyleIdx="3" presStyleCnt="4">
        <dgm:presLayoutVars>
          <dgm:bulletEnabled val="1"/>
        </dgm:presLayoutVars>
      </dgm:prSet>
      <dgm:spPr/>
      <dgm:t>
        <a:bodyPr/>
        <a:lstStyle/>
        <a:p>
          <a:endParaRPr lang="en-US"/>
        </a:p>
      </dgm:t>
    </dgm:pt>
  </dgm:ptLst>
  <dgm:cxnLst>
    <dgm:cxn modelId="{D691E14E-AD97-41CC-96CC-6BC66370E4CF}" type="presOf" srcId="{A83446C2-9D98-4F6D-BB0E-15FFECCAD731}" destId="{54F12C5D-6EB0-4D69-A340-BDE3AEE864C2}" srcOrd="0" destOrd="0" presId="urn:microsoft.com/office/officeart/2005/8/layout/process2"/>
    <dgm:cxn modelId="{19608356-C1D0-4A1C-8438-4ECAAB12F0C7}" srcId="{F25931CA-C2B4-4727-AB65-20CB3AB650A3}" destId="{1824D7DA-05D6-403E-926A-A6CCAEE5E15D}" srcOrd="3" destOrd="0" parTransId="{03B50CB6-54E5-4068-B92B-F885C93FBA24}" sibTransId="{AA732F5E-C93B-49F9-AF15-2684884A33D0}"/>
    <dgm:cxn modelId="{FE638B4B-FF28-487D-B342-730FF2CEFFE3}" srcId="{F25931CA-C2B4-4727-AB65-20CB3AB650A3}" destId="{23FFEB1A-D813-408E-AA70-FB30E9BB00EE}" srcOrd="2" destOrd="0" parTransId="{15402A87-7179-4EB0-B071-53C072C03D11}" sibTransId="{96D8129E-9903-40D7-9A23-48660DF82B30}"/>
    <dgm:cxn modelId="{CE1D6010-D5AF-46A0-B65B-14F3A8EA611B}" type="presOf" srcId="{23FFEB1A-D813-408E-AA70-FB30E9BB00EE}" destId="{C7A78A74-5D8E-4638-B2A6-04B2454056AF}" srcOrd="0" destOrd="0" presId="urn:microsoft.com/office/officeart/2005/8/layout/process2"/>
    <dgm:cxn modelId="{1864BF11-610C-44E4-B58E-3BFACA73F9AC}" type="presOf" srcId="{D9C3BD67-3EB9-4A1E-B537-8B8CC37681C8}" destId="{5615C455-5275-492A-B1F3-E2A31798AF43}" srcOrd="0" destOrd="0" presId="urn:microsoft.com/office/officeart/2005/8/layout/process2"/>
    <dgm:cxn modelId="{0CD7A9C1-E852-4549-B2F9-9DE90E995340}" type="presOf" srcId="{F25931CA-C2B4-4727-AB65-20CB3AB650A3}" destId="{C295027E-5DF9-4E30-86D5-7C4BFE33431D}" srcOrd="0" destOrd="0" presId="urn:microsoft.com/office/officeart/2005/8/layout/process2"/>
    <dgm:cxn modelId="{DCBEA769-30EE-4FA8-A1C5-2ED706B49552}" srcId="{F25931CA-C2B4-4727-AB65-20CB3AB650A3}" destId="{B05B420F-B969-4EC7-84A0-8893613962ED}" srcOrd="0" destOrd="0" parTransId="{BA631E4C-487C-41EB-8533-6EC9830DC2FF}" sibTransId="{D9C3BD67-3EB9-4A1E-B537-8B8CC37681C8}"/>
    <dgm:cxn modelId="{ADD0C99E-E2C4-4B2A-87AD-0E645C90E4B9}" type="presOf" srcId="{B05B420F-B969-4EC7-84A0-8893613962ED}" destId="{86A6FD44-9D2F-44ED-9252-E1B19CCAAD37}" srcOrd="0" destOrd="0" presId="urn:microsoft.com/office/officeart/2005/8/layout/process2"/>
    <dgm:cxn modelId="{E840BF9B-E3B7-4822-A832-EE99D2076F9C}" type="presOf" srcId="{1824D7DA-05D6-403E-926A-A6CCAEE5E15D}" destId="{DC7F21EA-4B04-4A8B-B448-ADA8792ADBA7}" srcOrd="0" destOrd="0" presId="urn:microsoft.com/office/officeart/2005/8/layout/process2"/>
    <dgm:cxn modelId="{55AA910C-35CC-4131-A38D-460C0972F32B}" type="presOf" srcId="{2DA61102-6ACD-4EAB-9E1F-BFD1B860FB29}" destId="{C6982E34-6811-4398-A9E7-3AE09DC9BEAD}" srcOrd="0" destOrd="0" presId="urn:microsoft.com/office/officeart/2005/8/layout/process2"/>
    <dgm:cxn modelId="{39BBF60B-6790-4608-ACBD-D72A5BE78884}" type="presOf" srcId="{96D8129E-9903-40D7-9A23-48660DF82B30}" destId="{233B9178-F2EE-42D0-B315-906B8DB5EA84}" srcOrd="0" destOrd="0" presId="urn:microsoft.com/office/officeart/2005/8/layout/process2"/>
    <dgm:cxn modelId="{06B8CD06-CEF3-494D-B403-55D85F311A43}" type="presOf" srcId="{96D8129E-9903-40D7-9A23-48660DF82B30}" destId="{3DD05F30-278D-4553-B0ED-6AB2047182B8}" srcOrd="1" destOrd="0" presId="urn:microsoft.com/office/officeart/2005/8/layout/process2"/>
    <dgm:cxn modelId="{536CC968-95C0-4C5C-A1B8-AE40815C46D1}" srcId="{F25931CA-C2B4-4727-AB65-20CB3AB650A3}" destId="{A83446C2-9D98-4F6D-BB0E-15FFECCAD731}" srcOrd="1" destOrd="0" parTransId="{47EFF355-DEF1-41B2-88EA-049CA4757899}" sibTransId="{2DA61102-6ACD-4EAB-9E1F-BFD1B860FB29}"/>
    <dgm:cxn modelId="{ED9120A2-058D-4498-8C63-D6D70D9B9A9C}" type="presOf" srcId="{2DA61102-6ACD-4EAB-9E1F-BFD1B860FB29}" destId="{9777D445-D71C-4800-9480-172091C9C0C7}" srcOrd="1" destOrd="0" presId="urn:microsoft.com/office/officeart/2005/8/layout/process2"/>
    <dgm:cxn modelId="{1697154B-0CF1-4D4D-8836-0B6888D75CB3}" type="presOf" srcId="{D9C3BD67-3EB9-4A1E-B537-8B8CC37681C8}" destId="{339C8EE8-648A-41B6-BEB5-06BA69E3CAF2}" srcOrd="1" destOrd="0" presId="urn:microsoft.com/office/officeart/2005/8/layout/process2"/>
    <dgm:cxn modelId="{393391C0-167D-4940-AE80-BEF63D6303FD}" type="presParOf" srcId="{C295027E-5DF9-4E30-86D5-7C4BFE33431D}" destId="{86A6FD44-9D2F-44ED-9252-E1B19CCAAD37}" srcOrd="0" destOrd="0" presId="urn:microsoft.com/office/officeart/2005/8/layout/process2"/>
    <dgm:cxn modelId="{CB2DDE4F-9BFA-460A-ACF5-ACF97ACA4650}" type="presParOf" srcId="{C295027E-5DF9-4E30-86D5-7C4BFE33431D}" destId="{5615C455-5275-492A-B1F3-E2A31798AF43}" srcOrd="1" destOrd="0" presId="urn:microsoft.com/office/officeart/2005/8/layout/process2"/>
    <dgm:cxn modelId="{0E350051-D674-49B7-8BC1-0246F4207F49}" type="presParOf" srcId="{5615C455-5275-492A-B1F3-E2A31798AF43}" destId="{339C8EE8-648A-41B6-BEB5-06BA69E3CAF2}" srcOrd="0" destOrd="0" presId="urn:microsoft.com/office/officeart/2005/8/layout/process2"/>
    <dgm:cxn modelId="{0228A15D-EB99-4974-AB41-80B7EA65F1DC}" type="presParOf" srcId="{C295027E-5DF9-4E30-86D5-7C4BFE33431D}" destId="{54F12C5D-6EB0-4D69-A340-BDE3AEE864C2}" srcOrd="2" destOrd="0" presId="urn:microsoft.com/office/officeart/2005/8/layout/process2"/>
    <dgm:cxn modelId="{4AEBC223-4DE9-404F-B9FA-49C8920ECC57}" type="presParOf" srcId="{C295027E-5DF9-4E30-86D5-7C4BFE33431D}" destId="{C6982E34-6811-4398-A9E7-3AE09DC9BEAD}" srcOrd="3" destOrd="0" presId="urn:microsoft.com/office/officeart/2005/8/layout/process2"/>
    <dgm:cxn modelId="{6C84F009-BC2B-4841-B585-90957E05F6F6}" type="presParOf" srcId="{C6982E34-6811-4398-A9E7-3AE09DC9BEAD}" destId="{9777D445-D71C-4800-9480-172091C9C0C7}" srcOrd="0" destOrd="0" presId="urn:microsoft.com/office/officeart/2005/8/layout/process2"/>
    <dgm:cxn modelId="{911BD8B0-AF15-4015-B0B9-F061A27B0EBE}" type="presParOf" srcId="{C295027E-5DF9-4E30-86D5-7C4BFE33431D}" destId="{C7A78A74-5D8E-4638-B2A6-04B2454056AF}" srcOrd="4" destOrd="0" presId="urn:microsoft.com/office/officeart/2005/8/layout/process2"/>
    <dgm:cxn modelId="{51824998-5C98-47C3-8DC6-2444D31BF882}" type="presParOf" srcId="{C295027E-5DF9-4E30-86D5-7C4BFE33431D}" destId="{233B9178-F2EE-42D0-B315-906B8DB5EA84}" srcOrd="5" destOrd="0" presId="urn:microsoft.com/office/officeart/2005/8/layout/process2"/>
    <dgm:cxn modelId="{38B232C1-94F9-46DF-9821-01855EFF8F63}" type="presParOf" srcId="{233B9178-F2EE-42D0-B315-906B8DB5EA84}" destId="{3DD05F30-278D-4553-B0ED-6AB2047182B8}" srcOrd="0" destOrd="0" presId="urn:microsoft.com/office/officeart/2005/8/layout/process2"/>
    <dgm:cxn modelId="{4E2B14A5-C516-44BD-ABE0-6F18DA02219F}" type="presParOf" srcId="{C295027E-5DF9-4E30-86D5-7C4BFE33431D}" destId="{DC7F21EA-4B04-4A8B-B448-ADA8792ADBA7}" srcOrd="6"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6FD44-9D2F-44ED-9252-E1B19CCAAD37}">
      <dsp:nvSpPr>
        <dsp:cNvPr id="0" name=""/>
        <dsp:cNvSpPr/>
      </dsp:nvSpPr>
      <dsp:spPr>
        <a:xfrm>
          <a:off x="164073" y="2200"/>
          <a:ext cx="3208096" cy="818510"/>
        </a:xfrm>
        <a:prstGeom prst="roundRect">
          <a:avLst>
            <a:gd name="adj" fmla="val 10000"/>
          </a:avLst>
        </a:prstGeom>
        <a:solidFill>
          <a:schemeClr val="lt1">
            <a:hueOff val="0"/>
            <a:satOff val="0"/>
            <a:lumOff val="0"/>
            <a:alphaOff val="0"/>
          </a:schemeClr>
        </a:solidFill>
        <a:ln w="2222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Total Population (1288)</a:t>
          </a:r>
        </a:p>
      </dsp:txBody>
      <dsp:txXfrm>
        <a:off x="188046" y="26173"/>
        <a:ext cx="3160150" cy="770564"/>
      </dsp:txXfrm>
    </dsp:sp>
    <dsp:sp modelId="{5615C455-5275-492A-B1F3-E2A31798AF43}">
      <dsp:nvSpPr>
        <dsp:cNvPr id="0" name=""/>
        <dsp:cNvSpPr/>
      </dsp:nvSpPr>
      <dsp:spPr>
        <a:xfrm rot="5400000">
          <a:off x="1614651" y="841173"/>
          <a:ext cx="306941" cy="36832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1657623" y="871867"/>
        <a:ext cx="220997" cy="214859"/>
      </dsp:txXfrm>
    </dsp:sp>
    <dsp:sp modelId="{54F12C5D-6EB0-4D69-A340-BDE3AEE864C2}">
      <dsp:nvSpPr>
        <dsp:cNvPr id="0" name=""/>
        <dsp:cNvSpPr/>
      </dsp:nvSpPr>
      <dsp:spPr>
        <a:xfrm>
          <a:off x="164073" y="1229965"/>
          <a:ext cx="3208096" cy="818510"/>
        </a:xfrm>
        <a:prstGeom prst="roundRect">
          <a:avLst>
            <a:gd name="adj" fmla="val 10000"/>
          </a:avLst>
        </a:prstGeom>
        <a:solidFill>
          <a:schemeClr val="lt1">
            <a:hueOff val="0"/>
            <a:satOff val="0"/>
            <a:lumOff val="0"/>
            <a:alphaOff val="0"/>
          </a:schemeClr>
        </a:solidFill>
        <a:ln w="2222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Randomized Sample (n=322)</a:t>
          </a:r>
        </a:p>
      </dsp:txBody>
      <dsp:txXfrm>
        <a:off x="188046" y="1253938"/>
        <a:ext cx="3160150" cy="770564"/>
      </dsp:txXfrm>
    </dsp:sp>
    <dsp:sp modelId="{C6982E34-6811-4398-A9E7-3AE09DC9BEAD}">
      <dsp:nvSpPr>
        <dsp:cNvPr id="0" name=""/>
        <dsp:cNvSpPr/>
      </dsp:nvSpPr>
      <dsp:spPr>
        <a:xfrm rot="5400000">
          <a:off x="1614651" y="2068938"/>
          <a:ext cx="306941" cy="36832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1657623" y="2099632"/>
        <a:ext cx="220997" cy="214859"/>
      </dsp:txXfrm>
    </dsp:sp>
    <dsp:sp modelId="{C7A78A74-5D8E-4638-B2A6-04B2454056AF}">
      <dsp:nvSpPr>
        <dsp:cNvPr id="0" name=""/>
        <dsp:cNvSpPr/>
      </dsp:nvSpPr>
      <dsp:spPr>
        <a:xfrm>
          <a:off x="164073" y="2457731"/>
          <a:ext cx="3208096" cy="818510"/>
        </a:xfrm>
        <a:prstGeom prst="roundRect">
          <a:avLst>
            <a:gd name="adj" fmla="val 10000"/>
          </a:avLst>
        </a:prstGeom>
        <a:solidFill>
          <a:schemeClr val="lt1">
            <a:hueOff val="0"/>
            <a:satOff val="0"/>
            <a:lumOff val="0"/>
            <a:alphaOff val="0"/>
          </a:schemeClr>
        </a:solidFill>
        <a:ln w="2222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Excluded from study n= 10</a:t>
          </a:r>
        </a:p>
        <a:p>
          <a:pPr lvl="0" algn="ctr" defTabSz="755650">
            <a:lnSpc>
              <a:spcPct val="90000"/>
            </a:lnSpc>
            <a:spcBef>
              <a:spcPct val="0"/>
            </a:spcBef>
            <a:spcAft>
              <a:spcPct val="35000"/>
            </a:spcAft>
          </a:pPr>
          <a:r>
            <a:rPr lang="en-US" sz="1700" kern="1200" dirty="0"/>
            <a:t>Incomplete questionnaire</a:t>
          </a:r>
        </a:p>
      </dsp:txBody>
      <dsp:txXfrm>
        <a:off x="188046" y="2481704"/>
        <a:ext cx="3160150" cy="770564"/>
      </dsp:txXfrm>
    </dsp:sp>
    <dsp:sp modelId="{233B9178-F2EE-42D0-B315-906B8DB5EA84}">
      <dsp:nvSpPr>
        <dsp:cNvPr id="0" name=""/>
        <dsp:cNvSpPr/>
      </dsp:nvSpPr>
      <dsp:spPr>
        <a:xfrm rot="5400000">
          <a:off x="1614651" y="3296704"/>
          <a:ext cx="306941" cy="368329"/>
        </a:xfrm>
        <a:prstGeom prs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5400000">
        <a:off x="1657623" y="3327398"/>
        <a:ext cx="220997" cy="214859"/>
      </dsp:txXfrm>
    </dsp:sp>
    <dsp:sp modelId="{DC7F21EA-4B04-4A8B-B448-ADA8792ADBA7}">
      <dsp:nvSpPr>
        <dsp:cNvPr id="0" name=""/>
        <dsp:cNvSpPr/>
      </dsp:nvSpPr>
      <dsp:spPr>
        <a:xfrm>
          <a:off x="164073" y="3685496"/>
          <a:ext cx="3208096" cy="818510"/>
        </a:xfrm>
        <a:prstGeom prst="roundRect">
          <a:avLst>
            <a:gd name="adj" fmla="val 10000"/>
          </a:avLst>
        </a:prstGeom>
        <a:solidFill>
          <a:schemeClr val="lt1">
            <a:hueOff val="0"/>
            <a:satOff val="0"/>
            <a:lumOff val="0"/>
            <a:alphaOff val="0"/>
          </a:schemeClr>
        </a:solidFill>
        <a:ln w="22225" cap="rnd" cmpd="sng" algn="ctr">
          <a:solidFill>
            <a:schemeClr val="accent2">
              <a:shade val="80000"/>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a:t>Analyzed( n=312)</a:t>
          </a:r>
        </a:p>
        <a:p>
          <a:pPr lvl="0" algn="ctr" defTabSz="755650">
            <a:lnSpc>
              <a:spcPct val="90000"/>
            </a:lnSpc>
            <a:spcBef>
              <a:spcPct val="0"/>
            </a:spcBef>
            <a:spcAft>
              <a:spcPct val="35000"/>
            </a:spcAft>
          </a:pPr>
          <a:r>
            <a:rPr lang="en-US" sz="1700" kern="1200" dirty="0"/>
            <a:t>Excluded from analysis(n=10)</a:t>
          </a:r>
        </a:p>
      </dsp:txBody>
      <dsp:txXfrm>
        <a:off x="188046" y="3709469"/>
        <a:ext cx="3160150" cy="770564"/>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DEEBF3-71E9-473A-88E0-7C86867622AD}" type="datetimeFigureOut">
              <a:rPr lang="en-US" smtClean="0"/>
              <a:pPr/>
              <a:t>6/11/2021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7EE8E2-BD71-4A75-86AB-ADB81CAFEFD3}" type="slidenum">
              <a:rPr lang="en-US" smtClean="0"/>
              <a:pPr/>
              <a:t>‹#›</a:t>
            </a:fld>
            <a:endParaRPr lang="en-US"/>
          </a:p>
        </p:txBody>
      </p:sp>
    </p:spTree>
    <p:extLst>
      <p:ext uri="{BB962C8B-B14F-4D97-AF65-F5344CB8AC3E}">
        <p14:creationId xmlns:p14="http://schemas.microsoft.com/office/powerpoint/2010/main" val="1405757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97EE8E2-BD71-4A75-86AB-ADB81CAFEFD3}" type="slidenum">
              <a:rPr lang="en-US" smtClean="0"/>
              <a:pPr/>
              <a:t>4</a:t>
            </a:fld>
            <a:endParaRPr lang="en-US"/>
          </a:p>
        </p:txBody>
      </p:sp>
    </p:spTree>
    <p:extLst>
      <p:ext uri="{BB962C8B-B14F-4D97-AF65-F5344CB8AC3E}">
        <p14:creationId xmlns:p14="http://schemas.microsoft.com/office/powerpoint/2010/main" val="2758748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1A6B94D-B97C-4F06-BADC-BE6E2EFED292}"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3004274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A6B94D-B97C-4F06-BADC-BE6E2EFED292}"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2931083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A6B94D-B97C-4F06-BADC-BE6E2EFED292}"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F5AFAE2-8FCD-47A4-BEBD-961C4A99D461}" type="slidenum">
              <a:rPr lang="en-US" smtClean="0"/>
              <a:pPr/>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87410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1A6B94D-B97C-4F06-BADC-BE6E2EFED292}" type="datetimeFigureOut">
              <a:rPr lang="en-US" smtClean="0"/>
              <a:pPr/>
              <a:t>6/11/2021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3842690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1A6B94D-B97C-4F06-BADC-BE6E2EFED292}" type="datetimeFigureOut">
              <a:rPr lang="en-US" smtClean="0"/>
              <a:pPr/>
              <a:t>6/11/2021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F5AFAE2-8FCD-47A4-BEBD-961C4A99D461}" type="slidenum">
              <a:rPr lang="en-US" smtClean="0"/>
              <a:pPr/>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60626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1A6B94D-B97C-4F06-BADC-BE6E2EFED292}" type="datetimeFigureOut">
              <a:rPr lang="en-US" smtClean="0"/>
              <a:pPr/>
              <a:t>6/11/2021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17439664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A6B94D-B97C-4F06-BADC-BE6E2EFED292}"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3086783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A6B94D-B97C-4F06-BADC-BE6E2EFED292}"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1681431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A6B94D-B97C-4F06-BADC-BE6E2EFED292}"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1384913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A6B94D-B97C-4F06-BADC-BE6E2EFED292}" type="datetimeFigureOut">
              <a:rPr lang="en-US" smtClean="0"/>
              <a:pPr/>
              <a:t>6/11/2021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873604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1A6B94D-B97C-4F06-BADC-BE6E2EFED292}" type="datetimeFigureOut">
              <a:rPr lang="en-US" smtClean="0"/>
              <a:pPr/>
              <a:t>6/11/2021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2593080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1A6B94D-B97C-4F06-BADC-BE6E2EFED292}" type="datetimeFigureOut">
              <a:rPr lang="en-US" smtClean="0"/>
              <a:pPr/>
              <a:t>6/11/2021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1064706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A6B94D-B97C-4F06-BADC-BE6E2EFED292}" type="datetimeFigureOut">
              <a:rPr lang="en-US" smtClean="0"/>
              <a:pPr/>
              <a:t>6/11/2021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195701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A6B94D-B97C-4F06-BADC-BE6E2EFED292}" type="datetimeFigureOut">
              <a:rPr lang="en-US" smtClean="0"/>
              <a:pPr/>
              <a:t>6/11/2021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3794014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1A6B94D-B97C-4F06-BADC-BE6E2EFED292}" type="datetimeFigureOut">
              <a:rPr lang="en-US" smtClean="0"/>
              <a:pPr/>
              <a:t>6/11/2021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3121651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1A6B94D-B97C-4F06-BADC-BE6E2EFED292}" type="datetimeFigureOut">
              <a:rPr lang="en-US" smtClean="0"/>
              <a:pPr/>
              <a:t>6/11/2021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F5AFAE2-8FCD-47A4-BEBD-961C4A99D461}" type="slidenum">
              <a:rPr lang="en-US" smtClean="0"/>
              <a:pPr/>
              <a:t>‹#›</a:t>
            </a:fld>
            <a:endParaRPr lang="en-US"/>
          </a:p>
        </p:txBody>
      </p:sp>
    </p:spTree>
    <p:extLst>
      <p:ext uri="{BB962C8B-B14F-4D97-AF65-F5344CB8AC3E}">
        <p14:creationId xmlns:p14="http://schemas.microsoft.com/office/powerpoint/2010/main" val="192762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1A6B94D-B97C-4F06-BADC-BE6E2EFED292}" type="datetimeFigureOut">
              <a:rPr lang="en-US" smtClean="0"/>
              <a:pPr/>
              <a:t>6/11/2021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F5AFAE2-8FCD-47A4-BEBD-961C4A99D461}" type="slidenum">
              <a:rPr lang="en-US" smtClean="0"/>
              <a:pPr/>
              <a:t>‹#›</a:t>
            </a:fld>
            <a:endParaRPr lang="en-US"/>
          </a:p>
        </p:txBody>
      </p:sp>
    </p:spTree>
    <p:extLst>
      <p:ext uri="{BB962C8B-B14F-4D97-AF65-F5344CB8AC3E}">
        <p14:creationId xmlns:p14="http://schemas.microsoft.com/office/powerpoint/2010/main" val="2288706411"/>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48019" y="4791027"/>
            <a:ext cx="8915399" cy="1126283"/>
          </a:xfrm>
        </p:spPr>
        <p:txBody>
          <a:bodyPr>
            <a:normAutofit fontScale="55000" lnSpcReduction="20000"/>
          </a:bodyPr>
          <a:lstStyle/>
          <a:p>
            <a:endParaRPr lang="en-US" dirty="0"/>
          </a:p>
          <a:p>
            <a:endParaRPr lang="en-US" dirty="0"/>
          </a:p>
          <a:p>
            <a:r>
              <a:rPr lang="en-US" sz="3500" b="1" dirty="0"/>
              <a:t>A Study on Employee Satisfaction </a:t>
            </a:r>
            <a:r>
              <a:rPr lang="en-US" sz="3500" b="1" dirty="0" smtClean="0"/>
              <a:t>at</a:t>
            </a:r>
            <a:r>
              <a:rPr lang="en-US" sz="3500" b="1" dirty="0" smtClean="0"/>
              <a:t> Fortis Memorial Research Institute</a:t>
            </a:r>
            <a:endParaRPr lang="en-US" sz="3500" b="1" dirty="0"/>
          </a:p>
        </p:txBody>
      </p:sp>
      <p:pic>
        <p:nvPicPr>
          <p:cNvPr id="4" name="Picture 3" descr="0.13666800_1457958401_fmri_fortis.jpg"/>
          <p:cNvPicPr>
            <a:picLocks noChangeAspect="1"/>
          </p:cNvPicPr>
          <p:nvPr/>
        </p:nvPicPr>
        <p:blipFill>
          <a:blip r:embed="rId2" cstate="print"/>
          <a:stretch>
            <a:fillRect/>
          </a:stretch>
        </p:blipFill>
        <p:spPr>
          <a:xfrm>
            <a:off x="677789" y="366395"/>
            <a:ext cx="11408515" cy="3907026"/>
          </a:xfrm>
          <a:prstGeom prst="rect">
            <a:avLst/>
          </a:prstGeom>
        </p:spPr>
      </p:pic>
    </p:spTree>
    <p:extLst>
      <p:ext uri="{BB962C8B-B14F-4D97-AF65-F5344CB8AC3E}">
        <p14:creationId xmlns:p14="http://schemas.microsoft.com/office/powerpoint/2010/main" val="196334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D7FB6F-1877-4FF0-8F0F-3C0E11F91909}"/>
              </a:ext>
            </a:extLst>
          </p:cNvPr>
          <p:cNvSpPr>
            <a:spLocks noGrp="1"/>
          </p:cNvSpPr>
          <p:nvPr>
            <p:ph type="title"/>
          </p:nvPr>
        </p:nvSpPr>
        <p:spPr/>
        <p:txBody>
          <a:bodyPr/>
          <a:lstStyle/>
          <a:p>
            <a:r>
              <a:rPr lang="en-US" dirty="0"/>
              <a:t>Discussion</a:t>
            </a:r>
            <a:endParaRPr lang="en-IN" dirty="0"/>
          </a:p>
        </p:txBody>
      </p:sp>
      <p:sp>
        <p:nvSpPr>
          <p:cNvPr id="3" name="Content Placeholder 2">
            <a:extLst>
              <a:ext uri="{FF2B5EF4-FFF2-40B4-BE49-F238E27FC236}">
                <a16:creationId xmlns:a16="http://schemas.microsoft.com/office/drawing/2014/main" xmlns="" id="{5234AC61-5361-43CD-BF37-8E1D9CB8F3AA}"/>
              </a:ext>
            </a:extLst>
          </p:cNvPr>
          <p:cNvSpPr>
            <a:spLocks noGrp="1"/>
          </p:cNvSpPr>
          <p:nvPr>
            <p:ph idx="1"/>
          </p:nvPr>
        </p:nvSpPr>
        <p:spPr>
          <a:xfrm>
            <a:off x="2589212" y="1770434"/>
            <a:ext cx="8915400" cy="4140788"/>
          </a:xfrm>
        </p:spPr>
        <p:txBody>
          <a:bodyPr>
            <a:normAutofit fontScale="92500"/>
          </a:bodyPr>
          <a:lstStyle/>
          <a:p>
            <a:pPr>
              <a:buFont typeface="Wingdings" panose="05000000000000000000" pitchFamily="2" charset="2"/>
              <a:buChar char="q"/>
            </a:pPr>
            <a:r>
              <a:rPr lang="en-US" dirty="0"/>
              <a:t>Paramedic Staff of FMRI have a highest sense of </a:t>
            </a:r>
            <a:r>
              <a:rPr lang="en-US" b="1" dirty="0"/>
              <a:t>employee well </a:t>
            </a:r>
            <a:r>
              <a:rPr lang="en-US" dirty="0"/>
              <a:t>being while</a:t>
            </a:r>
          </a:p>
          <a:p>
            <a:pPr marL="0" indent="0">
              <a:buNone/>
            </a:pPr>
            <a:r>
              <a:rPr lang="en-US" dirty="0"/>
              <a:t>the nurses staff have the lowest score. This can be a result of varying working hours.</a:t>
            </a:r>
          </a:p>
          <a:p>
            <a:pPr>
              <a:buFont typeface="Wingdings" panose="05000000000000000000" pitchFamily="2" charset="2"/>
              <a:buChar char="q"/>
            </a:pPr>
            <a:r>
              <a:rPr lang="en-US" dirty="0"/>
              <a:t>For </a:t>
            </a:r>
            <a:r>
              <a:rPr lang="en-US" b="1" dirty="0"/>
              <a:t>Remuneration, Rewards and recognition </a:t>
            </a:r>
            <a:r>
              <a:rPr lang="en-US" dirty="0"/>
              <a:t>Doctors were the highest satisfied category while Service staff being the lowest.</a:t>
            </a:r>
          </a:p>
          <a:p>
            <a:pPr>
              <a:buFont typeface="Wingdings" panose="05000000000000000000" pitchFamily="2" charset="2"/>
              <a:buChar char="q"/>
            </a:pPr>
            <a:r>
              <a:rPr lang="en-US" dirty="0"/>
              <a:t>Doctors feel that they have ample amount of </a:t>
            </a:r>
            <a:r>
              <a:rPr lang="en-US" b="1" dirty="0"/>
              <a:t>opportunities for their carrier </a:t>
            </a:r>
            <a:r>
              <a:rPr lang="en-US" dirty="0"/>
              <a:t>growth while the lowest can be seen for nurses category.</a:t>
            </a:r>
          </a:p>
          <a:p>
            <a:pPr>
              <a:buFont typeface="Wingdings" panose="05000000000000000000" pitchFamily="2" charset="2"/>
              <a:buChar char="q"/>
            </a:pPr>
            <a:r>
              <a:rPr lang="en-US" dirty="0"/>
              <a:t>Service staff have highest </a:t>
            </a:r>
            <a:r>
              <a:rPr lang="en-US" b="1" dirty="0"/>
              <a:t>balance of Work and Personal life </a:t>
            </a:r>
            <a:r>
              <a:rPr lang="en-US" dirty="0"/>
              <a:t>while Nurses are highly dissatisfied.</a:t>
            </a:r>
          </a:p>
          <a:p>
            <a:pPr>
              <a:buFont typeface="Wingdings" panose="05000000000000000000" pitchFamily="2" charset="2"/>
              <a:buChar char="q"/>
            </a:pPr>
            <a:r>
              <a:rPr lang="en-US" dirty="0"/>
              <a:t>Nurses feel that they lack in </a:t>
            </a:r>
            <a:r>
              <a:rPr lang="en-US" b="1" dirty="0"/>
              <a:t>Resources and information </a:t>
            </a:r>
            <a:r>
              <a:rPr lang="en-US" dirty="0"/>
              <a:t>provided for carrying out their task while Doctors are satisfied enough with the Infrastructure.</a:t>
            </a:r>
          </a:p>
          <a:p>
            <a:pPr>
              <a:buFont typeface="Wingdings" panose="05000000000000000000" pitchFamily="2" charset="2"/>
              <a:buChar char="q"/>
            </a:pPr>
            <a:r>
              <a:rPr lang="en-US" dirty="0"/>
              <a:t>Doctors are provided the adequate amount of training and development required for performing their tasks while service staff lack in that.</a:t>
            </a:r>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Tree>
    <p:extLst>
      <p:ext uri="{BB962C8B-B14F-4D97-AF65-F5344CB8AC3E}">
        <p14:creationId xmlns:p14="http://schemas.microsoft.com/office/powerpoint/2010/main" val="443431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42E2673-A40E-4E12-B37B-154122482885}"/>
              </a:ext>
            </a:extLst>
          </p:cNvPr>
          <p:cNvSpPr>
            <a:spLocks noGrp="1"/>
          </p:cNvSpPr>
          <p:nvPr>
            <p:ph idx="1"/>
          </p:nvPr>
        </p:nvSpPr>
        <p:spPr/>
        <p:txBody>
          <a:bodyPr/>
          <a:lstStyle/>
          <a:p>
            <a:r>
              <a:rPr lang="en-US" dirty="0"/>
              <a:t>The Culture of FMRI has been found most suitable by paramedics and doctors while nurses slightly disagree.</a:t>
            </a:r>
          </a:p>
          <a:p>
            <a:r>
              <a:rPr lang="en-US" dirty="0"/>
              <a:t>Paramedics staff have a good relationship with supervisors while other categories it was satisfactory.</a:t>
            </a:r>
          </a:p>
          <a:p>
            <a:r>
              <a:rPr lang="en-US" dirty="0"/>
              <a:t>Doctors in FMRI believe that there is high level of Fairness at work while nurses are dissatisfied with fairness levels.</a:t>
            </a:r>
          </a:p>
          <a:p>
            <a:r>
              <a:rPr lang="en-US" dirty="0"/>
              <a:t>All categories except service staff believe that there job is secure.</a:t>
            </a:r>
          </a:p>
        </p:txBody>
      </p:sp>
    </p:spTree>
    <p:extLst>
      <p:ext uri="{BB962C8B-B14F-4D97-AF65-F5344CB8AC3E}">
        <p14:creationId xmlns:p14="http://schemas.microsoft.com/office/powerpoint/2010/main" val="29955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D31CA2-A8E6-43A3-A0B6-C65BA91EEB14}"/>
              </a:ext>
            </a:extLst>
          </p:cNvPr>
          <p:cNvSpPr>
            <a:spLocks noGrp="1"/>
          </p:cNvSpPr>
          <p:nvPr>
            <p:ph type="title"/>
          </p:nvPr>
        </p:nvSpPr>
        <p:spPr/>
        <p:txBody>
          <a:bodyPr/>
          <a:lstStyle/>
          <a:p>
            <a:r>
              <a:rPr lang="en-US" dirty="0"/>
              <a:t>Conclusion</a:t>
            </a:r>
            <a:endParaRPr lang="en-IN" dirty="0"/>
          </a:p>
        </p:txBody>
      </p:sp>
      <p:sp>
        <p:nvSpPr>
          <p:cNvPr id="3" name="Content Placeholder 2">
            <a:extLst>
              <a:ext uri="{FF2B5EF4-FFF2-40B4-BE49-F238E27FC236}">
                <a16:creationId xmlns:a16="http://schemas.microsoft.com/office/drawing/2014/main" xmlns="" id="{E98F0ADE-7CA4-4FF9-9E5D-3C6CBBF2CE7D}"/>
              </a:ext>
            </a:extLst>
          </p:cNvPr>
          <p:cNvSpPr>
            <a:spLocks noGrp="1"/>
          </p:cNvSpPr>
          <p:nvPr>
            <p:ph idx="1"/>
          </p:nvPr>
        </p:nvSpPr>
        <p:spPr/>
        <p:txBody>
          <a:bodyPr/>
          <a:lstStyle/>
          <a:p>
            <a:r>
              <a:rPr lang="en-US" dirty="0"/>
              <a:t>The overall satisfaction achieved by FMRI was above the set benchmark. This indicates a good health of the hospital.</a:t>
            </a:r>
          </a:p>
          <a:p>
            <a:r>
              <a:rPr lang="en-US" dirty="0"/>
              <a:t>Benefits, perks and culture provided by the organization can be a prominent reason for higher satisfaction levels in certain drivers such as employee well being, training and development and job security.</a:t>
            </a:r>
          </a:p>
          <a:p>
            <a:r>
              <a:rPr lang="en-US" dirty="0"/>
              <a:t>Higher job satisfaction level of hospital staff results in higher competitiveness and performance of the hospital.</a:t>
            </a:r>
          </a:p>
          <a:p>
            <a:endParaRPr lang="en-IN" dirty="0"/>
          </a:p>
        </p:txBody>
      </p:sp>
    </p:spTree>
    <p:extLst>
      <p:ext uri="{BB962C8B-B14F-4D97-AF65-F5344CB8AC3E}">
        <p14:creationId xmlns:p14="http://schemas.microsoft.com/office/powerpoint/2010/main" val="2276904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a:latin typeface="+mn-lt"/>
              </a:rPr>
              <a:t>INTRODUCTION</a:t>
            </a:r>
          </a:p>
        </p:txBody>
      </p:sp>
      <p:sp>
        <p:nvSpPr>
          <p:cNvPr id="3" name="Content Placeholder 2"/>
          <p:cNvSpPr>
            <a:spLocks noGrp="1"/>
          </p:cNvSpPr>
          <p:nvPr>
            <p:ph idx="1"/>
          </p:nvPr>
        </p:nvSpPr>
        <p:spPr>
          <a:xfrm>
            <a:off x="838200" y="1542196"/>
            <a:ext cx="10515600" cy="4967785"/>
          </a:xfrm>
        </p:spPr>
        <p:txBody>
          <a:bodyPr>
            <a:normAutofit/>
          </a:bodyPr>
          <a:lstStyle/>
          <a:p>
            <a:r>
              <a:rPr lang="en-US" sz="2000" dirty="0"/>
              <a:t>Employee satisfaction is one of the most studied dimension of Human Resource Management. It is of prominent importance for any organization.</a:t>
            </a:r>
          </a:p>
          <a:p>
            <a:pPr marL="0" indent="0">
              <a:buNone/>
            </a:pPr>
            <a:endParaRPr lang="en-US" sz="2000" dirty="0"/>
          </a:p>
          <a:p>
            <a:r>
              <a:rPr lang="en-US" sz="2000" dirty="0"/>
              <a:t> For an organization employees are of great value as they play major part in achieving the organizations goals and objectives and hence it tries to keep their employees happy, engaged and satisfied. To continuously raise and maintain the levels of engagement and satisfaction HR professionals have to face challenges.</a:t>
            </a:r>
          </a:p>
          <a:p>
            <a:pPr marL="0" indent="0">
              <a:buNone/>
            </a:pPr>
            <a:endParaRPr lang="en-US" sz="2000" dirty="0"/>
          </a:p>
          <a:p>
            <a:r>
              <a:rPr lang="en-US" sz="2000" dirty="0"/>
              <a:t>The realm of </a:t>
            </a:r>
            <a:r>
              <a:rPr lang="en-US" sz="2000" dirty="0" smtClean="0"/>
              <a:t>employee </a:t>
            </a:r>
            <a:r>
              <a:rPr lang="en-US" sz="2000" dirty="0"/>
              <a:t>satisfaction is a core part in management of human resource </a:t>
            </a:r>
            <a:r>
              <a:rPr lang="en-US" sz="2000" dirty="0" smtClean="0"/>
              <a:t>that</a:t>
            </a:r>
            <a:r>
              <a:rPr lang="en-US" sz="2000" dirty="0" smtClean="0"/>
              <a:t> </a:t>
            </a:r>
            <a:r>
              <a:rPr lang="en-US" sz="2000" dirty="0"/>
              <a:t>is exhaustively researched in current times and hospitals are trying to hire and retain their best personnel’s </a:t>
            </a:r>
            <a:r>
              <a:rPr lang="en-US" sz="2000" dirty="0" smtClean="0"/>
              <a:t>by keeping them satisfied </a:t>
            </a:r>
            <a:r>
              <a:rPr lang="en-US" sz="2000" dirty="0"/>
              <a:t>and engaged in order to increase productivity and decrease turnover. </a:t>
            </a:r>
          </a:p>
          <a:p>
            <a:endParaRPr lang="en-US" dirty="0"/>
          </a:p>
        </p:txBody>
      </p:sp>
    </p:spTree>
    <p:extLst>
      <p:ext uri="{BB962C8B-B14F-4D97-AF65-F5344CB8AC3E}">
        <p14:creationId xmlns:p14="http://schemas.microsoft.com/office/powerpoint/2010/main" val="3575202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t>OBJECTIVES</a:t>
            </a:r>
          </a:p>
        </p:txBody>
      </p:sp>
      <p:sp>
        <p:nvSpPr>
          <p:cNvPr id="3" name="Content Placeholder 2"/>
          <p:cNvSpPr>
            <a:spLocks noGrp="1"/>
          </p:cNvSpPr>
          <p:nvPr>
            <p:ph idx="1"/>
          </p:nvPr>
        </p:nvSpPr>
        <p:spPr>
          <a:xfrm>
            <a:off x="838200" y="2265527"/>
            <a:ext cx="10515600" cy="3911435"/>
          </a:xfrm>
        </p:spPr>
        <p:txBody>
          <a:bodyPr/>
          <a:lstStyle/>
          <a:p>
            <a:r>
              <a:rPr lang="en-US" sz="1800" dirty="0"/>
              <a:t>To assess the level of employee satisfaction in FMRI.</a:t>
            </a:r>
          </a:p>
          <a:p>
            <a:pPr marL="0" indent="0">
              <a:buNone/>
            </a:pPr>
            <a:endParaRPr lang="en-US" sz="1800" dirty="0"/>
          </a:p>
          <a:p>
            <a:r>
              <a:rPr lang="en-US" sz="1800" dirty="0"/>
              <a:t>To identify the key factors that contribute to employee satisfaction.</a:t>
            </a:r>
          </a:p>
          <a:p>
            <a:pPr marL="0" indent="0">
              <a:buNone/>
            </a:pPr>
            <a:r>
              <a:rPr lang="en-US" sz="1800" dirty="0"/>
              <a:t> </a:t>
            </a:r>
            <a:r>
              <a:rPr lang="en-US" dirty="0"/>
              <a:t> </a:t>
            </a:r>
          </a:p>
        </p:txBody>
      </p:sp>
    </p:spTree>
    <p:extLst>
      <p:ext uri="{BB962C8B-B14F-4D97-AF65-F5344CB8AC3E}">
        <p14:creationId xmlns:p14="http://schemas.microsoft.com/office/powerpoint/2010/main" val="1456308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90218"/>
          </a:xfrm>
        </p:spPr>
        <p:txBody>
          <a:bodyPr>
            <a:normAutofit/>
          </a:bodyPr>
          <a:lstStyle/>
          <a:p>
            <a:r>
              <a:rPr lang="en-US" sz="2000" b="1" dirty="0" smtClean="0"/>
              <a:t>            METHODOLOGY</a:t>
            </a:r>
            <a:endParaRPr lang="en-US" sz="2000" b="1" dirty="0"/>
          </a:p>
        </p:txBody>
      </p:sp>
      <p:sp>
        <p:nvSpPr>
          <p:cNvPr id="3" name="Content Placeholder 2"/>
          <p:cNvSpPr>
            <a:spLocks noGrp="1"/>
          </p:cNvSpPr>
          <p:nvPr>
            <p:ph idx="1"/>
          </p:nvPr>
        </p:nvSpPr>
        <p:spPr>
          <a:xfrm>
            <a:off x="838200" y="1685498"/>
            <a:ext cx="10515600" cy="5172502"/>
          </a:xfrm>
        </p:spPr>
        <p:txBody>
          <a:bodyPr>
            <a:normAutofit fontScale="92500" lnSpcReduction="10000"/>
          </a:bodyPr>
          <a:lstStyle/>
          <a:p>
            <a:r>
              <a:rPr lang="en-US" dirty="0"/>
              <a:t>Study Design: Cross-sectional </a:t>
            </a:r>
          </a:p>
          <a:p>
            <a:r>
              <a:rPr lang="en-US" dirty="0"/>
              <a:t>Study setting: Fortis Memorial Research Institute, Gurgaon</a:t>
            </a:r>
          </a:p>
          <a:p>
            <a:r>
              <a:rPr lang="en-US" dirty="0"/>
              <a:t>Stud Duration: 3 months</a:t>
            </a:r>
          </a:p>
          <a:p>
            <a:r>
              <a:rPr lang="en-US" dirty="0"/>
              <a:t>Sample size: 312 (25%) of total population.</a:t>
            </a:r>
          </a:p>
          <a:p>
            <a:r>
              <a:rPr lang="en-US" dirty="0" smtClean="0"/>
              <a:t>Sampling </a:t>
            </a:r>
            <a:r>
              <a:rPr lang="en-US" dirty="0"/>
              <a:t>Technique: Random sampling</a:t>
            </a:r>
          </a:p>
          <a:p>
            <a:pPr lvl="0"/>
            <a:r>
              <a:rPr lang="en-US" dirty="0"/>
              <a:t>Selection Criteria </a:t>
            </a:r>
          </a:p>
          <a:p>
            <a:pPr marL="0" lvl="0" indent="0">
              <a:buNone/>
            </a:pPr>
            <a:r>
              <a:rPr lang="en-US" dirty="0"/>
              <a:t>         Inclusion -</a:t>
            </a:r>
          </a:p>
          <a:p>
            <a:pPr marL="0" lvl="0" indent="0">
              <a:buNone/>
            </a:pPr>
            <a:r>
              <a:rPr lang="en-US" dirty="0"/>
              <a:t>                  Active employees in record </a:t>
            </a:r>
          </a:p>
          <a:p>
            <a:pPr marL="0" lvl="0" indent="0">
              <a:buNone/>
            </a:pPr>
            <a:r>
              <a:rPr lang="en-US" dirty="0"/>
              <a:t>                  Employees having above 6 months experience in FMRI</a:t>
            </a:r>
          </a:p>
          <a:p>
            <a:pPr marL="0" lvl="0" indent="0">
              <a:buNone/>
            </a:pPr>
            <a:r>
              <a:rPr lang="en-US" dirty="0"/>
              <a:t>                  Both male and female employees  </a:t>
            </a:r>
          </a:p>
          <a:p>
            <a:pPr marL="0" lvl="0" indent="0">
              <a:buNone/>
            </a:pPr>
            <a:r>
              <a:rPr lang="en-US" dirty="0"/>
              <a:t>                  Employees of all age group</a:t>
            </a:r>
          </a:p>
          <a:p>
            <a:pPr marL="0" lvl="0" indent="0">
              <a:buNone/>
            </a:pPr>
            <a:r>
              <a:rPr lang="en-US" dirty="0"/>
              <a:t>         Exclusion</a:t>
            </a:r>
          </a:p>
          <a:p>
            <a:pPr marL="0" lvl="0" indent="0">
              <a:buNone/>
            </a:pPr>
            <a:r>
              <a:rPr lang="en-US" dirty="0"/>
              <a:t>                  Inactive employees in record</a:t>
            </a:r>
          </a:p>
          <a:p>
            <a:pPr marL="0" lvl="0" indent="0">
              <a:buNone/>
            </a:pPr>
            <a:r>
              <a:rPr lang="en-US" dirty="0"/>
              <a:t>                  Employees on probation period of 6 months</a:t>
            </a:r>
          </a:p>
          <a:p>
            <a:endParaRPr lang="en-US" dirty="0"/>
          </a:p>
          <a:p>
            <a:endParaRPr lang="en-US" dirty="0"/>
          </a:p>
        </p:txBody>
      </p:sp>
    </p:spTree>
    <p:extLst>
      <p:ext uri="{BB962C8B-B14F-4D97-AF65-F5344CB8AC3E}">
        <p14:creationId xmlns:p14="http://schemas.microsoft.com/office/powerpoint/2010/main" val="23767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838200" y="711200"/>
            <a:ext cx="5181600" cy="5465763"/>
          </a:xfrm>
        </p:spPr>
        <p:txBody>
          <a:bodyPr/>
          <a:lstStyle/>
          <a:p>
            <a:pPr marL="0" indent="0">
              <a:buNone/>
            </a:pPr>
            <a:r>
              <a:rPr lang="en-US" b="1" dirty="0" smtClean="0"/>
              <a:t>                 DATA </a:t>
            </a:r>
            <a:r>
              <a:rPr lang="en-US" b="1" dirty="0"/>
              <a:t>COLLECTION</a:t>
            </a:r>
          </a:p>
          <a:p>
            <a:pPr marL="0" indent="0">
              <a:buNone/>
            </a:pPr>
            <a:endParaRPr lang="en-US" dirty="0"/>
          </a:p>
          <a:p>
            <a:pPr marL="0" indent="0">
              <a:buNone/>
            </a:pPr>
            <a:endParaRPr lang="en-US" dirty="0"/>
          </a:p>
          <a:p>
            <a:pPr marL="0" indent="0">
              <a:buNone/>
            </a:pPr>
            <a:r>
              <a:rPr lang="en-US" sz="1800" dirty="0"/>
              <a:t>A questionnaire was drafted using 12 drivers of employee satisfaction. </a:t>
            </a:r>
          </a:p>
          <a:p>
            <a:pPr marL="0" indent="0">
              <a:buNone/>
            </a:pPr>
            <a:r>
              <a:rPr lang="en-US" dirty="0"/>
              <a:t>Promotions through invitation through mail was done.</a:t>
            </a:r>
          </a:p>
          <a:p>
            <a:pPr marL="0" indent="0">
              <a:buNone/>
            </a:pPr>
            <a:r>
              <a:rPr lang="en-US" sz="1800" dirty="0"/>
              <a:t>Flyers were made to make the employees aware of the survey.</a:t>
            </a:r>
          </a:p>
          <a:p>
            <a:pPr marL="0" indent="0">
              <a:buNone/>
            </a:pPr>
            <a:r>
              <a:rPr lang="en-US" sz="1800" dirty="0"/>
              <a:t>The questionnaire was circulated among 322 employees who were randomly allocated into the study.</a:t>
            </a:r>
          </a:p>
          <a:p>
            <a:pPr marL="0" indent="0">
              <a:buNone/>
            </a:pPr>
            <a:r>
              <a:rPr lang="en-US" sz="1800" dirty="0"/>
              <a:t>Their responses were collected and the data was analyzed.</a:t>
            </a:r>
          </a:p>
          <a:p>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3025446109"/>
              </p:ext>
            </p:extLst>
          </p:nvPr>
        </p:nvGraphicFramePr>
        <p:xfrm>
          <a:off x="7334955" y="790223"/>
          <a:ext cx="3536244" cy="4506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0459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81287"/>
          </a:xfrm>
        </p:spPr>
        <p:txBody>
          <a:bodyPr>
            <a:normAutofit/>
          </a:bodyPr>
          <a:lstStyle/>
          <a:p>
            <a:r>
              <a:rPr lang="en-US" sz="2000" b="1" dirty="0" smtClean="0">
                <a:latin typeface="+mn-lt"/>
              </a:rPr>
              <a:t>         RESULT </a:t>
            </a:r>
            <a:r>
              <a:rPr lang="en-US" sz="2000" b="1" dirty="0">
                <a:latin typeface="+mn-lt"/>
              </a:rPr>
              <a:t>&amp; DATA ANALYSIS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38258647"/>
              </p:ext>
            </p:extLst>
          </p:nvPr>
        </p:nvGraphicFramePr>
        <p:xfrm>
          <a:off x="0" y="1640427"/>
          <a:ext cx="7202311" cy="50770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186936436"/>
              </p:ext>
            </p:extLst>
          </p:nvPr>
        </p:nvGraphicFramePr>
        <p:xfrm>
          <a:off x="7055893" y="2438056"/>
          <a:ext cx="4863197" cy="3725326"/>
        </p:xfrm>
        <a:graphic>
          <a:graphicData uri="http://schemas.openxmlformats.org/drawingml/2006/table">
            <a:tbl>
              <a:tblPr firstRow="1" bandRow="1">
                <a:tableStyleId>{21E4AEA4-8DFA-4A89-87EB-49C32662AFE0}</a:tableStyleId>
              </a:tblPr>
              <a:tblGrid>
                <a:gridCol w="1223510">
                  <a:extLst>
                    <a:ext uri="{9D8B030D-6E8A-4147-A177-3AD203B41FA5}">
                      <a16:colId xmlns:a16="http://schemas.microsoft.com/office/drawing/2014/main" xmlns="" val="20000"/>
                    </a:ext>
                  </a:extLst>
                </a:gridCol>
                <a:gridCol w="1614211">
                  <a:extLst>
                    <a:ext uri="{9D8B030D-6E8A-4147-A177-3AD203B41FA5}">
                      <a16:colId xmlns:a16="http://schemas.microsoft.com/office/drawing/2014/main" xmlns="" val="20001"/>
                    </a:ext>
                  </a:extLst>
                </a:gridCol>
                <a:gridCol w="2025476">
                  <a:extLst>
                    <a:ext uri="{9D8B030D-6E8A-4147-A177-3AD203B41FA5}">
                      <a16:colId xmlns:a16="http://schemas.microsoft.com/office/drawing/2014/main" xmlns="" val="20002"/>
                    </a:ext>
                  </a:extLst>
                </a:gridCol>
              </a:tblGrid>
              <a:tr h="332631">
                <a:tc>
                  <a:txBody>
                    <a:bodyPr/>
                    <a:lstStyle/>
                    <a:p>
                      <a:r>
                        <a:rPr lang="en-US" sz="1400" dirty="0"/>
                        <a:t>CATEGORY</a:t>
                      </a:r>
                    </a:p>
                  </a:txBody>
                  <a:tcPr/>
                </a:tc>
                <a:tc>
                  <a:txBody>
                    <a:bodyPr/>
                    <a:lstStyle/>
                    <a:p>
                      <a:r>
                        <a:rPr lang="en-US" sz="1400" dirty="0"/>
                        <a:t>HIGHEST</a:t>
                      </a:r>
                    </a:p>
                  </a:txBody>
                  <a:tcPr/>
                </a:tc>
                <a:tc>
                  <a:txBody>
                    <a:bodyPr/>
                    <a:lstStyle/>
                    <a:p>
                      <a:r>
                        <a:rPr lang="en-US" sz="1400" dirty="0"/>
                        <a:t>LOWEST</a:t>
                      </a:r>
                    </a:p>
                  </a:txBody>
                  <a:tcPr/>
                </a:tc>
                <a:extLst>
                  <a:ext uri="{0D108BD9-81ED-4DB2-BD59-A6C34878D82A}">
                    <a16:rowId xmlns:a16="http://schemas.microsoft.com/office/drawing/2014/main" xmlns="" val="10000"/>
                  </a:ext>
                </a:extLst>
              </a:tr>
              <a:tr h="624970">
                <a:tc>
                  <a:txBody>
                    <a:bodyPr/>
                    <a:lstStyle/>
                    <a:p>
                      <a:r>
                        <a:rPr lang="en-US" sz="1400" dirty="0"/>
                        <a:t>Doctors</a:t>
                      </a:r>
                    </a:p>
                  </a:txBody>
                  <a:tcPr/>
                </a:tc>
                <a:tc>
                  <a:txBody>
                    <a:bodyPr/>
                    <a:lstStyle/>
                    <a:p>
                      <a:r>
                        <a:rPr lang="en-US" sz="1400" dirty="0"/>
                        <a:t>Career</a:t>
                      </a:r>
                      <a:r>
                        <a:rPr lang="en-US" sz="1400" baseline="0" dirty="0"/>
                        <a:t> Growth &amp; Opportunities</a:t>
                      </a:r>
                      <a:endParaRPr lang="en-US" sz="1400" dirty="0"/>
                    </a:p>
                  </a:txBody>
                  <a:tcPr/>
                </a:tc>
                <a:tc>
                  <a:txBody>
                    <a:bodyPr/>
                    <a:lstStyle/>
                    <a:p>
                      <a:r>
                        <a:rPr lang="en-US" sz="1400" dirty="0"/>
                        <a:t>Work</a:t>
                      </a:r>
                      <a:r>
                        <a:rPr lang="en-US" sz="1400" baseline="0" dirty="0"/>
                        <a:t> life balance</a:t>
                      </a:r>
                      <a:endParaRPr lang="en-US" sz="1400" dirty="0"/>
                    </a:p>
                  </a:txBody>
                  <a:tcPr/>
                </a:tc>
                <a:extLst>
                  <a:ext uri="{0D108BD9-81ED-4DB2-BD59-A6C34878D82A}">
                    <a16:rowId xmlns:a16="http://schemas.microsoft.com/office/drawing/2014/main" xmlns="" val="10001"/>
                  </a:ext>
                </a:extLst>
              </a:tr>
              <a:tr h="624970">
                <a:tc>
                  <a:txBody>
                    <a:bodyPr/>
                    <a:lstStyle/>
                    <a:p>
                      <a:r>
                        <a:rPr lang="en-US" sz="1400" dirty="0"/>
                        <a:t>Nurses</a:t>
                      </a:r>
                    </a:p>
                  </a:txBody>
                  <a:tcPr/>
                </a:tc>
                <a:tc>
                  <a:txBody>
                    <a:bodyPr/>
                    <a:lstStyle/>
                    <a:p>
                      <a:r>
                        <a:rPr lang="en-US" sz="1400" dirty="0"/>
                        <a:t>Employee</a:t>
                      </a:r>
                      <a:r>
                        <a:rPr lang="en-US" sz="1400" baseline="0" dirty="0"/>
                        <a:t> well being</a:t>
                      </a:r>
                      <a:endParaRPr lang="en-US" sz="1400" dirty="0"/>
                    </a:p>
                  </a:txBody>
                  <a:tcPr/>
                </a:tc>
                <a:tc>
                  <a:txBody>
                    <a:bodyPr/>
                    <a:lstStyle/>
                    <a:p>
                      <a:r>
                        <a:rPr lang="en-US" sz="1400" dirty="0"/>
                        <a:t>Work</a:t>
                      </a:r>
                      <a:r>
                        <a:rPr lang="en-US" sz="1400" baseline="0" dirty="0"/>
                        <a:t> life balance</a:t>
                      </a:r>
                      <a:endParaRPr lang="en-US" sz="1400" dirty="0"/>
                    </a:p>
                  </a:txBody>
                  <a:tcPr/>
                </a:tc>
                <a:extLst>
                  <a:ext uri="{0D108BD9-81ED-4DB2-BD59-A6C34878D82A}">
                    <a16:rowId xmlns:a16="http://schemas.microsoft.com/office/drawing/2014/main" xmlns="" val="10002"/>
                  </a:ext>
                </a:extLst>
              </a:tr>
              <a:tr h="624970">
                <a:tc>
                  <a:txBody>
                    <a:bodyPr/>
                    <a:lstStyle/>
                    <a:p>
                      <a:r>
                        <a:rPr lang="en-US" sz="1400" dirty="0"/>
                        <a:t>Paramedics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Employee</a:t>
                      </a:r>
                      <a:r>
                        <a:rPr lang="en-US" sz="1400" baseline="0" dirty="0"/>
                        <a:t> well being</a:t>
                      </a:r>
                      <a:endParaRPr lang="en-US" sz="1400" dirty="0"/>
                    </a:p>
                  </a:txBody>
                  <a:tcPr/>
                </a:tc>
                <a:tc>
                  <a:txBody>
                    <a:bodyPr/>
                    <a:lstStyle/>
                    <a:p>
                      <a:r>
                        <a:rPr lang="en-US" sz="1400" dirty="0"/>
                        <a:t>Work life balance</a:t>
                      </a:r>
                    </a:p>
                  </a:txBody>
                  <a:tcPr/>
                </a:tc>
                <a:extLst>
                  <a:ext uri="{0D108BD9-81ED-4DB2-BD59-A6C34878D82A}">
                    <a16:rowId xmlns:a16="http://schemas.microsoft.com/office/drawing/2014/main" xmlns="" val="10003"/>
                  </a:ext>
                </a:extLst>
              </a:tr>
              <a:tr h="624970">
                <a:tc>
                  <a:txBody>
                    <a:bodyPr/>
                    <a:lstStyle/>
                    <a:p>
                      <a:r>
                        <a:rPr lang="en-US" sz="1400" dirty="0"/>
                        <a:t>Staff &amp; Executives</a:t>
                      </a:r>
                    </a:p>
                  </a:txBody>
                  <a:tcPr/>
                </a:tc>
                <a:tc>
                  <a:txBody>
                    <a:bodyPr/>
                    <a:lstStyle/>
                    <a:p>
                      <a:r>
                        <a:rPr lang="en-US" sz="1400" dirty="0"/>
                        <a:t>Employee</a:t>
                      </a:r>
                      <a:r>
                        <a:rPr lang="en-US" sz="1400" baseline="0" dirty="0"/>
                        <a:t> well being</a:t>
                      </a:r>
                      <a:endParaRPr lang="en-US" sz="1400" dirty="0"/>
                    </a:p>
                  </a:txBody>
                  <a:tcPr/>
                </a:tc>
                <a:tc>
                  <a:txBody>
                    <a:bodyPr/>
                    <a:lstStyle/>
                    <a:p>
                      <a:r>
                        <a:rPr lang="en-US" sz="1400" dirty="0"/>
                        <a:t>Remuneration, reward</a:t>
                      </a:r>
                      <a:r>
                        <a:rPr lang="en-US" sz="1400" baseline="0" dirty="0"/>
                        <a:t> &amp; recognition</a:t>
                      </a:r>
                      <a:endParaRPr lang="en-US" sz="1400" dirty="0"/>
                    </a:p>
                  </a:txBody>
                  <a:tcPr/>
                </a:tc>
                <a:extLst>
                  <a:ext uri="{0D108BD9-81ED-4DB2-BD59-A6C34878D82A}">
                    <a16:rowId xmlns:a16="http://schemas.microsoft.com/office/drawing/2014/main" xmlns="" val="10004"/>
                  </a:ext>
                </a:extLst>
              </a:tr>
              <a:tr h="892815">
                <a:tc>
                  <a:txBody>
                    <a:bodyPr/>
                    <a:lstStyle/>
                    <a:p>
                      <a:r>
                        <a:rPr lang="en-US" sz="1400" dirty="0"/>
                        <a:t>Service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Employee</a:t>
                      </a:r>
                      <a:r>
                        <a:rPr lang="en-US" sz="1400" baseline="0" dirty="0"/>
                        <a:t> well being</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Remuneration, reward</a:t>
                      </a:r>
                      <a:r>
                        <a:rPr lang="en-US" sz="1400" baseline="0" dirty="0"/>
                        <a:t> &amp; recognition</a:t>
                      </a:r>
                      <a:endParaRPr lang="en-US" sz="1400" dirty="0"/>
                    </a:p>
                    <a:p>
                      <a:endParaRPr lang="en-US" sz="1400" dirty="0"/>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3781320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0990273"/>
              </p:ext>
            </p:extLst>
          </p:nvPr>
        </p:nvGraphicFramePr>
        <p:xfrm>
          <a:off x="108642" y="1059255"/>
          <a:ext cx="7134130" cy="51431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027578609"/>
              </p:ext>
            </p:extLst>
          </p:nvPr>
        </p:nvGraphicFramePr>
        <p:xfrm>
          <a:off x="7342360" y="1942143"/>
          <a:ext cx="4698750" cy="4127863"/>
        </p:xfrm>
        <a:graphic>
          <a:graphicData uri="http://schemas.openxmlformats.org/drawingml/2006/table">
            <a:tbl>
              <a:tblPr firstRow="1" bandRow="1">
                <a:tableStyleId>{21E4AEA4-8DFA-4A89-87EB-49C32662AFE0}</a:tableStyleId>
              </a:tblPr>
              <a:tblGrid>
                <a:gridCol w="1269377">
                  <a:extLst>
                    <a:ext uri="{9D8B030D-6E8A-4147-A177-3AD203B41FA5}">
                      <a16:colId xmlns:a16="http://schemas.microsoft.com/office/drawing/2014/main" xmlns="" val="20000"/>
                    </a:ext>
                  </a:extLst>
                </a:gridCol>
                <a:gridCol w="1340455">
                  <a:extLst>
                    <a:ext uri="{9D8B030D-6E8A-4147-A177-3AD203B41FA5}">
                      <a16:colId xmlns:a16="http://schemas.microsoft.com/office/drawing/2014/main" xmlns="" val="20001"/>
                    </a:ext>
                  </a:extLst>
                </a:gridCol>
                <a:gridCol w="2088918">
                  <a:extLst>
                    <a:ext uri="{9D8B030D-6E8A-4147-A177-3AD203B41FA5}">
                      <a16:colId xmlns:a16="http://schemas.microsoft.com/office/drawing/2014/main" xmlns="" val="20002"/>
                    </a:ext>
                  </a:extLst>
                </a:gridCol>
              </a:tblGrid>
              <a:tr h="320093">
                <a:tc>
                  <a:txBody>
                    <a:bodyPr/>
                    <a:lstStyle/>
                    <a:p>
                      <a:r>
                        <a:rPr lang="en-US" sz="1400" dirty="0"/>
                        <a:t>CATEGORY</a:t>
                      </a:r>
                    </a:p>
                  </a:txBody>
                  <a:tcPr/>
                </a:tc>
                <a:tc>
                  <a:txBody>
                    <a:bodyPr/>
                    <a:lstStyle/>
                    <a:p>
                      <a:r>
                        <a:rPr lang="en-US" sz="1400" dirty="0"/>
                        <a:t>HIGHEST</a:t>
                      </a:r>
                    </a:p>
                  </a:txBody>
                  <a:tcPr/>
                </a:tc>
                <a:tc>
                  <a:txBody>
                    <a:bodyPr/>
                    <a:lstStyle/>
                    <a:p>
                      <a:r>
                        <a:rPr lang="en-US" sz="1400" dirty="0"/>
                        <a:t>LOWEST</a:t>
                      </a:r>
                    </a:p>
                  </a:txBody>
                  <a:tcPr/>
                </a:tc>
                <a:extLst>
                  <a:ext uri="{0D108BD9-81ED-4DB2-BD59-A6C34878D82A}">
                    <a16:rowId xmlns:a16="http://schemas.microsoft.com/office/drawing/2014/main" xmlns="" val="10000"/>
                  </a:ext>
                </a:extLst>
              </a:tr>
              <a:tr h="601413">
                <a:tc>
                  <a:txBody>
                    <a:bodyPr/>
                    <a:lstStyle/>
                    <a:p>
                      <a:r>
                        <a:rPr lang="en-US" sz="1400" dirty="0"/>
                        <a:t>Doctors</a:t>
                      </a:r>
                    </a:p>
                  </a:txBody>
                  <a:tcPr/>
                </a:tc>
                <a:tc>
                  <a:txBody>
                    <a:bodyPr/>
                    <a:lstStyle/>
                    <a:p>
                      <a:r>
                        <a:rPr lang="en-US" sz="1400" dirty="0"/>
                        <a:t>Training</a:t>
                      </a:r>
                      <a:r>
                        <a:rPr lang="en-US" sz="1400" baseline="0" dirty="0"/>
                        <a:t> &amp; Development</a:t>
                      </a:r>
                      <a:endParaRPr lang="en-US" sz="1400" dirty="0"/>
                    </a:p>
                  </a:txBody>
                  <a:tcPr/>
                </a:tc>
                <a:tc>
                  <a:txBody>
                    <a:bodyPr/>
                    <a:lstStyle/>
                    <a:p>
                      <a:r>
                        <a:rPr lang="en-US" sz="1400" dirty="0"/>
                        <a:t>Resources</a:t>
                      </a:r>
                      <a:r>
                        <a:rPr lang="en-US" sz="1400" baseline="0" dirty="0"/>
                        <a:t> &amp; Information Provided</a:t>
                      </a:r>
                      <a:endParaRPr lang="en-US" sz="1400" dirty="0"/>
                    </a:p>
                  </a:txBody>
                  <a:tcPr/>
                </a:tc>
                <a:extLst>
                  <a:ext uri="{0D108BD9-81ED-4DB2-BD59-A6C34878D82A}">
                    <a16:rowId xmlns:a16="http://schemas.microsoft.com/office/drawing/2014/main" xmlns="" val="10001"/>
                  </a:ext>
                </a:extLst>
              </a:tr>
              <a:tr h="703946">
                <a:tc>
                  <a:txBody>
                    <a:bodyPr/>
                    <a:lstStyle/>
                    <a:p>
                      <a:r>
                        <a:rPr lang="en-US" sz="1400" dirty="0"/>
                        <a:t>Nurses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Training</a:t>
                      </a:r>
                      <a:r>
                        <a:rPr lang="en-US" sz="1400" baseline="0" dirty="0"/>
                        <a:t> &amp; Development</a:t>
                      </a:r>
                      <a:endParaRPr lang="en-US" sz="1400" dirty="0"/>
                    </a:p>
                  </a:txBody>
                  <a:tcPr/>
                </a:tc>
                <a:tc>
                  <a:txBody>
                    <a:bodyPr/>
                    <a:lstStyle/>
                    <a:p>
                      <a:r>
                        <a:rPr lang="en-US" sz="1400" dirty="0"/>
                        <a:t>Alignment</a:t>
                      </a:r>
                      <a:r>
                        <a:rPr lang="en-US" sz="1400" baseline="0" dirty="0"/>
                        <a:t> of Personal Goals with Organization Goals</a:t>
                      </a:r>
                      <a:endParaRPr lang="en-US" sz="1400" dirty="0"/>
                    </a:p>
                  </a:txBody>
                  <a:tcPr/>
                </a:tc>
                <a:extLst>
                  <a:ext uri="{0D108BD9-81ED-4DB2-BD59-A6C34878D82A}">
                    <a16:rowId xmlns:a16="http://schemas.microsoft.com/office/drawing/2014/main" xmlns="" val="10002"/>
                  </a:ext>
                </a:extLst>
              </a:tr>
              <a:tr h="703946">
                <a:tc>
                  <a:txBody>
                    <a:bodyPr/>
                    <a:lstStyle/>
                    <a:p>
                      <a:r>
                        <a:rPr lang="en-US" sz="1400" dirty="0"/>
                        <a:t>Paramedics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Culture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Alignment</a:t>
                      </a:r>
                      <a:r>
                        <a:rPr lang="en-US" sz="1400" baseline="0" dirty="0"/>
                        <a:t> of Personal Goals with Organization Goals</a:t>
                      </a:r>
                      <a:endParaRPr lang="en-US" sz="1400" dirty="0"/>
                    </a:p>
                  </a:txBody>
                  <a:tcPr/>
                </a:tc>
                <a:extLst>
                  <a:ext uri="{0D108BD9-81ED-4DB2-BD59-A6C34878D82A}">
                    <a16:rowId xmlns:a16="http://schemas.microsoft.com/office/drawing/2014/main" xmlns="" val="10003"/>
                  </a:ext>
                </a:extLst>
              </a:tr>
              <a:tr h="703946">
                <a:tc>
                  <a:txBody>
                    <a:bodyPr/>
                    <a:lstStyle/>
                    <a:p>
                      <a:r>
                        <a:rPr lang="en-US" sz="1400" dirty="0"/>
                        <a:t>Staff &amp; Executives</a:t>
                      </a:r>
                    </a:p>
                  </a:txBody>
                  <a:tcPr/>
                </a:tc>
                <a:tc>
                  <a:txBody>
                    <a:bodyPr/>
                    <a:lstStyle/>
                    <a:p>
                      <a:r>
                        <a:rPr lang="en-US" sz="1400" dirty="0"/>
                        <a:t>Culture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Resources</a:t>
                      </a:r>
                      <a:r>
                        <a:rPr lang="en-US" sz="1400" baseline="0" dirty="0"/>
                        <a:t> &amp; Information Provided</a:t>
                      </a:r>
                      <a:endParaRPr lang="en-US" sz="1400" dirty="0"/>
                    </a:p>
                  </a:txBody>
                  <a:tcPr/>
                </a:tc>
                <a:extLst>
                  <a:ext uri="{0D108BD9-81ED-4DB2-BD59-A6C34878D82A}">
                    <a16:rowId xmlns:a16="http://schemas.microsoft.com/office/drawing/2014/main" xmlns="" val="10004"/>
                  </a:ext>
                </a:extLst>
              </a:tr>
              <a:tr h="909264">
                <a:tc>
                  <a:txBody>
                    <a:bodyPr/>
                    <a:lstStyle/>
                    <a:p>
                      <a:r>
                        <a:rPr lang="en-US" sz="1400" dirty="0"/>
                        <a:t>Service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Culture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Alignment</a:t>
                      </a:r>
                      <a:r>
                        <a:rPr lang="en-US" sz="1400" baseline="0" dirty="0"/>
                        <a:t> of Personal Goals with Organization Goals</a:t>
                      </a:r>
                      <a:endParaRPr lang="en-US" sz="1400" dirty="0"/>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907225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40078699"/>
              </p:ext>
            </p:extLst>
          </p:nvPr>
        </p:nvGraphicFramePr>
        <p:xfrm>
          <a:off x="483358" y="1255594"/>
          <a:ext cx="6556022" cy="47712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376826938"/>
              </p:ext>
            </p:extLst>
          </p:nvPr>
        </p:nvGraphicFramePr>
        <p:xfrm>
          <a:off x="7410736" y="1887552"/>
          <a:ext cx="4684965" cy="3961628"/>
        </p:xfrm>
        <a:graphic>
          <a:graphicData uri="http://schemas.openxmlformats.org/drawingml/2006/table">
            <a:tbl>
              <a:tblPr firstRow="1" bandRow="1">
                <a:tableStyleId>{21E4AEA4-8DFA-4A89-87EB-49C32662AFE0}</a:tableStyleId>
              </a:tblPr>
              <a:tblGrid>
                <a:gridCol w="1255592">
                  <a:extLst>
                    <a:ext uri="{9D8B030D-6E8A-4147-A177-3AD203B41FA5}">
                      <a16:colId xmlns:a16="http://schemas.microsoft.com/office/drawing/2014/main" xmlns="" val="20000"/>
                    </a:ext>
                  </a:extLst>
                </a:gridCol>
                <a:gridCol w="1346583">
                  <a:extLst>
                    <a:ext uri="{9D8B030D-6E8A-4147-A177-3AD203B41FA5}">
                      <a16:colId xmlns:a16="http://schemas.microsoft.com/office/drawing/2014/main" xmlns="" val="20001"/>
                    </a:ext>
                  </a:extLst>
                </a:gridCol>
                <a:gridCol w="2082790">
                  <a:extLst>
                    <a:ext uri="{9D8B030D-6E8A-4147-A177-3AD203B41FA5}">
                      <a16:colId xmlns:a16="http://schemas.microsoft.com/office/drawing/2014/main" xmlns="" val="20002"/>
                    </a:ext>
                  </a:extLst>
                </a:gridCol>
              </a:tblGrid>
              <a:tr h="297432">
                <a:tc>
                  <a:txBody>
                    <a:bodyPr/>
                    <a:lstStyle/>
                    <a:p>
                      <a:r>
                        <a:rPr lang="en-US" sz="1400" dirty="0"/>
                        <a:t>CATEGORY</a:t>
                      </a:r>
                    </a:p>
                  </a:txBody>
                  <a:tcPr/>
                </a:tc>
                <a:tc>
                  <a:txBody>
                    <a:bodyPr/>
                    <a:lstStyle/>
                    <a:p>
                      <a:r>
                        <a:rPr lang="en-US" sz="1400" dirty="0"/>
                        <a:t>HIGHEST</a:t>
                      </a:r>
                    </a:p>
                  </a:txBody>
                  <a:tcPr/>
                </a:tc>
                <a:tc>
                  <a:txBody>
                    <a:bodyPr/>
                    <a:lstStyle/>
                    <a:p>
                      <a:r>
                        <a:rPr lang="en-US" sz="1400" dirty="0"/>
                        <a:t>LOWEST</a:t>
                      </a:r>
                    </a:p>
                  </a:txBody>
                  <a:tcPr/>
                </a:tc>
                <a:extLst>
                  <a:ext uri="{0D108BD9-81ED-4DB2-BD59-A6C34878D82A}">
                    <a16:rowId xmlns:a16="http://schemas.microsoft.com/office/drawing/2014/main" xmlns="" val="10000"/>
                  </a:ext>
                </a:extLst>
              </a:tr>
              <a:tr h="558836">
                <a:tc>
                  <a:txBody>
                    <a:bodyPr/>
                    <a:lstStyle/>
                    <a:p>
                      <a:r>
                        <a:rPr lang="en-US" sz="1400" dirty="0"/>
                        <a:t>Doctors</a:t>
                      </a:r>
                    </a:p>
                  </a:txBody>
                  <a:tcPr/>
                </a:tc>
                <a:tc>
                  <a:txBody>
                    <a:bodyPr/>
                    <a:lstStyle/>
                    <a:p>
                      <a:r>
                        <a:rPr lang="en-US" sz="1400" dirty="0"/>
                        <a:t>Job</a:t>
                      </a:r>
                      <a:r>
                        <a:rPr lang="en-US" sz="1400" baseline="0" dirty="0"/>
                        <a:t> Security</a:t>
                      </a:r>
                      <a:endParaRPr lang="en-US" sz="1400" dirty="0"/>
                    </a:p>
                  </a:txBody>
                  <a:tcPr/>
                </a:tc>
                <a:tc>
                  <a:txBody>
                    <a:bodyPr/>
                    <a:lstStyle/>
                    <a:p>
                      <a:r>
                        <a:rPr lang="en-US" sz="1400" dirty="0"/>
                        <a:t>Relationship</a:t>
                      </a:r>
                      <a:r>
                        <a:rPr lang="en-US" sz="1400" baseline="0" dirty="0"/>
                        <a:t> with Supervisor</a:t>
                      </a:r>
                      <a:endParaRPr lang="en-US" sz="1400" dirty="0"/>
                    </a:p>
                  </a:txBody>
                  <a:tcPr/>
                </a:tc>
                <a:extLst>
                  <a:ext uri="{0D108BD9-81ED-4DB2-BD59-A6C34878D82A}">
                    <a16:rowId xmlns:a16="http://schemas.microsoft.com/office/drawing/2014/main" xmlns="" val="10001"/>
                  </a:ext>
                </a:extLst>
              </a:tr>
              <a:tr h="654110">
                <a:tc>
                  <a:txBody>
                    <a:bodyPr/>
                    <a:lstStyle/>
                    <a:p>
                      <a:r>
                        <a:rPr lang="en-US" sz="1400" dirty="0"/>
                        <a:t>Nurses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Job</a:t>
                      </a:r>
                      <a:r>
                        <a:rPr lang="en-US" sz="1400" baseline="0" dirty="0"/>
                        <a:t> Security</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Relationship</a:t>
                      </a:r>
                      <a:r>
                        <a:rPr lang="en-US" sz="1400" baseline="0" dirty="0"/>
                        <a:t> with Supervisor</a:t>
                      </a:r>
                      <a:endParaRPr lang="en-US" sz="1400" dirty="0"/>
                    </a:p>
                  </a:txBody>
                  <a:tcPr/>
                </a:tc>
                <a:extLst>
                  <a:ext uri="{0D108BD9-81ED-4DB2-BD59-A6C34878D82A}">
                    <a16:rowId xmlns:a16="http://schemas.microsoft.com/office/drawing/2014/main" xmlns="" val="10002"/>
                  </a:ext>
                </a:extLst>
              </a:tr>
              <a:tr h="679732">
                <a:tc>
                  <a:txBody>
                    <a:bodyPr/>
                    <a:lstStyle/>
                    <a:p>
                      <a:r>
                        <a:rPr lang="en-US" sz="1400" dirty="0"/>
                        <a:t>Paramedics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Relationship</a:t>
                      </a:r>
                      <a:r>
                        <a:rPr lang="en-US" sz="1400" baseline="0" dirty="0"/>
                        <a:t> with Supervisor</a:t>
                      </a:r>
                      <a:endParaRPr lang="en-US" sz="140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Fairness</a:t>
                      </a:r>
                      <a:r>
                        <a:rPr lang="en-US" sz="1400" baseline="0" dirty="0"/>
                        <a:t> at work</a:t>
                      </a:r>
                      <a:endParaRPr lang="en-US" sz="1400" dirty="0"/>
                    </a:p>
                  </a:txBody>
                  <a:tcPr/>
                </a:tc>
                <a:extLst>
                  <a:ext uri="{0D108BD9-81ED-4DB2-BD59-A6C34878D82A}">
                    <a16:rowId xmlns:a16="http://schemas.microsoft.com/office/drawing/2014/main" xmlns="" val="10003"/>
                  </a:ext>
                </a:extLst>
              </a:tr>
              <a:tr h="654110">
                <a:tc>
                  <a:txBody>
                    <a:bodyPr/>
                    <a:lstStyle/>
                    <a:p>
                      <a:r>
                        <a:rPr lang="en-US" sz="1400" dirty="0"/>
                        <a:t>Staff &amp; Executives</a:t>
                      </a:r>
                    </a:p>
                  </a:txBody>
                  <a:tcPr/>
                </a:tc>
                <a:tc>
                  <a:txBody>
                    <a:bodyPr/>
                    <a:lstStyle/>
                    <a:p>
                      <a:r>
                        <a:rPr lang="en-US" sz="1400" dirty="0"/>
                        <a:t>Feedback</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Job</a:t>
                      </a:r>
                      <a:r>
                        <a:rPr lang="en-US" sz="1400" baseline="0" dirty="0"/>
                        <a:t> Security</a:t>
                      </a:r>
                      <a:endParaRPr lang="en-US" sz="1400" dirty="0"/>
                    </a:p>
                  </a:txBody>
                  <a:tcPr/>
                </a:tc>
                <a:extLst>
                  <a:ext uri="{0D108BD9-81ED-4DB2-BD59-A6C34878D82A}">
                    <a16:rowId xmlns:a16="http://schemas.microsoft.com/office/drawing/2014/main" xmlns="" val="10004"/>
                  </a:ext>
                </a:extLst>
              </a:tr>
              <a:tr h="844892">
                <a:tc>
                  <a:txBody>
                    <a:bodyPr/>
                    <a:lstStyle/>
                    <a:p>
                      <a:r>
                        <a:rPr lang="en-US" sz="1400" dirty="0"/>
                        <a:t>Service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Feedback</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t>Job Security</a:t>
                      </a:r>
                    </a:p>
                  </a:txBody>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038512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2113" y="1185180"/>
            <a:ext cx="8911687" cy="1280890"/>
          </a:xfrm>
        </p:spPr>
        <p:txBody>
          <a:bodyPr>
            <a:normAutofit/>
          </a:bodyPr>
          <a:lstStyle/>
          <a:p>
            <a:pPr algn="ctr"/>
            <a:r>
              <a:rPr lang="en-US" sz="1800" dirty="0"/>
              <a:t>Overall Satisfaction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98759917"/>
              </p:ext>
            </p:extLst>
          </p:nvPr>
        </p:nvGraphicFramePr>
        <p:xfrm>
          <a:off x="1716724" y="2144376"/>
          <a:ext cx="5257800" cy="352844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478346023"/>
              </p:ext>
            </p:extLst>
          </p:nvPr>
        </p:nvGraphicFramePr>
        <p:xfrm>
          <a:off x="5722884" y="1754155"/>
          <a:ext cx="6136324" cy="4058170"/>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933</TotalTime>
  <Words>751</Words>
  <Application>Microsoft Office PowerPoint</Application>
  <PresentationFormat>Widescreen</PresentationFormat>
  <Paragraphs>123</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Century Gothic</vt:lpstr>
      <vt:lpstr>Wingdings</vt:lpstr>
      <vt:lpstr>Wingdings 3</vt:lpstr>
      <vt:lpstr>Wisp</vt:lpstr>
      <vt:lpstr>PowerPoint Presentation</vt:lpstr>
      <vt:lpstr>INTRODUCTION</vt:lpstr>
      <vt:lpstr>OBJECTIVES</vt:lpstr>
      <vt:lpstr>            METHODOLOGY</vt:lpstr>
      <vt:lpstr>PowerPoint Presentation</vt:lpstr>
      <vt:lpstr>         RESULT &amp; DATA ANALYSIS</vt:lpstr>
      <vt:lpstr>PowerPoint Presentation</vt:lpstr>
      <vt:lpstr>PowerPoint Presentation</vt:lpstr>
      <vt:lpstr>Overall Satisfaction</vt:lpstr>
      <vt:lpstr>Discussion</vt:lpstr>
      <vt:lpstr>PowerPoint Presentation</vt:lpstr>
      <vt:lpstr>Conclusion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Sagar</dc:creator>
  <cp:lastModifiedBy>Sagar</cp:lastModifiedBy>
  <cp:revision>33</cp:revision>
  <dcterms:created xsi:type="dcterms:W3CDTF">2021-06-10T18:15:45Z</dcterms:created>
  <dcterms:modified xsi:type="dcterms:W3CDTF">2021-06-11T10:00:31Z</dcterms:modified>
</cp:coreProperties>
</file>