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8" r:id="rId3"/>
  </p:sldMasterIdLst>
  <p:sldIdLst>
    <p:sldId id="256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65" r:id="rId12"/>
    <p:sldId id="266" r:id="rId13"/>
    <p:sldId id="264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ickshaw%20puller%20project\Book%20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 rtl="0">
              <a:defRPr/>
            </a:pPr>
            <a:r>
              <a:rPr lang="en-US"/>
              <a:t>Percentage Status of Questions answered by Rickshaw Pullers </a:t>
            </a:r>
          </a:p>
          <a:p>
            <a:pPr algn="ctr" rtl="0">
              <a:defRPr/>
            </a:pPr>
            <a:r>
              <a:rPr lang="en-US"/>
              <a:t>pre-IEC (n=12614) </a:t>
            </a:r>
          </a:p>
        </c:rich>
      </c:tx>
      <c:layout>
        <c:manualLayout>
          <c:xMode val="edge"/>
          <c:yMode val="edge"/>
          <c:x val="0.17315475539515893"/>
          <c:y val="0"/>
        </c:manualLayout>
      </c:layout>
    </c:title>
    <c:plotArea>
      <c:layout>
        <c:manualLayout>
          <c:layoutTarget val="inner"/>
          <c:xMode val="edge"/>
          <c:yMode val="edge"/>
          <c:x val="0.25804352580927387"/>
          <c:y val="0.25815616797900259"/>
          <c:w val="0.5854207677165354"/>
          <c:h val="0.58138338311159377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2"/>
                      </a:solidFill>
                    </a:defRPr>
                  </a:pPr>
                  <a:endParaRPr lang="en-US"/>
                </a:p>
              </c:txPr>
            </c:dLbl>
            <c:dLbl>
              <c:idx val="1"/>
              <c:layout>
                <c:manualLayout>
                  <c:x val="0.14986614628900555"/>
                  <c:y val="-9.3026065707303832E-2"/>
                </c:manualLayout>
              </c:layout>
              <c:showPercent val="1"/>
            </c:dLbl>
            <c:dLbl>
              <c:idx val="2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2"/>
                      </a:solidFill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Percent val="1"/>
          </c:dLbls>
          <c:cat>
            <c:strRef>
              <c:f>Sheet1!$D$56:$D$58</c:f>
              <c:strCache>
                <c:ptCount val="3"/>
                <c:pt idx="0">
                  <c:v>Correct </c:v>
                </c:pt>
                <c:pt idx="1">
                  <c:v>Wrong</c:v>
                </c:pt>
                <c:pt idx="2">
                  <c:v>Don't Know</c:v>
                </c:pt>
              </c:strCache>
            </c:strRef>
          </c:cat>
          <c:val>
            <c:numRef>
              <c:f>Sheet1!$E$56:$E$58</c:f>
              <c:numCache>
                <c:formatCode>General</c:formatCode>
                <c:ptCount val="3"/>
                <c:pt idx="0">
                  <c:v>4997</c:v>
                </c:pt>
                <c:pt idx="1">
                  <c:v>6435</c:v>
                </c:pt>
                <c:pt idx="2">
                  <c:v>1182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3.2321741032370947E-2"/>
          <c:y val="0.91434089057833301"/>
          <c:w val="0.91928450349956259"/>
          <c:h val="7.9572776175255336E-2"/>
        </c:manualLayout>
      </c:layout>
    </c:legend>
    <c:plotVisOnly val="1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400">
          <a:solidFill>
            <a:schemeClr val="accent5">
              <a:lumMod val="75000"/>
            </a:schemeClr>
          </a:solidFill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 b="1" i="0" baseline="0" dirty="0">
                <a:solidFill>
                  <a:schemeClr val="accent5">
                    <a:lumMod val="75000"/>
                  </a:schemeClr>
                </a:solidFill>
              </a:rPr>
              <a:t>Percentage Status of Questions answered by Rickshaw Pullers</a:t>
            </a:r>
          </a:p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 b="1" i="1" baseline="0" dirty="0">
                <a:solidFill>
                  <a:schemeClr val="accent5">
                    <a:lumMod val="75000"/>
                  </a:schemeClr>
                </a:solidFill>
              </a:rPr>
              <a:t>post </a:t>
            </a:r>
            <a:r>
              <a:rPr lang="en-US" sz="1800" b="1" i="1" baseline="0" dirty="0" smtClean="0">
                <a:solidFill>
                  <a:schemeClr val="accent5">
                    <a:lumMod val="75000"/>
                  </a:schemeClr>
                </a:solidFill>
              </a:rPr>
              <a:t>IEC </a:t>
            </a:r>
            <a:r>
              <a:rPr lang="en-US" sz="1800" b="1" i="1" baseline="0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1800" b="1" i="1" baseline="0" dirty="0" smtClean="0">
                <a:solidFill>
                  <a:schemeClr val="accent5">
                    <a:lumMod val="75000"/>
                  </a:schemeClr>
                </a:solidFill>
              </a:rPr>
              <a:t>n=</a:t>
            </a:r>
            <a:r>
              <a:rPr lang="en-US" sz="1800" b="1" i="0" u="none" strike="noStrike" baseline="0" dirty="0" smtClean="0">
                <a:solidFill>
                  <a:schemeClr val="accent5">
                    <a:lumMod val="75000"/>
                  </a:schemeClr>
                </a:solidFill>
              </a:rPr>
              <a:t>12614</a:t>
            </a:r>
            <a:r>
              <a:rPr lang="en-US" sz="1800" b="1" i="1" baseline="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1800" dirty="0">
              <a:solidFill>
                <a:schemeClr val="accent5">
                  <a:lumMod val="75000"/>
                </a:schemeClr>
              </a:solidFill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23576486060261576"/>
          <c:y val="0.28487467191601051"/>
          <c:w val="0.57546071072326155"/>
          <c:h val="0.60500445256842894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2"/>
                      </a:solidFill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Percent val="1"/>
          </c:dLbls>
          <c:cat>
            <c:strRef>
              <c:f>Sheet1!$J$56:$J$58</c:f>
              <c:strCache>
                <c:ptCount val="3"/>
                <c:pt idx="0">
                  <c:v>Correct </c:v>
                </c:pt>
                <c:pt idx="1">
                  <c:v>Wrong</c:v>
                </c:pt>
                <c:pt idx="2">
                  <c:v>Don't Know</c:v>
                </c:pt>
              </c:strCache>
            </c:strRef>
          </c:cat>
          <c:val>
            <c:numRef>
              <c:f>Sheet1!$K$56:$K$58</c:f>
              <c:numCache>
                <c:formatCode>General</c:formatCode>
                <c:ptCount val="3"/>
                <c:pt idx="0">
                  <c:v>8776</c:v>
                </c:pt>
                <c:pt idx="1">
                  <c:v>3405</c:v>
                </c:pt>
                <c:pt idx="2">
                  <c:v>433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4.3051499630507382E-2"/>
          <c:y val="0.91792814033839065"/>
          <c:w val="0.8588808195092148"/>
          <c:h val="4.8980233403028123E-2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spPr>
    <a:scene3d>
      <a:camera prst="orthographicFront"/>
      <a:lightRig rig="threePt" dir="t"/>
    </a:scene3d>
    <a:sp3d>
      <a:bevelT/>
    </a:sp3d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Awareness about Modes of Transmission of HIV/AIDS (%)</a:t>
            </a:r>
          </a:p>
        </c:rich>
      </c:tx>
      <c:layout/>
    </c:title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6803118908382162E-2"/>
          <c:y val="0.14369067147856518"/>
          <c:w val="0.9463937621832359"/>
          <c:h val="0.59003909667541565"/>
        </c:manualLayout>
      </c:layout>
      <c:bar3DChart>
        <c:barDir val="col"/>
        <c:grouping val="clustered"/>
        <c:ser>
          <c:idx val="0"/>
          <c:order val="0"/>
          <c:tx>
            <c:strRef>
              <c:f>Sheet3!$F$47</c:f>
              <c:strCache>
                <c:ptCount val="1"/>
                <c:pt idx="0">
                  <c:v>Pre IEC Activity Correct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Sheet3!$G$46:$H$46</c:f>
              <c:strCache>
                <c:ptCount val="2"/>
                <c:pt idx="0">
                  <c:v>Unprotected sex is the major reason for spead of HIV </c:v>
                </c:pt>
                <c:pt idx="1">
                  <c:v>IVDUs are majorly responsilble for spreading HIV/AIDS</c:v>
                </c:pt>
              </c:strCache>
            </c:strRef>
          </c:cat>
          <c:val>
            <c:numRef>
              <c:f>Sheet3!$G$47:$H$47</c:f>
              <c:numCache>
                <c:formatCode>General</c:formatCode>
                <c:ptCount val="2"/>
                <c:pt idx="0">
                  <c:v>50.160000000000011</c:v>
                </c:pt>
                <c:pt idx="1">
                  <c:v>43.28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Sheet3!$F$48</c:f>
              <c:strCache>
                <c:ptCount val="1"/>
                <c:pt idx="0">
                  <c:v>Post IEC Activity Correct</c:v>
                </c:pt>
              </c:strCache>
            </c:strRef>
          </c:tx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Sheet3!$G$46:$H$46</c:f>
              <c:strCache>
                <c:ptCount val="2"/>
                <c:pt idx="0">
                  <c:v>Unprotected sex is the major reason for spead of HIV </c:v>
                </c:pt>
                <c:pt idx="1">
                  <c:v>IVDUs are majorly responsilble for spreading HIV/AIDS</c:v>
                </c:pt>
              </c:strCache>
            </c:strRef>
          </c:cat>
          <c:val>
            <c:numRef>
              <c:f>Sheet3!$G$48:$H$48</c:f>
              <c:numCache>
                <c:formatCode>General</c:formatCode>
                <c:ptCount val="2"/>
                <c:pt idx="0">
                  <c:v>76.58</c:v>
                </c:pt>
                <c:pt idx="1">
                  <c:v>76.8</c:v>
                </c:pt>
              </c:numCache>
            </c:numRef>
          </c:val>
          <c:shape val="cylinder"/>
        </c:ser>
        <c:dLbls>
          <c:showVal val="1"/>
        </c:dLbls>
        <c:shape val="cone"/>
        <c:axId val="89092096"/>
        <c:axId val="89094400"/>
        <c:axId val="0"/>
      </c:bar3DChart>
      <c:catAx>
        <c:axId val="890920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95000"/>
                  </a:schemeClr>
                </a:solidFill>
              </a:defRPr>
            </a:pPr>
            <a:endParaRPr lang="en-US"/>
          </a:p>
        </c:txPr>
        <c:crossAx val="89094400"/>
        <c:crosses val="autoZero"/>
        <c:auto val="1"/>
        <c:lblAlgn val="ctr"/>
        <c:lblOffset val="100"/>
      </c:catAx>
      <c:valAx>
        <c:axId val="89094400"/>
        <c:scaling>
          <c:orientation val="minMax"/>
        </c:scaling>
        <c:delete val="1"/>
        <c:axPos val="l"/>
        <c:numFmt formatCode="General" sourceLinked="1"/>
        <c:tickLblPos val="nextTo"/>
        <c:crossAx val="890920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4616769474212834E-2"/>
          <c:y val="0.91076388888888893"/>
          <c:w val="0.93648436093502752"/>
          <c:h val="6.2787893700787412E-2"/>
        </c:manualLayout>
      </c:layout>
      <c:spPr>
        <a:ln>
          <a:noFill/>
        </a:ln>
      </c:spPr>
      <c:txPr>
        <a:bodyPr/>
        <a:lstStyle/>
        <a:p>
          <a:pPr>
            <a:defRPr sz="1400">
              <a:solidFill>
                <a:schemeClr val="tx1">
                  <a:lumMod val="95000"/>
                </a:schemeClr>
              </a:solidFill>
            </a:defRPr>
          </a:pPr>
          <a:endParaRPr lang="en-US"/>
        </a:p>
      </c:txPr>
    </c:legend>
    <c:plotVisOnly val="1"/>
  </c:chart>
  <c:spPr>
    <a:noFill/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Awareness about Myths</a:t>
            </a:r>
            <a:r>
              <a:rPr lang="en-US" sz="1800" baseline="0">
                <a:solidFill>
                  <a:schemeClr val="accent5">
                    <a:lumMod val="75000"/>
                  </a:schemeClr>
                </a:solidFill>
              </a:rPr>
              <a:t> and Misconceptions related to HIV/AIDS </a:t>
            </a: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 (%)</a:t>
            </a:r>
          </a:p>
        </c:rich>
      </c:tx>
      <c:layout>
        <c:manualLayout>
          <c:xMode val="edge"/>
          <c:yMode val="edge"/>
          <c:x val="0.17877125984251968"/>
          <c:y val="0"/>
        </c:manualLayout>
      </c:layout>
    </c:title>
    <c:plotArea>
      <c:layout>
        <c:manualLayout>
          <c:layoutTarget val="inner"/>
          <c:xMode val="edge"/>
          <c:yMode val="edge"/>
          <c:x val="0.50678595464028564"/>
          <c:y val="0.19832495335673403"/>
          <c:w val="0.46970977185544277"/>
          <c:h val="0.66111279764728204"/>
        </c:manualLayout>
      </c:layout>
      <c:barChart>
        <c:barDir val="bar"/>
        <c:grouping val="clustered"/>
        <c:ser>
          <c:idx val="0"/>
          <c:order val="0"/>
          <c:tx>
            <c:strRef>
              <c:f>Sheet3!$G$3</c:f>
              <c:strCache>
                <c:ptCount val="1"/>
                <c:pt idx="0">
                  <c:v>Pre IEC Activity Correct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Sheet3!$H$2:$J$2</c:f>
              <c:strCache>
                <c:ptCount val="3"/>
                <c:pt idx="0">
                  <c:v>HIV infected people should not  be kept in isolation</c:v>
                </c:pt>
                <c:pt idx="1">
                  <c:v>Would you use a toilet that has been used by an HIV infected person</c:v>
                </c:pt>
                <c:pt idx="2">
                  <c:v>Mosquito bite is a cause of HIV</c:v>
                </c:pt>
              </c:strCache>
            </c:strRef>
          </c:cat>
          <c:val>
            <c:numRef>
              <c:f>Sheet3!$H$3:$J$3</c:f>
              <c:numCache>
                <c:formatCode>General</c:formatCode>
                <c:ptCount val="3"/>
                <c:pt idx="0">
                  <c:v>43.95</c:v>
                </c:pt>
                <c:pt idx="1">
                  <c:v>35.18</c:v>
                </c:pt>
                <c:pt idx="2">
                  <c:v>35.51</c:v>
                </c:pt>
              </c:numCache>
            </c:numRef>
          </c:val>
        </c:ser>
        <c:ser>
          <c:idx val="1"/>
          <c:order val="1"/>
          <c:tx>
            <c:strRef>
              <c:f>Sheet3!$G$4</c:f>
              <c:strCache>
                <c:ptCount val="1"/>
                <c:pt idx="0">
                  <c:v>Post IEC Activity Correct</c:v>
                </c:pt>
              </c:strCache>
            </c:strRef>
          </c:tx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Sheet3!$H$2:$J$2</c:f>
              <c:strCache>
                <c:ptCount val="3"/>
                <c:pt idx="0">
                  <c:v>HIV infected people should not  be kept in isolation</c:v>
                </c:pt>
                <c:pt idx="1">
                  <c:v>Would you use a toilet that has been used by an HIV infected person</c:v>
                </c:pt>
                <c:pt idx="2">
                  <c:v>Mosquito bite is a cause of HIV</c:v>
                </c:pt>
              </c:strCache>
            </c:strRef>
          </c:cat>
          <c:val>
            <c:numRef>
              <c:f>Sheet3!$H$4:$J$4</c:f>
              <c:numCache>
                <c:formatCode>General</c:formatCode>
                <c:ptCount val="3"/>
                <c:pt idx="0">
                  <c:v>77.58</c:v>
                </c:pt>
                <c:pt idx="1">
                  <c:v>64.149999999999991</c:v>
                </c:pt>
                <c:pt idx="2">
                  <c:v>71.36</c:v>
                </c:pt>
              </c:numCache>
            </c:numRef>
          </c:val>
        </c:ser>
        <c:overlap val="-25"/>
        <c:axId val="90673152"/>
        <c:axId val="90675072"/>
      </c:barChart>
      <c:catAx>
        <c:axId val="9067315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90675072"/>
        <c:crosses val="autoZero"/>
        <c:auto val="1"/>
        <c:lblAlgn val="ctr"/>
        <c:lblOffset val="100"/>
      </c:catAx>
      <c:valAx>
        <c:axId val="90675072"/>
        <c:scaling>
          <c:orientation val="minMax"/>
        </c:scaling>
        <c:delete val="1"/>
        <c:axPos val="b"/>
        <c:numFmt formatCode="General" sourceLinked="1"/>
        <c:tickLblPos val="nextTo"/>
        <c:crossAx val="906731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806745406824148"/>
          <c:y val="0.90883534136546151"/>
          <c:w val="0.78018976377952753"/>
          <c:h val="7.2622142111754065E-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spPr>
    <a:scene3d>
      <a:camera prst="orthographicFront"/>
      <a:lightRig rig="threePt" dir="t"/>
    </a:scene3d>
    <a:sp3d>
      <a:bevelT/>
    </a:sp3d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7"/>
  <c:chart>
    <c:title>
      <c:tx>
        <c:rich>
          <a:bodyPr/>
          <a:lstStyle/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Awareness about relation between STIs and </a:t>
            </a:r>
            <a:r>
              <a:rPr lang="en-US" sz="1800" baseline="0">
                <a:solidFill>
                  <a:schemeClr val="accent5">
                    <a:lumMod val="75000"/>
                  </a:schemeClr>
                </a:solidFill>
              </a:rPr>
              <a:t>HIV infection (%)</a:t>
            </a:r>
            <a:endParaRPr lang="en-US" sz="1800">
              <a:solidFill>
                <a:schemeClr val="accent5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12067995046718477"/>
          <c:y val="0"/>
        </c:manualLayout>
      </c:layout>
    </c:title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8992156535037707E-2"/>
          <c:y val="0.16630424321959755"/>
          <c:w val="0.95046685081746229"/>
          <c:h val="0.6354090113735783"/>
        </c:manualLayout>
      </c:layout>
      <c:bar3DChart>
        <c:barDir val="col"/>
        <c:grouping val="clustered"/>
        <c:ser>
          <c:idx val="0"/>
          <c:order val="0"/>
          <c:tx>
            <c:strRef>
              <c:f>Sheet3!$G$50</c:f>
              <c:strCache>
                <c:ptCount val="1"/>
                <c:pt idx="0">
                  <c:v>STIs increase the risk of HIV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Pt>
            <c:idx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1"/>
            <c:spPr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T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2.9362000752987012E-2"/>
                  <c:y val="-3.3333333333333333E-2"/>
                </c:manualLayout>
              </c:layout>
              <c:showVal val="1"/>
            </c:dLbl>
            <c:dLbl>
              <c:idx val="1"/>
              <c:layout>
                <c:manualLayout>
                  <c:x val="2.2545940744055484E-2"/>
                  <c:y val="-1.666666666666664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Sheet3!$F$51:$F$52</c:f>
              <c:strCache>
                <c:ptCount val="2"/>
                <c:pt idx="0">
                  <c:v>Pre IEC Activity Correct</c:v>
                </c:pt>
                <c:pt idx="1">
                  <c:v>Post IEC Activity Correct</c:v>
                </c:pt>
              </c:strCache>
            </c:strRef>
          </c:cat>
          <c:val>
            <c:numRef>
              <c:f>Sheet3!$G$51:$G$52</c:f>
              <c:numCache>
                <c:formatCode>General</c:formatCode>
                <c:ptCount val="2"/>
                <c:pt idx="0">
                  <c:v>37.4</c:v>
                </c:pt>
                <c:pt idx="1">
                  <c:v>67.7</c:v>
                </c:pt>
              </c:numCache>
            </c:numRef>
          </c:val>
        </c:ser>
        <c:dLbls>
          <c:showVal val="1"/>
        </c:dLbls>
        <c:shape val="cylinder"/>
        <c:axId val="90867968"/>
        <c:axId val="90983040"/>
        <c:axId val="0"/>
      </c:bar3DChart>
      <c:catAx>
        <c:axId val="908679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>
                <a:solidFill>
                  <a:schemeClr val="tx1">
                    <a:lumMod val="95000"/>
                  </a:schemeClr>
                </a:solidFill>
              </a:defRPr>
            </a:pPr>
            <a:endParaRPr lang="en-US"/>
          </a:p>
        </c:txPr>
        <c:crossAx val="90983040"/>
        <c:crosses val="autoZero"/>
        <c:auto val="1"/>
        <c:lblAlgn val="ctr"/>
        <c:lblOffset val="100"/>
      </c:catAx>
      <c:valAx>
        <c:axId val="90983040"/>
        <c:scaling>
          <c:orientation val="minMax"/>
        </c:scaling>
        <c:delete val="1"/>
        <c:axPos val="l"/>
        <c:numFmt formatCode="General" sourceLinked="1"/>
        <c:tickLblPos val="nextTo"/>
        <c:crossAx val="908679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7748464066105306E-2"/>
          <c:y val="0.89882567804024505"/>
          <c:w val="0.89999994681480233"/>
          <c:h val="7.2027340332458445E-2"/>
        </c:manualLayout>
      </c:layout>
      <c:txPr>
        <a:bodyPr/>
        <a:lstStyle/>
        <a:p>
          <a:pPr>
            <a:defRPr sz="1400">
              <a:solidFill>
                <a:schemeClr val="tx1">
                  <a:lumMod val="95000"/>
                </a:schemeClr>
              </a:solidFill>
            </a:defRPr>
          </a:pPr>
          <a:endParaRPr lang="en-US"/>
        </a:p>
      </c:txPr>
    </c:legend>
    <c:plotVisOnly val="1"/>
  </c:chart>
  <c:spPr>
    <a:noFill/>
    <a:ln>
      <a:solidFill>
        <a:schemeClr val="tx1"/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 baseline="0">
                <a:solidFill>
                  <a:schemeClr val="accent5">
                    <a:lumMod val="75000"/>
                  </a:schemeClr>
                </a:solidFill>
              </a:rPr>
              <a:t>Awareness about Testing and Referal of HIV/AIDS cases (%)</a:t>
            </a:r>
            <a:endParaRPr lang="en-US" sz="1800">
              <a:solidFill>
                <a:schemeClr val="accent5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15369936290145156"/>
          <c:y val="0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2.5513162472457412E-2"/>
          <c:y val="8.5141997699725719E-2"/>
          <c:w val="0.94897367505508723"/>
          <c:h val="0.73750508189443653"/>
        </c:manualLayout>
      </c:layout>
      <c:bar3DChart>
        <c:barDir val="col"/>
        <c:grouping val="clustered"/>
        <c:ser>
          <c:idx val="0"/>
          <c:order val="0"/>
          <c:tx>
            <c:strRef>
              <c:f>Sheet3!$G$33</c:f>
              <c:strCache>
                <c:ptCount val="1"/>
                <c:pt idx="0">
                  <c:v>Pre IEC Activity Correct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775136263481394E-3"/>
                  <c:y val="-2.2831050228310657E-2"/>
                </c:manualLayout>
              </c:layout>
              <c:showVal val="1"/>
            </c:dLbl>
            <c:dLbl>
              <c:idx val="1"/>
              <c:layout>
                <c:manualLayout>
                  <c:x val="1.6235648846109327E-2"/>
                  <c:y val="-2.2831050228310657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Sheet3!$H$32:$I$32</c:f>
              <c:strCache>
                <c:ptCount val="2"/>
                <c:pt idx="0">
                  <c:v>Blood Test is used to detect HIV</c:v>
                </c:pt>
                <c:pt idx="1">
                  <c:v>HIV testing is done in ICTC</c:v>
                </c:pt>
              </c:strCache>
            </c:strRef>
          </c:cat>
          <c:val>
            <c:numRef>
              <c:f>Sheet3!$H$33:$I$33</c:f>
              <c:numCache>
                <c:formatCode>General</c:formatCode>
                <c:ptCount val="2"/>
                <c:pt idx="0">
                  <c:v>39.730000000000011</c:v>
                </c:pt>
                <c:pt idx="1">
                  <c:v>36.730000000000011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Sheet3!$G$34</c:f>
              <c:strCache>
                <c:ptCount val="1"/>
                <c:pt idx="0">
                  <c:v>Post IEC Activity Correct</c:v>
                </c:pt>
              </c:strCache>
            </c:strRef>
          </c:tx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6235648846109244E-2"/>
                  <c:y val="-2.7397260273972612E-2"/>
                </c:manualLayout>
              </c:layout>
              <c:showVal val="1"/>
            </c:dLbl>
            <c:dLbl>
              <c:idx val="1"/>
              <c:layout>
                <c:manualLayout>
                  <c:x val="2.0874405659283408E-2"/>
                  <c:y val="-2.7397260273972612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Sheet3!$H$32:$I$32</c:f>
              <c:strCache>
                <c:ptCount val="2"/>
                <c:pt idx="0">
                  <c:v>Blood Test is used to detect HIV</c:v>
                </c:pt>
                <c:pt idx="1">
                  <c:v>HIV testing is done in ICTC</c:v>
                </c:pt>
              </c:strCache>
            </c:strRef>
          </c:cat>
          <c:val>
            <c:numRef>
              <c:f>Sheet3!$H$34:$I$34</c:f>
              <c:numCache>
                <c:formatCode>General</c:formatCode>
                <c:ptCount val="2"/>
                <c:pt idx="0">
                  <c:v>70.58</c:v>
                </c:pt>
                <c:pt idx="1">
                  <c:v>64.92</c:v>
                </c:pt>
              </c:numCache>
            </c:numRef>
          </c:val>
          <c:shape val="cylinder"/>
        </c:ser>
        <c:dLbls>
          <c:showVal val="1"/>
        </c:dLbls>
        <c:shape val="pyramid"/>
        <c:axId val="92825856"/>
        <c:axId val="92868992"/>
        <c:axId val="0"/>
      </c:bar3DChart>
      <c:catAx>
        <c:axId val="928258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92868992"/>
        <c:crosses val="autoZero"/>
        <c:auto val="1"/>
        <c:lblAlgn val="ctr"/>
        <c:lblOffset val="100"/>
      </c:catAx>
      <c:valAx>
        <c:axId val="92868992"/>
        <c:scaling>
          <c:orientation val="minMax"/>
        </c:scaling>
        <c:delete val="1"/>
        <c:axPos val="l"/>
        <c:numFmt formatCode="General" sourceLinked="1"/>
        <c:tickLblPos val="nextTo"/>
        <c:crossAx val="928258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0553227114673769E-2"/>
          <c:y val="0.92003745318352292"/>
          <c:w val="0.9388828981555617"/>
          <c:h val="6.7726267362647113E-2"/>
        </c:manualLayout>
      </c:layout>
      <c:txPr>
        <a:bodyPr/>
        <a:lstStyle/>
        <a:p>
          <a:pPr>
            <a:defRPr sz="1400" b="0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title>
      <c:tx>
        <c:rich>
          <a:bodyPr/>
          <a:lstStyle/>
          <a:p>
            <a:pPr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>
                <a:solidFill>
                  <a:schemeClr val="accent5">
                    <a:lumMod val="75000"/>
                  </a:schemeClr>
                </a:solidFill>
              </a:rPr>
              <a:t>Awareness about Window Period (%)</a:t>
            </a:r>
          </a:p>
        </c:rich>
      </c:tx>
      <c:layout/>
    </c:title>
    <c:view3D>
      <c:perspective val="0"/>
    </c:view3D>
    <c:plotArea>
      <c:layout>
        <c:manualLayout>
          <c:layoutTarget val="inner"/>
          <c:xMode val="edge"/>
          <c:yMode val="edge"/>
          <c:x val="3.0555555555555582E-2"/>
          <c:y val="4.5059784193642483E-2"/>
          <c:w val="0.93888888888889066"/>
          <c:h val="0.73512139107611563"/>
        </c:manualLayout>
      </c:layout>
      <c:bar3DChart>
        <c:barDir val="col"/>
        <c:grouping val="clustered"/>
        <c:ser>
          <c:idx val="0"/>
          <c:order val="0"/>
          <c:tx>
            <c:strRef>
              <c:f>Sheet3!$F$37</c:f>
              <c:strCache>
                <c:ptCount val="1"/>
                <c:pt idx="0">
                  <c:v>Negative Test implies that a person is not HIV infected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Lbls>
            <c:dLbl>
              <c:idx val="0"/>
              <c:layout>
                <c:manualLayout>
                  <c:x val="2.5000000000000001E-2"/>
                  <c:y val="-1.8518518518518583E-2"/>
                </c:manualLayout>
              </c:layout>
              <c:showVal val="1"/>
            </c:dLbl>
            <c:dLbl>
              <c:idx val="1"/>
              <c:layout>
                <c:manualLayout>
                  <c:x val="2.7777777777777964E-2"/>
                  <c:y val="-1.851851851851857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Val val="1"/>
          </c:dLbls>
          <c:cat>
            <c:strRef>
              <c:f>Sheet3!$E$38:$E$39</c:f>
              <c:strCache>
                <c:ptCount val="2"/>
                <c:pt idx="0">
                  <c:v>Pre IEC Activity Correct</c:v>
                </c:pt>
                <c:pt idx="1">
                  <c:v>Post IEC Activity Correct</c:v>
                </c:pt>
              </c:strCache>
            </c:strRef>
          </c:cat>
          <c:val>
            <c:numRef>
              <c:f>Sheet3!$F$38:$F$39</c:f>
              <c:numCache>
                <c:formatCode>General</c:formatCode>
                <c:ptCount val="2"/>
                <c:pt idx="0">
                  <c:v>27.85</c:v>
                </c:pt>
                <c:pt idx="1">
                  <c:v>60.82</c:v>
                </c:pt>
              </c:numCache>
            </c:numRef>
          </c:val>
        </c:ser>
        <c:dLbls>
          <c:showVal val="1"/>
        </c:dLbls>
        <c:shape val="cylinder"/>
        <c:axId val="99942784"/>
        <c:axId val="100559488"/>
        <c:axId val="0"/>
      </c:bar3DChart>
      <c:catAx>
        <c:axId val="99942784"/>
        <c:scaling>
          <c:orientation val="minMax"/>
        </c:scaling>
        <c:axPos val="b"/>
        <c:majorTickMark val="none"/>
        <c:tickLblPos val="nextTo"/>
        <c:crossAx val="100559488"/>
        <c:crosses val="autoZero"/>
        <c:auto val="1"/>
        <c:lblAlgn val="ctr"/>
        <c:lblOffset val="100"/>
      </c:catAx>
      <c:valAx>
        <c:axId val="100559488"/>
        <c:scaling>
          <c:orientation val="minMax"/>
        </c:scaling>
        <c:delete val="1"/>
        <c:axPos val="l"/>
        <c:numFmt formatCode="General" sourceLinked="1"/>
        <c:tickLblPos val="nextTo"/>
        <c:crossAx val="999427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7321084864391953E-2"/>
          <c:y val="0.91504629629629664"/>
          <c:w val="0.93313560804899387"/>
          <c:h val="8.3717191601050026E-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 algn="ctr">
              <a:defRPr sz="1800">
                <a:solidFill>
                  <a:schemeClr val="accent5">
                    <a:lumMod val="75000"/>
                  </a:schemeClr>
                </a:solidFill>
              </a:defRPr>
            </a:pPr>
            <a:r>
              <a:rPr lang="en-US" sz="1800" baseline="0">
                <a:solidFill>
                  <a:schemeClr val="accent5">
                    <a:lumMod val="75000"/>
                  </a:schemeClr>
                </a:solidFill>
              </a:rPr>
              <a:t>Awareness about Preventive measures regarding HIV/AIDS (%)</a:t>
            </a:r>
            <a:endParaRPr lang="en-US" sz="1800">
              <a:solidFill>
                <a:schemeClr val="accent5">
                  <a:lumMod val="75000"/>
                </a:schemeClr>
              </a:solidFill>
            </a:endParaRPr>
          </a:p>
        </c:rich>
      </c:tx>
      <c:layout/>
    </c:title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45157195575975906"/>
          <c:y val="0.11247054660487395"/>
          <c:w val="0.52464754387604451"/>
          <c:h val="0.79603914690115851"/>
        </c:manualLayout>
      </c:layout>
      <c:bar3DChart>
        <c:barDir val="bar"/>
        <c:grouping val="clustered"/>
        <c:ser>
          <c:idx val="0"/>
          <c:order val="0"/>
          <c:tx>
            <c:strRef>
              <c:f>Sheet3!$G$29</c:f>
              <c:strCache>
                <c:ptCount val="1"/>
                <c:pt idx="0">
                  <c:v>Pre IEC Activity Correct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Lbls>
            <c:txPr>
              <a:bodyPr/>
              <a:lstStyle/>
              <a:p>
                <a:pPr>
                  <a:defRPr b="1">
                    <a:solidFill>
                      <a:schemeClr val="tx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Sheet3!$H$28:$J$28</c:f>
              <c:strCache>
                <c:ptCount val="3"/>
                <c:pt idx="0">
                  <c:v>Two HIV infected persons don’t need to use a condom while having sex</c:v>
                </c:pt>
                <c:pt idx="1">
                  <c:v>Two condoms used together provide better protection</c:v>
                </c:pt>
                <c:pt idx="2">
                  <c:v>Once used condom can be reused again</c:v>
                </c:pt>
              </c:strCache>
            </c:strRef>
          </c:cat>
          <c:val>
            <c:numRef>
              <c:f>Sheet3!$H$29:$J$29</c:f>
              <c:numCache>
                <c:formatCode>General</c:formatCode>
                <c:ptCount val="3"/>
                <c:pt idx="0">
                  <c:v>42.06</c:v>
                </c:pt>
                <c:pt idx="1">
                  <c:v>42.5</c:v>
                </c:pt>
                <c:pt idx="2">
                  <c:v>46.28</c:v>
                </c:pt>
              </c:numCache>
            </c:numRef>
          </c:val>
        </c:ser>
        <c:ser>
          <c:idx val="1"/>
          <c:order val="1"/>
          <c:tx>
            <c:strRef>
              <c:f>Sheet3!$G$30</c:f>
              <c:strCache>
                <c:ptCount val="1"/>
                <c:pt idx="0">
                  <c:v>Post IEC Activity Correct</c:v>
                </c:pt>
              </c:strCache>
            </c:strRef>
          </c:tx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contourClr>
                <a:srgbClr val="000000"/>
              </a:contourClr>
            </a:sp3d>
          </c:spPr>
          <c:dLbls>
            <c:dLbl>
              <c:idx val="0"/>
              <c:layout>
                <c:manualLayout>
                  <c:x val="6.4855910084174904E-3"/>
                  <c:y val="-7.3192245195174074E-3"/>
                </c:manualLayout>
              </c:layout>
              <c:showVal val="1"/>
            </c:dLbl>
            <c:dLbl>
              <c:idx val="1"/>
              <c:layout>
                <c:manualLayout>
                  <c:x val="6.4855910084174904E-3"/>
                  <c:y val="-7.3192245195174074E-3"/>
                </c:manualLayout>
              </c:layout>
              <c:showVal val="1"/>
            </c:dLbl>
            <c:dLbl>
              <c:idx val="2"/>
              <c:layout>
                <c:manualLayout>
                  <c:x val="6.4855910084174904E-3"/>
                  <c:y val="-1.0978836779276106E-2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1">
                        <a:lumMod val="9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Sheet3!$H$28:$J$28</c:f>
              <c:strCache>
                <c:ptCount val="3"/>
                <c:pt idx="0">
                  <c:v>Two HIV infected persons don’t need to use a condom while having sex</c:v>
                </c:pt>
                <c:pt idx="1">
                  <c:v>Two condoms used together provide better protection</c:v>
                </c:pt>
                <c:pt idx="2">
                  <c:v>Once used condom can be reused again</c:v>
                </c:pt>
              </c:strCache>
            </c:strRef>
          </c:cat>
          <c:val>
            <c:numRef>
              <c:f>Sheet3!$H$30:$J$30</c:f>
              <c:numCache>
                <c:formatCode>General</c:formatCode>
                <c:ptCount val="3"/>
                <c:pt idx="0">
                  <c:v>72.36</c:v>
                </c:pt>
                <c:pt idx="1">
                  <c:v>72.58</c:v>
                </c:pt>
                <c:pt idx="2">
                  <c:v>68.25</c:v>
                </c:pt>
              </c:numCache>
            </c:numRef>
          </c:val>
        </c:ser>
        <c:dLbls>
          <c:showVal val="1"/>
        </c:dLbls>
        <c:shape val="cylinder"/>
        <c:axId val="100844288"/>
        <c:axId val="100845824"/>
        <c:axId val="0"/>
      </c:bar3DChart>
      <c:catAx>
        <c:axId val="100844288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95000"/>
                  </a:schemeClr>
                </a:solidFill>
              </a:defRPr>
            </a:pPr>
            <a:endParaRPr lang="en-US"/>
          </a:p>
        </c:txPr>
        <c:crossAx val="100845824"/>
        <c:crosses val="autoZero"/>
        <c:auto val="1"/>
        <c:lblAlgn val="ctr"/>
        <c:lblOffset val="100"/>
      </c:catAx>
      <c:valAx>
        <c:axId val="100845824"/>
        <c:scaling>
          <c:orientation val="minMax"/>
        </c:scaling>
        <c:delete val="1"/>
        <c:axPos val="b"/>
        <c:numFmt formatCode="General" sourceLinked="1"/>
        <c:tickLblPos val="nextTo"/>
        <c:crossAx val="1008442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573974976428917"/>
          <c:y val="0.9319202619475534"/>
          <c:w val="0.80571044517493562"/>
          <c:h val="6.6176451518926413E-2"/>
        </c:manualLayout>
      </c:layout>
      <c:txPr>
        <a:bodyPr/>
        <a:lstStyle/>
        <a:p>
          <a:pPr>
            <a:defRPr sz="1400">
              <a:solidFill>
                <a:schemeClr val="tx1">
                  <a:lumMod val="95000"/>
                </a:schemeClr>
              </a:solidFill>
            </a:defRPr>
          </a:pPr>
          <a:endParaRPr lang="en-US"/>
        </a:p>
      </c:txPr>
    </c:legend>
    <c:plotVisOnly val="1"/>
  </c:chart>
  <c:spPr>
    <a:noFill/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63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49130-5552-4258-8624-6344ACE52881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0A387-1288-420C-9A39-FF33A70326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3FAEB-1FAB-47BB-BDDC-AF3186BAAD85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06D31-E5DF-4BD3-9637-38DBFA77E63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07CE5-F202-4FAD-AE29-11393A399D4E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902A4-9235-4152-B3B0-B7B5210799B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BA33-6D85-44E6-8D8D-2712607760C3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950AD-4F3B-44FA-8A33-55135EE6C3C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6D065-F728-4D8A-974F-E7BFAD983AD1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E4A52-E7F5-4CC7-8A4F-38B73D1AE99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E4947-F940-45E2-AE7B-94CBC6F09A77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A691A-26FA-4701-9ED4-8214652BDC8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DCA3A-03AF-4D2C-A17A-24C5416567DA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25224-7863-4772-81E0-123FB9C2062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742D5-E9EE-4A25-AB99-8194549390B2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EDF5B-ACA5-4888-ABFA-3DC56726E9E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1D876-F6E9-40C3-9F7B-089BEE57B984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2157D-D1CE-45AF-8AD6-8D1F115B2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F9F0-6BC4-4542-95DB-4F37C98E2791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65FAD-55FE-4A40-9427-5E607BF3D82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8E080-BE02-407F-B417-C17D30DC12B3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90E39-72F1-4C16-8D86-4F76BB9049F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1B77C-F531-4A7E-A7F9-39E5D876BC51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56D22-EF7F-477C-9703-26C4CFC315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>
                <a:latin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>
                <a:latin typeface="Arial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>
                <a:latin typeface="Arial" charset="0"/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</p:grp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>
                <a:latin typeface="Arial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>
                <a:latin typeface="Arial" charset="0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IN">
                <a:latin typeface="Arial" charset="0"/>
              </a:endParaRPr>
            </a:p>
          </p:txBody>
        </p:sp>
        <p:grpSp>
          <p:nvGrpSpPr>
            <p:cNvPr id="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latin typeface="Arial" charset="0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F15C83-0F44-4999-BAAF-02713D803F32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4D000B-BB9A-4A62-9128-4152BD7DE18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3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4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5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6" name="Freeform 6"/>
          <p:cNvSpPr>
            <a:spLocks/>
          </p:cNvSpPr>
          <p:nvPr/>
        </p:nvSpPr>
        <p:spPr bwMode="white">
          <a:xfrm>
            <a:off x="0" y="2438400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7" name="Freeform 7"/>
          <p:cNvSpPr>
            <a:spLocks/>
          </p:cNvSpPr>
          <p:nvPr/>
        </p:nvSpPr>
        <p:spPr bwMode="white">
          <a:xfrm>
            <a:off x="0" y="1828800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8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09" name="Freeform 9"/>
          <p:cNvSpPr>
            <a:spLocks/>
          </p:cNvSpPr>
          <p:nvPr/>
        </p:nvSpPr>
        <p:spPr bwMode="white">
          <a:xfrm>
            <a:off x="0" y="0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25610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IN">
              <a:latin typeface="Arial" charset="0"/>
            </a:endParaRP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348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25613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ea typeface="SimSun" pitchFamily="2" charset="-122"/>
              </a:defRPr>
            </a:lvl1pPr>
          </a:lstStyle>
          <a:p>
            <a:fld id="{FDF48760-897B-46FB-8297-D2F38DF4DC48}" type="datetimeFigureOut">
              <a:rPr lang="en-US" smtClean="0"/>
              <a:t>29-Apr-11</a:t>
            </a:fld>
            <a:endParaRPr lang="en-US"/>
          </a:p>
        </p:txBody>
      </p:sp>
      <p:sp>
        <p:nvSpPr>
          <p:cNvPr id="2561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ea typeface="SimSun" pitchFamily="2" charset="-122"/>
              </a:defRPr>
            </a:lvl1pPr>
          </a:lstStyle>
          <a:p>
            <a:endParaRPr lang="en-US"/>
          </a:p>
        </p:txBody>
      </p:sp>
      <p:sp>
        <p:nvSpPr>
          <p:cNvPr id="2561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SimSun" pitchFamily="2" charset="-122"/>
              </a:defRPr>
            </a:lvl1pPr>
          </a:lstStyle>
          <a:p>
            <a:fld id="{920B553E-9EB7-4DE2-BAC0-3CBECF38CB24}" type="slidenum">
              <a:rPr lang="en-US" smtClean="0"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88EA670-E7F4-403A-A37F-C8D6816AA5A5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3E494DC-E3EB-4966-B647-DACB7948887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389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76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fld id="{D8EA4E4A-82FF-4EB6-9A35-DD6CFF9E81A5}" type="datetimeFigureOut">
              <a:rPr lang="en-US"/>
              <a:pPr>
                <a:defRPr/>
              </a:pPr>
              <a:t>29-Apr-11</a:t>
            </a:fld>
            <a:endParaRPr lang="en-IN"/>
          </a:p>
        </p:txBody>
      </p:sp>
      <p:sp>
        <p:nvSpPr>
          <p:cNvPr id="77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8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8CC951F6-D10B-4AA7-936F-0077D31BAE0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IEC intervention for Rickshaw Pullers on HIV/AIDS - Assessing the impact of intervention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Pooja</a:t>
            </a:r>
            <a:r>
              <a:rPr lang="en-US" dirty="0" smtClean="0"/>
              <a:t> </a:t>
            </a:r>
            <a:r>
              <a:rPr lang="en-US" dirty="0" err="1" smtClean="0"/>
              <a:t>Passi</a:t>
            </a:r>
            <a:endParaRPr lang="en-US" dirty="0" smtClean="0"/>
          </a:p>
          <a:p>
            <a:r>
              <a:rPr lang="en-US" dirty="0" smtClean="0"/>
              <a:t>PG/o9/31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048000"/>
            <a:ext cx="7772400" cy="1143000"/>
          </a:xfrm>
        </p:spPr>
        <p:txBody>
          <a:bodyPr/>
          <a:lstStyle/>
          <a:p>
            <a:r>
              <a:rPr lang="en-US" dirty="0" smtClean="0"/>
              <a:t>Study Findings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General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399"/>
          </a:xfrm>
        </p:spPr>
        <p:txBody>
          <a:bodyPr>
            <a:noAutofit/>
          </a:bodyPr>
          <a:lstStyle/>
          <a:p>
            <a:pPr algn="just"/>
            <a:r>
              <a:rPr lang="en-US" sz="1800" dirty="0" smtClean="0"/>
              <a:t>80</a:t>
            </a:r>
            <a:r>
              <a:rPr lang="en-US" sz="1800" dirty="0"/>
              <a:t>% of RPs are Illiterate, 5% have studied till primary school (Class 5) and rest of the 15% have some sort of informal </a:t>
            </a:r>
            <a:r>
              <a:rPr lang="en-US" sz="1800" dirty="0" smtClean="0"/>
              <a:t>education.</a:t>
            </a:r>
          </a:p>
          <a:p>
            <a:pPr lvl="1" algn="just"/>
            <a:endParaRPr lang="en-US" sz="1800" dirty="0" smtClean="0"/>
          </a:p>
          <a:p>
            <a:pPr algn="just"/>
            <a:r>
              <a:rPr lang="en-US" sz="1800" dirty="0"/>
              <a:t>70% of these Rickshaw pullers are migrants from Bihar, Jharkhand and U.P. </a:t>
            </a:r>
            <a:endParaRPr lang="en-US" sz="1800" dirty="0" smtClean="0"/>
          </a:p>
          <a:p>
            <a:pPr lvl="1" algn="just"/>
            <a:endParaRPr lang="en-US" sz="1800" dirty="0"/>
          </a:p>
          <a:p>
            <a:pPr algn="just"/>
            <a:r>
              <a:rPr lang="en-US" sz="1800" dirty="0" smtClean="0"/>
              <a:t>There are 2 categories of RPs viz.</a:t>
            </a:r>
          </a:p>
          <a:p>
            <a:pPr lvl="1" algn="just"/>
            <a:r>
              <a:rPr lang="en-US" sz="1800" dirty="0" smtClean="0"/>
              <a:t>Rickshaw pullers with their own rickshaw. (2 - 5%)</a:t>
            </a:r>
          </a:p>
          <a:p>
            <a:pPr lvl="1" algn="just"/>
            <a:r>
              <a:rPr lang="en-US" sz="1800" dirty="0" smtClean="0"/>
              <a:t>Rickshaw pullers who rent rickshaws from contractors/ garage heads. (85 – 98</a:t>
            </a:r>
            <a:r>
              <a:rPr lang="en-US" sz="1800" dirty="0" smtClean="0"/>
              <a:t>%)</a:t>
            </a:r>
          </a:p>
          <a:p>
            <a:pPr lvl="1" algn="just">
              <a:buNone/>
            </a:pPr>
            <a:endParaRPr lang="en-US" sz="1800" dirty="0" smtClean="0"/>
          </a:p>
          <a:p>
            <a:pPr algn="just"/>
            <a:r>
              <a:rPr lang="en-US" sz="1800" dirty="0" smtClean="0"/>
              <a:t>Living </a:t>
            </a:r>
            <a:r>
              <a:rPr lang="en-US" sz="1800" dirty="0"/>
              <a:t>space is the slums within 2-3 </a:t>
            </a:r>
            <a:r>
              <a:rPr lang="en-US" sz="1800" dirty="0" err="1"/>
              <a:t>Kms</a:t>
            </a:r>
            <a:r>
              <a:rPr lang="en-US" sz="1800" dirty="0"/>
              <a:t> radius of the Metro Station. In the slums each ‘</a:t>
            </a:r>
            <a:r>
              <a:rPr lang="en-US" sz="1800" i="1" dirty="0" err="1"/>
              <a:t>jhuggi</a:t>
            </a:r>
            <a:r>
              <a:rPr lang="en-US" sz="1800" dirty="0"/>
              <a:t>’ is occupied by 6-7 men</a:t>
            </a:r>
            <a:r>
              <a:rPr lang="en-US" sz="1800" dirty="0" smtClean="0"/>
              <a:t>.</a:t>
            </a:r>
          </a:p>
          <a:p>
            <a:pPr lvl="1" algn="just"/>
            <a:endParaRPr lang="en-US" sz="1800" dirty="0" smtClean="0"/>
          </a:p>
          <a:p>
            <a:pPr algn="just"/>
            <a:r>
              <a:rPr lang="en-US" sz="1800" dirty="0" smtClean="0"/>
              <a:t>Most </a:t>
            </a:r>
            <a:r>
              <a:rPr lang="en-US" sz="1800" dirty="0"/>
              <a:t>common substance abuse </a:t>
            </a:r>
            <a:r>
              <a:rPr lang="en-US" sz="1800" dirty="0" smtClean="0"/>
              <a:t>is </a:t>
            </a:r>
            <a:r>
              <a:rPr lang="en-US" sz="1800" dirty="0"/>
              <a:t>Tobacco in form of ‘</a:t>
            </a:r>
            <a:r>
              <a:rPr lang="en-US" sz="1800" i="1" dirty="0" err="1"/>
              <a:t>khaini</a:t>
            </a:r>
            <a:r>
              <a:rPr lang="en-US" sz="1800" i="1" dirty="0"/>
              <a:t>’ and ‘</a:t>
            </a:r>
            <a:r>
              <a:rPr lang="en-US" sz="1800" i="1" dirty="0" err="1"/>
              <a:t>gutka</a:t>
            </a:r>
            <a:r>
              <a:rPr lang="en-US" sz="1800" i="1" dirty="0"/>
              <a:t>’. </a:t>
            </a:r>
            <a:r>
              <a:rPr lang="en-US" sz="1800" dirty="0"/>
              <a:t>Also opiod drugs in form of </a:t>
            </a:r>
            <a:r>
              <a:rPr lang="en-US" sz="1800" i="1" dirty="0"/>
              <a:t>‘</a:t>
            </a:r>
            <a:r>
              <a:rPr lang="en-US" sz="1800" i="1" dirty="0" err="1"/>
              <a:t>hafeem</a:t>
            </a:r>
            <a:r>
              <a:rPr lang="en-US" sz="1800" i="1" dirty="0"/>
              <a:t>’</a:t>
            </a:r>
            <a:r>
              <a:rPr lang="en-US" sz="1800" dirty="0"/>
              <a:t> and ‘</a:t>
            </a:r>
            <a:r>
              <a:rPr lang="en-US" sz="1800" i="1" dirty="0"/>
              <a:t>ganja</a:t>
            </a:r>
            <a:r>
              <a:rPr lang="en-US" sz="1800" dirty="0"/>
              <a:t>’ are brought into use to quite </a:t>
            </a:r>
            <a:r>
              <a:rPr lang="en-US" sz="1800" dirty="0" smtClean="0"/>
              <a:t>an. </a:t>
            </a:r>
            <a:r>
              <a:rPr lang="en-US" sz="1800" dirty="0"/>
              <a:t>There was a clear observation of IV drug use at </a:t>
            </a:r>
            <a:r>
              <a:rPr lang="en-US" sz="1800" dirty="0" err="1"/>
              <a:t>Kashmere</a:t>
            </a:r>
            <a:r>
              <a:rPr lang="en-US" sz="1800" dirty="0"/>
              <a:t> gate Metro Station area</a:t>
            </a:r>
            <a:r>
              <a:rPr lang="en-US" sz="1800" dirty="0" smtClean="0"/>
              <a:t>.</a:t>
            </a:r>
          </a:p>
          <a:p>
            <a:pPr lvl="1" algn="just"/>
            <a:endParaRPr lang="en-US" sz="1800" dirty="0"/>
          </a:p>
          <a:p>
            <a:pPr algn="just"/>
            <a:r>
              <a:rPr lang="en-US" sz="1800" dirty="0" smtClean="0"/>
              <a:t>Common </a:t>
            </a:r>
            <a:r>
              <a:rPr lang="en-US" sz="1800" dirty="0"/>
              <a:t>high risk characteristics </a:t>
            </a:r>
            <a:r>
              <a:rPr lang="en-US" sz="1800" dirty="0" smtClean="0"/>
              <a:t>viz. unsafe </a:t>
            </a:r>
            <a:r>
              <a:rPr lang="en-US" sz="1800" dirty="0"/>
              <a:t>sexual behavior, multiple sex partners, homo sexual encounters, substance abuse and lack of awareness about testing and treatment facilities etc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SPECEFIC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 IEC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5045 (40%) questions out of a total of 12614 being answered </a:t>
            </a:r>
            <a:r>
              <a:rPr lang="en-US" dirty="0" smtClean="0"/>
              <a:t>correctly.  </a:t>
            </a:r>
            <a:r>
              <a:rPr lang="en-US" dirty="0"/>
              <a:t>51% i.e. 6433 questions were not answered correctly and 1135 (9%) were left unanswered (don’t know).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category included issues like “treatment of HIV/AIDS” and “window period in context of HIV testing”.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Post IEC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092325"/>
          </a:xfrm>
        </p:spPr>
        <p:txBody>
          <a:bodyPr/>
          <a:lstStyle/>
          <a:p>
            <a:r>
              <a:rPr lang="en-US" dirty="0" smtClean="0"/>
              <a:t>Increase </a:t>
            </a:r>
            <a:r>
              <a:rPr lang="en-US" dirty="0"/>
              <a:t>in number of correct answers (70%) and reduction in wrong (27%) and don’t know answers (3%)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0" y="4343400"/>
            <a:ext cx="41259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Wingdings" pitchFamily="2" charset="2"/>
                <a:cs typeface="Arial" pitchFamily="34" charset="0"/>
              </a:rPr>
              <a:t>««««««««««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ndara" pitchFamily="34" charset="0"/>
                <a:cs typeface="Arial" pitchFamily="34" charset="0"/>
              </a:rPr>
              <a:t>Comparative analysis of pre and post IEC evaluation shows an improvement in awareness levels 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Candara" pitchFamily="34" charset="0"/>
                <a:cs typeface="Arial" pitchFamily="34" charset="0"/>
              </a:rPr>
              <a:t>upto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ndara" pitchFamily="34" charset="0"/>
                <a:cs typeface="Arial" pitchFamily="34" charset="0"/>
              </a:rPr>
              <a:t> 60%</a:t>
            </a:r>
            <a:endParaRPr kumimoji="0" lang="en-US" sz="2400" b="1" i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943634"/>
                </a:solidFill>
                <a:effectLst/>
                <a:latin typeface="Wingdings" pitchFamily="2" charset="2"/>
                <a:cs typeface="Arial" pitchFamily="34" charset="0"/>
              </a:rPr>
              <a:t>««««««««««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/>
        </p:nvGraphicFramePr>
        <p:xfrm>
          <a:off x="304800" y="381000"/>
          <a:ext cx="438912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343400" y="1905000"/>
          <a:ext cx="448627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/>
        </p:bldSub>
      </p:bldGraphic>
      <p:bldGraphic spid="8" grpId="0">
        <p:bldSub>
          <a:bldChart bld="category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Awareness about Modes of Transmission of HIV/AIDS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correct answer about unsafe sex increased from 50% pre IEC to 77% post </a:t>
            </a:r>
            <a:r>
              <a:rPr lang="en-US" dirty="0" smtClean="0"/>
              <a:t>IEC.</a:t>
            </a:r>
          </a:p>
          <a:p>
            <a:endParaRPr lang="en-US" dirty="0" smtClean="0"/>
          </a:p>
          <a:p>
            <a:r>
              <a:rPr lang="en-US" dirty="0"/>
              <a:t>post IEC evaluation shows 77% respondents correctly answering infected needle use as one of the leading causes of HIV </a:t>
            </a:r>
            <a:r>
              <a:rPr lang="en-US" dirty="0" smtClean="0"/>
              <a:t>infection.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419600" y="1524000"/>
          <a:ext cx="422148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Awareness about Myths</a:t>
            </a:r>
            <a:r>
              <a:rPr lang="en-US" sz="2800" baseline="0" dirty="0" smtClean="0"/>
              <a:t> and Misconceptions related to HIV/AIDS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952999"/>
            <a:ext cx="7848600" cy="152400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Only </a:t>
            </a:r>
            <a:r>
              <a:rPr lang="en-US" dirty="0"/>
              <a:t>35.51% </a:t>
            </a:r>
            <a:r>
              <a:rPr lang="en-US" dirty="0" smtClean="0"/>
              <a:t>of </a:t>
            </a:r>
            <a:r>
              <a:rPr lang="en-US" dirty="0"/>
              <a:t>the respondents </a:t>
            </a:r>
            <a:r>
              <a:rPr lang="en-US" dirty="0" smtClean="0"/>
              <a:t>answered </a:t>
            </a:r>
            <a:r>
              <a:rPr lang="en-US" dirty="0" smtClean="0"/>
              <a:t>correctly about </a:t>
            </a:r>
            <a:r>
              <a:rPr lang="en-US" dirty="0"/>
              <a:t>mosquito bite being mode of HIV </a:t>
            </a:r>
            <a:r>
              <a:rPr lang="en-US" dirty="0" smtClean="0"/>
              <a:t>infection.</a:t>
            </a:r>
          </a:p>
          <a:p>
            <a:endParaRPr lang="en-US" dirty="0" smtClean="0"/>
          </a:p>
          <a:p>
            <a:r>
              <a:rPr lang="en-US" dirty="0"/>
              <a:t>Post IEC evaluation showed the improvement in these indicators with correct answers increasing up to 64.155 -77.58%. 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685800" y="1371600"/>
          <a:ext cx="7620000" cy="3000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Awareness about relation between </a:t>
            </a:r>
            <a:br>
              <a:rPr lang="en-US" sz="2800" dirty="0" smtClean="0"/>
            </a:br>
            <a:r>
              <a:rPr lang="en-US" sz="2800" dirty="0" smtClean="0"/>
              <a:t>STIs and </a:t>
            </a:r>
            <a:r>
              <a:rPr lang="en-US" sz="2800" baseline="0" dirty="0" smtClean="0"/>
              <a:t>HIV infection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29000" cy="4525963"/>
          </a:xfrm>
        </p:spPr>
        <p:txBody>
          <a:bodyPr/>
          <a:lstStyle/>
          <a:p>
            <a:r>
              <a:rPr lang="en-US" dirty="0" smtClean="0"/>
              <a:t>Awareness levels improved from </a:t>
            </a:r>
            <a:r>
              <a:rPr lang="en-US" dirty="0" smtClean="0"/>
              <a:t>37.4% </a:t>
            </a:r>
            <a:r>
              <a:rPr lang="en-US" dirty="0" smtClean="0"/>
              <a:t>pre </a:t>
            </a:r>
            <a:r>
              <a:rPr lang="en-US" dirty="0"/>
              <a:t>IEC </a:t>
            </a:r>
            <a:r>
              <a:rPr lang="en-US" dirty="0" smtClean="0"/>
              <a:t>to </a:t>
            </a:r>
            <a:r>
              <a:rPr lang="en-US" dirty="0"/>
              <a:t>67.7% post IEC activity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4191000" y="1600200"/>
          <a:ext cx="449770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baseline="0" dirty="0" smtClean="0"/>
              <a:t>Awareness about Testing and Referral of HIV/AIDS cases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3810000" cy="32004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Knowledge </a:t>
            </a:r>
            <a:r>
              <a:rPr lang="en-US" sz="2800" dirty="0"/>
              <a:t>about ICTC /VCTC centre for counseling and testing of HIV was low (36.73%) pre IEC and this level </a:t>
            </a:r>
            <a:r>
              <a:rPr lang="en-US" sz="2800" dirty="0" smtClean="0"/>
              <a:t>increased to </a:t>
            </a:r>
            <a:r>
              <a:rPr lang="en-US" sz="2800" dirty="0"/>
              <a:t>64.92% </a:t>
            </a:r>
            <a:r>
              <a:rPr lang="en-US" sz="2800" dirty="0" smtClean="0"/>
              <a:t> post IEC</a:t>
            </a:r>
            <a:endParaRPr lang="en-US" sz="28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038600" y="1600200"/>
          <a:ext cx="4789805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Awareness about Window Period (%)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3429000" cy="2057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Drastic </a:t>
            </a:r>
            <a:r>
              <a:rPr lang="en-US" dirty="0"/>
              <a:t>improvement from 27.85% </a:t>
            </a:r>
            <a:r>
              <a:rPr lang="en-US" dirty="0" smtClean="0"/>
              <a:t> pre IEC to </a:t>
            </a:r>
            <a:r>
              <a:rPr lang="en-US" dirty="0"/>
              <a:t>60.825 % post IEC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4114800" y="1447800"/>
          <a:ext cx="4800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baseline="0" dirty="0" smtClean="0"/>
              <a:t>Awareness about Preventive measures regarding HIV/AIDS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0"/>
            <a:ext cx="8077200" cy="7921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Significant improvement observed Post IEC ensuring that that RPs will follow correct </a:t>
            </a:r>
            <a:r>
              <a:rPr lang="en-US" dirty="0"/>
              <a:t>usage of </a:t>
            </a:r>
            <a:r>
              <a:rPr lang="en-US" dirty="0" smtClean="0"/>
              <a:t>Condoms.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1371600"/>
          <a:ext cx="7848600" cy="3470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Reflection.</a:t>
            </a:r>
          </a:p>
          <a:p>
            <a:r>
              <a:rPr lang="en-US" dirty="0" smtClean="0"/>
              <a:t>Introduction </a:t>
            </a:r>
            <a:r>
              <a:rPr lang="en-US" dirty="0"/>
              <a:t>&amp; Rationale of </a:t>
            </a:r>
            <a:r>
              <a:rPr lang="en-US" dirty="0" smtClean="0"/>
              <a:t>Study.</a:t>
            </a:r>
          </a:p>
          <a:p>
            <a:r>
              <a:rPr lang="en-US" dirty="0" smtClean="0"/>
              <a:t>Objectives </a:t>
            </a:r>
            <a:r>
              <a:rPr lang="en-US" dirty="0"/>
              <a:t>of the </a:t>
            </a:r>
            <a:r>
              <a:rPr lang="en-US" dirty="0" smtClean="0"/>
              <a:t>Study.</a:t>
            </a:r>
          </a:p>
          <a:p>
            <a:r>
              <a:rPr lang="en-US" dirty="0" smtClean="0"/>
              <a:t>Methodology .</a:t>
            </a:r>
          </a:p>
          <a:p>
            <a:r>
              <a:rPr lang="en-US" dirty="0" smtClean="0"/>
              <a:t>Study findings.</a:t>
            </a:r>
          </a:p>
          <a:p>
            <a:r>
              <a:rPr lang="en-US" dirty="0" smtClean="0"/>
              <a:t>Recommendations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Refresher IEC camps on the similar topics should be conducted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lvl="0" algn="just"/>
            <a:r>
              <a:rPr lang="en-US" dirty="0"/>
              <a:t>Regular training of the Peer educators on HIV/AIDS need to be done at frequent intervals in lieu of the turnover of this workforce so that sustained community dissemination of correct messages is done. </a:t>
            </a:r>
            <a:endParaRPr lang="en-US" dirty="0" smtClean="0"/>
          </a:p>
          <a:p>
            <a:pPr lvl="0" algn="just"/>
            <a:endParaRPr lang="en-US" dirty="0"/>
          </a:p>
          <a:p>
            <a:pPr algn="just"/>
            <a:r>
              <a:rPr lang="en-US" dirty="0"/>
              <a:t>The agenda/topic of IEC camps can become more focused i.e. at different times different aspects of HIV/AIDS can be taken up as content of the IEC activity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/>
              <a:t>Not just Peers but also opinion leaders of the RPs i.e. the Contractors and Garage owners need to be sensitized and trained on 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lvl="0" algn="just"/>
            <a:r>
              <a:rPr lang="en-US" dirty="0"/>
              <a:t>Condom vending machines need to be set up at the slums areas as well as the rickshaw garages to make Condoms easily available to the RPs. 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Documents and Settings\Pooja Passi\My Documents\My Pictures\Bouquet_Summ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"/>
            <a:ext cx="9144000" cy="5105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802181" y="5105400"/>
            <a:ext cx="5505033" cy="1323439"/>
          </a:xfrm>
          <a:prstGeom prst="rect">
            <a:avLst/>
          </a:prstGeom>
          <a:noFill/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wrap="none" lIns="91440" tIns="45720" rIns="91440" bIns="45720">
            <a:spAutoFit/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THANK YOU</a:t>
            </a:r>
            <a:endParaRPr lang="en-US" sz="8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 smtClean="0"/>
              <a:t>Reflection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5344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Posted in Public </a:t>
            </a:r>
            <a:r>
              <a:rPr lang="en-US" dirty="0"/>
              <a:t>Health Division of </a:t>
            </a:r>
            <a:r>
              <a:rPr lang="en-US" dirty="0" smtClean="0"/>
              <a:t>ASTRON Consultants.</a:t>
            </a:r>
          </a:p>
          <a:p>
            <a:endParaRPr lang="en-US" dirty="0" smtClean="0"/>
          </a:p>
          <a:p>
            <a:r>
              <a:rPr lang="en-US" dirty="0" smtClean="0"/>
              <a:t>Involved </a:t>
            </a:r>
            <a:r>
              <a:rPr lang="en-US" dirty="0"/>
              <a:t>in two </a:t>
            </a:r>
            <a:r>
              <a:rPr lang="en-US" dirty="0" smtClean="0"/>
              <a:t>projects:</a:t>
            </a:r>
          </a:p>
          <a:p>
            <a:pPr lvl="1"/>
            <a:r>
              <a:rPr lang="en-US" dirty="0" smtClean="0"/>
              <a:t>IEC </a:t>
            </a:r>
            <a:r>
              <a:rPr lang="en-US" dirty="0"/>
              <a:t>intervention project on HIV/AIDS for the RPs across 30 Metro stations and the </a:t>
            </a:r>
            <a:endParaRPr lang="en-US" dirty="0" smtClean="0"/>
          </a:p>
          <a:p>
            <a:pPr lvl="1"/>
            <a:r>
              <a:rPr lang="en-US" dirty="0" smtClean="0"/>
              <a:t>Project for Acceleration </a:t>
            </a:r>
            <a:r>
              <a:rPr lang="en-US" dirty="0"/>
              <a:t>of Routine </a:t>
            </a:r>
            <a:r>
              <a:rPr lang="en-US" dirty="0" smtClean="0"/>
              <a:t>Immunization </a:t>
            </a:r>
            <a:r>
              <a:rPr lang="en-US" dirty="0"/>
              <a:t>in </a:t>
            </a:r>
            <a:r>
              <a:rPr lang="en-US" dirty="0" smtClean="0"/>
              <a:t>10 underserved </a:t>
            </a:r>
            <a:r>
              <a:rPr lang="en-US" dirty="0" err="1" smtClean="0"/>
              <a:t>Distts</a:t>
            </a:r>
            <a:r>
              <a:rPr lang="en-US" dirty="0" smtClean="0"/>
              <a:t> of MP.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</a:t>
            </a:r>
            <a:r>
              <a:rPr lang="en-US" dirty="0" smtClean="0"/>
              <a:t>nderstood the working of Public Health sector. </a:t>
            </a:r>
          </a:p>
          <a:p>
            <a:endParaRPr lang="en-US" dirty="0" smtClean="0"/>
          </a:p>
          <a:p>
            <a:r>
              <a:rPr lang="en-US" dirty="0" smtClean="0"/>
              <a:t>Appreciate practical aspect of management </a:t>
            </a:r>
            <a:r>
              <a:rPr lang="en-US" dirty="0" smtClean="0"/>
              <a:t>by working in a corporate environment.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9144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79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HIV </a:t>
            </a:r>
            <a:r>
              <a:rPr lang="en-US" dirty="0" smtClean="0"/>
              <a:t>affects </a:t>
            </a:r>
            <a:r>
              <a:rPr lang="en-US" dirty="0"/>
              <a:t>the productive age of 15-49yrs with 40% of new infections occurring in the young adults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Productive </a:t>
            </a:r>
            <a:r>
              <a:rPr lang="en-US" dirty="0"/>
              <a:t>age group </a:t>
            </a:r>
            <a:r>
              <a:rPr lang="en-US" dirty="0" smtClean="0"/>
              <a:t>means </a:t>
            </a:r>
            <a:r>
              <a:rPr lang="en-US" dirty="0"/>
              <a:t>the workforce. In India 92% of the workforce falls under the informal </a:t>
            </a:r>
            <a:r>
              <a:rPr lang="en-US" dirty="0" smtClean="0"/>
              <a:t>economy.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Most </a:t>
            </a:r>
            <a:r>
              <a:rPr lang="en-US" dirty="0"/>
              <a:t>common face of such population is the Rickshaw pullers who comprise majority of </a:t>
            </a:r>
            <a:r>
              <a:rPr lang="en-US" dirty="0" smtClean="0"/>
              <a:t>BPL </a:t>
            </a:r>
            <a:r>
              <a:rPr lang="en-US" dirty="0"/>
              <a:t>as well as the urban informal sector </a:t>
            </a:r>
            <a:r>
              <a:rPr lang="en-US" dirty="0" smtClean="0"/>
              <a:t>workforce.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These RPs are vulnerable </a:t>
            </a:r>
            <a:r>
              <a:rPr lang="en-US" dirty="0"/>
              <a:t>to </a:t>
            </a:r>
            <a:r>
              <a:rPr lang="en-US" dirty="0" smtClean="0"/>
              <a:t>HIV/AIDS because of poor </a:t>
            </a:r>
            <a:r>
              <a:rPr lang="en-US" dirty="0"/>
              <a:t>economic background, an unsustainable livelihood, intergenerational mobility constrained by very limited </a:t>
            </a:r>
            <a:r>
              <a:rPr lang="en-US" dirty="0" smtClean="0"/>
              <a:t>education, poor </a:t>
            </a:r>
            <a:r>
              <a:rPr lang="en-US" dirty="0"/>
              <a:t>range of occupational </a:t>
            </a:r>
            <a:r>
              <a:rPr lang="en-US" dirty="0" smtClean="0"/>
              <a:t>choices and high risk behavior viz. multiple sex partners and substance abuse.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7912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Phase-III (2007-2012) of NACP has the overall goal of halting and reversing the epidemic in </a:t>
            </a:r>
            <a:r>
              <a:rPr lang="en-US" dirty="0" smtClean="0"/>
              <a:t>India.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One of the prominent strategy is </a:t>
            </a:r>
            <a:r>
              <a:rPr lang="en-US" dirty="0"/>
              <a:t>“Preventing new infections among high risk groups and general population” through:</a:t>
            </a:r>
          </a:p>
          <a:p>
            <a:pPr lvl="2" algn="just">
              <a:buNone/>
            </a:pPr>
            <a:r>
              <a:rPr lang="en-US" dirty="0"/>
              <a:t>(a) Saturation of coverage of high risk groups with targeted interventions; and </a:t>
            </a:r>
          </a:p>
          <a:p>
            <a:pPr lvl="2" algn="just">
              <a:buNone/>
            </a:pPr>
            <a:r>
              <a:rPr lang="en-US" dirty="0"/>
              <a:t>(b) Scaled up interventions in the general </a:t>
            </a:r>
            <a:r>
              <a:rPr lang="en-US" dirty="0" smtClean="0"/>
              <a:t>population.</a:t>
            </a:r>
          </a:p>
          <a:p>
            <a:pPr lvl="2" algn="just"/>
            <a:endParaRPr lang="en-US" dirty="0" smtClean="0"/>
          </a:p>
          <a:p>
            <a:pPr algn="just"/>
            <a:r>
              <a:rPr lang="en-US" dirty="0"/>
              <a:t>DSACS rolled out the IEC intervention project for the </a:t>
            </a:r>
            <a:r>
              <a:rPr lang="en-US" dirty="0" smtClean="0"/>
              <a:t>high </a:t>
            </a:r>
            <a:r>
              <a:rPr lang="en-US" dirty="0"/>
              <a:t>risk group of Rickshaw </a:t>
            </a:r>
            <a:r>
              <a:rPr lang="en-US" dirty="0" smtClean="0"/>
              <a:t>pullers across 30 Metro Stations in 5 </a:t>
            </a:r>
            <a:r>
              <a:rPr lang="en-US" dirty="0" err="1" smtClean="0"/>
              <a:t>Distts</a:t>
            </a:r>
            <a:r>
              <a:rPr lang="en-US" dirty="0" smtClean="0"/>
              <a:t> of Delhi.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/>
              <a:t>Interventional IEC activity involved </a:t>
            </a:r>
            <a:endParaRPr lang="en-US" dirty="0" smtClean="0"/>
          </a:p>
          <a:p>
            <a:pPr lvl="2" algn="just"/>
            <a:r>
              <a:rPr lang="en-US" dirty="0" err="1" smtClean="0"/>
              <a:t>N</a:t>
            </a:r>
            <a:r>
              <a:rPr lang="en-US" dirty="0" err="1" smtClean="0"/>
              <a:t>ukkad</a:t>
            </a:r>
            <a:r>
              <a:rPr lang="en-US" dirty="0" smtClean="0"/>
              <a:t> </a:t>
            </a:r>
            <a:r>
              <a:rPr lang="en-US" dirty="0" err="1" smtClean="0"/>
              <a:t>Nataks</a:t>
            </a:r>
            <a:r>
              <a:rPr lang="en-US" dirty="0"/>
              <a:t>, </a:t>
            </a:r>
            <a:endParaRPr lang="en-US" dirty="0" smtClean="0"/>
          </a:p>
          <a:p>
            <a:pPr lvl="2" algn="just"/>
            <a:r>
              <a:rPr lang="en-US" dirty="0" smtClean="0"/>
              <a:t>counseling </a:t>
            </a:r>
            <a:r>
              <a:rPr lang="en-US" dirty="0"/>
              <a:t>both one to one and group counseling, </a:t>
            </a:r>
            <a:endParaRPr lang="en-US" dirty="0" smtClean="0"/>
          </a:p>
          <a:p>
            <a:pPr lvl="2" algn="just"/>
            <a:r>
              <a:rPr lang="en-US" dirty="0" smtClean="0"/>
              <a:t>quiz </a:t>
            </a:r>
            <a:r>
              <a:rPr lang="en-US" dirty="0"/>
              <a:t>and games, </a:t>
            </a:r>
            <a:endParaRPr lang="en-US" dirty="0" smtClean="0"/>
          </a:p>
          <a:p>
            <a:pPr lvl="2" algn="just"/>
            <a:r>
              <a:rPr lang="en-US" dirty="0" smtClean="0"/>
              <a:t>pamphlets </a:t>
            </a:r>
            <a:r>
              <a:rPr lang="en-US" dirty="0"/>
              <a:t>and posters distribution, </a:t>
            </a:r>
            <a:endParaRPr lang="en-US" dirty="0" smtClean="0"/>
          </a:p>
          <a:p>
            <a:pPr lvl="2" algn="just"/>
            <a:r>
              <a:rPr lang="en-US" dirty="0" smtClean="0"/>
              <a:t>referral </a:t>
            </a:r>
            <a:r>
              <a:rPr lang="en-US" dirty="0"/>
              <a:t>for testing and treatment to nearest ICTC/VCTC </a:t>
            </a:r>
            <a:r>
              <a:rPr lang="en-US" dirty="0" smtClean="0"/>
              <a:t>centre</a:t>
            </a:r>
          </a:p>
          <a:p>
            <a:pPr algn="just">
              <a:buNone/>
            </a:pPr>
            <a:r>
              <a:rPr lang="en-US" dirty="0" smtClean="0"/>
              <a:t>In an </a:t>
            </a:r>
            <a:r>
              <a:rPr lang="en-US" dirty="0"/>
              <a:t>attempt to enhance the general awareness level of rickshaw pullers on HIV/AIDS and its related </a:t>
            </a:r>
            <a:r>
              <a:rPr lang="en-US" dirty="0" smtClean="0"/>
              <a:t>issues.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243839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dirty="0" smtClean="0"/>
              <a:t>To assess the effectiveness of such IEC Intervention projects towards future implementation of the same. </a:t>
            </a:r>
            <a:endParaRPr lang="en-US" sz="44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1"/>
            <a:ext cx="8686800" cy="563879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i="1" dirty="0">
                <a:solidFill>
                  <a:schemeClr val="accent5">
                    <a:lumMod val="75000"/>
                  </a:schemeClr>
                </a:solidFill>
              </a:rPr>
              <a:t>General </a:t>
            </a: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Objective</a:t>
            </a:r>
          </a:p>
          <a:p>
            <a:pPr lvl="1" algn="just"/>
            <a:r>
              <a:rPr lang="en-US" i="1" dirty="0"/>
              <a:t>Assess the impact of IEC </a:t>
            </a:r>
            <a:r>
              <a:rPr lang="en-US" i="1" dirty="0" smtClean="0"/>
              <a:t>intervention </a:t>
            </a:r>
            <a:r>
              <a:rPr lang="en-US" i="1" dirty="0"/>
              <a:t>undertaken by the Project “HIV/AIDS intervention for Rickshaw Pullers” of ASTRON Hospital &amp; Healthcare Consultants on the targeted migrant high risk population of Rickshaw pullers across 30 Metro stations covered under the project area. </a:t>
            </a:r>
            <a:endParaRPr lang="en-US" i="1" dirty="0" smtClean="0"/>
          </a:p>
          <a:p>
            <a:pPr lvl="1" algn="just"/>
            <a:endParaRPr lang="en-US" i="1" dirty="0"/>
          </a:p>
          <a:p>
            <a:pPr algn="just"/>
            <a:r>
              <a:rPr lang="en-US" b="1" i="1" dirty="0">
                <a:solidFill>
                  <a:schemeClr val="accent5">
                    <a:lumMod val="75000"/>
                  </a:schemeClr>
                </a:solidFill>
              </a:rPr>
              <a:t>Specific Objectives: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 algn="just"/>
            <a:r>
              <a:rPr lang="en-US" dirty="0"/>
              <a:t>To design a framework for impact assessment on the basis of proposed activities.</a:t>
            </a:r>
          </a:p>
          <a:p>
            <a:pPr lvl="1" algn="just"/>
            <a:r>
              <a:rPr lang="en-US" dirty="0"/>
              <a:t>To assess the increase in HIV/AIDS awareness levels post IEC activity</a:t>
            </a:r>
          </a:p>
          <a:p>
            <a:pPr lvl="1" algn="just"/>
            <a:r>
              <a:rPr lang="en-US" dirty="0"/>
              <a:t>To assess the </a:t>
            </a:r>
            <a:r>
              <a:rPr lang="en-US" dirty="0" smtClean="0"/>
              <a:t>change in health </a:t>
            </a:r>
            <a:r>
              <a:rPr lang="en-US" dirty="0"/>
              <a:t>seeking behavior of the Rickshaw Pullers.</a:t>
            </a:r>
          </a:p>
          <a:p>
            <a:pPr lvl="1" algn="just"/>
            <a:r>
              <a:rPr lang="en-US" dirty="0"/>
              <a:t>To assess the </a:t>
            </a:r>
            <a:r>
              <a:rPr lang="en-US" dirty="0" smtClean="0"/>
              <a:t>change in knowledge </a:t>
            </a:r>
            <a:r>
              <a:rPr lang="en-US" dirty="0"/>
              <a:t>and attitude of Rickshaw Pullers regarding HIV/AIDS.</a:t>
            </a:r>
          </a:p>
          <a:p>
            <a:pPr lvl="1" algn="just"/>
            <a:r>
              <a:rPr lang="en-US" dirty="0"/>
              <a:t>To assess the change in awareness about myths and misconceptions regarding HIV/AIDS prevalent in the minds of Rickshaw Pullers. Post IEC activities.</a:t>
            </a:r>
          </a:p>
          <a:p>
            <a:pPr lvl="1" algn="just"/>
            <a:r>
              <a:rPr lang="en-US" dirty="0"/>
              <a:t>To assess the change in awareness about the relation between STIs and HIV/AIDS post IEC activities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3999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Study Design </a:t>
            </a:r>
            <a:r>
              <a:rPr lang="en-US" b="1" dirty="0" smtClean="0"/>
              <a:t>: </a:t>
            </a:r>
            <a:r>
              <a:rPr lang="en-US" dirty="0" smtClean="0"/>
              <a:t>Cross Sectional Analytical study.</a:t>
            </a:r>
          </a:p>
          <a:p>
            <a:endParaRPr lang="en-US" dirty="0" smtClean="0"/>
          </a:p>
          <a:p>
            <a:r>
              <a:rPr lang="en-US" b="1" i="1" dirty="0" smtClean="0"/>
              <a:t>Sampling Population : </a:t>
            </a:r>
            <a:r>
              <a:rPr lang="en-US" dirty="0" smtClean="0"/>
              <a:t>R</a:t>
            </a:r>
            <a:r>
              <a:rPr lang="en-US" dirty="0" smtClean="0"/>
              <a:t>ickshaw pullers</a:t>
            </a:r>
          </a:p>
          <a:p>
            <a:endParaRPr lang="en-US" dirty="0" smtClean="0"/>
          </a:p>
          <a:p>
            <a:r>
              <a:rPr lang="en-US" b="1" i="1" dirty="0" smtClean="0"/>
              <a:t>Sampling technique </a:t>
            </a:r>
            <a:r>
              <a:rPr lang="en-US" dirty="0" smtClean="0"/>
              <a:t>: Purposive Sampling</a:t>
            </a:r>
          </a:p>
          <a:p>
            <a:endParaRPr lang="en-US" dirty="0" smtClean="0"/>
          </a:p>
          <a:p>
            <a:r>
              <a:rPr lang="en-US" b="1" i="1" dirty="0" smtClean="0"/>
              <a:t>Sample size </a:t>
            </a:r>
            <a:r>
              <a:rPr lang="en-US" dirty="0" smtClean="0"/>
              <a:t>: </a:t>
            </a:r>
            <a:r>
              <a:rPr lang="en-US" dirty="0" smtClean="0"/>
              <a:t>901 rickshaw pullers across 30 Metro Stations.</a:t>
            </a:r>
          </a:p>
          <a:p>
            <a:endParaRPr lang="en-US" dirty="0" smtClean="0"/>
          </a:p>
          <a:p>
            <a:r>
              <a:rPr lang="en-US" b="1" i="1" dirty="0" smtClean="0"/>
              <a:t>Study Tools </a:t>
            </a:r>
            <a:r>
              <a:rPr lang="en-US" dirty="0" smtClean="0"/>
              <a:t>: Pre and Post IEC Intervention Questionnaire (incorporating 10 questions each)</a:t>
            </a:r>
          </a:p>
          <a:p>
            <a:endParaRPr lang="en-US" dirty="0" smtClean="0"/>
          </a:p>
          <a:p>
            <a:r>
              <a:rPr lang="en-US" b="1" i="1" dirty="0" smtClean="0"/>
              <a:t>Data Analysis</a:t>
            </a:r>
            <a:r>
              <a:rPr lang="en-US" dirty="0" smtClean="0"/>
              <a:t>: Quantitative analysis of the responses obtained for the questionnaires; using SPSS.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05000" y="99969"/>
          <a:ext cx="5715001" cy="6605631"/>
        </p:xfrm>
        <a:graphic>
          <a:graphicData uri="http://schemas.openxmlformats.org/drawingml/2006/table">
            <a:tbl>
              <a:tblPr/>
              <a:tblGrid>
                <a:gridCol w="2008823"/>
                <a:gridCol w="2008823"/>
                <a:gridCol w="1697355"/>
              </a:tblGrid>
              <a:tr h="3887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943634"/>
                          </a:solidFill>
                          <a:latin typeface="Calibri"/>
                          <a:ea typeface="Times New Roman"/>
                          <a:cs typeface="Calibri"/>
                        </a:rPr>
                        <a:t>DISTRICT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943634"/>
                          </a:solidFill>
                          <a:latin typeface="Calibri"/>
                          <a:ea typeface="Times New Roman"/>
                          <a:cs typeface="Calibri"/>
                        </a:rPr>
                        <a:t>Metro Station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943634"/>
                          </a:solidFill>
                          <a:latin typeface="Calibri"/>
                          <a:ea typeface="Times New Roman"/>
                          <a:cs typeface="Calibri"/>
                        </a:rPr>
                        <a:t>Number of Rickshaw Pullers covered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9435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Outer Delhi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Rithala 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33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Rohini East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Rohini West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33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194358">
                <a:tc rowSpan="1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North West Delhi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Pitampura 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33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Kohat Enclave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Netaji Subash Place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Keshav Puram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Kanhaiya Nagar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Model Town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Azadpur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33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Adarsh Nagar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Jahangirpuri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Inderlok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Shastri Nagar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38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Pratap Nagar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39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1943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New Delhi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New Delhi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94358"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North Delhi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Pul Bangash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Tis Hazari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42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Kashmere Gate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37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Chawri Bazaar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Civil Lines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Vishwavidalaya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GTB Nagar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194358"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North East Delhi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Shastri Park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Seelampur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26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Welcome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23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Shahdra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Mansarovar Park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Jhilmil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194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Dilshad Garden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2575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n-US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901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757" marR="3975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Custom 2">
      <a:majorFont>
        <a:latin typeface="Eras Bold ITC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2_Crayons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116</TotalTime>
  <Words>1373</Words>
  <Application>Microsoft Office PowerPoint</Application>
  <PresentationFormat>On-screen Show (4:3)</PresentationFormat>
  <Paragraphs>212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Theme3</vt:lpstr>
      <vt:lpstr>Default Design</vt:lpstr>
      <vt:lpstr>2_Crayons</vt:lpstr>
      <vt:lpstr>IEC intervention for Rickshaw Pullers on HIV/AIDS - Assessing the impact of intervention </vt:lpstr>
      <vt:lpstr>Layout</vt:lpstr>
      <vt:lpstr>Reflection </vt:lpstr>
      <vt:lpstr>Introduction</vt:lpstr>
      <vt:lpstr>Contd.</vt:lpstr>
      <vt:lpstr>Rationale of Study</vt:lpstr>
      <vt:lpstr>Objectives</vt:lpstr>
      <vt:lpstr>Methodology</vt:lpstr>
      <vt:lpstr>Slide 9</vt:lpstr>
      <vt:lpstr>Study Findings</vt:lpstr>
      <vt:lpstr>General</vt:lpstr>
      <vt:lpstr>SPECEFIC </vt:lpstr>
      <vt:lpstr>Slide 13</vt:lpstr>
      <vt:lpstr>Awareness about Modes of Transmission of HIV/AIDS </vt:lpstr>
      <vt:lpstr>Awareness about Myths and Misconceptions related to HIV/AIDS </vt:lpstr>
      <vt:lpstr>Awareness about relation between  STIs and HIV infection </vt:lpstr>
      <vt:lpstr>Awareness about Testing and Referral of HIV/AIDS cases </vt:lpstr>
      <vt:lpstr>Awareness about Window Period (%)</vt:lpstr>
      <vt:lpstr>Awareness about Preventive measures regarding HIV/AIDS </vt:lpstr>
      <vt:lpstr>Recommendations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Er. Nishant</dc:creator>
  <cp:lastModifiedBy>Er. Nishant</cp:lastModifiedBy>
  <cp:revision>32</cp:revision>
  <dcterms:created xsi:type="dcterms:W3CDTF">2011-04-28T18:32:47Z</dcterms:created>
  <dcterms:modified xsi:type="dcterms:W3CDTF">2011-04-28T20:29:35Z</dcterms:modified>
</cp:coreProperties>
</file>