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p:sldMasterIdLst>
    <p:sldMasterId id="2147483648" r:id="rId1"/>
  </p:sldMasterIdLst>
  <p:notesMasterIdLst>
    <p:notesMasterId r:id="rId15"/>
  </p:notesMasterIdLst>
  <p:handoutMasterIdLst>
    <p:handoutMasterId r:id="rId16"/>
  </p:handoutMasterIdLst>
  <p:sldIdLst>
    <p:sldId id="263" r:id="rId2"/>
    <p:sldId id="264" r:id="rId3"/>
    <p:sldId id="267" r:id="rId4"/>
    <p:sldId id="268" r:id="rId5"/>
    <p:sldId id="269" r:id="rId6"/>
    <p:sldId id="272" r:id="rId7"/>
    <p:sldId id="270" r:id="rId8"/>
    <p:sldId id="271" r:id="rId9"/>
    <p:sldId id="273" r:id="rId10"/>
    <p:sldId id="274" r:id="rId11"/>
    <p:sldId id="275" r:id="rId12"/>
    <p:sldId id="276" r:id="rId13"/>
    <p:sldId id="277" r:id="rId14"/>
  </p:sldIdLst>
  <p:sldSz cx="43891200" cy="32918400"/>
  <p:notesSz cx="31954788" cy="50149125"/>
  <p:embeddedFontLst>
    <p:embeddedFont>
      <p:font typeface="Calibri" panose="020F0502020204030204" pitchFamily="34" charset="0"/>
      <p:regular r:id="rId17"/>
      <p:bold r:id="rId18"/>
      <p:italic r:id="rId19"/>
      <p:boldItalic r:id="rId20"/>
    </p:embeddedFont>
    <p:embeddedFont>
      <p:font typeface="Libre Baskerville" panose="020B0604020202020204" charset="0"/>
      <p:bold r:id="rId21"/>
    </p:embeddedFont>
    <p:embeddedFont>
      <p:font typeface="Montserrat Light" panose="020B0604020202020204" charset="0"/>
      <p:regular r:id="rId22"/>
    </p:embeddedFont>
  </p:embeddedFontLst>
  <p:custDataLst>
    <p:tags r:id="rId23"/>
  </p:custDataLst>
  <p:defaultTex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19968">
          <p15:clr>
            <a:srgbClr val="A4A3A4"/>
          </p15:clr>
        </p15:guide>
        <p15:guide id="2" orient="horz" pos="5632">
          <p15:clr>
            <a:srgbClr val="A4A3A4"/>
          </p15:clr>
        </p15:guide>
        <p15:guide id="3" orient="horz" pos="3533">
          <p15:clr>
            <a:srgbClr val="A4A3A4"/>
          </p15:clr>
        </p15:guide>
        <p15:guide id="4" orient="horz" pos="6246">
          <p15:clr>
            <a:srgbClr val="A4A3A4"/>
          </p15:clr>
        </p15:guide>
        <p15:guide id="5" pos="720">
          <p15:clr>
            <a:srgbClr val="A4A3A4"/>
          </p15:clr>
        </p15:guide>
        <p15:guide id="6" pos="6912">
          <p15:clr>
            <a:srgbClr val="A4A3A4"/>
          </p15:clr>
        </p15:guide>
        <p15:guide id="7" pos="7392">
          <p15:clr>
            <a:srgbClr val="A4A3A4"/>
          </p15:clr>
        </p15:guide>
        <p15:guide id="8" pos="13584">
          <p15:clr>
            <a:srgbClr val="A4A3A4"/>
          </p15:clr>
        </p15:guide>
        <p15:guide id="9" pos="14064">
          <p15:clr>
            <a:srgbClr val="A4A3A4"/>
          </p15:clr>
        </p15:guide>
        <p15:guide id="10" pos="20256">
          <p15:clr>
            <a:srgbClr val="A4A3A4"/>
          </p15:clr>
        </p15:guide>
        <p15:guide id="11" pos="20736">
          <p15:clr>
            <a:srgbClr val="A4A3A4"/>
          </p15:clr>
        </p15:guide>
        <p15:guide id="12" pos="26928">
          <p15:clr>
            <a:srgbClr val="A4A3A4"/>
          </p15:clr>
        </p15:guide>
      </p15:sldGuideLst>
    </p:ext>
    <p:ext uri="{2D200454-40CA-4A62-9FC3-DE9A4176ACB9}">
      <p15:notesGuideLst xmlns:p15="http://schemas.microsoft.com/office/powerpoint/2012/main">
        <p15:guide id="1" orient="horz" pos="15795">
          <p15:clr>
            <a:srgbClr val="A4A3A4"/>
          </p15:clr>
        </p15:guide>
        <p15:guide id="2" pos="10065">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482A5"/>
    <a:srgbClr val="235078"/>
    <a:srgbClr val="DCE1C8"/>
    <a:srgbClr val="EAEAEA"/>
    <a:srgbClr val="EEEEEE"/>
    <a:srgbClr val="006699"/>
    <a:srgbClr val="CC3300"/>
    <a:srgbClr val="006600"/>
    <a:srgbClr val="336699"/>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autoAdjust="0"/>
    <p:restoredTop sz="94660" autoAdjust="0"/>
  </p:normalViewPr>
  <p:slideViewPr>
    <p:cSldViewPr>
      <p:cViewPr>
        <p:scale>
          <a:sx n="25" d="100"/>
          <a:sy n="25" d="100"/>
        </p:scale>
        <p:origin x="-44" y="-4"/>
      </p:cViewPr>
      <p:guideLst>
        <p:guide orient="horz" pos="19968"/>
        <p:guide orient="horz" pos="5632"/>
        <p:guide orient="horz" pos="3533"/>
        <p:guide orient="horz" pos="6246"/>
        <p:guide pos="720"/>
        <p:guide pos="6912"/>
        <p:guide pos="7392"/>
        <p:guide pos="13584"/>
        <p:guide pos="14064"/>
        <p:guide pos="20256"/>
        <p:guide pos="20736"/>
        <p:guide pos="2692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33" d="100"/>
        <a:sy n="33" d="100"/>
      </p:scale>
      <p:origin x="0" y="0"/>
    </p:cViewPr>
  </p:sorterViewPr>
  <p:notesViewPr>
    <p:cSldViewPr>
      <p:cViewPr varScale="1">
        <p:scale>
          <a:sx n="17" d="100"/>
          <a:sy n="17" d="100"/>
        </p:scale>
        <p:origin x="4416" y="178"/>
      </p:cViewPr>
      <p:guideLst>
        <p:guide orient="horz" pos="15795"/>
        <p:guide pos="10065"/>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13804900" cy="262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0028" tIns="225014" rIns="450028" bIns="225014" anchor="t" anchorCtr="0" compatLnSpc="1">
            <a:prstTxWarp prst="textNoShape">
              <a:avLst/>
            </a:prstTxWarp>
          </a:bodyPr>
          <a:lstStyle>
            <a:defPPr>
              <a:defRPr kern="1200" smtId="4294967295"/>
            </a:defPPr>
            <a:lvl1pPr defTabSz="4508500">
              <a:defRPr sz="6000"/>
            </a:lvl1pPr>
          </a:lstStyle>
          <a:p>
            <a:pPr>
              <a:defRPr/>
            </a:pPr>
            <a:endParaRPr lang="en-AU"/>
          </a:p>
        </p:txBody>
      </p:sp>
      <p:sp>
        <p:nvSpPr>
          <p:cNvPr id="4099" name="Rectangle 3"/>
          <p:cNvSpPr>
            <a:spLocks noGrp="1" noChangeArrowheads="1"/>
          </p:cNvSpPr>
          <p:nvPr>
            <p:ph type="dt" sz="quarter" idx="1"/>
          </p:nvPr>
        </p:nvSpPr>
        <p:spPr bwMode="auto">
          <a:xfrm>
            <a:off x="17941925" y="0"/>
            <a:ext cx="14135100" cy="262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0028" tIns="225014" rIns="450028" bIns="225014" anchor="t" anchorCtr="0" compatLnSpc="1">
            <a:prstTxWarp prst="textNoShape">
              <a:avLst/>
            </a:prstTxWarp>
          </a:bodyPr>
          <a:lstStyle>
            <a:defPPr>
              <a:defRPr kern="1200" smtId="4294967295"/>
            </a:defPPr>
            <a:lvl1pPr algn="r" defTabSz="4508500">
              <a:defRPr sz="6000"/>
            </a:lvl1pPr>
          </a:lstStyle>
          <a:p>
            <a:pPr>
              <a:defRPr/>
            </a:pPr>
            <a:endParaRPr lang="en-AU"/>
          </a:p>
        </p:txBody>
      </p:sp>
      <p:sp>
        <p:nvSpPr>
          <p:cNvPr id="4100" name="Rectangle 4"/>
          <p:cNvSpPr>
            <a:spLocks noGrp="1" noChangeArrowheads="1"/>
          </p:cNvSpPr>
          <p:nvPr>
            <p:ph type="ftr" sz="quarter" idx="2"/>
          </p:nvPr>
        </p:nvSpPr>
        <p:spPr bwMode="auto">
          <a:xfrm>
            <a:off x="0" y="47639288"/>
            <a:ext cx="13804900" cy="262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0028" tIns="225014" rIns="450028" bIns="225014" anchor="b" anchorCtr="0" compatLnSpc="1">
            <a:prstTxWarp prst="textNoShape">
              <a:avLst/>
            </a:prstTxWarp>
          </a:bodyPr>
          <a:lstStyle>
            <a:defPPr>
              <a:defRPr kern="1200" smtId="4294967295"/>
            </a:defPPr>
            <a:lvl1pPr defTabSz="4508500">
              <a:defRPr sz="6000"/>
            </a:lvl1pPr>
          </a:lstStyle>
          <a:p>
            <a:pPr>
              <a:defRPr/>
            </a:pPr>
            <a:endParaRPr lang="en-AU"/>
          </a:p>
        </p:txBody>
      </p:sp>
      <p:sp>
        <p:nvSpPr>
          <p:cNvPr id="4101" name="Rectangle 5"/>
          <p:cNvSpPr>
            <a:spLocks noGrp="1" noChangeArrowheads="1"/>
          </p:cNvSpPr>
          <p:nvPr>
            <p:ph type="sldNum" sz="quarter" idx="3"/>
          </p:nvPr>
        </p:nvSpPr>
        <p:spPr bwMode="auto">
          <a:xfrm>
            <a:off x="17941925" y="47639288"/>
            <a:ext cx="14135100" cy="262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0028" tIns="225014" rIns="450028" bIns="225014" anchor="b" anchorCtr="0" compatLnSpc="1">
            <a:prstTxWarp prst="textNoShape">
              <a:avLst/>
            </a:prstTxWarp>
          </a:bodyPr>
          <a:lstStyle>
            <a:defPPr>
              <a:defRPr kern="1200" smtId="4294967295"/>
            </a:defPPr>
            <a:lvl1pPr algn="r" defTabSz="4508500">
              <a:defRPr sz="6000"/>
            </a:lvl1pPr>
          </a:lstStyle>
          <a:p>
            <a:pPr>
              <a:defRPr/>
            </a:pPr>
            <a:fld id="{440C443C-8022-4F5D-8F2E-5133654FC91D}" type="slidenum">
              <a:rPr lang="en-AU"/>
              <a:pPr>
                <a:defRPr/>
              </a:pPr>
              <a:t>‹#›</a:t>
            </a:fld>
            <a:endParaRPr lang="en-AU"/>
          </a:p>
        </p:txBody>
      </p:sp>
    </p:spTree>
    <p:extLst>
      <p:ext uri="{BB962C8B-B14F-4D97-AF65-F5344CB8AC3E}">
        <p14:creationId xmlns:p14="http://schemas.microsoft.com/office/powerpoint/2010/main" val="3997928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13804900" cy="262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0028" tIns="225014" rIns="450028" bIns="225014" anchor="t" anchorCtr="0" compatLnSpc="1">
            <a:prstTxWarp prst="textNoShape">
              <a:avLst/>
            </a:prstTxWarp>
          </a:bodyPr>
          <a:lstStyle>
            <a:defPPr>
              <a:defRPr kern="1200" smtId="4294967295"/>
            </a:defPPr>
            <a:lvl1pPr defTabSz="4508500">
              <a:defRPr sz="6000"/>
            </a:lvl1pPr>
          </a:lstStyle>
          <a:p>
            <a:pPr>
              <a:defRPr/>
            </a:pPr>
            <a:endParaRPr lang="en-AU"/>
          </a:p>
        </p:txBody>
      </p:sp>
      <p:sp>
        <p:nvSpPr>
          <p:cNvPr id="3075" name="Rectangle 3"/>
          <p:cNvSpPr>
            <a:spLocks noGrp="1" noChangeArrowheads="1"/>
          </p:cNvSpPr>
          <p:nvPr>
            <p:ph type="dt" idx="1"/>
          </p:nvPr>
        </p:nvSpPr>
        <p:spPr bwMode="auto">
          <a:xfrm>
            <a:off x="17941925" y="0"/>
            <a:ext cx="14135100" cy="262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0028" tIns="225014" rIns="450028" bIns="225014" anchor="t" anchorCtr="0" compatLnSpc="1">
            <a:prstTxWarp prst="textNoShape">
              <a:avLst/>
            </a:prstTxWarp>
          </a:bodyPr>
          <a:lstStyle>
            <a:defPPr>
              <a:defRPr kern="1200" smtId="4294967295"/>
            </a:defPPr>
            <a:lvl1pPr algn="r" defTabSz="4508500">
              <a:defRPr sz="6000"/>
            </a:lvl1pPr>
          </a:lstStyle>
          <a:p>
            <a:pPr>
              <a:defRPr/>
            </a:pPr>
            <a:endParaRPr lang="en-AU"/>
          </a:p>
        </p:txBody>
      </p:sp>
      <p:sp>
        <p:nvSpPr>
          <p:cNvPr id="3076" name="Rectangle 4"/>
          <p:cNvSpPr>
            <a:spLocks noGrp="1" noRot="1" noChangeAspect="1" noChangeArrowheads="1" noTextEdit="1"/>
          </p:cNvSpPr>
          <p:nvPr>
            <p:ph type="sldImg" idx="2"/>
          </p:nvPr>
        </p:nvSpPr>
        <p:spPr bwMode="auto">
          <a:xfrm>
            <a:off x="3378200" y="3757613"/>
            <a:ext cx="24996775" cy="18748375"/>
          </a:xfrm>
          <a:prstGeom prst="rect">
            <a:avLst/>
          </a:prstGeom>
          <a:noFill/>
          <a:ln w="9525">
            <a:solidFill>
              <a:srgbClr val="000000"/>
            </a:solidFill>
            <a:miter lim="800000"/>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4137025" y="24004588"/>
            <a:ext cx="23456900" cy="225123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0028" tIns="225014" rIns="450028" bIns="225014" anchor="t" anchorCtr="0" compatLnSpc="1">
            <a:prstTxWarp prst="textNoShape">
              <a:avLst/>
            </a:prstTxWarp>
          </a:bodyPr>
          <a:lstStyle>
            <a:defPPr>
              <a:defRPr kern="1200" smtId="4294967295"/>
            </a:defP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3078" name="Rectangle 6"/>
          <p:cNvSpPr>
            <a:spLocks noGrp="1" noChangeArrowheads="1"/>
          </p:cNvSpPr>
          <p:nvPr>
            <p:ph type="ftr" sz="quarter" idx="4"/>
          </p:nvPr>
        </p:nvSpPr>
        <p:spPr bwMode="auto">
          <a:xfrm>
            <a:off x="0" y="47639288"/>
            <a:ext cx="13804900" cy="262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0028" tIns="225014" rIns="450028" bIns="225014" anchor="b" anchorCtr="0" compatLnSpc="1">
            <a:prstTxWarp prst="textNoShape">
              <a:avLst/>
            </a:prstTxWarp>
          </a:bodyPr>
          <a:lstStyle>
            <a:defPPr>
              <a:defRPr kern="1200" smtId="4294967295"/>
            </a:defPPr>
            <a:lvl1pPr defTabSz="4508500">
              <a:defRPr sz="6000"/>
            </a:lvl1pPr>
          </a:lstStyle>
          <a:p>
            <a:pPr>
              <a:defRPr/>
            </a:pPr>
            <a:endParaRPr lang="en-AU"/>
          </a:p>
        </p:txBody>
      </p:sp>
      <p:sp>
        <p:nvSpPr>
          <p:cNvPr id="3079" name="Rectangle 7"/>
          <p:cNvSpPr>
            <a:spLocks noGrp="1" noChangeArrowheads="1"/>
          </p:cNvSpPr>
          <p:nvPr>
            <p:ph type="sldNum" sz="quarter" idx="5"/>
          </p:nvPr>
        </p:nvSpPr>
        <p:spPr bwMode="auto">
          <a:xfrm>
            <a:off x="17941925" y="47639288"/>
            <a:ext cx="14135100" cy="262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0028" tIns="225014" rIns="450028" bIns="225014" anchor="b" anchorCtr="0" compatLnSpc="1">
            <a:prstTxWarp prst="textNoShape">
              <a:avLst/>
            </a:prstTxWarp>
          </a:bodyPr>
          <a:lstStyle>
            <a:defPPr>
              <a:defRPr kern="1200" smtId="4294967295"/>
            </a:defPPr>
            <a:lvl1pPr algn="r" defTabSz="4508500">
              <a:defRPr sz="6000"/>
            </a:lvl1pPr>
          </a:lstStyle>
          <a:p>
            <a:pPr>
              <a:defRPr/>
            </a:pPr>
            <a:fld id="{42207482-9F38-4AF6-9B91-768DCEDA59AC}" type="slidenum">
              <a:rPr lang="en-AU"/>
              <a:pPr>
                <a:defRPr/>
              </a:pPr>
              <a:t>‹#›</a:t>
            </a:fld>
            <a:endParaRPr lang="en-AU"/>
          </a:p>
        </p:txBody>
      </p:sp>
    </p:spTree>
    <p:extLst>
      <p:ext uri="{BB962C8B-B14F-4D97-AF65-F5344CB8AC3E}">
        <p14:creationId xmlns:p14="http://schemas.microsoft.com/office/powerpoint/2010/main" val="409079937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defPPr>
              <a:defRPr kern="1200" smtId="4294967295"/>
            </a:defPPr>
            <a:lvl1pPr defTabSz="4508500">
              <a:defRPr sz="2400">
                <a:solidFill>
                  <a:schemeClr val="tx1"/>
                </a:solidFill>
                <a:latin typeface="Times New Roman" pitchFamily="18" charset="0"/>
              </a:defRPr>
            </a:lvl1pPr>
            <a:lvl2pPr marL="742950" indent="-285750" defTabSz="4508500">
              <a:defRPr sz="2400">
                <a:solidFill>
                  <a:schemeClr val="tx1"/>
                </a:solidFill>
                <a:latin typeface="Times New Roman" pitchFamily="18" charset="0"/>
              </a:defRPr>
            </a:lvl2pPr>
            <a:lvl3pPr marL="1143000" indent="-228600" defTabSz="4508500">
              <a:defRPr sz="2400">
                <a:solidFill>
                  <a:schemeClr val="tx1"/>
                </a:solidFill>
                <a:latin typeface="Times New Roman" pitchFamily="18" charset="0"/>
              </a:defRPr>
            </a:lvl3pPr>
            <a:lvl4pPr marL="1600200" indent="-228600" defTabSz="4508500">
              <a:defRPr sz="2400">
                <a:solidFill>
                  <a:schemeClr val="tx1"/>
                </a:solidFill>
                <a:latin typeface="Times New Roman" pitchFamily="18" charset="0"/>
              </a:defRPr>
            </a:lvl4pPr>
            <a:lvl5pPr marL="2057400" indent="-228600" defTabSz="4508500">
              <a:defRPr sz="2400">
                <a:solidFill>
                  <a:schemeClr val="tx1"/>
                </a:solidFill>
                <a:latin typeface="Times New Roman" pitchFamily="18" charset="0"/>
              </a:defRPr>
            </a:lvl5pPr>
            <a:lvl6pPr marL="2514600" indent="-228600" defTabSz="4508500" eaLnBrk="0" fontAlgn="base" hangingPunct="0">
              <a:spcBef>
                <a:spcPct val="0"/>
              </a:spcBef>
              <a:spcAft>
                <a:spcPct val="0"/>
              </a:spcAft>
              <a:defRPr sz="2400">
                <a:solidFill>
                  <a:schemeClr val="tx1"/>
                </a:solidFill>
                <a:latin typeface="Times New Roman" pitchFamily="18" charset="0"/>
              </a:defRPr>
            </a:lvl6pPr>
            <a:lvl7pPr marL="2971800" indent="-228600" defTabSz="4508500" eaLnBrk="0" fontAlgn="base" hangingPunct="0">
              <a:spcBef>
                <a:spcPct val="0"/>
              </a:spcBef>
              <a:spcAft>
                <a:spcPct val="0"/>
              </a:spcAft>
              <a:defRPr sz="2400">
                <a:solidFill>
                  <a:schemeClr val="tx1"/>
                </a:solidFill>
                <a:latin typeface="Times New Roman" pitchFamily="18" charset="0"/>
              </a:defRPr>
            </a:lvl7pPr>
            <a:lvl8pPr marL="3429000" indent="-228600" defTabSz="4508500" eaLnBrk="0" fontAlgn="base" hangingPunct="0">
              <a:spcBef>
                <a:spcPct val="0"/>
              </a:spcBef>
              <a:spcAft>
                <a:spcPct val="0"/>
              </a:spcAft>
              <a:defRPr sz="2400">
                <a:solidFill>
                  <a:schemeClr val="tx1"/>
                </a:solidFill>
                <a:latin typeface="Times New Roman" pitchFamily="18" charset="0"/>
              </a:defRPr>
            </a:lvl8pPr>
            <a:lvl9pPr marL="3886200" indent="-228600" defTabSz="4508500" eaLnBrk="0" fontAlgn="base" hangingPunct="0">
              <a:spcBef>
                <a:spcPct val="0"/>
              </a:spcBef>
              <a:spcAft>
                <a:spcPct val="0"/>
              </a:spcAft>
              <a:defRPr sz="2400">
                <a:solidFill>
                  <a:schemeClr val="tx1"/>
                </a:solidFill>
                <a:latin typeface="Times New Roman" pitchFamily="18" charset="0"/>
              </a:defRPr>
            </a:lvl9pPr>
          </a:lstStyle>
          <a:p>
            <a:fld id="{842B0325-ACC9-488E-8876-C4E9E3B68AD8}" type="slidenum">
              <a:rPr lang="en-AU" sz="6000" smtClean="0"/>
              <a:t>1</a:t>
            </a:fld>
            <a:endParaRPr lang="en-AU" sz="6000"/>
          </a:p>
        </p:txBody>
      </p:sp>
      <p:sp>
        <p:nvSpPr>
          <p:cNvPr id="4099" name="Rectangle 2"/>
          <p:cNvSpPr>
            <a:spLocks noGrp="1" noRot="1" noChangeAspect="1" noChangeArrowheads="1" noTextEdit="1"/>
          </p:cNvSpPr>
          <p:nvPr>
            <p:ph type="sldImg"/>
          </p:nvPr>
        </p:nvSpPr>
        <p:spPr/>
      </p:sp>
      <p:sp>
        <p:nvSpPr>
          <p:cNvPr id="4100" name="Rectangle 3"/>
          <p:cNvSpPr>
            <a:spLocks noGrp="1" noChangeArrowheads="1"/>
          </p:cNvSpPr>
          <p:nvPr>
            <p:ph type="body" idx="1"/>
          </p:nvPr>
        </p:nvSpPr>
        <p:spPr>
          <a:noFill/>
        </p:spPr>
        <p:txBody>
          <a:bodyPr/>
          <a:lstStyle>
            <a:defPPr>
              <a:defRPr kern="1200" smtId="4294967295"/>
            </a:defP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2123" y="10226675"/>
            <a:ext cx="37306957" cy="7054850"/>
          </a:xfrm>
        </p:spPr>
        <p:txBody>
          <a:bodyPr/>
          <a:lstStyle>
            <a:defPPr>
              <a:defRPr kern="1200" smtId="4294967295"/>
            </a:defPPr>
          </a:lstStyle>
          <a:p>
            <a:r>
              <a:rPr lang="en-US"/>
              <a:t>Click to edit Master title style</a:t>
            </a:r>
          </a:p>
        </p:txBody>
      </p:sp>
      <p:sp>
        <p:nvSpPr>
          <p:cNvPr id="3" name="Subtitle 2"/>
          <p:cNvSpPr>
            <a:spLocks noGrp="1"/>
          </p:cNvSpPr>
          <p:nvPr>
            <p:ph type="subTitle" idx="1"/>
          </p:nvPr>
        </p:nvSpPr>
        <p:spPr>
          <a:xfrm>
            <a:off x="6584245" y="18653125"/>
            <a:ext cx="30722711" cy="8413750"/>
          </a:xfrm>
        </p:spPr>
        <p:txBody>
          <a:bodyPr/>
          <a:lstStyle>
            <a:defPPr>
              <a:defRPr kern="1200" smtId="4294967295"/>
            </a:defPPr>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smtId="4294967295"/>
            </a:defPPr>
            <a:lvl1pPr>
              <a:defRPr/>
            </a:lvl1pPr>
          </a:lstStyle>
          <a:p>
            <a:pPr>
              <a:defRPr/>
            </a:pPr>
            <a:fld id="{0DA66E67-F948-4693-96A5-27BC239C04A3}" type="slidenum">
              <a:rPr lang="en-US"/>
              <a:pPr>
                <a:defRPr/>
              </a:pPr>
              <a:t>‹#›</a:t>
            </a:fld>
            <a:endParaRPr lang="en-US"/>
          </a:p>
        </p:txBody>
      </p:sp>
    </p:spTree>
    <p:extLst>
      <p:ext uri="{BB962C8B-B14F-4D97-AF65-F5344CB8AC3E}">
        <p14:creationId xmlns:p14="http://schemas.microsoft.com/office/powerpoint/2010/main" val="3648922583"/>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smtId="4294967295"/>
            </a:defPPr>
          </a:lstStyle>
          <a:p>
            <a:r>
              <a:rPr lang="en-US"/>
              <a:t>Click to edit Master title style</a:t>
            </a:r>
          </a:p>
        </p:txBody>
      </p:sp>
      <p:sp>
        <p:nvSpPr>
          <p:cNvPr id="3" name="Vertical Text Placeholder 2"/>
          <p:cNvSpPr>
            <a:spLocks noGrp="1"/>
          </p:cNvSpPr>
          <p:nvPr>
            <p:ph type="body" orient="vert" idx="1"/>
          </p:nvPr>
        </p:nvSpPr>
        <p:spPr/>
        <p:txBody>
          <a:bodyPr vert="eaVert"/>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smtId="4294967295"/>
            </a:defPPr>
            <a:lvl1pPr>
              <a:defRPr/>
            </a:lvl1pPr>
          </a:lstStyle>
          <a:p>
            <a:pPr>
              <a:defRPr/>
            </a:pPr>
            <a:fld id="{2DA27A25-0059-41B6-A6E5-54D93C10805F}" type="slidenum">
              <a:rPr lang="en-US"/>
              <a:pPr>
                <a:defRPr/>
              </a:pPr>
              <a:t>‹#›</a:t>
            </a:fld>
            <a:endParaRPr lang="en-US"/>
          </a:p>
        </p:txBody>
      </p:sp>
    </p:spTree>
    <p:extLst>
      <p:ext uri="{BB962C8B-B14F-4D97-AF65-F5344CB8AC3E}">
        <p14:creationId xmlns:p14="http://schemas.microsoft.com/office/powerpoint/2010/main" val="4181187469"/>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271635" y="2925763"/>
            <a:ext cx="9326033" cy="26335038"/>
          </a:xfrm>
        </p:spPr>
        <p:txBody>
          <a:bodyPr vert="eaVert"/>
          <a:lstStyle>
            <a:defPPr>
              <a:defRPr kern="1200" smtId="4294967295"/>
            </a:defPPr>
          </a:lstStyle>
          <a:p>
            <a:r>
              <a:rPr lang="en-US"/>
              <a:t>Click to edit Master title style</a:t>
            </a:r>
          </a:p>
        </p:txBody>
      </p:sp>
      <p:sp>
        <p:nvSpPr>
          <p:cNvPr id="3" name="Vertical Text Placeholder 2"/>
          <p:cNvSpPr>
            <a:spLocks noGrp="1"/>
          </p:cNvSpPr>
          <p:nvPr>
            <p:ph type="body" orient="vert" idx="1"/>
          </p:nvPr>
        </p:nvSpPr>
        <p:spPr>
          <a:xfrm>
            <a:off x="3293534" y="2925763"/>
            <a:ext cx="27842635" cy="26335038"/>
          </a:xfrm>
        </p:spPr>
        <p:txBody>
          <a:bodyPr vert="eaVert"/>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smtId="4294967295"/>
            </a:defPPr>
            <a:lvl1pPr>
              <a:defRPr/>
            </a:lvl1pPr>
          </a:lstStyle>
          <a:p>
            <a:pPr>
              <a:defRPr/>
            </a:pPr>
            <a:fld id="{043B26BC-A2E6-4CDA-9F76-12293F26600A}" type="slidenum">
              <a:rPr lang="en-US"/>
              <a:pPr>
                <a:defRPr/>
              </a:pPr>
              <a:t>‹#›</a:t>
            </a:fld>
            <a:endParaRPr lang="en-US"/>
          </a:p>
        </p:txBody>
      </p:sp>
    </p:spTree>
    <p:extLst>
      <p:ext uri="{BB962C8B-B14F-4D97-AF65-F5344CB8AC3E}">
        <p14:creationId xmlns:p14="http://schemas.microsoft.com/office/powerpoint/2010/main" val="3494185400"/>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smtId="4294967295"/>
            </a:defPPr>
          </a:lstStyle>
          <a:p>
            <a:r>
              <a:rPr lang="en-US"/>
              <a:t>Click to edit Master title style</a:t>
            </a:r>
          </a:p>
        </p:txBody>
      </p:sp>
      <p:sp>
        <p:nvSpPr>
          <p:cNvPr id="3" name="Content Placeholder 2"/>
          <p:cNvSpPr>
            <a:spLocks noGrp="1"/>
          </p:cNvSpPr>
          <p:nvPr>
            <p:ph idx="1"/>
          </p:nvPr>
        </p:nvSpPr>
        <p:spPr/>
        <p:txBody>
          <a:bodyPr/>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smtId="4294967295"/>
            </a:defPPr>
            <a:lvl1pPr>
              <a:defRPr/>
            </a:lvl1pPr>
          </a:lstStyle>
          <a:p>
            <a:pPr>
              <a:defRPr/>
            </a:pPr>
            <a:fld id="{0EC1B4D6-BEE2-4AF6-A92E-38CD68913D5A}" type="slidenum">
              <a:rPr lang="en-US"/>
              <a:pPr>
                <a:defRPr/>
              </a:pPr>
              <a:t>‹#›</a:t>
            </a:fld>
            <a:endParaRPr lang="en-US"/>
          </a:p>
        </p:txBody>
      </p:sp>
    </p:spTree>
    <p:extLst>
      <p:ext uri="{BB962C8B-B14F-4D97-AF65-F5344CB8AC3E}">
        <p14:creationId xmlns:p14="http://schemas.microsoft.com/office/powerpoint/2010/main" val="3177762665"/>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1" y="21153439"/>
            <a:ext cx="37306957" cy="6537325"/>
          </a:xfrm>
        </p:spPr>
        <p:txBody>
          <a:bodyPr anchor="t"/>
          <a:lstStyle>
            <a:defPPr>
              <a:defRPr kern="1200" smtId="4294967295"/>
            </a:defPPr>
            <a:lvl1pPr algn="l">
              <a:defRPr sz="4000" b="1" cap="all"/>
            </a:lvl1pPr>
          </a:lstStyle>
          <a:p>
            <a:r>
              <a:rPr lang="en-US"/>
              <a:t>Click to edit Master title style</a:t>
            </a:r>
          </a:p>
        </p:txBody>
      </p:sp>
      <p:sp>
        <p:nvSpPr>
          <p:cNvPr id="3" name="Text Placeholder 2"/>
          <p:cNvSpPr>
            <a:spLocks noGrp="1"/>
          </p:cNvSpPr>
          <p:nvPr>
            <p:ph type="body" idx="1"/>
          </p:nvPr>
        </p:nvSpPr>
        <p:spPr>
          <a:xfrm>
            <a:off x="3467101" y="13952538"/>
            <a:ext cx="37306957" cy="7200900"/>
          </a:xfrm>
        </p:spPr>
        <p:txBody>
          <a:bodyPr anchor="b"/>
          <a:lstStyle>
            <a:defPPr>
              <a:defRPr kern="1200" smtId="4294967295"/>
            </a:defPPr>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smtId="4294967295"/>
            </a:defPPr>
            <a:lvl1pPr>
              <a:defRPr/>
            </a:lvl1pPr>
          </a:lstStyle>
          <a:p>
            <a:pPr>
              <a:defRPr/>
            </a:pPr>
            <a:fld id="{D8650354-6837-43DB-843B-C6021BD2EF37}" type="slidenum">
              <a:rPr lang="en-US"/>
              <a:pPr>
                <a:defRPr/>
              </a:pPr>
              <a:t>‹#›</a:t>
            </a:fld>
            <a:endParaRPr lang="en-US"/>
          </a:p>
        </p:txBody>
      </p:sp>
    </p:spTree>
    <p:extLst>
      <p:ext uri="{BB962C8B-B14F-4D97-AF65-F5344CB8AC3E}">
        <p14:creationId xmlns:p14="http://schemas.microsoft.com/office/powerpoint/2010/main" val="2568638210"/>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smtId="4294967295"/>
            </a:defPPr>
          </a:lstStyle>
          <a:p>
            <a:r>
              <a:rPr lang="en-US"/>
              <a:t>Click to edit Master title style</a:t>
            </a:r>
          </a:p>
        </p:txBody>
      </p:sp>
      <p:sp>
        <p:nvSpPr>
          <p:cNvPr id="3" name="Content Placeholder 2"/>
          <p:cNvSpPr>
            <a:spLocks noGrp="1"/>
          </p:cNvSpPr>
          <p:nvPr>
            <p:ph sz="half" idx="1"/>
          </p:nvPr>
        </p:nvSpPr>
        <p:spPr>
          <a:xfrm>
            <a:off x="3293534" y="9509126"/>
            <a:ext cx="18584332" cy="19751675"/>
          </a:xfrm>
        </p:spPr>
        <p:txBody>
          <a:bodyPr/>
          <a:lstStyle>
            <a:defPPr>
              <a:defRPr kern="1200" smtId="4294967295"/>
            </a:defPPr>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013334" y="9509126"/>
            <a:ext cx="18584332" cy="19751675"/>
          </a:xfrm>
        </p:spPr>
        <p:txBody>
          <a:bodyPr/>
          <a:lstStyle>
            <a:defPPr>
              <a:defRPr kern="1200" smtId="4294967295"/>
            </a:defPPr>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6"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7" name="Rectangle 6"/>
          <p:cNvSpPr>
            <a:spLocks noGrp="1" noChangeArrowheads="1"/>
          </p:cNvSpPr>
          <p:nvPr>
            <p:ph type="sldNum" sz="quarter" idx="12"/>
          </p:nvPr>
        </p:nvSpPr>
        <p:spPr/>
        <p:txBody>
          <a:bodyPr/>
          <a:lstStyle>
            <a:defPPr>
              <a:defRPr kern="1200" smtId="4294967295"/>
            </a:defPPr>
            <a:lvl1pPr>
              <a:defRPr/>
            </a:lvl1pPr>
          </a:lstStyle>
          <a:p>
            <a:pPr>
              <a:defRPr/>
            </a:pPr>
            <a:fld id="{4296FF25-ADB1-4315-9622-9852994CD1E5}" type="slidenum">
              <a:rPr lang="en-US"/>
              <a:pPr>
                <a:defRPr/>
              </a:pPr>
              <a:t>‹#›</a:t>
            </a:fld>
            <a:endParaRPr lang="en-US"/>
          </a:p>
        </p:txBody>
      </p:sp>
    </p:spTree>
    <p:extLst>
      <p:ext uri="{BB962C8B-B14F-4D97-AF65-F5344CB8AC3E}">
        <p14:creationId xmlns:p14="http://schemas.microsoft.com/office/powerpoint/2010/main" val="2618309162"/>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94279" y="1317625"/>
            <a:ext cx="39502643" cy="5486400"/>
          </a:xfrm>
        </p:spPr>
        <p:txBody>
          <a:bodyPr/>
          <a:lstStyle>
            <a:defPPr>
              <a:defRPr kern="1200" smtId="4294967295"/>
            </a:defPPr>
            <a:lvl1pPr>
              <a:defRPr/>
            </a:lvl1pPr>
          </a:lstStyle>
          <a:p>
            <a:r>
              <a:rPr lang="en-US"/>
              <a:t>Click to edit Master title style</a:t>
            </a:r>
          </a:p>
        </p:txBody>
      </p:sp>
      <p:sp>
        <p:nvSpPr>
          <p:cNvPr id="3" name="Text Placeholder 2"/>
          <p:cNvSpPr>
            <a:spLocks noGrp="1"/>
          </p:cNvSpPr>
          <p:nvPr>
            <p:ph type="body" idx="1"/>
          </p:nvPr>
        </p:nvSpPr>
        <p:spPr>
          <a:xfrm>
            <a:off x="2194278" y="7369176"/>
            <a:ext cx="19392900" cy="3070225"/>
          </a:xfrm>
        </p:spPr>
        <p:txBody>
          <a:bodyPr anchor="b"/>
          <a:lstStyle>
            <a:defPPr>
              <a:defRPr kern="1200" smtId="4294967295"/>
            </a:defPPr>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194278" y="10439400"/>
            <a:ext cx="19392900" cy="18965862"/>
          </a:xfrm>
        </p:spPr>
        <p:txBody>
          <a:bodyPr/>
          <a:lstStyle>
            <a:defPPr>
              <a:defRPr kern="1200" smtId="4294967295"/>
            </a:defPPr>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5555" y="7369176"/>
            <a:ext cx="19401368" cy="3070225"/>
          </a:xfrm>
        </p:spPr>
        <p:txBody>
          <a:bodyPr anchor="b"/>
          <a:lstStyle>
            <a:defPPr>
              <a:defRPr kern="1200" smtId="4294967295"/>
            </a:defPPr>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22295555" y="10439400"/>
            <a:ext cx="19401368" cy="18965862"/>
          </a:xfrm>
        </p:spPr>
        <p:txBody>
          <a:bodyPr/>
          <a:lstStyle>
            <a:defPPr>
              <a:defRPr kern="1200" smtId="4294967295"/>
            </a:defPPr>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8"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9" name="Rectangle 6"/>
          <p:cNvSpPr>
            <a:spLocks noGrp="1" noChangeArrowheads="1"/>
          </p:cNvSpPr>
          <p:nvPr>
            <p:ph type="sldNum" sz="quarter" idx="12"/>
          </p:nvPr>
        </p:nvSpPr>
        <p:spPr/>
        <p:txBody>
          <a:bodyPr/>
          <a:lstStyle>
            <a:defPPr>
              <a:defRPr kern="1200" smtId="4294967295"/>
            </a:defPPr>
            <a:lvl1pPr>
              <a:defRPr/>
            </a:lvl1pPr>
          </a:lstStyle>
          <a:p>
            <a:pPr>
              <a:defRPr/>
            </a:pPr>
            <a:fld id="{72EF82B1-171C-4CAC-B9C4-22062286C8C4}" type="slidenum">
              <a:rPr lang="en-US"/>
              <a:pPr>
                <a:defRPr/>
              </a:pPr>
              <a:t>‹#›</a:t>
            </a:fld>
            <a:endParaRPr lang="en-US"/>
          </a:p>
        </p:txBody>
      </p:sp>
    </p:spTree>
    <p:extLst>
      <p:ext uri="{BB962C8B-B14F-4D97-AF65-F5344CB8AC3E}">
        <p14:creationId xmlns:p14="http://schemas.microsoft.com/office/powerpoint/2010/main" val="3601223922"/>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smtId="4294967295"/>
            </a:defPPr>
          </a:lstStyle>
          <a:p>
            <a:r>
              <a:rPr lang="en-US"/>
              <a:t>Click to edit Master title style</a:t>
            </a:r>
          </a:p>
        </p:txBody>
      </p:sp>
      <p:sp>
        <p:nvSpPr>
          <p:cNvPr id="3"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4"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5" name="Rectangle 6"/>
          <p:cNvSpPr>
            <a:spLocks noGrp="1" noChangeArrowheads="1"/>
          </p:cNvSpPr>
          <p:nvPr>
            <p:ph type="sldNum" sz="quarter" idx="12"/>
          </p:nvPr>
        </p:nvSpPr>
        <p:spPr/>
        <p:txBody>
          <a:bodyPr/>
          <a:lstStyle>
            <a:defPPr>
              <a:defRPr kern="1200" smtId="4294967295"/>
            </a:defPPr>
            <a:lvl1pPr>
              <a:defRPr/>
            </a:lvl1pPr>
          </a:lstStyle>
          <a:p>
            <a:pPr>
              <a:defRPr/>
            </a:pPr>
            <a:fld id="{678F620B-8934-45A0-BE2C-EF6C76032C45}" type="slidenum">
              <a:rPr lang="en-US"/>
              <a:pPr>
                <a:defRPr/>
              </a:pPr>
              <a:t>‹#›</a:t>
            </a:fld>
            <a:endParaRPr lang="en-US"/>
          </a:p>
        </p:txBody>
      </p:sp>
    </p:spTree>
    <p:extLst>
      <p:ext uri="{BB962C8B-B14F-4D97-AF65-F5344CB8AC3E}">
        <p14:creationId xmlns:p14="http://schemas.microsoft.com/office/powerpoint/2010/main" val="3529386339"/>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3"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4" name="Rectangle 6"/>
          <p:cNvSpPr>
            <a:spLocks noGrp="1" noChangeArrowheads="1"/>
          </p:cNvSpPr>
          <p:nvPr>
            <p:ph type="sldNum" sz="quarter" idx="12"/>
          </p:nvPr>
        </p:nvSpPr>
        <p:spPr/>
        <p:txBody>
          <a:bodyPr/>
          <a:lstStyle>
            <a:defPPr>
              <a:defRPr kern="1200" smtId="4294967295"/>
            </a:defPPr>
            <a:lvl1pPr>
              <a:defRPr/>
            </a:lvl1pPr>
          </a:lstStyle>
          <a:p>
            <a:pPr>
              <a:defRPr/>
            </a:pPr>
            <a:fld id="{A3ECE3F5-A3DD-46D3-8112-19EE7FD1DDFA}" type="slidenum">
              <a:rPr lang="en-US"/>
              <a:pPr>
                <a:defRPr/>
              </a:pPr>
              <a:t>‹#›</a:t>
            </a:fld>
            <a:endParaRPr lang="en-US"/>
          </a:p>
        </p:txBody>
      </p:sp>
    </p:spTree>
    <p:extLst>
      <p:ext uri="{BB962C8B-B14F-4D97-AF65-F5344CB8AC3E}">
        <p14:creationId xmlns:p14="http://schemas.microsoft.com/office/powerpoint/2010/main" val="233742527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278" y="1311275"/>
            <a:ext cx="14439900" cy="5576888"/>
          </a:xfrm>
        </p:spPr>
        <p:txBody>
          <a:bodyPr anchor="b"/>
          <a:lstStyle>
            <a:defPPr>
              <a:defRPr kern="1200" smtId="4294967295"/>
            </a:defPPr>
            <a:lvl1pPr algn="l">
              <a:defRPr sz="2000" b="1"/>
            </a:lvl1pPr>
          </a:lstStyle>
          <a:p>
            <a:r>
              <a:rPr lang="en-US"/>
              <a:t>Click to edit Master title style</a:t>
            </a:r>
          </a:p>
        </p:txBody>
      </p:sp>
      <p:sp>
        <p:nvSpPr>
          <p:cNvPr id="3" name="Content Placeholder 2"/>
          <p:cNvSpPr>
            <a:spLocks noGrp="1"/>
          </p:cNvSpPr>
          <p:nvPr>
            <p:ph idx="1"/>
          </p:nvPr>
        </p:nvSpPr>
        <p:spPr>
          <a:xfrm>
            <a:off x="17160523" y="1311275"/>
            <a:ext cx="24536400" cy="28093988"/>
          </a:xfrm>
        </p:spPr>
        <p:txBody>
          <a:bodyPr/>
          <a:lstStyle>
            <a:defPPr>
              <a:defRPr kern="1200" smtId="4294967295"/>
            </a:defPPr>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4278" y="6888163"/>
            <a:ext cx="14439900" cy="22517100"/>
          </a:xfrm>
        </p:spPr>
        <p:txBody>
          <a:bodyPr/>
          <a:lstStyle>
            <a:defPPr>
              <a:defRPr kern="1200" smtId="4294967295"/>
            </a:defPPr>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6"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7" name="Rectangle 6"/>
          <p:cNvSpPr>
            <a:spLocks noGrp="1" noChangeArrowheads="1"/>
          </p:cNvSpPr>
          <p:nvPr>
            <p:ph type="sldNum" sz="quarter" idx="12"/>
          </p:nvPr>
        </p:nvSpPr>
        <p:spPr/>
        <p:txBody>
          <a:bodyPr/>
          <a:lstStyle>
            <a:defPPr>
              <a:defRPr kern="1200" smtId="4294967295"/>
            </a:defPPr>
            <a:lvl1pPr>
              <a:defRPr/>
            </a:lvl1pPr>
          </a:lstStyle>
          <a:p>
            <a:pPr>
              <a:defRPr/>
            </a:pPr>
            <a:fld id="{96691E56-DA67-4BF5-BA67-706F30B37046}" type="slidenum">
              <a:rPr lang="en-US"/>
              <a:pPr>
                <a:defRPr/>
              </a:pPr>
              <a:t>‹#›</a:t>
            </a:fld>
            <a:endParaRPr lang="en-US"/>
          </a:p>
        </p:txBody>
      </p:sp>
    </p:spTree>
    <p:extLst>
      <p:ext uri="{BB962C8B-B14F-4D97-AF65-F5344CB8AC3E}">
        <p14:creationId xmlns:p14="http://schemas.microsoft.com/office/powerpoint/2010/main" val="3982895616"/>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3545" y="23042564"/>
            <a:ext cx="26334157" cy="2720975"/>
          </a:xfrm>
        </p:spPr>
        <p:txBody>
          <a:bodyPr anchor="b"/>
          <a:lstStyle>
            <a:defPPr>
              <a:defRPr kern="1200" smtId="4294967295"/>
            </a:defPPr>
            <a:lvl1pPr algn="l">
              <a:defRPr sz="2000" b="1"/>
            </a:lvl1pPr>
          </a:lstStyle>
          <a:p>
            <a:r>
              <a:rPr lang="en-US"/>
              <a:t>Click to edit Master title style</a:t>
            </a:r>
          </a:p>
        </p:txBody>
      </p:sp>
      <p:sp>
        <p:nvSpPr>
          <p:cNvPr id="3" name="Picture Placeholder 2"/>
          <p:cNvSpPr>
            <a:spLocks noGrp="1"/>
          </p:cNvSpPr>
          <p:nvPr>
            <p:ph type="pic" idx="1"/>
          </p:nvPr>
        </p:nvSpPr>
        <p:spPr>
          <a:xfrm>
            <a:off x="8603545" y="2941638"/>
            <a:ext cx="26334157" cy="19750088"/>
          </a:xfrm>
        </p:spPr>
        <p:txBody>
          <a:bodyPr/>
          <a:lstStyle>
            <a:defPPr>
              <a:defRPr kern="1200" smtId="4294967295"/>
            </a:defPPr>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603545" y="25763539"/>
            <a:ext cx="26334157" cy="3862387"/>
          </a:xfrm>
        </p:spPr>
        <p:txBody>
          <a:bodyPr/>
          <a:lstStyle>
            <a:defPPr>
              <a:defRPr kern="1200" smtId="4294967295"/>
            </a:defPPr>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6"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7" name="Rectangle 6"/>
          <p:cNvSpPr>
            <a:spLocks noGrp="1" noChangeArrowheads="1"/>
          </p:cNvSpPr>
          <p:nvPr>
            <p:ph type="sldNum" sz="quarter" idx="12"/>
          </p:nvPr>
        </p:nvSpPr>
        <p:spPr/>
        <p:txBody>
          <a:bodyPr/>
          <a:lstStyle>
            <a:defPPr>
              <a:defRPr kern="1200" smtId="4294967295"/>
            </a:defPPr>
            <a:lvl1pPr>
              <a:defRPr/>
            </a:lvl1pPr>
          </a:lstStyle>
          <a:p>
            <a:pPr>
              <a:defRPr/>
            </a:pPr>
            <a:fld id="{87F51DAE-E528-43E1-8BE0-91521416EFB0}" type="slidenum">
              <a:rPr lang="en-US"/>
              <a:pPr>
                <a:defRPr/>
              </a:pPr>
              <a:t>‹#›</a:t>
            </a:fld>
            <a:endParaRPr lang="en-US"/>
          </a:p>
        </p:txBody>
      </p:sp>
    </p:spTree>
    <p:extLst>
      <p:ext uri="{BB962C8B-B14F-4D97-AF65-F5344CB8AC3E}">
        <p14:creationId xmlns:p14="http://schemas.microsoft.com/office/powerpoint/2010/main" val="215429485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FFFFF"/>
            </a:gs>
            <a:gs pos="100000">
              <a:srgbClr val="0094B3"/>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294063" y="2925763"/>
            <a:ext cx="37303075" cy="5486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26714" tIns="213357" rIns="426714" bIns="213357" anchor="ctr" anchorCtr="0" compatLnSpc="1">
            <a:prstTxWarp prst="textNoShape">
              <a:avLst/>
            </a:prstTxWarp>
          </a:bodyPr>
          <a:lstStyle>
            <a:defPPr>
              <a:defRPr kern="1200" smtId="4294967295"/>
            </a:defPPr>
          </a:lstStyle>
          <a:p>
            <a:pPr lvl="0"/>
            <a:r>
              <a:rPr lang="en-US"/>
              <a:t>Click to edit Master title style</a:t>
            </a:r>
          </a:p>
        </p:txBody>
      </p:sp>
      <p:sp>
        <p:nvSpPr>
          <p:cNvPr id="1027" name="Rectangle 3"/>
          <p:cNvSpPr>
            <a:spLocks noGrp="1" noChangeArrowheads="1"/>
          </p:cNvSpPr>
          <p:nvPr>
            <p:ph type="body" idx="1"/>
          </p:nvPr>
        </p:nvSpPr>
        <p:spPr bwMode="auto">
          <a:xfrm>
            <a:off x="3294063" y="9509125"/>
            <a:ext cx="37303075" cy="19751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26714" tIns="213357" rIns="426714" bIns="213357" anchor="t" anchorCtr="0" compatLnSpc="1">
            <a:prstTxWarp prst="textNoShape">
              <a:avLst/>
            </a:prstTxWarp>
          </a:bodyPr>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3294063" y="29992638"/>
            <a:ext cx="9144000" cy="2193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26714" tIns="213357" rIns="426714" bIns="213357" anchor="t" anchorCtr="0" compatLnSpc="1">
            <a:prstTxWarp prst="textNoShape">
              <a:avLst/>
            </a:prstTxWarp>
          </a:bodyPr>
          <a:lstStyle>
            <a:defPPr>
              <a:defRPr kern="1200" smtId="4294967295"/>
            </a:defPPr>
            <a:lvl1pPr defTabSz="4267200">
              <a:defRPr sz="6500"/>
            </a:lvl1pPr>
          </a:lstStyle>
          <a:p>
            <a:pPr>
              <a:defRPr/>
            </a:pPr>
            <a:endParaRPr lang="en-US"/>
          </a:p>
        </p:txBody>
      </p:sp>
      <p:sp>
        <p:nvSpPr>
          <p:cNvPr id="1029" name="Rectangle 5"/>
          <p:cNvSpPr>
            <a:spLocks noGrp="1" noChangeArrowheads="1"/>
          </p:cNvSpPr>
          <p:nvPr>
            <p:ph type="ftr" sz="quarter" idx="3"/>
          </p:nvPr>
        </p:nvSpPr>
        <p:spPr bwMode="auto">
          <a:xfrm>
            <a:off x="14993938" y="29992638"/>
            <a:ext cx="13903325" cy="2193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26714" tIns="213357" rIns="426714" bIns="213357" anchor="t" anchorCtr="0" compatLnSpc="1">
            <a:prstTxWarp prst="textNoShape">
              <a:avLst/>
            </a:prstTxWarp>
          </a:bodyPr>
          <a:lstStyle>
            <a:defPPr>
              <a:defRPr kern="1200" smtId="4294967295"/>
            </a:defPPr>
            <a:lvl1pPr algn="ctr" defTabSz="4267200">
              <a:defRPr sz="6500"/>
            </a:lvl1pPr>
          </a:lstStyle>
          <a:p>
            <a:pPr>
              <a:defRPr/>
            </a:pPr>
            <a:endParaRPr lang="en-US"/>
          </a:p>
        </p:txBody>
      </p:sp>
      <p:sp>
        <p:nvSpPr>
          <p:cNvPr id="1030" name="Rectangle 6"/>
          <p:cNvSpPr>
            <a:spLocks noGrp="1" noChangeArrowheads="1"/>
          </p:cNvSpPr>
          <p:nvPr>
            <p:ph type="sldNum" sz="quarter" idx="4"/>
          </p:nvPr>
        </p:nvSpPr>
        <p:spPr bwMode="auto">
          <a:xfrm>
            <a:off x="31453138" y="29992638"/>
            <a:ext cx="9144000" cy="2193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26714" tIns="213357" rIns="426714" bIns="213357" anchor="t" anchorCtr="0" compatLnSpc="1">
            <a:prstTxWarp prst="textNoShape">
              <a:avLst/>
            </a:prstTxWarp>
          </a:bodyPr>
          <a:lstStyle>
            <a:defPPr>
              <a:defRPr kern="1200" smtId="4294967295"/>
            </a:defPPr>
            <a:lvl1pPr algn="r" defTabSz="4267200">
              <a:defRPr sz="6500"/>
            </a:lvl1pPr>
          </a:lstStyle>
          <a:p>
            <a:pPr>
              <a:defRPr/>
            </a:pPr>
            <a:fld id="{469A0CB4-D18D-4AEF-B324-9EDF067D136D}" type="slidenum">
              <a:rPr lang="en-US"/>
              <a:pPr>
                <a:defRPr/>
              </a:pPr>
              <a:t>‹#›</a:t>
            </a:fld>
            <a:endParaRPr lang="en-US"/>
          </a:p>
        </p:txBody>
      </p:sp>
      <p:pic>
        <p:nvPicPr>
          <p:cNvPr id="1031" name="New picture"/>
          <p:cNvPicPr/>
          <p:nvPr/>
        </p:nvPicPr>
        <p:blipFill>
          <a:blip r:embed="rId13"/>
          <a:stretch>
            <a:fillRect/>
          </a:stretch>
        </p:blipFill>
        <p:spPr>
          <a:xfrm rot="16200000">
            <a:off x="-11506200" y="16459200"/>
            <a:ext cx="14274800" cy="4368800"/>
          </a:xfrm>
          <a:prstGeom prst="rect">
            <a:avLst/>
          </a:prstGeom>
        </p:spPr>
      </p:pic>
      <p:pic>
        <p:nvPicPr>
          <p:cNvPr id="1032" name="New picture"/>
          <p:cNvPicPr/>
          <p:nvPr/>
        </p:nvPicPr>
        <p:blipFill>
          <a:blip r:embed="rId13"/>
          <a:stretch>
            <a:fillRect/>
          </a:stretch>
        </p:blipFill>
        <p:spPr>
          <a:xfrm rot="5400000">
            <a:off x="41122600" y="16459200"/>
            <a:ext cx="14274800" cy="4368800"/>
          </a:xfrm>
          <a:prstGeom prst="rect">
            <a:avLst/>
          </a:prstGeom>
        </p:spPr>
      </p:pic>
      <p:pic>
        <p:nvPicPr>
          <p:cNvPr id="1033" name="New picture"/>
          <p:cNvPicPr/>
          <p:nvPr/>
        </p:nvPicPr>
        <p:blipFill>
          <a:blip r:embed="rId14"/>
          <a:stretch>
            <a:fillRect/>
          </a:stretch>
        </p:blipFill>
        <p:spPr>
          <a:xfrm>
            <a:off x="6959600" y="33426400"/>
            <a:ext cx="29972000" cy="1549400"/>
          </a:xfrm>
          <a:prstGeom prst="rect">
            <a:avLst/>
          </a:prstGeom>
        </p:spPr>
      </p:pic>
      <p:sp>
        <p:nvSpPr>
          <p:cNvPr id="1034" name="New shape"/>
          <p:cNvSpPr/>
          <p:nvPr/>
        </p:nvSpPr>
        <p:spPr>
          <a:xfrm>
            <a:off x="6959600" y="33997900"/>
            <a:ext cx="21945600" cy="127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sz="4880">
                <a:solidFill>
                  <a:srgbClr val="808080"/>
                </a:solidFill>
              </a:rPr>
              <a:t>Template ID: persuadingsapphire  Size: 48x36</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defPPr>
        <a:defRPr kern="1200" smtId="4294967295"/>
      </a:defPPr>
      <a:lvl1pPr algn="ctr" defTabSz="4267200" rtl="0" eaLnBrk="0" fontAlgn="base" hangingPunct="0">
        <a:spcBef>
          <a:spcPct val="0"/>
        </a:spcBef>
        <a:spcAft>
          <a:spcPct val="0"/>
        </a:spcAft>
        <a:defRPr sz="20500">
          <a:solidFill>
            <a:schemeClr val="tx2"/>
          </a:solidFill>
          <a:latin typeface="+mj-lt"/>
          <a:ea typeface="+mj-ea"/>
          <a:cs typeface="+mj-cs"/>
        </a:defRPr>
      </a:lvl1pPr>
      <a:lvl2pPr algn="ctr" defTabSz="4267200" rtl="0" eaLnBrk="0" fontAlgn="base" hangingPunct="0">
        <a:spcBef>
          <a:spcPct val="0"/>
        </a:spcBef>
        <a:spcAft>
          <a:spcPct val="0"/>
        </a:spcAft>
        <a:defRPr sz="20500">
          <a:solidFill>
            <a:schemeClr val="tx2"/>
          </a:solidFill>
          <a:latin typeface="Times New Roman" pitchFamily="18" charset="0"/>
        </a:defRPr>
      </a:lvl2pPr>
      <a:lvl3pPr algn="ctr" defTabSz="4267200" rtl="0" eaLnBrk="0" fontAlgn="base" hangingPunct="0">
        <a:spcBef>
          <a:spcPct val="0"/>
        </a:spcBef>
        <a:spcAft>
          <a:spcPct val="0"/>
        </a:spcAft>
        <a:defRPr sz="20500">
          <a:solidFill>
            <a:schemeClr val="tx2"/>
          </a:solidFill>
          <a:latin typeface="Times New Roman" pitchFamily="18" charset="0"/>
        </a:defRPr>
      </a:lvl3pPr>
      <a:lvl4pPr algn="ctr" defTabSz="4267200" rtl="0" eaLnBrk="0" fontAlgn="base" hangingPunct="0">
        <a:spcBef>
          <a:spcPct val="0"/>
        </a:spcBef>
        <a:spcAft>
          <a:spcPct val="0"/>
        </a:spcAft>
        <a:defRPr sz="20500">
          <a:solidFill>
            <a:schemeClr val="tx2"/>
          </a:solidFill>
          <a:latin typeface="Times New Roman" pitchFamily="18" charset="0"/>
        </a:defRPr>
      </a:lvl4pPr>
      <a:lvl5pPr algn="ctr" defTabSz="4267200" rtl="0" eaLnBrk="0" fontAlgn="base" hangingPunct="0">
        <a:spcBef>
          <a:spcPct val="0"/>
        </a:spcBef>
        <a:spcAft>
          <a:spcPct val="0"/>
        </a:spcAft>
        <a:defRPr sz="20500">
          <a:solidFill>
            <a:schemeClr val="tx2"/>
          </a:solidFill>
          <a:latin typeface="Times New Roman" pitchFamily="18" charset="0"/>
        </a:defRPr>
      </a:lvl5pPr>
      <a:lvl6pPr marL="457200" algn="ctr" defTabSz="4267200" rtl="0" eaLnBrk="0" fontAlgn="base" hangingPunct="0">
        <a:spcBef>
          <a:spcPct val="0"/>
        </a:spcBef>
        <a:spcAft>
          <a:spcPct val="0"/>
        </a:spcAft>
        <a:defRPr sz="20500">
          <a:solidFill>
            <a:schemeClr val="tx2"/>
          </a:solidFill>
          <a:latin typeface="Times New Roman" pitchFamily="18" charset="0"/>
        </a:defRPr>
      </a:lvl6pPr>
      <a:lvl7pPr marL="914400" algn="ctr" defTabSz="4267200" rtl="0" eaLnBrk="0" fontAlgn="base" hangingPunct="0">
        <a:spcBef>
          <a:spcPct val="0"/>
        </a:spcBef>
        <a:spcAft>
          <a:spcPct val="0"/>
        </a:spcAft>
        <a:defRPr sz="20500">
          <a:solidFill>
            <a:schemeClr val="tx2"/>
          </a:solidFill>
          <a:latin typeface="Times New Roman" pitchFamily="18" charset="0"/>
        </a:defRPr>
      </a:lvl7pPr>
      <a:lvl8pPr marL="1371600" algn="ctr" defTabSz="4267200" rtl="0" eaLnBrk="0" fontAlgn="base" hangingPunct="0">
        <a:spcBef>
          <a:spcPct val="0"/>
        </a:spcBef>
        <a:spcAft>
          <a:spcPct val="0"/>
        </a:spcAft>
        <a:defRPr sz="20500">
          <a:solidFill>
            <a:schemeClr val="tx2"/>
          </a:solidFill>
          <a:latin typeface="Times New Roman" pitchFamily="18" charset="0"/>
        </a:defRPr>
      </a:lvl8pPr>
      <a:lvl9pPr marL="1828800" algn="ctr" defTabSz="4267200" rtl="0" eaLnBrk="0" fontAlgn="base" hangingPunct="0">
        <a:spcBef>
          <a:spcPct val="0"/>
        </a:spcBef>
        <a:spcAft>
          <a:spcPct val="0"/>
        </a:spcAft>
        <a:defRPr sz="20500">
          <a:solidFill>
            <a:schemeClr val="tx2"/>
          </a:solidFill>
          <a:latin typeface="Times New Roman" pitchFamily="18" charset="0"/>
        </a:defRPr>
      </a:lvl9pPr>
    </p:titleStyle>
    <p:bodyStyle>
      <a:defPPr>
        <a:defRPr kern="1200" smtId="4294967295"/>
      </a:defPPr>
      <a:lvl1pPr marL="1600200" indent="-1600200" algn="l" defTabSz="4267200" rtl="0" eaLnBrk="0" fontAlgn="base" hangingPunct="0">
        <a:spcBef>
          <a:spcPct val="20000"/>
        </a:spcBef>
        <a:spcAft>
          <a:spcPct val="0"/>
        </a:spcAft>
        <a:buChar char="•"/>
        <a:defRPr sz="14900">
          <a:solidFill>
            <a:schemeClr val="tx1"/>
          </a:solidFill>
          <a:latin typeface="+mn-lt"/>
          <a:ea typeface="+mn-ea"/>
          <a:cs typeface="+mn-cs"/>
        </a:defRPr>
      </a:lvl1pPr>
      <a:lvl2pPr marL="3467100" indent="-1333500" algn="l" defTabSz="4267200" rtl="0" eaLnBrk="0" fontAlgn="base" hangingPunct="0">
        <a:spcBef>
          <a:spcPct val="20000"/>
        </a:spcBef>
        <a:spcAft>
          <a:spcPct val="0"/>
        </a:spcAft>
        <a:buChar char="–"/>
        <a:defRPr sz="13100">
          <a:solidFill>
            <a:schemeClr val="tx1"/>
          </a:solidFill>
          <a:latin typeface="+mn-lt"/>
        </a:defRPr>
      </a:lvl2pPr>
      <a:lvl3pPr marL="5334000" indent="-1066800" algn="l" defTabSz="4267200" rtl="0" eaLnBrk="0" fontAlgn="base" hangingPunct="0">
        <a:spcBef>
          <a:spcPct val="20000"/>
        </a:spcBef>
        <a:spcAft>
          <a:spcPct val="0"/>
        </a:spcAft>
        <a:buChar char="•"/>
        <a:defRPr sz="11200">
          <a:solidFill>
            <a:schemeClr val="tx1"/>
          </a:solidFill>
          <a:latin typeface="+mn-lt"/>
        </a:defRPr>
      </a:lvl3pPr>
      <a:lvl4pPr marL="7467600" indent="-1066800" algn="l" defTabSz="4267200" rtl="0" eaLnBrk="0" fontAlgn="base" hangingPunct="0">
        <a:spcBef>
          <a:spcPct val="20000"/>
        </a:spcBef>
        <a:spcAft>
          <a:spcPct val="0"/>
        </a:spcAft>
        <a:buChar char="–"/>
        <a:defRPr sz="9300">
          <a:solidFill>
            <a:schemeClr val="tx1"/>
          </a:solidFill>
          <a:latin typeface="+mn-lt"/>
        </a:defRPr>
      </a:lvl4pPr>
      <a:lvl5pPr marL="9601200" indent="-1066800" algn="l" defTabSz="4267200" rtl="0" eaLnBrk="0" fontAlgn="base" hangingPunct="0">
        <a:spcBef>
          <a:spcPct val="20000"/>
        </a:spcBef>
        <a:spcAft>
          <a:spcPct val="0"/>
        </a:spcAft>
        <a:buChar char="»"/>
        <a:defRPr sz="9300">
          <a:solidFill>
            <a:schemeClr val="tx1"/>
          </a:solidFill>
          <a:latin typeface="+mn-lt"/>
        </a:defRPr>
      </a:lvl5pPr>
      <a:lvl6pPr marL="10058400" indent="-1066800" algn="l" defTabSz="4267200" rtl="0" eaLnBrk="0" fontAlgn="base" hangingPunct="0">
        <a:spcBef>
          <a:spcPct val="20000"/>
        </a:spcBef>
        <a:spcAft>
          <a:spcPct val="0"/>
        </a:spcAft>
        <a:buChar char="»"/>
        <a:defRPr sz="9300">
          <a:solidFill>
            <a:schemeClr val="tx1"/>
          </a:solidFill>
          <a:latin typeface="+mn-lt"/>
        </a:defRPr>
      </a:lvl6pPr>
      <a:lvl7pPr marL="10515600" indent="-1066800" algn="l" defTabSz="4267200" rtl="0" eaLnBrk="0" fontAlgn="base" hangingPunct="0">
        <a:spcBef>
          <a:spcPct val="20000"/>
        </a:spcBef>
        <a:spcAft>
          <a:spcPct val="0"/>
        </a:spcAft>
        <a:buChar char="»"/>
        <a:defRPr sz="9300">
          <a:solidFill>
            <a:schemeClr val="tx1"/>
          </a:solidFill>
          <a:latin typeface="+mn-lt"/>
        </a:defRPr>
      </a:lvl7pPr>
      <a:lvl8pPr marL="10972800" indent="-1066800" algn="l" defTabSz="4267200" rtl="0" eaLnBrk="0" fontAlgn="base" hangingPunct="0">
        <a:spcBef>
          <a:spcPct val="20000"/>
        </a:spcBef>
        <a:spcAft>
          <a:spcPct val="0"/>
        </a:spcAft>
        <a:buChar char="»"/>
        <a:defRPr sz="9300">
          <a:solidFill>
            <a:schemeClr val="tx1"/>
          </a:solidFill>
          <a:latin typeface="+mn-lt"/>
        </a:defRPr>
      </a:lvl8pPr>
      <a:lvl9pPr marL="11430000" indent="-1066800" algn="l" defTabSz="4267200" rtl="0" eaLnBrk="0" fontAlgn="base" hangingPunct="0">
        <a:spcBef>
          <a:spcPct val="20000"/>
        </a:spcBef>
        <a:spcAft>
          <a:spcPct val="0"/>
        </a:spcAft>
        <a:buChar char="»"/>
        <a:defRPr sz="93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tribalhealthreport.in/executive-summary/" TargetMode="External"/><Relationship Id="rId7"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hyperlink" Target="https://doi.org/10.1186/s13063-019-3369-5" TargetMode="External"/><Relationship Id="rId5" Type="http://schemas.openxmlformats.org/officeDocument/2006/relationships/hyperlink" Target="https://doi.org/10.1371/journal.pmed.1002939" TargetMode="External"/><Relationship Id="rId4" Type="http://schemas.openxmlformats.org/officeDocument/2006/relationships/hyperlink" Target="https://unesdoc.unesco.org/ark:/48223/pf0000261791"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unesdoc.unesco.org/ark:/48223/pf0000261791" TargetMode="External"/><Relationship Id="rId2" Type="http://schemas.openxmlformats.org/officeDocument/2006/relationships/hyperlink" Target="http://tribalhealthreport.in/executive-summary/" TargetMode="External"/><Relationship Id="rId1" Type="http://schemas.openxmlformats.org/officeDocument/2006/relationships/slideLayout" Target="../slideLayouts/slideLayout2.xml"/><Relationship Id="rId5" Type="http://schemas.openxmlformats.org/officeDocument/2006/relationships/hyperlink" Target="https://doi.org/10.1186/s13063-019-3369-5" TargetMode="External"/><Relationship Id="rId4" Type="http://schemas.openxmlformats.org/officeDocument/2006/relationships/hyperlink" Target="https://doi.org/10.1371/journal.pmed.1002939"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FFFF"/>
            </a:gs>
            <a:gs pos="100000">
              <a:srgbClr val="1482A5"/>
            </a:gs>
          </a:gsLst>
          <a:lin ang="5400000" scaled="1"/>
        </a:gradFill>
        <a:effectLst/>
      </p:bgPr>
    </p:bg>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FC10E24E-6727-466C-8B88-70965D324A6C}"/>
              </a:ext>
            </a:extLst>
          </p:cNvPr>
          <p:cNvSpPr txBox="1"/>
          <p:nvPr/>
        </p:nvSpPr>
        <p:spPr>
          <a:xfrm>
            <a:off x="11527277" y="7766748"/>
            <a:ext cx="10035207" cy="4378850"/>
          </a:xfrm>
          <a:prstGeom prst="rect">
            <a:avLst/>
          </a:prstGeom>
          <a:solidFill>
            <a:schemeClr val="bg1"/>
          </a:solidFill>
        </p:spPr>
        <p:txBody>
          <a:bodyPr wrap="square" rtlCol="0">
            <a:spAutoFit/>
          </a:bodyPr>
          <a:lstStyle/>
          <a:p>
            <a:endParaRPr lang="en-IN" dirty="0"/>
          </a:p>
        </p:txBody>
      </p:sp>
      <p:sp>
        <p:nvSpPr>
          <p:cNvPr id="41" name="Title 11">
            <a:extLst>
              <a:ext uri="{FF2B5EF4-FFF2-40B4-BE49-F238E27FC236}">
                <a16:creationId xmlns:a16="http://schemas.microsoft.com/office/drawing/2014/main" id="{8785E597-B0C8-4CA8-9A56-A0F3996D088D}"/>
              </a:ext>
            </a:extLst>
          </p:cNvPr>
          <p:cNvSpPr txBox="1"/>
          <p:nvPr/>
        </p:nvSpPr>
        <p:spPr>
          <a:xfrm>
            <a:off x="3657600" y="1385518"/>
            <a:ext cx="36576000" cy="2746935"/>
          </a:xfrm>
          <a:prstGeom prst="rect">
            <a:avLst/>
          </a:prstGeom>
        </p:spPr>
        <p:txBody>
          <a:bodyPr lIns="128016" tIns="64008" rIns="128016" bIns="64008"/>
          <a:lstStyle>
            <a:defPPr>
              <a:defRPr kern="1200" smtId="4294967295"/>
            </a:defPPr>
            <a:lvl1pPr algn="ctr" defTabSz="4389028" rtl="0" eaLnBrk="1" latinLnBrk="0" hangingPunct="1">
              <a:spcBef>
                <a:spcPct val="0"/>
              </a:spcBef>
              <a:buNone/>
              <a:defRPr sz="13400" kern="1200">
                <a:solidFill>
                  <a:schemeClr val="tx1"/>
                </a:solidFill>
                <a:latin typeface="+mj-lt"/>
                <a:ea typeface="+mj-ea"/>
                <a:cs typeface="+mj-cs"/>
              </a:defRPr>
            </a:lvl1pPr>
          </a:lstStyle>
          <a:p>
            <a:r>
              <a:rPr lang="en-US" sz="8500" dirty="0">
                <a:solidFill>
                  <a:srgbClr val="235078"/>
                </a:solidFill>
                <a:latin typeface="Libre Baskerville" panose="02000000000000000000" pitchFamily="2" charset="0"/>
              </a:rPr>
              <a:t>Healthcare advancement for Rural and Tribal women </a:t>
            </a:r>
          </a:p>
          <a:p>
            <a:r>
              <a:rPr lang="en-US" sz="8500" dirty="0">
                <a:solidFill>
                  <a:srgbClr val="235078"/>
                </a:solidFill>
                <a:latin typeface="Libre Baskerville" panose="02000000000000000000" pitchFamily="2" charset="0"/>
              </a:rPr>
              <a:t>using ICT </a:t>
            </a:r>
          </a:p>
        </p:txBody>
      </p:sp>
      <p:sp>
        <p:nvSpPr>
          <p:cNvPr id="42" name="Text Placeholder 16">
            <a:extLst>
              <a:ext uri="{FF2B5EF4-FFF2-40B4-BE49-F238E27FC236}">
                <a16:creationId xmlns:a16="http://schemas.microsoft.com/office/drawing/2014/main" id="{EBC3B70E-A392-4069-A147-C1FCF37051AF}"/>
              </a:ext>
            </a:extLst>
          </p:cNvPr>
          <p:cNvSpPr txBox="1"/>
          <p:nvPr/>
        </p:nvSpPr>
        <p:spPr>
          <a:xfrm>
            <a:off x="3224212" y="4045274"/>
            <a:ext cx="37009388" cy="3059299"/>
          </a:xfrm>
          <a:prstGeom prst="rect">
            <a:avLst/>
          </a:prstGeom>
        </p:spPr>
        <p:txBody>
          <a:bodyPr wrap="square" lIns="128016" tIns="64008" rIns="128016" bIns="64008">
            <a:spAutoFit/>
          </a:bodyPr>
          <a:lstStyle>
            <a:defPPr>
              <a:defRPr kern="1200" smtId="4294967295"/>
            </a:defPPr>
            <a:lvl1pPr marL="0" indent="0" algn="l" defTabSz="4389028" rtl="0" eaLnBrk="1" latinLnBrk="0" hangingPunct="1">
              <a:spcBef>
                <a:spcPct val="20000"/>
              </a:spcBef>
              <a:buFont typeface="Arial" pitchFamily="34" charset="0"/>
              <a:buNone/>
              <a:defRPr sz="13400" kern="1200" baseline="0">
                <a:solidFill>
                  <a:schemeClr val="tx1"/>
                </a:solidFill>
                <a:latin typeface="+mn-lt"/>
                <a:ea typeface="+mn-ea"/>
                <a:cs typeface="+mn-cs"/>
              </a:defRPr>
            </a:lvl1pPr>
            <a:lvl2pPr marL="3566086" indent="-1371572" algn="l" defTabSz="4389028" rtl="0" eaLnBrk="1" latinLnBrk="0" hangingPunct="1">
              <a:spcBef>
                <a:spcPct val="20000"/>
              </a:spcBef>
              <a:buFont typeface="Arial" pitchFamily="34" charset="0"/>
              <a:buChar char="–"/>
              <a:defRPr sz="13400" kern="1200">
                <a:solidFill>
                  <a:schemeClr val="tx1"/>
                </a:solidFill>
                <a:latin typeface="+mn-lt"/>
                <a:ea typeface="+mn-ea"/>
                <a:cs typeface="+mn-cs"/>
              </a:defRPr>
            </a:lvl2pPr>
            <a:lvl3pPr marL="5486286" indent="-1097257" algn="l" defTabSz="4389028" rtl="0" eaLnBrk="1" latinLnBrk="0" hangingPunct="1">
              <a:spcBef>
                <a:spcPct val="20000"/>
              </a:spcBef>
              <a:buFont typeface="Arial" pitchFamily="34" charset="0"/>
              <a:buChar char="•"/>
              <a:defRPr sz="11500" kern="1200">
                <a:solidFill>
                  <a:schemeClr val="tx1"/>
                </a:solidFill>
                <a:latin typeface="+mn-lt"/>
                <a:ea typeface="+mn-ea"/>
                <a:cs typeface="+mn-cs"/>
              </a:defRPr>
            </a:lvl3pPr>
            <a:lvl4pPr marL="7680800"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4pPr>
            <a:lvl5pPr marL="9875314"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5pPr>
            <a:lvl6pPr marL="12069828"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6pPr>
            <a:lvl7pPr marL="14264342"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7pPr>
            <a:lvl8pPr marL="16458857"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8pPr>
            <a:lvl9pPr marL="18653371"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9pPr>
          </a:lstStyle>
          <a:p>
            <a:pPr algn="ctr"/>
            <a:r>
              <a:rPr lang="en-US" sz="5600" dirty="0">
                <a:solidFill>
                  <a:srgbClr val="1482A5"/>
                </a:solidFill>
                <a:latin typeface="Montserrat Light" panose="00000400000000000000" pitchFamily="50" charset="0"/>
              </a:rPr>
              <a:t>Disha </a:t>
            </a:r>
            <a:r>
              <a:rPr lang="en-US" sz="5600" dirty="0" err="1">
                <a:solidFill>
                  <a:srgbClr val="1482A5"/>
                </a:solidFill>
                <a:latin typeface="Montserrat Light" panose="00000400000000000000" pitchFamily="50" charset="0"/>
              </a:rPr>
              <a:t>Soni</a:t>
            </a:r>
            <a:r>
              <a:rPr lang="en-US" sz="5600" dirty="0">
                <a:solidFill>
                  <a:srgbClr val="1482A5"/>
                </a:solidFill>
                <a:latin typeface="Montserrat Light" panose="00000400000000000000" pitchFamily="50" charset="0"/>
              </a:rPr>
              <a:t>, PGDHM 1</a:t>
            </a:r>
            <a:r>
              <a:rPr lang="en-US" sz="5600" baseline="30000" dirty="0">
                <a:solidFill>
                  <a:srgbClr val="1482A5"/>
                </a:solidFill>
                <a:latin typeface="Montserrat Light" panose="00000400000000000000" pitchFamily="50" charset="0"/>
              </a:rPr>
              <a:t>st</a:t>
            </a:r>
            <a:r>
              <a:rPr lang="en-US" sz="5600" dirty="0">
                <a:solidFill>
                  <a:srgbClr val="1482A5"/>
                </a:solidFill>
                <a:latin typeface="Montserrat Light" panose="00000400000000000000" pitchFamily="50" charset="0"/>
              </a:rPr>
              <a:t> year</a:t>
            </a:r>
          </a:p>
          <a:p>
            <a:pPr algn="ctr"/>
            <a:r>
              <a:rPr lang="en-US" sz="5600" dirty="0">
                <a:solidFill>
                  <a:srgbClr val="1482A5"/>
                </a:solidFill>
                <a:latin typeface="Montserrat Light" panose="00000400000000000000" pitchFamily="50" charset="0"/>
              </a:rPr>
              <a:t>Mentor: Dr. </a:t>
            </a:r>
            <a:r>
              <a:rPr lang="en-US" sz="5600" dirty="0" err="1">
                <a:solidFill>
                  <a:srgbClr val="1482A5"/>
                </a:solidFill>
                <a:latin typeface="Montserrat Light" panose="00000400000000000000" pitchFamily="50" charset="0"/>
              </a:rPr>
              <a:t>Nishikant</a:t>
            </a:r>
            <a:r>
              <a:rPr lang="en-US" sz="5600" dirty="0">
                <a:solidFill>
                  <a:srgbClr val="1482A5"/>
                </a:solidFill>
                <a:latin typeface="Montserrat Light" panose="00000400000000000000" pitchFamily="50" charset="0"/>
              </a:rPr>
              <a:t> </a:t>
            </a:r>
            <a:r>
              <a:rPr lang="en-US" sz="5600" dirty="0" err="1">
                <a:solidFill>
                  <a:srgbClr val="1482A5"/>
                </a:solidFill>
                <a:latin typeface="Montserrat Light" panose="00000400000000000000" pitchFamily="50" charset="0"/>
              </a:rPr>
              <a:t>Bele</a:t>
            </a:r>
            <a:endParaRPr lang="en-US" sz="5600" dirty="0">
              <a:solidFill>
                <a:srgbClr val="1482A5"/>
              </a:solidFill>
              <a:latin typeface="Montserrat Light" panose="00000400000000000000" pitchFamily="50" charset="0"/>
            </a:endParaRPr>
          </a:p>
          <a:p>
            <a:pPr algn="ctr"/>
            <a:r>
              <a:rPr lang="en-US" sz="5600" dirty="0">
                <a:solidFill>
                  <a:srgbClr val="1482A5"/>
                </a:solidFill>
                <a:latin typeface="Montserrat Light" panose="00000400000000000000" pitchFamily="50" charset="0"/>
              </a:rPr>
              <a:t>International Institute of Health Management Research</a:t>
            </a:r>
          </a:p>
        </p:txBody>
      </p:sp>
      <p:sp>
        <p:nvSpPr>
          <p:cNvPr id="47" name="Rectangle 46">
            <a:extLst>
              <a:ext uri="{FF2B5EF4-FFF2-40B4-BE49-F238E27FC236}">
                <a16:creationId xmlns:a16="http://schemas.microsoft.com/office/drawing/2014/main" id="{B9C39BF6-8B9A-45D3-A730-4CDDF5EAA7F1}"/>
              </a:ext>
            </a:extLst>
          </p:cNvPr>
          <p:cNvSpPr/>
          <p:nvPr/>
        </p:nvSpPr>
        <p:spPr>
          <a:xfrm>
            <a:off x="22326600" y="7745167"/>
            <a:ext cx="10058400" cy="244873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algn="ctr"/>
            <a:endParaRPr lang="en-US" sz="9600"/>
          </a:p>
        </p:txBody>
      </p:sp>
      <p:sp>
        <p:nvSpPr>
          <p:cNvPr id="48" name="Rectangle 47">
            <a:extLst>
              <a:ext uri="{FF2B5EF4-FFF2-40B4-BE49-F238E27FC236}">
                <a16:creationId xmlns:a16="http://schemas.microsoft.com/office/drawing/2014/main" id="{3E6D1C9C-2516-4738-BC80-673A19ECE5BD}"/>
              </a:ext>
            </a:extLst>
          </p:cNvPr>
          <p:cNvSpPr/>
          <p:nvPr/>
        </p:nvSpPr>
        <p:spPr>
          <a:xfrm>
            <a:off x="33147000" y="15568784"/>
            <a:ext cx="10058400" cy="75198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algn="ctr"/>
            <a:endParaRPr lang="en-US" sz="9600"/>
          </a:p>
        </p:txBody>
      </p:sp>
      <p:sp>
        <p:nvSpPr>
          <p:cNvPr id="49" name="Rectangle 48">
            <a:extLst>
              <a:ext uri="{FF2B5EF4-FFF2-40B4-BE49-F238E27FC236}">
                <a16:creationId xmlns:a16="http://schemas.microsoft.com/office/drawing/2014/main" id="{8F25EFAD-7AAF-4CAF-BA69-869B3D423F7F}"/>
              </a:ext>
            </a:extLst>
          </p:cNvPr>
          <p:cNvSpPr/>
          <p:nvPr/>
        </p:nvSpPr>
        <p:spPr>
          <a:xfrm>
            <a:off x="685800" y="7766748"/>
            <a:ext cx="10058400" cy="244657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algn="ctr"/>
            <a:endParaRPr lang="en-US" sz="9600" dirty="0"/>
          </a:p>
        </p:txBody>
      </p:sp>
      <p:sp>
        <p:nvSpPr>
          <p:cNvPr id="50" name="Rectangle 49">
            <a:extLst>
              <a:ext uri="{FF2B5EF4-FFF2-40B4-BE49-F238E27FC236}">
                <a16:creationId xmlns:a16="http://schemas.microsoft.com/office/drawing/2014/main" id="{2EC9A64B-144F-4668-B416-097C0312FF96}"/>
              </a:ext>
            </a:extLst>
          </p:cNvPr>
          <p:cNvSpPr/>
          <p:nvPr/>
        </p:nvSpPr>
        <p:spPr>
          <a:xfrm>
            <a:off x="11527277" y="13359171"/>
            <a:ext cx="10058400" cy="18873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algn="ctr"/>
            <a:endParaRPr lang="en-US" sz="9600" dirty="0"/>
          </a:p>
        </p:txBody>
      </p:sp>
      <p:sp>
        <p:nvSpPr>
          <p:cNvPr id="52" name="Rectangle 51">
            <a:extLst>
              <a:ext uri="{FF2B5EF4-FFF2-40B4-BE49-F238E27FC236}">
                <a16:creationId xmlns:a16="http://schemas.microsoft.com/office/drawing/2014/main" id="{F6D8A1CF-B987-4F36-8586-4BEDACCCAB04}"/>
              </a:ext>
            </a:extLst>
          </p:cNvPr>
          <p:cNvSpPr/>
          <p:nvPr/>
        </p:nvSpPr>
        <p:spPr>
          <a:xfrm>
            <a:off x="33147000" y="7684585"/>
            <a:ext cx="10058400" cy="37516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algn="ctr"/>
            <a:endParaRPr lang="en-US" sz="9600"/>
          </a:p>
        </p:txBody>
      </p:sp>
      <p:sp>
        <p:nvSpPr>
          <p:cNvPr id="55" name="Rectangle 54">
            <a:extLst>
              <a:ext uri="{FF2B5EF4-FFF2-40B4-BE49-F238E27FC236}">
                <a16:creationId xmlns:a16="http://schemas.microsoft.com/office/drawing/2014/main" id="{32418A42-DDE0-497E-98DF-5F9BFF98DA6B}"/>
              </a:ext>
            </a:extLst>
          </p:cNvPr>
          <p:cNvSpPr/>
          <p:nvPr/>
        </p:nvSpPr>
        <p:spPr>
          <a:xfrm>
            <a:off x="33147000" y="23784775"/>
            <a:ext cx="10058400" cy="84476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algn="ctr"/>
            <a:endParaRPr lang="en-US" sz="9600"/>
          </a:p>
        </p:txBody>
      </p:sp>
      <p:sp>
        <p:nvSpPr>
          <p:cNvPr id="56" name="TextBox 55">
            <a:extLst>
              <a:ext uri="{FF2B5EF4-FFF2-40B4-BE49-F238E27FC236}">
                <a16:creationId xmlns:a16="http://schemas.microsoft.com/office/drawing/2014/main" id="{1D434DB1-CA03-4AE7-BD42-F2F4837CE20D}"/>
              </a:ext>
            </a:extLst>
          </p:cNvPr>
          <p:cNvSpPr txBox="1"/>
          <p:nvPr/>
        </p:nvSpPr>
        <p:spPr>
          <a:xfrm>
            <a:off x="33353611" y="24262064"/>
            <a:ext cx="9601200" cy="8125301"/>
          </a:xfrm>
          <a:prstGeom prst="rect">
            <a:avLst/>
          </a:prstGeom>
          <a:noFill/>
        </p:spPr>
        <p:txBody>
          <a:bodyPr wrap="square" rtlCol="0">
            <a:spAutoFit/>
          </a:bodyPr>
          <a:lstStyle>
            <a:defPPr>
              <a:defRPr kern="1200" smtId="4294967295"/>
            </a:defPPr>
          </a:lstStyle>
          <a:p>
            <a:endParaRPr lang="en-US" dirty="0">
              <a:solidFill>
                <a:srgbClr val="1482A5"/>
              </a:solidFill>
              <a:latin typeface="Montserrat Light" panose="00000400000000000000" pitchFamily="50" charset="0"/>
              <a:ea typeface="Open Sans" panose="020B0606030504020204" pitchFamily="34" charset="0"/>
              <a:cs typeface="Open Sans" panose="020B0606030504020204" pitchFamily="34" charset="0"/>
            </a:endParaRPr>
          </a:p>
          <a:p>
            <a:pPr marL="342900" indent="-342900" algn="just">
              <a:buAutoNum type="arabicPeriod"/>
            </a:pPr>
            <a:r>
              <a:rPr lang="en-IN" i="1" dirty="0">
                <a:solidFill>
                  <a:srgbClr val="1482A5"/>
                </a:solidFill>
                <a:effectLst/>
                <a:latin typeface="Calibri" panose="020F0502020204030204" pitchFamily="34" charset="0"/>
                <a:ea typeface="Calibri" panose="020F0502020204030204" pitchFamily="34" charset="0"/>
                <a:cs typeface="Times New Roman" panose="02020603050405020304" pitchFamily="18" charset="0"/>
              </a:rPr>
              <a:t>Executive Summary – Tribal Health Report, India</a:t>
            </a:r>
            <a:r>
              <a:rPr lang="en-IN" dirty="0">
                <a:solidFill>
                  <a:srgbClr val="1482A5"/>
                </a:solidFill>
                <a:effectLst/>
                <a:latin typeface="Calibri" panose="020F0502020204030204" pitchFamily="34" charset="0"/>
                <a:ea typeface="Calibri" panose="020F0502020204030204" pitchFamily="34" charset="0"/>
                <a:cs typeface="Times New Roman" panose="02020603050405020304" pitchFamily="18" charset="0"/>
              </a:rPr>
              <a:t>. (n.d.). Retrieved May 28, 2020, from </a:t>
            </a:r>
            <a:r>
              <a:rPr lang="en-IN"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3"/>
              </a:rPr>
              <a:t>http://tribalhealthreport.in/executive-summary/</a:t>
            </a:r>
            <a:endParaRPr lang="en-IN" u="sng" dirty="0">
              <a:solidFill>
                <a:srgbClr val="0000FF"/>
              </a:solidFill>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Tx/>
              <a:buAutoNum type="arabicPeriod"/>
            </a:pPr>
            <a:r>
              <a:rPr lang="en-IN" i="1" dirty="0">
                <a:solidFill>
                  <a:srgbClr val="1482A5"/>
                </a:solidFill>
                <a:effectLst/>
                <a:latin typeface="Calibri" panose="020F0502020204030204" pitchFamily="34" charset="0"/>
                <a:ea typeface="Calibri" panose="020F0502020204030204" pitchFamily="34" charset="0"/>
                <a:cs typeface="Times New Roman" panose="02020603050405020304" pitchFamily="18" charset="0"/>
              </a:rPr>
              <a:t>Digital inclusion for low-skilled and low-literate people: A landscape review—UNESCO Digital Library</a:t>
            </a:r>
            <a:r>
              <a:rPr lang="en-IN" dirty="0">
                <a:solidFill>
                  <a:srgbClr val="1482A5"/>
                </a:solidFill>
                <a:effectLst/>
                <a:latin typeface="Calibri" panose="020F0502020204030204" pitchFamily="34" charset="0"/>
                <a:ea typeface="Calibri" panose="020F0502020204030204" pitchFamily="34" charset="0"/>
                <a:cs typeface="Times New Roman" panose="02020603050405020304" pitchFamily="18" charset="0"/>
              </a:rPr>
              <a:t>. (n.d.). Retrieved May 28, 2020, from </a:t>
            </a:r>
            <a:r>
              <a:rPr lang="en-IN"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4"/>
              </a:rPr>
              <a:t>https://unesdoc.unesco.org/ark:/48223/pf0000261791</a:t>
            </a:r>
            <a:endParaRPr lang="en-IN"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Tx/>
              <a:buAutoNum type="arabicPeriod"/>
            </a:pPr>
            <a:r>
              <a:rPr lang="en-US" dirty="0" err="1">
                <a:solidFill>
                  <a:srgbClr val="1482A5"/>
                </a:solidFill>
                <a:effectLst/>
              </a:rPr>
              <a:t>Barot</a:t>
            </a:r>
            <a:r>
              <a:rPr lang="en-US" dirty="0">
                <a:solidFill>
                  <a:srgbClr val="1482A5"/>
                </a:solidFill>
                <a:effectLst/>
              </a:rPr>
              <a:t>, D., Mall, A., </a:t>
            </a:r>
            <a:r>
              <a:rPr lang="en-US" dirty="0" err="1">
                <a:solidFill>
                  <a:srgbClr val="1482A5"/>
                </a:solidFill>
                <a:effectLst/>
              </a:rPr>
              <a:t>Makadia</a:t>
            </a:r>
            <a:r>
              <a:rPr lang="en-US" dirty="0">
                <a:solidFill>
                  <a:srgbClr val="1482A5"/>
                </a:solidFill>
                <a:effectLst/>
              </a:rPr>
              <a:t>, K., &amp; </a:t>
            </a:r>
            <a:r>
              <a:rPr lang="en-US" dirty="0" err="1">
                <a:solidFill>
                  <a:srgbClr val="1482A5"/>
                </a:solidFill>
                <a:effectLst/>
              </a:rPr>
              <a:t>Kedia</a:t>
            </a:r>
            <a:r>
              <a:rPr lang="en-US" dirty="0">
                <a:solidFill>
                  <a:srgbClr val="1482A5"/>
                </a:solidFill>
                <a:effectLst/>
              </a:rPr>
              <a:t>, G. (2015). Family Health Survey Data Validation in </a:t>
            </a:r>
            <a:r>
              <a:rPr lang="en-US" dirty="0" err="1">
                <a:solidFill>
                  <a:srgbClr val="1482A5"/>
                </a:solidFill>
                <a:effectLst/>
              </a:rPr>
              <a:t>Sabarkantha</a:t>
            </a:r>
            <a:r>
              <a:rPr lang="en-US" dirty="0">
                <a:solidFill>
                  <a:srgbClr val="1482A5"/>
                </a:solidFill>
                <a:effectLst/>
              </a:rPr>
              <a:t> District. </a:t>
            </a:r>
            <a:r>
              <a:rPr lang="en-US" i="1" dirty="0">
                <a:solidFill>
                  <a:srgbClr val="1482A5"/>
                </a:solidFill>
                <a:effectLst/>
              </a:rPr>
              <a:t>International Journal of Multidisciplinary Research and Development</a:t>
            </a:r>
            <a:r>
              <a:rPr lang="en-US" dirty="0">
                <a:solidFill>
                  <a:srgbClr val="1482A5"/>
                </a:solidFill>
                <a:effectLst/>
              </a:rPr>
              <a:t>, </a:t>
            </a:r>
            <a:r>
              <a:rPr lang="en-US" i="1" dirty="0">
                <a:solidFill>
                  <a:srgbClr val="1482A5"/>
                </a:solidFill>
                <a:effectLst/>
              </a:rPr>
              <a:t>2</a:t>
            </a:r>
            <a:r>
              <a:rPr lang="en-US" dirty="0">
                <a:solidFill>
                  <a:srgbClr val="1482A5"/>
                </a:solidFill>
                <a:effectLst/>
              </a:rPr>
              <a:t>(8), 368–371.</a:t>
            </a:r>
          </a:p>
          <a:p>
            <a:pPr marL="342900" indent="-342900" algn="just">
              <a:buFontTx/>
              <a:buAutoNum type="arabicPeriod"/>
            </a:pPr>
            <a:r>
              <a:rPr lang="en-IN" dirty="0">
                <a:solidFill>
                  <a:srgbClr val="1482A5"/>
                </a:solidFill>
                <a:effectLst/>
              </a:rPr>
              <a:t>Modi, D., Dholakia, N., Gopalan, R., Venkatraman, S., Dave, K., Shah, S., Desai, G., Qazi, S. A., Sinha, A., Pandey, R. M., Anand, A., Desai, S., &amp; Shah, P. (2019). mHealth intervention “</a:t>
            </a:r>
            <a:r>
              <a:rPr lang="en-IN" dirty="0" err="1">
                <a:solidFill>
                  <a:srgbClr val="1482A5"/>
                </a:solidFill>
                <a:effectLst/>
              </a:rPr>
              <a:t>ImTeCHO</a:t>
            </a:r>
            <a:r>
              <a:rPr lang="en-IN" dirty="0">
                <a:solidFill>
                  <a:srgbClr val="1482A5"/>
                </a:solidFill>
                <a:effectLst/>
              </a:rPr>
              <a:t>” to improve delivery of maternal, neonatal, and child care services—A cluster-randomized trial in tribal areas of Gujarat, India. </a:t>
            </a:r>
            <a:r>
              <a:rPr lang="en-IN" i="1" dirty="0" err="1">
                <a:solidFill>
                  <a:srgbClr val="1482A5"/>
                </a:solidFill>
                <a:effectLst/>
              </a:rPr>
              <a:t>PLoS</a:t>
            </a:r>
            <a:r>
              <a:rPr lang="en-IN" i="1" dirty="0">
                <a:solidFill>
                  <a:srgbClr val="1482A5"/>
                </a:solidFill>
                <a:effectLst/>
              </a:rPr>
              <a:t> Medicine</a:t>
            </a:r>
            <a:r>
              <a:rPr lang="en-IN" dirty="0">
                <a:solidFill>
                  <a:srgbClr val="1482A5"/>
                </a:solidFill>
                <a:effectLst/>
              </a:rPr>
              <a:t>, </a:t>
            </a:r>
            <a:r>
              <a:rPr lang="en-IN" i="1" dirty="0">
                <a:solidFill>
                  <a:srgbClr val="1482A5"/>
                </a:solidFill>
                <a:effectLst/>
              </a:rPr>
              <a:t>16</a:t>
            </a:r>
            <a:r>
              <a:rPr lang="en-IN" dirty="0">
                <a:solidFill>
                  <a:srgbClr val="1482A5"/>
                </a:solidFill>
                <a:effectLst/>
              </a:rPr>
              <a:t>(10). </a:t>
            </a:r>
            <a:r>
              <a:rPr lang="en-IN" dirty="0">
                <a:effectLst/>
                <a:hlinkClick r:id="rId5"/>
              </a:rPr>
              <a:t>https://doi.org/10.1371/journal.pmed.1002939</a:t>
            </a:r>
            <a:endParaRPr lang="en-IN" dirty="0">
              <a:effectLst/>
            </a:endParaRPr>
          </a:p>
          <a:p>
            <a:pPr marL="342900" indent="-342900" algn="just">
              <a:buFontTx/>
              <a:buAutoNum type="arabicPeriod"/>
            </a:pPr>
            <a:r>
              <a:rPr lang="en-IN" dirty="0">
                <a:solidFill>
                  <a:srgbClr val="1482A5"/>
                </a:solidFill>
                <a:effectLst/>
              </a:rPr>
              <a:t>LeFevre, A., Agarwal, S., Chamberlain, S., Scott, K., Godfrey, A., Chandra, R., Singh, A., Shah, N., Dhar, D., </a:t>
            </a:r>
            <a:r>
              <a:rPr lang="en-IN" dirty="0" err="1">
                <a:solidFill>
                  <a:srgbClr val="1482A5"/>
                </a:solidFill>
                <a:effectLst/>
              </a:rPr>
              <a:t>Labrique</a:t>
            </a:r>
            <a:r>
              <a:rPr lang="en-IN" dirty="0">
                <a:solidFill>
                  <a:srgbClr val="1482A5"/>
                </a:solidFill>
                <a:effectLst/>
              </a:rPr>
              <a:t>, A., Bhatnagar, A., &amp; Mohan, D. (2019). Are stage-based health information messages effective and good value for money in improving maternal </a:t>
            </a:r>
            <a:r>
              <a:rPr lang="en-IN" dirty="0" err="1">
                <a:solidFill>
                  <a:srgbClr val="1482A5"/>
                </a:solidFill>
                <a:effectLst/>
              </a:rPr>
              <a:t>newborn</a:t>
            </a:r>
            <a:r>
              <a:rPr lang="en-IN" dirty="0">
                <a:solidFill>
                  <a:srgbClr val="1482A5"/>
                </a:solidFill>
                <a:effectLst/>
              </a:rPr>
              <a:t> and child health outcomes in India? Protocol for an individually randomized controlled trial. </a:t>
            </a:r>
            <a:r>
              <a:rPr lang="en-IN" i="1" dirty="0">
                <a:solidFill>
                  <a:srgbClr val="1482A5"/>
                </a:solidFill>
                <a:effectLst/>
              </a:rPr>
              <a:t>Trials</a:t>
            </a:r>
            <a:r>
              <a:rPr lang="en-IN" dirty="0">
                <a:solidFill>
                  <a:srgbClr val="1482A5"/>
                </a:solidFill>
                <a:effectLst/>
              </a:rPr>
              <a:t>, </a:t>
            </a:r>
            <a:r>
              <a:rPr lang="en-IN" i="1" dirty="0">
                <a:solidFill>
                  <a:srgbClr val="1482A5"/>
                </a:solidFill>
                <a:effectLst/>
              </a:rPr>
              <a:t>20</a:t>
            </a:r>
            <a:r>
              <a:rPr lang="en-IN" dirty="0">
                <a:solidFill>
                  <a:srgbClr val="1482A5"/>
                </a:solidFill>
                <a:effectLst/>
              </a:rPr>
              <a:t>. </a:t>
            </a:r>
            <a:r>
              <a:rPr lang="en-IN" dirty="0">
                <a:effectLst/>
                <a:hlinkClick r:id="rId6"/>
              </a:rPr>
              <a:t>https://doi.org/10.1186/s13063-019-3369-5</a:t>
            </a:r>
            <a:endParaRPr lang="en-IN"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7" name="TextBox 56">
            <a:extLst>
              <a:ext uri="{FF2B5EF4-FFF2-40B4-BE49-F238E27FC236}">
                <a16:creationId xmlns:a16="http://schemas.microsoft.com/office/drawing/2014/main" id="{992CC346-56CD-4384-BB14-A915BC781C78}"/>
              </a:ext>
            </a:extLst>
          </p:cNvPr>
          <p:cNvSpPr txBox="1"/>
          <p:nvPr/>
        </p:nvSpPr>
        <p:spPr>
          <a:xfrm>
            <a:off x="33412007" y="23939666"/>
            <a:ext cx="9601200" cy="769441"/>
          </a:xfrm>
          <a:prstGeom prst="rect">
            <a:avLst/>
          </a:prstGeom>
          <a:noFill/>
        </p:spPr>
        <p:txBody>
          <a:bodyPr wrap="square" rtlCol="0">
            <a:spAutoFit/>
          </a:bodyPr>
          <a:lstStyle>
            <a:defPPr>
              <a:defRPr kern="1200" smtId="4294967295"/>
            </a:defPPr>
          </a:lstStyle>
          <a:p>
            <a:pPr algn="ctr"/>
            <a:r>
              <a:rPr lang="en-US" sz="4400" dirty="0">
                <a:solidFill>
                  <a:srgbClr val="235078"/>
                </a:solidFill>
                <a:latin typeface="Libre Baskerville" panose="02000000000000000000" pitchFamily="2" charset="0"/>
              </a:rPr>
              <a:t>Bibliography</a:t>
            </a:r>
            <a:endParaRPr lang="en-US" sz="3600" dirty="0">
              <a:solidFill>
                <a:srgbClr val="235078"/>
              </a:solidFill>
              <a:latin typeface="Libre Baskerville" panose="02000000000000000000" pitchFamily="2" charset="0"/>
            </a:endParaRPr>
          </a:p>
        </p:txBody>
      </p:sp>
      <p:sp>
        <p:nvSpPr>
          <p:cNvPr id="58" name="TextBox 57">
            <a:extLst>
              <a:ext uri="{FF2B5EF4-FFF2-40B4-BE49-F238E27FC236}">
                <a16:creationId xmlns:a16="http://schemas.microsoft.com/office/drawing/2014/main" id="{E3DA8D0E-1298-4193-913A-0FE766B77D13}"/>
              </a:ext>
            </a:extLst>
          </p:cNvPr>
          <p:cNvSpPr txBox="1"/>
          <p:nvPr/>
        </p:nvSpPr>
        <p:spPr>
          <a:xfrm>
            <a:off x="33353611" y="16325675"/>
            <a:ext cx="9601200" cy="6740307"/>
          </a:xfrm>
          <a:prstGeom prst="rect">
            <a:avLst/>
          </a:prstGeom>
          <a:noFill/>
        </p:spPr>
        <p:txBody>
          <a:bodyPr wrap="square" rtlCol="0">
            <a:spAutoFit/>
          </a:bodyPr>
          <a:lstStyle>
            <a:defPPr>
              <a:defRPr kern="1200" smtId="4294967295"/>
            </a:defPPr>
          </a:lstStyle>
          <a:p>
            <a:pPr algn="just"/>
            <a:r>
              <a:rPr lang="en-US" sz="2700" dirty="0">
                <a:solidFill>
                  <a:srgbClr val="1482A5"/>
                </a:solidFill>
                <a:latin typeface="+mn-lt"/>
                <a:ea typeface="Open Sans" panose="020B0606030504020204" pitchFamily="34" charset="0"/>
                <a:cs typeface="Open Sans" panose="020B0606030504020204" pitchFamily="34" charset="0"/>
              </a:rPr>
              <a:t>This research is aimed at analyzing the effective ICT solutions available for the remote women and how it can improve their skillset to empower them. Based on the literature review and descriptive analyses, it can be concluded that there are numerous solutions available on the ICT platform for them which assist to educate them about health, nutrition, knowledge, pregnancy and many more conditions.</a:t>
            </a:r>
            <a:r>
              <a:rPr lang="en-US" sz="2700" baseline="30000" dirty="0">
                <a:solidFill>
                  <a:srgbClr val="1482A5"/>
                </a:solidFill>
                <a:latin typeface="+mn-lt"/>
                <a:ea typeface="Open Sans" panose="020B0606030504020204" pitchFamily="34" charset="0"/>
                <a:cs typeface="Open Sans" panose="020B0606030504020204" pitchFamily="34" charset="0"/>
              </a:rPr>
              <a:t>6 </a:t>
            </a:r>
            <a:r>
              <a:rPr lang="en-US" sz="2700" dirty="0">
                <a:solidFill>
                  <a:srgbClr val="1482A5"/>
                </a:solidFill>
                <a:latin typeface="+mn-lt"/>
                <a:ea typeface="Open Sans" panose="020B0606030504020204" pitchFamily="34" charset="0"/>
                <a:cs typeface="Open Sans" panose="020B0606030504020204" pitchFamily="34" charset="0"/>
              </a:rPr>
              <a:t>As per the government data, women are socially ignored and its impact can be seen on their health and well-being as they are least bothered to seek any medical care until symptom aggravates, follow unsafe birth practices, have poor nutrition which leads to increased IMR, MMR, malnutrition and much more complications. The rate of IMR, MMR, child vaccine, nutritional status has been improved with the enhanced use of ICT platform for the women’s welfare as it provides various apps and portals to them to improve their awareness and knowledge (Executive Summary – Tribal Health Report, India, n.d.).</a:t>
            </a:r>
            <a:r>
              <a:rPr lang="en-US" sz="2700" baseline="30000" dirty="0">
                <a:solidFill>
                  <a:srgbClr val="1482A5"/>
                </a:solidFill>
                <a:latin typeface="+mn-lt"/>
                <a:ea typeface="Open Sans" panose="020B0606030504020204" pitchFamily="34" charset="0"/>
                <a:cs typeface="Open Sans" panose="020B0606030504020204" pitchFamily="34" charset="0"/>
              </a:rPr>
              <a:t>1</a:t>
            </a:r>
          </a:p>
        </p:txBody>
      </p:sp>
      <p:sp>
        <p:nvSpPr>
          <p:cNvPr id="59" name="TextBox 58">
            <a:extLst>
              <a:ext uri="{FF2B5EF4-FFF2-40B4-BE49-F238E27FC236}">
                <a16:creationId xmlns:a16="http://schemas.microsoft.com/office/drawing/2014/main" id="{D07EEF88-ACF9-4467-B180-074FC642245A}"/>
              </a:ext>
            </a:extLst>
          </p:cNvPr>
          <p:cNvSpPr txBox="1"/>
          <p:nvPr/>
        </p:nvSpPr>
        <p:spPr>
          <a:xfrm>
            <a:off x="33302135" y="15629500"/>
            <a:ext cx="9601200" cy="769441"/>
          </a:xfrm>
          <a:prstGeom prst="rect">
            <a:avLst/>
          </a:prstGeom>
          <a:noFill/>
        </p:spPr>
        <p:txBody>
          <a:bodyPr wrap="square" rtlCol="0">
            <a:spAutoFit/>
          </a:bodyPr>
          <a:lstStyle>
            <a:defPPr>
              <a:defRPr kern="1200" smtId="4294967295"/>
            </a:defPPr>
          </a:lstStyle>
          <a:p>
            <a:pPr algn="ctr"/>
            <a:r>
              <a:rPr lang="en-US" sz="4400" dirty="0">
                <a:solidFill>
                  <a:srgbClr val="235078"/>
                </a:solidFill>
                <a:latin typeface="Libre Baskerville" panose="02000000000000000000" pitchFamily="2" charset="0"/>
              </a:rPr>
              <a:t>Conclusion</a:t>
            </a:r>
            <a:endParaRPr lang="en-US" sz="3600" dirty="0">
              <a:solidFill>
                <a:srgbClr val="235078"/>
              </a:solidFill>
              <a:latin typeface="Libre Baskerville" panose="02000000000000000000" pitchFamily="2" charset="0"/>
            </a:endParaRPr>
          </a:p>
        </p:txBody>
      </p:sp>
      <p:sp>
        <p:nvSpPr>
          <p:cNvPr id="60" name="TextBox 59">
            <a:extLst>
              <a:ext uri="{FF2B5EF4-FFF2-40B4-BE49-F238E27FC236}">
                <a16:creationId xmlns:a16="http://schemas.microsoft.com/office/drawing/2014/main" id="{22B0201C-B275-4172-AE5F-42B6EA405F41}"/>
              </a:ext>
            </a:extLst>
          </p:cNvPr>
          <p:cNvSpPr txBox="1"/>
          <p:nvPr/>
        </p:nvSpPr>
        <p:spPr>
          <a:xfrm>
            <a:off x="33302135" y="8543177"/>
            <a:ext cx="9437098" cy="2893100"/>
          </a:xfrm>
          <a:prstGeom prst="rect">
            <a:avLst/>
          </a:prstGeom>
          <a:noFill/>
        </p:spPr>
        <p:txBody>
          <a:bodyPr wrap="square" rtlCol="0">
            <a:spAutoFit/>
          </a:bodyPr>
          <a:lstStyle>
            <a:defPPr>
              <a:defRPr kern="1200" smtId="4294967295"/>
            </a:defPPr>
          </a:lstStyle>
          <a:p>
            <a:pPr algn="just"/>
            <a:r>
              <a:rPr lang="en-US" sz="2600" dirty="0">
                <a:solidFill>
                  <a:srgbClr val="1482A5"/>
                </a:solidFill>
                <a:latin typeface="+mn-lt"/>
                <a:ea typeface="Open Sans" panose="020B0606030504020204" pitchFamily="34" charset="0"/>
                <a:cs typeface="Open Sans" panose="020B0606030504020204" pitchFamily="34" charset="0"/>
              </a:rPr>
              <a:t>There is a larger scope for the primary study to be conducted regarding this subject, to understand the real-time perspective of tribal women and to give a clearer viewpoint to the government to improve their services and to the society as well to make them more inclusive. The government should approach more towards the public-private partnership (PPP), as it helps to achieve more sound result towards development </a:t>
            </a:r>
          </a:p>
        </p:txBody>
      </p:sp>
      <p:sp>
        <p:nvSpPr>
          <p:cNvPr id="61" name="TextBox 60">
            <a:extLst>
              <a:ext uri="{FF2B5EF4-FFF2-40B4-BE49-F238E27FC236}">
                <a16:creationId xmlns:a16="http://schemas.microsoft.com/office/drawing/2014/main" id="{A6E6C31F-098B-45F7-BEE5-8A51FA70D59F}"/>
              </a:ext>
            </a:extLst>
          </p:cNvPr>
          <p:cNvSpPr txBox="1"/>
          <p:nvPr/>
        </p:nvSpPr>
        <p:spPr>
          <a:xfrm>
            <a:off x="33358667" y="7858876"/>
            <a:ext cx="9601200" cy="769441"/>
          </a:xfrm>
          <a:prstGeom prst="rect">
            <a:avLst/>
          </a:prstGeom>
          <a:noFill/>
        </p:spPr>
        <p:txBody>
          <a:bodyPr wrap="square" rtlCol="0">
            <a:spAutoFit/>
          </a:bodyPr>
          <a:lstStyle>
            <a:defPPr>
              <a:defRPr kern="1200" smtId="4294967295"/>
            </a:defPPr>
          </a:lstStyle>
          <a:p>
            <a:pPr algn="ctr"/>
            <a:r>
              <a:rPr lang="en-US" sz="4400" dirty="0">
                <a:solidFill>
                  <a:srgbClr val="235078"/>
                </a:solidFill>
                <a:latin typeface="Libre Baskerville" panose="02000000000000000000" pitchFamily="2" charset="0"/>
              </a:rPr>
              <a:t>Recommendations </a:t>
            </a:r>
            <a:endParaRPr lang="en-US" sz="3600" dirty="0">
              <a:solidFill>
                <a:srgbClr val="235078"/>
              </a:solidFill>
              <a:latin typeface="Libre Baskerville" panose="02000000000000000000" pitchFamily="2" charset="0"/>
            </a:endParaRPr>
          </a:p>
        </p:txBody>
      </p:sp>
      <p:sp>
        <p:nvSpPr>
          <p:cNvPr id="62" name="TextBox 61">
            <a:extLst>
              <a:ext uri="{FF2B5EF4-FFF2-40B4-BE49-F238E27FC236}">
                <a16:creationId xmlns:a16="http://schemas.microsoft.com/office/drawing/2014/main" id="{A067F8A1-EE95-4354-8E2F-952A6BBDBFFC}"/>
              </a:ext>
            </a:extLst>
          </p:cNvPr>
          <p:cNvSpPr txBox="1"/>
          <p:nvPr/>
        </p:nvSpPr>
        <p:spPr>
          <a:xfrm>
            <a:off x="914400" y="9336760"/>
            <a:ext cx="9601200" cy="21349434"/>
          </a:xfrm>
          <a:prstGeom prst="rect">
            <a:avLst/>
          </a:prstGeom>
          <a:noFill/>
        </p:spPr>
        <p:txBody>
          <a:bodyPr wrap="square" rtlCol="0">
            <a:spAutoFit/>
          </a:bodyPr>
          <a:lstStyle>
            <a:defPPr>
              <a:defRPr kern="1200" smtId="4294967295"/>
            </a:defPPr>
          </a:lstStyle>
          <a:p>
            <a:pPr algn="just">
              <a:spcAft>
                <a:spcPts val="800"/>
              </a:spcAft>
            </a:pPr>
            <a:r>
              <a:rPr lang="en-IN" sz="2800" dirty="0">
                <a:solidFill>
                  <a:srgbClr val="1482A5"/>
                </a:solidFill>
                <a:effectLst/>
                <a:latin typeface="+mn-lt"/>
                <a:ea typeface="Times New Roman" panose="02020603050405020304" pitchFamily="18" charset="0"/>
              </a:rPr>
              <a:t>Worldwide, a revolution has been observed in the technological advancements in the last decade and India is also vying to get the top spot. Information and communication technology (ICT) have impacted almost every settlement be it urban, rural or tribal. To keep abreast with new trends of technology the Indian government has also launched various e-projects, e-programmes and e-missions to make socially excluded groups from the rural and tribal areas adept in using the technology and to make all the groups counterbalanced.  </a:t>
            </a:r>
          </a:p>
          <a:p>
            <a:pPr algn="just">
              <a:spcAft>
                <a:spcPts val="800"/>
              </a:spcAft>
            </a:pPr>
            <a:r>
              <a:rPr lang="en-IN" sz="2800" dirty="0">
                <a:solidFill>
                  <a:srgbClr val="1482A5"/>
                </a:solidFill>
                <a:effectLst/>
                <a:latin typeface="+mn-lt"/>
                <a:ea typeface="Times New Roman" panose="02020603050405020304" pitchFamily="18" charset="0"/>
              </a:rPr>
              <a:t>Scheduled Tribes (STs), residing in tribal areas are also known as Adivasis or tribal groups, they are excluded in India majorly on the social grounds and they face discrimination on the basis of their race. People living in remote areas</a:t>
            </a:r>
            <a:r>
              <a:rPr lang="en-US" sz="2800" dirty="0">
                <a:solidFill>
                  <a:srgbClr val="1482A5"/>
                </a:solidFill>
                <a:effectLst/>
                <a:latin typeface="+mn-lt"/>
                <a:ea typeface="Times New Roman" panose="02020603050405020304" pitchFamily="18" charset="0"/>
              </a:rPr>
              <a:t> are still relegated to various aspects and don’t have equal access and opportunities. For a patriarchal society like India, Women in spite of having almost equal strength to the men even in the remote areas, they are dominated by the male members of the family and are not given equal opportunities by their parents itself and it is even more prominently visible in rural and tribal areas. The impact of unequal treatment to women is visible in their literacy rate although there has been a change in the pattern of female literacy in the last four decades among STs in shown below in Table 1 </a:t>
            </a:r>
          </a:p>
          <a:p>
            <a:pPr algn="ctr">
              <a:spcAft>
                <a:spcPts val="800"/>
              </a:spcAft>
            </a:pPr>
            <a:r>
              <a:rPr lang="en-US" sz="2800" b="1" dirty="0">
                <a:solidFill>
                  <a:srgbClr val="1482A5"/>
                </a:solidFill>
                <a:effectLst/>
                <a:latin typeface="+mn-lt"/>
                <a:ea typeface="Times New Roman" panose="02020603050405020304" pitchFamily="18" charset="0"/>
              </a:rPr>
              <a:t>TABLE 1: Literacy rate among STs among last 4 decades</a:t>
            </a:r>
            <a:endParaRPr lang="en-US" sz="2800" b="1" dirty="0">
              <a:solidFill>
                <a:srgbClr val="1482A5"/>
              </a:solidFill>
              <a:latin typeface="+mn-lt"/>
              <a:ea typeface="Times New Roman" panose="02020603050405020304" pitchFamily="18" charset="0"/>
            </a:endParaRPr>
          </a:p>
          <a:p>
            <a:pPr algn="just">
              <a:spcAft>
                <a:spcPts val="800"/>
              </a:spcAft>
            </a:pPr>
            <a:endParaRPr lang="en-US" sz="2800" dirty="0">
              <a:solidFill>
                <a:srgbClr val="1482A5"/>
              </a:solidFill>
              <a:effectLst/>
              <a:latin typeface="+mn-lt"/>
              <a:ea typeface="Times New Roman" panose="02020603050405020304" pitchFamily="18" charset="0"/>
            </a:endParaRPr>
          </a:p>
          <a:p>
            <a:pPr algn="just">
              <a:spcAft>
                <a:spcPts val="800"/>
              </a:spcAft>
            </a:pPr>
            <a:endParaRPr lang="en-US" sz="2800" dirty="0">
              <a:solidFill>
                <a:srgbClr val="1482A5"/>
              </a:solidFill>
              <a:latin typeface="+mn-lt"/>
              <a:ea typeface="Times New Roman" panose="02020603050405020304" pitchFamily="18" charset="0"/>
            </a:endParaRPr>
          </a:p>
          <a:p>
            <a:pPr algn="just">
              <a:spcAft>
                <a:spcPts val="800"/>
              </a:spcAft>
            </a:pPr>
            <a:endParaRPr lang="en-US" sz="2800" dirty="0">
              <a:solidFill>
                <a:srgbClr val="1482A5"/>
              </a:solidFill>
              <a:effectLst/>
              <a:latin typeface="+mn-lt"/>
              <a:ea typeface="Times New Roman" panose="02020603050405020304" pitchFamily="18" charset="0"/>
            </a:endParaRPr>
          </a:p>
          <a:p>
            <a:pPr algn="just">
              <a:spcAft>
                <a:spcPts val="800"/>
              </a:spcAft>
            </a:pPr>
            <a:endParaRPr lang="en-US" sz="2800" dirty="0">
              <a:solidFill>
                <a:srgbClr val="1482A5"/>
              </a:solidFill>
              <a:latin typeface="+mn-lt"/>
              <a:ea typeface="Times New Roman" panose="02020603050405020304" pitchFamily="18" charset="0"/>
            </a:endParaRPr>
          </a:p>
          <a:p>
            <a:pPr algn="just">
              <a:spcAft>
                <a:spcPts val="800"/>
              </a:spcAft>
            </a:pPr>
            <a:endParaRPr lang="en-US" sz="2800" dirty="0">
              <a:solidFill>
                <a:srgbClr val="1482A5"/>
              </a:solidFill>
              <a:latin typeface="+mn-lt"/>
              <a:ea typeface="Times New Roman" panose="02020603050405020304" pitchFamily="18" charset="0"/>
            </a:endParaRPr>
          </a:p>
          <a:p>
            <a:pPr algn="just">
              <a:spcAft>
                <a:spcPts val="800"/>
              </a:spcAft>
            </a:pPr>
            <a:endParaRPr lang="en-US" sz="2800" dirty="0">
              <a:solidFill>
                <a:srgbClr val="1482A5"/>
              </a:solidFill>
              <a:latin typeface="+mn-lt"/>
              <a:ea typeface="Times New Roman" panose="02020603050405020304" pitchFamily="18" charset="0"/>
            </a:endParaRPr>
          </a:p>
          <a:p>
            <a:pPr algn="just">
              <a:spcAft>
                <a:spcPts val="800"/>
              </a:spcAft>
            </a:pPr>
            <a:endParaRPr lang="en-US" sz="2800" dirty="0">
              <a:solidFill>
                <a:srgbClr val="1482A5"/>
              </a:solidFill>
              <a:latin typeface="+mn-lt"/>
              <a:ea typeface="Times New Roman" panose="02020603050405020304" pitchFamily="18" charset="0"/>
            </a:endParaRPr>
          </a:p>
          <a:p>
            <a:pPr algn="just">
              <a:spcAft>
                <a:spcPts val="800"/>
              </a:spcAft>
            </a:pPr>
            <a:endParaRPr lang="en-US" sz="2800" dirty="0">
              <a:solidFill>
                <a:srgbClr val="1482A5"/>
              </a:solidFill>
              <a:latin typeface="+mn-lt"/>
              <a:ea typeface="Times New Roman" panose="02020603050405020304" pitchFamily="18" charset="0"/>
            </a:endParaRPr>
          </a:p>
          <a:p>
            <a:pPr algn="just">
              <a:spcAft>
                <a:spcPts val="800"/>
              </a:spcAft>
            </a:pPr>
            <a:endParaRPr lang="en-US" sz="2800" dirty="0">
              <a:solidFill>
                <a:srgbClr val="1482A5"/>
              </a:solidFill>
              <a:effectLst/>
              <a:latin typeface="+mn-lt"/>
              <a:ea typeface="Times New Roman" panose="02020603050405020304" pitchFamily="18" charset="0"/>
            </a:endParaRPr>
          </a:p>
          <a:p>
            <a:pPr algn="just">
              <a:spcAft>
                <a:spcPts val="800"/>
              </a:spcAft>
            </a:pPr>
            <a:endParaRPr lang="en-US" sz="2800" dirty="0">
              <a:solidFill>
                <a:srgbClr val="1482A5"/>
              </a:solidFill>
              <a:effectLst/>
              <a:latin typeface="+mn-lt"/>
              <a:ea typeface="Times New Roman" panose="02020603050405020304" pitchFamily="18" charset="0"/>
            </a:endParaRPr>
          </a:p>
          <a:p>
            <a:pPr algn="just">
              <a:spcAft>
                <a:spcPts val="800"/>
              </a:spcAft>
            </a:pPr>
            <a:r>
              <a:rPr lang="en-US" sz="2800" dirty="0">
                <a:solidFill>
                  <a:srgbClr val="1482A5"/>
                </a:solidFill>
                <a:effectLst/>
                <a:latin typeface="+mn-lt"/>
                <a:ea typeface="Times New Roman" panose="02020603050405020304" pitchFamily="18" charset="0"/>
              </a:rPr>
              <a:t>Remote population have lower levels of antenatal care, fewer institutional deliveries, lower levels of immunization, and higher prevalence of reproductive tract and sexually transmitted infections. Women are more likely to seek care only when the illness is out of control. Pregnancy like conditions are not even considered by them as worthy to require medical attention. </a:t>
            </a:r>
          </a:p>
          <a:p>
            <a:pPr algn="just">
              <a:spcAft>
                <a:spcPts val="800"/>
              </a:spcAft>
            </a:pPr>
            <a:r>
              <a:rPr lang="en-US" sz="2800" dirty="0">
                <a:solidFill>
                  <a:srgbClr val="1482A5"/>
                </a:solidFill>
                <a:effectLst/>
                <a:latin typeface="+mn-lt"/>
                <a:ea typeface="Times New Roman" panose="02020603050405020304" pitchFamily="18" charset="0"/>
              </a:rPr>
              <a:t>The gender discrimination also persists to create a digital divide among them. As shown in the IAMAI report (2015), 71 percent of internet users are male and female stands for only 29 percent. However, it is slightly lower in urban India. The women are the most vulnerable group considering the digital exclusion and it becomes more worse for the women who belong to the socially excluded groups</a:t>
            </a:r>
            <a:endParaRPr lang="en-IN" sz="2800" dirty="0">
              <a:effectLst/>
              <a:latin typeface="Times New Roman" panose="02020603050405020304" pitchFamily="18" charset="0"/>
              <a:ea typeface="Times New Roman" panose="02020603050405020304" pitchFamily="18" charset="0"/>
            </a:endParaRPr>
          </a:p>
        </p:txBody>
      </p:sp>
      <p:sp>
        <p:nvSpPr>
          <p:cNvPr id="63" name="TextBox 62">
            <a:extLst>
              <a:ext uri="{FF2B5EF4-FFF2-40B4-BE49-F238E27FC236}">
                <a16:creationId xmlns:a16="http://schemas.microsoft.com/office/drawing/2014/main" id="{92D5F59B-F8CA-463C-871F-D1042309DE00}"/>
              </a:ext>
            </a:extLst>
          </p:cNvPr>
          <p:cNvSpPr txBox="1"/>
          <p:nvPr/>
        </p:nvSpPr>
        <p:spPr>
          <a:xfrm>
            <a:off x="914400" y="8221071"/>
            <a:ext cx="9601200" cy="769441"/>
          </a:xfrm>
          <a:prstGeom prst="rect">
            <a:avLst/>
          </a:prstGeom>
          <a:noFill/>
        </p:spPr>
        <p:txBody>
          <a:bodyPr wrap="square" rtlCol="0">
            <a:spAutoFit/>
          </a:bodyPr>
          <a:lstStyle>
            <a:defPPr>
              <a:defRPr kern="1200" smtId="4294967295"/>
            </a:defPPr>
          </a:lstStyle>
          <a:p>
            <a:pPr algn="ctr"/>
            <a:r>
              <a:rPr lang="en-US" sz="4400" dirty="0">
                <a:solidFill>
                  <a:srgbClr val="235078"/>
                </a:solidFill>
                <a:latin typeface="Libre Baskerville" panose="02000000000000000000" pitchFamily="2" charset="0"/>
              </a:rPr>
              <a:t>Introduction</a:t>
            </a:r>
          </a:p>
        </p:txBody>
      </p:sp>
      <p:sp>
        <p:nvSpPr>
          <p:cNvPr id="66" name="TextBox 65">
            <a:extLst>
              <a:ext uri="{FF2B5EF4-FFF2-40B4-BE49-F238E27FC236}">
                <a16:creationId xmlns:a16="http://schemas.microsoft.com/office/drawing/2014/main" id="{223EAA92-7B93-4F15-A4CA-18552CBA76AE}"/>
              </a:ext>
            </a:extLst>
          </p:cNvPr>
          <p:cNvSpPr txBox="1"/>
          <p:nvPr/>
        </p:nvSpPr>
        <p:spPr>
          <a:xfrm>
            <a:off x="11744280" y="14507597"/>
            <a:ext cx="9601200" cy="17758708"/>
          </a:xfrm>
          <a:prstGeom prst="rect">
            <a:avLst/>
          </a:prstGeom>
          <a:noFill/>
        </p:spPr>
        <p:txBody>
          <a:bodyPr wrap="square" rtlCol="0">
            <a:spAutoFit/>
          </a:bodyPr>
          <a:lstStyle>
            <a:defPPr>
              <a:defRPr kern="1200" smtId="4294967295"/>
            </a:defPPr>
          </a:lstStyle>
          <a:p>
            <a:pPr algn="just"/>
            <a:r>
              <a:rPr lang="en-US" sz="2800" dirty="0">
                <a:solidFill>
                  <a:srgbClr val="1482A5"/>
                </a:solidFill>
                <a:latin typeface="+mn-lt"/>
                <a:ea typeface="Open Sans" panose="020B0606030504020204" pitchFamily="34" charset="0"/>
                <a:cs typeface="Open Sans" panose="020B0606030504020204" pitchFamily="34" charset="0"/>
              </a:rPr>
              <a:t>Literature-based review has been conducted to form a descriptive study with an aim to obtain the deeper understanding about the health of women particularly among the tribal and  rural groups. </a:t>
            </a:r>
          </a:p>
          <a:p>
            <a:pPr algn="just"/>
            <a:r>
              <a:rPr lang="en-US" sz="2800" dirty="0">
                <a:solidFill>
                  <a:srgbClr val="1482A5"/>
                </a:solidFill>
                <a:latin typeface="+mn-lt"/>
                <a:ea typeface="Open Sans" panose="020B0606030504020204" pitchFamily="34" charset="0"/>
                <a:cs typeface="Open Sans" panose="020B0606030504020204" pitchFamily="34" charset="0"/>
              </a:rPr>
              <a:t>Databases searched were Scopus, Web of Science, ProQuest, Google Scholar and PubMed, Research gate to obtain related articles. Due to paucity of scientific articles, we have also used publicly available data from the Annual report of International and national public-private agencies. </a:t>
            </a:r>
          </a:p>
          <a:p>
            <a:pPr algn="just"/>
            <a:r>
              <a:rPr lang="en-US" sz="2800" dirty="0">
                <a:solidFill>
                  <a:srgbClr val="1482A5"/>
                </a:solidFill>
                <a:latin typeface="+mn-lt"/>
                <a:ea typeface="Open Sans" panose="020B0606030504020204" pitchFamily="34" charset="0"/>
                <a:cs typeface="Open Sans" panose="020B0606030504020204" pitchFamily="34" charset="0"/>
              </a:rPr>
              <a:t>The keywords </a:t>
            </a:r>
            <a:r>
              <a:rPr lang="en-US" sz="2800" i="1" dirty="0">
                <a:solidFill>
                  <a:srgbClr val="1482A5"/>
                </a:solidFill>
                <a:latin typeface="+mn-lt"/>
                <a:ea typeface="Open Sans" panose="020B0606030504020204" pitchFamily="34" charset="0"/>
                <a:cs typeface="Open Sans" panose="020B0606030504020204" pitchFamily="34" charset="0"/>
              </a:rPr>
              <a:t>Health status of women, Tribal women, Rural women, ICT, e-governance </a:t>
            </a:r>
            <a:r>
              <a:rPr lang="en-US" sz="2800" dirty="0">
                <a:solidFill>
                  <a:srgbClr val="1482A5"/>
                </a:solidFill>
                <a:latin typeface="+mn-lt"/>
                <a:ea typeface="Open Sans" panose="020B0606030504020204" pitchFamily="34" charset="0"/>
                <a:cs typeface="Open Sans" panose="020B0606030504020204" pitchFamily="34" charset="0"/>
              </a:rPr>
              <a:t>were used in combination with </a:t>
            </a:r>
            <a:r>
              <a:rPr lang="en-US" sz="2800" i="1" dirty="0">
                <a:solidFill>
                  <a:srgbClr val="1482A5"/>
                </a:solidFill>
                <a:latin typeface="+mn-lt"/>
                <a:ea typeface="Open Sans" panose="020B0606030504020204" pitchFamily="34" charset="0"/>
                <a:cs typeface="Open Sans" panose="020B0606030504020204" pitchFamily="34" charset="0"/>
              </a:rPr>
              <a:t>digital health solution, m-health </a:t>
            </a:r>
            <a:r>
              <a:rPr lang="en-US" sz="2800" dirty="0">
                <a:solidFill>
                  <a:srgbClr val="1482A5"/>
                </a:solidFill>
                <a:latin typeface="+mn-lt"/>
                <a:ea typeface="Open Sans" panose="020B0606030504020204" pitchFamily="34" charset="0"/>
                <a:cs typeface="Open Sans" panose="020B0606030504020204" pitchFamily="34" charset="0"/>
              </a:rPr>
              <a:t>for </a:t>
            </a:r>
            <a:r>
              <a:rPr lang="en-US" sz="2800" i="1" dirty="0">
                <a:solidFill>
                  <a:srgbClr val="1482A5"/>
                </a:solidFill>
                <a:latin typeface="+mn-lt"/>
                <a:ea typeface="Open Sans" panose="020B0606030504020204" pitchFamily="34" charset="0"/>
                <a:cs typeface="Open Sans" panose="020B0606030504020204" pitchFamily="34" charset="0"/>
              </a:rPr>
              <a:t>Tribal women, government initiatives, Census of India</a:t>
            </a:r>
            <a:r>
              <a:rPr lang="en-US" sz="2800" dirty="0">
                <a:solidFill>
                  <a:srgbClr val="1482A5"/>
                </a:solidFill>
                <a:latin typeface="+mn-lt"/>
                <a:ea typeface="Open Sans" panose="020B0606030504020204" pitchFamily="34" charset="0"/>
                <a:cs typeface="Open Sans" panose="020B0606030504020204" pitchFamily="34" charset="0"/>
              </a:rPr>
              <a:t> using </a:t>
            </a:r>
            <a:r>
              <a:rPr lang="en-US" sz="2800" i="1" dirty="0">
                <a:solidFill>
                  <a:srgbClr val="1482A5"/>
                </a:solidFill>
                <a:latin typeface="+mn-lt"/>
                <a:ea typeface="Open Sans" panose="020B0606030504020204" pitchFamily="34" charset="0"/>
                <a:cs typeface="Open Sans" panose="020B0606030504020204" pitchFamily="34" charset="0"/>
              </a:rPr>
              <a:t>Boolean operators </a:t>
            </a:r>
            <a:r>
              <a:rPr lang="en-US" sz="2800" dirty="0">
                <a:solidFill>
                  <a:srgbClr val="1482A5"/>
                </a:solidFill>
                <a:latin typeface="+mn-lt"/>
                <a:ea typeface="Open Sans" panose="020B0606030504020204" pitchFamily="34" charset="0"/>
                <a:cs typeface="Open Sans" panose="020B0606030504020204" pitchFamily="34" charset="0"/>
              </a:rPr>
              <a:t>(and/or) to retrieve the most related papers. The time frame was between 2005 and 2019. </a:t>
            </a:r>
          </a:p>
          <a:p>
            <a:pPr algn="just"/>
            <a:r>
              <a:rPr lang="en-US" sz="2800" dirty="0">
                <a:solidFill>
                  <a:srgbClr val="1482A5"/>
                </a:solidFill>
                <a:latin typeface="+mn-lt"/>
                <a:ea typeface="Open Sans" panose="020B0606030504020204" pitchFamily="34" charset="0"/>
                <a:cs typeface="Open Sans" panose="020B0606030504020204" pitchFamily="34" charset="0"/>
              </a:rPr>
              <a:t>All the data sources used in the analyses is given in the following table 2.</a:t>
            </a:r>
          </a:p>
          <a:p>
            <a:pPr algn="ctr"/>
            <a:r>
              <a:rPr lang="en-US" sz="2800" b="1" dirty="0">
                <a:solidFill>
                  <a:srgbClr val="1482A5"/>
                </a:solidFill>
                <a:latin typeface="+mn-lt"/>
                <a:ea typeface="Open Sans" panose="020B0606030504020204" pitchFamily="34" charset="0"/>
                <a:cs typeface="Open Sans" panose="020B0606030504020204" pitchFamily="34" charset="0"/>
              </a:rPr>
              <a:t>TABLE 2: ANNUAL REPORTS REFERRED </a:t>
            </a:r>
          </a:p>
          <a:p>
            <a:pPr algn="just"/>
            <a:endParaRPr lang="en-US" sz="2800" dirty="0">
              <a:solidFill>
                <a:srgbClr val="1482A5"/>
              </a:solidFill>
              <a:latin typeface="+mn-lt"/>
              <a:ea typeface="Open Sans" panose="020B0606030504020204" pitchFamily="34" charset="0"/>
              <a:cs typeface="Open Sans" panose="020B0606030504020204" pitchFamily="34" charset="0"/>
            </a:endParaRPr>
          </a:p>
          <a:p>
            <a:pPr algn="just"/>
            <a:endParaRPr lang="en-US" sz="2800" dirty="0">
              <a:solidFill>
                <a:srgbClr val="1482A5"/>
              </a:solidFill>
              <a:latin typeface="+mn-lt"/>
              <a:ea typeface="Open Sans" panose="020B0606030504020204" pitchFamily="34" charset="0"/>
              <a:cs typeface="Open Sans" panose="020B0606030504020204" pitchFamily="34" charset="0"/>
            </a:endParaRPr>
          </a:p>
          <a:p>
            <a:pPr algn="just"/>
            <a:endParaRPr lang="en-US" sz="2800" dirty="0">
              <a:solidFill>
                <a:srgbClr val="1482A5"/>
              </a:solidFill>
              <a:latin typeface="+mn-lt"/>
              <a:ea typeface="Open Sans" panose="020B0606030504020204" pitchFamily="34" charset="0"/>
              <a:cs typeface="Open Sans" panose="020B0606030504020204" pitchFamily="34" charset="0"/>
            </a:endParaRPr>
          </a:p>
          <a:p>
            <a:pPr algn="just"/>
            <a:endParaRPr lang="en-US" sz="2800" dirty="0">
              <a:solidFill>
                <a:srgbClr val="1482A5"/>
              </a:solidFill>
              <a:latin typeface="+mn-lt"/>
              <a:ea typeface="Open Sans" panose="020B0606030504020204" pitchFamily="34" charset="0"/>
              <a:cs typeface="Open Sans" panose="020B0606030504020204" pitchFamily="34" charset="0"/>
            </a:endParaRPr>
          </a:p>
          <a:p>
            <a:pPr algn="just"/>
            <a:endParaRPr lang="en-US" sz="2800" dirty="0">
              <a:solidFill>
                <a:srgbClr val="1482A5"/>
              </a:solidFill>
              <a:latin typeface="+mn-lt"/>
              <a:ea typeface="Open Sans" panose="020B0606030504020204" pitchFamily="34" charset="0"/>
              <a:cs typeface="Open Sans" panose="020B0606030504020204" pitchFamily="34" charset="0"/>
            </a:endParaRPr>
          </a:p>
          <a:p>
            <a:pPr algn="just"/>
            <a:endParaRPr lang="en-US" sz="2800" dirty="0">
              <a:solidFill>
                <a:srgbClr val="1482A5"/>
              </a:solidFill>
              <a:latin typeface="+mn-lt"/>
              <a:ea typeface="Open Sans" panose="020B0606030504020204" pitchFamily="34" charset="0"/>
              <a:cs typeface="Open Sans" panose="020B0606030504020204" pitchFamily="34" charset="0"/>
            </a:endParaRPr>
          </a:p>
          <a:p>
            <a:pPr algn="just"/>
            <a:endParaRPr lang="en-US" sz="2800" dirty="0">
              <a:solidFill>
                <a:srgbClr val="1482A5"/>
              </a:solidFill>
              <a:latin typeface="+mn-lt"/>
              <a:ea typeface="Open Sans" panose="020B0606030504020204" pitchFamily="34" charset="0"/>
              <a:cs typeface="Open Sans" panose="020B0606030504020204" pitchFamily="34" charset="0"/>
            </a:endParaRPr>
          </a:p>
          <a:p>
            <a:pPr algn="just"/>
            <a:endParaRPr lang="en-US" sz="2800" dirty="0">
              <a:solidFill>
                <a:srgbClr val="1482A5"/>
              </a:solidFill>
              <a:latin typeface="+mn-lt"/>
              <a:ea typeface="Open Sans" panose="020B0606030504020204" pitchFamily="34" charset="0"/>
              <a:cs typeface="Open Sans" panose="020B0606030504020204" pitchFamily="34" charset="0"/>
            </a:endParaRPr>
          </a:p>
          <a:p>
            <a:pPr algn="just"/>
            <a:endParaRPr lang="en-US" sz="2800" dirty="0">
              <a:solidFill>
                <a:srgbClr val="1482A5"/>
              </a:solidFill>
              <a:latin typeface="+mn-lt"/>
              <a:ea typeface="Open Sans" panose="020B0606030504020204" pitchFamily="34" charset="0"/>
              <a:cs typeface="Open Sans" panose="020B0606030504020204" pitchFamily="34" charset="0"/>
            </a:endParaRPr>
          </a:p>
          <a:p>
            <a:pPr algn="just"/>
            <a:endParaRPr lang="en-US" sz="2800" dirty="0">
              <a:solidFill>
                <a:srgbClr val="1482A5"/>
              </a:solidFill>
              <a:latin typeface="+mn-lt"/>
              <a:ea typeface="Open Sans" panose="020B0606030504020204" pitchFamily="34" charset="0"/>
              <a:cs typeface="Open Sans" panose="020B0606030504020204" pitchFamily="34" charset="0"/>
            </a:endParaRPr>
          </a:p>
          <a:p>
            <a:pPr algn="just"/>
            <a:endParaRPr lang="en-US" sz="2800" dirty="0">
              <a:solidFill>
                <a:srgbClr val="1482A5"/>
              </a:solidFill>
              <a:latin typeface="+mn-lt"/>
              <a:ea typeface="Open Sans" panose="020B0606030504020204" pitchFamily="34" charset="0"/>
              <a:cs typeface="Open Sans" panose="020B0606030504020204" pitchFamily="34" charset="0"/>
            </a:endParaRPr>
          </a:p>
          <a:p>
            <a:pPr algn="just"/>
            <a:endParaRPr lang="en-US" sz="2800" dirty="0">
              <a:solidFill>
                <a:srgbClr val="1482A5"/>
              </a:solidFill>
              <a:latin typeface="+mn-lt"/>
              <a:ea typeface="Open Sans" panose="020B0606030504020204" pitchFamily="34" charset="0"/>
              <a:cs typeface="Open Sans" panose="020B0606030504020204" pitchFamily="34" charset="0"/>
            </a:endParaRPr>
          </a:p>
          <a:p>
            <a:pPr algn="just"/>
            <a:endParaRPr lang="en-US" sz="2800" dirty="0">
              <a:solidFill>
                <a:srgbClr val="1482A5"/>
              </a:solidFill>
              <a:latin typeface="+mn-lt"/>
              <a:ea typeface="Open Sans" panose="020B0606030504020204" pitchFamily="34" charset="0"/>
              <a:cs typeface="Open Sans" panose="020B0606030504020204" pitchFamily="34" charset="0"/>
            </a:endParaRPr>
          </a:p>
          <a:p>
            <a:pPr algn="just"/>
            <a:endParaRPr lang="en-US" sz="2800" dirty="0">
              <a:solidFill>
                <a:srgbClr val="1482A5"/>
              </a:solidFill>
              <a:latin typeface="+mn-lt"/>
              <a:ea typeface="Open Sans" panose="020B0606030504020204" pitchFamily="34" charset="0"/>
              <a:cs typeface="Open Sans" panose="020B0606030504020204" pitchFamily="34" charset="0"/>
            </a:endParaRPr>
          </a:p>
          <a:p>
            <a:pPr algn="just"/>
            <a:endParaRPr lang="en-US" sz="2800" dirty="0">
              <a:solidFill>
                <a:srgbClr val="1482A5"/>
              </a:solidFill>
              <a:latin typeface="+mn-lt"/>
              <a:ea typeface="Open Sans" panose="020B0606030504020204" pitchFamily="34" charset="0"/>
              <a:cs typeface="Open Sans" panose="020B0606030504020204" pitchFamily="34" charset="0"/>
            </a:endParaRPr>
          </a:p>
          <a:p>
            <a:pPr algn="just"/>
            <a:endParaRPr lang="en-US" sz="2800" dirty="0">
              <a:solidFill>
                <a:srgbClr val="1482A5"/>
              </a:solidFill>
              <a:latin typeface="+mn-lt"/>
              <a:ea typeface="Open Sans" panose="020B0606030504020204" pitchFamily="34" charset="0"/>
              <a:cs typeface="Open Sans" panose="020B0606030504020204" pitchFamily="34" charset="0"/>
            </a:endParaRPr>
          </a:p>
          <a:p>
            <a:pPr algn="just"/>
            <a:endParaRPr lang="en-US" sz="2800" dirty="0">
              <a:solidFill>
                <a:srgbClr val="1482A5"/>
              </a:solidFill>
              <a:latin typeface="+mn-lt"/>
              <a:ea typeface="Open Sans" panose="020B0606030504020204" pitchFamily="34" charset="0"/>
              <a:cs typeface="Open Sans" panose="020B0606030504020204" pitchFamily="34" charset="0"/>
            </a:endParaRPr>
          </a:p>
          <a:p>
            <a:pPr algn="just"/>
            <a:endParaRPr lang="en-US" sz="2800" dirty="0">
              <a:solidFill>
                <a:srgbClr val="1482A5"/>
              </a:solidFill>
              <a:latin typeface="+mn-lt"/>
              <a:ea typeface="Open Sans" panose="020B0606030504020204" pitchFamily="34" charset="0"/>
              <a:cs typeface="Open Sans" panose="020B0606030504020204" pitchFamily="34" charset="0"/>
            </a:endParaRPr>
          </a:p>
          <a:p>
            <a:pPr algn="just">
              <a:spcAft>
                <a:spcPts val="800"/>
              </a:spcAft>
            </a:pPr>
            <a:r>
              <a:rPr lang="en-IN" sz="2800" dirty="0">
                <a:solidFill>
                  <a:srgbClr val="1482A5"/>
                </a:solidFill>
                <a:effectLst/>
                <a:latin typeface="+mn-lt"/>
                <a:ea typeface="Calibri" panose="020F0502020204030204" pitchFamily="34" charset="0"/>
                <a:cs typeface="Times New Roman" panose="02020603050405020304" pitchFamily="18" charset="0"/>
              </a:rPr>
              <a:t>Various initiative taken to improve the health of a women through the incorporation of ICT are considered in this study. Other than research articles, these data sources are referred to extract the various factors like no. of institutional deliveries, MMR, various projects that are implemented for them on the ICT platform. </a:t>
            </a:r>
          </a:p>
        </p:txBody>
      </p:sp>
      <p:sp>
        <p:nvSpPr>
          <p:cNvPr id="67" name="TextBox 66">
            <a:extLst>
              <a:ext uri="{FF2B5EF4-FFF2-40B4-BE49-F238E27FC236}">
                <a16:creationId xmlns:a16="http://schemas.microsoft.com/office/drawing/2014/main" id="{716F17B6-B5C7-4922-B9E2-CD14BD16A568}"/>
              </a:ext>
            </a:extLst>
          </p:cNvPr>
          <p:cNvSpPr txBox="1"/>
          <p:nvPr/>
        </p:nvSpPr>
        <p:spPr>
          <a:xfrm>
            <a:off x="11755877" y="8324871"/>
            <a:ext cx="9601200" cy="769441"/>
          </a:xfrm>
          <a:prstGeom prst="rect">
            <a:avLst/>
          </a:prstGeom>
          <a:noFill/>
        </p:spPr>
        <p:txBody>
          <a:bodyPr wrap="square" rtlCol="0">
            <a:spAutoFit/>
          </a:bodyPr>
          <a:lstStyle>
            <a:defPPr>
              <a:defRPr kern="1200" smtId="4294967295"/>
            </a:defPPr>
          </a:lstStyle>
          <a:p>
            <a:pPr algn="ctr"/>
            <a:r>
              <a:rPr lang="en-US" sz="4400" dirty="0">
                <a:solidFill>
                  <a:srgbClr val="235078"/>
                </a:solidFill>
                <a:latin typeface="Libre Baskerville" panose="02000000000000000000" pitchFamily="2" charset="0"/>
              </a:rPr>
              <a:t>Objective</a:t>
            </a:r>
          </a:p>
        </p:txBody>
      </p:sp>
      <p:sp>
        <p:nvSpPr>
          <p:cNvPr id="68" name="TextBox 67">
            <a:extLst>
              <a:ext uri="{FF2B5EF4-FFF2-40B4-BE49-F238E27FC236}">
                <a16:creationId xmlns:a16="http://schemas.microsoft.com/office/drawing/2014/main" id="{47F717BC-0897-4243-A282-98EF911708EA}"/>
              </a:ext>
            </a:extLst>
          </p:cNvPr>
          <p:cNvSpPr txBox="1"/>
          <p:nvPr/>
        </p:nvSpPr>
        <p:spPr>
          <a:xfrm>
            <a:off x="22555200" y="8954427"/>
            <a:ext cx="9601200" cy="8648521"/>
          </a:xfrm>
          <a:prstGeom prst="rect">
            <a:avLst/>
          </a:prstGeom>
          <a:noFill/>
        </p:spPr>
        <p:txBody>
          <a:bodyPr wrap="square" rtlCol="0">
            <a:spAutoFit/>
          </a:bodyPr>
          <a:lstStyle>
            <a:defPPr>
              <a:defRPr kern="1200" smtId="4294967295"/>
            </a:defPPr>
          </a:lstStyle>
          <a:p>
            <a:pPr algn="just"/>
            <a:r>
              <a:rPr lang="en-US" sz="2800" dirty="0">
                <a:solidFill>
                  <a:srgbClr val="1482A5"/>
                </a:solidFill>
                <a:latin typeface="+mn-lt"/>
                <a:ea typeface="Open Sans" panose="020B0606030504020204" pitchFamily="34" charset="0"/>
                <a:cs typeface="Open Sans" panose="020B0606030504020204" pitchFamily="34" charset="0"/>
              </a:rPr>
              <a:t>As per the study, it has been observed that various amendments in the plan and policies have been done by government concerning the women from remote areas in India. Over the time, government along with various NGOs has rolled out various schemes to make them more digitally inclusive and make the Digital India Mission fully successful by reaching to the society where it is hard to reach. </a:t>
            </a:r>
          </a:p>
          <a:p>
            <a:pPr algn="just"/>
            <a:r>
              <a:rPr lang="en-US" sz="2800" dirty="0">
                <a:solidFill>
                  <a:srgbClr val="1482A5"/>
                </a:solidFill>
                <a:latin typeface="+mn-lt"/>
                <a:ea typeface="Open Sans" panose="020B0606030504020204" pitchFamily="34" charset="0"/>
                <a:cs typeface="Open Sans" panose="020B0606030504020204" pitchFamily="34" charset="0"/>
              </a:rPr>
              <a:t>Information and communication technology intensify the reach of remote women to health information and act as an arsenal to combat their health problems. </a:t>
            </a:r>
          </a:p>
          <a:p>
            <a:pPr algn="just"/>
            <a:r>
              <a:rPr lang="en-US" sz="2800" dirty="0">
                <a:solidFill>
                  <a:srgbClr val="1482A5"/>
                </a:solidFill>
                <a:latin typeface="+mn-lt"/>
                <a:ea typeface="Open Sans" panose="020B0606030504020204" pitchFamily="34" charset="0"/>
                <a:cs typeface="Open Sans" panose="020B0606030504020204" pitchFamily="34" charset="0"/>
              </a:rPr>
              <a:t>There is copious amount of services with different purposes that are available for women which works on the ICT platform, such as to induce the </a:t>
            </a:r>
            <a:r>
              <a:rPr lang="en-US" sz="2800" b="1" dirty="0">
                <a:solidFill>
                  <a:srgbClr val="1482A5"/>
                </a:solidFill>
                <a:latin typeface="+mn-lt"/>
                <a:ea typeface="Open Sans" panose="020B0606030504020204" pitchFamily="34" charset="0"/>
                <a:cs typeface="Open Sans" panose="020B0606030504020204" pitchFamily="34" charset="0"/>
              </a:rPr>
              <a:t>behavioral changes</a:t>
            </a:r>
            <a:r>
              <a:rPr lang="en-US" sz="2800" dirty="0">
                <a:solidFill>
                  <a:srgbClr val="1482A5"/>
                </a:solidFill>
                <a:latin typeface="+mn-lt"/>
                <a:ea typeface="Open Sans" panose="020B0606030504020204" pitchFamily="34" charset="0"/>
                <a:cs typeface="Open Sans" panose="020B0606030504020204" pitchFamily="34" charset="0"/>
              </a:rPr>
              <a:t>, to improve the </a:t>
            </a:r>
            <a:r>
              <a:rPr lang="en-US" sz="2800" b="1" dirty="0">
                <a:solidFill>
                  <a:srgbClr val="1482A5"/>
                </a:solidFill>
                <a:latin typeface="+mn-lt"/>
                <a:ea typeface="Open Sans" panose="020B0606030504020204" pitchFamily="34" charset="0"/>
                <a:cs typeface="Open Sans" panose="020B0606030504020204" pitchFamily="34" charset="0"/>
              </a:rPr>
              <a:t>RMNCH services </a:t>
            </a:r>
            <a:r>
              <a:rPr lang="en-US" sz="2800" dirty="0">
                <a:solidFill>
                  <a:srgbClr val="1482A5"/>
                </a:solidFill>
                <a:latin typeface="+mn-lt"/>
                <a:ea typeface="Open Sans" panose="020B0606030504020204" pitchFamily="34" charset="0"/>
                <a:cs typeface="Open Sans" panose="020B0606030504020204" pitchFamily="34" charset="0"/>
              </a:rPr>
              <a:t>and so on. </a:t>
            </a:r>
          </a:p>
          <a:p>
            <a:pPr algn="just"/>
            <a:r>
              <a:rPr lang="en-US" sz="2800" dirty="0">
                <a:solidFill>
                  <a:srgbClr val="1482A5"/>
                </a:solidFill>
                <a:latin typeface="+mn-lt"/>
                <a:ea typeface="Open Sans" panose="020B0606030504020204" pitchFamily="34" charset="0"/>
                <a:cs typeface="Open Sans" panose="020B0606030504020204" pitchFamily="34" charset="0"/>
              </a:rPr>
              <a:t>Diverse projects have been implemented on the ICT platforms which are currently being used for the women or by the women itself as they are shown in the following table 3.</a:t>
            </a:r>
            <a:endParaRPr lang="en-US" dirty="0">
              <a:solidFill>
                <a:srgbClr val="1482A5"/>
              </a:solidFill>
              <a:latin typeface="+mn-lt"/>
              <a:ea typeface="Open Sans" panose="020B0606030504020204" pitchFamily="34" charset="0"/>
              <a:cs typeface="Open Sans" panose="020B0606030504020204" pitchFamily="34" charset="0"/>
            </a:endParaRPr>
          </a:p>
          <a:p>
            <a:pPr algn="ctr"/>
            <a:r>
              <a:rPr lang="en-US" sz="2800" b="1" dirty="0">
                <a:solidFill>
                  <a:srgbClr val="1482A5"/>
                </a:solidFill>
                <a:latin typeface="+mn-lt"/>
                <a:ea typeface="Open Sans" panose="020B0606030504020204" pitchFamily="34" charset="0"/>
                <a:cs typeface="Open Sans" panose="020B0606030504020204" pitchFamily="34" charset="0"/>
              </a:rPr>
              <a:t>TABLE 3: DIFFERENT PROJECTS LAUNCHED BY VARIOUS PUBLIC AND PRIVATE BODIES</a:t>
            </a:r>
          </a:p>
          <a:p>
            <a:endParaRPr lang="en-US" dirty="0">
              <a:solidFill>
                <a:srgbClr val="1482A5"/>
              </a:solidFill>
              <a:latin typeface="Montserrat Light" panose="00000400000000000000" pitchFamily="50" charset="0"/>
              <a:ea typeface="Open Sans" panose="020B0606030504020204" pitchFamily="34" charset="0"/>
              <a:cs typeface="Open Sans" panose="020B0606030504020204" pitchFamily="34" charset="0"/>
            </a:endParaRPr>
          </a:p>
        </p:txBody>
      </p:sp>
      <p:sp>
        <p:nvSpPr>
          <p:cNvPr id="69" name="TextBox 68">
            <a:extLst>
              <a:ext uri="{FF2B5EF4-FFF2-40B4-BE49-F238E27FC236}">
                <a16:creationId xmlns:a16="http://schemas.microsoft.com/office/drawing/2014/main" id="{27A0BB3C-427E-42CA-963C-DA612C8F2B9C}"/>
              </a:ext>
            </a:extLst>
          </p:cNvPr>
          <p:cNvSpPr txBox="1"/>
          <p:nvPr/>
        </p:nvSpPr>
        <p:spPr>
          <a:xfrm>
            <a:off x="22555200" y="8077201"/>
            <a:ext cx="9601200" cy="769441"/>
          </a:xfrm>
          <a:prstGeom prst="rect">
            <a:avLst/>
          </a:prstGeom>
          <a:noFill/>
        </p:spPr>
        <p:txBody>
          <a:bodyPr wrap="square" rtlCol="0">
            <a:spAutoFit/>
          </a:bodyPr>
          <a:lstStyle>
            <a:defPPr>
              <a:defRPr kern="1200" smtId="4294967295"/>
            </a:defPPr>
          </a:lstStyle>
          <a:p>
            <a:pPr algn="ctr"/>
            <a:r>
              <a:rPr lang="en-US" sz="4400" dirty="0">
                <a:solidFill>
                  <a:srgbClr val="235078"/>
                </a:solidFill>
                <a:latin typeface="Libre Baskerville" panose="02000000000000000000" pitchFamily="2" charset="0"/>
              </a:rPr>
              <a:t>Results</a:t>
            </a:r>
            <a:endParaRPr lang="en-US" sz="3600" dirty="0">
              <a:solidFill>
                <a:srgbClr val="235078"/>
              </a:solidFill>
              <a:latin typeface="Libre Baskerville" panose="02000000000000000000" pitchFamily="2" charset="0"/>
            </a:endParaRPr>
          </a:p>
        </p:txBody>
      </p:sp>
      <p:graphicFrame>
        <p:nvGraphicFramePr>
          <p:cNvPr id="4" name="Table 3">
            <a:extLst>
              <a:ext uri="{FF2B5EF4-FFF2-40B4-BE49-F238E27FC236}">
                <a16:creationId xmlns:a16="http://schemas.microsoft.com/office/drawing/2014/main" id="{E438EC83-EF34-4F06-BAC2-0C3565E70776}"/>
              </a:ext>
            </a:extLst>
          </p:cNvPr>
          <p:cNvGraphicFramePr>
            <a:graphicFrameLocks noGrp="1"/>
          </p:cNvGraphicFramePr>
          <p:nvPr>
            <p:extLst>
              <p:ext uri="{D42A27DB-BD31-4B8C-83A1-F6EECF244321}">
                <p14:modId xmlns:p14="http://schemas.microsoft.com/office/powerpoint/2010/main" val="3458966876"/>
              </p:ext>
            </p:extLst>
          </p:nvPr>
        </p:nvGraphicFramePr>
        <p:xfrm>
          <a:off x="2781300" y="19648170"/>
          <a:ext cx="5867400" cy="4594860"/>
        </p:xfrm>
        <a:graphic>
          <a:graphicData uri="http://schemas.openxmlformats.org/drawingml/2006/table">
            <a:tbl>
              <a:tblPr firstRow="1" firstCol="1" bandRow="1">
                <a:tableStyleId>{ED083AE6-46FA-4A59-8FB0-9F97EB10719F}</a:tableStyleId>
              </a:tblPr>
              <a:tblGrid>
                <a:gridCol w="1976304">
                  <a:extLst>
                    <a:ext uri="{9D8B030D-6E8A-4147-A177-3AD203B41FA5}">
                      <a16:colId xmlns:a16="http://schemas.microsoft.com/office/drawing/2014/main" val="4099183002"/>
                    </a:ext>
                  </a:extLst>
                </a:gridCol>
                <a:gridCol w="1935296">
                  <a:extLst>
                    <a:ext uri="{9D8B030D-6E8A-4147-A177-3AD203B41FA5}">
                      <a16:colId xmlns:a16="http://schemas.microsoft.com/office/drawing/2014/main" val="3059860057"/>
                    </a:ext>
                  </a:extLst>
                </a:gridCol>
                <a:gridCol w="1955800">
                  <a:extLst>
                    <a:ext uri="{9D8B030D-6E8A-4147-A177-3AD203B41FA5}">
                      <a16:colId xmlns:a16="http://schemas.microsoft.com/office/drawing/2014/main" val="4057496969"/>
                    </a:ext>
                  </a:extLst>
                </a:gridCol>
              </a:tblGrid>
              <a:tr h="608714">
                <a:tc>
                  <a:txBody>
                    <a:bodyPr/>
                    <a:lstStyle/>
                    <a:p>
                      <a:pPr algn="l">
                        <a:lnSpc>
                          <a:spcPct val="150000"/>
                        </a:lnSpc>
                        <a:spcAft>
                          <a:spcPts val="0"/>
                        </a:spcAft>
                      </a:pPr>
                      <a:r>
                        <a:rPr lang="en-IN" sz="3200" dirty="0">
                          <a:solidFill>
                            <a:srgbClr val="002060"/>
                          </a:solidFill>
                          <a:effectLst/>
                        </a:rPr>
                        <a:t>Year</a:t>
                      </a:r>
                      <a:endParaRPr lang="en-IN" sz="3200" dirty="0">
                        <a:solidFill>
                          <a:srgbClr val="002060"/>
                        </a:solidFill>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gn="l">
                        <a:lnSpc>
                          <a:spcPct val="150000"/>
                        </a:lnSpc>
                        <a:spcAft>
                          <a:spcPts val="0"/>
                        </a:spcAft>
                      </a:pPr>
                      <a:r>
                        <a:rPr lang="en-IN" sz="3200">
                          <a:solidFill>
                            <a:srgbClr val="002060"/>
                          </a:solidFill>
                          <a:effectLst/>
                        </a:rPr>
                        <a:t>Male</a:t>
                      </a:r>
                      <a:endParaRPr lang="en-IN" sz="3200">
                        <a:solidFill>
                          <a:srgbClr val="002060"/>
                        </a:solidFill>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gn="l">
                        <a:lnSpc>
                          <a:spcPct val="150000"/>
                        </a:lnSpc>
                        <a:spcAft>
                          <a:spcPts val="0"/>
                        </a:spcAft>
                      </a:pPr>
                      <a:r>
                        <a:rPr lang="en-IN" sz="3200">
                          <a:solidFill>
                            <a:srgbClr val="002060"/>
                          </a:solidFill>
                          <a:effectLst/>
                        </a:rPr>
                        <a:t>Female</a:t>
                      </a:r>
                      <a:endParaRPr lang="en-IN" sz="3200">
                        <a:solidFill>
                          <a:srgbClr val="002060"/>
                        </a:solidFill>
                        <a:effectLst/>
                        <a:latin typeface="+mn-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610992563"/>
                  </a:ext>
                </a:extLst>
              </a:tr>
              <a:tr h="608714">
                <a:tc>
                  <a:txBody>
                    <a:bodyPr/>
                    <a:lstStyle/>
                    <a:p>
                      <a:pPr algn="l">
                        <a:lnSpc>
                          <a:spcPct val="150000"/>
                        </a:lnSpc>
                        <a:spcAft>
                          <a:spcPts val="0"/>
                        </a:spcAft>
                      </a:pPr>
                      <a:r>
                        <a:rPr lang="en-IN" sz="3200" dirty="0">
                          <a:solidFill>
                            <a:srgbClr val="002060"/>
                          </a:solidFill>
                          <a:effectLst/>
                        </a:rPr>
                        <a:t>1981</a:t>
                      </a:r>
                      <a:endParaRPr lang="en-IN" sz="3200" dirty="0">
                        <a:solidFill>
                          <a:srgbClr val="002060"/>
                        </a:solidFill>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gn="l">
                        <a:lnSpc>
                          <a:spcPct val="150000"/>
                        </a:lnSpc>
                        <a:spcAft>
                          <a:spcPts val="0"/>
                        </a:spcAft>
                      </a:pPr>
                      <a:r>
                        <a:rPr lang="en-IN" sz="3200" dirty="0">
                          <a:solidFill>
                            <a:srgbClr val="002060"/>
                          </a:solidFill>
                          <a:effectLst/>
                        </a:rPr>
                        <a:t>24.52</a:t>
                      </a:r>
                      <a:endParaRPr lang="en-IN" sz="3200" dirty="0">
                        <a:solidFill>
                          <a:srgbClr val="002060"/>
                        </a:solidFill>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gn="l">
                        <a:lnSpc>
                          <a:spcPct val="150000"/>
                        </a:lnSpc>
                        <a:spcAft>
                          <a:spcPts val="0"/>
                        </a:spcAft>
                      </a:pPr>
                      <a:r>
                        <a:rPr lang="en-IN" sz="3200">
                          <a:solidFill>
                            <a:srgbClr val="002060"/>
                          </a:solidFill>
                          <a:effectLst/>
                        </a:rPr>
                        <a:t>8.04</a:t>
                      </a:r>
                      <a:endParaRPr lang="en-IN" sz="3200">
                        <a:solidFill>
                          <a:srgbClr val="002060"/>
                        </a:solidFill>
                        <a:effectLst/>
                        <a:latin typeface="+mn-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480902341"/>
                  </a:ext>
                </a:extLst>
              </a:tr>
              <a:tr h="608714">
                <a:tc>
                  <a:txBody>
                    <a:bodyPr/>
                    <a:lstStyle/>
                    <a:p>
                      <a:pPr algn="l">
                        <a:lnSpc>
                          <a:spcPct val="150000"/>
                        </a:lnSpc>
                        <a:spcAft>
                          <a:spcPts val="0"/>
                        </a:spcAft>
                      </a:pPr>
                      <a:r>
                        <a:rPr lang="en-IN" sz="3200" dirty="0">
                          <a:solidFill>
                            <a:srgbClr val="002060"/>
                          </a:solidFill>
                          <a:effectLst/>
                        </a:rPr>
                        <a:t>1991</a:t>
                      </a:r>
                      <a:endParaRPr lang="en-IN" sz="3200" dirty="0">
                        <a:solidFill>
                          <a:srgbClr val="002060"/>
                        </a:solidFill>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gn="l">
                        <a:lnSpc>
                          <a:spcPct val="150000"/>
                        </a:lnSpc>
                        <a:spcAft>
                          <a:spcPts val="0"/>
                        </a:spcAft>
                      </a:pPr>
                      <a:r>
                        <a:rPr lang="en-IN" sz="3200" dirty="0">
                          <a:solidFill>
                            <a:srgbClr val="002060"/>
                          </a:solidFill>
                          <a:effectLst/>
                        </a:rPr>
                        <a:t>40.65</a:t>
                      </a:r>
                      <a:endParaRPr lang="en-IN" sz="3200" dirty="0">
                        <a:solidFill>
                          <a:srgbClr val="002060"/>
                        </a:solidFill>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gn="l">
                        <a:lnSpc>
                          <a:spcPct val="150000"/>
                        </a:lnSpc>
                        <a:spcAft>
                          <a:spcPts val="0"/>
                        </a:spcAft>
                      </a:pPr>
                      <a:r>
                        <a:rPr lang="en-IN" sz="3200" dirty="0">
                          <a:solidFill>
                            <a:srgbClr val="002060"/>
                          </a:solidFill>
                          <a:effectLst/>
                        </a:rPr>
                        <a:t>18.19</a:t>
                      </a:r>
                      <a:endParaRPr lang="en-IN" sz="3200" dirty="0">
                        <a:solidFill>
                          <a:srgbClr val="002060"/>
                        </a:solidFill>
                        <a:effectLst/>
                        <a:latin typeface="+mn-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255218124"/>
                  </a:ext>
                </a:extLst>
              </a:tr>
              <a:tr h="608714">
                <a:tc>
                  <a:txBody>
                    <a:bodyPr/>
                    <a:lstStyle/>
                    <a:p>
                      <a:pPr algn="l">
                        <a:lnSpc>
                          <a:spcPct val="150000"/>
                        </a:lnSpc>
                        <a:spcAft>
                          <a:spcPts val="0"/>
                        </a:spcAft>
                      </a:pPr>
                      <a:r>
                        <a:rPr lang="en-IN" sz="3200" dirty="0">
                          <a:solidFill>
                            <a:srgbClr val="002060"/>
                          </a:solidFill>
                          <a:effectLst/>
                        </a:rPr>
                        <a:t>2001</a:t>
                      </a:r>
                      <a:endParaRPr lang="en-IN" sz="3200" dirty="0">
                        <a:solidFill>
                          <a:srgbClr val="002060"/>
                        </a:solidFill>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gn="l">
                        <a:lnSpc>
                          <a:spcPct val="150000"/>
                        </a:lnSpc>
                        <a:spcAft>
                          <a:spcPts val="0"/>
                        </a:spcAft>
                      </a:pPr>
                      <a:r>
                        <a:rPr lang="en-IN" sz="3200" dirty="0">
                          <a:solidFill>
                            <a:srgbClr val="002060"/>
                          </a:solidFill>
                          <a:effectLst/>
                        </a:rPr>
                        <a:t>59.17</a:t>
                      </a:r>
                      <a:endParaRPr lang="en-IN" sz="3200" dirty="0">
                        <a:solidFill>
                          <a:srgbClr val="002060"/>
                        </a:solidFill>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gn="l">
                        <a:lnSpc>
                          <a:spcPct val="150000"/>
                        </a:lnSpc>
                        <a:spcAft>
                          <a:spcPts val="0"/>
                        </a:spcAft>
                      </a:pPr>
                      <a:r>
                        <a:rPr lang="en-IN" sz="3200" dirty="0">
                          <a:solidFill>
                            <a:srgbClr val="002060"/>
                          </a:solidFill>
                          <a:effectLst/>
                        </a:rPr>
                        <a:t>34.76</a:t>
                      </a:r>
                      <a:endParaRPr lang="en-IN" sz="3200" dirty="0">
                        <a:solidFill>
                          <a:srgbClr val="002060"/>
                        </a:solidFill>
                        <a:effectLst/>
                        <a:latin typeface="+mn-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535637819"/>
                  </a:ext>
                </a:extLst>
              </a:tr>
              <a:tr h="608714">
                <a:tc>
                  <a:txBody>
                    <a:bodyPr/>
                    <a:lstStyle/>
                    <a:p>
                      <a:pPr algn="l">
                        <a:lnSpc>
                          <a:spcPct val="150000"/>
                        </a:lnSpc>
                        <a:spcAft>
                          <a:spcPts val="0"/>
                        </a:spcAft>
                      </a:pPr>
                      <a:r>
                        <a:rPr lang="en-IN" sz="3200" dirty="0">
                          <a:solidFill>
                            <a:srgbClr val="002060"/>
                          </a:solidFill>
                          <a:effectLst/>
                        </a:rPr>
                        <a:t>2011</a:t>
                      </a:r>
                      <a:endParaRPr lang="en-IN" sz="3200" dirty="0">
                        <a:solidFill>
                          <a:srgbClr val="002060"/>
                        </a:solidFill>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gn="l">
                        <a:lnSpc>
                          <a:spcPct val="150000"/>
                        </a:lnSpc>
                        <a:spcAft>
                          <a:spcPts val="0"/>
                        </a:spcAft>
                      </a:pPr>
                      <a:r>
                        <a:rPr lang="en-IN" sz="3200" dirty="0">
                          <a:solidFill>
                            <a:srgbClr val="002060"/>
                          </a:solidFill>
                          <a:effectLst/>
                        </a:rPr>
                        <a:t>68.50</a:t>
                      </a:r>
                      <a:endParaRPr lang="en-IN" sz="3200" dirty="0">
                        <a:solidFill>
                          <a:srgbClr val="002060"/>
                        </a:solidFill>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gn="l">
                        <a:lnSpc>
                          <a:spcPct val="150000"/>
                        </a:lnSpc>
                        <a:spcAft>
                          <a:spcPts val="0"/>
                        </a:spcAft>
                      </a:pPr>
                      <a:r>
                        <a:rPr lang="en-IN" sz="3200" dirty="0">
                          <a:solidFill>
                            <a:srgbClr val="002060"/>
                          </a:solidFill>
                          <a:effectLst/>
                        </a:rPr>
                        <a:t>49.40</a:t>
                      </a:r>
                      <a:endParaRPr lang="en-IN" sz="3200" dirty="0">
                        <a:solidFill>
                          <a:srgbClr val="002060"/>
                        </a:solidFill>
                        <a:effectLst/>
                        <a:latin typeface="+mn-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539682282"/>
                  </a:ext>
                </a:extLst>
              </a:tr>
              <a:tr h="1300271">
                <a:tc gridSpan="3">
                  <a:txBody>
                    <a:bodyPr/>
                    <a:lstStyle/>
                    <a:p>
                      <a:pPr algn="l">
                        <a:lnSpc>
                          <a:spcPct val="150000"/>
                        </a:lnSpc>
                        <a:spcAft>
                          <a:spcPts val="0"/>
                        </a:spcAft>
                      </a:pPr>
                      <a:r>
                        <a:rPr lang="en-IN" sz="3200" dirty="0">
                          <a:solidFill>
                            <a:srgbClr val="002060"/>
                          </a:solidFill>
                          <a:effectLst/>
                        </a:rPr>
                        <a:t>Source: Office of Registrar General, India</a:t>
                      </a:r>
                      <a:endParaRPr lang="en-IN" sz="3200" dirty="0">
                        <a:solidFill>
                          <a:srgbClr val="002060"/>
                        </a:solidFill>
                        <a:effectLst/>
                        <a:latin typeface="+mn-lt"/>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563202512"/>
                  </a:ext>
                </a:extLst>
              </a:tr>
            </a:tbl>
          </a:graphicData>
        </a:graphic>
      </p:graphicFrame>
      <p:graphicFrame>
        <p:nvGraphicFramePr>
          <p:cNvPr id="19" name="Table 18">
            <a:extLst>
              <a:ext uri="{FF2B5EF4-FFF2-40B4-BE49-F238E27FC236}">
                <a16:creationId xmlns:a16="http://schemas.microsoft.com/office/drawing/2014/main" id="{76F17021-83B6-41ED-9E51-16F91D9AD9A6}"/>
              </a:ext>
            </a:extLst>
          </p:cNvPr>
          <p:cNvGraphicFramePr>
            <a:graphicFrameLocks noGrp="1"/>
          </p:cNvGraphicFramePr>
          <p:nvPr>
            <p:extLst>
              <p:ext uri="{D42A27DB-BD31-4B8C-83A1-F6EECF244321}">
                <p14:modId xmlns:p14="http://schemas.microsoft.com/office/powerpoint/2010/main" val="2186485511"/>
              </p:ext>
            </p:extLst>
          </p:nvPr>
        </p:nvGraphicFramePr>
        <p:xfrm>
          <a:off x="12517877" y="21945600"/>
          <a:ext cx="8077200" cy="7508464"/>
        </p:xfrm>
        <a:graphic>
          <a:graphicData uri="http://schemas.openxmlformats.org/drawingml/2006/table">
            <a:tbl>
              <a:tblPr firstRow="1" firstCol="1" bandRow="1">
                <a:tableStyleId>{ED083AE6-46FA-4A59-8FB0-9F97EB10719F}</a:tableStyleId>
              </a:tblPr>
              <a:tblGrid>
                <a:gridCol w="5943600">
                  <a:extLst>
                    <a:ext uri="{9D8B030D-6E8A-4147-A177-3AD203B41FA5}">
                      <a16:colId xmlns:a16="http://schemas.microsoft.com/office/drawing/2014/main" val="275087318"/>
                    </a:ext>
                  </a:extLst>
                </a:gridCol>
                <a:gridCol w="2133600">
                  <a:extLst>
                    <a:ext uri="{9D8B030D-6E8A-4147-A177-3AD203B41FA5}">
                      <a16:colId xmlns:a16="http://schemas.microsoft.com/office/drawing/2014/main" val="33600479"/>
                    </a:ext>
                  </a:extLst>
                </a:gridCol>
              </a:tblGrid>
              <a:tr h="486106">
                <a:tc>
                  <a:txBody>
                    <a:bodyPr/>
                    <a:lstStyle/>
                    <a:p>
                      <a:pPr algn="just">
                        <a:lnSpc>
                          <a:spcPct val="100000"/>
                        </a:lnSpc>
                        <a:spcAft>
                          <a:spcPts val="0"/>
                        </a:spcAft>
                      </a:pPr>
                      <a:r>
                        <a:rPr lang="en-IN" sz="2800" dirty="0">
                          <a:solidFill>
                            <a:srgbClr val="002060"/>
                          </a:solidFill>
                          <a:effectLst/>
                        </a:rPr>
                        <a:t>SOURCE </a:t>
                      </a:r>
                      <a:endParaRPr lang="en-IN" sz="2800" dirty="0">
                        <a:solidFill>
                          <a:srgbClr val="002060"/>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0000"/>
                        </a:lnSpc>
                        <a:spcAft>
                          <a:spcPts val="0"/>
                        </a:spcAft>
                      </a:pPr>
                      <a:r>
                        <a:rPr lang="en-IN" sz="2800">
                          <a:solidFill>
                            <a:srgbClr val="002060"/>
                          </a:solidFill>
                          <a:effectLst/>
                        </a:rPr>
                        <a:t>PUBLISHING YEAR </a:t>
                      </a:r>
                      <a:endParaRPr lang="en-IN" sz="2800">
                        <a:solidFill>
                          <a:srgbClr val="002060"/>
                        </a:solidFill>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8680881"/>
                  </a:ext>
                </a:extLst>
              </a:tr>
              <a:tr h="1766098">
                <a:tc>
                  <a:txBody>
                    <a:bodyPr/>
                    <a:lstStyle/>
                    <a:p>
                      <a:pPr algn="just">
                        <a:lnSpc>
                          <a:spcPct val="100000"/>
                        </a:lnSpc>
                        <a:spcBef>
                          <a:spcPts val="1200"/>
                        </a:spcBef>
                        <a:spcAft>
                          <a:spcPts val="0"/>
                        </a:spcAft>
                      </a:pPr>
                      <a:r>
                        <a:rPr lang="en-US" sz="2800" kern="0" dirty="0">
                          <a:solidFill>
                            <a:srgbClr val="002060"/>
                          </a:solidFill>
                          <a:effectLst/>
                        </a:rPr>
                        <a:t>Report of expert committee on tribal health</a:t>
                      </a:r>
                      <a:endParaRPr lang="en-IN" sz="2800" kern="0" dirty="0">
                        <a:solidFill>
                          <a:srgbClr val="002060"/>
                        </a:solidFill>
                        <a:effectLst/>
                      </a:endParaRPr>
                    </a:p>
                    <a:p>
                      <a:pPr>
                        <a:lnSpc>
                          <a:spcPct val="100000"/>
                        </a:lnSpc>
                        <a:spcAft>
                          <a:spcPts val="0"/>
                        </a:spcAft>
                      </a:pPr>
                      <a:r>
                        <a:rPr lang="en-IN" sz="2800" dirty="0">
                          <a:solidFill>
                            <a:srgbClr val="002060"/>
                          </a:solidFill>
                          <a:effectLst/>
                        </a:rPr>
                        <a:t>(Executive Summary – Tribal Health Report, India, n.d.)</a:t>
                      </a:r>
                      <a:r>
                        <a:rPr lang="en-IN" sz="2800" baseline="30000" dirty="0">
                          <a:solidFill>
                            <a:srgbClr val="002060"/>
                          </a:solidFill>
                          <a:effectLst/>
                        </a:rPr>
                        <a:t>1</a:t>
                      </a:r>
                      <a:endParaRPr lang="en-IN" sz="2800" baseline="30000" dirty="0">
                        <a:solidFill>
                          <a:srgbClr val="002060"/>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0000"/>
                        </a:lnSpc>
                        <a:spcAft>
                          <a:spcPts val="0"/>
                        </a:spcAft>
                      </a:pPr>
                      <a:r>
                        <a:rPr lang="en-IN" sz="2800" dirty="0">
                          <a:solidFill>
                            <a:srgbClr val="002060"/>
                          </a:solidFill>
                          <a:effectLst/>
                        </a:rPr>
                        <a:t>2017-18</a:t>
                      </a:r>
                      <a:endParaRPr lang="en-IN" sz="2800" dirty="0">
                        <a:solidFill>
                          <a:srgbClr val="002060"/>
                        </a:solidFill>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55089068"/>
                  </a:ext>
                </a:extLst>
              </a:tr>
              <a:tr h="657740">
                <a:tc>
                  <a:txBody>
                    <a:bodyPr/>
                    <a:lstStyle/>
                    <a:p>
                      <a:pPr algn="just">
                        <a:lnSpc>
                          <a:spcPct val="100000"/>
                        </a:lnSpc>
                        <a:spcAft>
                          <a:spcPts val="0"/>
                        </a:spcAft>
                      </a:pPr>
                      <a:r>
                        <a:rPr lang="en-IN" sz="2800" dirty="0">
                          <a:solidFill>
                            <a:srgbClr val="002060"/>
                          </a:solidFill>
                          <a:effectLst/>
                        </a:rPr>
                        <a:t>Ministry of tribal affairs (Annual Report)</a:t>
                      </a:r>
                      <a:endParaRPr lang="en-IN" sz="2800" dirty="0">
                        <a:solidFill>
                          <a:srgbClr val="002060"/>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0000"/>
                        </a:lnSpc>
                        <a:spcAft>
                          <a:spcPts val="0"/>
                        </a:spcAft>
                      </a:pPr>
                      <a:r>
                        <a:rPr lang="en-IN" sz="2800" dirty="0">
                          <a:solidFill>
                            <a:srgbClr val="002060"/>
                          </a:solidFill>
                          <a:effectLst/>
                        </a:rPr>
                        <a:t>2017-18</a:t>
                      </a:r>
                      <a:endParaRPr lang="en-IN" sz="2800" dirty="0">
                        <a:solidFill>
                          <a:srgbClr val="002060"/>
                        </a:solidFill>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79544644"/>
                  </a:ext>
                </a:extLst>
              </a:tr>
              <a:tr h="2997118">
                <a:tc>
                  <a:txBody>
                    <a:bodyPr/>
                    <a:lstStyle/>
                    <a:p>
                      <a:pPr algn="just">
                        <a:lnSpc>
                          <a:spcPct val="100000"/>
                        </a:lnSpc>
                        <a:spcAft>
                          <a:spcPts val="0"/>
                        </a:spcAft>
                      </a:pPr>
                      <a:r>
                        <a:rPr lang="en-IN" sz="2800" dirty="0">
                          <a:solidFill>
                            <a:srgbClr val="002060"/>
                          </a:solidFill>
                          <a:effectLst/>
                        </a:rPr>
                        <a:t>Digital Inclusion of low-skilled and low-literate people (Digital Inclusion for Low-Skilled and Low-Literate People: A Landscape Review - UNESCO Digital Library, n.d.)</a:t>
                      </a:r>
                      <a:r>
                        <a:rPr lang="en-IN" sz="2800" baseline="30000" dirty="0">
                          <a:solidFill>
                            <a:srgbClr val="002060"/>
                          </a:solidFill>
                          <a:effectLst/>
                        </a:rPr>
                        <a:t>2</a:t>
                      </a:r>
                      <a:endParaRPr lang="en-IN" sz="2800" baseline="30000" dirty="0">
                        <a:solidFill>
                          <a:srgbClr val="002060"/>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0000"/>
                        </a:lnSpc>
                        <a:spcAft>
                          <a:spcPts val="0"/>
                        </a:spcAft>
                      </a:pPr>
                      <a:r>
                        <a:rPr lang="en-IN" sz="2800" dirty="0">
                          <a:solidFill>
                            <a:srgbClr val="002060"/>
                          </a:solidFill>
                          <a:effectLst/>
                        </a:rPr>
                        <a:t>2018</a:t>
                      </a:r>
                      <a:endParaRPr lang="en-IN" sz="2800" dirty="0">
                        <a:solidFill>
                          <a:srgbClr val="002060"/>
                        </a:solidFill>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64182085"/>
                  </a:ext>
                </a:extLst>
              </a:tr>
              <a:tr h="1038368">
                <a:tc>
                  <a:txBody>
                    <a:bodyPr/>
                    <a:lstStyle/>
                    <a:p>
                      <a:pPr algn="just">
                        <a:lnSpc>
                          <a:spcPct val="100000"/>
                        </a:lnSpc>
                        <a:spcAft>
                          <a:spcPts val="0"/>
                        </a:spcAft>
                      </a:pPr>
                      <a:r>
                        <a:rPr lang="en-IN" sz="2800" dirty="0">
                          <a:solidFill>
                            <a:srgbClr val="002060"/>
                          </a:solidFill>
                          <a:effectLst/>
                        </a:rPr>
                        <a:t>Exclusion from Digital Infrastructure and Access</a:t>
                      </a:r>
                      <a:endParaRPr lang="en-IN" sz="2800" dirty="0">
                        <a:solidFill>
                          <a:srgbClr val="002060"/>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0000"/>
                        </a:lnSpc>
                        <a:spcAft>
                          <a:spcPts val="0"/>
                        </a:spcAft>
                      </a:pPr>
                      <a:r>
                        <a:rPr lang="en-IN" sz="2800" dirty="0">
                          <a:solidFill>
                            <a:srgbClr val="002060"/>
                          </a:solidFill>
                          <a:effectLst/>
                        </a:rPr>
                        <a:t>2016</a:t>
                      </a:r>
                      <a:endParaRPr lang="en-IN" sz="2800" dirty="0">
                        <a:solidFill>
                          <a:srgbClr val="002060"/>
                        </a:solidFill>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44267984"/>
                  </a:ext>
                </a:extLst>
              </a:tr>
            </a:tbl>
          </a:graphicData>
        </a:graphic>
      </p:graphicFrame>
      <p:sp>
        <p:nvSpPr>
          <p:cNvPr id="53" name="TextBox 52">
            <a:extLst>
              <a:ext uri="{FF2B5EF4-FFF2-40B4-BE49-F238E27FC236}">
                <a16:creationId xmlns:a16="http://schemas.microsoft.com/office/drawing/2014/main" id="{C7B1F68B-DB8A-4AE0-B7F4-7E58F53ABC32}"/>
              </a:ext>
            </a:extLst>
          </p:cNvPr>
          <p:cNvSpPr txBox="1"/>
          <p:nvPr/>
        </p:nvSpPr>
        <p:spPr>
          <a:xfrm>
            <a:off x="11734800" y="13648165"/>
            <a:ext cx="9601200" cy="769441"/>
          </a:xfrm>
          <a:prstGeom prst="rect">
            <a:avLst/>
          </a:prstGeom>
          <a:noFill/>
        </p:spPr>
        <p:txBody>
          <a:bodyPr wrap="square" rtlCol="0">
            <a:spAutoFit/>
          </a:bodyPr>
          <a:lstStyle>
            <a:defPPr>
              <a:defRPr kern="1200" smtId="4294967295"/>
            </a:defPPr>
          </a:lstStyle>
          <a:p>
            <a:pPr algn="ctr"/>
            <a:r>
              <a:rPr lang="en-US" sz="4400" dirty="0">
                <a:solidFill>
                  <a:srgbClr val="235078"/>
                </a:solidFill>
                <a:latin typeface="Libre Baskerville" panose="020B0604020202020204" charset="0"/>
              </a:rPr>
              <a:t>Methodology</a:t>
            </a:r>
          </a:p>
        </p:txBody>
      </p:sp>
      <p:sp>
        <p:nvSpPr>
          <p:cNvPr id="25" name="TextBox 24">
            <a:extLst>
              <a:ext uri="{FF2B5EF4-FFF2-40B4-BE49-F238E27FC236}">
                <a16:creationId xmlns:a16="http://schemas.microsoft.com/office/drawing/2014/main" id="{1FA9B596-0080-4977-A1D0-9E410A3C7A1A}"/>
              </a:ext>
            </a:extLst>
          </p:cNvPr>
          <p:cNvSpPr txBox="1"/>
          <p:nvPr/>
        </p:nvSpPr>
        <p:spPr>
          <a:xfrm>
            <a:off x="11755877" y="9380284"/>
            <a:ext cx="9507335" cy="2246769"/>
          </a:xfrm>
          <a:prstGeom prst="rect">
            <a:avLst/>
          </a:prstGeom>
          <a:noFill/>
        </p:spPr>
        <p:txBody>
          <a:bodyPr wrap="square" rtlCol="0">
            <a:spAutoFit/>
          </a:bodyPr>
          <a:lstStyle/>
          <a:p>
            <a:pPr indent="-304800" algn="just">
              <a:spcAft>
                <a:spcPts val="800"/>
              </a:spcAft>
            </a:pPr>
            <a:r>
              <a:rPr lang="en-US" sz="2800" dirty="0">
                <a:solidFill>
                  <a:srgbClr val="1482A5"/>
                </a:solidFill>
                <a:effectLst/>
                <a:latin typeface="Times New Roman" panose="02020603050405020304" pitchFamily="18" charset="0"/>
                <a:ea typeface="Calibri" panose="020F0502020204030204" pitchFamily="34" charset="0"/>
                <a:cs typeface="Times New Roman" panose="02020603050405020304" pitchFamily="18" charset="0"/>
              </a:rPr>
              <a:t>The significance of this study is to explore the various services that are available for the empowerment of tribal and rural women in India and </a:t>
            </a:r>
            <a:r>
              <a:rPr lang="en-IN" sz="2800" dirty="0">
                <a:solidFill>
                  <a:srgbClr val="1482A5"/>
                </a:solidFill>
                <a:effectLst/>
                <a:ea typeface="Calibri" panose="020F0502020204030204" pitchFamily="34" charset="0"/>
                <a:cs typeface="Times New Roman" panose="02020603050405020304" pitchFamily="18" charset="0"/>
              </a:rPr>
              <a:t>to understand how information and communication technology (ICT) is helping them to improve their </a:t>
            </a:r>
            <a:r>
              <a:rPr lang="en-IN" sz="2800" dirty="0">
                <a:solidFill>
                  <a:srgbClr val="1482A5"/>
                </a:solidFill>
                <a:ea typeface="Calibri" panose="020F0502020204030204" pitchFamily="34" charset="0"/>
                <a:cs typeface="Times New Roman" panose="02020603050405020304" pitchFamily="18" charset="0"/>
              </a:rPr>
              <a:t>health</a:t>
            </a:r>
            <a:r>
              <a:rPr lang="en-IN" sz="2800" dirty="0">
                <a:solidFill>
                  <a:srgbClr val="1482A5"/>
                </a:solidFill>
                <a:effectLst/>
                <a:ea typeface="Calibri" panose="020F0502020204030204" pitchFamily="34" charset="0"/>
                <a:cs typeface="Times New Roman" panose="02020603050405020304" pitchFamily="18" charset="0"/>
              </a:rPr>
              <a:t> through education, health awareness and health facilities.</a:t>
            </a:r>
            <a:endParaRPr lang="en-IN" sz="2800" dirty="0">
              <a:solidFill>
                <a:srgbClr val="1482A5"/>
              </a:solidFill>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26" name="Table 25">
            <a:extLst>
              <a:ext uri="{FF2B5EF4-FFF2-40B4-BE49-F238E27FC236}">
                <a16:creationId xmlns:a16="http://schemas.microsoft.com/office/drawing/2014/main" id="{BF316BDC-B2FE-4970-A5D8-E46A1FC1C142}"/>
              </a:ext>
            </a:extLst>
          </p:cNvPr>
          <p:cNvGraphicFramePr>
            <a:graphicFrameLocks noGrp="1"/>
          </p:cNvGraphicFramePr>
          <p:nvPr>
            <p:extLst>
              <p:ext uri="{D42A27DB-BD31-4B8C-83A1-F6EECF244321}">
                <p14:modId xmlns:p14="http://schemas.microsoft.com/office/powerpoint/2010/main" val="2197184248"/>
              </p:ext>
            </p:extLst>
          </p:nvPr>
        </p:nvGraphicFramePr>
        <p:xfrm>
          <a:off x="22783800" y="17290212"/>
          <a:ext cx="9144000" cy="14630400"/>
        </p:xfrm>
        <a:graphic>
          <a:graphicData uri="http://schemas.openxmlformats.org/drawingml/2006/table">
            <a:tbl>
              <a:tblPr firstRow="1" firstCol="1" bandRow="1">
                <a:tableStyleId>{ED083AE6-46FA-4A59-8FB0-9F97EB10719F}</a:tableStyleId>
              </a:tblPr>
              <a:tblGrid>
                <a:gridCol w="1073426">
                  <a:extLst>
                    <a:ext uri="{9D8B030D-6E8A-4147-A177-3AD203B41FA5}">
                      <a16:colId xmlns:a16="http://schemas.microsoft.com/office/drawing/2014/main" val="974668023"/>
                    </a:ext>
                  </a:extLst>
                </a:gridCol>
                <a:gridCol w="1669774">
                  <a:extLst>
                    <a:ext uri="{9D8B030D-6E8A-4147-A177-3AD203B41FA5}">
                      <a16:colId xmlns:a16="http://schemas.microsoft.com/office/drawing/2014/main" val="2370991963"/>
                    </a:ext>
                  </a:extLst>
                </a:gridCol>
                <a:gridCol w="1431234">
                  <a:extLst>
                    <a:ext uri="{9D8B030D-6E8A-4147-A177-3AD203B41FA5}">
                      <a16:colId xmlns:a16="http://schemas.microsoft.com/office/drawing/2014/main" val="2461951132"/>
                    </a:ext>
                  </a:extLst>
                </a:gridCol>
                <a:gridCol w="941647">
                  <a:extLst>
                    <a:ext uri="{9D8B030D-6E8A-4147-A177-3AD203B41FA5}">
                      <a16:colId xmlns:a16="http://schemas.microsoft.com/office/drawing/2014/main" val="770303452"/>
                    </a:ext>
                  </a:extLst>
                </a:gridCol>
                <a:gridCol w="1585350">
                  <a:extLst>
                    <a:ext uri="{9D8B030D-6E8A-4147-A177-3AD203B41FA5}">
                      <a16:colId xmlns:a16="http://schemas.microsoft.com/office/drawing/2014/main" val="2072546227"/>
                    </a:ext>
                  </a:extLst>
                </a:gridCol>
                <a:gridCol w="2442569">
                  <a:extLst>
                    <a:ext uri="{9D8B030D-6E8A-4147-A177-3AD203B41FA5}">
                      <a16:colId xmlns:a16="http://schemas.microsoft.com/office/drawing/2014/main" val="3738903964"/>
                    </a:ext>
                  </a:extLst>
                </a:gridCol>
              </a:tblGrid>
              <a:tr h="562304">
                <a:tc>
                  <a:txBody>
                    <a:bodyPr/>
                    <a:lstStyle/>
                    <a:p>
                      <a:pPr algn="l">
                        <a:lnSpc>
                          <a:spcPct val="100000"/>
                        </a:lnSpc>
                        <a:spcAft>
                          <a:spcPts val="0"/>
                        </a:spcAft>
                      </a:pPr>
                      <a:r>
                        <a:rPr lang="en-IN" sz="2400" dirty="0">
                          <a:solidFill>
                            <a:srgbClr val="235078"/>
                          </a:solidFill>
                          <a:effectLst/>
                        </a:rPr>
                        <a:t>Project</a:t>
                      </a:r>
                      <a:endParaRPr lang="en-IN" sz="2400" dirty="0">
                        <a:solidFill>
                          <a:srgbClr val="235078"/>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0000"/>
                        </a:lnSpc>
                        <a:spcAft>
                          <a:spcPts val="0"/>
                        </a:spcAft>
                      </a:pPr>
                      <a:r>
                        <a:rPr lang="en-IN" sz="2400" dirty="0">
                          <a:solidFill>
                            <a:srgbClr val="235078"/>
                          </a:solidFill>
                          <a:effectLst/>
                        </a:rPr>
                        <a:t>Launched by </a:t>
                      </a:r>
                      <a:endParaRPr lang="en-IN" sz="2400" dirty="0">
                        <a:solidFill>
                          <a:srgbClr val="235078"/>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0000"/>
                        </a:lnSpc>
                        <a:spcAft>
                          <a:spcPts val="0"/>
                        </a:spcAft>
                      </a:pPr>
                      <a:r>
                        <a:rPr lang="en-IN" sz="2400" dirty="0">
                          <a:solidFill>
                            <a:srgbClr val="235078"/>
                          </a:solidFill>
                          <a:effectLst/>
                        </a:rPr>
                        <a:t>Target users</a:t>
                      </a:r>
                      <a:endParaRPr lang="en-IN" sz="2400" dirty="0">
                        <a:solidFill>
                          <a:srgbClr val="235078"/>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0000"/>
                        </a:lnSpc>
                        <a:spcAft>
                          <a:spcPts val="0"/>
                        </a:spcAft>
                      </a:pPr>
                      <a:r>
                        <a:rPr lang="en-IN" sz="2400">
                          <a:solidFill>
                            <a:srgbClr val="235078"/>
                          </a:solidFill>
                          <a:effectLst/>
                        </a:rPr>
                        <a:t>Delivery channel</a:t>
                      </a:r>
                      <a:endParaRPr lang="en-IN" sz="2400">
                        <a:solidFill>
                          <a:srgbClr val="235078"/>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0000"/>
                        </a:lnSpc>
                        <a:spcAft>
                          <a:spcPts val="0"/>
                        </a:spcAft>
                      </a:pPr>
                      <a:r>
                        <a:rPr lang="en-IN" sz="2400" dirty="0">
                          <a:solidFill>
                            <a:srgbClr val="235078"/>
                          </a:solidFill>
                          <a:effectLst/>
                        </a:rPr>
                        <a:t>Function</a:t>
                      </a:r>
                      <a:endParaRPr lang="en-IN" sz="2400" dirty="0">
                        <a:solidFill>
                          <a:srgbClr val="235078"/>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0000"/>
                        </a:lnSpc>
                        <a:spcAft>
                          <a:spcPts val="0"/>
                        </a:spcAft>
                      </a:pPr>
                      <a:r>
                        <a:rPr lang="en-IN" sz="2400">
                          <a:solidFill>
                            <a:srgbClr val="235078"/>
                          </a:solidFill>
                          <a:effectLst/>
                        </a:rPr>
                        <a:t>Expected impact</a:t>
                      </a:r>
                      <a:endParaRPr lang="en-IN" sz="2400">
                        <a:solidFill>
                          <a:srgbClr val="235078"/>
                        </a:solidFill>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75673986"/>
                  </a:ext>
                </a:extLst>
              </a:tr>
              <a:tr h="1155226">
                <a:tc>
                  <a:txBody>
                    <a:bodyPr/>
                    <a:lstStyle/>
                    <a:p>
                      <a:pPr algn="l">
                        <a:lnSpc>
                          <a:spcPct val="100000"/>
                        </a:lnSpc>
                        <a:spcAft>
                          <a:spcPts val="0"/>
                        </a:spcAft>
                      </a:pPr>
                      <a:r>
                        <a:rPr lang="en-IN" sz="2400" dirty="0">
                          <a:solidFill>
                            <a:srgbClr val="235078"/>
                          </a:solidFill>
                          <a:effectLst/>
                        </a:rPr>
                        <a:t>E-Mamta</a:t>
                      </a:r>
                      <a:r>
                        <a:rPr lang="en-IN" sz="2400" baseline="30000" dirty="0">
                          <a:solidFill>
                            <a:srgbClr val="235078"/>
                          </a:solidFill>
                          <a:effectLst/>
                        </a:rPr>
                        <a:t>3</a:t>
                      </a:r>
                      <a:endParaRPr lang="en-IN" sz="2400" baseline="30000" dirty="0">
                        <a:solidFill>
                          <a:srgbClr val="235078"/>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0000"/>
                        </a:lnSpc>
                        <a:spcAft>
                          <a:spcPts val="0"/>
                        </a:spcAft>
                      </a:pPr>
                      <a:r>
                        <a:rPr lang="en-IN" sz="2400" dirty="0">
                          <a:solidFill>
                            <a:srgbClr val="235078"/>
                          </a:solidFill>
                          <a:effectLst/>
                        </a:rPr>
                        <a:t>Govt. of Gujrat</a:t>
                      </a:r>
                      <a:endParaRPr lang="en-IN" sz="2400" dirty="0">
                        <a:solidFill>
                          <a:srgbClr val="235078"/>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0000"/>
                        </a:lnSpc>
                        <a:spcAft>
                          <a:spcPts val="0"/>
                        </a:spcAft>
                      </a:pPr>
                      <a:r>
                        <a:rPr lang="en-IN" sz="2400" dirty="0">
                          <a:solidFill>
                            <a:srgbClr val="235078"/>
                          </a:solidFill>
                          <a:effectLst/>
                        </a:rPr>
                        <a:t>Mother and Child </a:t>
                      </a:r>
                      <a:endParaRPr lang="en-IN" sz="2400" dirty="0">
                        <a:solidFill>
                          <a:srgbClr val="235078"/>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0000"/>
                        </a:lnSpc>
                        <a:spcAft>
                          <a:spcPts val="0"/>
                        </a:spcAft>
                      </a:pPr>
                      <a:r>
                        <a:rPr lang="en-IN" sz="2400" dirty="0">
                          <a:solidFill>
                            <a:srgbClr val="235078"/>
                          </a:solidFill>
                          <a:effectLst/>
                        </a:rPr>
                        <a:t>App</a:t>
                      </a:r>
                      <a:endParaRPr lang="en-IN" sz="2400" dirty="0">
                        <a:solidFill>
                          <a:srgbClr val="235078"/>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0000"/>
                        </a:lnSpc>
                        <a:spcAft>
                          <a:spcPts val="0"/>
                        </a:spcAft>
                      </a:pPr>
                      <a:r>
                        <a:rPr lang="en-IN" sz="2400" dirty="0">
                          <a:solidFill>
                            <a:srgbClr val="235078"/>
                          </a:solidFill>
                          <a:effectLst/>
                        </a:rPr>
                        <a:t>Recording and tracking system </a:t>
                      </a:r>
                      <a:endParaRPr lang="en-IN" sz="2400" dirty="0">
                        <a:solidFill>
                          <a:srgbClr val="235078"/>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0000"/>
                        </a:lnSpc>
                        <a:spcAft>
                          <a:spcPts val="0"/>
                        </a:spcAft>
                      </a:pPr>
                      <a:r>
                        <a:rPr lang="en-IN" sz="2400" dirty="0">
                          <a:solidFill>
                            <a:srgbClr val="235078"/>
                          </a:solidFill>
                          <a:effectLst/>
                        </a:rPr>
                        <a:t>To maintain the data of pregnant women so that IMR and MMR can be tracked easily </a:t>
                      </a:r>
                      <a:endParaRPr lang="en-IN" sz="2400" dirty="0">
                        <a:solidFill>
                          <a:srgbClr val="235078"/>
                        </a:solidFill>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59468937"/>
                  </a:ext>
                </a:extLst>
              </a:tr>
              <a:tr h="1260756">
                <a:tc>
                  <a:txBody>
                    <a:bodyPr/>
                    <a:lstStyle/>
                    <a:p>
                      <a:pPr algn="l">
                        <a:lnSpc>
                          <a:spcPct val="100000"/>
                        </a:lnSpc>
                        <a:spcAft>
                          <a:spcPts val="0"/>
                        </a:spcAft>
                      </a:pPr>
                      <a:r>
                        <a:rPr lang="en-IN" sz="2400" dirty="0">
                          <a:solidFill>
                            <a:srgbClr val="235078"/>
                          </a:solidFill>
                          <a:effectLst/>
                        </a:rPr>
                        <a:t>ImTeCHO</a:t>
                      </a:r>
                      <a:r>
                        <a:rPr lang="en-IN" sz="2400" baseline="30000" dirty="0">
                          <a:solidFill>
                            <a:srgbClr val="235078"/>
                          </a:solidFill>
                          <a:effectLst/>
                        </a:rPr>
                        <a:t>4</a:t>
                      </a:r>
                      <a:endParaRPr lang="en-IN" sz="2400" baseline="30000" dirty="0">
                        <a:solidFill>
                          <a:srgbClr val="235078"/>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0000"/>
                        </a:lnSpc>
                        <a:spcAft>
                          <a:spcPts val="0"/>
                        </a:spcAft>
                      </a:pPr>
                      <a:r>
                        <a:rPr lang="en-IN" sz="2400" dirty="0">
                          <a:solidFill>
                            <a:srgbClr val="235078"/>
                          </a:solidFill>
                          <a:effectLst/>
                        </a:rPr>
                        <a:t>SEWA Rural with HFW (Govt. of Gujrat)</a:t>
                      </a:r>
                      <a:endParaRPr lang="en-IN" sz="2400" dirty="0">
                        <a:solidFill>
                          <a:srgbClr val="235078"/>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0000"/>
                        </a:lnSpc>
                        <a:spcAft>
                          <a:spcPts val="0"/>
                        </a:spcAft>
                      </a:pPr>
                      <a:r>
                        <a:rPr lang="en-IN" sz="2400" dirty="0">
                          <a:solidFill>
                            <a:srgbClr val="235078"/>
                          </a:solidFill>
                          <a:effectLst/>
                        </a:rPr>
                        <a:t>ASHAs </a:t>
                      </a:r>
                      <a:endParaRPr lang="en-IN" sz="2400" dirty="0">
                        <a:solidFill>
                          <a:srgbClr val="235078"/>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0000"/>
                        </a:lnSpc>
                        <a:spcAft>
                          <a:spcPts val="0"/>
                        </a:spcAft>
                      </a:pPr>
                      <a:r>
                        <a:rPr lang="en-IN" sz="2400" dirty="0">
                          <a:solidFill>
                            <a:srgbClr val="235078"/>
                          </a:solidFill>
                          <a:effectLst/>
                        </a:rPr>
                        <a:t>Mobile- and web-based application </a:t>
                      </a:r>
                      <a:endParaRPr lang="en-IN" sz="2400" dirty="0">
                        <a:solidFill>
                          <a:srgbClr val="235078"/>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0000"/>
                        </a:lnSpc>
                        <a:spcAft>
                          <a:spcPts val="0"/>
                        </a:spcAft>
                      </a:pPr>
                      <a:r>
                        <a:rPr lang="en-IN" sz="2400" dirty="0">
                          <a:solidFill>
                            <a:srgbClr val="235078"/>
                          </a:solidFill>
                          <a:effectLst/>
                        </a:rPr>
                        <a:t>Supportive supervision, change management</a:t>
                      </a:r>
                      <a:endParaRPr lang="en-IN" sz="2400" dirty="0">
                        <a:solidFill>
                          <a:srgbClr val="235078"/>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0000"/>
                        </a:lnSpc>
                        <a:spcAft>
                          <a:spcPts val="0"/>
                        </a:spcAft>
                      </a:pPr>
                      <a:r>
                        <a:rPr lang="en-IN" sz="2400" dirty="0">
                          <a:solidFill>
                            <a:srgbClr val="235078"/>
                          </a:solidFill>
                          <a:effectLst/>
                        </a:rPr>
                        <a:t>To enhance the performance of ASHAs through improved management to reduce the IMR and MMR.</a:t>
                      </a:r>
                      <a:endParaRPr lang="en-IN" sz="2400" dirty="0">
                        <a:solidFill>
                          <a:srgbClr val="235078"/>
                        </a:solidFill>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1739515"/>
                  </a:ext>
                </a:extLst>
              </a:tr>
              <a:tr h="1748149">
                <a:tc>
                  <a:txBody>
                    <a:bodyPr/>
                    <a:lstStyle/>
                    <a:p>
                      <a:pPr algn="l">
                        <a:lnSpc>
                          <a:spcPct val="100000"/>
                        </a:lnSpc>
                        <a:spcAft>
                          <a:spcPts val="0"/>
                        </a:spcAft>
                      </a:pPr>
                      <a:r>
                        <a:rPr lang="en-IN" sz="2400" dirty="0">
                          <a:solidFill>
                            <a:srgbClr val="235078"/>
                          </a:solidFill>
                          <a:effectLst/>
                        </a:rPr>
                        <a:t>Medic Mobile</a:t>
                      </a:r>
                      <a:r>
                        <a:rPr lang="en-IN" sz="2400" baseline="30000" dirty="0">
                          <a:solidFill>
                            <a:srgbClr val="235078"/>
                          </a:solidFill>
                          <a:effectLst/>
                        </a:rPr>
                        <a:t>2</a:t>
                      </a:r>
                      <a:endParaRPr lang="en-IN" sz="2400" baseline="30000" dirty="0">
                        <a:solidFill>
                          <a:srgbClr val="235078"/>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0000"/>
                        </a:lnSpc>
                        <a:spcAft>
                          <a:spcPts val="0"/>
                        </a:spcAft>
                      </a:pPr>
                      <a:r>
                        <a:rPr lang="en-IN" sz="2400">
                          <a:solidFill>
                            <a:srgbClr val="235078"/>
                          </a:solidFill>
                          <a:effectLst/>
                        </a:rPr>
                        <a:t>Medic Mobile (NGO)</a:t>
                      </a:r>
                      <a:endParaRPr lang="en-IN" sz="2400">
                        <a:solidFill>
                          <a:srgbClr val="235078"/>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0000"/>
                        </a:lnSpc>
                        <a:spcAft>
                          <a:spcPts val="0"/>
                        </a:spcAft>
                      </a:pPr>
                      <a:r>
                        <a:rPr lang="en-IN" sz="2400" dirty="0">
                          <a:solidFill>
                            <a:srgbClr val="235078"/>
                          </a:solidFill>
                          <a:effectLst/>
                        </a:rPr>
                        <a:t>Female CHWs</a:t>
                      </a:r>
                      <a:endParaRPr lang="en-IN" sz="2400" dirty="0">
                        <a:solidFill>
                          <a:srgbClr val="235078"/>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0000"/>
                        </a:lnSpc>
                        <a:spcAft>
                          <a:spcPts val="0"/>
                        </a:spcAft>
                      </a:pPr>
                      <a:r>
                        <a:rPr lang="en-IN" sz="2400" dirty="0">
                          <a:solidFill>
                            <a:srgbClr val="235078"/>
                          </a:solidFill>
                          <a:effectLst/>
                        </a:rPr>
                        <a:t>SMS/Text </a:t>
                      </a:r>
                      <a:endParaRPr lang="en-IN" sz="2400" dirty="0">
                        <a:solidFill>
                          <a:srgbClr val="235078"/>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0000"/>
                        </a:lnSpc>
                        <a:spcAft>
                          <a:spcPts val="0"/>
                        </a:spcAft>
                      </a:pPr>
                      <a:r>
                        <a:rPr lang="en-IN" sz="2400" dirty="0">
                          <a:solidFill>
                            <a:srgbClr val="235078"/>
                          </a:solidFill>
                          <a:effectLst/>
                        </a:rPr>
                        <a:t>TSE*, RMS**, diagnosis, and monitoring</a:t>
                      </a:r>
                    </a:p>
                    <a:p>
                      <a:pPr algn="l">
                        <a:lnSpc>
                          <a:spcPct val="100000"/>
                        </a:lnSpc>
                        <a:spcAft>
                          <a:spcPts val="0"/>
                        </a:spcAft>
                      </a:pPr>
                      <a:r>
                        <a:rPr lang="en-IN" sz="2400" dirty="0">
                          <a:solidFill>
                            <a:srgbClr val="235078"/>
                          </a:solidFill>
                          <a:effectLst/>
                        </a:rPr>
                        <a:t>Information delivery service </a:t>
                      </a:r>
                      <a:endParaRPr lang="en-IN" sz="2400" dirty="0">
                        <a:solidFill>
                          <a:srgbClr val="235078"/>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0000"/>
                        </a:lnSpc>
                        <a:spcAft>
                          <a:spcPts val="0"/>
                        </a:spcAft>
                      </a:pPr>
                      <a:r>
                        <a:rPr lang="en-IN" sz="2400" dirty="0">
                          <a:solidFill>
                            <a:srgbClr val="235078"/>
                          </a:solidFill>
                          <a:effectLst/>
                        </a:rPr>
                        <a:t>To strengthen community</a:t>
                      </a:r>
                    </a:p>
                    <a:p>
                      <a:pPr algn="l">
                        <a:lnSpc>
                          <a:spcPct val="100000"/>
                        </a:lnSpc>
                        <a:spcAft>
                          <a:spcPts val="0"/>
                        </a:spcAft>
                      </a:pPr>
                      <a:r>
                        <a:rPr lang="en-IN" sz="2400" dirty="0">
                          <a:solidFill>
                            <a:srgbClr val="235078"/>
                          </a:solidFill>
                          <a:effectLst/>
                        </a:rPr>
                        <a:t>health systems and</a:t>
                      </a:r>
                    </a:p>
                    <a:p>
                      <a:pPr algn="l">
                        <a:lnSpc>
                          <a:spcPct val="100000"/>
                        </a:lnSpc>
                        <a:spcAft>
                          <a:spcPts val="0"/>
                        </a:spcAft>
                      </a:pPr>
                      <a:r>
                        <a:rPr lang="en-IN" sz="2400" dirty="0">
                          <a:solidFill>
                            <a:srgbClr val="235078"/>
                          </a:solidFill>
                          <a:effectLst/>
                        </a:rPr>
                        <a:t>improve record-keeping</a:t>
                      </a:r>
                    </a:p>
                    <a:p>
                      <a:pPr algn="l">
                        <a:lnSpc>
                          <a:spcPct val="100000"/>
                        </a:lnSpc>
                        <a:spcAft>
                          <a:spcPts val="0"/>
                        </a:spcAft>
                      </a:pPr>
                      <a:r>
                        <a:rPr lang="en-IN" sz="2400" dirty="0">
                          <a:solidFill>
                            <a:srgbClr val="235078"/>
                          </a:solidFill>
                          <a:effectLst/>
                        </a:rPr>
                        <a:t>for patients.</a:t>
                      </a:r>
                      <a:endParaRPr lang="en-IN" sz="2400" dirty="0">
                        <a:solidFill>
                          <a:srgbClr val="235078"/>
                        </a:solidFill>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64674152"/>
                  </a:ext>
                </a:extLst>
              </a:tr>
              <a:tr h="1451688">
                <a:tc>
                  <a:txBody>
                    <a:bodyPr/>
                    <a:lstStyle/>
                    <a:p>
                      <a:pPr algn="l">
                        <a:lnSpc>
                          <a:spcPct val="100000"/>
                        </a:lnSpc>
                        <a:spcAft>
                          <a:spcPts val="0"/>
                        </a:spcAft>
                      </a:pPr>
                      <a:r>
                        <a:rPr lang="en-IN" sz="2400" dirty="0">
                          <a:solidFill>
                            <a:srgbClr val="235078"/>
                          </a:solidFill>
                          <a:effectLst/>
                        </a:rPr>
                        <a:t>Kilkari</a:t>
                      </a:r>
                      <a:r>
                        <a:rPr lang="en-IN" sz="2400" baseline="30000" dirty="0">
                          <a:solidFill>
                            <a:srgbClr val="235078"/>
                          </a:solidFill>
                          <a:effectLst/>
                        </a:rPr>
                        <a:t>5</a:t>
                      </a:r>
                      <a:endParaRPr lang="en-IN" sz="2400" baseline="30000" dirty="0">
                        <a:solidFill>
                          <a:srgbClr val="235078"/>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0000"/>
                        </a:lnSpc>
                        <a:spcAft>
                          <a:spcPts val="0"/>
                        </a:spcAft>
                      </a:pPr>
                      <a:r>
                        <a:rPr lang="en-IN" sz="2400" dirty="0">
                          <a:solidFill>
                            <a:srgbClr val="235078"/>
                          </a:solidFill>
                          <a:effectLst/>
                        </a:rPr>
                        <a:t>Mobile Alliance for Maternal Action (USAID)</a:t>
                      </a:r>
                      <a:endParaRPr lang="en-IN" sz="2400" dirty="0">
                        <a:solidFill>
                          <a:srgbClr val="235078"/>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0000"/>
                        </a:lnSpc>
                        <a:spcAft>
                          <a:spcPts val="0"/>
                        </a:spcAft>
                      </a:pPr>
                      <a:r>
                        <a:rPr lang="en-IN" sz="2400" dirty="0">
                          <a:solidFill>
                            <a:srgbClr val="235078"/>
                          </a:solidFill>
                          <a:effectLst/>
                        </a:rPr>
                        <a:t>Pregnant women and new mothers</a:t>
                      </a:r>
                      <a:endParaRPr lang="en-IN" sz="2400" dirty="0">
                        <a:solidFill>
                          <a:srgbClr val="235078"/>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0000"/>
                        </a:lnSpc>
                        <a:spcAft>
                          <a:spcPts val="0"/>
                        </a:spcAft>
                      </a:pPr>
                      <a:r>
                        <a:rPr lang="en-IN" sz="2400" dirty="0">
                          <a:solidFill>
                            <a:srgbClr val="235078"/>
                          </a:solidFill>
                          <a:effectLst/>
                        </a:rPr>
                        <a:t>App </a:t>
                      </a:r>
                      <a:endParaRPr lang="en-IN" sz="2400" dirty="0">
                        <a:solidFill>
                          <a:srgbClr val="235078"/>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0000"/>
                        </a:lnSpc>
                        <a:spcAft>
                          <a:spcPts val="0"/>
                        </a:spcAft>
                      </a:pPr>
                      <a:r>
                        <a:rPr lang="en-IN" sz="2400" dirty="0">
                          <a:solidFill>
                            <a:srgbClr val="235078"/>
                          </a:solidFill>
                          <a:effectLst/>
                        </a:rPr>
                        <a:t>Information and knowledge management </a:t>
                      </a:r>
                      <a:endParaRPr lang="en-IN" sz="2400" dirty="0">
                        <a:solidFill>
                          <a:srgbClr val="235078"/>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0000"/>
                        </a:lnSpc>
                        <a:spcAft>
                          <a:spcPts val="0"/>
                        </a:spcAft>
                      </a:pPr>
                      <a:r>
                        <a:rPr lang="en-IN" sz="2400" dirty="0">
                          <a:solidFill>
                            <a:srgbClr val="235078"/>
                          </a:solidFill>
                          <a:effectLst/>
                        </a:rPr>
                        <a:t>To improve the knowledge of low-literate rural population </a:t>
                      </a:r>
                      <a:endParaRPr lang="en-IN" sz="2400" dirty="0">
                        <a:solidFill>
                          <a:srgbClr val="235078"/>
                        </a:solidFill>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70010674"/>
                  </a:ext>
                </a:extLst>
              </a:tr>
              <a:tr h="1747101">
                <a:tc>
                  <a:txBody>
                    <a:bodyPr/>
                    <a:lstStyle/>
                    <a:p>
                      <a:pPr algn="l">
                        <a:lnSpc>
                          <a:spcPct val="100000"/>
                        </a:lnSpc>
                        <a:spcAft>
                          <a:spcPts val="0"/>
                        </a:spcAft>
                      </a:pPr>
                      <a:r>
                        <a:rPr lang="en-IN" sz="2400" dirty="0">
                          <a:solidFill>
                            <a:srgbClr val="235078"/>
                          </a:solidFill>
                          <a:effectLst/>
                        </a:rPr>
                        <a:t>MIRA channel</a:t>
                      </a:r>
                      <a:r>
                        <a:rPr lang="en-IN" sz="2400" baseline="30000" dirty="0">
                          <a:solidFill>
                            <a:srgbClr val="235078"/>
                          </a:solidFill>
                          <a:effectLst/>
                        </a:rPr>
                        <a:t>2</a:t>
                      </a:r>
                      <a:endParaRPr lang="en-IN" sz="2400" baseline="30000" dirty="0">
                        <a:solidFill>
                          <a:srgbClr val="235078"/>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0000"/>
                        </a:lnSpc>
                        <a:spcAft>
                          <a:spcPts val="0"/>
                        </a:spcAft>
                      </a:pPr>
                      <a:r>
                        <a:rPr lang="en-IN" sz="2400" dirty="0">
                          <a:solidFill>
                            <a:srgbClr val="235078"/>
                          </a:solidFill>
                          <a:effectLst/>
                        </a:rPr>
                        <a:t>ZMQ Development</a:t>
                      </a:r>
                      <a:endParaRPr lang="en-IN" sz="2400" dirty="0">
                        <a:solidFill>
                          <a:srgbClr val="235078"/>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0000"/>
                        </a:lnSpc>
                        <a:spcAft>
                          <a:spcPts val="0"/>
                        </a:spcAft>
                      </a:pPr>
                      <a:r>
                        <a:rPr lang="en-IN" sz="2400" dirty="0">
                          <a:solidFill>
                            <a:srgbClr val="235078"/>
                          </a:solidFill>
                          <a:effectLst/>
                        </a:rPr>
                        <a:t>Rural women</a:t>
                      </a:r>
                      <a:endParaRPr lang="en-IN" sz="2400" dirty="0">
                        <a:solidFill>
                          <a:srgbClr val="235078"/>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0000"/>
                        </a:lnSpc>
                        <a:spcAft>
                          <a:spcPts val="0"/>
                        </a:spcAft>
                      </a:pPr>
                      <a:r>
                        <a:rPr lang="en-IN" sz="2400" dirty="0">
                          <a:solidFill>
                            <a:srgbClr val="235078"/>
                          </a:solidFill>
                          <a:effectLst/>
                        </a:rPr>
                        <a:t>App</a:t>
                      </a:r>
                      <a:endParaRPr lang="en-IN" sz="2400" dirty="0">
                        <a:solidFill>
                          <a:srgbClr val="235078"/>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0000"/>
                        </a:lnSpc>
                        <a:spcAft>
                          <a:spcPts val="0"/>
                        </a:spcAft>
                      </a:pPr>
                      <a:r>
                        <a:rPr lang="en-IN" sz="2400" dirty="0">
                          <a:solidFill>
                            <a:srgbClr val="235078"/>
                          </a:solidFill>
                          <a:effectLst/>
                        </a:rPr>
                        <a:t>Information delivery service</a:t>
                      </a:r>
                      <a:endParaRPr lang="en-IN" sz="2400" dirty="0">
                        <a:solidFill>
                          <a:srgbClr val="235078"/>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0000"/>
                        </a:lnSpc>
                        <a:spcAft>
                          <a:spcPts val="0"/>
                        </a:spcAft>
                      </a:pPr>
                      <a:r>
                        <a:rPr lang="en-IN" sz="2400" dirty="0">
                          <a:solidFill>
                            <a:srgbClr val="235078"/>
                          </a:solidFill>
                          <a:effectLst/>
                        </a:rPr>
                        <a:t>To empower them by providing the necessary health knowledge and make them aware about the health services they require.</a:t>
                      </a:r>
                      <a:endParaRPr lang="en-IN" sz="2400" dirty="0">
                        <a:solidFill>
                          <a:srgbClr val="235078"/>
                        </a:solidFill>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94324750"/>
                  </a:ext>
                </a:extLst>
              </a:tr>
              <a:tr h="562304">
                <a:tc gridSpan="6">
                  <a:txBody>
                    <a:bodyPr/>
                    <a:lstStyle/>
                    <a:p>
                      <a:pPr algn="l">
                        <a:lnSpc>
                          <a:spcPct val="100000"/>
                        </a:lnSpc>
                        <a:spcAft>
                          <a:spcPts val="0"/>
                        </a:spcAft>
                      </a:pPr>
                      <a:r>
                        <a:rPr lang="en-IN" sz="2400" dirty="0">
                          <a:solidFill>
                            <a:srgbClr val="235078"/>
                          </a:solidFill>
                          <a:effectLst/>
                        </a:rPr>
                        <a:t>*RMS = Remote Management System</a:t>
                      </a:r>
                    </a:p>
                    <a:p>
                      <a:pPr algn="l">
                        <a:lnSpc>
                          <a:spcPct val="100000"/>
                        </a:lnSpc>
                        <a:spcAft>
                          <a:spcPts val="0"/>
                        </a:spcAft>
                      </a:pPr>
                      <a:r>
                        <a:rPr lang="en-IN" sz="2400" dirty="0">
                          <a:solidFill>
                            <a:srgbClr val="235078"/>
                          </a:solidFill>
                          <a:effectLst/>
                        </a:rPr>
                        <a:t>**TSE = Target and skill enhancement</a:t>
                      </a:r>
                      <a:endParaRPr lang="en-IN" sz="2400" dirty="0">
                        <a:solidFill>
                          <a:srgbClr val="235078"/>
                        </a:solidFill>
                        <a:effectLst/>
                        <a:latin typeface="+mn-lt"/>
                        <a:ea typeface="Calibri" panose="020F0502020204030204" pitchFamily="34" charset="0"/>
                        <a:cs typeface="Times New Roman" panose="02020603050405020304" pitchFamily="18" charset="0"/>
                      </a:endParaRPr>
                    </a:p>
                  </a:txBody>
                  <a:tcPr marL="68580" marR="68580" marT="0" marB="0"/>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3839225096"/>
                  </a:ext>
                </a:extLst>
              </a:tr>
            </a:tbl>
          </a:graphicData>
        </a:graphic>
      </p:graphicFrame>
      <p:pic>
        <p:nvPicPr>
          <p:cNvPr id="27" name="Picture 26">
            <a:extLst>
              <a:ext uri="{FF2B5EF4-FFF2-40B4-BE49-F238E27FC236}">
                <a16:creationId xmlns:a16="http://schemas.microsoft.com/office/drawing/2014/main" id="{D7F213E1-6B27-4A25-A550-0FF7AD57BB8A}"/>
              </a:ext>
            </a:extLst>
          </p:cNvPr>
          <p:cNvPicPr>
            <a:picLocks noChangeAspect="1"/>
          </p:cNvPicPr>
          <p:nvPr/>
        </p:nvPicPr>
        <p:blipFill>
          <a:blip r:embed="rId7"/>
          <a:stretch>
            <a:fillRect/>
          </a:stretch>
        </p:blipFill>
        <p:spPr>
          <a:xfrm>
            <a:off x="1078503" y="1374632"/>
            <a:ext cx="4291417" cy="2746935"/>
          </a:xfrm>
          <a:prstGeom prst="rect">
            <a:avLst/>
          </a:prstGeom>
        </p:spPr>
      </p:pic>
      <p:pic>
        <p:nvPicPr>
          <p:cNvPr id="70" name="Picture 69">
            <a:extLst>
              <a:ext uri="{FF2B5EF4-FFF2-40B4-BE49-F238E27FC236}">
                <a16:creationId xmlns:a16="http://schemas.microsoft.com/office/drawing/2014/main" id="{04ADDE7A-AEAE-491C-A828-EA1870E6A663}"/>
              </a:ext>
            </a:extLst>
          </p:cNvPr>
          <p:cNvPicPr>
            <a:picLocks noChangeAspect="1"/>
          </p:cNvPicPr>
          <p:nvPr/>
        </p:nvPicPr>
        <p:blipFill>
          <a:blip r:embed="rId7"/>
          <a:stretch>
            <a:fillRect/>
          </a:stretch>
        </p:blipFill>
        <p:spPr>
          <a:xfrm>
            <a:off x="38521280" y="1578023"/>
            <a:ext cx="4291417" cy="2746935"/>
          </a:xfrm>
          <a:prstGeom prst="rect">
            <a:avLst/>
          </a:prstGeom>
        </p:spPr>
      </p:pic>
      <p:sp>
        <p:nvSpPr>
          <p:cNvPr id="30" name="Rectangle 29">
            <a:extLst>
              <a:ext uri="{FF2B5EF4-FFF2-40B4-BE49-F238E27FC236}">
                <a16:creationId xmlns:a16="http://schemas.microsoft.com/office/drawing/2014/main" id="{05094016-1E13-4B38-9F07-14CE9325FF02}"/>
              </a:ext>
            </a:extLst>
          </p:cNvPr>
          <p:cNvSpPr/>
          <p:nvPr/>
        </p:nvSpPr>
        <p:spPr>
          <a:xfrm>
            <a:off x="33198557" y="12120578"/>
            <a:ext cx="10056284" cy="26322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algn="ctr"/>
            <a:endParaRPr lang="en-US" sz="9600" dirty="0"/>
          </a:p>
        </p:txBody>
      </p:sp>
      <p:sp>
        <p:nvSpPr>
          <p:cNvPr id="2" name="TextBox 1">
            <a:extLst>
              <a:ext uri="{FF2B5EF4-FFF2-40B4-BE49-F238E27FC236}">
                <a16:creationId xmlns:a16="http://schemas.microsoft.com/office/drawing/2014/main" id="{A9FEA8EF-D28D-4848-9D77-0C370B438806}"/>
              </a:ext>
            </a:extLst>
          </p:cNvPr>
          <p:cNvSpPr txBox="1"/>
          <p:nvPr/>
        </p:nvSpPr>
        <p:spPr>
          <a:xfrm>
            <a:off x="33359557" y="12872997"/>
            <a:ext cx="9551138" cy="1692771"/>
          </a:xfrm>
          <a:prstGeom prst="rect">
            <a:avLst/>
          </a:prstGeom>
          <a:noFill/>
        </p:spPr>
        <p:txBody>
          <a:bodyPr wrap="square" rtlCol="0">
            <a:spAutoFit/>
          </a:bodyPr>
          <a:lstStyle/>
          <a:p>
            <a:r>
              <a:rPr lang="en-US" sz="2600" dirty="0">
                <a:solidFill>
                  <a:srgbClr val="1482A5"/>
                </a:solidFill>
              </a:rPr>
              <a:t>The generalizability of the result is limited by the finite amount of scientific research conducted on the use of ICT for tribal women, so annual reports of various public-private organization, blogs and articles are referred for this study.</a:t>
            </a:r>
            <a:endParaRPr lang="en-IN" sz="2600" dirty="0">
              <a:solidFill>
                <a:srgbClr val="1482A5"/>
              </a:solidFill>
            </a:endParaRPr>
          </a:p>
        </p:txBody>
      </p:sp>
      <p:sp>
        <p:nvSpPr>
          <p:cNvPr id="33" name="TextBox 32">
            <a:extLst>
              <a:ext uri="{FF2B5EF4-FFF2-40B4-BE49-F238E27FC236}">
                <a16:creationId xmlns:a16="http://schemas.microsoft.com/office/drawing/2014/main" id="{9F7B93A5-2E7F-48C1-B029-15C73D694E13}"/>
              </a:ext>
            </a:extLst>
          </p:cNvPr>
          <p:cNvSpPr txBox="1"/>
          <p:nvPr/>
        </p:nvSpPr>
        <p:spPr>
          <a:xfrm>
            <a:off x="33412007" y="12232587"/>
            <a:ext cx="8945671" cy="769441"/>
          </a:xfrm>
          <a:prstGeom prst="rect">
            <a:avLst/>
          </a:prstGeom>
          <a:noFill/>
        </p:spPr>
        <p:txBody>
          <a:bodyPr wrap="square" rtlCol="0">
            <a:spAutoFit/>
          </a:bodyPr>
          <a:lstStyle/>
          <a:p>
            <a:pPr algn="ctr"/>
            <a:r>
              <a:rPr lang="en-US" sz="4400" dirty="0">
                <a:solidFill>
                  <a:srgbClr val="235078"/>
                </a:solidFill>
                <a:latin typeface="Libre Baskerville" panose="02000000000000000000" pitchFamily="2" charset="0"/>
              </a:rPr>
              <a:t>Limitations</a:t>
            </a:r>
            <a:endParaRPr lang="en-IN" sz="4400" dirty="0"/>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show="0">
  <p:cSld>
    <p:bg>
      <p:bgPr>
        <a:gradFill flip="none" rotWithShape="1">
          <a:gsLst>
            <a:gs pos="90000">
              <a:srgbClr val="FFFFFF"/>
            </a:gs>
            <a:gs pos="100000">
              <a:srgbClr val="0094B3"/>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DBFE2-B5E7-41A5-AD46-A5E5358A1CD2}"/>
              </a:ext>
            </a:extLst>
          </p:cNvPr>
          <p:cNvSpPr>
            <a:spLocks noGrp="1"/>
          </p:cNvSpPr>
          <p:nvPr>
            <p:ph type="title"/>
          </p:nvPr>
        </p:nvSpPr>
        <p:spPr>
          <a:xfrm>
            <a:off x="3294062" y="3200400"/>
            <a:ext cx="37303075" cy="4419600"/>
          </a:xfrm>
        </p:spPr>
        <p:txBody>
          <a:bodyPr/>
          <a:lstStyle/>
          <a:p>
            <a:r>
              <a:rPr lang="en-US" sz="13800" dirty="0">
                <a:solidFill>
                  <a:srgbClr val="235078"/>
                </a:solidFill>
                <a:latin typeface="Libre Baskerville" panose="02000000000000000000" pitchFamily="2" charset="0"/>
              </a:rPr>
              <a:t>Limitations</a:t>
            </a:r>
            <a:endParaRPr lang="en-IN" sz="61200" dirty="0"/>
          </a:p>
        </p:txBody>
      </p:sp>
      <p:sp>
        <p:nvSpPr>
          <p:cNvPr id="3" name="Content Placeholder 2">
            <a:extLst>
              <a:ext uri="{FF2B5EF4-FFF2-40B4-BE49-F238E27FC236}">
                <a16:creationId xmlns:a16="http://schemas.microsoft.com/office/drawing/2014/main" id="{26078214-E5E3-46F0-9357-D9E130992451}"/>
              </a:ext>
            </a:extLst>
          </p:cNvPr>
          <p:cNvSpPr>
            <a:spLocks noGrp="1"/>
          </p:cNvSpPr>
          <p:nvPr>
            <p:ph idx="1"/>
          </p:nvPr>
        </p:nvSpPr>
        <p:spPr>
          <a:xfrm>
            <a:off x="4267200" y="7162800"/>
            <a:ext cx="37303075" cy="21412201"/>
          </a:xfrm>
        </p:spPr>
        <p:txBody>
          <a:bodyPr/>
          <a:lstStyle/>
          <a:p>
            <a:pPr algn="just"/>
            <a:endParaRPr lang="en-US" sz="8000" dirty="0">
              <a:solidFill>
                <a:srgbClr val="1482A5"/>
              </a:solidFill>
              <a:effectLst/>
              <a:ea typeface="Calibri" panose="020F0502020204030204" pitchFamily="34" charset="0"/>
              <a:cs typeface="Times New Roman" panose="02020603050405020304" pitchFamily="18" charset="0"/>
            </a:endParaRPr>
          </a:p>
          <a:p>
            <a:pPr marL="0" indent="0" algn="just">
              <a:buNone/>
            </a:pPr>
            <a:r>
              <a:rPr lang="en-US" sz="8800" dirty="0">
                <a:solidFill>
                  <a:srgbClr val="1482A5"/>
                </a:solidFill>
              </a:rPr>
              <a:t>The generalizability of the result is limited by the finite amount of scientific research conducted on the use of ICT for tribal women, so annual reports of various public-private organization, blogs and articles are referred for this study</a:t>
            </a:r>
            <a:endParaRPr lang="en-IN" sz="4000" dirty="0"/>
          </a:p>
        </p:txBody>
      </p:sp>
    </p:spTree>
    <p:extLst>
      <p:ext uri="{BB962C8B-B14F-4D97-AF65-F5344CB8AC3E}">
        <p14:creationId xmlns:p14="http://schemas.microsoft.com/office/powerpoint/2010/main" val="1633424056"/>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show="0">
  <p:cSld>
    <p:bg>
      <p:bgPr>
        <a:gradFill flip="none" rotWithShape="1">
          <a:gsLst>
            <a:gs pos="90000">
              <a:srgbClr val="FFFFFF"/>
            </a:gs>
            <a:gs pos="100000">
              <a:srgbClr val="0094B3"/>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DBFE2-B5E7-41A5-AD46-A5E5358A1CD2}"/>
              </a:ext>
            </a:extLst>
          </p:cNvPr>
          <p:cNvSpPr>
            <a:spLocks noGrp="1"/>
          </p:cNvSpPr>
          <p:nvPr>
            <p:ph type="title"/>
          </p:nvPr>
        </p:nvSpPr>
        <p:spPr>
          <a:xfrm>
            <a:off x="3294062" y="3200400"/>
            <a:ext cx="37303075" cy="4419600"/>
          </a:xfrm>
        </p:spPr>
        <p:txBody>
          <a:bodyPr/>
          <a:lstStyle/>
          <a:p>
            <a:r>
              <a:rPr lang="en-US" sz="13800" dirty="0">
                <a:solidFill>
                  <a:srgbClr val="235078"/>
                </a:solidFill>
                <a:latin typeface="Libre Baskerville" panose="02000000000000000000" pitchFamily="2" charset="0"/>
              </a:rPr>
              <a:t>Conclusion</a:t>
            </a:r>
            <a:endParaRPr lang="en-IN" sz="88100" dirty="0"/>
          </a:p>
        </p:txBody>
      </p:sp>
      <p:sp>
        <p:nvSpPr>
          <p:cNvPr id="3" name="Content Placeholder 2">
            <a:extLst>
              <a:ext uri="{FF2B5EF4-FFF2-40B4-BE49-F238E27FC236}">
                <a16:creationId xmlns:a16="http://schemas.microsoft.com/office/drawing/2014/main" id="{26078214-E5E3-46F0-9357-D9E130992451}"/>
              </a:ext>
            </a:extLst>
          </p:cNvPr>
          <p:cNvSpPr>
            <a:spLocks noGrp="1"/>
          </p:cNvSpPr>
          <p:nvPr>
            <p:ph idx="1"/>
          </p:nvPr>
        </p:nvSpPr>
        <p:spPr>
          <a:xfrm>
            <a:off x="4267200" y="7162800"/>
            <a:ext cx="37303075" cy="21412201"/>
          </a:xfrm>
        </p:spPr>
        <p:txBody>
          <a:bodyPr/>
          <a:lstStyle/>
          <a:p>
            <a:pPr algn="just"/>
            <a:endParaRPr lang="en-US" sz="8000" dirty="0">
              <a:solidFill>
                <a:srgbClr val="1482A5"/>
              </a:solidFill>
              <a:effectLst/>
              <a:ea typeface="Calibri" panose="020F0502020204030204" pitchFamily="34" charset="0"/>
              <a:cs typeface="Times New Roman" panose="02020603050405020304" pitchFamily="18" charset="0"/>
            </a:endParaRPr>
          </a:p>
          <a:p>
            <a:pPr algn="just"/>
            <a:r>
              <a:rPr lang="en-US" sz="8800" dirty="0">
                <a:solidFill>
                  <a:srgbClr val="1482A5"/>
                </a:solidFill>
                <a:latin typeface="+mn-lt"/>
                <a:ea typeface="Open Sans" panose="020B0606030504020204" pitchFamily="34" charset="0"/>
                <a:cs typeface="Open Sans" panose="020B0606030504020204" pitchFamily="34" charset="0"/>
              </a:rPr>
              <a:t>This research is aimed at analyzing the effective ICT solutions available for the tribal women and how it can improve their skillset to empower them. Based on the literature review and descriptive analyses, it can be concluded that there are numerous solutions available on the ICT platform for the tribal women which assist to educate them about health, nutrition, knowledge, pregnancy and many more conditions.</a:t>
            </a:r>
            <a:r>
              <a:rPr lang="en-US" sz="8800" baseline="30000" dirty="0">
                <a:solidFill>
                  <a:srgbClr val="1482A5"/>
                </a:solidFill>
                <a:latin typeface="+mn-lt"/>
                <a:ea typeface="Open Sans" panose="020B0606030504020204" pitchFamily="34" charset="0"/>
                <a:cs typeface="Open Sans" panose="020B0606030504020204" pitchFamily="34" charset="0"/>
              </a:rPr>
              <a:t>6 </a:t>
            </a:r>
            <a:r>
              <a:rPr lang="en-US" sz="8800" dirty="0">
                <a:solidFill>
                  <a:srgbClr val="1482A5"/>
                </a:solidFill>
                <a:latin typeface="+mn-lt"/>
                <a:ea typeface="Open Sans" panose="020B0606030504020204" pitchFamily="34" charset="0"/>
                <a:cs typeface="Open Sans" panose="020B0606030504020204" pitchFamily="34" charset="0"/>
              </a:rPr>
              <a:t>As per the government data, women are socially ignored and its impact can be seen on their health and well-being as there are least bothered to seek any medical care until symptom aggravates, follow unsafe birth practices, have poor nutrition which leads to increased IMR, MMR, malnutrition and much more complications. The rate of IMR, MMR, child vaccine, nutritional status has been improved with the enhanced of ICT platform for the women’s welfare as it provides various apps and portals to them to improve their awareness and knowledge (Executive Summary – Tribal Health Report, India, n.d.).</a:t>
            </a:r>
            <a:r>
              <a:rPr lang="en-US" sz="8800" baseline="30000" dirty="0">
                <a:solidFill>
                  <a:srgbClr val="1482A5"/>
                </a:solidFill>
                <a:latin typeface="+mn-lt"/>
                <a:ea typeface="Open Sans" panose="020B0606030504020204" pitchFamily="34" charset="0"/>
                <a:cs typeface="Open Sans" panose="020B0606030504020204" pitchFamily="34" charset="0"/>
              </a:rPr>
              <a:t>1</a:t>
            </a:r>
          </a:p>
        </p:txBody>
      </p:sp>
    </p:spTree>
    <p:extLst>
      <p:ext uri="{BB962C8B-B14F-4D97-AF65-F5344CB8AC3E}">
        <p14:creationId xmlns:p14="http://schemas.microsoft.com/office/powerpoint/2010/main" val="2880040044"/>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show="0">
  <p:cSld>
    <p:bg>
      <p:bgPr>
        <a:gradFill flip="none" rotWithShape="1">
          <a:gsLst>
            <a:gs pos="90000">
              <a:srgbClr val="FFFFFF"/>
            </a:gs>
            <a:gs pos="100000">
              <a:srgbClr val="0094B3"/>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DBFE2-B5E7-41A5-AD46-A5E5358A1CD2}"/>
              </a:ext>
            </a:extLst>
          </p:cNvPr>
          <p:cNvSpPr>
            <a:spLocks noGrp="1"/>
          </p:cNvSpPr>
          <p:nvPr>
            <p:ph type="title"/>
          </p:nvPr>
        </p:nvSpPr>
        <p:spPr>
          <a:xfrm>
            <a:off x="3294062" y="3200400"/>
            <a:ext cx="37303075" cy="4419600"/>
          </a:xfrm>
        </p:spPr>
        <p:txBody>
          <a:bodyPr/>
          <a:lstStyle/>
          <a:p>
            <a:r>
              <a:rPr lang="en-US" sz="13800" dirty="0">
                <a:solidFill>
                  <a:srgbClr val="235078"/>
                </a:solidFill>
                <a:latin typeface="Libre Baskerville" panose="02000000000000000000" pitchFamily="2" charset="0"/>
              </a:rPr>
              <a:t>Bibliography</a:t>
            </a:r>
            <a:endParaRPr lang="en-IN" sz="126800" dirty="0"/>
          </a:p>
        </p:txBody>
      </p:sp>
      <p:sp>
        <p:nvSpPr>
          <p:cNvPr id="3" name="Content Placeholder 2">
            <a:extLst>
              <a:ext uri="{FF2B5EF4-FFF2-40B4-BE49-F238E27FC236}">
                <a16:creationId xmlns:a16="http://schemas.microsoft.com/office/drawing/2014/main" id="{26078214-E5E3-46F0-9357-D9E130992451}"/>
              </a:ext>
            </a:extLst>
          </p:cNvPr>
          <p:cNvSpPr>
            <a:spLocks noGrp="1"/>
          </p:cNvSpPr>
          <p:nvPr>
            <p:ph idx="1"/>
          </p:nvPr>
        </p:nvSpPr>
        <p:spPr>
          <a:xfrm>
            <a:off x="4267200" y="6400800"/>
            <a:ext cx="37303075" cy="21412201"/>
          </a:xfrm>
        </p:spPr>
        <p:txBody>
          <a:bodyPr/>
          <a:lstStyle/>
          <a:p>
            <a:pPr algn="just"/>
            <a:endParaRPr lang="en-US" sz="8000" dirty="0">
              <a:solidFill>
                <a:srgbClr val="1482A5"/>
              </a:solidFill>
              <a:effectLst/>
              <a:ea typeface="Calibri" panose="020F0502020204030204" pitchFamily="34" charset="0"/>
              <a:cs typeface="Times New Roman" panose="02020603050405020304" pitchFamily="18" charset="0"/>
            </a:endParaRPr>
          </a:p>
          <a:p>
            <a:pPr marL="342900" indent="-342900" algn="just">
              <a:buAutoNum type="arabicPeriod"/>
            </a:pPr>
            <a:r>
              <a:rPr lang="en-IN" sz="7200" i="1" dirty="0">
                <a:solidFill>
                  <a:srgbClr val="1482A5"/>
                </a:solidFill>
                <a:effectLst/>
                <a:latin typeface="Calibri" panose="020F0502020204030204" pitchFamily="34" charset="0"/>
                <a:ea typeface="Calibri" panose="020F0502020204030204" pitchFamily="34" charset="0"/>
                <a:cs typeface="Times New Roman" panose="02020603050405020304" pitchFamily="18" charset="0"/>
              </a:rPr>
              <a:t>Executive Summary – Tribal Health Report, India</a:t>
            </a:r>
            <a:r>
              <a:rPr lang="en-IN" sz="7200" dirty="0">
                <a:solidFill>
                  <a:srgbClr val="1482A5"/>
                </a:solidFill>
                <a:effectLst/>
                <a:latin typeface="Calibri" panose="020F0502020204030204" pitchFamily="34" charset="0"/>
                <a:ea typeface="Calibri" panose="020F0502020204030204" pitchFamily="34" charset="0"/>
                <a:cs typeface="Times New Roman" panose="02020603050405020304" pitchFamily="18" charset="0"/>
              </a:rPr>
              <a:t>. (n.d.). Retrieved May 28, 2020, from </a:t>
            </a:r>
            <a:r>
              <a:rPr lang="en-IN" sz="72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2"/>
              </a:rPr>
              <a:t>http://tribalhealthreport.in/executive-summary/</a:t>
            </a:r>
            <a:endParaRPr lang="en-IN" sz="7200" u="sng" dirty="0">
              <a:solidFill>
                <a:srgbClr val="0000FF"/>
              </a:solidFill>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Tx/>
              <a:buAutoNum type="arabicPeriod"/>
            </a:pPr>
            <a:r>
              <a:rPr lang="en-IN" sz="7200" i="1" dirty="0">
                <a:solidFill>
                  <a:srgbClr val="1482A5"/>
                </a:solidFill>
                <a:effectLst/>
                <a:latin typeface="Calibri" panose="020F0502020204030204" pitchFamily="34" charset="0"/>
                <a:ea typeface="Calibri" panose="020F0502020204030204" pitchFamily="34" charset="0"/>
                <a:cs typeface="Times New Roman" panose="02020603050405020304" pitchFamily="18" charset="0"/>
              </a:rPr>
              <a:t>Digital inclusion for low-skilled and low-literate people: A landscape review—UNESCO Digital Library</a:t>
            </a:r>
            <a:r>
              <a:rPr lang="en-IN" sz="7200" dirty="0">
                <a:solidFill>
                  <a:srgbClr val="1482A5"/>
                </a:solidFill>
                <a:effectLst/>
                <a:latin typeface="Calibri" panose="020F0502020204030204" pitchFamily="34" charset="0"/>
                <a:ea typeface="Calibri" panose="020F0502020204030204" pitchFamily="34" charset="0"/>
                <a:cs typeface="Times New Roman" panose="02020603050405020304" pitchFamily="18" charset="0"/>
              </a:rPr>
              <a:t>. (n.d.). Retrieved May 28, 2020, from </a:t>
            </a:r>
            <a:r>
              <a:rPr lang="en-IN" sz="72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3"/>
              </a:rPr>
              <a:t>https://unesdoc.unesco.org/ark:/48223/pf0000261791</a:t>
            </a:r>
            <a:endParaRPr lang="en-IN" sz="72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Tx/>
              <a:buAutoNum type="arabicPeriod"/>
            </a:pPr>
            <a:r>
              <a:rPr lang="en-US" sz="7200" dirty="0" err="1">
                <a:solidFill>
                  <a:srgbClr val="1482A5"/>
                </a:solidFill>
                <a:effectLst/>
              </a:rPr>
              <a:t>Barot</a:t>
            </a:r>
            <a:r>
              <a:rPr lang="en-US" sz="7200" dirty="0">
                <a:solidFill>
                  <a:srgbClr val="1482A5"/>
                </a:solidFill>
                <a:effectLst/>
              </a:rPr>
              <a:t>, D., Mall, A., </a:t>
            </a:r>
            <a:r>
              <a:rPr lang="en-US" sz="7200" dirty="0" err="1">
                <a:solidFill>
                  <a:srgbClr val="1482A5"/>
                </a:solidFill>
                <a:effectLst/>
              </a:rPr>
              <a:t>Makadia</a:t>
            </a:r>
            <a:r>
              <a:rPr lang="en-US" sz="7200" dirty="0">
                <a:solidFill>
                  <a:srgbClr val="1482A5"/>
                </a:solidFill>
                <a:effectLst/>
              </a:rPr>
              <a:t>, K., &amp; </a:t>
            </a:r>
            <a:r>
              <a:rPr lang="en-US" sz="7200" dirty="0" err="1">
                <a:solidFill>
                  <a:srgbClr val="1482A5"/>
                </a:solidFill>
                <a:effectLst/>
              </a:rPr>
              <a:t>Kedia</a:t>
            </a:r>
            <a:r>
              <a:rPr lang="en-US" sz="7200" dirty="0">
                <a:solidFill>
                  <a:srgbClr val="1482A5"/>
                </a:solidFill>
                <a:effectLst/>
              </a:rPr>
              <a:t>, G. (2015). Family Health Survey Data Validation in </a:t>
            </a:r>
            <a:r>
              <a:rPr lang="en-US" sz="7200" dirty="0" err="1">
                <a:solidFill>
                  <a:srgbClr val="1482A5"/>
                </a:solidFill>
                <a:effectLst/>
              </a:rPr>
              <a:t>Sabarkantha</a:t>
            </a:r>
            <a:r>
              <a:rPr lang="en-US" sz="7200" dirty="0">
                <a:solidFill>
                  <a:srgbClr val="1482A5"/>
                </a:solidFill>
                <a:effectLst/>
              </a:rPr>
              <a:t> District. </a:t>
            </a:r>
            <a:r>
              <a:rPr lang="en-US" sz="7200" i="1" dirty="0">
                <a:solidFill>
                  <a:srgbClr val="1482A5"/>
                </a:solidFill>
                <a:effectLst/>
              </a:rPr>
              <a:t>International Journal of Multidisciplinary Research and Development</a:t>
            </a:r>
            <a:r>
              <a:rPr lang="en-US" sz="7200" dirty="0">
                <a:solidFill>
                  <a:srgbClr val="1482A5"/>
                </a:solidFill>
                <a:effectLst/>
              </a:rPr>
              <a:t>, </a:t>
            </a:r>
            <a:r>
              <a:rPr lang="en-US" sz="7200" i="1" dirty="0">
                <a:solidFill>
                  <a:srgbClr val="1482A5"/>
                </a:solidFill>
                <a:effectLst/>
              </a:rPr>
              <a:t>2</a:t>
            </a:r>
            <a:r>
              <a:rPr lang="en-US" sz="7200" dirty="0">
                <a:solidFill>
                  <a:srgbClr val="1482A5"/>
                </a:solidFill>
                <a:effectLst/>
              </a:rPr>
              <a:t>(8), 368–371.</a:t>
            </a:r>
          </a:p>
          <a:p>
            <a:pPr marL="342900" indent="-342900" algn="just">
              <a:buFontTx/>
              <a:buAutoNum type="arabicPeriod"/>
            </a:pPr>
            <a:r>
              <a:rPr lang="en-IN" sz="7200" dirty="0">
                <a:solidFill>
                  <a:srgbClr val="1482A5"/>
                </a:solidFill>
                <a:effectLst/>
              </a:rPr>
              <a:t>Modi, D., Dholakia, N., Gopalan, R., Venkatraman, S., Dave, K., Shah, S., Desai, G., Qazi, S. A., Sinha, A., Pandey, R. M., Anand, A., Desai, S., &amp; Shah, P. (2019). mHealth intervention “</a:t>
            </a:r>
            <a:r>
              <a:rPr lang="en-IN" sz="7200" dirty="0" err="1">
                <a:solidFill>
                  <a:srgbClr val="1482A5"/>
                </a:solidFill>
                <a:effectLst/>
              </a:rPr>
              <a:t>ImTeCHO</a:t>
            </a:r>
            <a:r>
              <a:rPr lang="en-IN" sz="7200" dirty="0">
                <a:solidFill>
                  <a:srgbClr val="1482A5"/>
                </a:solidFill>
                <a:effectLst/>
              </a:rPr>
              <a:t>” to improve delivery of maternal, neonatal, and child care services—A cluster-randomized trial in tribal areas of Gujarat, India. </a:t>
            </a:r>
            <a:r>
              <a:rPr lang="en-IN" sz="7200" i="1" dirty="0" err="1">
                <a:solidFill>
                  <a:srgbClr val="1482A5"/>
                </a:solidFill>
                <a:effectLst/>
              </a:rPr>
              <a:t>PLoS</a:t>
            </a:r>
            <a:r>
              <a:rPr lang="en-IN" sz="7200" i="1" dirty="0">
                <a:solidFill>
                  <a:srgbClr val="1482A5"/>
                </a:solidFill>
                <a:effectLst/>
              </a:rPr>
              <a:t> Medicine</a:t>
            </a:r>
            <a:r>
              <a:rPr lang="en-IN" sz="7200" dirty="0">
                <a:solidFill>
                  <a:srgbClr val="1482A5"/>
                </a:solidFill>
                <a:effectLst/>
              </a:rPr>
              <a:t>, </a:t>
            </a:r>
            <a:r>
              <a:rPr lang="en-IN" sz="7200" i="1" dirty="0">
                <a:solidFill>
                  <a:srgbClr val="1482A5"/>
                </a:solidFill>
                <a:effectLst/>
              </a:rPr>
              <a:t>16</a:t>
            </a:r>
            <a:r>
              <a:rPr lang="en-IN" sz="7200" dirty="0">
                <a:solidFill>
                  <a:srgbClr val="1482A5"/>
                </a:solidFill>
                <a:effectLst/>
              </a:rPr>
              <a:t>(10). </a:t>
            </a:r>
            <a:r>
              <a:rPr lang="en-IN" sz="7200" dirty="0">
                <a:effectLst/>
                <a:hlinkClick r:id="rId4"/>
              </a:rPr>
              <a:t>https://doi.org/10.1371/journal.pmed.1002939</a:t>
            </a:r>
            <a:endParaRPr lang="en-IN" sz="7200" dirty="0">
              <a:effectLst/>
            </a:endParaRPr>
          </a:p>
          <a:p>
            <a:pPr marL="342900" indent="-342900" algn="just">
              <a:buFontTx/>
              <a:buAutoNum type="arabicPeriod"/>
            </a:pPr>
            <a:r>
              <a:rPr lang="en-IN" sz="7200" dirty="0">
                <a:solidFill>
                  <a:srgbClr val="1482A5"/>
                </a:solidFill>
                <a:effectLst/>
              </a:rPr>
              <a:t>LeFevre, A., Agarwal, S., Chamberlain, S., Scott, K., Godfrey, A., Chandra, R., Singh, A., Shah, N., Dhar, D., </a:t>
            </a:r>
            <a:r>
              <a:rPr lang="en-IN" sz="7200" dirty="0" err="1">
                <a:solidFill>
                  <a:srgbClr val="1482A5"/>
                </a:solidFill>
                <a:effectLst/>
              </a:rPr>
              <a:t>Labrique</a:t>
            </a:r>
            <a:r>
              <a:rPr lang="en-IN" sz="7200" dirty="0">
                <a:solidFill>
                  <a:srgbClr val="1482A5"/>
                </a:solidFill>
                <a:effectLst/>
              </a:rPr>
              <a:t>, A., Bhatnagar, A., &amp; Mohan, D. (2019). Are stage-based health information messages effective and good value for money in improving maternal </a:t>
            </a:r>
            <a:r>
              <a:rPr lang="en-IN" sz="7200" dirty="0" err="1">
                <a:solidFill>
                  <a:srgbClr val="1482A5"/>
                </a:solidFill>
                <a:effectLst/>
              </a:rPr>
              <a:t>newborn</a:t>
            </a:r>
            <a:r>
              <a:rPr lang="en-IN" sz="7200" dirty="0">
                <a:solidFill>
                  <a:srgbClr val="1482A5"/>
                </a:solidFill>
                <a:effectLst/>
              </a:rPr>
              <a:t> and child health outcomes in India? Protocol for an individually randomized controlled trial. </a:t>
            </a:r>
            <a:r>
              <a:rPr lang="en-IN" sz="7200" i="1" dirty="0">
                <a:solidFill>
                  <a:srgbClr val="1482A5"/>
                </a:solidFill>
                <a:effectLst/>
              </a:rPr>
              <a:t>Trials</a:t>
            </a:r>
            <a:r>
              <a:rPr lang="en-IN" sz="7200" dirty="0">
                <a:solidFill>
                  <a:srgbClr val="1482A5"/>
                </a:solidFill>
                <a:effectLst/>
              </a:rPr>
              <a:t>, </a:t>
            </a:r>
            <a:r>
              <a:rPr lang="en-IN" sz="7200" i="1" dirty="0">
                <a:solidFill>
                  <a:srgbClr val="1482A5"/>
                </a:solidFill>
                <a:effectLst/>
              </a:rPr>
              <a:t>20</a:t>
            </a:r>
            <a:r>
              <a:rPr lang="en-IN" sz="7200" dirty="0">
                <a:solidFill>
                  <a:srgbClr val="1482A5"/>
                </a:solidFill>
                <a:effectLst/>
              </a:rPr>
              <a:t>. </a:t>
            </a:r>
            <a:r>
              <a:rPr lang="en-IN" sz="7200" dirty="0">
                <a:effectLst/>
                <a:hlinkClick r:id="rId5"/>
              </a:rPr>
              <a:t>https://doi.org/10.1186/s13063-019-3369-5</a:t>
            </a:r>
            <a:endParaRPr lang="en-IN" sz="72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90344783"/>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show="0">
  <p:cSld>
    <p:bg>
      <p:bgPr>
        <a:gradFill flip="none" rotWithShape="1">
          <a:gsLst>
            <a:gs pos="90000">
              <a:srgbClr val="FFFFFF"/>
            </a:gs>
            <a:gs pos="100000">
              <a:srgbClr val="0094B3"/>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007F984-0631-4612-8676-CF7271438B7B}"/>
              </a:ext>
            </a:extLst>
          </p:cNvPr>
          <p:cNvSpPr>
            <a:spLocks noGrp="1"/>
          </p:cNvSpPr>
          <p:nvPr>
            <p:ph type="title"/>
          </p:nvPr>
        </p:nvSpPr>
        <p:spPr>
          <a:xfrm>
            <a:off x="3294062" y="13716000"/>
            <a:ext cx="37303075" cy="5486400"/>
          </a:xfrm>
        </p:spPr>
        <p:txBody>
          <a:bodyPr/>
          <a:lstStyle/>
          <a:p>
            <a:r>
              <a:rPr lang="en-US" sz="29500" dirty="0">
                <a:solidFill>
                  <a:srgbClr val="1482A5"/>
                </a:solidFill>
              </a:rPr>
              <a:t>Thank you.</a:t>
            </a:r>
            <a:endParaRPr lang="en-IN" sz="29500" dirty="0">
              <a:solidFill>
                <a:srgbClr val="1482A5"/>
              </a:solidFill>
            </a:endParaRPr>
          </a:p>
        </p:txBody>
      </p:sp>
    </p:spTree>
    <p:extLst>
      <p:ext uri="{BB962C8B-B14F-4D97-AF65-F5344CB8AC3E}">
        <p14:creationId xmlns:p14="http://schemas.microsoft.com/office/powerpoint/2010/main" val="1702130032"/>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show="0">
  <p:cSld>
    <p:bg>
      <p:bgPr>
        <a:gradFill flip="none" rotWithShape="1">
          <a:gsLst>
            <a:gs pos="90000">
              <a:srgbClr val="FFFFFF"/>
            </a:gs>
            <a:gs pos="100000">
              <a:srgbClr val="0094B3"/>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DBFE2-B5E7-41A5-AD46-A5E5358A1CD2}"/>
              </a:ext>
            </a:extLst>
          </p:cNvPr>
          <p:cNvSpPr>
            <a:spLocks noGrp="1"/>
          </p:cNvSpPr>
          <p:nvPr>
            <p:ph type="title"/>
          </p:nvPr>
        </p:nvSpPr>
        <p:spPr>
          <a:xfrm>
            <a:off x="3294063" y="762001"/>
            <a:ext cx="37303075" cy="4419600"/>
          </a:xfrm>
        </p:spPr>
        <p:txBody>
          <a:bodyPr/>
          <a:lstStyle/>
          <a:p>
            <a:r>
              <a:rPr lang="en-US" sz="13800" dirty="0">
                <a:solidFill>
                  <a:srgbClr val="235078"/>
                </a:solidFill>
                <a:latin typeface="Libre Baskerville" panose="02000000000000000000" pitchFamily="2" charset="0"/>
              </a:rPr>
              <a:t>Introduction</a:t>
            </a:r>
            <a:endParaRPr lang="en-IN" sz="29500" dirty="0"/>
          </a:p>
        </p:txBody>
      </p:sp>
      <p:sp>
        <p:nvSpPr>
          <p:cNvPr id="3" name="Content Placeholder 2">
            <a:extLst>
              <a:ext uri="{FF2B5EF4-FFF2-40B4-BE49-F238E27FC236}">
                <a16:creationId xmlns:a16="http://schemas.microsoft.com/office/drawing/2014/main" id="{26078214-E5E3-46F0-9357-D9E130992451}"/>
              </a:ext>
            </a:extLst>
          </p:cNvPr>
          <p:cNvSpPr>
            <a:spLocks noGrp="1"/>
          </p:cNvSpPr>
          <p:nvPr>
            <p:ph idx="1"/>
          </p:nvPr>
        </p:nvSpPr>
        <p:spPr>
          <a:xfrm>
            <a:off x="3294063" y="4648201"/>
            <a:ext cx="37303075" cy="24612600"/>
          </a:xfrm>
        </p:spPr>
        <p:txBody>
          <a:bodyPr/>
          <a:lstStyle/>
          <a:p>
            <a:pPr algn="just">
              <a:spcAft>
                <a:spcPts val="800"/>
              </a:spcAft>
            </a:pPr>
            <a:r>
              <a:rPr lang="en-IN" sz="8000" dirty="0">
                <a:solidFill>
                  <a:srgbClr val="1482A5"/>
                </a:solidFill>
                <a:effectLst/>
                <a:latin typeface="+mn-lt"/>
                <a:ea typeface="Times New Roman" panose="02020603050405020304" pitchFamily="18" charset="0"/>
              </a:rPr>
              <a:t>Worldwide, a revolution has been observed in the technological advancements in the last decade and India is also vying to get the top spot. Information and communication technology (ICT) have impacted almost every settlement be it urban, rural or tribal. To keep abreast with new trends of technology the Indian government has also launched various e-projects, e-programmes and e-missions to make socially excluded groups from the rural and tribal areas adept in using the technology and to make all the groups counterbalanced.  </a:t>
            </a:r>
          </a:p>
          <a:p>
            <a:pPr marL="0" indent="0" algn="just">
              <a:spcAft>
                <a:spcPts val="800"/>
              </a:spcAft>
              <a:buNone/>
            </a:pPr>
            <a:endParaRPr lang="en-IN" sz="8000" dirty="0">
              <a:solidFill>
                <a:srgbClr val="1482A5"/>
              </a:solidFill>
              <a:effectLst/>
              <a:latin typeface="+mn-lt"/>
              <a:ea typeface="Times New Roman" panose="02020603050405020304" pitchFamily="18" charset="0"/>
            </a:endParaRPr>
          </a:p>
          <a:p>
            <a:pPr algn="just">
              <a:spcAft>
                <a:spcPts val="800"/>
              </a:spcAft>
            </a:pPr>
            <a:r>
              <a:rPr lang="en-IN" sz="8000" dirty="0">
                <a:solidFill>
                  <a:srgbClr val="1482A5"/>
                </a:solidFill>
                <a:effectLst/>
                <a:latin typeface="+mn-lt"/>
                <a:ea typeface="Times New Roman" panose="02020603050405020304" pitchFamily="18" charset="0"/>
              </a:rPr>
              <a:t>Scheduled Tribes (STs), residing in tribal areas are also known as Adivasis or tribal groups, they are excluded in India majorly on the social grounds and they face discrimination on the basis of their race. People living in remote areas</a:t>
            </a:r>
            <a:r>
              <a:rPr lang="en-US" sz="8000" dirty="0">
                <a:solidFill>
                  <a:srgbClr val="1482A5"/>
                </a:solidFill>
                <a:effectLst/>
                <a:latin typeface="+mn-lt"/>
                <a:ea typeface="Times New Roman" panose="02020603050405020304" pitchFamily="18" charset="0"/>
              </a:rPr>
              <a:t> are still relegated to various aspects and don’t have equal access and opportunities. For a patriarchal society like India, Women in spite of having almost equal strength to the men even in the remote areas, they are dominated by the male members of the family and are not given equal opportunities by their parents itself and it is even more prominently visible in rural and tribal areas. The impact of unequal treatment to women is visible in their literacy rate although there has been a change in the pattern of female literacy in the last four decades among STs in shown below in Table 1 </a:t>
            </a:r>
          </a:p>
          <a:p>
            <a:pPr algn="just">
              <a:spcAft>
                <a:spcPts val="800"/>
              </a:spcAft>
            </a:pPr>
            <a:endParaRPr lang="en-US" sz="8000" dirty="0">
              <a:solidFill>
                <a:srgbClr val="1482A5"/>
              </a:solidFill>
              <a:effectLst/>
              <a:latin typeface="+mn-lt"/>
              <a:ea typeface="Times New Roman" panose="02020603050405020304" pitchFamily="18" charset="0"/>
            </a:endParaRPr>
          </a:p>
          <a:p>
            <a:endParaRPr lang="en-IN" sz="4000" dirty="0"/>
          </a:p>
        </p:txBody>
      </p:sp>
    </p:spTree>
    <p:extLst>
      <p:ext uri="{BB962C8B-B14F-4D97-AF65-F5344CB8AC3E}">
        <p14:creationId xmlns:p14="http://schemas.microsoft.com/office/powerpoint/2010/main" val="1063010461"/>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show="0">
  <p:cSld>
    <p:bg>
      <p:bgPr>
        <a:gradFill flip="none" rotWithShape="1">
          <a:gsLst>
            <a:gs pos="90000">
              <a:srgbClr val="FFFFFF"/>
            </a:gs>
            <a:gs pos="100000">
              <a:srgbClr val="0094B3"/>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DBFE2-B5E7-41A5-AD46-A5E5358A1CD2}"/>
              </a:ext>
            </a:extLst>
          </p:cNvPr>
          <p:cNvSpPr>
            <a:spLocks noGrp="1"/>
          </p:cNvSpPr>
          <p:nvPr>
            <p:ph type="title"/>
          </p:nvPr>
        </p:nvSpPr>
        <p:spPr>
          <a:xfrm>
            <a:off x="3294063" y="762001"/>
            <a:ext cx="37303075" cy="4419600"/>
          </a:xfrm>
        </p:spPr>
        <p:txBody>
          <a:bodyPr/>
          <a:lstStyle/>
          <a:p>
            <a:r>
              <a:rPr lang="en-US" sz="13800" dirty="0">
                <a:solidFill>
                  <a:srgbClr val="235078"/>
                </a:solidFill>
                <a:latin typeface="Libre Baskerville" panose="02000000000000000000" pitchFamily="2" charset="0"/>
              </a:rPr>
              <a:t>Introduction</a:t>
            </a:r>
            <a:endParaRPr lang="en-IN" sz="29500" dirty="0"/>
          </a:p>
        </p:txBody>
      </p:sp>
      <p:sp>
        <p:nvSpPr>
          <p:cNvPr id="3" name="Content Placeholder 2">
            <a:extLst>
              <a:ext uri="{FF2B5EF4-FFF2-40B4-BE49-F238E27FC236}">
                <a16:creationId xmlns:a16="http://schemas.microsoft.com/office/drawing/2014/main" id="{26078214-E5E3-46F0-9357-D9E130992451}"/>
              </a:ext>
            </a:extLst>
          </p:cNvPr>
          <p:cNvSpPr>
            <a:spLocks noGrp="1"/>
          </p:cNvSpPr>
          <p:nvPr>
            <p:ph idx="1"/>
          </p:nvPr>
        </p:nvSpPr>
        <p:spPr>
          <a:xfrm>
            <a:off x="3294063" y="4648201"/>
            <a:ext cx="37303075" cy="24612600"/>
          </a:xfrm>
        </p:spPr>
        <p:txBody>
          <a:bodyPr/>
          <a:lstStyle/>
          <a:p>
            <a:pPr marL="0" indent="0" algn="ctr">
              <a:spcAft>
                <a:spcPts val="800"/>
              </a:spcAft>
              <a:buNone/>
            </a:pPr>
            <a:r>
              <a:rPr lang="en-US" sz="7200" b="1" dirty="0">
                <a:solidFill>
                  <a:srgbClr val="1482A5"/>
                </a:solidFill>
                <a:effectLst/>
                <a:latin typeface="+mn-lt"/>
                <a:ea typeface="Times New Roman" panose="02020603050405020304" pitchFamily="18" charset="0"/>
              </a:rPr>
              <a:t>TABLE 1: Literacy rate among STs among last 4 decades</a:t>
            </a:r>
            <a:endParaRPr lang="en-US" sz="7200" b="1" dirty="0">
              <a:solidFill>
                <a:srgbClr val="1482A5"/>
              </a:solidFill>
              <a:latin typeface="+mn-lt"/>
              <a:ea typeface="Times New Roman" panose="02020603050405020304" pitchFamily="18" charset="0"/>
            </a:endParaRPr>
          </a:p>
          <a:p>
            <a:pPr algn="just">
              <a:spcAft>
                <a:spcPts val="800"/>
              </a:spcAft>
            </a:pPr>
            <a:endParaRPr lang="en-US" sz="7200" dirty="0">
              <a:solidFill>
                <a:srgbClr val="1482A5"/>
              </a:solidFill>
              <a:effectLst/>
              <a:latin typeface="+mn-lt"/>
              <a:ea typeface="Times New Roman" panose="02020603050405020304" pitchFamily="18" charset="0"/>
            </a:endParaRPr>
          </a:p>
          <a:p>
            <a:pPr algn="just">
              <a:spcAft>
                <a:spcPts val="800"/>
              </a:spcAft>
            </a:pPr>
            <a:endParaRPr lang="en-US" sz="6600" dirty="0">
              <a:solidFill>
                <a:srgbClr val="1482A5"/>
              </a:solidFill>
              <a:effectLst/>
              <a:latin typeface="+mn-lt"/>
              <a:ea typeface="Times New Roman" panose="02020603050405020304" pitchFamily="18" charset="0"/>
            </a:endParaRPr>
          </a:p>
          <a:p>
            <a:pPr algn="just">
              <a:spcAft>
                <a:spcPts val="800"/>
              </a:spcAft>
            </a:pPr>
            <a:endParaRPr lang="en-US" sz="6600" dirty="0">
              <a:solidFill>
                <a:srgbClr val="1482A5"/>
              </a:solidFill>
              <a:ea typeface="Times New Roman" panose="02020603050405020304" pitchFamily="18" charset="0"/>
            </a:endParaRPr>
          </a:p>
          <a:p>
            <a:pPr algn="just">
              <a:spcAft>
                <a:spcPts val="800"/>
              </a:spcAft>
            </a:pPr>
            <a:endParaRPr lang="en-US" sz="6600" dirty="0">
              <a:solidFill>
                <a:srgbClr val="1482A5"/>
              </a:solidFill>
              <a:effectLst/>
              <a:latin typeface="+mn-lt"/>
              <a:ea typeface="Times New Roman" panose="02020603050405020304" pitchFamily="18" charset="0"/>
            </a:endParaRPr>
          </a:p>
          <a:p>
            <a:pPr algn="just">
              <a:spcAft>
                <a:spcPts val="800"/>
              </a:spcAft>
            </a:pPr>
            <a:endParaRPr lang="en-US" sz="6600" dirty="0">
              <a:solidFill>
                <a:srgbClr val="1482A5"/>
              </a:solidFill>
              <a:ea typeface="Times New Roman" panose="02020603050405020304" pitchFamily="18" charset="0"/>
            </a:endParaRPr>
          </a:p>
          <a:p>
            <a:pPr algn="just">
              <a:spcAft>
                <a:spcPts val="800"/>
              </a:spcAft>
            </a:pPr>
            <a:endParaRPr lang="en-US" sz="6600" dirty="0">
              <a:solidFill>
                <a:srgbClr val="1482A5"/>
              </a:solidFill>
              <a:ea typeface="Times New Roman" panose="02020603050405020304" pitchFamily="18" charset="0"/>
            </a:endParaRPr>
          </a:p>
          <a:p>
            <a:pPr algn="just">
              <a:spcAft>
                <a:spcPts val="800"/>
              </a:spcAft>
            </a:pPr>
            <a:endParaRPr lang="en-US" sz="6600" dirty="0">
              <a:solidFill>
                <a:srgbClr val="1482A5"/>
              </a:solidFill>
              <a:ea typeface="Times New Roman" panose="02020603050405020304" pitchFamily="18" charset="0"/>
            </a:endParaRPr>
          </a:p>
          <a:p>
            <a:pPr marL="0" indent="0" algn="just">
              <a:spcAft>
                <a:spcPts val="800"/>
              </a:spcAft>
              <a:buNone/>
            </a:pPr>
            <a:endParaRPr lang="en-US" sz="6600" dirty="0">
              <a:solidFill>
                <a:srgbClr val="1482A5"/>
              </a:solidFill>
              <a:effectLst/>
              <a:latin typeface="+mn-lt"/>
              <a:ea typeface="Times New Roman" panose="02020603050405020304" pitchFamily="18" charset="0"/>
            </a:endParaRPr>
          </a:p>
          <a:p>
            <a:pPr algn="just">
              <a:spcAft>
                <a:spcPts val="800"/>
              </a:spcAft>
            </a:pPr>
            <a:r>
              <a:rPr lang="en-US" sz="8000" dirty="0">
                <a:solidFill>
                  <a:srgbClr val="1482A5"/>
                </a:solidFill>
                <a:effectLst/>
                <a:latin typeface="+mn-lt"/>
                <a:ea typeface="Times New Roman" panose="02020603050405020304" pitchFamily="18" charset="0"/>
              </a:rPr>
              <a:t>Remote population have lower levels of antenatal care, fewer institutional deliveries, lower levels of immunization, and higher prevalence of reproductive tract and sexually transmitted infections. Women are more likely to seek care only when the illness is out of control. Pregnancy like conditions are not even considered by them as worthy to require medical attention. </a:t>
            </a:r>
          </a:p>
          <a:p>
            <a:pPr marL="0" indent="0" algn="just">
              <a:spcAft>
                <a:spcPts val="800"/>
              </a:spcAft>
              <a:buNone/>
            </a:pPr>
            <a:endParaRPr lang="en-US" sz="8000" dirty="0">
              <a:solidFill>
                <a:srgbClr val="1482A5"/>
              </a:solidFill>
              <a:effectLst/>
              <a:latin typeface="+mn-lt"/>
              <a:ea typeface="Times New Roman" panose="02020603050405020304" pitchFamily="18" charset="0"/>
            </a:endParaRPr>
          </a:p>
          <a:p>
            <a:pPr algn="just">
              <a:spcAft>
                <a:spcPts val="800"/>
              </a:spcAft>
            </a:pPr>
            <a:r>
              <a:rPr lang="en-US" sz="8000" dirty="0">
                <a:solidFill>
                  <a:srgbClr val="1482A5"/>
                </a:solidFill>
                <a:effectLst/>
                <a:latin typeface="+mn-lt"/>
                <a:ea typeface="Times New Roman" panose="02020603050405020304" pitchFamily="18" charset="0"/>
              </a:rPr>
              <a:t>The gender discrimination also persists to create a digital divide among them. As shown in the IAMAI report (2015), 71 percent of internet users are male and female stands for only 29 percent. However, it is slightly lower in urban India. The women are the most vulnerable group considering the digital exclusion and it becomes more worse for the women who belong to the socially excluded groups</a:t>
            </a:r>
            <a:endParaRPr lang="en-IN" sz="8000" dirty="0">
              <a:effectLst/>
              <a:latin typeface="Times New Roman" panose="02020603050405020304" pitchFamily="18" charset="0"/>
              <a:ea typeface="Times New Roman" panose="02020603050405020304" pitchFamily="18" charset="0"/>
            </a:endParaRPr>
          </a:p>
          <a:p>
            <a:endParaRPr lang="en-IN" sz="4000" dirty="0"/>
          </a:p>
        </p:txBody>
      </p:sp>
      <p:pic>
        <p:nvPicPr>
          <p:cNvPr id="5" name="Picture 4">
            <a:extLst>
              <a:ext uri="{FF2B5EF4-FFF2-40B4-BE49-F238E27FC236}">
                <a16:creationId xmlns:a16="http://schemas.microsoft.com/office/drawing/2014/main" id="{2E5BBB41-E9E2-48D1-8C95-2D233031B2E1}"/>
              </a:ext>
            </a:extLst>
          </p:cNvPr>
          <p:cNvPicPr>
            <a:picLocks noChangeAspect="1"/>
          </p:cNvPicPr>
          <p:nvPr/>
        </p:nvPicPr>
        <p:blipFill>
          <a:blip r:embed="rId2"/>
          <a:stretch>
            <a:fillRect/>
          </a:stretch>
        </p:blipFill>
        <p:spPr>
          <a:xfrm>
            <a:off x="16249650" y="7093574"/>
            <a:ext cx="11391900" cy="9365626"/>
          </a:xfrm>
          <a:prstGeom prst="rect">
            <a:avLst/>
          </a:prstGeom>
        </p:spPr>
      </p:pic>
    </p:spTree>
    <p:extLst>
      <p:ext uri="{BB962C8B-B14F-4D97-AF65-F5344CB8AC3E}">
        <p14:creationId xmlns:p14="http://schemas.microsoft.com/office/powerpoint/2010/main" val="1083689422"/>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show="0">
  <p:cSld>
    <p:bg>
      <p:bgPr>
        <a:gradFill flip="none" rotWithShape="1">
          <a:gsLst>
            <a:gs pos="90000">
              <a:srgbClr val="FFFFFF"/>
            </a:gs>
            <a:gs pos="100000">
              <a:srgbClr val="0094B3"/>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DBFE2-B5E7-41A5-AD46-A5E5358A1CD2}"/>
              </a:ext>
            </a:extLst>
          </p:cNvPr>
          <p:cNvSpPr>
            <a:spLocks noGrp="1"/>
          </p:cNvSpPr>
          <p:nvPr>
            <p:ph type="title"/>
          </p:nvPr>
        </p:nvSpPr>
        <p:spPr>
          <a:xfrm>
            <a:off x="3309303" y="2133600"/>
            <a:ext cx="37303075" cy="4419600"/>
          </a:xfrm>
        </p:spPr>
        <p:txBody>
          <a:bodyPr/>
          <a:lstStyle/>
          <a:p>
            <a:r>
              <a:rPr lang="en-US" sz="13800" dirty="0">
                <a:solidFill>
                  <a:srgbClr val="235078"/>
                </a:solidFill>
                <a:latin typeface="Libre Baskerville" panose="02000000000000000000" pitchFamily="2" charset="0"/>
              </a:rPr>
              <a:t>Objective </a:t>
            </a:r>
            <a:endParaRPr lang="en-IN" sz="29500" dirty="0"/>
          </a:p>
        </p:txBody>
      </p:sp>
      <p:sp>
        <p:nvSpPr>
          <p:cNvPr id="3" name="Content Placeholder 2">
            <a:extLst>
              <a:ext uri="{FF2B5EF4-FFF2-40B4-BE49-F238E27FC236}">
                <a16:creationId xmlns:a16="http://schemas.microsoft.com/office/drawing/2014/main" id="{26078214-E5E3-46F0-9357-D9E130992451}"/>
              </a:ext>
            </a:extLst>
          </p:cNvPr>
          <p:cNvSpPr>
            <a:spLocks noGrp="1"/>
          </p:cNvSpPr>
          <p:nvPr>
            <p:ph idx="1"/>
          </p:nvPr>
        </p:nvSpPr>
        <p:spPr>
          <a:xfrm>
            <a:off x="3294063" y="7848599"/>
            <a:ext cx="37303075" cy="21412201"/>
          </a:xfrm>
        </p:spPr>
        <p:txBody>
          <a:bodyPr/>
          <a:lstStyle/>
          <a:p>
            <a:pPr algn="just"/>
            <a:endParaRPr lang="en-US" sz="8000" dirty="0">
              <a:solidFill>
                <a:srgbClr val="1482A5"/>
              </a:solidFill>
              <a:effectLst/>
              <a:ea typeface="Calibri" panose="020F0502020204030204" pitchFamily="34" charset="0"/>
              <a:cs typeface="Times New Roman" panose="02020603050405020304" pitchFamily="18" charset="0"/>
            </a:endParaRPr>
          </a:p>
          <a:p>
            <a:pPr algn="just"/>
            <a:r>
              <a:rPr lang="en-US" sz="8800" dirty="0">
                <a:solidFill>
                  <a:srgbClr val="1482A5"/>
                </a:solidFill>
                <a:effectLst/>
                <a:ea typeface="Calibri" panose="020F0502020204030204" pitchFamily="34" charset="0"/>
                <a:cs typeface="Times New Roman" panose="02020603050405020304" pitchFamily="18" charset="0"/>
              </a:rPr>
              <a:t>The significance of this study is to explore the various services that are available for the empowerment of tribal and rural women in India and </a:t>
            </a:r>
            <a:r>
              <a:rPr lang="en-IN" sz="8800" dirty="0">
                <a:solidFill>
                  <a:srgbClr val="1482A5"/>
                </a:solidFill>
                <a:effectLst/>
                <a:ea typeface="Calibri" panose="020F0502020204030204" pitchFamily="34" charset="0"/>
                <a:cs typeface="Times New Roman" panose="02020603050405020304" pitchFamily="18" charset="0"/>
              </a:rPr>
              <a:t>to understand how information and communication technology (ICT) is helping them to improve their livelihood through education, health awareness and health facilities.</a:t>
            </a:r>
          </a:p>
          <a:p>
            <a:endParaRPr lang="en-IN" sz="4000" dirty="0"/>
          </a:p>
        </p:txBody>
      </p:sp>
    </p:spTree>
    <p:extLst>
      <p:ext uri="{BB962C8B-B14F-4D97-AF65-F5344CB8AC3E}">
        <p14:creationId xmlns:p14="http://schemas.microsoft.com/office/powerpoint/2010/main" val="1438395258"/>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show="0">
  <p:cSld>
    <p:bg>
      <p:bgPr>
        <a:gradFill flip="none" rotWithShape="1">
          <a:gsLst>
            <a:gs pos="90000">
              <a:srgbClr val="FFFFFF"/>
            </a:gs>
            <a:gs pos="100000">
              <a:srgbClr val="0094B3"/>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DBFE2-B5E7-41A5-AD46-A5E5358A1CD2}"/>
              </a:ext>
            </a:extLst>
          </p:cNvPr>
          <p:cNvSpPr>
            <a:spLocks noGrp="1"/>
          </p:cNvSpPr>
          <p:nvPr>
            <p:ph type="title"/>
          </p:nvPr>
        </p:nvSpPr>
        <p:spPr>
          <a:xfrm>
            <a:off x="3294062" y="1752600"/>
            <a:ext cx="37303075" cy="4419600"/>
          </a:xfrm>
        </p:spPr>
        <p:txBody>
          <a:bodyPr/>
          <a:lstStyle/>
          <a:p>
            <a:pPr algn="ctr"/>
            <a:r>
              <a:rPr lang="en-US" sz="13800" dirty="0">
                <a:solidFill>
                  <a:srgbClr val="235078"/>
                </a:solidFill>
                <a:latin typeface="Libre Baskerville" panose="020B0604020202020204" charset="0"/>
              </a:rPr>
              <a:t>Methodology</a:t>
            </a:r>
          </a:p>
        </p:txBody>
      </p:sp>
      <p:sp>
        <p:nvSpPr>
          <p:cNvPr id="3" name="Content Placeholder 2">
            <a:extLst>
              <a:ext uri="{FF2B5EF4-FFF2-40B4-BE49-F238E27FC236}">
                <a16:creationId xmlns:a16="http://schemas.microsoft.com/office/drawing/2014/main" id="{26078214-E5E3-46F0-9357-D9E130992451}"/>
              </a:ext>
            </a:extLst>
          </p:cNvPr>
          <p:cNvSpPr>
            <a:spLocks noGrp="1"/>
          </p:cNvSpPr>
          <p:nvPr>
            <p:ph idx="1"/>
          </p:nvPr>
        </p:nvSpPr>
        <p:spPr>
          <a:xfrm>
            <a:off x="3294062" y="4648200"/>
            <a:ext cx="37303075" cy="26060400"/>
          </a:xfrm>
        </p:spPr>
        <p:txBody>
          <a:bodyPr/>
          <a:lstStyle/>
          <a:p>
            <a:pPr marL="0" indent="0" algn="just">
              <a:buNone/>
            </a:pPr>
            <a:endParaRPr lang="en-US" sz="8000" dirty="0">
              <a:solidFill>
                <a:srgbClr val="1482A5"/>
              </a:solidFill>
              <a:effectLst/>
              <a:ea typeface="Calibri" panose="020F0502020204030204" pitchFamily="34" charset="0"/>
              <a:cs typeface="Times New Roman" panose="02020603050405020304" pitchFamily="18" charset="0"/>
            </a:endParaRPr>
          </a:p>
          <a:p>
            <a:pPr marL="0" indent="0" algn="just">
              <a:buNone/>
            </a:pPr>
            <a:endParaRPr lang="en-US" sz="8000" dirty="0">
              <a:solidFill>
                <a:srgbClr val="1482A5"/>
              </a:solidFill>
              <a:effectLst/>
              <a:ea typeface="Calibri" panose="020F0502020204030204" pitchFamily="34" charset="0"/>
              <a:cs typeface="Times New Roman" panose="02020603050405020304" pitchFamily="18" charset="0"/>
            </a:endParaRPr>
          </a:p>
          <a:p>
            <a:pPr algn="just"/>
            <a:r>
              <a:rPr lang="en-US" sz="8800" dirty="0">
                <a:solidFill>
                  <a:srgbClr val="1482A5"/>
                </a:solidFill>
                <a:latin typeface="+mn-lt"/>
                <a:ea typeface="Open Sans" panose="020B0606030504020204" pitchFamily="34" charset="0"/>
                <a:cs typeface="Open Sans" panose="020B0606030504020204" pitchFamily="34" charset="0"/>
              </a:rPr>
              <a:t>Literature-based review has been conducted to form a descriptive study with an aim to obtain the deeper understanding about the health of women particularly among the tribal and  rural groups. </a:t>
            </a:r>
          </a:p>
          <a:p>
            <a:pPr algn="just"/>
            <a:r>
              <a:rPr lang="en-US" sz="8800" dirty="0">
                <a:solidFill>
                  <a:srgbClr val="1482A5"/>
                </a:solidFill>
                <a:latin typeface="+mn-lt"/>
                <a:ea typeface="Open Sans" panose="020B0606030504020204" pitchFamily="34" charset="0"/>
                <a:cs typeface="Open Sans" panose="020B0606030504020204" pitchFamily="34" charset="0"/>
              </a:rPr>
              <a:t>Databases searched were Scopus, Web of Science, ProQuest, Google Scholar and PubMed, Research gate to obtain related articles. Due to paucity of scientific articles, we have also used publicly available data from the Annual report of International and national public-private agencies. </a:t>
            </a:r>
          </a:p>
          <a:p>
            <a:pPr algn="just"/>
            <a:r>
              <a:rPr lang="en-US" sz="8800" dirty="0">
                <a:solidFill>
                  <a:srgbClr val="1482A5"/>
                </a:solidFill>
                <a:latin typeface="+mn-lt"/>
                <a:ea typeface="Open Sans" panose="020B0606030504020204" pitchFamily="34" charset="0"/>
                <a:cs typeface="Open Sans" panose="020B0606030504020204" pitchFamily="34" charset="0"/>
              </a:rPr>
              <a:t>The keywords </a:t>
            </a:r>
            <a:r>
              <a:rPr lang="en-US" sz="8800" i="1" dirty="0">
                <a:solidFill>
                  <a:srgbClr val="1482A5"/>
                </a:solidFill>
                <a:latin typeface="+mn-lt"/>
                <a:ea typeface="Open Sans" panose="020B0606030504020204" pitchFamily="34" charset="0"/>
                <a:cs typeface="Open Sans" panose="020B0606030504020204" pitchFamily="34" charset="0"/>
              </a:rPr>
              <a:t>Health status of women, Tribal women, Rural women, ICT, e-governance </a:t>
            </a:r>
            <a:r>
              <a:rPr lang="en-US" sz="8800" dirty="0">
                <a:solidFill>
                  <a:srgbClr val="1482A5"/>
                </a:solidFill>
                <a:latin typeface="+mn-lt"/>
                <a:ea typeface="Open Sans" panose="020B0606030504020204" pitchFamily="34" charset="0"/>
                <a:cs typeface="Open Sans" panose="020B0606030504020204" pitchFamily="34" charset="0"/>
              </a:rPr>
              <a:t>were used in combination with </a:t>
            </a:r>
            <a:r>
              <a:rPr lang="en-US" sz="8800" i="1" dirty="0">
                <a:solidFill>
                  <a:srgbClr val="1482A5"/>
                </a:solidFill>
                <a:latin typeface="+mn-lt"/>
                <a:ea typeface="Open Sans" panose="020B0606030504020204" pitchFamily="34" charset="0"/>
                <a:cs typeface="Open Sans" panose="020B0606030504020204" pitchFamily="34" charset="0"/>
              </a:rPr>
              <a:t>digital health solution, m-health </a:t>
            </a:r>
            <a:r>
              <a:rPr lang="en-US" sz="8800" dirty="0">
                <a:solidFill>
                  <a:srgbClr val="1482A5"/>
                </a:solidFill>
                <a:latin typeface="+mn-lt"/>
                <a:ea typeface="Open Sans" panose="020B0606030504020204" pitchFamily="34" charset="0"/>
                <a:cs typeface="Open Sans" panose="020B0606030504020204" pitchFamily="34" charset="0"/>
              </a:rPr>
              <a:t>for </a:t>
            </a:r>
            <a:r>
              <a:rPr lang="en-US" sz="8800" i="1" dirty="0">
                <a:solidFill>
                  <a:srgbClr val="1482A5"/>
                </a:solidFill>
                <a:latin typeface="+mn-lt"/>
                <a:ea typeface="Open Sans" panose="020B0606030504020204" pitchFamily="34" charset="0"/>
                <a:cs typeface="Open Sans" panose="020B0606030504020204" pitchFamily="34" charset="0"/>
              </a:rPr>
              <a:t>Tribal women, government initiatives, Census of India</a:t>
            </a:r>
            <a:r>
              <a:rPr lang="en-US" sz="8800" dirty="0">
                <a:solidFill>
                  <a:srgbClr val="1482A5"/>
                </a:solidFill>
                <a:latin typeface="+mn-lt"/>
                <a:ea typeface="Open Sans" panose="020B0606030504020204" pitchFamily="34" charset="0"/>
                <a:cs typeface="Open Sans" panose="020B0606030504020204" pitchFamily="34" charset="0"/>
              </a:rPr>
              <a:t> using </a:t>
            </a:r>
            <a:r>
              <a:rPr lang="en-US" sz="8800" i="1" dirty="0">
                <a:solidFill>
                  <a:srgbClr val="1482A5"/>
                </a:solidFill>
                <a:latin typeface="+mn-lt"/>
                <a:ea typeface="Open Sans" panose="020B0606030504020204" pitchFamily="34" charset="0"/>
                <a:cs typeface="Open Sans" panose="020B0606030504020204" pitchFamily="34" charset="0"/>
              </a:rPr>
              <a:t>Boolean operators </a:t>
            </a:r>
            <a:r>
              <a:rPr lang="en-US" sz="8800" dirty="0">
                <a:solidFill>
                  <a:srgbClr val="1482A5"/>
                </a:solidFill>
                <a:latin typeface="+mn-lt"/>
                <a:ea typeface="Open Sans" panose="020B0606030504020204" pitchFamily="34" charset="0"/>
                <a:cs typeface="Open Sans" panose="020B0606030504020204" pitchFamily="34" charset="0"/>
              </a:rPr>
              <a:t>(and/or) to retrieve the most related papers. The time frame was between 2005 and 2019. </a:t>
            </a:r>
          </a:p>
          <a:p>
            <a:pPr algn="just"/>
            <a:endParaRPr lang="en-US" sz="8800" dirty="0">
              <a:solidFill>
                <a:srgbClr val="1482A5"/>
              </a:solidFill>
              <a:latin typeface="+mn-lt"/>
              <a:ea typeface="Open Sans" panose="020B0606030504020204" pitchFamily="34" charset="0"/>
              <a:cs typeface="Open Sans" panose="020B0606030504020204" pitchFamily="34" charset="0"/>
            </a:endParaRPr>
          </a:p>
          <a:p>
            <a:pPr algn="just"/>
            <a:endParaRPr lang="en-US" sz="8800" dirty="0">
              <a:solidFill>
                <a:srgbClr val="1482A5"/>
              </a:solidFill>
              <a:latin typeface="+mn-lt"/>
              <a:ea typeface="Open Sans" panose="020B0606030504020204" pitchFamily="34" charset="0"/>
              <a:cs typeface="Open Sans" panose="020B0606030504020204" pitchFamily="34" charset="0"/>
            </a:endParaRPr>
          </a:p>
          <a:p>
            <a:pPr algn="just"/>
            <a:endParaRPr lang="en-US" sz="8800" dirty="0">
              <a:solidFill>
                <a:srgbClr val="1482A5"/>
              </a:solidFill>
              <a:latin typeface="+mn-lt"/>
              <a:ea typeface="Open Sans" panose="020B0606030504020204" pitchFamily="34" charset="0"/>
              <a:cs typeface="Open Sans" panose="020B0606030504020204" pitchFamily="34" charset="0"/>
            </a:endParaRPr>
          </a:p>
          <a:p>
            <a:pPr algn="just"/>
            <a:endParaRPr lang="en-US" sz="8800" dirty="0">
              <a:solidFill>
                <a:srgbClr val="1482A5"/>
              </a:solidFill>
              <a:latin typeface="+mn-lt"/>
              <a:ea typeface="Open Sans" panose="020B0606030504020204" pitchFamily="34" charset="0"/>
              <a:cs typeface="Open Sans" panose="020B0606030504020204" pitchFamily="34" charset="0"/>
            </a:endParaRPr>
          </a:p>
          <a:p>
            <a:pPr algn="just"/>
            <a:endParaRPr lang="en-US" sz="8800" dirty="0">
              <a:solidFill>
                <a:srgbClr val="1482A5"/>
              </a:solidFill>
              <a:latin typeface="+mn-lt"/>
              <a:ea typeface="Open Sans" panose="020B0606030504020204" pitchFamily="34" charset="0"/>
              <a:cs typeface="Open Sans" panose="020B0606030504020204" pitchFamily="34" charset="0"/>
            </a:endParaRPr>
          </a:p>
          <a:p>
            <a:pPr algn="just"/>
            <a:endParaRPr lang="en-US" sz="8800" dirty="0">
              <a:solidFill>
                <a:srgbClr val="1482A5"/>
              </a:solidFill>
              <a:latin typeface="+mn-lt"/>
              <a:ea typeface="Open Sans" panose="020B0606030504020204" pitchFamily="34" charset="0"/>
              <a:cs typeface="Open Sans" panose="020B0606030504020204" pitchFamily="34" charset="0"/>
            </a:endParaRPr>
          </a:p>
          <a:p>
            <a:pPr algn="just"/>
            <a:endParaRPr lang="en-US" sz="8800" dirty="0">
              <a:solidFill>
                <a:srgbClr val="1482A5"/>
              </a:solidFill>
              <a:latin typeface="+mn-lt"/>
              <a:ea typeface="Open Sans" panose="020B0606030504020204" pitchFamily="34" charset="0"/>
              <a:cs typeface="Open Sans" panose="020B0606030504020204" pitchFamily="34" charset="0"/>
            </a:endParaRPr>
          </a:p>
          <a:p>
            <a:pPr algn="just"/>
            <a:endParaRPr lang="en-US" sz="8800" dirty="0">
              <a:solidFill>
                <a:srgbClr val="1482A5"/>
              </a:solidFill>
              <a:latin typeface="+mn-lt"/>
              <a:ea typeface="Open Sans" panose="020B0606030504020204" pitchFamily="34" charset="0"/>
              <a:cs typeface="Open Sans" panose="020B0606030504020204" pitchFamily="34" charset="0"/>
            </a:endParaRPr>
          </a:p>
          <a:p>
            <a:pPr algn="just"/>
            <a:endParaRPr lang="en-US" sz="8800" dirty="0">
              <a:solidFill>
                <a:srgbClr val="1482A5"/>
              </a:solidFill>
              <a:latin typeface="+mn-lt"/>
              <a:ea typeface="Open Sans" panose="020B0606030504020204" pitchFamily="34" charset="0"/>
              <a:cs typeface="Open Sans" panose="020B0606030504020204" pitchFamily="34" charset="0"/>
            </a:endParaRPr>
          </a:p>
          <a:p>
            <a:pPr algn="just"/>
            <a:endParaRPr lang="en-US" sz="8800" dirty="0">
              <a:solidFill>
                <a:srgbClr val="1482A5"/>
              </a:solidFill>
              <a:latin typeface="+mn-lt"/>
              <a:ea typeface="Open Sans" panose="020B0606030504020204" pitchFamily="34" charset="0"/>
              <a:cs typeface="Open Sans" panose="020B0606030504020204" pitchFamily="34" charset="0"/>
            </a:endParaRPr>
          </a:p>
          <a:p>
            <a:pPr algn="just"/>
            <a:endParaRPr lang="en-US" sz="8800" dirty="0">
              <a:solidFill>
                <a:srgbClr val="1482A5"/>
              </a:solidFill>
              <a:latin typeface="+mn-lt"/>
              <a:ea typeface="Open Sans" panose="020B0606030504020204" pitchFamily="34" charset="0"/>
              <a:cs typeface="Open Sans" panose="020B0606030504020204" pitchFamily="34" charset="0"/>
            </a:endParaRPr>
          </a:p>
          <a:p>
            <a:pPr algn="just"/>
            <a:endParaRPr lang="en-US" sz="8800" dirty="0">
              <a:solidFill>
                <a:srgbClr val="1482A5"/>
              </a:solidFill>
              <a:latin typeface="+mn-lt"/>
              <a:ea typeface="Open Sans" panose="020B0606030504020204" pitchFamily="34" charset="0"/>
              <a:cs typeface="Open Sans" panose="020B0606030504020204" pitchFamily="34" charset="0"/>
            </a:endParaRPr>
          </a:p>
          <a:p>
            <a:pPr algn="just"/>
            <a:endParaRPr lang="en-US" sz="8800" dirty="0">
              <a:solidFill>
                <a:srgbClr val="1482A5"/>
              </a:solidFill>
              <a:latin typeface="+mn-lt"/>
              <a:ea typeface="Open Sans" panose="020B0606030504020204" pitchFamily="34" charset="0"/>
              <a:cs typeface="Open Sans" panose="020B0606030504020204" pitchFamily="34" charset="0"/>
            </a:endParaRPr>
          </a:p>
          <a:p>
            <a:pPr algn="just"/>
            <a:endParaRPr lang="en-US" sz="8800" dirty="0">
              <a:solidFill>
                <a:srgbClr val="1482A5"/>
              </a:solidFill>
              <a:latin typeface="+mn-lt"/>
              <a:ea typeface="Open Sans" panose="020B0606030504020204" pitchFamily="34" charset="0"/>
              <a:cs typeface="Open Sans" panose="020B0606030504020204" pitchFamily="34" charset="0"/>
            </a:endParaRPr>
          </a:p>
          <a:p>
            <a:pPr algn="just"/>
            <a:endParaRPr lang="en-US" sz="8800" dirty="0">
              <a:solidFill>
                <a:srgbClr val="1482A5"/>
              </a:solidFill>
              <a:latin typeface="+mn-lt"/>
              <a:ea typeface="Open Sans" panose="020B0606030504020204" pitchFamily="34" charset="0"/>
              <a:cs typeface="Open Sans" panose="020B0606030504020204" pitchFamily="34" charset="0"/>
            </a:endParaRPr>
          </a:p>
          <a:p>
            <a:pPr algn="just"/>
            <a:endParaRPr lang="en-US" sz="8800" dirty="0">
              <a:solidFill>
                <a:srgbClr val="1482A5"/>
              </a:solidFill>
              <a:latin typeface="+mn-lt"/>
              <a:ea typeface="Open Sans" panose="020B0606030504020204" pitchFamily="34" charset="0"/>
              <a:cs typeface="Open Sans" panose="020B0606030504020204" pitchFamily="34" charset="0"/>
            </a:endParaRPr>
          </a:p>
          <a:p>
            <a:pPr algn="just"/>
            <a:endParaRPr lang="en-US" sz="8800" dirty="0">
              <a:solidFill>
                <a:srgbClr val="1482A5"/>
              </a:solidFill>
              <a:latin typeface="+mn-lt"/>
              <a:ea typeface="Open Sans" panose="020B0606030504020204" pitchFamily="34" charset="0"/>
              <a:cs typeface="Open Sans" panose="020B0606030504020204" pitchFamily="34" charset="0"/>
            </a:endParaRPr>
          </a:p>
          <a:p>
            <a:pPr algn="just">
              <a:spcAft>
                <a:spcPts val="800"/>
              </a:spcAft>
            </a:pPr>
            <a:r>
              <a:rPr lang="en-IN" sz="8800" dirty="0">
                <a:solidFill>
                  <a:srgbClr val="1482A5"/>
                </a:solidFill>
                <a:effectLst/>
                <a:latin typeface="+mn-lt"/>
                <a:ea typeface="Calibri" panose="020F0502020204030204" pitchFamily="34" charset="0"/>
                <a:cs typeface="Times New Roman" panose="02020603050405020304" pitchFamily="18" charset="0"/>
              </a:rPr>
              <a:t>Various initiative taken to improve the life of a women through their empowerment and skill development are considered in this study. Other than research articles, these data sources are referred to extract the various factors like no. of institutional deliveries, MMR, various projects that are implemented for them on the ICT platform. </a:t>
            </a:r>
          </a:p>
          <a:p>
            <a:endParaRPr lang="en-IN" sz="4000" dirty="0"/>
          </a:p>
        </p:txBody>
      </p:sp>
    </p:spTree>
    <p:extLst>
      <p:ext uri="{BB962C8B-B14F-4D97-AF65-F5344CB8AC3E}">
        <p14:creationId xmlns:p14="http://schemas.microsoft.com/office/powerpoint/2010/main" val="983151198"/>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show="0">
  <p:cSld>
    <p:bg>
      <p:bgPr>
        <a:gradFill flip="none" rotWithShape="1">
          <a:gsLst>
            <a:gs pos="90000">
              <a:srgbClr val="FFFFFF"/>
            </a:gs>
            <a:gs pos="100000">
              <a:srgbClr val="0094B3"/>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DBFE2-B5E7-41A5-AD46-A5E5358A1CD2}"/>
              </a:ext>
            </a:extLst>
          </p:cNvPr>
          <p:cNvSpPr>
            <a:spLocks noGrp="1"/>
          </p:cNvSpPr>
          <p:nvPr>
            <p:ph type="title"/>
          </p:nvPr>
        </p:nvSpPr>
        <p:spPr>
          <a:xfrm>
            <a:off x="3294063" y="685800"/>
            <a:ext cx="37303075" cy="4419600"/>
          </a:xfrm>
        </p:spPr>
        <p:txBody>
          <a:bodyPr/>
          <a:lstStyle/>
          <a:p>
            <a:pPr algn="ctr"/>
            <a:r>
              <a:rPr lang="en-US" sz="13800" dirty="0">
                <a:solidFill>
                  <a:srgbClr val="235078"/>
                </a:solidFill>
                <a:latin typeface="Libre Baskerville" panose="020B0604020202020204" charset="0"/>
              </a:rPr>
              <a:t>Methodology</a:t>
            </a:r>
          </a:p>
        </p:txBody>
      </p:sp>
      <p:sp>
        <p:nvSpPr>
          <p:cNvPr id="3" name="Content Placeholder 2">
            <a:extLst>
              <a:ext uri="{FF2B5EF4-FFF2-40B4-BE49-F238E27FC236}">
                <a16:creationId xmlns:a16="http://schemas.microsoft.com/office/drawing/2014/main" id="{26078214-E5E3-46F0-9357-D9E130992451}"/>
              </a:ext>
            </a:extLst>
          </p:cNvPr>
          <p:cNvSpPr>
            <a:spLocks noGrp="1"/>
          </p:cNvSpPr>
          <p:nvPr>
            <p:ph idx="1"/>
          </p:nvPr>
        </p:nvSpPr>
        <p:spPr>
          <a:xfrm>
            <a:off x="3379696" y="5105400"/>
            <a:ext cx="37303075" cy="26060400"/>
          </a:xfrm>
        </p:spPr>
        <p:txBody>
          <a:bodyPr/>
          <a:lstStyle/>
          <a:p>
            <a:pPr algn="just"/>
            <a:r>
              <a:rPr lang="en-US" sz="8800" dirty="0">
                <a:solidFill>
                  <a:srgbClr val="1482A5"/>
                </a:solidFill>
                <a:latin typeface="+mn-lt"/>
                <a:ea typeface="Open Sans" panose="020B0606030504020204" pitchFamily="34" charset="0"/>
                <a:cs typeface="Open Sans" panose="020B0606030504020204" pitchFamily="34" charset="0"/>
              </a:rPr>
              <a:t>All the data sources used in the analyses is given in the following table 2.</a:t>
            </a:r>
          </a:p>
          <a:p>
            <a:pPr marL="0" indent="0" algn="ctr">
              <a:buNone/>
            </a:pPr>
            <a:r>
              <a:rPr lang="en-US" sz="8800" b="1" dirty="0">
                <a:solidFill>
                  <a:srgbClr val="1482A5"/>
                </a:solidFill>
                <a:latin typeface="+mn-lt"/>
                <a:ea typeface="Open Sans" panose="020B0606030504020204" pitchFamily="34" charset="0"/>
                <a:cs typeface="Open Sans" panose="020B0606030504020204" pitchFamily="34" charset="0"/>
              </a:rPr>
              <a:t>TABLE 2: ANNUAL REPORTS REFERRED </a:t>
            </a:r>
          </a:p>
          <a:p>
            <a:pPr algn="just"/>
            <a:endParaRPr lang="en-US" sz="8800" dirty="0">
              <a:solidFill>
                <a:srgbClr val="1482A5"/>
              </a:solidFill>
              <a:latin typeface="+mn-lt"/>
              <a:ea typeface="Open Sans" panose="020B0606030504020204" pitchFamily="34" charset="0"/>
              <a:cs typeface="Open Sans" panose="020B0606030504020204" pitchFamily="34" charset="0"/>
            </a:endParaRPr>
          </a:p>
          <a:p>
            <a:pPr algn="just"/>
            <a:endParaRPr lang="en-US" sz="8800" dirty="0">
              <a:solidFill>
                <a:srgbClr val="1482A5"/>
              </a:solidFill>
              <a:latin typeface="+mn-lt"/>
              <a:ea typeface="Open Sans" panose="020B0606030504020204" pitchFamily="34" charset="0"/>
              <a:cs typeface="Open Sans" panose="020B0606030504020204" pitchFamily="34" charset="0"/>
            </a:endParaRPr>
          </a:p>
          <a:p>
            <a:pPr algn="just"/>
            <a:endParaRPr lang="en-US" sz="8800" dirty="0">
              <a:solidFill>
                <a:srgbClr val="1482A5"/>
              </a:solidFill>
              <a:latin typeface="+mn-lt"/>
              <a:ea typeface="Open Sans" panose="020B0606030504020204" pitchFamily="34" charset="0"/>
              <a:cs typeface="Open Sans" panose="020B0606030504020204" pitchFamily="34" charset="0"/>
            </a:endParaRPr>
          </a:p>
          <a:p>
            <a:pPr algn="just"/>
            <a:endParaRPr lang="en-US" sz="8800" dirty="0">
              <a:solidFill>
                <a:srgbClr val="1482A5"/>
              </a:solidFill>
              <a:latin typeface="+mn-lt"/>
              <a:ea typeface="Open Sans" panose="020B0606030504020204" pitchFamily="34" charset="0"/>
              <a:cs typeface="Open Sans" panose="020B0606030504020204" pitchFamily="34" charset="0"/>
            </a:endParaRPr>
          </a:p>
          <a:p>
            <a:pPr marL="0" indent="0" algn="just">
              <a:buNone/>
            </a:pPr>
            <a:endParaRPr lang="en-US" sz="8800" dirty="0">
              <a:solidFill>
                <a:srgbClr val="1482A5"/>
              </a:solidFill>
              <a:latin typeface="+mn-lt"/>
              <a:ea typeface="Open Sans" panose="020B0606030504020204" pitchFamily="34" charset="0"/>
              <a:cs typeface="Open Sans" panose="020B0606030504020204" pitchFamily="34" charset="0"/>
            </a:endParaRPr>
          </a:p>
          <a:p>
            <a:pPr algn="just"/>
            <a:endParaRPr lang="en-US" sz="8800" dirty="0">
              <a:solidFill>
                <a:srgbClr val="1482A5"/>
              </a:solidFill>
              <a:latin typeface="+mn-lt"/>
              <a:ea typeface="Open Sans" panose="020B0606030504020204" pitchFamily="34" charset="0"/>
              <a:cs typeface="Open Sans" panose="020B0606030504020204" pitchFamily="34" charset="0"/>
            </a:endParaRPr>
          </a:p>
          <a:p>
            <a:pPr algn="just"/>
            <a:endParaRPr lang="en-US" sz="8800" dirty="0">
              <a:solidFill>
                <a:srgbClr val="1482A5"/>
              </a:solidFill>
              <a:latin typeface="+mn-lt"/>
              <a:ea typeface="Open Sans" panose="020B0606030504020204" pitchFamily="34" charset="0"/>
              <a:cs typeface="Open Sans" panose="020B0606030504020204" pitchFamily="34" charset="0"/>
            </a:endParaRPr>
          </a:p>
          <a:p>
            <a:pPr algn="just"/>
            <a:endParaRPr lang="en-US" sz="8800" dirty="0">
              <a:solidFill>
                <a:srgbClr val="1482A5"/>
              </a:solidFill>
              <a:latin typeface="+mn-lt"/>
              <a:ea typeface="Open Sans" panose="020B0606030504020204" pitchFamily="34" charset="0"/>
              <a:cs typeface="Open Sans" panose="020B0606030504020204" pitchFamily="34" charset="0"/>
            </a:endParaRPr>
          </a:p>
          <a:p>
            <a:pPr algn="just"/>
            <a:endParaRPr lang="en-US" sz="8800" dirty="0">
              <a:solidFill>
                <a:srgbClr val="1482A5"/>
              </a:solidFill>
              <a:ea typeface="Open Sans" panose="020B0606030504020204" pitchFamily="34" charset="0"/>
              <a:cs typeface="Open Sans" panose="020B0606030504020204" pitchFamily="34" charset="0"/>
            </a:endParaRPr>
          </a:p>
          <a:p>
            <a:pPr algn="just"/>
            <a:endParaRPr lang="en-US" sz="8800" dirty="0">
              <a:solidFill>
                <a:srgbClr val="1482A5"/>
              </a:solidFill>
              <a:latin typeface="+mn-lt"/>
              <a:ea typeface="Open Sans" panose="020B0606030504020204" pitchFamily="34" charset="0"/>
              <a:cs typeface="Open Sans" panose="020B0606030504020204" pitchFamily="34" charset="0"/>
            </a:endParaRPr>
          </a:p>
          <a:p>
            <a:pPr algn="just"/>
            <a:endParaRPr lang="en-US" sz="8800" dirty="0">
              <a:solidFill>
                <a:srgbClr val="1482A5"/>
              </a:solidFill>
              <a:latin typeface="+mn-lt"/>
              <a:ea typeface="Open Sans" panose="020B0606030504020204" pitchFamily="34" charset="0"/>
              <a:cs typeface="Open Sans" panose="020B0606030504020204" pitchFamily="34" charset="0"/>
            </a:endParaRPr>
          </a:p>
          <a:p>
            <a:pPr algn="just">
              <a:spcAft>
                <a:spcPts val="800"/>
              </a:spcAft>
            </a:pPr>
            <a:r>
              <a:rPr lang="en-IN" sz="8800" dirty="0">
                <a:solidFill>
                  <a:srgbClr val="1482A5"/>
                </a:solidFill>
                <a:effectLst/>
                <a:latin typeface="+mn-lt"/>
                <a:ea typeface="Calibri" panose="020F0502020204030204" pitchFamily="34" charset="0"/>
                <a:cs typeface="Times New Roman" panose="02020603050405020304" pitchFamily="18" charset="0"/>
              </a:rPr>
              <a:t>Various initiative taken to improve the life of a women through their empowerment and skill development are considered in this study. </a:t>
            </a:r>
            <a:endParaRPr lang="en-IN" sz="4000" dirty="0"/>
          </a:p>
        </p:txBody>
      </p:sp>
      <p:pic>
        <p:nvPicPr>
          <p:cNvPr id="5" name="Picture 4">
            <a:extLst>
              <a:ext uri="{FF2B5EF4-FFF2-40B4-BE49-F238E27FC236}">
                <a16:creationId xmlns:a16="http://schemas.microsoft.com/office/drawing/2014/main" id="{61ACD3AD-58A7-46CC-BE97-535AC151BD48}"/>
              </a:ext>
            </a:extLst>
          </p:cNvPr>
          <p:cNvPicPr>
            <a:picLocks noChangeAspect="1"/>
          </p:cNvPicPr>
          <p:nvPr/>
        </p:nvPicPr>
        <p:blipFill>
          <a:blip r:embed="rId2"/>
          <a:stretch>
            <a:fillRect/>
          </a:stretch>
        </p:blipFill>
        <p:spPr>
          <a:xfrm>
            <a:off x="12782370" y="9067800"/>
            <a:ext cx="18497725" cy="16459200"/>
          </a:xfrm>
          <a:prstGeom prst="rect">
            <a:avLst/>
          </a:prstGeom>
        </p:spPr>
      </p:pic>
    </p:spTree>
    <p:extLst>
      <p:ext uri="{BB962C8B-B14F-4D97-AF65-F5344CB8AC3E}">
        <p14:creationId xmlns:p14="http://schemas.microsoft.com/office/powerpoint/2010/main" val="3740655187"/>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show="0">
  <p:cSld>
    <p:bg>
      <p:bgPr>
        <a:gradFill flip="none" rotWithShape="1">
          <a:gsLst>
            <a:gs pos="90000">
              <a:srgbClr val="FFFFFF"/>
            </a:gs>
            <a:gs pos="100000">
              <a:srgbClr val="0094B3"/>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DBFE2-B5E7-41A5-AD46-A5E5358A1CD2}"/>
              </a:ext>
            </a:extLst>
          </p:cNvPr>
          <p:cNvSpPr>
            <a:spLocks noGrp="1"/>
          </p:cNvSpPr>
          <p:nvPr>
            <p:ph type="title"/>
          </p:nvPr>
        </p:nvSpPr>
        <p:spPr>
          <a:xfrm>
            <a:off x="3309303" y="2133600"/>
            <a:ext cx="37303075" cy="4419600"/>
          </a:xfrm>
        </p:spPr>
        <p:txBody>
          <a:bodyPr/>
          <a:lstStyle/>
          <a:p>
            <a:r>
              <a:rPr lang="en-US" sz="13800" dirty="0">
                <a:solidFill>
                  <a:srgbClr val="235078"/>
                </a:solidFill>
                <a:latin typeface="Libre Baskerville" panose="02000000000000000000" pitchFamily="2" charset="0"/>
              </a:rPr>
              <a:t>Results</a:t>
            </a:r>
            <a:endParaRPr lang="en-IN" sz="42500" dirty="0"/>
          </a:p>
        </p:txBody>
      </p:sp>
      <p:sp>
        <p:nvSpPr>
          <p:cNvPr id="3" name="Content Placeholder 2">
            <a:extLst>
              <a:ext uri="{FF2B5EF4-FFF2-40B4-BE49-F238E27FC236}">
                <a16:creationId xmlns:a16="http://schemas.microsoft.com/office/drawing/2014/main" id="{26078214-E5E3-46F0-9357-D9E130992451}"/>
              </a:ext>
            </a:extLst>
          </p:cNvPr>
          <p:cNvSpPr>
            <a:spLocks noGrp="1"/>
          </p:cNvSpPr>
          <p:nvPr>
            <p:ph idx="1"/>
          </p:nvPr>
        </p:nvSpPr>
        <p:spPr>
          <a:xfrm>
            <a:off x="3886200" y="5753099"/>
            <a:ext cx="37303075" cy="21412201"/>
          </a:xfrm>
        </p:spPr>
        <p:txBody>
          <a:bodyPr/>
          <a:lstStyle/>
          <a:p>
            <a:pPr algn="just"/>
            <a:endParaRPr lang="en-US" sz="8000" dirty="0">
              <a:solidFill>
                <a:srgbClr val="1482A5"/>
              </a:solidFill>
              <a:effectLst/>
              <a:ea typeface="Calibri" panose="020F0502020204030204" pitchFamily="34" charset="0"/>
              <a:cs typeface="Times New Roman" panose="02020603050405020304" pitchFamily="18" charset="0"/>
            </a:endParaRPr>
          </a:p>
          <a:p>
            <a:pPr algn="just"/>
            <a:r>
              <a:rPr lang="en-US" sz="8800" dirty="0">
                <a:solidFill>
                  <a:srgbClr val="1482A5"/>
                </a:solidFill>
                <a:latin typeface="+mn-lt"/>
                <a:ea typeface="Open Sans" panose="020B0606030504020204" pitchFamily="34" charset="0"/>
                <a:cs typeface="Open Sans" panose="020B0606030504020204" pitchFamily="34" charset="0"/>
              </a:rPr>
              <a:t>As per the study, it has been observed that various amendments in the plan and policies have been done by government concerning the tribal women in India. Over the time, government along with various NGOs has rolled out various schemes for the STs women to make them more digitally inclusive and make the Digital India Mission fully successful by reaching to the society where it is hard to reach. </a:t>
            </a:r>
          </a:p>
          <a:p>
            <a:pPr algn="just"/>
            <a:r>
              <a:rPr lang="en-US" sz="8800" dirty="0">
                <a:solidFill>
                  <a:srgbClr val="1482A5"/>
                </a:solidFill>
                <a:latin typeface="+mn-lt"/>
                <a:ea typeface="Open Sans" panose="020B0606030504020204" pitchFamily="34" charset="0"/>
                <a:cs typeface="Open Sans" panose="020B0606030504020204" pitchFamily="34" charset="0"/>
              </a:rPr>
              <a:t>Information and communication technology intensify the reach of tribal women to health information and act as an arsenal to combat their health problems. </a:t>
            </a:r>
          </a:p>
          <a:p>
            <a:pPr algn="just"/>
            <a:r>
              <a:rPr lang="en-US" sz="8800" dirty="0">
                <a:solidFill>
                  <a:srgbClr val="1482A5"/>
                </a:solidFill>
                <a:latin typeface="+mn-lt"/>
                <a:ea typeface="Open Sans" panose="020B0606030504020204" pitchFamily="34" charset="0"/>
                <a:cs typeface="Open Sans" panose="020B0606030504020204" pitchFamily="34" charset="0"/>
              </a:rPr>
              <a:t>There is copious amount of services with different purposes that are available for tribal women which works on the ICT platform, such as to induce the </a:t>
            </a:r>
            <a:r>
              <a:rPr lang="en-US" sz="8800" b="1" dirty="0">
                <a:solidFill>
                  <a:srgbClr val="1482A5"/>
                </a:solidFill>
                <a:latin typeface="+mn-lt"/>
                <a:ea typeface="Open Sans" panose="020B0606030504020204" pitchFamily="34" charset="0"/>
                <a:cs typeface="Open Sans" panose="020B0606030504020204" pitchFamily="34" charset="0"/>
              </a:rPr>
              <a:t>behavioral changes</a:t>
            </a:r>
            <a:r>
              <a:rPr lang="en-US" sz="8800" dirty="0">
                <a:solidFill>
                  <a:srgbClr val="1482A5"/>
                </a:solidFill>
                <a:latin typeface="+mn-lt"/>
                <a:ea typeface="Open Sans" panose="020B0606030504020204" pitchFamily="34" charset="0"/>
                <a:cs typeface="Open Sans" panose="020B0606030504020204" pitchFamily="34" charset="0"/>
              </a:rPr>
              <a:t>, to improve the </a:t>
            </a:r>
            <a:r>
              <a:rPr lang="en-US" sz="8800" b="1" dirty="0">
                <a:solidFill>
                  <a:srgbClr val="1482A5"/>
                </a:solidFill>
                <a:latin typeface="+mn-lt"/>
                <a:ea typeface="Open Sans" panose="020B0606030504020204" pitchFamily="34" charset="0"/>
                <a:cs typeface="Open Sans" panose="020B0606030504020204" pitchFamily="34" charset="0"/>
              </a:rPr>
              <a:t>RMNCH services </a:t>
            </a:r>
            <a:r>
              <a:rPr lang="en-US" sz="8800" dirty="0">
                <a:solidFill>
                  <a:srgbClr val="1482A5"/>
                </a:solidFill>
                <a:latin typeface="+mn-lt"/>
                <a:ea typeface="Open Sans" panose="020B0606030504020204" pitchFamily="34" charset="0"/>
                <a:cs typeface="Open Sans" panose="020B0606030504020204" pitchFamily="34" charset="0"/>
              </a:rPr>
              <a:t>and so on. </a:t>
            </a:r>
          </a:p>
          <a:p>
            <a:pPr algn="just"/>
            <a:r>
              <a:rPr lang="en-US" sz="8800" dirty="0">
                <a:solidFill>
                  <a:srgbClr val="1482A5"/>
                </a:solidFill>
                <a:latin typeface="+mn-lt"/>
                <a:ea typeface="Open Sans" panose="020B0606030504020204" pitchFamily="34" charset="0"/>
                <a:cs typeface="Open Sans" panose="020B0606030504020204" pitchFamily="34" charset="0"/>
              </a:rPr>
              <a:t>Diverse projects have been implemented on the ICT platforms which are currently being used for the women or by the women itself as they are shown in the following table 3.</a:t>
            </a:r>
            <a:endParaRPr lang="en-US" sz="2000" dirty="0">
              <a:solidFill>
                <a:srgbClr val="1482A5"/>
              </a:solidFill>
              <a:latin typeface="+mn-lt"/>
              <a:ea typeface="Open Sans" panose="020B0606030504020204" pitchFamily="34" charset="0"/>
              <a:cs typeface="Open Sans" panose="020B0606030504020204" pitchFamily="34" charset="0"/>
            </a:endParaRPr>
          </a:p>
          <a:p>
            <a:endParaRPr lang="en-IN" sz="4000" dirty="0"/>
          </a:p>
        </p:txBody>
      </p:sp>
    </p:spTree>
    <p:extLst>
      <p:ext uri="{BB962C8B-B14F-4D97-AF65-F5344CB8AC3E}">
        <p14:creationId xmlns:p14="http://schemas.microsoft.com/office/powerpoint/2010/main" val="1313138625"/>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show="0">
  <p:cSld>
    <p:bg>
      <p:bgPr>
        <a:gradFill flip="none" rotWithShape="1">
          <a:gsLst>
            <a:gs pos="90000">
              <a:srgbClr val="FFFFFF"/>
            </a:gs>
            <a:gs pos="100000">
              <a:srgbClr val="0094B3"/>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DBFE2-B5E7-41A5-AD46-A5E5358A1CD2}"/>
              </a:ext>
            </a:extLst>
          </p:cNvPr>
          <p:cNvSpPr>
            <a:spLocks noGrp="1"/>
          </p:cNvSpPr>
          <p:nvPr>
            <p:ph type="title"/>
          </p:nvPr>
        </p:nvSpPr>
        <p:spPr>
          <a:xfrm>
            <a:off x="3309303" y="2133600"/>
            <a:ext cx="37303075" cy="4419600"/>
          </a:xfrm>
        </p:spPr>
        <p:txBody>
          <a:bodyPr/>
          <a:lstStyle/>
          <a:p>
            <a:r>
              <a:rPr lang="en-US" sz="13800" dirty="0">
                <a:solidFill>
                  <a:srgbClr val="235078"/>
                </a:solidFill>
                <a:latin typeface="Libre Baskerville" panose="02000000000000000000" pitchFamily="2" charset="0"/>
              </a:rPr>
              <a:t>Results</a:t>
            </a:r>
            <a:endParaRPr lang="en-IN" sz="29500" dirty="0"/>
          </a:p>
        </p:txBody>
      </p:sp>
      <p:sp>
        <p:nvSpPr>
          <p:cNvPr id="3" name="Content Placeholder 2">
            <a:extLst>
              <a:ext uri="{FF2B5EF4-FFF2-40B4-BE49-F238E27FC236}">
                <a16:creationId xmlns:a16="http://schemas.microsoft.com/office/drawing/2014/main" id="{26078214-E5E3-46F0-9357-D9E130992451}"/>
              </a:ext>
            </a:extLst>
          </p:cNvPr>
          <p:cNvSpPr>
            <a:spLocks noGrp="1"/>
          </p:cNvSpPr>
          <p:nvPr>
            <p:ph idx="1"/>
          </p:nvPr>
        </p:nvSpPr>
        <p:spPr>
          <a:xfrm>
            <a:off x="3294062" y="5753099"/>
            <a:ext cx="37303075" cy="21412201"/>
          </a:xfrm>
        </p:spPr>
        <p:txBody>
          <a:bodyPr/>
          <a:lstStyle/>
          <a:p>
            <a:pPr algn="just"/>
            <a:r>
              <a:rPr lang="en-US" sz="8000" b="1" dirty="0">
                <a:solidFill>
                  <a:srgbClr val="1482A5"/>
                </a:solidFill>
                <a:latin typeface="+mn-lt"/>
                <a:ea typeface="Open Sans" panose="020B0606030504020204" pitchFamily="34" charset="0"/>
                <a:cs typeface="Open Sans" panose="020B0606030504020204" pitchFamily="34" charset="0"/>
              </a:rPr>
              <a:t>TABLE 3: DIFFERENT PROJECTS LAUNCHED BY VARIOUS PUBLIC AND PRIVATE BODIES</a:t>
            </a:r>
          </a:p>
          <a:p>
            <a:pPr algn="just"/>
            <a:endParaRPr lang="en-US" sz="8000" dirty="0">
              <a:solidFill>
                <a:srgbClr val="1482A5"/>
              </a:solidFill>
              <a:effectLst/>
              <a:ea typeface="Calibri" panose="020F0502020204030204" pitchFamily="34" charset="0"/>
              <a:cs typeface="Times New Roman" panose="02020603050405020304" pitchFamily="18" charset="0"/>
            </a:endParaRPr>
          </a:p>
          <a:p>
            <a:endParaRPr lang="en-IN" sz="4000" dirty="0"/>
          </a:p>
        </p:txBody>
      </p:sp>
      <p:pic>
        <p:nvPicPr>
          <p:cNvPr id="6" name="Picture 5">
            <a:extLst>
              <a:ext uri="{FF2B5EF4-FFF2-40B4-BE49-F238E27FC236}">
                <a16:creationId xmlns:a16="http://schemas.microsoft.com/office/drawing/2014/main" id="{C2526982-8499-465E-9725-1884C45BCF80}"/>
              </a:ext>
            </a:extLst>
          </p:cNvPr>
          <p:cNvPicPr>
            <a:picLocks noChangeAspect="1"/>
          </p:cNvPicPr>
          <p:nvPr/>
        </p:nvPicPr>
        <p:blipFill>
          <a:blip r:embed="rId2"/>
          <a:stretch>
            <a:fillRect/>
          </a:stretch>
        </p:blipFill>
        <p:spPr>
          <a:xfrm>
            <a:off x="10481308" y="8686800"/>
            <a:ext cx="22928582" cy="21412201"/>
          </a:xfrm>
          <a:prstGeom prst="rect">
            <a:avLst/>
          </a:prstGeom>
        </p:spPr>
      </p:pic>
    </p:spTree>
    <p:extLst>
      <p:ext uri="{BB962C8B-B14F-4D97-AF65-F5344CB8AC3E}">
        <p14:creationId xmlns:p14="http://schemas.microsoft.com/office/powerpoint/2010/main" val="3158096379"/>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show="0">
  <p:cSld>
    <p:bg>
      <p:bgPr>
        <a:gradFill flip="none" rotWithShape="1">
          <a:gsLst>
            <a:gs pos="90000">
              <a:srgbClr val="FFFFFF"/>
            </a:gs>
            <a:gs pos="100000">
              <a:srgbClr val="0094B3"/>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DBFE2-B5E7-41A5-AD46-A5E5358A1CD2}"/>
              </a:ext>
            </a:extLst>
          </p:cNvPr>
          <p:cNvSpPr>
            <a:spLocks noGrp="1"/>
          </p:cNvSpPr>
          <p:nvPr>
            <p:ph type="title"/>
          </p:nvPr>
        </p:nvSpPr>
        <p:spPr>
          <a:xfrm>
            <a:off x="3294062" y="3200400"/>
            <a:ext cx="37303075" cy="4419600"/>
          </a:xfrm>
        </p:spPr>
        <p:txBody>
          <a:bodyPr/>
          <a:lstStyle/>
          <a:p>
            <a:r>
              <a:rPr lang="en-US" sz="13800" dirty="0">
                <a:solidFill>
                  <a:srgbClr val="235078"/>
                </a:solidFill>
                <a:latin typeface="Libre Baskerville" panose="02000000000000000000" pitchFamily="2" charset="0"/>
              </a:rPr>
              <a:t>Recommendations</a:t>
            </a:r>
            <a:endParaRPr lang="en-IN" sz="42500" dirty="0"/>
          </a:p>
        </p:txBody>
      </p:sp>
      <p:sp>
        <p:nvSpPr>
          <p:cNvPr id="3" name="Content Placeholder 2">
            <a:extLst>
              <a:ext uri="{FF2B5EF4-FFF2-40B4-BE49-F238E27FC236}">
                <a16:creationId xmlns:a16="http://schemas.microsoft.com/office/drawing/2014/main" id="{26078214-E5E3-46F0-9357-D9E130992451}"/>
              </a:ext>
            </a:extLst>
          </p:cNvPr>
          <p:cNvSpPr>
            <a:spLocks noGrp="1"/>
          </p:cNvSpPr>
          <p:nvPr>
            <p:ph idx="1"/>
          </p:nvPr>
        </p:nvSpPr>
        <p:spPr>
          <a:xfrm>
            <a:off x="3962400" y="6576391"/>
            <a:ext cx="37303075" cy="21412201"/>
          </a:xfrm>
        </p:spPr>
        <p:txBody>
          <a:bodyPr/>
          <a:lstStyle/>
          <a:p>
            <a:pPr algn="just"/>
            <a:endParaRPr lang="en-US" sz="8000" dirty="0">
              <a:solidFill>
                <a:srgbClr val="1482A5"/>
              </a:solidFill>
              <a:effectLst/>
              <a:ea typeface="Calibri" panose="020F0502020204030204" pitchFamily="34" charset="0"/>
              <a:cs typeface="Times New Roman" panose="02020603050405020304" pitchFamily="18" charset="0"/>
            </a:endParaRPr>
          </a:p>
          <a:p>
            <a:pPr marL="0" indent="0" algn="just">
              <a:buNone/>
            </a:pPr>
            <a:r>
              <a:rPr lang="en-US" sz="8800" dirty="0">
                <a:solidFill>
                  <a:srgbClr val="1482A5"/>
                </a:solidFill>
                <a:latin typeface="+mn-lt"/>
                <a:ea typeface="Open Sans" panose="020B0606030504020204" pitchFamily="34" charset="0"/>
                <a:cs typeface="Open Sans" panose="020B0606030504020204" pitchFamily="34" charset="0"/>
              </a:rPr>
              <a:t>There is a larger scope for the primary study to be conducted regarding this subject, to understand the real-time perspective of tribal women and to give a clearer viewpoint to the government to improve their services and to the society as well to make them more inclusive. The government should approach more towards the public-private partnership (PPP), as it helps to achieve more sound result towards development </a:t>
            </a:r>
          </a:p>
          <a:p>
            <a:endParaRPr lang="en-IN" sz="4000" dirty="0"/>
          </a:p>
        </p:txBody>
      </p:sp>
    </p:spTree>
    <p:extLst>
      <p:ext uri="{BB962C8B-B14F-4D97-AF65-F5344CB8AC3E}">
        <p14:creationId xmlns:p14="http://schemas.microsoft.com/office/powerpoint/2010/main" val="1421670029"/>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6.2.9200.0"/>
  <p:tag name="AS_RELEASE_DATE" val="2016.09.30"/>
  <p:tag name="AS_TITLE" val="Aspose.Slides for .NET 4.0"/>
  <p:tag name="AS_VERSION" val="16.9.0.0"/>
  <p:tag name="MAKESIGNSTEMPLATE" val="persuadingsapphire|09-2018"/>
</p:tagLst>
</file>

<file path=ppt/theme/theme1.xml><?xml version="1.0" encoding="utf-8"?>
<a:theme xmlns:a="http://schemas.openxmlformats.org/drawingml/2006/main" name="Blank Presentation">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Blank Presentation">
      <a:majorFont>
        <a:latin typeface="Times New Roman"/>
        <a:ea typeface="Arial"/>
        <a:cs typeface="Arial"/>
      </a:majorFont>
      <a:minorFont>
        <a:latin typeface="Times New Roman"/>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Office\Templates\Blank Presentation.pot</Template>
  <TotalTime>4120</TotalTime>
  <Words>3235</Words>
  <Application>Microsoft Office PowerPoint</Application>
  <PresentationFormat>Custom</PresentationFormat>
  <Paragraphs>221</Paragraphs>
  <Slides>13</Slides>
  <Notes>1</Notes>
  <HiddenSlides>12</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Calibri</vt:lpstr>
      <vt:lpstr>Montserrat Light</vt:lpstr>
      <vt:lpstr>Times New Roman</vt:lpstr>
      <vt:lpstr>Libre Baskerville</vt:lpstr>
      <vt:lpstr>Arial</vt:lpstr>
      <vt:lpstr>Blank Presentation</vt:lpstr>
      <vt:lpstr>PowerPoint Presentation</vt:lpstr>
      <vt:lpstr>Introduction</vt:lpstr>
      <vt:lpstr>Introduction</vt:lpstr>
      <vt:lpstr>Objective </vt:lpstr>
      <vt:lpstr>Methodology</vt:lpstr>
      <vt:lpstr>Methodology</vt:lpstr>
      <vt:lpstr>Results</vt:lpstr>
      <vt:lpstr>Results</vt:lpstr>
      <vt:lpstr>Recommendations</vt:lpstr>
      <vt:lpstr>Limitations</vt:lpstr>
      <vt:lpstr>Conclusion</vt:lpstr>
      <vt:lpstr>Bibliography</vt:lpstr>
      <vt:lpstr>Thank you.</vt:lpstr>
    </vt:vector>
  </TitlesOfParts>
  <Company>Graphicsland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Example to make a scientific poster</dc:title>
  <dc:subject>Free Poster Presentation Example</dc:subject>
  <dc:creator>Graphicsland/MakeSigns.com</dc:creator>
  <cp:keywords>scientific, research, template, custom, poster, presentation, symposium, printing, PowerPoint, create, design, example, sample, download</cp:keywords>
  <dc:description>This is a free template from MakeSigns.com to help you create the perfect scientific poster.</dc:description>
  <cp:lastModifiedBy>Disha</cp:lastModifiedBy>
  <cp:revision>338</cp:revision>
  <cp:lastPrinted>2006-11-15T16:04:57Z</cp:lastPrinted>
  <dcterms:modified xsi:type="dcterms:W3CDTF">2020-07-01T06:32:41Z</dcterms:modified>
  <cp:category>templates for scientific poster</cp:category>
</cp:coreProperties>
</file>