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y="6858000" cx="12192000"/>
  <p:notesSz cx="6858000" cy="9144000"/>
  <p:embeddedFontLst>
    <p:embeddedFont>
      <p:font typeface="Average"/>
      <p:regular r:id="rId27"/>
    </p:embeddedFont>
    <p:embeddedFont>
      <p:font typeface="Oswald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0" roundtripDataSignature="AMtx7mjTRpGqQ0qomoTXejWrLyYtsdhi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font" Target="fonts/Oswald-regular.fntdata"/><Relationship Id="rId27" Type="http://schemas.openxmlformats.org/officeDocument/2006/relationships/font" Target="fonts/Average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Oswald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6d32e65760_1_6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6d32e65760_1_6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36d32e65760_1_6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d32e65760_1_6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6d32e65760_1_6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6d32e65760_1_6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6d32e65760_1_6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6d32e65760_1_6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6d32e65760_1_6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d32e65760_1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6d32e65760_1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36d32e65760_1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6d32e65760_1_6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6d32e65760_1_6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6d32e65760_1_6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6d32e65760_1_7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6d32e65760_1_7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36d32e65760_1_7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6d40ab47ca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6d40ab47ca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36d40ab47ca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d40ab47ca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6d40ab47ca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36d40ab47ca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6d32e65760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6d32e65760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36d32e65760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6d32e65760_1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6d32e65760_1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6d32e65760_1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6d32e65760_1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6d32e65760_1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36d32e65760_1_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g36d32e65760_1_600"/>
          <p:cNvGrpSpPr/>
          <p:nvPr/>
        </p:nvGrpSpPr>
        <p:grpSpPr>
          <a:xfrm>
            <a:off x="5800234" y="3807170"/>
            <a:ext cx="591423" cy="140843"/>
            <a:chOff x="4137525" y="2915950"/>
            <a:chExt cx="869100" cy="207000"/>
          </a:xfrm>
        </p:grpSpPr>
        <p:sp>
          <p:nvSpPr>
            <p:cNvPr id="15" name="Google Shape;15;g36d32e65760_1_600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g36d32e65760_1_600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g36d32e65760_1_600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" name="Google Shape;18;g36d32e65760_1_600"/>
          <p:cNvSpPr txBox="1"/>
          <p:nvPr>
            <p:ph type="ctrTitle"/>
          </p:nvPr>
        </p:nvSpPr>
        <p:spPr>
          <a:xfrm>
            <a:off x="895010" y="1321067"/>
            <a:ext cx="10401900" cy="2306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9" name="Google Shape;19;g36d32e65760_1_600"/>
          <p:cNvSpPr txBox="1"/>
          <p:nvPr>
            <p:ph idx="1" type="subTitle"/>
          </p:nvPr>
        </p:nvSpPr>
        <p:spPr>
          <a:xfrm>
            <a:off x="895000" y="4233168"/>
            <a:ext cx="1040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g36d32e65760_1_600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6d32e65760_1_640"/>
          <p:cNvSpPr txBox="1"/>
          <p:nvPr>
            <p:ph hasCustomPrompt="1" type="title"/>
          </p:nvPr>
        </p:nvSpPr>
        <p:spPr>
          <a:xfrm>
            <a:off x="415600" y="1673700"/>
            <a:ext cx="11360700" cy="2520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g36d32e65760_1_640"/>
          <p:cNvSpPr txBox="1"/>
          <p:nvPr>
            <p:ph idx="1" type="body"/>
          </p:nvPr>
        </p:nvSpPr>
        <p:spPr>
          <a:xfrm>
            <a:off x="415600" y="4304567"/>
            <a:ext cx="11360700" cy="1734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56" name="Google Shape;56;g36d32e65760_1_640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d32e65760_1_644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d32e65760_1_64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61" name="Google Shape;61;g36d32e65760_1_64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62" name="Google Shape;62;g36d32e65760_1_64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g36d32e65760_1_64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36d32e65760_1_64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6d32e65760_1_608"/>
          <p:cNvSpPr txBox="1"/>
          <p:nvPr>
            <p:ph type="title"/>
          </p:nvPr>
        </p:nvSpPr>
        <p:spPr>
          <a:xfrm>
            <a:off x="895000" y="2855000"/>
            <a:ext cx="10469700" cy="114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3" name="Google Shape;23;g36d32e65760_1_608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6d32e65760_1_6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6" name="Google Shape;26;g36d32e65760_1_61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7" name="Google Shape;27;g36d32e65760_1_611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6d32e65760_1_61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30" name="Google Shape;30;g36d32e65760_1_615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1" name="Google Shape;31;g36d32e65760_1_615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2" name="Google Shape;32;g36d32e65760_1_615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6d32e65760_1_62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35" name="Google Shape;35;g36d32e65760_1_620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6d32e65760_1_623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38" name="Google Shape;38;g36d32e65760_1_623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9" name="Google Shape;39;g36d32e65760_1_623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6d32e65760_1_627"/>
          <p:cNvSpPr txBox="1"/>
          <p:nvPr>
            <p:ph type="title"/>
          </p:nvPr>
        </p:nvSpPr>
        <p:spPr>
          <a:xfrm>
            <a:off x="653667" y="701800"/>
            <a:ext cx="83028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g36d32e65760_1_627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6d32e65760_1_63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5" name="Google Shape;45;g36d32e65760_1_630"/>
          <p:cNvCxnSpPr/>
          <p:nvPr/>
        </p:nvCxnSpPr>
        <p:spPr>
          <a:xfrm>
            <a:off x="6706233" y="5994000"/>
            <a:ext cx="624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g36d32e65760_1_630"/>
          <p:cNvSpPr txBox="1"/>
          <p:nvPr>
            <p:ph type="title"/>
          </p:nvPr>
        </p:nvSpPr>
        <p:spPr>
          <a:xfrm>
            <a:off x="354000" y="1441867"/>
            <a:ext cx="5393700" cy="22803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47" name="Google Shape;47;g36d32e65760_1_630"/>
          <p:cNvSpPr txBox="1"/>
          <p:nvPr>
            <p:ph idx="1" type="subTitle"/>
          </p:nvPr>
        </p:nvSpPr>
        <p:spPr>
          <a:xfrm>
            <a:off x="354000" y="3793601"/>
            <a:ext cx="5393700" cy="179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8" name="Google Shape;48;g36d32e65760_1_630"/>
          <p:cNvSpPr txBox="1"/>
          <p:nvPr>
            <p:ph idx="2" type="body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9" name="Google Shape;49;g36d32e65760_1_630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d32e65760_1_637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52" name="Google Shape;52;g36d32e65760_1_637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6d32e65760_1_59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"/>
              <a:buNone/>
              <a:defRPr sz="4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1" name="Google Shape;11;g36d32e65760_1_59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verage"/>
              <a:buChar char="●"/>
              <a:defRPr sz="24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492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Average"/>
              <a:buChar char="○"/>
              <a:defRPr sz="19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492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Average"/>
              <a:buChar char="■"/>
              <a:defRPr sz="19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492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Average"/>
              <a:buChar char="●"/>
              <a:defRPr sz="19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492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Average"/>
              <a:buChar char="○"/>
              <a:defRPr sz="19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492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Average"/>
              <a:buChar char="■"/>
              <a:defRPr sz="19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492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Average"/>
              <a:buChar char="●"/>
              <a:defRPr sz="19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492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Average"/>
              <a:buChar char="○"/>
              <a:defRPr sz="19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492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Average"/>
              <a:buChar char="■"/>
              <a:defRPr sz="19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12" name="Google Shape;12;g36d32e65760_1_596"/>
          <p:cNvSpPr txBox="1"/>
          <p:nvPr>
            <p:ph idx="12" type="sldNum"/>
          </p:nvPr>
        </p:nvSpPr>
        <p:spPr>
          <a:xfrm>
            <a:off x="11320333" y="6241346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jpg"/><Relationship Id="rId4" Type="http://schemas.openxmlformats.org/officeDocument/2006/relationships/image" Target="../media/image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"/>
          <p:cNvSpPr txBox="1"/>
          <p:nvPr>
            <p:ph type="ctrTitle"/>
          </p:nvPr>
        </p:nvSpPr>
        <p:spPr>
          <a:xfrm>
            <a:off x="218975" y="654775"/>
            <a:ext cx="11973000" cy="31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1" lang="en-IN" sz="2900"/>
              <a:t> Impact of AI-Based Microlearning and Digital Tools on Study Habits and Performance of MBBS Students</a:t>
            </a:r>
            <a:endParaRPr b="1" sz="29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 b="1" sz="29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1" lang="en-IN" sz="2900"/>
              <a:t>“Real-Time Insights from PhysicsWallah MedEd (PW MedEd)</a:t>
            </a:r>
            <a:r>
              <a:rPr b="1" lang="en-IN" sz="2900"/>
              <a:t>"</a:t>
            </a:r>
            <a:br>
              <a:rPr b="1" lang="en-IN"/>
            </a:br>
            <a:endParaRPr b="1"/>
          </a:p>
        </p:txBody>
      </p:sp>
      <p:sp>
        <p:nvSpPr>
          <p:cNvPr id="70" name="Google Shape;70;p1"/>
          <p:cNvSpPr txBox="1"/>
          <p:nvPr>
            <p:ph idx="1" type="subTitle"/>
          </p:nvPr>
        </p:nvSpPr>
        <p:spPr>
          <a:xfrm>
            <a:off x="594350" y="4872600"/>
            <a:ext cx="107595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Team: Dr. Shivangi Mishra( PG/23/112)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Faculty Mentor: Dr. Anandhi Ramachandaran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IIHMR Delhi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d32e65760_1_66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Engagement Overview – Key Insights (Jan–Jun 2025):</a:t>
            </a:r>
            <a:endParaRPr/>
          </a:p>
        </p:txBody>
      </p:sp>
      <p:sp>
        <p:nvSpPr>
          <p:cNvPr id="128" name="Google Shape;128;g36d32e65760_1_661"/>
          <p:cNvSpPr txBox="1"/>
          <p:nvPr>
            <p:ph idx="1" type="body"/>
          </p:nvPr>
        </p:nvSpPr>
        <p:spPr>
          <a:xfrm>
            <a:off x="180325" y="1825625"/>
            <a:ext cx="11801400" cy="489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IN" sz="1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MAU peaked in June (30,765) after a dip in February — aligns with academic preparation cycles.</a:t>
            </a:r>
            <a:endParaRPr sz="1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1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Avg Daily Users stayed steady (~6,400–6,900), highest in March during mid-sem activity.</a:t>
            </a:r>
            <a:endParaRPr sz="1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1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Avg Total Watch Time dropped from 18,900 mins (Jan) to 14,700 mins (June), showing reduced deep viewing.</a:t>
            </a:r>
            <a:endParaRPr sz="1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1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Avg Time/User fell from 2.76 mins (Jan) to 2.20 mins (June), indicating shift toward faster, goal-focused usage.</a:t>
            </a:r>
            <a:endParaRPr sz="1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1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Engagement is high, but students prefer shorter, revision-oriented interactions as exams near.</a:t>
            </a:r>
            <a:endParaRPr sz="1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6d32e65760_1_67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Video Lecture Engagement (Jan vs June 2025):</a:t>
            </a:r>
            <a:endParaRPr/>
          </a:p>
        </p:txBody>
      </p:sp>
      <p:sp>
        <p:nvSpPr>
          <p:cNvPr id="135" name="Google Shape;135;g36d32e65760_1_67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IN"/>
              <a:t>•</a:t>
            </a:r>
            <a:r>
              <a:rPr lang="en-IN">
                <a:solidFill>
                  <a:schemeClr val="dk1"/>
                </a:solidFill>
              </a:rPr>
              <a:t> In January 2025, students spent an average of 14.31 hours per user on video lectures.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• By June, this dropped to 11.31 hours per user — a 21% decrease in average engagement time.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• Total watch time also declined from 42,493 hours in January to 33,802 hours in June.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IN">
                <a:solidFill>
                  <a:schemeClr val="dk1"/>
                </a:solidFill>
              </a:rPr>
              <a:t>• Interestingly, the user count remained stable (~2,969 in both months), indicating that user base was retained, but individual usage intensity declined.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d32e65760_1_679"/>
          <p:cNvSpPr txBox="1"/>
          <p:nvPr>
            <p:ph type="title"/>
          </p:nvPr>
        </p:nvSpPr>
        <p:spPr>
          <a:xfrm>
            <a:off x="647700" y="3204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1600"/>
              </a:spcAft>
              <a:buNone/>
            </a:pPr>
            <a:r>
              <a:rPr b="1" lang="en-IN" sz="4400">
                <a:latin typeface="Calibri"/>
                <a:ea typeface="Calibri"/>
                <a:cs typeface="Calibri"/>
                <a:sym typeface="Calibri"/>
              </a:rPr>
              <a:t>Interpretation:</a:t>
            </a:r>
            <a:endParaRPr b="1" sz="4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36d32e65760_1_679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 The drop in watch time suggests a shift in study behavior: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  - In January, students likely relied heavily on conceptual lectures to start new subjects or semesters.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  - By June, their focus may have shifted to faster tools like FARRE, QBank, or test series for revision and exam practice.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• This pattern reflects a transition from deep learning (via lectures) to rapid, outcome-driven prep closer to exams.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• It also highlights the need for more condensed or targeted video content in later months to match student pacing and attention span.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IN">
                <a:solidFill>
                  <a:schemeClr val="dk1"/>
                </a:solidFill>
              </a:rPr>
              <a:t>Enhancing micro-video content or integrating short revision playlists in June could improve engagement retention.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6d32e65760_1_32"/>
          <p:cNvSpPr txBox="1"/>
          <p:nvPr>
            <p:ph type="title"/>
          </p:nvPr>
        </p:nvSpPr>
        <p:spPr>
          <a:xfrm>
            <a:off x="146775" y="365125"/>
            <a:ext cx="11206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IN" sz="3800"/>
              <a:t>Feature-wise Engagement Insights (Jan–Jun 2025):</a:t>
            </a:r>
            <a:endParaRPr sz="4000"/>
          </a:p>
        </p:txBody>
      </p:sp>
      <p:sp>
        <p:nvSpPr>
          <p:cNvPr id="149" name="Google Shape;149;g36d32e65760_1_32"/>
          <p:cNvSpPr txBox="1"/>
          <p:nvPr>
            <p:ph idx="1" type="body"/>
          </p:nvPr>
        </p:nvSpPr>
        <p:spPr>
          <a:xfrm>
            <a:off x="838200" y="1825625"/>
            <a:ext cx="10515600" cy="489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rPr lang="en-IN" sz="25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FARRE:</a:t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rPr lang="en-IN" sz="25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There was a significant increase in engagement in January with 21,300 users, followed by a decrease in February to 16,304.</a:t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rPr lang="en-IN" sz="25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From March to June, the user count stabilized between 16,800 and 17,900.</a:t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rPr lang="en-IN" sz="25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This indicates robust usage for revision, particularly during exam seasons.</a:t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t/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rPr lang="en-IN" sz="25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MedVerse:</a:t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rPr lang="en-IN" sz="25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There is a downward trend from 14,080 users in January to 9,841 in June.</a:t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rPr lang="en-IN" sz="25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This implies that students initially explore it but do not consistently return.</a:t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3857"/>
              <a:buFont typeface="Arial"/>
              <a:buNone/>
            </a:pPr>
            <a:r>
              <a:rPr lang="en-IN" sz="25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It may benefit from being more deeply integrated into anatomy and pathology coursework.</a:t>
            </a:r>
            <a:endParaRPr sz="25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6d32e65760_1_65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3800"/>
              <a:t>Feature-wise Engagement Insights (Jan–Jun 2025):</a:t>
            </a:r>
            <a:endParaRPr/>
          </a:p>
        </p:txBody>
      </p:sp>
      <p:sp>
        <p:nvSpPr>
          <p:cNvPr id="156" name="Google Shape;156;g36d32e65760_1_652"/>
          <p:cNvSpPr txBox="1"/>
          <p:nvPr>
            <p:ph idx="1" type="body"/>
          </p:nvPr>
        </p:nvSpPr>
        <p:spPr>
          <a:xfrm>
            <a:off x="163775" y="1825625"/>
            <a:ext cx="11190000" cy="489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b="1"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Clinical Corner</a:t>
            </a:r>
            <a: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b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Steady use with a May peak (12,002), aligned with clinical postings and viva prep—effective for ward readiness.</a:t>
            </a:r>
            <a:b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b="1"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QOD</a:t>
            </a:r>
            <a: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b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Grew from 13,677 (Jan) to 19,227 (Jun), showing strong interest in daily MCQs and high scalability.</a:t>
            </a:r>
            <a:b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47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4380"/>
              <a:buFont typeface="Arial"/>
              <a:buChar char="●"/>
            </a:pPr>
            <a:r>
              <a:rPr b="1"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DAU</a:t>
            </a:r>
            <a: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b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IN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February dip (64,033), peak in June (70,997)—mirrors academic cycles and exam preparation phases.</a:t>
            </a:r>
            <a:br>
              <a:rPr lang="en-IN" sz="52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52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871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"/>
          <p:cNvSpPr txBox="1"/>
          <p:nvPr>
            <p:ph type="title"/>
          </p:nvPr>
        </p:nvSpPr>
        <p:spPr>
          <a:xfrm>
            <a:off x="266375" y="365125"/>
            <a:ext cx="11087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IN"/>
              <a:t>User Segmentation – Watch Time Trends (Jan vs June 2025):</a:t>
            </a:r>
            <a:endParaRPr/>
          </a:p>
        </p:txBody>
      </p:sp>
      <p:sp>
        <p:nvSpPr>
          <p:cNvPr id="162" name="Google Shape;162;p9"/>
          <p:cNvSpPr txBox="1"/>
          <p:nvPr>
            <p:ph idx="1" type="body"/>
          </p:nvPr>
        </p:nvSpPr>
        <p:spPr>
          <a:xfrm>
            <a:off x="193100" y="1847975"/>
            <a:ext cx="118350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• Low Engagement (&lt;5 hrs):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  ↑ from 1,188 (Jan) to 1,363 (June) – more students shifted to short sessions.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• Moderate (5–15 hrs):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  ↑ from 779 </a:t>
            </a:r>
            <a:r>
              <a:rPr lang="en-IN">
                <a:solidFill>
                  <a:schemeClr val="dk1"/>
                </a:solidFill>
              </a:rPr>
              <a:t>(Jan)</a:t>
            </a:r>
            <a:r>
              <a:rPr lang="en-IN">
                <a:solidFill>
                  <a:schemeClr val="dk1"/>
                </a:solidFill>
              </a:rPr>
              <a:t> to 848 </a:t>
            </a:r>
            <a:r>
              <a:rPr lang="en-IN">
                <a:solidFill>
                  <a:schemeClr val="dk1"/>
                </a:solidFill>
              </a:rPr>
              <a:t>(June) </a:t>
            </a:r>
            <a:r>
              <a:rPr lang="en-IN">
                <a:solidFill>
                  <a:schemeClr val="dk1"/>
                </a:solidFill>
              </a:rPr>
              <a:t> – steady rise in focused, revision-oriented learners.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• High (15–30 hrs) &amp; Very High (30+ hrs):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  ↓ from 1,002 (Jan) to 778 (June) – fewer users watched long-form content.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>
                <a:solidFill>
                  <a:schemeClr val="dk1"/>
                </a:solidFill>
              </a:rPr>
              <a:t>Insight: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IN">
                <a:solidFill>
                  <a:schemeClr val="dk1"/>
                </a:solidFill>
              </a:rPr>
              <a:t>Students moved from deep-dive lectures in Jan to faster, exam-driven preparation by June.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6d32e65760_1_71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Discussion:</a:t>
            </a:r>
            <a:endParaRPr/>
          </a:p>
        </p:txBody>
      </p:sp>
      <p:sp>
        <p:nvSpPr>
          <p:cNvPr id="169" name="Google Shape;169;g36d32e65760_1_710"/>
          <p:cNvSpPr txBox="1"/>
          <p:nvPr>
            <p:ph idx="1" type="body"/>
          </p:nvPr>
        </p:nvSpPr>
        <p:spPr>
          <a:xfrm>
            <a:off x="119825" y="1825625"/>
            <a:ext cx="11898900" cy="489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I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Students shifted from long lectures in January to quick revision tools like FARRE and QOD by June.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Engagement became polarized: Fewer high-duration users and More short-session users seeking efficiency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Tools like Clinical Corner sustained engagement; MedVerse saw early interest but limited long-term use.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Drop in avg. video watch time (↓21%) reflects exam-time shift to faster learning formats.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PW MedEd effectively supports both deep learning and rapid revision, but must optimize microlearning to sustain engagement across phases.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IN"/>
              <a:t>Recommendations:</a:t>
            </a:r>
            <a:endParaRPr/>
          </a:p>
        </p:txBody>
      </p:sp>
      <p:sp>
        <p:nvSpPr>
          <p:cNvPr id="175" name="Google Shape;175;p11"/>
          <p:cNvSpPr txBox="1"/>
          <p:nvPr>
            <p:ph idx="1" type="body"/>
          </p:nvPr>
        </p:nvSpPr>
        <p:spPr>
          <a:xfrm>
            <a:off x="193100" y="1825625"/>
            <a:ext cx="117963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Use behavioral segmentation to deliver personalized nudges and study paths.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Promote FARRE, QOD, and Test Series more actively before exams.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Re-engage low-duration users through gamified challenges or leaderboards.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Introduce shorter, recap-based video formats for final prep months.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Deploy AI-driven dashboards to guide users from passive to active learning.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ct val="80000"/>
              <a:buNone/>
            </a:pPr>
            <a:r>
              <a:t/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Conclusion:</a:t>
            </a:r>
            <a:endParaRPr/>
          </a:p>
        </p:txBody>
      </p:sp>
      <p:sp>
        <p:nvSpPr>
          <p:cNvPr id="181" name="Google Shape;181;p12"/>
          <p:cNvSpPr txBox="1"/>
          <p:nvPr>
            <p:ph idx="1" type="body"/>
          </p:nvPr>
        </p:nvSpPr>
        <p:spPr>
          <a:xfrm>
            <a:off x="222400" y="1825625"/>
            <a:ext cx="118695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AI-based microlearning significantly improved student engagement patterns.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Users increasingly preferred fast, high-yield content over long lectures as exams neared.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Tools like FARRE, QOD, and Clinical Corner showed sustained, exam-focused usage.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Disparity in engagement reveals the need for adaptive content strategies.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PW MedEd effectively supports both early learning and final revision phases</a:t>
            </a:r>
            <a:r>
              <a:rPr lang="en-IN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ct val="116666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7"/>
          <p:cNvSpPr txBox="1"/>
          <p:nvPr>
            <p:ph type="title"/>
          </p:nvPr>
        </p:nvSpPr>
        <p:spPr>
          <a:xfrm>
            <a:off x="881525" y="0"/>
            <a:ext cx="9458400" cy="9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Pictorial Journey </a:t>
            </a:r>
            <a:endParaRPr/>
          </a:p>
        </p:txBody>
      </p:sp>
      <p:sp>
        <p:nvSpPr>
          <p:cNvPr id="187" name="Google Shape;18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‹#›</a:t>
            </a:fld>
            <a:endParaRPr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88" name="Google Shape;1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3887" y="764626"/>
            <a:ext cx="4708388" cy="605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8763" y="764625"/>
            <a:ext cx="4541862" cy="605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Introduction:</a:t>
            </a:r>
            <a:endParaRPr/>
          </a:p>
        </p:txBody>
      </p:sp>
      <p:sp>
        <p:nvSpPr>
          <p:cNvPr id="76" name="Google Shape;76;p3"/>
          <p:cNvSpPr txBox="1"/>
          <p:nvPr>
            <p:ph idx="1" type="body"/>
          </p:nvPr>
        </p:nvSpPr>
        <p:spPr>
          <a:xfrm>
            <a:off x="117900" y="1825625"/>
            <a:ext cx="11997900" cy="48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Char char="●"/>
            </a:pP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evolving demands of medical education, especially post-COVID, have accelerated the adoption of digital tools. 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Char char="●"/>
            </a:pPr>
            <a:r>
              <a:rPr b="1"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PW MedEd</a:t>
            </a: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 next-generation learning platform that blends AI, microlearning, and clinical content to support MBBS students throughout their academic journey.</a:t>
            </a:r>
            <a:endParaRPr sz="3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Char char="●"/>
            </a:pP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study explores how real-time engagement data from the </a:t>
            </a:r>
            <a:r>
              <a:rPr b="1"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PW MedEd app</a:t>
            </a:r>
            <a:r>
              <a:rPr lang="en-I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reflects shifts in student behavior, learning preferences, and content effectiveness — particularly between January and June 2025.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6d40ab47ca_0_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96" name="Google Shape;196;g36d40ab47c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4625" y="152400"/>
            <a:ext cx="5029200" cy="670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6d40ab47ca_0_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58825" y="152400"/>
            <a:ext cx="5115274" cy="670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g36d40ab47ca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914900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36d40ab47ca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9700" y="152400"/>
            <a:ext cx="6435447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9"/>
          <p:cNvSpPr txBox="1"/>
          <p:nvPr>
            <p:ph type="ctrTitle"/>
          </p:nvPr>
        </p:nvSpPr>
        <p:spPr>
          <a:xfrm>
            <a:off x="895010" y="1321067"/>
            <a:ext cx="10401900" cy="230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IN"/>
              <a:t>Thank You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d32e65760_1_0"/>
          <p:cNvSpPr txBox="1"/>
          <p:nvPr>
            <p:ph type="title"/>
          </p:nvPr>
        </p:nvSpPr>
        <p:spPr>
          <a:xfrm>
            <a:off x="838200" y="365125"/>
            <a:ext cx="10515600" cy="834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/>
              <a:t>Introduction to PW MedEd 2.0:</a:t>
            </a:r>
            <a:endParaRPr b="1"/>
          </a:p>
        </p:txBody>
      </p:sp>
      <p:sp>
        <p:nvSpPr>
          <p:cNvPr id="83" name="Google Shape;83;g36d32e65760_1_0"/>
          <p:cNvSpPr txBox="1"/>
          <p:nvPr>
            <p:ph idx="1" type="body"/>
          </p:nvPr>
        </p:nvSpPr>
        <p:spPr>
          <a:xfrm>
            <a:off x="153825" y="1456750"/>
            <a:ext cx="11199900" cy="5264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I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PW MedEd 2.0 is a comprehensive digital platform for MBBS students.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I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Designed to support preparation for Professional Exams, NEET PG, FMGE.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I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Combines AI-powered microlearning with interactive, structured content.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I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Offers over 900+ hours of faculty-led conceptual video lectures.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I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Provides immersive 3D learning via the MedVerse module.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I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Features a large QBank with 15,000+ clinical MCQs, including PYQs.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I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Live + recorded class access supports self-paced and guided learning.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SzPts val="1018"/>
              <a:buNone/>
            </a:pPr>
            <a:r>
              <a:rPr lang="en-I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Acts as a one-stop learning ecosystem from Day 1 to NEET PG.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d32e65760_1_9"/>
          <p:cNvSpPr txBox="1"/>
          <p:nvPr>
            <p:ph type="title"/>
          </p:nvPr>
        </p:nvSpPr>
        <p:spPr>
          <a:xfrm>
            <a:off x="838200" y="365125"/>
            <a:ext cx="10515600" cy="867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PW MedEd Features Overview:</a:t>
            </a:r>
            <a:endParaRPr/>
          </a:p>
        </p:txBody>
      </p:sp>
      <p:sp>
        <p:nvSpPr>
          <p:cNvPr id="90" name="Google Shape;90;g36d32e65760_1_9"/>
          <p:cNvSpPr txBox="1"/>
          <p:nvPr>
            <p:ph idx="1" type="body"/>
          </p:nvPr>
        </p:nvSpPr>
        <p:spPr>
          <a:xfrm>
            <a:off x="108475" y="1420000"/>
            <a:ext cx="11245200" cy="5183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PW MedEd is a comprehensive platform that integrates multiple digital tools to enhance MBBS learning: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FARRE – Frequently Asked Repeated Revision Exam Questions for university </a:t>
            </a: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</a:t>
            </a: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exam prep.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MedVerse – 3D models &amp; pathology slides for immersive visual learning.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Vitals – High-yield flashcards per subject for fast recall.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Clinical Corner – Case-based guides for OSCEs, ward rounds, and exams. 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Q</a:t>
            </a: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</a:t>
            </a: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15,000+ MCQs with adaptive learning and test analytics.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Video Lectures – Live + recorded conceptual lectures by top faculty.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Concise Notes – Diagram-based summaries for quick revision.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Objectives of Your Study:</a:t>
            </a:r>
            <a:endParaRPr/>
          </a:p>
        </p:txBody>
      </p:sp>
      <p:sp>
        <p:nvSpPr>
          <p:cNvPr id="96" name="Google Shape;96;p4"/>
          <p:cNvSpPr txBox="1"/>
          <p:nvPr>
            <p:ph idx="1" type="body"/>
          </p:nvPr>
        </p:nvSpPr>
        <p:spPr>
          <a:xfrm>
            <a:off x="108475" y="2001025"/>
            <a:ext cx="11761800" cy="47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5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Analyze real-time engagement data from the PW MedEd app.</a:t>
            </a:r>
            <a:endParaRPr sz="3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7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5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Compare study behavior between January and June 2025</a:t>
            </a:r>
            <a:r>
              <a:rPr lang="en-IN" sz="35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7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5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Identify user segments based on watch time and tool usage.</a:t>
            </a:r>
            <a:endParaRPr sz="3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7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IN" sz="35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Evaluate the impact of key features (FARRE, QOD, MedVerse, Clinical Corner).</a:t>
            </a:r>
            <a:endParaRPr sz="3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7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IN" sz="354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Recommend strategies to optimize digital learning outcomes.</a:t>
            </a:r>
            <a:endParaRPr sz="3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"/>
          <p:cNvSpPr txBox="1"/>
          <p:nvPr>
            <p:ph type="title"/>
          </p:nvPr>
        </p:nvSpPr>
        <p:spPr>
          <a:xfrm>
            <a:off x="419100" y="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Methodology:</a:t>
            </a:r>
            <a:endParaRPr/>
          </a:p>
        </p:txBody>
      </p:sp>
      <p:sp>
        <p:nvSpPr>
          <p:cNvPr id="102" name="Google Shape;102;p5"/>
          <p:cNvSpPr txBox="1"/>
          <p:nvPr>
            <p:ph idx="1" type="body"/>
          </p:nvPr>
        </p:nvSpPr>
        <p:spPr>
          <a:xfrm>
            <a:off x="0" y="1396275"/>
            <a:ext cx="12101400" cy="54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r>
              <a:rPr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b="1"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Design:</a:t>
            </a:r>
            <a:r>
              <a:rPr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quantitative, observational study focused on digital engagement behavior among MBBS students using PW MedEd.</a:t>
            </a:r>
            <a:endParaRPr sz="34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7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r>
              <a:rPr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b="1"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Duration:</a:t>
            </a:r>
            <a:r>
              <a:rPr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Six months – from January to June 2025, capturing two academic quarters including exam-preparation season.</a:t>
            </a:r>
            <a:endParaRPr sz="34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7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r>
              <a:rPr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b="1"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Source:</a:t>
            </a:r>
            <a:r>
              <a:rPr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Extracted from backend analytics of the PW MedEd app, including user interaction logs, watch time data, feature access frequencies.</a:t>
            </a:r>
            <a:endParaRPr sz="34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7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605"/>
              <a:buFont typeface="Arial"/>
              <a:buNone/>
            </a:pPr>
            <a:r>
              <a:rPr b="1"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Sample Size:</a:t>
            </a:r>
            <a:r>
              <a:rPr lang="en-IN" sz="34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2,969 actively enrolled MBBS students from various academic years across India, using the platform regularly for at least one month during the study window.</a:t>
            </a:r>
            <a:endParaRPr sz="16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d32e65760_1_19"/>
          <p:cNvSpPr txBox="1"/>
          <p:nvPr>
            <p:ph type="title"/>
          </p:nvPr>
        </p:nvSpPr>
        <p:spPr>
          <a:xfrm>
            <a:off x="838200" y="908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Methodology:</a:t>
            </a:r>
            <a:endParaRPr/>
          </a:p>
        </p:txBody>
      </p:sp>
      <p:sp>
        <p:nvSpPr>
          <p:cNvPr id="109" name="Google Shape;109;g36d32e65760_1_19"/>
          <p:cNvSpPr txBox="1"/>
          <p:nvPr>
            <p:ph idx="1" type="body"/>
          </p:nvPr>
        </p:nvSpPr>
        <p:spPr>
          <a:xfrm>
            <a:off x="78225" y="1136750"/>
            <a:ext cx="11883600" cy="572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1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Data Collection Parameters: </a:t>
            </a: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Watch time of users, Feature usage and engagment(FARRE, MedVerse, Clinical Corner, QOD), Overall app </a:t>
            </a: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engagement</a:t>
            </a: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review, </a:t>
            </a: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DAU Trends </a:t>
            </a: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(January-June).</a:t>
            </a:r>
            <a:endParaRPr sz="1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Analytical Tools:</a:t>
            </a:r>
            <a:endParaRPr b="1" sz="1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Microsoft Excel and Google Sheets for data cleaning, aggregation, and pivot analysis.  </a:t>
            </a:r>
            <a:endParaRPr sz="1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Graphical insights generated using bar charts, line graphs, and user segmentation histograms.  </a:t>
            </a:r>
            <a:endParaRPr sz="1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IN" sz="1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Descriptive statistics were used to calculate average watch time, standard deviation, feature-wise usage trends, and behavioral segmentation.</a:t>
            </a:r>
            <a:endParaRPr sz="1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5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Methodology:</a:t>
            </a:r>
            <a:endParaRPr/>
          </a:p>
        </p:txBody>
      </p:sp>
      <p:sp>
        <p:nvSpPr>
          <p:cNvPr id="115" name="Google Shape;115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Metrics:</a:t>
            </a:r>
            <a:endParaRPr b="1"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I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&amp; Average Watch Time,Max/Min Watch Time(</a:t>
            </a:r>
            <a:r>
              <a:rPr lang="en-I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 lectures engagement).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I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Feature-wise Monthly Usage (FARRE, MedVerse, Clinical Corner,QOD).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I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 Segmentation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I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DAU Trends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IN"/>
              <a:t>Key </a:t>
            </a:r>
            <a:r>
              <a:rPr b="1" lang="en-IN"/>
              <a:t>Results:</a:t>
            </a:r>
            <a:endParaRPr/>
          </a:p>
        </p:txBody>
      </p:sp>
      <p:sp>
        <p:nvSpPr>
          <p:cNvPr id="121" name="Google Shape;121;p7"/>
          <p:cNvSpPr txBox="1"/>
          <p:nvPr>
            <p:ph idx="1" type="body"/>
          </p:nvPr>
        </p:nvSpPr>
        <p:spPr>
          <a:xfrm>
            <a:off x="266375" y="1825625"/>
            <a:ext cx="11708400" cy="48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en-IN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Watch Time: ↑ from 165,000 mins (Jan) to 240,000 mins (June) → +45.5% increase.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en-IN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</a:t>
            </a:r>
            <a:r>
              <a:rPr lang="en-IN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Watch Time/User: ↑ by 43.3% overall — showing deeper engagement.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en-IN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 Lectures: ↓ per-user watch time (14.3 hrs to 11.3 hrs) — shift toward microlearning.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en-IN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 Segmentation: ↑ in moderate/low-duration users; ↓ in long-session learners.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en-IN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Engaged Features: FARRE, QOD, and Clinical Corner.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SzPts val="3300"/>
              <a:buFont typeface="Calibri"/>
              <a:buChar char="●"/>
            </a:pPr>
            <a:r>
              <a:rPr lang="en-IN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MedVerse showed novelty drop — users explored early but didn’t retain.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2022-05-20T15:11:38Z</dcterms:created>
  <dc:creator>Dr. Sidharth Sekhar Mishra</dc:creator>
</cp:coreProperties>
</file>