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5.xml" ContentType="application/vnd.openxmlformats-officedocument.themeOverr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6.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7.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8.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9.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0.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1.xml" ContentType="application/vnd.openxmlformats-officedocument.themeOverr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2.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3.xml" ContentType="application/vnd.openxmlformats-officedocument.themeOverr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4.xml" ContentType="application/vnd.openxmlformats-officedocument.themeOverr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5.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56" r:id="rId2"/>
    <p:sldId id="257" r:id="rId3"/>
    <p:sldId id="274" r:id="rId4"/>
    <p:sldId id="260" r:id="rId5"/>
    <p:sldId id="259" r:id="rId6"/>
    <p:sldId id="261" r:id="rId7"/>
    <p:sldId id="262" r:id="rId8"/>
    <p:sldId id="263" r:id="rId9"/>
    <p:sldId id="264" r:id="rId10"/>
    <p:sldId id="265" r:id="rId11"/>
    <p:sldId id="266" r:id="rId12"/>
    <p:sldId id="267" r:id="rId13"/>
    <p:sldId id="273" r:id="rId14"/>
    <p:sldId id="279" r:id="rId15"/>
    <p:sldId id="280" r:id="rId16"/>
    <p:sldId id="281" r:id="rId17"/>
    <p:sldId id="270" r:id="rId18"/>
    <p:sldId id="268" r:id="rId19"/>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72" y="120"/>
      </p:cViewPr>
      <p:guideLst/>
    </p:cSldViewPr>
  </p:slideViewPr>
  <p:notesTextViewPr>
    <p:cViewPr>
      <p:scale>
        <a:sx n="1" d="1"/>
        <a:sy n="1" d="1"/>
      </p:scale>
      <p:origin x="0" y="0"/>
    </p:cViewPr>
  </p:notesTextViewPr>
  <p:notesViewPr>
    <p:cSldViewPr snapToGrid="0">
      <p:cViewPr varScale="1">
        <p:scale>
          <a:sx n="83" d="100"/>
          <a:sy n="83" d="100"/>
        </p:scale>
        <p:origin x="2184" y="22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_Worksheet15.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dirty="0"/>
              <a:t>Distribution</a:t>
            </a:r>
            <a:r>
              <a:rPr lang="en-IN" baseline="0" dirty="0"/>
              <a:t> of Respondents    </a:t>
            </a:r>
            <a:endParaRPr lang="en-IN" dirty="0"/>
          </a:p>
        </c:rich>
      </c:tx>
      <c:layout>
        <c:manualLayout>
          <c:xMode val="edge"/>
          <c:yMode val="edge"/>
          <c:x val="0.23742900056262853"/>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manualLayout>
          <c:layoutTarget val="inner"/>
          <c:xMode val="edge"/>
          <c:yMode val="edge"/>
          <c:x val="3.8291014726965465E-2"/>
          <c:y val="0.27625219465183015"/>
          <c:w val="0.91575976760067601"/>
          <c:h val="0.36403525426017103"/>
        </c:manualLayout>
      </c:layout>
      <c:barChart>
        <c:barDir val="col"/>
        <c:grouping val="clustered"/>
        <c:varyColors val="0"/>
        <c:ser>
          <c:idx val="0"/>
          <c:order val="0"/>
          <c:tx>
            <c:strRef>
              <c:f>Caregiver!$B$16</c:f>
              <c:strCache>
                <c:ptCount val="1"/>
                <c:pt idx="0">
                  <c:v>Barpeta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Caregiver!$A$17:$A$19</c:f>
              <c:strCache>
                <c:ptCount val="3"/>
                <c:pt idx="0">
                  <c:v>Caregiver</c:v>
                </c:pt>
                <c:pt idx="1">
                  <c:v>Community </c:v>
                </c:pt>
                <c:pt idx="2">
                  <c:v>Patient Support</c:v>
                </c:pt>
              </c:strCache>
            </c:strRef>
          </c:cat>
          <c:val>
            <c:numRef>
              <c:f>Caregiver!$B$17:$B$19</c:f>
              <c:numCache>
                <c:formatCode>0%</c:formatCode>
                <c:ptCount val="3"/>
                <c:pt idx="0">
                  <c:v>0.28000000000000003</c:v>
                </c:pt>
                <c:pt idx="1">
                  <c:v>0.79</c:v>
                </c:pt>
                <c:pt idx="2">
                  <c:v>0.32</c:v>
                </c:pt>
              </c:numCache>
            </c:numRef>
          </c:val>
          <c:extLst>
            <c:ext xmlns:c16="http://schemas.microsoft.com/office/drawing/2014/chart" uri="{C3380CC4-5D6E-409C-BE32-E72D297353CC}">
              <c16:uniqueId val="{00000000-D4D7-4182-937B-D295A484035B}"/>
            </c:ext>
          </c:extLst>
        </c:ser>
        <c:ser>
          <c:idx val="1"/>
          <c:order val="1"/>
          <c:tx>
            <c:strRef>
              <c:f>Caregiver!$C$16</c:f>
              <c:strCache>
                <c:ptCount val="1"/>
                <c:pt idx="0">
                  <c:v>Dibrugarh</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Caregiver!$A$17:$A$19</c:f>
              <c:strCache>
                <c:ptCount val="3"/>
                <c:pt idx="0">
                  <c:v>Caregiver</c:v>
                </c:pt>
                <c:pt idx="1">
                  <c:v>Community </c:v>
                </c:pt>
                <c:pt idx="2">
                  <c:v>Patient Support</c:v>
                </c:pt>
              </c:strCache>
            </c:strRef>
          </c:cat>
          <c:val>
            <c:numRef>
              <c:f>Caregiver!$C$17:$C$19</c:f>
              <c:numCache>
                <c:formatCode>0%</c:formatCode>
                <c:ptCount val="3"/>
                <c:pt idx="0">
                  <c:v>0.28999999999999998</c:v>
                </c:pt>
                <c:pt idx="1">
                  <c:v>0.34</c:v>
                </c:pt>
                <c:pt idx="2">
                  <c:v>0.59</c:v>
                </c:pt>
              </c:numCache>
            </c:numRef>
          </c:val>
          <c:extLst>
            <c:ext xmlns:c16="http://schemas.microsoft.com/office/drawing/2014/chart" uri="{C3380CC4-5D6E-409C-BE32-E72D297353CC}">
              <c16:uniqueId val="{00000001-D4D7-4182-937B-D295A484035B}"/>
            </c:ext>
          </c:extLst>
        </c:ser>
        <c:dLbls>
          <c:dLblPos val="outEnd"/>
          <c:showLegendKey val="0"/>
          <c:showVal val="1"/>
          <c:showCatName val="0"/>
          <c:showSerName val="0"/>
          <c:showPercent val="0"/>
          <c:showBubbleSize val="0"/>
        </c:dLbls>
        <c:gapWidth val="219"/>
        <c:overlap val="-27"/>
        <c:axId val="1554911632"/>
        <c:axId val="1554913072"/>
      </c:barChart>
      <c:catAx>
        <c:axId val="1554911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554913072"/>
        <c:crosses val="autoZero"/>
        <c:auto val="1"/>
        <c:lblAlgn val="ctr"/>
        <c:lblOffset val="100"/>
        <c:noMultiLvlLbl val="0"/>
      </c:catAx>
      <c:valAx>
        <c:axId val="1554913072"/>
        <c:scaling>
          <c:orientation val="minMax"/>
        </c:scaling>
        <c:delete val="1"/>
        <c:axPos val="l"/>
        <c:numFmt formatCode="0%" sourceLinked="1"/>
        <c:majorTickMark val="none"/>
        <c:minorTickMark val="none"/>
        <c:tickLblPos val="nextTo"/>
        <c:crossAx val="1554911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rgbClr val="4472C4"/>
      </a:solidFill>
    </a:ln>
    <a:effectLst/>
  </c:spPr>
  <c:txPr>
    <a:bodyPr/>
    <a:lstStyle/>
    <a:p>
      <a:pPr>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200" b="0" i="0" u="none" strike="noStrike" baseline="0" dirty="0">
                <a:effectLst/>
              </a:rPr>
              <a:t>Confident while dealing with the cancer patient</a:t>
            </a:r>
            <a:endParaRPr lang="en-IN" sz="12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barChart>
        <c:barDir val="col"/>
        <c:grouping val="clustered"/>
        <c:varyColors val="0"/>
        <c:ser>
          <c:idx val="0"/>
          <c:order val="0"/>
          <c:tx>
            <c:strRef>
              <c:f>'C 7'!$B$12</c:f>
              <c:strCache>
                <c:ptCount val="1"/>
                <c:pt idx="0">
                  <c:v>Yes, I am confident</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 7'!$C$11:$D$11</c:f>
              <c:strCache>
                <c:ptCount val="2"/>
                <c:pt idx="0">
                  <c:v>Barpeta (N=28)</c:v>
                </c:pt>
                <c:pt idx="1">
                  <c:v>Dibrugarh(N=29)</c:v>
                </c:pt>
              </c:strCache>
            </c:strRef>
          </c:cat>
          <c:val>
            <c:numRef>
              <c:f>'C 7'!$C$12:$D$12</c:f>
              <c:numCache>
                <c:formatCode>0%</c:formatCode>
                <c:ptCount val="2"/>
                <c:pt idx="0">
                  <c:v>0.6785714285714286</c:v>
                </c:pt>
                <c:pt idx="1">
                  <c:v>0.55172413793103448</c:v>
                </c:pt>
              </c:numCache>
            </c:numRef>
          </c:val>
          <c:extLst>
            <c:ext xmlns:c16="http://schemas.microsoft.com/office/drawing/2014/chart" uri="{C3380CC4-5D6E-409C-BE32-E72D297353CC}">
              <c16:uniqueId val="{00000000-6F9B-42F3-8881-8367DEFD38AD}"/>
            </c:ext>
          </c:extLst>
        </c:ser>
        <c:ser>
          <c:idx val="1"/>
          <c:order val="1"/>
          <c:tx>
            <c:strRef>
              <c:f>'C 7'!$B$13</c:f>
              <c:strCache>
                <c:ptCount val="1"/>
                <c:pt idx="0">
                  <c:v>No, I am not confident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 7'!$C$11:$D$11</c:f>
              <c:strCache>
                <c:ptCount val="2"/>
                <c:pt idx="0">
                  <c:v>Barpeta (N=28)</c:v>
                </c:pt>
                <c:pt idx="1">
                  <c:v>Dibrugarh(N=29)</c:v>
                </c:pt>
              </c:strCache>
            </c:strRef>
          </c:cat>
          <c:val>
            <c:numRef>
              <c:f>'C 7'!$C$13:$D$13</c:f>
              <c:numCache>
                <c:formatCode>0%</c:formatCode>
                <c:ptCount val="2"/>
                <c:pt idx="0">
                  <c:v>0.14285714285714285</c:v>
                </c:pt>
                <c:pt idx="1">
                  <c:v>0</c:v>
                </c:pt>
              </c:numCache>
            </c:numRef>
          </c:val>
          <c:extLst>
            <c:ext xmlns:c16="http://schemas.microsoft.com/office/drawing/2014/chart" uri="{C3380CC4-5D6E-409C-BE32-E72D297353CC}">
              <c16:uniqueId val="{00000001-6F9B-42F3-8881-8367DEFD38AD}"/>
            </c:ext>
          </c:extLst>
        </c:ser>
        <c:ser>
          <c:idx val="2"/>
          <c:order val="2"/>
          <c:tx>
            <c:strRef>
              <c:f>'C 7'!$B$14</c:f>
              <c:strCache>
                <c:ptCount val="1"/>
                <c:pt idx="0">
                  <c:v>Somewhat, but I need more training</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 7'!$C$11:$D$11</c:f>
              <c:strCache>
                <c:ptCount val="2"/>
                <c:pt idx="0">
                  <c:v>Barpeta (N=28)</c:v>
                </c:pt>
                <c:pt idx="1">
                  <c:v>Dibrugarh(N=29)</c:v>
                </c:pt>
              </c:strCache>
            </c:strRef>
          </c:cat>
          <c:val>
            <c:numRef>
              <c:f>'C 7'!$C$14:$D$14</c:f>
              <c:numCache>
                <c:formatCode>0%</c:formatCode>
                <c:ptCount val="2"/>
                <c:pt idx="0">
                  <c:v>0.17857142857142858</c:v>
                </c:pt>
                <c:pt idx="1">
                  <c:v>0.44827586206896552</c:v>
                </c:pt>
              </c:numCache>
            </c:numRef>
          </c:val>
          <c:extLst>
            <c:ext xmlns:c16="http://schemas.microsoft.com/office/drawing/2014/chart" uri="{C3380CC4-5D6E-409C-BE32-E72D297353CC}">
              <c16:uniqueId val="{00000002-6F9B-42F3-8881-8367DEFD38AD}"/>
            </c:ext>
          </c:extLst>
        </c:ser>
        <c:dLbls>
          <c:showLegendKey val="0"/>
          <c:showVal val="0"/>
          <c:showCatName val="0"/>
          <c:showSerName val="0"/>
          <c:showPercent val="0"/>
          <c:showBubbleSize val="0"/>
        </c:dLbls>
        <c:gapWidth val="219"/>
        <c:overlap val="-27"/>
        <c:axId val="1326884063"/>
        <c:axId val="1782668175"/>
      </c:barChart>
      <c:catAx>
        <c:axId val="13268840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82668175"/>
        <c:crosses val="autoZero"/>
        <c:auto val="1"/>
        <c:lblAlgn val="ctr"/>
        <c:lblOffset val="100"/>
        <c:noMultiLvlLbl val="0"/>
      </c:catAx>
      <c:valAx>
        <c:axId val="1782668175"/>
        <c:scaling>
          <c:orientation val="minMax"/>
        </c:scaling>
        <c:delete val="1"/>
        <c:axPos val="l"/>
        <c:numFmt formatCode="0%" sourceLinked="1"/>
        <c:majorTickMark val="none"/>
        <c:minorTickMark val="none"/>
        <c:tickLblPos val="nextTo"/>
        <c:crossAx val="1326884063"/>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cmpd="sng">
      <a:solidFill>
        <a:srgbClr val="A5A5A5">
          <a:lumMod val="50000"/>
        </a:srgbClr>
      </a:solidFill>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dirty="0"/>
              <a:t>Challenge faced as a Caregiver</a:t>
            </a:r>
            <a:r>
              <a:rPr lang="en-IN" baseline="0" dirty="0"/>
              <a:t> </a:t>
            </a:r>
            <a:endParaRPr lang="en-IN"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barChart>
        <c:barDir val="bar"/>
        <c:grouping val="clustered"/>
        <c:varyColors val="0"/>
        <c:ser>
          <c:idx val="0"/>
          <c:order val="0"/>
          <c:tx>
            <c:strRef>
              <c:f>'E 1'!$C$15</c:f>
              <c:strCache>
                <c:ptCount val="1"/>
                <c:pt idx="0">
                  <c:v>Barpeta (N=28)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 1'!$B$16:$B$22</c:f>
              <c:strCache>
                <c:ptCount val="7"/>
                <c:pt idx="0">
                  <c:v>Emotional stress</c:v>
                </c:pt>
                <c:pt idx="1">
                  <c:v>Difficulty in understanding medical instructions</c:v>
                </c:pt>
                <c:pt idx="2">
                  <c:v>Managing patient pain and discomfort</c:v>
                </c:pt>
                <c:pt idx="3">
                  <c:v>Providing financial support</c:v>
                </c:pt>
                <c:pt idx="4">
                  <c:v>Balancing caregiving with work/family responsibilities</c:v>
                </c:pt>
                <c:pt idx="5">
                  <c:v>Difficulties in accessing hospitals</c:v>
                </c:pt>
                <c:pt idx="6">
                  <c:v>No challenges faced</c:v>
                </c:pt>
              </c:strCache>
            </c:strRef>
          </c:cat>
          <c:val>
            <c:numRef>
              <c:f>'E 1'!$C$16:$C$22</c:f>
              <c:numCache>
                <c:formatCode>0%</c:formatCode>
                <c:ptCount val="7"/>
                <c:pt idx="0">
                  <c:v>0.39285714285714285</c:v>
                </c:pt>
                <c:pt idx="1">
                  <c:v>0.6071428571428571</c:v>
                </c:pt>
                <c:pt idx="2">
                  <c:v>0.6428571428571429</c:v>
                </c:pt>
                <c:pt idx="3">
                  <c:v>0.7142857142857143</c:v>
                </c:pt>
                <c:pt idx="4">
                  <c:v>0.35714285714285715</c:v>
                </c:pt>
                <c:pt idx="5">
                  <c:v>0.17857142857142858</c:v>
                </c:pt>
                <c:pt idx="6">
                  <c:v>3.5714285714285712E-2</c:v>
                </c:pt>
              </c:numCache>
            </c:numRef>
          </c:val>
          <c:extLst>
            <c:ext xmlns:c16="http://schemas.microsoft.com/office/drawing/2014/chart" uri="{C3380CC4-5D6E-409C-BE32-E72D297353CC}">
              <c16:uniqueId val="{00000000-48EF-41A5-A4B6-FD7841B76368}"/>
            </c:ext>
          </c:extLst>
        </c:ser>
        <c:ser>
          <c:idx val="1"/>
          <c:order val="1"/>
          <c:tx>
            <c:strRef>
              <c:f>'E 1'!$D$15</c:f>
              <c:strCache>
                <c:ptCount val="1"/>
                <c:pt idx="0">
                  <c:v>Dibrugarh(N=29)</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 1'!$B$16:$B$22</c:f>
              <c:strCache>
                <c:ptCount val="7"/>
                <c:pt idx="0">
                  <c:v>Emotional stress</c:v>
                </c:pt>
                <c:pt idx="1">
                  <c:v>Difficulty in understanding medical instructions</c:v>
                </c:pt>
                <c:pt idx="2">
                  <c:v>Managing patient pain and discomfort</c:v>
                </c:pt>
                <c:pt idx="3">
                  <c:v>Providing financial support</c:v>
                </c:pt>
                <c:pt idx="4">
                  <c:v>Balancing caregiving with work/family responsibilities</c:v>
                </c:pt>
                <c:pt idx="5">
                  <c:v>Difficulties in accessing hospitals</c:v>
                </c:pt>
                <c:pt idx="6">
                  <c:v>No challenges faced</c:v>
                </c:pt>
              </c:strCache>
            </c:strRef>
          </c:cat>
          <c:val>
            <c:numRef>
              <c:f>'E 1'!$D$16:$D$22</c:f>
              <c:numCache>
                <c:formatCode>0%</c:formatCode>
                <c:ptCount val="7"/>
                <c:pt idx="0">
                  <c:v>0.51724137931034486</c:v>
                </c:pt>
                <c:pt idx="1">
                  <c:v>0.17241379310344829</c:v>
                </c:pt>
                <c:pt idx="2">
                  <c:v>0.20689655172413793</c:v>
                </c:pt>
                <c:pt idx="3">
                  <c:v>0.7931034482758621</c:v>
                </c:pt>
                <c:pt idx="4">
                  <c:v>0.17241379310344829</c:v>
                </c:pt>
                <c:pt idx="5">
                  <c:v>0.13793103448275862</c:v>
                </c:pt>
                <c:pt idx="6">
                  <c:v>0.13793103448275862</c:v>
                </c:pt>
              </c:numCache>
            </c:numRef>
          </c:val>
          <c:extLst>
            <c:ext xmlns:c16="http://schemas.microsoft.com/office/drawing/2014/chart" uri="{C3380CC4-5D6E-409C-BE32-E72D297353CC}">
              <c16:uniqueId val="{00000001-48EF-41A5-A4B6-FD7841B76368}"/>
            </c:ext>
          </c:extLst>
        </c:ser>
        <c:dLbls>
          <c:showLegendKey val="0"/>
          <c:showVal val="0"/>
          <c:showCatName val="0"/>
          <c:showSerName val="0"/>
          <c:showPercent val="0"/>
          <c:showBubbleSize val="0"/>
        </c:dLbls>
        <c:gapWidth val="219"/>
        <c:axId val="2055237120"/>
        <c:axId val="2055236640"/>
      </c:barChart>
      <c:catAx>
        <c:axId val="205523712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55236640"/>
        <c:crosses val="autoZero"/>
        <c:auto val="1"/>
        <c:lblAlgn val="ctr"/>
        <c:lblOffset val="100"/>
        <c:noMultiLvlLbl val="0"/>
      </c:catAx>
      <c:valAx>
        <c:axId val="2055236640"/>
        <c:scaling>
          <c:orientation val="minMax"/>
          <c:max val="1"/>
        </c:scaling>
        <c:delete val="1"/>
        <c:axPos val="b"/>
        <c:numFmt formatCode="0%" sourceLinked="1"/>
        <c:majorTickMark val="none"/>
        <c:minorTickMark val="none"/>
        <c:tickLblPos val="nextTo"/>
        <c:crossAx val="20552371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cmpd="sng">
      <a:solidFill>
        <a:srgbClr val="A5A5A5">
          <a:lumMod val="50000"/>
        </a:srgbClr>
      </a:solidFill>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200" b="0" i="0" u="none" strike="noStrike" baseline="0" dirty="0">
                <a:effectLst/>
              </a:rPr>
              <a:t>Ever attended a cancer awareness program</a:t>
            </a:r>
            <a:endParaRPr lang="en-IN" sz="12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manualLayout>
          <c:layoutTarget val="inner"/>
          <c:xMode val="edge"/>
          <c:yMode val="edge"/>
          <c:x val="2.6315789473684209E-2"/>
          <c:y val="0.21603575184016827"/>
          <c:w val="0.93567251461988299"/>
          <c:h val="0.56275822383400809"/>
        </c:manualLayout>
      </c:layout>
      <c:barChart>
        <c:barDir val="col"/>
        <c:grouping val="clustered"/>
        <c:varyColors val="0"/>
        <c:ser>
          <c:idx val="0"/>
          <c:order val="0"/>
          <c:tx>
            <c:strRef>
              <c:f>'Ever attended a cancer awarenes'!$H$5</c:f>
              <c:strCache>
                <c:ptCount val="1"/>
                <c:pt idx="0">
                  <c:v>No</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'Ever attended a cancer awarenes'!$I$4:$K$4</c:f>
              <c:strCache>
                <c:ptCount val="2"/>
                <c:pt idx="0">
                  <c:v>Barpeta</c:v>
                </c:pt>
                <c:pt idx="1">
                  <c:v>Dibrugarh</c:v>
                </c:pt>
              </c:strCache>
            </c:strRef>
          </c:cat>
          <c:val>
            <c:numRef>
              <c:f>'Ever attended a cancer awarenes'!$I$5:$K$5</c:f>
              <c:numCache>
                <c:formatCode>0%</c:formatCode>
                <c:ptCount val="2"/>
                <c:pt idx="0">
                  <c:v>0.12658227848101267</c:v>
                </c:pt>
                <c:pt idx="1">
                  <c:v>0.29411764705882354</c:v>
                </c:pt>
              </c:numCache>
            </c:numRef>
          </c:val>
          <c:extLst>
            <c:ext xmlns:c16="http://schemas.microsoft.com/office/drawing/2014/chart" uri="{C3380CC4-5D6E-409C-BE32-E72D297353CC}">
              <c16:uniqueId val="{00000000-9F37-4EFD-AE61-DC6B25B02098}"/>
            </c:ext>
          </c:extLst>
        </c:ser>
        <c:ser>
          <c:idx val="1"/>
          <c:order val="1"/>
          <c:tx>
            <c:strRef>
              <c:f>'Ever attended a cancer awarenes'!$H$6</c:f>
              <c:strCache>
                <c:ptCount val="1"/>
                <c:pt idx="0">
                  <c:v>Yes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'Ever attended a cancer awarenes'!$I$4:$K$4</c:f>
              <c:strCache>
                <c:ptCount val="2"/>
                <c:pt idx="0">
                  <c:v>Barpeta</c:v>
                </c:pt>
                <c:pt idx="1">
                  <c:v>Dibrugarh</c:v>
                </c:pt>
              </c:strCache>
            </c:strRef>
          </c:cat>
          <c:val>
            <c:numRef>
              <c:f>'Ever attended a cancer awarenes'!$I$6:$K$6</c:f>
              <c:numCache>
                <c:formatCode>0%</c:formatCode>
                <c:ptCount val="2"/>
                <c:pt idx="0">
                  <c:v>0.87341772151898733</c:v>
                </c:pt>
                <c:pt idx="1">
                  <c:v>0.70588235294117652</c:v>
                </c:pt>
              </c:numCache>
            </c:numRef>
          </c:val>
          <c:extLst>
            <c:ext xmlns:c16="http://schemas.microsoft.com/office/drawing/2014/chart" uri="{C3380CC4-5D6E-409C-BE32-E72D297353CC}">
              <c16:uniqueId val="{00000001-9F37-4EFD-AE61-DC6B25B02098}"/>
            </c:ext>
          </c:extLst>
        </c:ser>
        <c:dLbls>
          <c:dLblPos val="outEnd"/>
          <c:showLegendKey val="0"/>
          <c:showVal val="1"/>
          <c:showCatName val="0"/>
          <c:showSerName val="0"/>
          <c:showPercent val="0"/>
          <c:showBubbleSize val="0"/>
        </c:dLbls>
        <c:gapWidth val="219"/>
        <c:overlap val="-27"/>
        <c:axId val="125858000"/>
        <c:axId val="125859664"/>
      </c:barChart>
      <c:catAx>
        <c:axId val="125858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5859664"/>
        <c:crosses val="autoZero"/>
        <c:auto val="1"/>
        <c:lblAlgn val="ctr"/>
        <c:lblOffset val="100"/>
        <c:noMultiLvlLbl val="0"/>
      </c:catAx>
      <c:valAx>
        <c:axId val="125859664"/>
        <c:scaling>
          <c:orientation val="minMax"/>
        </c:scaling>
        <c:delete val="1"/>
        <c:axPos val="l"/>
        <c:numFmt formatCode="0%" sourceLinked="1"/>
        <c:majorTickMark val="none"/>
        <c:minorTickMark val="none"/>
        <c:tickLblPos val="nextTo"/>
        <c:crossAx val="1258580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rgbClr val="A5A5A5">
          <a:lumMod val="50000"/>
        </a:srgbClr>
      </a:solidFill>
    </a:ln>
    <a:effectLst/>
  </c:spPr>
  <c:txPr>
    <a:bodyPr/>
    <a:lstStyle/>
    <a:p>
      <a:pPr>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r>
              <a:rPr lang="en-IN" sz="1100" b="0" i="0" u="none" strike="noStrike" baseline="0">
                <a:effectLst/>
              </a:rPr>
              <a:t>Frequency of attendance </a:t>
            </a:r>
            <a:endParaRPr lang="en-IN" sz="1100"/>
          </a:p>
        </c:rich>
      </c:tx>
      <c:overlay val="0"/>
      <c:spPr>
        <a:noFill/>
        <a:ln>
          <a:noFill/>
        </a:ln>
        <a:effectLst/>
      </c:spPr>
      <c:txPr>
        <a:bodyPr rot="0" spcFirstLastPara="1" vertOverflow="ellipsis" vert="horz" wrap="square" anchor="ctr" anchorCtr="1"/>
        <a:lstStyle/>
        <a:p>
          <a:pPr>
            <a:defRPr sz="11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barChart>
        <c:barDir val="col"/>
        <c:grouping val="clustered"/>
        <c:varyColors val="0"/>
        <c:ser>
          <c:idx val="0"/>
          <c:order val="0"/>
          <c:tx>
            <c:strRef>
              <c:f>'Frequency of attendance '!$E$3</c:f>
              <c:strCache>
                <c:ptCount val="1"/>
                <c:pt idx="0">
                  <c:v>Barpeta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'Frequency of attendance '!$D$4:$D$9</c:f>
              <c:strCache>
                <c:ptCount val="6"/>
                <c:pt idx="0">
                  <c:v>Annually</c:v>
                </c:pt>
                <c:pt idx="1">
                  <c:v>BI-annually</c:v>
                </c:pt>
                <c:pt idx="2">
                  <c:v>Don't know</c:v>
                </c:pt>
                <c:pt idx="3">
                  <c:v>Monthly</c:v>
                </c:pt>
                <c:pt idx="4">
                  <c:v>Quarterly</c:v>
                </c:pt>
                <c:pt idx="5">
                  <c:v>Weekly</c:v>
                </c:pt>
              </c:strCache>
            </c:strRef>
          </c:cat>
          <c:val>
            <c:numRef>
              <c:f>'Frequency of attendance '!$E$4:$E$9</c:f>
              <c:numCache>
                <c:formatCode>0%</c:formatCode>
                <c:ptCount val="6"/>
                <c:pt idx="0">
                  <c:v>0.13924050632911392</c:v>
                </c:pt>
                <c:pt idx="1">
                  <c:v>0.13924050632911392</c:v>
                </c:pt>
                <c:pt idx="2">
                  <c:v>7.5949367088607597E-2</c:v>
                </c:pt>
                <c:pt idx="3">
                  <c:v>0.45569620253164556</c:v>
                </c:pt>
                <c:pt idx="4">
                  <c:v>0.13924050632911392</c:v>
                </c:pt>
                <c:pt idx="5">
                  <c:v>5.0632911392405063E-2</c:v>
                </c:pt>
              </c:numCache>
            </c:numRef>
          </c:val>
          <c:extLst>
            <c:ext xmlns:c16="http://schemas.microsoft.com/office/drawing/2014/chart" uri="{C3380CC4-5D6E-409C-BE32-E72D297353CC}">
              <c16:uniqueId val="{00000000-7E1F-424D-806F-C9EFF58FDE62}"/>
            </c:ext>
          </c:extLst>
        </c:ser>
        <c:ser>
          <c:idx val="1"/>
          <c:order val="1"/>
          <c:tx>
            <c:strRef>
              <c:f>'Frequency of attendance '!$F$3</c:f>
              <c:strCache>
                <c:ptCount val="1"/>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'Frequency of attendance '!$D$4:$D$9</c:f>
              <c:strCache>
                <c:ptCount val="6"/>
                <c:pt idx="0">
                  <c:v>Annually</c:v>
                </c:pt>
                <c:pt idx="1">
                  <c:v>BI-annually</c:v>
                </c:pt>
                <c:pt idx="2">
                  <c:v>Don't know</c:v>
                </c:pt>
                <c:pt idx="3">
                  <c:v>Monthly</c:v>
                </c:pt>
                <c:pt idx="4">
                  <c:v>Quarterly</c:v>
                </c:pt>
                <c:pt idx="5">
                  <c:v>Weekly</c:v>
                </c:pt>
              </c:strCache>
            </c:strRef>
          </c:cat>
          <c:val>
            <c:numRef>
              <c:f>'Frequency of attendance '!$F$4:$F$9</c:f>
            </c:numRef>
          </c:val>
          <c:extLst>
            <c:ext xmlns:c16="http://schemas.microsoft.com/office/drawing/2014/chart" uri="{C3380CC4-5D6E-409C-BE32-E72D297353CC}">
              <c16:uniqueId val="{00000001-7E1F-424D-806F-C9EFF58FDE62}"/>
            </c:ext>
          </c:extLst>
        </c:ser>
        <c:ser>
          <c:idx val="2"/>
          <c:order val="2"/>
          <c:tx>
            <c:strRef>
              <c:f>'Frequency of attendance '!$G$3</c:f>
              <c:strCache>
                <c:ptCount val="1"/>
                <c:pt idx="0">
                  <c:v>Dibrugarh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'Frequency of attendance '!$D$4:$D$9</c:f>
              <c:strCache>
                <c:ptCount val="6"/>
                <c:pt idx="0">
                  <c:v>Annually</c:v>
                </c:pt>
                <c:pt idx="1">
                  <c:v>BI-annually</c:v>
                </c:pt>
                <c:pt idx="2">
                  <c:v>Don't know</c:v>
                </c:pt>
                <c:pt idx="3">
                  <c:v>Monthly</c:v>
                </c:pt>
                <c:pt idx="4">
                  <c:v>Quarterly</c:v>
                </c:pt>
                <c:pt idx="5">
                  <c:v>Weekly</c:v>
                </c:pt>
              </c:strCache>
            </c:strRef>
          </c:cat>
          <c:val>
            <c:numRef>
              <c:f>'Frequency of attendance '!$G$4:$G$9</c:f>
              <c:numCache>
                <c:formatCode>0%</c:formatCode>
                <c:ptCount val="6"/>
                <c:pt idx="0">
                  <c:v>0</c:v>
                </c:pt>
                <c:pt idx="1">
                  <c:v>5.8823529411764705E-2</c:v>
                </c:pt>
                <c:pt idx="2">
                  <c:v>0.44117647058823528</c:v>
                </c:pt>
                <c:pt idx="3">
                  <c:v>0.41176470588235292</c:v>
                </c:pt>
                <c:pt idx="4">
                  <c:v>5.8823529411764705E-2</c:v>
                </c:pt>
                <c:pt idx="5">
                  <c:v>2.9411764705882353E-2</c:v>
                </c:pt>
              </c:numCache>
            </c:numRef>
          </c:val>
          <c:extLst>
            <c:ext xmlns:c16="http://schemas.microsoft.com/office/drawing/2014/chart" uri="{C3380CC4-5D6E-409C-BE32-E72D297353CC}">
              <c16:uniqueId val="{00000002-7E1F-424D-806F-C9EFF58FDE62}"/>
            </c:ext>
          </c:extLst>
        </c:ser>
        <c:dLbls>
          <c:dLblPos val="outEnd"/>
          <c:showLegendKey val="0"/>
          <c:showVal val="1"/>
          <c:showCatName val="0"/>
          <c:showSerName val="0"/>
          <c:showPercent val="0"/>
          <c:showBubbleSize val="0"/>
        </c:dLbls>
        <c:gapWidth val="219"/>
        <c:overlap val="-27"/>
        <c:axId val="695659328"/>
        <c:axId val="695653088"/>
      </c:barChart>
      <c:catAx>
        <c:axId val="695659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95653088"/>
        <c:crosses val="autoZero"/>
        <c:auto val="1"/>
        <c:lblAlgn val="ctr"/>
        <c:lblOffset val="100"/>
        <c:noMultiLvlLbl val="0"/>
      </c:catAx>
      <c:valAx>
        <c:axId val="695653088"/>
        <c:scaling>
          <c:orientation val="minMax"/>
        </c:scaling>
        <c:delete val="1"/>
        <c:axPos val="l"/>
        <c:numFmt formatCode="0%" sourceLinked="1"/>
        <c:majorTickMark val="none"/>
        <c:minorTickMark val="none"/>
        <c:tickLblPos val="nextTo"/>
        <c:crossAx val="6956593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ysClr val="window" lastClr="FFFFFF"/>
    </a:solidFill>
    <a:ln cmpd="sng">
      <a:solidFill>
        <a:srgbClr val="A5A5A5">
          <a:lumMod val="50000"/>
        </a:srgbClr>
      </a:solidFill>
    </a:ln>
    <a:effectLst/>
  </c:spPr>
  <c:txPr>
    <a:bodyPr/>
    <a:lstStyle/>
    <a:p>
      <a:pPr>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200" b="0" i="0" u="none" strike="noStrike" baseline="0" dirty="0">
                <a:effectLst/>
              </a:rPr>
              <a:t> cancer screening (Oral, Breast, Cervical)</a:t>
            </a:r>
            <a:endParaRPr lang="en-IN" sz="12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manualLayout>
          <c:layoutTarget val="inner"/>
          <c:xMode val="edge"/>
          <c:yMode val="edge"/>
          <c:x val="0.24479063770740309"/>
          <c:y val="0.18395971451348525"/>
          <c:w val="0.69641554676886119"/>
          <c:h val="0.57143287124805664"/>
        </c:manualLayout>
      </c:layout>
      <c:barChart>
        <c:barDir val="bar"/>
        <c:grouping val="clustered"/>
        <c:varyColors val="0"/>
        <c:ser>
          <c:idx val="0"/>
          <c:order val="0"/>
          <c:tx>
            <c:strRef>
              <c:f>'Type of cancer screening (Oral,'!$F$4</c:f>
              <c:strCache>
                <c:ptCount val="1"/>
                <c:pt idx="0">
                  <c:v>Barpeta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'Type of cancer screening (Oral,'!$E$5:$E$8</c:f>
              <c:strCache>
                <c:ptCount val="4"/>
                <c:pt idx="0">
                  <c:v>Oral</c:v>
                </c:pt>
                <c:pt idx="1">
                  <c:v>Breast</c:v>
                </c:pt>
                <c:pt idx="2">
                  <c:v>Cervical</c:v>
                </c:pt>
                <c:pt idx="3">
                  <c:v>No screening done</c:v>
                </c:pt>
              </c:strCache>
            </c:strRef>
          </c:cat>
          <c:val>
            <c:numRef>
              <c:f>'Type of cancer screening (Oral,'!$F$5:$F$8</c:f>
              <c:numCache>
                <c:formatCode>0%</c:formatCode>
                <c:ptCount val="4"/>
                <c:pt idx="0">
                  <c:v>0.44303797468354428</c:v>
                </c:pt>
                <c:pt idx="1">
                  <c:v>0.60759493670886078</c:v>
                </c:pt>
                <c:pt idx="2">
                  <c:v>0.36708860759493672</c:v>
                </c:pt>
                <c:pt idx="3">
                  <c:v>0.35443037974683544</c:v>
                </c:pt>
              </c:numCache>
            </c:numRef>
          </c:val>
          <c:extLst>
            <c:ext xmlns:c16="http://schemas.microsoft.com/office/drawing/2014/chart" uri="{C3380CC4-5D6E-409C-BE32-E72D297353CC}">
              <c16:uniqueId val="{00000000-1B16-49BD-A7E2-94B5C91B1515}"/>
            </c:ext>
          </c:extLst>
        </c:ser>
        <c:ser>
          <c:idx val="1"/>
          <c:order val="1"/>
          <c:tx>
            <c:strRef>
              <c:f>'Type of cancer screening (Oral,'!$G$4</c:f>
              <c:strCache>
                <c:ptCount val="1"/>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'Type of cancer screening (Oral,'!$E$5:$E$8</c:f>
              <c:strCache>
                <c:ptCount val="4"/>
                <c:pt idx="0">
                  <c:v>Oral</c:v>
                </c:pt>
                <c:pt idx="1">
                  <c:v>Breast</c:v>
                </c:pt>
                <c:pt idx="2">
                  <c:v>Cervical</c:v>
                </c:pt>
                <c:pt idx="3">
                  <c:v>No screening done</c:v>
                </c:pt>
              </c:strCache>
            </c:strRef>
          </c:cat>
          <c:val>
            <c:numRef>
              <c:f>'Type of cancer screening (Oral,'!$G$5:$G$8</c:f>
            </c:numRef>
          </c:val>
          <c:extLst>
            <c:ext xmlns:c16="http://schemas.microsoft.com/office/drawing/2014/chart" uri="{C3380CC4-5D6E-409C-BE32-E72D297353CC}">
              <c16:uniqueId val="{00000001-1B16-49BD-A7E2-94B5C91B1515}"/>
            </c:ext>
          </c:extLst>
        </c:ser>
        <c:ser>
          <c:idx val="2"/>
          <c:order val="2"/>
          <c:tx>
            <c:strRef>
              <c:f>'Type of cancer screening (Oral,'!$H$4</c:f>
              <c:strCache>
                <c:ptCount val="1"/>
                <c:pt idx="0">
                  <c:v>Dibrugarh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'Type of cancer screening (Oral,'!$E$5:$E$8</c:f>
              <c:strCache>
                <c:ptCount val="4"/>
                <c:pt idx="0">
                  <c:v>Oral</c:v>
                </c:pt>
                <c:pt idx="1">
                  <c:v>Breast</c:v>
                </c:pt>
                <c:pt idx="2">
                  <c:v>Cervical</c:v>
                </c:pt>
                <c:pt idx="3">
                  <c:v>No screening done</c:v>
                </c:pt>
              </c:strCache>
            </c:strRef>
          </c:cat>
          <c:val>
            <c:numRef>
              <c:f>'Type of cancer screening (Oral,'!$H$5:$H$8</c:f>
              <c:numCache>
                <c:formatCode>0%</c:formatCode>
                <c:ptCount val="4"/>
                <c:pt idx="0">
                  <c:v>0.61764705882352944</c:v>
                </c:pt>
                <c:pt idx="1">
                  <c:v>0.3235294117647059</c:v>
                </c:pt>
                <c:pt idx="2">
                  <c:v>0.20588235294117646</c:v>
                </c:pt>
                <c:pt idx="3">
                  <c:v>0.3235294117647059</c:v>
                </c:pt>
              </c:numCache>
            </c:numRef>
          </c:val>
          <c:extLst>
            <c:ext xmlns:c16="http://schemas.microsoft.com/office/drawing/2014/chart" uri="{C3380CC4-5D6E-409C-BE32-E72D297353CC}">
              <c16:uniqueId val="{00000002-1B16-49BD-A7E2-94B5C91B1515}"/>
            </c:ext>
          </c:extLst>
        </c:ser>
        <c:dLbls>
          <c:dLblPos val="outEnd"/>
          <c:showLegendKey val="0"/>
          <c:showVal val="1"/>
          <c:showCatName val="0"/>
          <c:showSerName val="0"/>
          <c:showPercent val="0"/>
          <c:showBubbleSize val="0"/>
        </c:dLbls>
        <c:gapWidth val="182"/>
        <c:axId val="921027472"/>
        <c:axId val="921030800"/>
      </c:barChart>
      <c:catAx>
        <c:axId val="9210274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1030800"/>
        <c:crosses val="autoZero"/>
        <c:auto val="1"/>
        <c:lblAlgn val="ctr"/>
        <c:lblOffset val="100"/>
        <c:noMultiLvlLbl val="0"/>
      </c:catAx>
      <c:valAx>
        <c:axId val="92103080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210274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cmpd="sng">
      <a:solidFill>
        <a:srgbClr val="A5A5A5">
          <a:lumMod val="50000"/>
        </a:srgbClr>
      </a:solidFill>
    </a:ln>
    <a:effectLst/>
  </c:spPr>
  <c:txPr>
    <a:bodyPr/>
    <a:lstStyle/>
    <a:p>
      <a:pPr>
        <a:defRPr/>
      </a:pPr>
      <a:endParaRPr lang="en-US"/>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lang="en-IN" sz="1000" b="1" i="0" u="none" strike="noStrike" kern="1200" cap="none" spc="50" baseline="0" dirty="0">
                <a:solidFill>
                  <a:schemeClr val="tx1">
                    <a:lumMod val="65000"/>
                    <a:lumOff val="35000"/>
                  </a:schemeClr>
                </a:solidFill>
                <a:latin typeface="+mn-lt"/>
                <a:ea typeface="+mn-ea"/>
                <a:cs typeface="+mn-cs"/>
              </a:defRPr>
            </a:pPr>
            <a:r>
              <a:rPr lang="en-IN" sz="1000" cap="none" dirty="0">
                <a:latin typeface="+mn-lt"/>
              </a:rPr>
              <a:t>Awareness Of Cancer Risk Factors And Symptoms </a:t>
            </a:r>
          </a:p>
        </c:rich>
      </c:tx>
      <c:overlay val="0"/>
      <c:spPr>
        <a:noFill/>
        <a:ln>
          <a:noFill/>
        </a:ln>
        <a:effectLst/>
      </c:spPr>
      <c:txPr>
        <a:bodyPr rot="0" spcFirstLastPara="1" vertOverflow="ellipsis" vert="horz" wrap="square" anchor="ctr" anchorCtr="1"/>
        <a:lstStyle/>
        <a:p>
          <a:pPr>
            <a:defRPr lang="en-IN" sz="1000" b="1" i="0" u="none" strike="noStrike" kern="1200" cap="none" spc="50" baseline="0" dirty="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'Awareness of cancer risk factor'!$C$4</c:f>
              <c:strCache>
                <c:ptCount val="1"/>
                <c:pt idx="0">
                  <c:v>No</c:v>
                </c:pt>
              </c:strCache>
            </c:strRef>
          </c:tx>
          <c:spPr>
            <a:gradFill flip="none" rotWithShape="1">
              <a:gsLst>
                <a:gs pos="0">
                  <a:schemeClr val="accent2"/>
                </a:gs>
                <a:gs pos="75000">
                  <a:schemeClr val="accent2">
                    <a:lumMod val="60000"/>
                    <a:lumOff val="40000"/>
                  </a:schemeClr>
                </a:gs>
                <a:gs pos="51000">
                  <a:schemeClr val="accent2">
                    <a:alpha val="75000"/>
                  </a:schemeClr>
                </a:gs>
                <a:gs pos="100000">
                  <a:schemeClr val="accent2">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'Awareness of cancer risk factor'!$D$3:$F$3</c:f>
              <c:strCache>
                <c:ptCount val="2"/>
                <c:pt idx="0">
                  <c:v>Barpeta</c:v>
                </c:pt>
                <c:pt idx="1">
                  <c:v>Dibrugarh</c:v>
                </c:pt>
              </c:strCache>
              <c:extLst/>
            </c:strRef>
          </c:cat>
          <c:val>
            <c:numRef>
              <c:f>'Awareness of cancer risk factor'!$D$4:$F$4</c:f>
              <c:numCache>
                <c:formatCode>0%</c:formatCode>
                <c:ptCount val="2"/>
                <c:pt idx="0">
                  <c:v>0.36708860759493672</c:v>
                </c:pt>
                <c:pt idx="1">
                  <c:v>0.26470588235294118</c:v>
                </c:pt>
              </c:numCache>
              <c:extLst/>
            </c:numRef>
          </c:val>
          <c:extLst>
            <c:ext xmlns:c16="http://schemas.microsoft.com/office/drawing/2014/chart" uri="{C3380CC4-5D6E-409C-BE32-E72D297353CC}">
              <c16:uniqueId val="{00000000-334A-4500-8687-E830CEBE78BF}"/>
            </c:ext>
          </c:extLst>
        </c:ser>
        <c:ser>
          <c:idx val="1"/>
          <c:order val="1"/>
          <c:tx>
            <c:strRef>
              <c:f>'Awareness of cancer risk factor'!$C$5</c:f>
              <c:strCache>
                <c:ptCount val="1"/>
                <c:pt idx="0">
                  <c:v>Yes</c:v>
                </c:pt>
              </c:strCache>
            </c:strRef>
          </c:tx>
          <c:spPr>
            <a:gradFill flip="none" rotWithShape="1">
              <a:gsLst>
                <a:gs pos="0">
                  <a:schemeClr val="accent4"/>
                </a:gs>
                <a:gs pos="75000">
                  <a:schemeClr val="accent4">
                    <a:lumMod val="60000"/>
                    <a:lumOff val="40000"/>
                  </a:schemeClr>
                </a:gs>
                <a:gs pos="51000">
                  <a:schemeClr val="accent4">
                    <a:alpha val="75000"/>
                  </a:schemeClr>
                </a:gs>
                <a:gs pos="100000">
                  <a:schemeClr val="accent4">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'Awareness of cancer risk factor'!$D$3:$F$3</c:f>
              <c:strCache>
                <c:ptCount val="2"/>
                <c:pt idx="0">
                  <c:v>Barpeta</c:v>
                </c:pt>
                <c:pt idx="1">
                  <c:v>Dibrugarh</c:v>
                </c:pt>
              </c:strCache>
              <c:extLst/>
            </c:strRef>
          </c:cat>
          <c:val>
            <c:numRef>
              <c:f>'Awareness of cancer risk factor'!$D$5:$F$5</c:f>
              <c:numCache>
                <c:formatCode>0%</c:formatCode>
                <c:ptCount val="2"/>
                <c:pt idx="0">
                  <c:v>0.63291139240506333</c:v>
                </c:pt>
                <c:pt idx="1">
                  <c:v>0.73529411764705888</c:v>
                </c:pt>
              </c:numCache>
              <c:extLst/>
            </c:numRef>
          </c:val>
          <c:extLst xmlns:c15="http://schemas.microsoft.com/office/drawing/2012/chart">
            <c:ext xmlns:c16="http://schemas.microsoft.com/office/drawing/2014/chart" uri="{C3380CC4-5D6E-409C-BE32-E72D297353CC}">
              <c16:uniqueId val="{00000002-334A-4500-8687-E830CEBE78BF}"/>
            </c:ext>
          </c:extLst>
        </c:ser>
        <c:dLbls>
          <c:dLblPos val="outEnd"/>
          <c:showLegendKey val="0"/>
          <c:showVal val="1"/>
          <c:showCatName val="0"/>
          <c:showSerName val="0"/>
          <c:showPercent val="0"/>
          <c:showBubbleSize val="0"/>
        </c:dLbls>
        <c:gapWidth val="355"/>
        <c:overlap val="-70"/>
        <c:axId val="246688512"/>
        <c:axId val="246689760"/>
        <c:extLst/>
      </c:barChart>
      <c:catAx>
        <c:axId val="246688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6689760"/>
        <c:crosses val="autoZero"/>
        <c:auto val="1"/>
        <c:lblAlgn val="ctr"/>
        <c:lblOffset val="100"/>
        <c:noMultiLvlLbl val="0"/>
      </c:catAx>
      <c:valAx>
        <c:axId val="246689760"/>
        <c:scaling>
          <c:orientation val="minMax"/>
        </c:scaling>
        <c:delete val="1"/>
        <c:axPos val="l"/>
        <c:numFmt formatCode="0%" sourceLinked="1"/>
        <c:majorTickMark val="none"/>
        <c:minorTickMark val="none"/>
        <c:tickLblPos val="nextTo"/>
        <c:crossAx val="2466885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cmpd="sng">
      <a:solidFill>
        <a:srgbClr val="A5A5A5">
          <a:lumMod val="50000"/>
        </a:srgbClr>
      </a:solidFill>
    </a:ln>
    <a:effectLst/>
  </c:spPr>
  <c:txPr>
    <a:bodyPr/>
    <a:lstStyle/>
    <a:p>
      <a:pPr>
        <a:defRPr/>
      </a:pPr>
      <a:endParaRPr lang="en-US"/>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cap="all" spc="50" baseline="0">
                <a:solidFill>
                  <a:schemeClr val="tx1">
                    <a:lumMod val="65000"/>
                    <a:lumOff val="35000"/>
                  </a:schemeClr>
                </a:solidFill>
                <a:latin typeface="+mn-lt"/>
                <a:ea typeface="+mn-ea"/>
                <a:cs typeface="+mn-cs"/>
              </a:defRPr>
            </a:pPr>
            <a:r>
              <a:rPr lang="en-IN" sz="1100" dirty="0"/>
              <a:t>cancer stigma- perception</a:t>
            </a:r>
          </a:p>
        </c:rich>
      </c:tx>
      <c:layout>
        <c:manualLayout>
          <c:xMode val="edge"/>
          <c:yMode val="edge"/>
          <c:x val="0.23891813453402957"/>
          <c:y val="5.5396957048826495E-3"/>
        </c:manualLayout>
      </c:layout>
      <c:overlay val="0"/>
      <c:spPr>
        <a:noFill/>
        <a:ln>
          <a:noFill/>
        </a:ln>
        <a:effectLst/>
      </c:spPr>
      <c:txPr>
        <a:bodyPr rot="0" spcFirstLastPara="1" vertOverflow="ellipsis" vert="horz" wrap="square" anchor="ctr" anchorCtr="1"/>
        <a:lstStyle/>
        <a:p>
          <a:pPr>
            <a:defRPr sz="18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'Perception about cancer as stig'!$E$5</c:f>
              <c:strCache>
                <c:ptCount val="1"/>
                <c:pt idx="0">
                  <c:v>No</c:v>
                </c:pt>
              </c:strCache>
            </c:strRef>
          </c:tx>
          <c:spPr>
            <a:gradFill flip="none" rotWithShape="1">
              <a:gsLst>
                <a:gs pos="0">
                  <a:schemeClr val="accent1"/>
                </a:gs>
                <a:gs pos="75000">
                  <a:schemeClr val="accent1">
                    <a:lumMod val="60000"/>
                    <a:lumOff val="40000"/>
                  </a:schemeClr>
                </a:gs>
                <a:gs pos="51000">
                  <a:schemeClr val="accent1">
                    <a:alpha val="75000"/>
                  </a:schemeClr>
                </a:gs>
                <a:gs pos="100000">
                  <a:schemeClr val="accent1">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'Perception about cancer as stig'!$F$4:$H$4</c:f>
              <c:strCache>
                <c:ptCount val="2"/>
                <c:pt idx="0">
                  <c:v>Barpeta</c:v>
                </c:pt>
                <c:pt idx="1">
                  <c:v>Dibrugarh</c:v>
                </c:pt>
              </c:strCache>
            </c:strRef>
          </c:cat>
          <c:val>
            <c:numRef>
              <c:f>'Perception about cancer as stig'!$F$5:$H$5</c:f>
              <c:numCache>
                <c:formatCode>0%</c:formatCode>
                <c:ptCount val="2"/>
                <c:pt idx="0">
                  <c:v>0.59493670886075944</c:v>
                </c:pt>
                <c:pt idx="1">
                  <c:v>0.58823529411764708</c:v>
                </c:pt>
              </c:numCache>
            </c:numRef>
          </c:val>
          <c:extLst>
            <c:ext xmlns:c16="http://schemas.microsoft.com/office/drawing/2014/chart" uri="{C3380CC4-5D6E-409C-BE32-E72D297353CC}">
              <c16:uniqueId val="{00000000-2839-4024-A95F-EACE04812A05}"/>
            </c:ext>
          </c:extLst>
        </c:ser>
        <c:ser>
          <c:idx val="1"/>
          <c:order val="1"/>
          <c:tx>
            <c:strRef>
              <c:f>'Perception about cancer as stig'!$E$6</c:f>
              <c:strCache>
                <c:ptCount val="1"/>
                <c:pt idx="0">
                  <c:v>Yes</c:v>
                </c:pt>
              </c:strCache>
            </c:strRef>
          </c:tx>
          <c:spPr>
            <a:gradFill flip="none" rotWithShape="1">
              <a:gsLst>
                <a:gs pos="0">
                  <a:schemeClr val="accent2"/>
                </a:gs>
                <a:gs pos="75000">
                  <a:schemeClr val="accent2">
                    <a:lumMod val="60000"/>
                    <a:lumOff val="40000"/>
                  </a:schemeClr>
                </a:gs>
                <a:gs pos="51000">
                  <a:schemeClr val="accent2">
                    <a:alpha val="75000"/>
                  </a:schemeClr>
                </a:gs>
                <a:gs pos="100000">
                  <a:schemeClr val="accent2">
                    <a:lumMod val="20000"/>
                    <a:lumOff val="80000"/>
                    <a:alpha val="15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'Perception about cancer as stig'!$F$4:$H$4</c:f>
              <c:strCache>
                <c:ptCount val="2"/>
                <c:pt idx="0">
                  <c:v>Barpeta</c:v>
                </c:pt>
                <c:pt idx="1">
                  <c:v>Dibrugarh</c:v>
                </c:pt>
              </c:strCache>
            </c:strRef>
          </c:cat>
          <c:val>
            <c:numRef>
              <c:f>'Perception about cancer as stig'!$F$6:$H$6</c:f>
              <c:numCache>
                <c:formatCode>0%</c:formatCode>
                <c:ptCount val="2"/>
                <c:pt idx="0">
                  <c:v>0.4050632911392405</c:v>
                </c:pt>
                <c:pt idx="1">
                  <c:v>0.41176470588235292</c:v>
                </c:pt>
              </c:numCache>
            </c:numRef>
          </c:val>
          <c:extLst>
            <c:ext xmlns:c16="http://schemas.microsoft.com/office/drawing/2014/chart" uri="{C3380CC4-5D6E-409C-BE32-E72D297353CC}">
              <c16:uniqueId val="{00000001-2839-4024-A95F-EACE04812A05}"/>
            </c:ext>
          </c:extLst>
        </c:ser>
        <c:dLbls>
          <c:dLblPos val="outEnd"/>
          <c:showLegendKey val="0"/>
          <c:showVal val="1"/>
          <c:showCatName val="0"/>
          <c:showSerName val="0"/>
          <c:showPercent val="0"/>
          <c:showBubbleSize val="0"/>
        </c:dLbls>
        <c:gapWidth val="355"/>
        <c:overlap val="-70"/>
        <c:axId val="246684352"/>
        <c:axId val="246681856"/>
      </c:barChart>
      <c:catAx>
        <c:axId val="246684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46681856"/>
        <c:crosses val="autoZero"/>
        <c:auto val="1"/>
        <c:lblAlgn val="ctr"/>
        <c:lblOffset val="100"/>
        <c:noMultiLvlLbl val="0"/>
      </c:catAx>
      <c:valAx>
        <c:axId val="246681856"/>
        <c:scaling>
          <c:orientation val="minMax"/>
        </c:scaling>
        <c:delete val="1"/>
        <c:axPos val="l"/>
        <c:numFmt formatCode="0%" sourceLinked="1"/>
        <c:majorTickMark val="none"/>
        <c:minorTickMark val="none"/>
        <c:tickLblPos val="nextTo"/>
        <c:crossAx val="2466843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cmpd="sng">
      <a:solidFill>
        <a:srgbClr val="A5A5A5">
          <a:lumMod val="50000"/>
        </a:srgbClr>
      </a:solid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Age</a:t>
            </a:r>
            <a:r>
              <a:rPr lang="en-IN" baseline="0"/>
              <a:t> of the Study Participants</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barChart>
        <c:barDir val="col"/>
        <c:grouping val="clustered"/>
        <c:varyColors val="0"/>
        <c:ser>
          <c:idx val="0"/>
          <c:order val="0"/>
          <c:tx>
            <c:strRef>
              <c:f>Sheet1!$B$2</c:f>
              <c:strCache>
                <c:ptCount val="1"/>
                <c:pt idx="0">
                  <c:v>Barpeta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Sheet1!$A$3:$A$5</c:f>
              <c:strCache>
                <c:ptCount val="3"/>
                <c:pt idx="0">
                  <c:v>&gt;49 years</c:v>
                </c:pt>
                <c:pt idx="1">
                  <c:v>18-29 years</c:v>
                </c:pt>
                <c:pt idx="2">
                  <c:v>30-49 years</c:v>
                </c:pt>
              </c:strCache>
            </c:strRef>
          </c:cat>
          <c:val>
            <c:numRef>
              <c:f>Sheet1!$B$3:$B$5</c:f>
              <c:numCache>
                <c:formatCode>General</c:formatCode>
                <c:ptCount val="3"/>
                <c:pt idx="0">
                  <c:v>48</c:v>
                </c:pt>
                <c:pt idx="1">
                  <c:v>26</c:v>
                </c:pt>
                <c:pt idx="2">
                  <c:v>65</c:v>
                </c:pt>
              </c:numCache>
            </c:numRef>
          </c:val>
          <c:extLst>
            <c:ext xmlns:c16="http://schemas.microsoft.com/office/drawing/2014/chart" uri="{C3380CC4-5D6E-409C-BE32-E72D297353CC}">
              <c16:uniqueId val="{00000000-9D6B-4408-988E-78D39A34308B}"/>
            </c:ext>
          </c:extLst>
        </c:ser>
        <c:ser>
          <c:idx val="1"/>
          <c:order val="1"/>
          <c:tx>
            <c:strRef>
              <c:f>Sheet1!$C$2</c:f>
              <c:strCache>
                <c:ptCount val="1"/>
                <c:pt idx="0">
                  <c:v>Dibrugarh</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Sheet1!$A$3:$A$5</c:f>
              <c:strCache>
                <c:ptCount val="3"/>
                <c:pt idx="0">
                  <c:v>&gt;49 years</c:v>
                </c:pt>
                <c:pt idx="1">
                  <c:v>18-29 years</c:v>
                </c:pt>
                <c:pt idx="2">
                  <c:v>30-49 years</c:v>
                </c:pt>
              </c:strCache>
            </c:strRef>
          </c:cat>
          <c:val>
            <c:numRef>
              <c:f>Sheet1!$C$3:$C$5</c:f>
              <c:numCache>
                <c:formatCode>General</c:formatCode>
                <c:ptCount val="3"/>
                <c:pt idx="0">
                  <c:v>69</c:v>
                </c:pt>
                <c:pt idx="1">
                  <c:v>6</c:v>
                </c:pt>
                <c:pt idx="2">
                  <c:v>47</c:v>
                </c:pt>
              </c:numCache>
            </c:numRef>
          </c:val>
          <c:extLst>
            <c:ext xmlns:c16="http://schemas.microsoft.com/office/drawing/2014/chart" uri="{C3380CC4-5D6E-409C-BE32-E72D297353CC}">
              <c16:uniqueId val="{00000001-9D6B-4408-988E-78D39A34308B}"/>
            </c:ext>
          </c:extLst>
        </c:ser>
        <c:dLbls>
          <c:dLblPos val="outEnd"/>
          <c:showLegendKey val="0"/>
          <c:showVal val="1"/>
          <c:showCatName val="0"/>
          <c:showSerName val="0"/>
          <c:showPercent val="0"/>
          <c:showBubbleSize val="0"/>
        </c:dLbls>
        <c:gapWidth val="219"/>
        <c:overlap val="-27"/>
        <c:axId val="1295709904"/>
        <c:axId val="1295710384"/>
      </c:barChart>
      <c:catAx>
        <c:axId val="1295709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95710384"/>
        <c:crosses val="autoZero"/>
        <c:auto val="1"/>
        <c:lblAlgn val="ctr"/>
        <c:lblOffset val="100"/>
        <c:noMultiLvlLbl val="0"/>
      </c:catAx>
      <c:valAx>
        <c:axId val="1295710384"/>
        <c:scaling>
          <c:orientation val="minMax"/>
        </c:scaling>
        <c:delete val="1"/>
        <c:axPos val="l"/>
        <c:numFmt formatCode="General" sourceLinked="1"/>
        <c:majorTickMark val="none"/>
        <c:minorTickMark val="none"/>
        <c:tickLblPos val="nextTo"/>
        <c:crossAx val="12957099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cmpd="sng">
      <a:solidFill>
        <a:srgbClr val="4472C4"/>
      </a:solid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Gender</a:t>
            </a:r>
            <a:r>
              <a:rPr lang="en-IN" baseline="0"/>
              <a:t> of the Respondents </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manualLayout>
          <c:layoutTarget val="inner"/>
          <c:xMode val="edge"/>
          <c:yMode val="edge"/>
          <c:x val="0.10804875968516292"/>
          <c:y val="0.21353112168989138"/>
          <c:w val="0.86586955380577424"/>
          <c:h val="0.36842732172731546"/>
        </c:manualLayout>
      </c:layout>
      <c:barChart>
        <c:barDir val="col"/>
        <c:grouping val="clustered"/>
        <c:varyColors val="0"/>
        <c:ser>
          <c:idx val="0"/>
          <c:order val="0"/>
          <c:tx>
            <c:strRef>
              <c:f>'Demography Patients'!$L$58</c:f>
              <c:strCache>
                <c:ptCount val="1"/>
                <c:pt idx="0">
                  <c:v>Barpeta</c:v>
                </c:pt>
              </c:strCache>
            </c:strRef>
          </c:tx>
          <c:spPr>
            <a:solidFill>
              <a:schemeClr val="accent1"/>
            </a:solidFill>
            <a:ln>
              <a:solidFill>
                <a:srgbClr val="4472C4"/>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'Demography Patients'!$K$59:$K$60</c:f>
              <c:strCache>
                <c:ptCount val="2"/>
                <c:pt idx="0">
                  <c:v>Female</c:v>
                </c:pt>
                <c:pt idx="1">
                  <c:v>Male</c:v>
                </c:pt>
              </c:strCache>
            </c:strRef>
          </c:cat>
          <c:val>
            <c:numRef>
              <c:f>'Demography Patients'!$L$59:$L$60</c:f>
              <c:numCache>
                <c:formatCode>General</c:formatCode>
                <c:ptCount val="2"/>
                <c:pt idx="0">
                  <c:v>91</c:v>
                </c:pt>
                <c:pt idx="1">
                  <c:v>48</c:v>
                </c:pt>
              </c:numCache>
            </c:numRef>
          </c:val>
          <c:extLst>
            <c:ext xmlns:c16="http://schemas.microsoft.com/office/drawing/2014/chart" uri="{C3380CC4-5D6E-409C-BE32-E72D297353CC}">
              <c16:uniqueId val="{00000000-0896-42EC-B892-E3B186E9DFBB}"/>
            </c:ext>
          </c:extLst>
        </c:ser>
        <c:ser>
          <c:idx val="1"/>
          <c:order val="1"/>
          <c:tx>
            <c:strRef>
              <c:f>'Demography Patients'!$M$58</c:f>
              <c:strCache>
                <c:ptCount val="1"/>
                <c:pt idx="0">
                  <c:v>Dibrugarh</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'Demography Patients'!$K$59:$K$60</c:f>
              <c:strCache>
                <c:ptCount val="2"/>
                <c:pt idx="0">
                  <c:v>Female</c:v>
                </c:pt>
                <c:pt idx="1">
                  <c:v>Male</c:v>
                </c:pt>
              </c:strCache>
            </c:strRef>
          </c:cat>
          <c:val>
            <c:numRef>
              <c:f>'Demography Patients'!$M$59:$M$60</c:f>
              <c:numCache>
                <c:formatCode>General</c:formatCode>
                <c:ptCount val="2"/>
                <c:pt idx="0">
                  <c:v>66</c:v>
                </c:pt>
                <c:pt idx="1">
                  <c:v>56</c:v>
                </c:pt>
              </c:numCache>
            </c:numRef>
          </c:val>
          <c:extLst>
            <c:ext xmlns:c16="http://schemas.microsoft.com/office/drawing/2014/chart" uri="{C3380CC4-5D6E-409C-BE32-E72D297353CC}">
              <c16:uniqueId val="{00000001-0896-42EC-B892-E3B186E9DFBB}"/>
            </c:ext>
          </c:extLst>
        </c:ser>
        <c:dLbls>
          <c:dLblPos val="outEnd"/>
          <c:showLegendKey val="0"/>
          <c:showVal val="1"/>
          <c:showCatName val="0"/>
          <c:showSerName val="0"/>
          <c:showPercent val="0"/>
          <c:showBubbleSize val="0"/>
        </c:dLbls>
        <c:gapWidth val="219"/>
        <c:overlap val="-27"/>
        <c:axId val="1611503104"/>
        <c:axId val="1611501664"/>
      </c:barChart>
      <c:catAx>
        <c:axId val="1611503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11501664"/>
        <c:crosses val="autoZero"/>
        <c:auto val="1"/>
        <c:lblAlgn val="ctr"/>
        <c:lblOffset val="100"/>
        <c:noMultiLvlLbl val="0"/>
      </c:catAx>
      <c:valAx>
        <c:axId val="1611501664"/>
        <c:scaling>
          <c:orientation val="minMax"/>
        </c:scaling>
        <c:delete val="1"/>
        <c:axPos val="l"/>
        <c:numFmt formatCode="General" sourceLinked="1"/>
        <c:majorTickMark val="none"/>
        <c:minorTickMark val="none"/>
        <c:tickLblPos val="nextTo"/>
        <c:crossAx val="1611503104"/>
        <c:crosses val="autoZero"/>
        <c:crossBetween val="between"/>
      </c:valAx>
      <c:spPr>
        <a:solidFill>
          <a:sysClr val="window" lastClr="FFFFFF"/>
        </a:solid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cmpd="sng">
      <a:solidFill>
        <a:srgbClr val="4472C4"/>
      </a:solid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effectLst/>
              </a:rPr>
              <a:t>Stage of cancer diagnosed </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barChart>
        <c:barDir val="bar"/>
        <c:grouping val="clustered"/>
        <c:varyColors val="0"/>
        <c:ser>
          <c:idx val="0"/>
          <c:order val="0"/>
          <c:tx>
            <c:strRef>
              <c:f>'Stage of cancer diagnosed (C4)'!$G$4</c:f>
              <c:strCache>
                <c:ptCount val="1"/>
                <c:pt idx="0">
                  <c:v>Barpeta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'Stage of cancer diagnosed (C4)'!$F$5:$F$8</c:f>
              <c:strCache>
                <c:ptCount val="4"/>
                <c:pt idx="0">
                  <c:v>Pre-cancerous</c:v>
                </c:pt>
                <c:pt idx="1">
                  <c:v>Stage (I)</c:v>
                </c:pt>
                <c:pt idx="2">
                  <c:v>Stage (II)</c:v>
                </c:pt>
                <c:pt idx="3">
                  <c:v>Stage (III or IV)</c:v>
                </c:pt>
              </c:strCache>
            </c:strRef>
          </c:cat>
          <c:val>
            <c:numRef>
              <c:f>'Stage of cancer diagnosed (C4)'!$G$5:$G$8</c:f>
              <c:numCache>
                <c:formatCode>0%</c:formatCode>
                <c:ptCount val="4"/>
                <c:pt idx="0">
                  <c:v>0.5</c:v>
                </c:pt>
                <c:pt idx="1">
                  <c:v>0.3125</c:v>
                </c:pt>
                <c:pt idx="2">
                  <c:v>0.15625</c:v>
                </c:pt>
                <c:pt idx="3">
                  <c:v>0</c:v>
                </c:pt>
              </c:numCache>
            </c:numRef>
          </c:val>
          <c:extLst>
            <c:ext xmlns:c16="http://schemas.microsoft.com/office/drawing/2014/chart" uri="{C3380CC4-5D6E-409C-BE32-E72D297353CC}">
              <c16:uniqueId val="{00000000-798A-4907-AF47-4C22745CED47}"/>
            </c:ext>
          </c:extLst>
        </c:ser>
        <c:ser>
          <c:idx val="1"/>
          <c:order val="1"/>
          <c:tx>
            <c:strRef>
              <c:f>'Stage of cancer diagnosed (C4)'!$H$4</c:f>
              <c:strCache>
                <c:ptCount val="1"/>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'Stage of cancer diagnosed (C4)'!$F$5:$F$8</c:f>
              <c:strCache>
                <c:ptCount val="4"/>
                <c:pt idx="0">
                  <c:v>Pre-cancerous</c:v>
                </c:pt>
                <c:pt idx="1">
                  <c:v>Stage (I)</c:v>
                </c:pt>
                <c:pt idx="2">
                  <c:v>Stage (II)</c:v>
                </c:pt>
                <c:pt idx="3">
                  <c:v>Stage (III or IV)</c:v>
                </c:pt>
              </c:strCache>
            </c:strRef>
          </c:cat>
          <c:val>
            <c:numRef>
              <c:f>'Stage of cancer diagnosed (C4)'!$H$5:$H$8</c:f>
            </c:numRef>
          </c:val>
          <c:extLst>
            <c:ext xmlns:c16="http://schemas.microsoft.com/office/drawing/2014/chart" uri="{C3380CC4-5D6E-409C-BE32-E72D297353CC}">
              <c16:uniqueId val="{00000001-798A-4907-AF47-4C22745CED47}"/>
            </c:ext>
          </c:extLst>
        </c:ser>
        <c:ser>
          <c:idx val="2"/>
          <c:order val="2"/>
          <c:tx>
            <c:strRef>
              <c:f>'Stage of cancer diagnosed (C4)'!$I$4</c:f>
              <c:strCache>
                <c:ptCount val="1"/>
                <c:pt idx="0">
                  <c:v>Dibrugarh</c:v>
                </c:pt>
              </c:strCache>
            </c:strRef>
          </c:tx>
          <c:spPr>
            <a:solidFill>
              <a:schemeClr val="accent6"/>
            </a:solidFill>
            <a:ln>
              <a:noFill/>
            </a:ln>
            <a:effectLst/>
          </c:spPr>
          <c:invertIfNegative val="0"/>
          <c:dLbls>
            <c:spPr>
              <a:noFill/>
              <a:ln>
                <a:solidFill>
                  <a:srgbClr val="4472C4"/>
                </a:solid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'Stage of cancer diagnosed (C4)'!$F$5:$F$8</c:f>
              <c:strCache>
                <c:ptCount val="4"/>
                <c:pt idx="0">
                  <c:v>Pre-cancerous</c:v>
                </c:pt>
                <c:pt idx="1">
                  <c:v>Stage (I)</c:v>
                </c:pt>
                <c:pt idx="2">
                  <c:v>Stage (II)</c:v>
                </c:pt>
                <c:pt idx="3">
                  <c:v>Stage (III or IV)</c:v>
                </c:pt>
              </c:strCache>
            </c:strRef>
          </c:cat>
          <c:val>
            <c:numRef>
              <c:f>'Stage of cancer diagnosed (C4)'!$I$5:$I$8</c:f>
              <c:numCache>
                <c:formatCode>0%</c:formatCode>
                <c:ptCount val="4"/>
                <c:pt idx="0">
                  <c:v>0.16949152542372881</c:v>
                </c:pt>
                <c:pt idx="1">
                  <c:v>0.3728813559322034</c:v>
                </c:pt>
                <c:pt idx="2">
                  <c:v>0.16949152542372881</c:v>
                </c:pt>
                <c:pt idx="3">
                  <c:v>0.28813559322033899</c:v>
                </c:pt>
              </c:numCache>
            </c:numRef>
          </c:val>
          <c:extLst>
            <c:ext xmlns:c16="http://schemas.microsoft.com/office/drawing/2014/chart" uri="{C3380CC4-5D6E-409C-BE32-E72D297353CC}">
              <c16:uniqueId val="{00000002-798A-4907-AF47-4C22745CED47}"/>
            </c:ext>
          </c:extLst>
        </c:ser>
        <c:dLbls>
          <c:dLblPos val="outEnd"/>
          <c:showLegendKey val="0"/>
          <c:showVal val="1"/>
          <c:showCatName val="0"/>
          <c:showSerName val="0"/>
          <c:showPercent val="0"/>
          <c:showBubbleSize val="0"/>
        </c:dLbls>
        <c:gapWidth val="182"/>
        <c:axId val="758825968"/>
        <c:axId val="758826384"/>
      </c:barChart>
      <c:catAx>
        <c:axId val="75882596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8826384"/>
        <c:crosses val="autoZero"/>
        <c:auto val="1"/>
        <c:lblAlgn val="ctr"/>
        <c:lblOffset val="100"/>
        <c:noMultiLvlLbl val="0"/>
      </c:catAx>
      <c:valAx>
        <c:axId val="75882638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88259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rgbClr val="4472C4"/>
      </a:solid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a:effectLst/>
              </a:rPr>
              <a:t>Type of treatment Patients received/ receiving </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manualLayout>
          <c:layoutTarget val="inner"/>
          <c:xMode val="edge"/>
          <c:yMode val="edge"/>
          <c:x val="0.18105375261858228"/>
          <c:y val="0.22070491681917814"/>
          <c:w val="0.79456828432216686"/>
          <c:h val="0.50513431784041918"/>
        </c:manualLayout>
      </c:layout>
      <c:barChart>
        <c:barDir val="bar"/>
        <c:grouping val="clustered"/>
        <c:varyColors val="0"/>
        <c:ser>
          <c:idx val="0"/>
          <c:order val="0"/>
          <c:tx>
            <c:strRef>
              <c:f>'type of treatment have you rece'!$F$5</c:f>
              <c:strCache>
                <c:ptCount val="1"/>
                <c:pt idx="0">
                  <c:v>Barpeta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'type of treatment have you rece'!$E$6:$E$12</c:f>
              <c:strCache>
                <c:ptCount val="7"/>
                <c:pt idx="0">
                  <c:v>Surgery</c:v>
                </c:pt>
                <c:pt idx="1">
                  <c:v>Chemotherapy</c:v>
                </c:pt>
                <c:pt idx="2">
                  <c:v>Radiation therapy</c:v>
                </c:pt>
                <c:pt idx="3">
                  <c:v>Immunotherapy</c:v>
                </c:pt>
                <c:pt idx="4">
                  <c:v>Palliative care</c:v>
                </c:pt>
                <c:pt idx="5">
                  <c:v>No treatment initiated</c:v>
                </c:pt>
                <c:pt idx="6">
                  <c:v>Others</c:v>
                </c:pt>
              </c:strCache>
            </c:strRef>
          </c:cat>
          <c:val>
            <c:numRef>
              <c:f>'type of treatment have you rece'!$F$6:$F$12</c:f>
              <c:numCache>
                <c:formatCode>0%</c:formatCode>
                <c:ptCount val="7"/>
                <c:pt idx="0">
                  <c:v>0.30357142857142855</c:v>
                </c:pt>
                <c:pt idx="1">
                  <c:v>0.30357142857142855</c:v>
                </c:pt>
                <c:pt idx="2">
                  <c:v>0.23214285714285715</c:v>
                </c:pt>
                <c:pt idx="3">
                  <c:v>7.1428571428571425E-2</c:v>
                </c:pt>
                <c:pt idx="4">
                  <c:v>7.1428571428571425E-2</c:v>
                </c:pt>
                <c:pt idx="5">
                  <c:v>1.7857142857142856E-2</c:v>
                </c:pt>
                <c:pt idx="6">
                  <c:v>0</c:v>
                </c:pt>
              </c:numCache>
            </c:numRef>
          </c:val>
          <c:extLst>
            <c:ext xmlns:c16="http://schemas.microsoft.com/office/drawing/2014/chart" uri="{C3380CC4-5D6E-409C-BE32-E72D297353CC}">
              <c16:uniqueId val="{00000000-4D2C-4102-A237-6189DC5DF772}"/>
            </c:ext>
          </c:extLst>
        </c:ser>
        <c:ser>
          <c:idx val="1"/>
          <c:order val="1"/>
          <c:tx>
            <c:strRef>
              <c:f>'type of treatment have you rece'!$G$5</c:f>
              <c:strCache>
                <c:ptCount val="1"/>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'type of treatment have you rece'!$E$6:$E$12</c:f>
              <c:strCache>
                <c:ptCount val="7"/>
                <c:pt idx="0">
                  <c:v>Surgery</c:v>
                </c:pt>
                <c:pt idx="1">
                  <c:v>Chemotherapy</c:v>
                </c:pt>
                <c:pt idx="2">
                  <c:v>Radiation therapy</c:v>
                </c:pt>
                <c:pt idx="3">
                  <c:v>Immunotherapy</c:v>
                </c:pt>
                <c:pt idx="4">
                  <c:v>Palliative care</c:v>
                </c:pt>
                <c:pt idx="5">
                  <c:v>No treatment initiated</c:v>
                </c:pt>
                <c:pt idx="6">
                  <c:v>Others</c:v>
                </c:pt>
              </c:strCache>
            </c:strRef>
          </c:cat>
          <c:val>
            <c:numRef>
              <c:f>'type of treatment have you rece'!$G$6:$G$12</c:f>
            </c:numRef>
          </c:val>
          <c:extLst>
            <c:ext xmlns:c16="http://schemas.microsoft.com/office/drawing/2014/chart" uri="{C3380CC4-5D6E-409C-BE32-E72D297353CC}">
              <c16:uniqueId val="{00000001-4D2C-4102-A237-6189DC5DF772}"/>
            </c:ext>
          </c:extLst>
        </c:ser>
        <c:ser>
          <c:idx val="2"/>
          <c:order val="2"/>
          <c:tx>
            <c:strRef>
              <c:f>'type of treatment have you rece'!$H$5</c:f>
              <c:strCache>
                <c:ptCount val="1"/>
                <c:pt idx="0">
                  <c:v>Dibrugarh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'type of treatment have you rece'!$E$6:$E$12</c:f>
              <c:strCache>
                <c:ptCount val="7"/>
                <c:pt idx="0">
                  <c:v>Surgery</c:v>
                </c:pt>
                <c:pt idx="1">
                  <c:v>Chemotherapy</c:v>
                </c:pt>
                <c:pt idx="2">
                  <c:v>Radiation therapy</c:v>
                </c:pt>
                <c:pt idx="3">
                  <c:v>Immunotherapy</c:v>
                </c:pt>
                <c:pt idx="4">
                  <c:v>Palliative care</c:v>
                </c:pt>
                <c:pt idx="5">
                  <c:v>No treatment initiated</c:v>
                </c:pt>
                <c:pt idx="6">
                  <c:v>Others</c:v>
                </c:pt>
              </c:strCache>
            </c:strRef>
          </c:cat>
          <c:val>
            <c:numRef>
              <c:f>'type of treatment have you rece'!$H$6:$H$12</c:f>
              <c:numCache>
                <c:formatCode>0%</c:formatCode>
                <c:ptCount val="7"/>
                <c:pt idx="0">
                  <c:v>0.19834710743801653</c:v>
                </c:pt>
                <c:pt idx="1">
                  <c:v>0.35537190082644626</c:v>
                </c:pt>
                <c:pt idx="2">
                  <c:v>0.34710743801652894</c:v>
                </c:pt>
                <c:pt idx="3">
                  <c:v>0</c:v>
                </c:pt>
                <c:pt idx="4">
                  <c:v>8.2644628099173556E-2</c:v>
                </c:pt>
                <c:pt idx="5">
                  <c:v>8.2644628099173556E-3</c:v>
                </c:pt>
                <c:pt idx="6">
                  <c:v>8.2644628099173556E-3</c:v>
                </c:pt>
              </c:numCache>
            </c:numRef>
          </c:val>
          <c:extLst>
            <c:ext xmlns:c16="http://schemas.microsoft.com/office/drawing/2014/chart" uri="{C3380CC4-5D6E-409C-BE32-E72D297353CC}">
              <c16:uniqueId val="{00000002-4D2C-4102-A237-6189DC5DF772}"/>
            </c:ext>
          </c:extLst>
        </c:ser>
        <c:dLbls>
          <c:dLblPos val="outEnd"/>
          <c:showLegendKey val="0"/>
          <c:showVal val="1"/>
          <c:showCatName val="0"/>
          <c:showSerName val="0"/>
          <c:showPercent val="0"/>
          <c:showBubbleSize val="0"/>
        </c:dLbls>
        <c:gapWidth val="182"/>
        <c:axId val="1692391424"/>
        <c:axId val="1692392256"/>
      </c:barChart>
      <c:catAx>
        <c:axId val="16923914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92392256"/>
        <c:crosses val="autoZero"/>
        <c:auto val="1"/>
        <c:lblAlgn val="ctr"/>
        <c:lblOffset val="100"/>
        <c:noMultiLvlLbl val="0"/>
      </c:catAx>
      <c:valAx>
        <c:axId val="169239225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692391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rgbClr val="4472C4"/>
      </a:solid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dirty="0">
                <a:effectLst/>
              </a:rPr>
              <a:t>Health insurance support</a:t>
            </a:r>
            <a:endParaRPr lang="en-IN"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barChart>
        <c:barDir val="bar"/>
        <c:grouping val="clustered"/>
        <c:varyColors val="0"/>
        <c:ser>
          <c:idx val="0"/>
          <c:order val="0"/>
          <c:tx>
            <c:strRef>
              <c:f>'Any health insurance support fo'!$F$5</c:f>
              <c:strCache>
                <c:ptCount val="1"/>
                <c:pt idx="0">
                  <c:v>Barpeta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'Any health insurance support fo'!$E$6:$E$9</c:f>
              <c:strCache>
                <c:ptCount val="4"/>
                <c:pt idx="0">
                  <c:v>Ayushman/AAA card</c:v>
                </c:pt>
                <c:pt idx="1">
                  <c:v>Other government insurance card</c:v>
                </c:pt>
                <c:pt idx="2">
                  <c:v>Private insurance card</c:v>
                </c:pt>
                <c:pt idx="3">
                  <c:v>No insurance</c:v>
                </c:pt>
              </c:strCache>
            </c:strRef>
          </c:cat>
          <c:val>
            <c:numRef>
              <c:f>'Any health insurance support fo'!$F$6:$F$9</c:f>
              <c:numCache>
                <c:formatCode>0%</c:formatCode>
                <c:ptCount val="4"/>
                <c:pt idx="0">
                  <c:v>0.75757575757575757</c:v>
                </c:pt>
                <c:pt idx="1">
                  <c:v>3.0303030303030304E-2</c:v>
                </c:pt>
                <c:pt idx="2">
                  <c:v>0.06</c:v>
                </c:pt>
                <c:pt idx="3">
                  <c:v>0.18181818181818182</c:v>
                </c:pt>
              </c:numCache>
            </c:numRef>
          </c:val>
          <c:extLst>
            <c:ext xmlns:c16="http://schemas.microsoft.com/office/drawing/2014/chart" uri="{C3380CC4-5D6E-409C-BE32-E72D297353CC}">
              <c16:uniqueId val="{00000000-399C-44C8-A016-35BBD884D3C1}"/>
            </c:ext>
          </c:extLst>
        </c:ser>
        <c:ser>
          <c:idx val="1"/>
          <c:order val="1"/>
          <c:tx>
            <c:strRef>
              <c:f>'Any health insurance support fo'!$G$5</c:f>
              <c:strCache>
                <c:ptCount val="1"/>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'Any health insurance support fo'!$E$6:$E$9</c:f>
              <c:strCache>
                <c:ptCount val="4"/>
                <c:pt idx="0">
                  <c:v>Ayushman/AAA card</c:v>
                </c:pt>
                <c:pt idx="1">
                  <c:v>Other government insurance card</c:v>
                </c:pt>
                <c:pt idx="2">
                  <c:v>Private insurance card</c:v>
                </c:pt>
                <c:pt idx="3">
                  <c:v>No insurance</c:v>
                </c:pt>
              </c:strCache>
            </c:strRef>
          </c:cat>
          <c:val>
            <c:numRef>
              <c:f>'Any health insurance support fo'!$G$6:$G$9</c:f>
            </c:numRef>
          </c:val>
          <c:extLst>
            <c:ext xmlns:c16="http://schemas.microsoft.com/office/drawing/2014/chart" uri="{C3380CC4-5D6E-409C-BE32-E72D297353CC}">
              <c16:uniqueId val="{00000001-399C-44C8-A016-35BBD884D3C1}"/>
            </c:ext>
          </c:extLst>
        </c:ser>
        <c:ser>
          <c:idx val="2"/>
          <c:order val="2"/>
          <c:tx>
            <c:strRef>
              <c:f>'Any health insurance support fo'!$H$5</c:f>
              <c:strCache>
                <c:ptCount val="1"/>
                <c:pt idx="0">
                  <c:v>Dibrugarh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'Any health insurance support fo'!$E$6:$E$9</c:f>
              <c:strCache>
                <c:ptCount val="4"/>
                <c:pt idx="0">
                  <c:v>Ayushman/AAA card</c:v>
                </c:pt>
                <c:pt idx="1">
                  <c:v>Other government insurance card</c:v>
                </c:pt>
                <c:pt idx="2">
                  <c:v>Private insurance card</c:v>
                </c:pt>
                <c:pt idx="3">
                  <c:v>No insurance</c:v>
                </c:pt>
              </c:strCache>
            </c:strRef>
          </c:cat>
          <c:val>
            <c:numRef>
              <c:f>'Any health insurance support fo'!$H$6:$H$9</c:f>
              <c:numCache>
                <c:formatCode>0%</c:formatCode>
                <c:ptCount val="4"/>
                <c:pt idx="0">
                  <c:v>0.91666666666666663</c:v>
                </c:pt>
                <c:pt idx="1">
                  <c:v>0.05</c:v>
                </c:pt>
                <c:pt idx="2">
                  <c:v>0</c:v>
                </c:pt>
                <c:pt idx="3">
                  <c:v>3.3333333333333333E-2</c:v>
                </c:pt>
              </c:numCache>
            </c:numRef>
          </c:val>
          <c:extLst>
            <c:ext xmlns:c16="http://schemas.microsoft.com/office/drawing/2014/chart" uri="{C3380CC4-5D6E-409C-BE32-E72D297353CC}">
              <c16:uniqueId val="{00000002-399C-44C8-A016-35BBD884D3C1}"/>
            </c:ext>
          </c:extLst>
        </c:ser>
        <c:dLbls>
          <c:dLblPos val="outEnd"/>
          <c:showLegendKey val="0"/>
          <c:showVal val="1"/>
          <c:showCatName val="0"/>
          <c:showSerName val="0"/>
          <c:showPercent val="0"/>
          <c:showBubbleSize val="0"/>
        </c:dLbls>
        <c:gapWidth val="182"/>
        <c:axId val="759223728"/>
        <c:axId val="759219984"/>
      </c:barChart>
      <c:catAx>
        <c:axId val="7592237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9219984"/>
        <c:crosses val="autoZero"/>
        <c:auto val="1"/>
        <c:lblAlgn val="ctr"/>
        <c:lblOffset val="100"/>
        <c:noMultiLvlLbl val="0"/>
      </c:catAx>
      <c:valAx>
        <c:axId val="759219984"/>
        <c:scaling>
          <c:orientation val="minMax"/>
        </c:scaling>
        <c:delete val="0"/>
        <c:axPos val="b"/>
        <c:numFmt formatCode="0%" sourceLinked="1"/>
        <c:majorTickMark val="none"/>
        <c:minorTickMark val="none"/>
        <c:tickLblPos val="nextTo"/>
        <c:spPr>
          <a:noFill/>
          <a:ln>
            <a:solidFill>
              <a:srgbClr val="A5A5A5">
                <a:lumMod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592237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rgbClr val="ED7D31">
          <a:lumMod val="50000"/>
        </a:srgbClr>
      </a:solidFill>
    </a:ln>
    <a:effectLst/>
  </c:spPr>
  <c:txPr>
    <a:bodyPr/>
    <a:lstStyle/>
    <a:p>
      <a:pPr>
        <a:defRPr/>
      </a:pPr>
      <a:endParaRPr lang="en-US"/>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200" b="0" i="0" u="none" strike="noStrike" baseline="0" dirty="0">
                <a:effectLst/>
              </a:rPr>
              <a:t>Difficulties faced in accessing cancer treatment</a:t>
            </a:r>
            <a:endParaRPr lang="en-IN" sz="12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barChart>
        <c:barDir val="bar"/>
        <c:grouping val="clustered"/>
        <c:varyColors val="0"/>
        <c:ser>
          <c:idx val="0"/>
          <c:order val="0"/>
          <c:tx>
            <c:strRef>
              <c:f>'kind of difficulties have you f'!$F$5</c:f>
              <c:strCache>
                <c:ptCount val="1"/>
                <c:pt idx="0">
                  <c:v>Barpeta</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'kind of difficulties have you f'!$E$6:$E$10</c:f>
              <c:strCache>
                <c:ptCount val="5"/>
                <c:pt idx="0">
                  <c:v>Distance of the treatment facility</c:v>
                </c:pt>
                <c:pt idx="1">
                  <c:v>Cost</c:v>
                </c:pt>
                <c:pt idx="2">
                  <c:v>Lack of transport facilities</c:v>
                </c:pt>
                <c:pt idx="3">
                  <c:v>Physical condition</c:v>
                </c:pt>
                <c:pt idx="4">
                  <c:v>No difficulties faced</c:v>
                </c:pt>
              </c:strCache>
            </c:strRef>
          </c:cat>
          <c:val>
            <c:numRef>
              <c:f>'kind of difficulties have you f'!$F$6:$F$10</c:f>
              <c:numCache>
                <c:formatCode>0%</c:formatCode>
                <c:ptCount val="5"/>
                <c:pt idx="0">
                  <c:v>0.26470588235294118</c:v>
                </c:pt>
                <c:pt idx="1">
                  <c:v>0.36764705882352944</c:v>
                </c:pt>
                <c:pt idx="2">
                  <c:v>0.20588235294117646</c:v>
                </c:pt>
                <c:pt idx="3">
                  <c:v>0.10294117647058823</c:v>
                </c:pt>
                <c:pt idx="4">
                  <c:v>5.8823529411764705E-2</c:v>
                </c:pt>
              </c:numCache>
            </c:numRef>
          </c:val>
          <c:extLst>
            <c:ext xmlns:c16="http://schemas.microsoft.com/office/drawing/2014/chart" uri="{C3380CC4-5D6E-409C-BE32-E72D297353CC}">
              <c16:uniqueId val="{00000000-E9C7-4DDF-BA47-68C40B27E224}"/>
            </c:ext>
          </c:extLst>
        </c:ser>
        <c:ser>
          <c:idx val="1"/>
          <c:order val="1"/>
          <c:tx>
            <c:strRef>
              <c:f>'kind of difficulties have you f'!$G$5</c:f>
              <c:strCache>
                <c:ptCount val="1"/>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'kind of difficulties have you f'!$E$6:$E$10</c:f>
              <c:strCache>
                <c:ptCount val="5"/>
                <c:pt idx="0">
                  <c:v>Distance of the treatment facility</c:v>
                </c:pt>
                <c:pt idx="1">
                  <c:v>Cost</c:v>
                </c:pt>
                <c:pt idx="2">
                  <c:v>Lack of transport facilities</c:v>
                </c:pt>
                <c:pt idx="3">
                  <c:v>Physical condition</c:v>
                </c:pt>
                <c:pt idx="4">
                  <c:v>No difficulties faced</c:v>
                </c:pt>
              </c:strCache>
            </c:strRef>
          </c:cat>
          <c:val>
            <c:numRef>
              <c:f>'kind of difficulties have you f'!$G$6:$G$10</c:f>
            </c:numRef>
          </c:val>
          <c:extLst>
            <c:ext xmlns:c16="http://schemas.microsoft.com/office/drawing/2014/chart" uri="{C3380CC4-5D6E-409C-BE32-E72D297353CC}">
              <c16:uniqueId val="{00000001-E9C7-4DDF-BA47-68C40B27E224}"/>
            </c:ext>
          </c:extLst>
        </c:ser>
        <c:ser>
          <c:idx val="2"/>
          <c:order val="2"/>
          <c:tx>
            <c:strRef>
              <c:f>'kind of difficulties have you f'!$H$5</c:f>
              <c:strCache>
                <c:ptCount val="1"/>
                <c:pt idx="0">
                  <c:v>Dibrugarh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'kind of difficulties have you f'!$E$6:$E$10</c:f>
              <c:strCache>
                <c:ptCount val="5"/>
                <c:pt idx="0">
                  <c:v>Distance of the treatment facility</c:v>
                </c:pt>
                <c:pt idx="1">
                  <c:v>Cost</c:v>
                </c:pt>
                <c:pt idx="2">
                  <c:v>Lack of transport facilities</c:v>
                </c:pt>
                <c:pt idx="3">
                  <c:v>Physical condition</c:v>
                </c:pt>
                <c:pt idx="4">
                  <c:v>No difficulties faced</c:v>
                </c:pt>
              </c:strCache>
            </c:strRef>
          </c:cat>
          <c:val>
            <c:numRef>
              <c:f>'kind of difficulties have you f'!$H$6:$H$10</c:f>
              <c:numCache>
                <c:formatCode>0%</c:formatCode>
                <c:ptCount val="5"/>
                <c:pt idx="0">
                  <c:v>0.20567375886524822</c:v>
                </c:pt>
                <c:pt idx="1">
                  <c:v>0.31914893617021278</c:v>
                </c:pt>
                <c:pt idx="2">
                  <c:v>0.2978723404255319</c:v>
                </c:pt>
                <c:pt idx="3">
                  <c:v>0.14893617021276595</c:v>
                </c:pt>
                <c:pt idx="4">
                  <c:v>2.8368794326241134E-2</c:v>
                </c:pt>
              </c:numCache>
            </c:numRef>
          </c:val>
          <c:extLst>
            <c:ext xmlns:c16="http://schemas.microsoft.com/office/drawing/2014/chart" uri="{C3380CC4-5D6E-409C-BE32-E72D297353CC}">
              <c16:uniqueId val="{00000002-E9C7-4DDF-BA47-68C40B27E224}"/>
            </c:ext>
          </c:extLst>
        </c:ser>
        <c:dLbls>
          <c:dLblPos val="outEnd"/>
          <c:showLegendKey val="0"/>
          <c:showVal val="1"/>
          <c:showCatName val="0"/>
          <c:showSerName val="0"/>
          <c:showPercent val="0"/>
          <c:showBubbleSize val="0"/>
        </c:dLbls>
        <c:gapWidth val="182"/>
        <c:axId val="1998312800"/>
        <c:axId val="1998314048"/>
      </c:barChart>
      <c:catAx>
        <c:axId val="199831280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98314048"/>
        <c:crosses val="autoZero"/>
        <c:auto val="1"/>
        <c:lblAlgn val="ctr"/>
        <c:lblOffset val="100"/>
        <c:noMultiLvlLbl val="0"/>
      </c:catAx>
      <c:valAx>
        <c:axId val="199831404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983128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rgbClr val="A5A5A5">
          <a:lumMod val="50000"/>
        </a:srgbClr>
      </a:solid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400" b="0" i="0" u="none" strike="noStrike" baseline="0" dirty="0">
                <a:effectLst/>
              </a:rPr>
              <a:t> </a:t>
            </a:r>
            <a:r>
              <a:rPr lang="en-IN" sz="1100" b="0" i="0" u="none" strike="noStrike" baseline="0" dirty="0">
                <a:effectLst/>
              </a:rPr>
              <a:t>Relationship with the cancer patient</a:t>
            </a:r>
            <a:endParaRPr lang="en-IN" dirty="0"/>
          </a:p>
        </c:rich>
      </c:tx>
      <c:layout>
        <c:manualLayout>
          <c:xMode val="edge"/>
          <c:yMode val="edge"/>
          <c:x val="0.12988566139782531"/>
          <c:y val="2.364610898156488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IN"/>
        </a:p>
      </c:txPr>
    </c:title>
    <c:autoTitleDeleted val="0"/>
    <c:plotArea>
      <c:layout/>
      <c:barChart>
        <c:barDir val="col"/>
        <c:grouping val="clustered"/>
        <c:varyColors val="0"/>
        <c:ser>
          <c:idx val="0"/>
          <c:order val="0"/>
          <c:tx>
            <c:strRef>
              <c:f>'B 9'!$B$12</c:f>
              <c:strCache>
                <c:ptCount val="1"/>
                <c:pt idx="0">
                  <c:v>Community Member</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 9'!$C$11:$D$11</c:f>
              <c:strCache>
                <c:ptCount val="2"/>
                <c:pt idx="0">
                  <c:v>Barpeta (N=28)</c:v>
                </c:pt>
                <c:pt idx="1">
                  <c:v>Dibrugarh(N=29)</c:v>
                </c:pt>
              </c:strCache>
            </c:strRef>
          </c:cat>
          <c:val>
            <c:numRef>
              <c:f>'B 9'!$C$12:$D$12</c:f>
              <c:numCache>
                <c:formatCode>0%</c:formatCode>
                <c:ptCount val="2"/>
                <c:pt idx="0">
                  <c:v>0.10714285714285714</c:v>
                </c:pt>
                <c:pt idx="1">
                  <c:v>0</c:v>
                </c:pt>
              </c:numCache>
            </c:numRef>
          </c:val>
          <c:extLst>
            <c:ext xmlns:c16="http://schemas.microsoft.com/office/drawing/2014/chart" uri="{C3380CC4-5D6E-409C-BE32-E72D297353CC}">
              <c16:uniqueId val="{00000000-CDAD-4C57-B5BB-BE07A40DF99C}"/>
            </c:ext>
          </c:extLst>
        </c:ser>
        <c:ser>
          <c:idx val="1"/>
          <c:order val="1"/>
          <c:tx>
            <c:strRef>
              <c:f>'B 9'!$B$13</c:f>
              <c:strCache>
                <c:ptCount val="1"/>
                <c:pt idx="0">
                  <c:v>Immediate Family Member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 9'!$C$11:$D$11</c:f>
              <c:strCache>
                <c:ptCount val="2"/>
                <c:pt idx="0">
                  <c:v>Barpeta (N=28)</c:v>
                </c:pt>
                <c:pt idx="1">
                  <c:v>Dibrugarh(N=29)</c:v>
                </c:pt>
              </c:strCache>
            </c:strRef>
          </c:cat>
          <c:val>
            <c:numRef>
              <c:f>'B 9'!$C$13:$D$13</c:f>
              <c:numCache>
                <c:formatCode>0%</c:formatCode>
                <c:ptCount val="2"/>
                <c:pt idx="0">
                  <c:v>0.8571428571428571</c:v>
                </c:pt>
                <c:pt idx="1">
                  <c:v>1</c:v>
                </c:pt>
              </c:numCache>
            </c:numRef>
          </c:val>
          <c:extLst>
            <c:ext xmlns:c16="http://schemas.microsoft.com/office/drawing/2014/chart" uri="{C3380CC4-5D6E-409C-BE32-E72D297353CC}">
              <c16:uniqueId val="{00000001-CDAD-4C57-B5BB-BE07A40DF99C}"/>
            </c:ext>
          </c:extLst>
        </c:ser>
        <c:ser>
          <c:idx val="2"/>
          <c:order val="2"/>
          <c:tx>
            <c:strRef>
              <c:f>'B 9'!$B$14</c:f>
              <c:strCache>
                <c:ptCount val="1"/>
                <c:pt idx="0">
                  <c:v>Others</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 9'!$C$11:$D$11</c:f>
              <c:strCache>
                <c:ptCount val="2"/>
                <c:pt idx="0">
                  <c:v>Barpeta (N=28)</c:v>
                </c:pt>
                <c:pt idx="1">
                  <c:v>Dibrugarh(N=29)</c:v>
                </c:pt>
              </c:strCache>
            </c:strRef>
          </c:cat>
          <c:val>
            <c:numRef>
              <c:f>'B 9'!$C$14:$D$14</c:f>
              <c:numCache>
                <c:formatCode>0%</c:formatCode>
                <c:ptCount val="2"/>
                <c:pt idx="0">
                  <c:v>3.5714285714285712E-2</c:v>
                </c:pt>
                <c:pt idx="1">
                  <c:v>0</c:v>
                </c:pt>
              </c:numCache>
            </c:numRef>
          </c:val>
          <c:extLst>
            <c:ext xmlns:c16="http://schemas.microsoft.com/office/drawing/2014/chart" uri="{C3380CC4-5D6E-409C-BE32-E72D297353CC}">
              <c16:uniqueId val="{00000002-CDAD-4C57-B5BB-BE07A40DF99C}"/>
            </c:ext>
          </c:extLst>
        </c:ser>
        <c:dLbls>
          <c:showLegendKey val="0"/>
          <c:showVal val="0"/>
          <c:showCatName val="0"/>
          <c:showSerName val="0"/>
          <c:showPercent val="0"/>
          <c:showBubbleSize val="0"/>
        </c:dLbls>
        <c:gapWidth val="219"/>
        <c:overlap val="-27"/>
        <c:axId val="1326884063"/>
        <c:axId val="1782668175"/>
      </c:barChart>
      <c:catAx>
        <c:axId val="13268840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82668175"/>
        <c:crosses val="autoZero"/>
        <c:auto val="1"/>
        <c:lblAlgn val="ctr"/>
        <c:lblOffset val="100"/>
        <c:noMultiLvlLbl val="0"/>
      </c:catAx>
      <c:valAx>
        <c:axId val="1782668175"/>
        <c:scaling>
          <c:orientation val="minMax"/>
        </c:scaling>
        <c:delete val="1"/>
        <c:axPos val="l"/>
        <c:numFmt formatCode="0%" sourceLinked="1"/>
        <c:majorTickMark val="none"/>
        <c:minorTickMark val="none"/>
        <c:tickLblPos val="nextTo"/>
        <c:crossAx val="1326884063"/>
        <c:crosses val="autoZero"/>
        <c:crossBetween val="between"/>
      </c:valAx>
      <c:spPr>
        <a:noFill/>
        <a:ln>
          <a:noFill/>
        </a:ln>
        <a:effectLst/>
      </c:spPr>
    </c:plotArea>
    <c:legend>
      <c:legendPos val="b"/>
      <c:layout>
        <c:manualLayout>
          <c:xMode val="edge"/>
          <c:yMode val="edge"/>
          <c:x val="0.18976050021175173"/>
          <c:y val="0.60456274623324913"/>
          <c:w val="0.67601513848294259"/>
          <c:h val="0.3523967408955476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rgbClr val="ED7D31">
          <a:lumMod val="50000"/>
        </a:srgbClr>
      </a:solid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200" dirty="0"/>
              <a:t>Formal training on caregiving</a:t>
            </a:r>
          </a:p>
        </c:rich>
      </c:tx>
      <c:layout>
        <c:manualLayout>
          <c:xMode val="edge"/>
          <c:yMode val="edge"/>
          <c:x val="0.12203003747890731"/>
          <c:y val="4.761904761904761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183538763204294E-2"/>
          <c:y val="0.29345238095238096"/>
          <c:w val="0.88495268401188187"/>
          <c:h val="0.4323012748406449"/>
        </c:manualLayout>
      </c:layout>
      <c:barChart>
        <c:barDir val="col"/>
        <c:grouping val="clustered"/>
        <c:varyColors val="0"/>
        <c:ser>
          <c:idx val="0"/>
          <c:order val="0"/>
          <c:tx>
            <c:strRef>
              <c:f>'C 1'!$B$11</c:f>
              <c:strCache>
                <c:ptCount val="1"/>
                <c:pt idx="0">
                  <c:v>Yes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 1'!$C$10:$D$10</c:f>
              <c:strCache>
                <c:ptCount val="2"/>
                <c:pt idx="0">
                  <c:v>Barpeta (N=28)</c:v>
                </c:pt>
                <c:pt idx="1">
                  <c:v>Dibrugarh(N=29)</c:v>
                </c:pt>
              </c:strCache>
            </c:strRef>
          </c:cat>
          <c:val>
            <c:numRef>
              <c:f>'C 1'!$C$11:$D$11</c:f>
              <c:numCache>
                <c:formatCode>0%</c:formatCode>
                <c:ptCount val="2"/>
                <c:pt idx="0">
                  <c:v>0.2857142857142857</c:v>
                </c:pt>
                <c:pt idx="1">
                  <c:v>3.4482758620689655E-2</c:v>
                </c:pt>
              </c:numCache>
            </c:numRef>
          </c:val>
          <c:extLst>
            <c:ext xmlns:c16="http://schemas.microsoft.com/office/drawing/2014/chart" uri="{C3380CC4-5D6E-409C-BE32-E72D297353CC}">
              <c16:uniqueId val="{00000000-9E3F-4D65-A2BA-A73351636ABE}"/>
            </c:ext>
          </c:extLst>
        </c:ser>
        <c:ser>
          <c:idx val="1"/>
          <c:order val="1"/>
          <c:tx>
            <c:strRef>
              <c:f>'C 1'!$B$12</c:f>
              <c:strCache>
                <c:ptCount val="1"/>
                <c:pt idx="0">
                  <c:v>No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 1'!$C$10:$D$10</c:f>
              <c:strCache>
                <c:ptCount val="2"/>
                <c:pt idx="0">
                  <c:v>Barpeta (N=28)</c:v>
                </c:pt>
                <c:pt idx="1">
                  <c:v>Dibrugarh(N=29)</c:v>
                </c:pt>
              </c:strCache>
            </c:strRef>
          </c:cat>
          <c:val>
            <c:numRef>
              <c:f>'C 1'!$C$12:$D$12</c:f>
              <c:numCache>
                <c:formatCode>0%</c:formatCode>
                <c:ptCount val="2"/>
                <c:pt idx="0">
                  <c:v>0.7142857142857143</c:v>
                </c:pt>
                <c:pt idx="1">
                  <c:v>0.96551724137931039</c:v>
                </c:pt>
              </c:numCache>
            </c:numRef>
          </c:val>
          <c:extLst>
            <c:ext xmlns:c16="http://schemas.microsoft.com/office/drawing/2014/chart" uri="{C3380CC4-5D6E-409C-BE32-E72D297353CC}">
              <c16:uniqueId val="{00000001-9E3F-4D65-A2BA-A73351636ABE}"/>
            </c:ext>
          </c:extLst>
        </c:ser>
        <c:dLbls>
          <c:showLegendKey val="0"/>
          <c:showVal val="0"/>
          <c:showCatName val="0"/>
          <c:showSerName val="0"/>
          <c:showPercent val="0"/>
          <c:showBubbleSize val="0"/>
        </c:dLbls>
        <c:gapWidth val="219"/>
        <c:overlap val="-27"/>
        <c:axId val="507124192"/>
        <c:axId val="507125152"/>
      </c:barChart>
      <c:catAx>
        <c:axId val="507124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7125152"/>
        <c:crosses val="autoZero"/>
        <c:auto val="1"/>
        <c:lblAlgn val="ctr"/>
        <c:lblOffset val="100"/>
        <c:noMultiLvlLbl val="0"/>
      </c:catAx>
      <c:valAx>
        <c:axId val="507125152"/>
        <c:scaling>
          <c:orientation val="minMax"/>
        </c:scaling>
        <c:delete val="1"/>
        <c:axPos val="l"/>
        <c:numFmt formatCode="0%" sourceLinked="1"/>
        <c:majorTickMark val="none"/>
        <c:minorTickMark val="none"/>
        <c:tickLblPos val="nextTo"/>
        <c:crossAx val="5071241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solidFill>
    <a:ln cmpd="sng">
      <a:solidFill>
        <a:srgbClr val="A5A5A5">
          <a:lumMod val="50000"/>
        </a:srgbClr>
      </a:solid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10">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
  <cs:dataPoint3D>
    <cs:lnRef idx="0"/>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flip="none" rotWithShape="1">
        <a:gsLst>
          <a:gs pos="0">
            <a:schemeClr val="phClr"/>
          </a:gs>
          <a:gs pos="75000">
            <a:schemeClr val="phClr">
              <a:lumMod val="60000"/>
              <a:lumOff val="40000"/>
            </a:schemeClr>
          </a:gs>
          <a:gs pos="51000">
            <a:schemeClr val="phClr">
              <a:alpha val="75000"/>
            </a:schemeClr>
          </a:gs>
          <a:gs pos="100000">
            <a:schemeClr val="phClr">
              <a:lumMod val="20000"/>
              <a:lumOff val="80000"/>
              <a:alpha val="15000"/>
            </a:schemeClr>
          </a:gs>
        </a:gsLst>
        <a:lin ang="5400000" scaled="0"/>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ajor>
  <cs:gridlineMinor>
    <cs:lnRef idx="0"/>
    <cs:fillRef idx="0"/>
    <cs:effectRef idx="0"/>
    <cs:fontRef idx="minor">
      <a:schemeClr val="dk1"/>
    </cs:fontRef>
    <cs:spPr>
      <a:ln w="9525" cap="flat" cmpd="sng" algn="ctr">
        <a:gradFill>
          <a:gsLst>
            <a:gs pos="100000">
              <a:schemeClr val="tx1">
                <a:lumMod val="5000"/>
                <a:lumOff val="95000"/>
              </a:schemeClr>
            </a:gs>
            <a:gs pos="0">
              <a:schemeClr val="tx1">
                <a:lumMod val="25000"/>
                <a:lumOff val="7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svg"/><Relationship Id="rId1" Type="http://schemas.openxmlformats.org/officeDocument/2006/relationships/image" Target="../media/image5.png"/><Relationship Id="rId4" Type="http://schemas.openxmlformats.org/officeDocument/2006/relationships/image" Target="../media/image8.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6D9605-6153-41E2-8903-F7674E210DEC}"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46BE2C00-DA1F-4217-9045-F965FEA02283}">
      <dgm:prSet/>
      <dgm:spPr/>
      <dgm:t>
        <a:bodyPr/>
        <a:lstStyle/>
        <a:p>
          <a:r>
            <a:rPr lang="en-US" dirty="0"/>
            <a:t>The present study assessed the impact of ACCF’s community outreach, patient support, and caregiver sensitization programs on cancer awareness and caregiving practices in Barpeta and Dibrugarh, Assam. Findings indicate significant improvements in awareness and early detection, especially in Barpeta, where 50% of patients were diagnosed at a pre-cancerous stage and 31% at Stage I. </a:t>
          </a:r>
        </a:p>
      </dgm:t>
    </dgm:pt>
    <dgm:pt modelId="{3B762680-5285-41A1-94CB-628B47E3DE44}" type="parTrans" cxnId="{9F090A1D-CEAE-4426-B628-E7F38BE94CAE}">
      <dgm:prSet/>
      <dgm:spPr/>
      <dgm:t>
        <a:bodyPr/>
        <a:lstStyle/>
        <a:p>
          <a:endParaRPr lang="en-US"/>
        </a:p>
      </dgm:t>
    </dgm:pt>
    <dgm:pt modelId="{CD585CF3-A5AE-497E-B5D9-7A3BCF400BAA}" type="sibTrans" cxnId="{9F090A1D-CEAE-4426-B628-E7F38BE94CAE}">
      <dgm:prSet/>
      <dgm:spPr/>
      <dgm:t>
        <a:bodyPr/>
        <a:lstStyle/>
        <a:p>
          <a:endParaRPr lang="en-US"/>
        </a:p>
      </dgm:t>
    </dgm:pt>
    <dgm:pt modelId="{1ACF9582-878D-4F27-BB2A-B2E80209A9C1}">
      <dgm:prSet/>
      <dgm:spPr/>
      <dgm:t>
        <a:bodyPr/>
        <a:lstStyle/>
        <a:p>
          <a:r>
            <a:rPr lang="en-US" dirty="0"/>
            <a:t>In contrast, 29% of patients in Dibrugarh were diagnosed at advanced stages. Chemotherapy and surgery were common treatments, with radiation more prevalent in Dibrugarh (35%) than Barpeta (23%). Most patients had health insurance (92% in Dibrugarh, 76% in Barpeta), yet 18% in Barpeta lacked coverage. Cost and transport remain key barriers, underscoring the need for enhanced support mechanisms. Youth engagement was low, and women were the primary participants, reflecting their role in caregiving and health promotion. Overall, the interventions show promise but gaps in early detection, insurance coverage, and accessibility need addressing.</a:t>
          </a:r>
        </a:p>
      </dgm:t>
    </dgm:pt>
    <dgm:pt modelId="{54AF3EB0-EC0B-409C-AF5E-E3C8CF7FE29F}" type="parTrans" cxnId="{0AD72A36-4F22-4319-8186-7F180516B244}">
      <dgm:prSet/>
      <dgm:spPr/>
      <dgm:t>
        <a:bodyPr/>
        <a:lstStyle/>
        <a:p>
          <a:endParaRPr lang="en-US"/>
        </a:p>
      </dgm:t>
    </dgm:pt>
    <dgm:pt modelId="{08C539FC-491D-4B60-B955-72D0D54D3C35}" type="sibTrans" cxnId="{0AD72A36-4F22-4319-8186-7F180516B244}">
      <dgm:prSet/>
      <dgm:spPr/>
      <dgm:t>
        <a:bodyPr/>
        <a:lstStyle/>
        <a:p>
          <a:endParaRPr lang="en-US"/>
        </a:p>
      </dgm:t>
    </dgm:pt>
    <dgm:pt modelId="{849D26BB-7620-461D-8BD4-A224013D8A1C}" type="pres">
      <dgm:prSet presAssocID="{A46D9605-6153-41E2-8903-F7674E210DEC}" presName="root" presStyleCnt="0">
        <dgm:presLayoutVars>
          <dgm:dir/>
          <dgm:resizeHandles val="exact"/>
        </dgm:presLayoutVars>
      </dgm:prSet>
      <dgm:spPr/>
    </dgm:pt>
    <dgm:pt modelId="{3F408546-9DC7-45A9-8CE4-CFFD0BAB0510}" type="pres">
      <dgm:prSet presAssocID="{46BE2C00-DA1F-4217-9045-F965FEA02283}" presName="compNode" presStyleCnt="0"/>
      <dgm:spPr/>
    </dgm:pt>
    <dgm:pt modelId="{395214D5-2189-4437-9C78-C55C8F0A7DA6}" type="pres">
      <dgm:prSet presAssocID="{46BE2C00-DA1F-4217-9045-F965FEA02283}" presName="bgRect" presStyleLbl="bgShp" presStyleIdx="0" presStyleCnt="2"/>
      <dgm:spPr/>
    </dgm:pt>
    <dgm:pt modelId="{FAF685B2-47E0-4F99-ABCB-6498F78FC308}" type="pres">
      <dgm:prSet presAssocID="{46BE2C00-DA1F-4217-9045-F965FEA0228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rget Audience"/>
        </a:ext>
      </dgm:extLst>
    </dgm:pt>
    <dgm:pt modelId="{8D2B19B4-DB55-41E4-B8B3-77AB72717D14}" type="pres">
      <dgm:prSet presAssocID="{46BE2C00-DA1F-4217-9045-F965FEA02283}" presName="spaceRect" presStyleCnt="0"/>
      <dgm:spPr/>
    </dgm:pt>
    <dgm:pt modelId="{5FB356A8-A6B7-4FE1-87B6-C017CA2EDEA5}" type="pres">
      <dgm:prSet presAssocID="{46BE2C00-DA1F-4217-9045-F965FEA02283}" presName="parTx" presStyleLbl="revTx" presStyleIdx="0" presStyleCnt="2">
        <dgm:presLayoutVars>
          <dgm:chMax val="0"/>
          <dgm:chPref val="0"/>
        </dgm:presLayoutVars>
      </dgm:prSet>
      <dgm:spPr/>
    </dgm:pt>
    <dgm:pt modelId="{8F26D228-5763-4D4B-8B04-C229220965A8}" type="pres">
      <dgm:prSet presAssocID="{CD585CF3-A5AE-497E-B5D9-7A3BCF400BAA}" presName="sibTrans" presStyleCnt="0"/>
      <dgm:spPr/>
    </dgm:pt>
    <dgm:pt modelId="{9B7700DF-7AC8-4C03-B61C-4DE7F0BC6477}" type="pres">
      <dgm:prSet presAssocID="{1ACF9582-878D-4F27-BB2A-B2E80209A9C1}" presName="compNode" presStyleCnt="0"/>
      <dgm:spPr/>
    </dgm:pt>
    <dgm:pt modelId="{7F0461DE-9775-4D0E-A235-98119D212FE3}" type="pres">
      <dgm:prSet presAssocID="{1ACF9582-878D-4F27-BB2A-B2E80209A9C1}" presName="bgRect" presStyleLbl="bgShp" presStyleIdx="1" presStyleCnt="2"/>
      <dgm:spPr/>
    </dgm:pt>
    <dgm:pt modelId="{C9730BC1-4D6D-4647-BF25-371F56DD18D6}" type="pres">
      <dgm:prSet presAssocID="{1ACF9582-878D-4F27-BB2A-B2E80209A9C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adioactive"/>
        </a:ext>
      </dgm:extLst>
    </dgm:pt>
    <dgm:pt modelId="{5A9B7CD2-E6F4-4808-8FD7-1F125FDF7C17}" type="pres">
      <dgm:prSet presAssocID="{1ACF9582-878D-4F27-BB2A-B2E80209A9C1}" presName="spaceRect" presStyleCnt="0"/>
      <dgm:spPr/>
    </dgm:pt>
    <dgm:pt modelId="{433E9E8B-4DBD-4393-837B-4F10350D8764}" type="pres">
      <dgm:prSet presAssocID="{1ACF9582-878D-4F27-BB2A-B2E80209A9C1}" presName="parTx" presStyleLbl="revTx" presStyleIdx="1" presStyleCnt="2">
        <dgm:presLayoutVars>
          <dgm:chMax val="0"/>
          <dgm:chPref val="0"/>
        </dgm:presLayoutVars>
      </dgm:prSet>
      <dgm:spPr/>
    </dgm:pt>
  </dgm:ptLst>
  <dgm:cxnLst>
    <dgm:cxn modelId="{84677215-7A58-4E34-AC94-B52452203D9E}" type="presOf" srcId="{46BE2C00-DA1F-4217-9045-F965FEA02283}" destId="{5FB356A8-A6B7-4FE1-87B6-C017CA2EDEA5}" srcOrd="0" destOrd="0" presId="urn:microsoft.com/office/officeart/2018/2/layout/IconVerticalSolidList"/>
    <dgm:cxn modelId="{9F090A1D-CEAE-4426-B628-E7F38BE94CAE}" srcId="{A46D9605-6153-41E2-8903-F7674E210DEC}" destId="{46BE2C00-DA1F-4217-9045-F965FEA02283}" srcOrd="0" destOrd="0" parTransId="{3B762680-5285-41A1-94CB-628B47E3DE44}" sibTransId="{CD585CF3-A5AE-497E-B5D9-7A3BCF400BAA}"/>
    <dgm:cxn modelId="{A3B6501D-3A64-44D3-8349-EE3C2B802B82}" type="presOf" srcId="{1ACF9582-878D-4F27-BB2A-B2E80209A9C1}" destId="{433E9E8B-4DBD-4393-837B-4F10350D8764}" srcOrd="0" destOrd="0" presId="urn:microsoft.com/office/officeart/2018/2/layout/IconVerticalSolidList"/>
    <dgm:cxn modelId="{0AD72A36-4F22-4319-8186-7F180516B244}" srcId="{A46D9605-6153-41E2-8903-F7674E210DEC}" destId="{1ACF9582-878D-4F27-BB2A-B2E80209A9C1}" srcOrd="1" destOrd="0" parTransId="{54AF3EB0-EC0B-409C-AF5E-E3C8CF7FE29F}" sibTransId="{08C539FC-491D-4B60-B955-72D0D54D3C35}"/>
    <dgm:cxn modelId="{2D1D2BEE-0947-49A2-974B-85B679C8BEBD}" type="presOf" srcId="{A46D9605-6153-41E2-8903-F7674E210DEC}" destId="{849D26BB-7620-461D-8BD4-A224013D8A1C}" srcOrd="0" destOrd="0" presId="urn:microsoft.com/office/officeart/2018/2/layout/IconVerticalSolidList"/>
    <dgm:cxn modelId="{9F3F2128-1DE5-4F0C-B201-FF1E0F7316F5}" type="presParOf" srcId="{849D26BB-7620-461D-8BD4-A224013D8A1C}" destId="{3F408546-9DC7-45A9-8CE4-CFFD0BAB0510}" srcOrd="0" destOrd="0" presId="urn:microsoft.com/office/officeart/2018/2/layout/IconVerticalSolidList"/>
    <dgm:cxn modelId="{CB06D9F2-3922-4CF1-B7C5-B0E4313CFE81}" type="presParOf" srcId="{3F408546-9DC7-45A9-8CE4-CFFD0BAB0510}" destId="{395214D5-2189-4437-9C78-C55C8F0A7DA6}" srcOrd="0" destOrd="0" presId="urn:microsoft.com/office/officeart/2018/2/layout/IconVerticalSolidList"/>
    <dgm:cxn modelId="{234059E6-7A62-4A9A-8055-A01560D0B360}" type="presParOf" srcId="{3F408546-9DC7-45A9-8CE4-CFFD0BAB0510}" destId="{FAF685B2-47E0-4F99-ABCB-6498F78FC308}" srcOrd="1" destOrd="0" presId="urn:microsoft.com/office/officeart/2018/2/layout/IconVerticalSolidList"/>
    <dgm:cxn modelId="{4FA6B831-11E8-4186-9CB9-F78E6C3A5801}" type="presParOf" srcId="{3F408546-9DC7-45A9-8CE4-CFFD0BAB0510}" destId="{8D2B19B4-DB55-41E4-B8B3-77AB72717D14}" srcOrd="2" destOrd="0" presId="urn:microsoft.com/office/officeart/2018/2/layout/IconVerticalSolidList"/>
    <dgm:cxn modelId="{E2F52534-5F6A-49B2-817D-D1A29B74C2AD}" type="presParOf" srcId="{3F408546-9DC7-45A9-8CE4-CFFD0BAB0510}" destId="{5FB356A8-A6B7-4FE1-87B6-C017CA2EDEA5}" srcOrd="3" destOrd="0" presId="urn:microsoft.com/office/officeart/2018/2/layout/IconVerticalSolidList"/>
    <dgm:cxn modelId="{F63394D6-1B39-481D-A76C-CAE791483E4A}" type="presParOf" srcId="{849D26BB-7620-461D-8BD4-A224013D8A1C}" destId="{8F26D228-5763-4D4B-8B04-C229220965A8}" srcOrd="1" destOrd="0" presId="urn:microsoft.com/office/officeart/2018/2/layout/IconVerticalSolidList"/>
    <dgm:cxn modelId="{138C1E2A-5107-4F0B-9B51-A6E39118C0DE}" type="presParOf" srcId="{849D26BB-7620-461D-8BD4-A224013D8A1C}" destId="{9B7700DF-7AC8-4C03-B61C-4DE7F0BC6477}" srcOrd="2" destOrd="0" presId="urn:microsoft.com/office/officeart/2018/2/layout/IconVerticalSolidList"/>
    <dgm:cxn modelId="{F02D46D3-68BB-4329-9317-B10BC09E1B60}" type="presParOf" srcId="{9B7700DF-7AC8-4C03-B61C-4DE7F0BC6477}" destId="{7F0461DE-9775-4D0E-A235-98119D212FE3}" srcOrd="0" destOrd="0" presId="urn:microsoft.com/office/officeart/2018/2/layout/IconVerticalSolidList"/>
    <dgm:cxn modelId="{458DDC87-A693-48B8-A643-134C5D7CE132}" type="presParOf" srcId="{9B7700DF-7AC8-4C03-B61C-4DE7F0BC6477}" destId="{C9730BC1-4D6D-4647-BF25-371F56DD18D6}" srcOrd="1" destOrd="0" presId="urn:microsoft.com/office/officeart/2018/2/layout/IconVerticalSolidList"/>
    <dgm:cxn modelId="{3D23F54D-298E-4506-9872-A1FC7FA6360A}" type="presParOf" srcId="{9B7700DF-7AC8-4C03-B61C-4DE7F0BC6477}" destId="{5A9B7CD2-E6F4-4808-8FD7-1F125FDF7C17}" srcOrd="2" destOrd="0" presId="urn:microsoft.com/office/officeart/2018/2/layout/IconVerticalSolidList"/>
    <dgm:cxn modelId="{0697F25E-6298-4AE9-A454-546DB3DF91D2}" type="presParOf" srcId="{9B7700DF-7AC8-4C03-B61C-4DE7F0BC6477}" destId="{433E9E8B-4DBD-4393-837B-4F10350D876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28AB41-81B0-4E4D-86B3-F1DBC577584B}"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US"/>
        </a:p>
      </dgm:t>
    </dgm:pt>
    <dgm:pt modelId="{88DD05D7-136E-4C27-B05F-16352F16395E}">
      <dgm:prSet/>
      <dgm:spPr/>
      <dgm:t>
        <a:bodyPr/>
        <a:lstStyle/>
        <a:p>
          <a:r>
            <a:rPr lang="en-US"/>
            <a:t>The caregiving landscape in Barpeta and Dibrugarh shows a heavy reliance on immediate family members (86% and 100% respectively), with minimal community support (11% in Barpeta). Formal caregiving training remains low—29% in Barpeta and only 3% in Dibrugarh impacting caregiver confidence, which was higher in Barpeta (68%) than Dibrugarh (55%). </a:t>
          </a:r>
        </a:p>
      </dgm:t>
    </dgm:pt>
    <dgm:pt modelId="{307E6B41-CD3E-4206-AD73-83F213EA367A}" type="parTrans" cxnId="{37CC71EC-FCE5-4F97-8F9C-9E82FA2C75FA}">
      <dgm:prSet/>
      <dgm:spPr/>
      <dgm:t>
        <a:bodyPr/>
        <a:lstStyle/>
        <a:p>
          <a:endParaRPr lang="en-US"/>
        </a:p>
      </dgm:t>
    </dgm:pt>
    <dgm:pt modelId="{A90C21CA-59DF-44BC-82C4-48FA5E546E78}" type="sibTrans" cxnId="{37CC71EC-FCE5-4F97-8F9C-9E82FA2C75FA}">
      <dgm:prSet/>
      <dgm:spPr/>
      <dgm:t>
        <a:bodyPr/>
        <a:lstStyle/>
        <a:p>
          <a:endParaRPr lang="en-US"/>
        </a:p>
      </dgm:t>
    </dgm:pt>
    <dgm:pt modelId="{5A080D4B-5C51-44D8-92FE-48989CEE05FD}">
      <dgm:prSet/>
      <dgm:spPr/>
      <dgm:t>
        <a:bodyPr/>
        <a:lstStyle/>
        <a:p>
          <a:r>
            <a:rPr lang="en-US"/>
            <a:t>Key challenges included financial strain (79% Dibrugarh, 71% Barpeta), emotional stress (52% Barpeta, 39% Dibrugarh), and difficulty understanding medical instructions (61% Barpeta, 17% Dibrugarh).Participation in awareness programs was higher in Barpeta (87%) than Dibrugarh (71%), yet awareness of cancer risk factors was greater in Dibrugarh (74% vs. 63%). </a:t>
          </a:r>
        </a:p>
      </dgm:t>
    </dgm:pt>
    <dgm:pt modelId="{D3EC9391-9544-41FC-929E-405DB2BBAD6A}" type="parTrans" cxnId="{8292C523-D91B-4DBA-97BD-C5E344C78C7C}">
      <dgm:prSet/>
      <dgm:spPr/>
      <dgm:t>
        <a:bodyPr/>
        <a:lstStyle/>
        <a:p>
          <a:endParaRPr lang="en-US"/>
        </a:p>
      </dgm:t>
    </dgm:pt>
    <dgm:pt modelId="{BBFC2554-2778-4CAB-8216-999F7317860A}" type="sibTrans" cxnId="{8292C523-D91B-4DBA-97BD-C5E344C78C7C}">
      <dgm:prSet/>
      <dgm:spPr/>
      <dgm:t>
        <a:bodyPr/>
        <a:lstStyle/>
        <a:p>
          <a:endParaRPr lang="en-US"/>
        </a:p>
      </dgm:t>
    </dgm:pt>
    <dgm:pt modelId="{479CC6B0-85A0-47FD-A67B-470BFC13FE1A}">
      <dgm:prSet/>
      <dgm:spPr/>
      <dgm:t>
        <a:bodyPr/>
        <a:lstStyle/>
        <a:p>
          <a:r>
            <a:rPr lang="en-US" dirty="0"/>
            <a:t>Stigma around cancer remains high in both districts (41%), indicating deep-rooted socio-cultural barriers. Screening uptake varied, with oral screening more common in Dibrugarh (62%) and breast (61%) and cervical (37%) screening higher in Barpeta. However, about one-third in both districts reported no screening, highlighting the need for sustained awareness, caregiver training, stigma reduction, and improved screening access. </a:t>
          </a:r>
        </a:p>
      </dgm:t>
    </dgm:pt>
    <dgm:pt modelId="{88F40FF1-4B15-40E1-9C4E-F3583CD8E167}" type="parTrans" cxnId="{86229A30-FF4D-4E67-8ACB-E3793C0000C8}">
      <dgm:prSet/>
      <dgm:spPr/>
      <dgm:t>
        <a:bodyPr/>
        <a:lstStyle/>
        <a:p>
          <a:endParaRPr lang="en-US"/>
        </a:p>
      </dgm:t>
    </dgm:pt>
    <dgm:pt modelId="{613A2BD8-ACF6-446D-BFFC-3B5EC200F992}" type="sibTrans" cxnId="{86229A30-FF4D-4E67-8ACB-E3793C0000C8}">
      <dgm:prSet/>
      <dgm:spPr/>
      <dgm:t>
        <a:bodyPr/>
        <a:lstStyle/>
        <a:p>
          <a:endParaRPr lang="en-US"/>
        </a:p>
      </dgm:t>
    </dgm:pt>
    <dgm:pt modelId="{E8C1CF6A-B359-4329-BCB8-EB101FEB535C}" type="pres">
      <dgm:prSet presAssocID="{EB28AB41-81B0-4E4D-86B3-F1DBC577584B}" presName="vert0" presStyleCnt="0">
        <dgm:presLayoutVars>
          <dgm:dir/>
          <dgm:animOne val="branch"/>
          <dgm:animLvl val="lvl"/>
        </dgm:presLayoutVars>
      </dgm:prSet>
      <dgm:spPr/>
    </dgm:pt>
    <dgm:pt modelId="{66549A57-7D68-4331-8894-B9B5203BC677}" type="pres">
      <dgm:prSet presAssocID="{88DD05D7-136E-4C27-B05F-16352F16395E}" presName="thickLine" presStyleLbl="alignNode1" presStyleIdx="0" presStyleCnt="3"/>
      <dgm:spPr/>
    </dgm:pt>
    <dgm:pt modelId="{70DA91A4-2A08-4FEB-9FB8-5540F11ADF20}" type="pres">
      <dgm:prSet presAssocID="{88DD05D7-136E-4C27-B05F-16352F16395E}" presName="horz1" presStyleCnt="0"/>
      <dgm:spPr/>
    </dgm:pt>
    <dgm:pt modelId="{76445554-A85B-4F2E-ACA8-50E481EBDC20}" type="pres">
      <dgm:prSet presAssocID="{88DD05D7-136E-4C27-B05F-16352F16395E}" presName="tx1" presStyleLbl="revTx" presStyleIdx="0" presStyleCnt="3"/>
      <dgm:spPr/>
    </dgm:pt>
    <dgm:pt modelId="{7721AD43-3F83-4746-8CA4-BBD65B2D6984}" type="pres">
      <dgm:prSet presAssocID="{88DD05D7-136E-4C27-B05F-16352F16395E}" presName="vert1" presStyleCnt="0"/>
      <dgm:spPr/>
    </dgm:pt>
    <dgm:pt modelId="{F7813690-DC03-4DCD-BF6C-CD0FECF3CDC8}" type="pres">
      <dgm:prSet presAssocID="{5A080D4B-5C51-44D8-92FE-48989CEE05FD}" presName="thickLine" presStyleLbl="alignNode1" presStyleIdx="1" presStyleCnt="3"/>
      <dgm:spPr/>
    </dgm:pt>
    <dgm:pt modelId="{FDBB0EE2-7B7A-4DA5-A08D-061600DCD4F6}" type="pres">
      <dgm:prSet presAssocID="{5A080D4B-5C51-44D8-92FE-48989CEE05FD}" presName="horz1" presStyleCnt="0"/>
      <dgm:spPr/>
    </dgm:pt>
    <dgm:pt modelId="{3EA04F93-413B-4885-9889-91C0B6517F2E}" type="pres">
      <dgm:prSet presAssocID="{5A080D4B-5C51-44D8-92FE-48989CEE05FD}" presName="tx1" presStyleLbl="revTx" presStyleIdx="1" presStyleCnt="3"/>
      <dgm:spPr/>
    </dgm:pt>
    <dgm:pt modelId="{A718E049-7642-4C1C-AE7E-35E87B145FB4}" type="pres">
      <dgm:prSet presAssocID="{5A080D4B-5C51-44D8-92FE-48989CEE05FD}" presName="vert1" presStyleCnt="0"/>
      <dgm:spPr/>
    </dgm:pt>
    <dgm:pt modelId="{6C489BD3-52EC-4F22-B821-D5AA1066E6E1}" type="pres">
      <dgm:prSet presAssocID="{479CC6B0-85A0-47FD-A67B-470BFC13FE1A}" presName="thickLine" presStyleLbl="alignNode1" presStyleIdx="2" presStyleCnt="3"/>
      <dgm:spPr/>
    </dgm:pt>
    <dgm:pt modelId="{64239812-8A86-4399-A2A2-E865BA379439}" type="pres">
      <dgm:prSet presAssocID="{479CC6B0-85A0-47FD-A67B-470BFC13FE1A}" presName="horz1" presStyleCnt="0"/>
      <dgm:spPr/>
    </dgm:pt>
    <dgm:pt modelId="{DF87F640-A3EF-42D2-B89E-CFC1F3E559AD}" type="pres">
      <dgm:prSet presAssocID="{479CC6B0-85A0-47FD-A67B-470BFC13FE1A}" presName="tx1" presStyleLbl="revTx" presStyleIdx="2" presStyleCnt="3"/>
      <dgm:spPr/>
    </dgm:pt>
    <dgm:pt modelId="{5E57133E-D446-4522-976D-4A3804F5D51F}" type="pres">
      <dgm:prSet presAssocID="{479CC6B0-85A0-47FD-A67B-470BFC13FE1A}" presName="vert1" presStyleCnt="0"/>
      <dgm:spPr/>
    </dgm:pt>
  </dgm:ptLst>
  <dgm:cxnLst>
    <dgm:cxn modelId="{F1206F19-4CF4-43A6-9261-EF4E362C1D04}" type="presOf" srcId="{5A080D4B-5C51-44D8-92FE-48989CEE05FD}" destId="{3EA04F93-413B-4885-9889-91C0B6517F2E}" srcOrd="0" destOrd="0" presId="urn:microsoft.com/office/officeart/2008/layout/LinedList"/>
    <dgm:cxn modelId="{8292C523-D91B-4DBA-97BD-C5E344C78C7C}" srcId="{EB28AB41-81B0-4E4D-86B3-F1DBC577584B}" destId="{5A080D4B-5C51-44D8-92FE-48989CEE05FD}" srcOrd="1" destOrd="0" parTransId="{D3EC9391-9544-41FC-929E-405DB2BBAD6A}" sibTransId="{BBFC2554-2778-4CAB-8216-999F7317860A}"/>
    <dgm:cxn modelId="{86229A30-FF4D-4E67-8ACB-E3793C0000C8}" srcId="{EB28AB41-81B0-4E4D-86B3-F1DBC577584B}" destId="{479CC6B0-85A0-47FD-A67B-470BFC13FE1A}" srcOrd="2" destOrd="0" parTransId="{88F40FF1-4B15-40E1-9C4E-F3583CD8E167}" sibTransId="{613A2BD8-ACF6-446D-BFFC-3B5EC200F992}"/>
    <dgm:cxn modelId="{B328DF43-3DF6-472C-9FBE-68AB228D22C7}" type="presOf" srcId="{88DD05D7-136E-4C27-B05F-16352F16395E}" destId="{76445554-A85B-4F2E-ACA8-50E481EBDC20}" srcOrd="0" destOrd="0" presId="urn:microsoft.com/office/officeart/2008/layout/LinedList"/>
    <dgm:cxn modelId="{2A149A68-D143-4F15-B977-17ED24E5D979}" type="presOf" srcId="{479CC6B0-85A0-47FD-A67B-470BFC13FE1A}" destId="{DF87F640-A3EF-42D2-B89E-CFC1F3E559AD}" srcOrd="0" destOrd="0" presId="urn:microsoft.com/office/officeart/2008/layout/LinedList"/>
    <dgm:cxn modelId="{4E5A5E80-C902-479A-8AE2-A49AB3515845}" type="presOf" srcId="{EB28AB41-81B0-4E4D-86B3-F1DBC577584B}" destId="{E8C1CF6A-B359-4329-BCB8-EB101FEB535C}" srcOrd="0" destOrd="0" presId="urn:microsoft.com/office/officeart/2008/layout/LinedList"/>
    <dgm:cxn modelId="{37CC71EC-FCE5-4F97-8F9C-9E82FA2C75FA}" srcId="{EB28AB41-81B0-4E4D-86B3-F1DBC577584B}" destId="{88DD05D7-136E-4C27-B05F-16352F16395E}" srcOrd="0" destOrd="0" parTransId="{307E6B41-CD3E-4206-AD73-83F213EA367A}" sibTransId="{A90C21CA-59DF-44BC-82C4-48FA5E546E78}"/>
    <dgm:cxn modelId="{104B585C-511A-41CB-96C8-E5AE86630300}" type="presParOf" srcId="{E8C1CF6A-B359-4329-BCB8-EB101FEB535C}" destId="{66549A57-7D68-4331-8894-B9B5203BC677}" srcOrd="0" destOrd="0" presId="urn:microsoft.com/office/officeart/2008/layout/LinedList"/>
    <dgm:cxn modelId="{EF70D61F-648A-4006-9238-A0DB08A9458A}" type="presParOf" srcId="{E8C1CF6A-B359-4329-BCB8-EB101FEB535C}" destId="{70DA91A4-2A08-4FEB-9FB8-5540F11ADF20}" srcOrd="1" destOrd="0" presId="urn:microsoft.com/office/officeart/2008/layout/LinedList"/>
    <dgm:cxn modelId="{2055C431-A346-4FD2-9E0E-0520796C8A9C}" type="presParOf" srcId="{70DA91A4-2A08-4FEB-9FB8-5540F11ADF20}" destId="{76445554-A85B-4F2E-ACA8-50E481EBDC20}" srcOrd="0" destOrd="0" presId="urn:microsoft.com/office/officeart/2008/layout/LinedList"/>
    <dgm:cxn modelId="{E9246585-AA32-4F4B-B1BF-9042A786C75E}" type="presParOf" srcId="{70DA91A4-2A08-4FEB-9FB8-5540F11ADF20}" destId="{7721AD43-3F83-4746-8CA4-BBD65B2D6984}" srcOrd="1" destOrd="0" presId="urn:microsoft.com/office/officeart/2008/layout/LinedList"/>
    <dgm:cxn modelId="{1968E1AF-3175-4C42-BB3E-2554A288DB9C}" type="presParOf" srcId="{E8C1CF6A-B359-4329-BCB8-EB101FEB535C}" destId="{F7813690-DC03-4DCD-BF6C-CD0FECF3CDC8}" srcOrd="2" destOrd="0" presId="urn:microsoft.com/office/officeart/2008/layout/LinedList"/>
    <dgm:cxn modelId="{C77C116B-5C63-42E8-AC01-F9BC753CA339}" type="presParOf" srcId="{E8C1CF6A-B359-4329-BCB8-EB101FEB535C}" destId="{FDBB0EE2-7B7A-4DA5-A08D-061600DCD4F6}" srcOrd="3" destOrd="0" presId="urn:microsoft.com/office/officeart/2008/layout/LinedList"/>
    <dgm:cxn modelId="{F6B04F32-C284-425D-B354-A307005E9CC9}" type="presParOf" srcId="{FDBB0EE2-7B7A-4DA5-A08D-061600DCD4F6}" destId="{3EA04F93-413B-4885-9889-91C0B6517F2E}" srcOrd="0" destOrd="0" presId="urn:microsoft.com/office/officeart/2008/layout/LinedList"/>
    <dgm:cxn modelId="{D0A200FA-B7BC-4307-8129-930F7FA46C66}" type="presParOf" srcId="{FDBB0EE2-7B7A-4DA5-A08D-061600DCD4F6}" destId="{A718E049-7642-4C1C-AE7E-35E87B145FB4}" srcOrd="1" destOrd="0" presId="urn:microsoft.com/office/officeart/2008/layout/LinedList"/>
    <dgm:cxn modelId="{E6F565FA-9CF2-42CC-9E59-ED83249B0D51}" type="presParOf" srcId="{E8C1CF6A-B359-4329-BCB8-EB101FEB535C}" destId="{6C489BD3-52EC-4F22-B821-D5AA1066E6E1}" srcOrd="4" destOrd="0" presId="urn:microsoft.com/office/officeart/2008/layout/LinedList"/>
    <dgm:cxn modelId="{831E21FB-8276-40EF-95AD-4997211FD2BC}" type="presParOf" srcId="{E8C1CF6A-B359-4329-BCB8-EB101FEB535C}" destId="{64239812-8A86-4399-A2A2-E865BA379439}" srcOrd="5" destOrd="0" presId="urn:microsoft.com/office/officeart/2008/layout/LinedList"/>
    <dgm:cxn modelId="{2B90B37A-D860-498D-93F2-7B57398B5EAD}" type="presParOf" srcId="{64239812-8A86-4399-A2A2-E865BA379439}" destId="{DF87F640-A3EF-42D2-B89E-CFC1F3E559AD}" srcOrd="0" destOrd="0" presId="urn:microsoft.com/office/officeart/2008/layout/LinedList"/>
    <dgm:cxn modelId="{628538DD-F9FA-4699-9A2D-CB0A82EE5309}" type="presParOf" srcId="{64239812-8A86-4399-A2A2-E865BA379439}" destId="{5E57133E-D446-4522-976D-4A3804F5D51F}"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45DEAB-1FD7-4400-B90D-2D1AC9D4801D}" type="doc">
      <dgm:prSet loTypeId="urn:microsoft.com/office/officeart/2005/8/layout/vList2" loCatId="list" qsTypeId="urn:microsoft.com/office/officeart/2005/8/quickstyle/simple1" qsCatId="simple" csTypeId="urn:microsoft.com/office/officeart/2005/8/colors/accent2_2" csCatId="accent2"/>
      <dgm:spPr/>
      <dgm:t>
        <a:bodyPr/>
        <a:lstStyle/>
        <a:p>
          <a:endParaRPr lang="en-US"/>
        </a:p>
      </dgm:t>
    </dgm:pt>
    <dgm:pt modelId="{847204D3-C384-4ED0-93CF-0865FFE588F2}">
      <dgm:prSet/>
      <dgm:spPr/>
      <dgm:t>
        <a:bodyPr/>
        <a:lstStyle/>
        <a:p>
          <a:r>
            <a:rPr lang="en-US" b="1" i="0" baseline="0" dirty="0"/>
            <a:t>Increased Awareness</a:t>
          </a:r>
          <a:r>
            <a:rPr lang="en-US" b="0" i="0" baseline="0" dirty="0"/>
            <a:t>: Outreach efforts significantly improved knowledge about the menstrual cycle, hygiene practices, and product usage among adolescent girls and women.</a:t>
          </a:r>
          <a:endParaRPr lang="en-US" dirty="0"/>
        </a:p>
      </dgm:t>
    </dgm:pt>
    <dgm:pt modelId="{C2427100-C8E7-4462-B80C-AD577DFB75C7}" type="parTrans" cxnId="{40CC0A0D-DA98-4191-A28C-4ACA90D314E3}">
      <dgm:prSet/>
      <dgm:spPr/>
      <dgm:t>
        <a:bodyPr/>
        <a:lstStyle/>
        <a:p>
          <a:endParaRPr lang="en-US"/>
        </a:p>
      </dgm:t>
    </dgm:pt>
    <dgm:pt modelId="{86B501AE-2CD1-48BB-8FCF-AF236E22555C}" type="sibTrans" cxnId="{40CC0A0D-DA98-4191-A28C-4ACA90D314E3}">
      <dgm:prSet/>
      <dgm:spPr/>
      <dgm:t>
        <a:bodyPr/>
        <a:lstStyle/>
        <a:p>
          <a:endParaRPr lang="en-US"/>
        </a:p>
      </dgm:t>
    </dgm:pt>
    <dgm:pt modelId="{EE292C48-C745-4C63-BC3A-21AAC3562E2A}">
      <dgm:prSet/>
      <dgm:spPr/>
      <dgm:t>
        <a:bodyPr/>
        <a:lstStyle/>
        <a:p>
          <a:r>
            <a:rPr lang="en-US" b="1" i="0" baseline="0"/>
            <a:t>Breaking Silence and Taboos</a:t>
          </a:r>
          <a:r>
            <a:rPr lang="en-US" b="0" i="0" baseline="0"/>
            <a:t>: Safe community spaces encouraged open dialogue, helping to reduce stigma, myths, and shame associated with menstruation.</a:t>
          </a:r>
          <a:endParaRPr lang="en-US"/>
        </a:p>
      </dgm:t>
    </dgm:pt>
    <dgm:pt modelId="{413EADDA-72B2-4565-99D3-9E3CD3493DE1}" type="parTrans" cxnId="{7151F02B-E7A4-4F72-A0D1-5870C2728604}">
      <dgm:prSet/>
      <dgm:spPr/>
      <dgm:t>
        <a:bodyPr/>
        <a:lstStyle/>
        <a:p>
          <a:endParaRPr lang="en-US"/>
        </a:p>
      </dgm:t>
    </dgm:pt>
    <dgm:pt modelId="{356F7468-ABBE-4D36-A684-AF6E7F7166EB}" type="sibTrans" cxnId="{7151F02B-E7A4-4F72-A0D1-5870C2728604}">
      <dgm:prSet/>
      <dgm:spPr/>
      <dgm:t>
        <a:bodyPr/>
        <a:lstStyle/>
        <a:p>
          <a:endParaRPr lang="en-US"/>
        </a:p>
      </dgm:t>
    </dgm:pt>
    <dgm:pt modelId="{AAA3D701-C190-464E-9DDA-C9B43CA0BFF2}">
      <dgm:prSet/>
      <dgm:spPr/>
      <dgm:t>
        <a:bodyPr/>
        <a:lstStyle/>
        <a:p>
          <a:r>
            <a:rPr lang="en-US" b="1" i="0" baseline="0" dirty="0"/>
            <a:t>Behavioral Change</a:t>
          </a:r>
          <a:r>
            <a:rPr lang="en-US" b="0" i="0" baseline="0" dirty="0"/>
            <a:t>: Many participants shifted from unhygienic practices (e.g., using old cloth) to safer options like sanitary pads or reusable products.</a:t>
          </a:r>
          <a:endParaRPr lang="en-US" dirty="0"/>
        </a:p>
      </dgm:t>
    </dgm:pt>
    <dgm:pt modelId="{3ED08B1D-6817-4A1D-A307-1206E09BBEBF}" type="parTrans" cxnId="{C2F06541-2BE1-4B43-8A55-C67A31F801F9}">
      <dgm:prSet/>
      <dgm:spPr/>
      <dgm:t>
        <a:bodyPr/>
        <a:lstStyle/>
        <a:p>
          <a:endParaRPr lang="en-US"/>
        </a:p>
      </dgm:t>
    </dgm:pt>
    <dgm:pt modelId="{F87F7338-43AA-4642-A51F-A507306B4DC7}" type="sibTrans" cxnId="{C2F06541-2BE1-4B43-8A55-C67A31F801F9}">
      <dgm:prSet/>
      <dgm:spPr/>
      <dgm:t>
        <a:bodyPr/>
        <a:lstStyle/>
        <a:p>
          <a:endParaRPr lang="en-US"/>
        </a:p>
      </dgm:t>
    </dgm:pt>
    <dgm:pt modelId="{A8BF9EA5-0B6E-4AA2-9282-559BCC0850C7}">
      <dgm:prSet/>
      <dgm:spPr/>
      <dgm:t>
        <a:bodyPr/>
        <a:lstStyle/>
        <a:p>
          <a:r>
            <a:rPr lang="en-US" b="1" i="0" baseline="0" dirty="0"/>
            <a:t>Role of Male Engagement</a:t>
          </a:r>
          <a:r>
            <a:rPr lang="en-US" b="0" i="0" baseline="0" dirty="0"/>
            <a:t>: Involving boys and men helped normalize conversations around menstruation and fostered community support.</a:t>
          </a:r>
          <a:endParaRPr lang="en-US" dirty="0"/>
        </a:p>
      </dgm:t>
    </dgm:pt>
    <dgm:pt modelId="{5643841E-8C40-4387-80D8-CC492684F0EA}" type="parTrans" cxnId="{023D5877-5209-4415-9158-26F920C281AA}">
      <dgm:prSet/>
      <dgm:spPr/>
      <dgm:t>
        <a:bodyPr/>
        <a:lstStyle/>
        <a:p>
          <a:endParaRPr lang="en-US"/>
        </a:p>
      </dgm:t>
    </dgm:pt>
    <dgm:pt modelId="{90E8A7FF-BBD6-40FF-8AC8-60C70EE5E4E9}" type="sibTrans" cxnId="{023D5877-5209-4415-9158-26F920C281AA}">
      <dgm:prSet/>
      <dgm:spPr/>
      <dgm:t>
        <a:bodyPr/>
        <a:lstStyle/>
        <a:p>
          <a:endParaRPr lang="en-US"/>
        </a:p>
      </dgm:t>
    </dgm:pt>
    <dgm:pt modelId="{70A20719-C6C2-4490-A17C-CFF846FB7CE2}">
      <dgm:prSet/>
      <dgm:spPr/>
      <dgm:t>
        <a:bodyPr/>
        <a:lstStyle/>
        <a:p>
          <a:r>
            <a:rPr lang="en-US" b="1" i="0" baseline="0"/>
            <a:t>Need for Continued Engagement</a:t>
          </a:r>
          <a:r>
            <a:rPr lang="en-US" b="0" i="0" baseline="0"/>
            <a:t>: One-time sessions were effective but insufficient—sustained efforts, follow-ups, and peer-led models proved more impactful.</a:t>
          </a:r>
          <a:endParaRPr lang="en-US"/>
        </a:p>
      </dgm:t>
    </dgm:pt>
    <dgm:pt modelId="{B1952412-4E9D-4169-8011-BBF89C03374F}" type="parTrans" cxnId="{1DD11A96-8AD5-4F31-8DE6-848CBDAA12D1}">
      <dgm:prSet/>
      <dgm:spPr/>
      <dgm:t>
        <a:bodyPr/>
        <a:lstStyle/>
        <a:p>
          <a:endParaRPr lang="en-US"/>
        </a:p>
      </dgm:t>
    </dgm:pt>
    <dgm:pt modelId="{5D05F141-EEA0-4086-8EDF-F6D3A5D2D836}" type="sibTrans" cxnId="{1DD11A96-8AD5-4F31-8DE6-848CBDAA12D1}">
      <dgm:prSet/>
      <dgm:spPr/>
      <dgm:t>
        <a:bodyPr/>
        <a:lstStyle/>
        <a:p>
          <a:endParaRPr lang="en-US"/>
        </a:p>
      </dgm:t>
    </dgm:pt>
    <dgm:pt modelId="{F8F69BAD-6D8D-4492-9671-A58957D9C4DA}">
      <dgm:prSet/>
      <dgm:spPr/>
      <dgm:t>
        <a:bodyPr/>
        <a:lstStyle/>
        <a:p>
          <a:r>
            <a:rPr lang="en-US" b="1" i="0" baseline="0"/>
            <a:t>Empowerment Through Knowledge</a:t>
          </a:r>
          <a:r>
            <a:rPr lang="en-US" b="0" i="0" baseline="0"/>
            <a:t>: Girls reported feeling more confident and better equipped to manage menstruation after participating.</a:t>
          </a:r>
          <a:endParaRPr lang="en-US"/>
        </a:p>
      </dgm:t>
    </dgm:pt>
    <dgm:pt modelId="{0784CD52-0AF1-4563-8B18-540DD974565A}" type="parTrans" cxnId="{BA95C111-9911-4C12-AB90-B902A5171591}">
      <dgm:prSet/>
      <dgm:spPr/>
      <dgm:t>
        <a:bodyPr/>
        <a:lstStyle/>
        <a:p>
          <a:endParaRPr lang="en-US"/>
        </a:p>
      </dgm:t>
    </dgm:pt>
    <dgm:pt modelId="{9917B995-1E0E-4145-ADB9-ACDAC91958CA}" type="sibTrans" cxnId="{BA95C111-9911-4C12-AB90-B902A5171591}">
      <dgm:prSet/>
      <dgm:spPr/>
      <dgm:t>
        <a:bodyPr/>
        <a:lstStyle/>
        <a:p>
          <a:endParaRPr lang="en-US"/>
        </a:p>
      </dgm:t>
    </dgm:pt>
    <dgm:pt modelId="{D4753DC8-82D9-4F56-BB3E-E74EF9AC9EDB}" type="pres">
      <dgm:prSet presAssocID="{E045DEAB-1FD7-4400-B90D-2D1AC9D4801D}" presName="linear" presStyleCnt="0">
        <dgm:presLayoutVars>
          <dgm:animLvl val="lvl"/>
          <dgm:resizeHandles val="exact"/>
        </dgm:presLayoutVars>
      </dgm:prSet>
      <dgm:spPr/>
    </dgm:pt>
    <dgm:pt modelId="{B4CC3F3F-4413-45A2-AE33-4591D938418A}" type="pres">
      <dgm:prSet presAssocID="{847204D3-C384-4ED0-93CF-0865FFE588F2}" presName="parentText" presStyleLbl="node1" presStyleIdx="0" presStyleCnt="6">
        <dgm:presLayoutVars>
          <dgm:chMax val="0"/>
          <dgm:bulletEnabled val="1"/>
        </dgm:presLayoutVars>
      </dgm:prSet>
      <dgm:spPr/>
    </dgm:pt>
    <dgm:pt modelId="{9DB2EB86-2052-4E5D-853B-88064A90968E}" type="pres">
      <dgm:prSet presAssocID="{86B501AE-2CD1-48BB-8FCF-AF236E22555C}" presName="spacer" presStyleCnt="0"/>
      <dgm:spPr/>
    </dgm:pt>
    <dgm:pt modelId="{0BE2925B-EEE5-4B4C-B9F7-DB4C50C59321}" type="pres">
      <dgm:prSet presAssocID="{EE292C48-C745-4C63-BC3A-21AAC3562E2A}" presName="parentText" presStyleLbl="node1" presStyleIdx="1" presStyleCnt="6">
        <dgm:presLayoutVars>
          <dgm:chMax val="0"/>
          <dgm:bulletEnabled val="1"/>
        </dgm:presLayoutVars>
      </dgm:prSet>
      <dgm:spPr/>
    </dgm:pt>
    <dgm:pt modelId="{39394D70-F5F6-42A2-9FB6-386BD10EF1E8}" type="pres">
      <dgm:prSet presAssocID="{356F7468-ABBE-4D36-A684-AF6E7F7166EB}" presName="spacer" presStyleCnt="0"/>
      <dgm:spPr/>
    </dgm:pt>
    <dgm:pt modelId="{9E9DEE4F-1007-4BF9-A265-09791124D6BE}" type="pres">
      <dgm:prSet presAssocID="{AAA3D701-C190-464E-9DDA-C9B43CA0BFF2}" presName="parentText" presStyleLbl="node1" presStyleIdx="2" presStyleCnt="6">
        <dgm:presLayoutVars>
          <dgm:chMax val="0"/>
          <dgm:bulletEnabled val="1"/>
        </dgm:presLayoutVars>
      </dgm:prSet>
      <dgm:spPr/>
    </dgm:pt>
    <dgm:pt modelId="{AEABA8EF-25F4-4871-8ED7-9EDA456E4112}" type="pres">
      <dgm:prSet presAssocID="{F87F7338-43AA-4642-A51F-A507306B4DC7}" presName="spacer" presStyleCnt="0"/>
      <dgm:spPr/>
    </dgm:pt>
    <dgm:pt modelId="{33201608-5D38-4BDB-939F-F881A4663F4F}" type="pres">
      <dgm:prSet presAssocID="{A8BF9EA5-0B6E-4AA2-9282-559BCC0850C7}" presName="parentText" presStyleLbl="node1" presStyleIdx="3" presStyleCnt="6">
        <dgm:presLayoutVars>
          <dgm:chMax val="0"/>
          <dgm:bulletEnabled val="1"/>
        </dgm:presLayoutVars>
      </dgm:prSet>
      <dgm:spPr/>
    </dgm:pt>
    <dgm:pt modelId="{57D820D2-EACA-42F1-9A14-EC8E234667C6}" type="pres">
      <dgm:prSet presAssocID="{90E8A7FF-BBD6-40FF-8AC8-60C70EE5E4E9}" presName="spacer" presStyleCnt="0"/>
      <dgm:spPr/>
    </dgm:pt>
    <dgm:pt modelId="{6D103968-AEF4-48C6-9976-8C611F2B8F51}" type="pres">
      <dgm:prSet presAssocID="{70A20719-C6C2-4490-A17C-CFF846FB7CE2}" presName="parentText" presStyleLbl="node1" presStyleIdx="4" presStyleCnt="6">
        <dgm:presLayoutVars>
          <dgm:chMax val="0"/>
          <dgm:bulletEnabled val="1"/>
        </dgm:presLayoutVars>
      </dgm:prSet>
      <dgm:spPr/>
    </dgm:pt>
    <dgm:pt modelId="{C05790CF-E3D0-401A-80FE-2096BF2786C7}" type="pres">
      <dgm:prSet presAssocID="{5D05F141-EEA0-4086-8EDF-F6D3A5D2D836}" presName="spacer" presStyleCnt="0"/>
      <dgm:spPr/>
    </dgm:pt>
    <dgm:pt modelId="{C2DBA62B-B797-4AEB-937F-4C185D4ABFB8}" type="pres">
      <dgm:prSet presAssocID="{F8F69BAD-6D8D-4492-9671-A58957D9C4DA}" presName="parentText" presStyleLbl="node1" presStyleIdx="5" presStyleCnt="6">
        <dgm:presLayoutVars>
          <dgm:chMax val="0"/>
          <dgm:bulletEnabled val="1"/>
        </dgm:presLayoutVars>
      </dgm:prSet>
      <dgm:spPr/>
    </dgm:pt>
  </dgm:ptLst>
  <dgm:cxnLst>
    <dgm:cxn modelId="{F7D12808-A221-4E18-B34A-935213B4E56B}" type="presOf" srcId="{AAA3D701-C190-464E-9DDA-C9B43CA0BFF2}" destId="{9E9DEE4F-1007-4BF9-A265-09791124D6BE}" srcOrd="0" destOrd="0" presId="urn:microsoft.com/office/officeart/2005/8/layout/vList2"/>
    <dgm:cxn modelId="{40CC0A0D-DA98-4191-A28C-4ACA90D314E3}" srcId="{E045DEAB-1FD7-4400-B90D-2D1AC9D4801D}" destId="{847204D3-C384-4ED0-93CF-0865FFE588F2}" srcOrd="0" destOrd="0" parTransId="{C2427100-C8E7-4462-B80C-AD577DFB75C7}" sibTransId="{86B501AE-2CD1-48BB-8FCF-AF236E22555C}"/>
    <dgm:cxn modelId="{BA95C111-9911-4C12-AB90-B902A5171591}" srcId="{E045DEAB-1FD7-4400-B90D-2D1AC9D4801D}" destId="{F8F69BAD-6D8D-4492-9671-A58957D9C4DA}" srcOrd="5" destOrd="0" parTransId="{0784CD52-0AF1-4563-8B18-540DD974565A}" sibTransId="{9917B995-1E0E-4145-ADB9-ACDAC91958CA}"/>
    <dgm:cxn modelId="{7151F02B-E7A4-4F72-A0D1-5870C2728604}" srcId="{E045DEAB-1FD7-4400-B90D-2D1AC9D4801D}" destId="{EE292C48-C745-4C63-BC3A-21AAC3562E2A}" srcOrd="1" destOrd="0" parTransId="{413EADDA-72B2-4565-99D3-9E3CD3493DE1}" sibTransId="{356F7468-ABBE-4D36-A684-AF6E7F7166EB}"/>
    <dgm:cxn modelId="{0CE2702E-8893-40BF-B15F-535781552738}" type="presOf" srcId="{F8F69BAD-6D8D-4492-9671-A58957D9C4DA}" destId="{C2DBA62B-B797-4AEB-937F-4C185D4ABFB8}" srcOrd="0" destOrd="0" presId="urn:microsoft.com/office/officeart/2005/8/layout/vList2"/>
    <dgm:cxn modelId="{CA414C40-683F-41AE-9822-BB8662062431}" type="presOf" srcId="{70A20719-C6C2-4490-A17C-CFF846FB7CE2}" destId="{6D103968-AEF4-48C6-9976-8C611F2B8F51}" srcOrd="0" destOrd="0" presId="urn:microsoft.com/office/officeart/2005/8/layout/vList2"/>
    <dgm:cxn modelId="{C2F06541-2BE1-4B43-8A55-C67A31F801F9}" srcId="{E045DEAB-1FD7-4400-B90D-2D1AC9D4801D}" destId="{AAA3D701-C190-464E-9DDA-C9B43CA0BFF2}" srcOrd="2" destOrd="0" parTransId="{3ED08B1D-6817-4A1D-A307-1206E09BBEBF}" sibTransId="{F87F7338-43AA-4642-A51F-A507306B4DC7}"/>
    <dgm:cxn modelId="{B850BF48-DA34-4888-A819-C2C2C8E8BF98}" type="presOf" srcId="{847204D3-C384-4ED0-93CF-0865FFE588F2}" destId="{B4CC3F3F-4413-45A2-AE33-4591D938418A}" srcOrd="0" destOrd="0" presId="urn:microsoft.com/office/officeart/2005/8/layout/vList2"/>
    <dgm:cxn modelId="{023D5877-5209-4415-9158-26F920C281AA}" srcId="{E045DEAB-1FD7-4400-B90D-2D1AC9D4801D}" destId="{A8BF9EA5-0B6E-4AA2-9282-559BCC0850C7}" srcOrd="3" destOrd="0" parTransId="{5643841E-8C40-4387-80D8-CC492684F0EA}" sibTransId="{90E8A7FF-BBD6-40FF-8AC8-60C70EE5E4E9}"/>
    <dgm:cxn modelId="{DE88067B-DDD0-43F8-B756-254B916D03CD}" type="presOf" srcId="{E045DEAB-1FD7-4400-B90D-2D1AC9D4801D}" destId="{D4753DC8-82D9-4F56-BB3E-E74EF9AC9EDB}" srcOrd="0" destOrd="0" presId="urn:microsoft.com/office/officeart/2005/8/layout/vList2"/>
    <dgm:cxn modelId="{1DD11A96-8AD5-4F31-8DE6-848CBDAA12D1}" srcId="{E045DEAB-1FD7-4400-B90D-2D1AC9D4801D}" destId="{70A20719-C6C2-4490-A17C-CFF846FB7CE2}" srcOrd="4" destOrd="0" parTransId="{B1952412-4E9D-4169-8011-BBF89C03374F}" sibTransId="{5D05F141-EEA0-4086-8EDF-F6D3A5D2D836}"/>
    <dgm:cxn modelId="{27B808D8-236B-4C58-BDEF-E6D1663CE20B}" type="presOf" srcId="{A8BF9EA5-0B6E-4AA2-9282-559BCC0850C7}" destId="{33201608-5D38-4BDB-939F-F881A4663F4F}" srcOrd="0" destOrd="0" presId="urn:microsoft.com/office/officeart/2005/8/layout/vList2"/>
    <dgm:cxn modelId="{771EDAF3-6EBA-4501-81F2-B8957116A039}" type="presOf" srcId="{EE292C48-C745-4C63-BC3A-21AAC3562E2A}" destId="{0BE2925B-EEE5-4B4C-B9F7-DB4C50C59321}" srcOrd="0" destOrd="0" presId="urn:microsoft.com/office/officeart/2005/8/layout/vList2"/>
    <dgm:cxn modelId="{17D0151E-32A0-47DC-8392-B7E08CB0AE0F}" type="presParOf" srcId="{D4753DC8-82D9-4F56-BB3E-E74EF9AC9EDB}" destId="{B4CC3F3F-4413-45A2-AE33-4591D938418A}" srcOrd="0" destOrd="0" presId="urn:microsoft.com/office/officeart/2005/8/layout/vList2"/>
    <dgm:cxn modelId="{47705C41-518C-4B27-A742-B6391D1641B1}" type="presParOf" srcId="{D4753DC8-82D9-4F56-BB3E-E74EF9AC9EDB}" destId="{9DB2EB86-2052-4E5D-853B-88064A90968E}" srcOrd="1" destOrd="0" presId="urn:microsoft.com/office/officeart/2005/8/layout/vList2"/>
    <dgm:cxn modelId="{10A73F96-00CF-4F5E-AA5F-24B51680AC8D}" type="presParOf" srcId="{D4753DC8-82D9-4F56-BB3E-E74EF9AC9EDB}" destId="{0BE2925B-EEE5-4B4C-B9F7-DB4C50C59321}" srcOrd="2" destOrd="0" presId="urn:microsoft.com/office/officeart/2005/8/layout/vList2"/>
    <dgm:cxn modelId="{DC3D0DB0-E392-4672-9F3E-E99D4AF79187}" type="presParOf" srcId="{D4753DC8-82D9-4F56-BB3E-E74EF9AC9EDB}" destId="{39394D70-F5F6-42A2-9FB6-386BD10EF1E8}" srcOrd="3" destOrd="0" presId="urn:microsoft.com/office/officeart/2005/8/layout/vList2"/>
    <dgm:cxn modelId="{442B7496-99E4-481C-A258-4E2CC76CE8CB}" type="presParOf" srcId="{D4753DC8-82D9-4F56-BB3E-E74EF9AC9EDB}" destId="{9E9DEE4F-1007-4BF9-A265-09791124D6BE}" srcOrd="4" destOrd="0" presId="urn:microsoft.com/office/officeart/2005/8/layout/vList2"/>
    <dgm:cxn modelId="{521C0A10-5412-40A3-9B3C-DE2EA0975920}" type="presParOf" srcId="{D4753DC8-82D9-4F56-BB3E-E74EF9AC9EDB}" destId="{AEABA8EF-25F4-4871-8ED7-9EDA456E4112}" srcOrd="5" destOrd="0" presId="urn:microsoft.com/office/officeart/2005/8/layout/vList2"/>
    <dgm:cxn modelId="{E00AC049-4190-41B6-8FF3-423AD2CFF238}" type="presParOf" srcId="{D4753DC8-82D9-4F56-BB3E-E74EF9AC9EDB}" destId="{33201608-5D38-4BDB-939F-F881A4663F4F}" srcOrd="6" destOrd="0" presId="urn:microsoft.com/office/officeart/2005/8/layout/vList2"/>
    <dgm:cxn modelId="{173E1267-5795-49A0-81D3-DE59148BC00B}" type="presParOf" srcId="{D4753DC8-82D9-4F56-BB3E-E74EF9AC9EDB}" destId="{57D820D2-EACA-42F1-9A14-EC8E234667C6}" srcOrd="7" destOrd="0" presId="urn:microsoft.com/office/officeart/2005/8/layout/vList2"/>
    <dgm:cxn modelId="{4AE4F81D-0DA3-45A5-85DA-1AA81DD25D3C}" type="presParOf" srcId="{D4753DC8-82D9-4F56-BB3E-E74EF9AC9EDB}" destId="{6D103968-AEF4-48C6-9976-8C611F2B8F51}" srcOrd="8" destOrd="0" presId="urn:microsoft.com/office/officeart/2005/8/layout/vList2"/>
    <dgm:cxn modelId="{B8A31759-F4CC-4966-8E8D-7E2ADAE87894}" type="presParOf" srcId="{D4753DC8-82D9-4F56-BB3E-E74EF9AC9EDB}" destId="{C05790CF-E3D0-401A-80FE-2096BF2786C7}" srcOrd="9" destOrd="0" presId="urn:microsoft.com/office/officeart/2005/8/layout/vList2"/>
    <dgm:cxn modelId="{FB05AF39-8DDC-41D1-9E13-6A30D5A044A2}" type="presParOf" srcId="{D4753DC8-82D9-4F56-BB3E-E74EF9AC9EDB}" destId="{C2DBA62B-B797-4AEB-937F-4C185D4ABFB8}"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5214D5-2189-4437-9C78-C55C8F0A7DA6}">
      <dsp:nvSpPr>
        <dsp:cNvPr id="0" name=""/>
        <dsp:cNvSpPr/>
      </dsp:nvSpPr>
      <dsp:spPr>
        <a:xfrm>
          <a:off x="0" y="503123"/>
          <a:ext cx="10515600" cy="150937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F685B2-47E0-4F99-ABCB-6498F78FC308}">
      <dsp:nvSpPr>
        <dsp:cNvPr id="0" name=""/>
        <dsp:cNvSpPr/>
      </dsp:nvSpPr>
      <dsp:spPr>
        <a:xfrm>
          <a:off x="456584" y="842731"/>
          <a:ext cx="830153" cy="83015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FB356A8-A6B7-4FE1-87B6-C017CA2EDEA5}">
      <dsp:nvSpPr>
        <dsp:cNvPr id="0" name=""/>
        <dsp:cNvSpPr/>
      </dsp:nvSpPr>
      <dsp:spPr>
        <a:xfrm>
          <a:off x="1743322" y="503123"/>
          <a:ext cx="8772277" cy="1509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742" tIns="159742" rIns="159742" bIns="159742" numCol="1" spcCol="1270" anchor="ctr" anchorCtr="0">
          <a:noAutofit/>
        </a:bodyPr>
        <a:lstStyle/>
        <a:p>
          <a:pPr marL="0" lvl="0" indent="0" algn="l" defTabSz="622300">
            <a:lnSpc>
              <a:spcPct val="90000"/>
            </a:lnSpc>
            <a:spcBef>
              <a:spcPct val="0"/>
            </a:spcBef>
            <a:spcAft>
              <a:spcPct val="35000"/>
            </a:spcAft>
            <a:buNone/>
          </a:pPr>
          <a:r>
            <a:rPr lang="en-US" sz="1400" kern="1200" dirty="0"/>
            <a:t>The present study assessed the impact of ACCF’s community outreach, patient support, and caregiver sensitization programs on cancer awareness and caregiving practices in Barpeta and Dibrugarh, Assam. Findings indicate significant improvements in awareness and early detection, especially in Barpeta, where 50% of patients were diagnosed at a pre-cancerous stage and 31% at Stage I. </a:t>
          </a:r>
        </a:p>
      </dsp:txBody>
      <dsp:txXfrm>
        <a:off x="1743322" y="503123"/>
        <a:ext cx="8772277" cy="1509370"/>
      </dsp:txXfrm>
    </dsp:sp>
    <dsp:sp modelId="{7F0461DE-9775-4D0E-A235-98119D212FE3}">
      <dsp:nvSpPr>
        <dsp:cNvPr id="0" name=""/>
        <dsp:cNvSpPr/>
      </dsp:nvSpPr>
      <dsp:spPr>
        <a:xfrm>
          <a:off x="0" y="2338844"/>
          <a:ext cx="10515600" cy="1509370"/>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730BC1-4D6D-4647-BF25-371F56DD18D6}">
      <dsp:nvSpPr>
        <dsp:cNvPr id="0" name=""/>
        <dsp:cNvSpPr/>
      </dsp:nvSpPr>
      <dsp:spPr>
        <a:xfrm>
          <a:off x="456584" y="2678452"/>
          <a:ext cx="830153" cy="83015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33E9E8B-4DBD-4393-837B-4F10350D8764}">
      <dsp:nvSpPr>
        <dsp:cNvPr id="0" name=""/>
        <dsp:cNvSpPr/>
      </dsp:nvSpPr>
      <dsp:spPr>
        <a:xfrm>
          <a:off x="1743322" y="2338844"/>
          <a:ext cx="8772277" cy="1509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742" tIns="159742" rIns="159742" bIns="159742" numCol="1" spcCol="1270" anchor="ctr" anchorCtr="0">
          <a:noAutofit/>
        </a:bodyPr>
        <a:lstStyle/>
        <a:p>
          <a:pPr marL="0" lvl="0" indent="0" algn="l" defTabSz="622300">
            <a:lnSpc>
              <a:spcPct val="90000"/>
            </a:lnSpc>
            <a:spcBef>
              <a:spcPct val="0"/>
            </a:spcBef>
            <a:spcAft>
              <a:spcPct val="35000"/>
            </a:spcAft>
            <a:buNone/>
          </a:pPr>
          <a:r>
            <a:rPr lang="en-US" sz="1400" kern="1200" dirty="0"/>
            <a:t>In contrast, 29% of patients in Dibrugarh were diagnosed at advanced stages. Chemotherapy and surgery were common treatments, with radiation more prevalent in Dibrugarh (35%) than Barpeta (23%). Most patients had health insurance (92% in Dibrugarh, 76% in Barpeta), yet 18% in Barpeta lacked coverage. Cost and transport remain key barriers, underscoring the need for enhanced support mechanisms. Youth engagement was low, and women were the primary participants, reflecting their role in caregiving and health promotion. Overall, the interventions show promise but gaps in early detection, insurance coverage, and accessibility need addressing.</a:t>
          </a:r>
        </a:p>
      </dsp:txBody>
      <dsp:txXfrm>
        <a:off x="1743322" y="2338844"/>
        <a:ext cx="8772277" cy="150937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549A57-7D68-4331-8894-B9B5203BC677}">
      <dsp:nvSpPr>
        <dsp:cNvPr id="0" name=""/>
        <dsp:cNvSpPr/>
      </dsp:nvSpPr>
      <dsp:spPr>
        <a:xfrm>
          <a:off x="0" y="2124"/>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445554-A85B-4F2E-ACA8-50E481EBDC20}">
      <dsp:nvSpPr>
        <dsp:cNvPr id="0" name=""/>
        <dsp:cNvSpPr/>
      </dsp:nvSpPr>
      <dsp:spPr>
        <a:xfrm>
          <a:off x="0" y="212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The caregiving landscape in Barpeta and Dibrugarh shows a heavy reliance on immediate family members (86% and 100% respectively), with minimal community support (11% in Barpeta). Formal caregiving training remains low—29% in Barpeta and only 3% in Dibrugarh impacting caregiver confidence, which was higher in Barpeta (68%) than Dibrugarh (55%). </a:t>
          </a:r>
        </a:p>
      </dsp:txBody>
      <dsp:txXfrm>
        <a:off x="0" y="2124"/>
        <a:ext cx="10515600" cy="1449029"/>
      </dsp:txXfrm>
    </dsp:sp>
    <dsp:sp modelId="{F7813690-DC03-4DCD-BF6C-CD0FECF3CDC8}">
      <dsp:nvSpPr>
        <dsp:cNvPr id="0" name=""/>
        <dsp:cNvSpPr/>
      </dsp:nvSpPr>
      <dsp:spPr>
        <a:xfrm>
          <a:off x="0" y="1451154"/>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A04F93-413B-4885-9889-91C0B6517F2E}">
      <dsp:nvSpPr>
        <dsp:cNvPr id="0" name=""/>
        <dsp:cNvSpPr/>
      </dsp:nvSpPr>
      <dsp:spPr>
        <a:xfrm>
          <a:off x="0" y="1451154"/>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t>Key challenges included financial strain (79% Dibrugarh, 71% Barpeta), emotional stress (52% Barpeta, 39% Dibrugarh), and difficulty understanding medical instructions (61% Barpeta, 17% Dibrugarh).Participation in awareness programs was higher in Barpeta (87%) than Dibrugarh (71%), yet awareness of cancer risk factors was greater in Dibrugarh (74% vs. 63%). </a:t>
          </a:r>
        </a:p>
      </dsp:txBody>
      <dsp:txXfrm>
        <a:off x="0" y="1451154"/>
        <a:ext cx="10515600" cy="1449029"/>
      </dsp:txXfrm>
    </dsp:sp>
    <dsp:sp modelId="{6C489BD3-52EC-4F22-B821-D5AA1066E6E1}">
      <dsp:nvSpPr>
        <dsp:cNvPr id="0" name=""/>
        <dsp:cNvSpPr/>
      </dsp:nvSpPr>
      <dsp:spPr>
        <a:xfrm>
          <a:off x="0" y="2900183"/>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F87F640-A3EF-42D2-B89E-CFC1F3E559AD}">
      <dsp:nvSpPr>
        <dsp:cNvPr id="0" name=""/>
        <dsp:cNvSpPr/>
      </dsp:nvSpPr>
      <dsp:spPr>
        <a:xfrm>
          <a:off x="0" y="2900183"/>
          <a:ext cx="10515600" cy="1449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t>Stigma around cancer remains high in both districts (41%), indicating deep-rooted socio-cultural barriers. Screening uptake varied, with oral screening more common in Dibrugarh (62%) and breast (61%) and cervical (37%) screening higher in Barpeta. However, about one-third in both districts reported no screening, highlighting the need for sustained awareness, caregiver training, stigma reduction, and improved screening access. </a:t>
          </a:r>
        </a:p>
      </dsp:txBody>
      <dsp:txXfrm>
        <a:off x="0" y="2900183"/>
        <a:ext cx="10515600" cy="14490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CC3F3F-4413-45A2-AE33-4591D938418A}">
      <dsp:nvSpPr>
        <dsp:cNvPr id="0" name=""/>
        <dsp:cNvSpPr/>
      </dsp:nvSpPr>
      <dsp:spPr>
        <a:xfrm>
          <a:off x="0" y="122334"/>
          <a:ext cx="10515600" cy="7160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i="0" kern="1200" baseline="0" dirty="0"/>
            <a:t>Increased Awareness</a:t>
          </a:r>
          <a:r>
            <a:rPr lang="en-US" sz="1800" b="0" i="0" kern="1200" baseline="0" dirty="0"/>
            <a:t>: Outreach efforts significantly improved knowledge about the menstrual cycle, hygiene practices, and product usage among adolescent girls and women.</a:t>
          </a:r>
          <a:endParaRPr lang="en-US" sz="1800" kern="1200" dirty="0"/>
        </a:p>
      </dsp:txBody>
      <dsp:txXfrm>
        <a:off x="34954" y="157288"/>
        <a:ext cx="10445692" cy="646132"/>
      </dsp:txXfrm>
    </dsp:sp>
    <dsp:sp modelId="{0BE2925B-EEE5-4B4C-B9F7-DB4C50C59321}">
      <dsp:nvSpPr>
        <dsp:cNvPr id="0" name=""/>
        <dsp:cNvSpPr/>
      </dsp:nvSpPr>
      <dsp:spPr>
        <a:xfrm>
          <a:off x="0" y="890214"/>
          <a:ext cx="10515600" cy="7160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i="0" kern="1200" baseline="0"/>
            <a:t>Breaking Silence and Taboos</a:t>
          </a:r>
          <a:r>
            <a:rPr lang="en-US" sz="1800" b="0" i="0" kern="1200" baseline="0"/>
            <a:t>: Safe community spaces encouraged open dialogue, helping to reduce stigma, myths, and shame associated with menstruation.</a:t>
          </a:r>
          <a:endParaRPr lang="en-US" sz="1800" kern="1200"/>
        </a:p>
      </dsp:txBody>
      <dsp:txXfrm>
        <a:off x="34954" y="925168"/>
        <a:ext cx="10445692" cy="646132"/>
      </dsp:txXfrm>
    </dsp:sp>
    <dsp:sp modelId="{9E9DEE4F-1007-4BF9-A265-09791124D6BE}">
      <dsp:nvSpPr>
        <dsp:cNvPr id="0" name=""/>
        <dsp:cNvSpPr/>
      </dsp:nvSpPr>
      <dsp:spPr>
        <a:xfrm>
          <a:off x="0" y="1658094"/>
          <a:ext cx="10515600" cy="7160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i="0" kern="1200" baseline="0" dirty="0"/>
            <a:t>Behavioral Change</a:t>
          </a:r>
          <a:r>
            <a:rPr lang="en-US" sz="1800" b="0" i="0" kern="1200" baseline="0" dirty="0"/>
            <a:t>: Many participants shifted from unhygienic practices (e.g., using old cloth) to safer options like sanitary pads or reusable products.</a:t>
          </a:r>
          <a:endParaRPr lang="en-US" sz="1800" kern="1200" dirty="0"/>
        </a:p>
      </dsp:txBody>
      <dsp:txXfrm>
        <a:off x="34954" y="1693048"/>
        <a:ext cx="10445692" cy="646132"/>
      </dsp:txXfrm>
    </dsp:sp>
    <dsp:sp modelId="{33201608-5D38-4BDB-939F-F881A4663F4F}">
      <dsp:nvSpPr>
        <dsp:cNvPr id="0" name=""/>
        <dsp:cNvSpPr/>
      </dsp:nvSpPr>
      <dsp:spPr>
        <a:xfrm>
          <a:off x="0" y="2425974"/>
          <a:ext cx="10515600" cy="7160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i="0" kern="1200" baseline="0" dirty="0"/>
            <a:t>Role of Male Engagement</a:t>
          </a:r>
          <a:r>
            <a:rPr lang="en-US" sz="1800" b="0" i="0" kern="1200" baseline="0" dirty="0"/>
            <a:t>: Involving boys and men helped normalize conversations around menstruation and fostered community support.</a:t>
          </a:r>
          <a:endParaRPr lang="en-US" sz="1800" kern="1200" dirty="0"/>
        </a:p>
      </dsp:txBody>
      <dsp:txXfrm>
        <a:off x="34954" y="2460928"/>
        <a:ext cx="10445692" cy="646132"/>
      </dsp:txXfrm>
    </dsp:sp>
    <dsp:sp modelId="{6D103968-AEF4-48C6-9976-8C611F2B8F51}">
      <dsp:nvSpPr>
        <dsp:cNvPr id="0" name=""/>
        <dsp:cNvSpPr/>
      </dsp:nvSpPr>
      <dsp:spPr>
        <a:xfrm>
          <a:off x="0" y="3193854"/>
          <a:ext cx="10515600" cy="7160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i="0" kern="1200" baseline="0"/>
            <a:t>Need for Continued Engagement</a:t>
          </a:r>
          <a:r>
            <a:rPr lang="en-US" sz="1800" b="0" i="0" kern="1200" baseline="0"/>
            <a:t>: One-time sessions were effective but insufficient—sustained efforts, follow-ups, and peer-led models proved more impactful.</a:t>
          </a:r>
          <a:endParaRPr lang="en-US" sz="1800" kern="1200"/>
        </a:p>
      </dsp:txBody>
      <dsp:txXfrm>
        <a:off x="34954" y="3228808"/>
        <a:ext cx="10445692" cy="646132"/>
      </dsp:txXfrm>
    </dsp:sp>
    <dsp:sp modelId="{C2DBA62B-B797-4AEB-937F-4C185D4ABFB8}">
      <dsp:nvSpPr>
        <dsp:cNvPr id="0" name=""/>
        <dsp:cNvSpPr/>
      </dsp:nvSpPr>
      <dsp:spPr>
        <a:xfrm>
          <a:off x="0" y="3961734"/>
          <a:ext cx="10515600" cy="7160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i="0" kern="1200" baseline="0"/>
            <a:t>Empowerment Through Knowledge</a:t>
          </a:r>
          <a:r>
            <a:rPr lang="en-US" sz="1800" b="0" i="0" kern="1200" baseline="0"/>
            <a:t>: Girls reported feeling more confident and better equipped to manage menstruation after participating.</a:t>
          </a:r>
          <a:endParaRPr lang="en-US" sz="1800" kern="1200"/>
        </a:p>
      </dsp:txBody>
      <dsp:txXfrm>
        <a:off x="34954" y="3996688"/>
        <a:ext cx="10445692" cy="64613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019D514-D894-4A3F-E4D3-0D628D6AE43D}"/>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id="{975DF5E8-22AD-E603-EB06-4AF86D0828F6}"/>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CF979C07-9055-4ABB-AB46-D0C655E5B669}" type="datetimeFigureOut">
              <a:rPr lang="en-IN" smtClean="0"/>
              <a:t>26-06-2025</a:t>
            </a:fld>
            <a:endParaRPr lang="en-IN"/>
          </a:p>
        </p:txBody>
      </p:sp>
      <p:sp>
        <p:nvSpPr>
          <p:cNvPr id="4" name="Footer Placeholder 3">
            <a:extLst>
              <a:ext uri="{FF2B5EF4-FFF2-40B4-BE49-F238E27FC236}">
                <a16:creationId xmlns:a16="http://schemas.microsoft.com/office/drawing/2014/main" id="{5C7F6F1C-F137-1930-C9DF-225184B7CC2C}"/>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id="{403AD3A0-A685-167D-D9B1-CED3BA0232EB}"/>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426AA290-7E79-4447-967A-496B6DAA6586}" type="slidenum">
              <a:rPr lang="en-IN" smtClean="0"/>
              <a:t>‹#›</a:t>
            </a:fld>
            <a:endParaRPr lang="en-IN"/>
          </a:p>
        </p:txBody>
      </p:sp>
      <p:pic>
        <p:nvPicPr>
          <p:cNvPr id="6" name="Picture 5">
            <a:extLst>
              <a:ext uri="{FF2B5EF4-FFF2-40B4-BE49-F238E27FC236}">
                <a16:creationId xmlns:a16="http://schemas.microsoft.com/office/drawing/2014/main" id="{7F8528E0-2BDE-2142-6EDF-974E1B1CD6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4730" y="172045"/>
            <a:ext cx="1151608" cy="545558"/>
          </a:xfrm>
          <a:prstGeom prst="rect">
            <a:avLst/>
          </a:prstGeom>
        </p:spPr>
      </p:pic>
    </p:spTree>
    <p:extLst>
      <p:ext uri="{BB962C8B-B14F-4D97-AF65-F5344CB8AC3E}">
        <p14:creationId xmlns:p14="http://schemas.microsoft.com/office/powerpoint/2010/main" val="4166375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FD77A45B-3F67-4A46-B80E-86DB28E7B237}" type="datetimeFigureOut">
              <a:rPr lang="en-IN" smtClean="0"/>
              <a:t>26-06-2025</a:t>
            </a:fld>
            <a:endParaRPr lang="en-IN"/>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26-06-2025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pic>
        <p:nvPicPr>
          <p:cNvPr id="7" name="Picture 6">
            <a:extLst>
              <a:ext uri="{FF2B5EF4-FFF2-40B4-BE49-F238E27FC236}">
                <a16:creationId xmlns:a16="http://schemas.microsoft.com/office/drawing/2014/main" id="{E39E96D0-B980-D4D5-BB94-D215B6C9C4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817" y="136525"/>
            <a:ext cx="1220765" cy="574613"/>
          </a:xfrm>
          <a:prstGeom prst="rect">
            <a:avLst/>
          </a:prstGeom>
        </p:spPr>
      </p:pic>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26-06-2025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pic>
        <p:nvPicPr>
          <p:cNvPr id="7" name="Picture 6">
            <a:extLst>
              <a:ext uri="{FF2B5EF4-FFF2-40B4-BE49-F238E27FC236}">
                <a16:creationId xmlns:a16="http://schemas.microsoft.com/office/drawing/2014/main" id="{89E1F446-14C8-37E6-ECFE-1CCFAEB542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817" y="136525"/>
            <a:ext cx="1220765" cy="574613"/>
          </a:xfrm>
          <a:prstGeom prst="rect">
            <a:avLst/>
          </a:prstGeom>
        </p:spPr>
      </p:pic>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26-06-2025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pic>
        <p:nvPicPr>
          <p:cNvPr id="7" name="Picture 6">
            <a:extLst>
              <a:ext uri="{FF2B5EF4-FFF2-40B4-BE49-F238E27FC236}">
                <a16:creationId xmlns:a16="http://schemas.microsoft.com/office/drawing/2014/main" id="{6C5DDA4A-688D-9AD1-F0BA-ECF0BDA31E5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817" y="136525"/>
            <a:ext cx="1220765" cy="574613"/>
          </a:xfrm>
          <a:prstGeom prst="rect">
            <a:avLst/>
          </a:prstGeom>
        </p:spPr>
      </p:pic>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26-06-2025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pic>
        <p:nvPicPr>
          <p:cNvPr id="8" name="Picture 7">
            <a:extLst>
              <a:ext uri="{FF2B5EF4-FFF2-40B4-BE49-F238E27FC236}">
                <a16:creationId xmlns:a16="http://schemas.microsoft.com/office/drawing/2014/main" id="{85B1CCD6-FD74-96D0-E27C-2F8A1DBD4B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817" y="136525"/>
            <a:ext cx="1220765" cy="574613"/>
          </a:xfrm>
          <a:prstGeom prst="rect">
            <a:avLst/>
          </a:prstGeom>
        </p:spPr>
      </p:pic>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26-06-2025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pic>
        <p:nvPicPr>
          <p:cNvPr id="7" name="Picture 6">
            <a:extLst>
              <a:ext uri="{FF2B5EF4-FFF2-40B4-BE49-F238E27FC236}">
                <a16:creationId xmlns:a16="http://schemas.microsoft.com/office/drawing/2014/main" id="{D12640FB-2E8C-9D3F-C8FA-70FE1F882C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817" y="136525"/>
            <a:ext cx="1220765" cy="574613"/>
          </a:xfrm>
          <a:prstGeom prst="rect">
            <a:avLst/>
          </a:prstGeom>
        </p:spPr>
      </p:pic>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26-06-2025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pic>
        <p:nvPicPr>
          <p:cNvPr id="8" name="Picture 7">
            <a:extLst>
              <a:ext uri="{FF2B5EF4-FFF2-40B4-BE49-F238E27FC236}">
                <a16:creationId xmlns:a16="http://schemas.microsoft.com/office/drawing/2014/main" id="{BCE334C1-6766-F22A-A467-4043B496FD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817" y="136525"/>
            <a:ext cx="1220765" cy="574613"/>
          </a:xfrm>
          <a:prstGeom prst="rect">
            <a:avLst/>
          </a:prstGeom>
        </p:spPr>
      </p:pic>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26-06-2025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pic>
        <p:nvPicPr>
          <p:cNvPr id="10" name="Picture 9">
            <a:extLst>
              <a:ext uri="{FF2B5EF4-FFF2-40B4-BE49-F238E27FC236}">
                <a16:creationId xmlns:a16="http://schemas.microsoft.com/office/drawing/2014/main" id="{D39EFD33-30E8-5E4A-4528-CB4E5093C9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817" y="136525"/>
            <a:ext cx="1220765" cy="574613"/>
          </a:xfrm>
          <a:prstGeom prst="rect">
            <a:avLst/>
          </a:prstGeom>
        </p:spPr>
      </p:pic>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26-06-2025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pic>
        <p:nvPicPr>
          <p:cNvPr id="6" name="Picture 5">
            <a:extLst>
              <a:ext uri="{FF2B5EF4-FFF2-40B4-BE49-F238E27FC236}">
                <a16:creationId xmlns:a16="http://schemas.microsoft.com/office/drawing/2014/main" id="{2A9B0729-2A5E-1E29-DF91-344F0888FD8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817" y="136525"/>
            <a:ext cx="1220765" cy="574613"/>
          </a:xfrm>
          <a:prstGeom prst="rect">
            <a:avLst/>
          </a:prstGeom>
        </p:spPr>
      </p:pic>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26-06-2025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pic>
        <p:nvPicPr>
          <p:cNvPr id="5" name="Picture 4">
            <a:extLst>
              <a:ext uri="{FF2B5EF4-FFF2-40B4-BE49-F238E27FC236}">
                <a16:creationId xmlns:a16="http://schemas.microsoft.com/office/drawing/2014/main" id="{C0D23888-5C04-947D-F62A-5F7DF98CD9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817" y="136525"/>
            <a:ext cx="1220765" cy="574613"/>
          </a:xfrm>
          <a:prstGeom prst="rect">
            <a:avLst/>
          </a:prstGeom>
        </p:spPr>
      </p:pic>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26-06-2025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pic>
        <p:nvPicPr>
          <p:cNvPr id="8" name="Picture 7">
            <a:extLst>
              <a:ext uri="{FF2B5EF4-FFF2-40B4-BE49-F238E27FC236}">
                <a16:creationId xmlns:a16="http://schemas.microsoft.com/office/drawing/2014/main" id="{C2BCFFB2-CFA5-648A-501F-9E4415CAABC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817" y="136525"/>
            <a:ext cx="1220765" cy="574613"/>
          </a:xfrm>
          <a:prstGeom prst="rect">
            <a:avLst/>
          </a:prstGeom>
        </p:spPr>
      </p:pic>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26-06-2025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pic>
        <p:nvPicPr>
          <p:cNvPr id="8" name="Picture 7">
            <a:extLst>
              <a:ext uri="{FF2B5EF4-FFF2-40B4-BE49-F238E27FC236}">
                <a16:creationId xmlns:a16="http://schemas.microsoft.com/office/drawing/2014/main" id="{02D908FC-4C67-F138-EA9F-CBC597DFF5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7817" y="136525"/>
            <a:ext cx="1220765" cy="574613"/>
          </a:xfrm>
          <a:prstGeom prst="rect">
            <a:avLst/>
          </a:prstGeom>
        </p:spPr>
      </p:pic>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26-06-2025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doi.org/10.3390/ijerph20064990"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1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7" Type="http://schemas.openxmlformats.org/officeDocument/2006/relationships/chart" Target="../charts/chart11.xml"/><Relationship Id="rId2" Type="http://schemas.openxmlformats.org/officeDocument/2006/relationships/chart" Target="../charts/chart6.xml"/><Relationship Id="rId1" Type="http://schemas.openxmlformats.org/officeDocument/2006/relationships/slideLayout" Target="../slideLayouts/slideLayout2.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chart" Target="../charts/chart8.xml"/></Relationships>
</file>

<file path=ppt/slides/_rels/slide9.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2.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a:xfrm>
            <a:off x="1356334" y="1257785"/>
            <a:ext cx="9144000" cy="2842265"/>
          </a:xfrm>
        </p:spPr>
        <p:txBody>
          <a:bodyPr>
            <a:normAutofit fontScale="90000"/>
          </a:bodyPr>
          <a:lstStyle/>
          <a:p>
            <a:br>
              <a:rPr kumimoji="0" lang="en-US" sz="3100" b="1" i="0" u="none" strike="noStrike" kern="1200" cap="none" spc="0" normalizeH="0" baseline="0" noProof="0" dirty="0">
                <a:ln>
                  <a:noFill/>
                </a:ln>
                <a:solidFill>
                  <a:prstClr val="black"/>
                </a:solidFill>
                <a:effectLst/>
                <a:uLnTx/>
                <a:uFillTx/>
                <a:latin typeface="Calibri Light" panose="020F0302020204030204"/>
                <a:ea typeface="+mj-ea"/>
                <a:cs typeface="+mj-cs"/>
              </a:rPr>
            </a:br>
            <a:br>
              <a:rPr kumimoji="0" lang="en-US" sz="3100" b="1" i="0" u="none" strike="noStrike" kern="1200" cap="none" spc="0" normalizeH="0" baseline="0" noProof="0" dirty="0">
                <a:ln>
                  <a:noFill/>
                </a:ln>
                <a:solidFill>
                  <a:prstClr val="black"/>
                </a:solidFill>
                <a:effectLst/>
                <a:uLnTx/>
                <a:uFillTx/>
                <a:latin typeface="Calibri Light" panose="020F0302020204030204"/>
                <a:ea typeface="+mj-ea"/>
                <a:cs typeface="+mj-cs"/>
              </a:rPr>
            </a:br>
            <a:br>
              <a:rPr kumimoji="0" lang="en-US" sz="3100" b="1" i="0" u="none" strike="noStrike" kern="1200" cap="none" spc="0" normalizeH="0" baseline="0" noProof="0" dirty="0">
                <a:ln>
                  <a:noFill/>
                </a:ln>
                <a:solidFill>
                  <a:prstClr val="black"/>
                </a:solidFill>
                <a:effectLst/>
                <a:uLnTx/>
                <a:uFillTx/>
                <a:latin typeface="Calibri Light" panose="020F0302020204030204"/>
                <a:ea typeface="+mj-ea"/>
                <a:cs typeface="+mj-cs"/>
              </a:rPr>
            </a:br>
            <a:br>
              <a:rPr kumimoji="0" lang="en-US" sz="3100" b="1" i="0" u="none" strike="noStrike" kern="1200" cap="none" spc="0" normalizeH="0" baseline="0" noProof="0" dirty="0">
                <a:ln>
                  <a:noFill/>
                </a:ln>
                <a:solidFill>
                  <a:prstClr val="black"/>
                </a:solidFill>
                <a:effectLst/>
                <a:uLnTx/>
                <a:uFillTx/>
                <a:latin typeface="Calibri Light" panose="020F0302020204030204"/>
                <a:ea typeface="+mj-ea"/>
                <a:cs typeface="+mj-cs"/>
              </a:rPr>
            </a:br>
            <a:br>
              <a:rPr kumimoji="0" lang="en-US" sz="3100" b="1" i="0" u="none" strike="noStrike" kern="1200" cap="none" spc="0" normalizeH="0" baseline="0" noProof="0" dirty="0">
                <a:ln>
                  <a:noFill/>
                </a:ln>
                <a:solidFill>
                  <a:prstClr val="black"/>
                </a:solidFill>
                <a:effectLst/>
                <a:uLnTx/>
                <a:uFillTx/>
                <a:latin typeface="Calibri Light" panose="020F0302020204030204"/>
                <a:ea typeface="+mj-ea"/>
                <a:cs typeface="+mj-cs"/>
              </a:rPr>
            </a:br>
            <a:br>
              <a:rPr kumimoji="0" lang="en-US" sz="3100" b="1" i="0" u="none" strike="noStrike" kern="1200" cap="none" spc="0" normalizeH="0" baseline="0" noProof="0" dirty="0">
                <a:ln>
                  <a:noFill/>
                </a:ln>
                <a:solidFill>
                  <a:prstClr val="black"/>
                </a:solidFill>
                <a:effectLst/>
                <a:uLnTx/>
                <a:uFillTx/>
                <a:latin typeface="Calibri Light" panose="020F0302020204030204"/>
                <a:ea typeface="+mj-ea"/>
                <a:cs typeface="+mj-cs"/>
              </a:rPr>
            </a:br>
            <a:br>
              <a:rPr kumimoji="0" lang="en-US" sz="3100" b="1" i="0" u="none" strike="noStrike" kern="1200" cap="none" spc="0" normalizeH="0" baseline="0" noProof="0" dirty="0">
                <a:ln>
                  <a:noFill/>
                </a:ln>
                <a:solidFill>
                  <a:prstClr val="black"/>
                </a:solidFill>
                <a:effectLst/>
                <a:uLnTx/>
                <a:uFillTx/>
                <a:latin typeface="Calibri Light" panose="020F0302020204030204"/>
                <a:ea typeface="+mj-ea"/>
                <a:cs typeface="+mj-cs"/>
              </a:rPr>
            </a:br>
            <a:r>
              <a:rPr kumimoji="0" lang="en-US" sz="36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To Assess the Impact of Community Outreach, Patient Support and Caregiver Sensitization Programs on Cancer Awareness Among Residents of Barpeta and Dibrugarh Districts</a:t>
            </a:r>
            <a:br>
              <a:rPr kumimoji="0" lang="en-IN" sz="3100" b="1" i="0" u="none" strike="noStrike" kern="1200" cap="none" spc="0" normalizeH="0" baseline="0" noProof="0" dirty="0">
                <a:ln>
                  <a:noFill/>
                </a:ln>
                <a:solidFill>
                  <a:prstClr val="black"/>
                </a:solidFill>
                <a:effectLst/>
                <a:uLnTx/>
                <a:uFillTx/>
                <a:latin typeface="Calibri Light" panose="020F0302020204030204"/>
                <a:ea typeface="+mj-ea"/>
                <a:cs typeface="+mj-cs"/>
              </a:rPr>
            </a:br>
            <a:endParaRPr lang="en-IN" b="1"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a:xfrm>
            <a:off x="1524000" y="4277852"/>
            <a:ext cx="9144000" cy="1655762"/>
          </a:xfrm>
        </p:spPr>
        <p:txBody>
          <a:bodyPr>
            <a:normAutofit fontScale="77500" lnSpcReduction="20000"/>
          </a:bodyPr>
          <a:lstStyle/>
          <a:p>
            <a:r>
              <a:rPr lang="en-IN" b="1" dirty="0">
                <a:solidFill>
                  <a:prstClr val="black"/>
                </a:solidFill>
                <a:latin typeface="Calibri Light" panose="020F0302020204030204"/>
              </a:rPr>
              <a:t>Integra Ventures Services Pvt. Ltd.</a:t>
            </a:r>
            <a:endParaRPr lang="en-IN" dirty="0"/>
          </a:p>
          <a:p>
            <a:r>
              <a:rPr lang="en-IN" dirty="0"/>
              <a:t>Public Health Vertical </a:t>
            </a:r>
          </a:p>
          <a:p>
            <a:endParaRPr lang="en-IN" dirty="0"/>
          </a:p>
          <a:p>
            <a:r>
              <a:rPr lang="en-IN" dirty="0"/>
              <a:t>Dr. Ratika Samtani </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image25.png">
            <a:extLst>
              <a:ext uri="{FF2B5EF4-FFF2-40B4-BE49-F238E27FC236}">
                <a16:creationId xmlns:a16="http://schemas.microsoft.com/office/drawing/2014/main" id="{F0DEC033-3958-7788-2F84-8D3EF95F011D}"/>
              </a:ext>
            </a:extLst>
          </p:cNvPr>
          <p:cNvPicPr/>
          <p:nvPr/>
        </p:nvPicPr>
        <p:blipFill>
          <a:blip r:embed="rId2"/>
          <a:srcRect b="24081"/>
          <a:stretch>
            <a:fillRect/>
          </a:stretch>
        </p:blipFill>
        <p:spPr>
          <a:xfrm>
            <a:off x="4639791" y="3330677"/>
            <a:ext cx="2577087" cy="769374"/>
          </a:xfrm>
          <a:prstGeom prst="rect">
            <a:avLst/>
          </a:prstGeom>
          <a:ln/>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2301766" y="365126"/>
            <a:ext cx="8282151" cy="654378"/>
          </a:xfrm>
        </p:spPr>
        <p:txBody>
          <a:bodyPr anchor="ctr">
            <a:normAutofit fontScale="90000"/>
          </a:bodyPr>
          <a:lstStyle/>
          <a:p>
            <a:r>
              <a:rPr lang="en-IN" b="1" dirty="0"/>
              <a:t>                     Discussion</a:t>
            </a:r>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a:xfrm>
            <a:off x="4038600" y="6356350"/>
            <a:ext cx="4114800" cy="365125"/>
          </a:xfrm>
        </p:spPr>
        <p:txBody>
          <a:bodyPr anchor="ctr">
            <a:normAutofit/>
          </a:bodyPr>
          <a:lstStyle/>
          <a:p>
            <a:pPr>
              <a:spcAft>
                <a:spcPts val="600"/>
              </a:spcAft>
            </a:pPr>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26AD20E6-394B-4DF0-96A5-9647FF39C943}" type="slidenum">
              <a:rPr lang="en-IN" smtClean="0"/>
              <a:pPr>
                <a:spcAft>
                  <a:spcPts val="600"/>
                </a:spcAft>
              </a:pPr>
              <a:t>10</a:t>
            </a:fld>
            <a:endParaRPr lang="en-IN"/>
          </a:p>
        </p:txBody>
      </p:sp>
      <p:graphicFrame>
        <p:nvGraphicFramePr>
          <p:cNvPr id="7" name="Content Placeholder 2">
            <a:extLst>
              <a:ext uri="{FF2B5EF4-FFF2-40B4-BE49-F238E27FC236}">
                <a16:creationId xmlns:a16="http://schemas.microsoft.com/office/drawing/2014/main" id="{818CFBD5-B457-6AB8-4AFA-9331DDF7022E}"/>
              </a:ext>
            </a:extLst>
          </p:cNvPr>
          <p:cNvGraphicFramePr>
            <a:graphicFrameLocks noGrp="1"/>
          </p:cNvGraphicFramePr>
          <p:nvPr>
            <p:ph idx="1"/>
            <p:extLst>
              <p:ext uri="{D42A27DB-BD31-4B8C-83A1-F6EECF244321}">
                <p14:modId xmlns:p14="http://schemas.microsoft.com/office/powerpoint/2010/main" val="466566636"/>
              </p:ext>
            </p:extLst>
          </p:nvPr>
        </p:nvGraphicFramePr>
        <p:xfrm>
          <a:off x="838200" y="1142453"/>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6270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a:xfrm>
            <a:off x="838200" y="365126"/>
            <a:ext cx="10302766" cy="812034"/>
          </a:xfrm>
        </p:spPr>
        <p:txBody>
          <a:bodyPr anchor="ctr">
            <a:normAutofit/>
          </a:bodyPr>
          <a:lstStyle/>
          <a:p>
            <a:r>
              <a:rPr lang="en-IN" b="1" dirty="0"/>
              <a:t>                                    Discussion</a:t>
            </a:r>
          </a:p>
        </p:txBody>
      </p:sp>
      <p:sp>
        <p:nvSpPr>
          <p:cNvPr id="5" name="Footer Placeholder 4">
            <a:extLst>
              <a:ext uri="{FF2B5EF4-FFF2-40B4-BE49-F238E27FC236}">
                <a16:creationId xmlns:a16="http://schemas.microsoft.com/office/drawing/2014/main" id="{44604681-6BE2-30DB-6630-A78A118C216E}"/>
              </a:ext>
            </a:extLst>
          </p:cNvPr>
          <p:cNvSpPr>
            <a:spLocks noGrp="1"/>
          </p:cNvSpPr>
          <p:nvPr>
            <p:ph type="ftr" sz="quarter" idx="11"/>
          </p:nvPr>
        </p:nvSpPr>
        <p:spPr>
          <a:xfrm>
            <a:off x="4038600" y="6356350"/>
            <a:ext cx="4114800" cy="365125"/>
          </a:xfrm>
        </p:spPr>
        <p:txBody>
          <a:bodyPr anchor="ctr">
            <a:normAutofit/>
          </a:bodyPr>
          <a:lstStyle/>
          <a:p>
            <a:pPr>
              <a:spcAft>
                <a:spcPts val="600"/>
              </a:spcAft>
            </a:pPr>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26AD20E6-394B-4DF0-96A5-9647FF39C943}" type="slidenum">
              <a:rPr lang="en-IN" smtClean="0"/>
              <a:pPr>
                <a:spcAft>
                  <a:spcPts val="600"/>
                </a:spcAft>
              </a:pPr>
              <a:t>11</a:t>
            </a:fld>
            <a:endParaRPr lang="en-IN"/>
          </a:p>
        </p:txBody>
      </p:sp>
      <p:graphicFrame>
        <p:nvGraphicFramePr>
          <p:cNvPr id="9" name="Content Placeholder 2">
            <a:extLst>
              <a:ext uri="{FF2B5EF4-FFF2-40B4-BE49-F238E27FC236}">
                <a16:creationId xmlns:a16="http://schemas.microsoft.com/office/drawing/2014/main" id="{79F49213-DB9E-14C3-6628-7AE88273F8A3}"/>
              </a:ext>
            </a:extLst>
          </p:cNvPr>
          <p:cNvGraphicFramePr>
            <a:graphicFrameLocks noGrp="1"/>
          </p:cNvGraphicFramePr>
          <p:nvPr>
            <p:ph idx="1"/>
            <p:extLst>
              <p:ext uri="{D42A27DB-BD31-4B8C-83A1-F6EECF244321}">
                <p14:modId xmlns:p14="http://schemas.microsoft.com/office/powerpoint/2010/main" val="225229612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88368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838200" y="365125"/>
            <a:ext cx="10515600" cy="930327"/>
          </a:xfrm>
        </p:spPr>
        <p:txBody>
          <a:bodyPr>
            <a:normAutofit/>
          </a:bodyPr>
          <a:lstStyle/>
          <a:p>
            <a:pPr algn="ctr"/>
            <a:r>
              <a:rPr lang="en-IN" sz="3200"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838200" y="1474839"/>
            <a:ext cx="10239703" cy="3076140"/>
          </a:xfrm>
        </p:spPr>
        <p:txBody>
          <a:bodyPr>
            <a:normAutofit/>
          </a:bodyPr>
          <a:lstStyle/>
          <a:p>
            <a:r>
              <a:rPr lang="en-US" sz="2200" dirty="0"/>
              <a:t>ACCF’s outreach in Barpeta and Dibrugarh has significantly improved early detection, treatment uptake, and caregiver involvement, demonstrating the value of targeted community interventions. High insurance coverage and strong female participation are encouraging outcomes. However, challenges such as lack of caregiver training, financial strain, transport barriers, and persistent stigma remain. Screening is still uneven, and youth engagement is limited. </a:t>
            </a:r>
          </a:p>
          <a:p>
            <a:r>
              <a:rPr lang="en-US" sz="2200" dirty="0"/>
              <a:t>Moving forward, efforts must focus on expanding caregiver support, improving logistics and financial access, addressing stigma, and actively engaging youth and men to ensure inclusive and equitable cancer care.</a:t>
            </a:r>
            <a:endParaRPr lang="en-IN" sz="2200"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spTree>
    <p:extLst>
      <p:ext uri="{BB962C8B-B14F-4D97-AF65-F5344CB8AC3E}">
        <p14:creationId xmlns:p14="http://schemas.microsoft.com/office/powerpoint/2010/main" val="1644327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a:xfrm>
            <a:off x="1133168" y="136525"/>
            <a:ext cx="10515600" cy="1325563"/>
          </a:xfrm>
        </p:spPr>
        <p:txBody>
          <a:bodyPr>
            <a:normAutofit/>
          </a:bodyPr>
          <a:lstStyle/>
          <a:p>
            <a:pPr algn="ctr"/>
            <a:r>
              <a:rPr lang="en-IN" sz="3200" b="1" dirty="0"/>
              <a:t>References </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966020" y="1253331"/>
            <a:ext cx="10515600" cy="4724682"/>
          </a:xfrm>
        </p:spPr>
        <p:txBody>
          <a:bodyPr>
            <a:normAutofit lnSpcReduction="10000"/>
          </a:bodyPr>
          <a:lstStyle/>
          <a:p>
            <a:pPr marL="342900" marR="0" lvl="0" indent="-342900" algn="l" defTabSz="914400" rtl="0" eaLnBrk="1" fontAlgn="auto" latinLnBrk="0" hangingPunct="1">
              <a:lnSpc>
                <a:spcPct val="107000"/>
              </a:lnSpc>
              <a:spcBef>
                <a:spcPts val="1000"/>
              </a:spcBef>
              <a:spcAft>
                <a:spcPts val="800"/>
              </a:spcAft>
              <a:buClrTx/>
              <a:buSzTx/>
              <a:buFont typeface="+mj-lt"/>
              <a:buAutoNum type="arabicPeriod"/>
              <a:tabLst/>
              <a:defRPr/>
            </a:pPr>
            <a:r>
              <a:rPr kumimoji="0" lang="en-IN" sz="1200" b="0" i="0" u="none" strike="noStrike" kern="1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Suwankhong</a:t>
            </a: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D., Liamputtong, P., </a:t>
            </a:r>
            <a:r>
              <a:rPr kumimoji="0" lang="en-IN" sz="1200" b="0" i="0" u="none" strike="noStrike" kern="1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Boonrod</a:t>
            </a: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T., Simla, W., </a:t>
            </a:r>
            <a:r>
              <a:rPr kumimoji="0" lang="en-IN" sz="1200" b="0" i="0" u="none" strike="noStrike" kern="1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Khunpol</a:t>
            </a: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S., &amp; </a:t>
            </a:r>
            <a:r>
              <a:rPr kumimoji="0" lang="en-IN" sz="1200" b="0" i="0" u="none" strike="noStrike" kern="1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Thanapop</a:t>
            </a: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S. (2023). Breast Cancer and Screening Prevention Programmes: Perceptions of Women in a Multicultural Community in Southern Thailand. </a:t>
            </a:r>
            <a:r>
              <a:rPr kumimoji="0" lang="en-IN" sz="1200" b="0" i="1"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International journal of environmental research and public health</a:t>
            </a: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a:t>
            </a:r>
            <a:r>
              <a:rPr kumimoji="0" lang="en-IN" sz="1200" b="0" i="1"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20</a:t>
            </a: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(6), 4990. </a:t>
            </a:r>
            <a:r>
              <a:rPr kumimoji="0" lang="en-IN" sz="1200" b="0" i="0" u="sng" strike="noStrike" kern="100" cap="none" spc="0" normalizeH="0" baseline="0" noProof="0" dirty="0">
                <a:ln>
                  <a:noFill/>
                </a:ln>
                <a:solidFill>
                  <a:srgbClr val="467886"/>
                </a:solidFill>
                <a:effectLst/>
                <a:uLnTx/>
                <a:uFillTx/>
                <a:latin typeface="Aptos" panose="020B0004020202020204" pitchFamily="34" charset="0"/>
                <a:ea typeface="Aptos" panose="020B0004020202020204" pitchFamily="34" charset="0"/>
                <a:cs typeface="Times New Roman" panose="02020603050405020304" pitchFamily="18" charset="0"/>
                <a:hlinkClick r:id="rId2"/>
              </a:rPr>
              <a:t>https://doi.org/10.3390/ijerph20064990</a:t>
            </a:r>
            <a:endPar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1000"/>
              </a:spcBef>
              <a:spcAft>
                <a:spcPts val="800"/>
              </a:spcAft>
              <a:buClrTx/>
              <a:buSzTx/>
              <a:buFont typeface="+mj-lt"/>
              <a:buAutoNum type="arabicPeriod"/>
              <a:tabLst/>
              <a:defRPr/>
            </a:pP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Islami F, Goding Sauer A, Miller KD, Siegel RL, Fedewa SA, Jacobs EJ, McCullough ML, Patel AV, Ma J, </a:t>
            </a:r>
            <a:r>
              <a:rPr kumimoji="0" lang="en-IN" sz="1200" b="0" i="0" u="none" strike="noStrike" kern="1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Soerjomataram</a:t>
            </a: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I, Flanders WD, Brawley OW, </a:t>
            </a:r>
            <a:r>
              <a:rPr kumimoji="0" lang="en-IN" sz="1200" b="0" i="0" u="none" strike="noStrike" kern="1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Gapstur</a:t>
            </a: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SM, Jemal A. Proportion and number of cancer cases and deaths attributable to potentially modifiable risk factors in the United States. CA Cancer J Clin. 2018 Jan;68(1):31-54. </a:t>
            </a:r>
            <a:r>
              <a:rPr kumimoji="0" lang="en-IN" sz="1200" b="0" i="0" u="none" strike="noStrike" kern="1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doi</a:t>
            </a: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10.3322/caac.21440. </a:t>
            </a:r>
            <a:r>
              <a:rPr kumimoji="0" lang="en-IN" sz="1200" b="0" i="0" u="none" strike="noStrike" kern="1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Epub</a:t>
            </a: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2017 Nov 21. PMID: 29160902.</a:t>
            </a:r>
          </a:p>
          <a:p>
            <a:pPr marL="342900" marR="0" lvl="0" indent="-342900" algn="l" defTabSz="914400" rtl="0" eaLnBrk="1" fontAlgn="auto" latinLnBrk="0" hangingPunct="1">
              <a:lnSpc>
                <a:spcPct val="107000"/>
              </a:lnSpc>
              <a:spcBef>
                <a:spcPts val="1000"/>
              </a:spcBef>
              <a:spcAft>
                <a:spcPts val="800"/>
              </a:spcAft>
              <a:buClrTx/>
              <a:buSzTx/>
              <a:buFont typeface="+mj-lt"/>
              <a:buAutoNum type="arabicPeriod"/>
              <a:tabLst/>
              <a:defRPr/>
            </a:pPr>
            <a:r>
              <a:rPr kumimoji="0" lang="en-IN" sz="1200" b="0" i="0" u="none" strike="noStrike" kern="1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Arzanova</a:t>
            </a: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E, </a:t>
            </a:r>
            <a:r>
              <a:rPr kumimoji="0" lang="en-IN" sz="1200" b="0" i="0" u="none" strike="noStrike" kern="1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Mayrovitz</a:t>
            </a: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HN. The Epidemiology of Breast Cancer. In: </a:t>
            </a:r>
            <a:r>
              <a:rPr kumimoji="0" lang="en-IN" sz="1200" b="0" i="0" u="none" strike="noStrike" kern="1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Mayrovitz</a:t>
            </a: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HN, editor. Breast Cancer [Internet]. Brisbane (AU): Exon Publications; 2022 Aug 6. Chapter 1https://www.ncbi.nlm.nih.gov/books/NBK583819/ doi:10.36255/exon-publications-breast-cancer-epidemiology</a:t>
            </a:r>
          </a:p>
          <a:p>
            <a:pPr marL="342900" marR="0" lvl="0" indent="-342900" algn="l" defTabSz="914400" rtl="0" eaLnBrk="1" fontAlgn="auto" latinLnBrk="0" hangingPunct="1">
              <a:lnSpc>
                <a:spcPct val="107000"/>
              </a:lnSpc>
              <a:spcBef>
                <a:spcPts val="1000"/>
              </a:spcBef>
              <a:spcAft>
                <a:spcPts val="800"/>
              </a:spcAft>
              <a:buClrTx/>
              <a:buSzTx/>
              <a:buFont typeface="+mj-lt"/>
              <a:buAutoNum type="arabicPeriod"/>
              <a:tabLst/>
              <a:defRPr/>
            </a:pP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Shekhar S, Sharma C, Thakur S, Raina N. Cervical cancer screening: knowledge, attitude and practices among nursing staff in a tertiary level teaching institution of rural India. Asian Pac J Cancer Prev. 2013;14(6):3641-5. </a:t>
            </a:r>
            <a:r>
              <a:rPr kumimoji="0" lang="en-IN" sz="1200" b="0" i="0" u="none" strike="noStrike" kern="1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doi</a:t>
            </a: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10.7314/apjcp.2013.14.6.3641. PMID: 23886159.</a:t>
            </a:r>
          </a:p>
          <a:p>
            <a:pPr marL="342900" marR="0" lvl="0" indent="-342900" algn="l" defTabSz="914400" rtl="0" eaLnBrk="1" fontAlgn="auto" latinLnBrk="0" hangingPunct="1">
              <a:lnSpc>
                <a:spcPct val="107000"/>
              </a:lnSpc>
              <a:spcBef>
                <a:spcPts val="1000"/>
              </a:spcBef>
              <a:spcAft>
                <a:spcPts val="800"/>
              </a:spcAft>
              <a:buClrTx/>
              <a:buSzTx/>
              <a:buFont typeface="+mj-lt"/>
              <a:buAutoNum type="arabicPeriod"/>
              <a:tabLst/>
              <a:defRPr/>
            </a:pP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Dikshit R, Gupta PC, </a:t>
            </a:r>
            <a:r>
              <a:rPr kumimoji="0" lang="en-IN" sz="1200" b="0" i="0" u="none" strike="noStrike" kern="1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Ramasundarahettige</a:t>
            </a: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C, Gajalakshmi V, Aleksandrowicz L, </a:t>
            </a:r>
            <a:r>
              <a:rPr kumimoji="0" lang="en-IN" sz="1200" b="0" i="0" u="none" strike="noStrike" kern="1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Badwe</a:t>
            </a: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R, Kumar R, Roy S, Suraweera W, Bray F, </a:t>
            </a:r>
            <a:r>
              <a:rPr kumimoji="0" lang="en-IN" sz="1200" b="0" i="0" u="none" strike="noStrike" kern="1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Mallath</a:t>
            </a: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M, Singh PK, Sinha DN, Shet AS, Gelband H, Jha P; Million Death Study Collaborators. Cancer mortality in India: a nationally representative survey. Lancet. 2012 May 12;379(9828):1807-16. </a:t>
            </a:r>
            <a:r>
              <a:rPr kumimoji="0" lang="en-IN" sz="1200" b="0" i="0" u="none" strike="noStrike" kern="1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doi</a:t>
            </a: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10.1016/S0140-6736(12)60358-4. </a:t>
            </a:r>
            <a:r>
              <a:rPr kumimoji="0" lang="en-IN" sz="1200" b="0" i="0" u="none" strike="noStrike" kern="1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Epub</a:t>
            </a: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2012 Mar 28. Erratum in: Lancet. 2012 May 12;379(9828):1790. PMID: 22460346. </a:t>
            </a:r>
          </a:p>
          <a:p>
            <a:pPr marL="342900" marR="0" lvl="0" indent="-342900" algn="l" defTabSz="914400" rtl="0" eaLnBrk="1" fontAlgn="auto" latinLnBrk="0" hangingPunct="1">
              <a:lnSpc>
                <a:spcPct val="107000"/>
              </a:lnSpc>
              <a:spcBef>
                <a:spcPts val="1000"/>
              </a:spcBef>
              <a:spcAft>
                <a:spcPts val="800"/>
              </a:spcAft>
              <a:buClrTx/>
              <a:buSzTx/>
              <a:buFont typeface="+mj-lt"/>
              <a:buAutoNum type="arabicPeriod"/>
              <a:tabLst/>
              <a:defRPr/>
            </a:pP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Lowy DR, Schiller JT. Reducing HPV-associated cancer globally. Cancer Prev Res (Phila). 2012 Jan;5(1):18-23. </a:t>
            </a:r>
            <a:r>
              <a:rPr kumimoji="0" lang="en-IN" sz="1200" b="0" i="0" u="none" strike="noStrike" kern="1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doi</a:t>
            </a: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10.1158/1940-6207.CAPR-11-0542. PMID: 22219162; PMCID: PMC3285475. </a:t>
            </a:r>
          </a:p>
          <a:p>
            <a:pPr marL="342900" marR="0" lvl="0" indent="-342900" algn="l" defTabSz="914400" rtl="0" eaLnBrk="1" fontAlgn="auto" latinLnBrk="0" hangingPunct="1">
              <a:lnSpc>
                <a:spcPct val="107000"/>
              </a:lnSpc>
              <a:spcBef>
                <a:spcPts val="1000"/>
              </a:spcBef>
              <a:spcAft>
                <a:spcPts val="800"/>
              </a:spcAft>
              <a:buClrTx/>
              <a:buSzTx/>
              <a:buFont typeface="+mj-lt"/>
              <a:buAutoNum type="arabicPeriod"/>
              <a:tabLst/>
              <a:defRPr/>
            </a:pP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Harsha Kumar H, Tanya S. A Study on Knowledge and Screening for Cervical Cancer among Women in Mangalore City. Ann Med Health Sci Res. 2014 Sep;4(5):751-6. </a:t>
            </a:r>
            <a:r>
              <a:rPr kumimoji="0" lang="en-IN" sz="1200" b="0" i="0" u="none" strike="noStrike" kern="1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doi</a:t>
            </a:r>
            <a:r>
              <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10.4103/2141-9248.141547. PMID: 25328788; PMCID: PMC4199169.</a:t>
            </a:r>
          </a:p>
          <a:p>
            <a:pPr marL="342900" marR="0" lvl="0" indent="-342900" algn="l" defTabSz="914400" rtl="0" eaLnBrk="1" fontAlgn="auto" latinLnBrk="0" hangingPunct="1">
              <a:lnSpc>
                <a:spcPct val="107000"/>
              </a:lnSpc>
              <a:spcBef>
                <a:spcPts val="1000"/>
              </a:spcBef>
              <a:spcAft>
                <a:spcPts val="800"/>
              </a:spcAft>
              <a:buClrTx/>
              <a:buSzTx/>
              <a:buFont typeface="+mj-lt"/>
              <a:buAutoNum type="arabicPeriod"/>
              <a:tabLst/>
              <a:defRPr/>
            </a:pPr>
            <a:endPar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1000"/>
              </a:spcBef>
              <a:spcAft>
                <a:spcPts val="800"/>
              </a:spcAft>
              <a:buClrTx/>
              <a:buSzTx/>
              <a:buFont typeface="+mj-lt"/>
              <a:buAutoNum type="arabicPeriod"/>
              <a:tabLst/>
              <a:defRPr/>
            </a:pPr>
            <a:endParaRPr kumimoji="0" lang="en-IN"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IN"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13</a:t>
            </a:fld>
            <a:endParaRPr lang="en-IN"/>
          </a:p>
        </p:txBody>
      </p:sp>
    </p:spTree>
    <p:extLst>
      <p:ext uri="{BB962C8B-B14F-4D97-AF65-F5344CB8AC3E}">
        <p14:creationId xmlns:p14="http://schemas.microsoft.com/office/powerpoint/2010/main" val="149243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E78B5-4D0F-48A5-AF6C-6BF41009C5F1}"/>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B79C3348-17CF-EA8C-F382-CC0A3C352B89}"/>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F8281ED4-CC2A-460F-534D-8B8BBAED0666}"/>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12" name="Content Placeholder 2">
            <a:extLst>
              <a:ext uri="{FF2B5EF4-FFF2-40B4-BE49-F238E27FC236}">
                <a16:creationId xmlns:a16="http://schemas.microsoft.com/office/drawing/2014/main" id="{CB6A8A6A-C31E-4168-95CC-86F43D82D8D1}"/>
              </a:ext>
            </a:extLst>
          </p:cNvPr>
          <p:cNvSpPr>
            <a:spLocks noGrp="1"/>
          </p:cNvSpPr>
          <p:nvPr>
            <p:ph idx="1"/>
          </p:nvPr>
        </p:nvSpPr>
        <p:spPr>
          <a:xfrm>
            <a:off x="511277" y="1356852"/>
            <a:ext cx="10273702" cy="4817806"/>
          </a:xfrm>
        </p:spPr>
        <p:txBody>
          <a:bodyPr>
            <a:normAutofit/>
          </a:bodyPr>
          <a:lstStyle/>
          <a:p>
            <a:r>
              <a:rPr lang="en-US" b="1" dirty="0">
                <a:solidFill>
                  <a:schemeClr val="tx1"/>
                </a:solidFill>
              </a:rPr>
              <a:t> </a:t>
            </a:r>
            <a:r>
              <a:rPr lang="en-US" sz="2800" b="1" dirty="0">
                <a:solidFill>
                  <a:schemeClr val="tx1"/>
                </a:solidFill>
                <a:latin typeface="Times New Roman" panose="02020603050405020304" pitchFamily="18" charset="0"/>
                <a:cs typeface="Times New Roman" panose="02020603050405020304" pitchFamily="18" charset="0"/>
              </a:rPr>
              <a:t>Total no. of visits done by the Student: 1</a:t>
            </a:r>
          </a:p>
          <a:p>
            <a:r>
              <a:rPr lang="en-US" sz="2800" b="1" dirty="0">
                <a:solidFill>
                  <a:schemeClr val="tx1"/>
                </a:solidFill>
                <a:latin typeface="Times New Roman" panose="02020603050405020304" pitchFamily="18" charset="0"/>
                <a:cs typeface="Times New Roman" panose="02020603050405020304" pitchFamily="18" charset="0"/>
              </a:rPr>
              <a:t> Day-wise activities done by the student:</a:t>
            </a:r>
            <a:endParaRPr lang="en-US" b="1" dirty="0">
              <a:latin typeface="Times New Roman" panose="02020603050405020304" pitchFamily="18" charset="0"/>
              <a:cs typeface="Times New Roman" panose="02020603050405020304" pitchFamily="18" charset="0"/>
            </a:endParaRPr>
          </a:p>
          <a:p>
            <a:pPr marL="0" indent="0">
              <a:buNone/>
            </a:pPr>
            <a:r>
              <a:rPr lang="en-US" sz="2800" dirty="0">
                <a:solidFill>
                  <a:schemeClr val="tx1"/>
                </a:solidFill>
                <a:latin typeface="Times New Roman" panose="02020603050405020304" pitchFamily="18" charset="0"/>
                <a:cs typeface="Times New Roman" panose="02020603050405020304" pitchFamily="18" charset="0"/>
              </a:rPr>
              <a:t>Menstrual awareness camp done in </a:t>
            </a:r>
            <a:r>
              <a:rPr lang="en-US" dirty="0">
                <a:latin typeface="Times New Roman" panose="02020603050405020304" pitchFamily="18" charset="0"/>
                <a:cs typeface="Times New Roman" panose="02020603050405020304" pitchFamily="18" charset="0"/>
              </a:rPr>
              <a:t>D</a:t>
            </a:r>
            <a:r>
              <a:rPr lang="en-US" sz="2800" dirty="0">
                <a:solidFill>
                  <a:schemeClr val="tx1"/>
                </a:solidFill>
                <a:latin typeface="Times New Roman" panose="02020603050405020304" pitchFamily="18" charset="0"/>
                <a:cs typeface="Times New Roman" panose="02020603050405020304" pitchFamily="18" charset="0"/>
              </a:rPr>
              <a:t>elhi urban slum </a:t>
            </a:r>
          </a:p>
          <a:p>
            <a:pPr marL="0" indent="0">
              <a:buNone/>
            </a:pPr>
            <a:r>
              <a:rPr lang="en-US" sz="1800" b="1" dirty="0">
                <a:solidFill>
                  <a:schemeClr val="tx1"/>
                </a:solidFill>
                <a:latin typeface="Times New Roman" panose="02020603050405020304" pitchFamily="18" charset="0"/>
                <a:cs typeface="Times New Roman" panose="02020603050405020304" pitchFamily="18" charset="0"/>
              </a:rPr>
              <a:t>Understanding Menstruation:</a:t>
            </a:r>
            <a:r>
              <a:rPr lang="en-US" sz="1800" dirty="0">
                <a:solidFill>
                  <a:schemeClr val="tx1"/>
                </a:solidFill>
                <a:latin typeface="Times New Roman" panose="02020603050405020304" pitchFamily="18" charset="0"/>
                <a:cs typeface="Times New Roman" panose="02020603050405020304" pitchFamily="18" charset="0"/>
              </a:rPr>
              <a:t> Educate on the menstrual cycle, its biological basis, and dispel myths and misconceptions.</a:t>
            </a:r>
          </a:p>
          <a:p>
            <a:pPr marL="0" indent="0">
              <a:buNone/>
            </a:pPr>
            <a:r>
              <a:rPr lang="en-US" sz="1800" b="1" dirty="0">
                <a:solidFill>
                  <a:schemeClr val="tx1"/>
                </a:solidFill>
                <a:latin typeface="Times New Roman" panose="02020603050405020304" pitchFamily="18" charset="0"/>
                <a:cs typeface="Times New Roman" panose="02020603050405020304" pitchFamily="18" charset="0"/>
              </a:rPr>
              <a:t>Hygiene Practices: </a:t>
            </a:r>
            <a:r>
              <a:rPr lang="en-US" sz="1800" dirty="0">
                <a:solidFill>
                  <a:schemeClr val="tx1"/>
                </a:solidFill>
                <a:latin typeface="Times New Roman" panose="02020603050405020304" pitchFamily="18" charset="0"/>
                <a:cs typeface="Times New Roman" panose="02020603050405020304" pitchFamily="18" charset="0"/>
              </a:rPr>
              <a:t>Promote the use of clean, safe menstrual products and proper disposal methods to prevent infections.</a:t>
            </a:r>
          </a:p>
          <a:p>
            <a:pPr marL="0" indent="0">
              <a:buNone/>
            </a:pPr>
            <a:r>
              <a:rPr lang="en-US" sz="1800" b="1" dirty="0">
                <a:solidFill>
                  <a:schemeClr val="tx1"/>
                </a:solidFill>
                <a:latin typeface="Times New Roman" panose="02020603050405020304" pitchFamily="18" charset="0"/>
                <a:cs typeface="Times New Roman" panose="02020603050405020304" pitchFamily="18" charset="0"/>
              </a:rPr>
              <a:t>Access and Affordability: </a:t>
            </a:r>
            <a:r>
              <a:rPr lang="en-US" sz="1800" dirty="0">
                <a:solidFill>
                  <a:schemeClr val="tx1"/>
                </a:solidFill>
                <a:latin typeface="Times New Roman" panose="02020603050405020304" pitchFamily="18" charset="0"/>
                <a:cs typeface="Times New Roman" panose="02020603050405020304" pitchFamily="18" charset="0"/>
              </a:rPr>
              <a:t>Raise awareness about available menstrual products, low-cost options, and government schemes.</a:t>
            </a:r>
          </a:p>
          <a:p>
            <a:pPr marL="0" indent="0">
              <a:buNone/>
            </a:pPr>
            <a:r>
              <a:rPr lang="en-US" sz="1800" b="1" dirty="0">
                <a:solidFill>
                  <a:schemeClr val="tx1"/>
                </a:solidFill>
                <a:latin typeface="Times New Roman" panose="02020603050405020304" pitchFamily="18" charset="0"/>
                <a:cs typeface="Times New Roman" panose="02020603050405020304" pitchFamily="18" charset="0"/>
              </a:rPr>
              <a:t>Breaking the Stigma: </a:t>
            </a:r>
            <a:r>
              <a:rPr lang="en-US" sz="1800" dirty="0">
                <a:solidFill>
                  <a:schemeClr val="tx1"/>
                </a:solidFill>
                <a:latin typeface="Times New Roman" panose="02020603050405020304" pitchFamily="18" charset="0"/>
                <a:cs typeface="Times New Roman" panose="02020603050405020304" pitchFamily="18" charset="0"/>
              </a:rPr>
              <a:t>Address taboos and encourage open discussions at home, schools, and within the community.</a:t>
            </a:r>
          </a:p>
        </p:txBody>
      </p:sp>
      <p:sp>
        <p:nvSpPr>
          <p:cNvPr id="13" name="Title 1">
            <a:extLst>
              <a:ext uri="{FF2B5EF4-FFF2-40B4-BE49-F238E27FC236}">
                <a16:creationId xmlns:a16="http://schemas.microsoft.com/office/drawing/2014/main" id="{6F98C7EF-ECB1-2AE6-B838-EA4532057D45}"/>
              </a:ext>
            </a:extLst>
          </p:cNvPr>
          <p:cNvSpPr txBox="1">
            <a:spLocks/>
          </p:cNvSpPr>
          <p:nvPr/>
        </p:nvSpPr>
        <p:spPr>
          <a:xfrm>
            <a:off x="1927122" y="311021"/>
            <a:ext cx="8609073" cy="949582"/>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200" b="1" dirty="0"/>
              <a:t>INVOLVEMENT IN COMMUNITY OUTREACH PROGRAMME ACTIVITIES</a:t>
            </a:r>
            <a:endParaRPr lang="en-IN" sz="3200" b="1" dirty="0"/>
          </a:p>
        </p:txBody>
      </p:sp>
    </p:spTree>
    <p:extLst>
      <p:ext uri="{BB962C8B-B14F-4D97-AF65-F5344CB8AC3E}">
        <p14:creationId xmlns:p14="http://schemas.microsoft.com/office/powerpoint/2010/main" val="30100196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D7915-6F46-E25B-9412-095A7D582F80}"/>
            </a:ext>
          </a:extLst>
        </p:cNvPr>
        <p:cNvGrpSpPr/>
        <p:nvPr/>
      </p:nvGrpSpPr>
      <p:grpSpPr>
        <a:xfrm>
          <a:off x="0" y="0"/>
          <a:ext cx="0" cy="0"/>
          <a:chOff x="0" y="0"/>
          <a:chExt cx="0" cy="0"/>
        </a:xfrm>
      </p:grpSpPr>
      <p:sp>
        <p:nvSpPr>
          <p:cNvPr id="13" name="Title 1">
            <a:extLst>
              <a:ext uri="{FF2B5EF4-FFF2-40B4-BE49-F238E27FC236}">
                <a16:creationId xmlns:a16="http://schemas.microsoft.com/office/drawing/2014/main" id="{D32198FB-C418-AC90-022A-271729B5CA02}"/>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b="1"/>
              <a:t>KEY LEARNING FROM COP ACTIVITIES</a:t>
            </a:r>
          </a:p>
        </p:txBody>
      </p:sp>
      <p:sp>
        <p:nvSpPr>
          <p:cNvPr id="4" name="Footer Placeholder 3">
            <a:extLst>
              <a:ext uri="{FF2B5EF4-FFF2-40B4-BE49-F238E27FC236}">
                <a16:creationId xmlns:a16="http://schemas.microsoft.com/office/drawing/2014/main" id="{B734CCF5-037E-3DC4-AA7E-D1B8DF64DBA4}"/>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33581228-4599-E355-92F6-07613C02F27E}"/>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IN" smtClean="0"/>
              <a:pPr>
                <a:spcAft>
                  <a:spcPts val="600"/>
                </a:spcAft>
              </a:pPr>
              <a:t>15</a:t>
            </a:fld>
            <a:endParaRPr lang="en-IN"/>
          </a:p>
        </p:txBody>
      </p:sp>
      <p:graphicFrame>
        <p:nvGraphicFramePr>
          <p:cNvPr id="15" name="Rectangle 2">
            <a:extLst>
              <a:ext uri="{FF2B5EF4-FFF2-40B4-BE49-F238E27FC236}">
                <a16:creationId xmlns:a16="http://schemas.microsoft.com/office/drawing/2014/main" id="{C68AB6EC-6D51-DF0B-5FED-FFFE8E7DBE71}"/>
              </a:ext>
            </a:extLst>
          </p:cNvPr>
          <p:cNvGraphicFramePr>
            <a:graphicFrameLocks noGrp="1"/>
          </p:cNvGraphicFramePr>
          <p:nvPr>
            <p:ph idx="1"/>
            <p:extLst>
              <p:ext uri="{D42A27DB-BD31-4B8C-83A1-F6EECF244321}">
                <p14:modId xmlns:p14="http://schemas.microsoft.com/office/powerpoint/2010/main" val="2895745981"/>
              </p:ext>
            </p:extLst>
          </p:nvPr>
        </p:nvGraphicFramePr>
        <p:xfrm>
          <a:off x="838200" y="1376855"/>
          <a:ext cx="10515600" cy="48001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09046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130EB-4D58-4BE5-09AE-741BDEBE0187}"/>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BFB87AE9-2C53-782C-7188-0F0AD532C04E}"/>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369D3474-04E0-CC6B-A707-9B70211534E5}"/>
              </a:ext>
            </a:extLst>
          </p:cNvPr>
          <p:cNvSpPr>
            <a:spLocks noGrp="1"/>
          </p:cNvSpPr>
          <p:nvPr>
            <p:ph type="sldNum" sz="quarter" idx="12"/>
          </p:nvPr>
        </p:nvSpPr>
        <p:spPr/>
        <p:txBody>
          <a:bodyPr/>
          <a:lstStyle/>
          <a:p>
            <a:fld id="{26AD20E6-394B-4DF0-96A5-9647FF39C943}" type="slidenum">
              <a:rPr lang="en-IN" smtClean="0"/>
              <a:t>16</a:t>
            </a:fld>
            <a:endParaRPr lang="en-IN"/>
          </a:p>
        </p:txBody>
      </p:sp>
      <p:sp>
        <p:nvSpPr>
          <p:cNvPr id="13" name="Title 1">
            <a:extLst>
              <a:ext uri="{FF2B5EF4-FFF2-40B4-BE49-F238E27FC236}">
                <a16:creationId xmlns:a16="http://schemas.microsoft.com/office/drawing/2014/main" id="{0C3D07A2-CE40-DDD5-F6D3-8D7C11AFBAF1}"/>
              </a:ext>
            </a:extLst>
          </p:cNvPr>
          <p:cNvSpPr txBox="1">
            <a:spLocks/>
          </p:cNvSpPr>
          <p:nvPr/>
        </p:nvSpPr>
        <p:spPr>
          <a:xfrm>
            <a:off x="838200" y="136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t>COP FIELD ACTIVITIES PHOTOGRAPHS</a:t>
            </a:r>
            <a:endParaRPr lang="en-IN" sz="4000" b="1" dirty="0"/>
          </a:p>
        </p:txBody>
      </p:sp>
      <p:pic>
        <p:nvPicPr>
          <p:cNvPr id="11" name="Content Placeholder 10" descr="A group of people sitting in a room&#10;&#10;AI-generated content may be incorrect.">
            <a:extLst>
              <a:ext uri="{FF2B5EF4-FFF2-40B4-BE49-F238E27FC236}">
                <a16:creationId xmlns:a16="http://schemas.microsoft.com/office/drawing/2014/main" id="{3277B44E-8C32-928B-6162-2F6265BBB6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552497" y="1604989"/>
            <a:ext cx="3289738" cy="4434349"/>
          </a:xfrm>
        </p:spPr>
      </p:pic>
      <p:pic>
        <p:nvPicPr>
          <p:cNvPr id="9" name="Picture 8" descr="A person in a green dress&#10;&#10;AI-generated content may be incorrect.">
            <a:extLst>
              <a:ext uri="{FF2B5EF4-FFF2-40B4-BE49-F238E27FC236}">
                <a16:creationId xmlns:a16="http://schemas.microsoft.com/office/drawing/2014/main" id="{99E17DF4-5844-FD1C-5394-4D57E91D59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582" y="1604990"/>
            <a:ext cx="2870252" cy="4434348"/>
          </a:xfrm>
          <a:prstGeom prst="rect">
            <a:avLst/>
          </a:prstGeom>
        </p:spPr>
      </p:pic>
      <p:pic>
        <p:nvPicPr>
          <p:cNvPr id="14" name="Picture 13" descr="A group of people standing together&#10;&#10;AI-generated content may be incorrect.">
            <a:extLst>
              <a:ext uri="{FF2B5EF4-FFF2-40B4-BE49-F238E27FC236}">
                <a16:creationId xmlns:a16="http://schemas.microsoft.com/office/drawing/2014/main" id="{BDD651DC-D355-2B61-64D9-969487B8D3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1297" y="1604989"/>
            <a:ext cx="4747697" cy="4434349"/>
          </a:xfrm>
          <a:prstGeom prst="rect">
            <a:avLst/>
          </a:prstGeom>
        </p:spPr>
      </p:pic>
    </p:spTree>
    <p:extLst>
      <p:ext uri="{BB962C8B-B14F-4D97-AF65-F5344CB8AC3E}">
        <p14:creationId xmlns:p14="http://schemas.microsoft.com/office/powerpoint/2010/main" val="2827723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838200" y="365126"/>
            <a:ext cx="10515600" cy="570296"/>
          </a:xfrm>
        </p:spPr>
        <p:txBody>
          <a:bodyPr>
            <a:normAutofit fontScale="90000"/>
          </a:bodyPr>
          <a:lstStyle/>
          <a:p>
            <a:pPr algn="ctr"/>
            <a:r>
              <a:rPr lang="en-IN" b="1" dirty="0"/>
              <a:t>Pictorial Journey</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17</a:t>
            </a:fld>
            <a:endParaRPr lang="en-IN"/>
          </a:p>
        </p:txBody>
      </p:sp>
      <p:sp>
        <p:nvSpPr>
          <p:cNvPr id="5" name="Footer Placeholder 4">
            <a:extLst>
              <a:ext uri="{FF2B5EF4-FFF2-40B4-BE49-F238E27FC236}">
                <a16:creationId xmlns:a16="http://schemas.microsoft.com/office/drawing/2014/main" id="{9B187AAF-6A0B-1393-C469-6E06803B7421}"/>
              </a:ext>
            </a:extLst>
          </p:cNvPr>
          <p:cNvSpPr>
            <a:spLocks noGrp="1"/>
          </p:cNvSpPr>
          <p:nvPr>
            <p:ph type="ftr" sz="quarter" idx="11"/>
          </p:nvPr>
        </p:nvSpPr>
        <p:spPr/>
        <p:txBody>
          <a:bodyPr/>
          <a:lstStyle/>
          <a:p>
            <a:r>
              <a:rPr lang="en-US"/>
              <a:t>You are not allowed to add slides to this presentation</a:t>
            </a:r>
            <a:endParaRPr lang="en-IN"/>
          </a:p>
        </p:txBody>
      </p:sp>
      <p:pic>
        <p:nvPicPr>
          <p:cNvPr id="9" name="Picture 8" descr="A group of people standing in a hallway&#10;&#10;AI-generated content may be incorrect.">
            <a:extLst>
              <a:ext uri="{FF2B5EF4-FFF2-40B4-BE49-F238E27FC236}">
                <a16:creationId xmlns:a16="http://schemas.microsoft.com/office/drawing/2014/main" id="{F988BF8C-C45F-9223-0B95-5409371C9B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6865" y="1528250"/>
            <a:ext cx="6605495" cy="4491277"/>
          </a:xfrm>
          <a:prstGeom prst="rect">
            <a:avLst/>
          </a:prstGeom>
        </p:spPr>
      </p:pic>
      <p:pic>
        <p:nvPicPr>
          <p:cNvPr id="13" name="Content Placeholder 12" descr="A group of women standing together&#10;&#10;AI-generated content may be incorrect.">
            <a:extLst>
              <a:ext uri="{FF2B5EF4-FFF2-40B4-BE49-F238E27FC236}">
                <a16:creationId xmlns:a16="http://schemas.microsoft.com/office/drawing/2014/main" id="{5736EAED-6B61-59BF-7D68-012C5A2AC19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99640" y="1528251"/>
            <a:ext cx="2345670" cy="4491277"/>
          </a:xfrm>
        </p:spPr>
      </p:pic>
    </p:spTree>
    <p:extLst>
      <p:ext uri="{BB962C8B-B14F-4D97-AF65-F5344CB8AC3E}">
        <p14:creationId xmlns:p14="http://schemas.microsoft.com/office/powerpoint/2010/main" val="23339345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C69D564-D7AB-F821-F57D-7BD3C32C097C}"/>
              </a:ext>
            </a:extLst>
          </p:cNvPr>
          <p:cNvPicPr>
            <a:picLocks noChangeAspect="1"/>
          </p:cNvPicPr>
          <p:nvPr/>
        </p:nvPicPr>
        <p:blipFill>
          <a:blip r:embed="rId2"/>
          <a:stretch>
            <a:fillRect/>
          </a:stretch>
        </p:blipFill>
        <p:spPr>
          <a:xfrm>
            <a:off x="2595562" y="1328737"/>
            <a:ext cx="7000875" cy="4200525"/>
          </a:xfrm>
          <a:prstGeom prst="rect">
            <a:avLst/>
          </a:prstGeom>
        </p:spPr>
      </p:pic>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1432560" y="1033145"/>
            <a:ext cx="9144000" cy="4496117"/>
          </a:xfrm>
        </p:spPr>
        <p:txBody>
          <a:bodyPr/>
          <a:lstStyle/>
          <a:p>
            <a:endParaRPr lang="en-IN" dirty="0"/>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a:p>
            <a:endParaRPr lang="en-IN" dirty="0"/>
          </a:p>
          <a:p>
            <a:endParaRPr lang="en-IN" dirty="0"/>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18</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spTree>
    <p:extLst>
      <p:ext uri="{BB962C8B-B14F-4D97-AF65-F5344CB8AC3E}">
        <p14:creationId xmlns:p14="http://schemas.microsoft.com/office/powerpoint/2010/main" val="748368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lstStyle/>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1474839" y="80616"/>
            <a:ext cx="8799872" cy="826164"/>
          </a:xfrm>
        </p:spPr>
        <p:txBody>
          <a:bodyPr/>
          <a:lstStyle/>
          <a:p>
            <a:pPr algn="ctr"/>
            <a:r>
              <a:rPr lang="en-IN" b="1" dirty="0"/>
              <a:t>Introduction </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615745" y="906781"/>
            <a:ext cx="10960510" cy="5100729"/>
          </a:xfrm>
        </p:spPr>
        <p:txBody>
          <a:bodyPr>
            <a:noAutofit/>
          </a:bodyPr>
          <a:lstStyle/>
          <a:p>
            <a:r>
              <a:rPr lang="en-US" sz="1400" dirty="0"/>
              <a:t>Cancer remains a leading cause of morbidity and mortality worldwide(1)</a:t>
            </a:r>
          </a:p>
          <a:p>
            <a:r>
              <a:rPr lang="en-US" sz="1400" dirty="0"/>
              <a:t>Projections indicate that by 2050, new cancer cases could rise to 35 million, primarily due to population growth and aging. Cancer is the second leading cause of death in the United States following heart disease.(2)</a:t>
            </a:r>
          </a:p>
          <a:p>
            <a:r>
              <a:rPr lang="en-US" sz="1400" dirty="0"/>
              <a:t>According to Global Cancer Observatory (GLOBOCAN) data published in 2020, breast and cervical cancers ranked 1 and 2, respectively, in the cancer types that cause the highest number of overall deaths in India.(3)</a:t>
            </a:r>
          </a:p>
          <a:p>
            <a:r>
              <a:rPr lang="en-US" sz="1400" dirty="0"/>
              <a:t>The most prevalent ones in India are oral, breast, and cervical cancers . In India, lung cancer accounted for most cancers in males (10.6%), followed by oral (8.4%) and prostate (6.1%). Among females, breast cancer was the commonest (28.8%), followed by cervical cancer (10.6%.(4)</a:t>
            </a:r>
          </a:p>
          <a:p>
            <a:r>
              <a:rPr lang="en-US" sz="1400" dirty="0"/>
              <a:t>Oral cancers, along with oropharyngeal cancers, are the sixth most common malignancy worldwide.(5)</a:t>
            </a:r>
          </a:p>
          <a:p>
            <a:r>
              <a:rPr lang="en-US" sz="1400" dirty="0"/>
              <a:t>Assam, located in Northeast India, bears a disproportionately high cancer burden compared to the national average.(6)</a:t>
            </a:r>
          </a:p>
          <a:p>
            <a:endParaRPr lang="en-US" sz="1400" dirty="0"/>
          </a:p>
          <a:p>
            <a:endParaRPr lang="en-US" sz="1400" dirty="0"/>
          </a:p>
          <a:p>
            <a:endParaRPr lang="en-US" sz="1400" dirty="0"/>
          </a:p>
          <a:p>
            <a:endParaRPr lang="en-US" sz="1400" dirty="0"/>
          </a:p>
          <a:p>
            <a:r>
              <a:rPr lang="en-US" sz="1400" dirty="0"/>
              <a:t>ACCF conducted 137 awareness camps, sensitizing 4,903 individuals. ASHA workers screened 308,922 people door-to-door, referring 68,037 for further evaluation at Health and Wellness Centers. Additionally, ACCF trained over 3,345 caregivers on treatment modalities, government healthcare schemes, and home care techniques, while providing diagnostic and treatment support to reduce out-of-pocket expenses and prevent treatment discontinuation.</a:t>
            </a:r>
          </a:p>
          <a:p>
            <a:endParaRPr lang="en-IN" sz="600"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8" name="Picture 7">
            <a:extLst>
              <a:ext uri="{FF2B5EF4-FFF2-40B4-BE49-F238E27FC236}">
                <a16:creationId xmlns:a16="http://schemas.microsoft.com/office/drawing/2014/main" id="{0FBF6B3D-315C-6361-AC39-B9AAE008AF9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10854813" y="11307"/>
            <a:ext cx="1337187" cy="895473"/>
          </a:xfrm>
          <a:prstGeom prst="rect">
            <a:avLst/>
          </a:prstGeom>
          <a:noFill/>
          <a:ln>
            <a:noFill/>
          </a:ln>
        </p:spPr>
      </p:pic>
      <p:graphicFrame>
        <p:nvGraphicFramePr>
          <p:cNvPr id="9" name="Table 8">
            <a:extLst>
              <a:ext uri="{FF2B5EF4-FFF2-40B4-BE49-F238E27FC236}">
                <a16:creationId xmlns:a16="http://schemas.microsoft.com/office/drawing/2014/main" id="{9D171B08-5AD5-EC75-A27D-B37DD21DC3FB}"/>
              </a:ext>
            </a:extLst>
          </p:cNvPr>
          <p:cNvGraphicFramePr>
            <a:graphicFrameLocks noGrp="1"/>
          </p:cNvGraphicFramePr>
          <p:nvPr>
            <p:extLst>
              <p:ext uri="{D42A27DB-BD31-4B8C-83A1-F6EECF244321}">
                <p14:modId xmlns:p14="http://schemas.microsoft.com/office/powerpoint/2010/main" val="851556564"/>
              </p:ext>
            </p:extLst>
          </p:nvPr>
        </p:nvGraphicFramePr>
        <p:xfrm>
          <a:off x="4216811" y="3457145"/>
          <a:ext cx="3315928" cy="941753"/>
        </p:xfrm>
        <a:graphic>
          <a:graphicData uri="http://schemas.openxmlformats.org/drawingml/2006/table">
            <a:tbl>
              <a:tblPr firstRow="1" bandRow="1"/>
              <a:tblGrid>
                <a:gridCol w="1869357">
                  <a:extLst>
                    <a:ext uri="{9D8B030D-6E8A-4147-A177-3AD203B41FA5}">
                      <a16:colId xmlns:a16="http://schemas.microsoft.com/office/drawing/2014/main" val="3443172130"/>
                    </a:ext>
                  </a:extLst>
                </a:gridCol>
                <a:gridCol w="1446571">
                  <a:extLst>
                    <a:ext uri="{9D8B030D-6E8A-4147-A177-3AD203B41FA5}">
                      <a16:colId xmlns:a16="http://schemas.microsoft.com/office/drawing/2014/main" val="4207399731"/>
                    </a:ext>
                  </a:extLst>
                </a:gridCol>
              </a:tblGrid>
              <a:tr h="243188">
                <a:tc>
                  <a:txBody>
                    <a:bodyPr/>
                    <a:lstStyle/>
                    <a:p>
                      <a:pPr algn="ctr">
                        <a:lnSpc>
                          <a:spcPct val="107000"/>
                        </a:lnSpc>
                        <a:spcAft>
                          <a:spcPts val="800"/>
                        </a:spcAft>
                        <a:buNone/>
                      </a:pPr>
                      <a:r>
                        <a:rPr lang="en-IN" sz="900" b="1" kern="1200"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Cancer Screening in Assam</a:t>
                      </a:r>
                      <a:endParaRPr lang="en-IN"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472C4"/>
                    </a:solidFill>
                  </a:tcPr>
                </a:tc>
                <a:tc>
                  <a:txBody>
                    <a:bodyPr/>
                    <a:lstStyle/>
                    <a:p>
                      <a:pPr algn="ctr">
                        <a:lnSpc>
                          <a:spcPct val="107000"/>
                        </a:lnSpc>
                        <a:spcAft>
                          <a:spcPts val="800"/>
                        </a:spcAft>
                        <a:buNone/>
                      </a:pPr>
                      <a:r>
                        <a:rPr lang="en-IN" sz="900" b="1" kern="1200" dirty="0">
                          <a:solidFill>
                            <a:srgbClr val="FFFFFF"/>
                          </a:solidFill>
                          <a:effectLst/>
                          <a:latin typeface="Calibri" panose="020F0502020204030204" pitchFamily="34" charset="0"/>
                          <a:ea typeface="Times New Roman" panose="02020603050405020304" pitchFamily="18" charset="0"/>
                          <a:cs typeface="Times New Roman" panose="02020603050405020304" pitchFamily="18" charset="0"/>
                        </a:rPr>
                        <a:t>Percentage</a:t>
                      </a:r>
                      <a:endParaRPr lang="en-IN"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4472C4"/>
                    </a:solidFill>
                  </a:tcPr>
                </a:tc>
                <a:extLst>
                  <a:ext uri="{0D108BD9-81ED-4DB2-BD59-A6C34878D82A}">
                    <a16:rowId xmlns:a16="http://schemas.microsoft.com/office/drawing/2014/main" val="3320480851"/>
                  </a:ext>
                </a:extLst>
              </a:tr>
              <a:tr h="149176">
                <a:tc>
                  <a:txBody>
                    <a:bodyPr/>
                    <a:lstStyle/>
                    <a:p>
                      <a:pPr algn="ctr">
                        <a:lnSpc>
                          <a:spcPct val="107000"/>
                        </a:lnSpc>
                        <a:spcAft>
                          <a:spcPts val="800"/>
                        </a:spcAft>
                        <a:buNone/>
                      </a:pPr>
                      <a:r>
                        <a:rPr lang="en-IN" sz="9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Cervical cancer</a:t>
                      </a:r>
                      <a:endParaRPr lang="en-IN"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a:lnSpc>
                          <a:spcPct val="107000"/>
                        </a:lnSpc>
                        <a:spcAft>
                          <a:spcPts val="800"/>
                        </a:spcAft>
                        <a:buNone/>
                      </a:pPr>
                      <a:r>
                        <a:rPr lang="en-IN" sz="9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0.7%</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2052559253"/>
                  </a:ext>
                </a:extLst>
              </a:tr>
              <a:tr h="149176">
                <a:tc>
                  <a:txBody>
                    <a:bodyPr/>
                    <a:lstStyle/>
                    <a:p>
                      <a:pPr algn="ctr">
                        <a:lnSpc>
                          <a:spcPct val="107000"/>
                        </a:lnSpc>
                        <a:spcAft>
                          <a:spcPts val="800"/>
                        </a:spcAft>
                        <a:buNone/>
                      </a:pPr>
                      <a:r>
                        <a:rPr lang="en-IN" sz="9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Breast Cancer</a:t>
                      </a:r>
                      <a:endParaRPr lang="en-IN"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a:lnSpc>
                          <a:spcPct val="107000"/>
                        </a:lnSpc>
                        <a:spcAft>
                          <a:spcPts val="800"/>
                        </a:spcAft>
                        <a:buNone/>
                      </a:pPr>
                      <a:r>
                        <a:rPr lang="en-IN" sz="9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0.2%</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1984136775"/>
                  </a:ext>
                </a:extLst>
              </a:tr>
              <a:tr h="149176">
                <a:tc>
                  <a:txBody>
                    <a:bodyPr/>
                    <a:lstStyle/>
                    <a:p>
                      <a:pPr algn="ctr">
                        <a:lnSpc>
                          <a:spcPct val="107000"/>
                        </a:lnSpc>
                        <a:spcAft>
                          <a:spcPts val="800"/>
                        </a:spcAft>
                        <a:buNone/>
                      </a:pPr>
                      <a:r>
                        <a:rPr lang="en-IN" sz="900" kern="120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Oral cancer</a:t>
                      </a:r>
                      <a:endParaRPr lang="en-IN" sz="1100" kern="100">
                        <a:effectLst/>
                        <a:latin typeface="Aptos" panose="020B0004020202020204" pitchFamily="34" charset="0"/>
                        <a:ea typeface="Aptos" panose="020B0004020202020204" pitchFamily="34" charset="0"/>
                        <a:cs typeface="Times New Roman" panose="02020603050405020304" pitchFamily="18"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a:lnSpc>
                          <a:spcPct val="107000"/>
                        </a:lnSpc>
                        <a:spcAft>
                          <a:spcPts val="800"/>
                        </a:spcAft>
                        <a:buNone/>
                      </a:pPr>
                      <a:r>
                        <a:rPr lang="en-IN" sz="9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0.5%</a:t>
                      </a:r>
                      <a:endParaRPr lang="en-IN"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299146979"/>
                  </a:ext>
                </a:extLst>
              </a:tr>
            </a:tbl>
          </a:graphicData>
        </a:graphic>
      </p:graphicFrame>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normAutofit/>
          </a:bodyPr>
          <a:lstStyle/>
          <a:p>
            <a:pPr algn="ctr"/>
            <a:r>
              <a:rPr lang="en-IN" sz="3600" b="1" dirty="0"/>
              <a:t>Objectives of the study </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838200" y="1825625"/>
            <a:ext cx="10515600" cy="3513291"/>
          </a:xfrm>
        </p:spPr>
        <p:txBody>
          <a:bodyPr>
            <a:normAutofit/>
          </a:bodyPr>
          <a:lstStyle/>
          <a:p>
            <a:pPr marL="0" indent="0">
              <a:buNone/>
            </a:pPr>
            <a:r>
              <a:rPr lang="en-US" dirty="0"/>
              <a:t>1. To evaluate the effectiveness of community outreach programs in increasing cancer awareness among residents of Barpeta and Dibrugarh districts.</a:t>
            </a:r>
          </a:p>
          <a:p>
            <a:pPr marL="0" indent="0">
              <a:buNone/>
            </a:pPr>
            <a:r>
              <a:rPr lang="en-US" dirty="0"/>
              <a:t>2. To assess the role of patient support in enhancing cancer awareness and understanding of treatment options in the target districts.</a:t>
            </a:r>
          </a:p>
          <a:p>
            <a:pPr marL="0" indent="0">
              <a:buNone/>
            </a:pPr>
            <a:r>
              <a:rPr lang="en-US" dirty="0"/>
              <a:t>3. To assess  the impact of caregiver sensitization programs on cancer awareness and caregiving practices.</a:t>
            </a:r>
          </a:p>
          <a:p>
            <a:pPr marL="0" indent="0">
              <a:buNone/>
            </a:pPr>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a:xfrm>
            <a:off x="838200" y="365126"/>
            <a:ext cx="10515600" cy="681484"/>
          </a:xfrm>
        </p:spPr>
        <p:txBody>
          <a:bodyPr>
            <a:normAutofit fontScale="90000"/>
          </a:bodyPr>
          <a:lstStyle/>
          <a:p>
            <a:pPr algn="ctr"/>
            <a:r>
              <a:rPr lang="en-IN" sz="3600" b="1" dirty="0"/>
              <a:t>Methodology</a:t>
            </a:r>
            <a:r>
              <a:rPr lang="en-IN" b="1" dirty="0"/>
              <a:t> </a:t>
            </a:r>
          </a:p>
        </p:txBody>
      </p:sp>
      <p:graphicFrame>
        <p:nvGraphicFramePr>
          <p:cNvPr id="8" name="Content Placeholder 7">
            <a:extLst>
              <a:ext uri="{FF2B5EF4-FFF2-40B4-BE49-F238E27FC236}">
                <a16:creationId xmlns:a16="http://schemas.microsoft.com/office/drawing/2014/main" id="{1DF06C98-8B2D-D72E-B15D-C60F50E25920}"/>
              </a:ext>
            </a:extLst>
          </p:cNvPr>
          <p:cNvGraphicFramePr>
            <a:graphicFrameLocks noGrp="1"/>
          </p:cNvGraphicFramePr>
          <p:nvPr>
            <p:ph idx="1"/>
            <p:extLst>
              <p:ext uri="{D42A27DB-BD31-4B8C-83A1-F6EECF244321}">
                <p14:modId xmlns:p14="http://schemas.microsoft.com/office/powerpoint/2010/main" val="3265631450"/>
              </p:ext>
            </p:extLst>
          </p:nvPr>
        </p:nvGraphicFramePr>
        <p:xfrm>
          <a:off x="865239" y="1387922"/>
          <a:ext cx="7659329" cy="4717908"/>
        </p:xfrm>
        <a:graphic>
          <a:graphicData uri="http://schemas.openxmlformats.org/drawingml/2006/table">
            <a:tbl>
              <a:tblPr firstRow="1" bandRow="1">
                <a:tableStyleId>{BDBED569-4797-4DF1-A0F4-6AAB3CD982D8}</a:tableStyleId>
              </a:tblPr>
              <a:tblGrid>
                <a:gridCol w="2830621">
                  <a:extLst>
                    <a:ext uri="{9D8B030D-6E8A-4147-A177-3AD203B41FA5}">
                      <a16:colId xmlns:a16="http://schemas.microsoft.com/office/drawing/2014/main" val="2999556786"/>
                    </a:ext>
                  </a:extLst>
                </a:gridCol>
                <a:gridCol w="4828708">
                  <a:extLst>
                    <a:ext uri="{9D8B030D-6E8A-4147-A177-3AD203B41FA5}">
                      <a16:colId xmlns:a16="http://schemas.microsoft.com/office/drawing/2014/main" val="2763472436"/>
                    </a:ext>
                  </a:extLst>
                </a:gridCol>
              </a:tblGrid>
              <a:tr h="7863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b="0" dirty="0"/>
                        <a:t>Study Geography </a:t>
                      </a:r>
                    </a:p>
                    <a:p>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b="0" dirty="0"/>
                        <a:t>Barpeta and Dibrugarh (Assam) </a:t>
                      </a:r>
                    </a:p>
                    <a:p>
                      <a:endParaRPr lang="en-IN" dirty="0"/>
                    </a:p>
                  </a:txBody>
                  <a:tcPr/>
                </a:tc>
                <a:extLst>
                  <a:ext uri="{0D108BD9-81ED-4DB2-BD59-A6C34878D82A}">
                    <a16:rowId xmlns:a16="http://schemas.microsoft.com/office/drawing/2014/main" val="471302649"/>
                  </a:ext>
                </a:extLst>
              </a:tr>
              <a:tr h="786318">
                <a:tc>
                  <a:txBody>
                    <a:bodyPr/>
                    <a:lstStyle/>
                    <a:p>
                      <a:r>
                        <a:rPr lang="en-IN" dirty="0"/>
                        <a:t>Study Participants </a:t>
                      </a:r>
                    </a:p>
                  </a:txBody>
                  <a:tcPr/>
                </a:tc>
                <a:tc>
                  <a:txBody>
                    <a:bodyPr/>
                    <a:lstStyle/>
                    <a:p>
                      <a:r>
                        <a:rPr lang="en-IN" dirty="0"/>
                        <a:t>Caregiver , Cancer Patients , Community Member  </a:t>
                      </a:r>
                    </a:p>
                  </a:txBody>
                  <a:tcPr/>
                </a:tc>
                <a:extLst>
                  <a:ext uri="{0D108BD9-81ED-4DB2-BD59-A6C34878D82A}">
                    <a16:rowId xmlns:a16="http://schemas.microsoft.com/office/drawing/2014/main" val="512654120"/>
                  </a:ext>
                </a:extLst>
              </a:tr>
              <a:tr h="786318">
                <a:tc>
                  <a:txBody>
                    <a:bodyPr/>
                    <a:lstStyle/>
                    <a:p>
                      <a:r>
                        <a:rPr lang="en-IN" dirty="0"/>
                        <a:t>Study Tool /Instruments</a:t>
                      </a:r>
                    </a:p>
                  </a:txBody>
                  <a:tcPr/>
                </a:tc>
                <a:tc>
                  <a:txBody>
                    <a:bodyPr/>
                    <a:lstStyle/>
                    <a:p>
                      <a:r>
                        <a:rPr lang="en-IN" dirty="0"/>
                        <a:t>Semi-structured questionnaire ,Key informant Interview , FGD</a:t>
                      </a:r>
                    </a:p>
                  </a:txBody>
                  <a:tcPr/>
                </a:tc>
                <a:extLst>
                  <a:ext uri="{0D108BD9-81ED-4DB2-BD59-A6C34878D82A}">
                    <a16:rowId xmlns:a16="http://schemas.microsoft.com/office/drawing/2014/main" val="2045699615"/>
                  </a:ext>
                </a:extLst>
              </a:tr>
              <a:tr h="786318">
                <a:tc>
                  <a:txBody>
                    <a:bodyPr/>
                    <a:lstStyle/>
                    <a:p>
                      <a:r>
                        <a:rPr lang="en-IN" dirty="0"/>
                        <a:t>Data Collection Method /  Timeline </a:t>
                      </a:r>
                    </a:p>
                  </a:txBody>
                  <a:tcPr/>
                </a:tc>
                <a:tc>
                  <a:txBody>
                    <a:bodyPr/>
                    <a:lstStyle/>
                    <a:p>
                      <a:r>
                        <a:rPr lang="en-IN" dirty="0"/>
                        <a:t>Kobo Tool box Software,   20 days </a:t>
                      </a:r>
                    </a:p>
                  </a:txBody>
                  <a:tcPr/>
                </a:tc>
                <a:extLst>
                  <a:ext uri="{0D108BD9-81ED-4DB2-BD59-A6C34878D82A}">
                    <a16:rowId xmlns:a16="http://schemas.microsoft.com/office/drawing/2014/main" val="2872608157"/>
                  </a:ext>
                </a:extLst>
              </a:tr>
              <a:tr h="786318">
                <a:tc>
                  <a:txBody>
                    <a:bodyPr/>
                    <a:lstStyle/>
                    <a:p>
                      <a:r>
                        <a:rPr lang="en-IN" dirty="0"/>
                        <a:t>Ethical Consideration </a:t>
                      </a:r>
                    </a:p>
                  </a:txBody>
                  <a:tcPr/>
                </a:tc>
                <a:tc>
                  <a:txBody>
                    <a:bodyPr/>
                    <a:lstStyle/>
                    <a:p>
                      <a:r>
                        <a:rPr lang="en-IN" dirty="0"/>
                        <a:t>Informed Consent from the Respondents, Ethical approval from ACCF </a:t>
                      </a:r>
                    </a:p>
                  </a:txBody>
                  <a:tcPr/>
                </a:tc>
                <a:extLst>
                  <a:ext uri="{0D108BD9-81ED-4DB2-BD59-A6C34878D82A}">
                    <a16:rowId xmlns:a16="http://schemas.microsoft.com/office/drawing/2014/main" val="1329287038"/>
                  </a:ext>
                </a:extLst>
              </a:tr>
              <a:tr h="786318">
                <a:tc>
                  <a:txBody>
                    <a:bodyPr/>
                    <a:lstStyle/>
                    <a:p>
                      <a:r>
                        <a:rPr lang="en-IN" dirty="0"/>
                        <a:t>Data Analysis </a:t>
                      </a:r>
                    </a:p>
                    <a:p>
                      <a:r>
                        <a:rPr lang="en-IN" dirty="0"/>
                        <a:t>Study Design </a:t>
                      </a:r>
                    </a:p>
                  </a:txBody>
                  <a:tcPr/>
                </a:tc>
                <a:tc>
                  <a:txBody>
                    <a:bodyPr/>
                    <a:lstStyle/>
                    <a:p>
                      <a:r>
                        <a:rPr lang="en-IN" dirty="0"/>
                        <a:t>SPSS, Excel (Quantitative)</a:t>
                      </a:r>
                    </a:p>
                    <a:p>
                      <a:r>
                        <a:rPr lang="en-IN" dirty="0"/>
                        <a:t>Mix-Method </a:t>
                      </a:r>
                    </a:p>
                  </a:txBody>
                  <a:tcPr/>
                </a:tc>
                <a:extLst>
                  <a:ext uri="{0D108BD9-81ED-4DB2-BD59-A6C34878D82A}">
                    <a16:rowId xmlns:a16="http://schemas.microsoft.com/office/drawing/2014/main" val="450904912"/>
                  </a:ext>
                </a:extLst>
              </a:tr>
            </a:tbl>
          </a:graphicData>
        </a:graphic>
      </p:graphicFrame>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pic>
        <p:nvPicPr>
          <p:cNvPr id="10" name="Picture 9">
            <a:extLst>
              <a:ext uri="{FF2B5EF4-FFF2-40B4-BE49-F238E27FC236}">
                <a16:creationId xmlns:a16="http://schemas.microsoft.com/office/drawing/2014/main" id="{94AF4D9A-B45F-2E93-81D6-4974BFC6626F}"/>
              </a:ext>
            </a:extLst>
          </p:cNvPr>
          <p:cNvPicPr>
            <a:picLocks noChangeAspect="1"/>
          </p:cNvPicPr>
          <p:nvPr/>
        </p:nvPicPr>
        <p:blipFill>
          <a:blip r:embed="rId2"/>
          <a:stretch>
            <a:fillRect/>
          </a:stretch>
        </p:blipFill>
        <p:spPr>
          <a:xfrm>
            <a:off x="8721213" y="1387921"/>
            <a:ext cx="2841522" cy="4717908"/>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838200" y="365125"/>
            <a:ext cx="10515600" cy="927647"/>
          </a:xfrm>
        </p:spPr>
        <p:txBody>
          <a:bodyPr>
            <a:normAutofit/>
          </a:bodyPr>
          <a:lstStyle/>
          <a:p>
            <a:pPr algn="ctr"/>
            <a:r>
              <a:rPr lang="en-IN" sz="3200" b="1" dirty="0"/>
              <a:t>Methodology </a:t>
            </a:r>
            <a:endParaRPr lang="en-IN" sz="3200"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717755" y="1292772"/>
            <a:ext cx="10636045" cy="4884191"/>
          </a:xfrm>
        </p:spPr>
        <p:txBody>
          <a:bodyPr>
            <a:normAutofit fontScale="85000" lnSpcReduction="20000"/>
          </a:bodyPr>
          <a:lstStyle/>
          <a:p>
            <a:pPr marL="0" indent="0" algn="just">
              <a:buNone/>
            </a:pPr>
            <a:r>
              <a:rPr lang="en-IN" sz="2000" b="1" dirty="0"/>
              <a:t>Sampling Methodology: </a:t>
            </a:r>
            <a:r>
              <a:rPr lang="en-IN" sz="2000" b="1" i="1" dirty="0"/>
              <a:t>Convenience sampling </a:t>
            </a:r>
            <a:r>
              <a:rPr lang="en-IN" sz="2000" dirty="0"/>
              <a:t>was adopted to comprehensively assess the effectiveness of community outreach, patients support and caregiver sensitization.</a:t>
            </a:r>
          </a:p>
          <a:p>
            <a:pPr marL="0" indent="0" algn="just">
              <a:buNone/>
            </a:pPr>
            <a:r>
              <a:rPr lang="en-IN" sz="2000" b="1" dirty="0"/>
              <a:t>Sample Size Calculation</a:t>
            </a:r>
            <a:r>
              <a:rPr lang="en-IN" sz="2000" dirty="0"/>
              <a:t>: </a:t>
            </a:r>
            <a:r>
              <a:rPr lang="en-US" sz="2000" dirty="0"/>
              <a:t>A 95% confidence interval and a 5% margin of error were chosen for the calculation, alongside a 90% population proportion. </a:t>
            </a:r>
          </a:p>
          <a:p>
            <a:pPr marL="0" indent="0">
              <a:buNone/>
            </a:pPr>
            <a:endParaRPr lang="en-IN" sz="2000" dirty="0"/>
          </a:p>
          <a:p>
            <a:pPr marL="0" indent="0">
              <a:buNone/>
            </a:pPr>
            <a:endParaRPr lang="en-IN" sz="2000" dirty="0"/>
          </a:p>
          <a:p>
            <a:pPr marL="0" indent="0">
              <a:buNone/>
            </a:pPr>
            <a:endParaRPr lang="en-IN" sz="2000" dirty="0"/>
          </a:p>
          <a:p>
            <a:pPr marL="0" indent="0">
              <a:buNone/>
            </a:pPr>
            <a:endParaRPr lang="en-IN" sz="2000" dirty="0"/>
          </a:p>
          <a:p>
            <a:pPr marL="0" indent="0">
              <a:buNone/>
            </a:pPr>
            <a:endParaRPr lang="en-IN" sz="2000" dirty="0"/>
          </a:p>
          <a:p>
            <a:pPr marL="0" indent="0">
              <a:buNone/>
            </a:pPr>
            <a:endParaRPr lang="en-US" sz="2000" dirty="0"/>
          </a:p>
          <a:p>
            <a:pPr marL="0" indent="0">
              <a:buNone/>
            </a:pPr>
            <a:endParaRPr lang="en-US" sz="2000" dirty="0"/>
          </a:p>
          <a:p>
            <a:pPr marL="0" indent="0" algn="just">
              <a:buNone/>
            </a:pPr>
            <a:r>
              <a:rPr lang="en-US" sz="2000" dirty="0"/>
              <a:t>Due to the highly remote and rural setting, </a:t>
            </a:r>
            <a:r>
              <a:rPr lang="en-US" sz="2000" b="1" i="1" dirty="0"/>
              <a:t>122 sample covered out of 150 intended sample (81%) </a:t>
            </a:r>
            <a:r>
              <a:rPr lang="en-US" sz="2000" dirty="0"/>
              <a:t>were successfully conducted in Dibrugarh and </a:t>
            </a:r>
            <a:r>
              <a:rPr lang="en-US" sz="2000" b="1" i="1" dirty="0"/>
              <a:t>139 sample covered out of 198 intended sample (71%) </a:t>
            </a:r>
            <a:r>
              <a:rPr lang="en-US" sz="2000" dirty="0"/>
              <a:t>, with crucial support from the ACCF team, who facilitated the process and provided necessary resources.</a:t>
            </a:r>
          </a:p>
          <a:p>
            <a:pPr marL="0" indent="0" algn="just">
              <a:buNone/>
            </a:pPr>
            <a:endParaRPr lang="en-US" sz="2000" dirty="0"/>
          </a:p>
          <a:p>
            <a:pPr marL="0" indent="0" algn="just">
              <a:buNone/>
            </a:pPr>
            <a:r>
              <a:rPr lang="en-US" sz="2000" dirty="0"/>
              <a:t>The project's sampling methodology was carefully crafted to ensure data accuracy, representativeness, and reliability. It employed a stratified approach, accounting for different beneficiary groups, with sample sizes determined using statistical principles. A total of </a:t>
            </a:r>
            <a:r>
              <a:rPr lang="en-US" sz="2000" b="1" i="1" dirty="0"/>
              <a:t>261</a:t>
            </a:r>
            <a:r>
              <a:rPr lang="en-US" sz="2000" dirty="0"/>
              <a:t> individuals were selected from </a:t>
            </a:r>
            <a:r>
              <a:rPr lang="en-US" sz="2000" b="1" dirty="0"/>
              <a:t>Barpeta a</a:t>
            </a:r>
            <a:r>
              <a:rPr lang="en-US" sz="2000" dirty="0"/>
              <a:t>nd </a:t>
            </a:r>
            <a:r>
              <a:rPr lang="en-US" sz="2000" b="1" dirty="0"/>
              <a:t>Dibrugarh for this study.</a:t>
            </a:r>
            <a:endParaRPr lang="en-IN" sz="2000"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a16="http://schemas.microsoft.com/office/drawing/2014/main" id="{6F6DCD10-8A3E-7240-0E8B-DDE634E0B5E4}"/>
              </a:ext>
            </a:extLst>
          </p:cNvPr>
          <p:cNvSpPr>
            <a:spLocks noGrp="1"/>
          </p:cNvSpPr>
          <p:nvPr>
            <p:ph type="ftr" sz="quarter" idx="11"/>
          </p:nvPr>
        </p:nvSpPr>
        <p:spPr/>
        <p:txBody>
          <a:bodyPr/>
          <a:lstStyle/>
          <a:p>
            <a:r>
              <a:rPr lang="en-US"/>
              <a:t>You are not allowed to add slides to this presentation</a:t>
            </a:r>
            <a:endParaRPr lang="en-IN"/>
          </a:p>
        </p:txBody>
      </p:sp>
      <p:graphicFrame>
        <p:nvGraphicFramePr>
          <p:cNvPr id="12" name="Table 11">
            <a:extLst>
              <a:ext uri="{FF2B5EF4-FFF2-40B4-BE49-F238E27FC236}">
                <a16:creationId xmlns:a16="http://schemas.microsoft.com/office/drawing/2014/main" id="{A0EABE96-B30B-901B-8BA4-FF38AEC2862B}"/>
              </a:ext>
            </a:extLst>
          </p:cNvPr>
          <p:cNvGraphicFramePr>
            <a:graphicFrameLocks noGrp="1"/>
          </p:cNvGraphicFramePr>
          <p:nvPr>
            <p:extLst>
              <p:ext uri="{D42A27DB-BD31-4B8C-83A1-F6EECF244321}">
                <p14:modId xmlns:p14="http://schemas.microsoft.com/office/powerpoint/2010/main" val="3262785437"/>
              </p:ext>
            </p:extLst>
          </p:nvPr>
        </p:nvGraphicFramePr>
        <p:xfrm>
          <a:off x="789039" y="2369573"/>
          <a:ext cx="10564759" cy="1956047"/>
        </p:xfrm>
        <a:graphic>
          <a:graphicData uri="http://schemas.openxmlformats.org/drawingml/2006/table">
            <a:tbl>
              <a:tblPr/>
              <a:tblGrid>
                <a:gridCol w="4654404">
                  <a:extLst>
                    <a:ext uri="{9D8B030D-6E8A-4147-A177-3AD203B41FA5}">
                      <a16:colId xmlns:a16="http://schemas.microsoft.com/office/drawing/2014/main" val="131273456"/>
                    </a:ext>
                  </a:extLst>
                </a:gridCol>
                <a:gridCol w="1182071">
                  <a:extLst>
                    <a:ext uri="{9D8B030D-6E8A-4147-A177-3AD203B41FA5}">
                      <a16:colId xmlns:a16="http://schemas.microsoft.com/office/drawing/2014/main" val="1337246654"/>
                    </a:ext>
                  </a:extLst>
                </a:gridCol>
                <a:gridCol w="1182071">
                  <a:extLst>
                    <a:ext uri="{9D8B030D-6E8A-4147-A177-3AD203B41FA5}">
                      <a16:colId xmlns:a16="http://schemas.microsoft.com/office/drawing/2014/main" val="4230097888"/>
                    </a:ext>
                  </a:extLst>
                </a:gridCol>
                <a:gridCol w="1182071">
                  <a:extLst>
                    <a:ext uri="{9D8B030D-6E8A-4147-A177-3AD203B41FA5}">
                      <a16:colId xmlns:a16="http://schemas.microsoft.com/office/drawing/2014/main" val="1679613915"/>
                    </a:ext>
                  </a:extLst>
                </a:gridCol>
                <a:gridCol w="1182071">
                  <a:extLst>
                    <a:ext uri="{9D8B030D-6E8A-4147-A177-3AD203B41FA5}">
                      <a16:colId xmlns:a16="http://schemas.microsoft.com/office/drawing/2014/main" val="3816807576"/>
                    </a:ext>
                  </a:extLst>
                </a:gridCol>
                <a:gridCol w="1182071">
                  <a:extLst>
                    <a:ext uri="{9D8B030D-6E8A-4147-A177-3AD203B41FA5}">
                      <a16:colId xmlns:a16="http://schemas.microsoft.com/office/drawing/2014/main" val="2250287952"/>
                    </a:ext>
                  </a:extLst>
                </a:gridCol>
              </a:tblGrid>
              <a:tr h="661963">
                <a:tc>
                  <a:txBody>
                    <a:bodyPr/>
                    <a:lstStyle/>
                    <a:p>
                      <a:pPr algn="l" fontAlgn="ctr"/>
                      <a:r>
                        <a:rPr lang="en-US" sz="1200" b="1" i="0" u="none" strike="noStrike" dirty="0">
                          <a:solidFill>
                            <a:srgbClr val="000000"/>
                          </a:solidFill>
                          <a:effectLst/>
                          <a:latin typeface="Aptos" panose="020B0004020202020204" pitchFamily="34" charset="0"/>
                        </a:rPr>
                        <a:t>Cancer Care Programme Activities</a:t>
                      </a:r>
                      <a:endParaRPr lang="en-IN" sz="1200" b="1" i="0" u="none" strike="noStrike" dirty="0">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200" b="1" i="0" u="none" strike="noStrike" dirty="0">
                          <a:solidFill>
                            <a:srgbClr val="000000"/>
                          </a:solidFill>
                          <a:effectLst/>
                          <a:latin typeface="Aptos" panose="020B0004020202020204" pitchFamily="34" charset="0"/>
                        </a:rPr>
                        <a:t>Sample universe Dibrugarh</a:t>
                      </a:r>
                      <a:endParaRPr lang="en-IN" sz="1200" b="1" i="0" u="none" strike="noStrike" dirty="0">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200" b="1" i="0" u="none" strike="noStrike" dirty="0">
                          <a:solidFill>
                            <a:srgbClr val="000000"/>
                          </a:solidFill>
                          <a:effectLst/>
                          <a:latin typeface="Aptos" panose="020B0004020202020204" pitchFamily="34" charset="0"/>
                        </a:rPr>
                        <a:t>Samples  covered</a:t>
                      </a:r>
                      <a:endParaRPr lang="en-IN" sz="1200" b="1" i="0" u="none" strike="noStrike" dirty="0">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200" b="1" i="0" u="none" strike="noStrike" dirty="0">
                          <a:solidFill>
                            <a:srgbClr val="000000"/>
                          </a:solidFill>
                          <a:effectLst/>
                          <a:latin typeface="Aptos" panose="020B0004020202020204" pitchFamily="34" charset="0"/>
                        </a:rPr>
                        <a:t>Sample universe Barpeta </a:t>
                      </a:r>
                      <a:endParaRPr lang="en-IN" sz="1200" b="1" i="0" u="none" strike="noStrike" dirty="0">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ptos" panose="020B0004020202020204" pitchFamily="34" charset="0"/>
                        </a:rPr>
                        <a:t>Sample covered</a:t>
                      </a:r>
                      <a:endParaRPr lang="en-IN" sz="1200" b="1" i="0" u="none" strike="noStrike">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1" i="0" u="none" strike="noStrike">
                          <a:solidFill>
                            <a:srgbClr val="000000"/>
                          </a:solidFill>
                          <a:effectLst/>
                          <a:latin typeface="Aptos" panose="020B0004020202020204" pitchFamily="34" charset="0"/>
                        </a:rPr>
                        <a:t>Total Sample Covered </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1684714"/>
                  </a:ext>
                </a:extLst>
              </a:tr>
              <a:tr h="264785">
                <a:tc>
                  <a:txBody>
                    <a:bodyPr/>
                    <a:lstStyle/>
                    <a:p>
                      <a:pPr algn="l" fontAlgn="ctr"/>
                      <a:r>
                        <a:rPr lang="en-US" sz="1200" b="1" i="0" u="none" strike="noStrike">
                          <a:solidFill>
                            <a:srgbClr val="000000"/>
                          </a:solidFill>
                          <a:effectLst/>
                          <a:latin typeface="Aptos" panose="020B0004020202020204" pitchFamily="34" charset="0"/>
                        </a:rPr>
                        <a:t>Care Giver Sensitization programme</a:t>
                      </a:r>
                      <a:endParaRPr lang="en-IN" sz="1200" b="1" i="0" u="none" strike="noStrike">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EEAF6"/>
                    </a:solidFill>
                  </a:tcPr>
                </a:tc>
                <a:tc>
                  <a:txBody>
                    <a:bodyPr/>
                    <a:lstStyle/>
                    <a:p>
                      <a:pPr algn="ctr" fontAlgn="ctr"/>
                      <a:r>
                        <a:rPr lang="en-US" sz="1200" b="0" i="0" u="none" strike="noStrike" dirty="0">
                          <a:solidFill>
                            <a:srgbClr val="000000"/>
                          </a:solidFill>
                          <a:effectLst/>
                          <a:latin typeface="Aptos" panose="020B0004020202020204" pitchFamily="34" charset="0"/>
                        </a:rPr>
                        <a:t>62</a:t>
                      </a:r>
                      <a:endParaRPr lang="en-IN" sz="1200" b="0" i="0" u="none" strike="noStrike" dirty="0">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EEAF6"/>
                    </a:solidFill>
                  </a:tcPr>
                </a:tc>
                <a:tc>
                  <a:txBody>
                    <a:bodyPr/>
                    <a:lstStyle/>
                    <a:p>
                      <a:pPr algn="ctr" fontAlgn="ctr"/>
                      <a:r>
                        <a:rPr lang="en-US" sz="1200" b="0" i="0" u="none" strike="noStrike" dirty="0">
                          <a:solidFill>
                            <a:srgbClr val="000000"/>
                          </a:solidFill>
                          <a:effectLst/>
                          <a:latin typeface="Aptos" panose="020B0004020202020204" pitchFamily="34" charset="0"/>
                        </a:rPr>
                        <a:t>34</a:t>
                      </a:r>
                      <a:endParaRPr lang="en-IN" sz="1200" b="0" i="0" u="none" strike="noStrike" dirty="0">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EEAF6"/>
                    </a:solidFill>
                  </a:tcPr>
                </a:tc>
                <a:tc>
                  <a:txBody>
                    <a:bodyPr/>
                    <a:lstStyle/>
                    <a:p>
                      <a:pPr algn="ctr" fontAlgn="ctr"/>
                      <a:r>
                        <a:rPr lang="en-US" sz="1200" b="0" i="0" u="none" strike="noStrike" dirty="0">
                          <a:solidFill>
                            <a:srgbClr val="000000"/>
                          </a:solidFill>
                          <a:effectLst/>
                          <a:latin typeface="Aptos" panose="020B0004020202020204" pitchFamily="34" charset="0"/>
                        </a:rPr>
                        <a:t>138</a:t>
                      </a:r>
                      <a:endParaRPr lang="en-IN" sz="1200" b="0" i="0" u="none" strike="noStrike" dirty="0">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EEAF6"/>
                    </a:solidFill>
                  </a:tcPr>
                </a:tc>
                <a:tc>
                  <a:txBody>
                    <a:bodyPr/>
                    <a:lstStyle/>
                    <a:p>
                      <a:pPr algn="ctr" fontAlgn="ctr"/>
                      <a:r>
                        <a:rPr lang="en-US" sz="1200" b="0" i="0" u="none" strike="noStrike" dirty="0">
                          <a:solidFill>
                            <a:srgbClr val="000000"/>
                          </a:solidFill>
                          <a:effectLst/>
                          <a:latin typeface="Aptos" panose="020B0004020202020204" pitchFamily="34" charset="0"/>
                        </a:rPr>
                        <a:t>79</a:t>
                      </a:r>
                      <a:endParaRPr lang="en-IN" sz="1200" b="0" i="0" u="none" strike="noStrike" dirty="0">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EEAF6"/>
                    </a:solidFill>
                  </a:tcPr>
                </a:tc>
                <a:tc>
                  <a:txBody>
                    <a:bodyPr/>
                    <a:lstStyle/>
                    <a:p>
                      <a:pPr algn="ctr" fontAlgn="ctr"/>
                      <a:r>
                        <a:rPr lang="en-IN" sz="1200" b="0" i="0" u="none" strike="noStrike">
                          <a:solidFill>
                            <a:srgbClr val="000000"/>
                          </a:solidFill>
                          <a:effectLst/>
                          <a:latin typeface="Aptos" panose="020B0004020202020204" pitchFamily="34" charset="0"/>
                        </a:rPr>
                        <a:t>113</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2723796348"/>
                  </a:ext>
                </a:extLst>
              </a:tr>
              <a:tr h="264785">
                <a:tc>
                  <a:txBody>
                    <a:bodyPr/>
                    <a:lstStyle/>
                    <a:p>
                      <a:pPr algn="l" fontAlgn="ctr"/>
                      <a:r>
                        <a:rPr lang="en-US" sz="1200" b="1" i="0" u="none" strike="noStrike" dirty="0">
                          <a:solidFill>
                            <a:srgbClr val="000000"/>
                          </a:solidFill>
                          <a:effectLst/>
                          <a:latin typeface="Aptos" panose="020B0004020202020204" pitchFamily="34" charset="0"/>
                        </a:rPr>
                        <a:t>Community level Cancer awareness activity</a:t>
                      </a:r>
                      <a:endParaRPr lang="en-IN" sz="1200" b="1" i="0" u="none" strike="noStrike" dirty="0">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ptos" panose="020B0004020202020204" pitchFamily="34" charset="0"/>
                        </a:rPr>
                        <a:t>29</a:t>
                      </a:r>
                      <a:endParaRPr lang="en-IN" sz="1200" b="0" i="0" u="none" strike="noStrike">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200" b="0" i="0" u="none" strike="noStrike" dirty="0">
                          <a:solidFill>
                            <a:srgbClr val="000000"/>
                          </a:solidFill>
                          <a:effectLst/>
                          <a:latin typeface="Aptos" panose="020B0004020202020204" pitchFamily="34" charset="0"/>
                        </a:rPr>
                        <a:t>29</a:t>
                      </a:r>
                      <a:endParaRPr lang="en-IN" sz="1200" b="0" i="0" u="none" strike="noStrike" dirty="0">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200" b="0" i="0" u="none" strike="noStrike" dirty="0">
                          <a:solidFill>
                            <a:srgbClr val="000000"/>
                          </a:solidFill>
                          <a:effectLst/>
                          <a:latin typeface="Aptos" panose="020B0004020202020204" pitchFamily="34" charset="0"/>
                        </a:rPr>
                        <a:t>28</a:t>
                      </a:r>
                      <a:endParaRPr lang="en-IN" sz="1200" b="0" i="0" u="none" strike="noStrike" dirty="0">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200" b="0" i="0" u="none" strike="noStrike">
                          <a:solidFill>
                            <a:srgbClr val="000000"/>
                          </a:solidFill>
                          <a:effectLst/>
                          <a:latin typeface="Aptos" panose="020B0004020202020204" pitchFamily="34" charset="0"/>
                        </a:rPr>
                        <a:t>28</a:t>
                      </a:r>
                      <a:endParaRPr lang="en-IN" sz="1200" b="0" i="0" u="none" strike="noStrike">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IN" sz="1200" b="0" i="0" u="none" strike="noStrike">
                          <a:solidFill>
                            <a:srgbClr val="000000"/>
                          </a:solidFill>
                          <a:effectLst/>
                          <a:latin typeface="Aptos" panose="020B0004020202020204" pitchFamily="34" charset="0"/>
                        </a:rPr>
                        <a:t>57</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06611220"/>
                  </a:ext>
                </a:extLst>
              </a:tr>
              <a:tr h="482574">
                <a:tc>
                  <a:txBody>
                    <a:bodyPr/>
                    <a:lstStyle/>
                    <a:p>
                      <a:pPr algn="l" fontAlgn="ctr"/>
                      <a:r>
                        <a:rPr lang="en-US" sz="1200" b="1" i="0" u="none" strike="noStrike" dirty="0">
                          <a:solidFill>
                            <a:srgbClr val="000000"/>
                          </a:solidFill>
                          <a:effectLst/>
                          <a:latin typeface="Aptos" panose="020B0004020202020204" pitchFamily="34" charset="0"/>
                        </a:rPr>
                        <a:t>Patient support for diagnostics, treatment, and other related needs</a:t>
                      </a:r>
                      <a:endParaRPr lang="en-IN" sz="1200" b="1" i="0" u="none" strike="noStrike" dirty="0">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EEAF6"/>
                    </a:solidFill>
                  </a:tcPr>
                </a:tc>
                <a:tc>
                  <a:txBody>
                    <a:bodyPr/>
                    <a:lstStyle/>
                    <a:p>
                      <a:pPr algn="ctr" fontAlgn="ctr"/>
                      <a:r>
                        <a:rPr lang="en-US" sz="1200" b="0" i="0" u="none" strike="noStrike">
                          <a:solidFill>
                            <a:srgbClr val="000000"/>
                          </a:solidFill>
                          <a:effectLst/>
                          <a:latin typeface="Aptos" panose="020B0004020202020204" pitchFamily="34" charset="0"/>
                        </a:rPr>
                        <a:t>59</a:t>
                      </a:r>
                      <a:endParaRPr lang="en-IN" sz="1200" b="0" i="0" u="none" strike="noStrike">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EEAF6"/>
                    </a:solidFill>
                  </a:tcPr>
                </a:tc>
                <a:tc>
                  <a:txBody>
                    <a:bodyPr/>
                    <a:lstStyle/>
                    <a:p>
                      <a:pPr algn="ctr" fontAlgn="ctr"/>
                      <a:r>
                        <a:rPr lang="en-US" sz="1200" b="0" i="0" u="none" strike="noStrike">
                          <a:solidFill>
                            <a:srgbClr val="000000"/>
                          </a:solidFill>
                          <a:effectLst/>
                          <a:latin typeface="Aptos" panose="020B0004020202020204" pitchFamily="34" charset="0"/>
                        </a:rPr>
                        <a:t>59</a:t>
                      </a:r>
                      <a:endParaRPr lang="en-IN" sz="1200" b="0" i="0" u="none" strike="noStrike">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EEAF6"/>
                    </a:solidFill>
                  </a:tcPr>
                </a:tc>
                <a:tc>
                  <a:txBody>
                    <a:bodyPr/>
                    <a:lstStyle/>
                    <a:p>
                      <a:pPr algn="ctr" fontAlgn="ctr"/>
                      <a:r>
                        <a:rPr lang="en-US" sz="1200" b="0" i="0" u="none" strike="noStrike" dirty="0">
                          <a:solidFill>
                            <a:srgbClr val="000000"/>
                          </a:solidFill>
                          <a:effectLst/>
                          <a:latin typeface="Aptos" panose="020B0004020202020204" pitchFamily="34" charset="0"/>
                        </a:rPr>
                        <a:t>32</a:t>
                      </a:r>
                      <a:endParaRPr lang="en-IN" sz="1200" b="0" i="0" u="none" strike="noStrike" dirty="0">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EEAF6"/>
                    </a:solidFill>
                  </a:tcPr>
                </a:tc>
                <a:tc>
                  <a:txBody>
                    <a:bodyPr/>
                    <a:lstStyle/>
                    <a:p>
                      <a:pPr algn="ctr" fontAlgn="ctr"/>
                      <a:r>
                        <a:rPr lang="en-US" sz="1200" b="0" i="0" u="none" strike="noStrike" dirty="0">
                          <a:solidFill>
                            <a:srgbClr val="000000"/>
                          </a:solidFill>
                          <a:effectLst/>
                          <a:latin typeface="Aptos" panose="020B0004020202020204" pitchFamily="34" charset="0"/>
                        </a:rPr>
                        <a:t>32</a:t>
                      </a:r>
                      <a:endParaRPr lang="en-IN" sz="1200" b="0" i="0" u="none" strike="noStrike" dirty="0">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EEAF6"/>
                    </a:solidFill>
                  </a:tcPr>
                </a:tc>
                <a:tc>
                  <a:txBody>
                    <a:bodyPr/>
                    <a:lstStyle/>
                    <a:p>
                      <a:pPr algn="ctr" fontAlgn="ctr"/>
                      <a:r>
                        <a:rPr lang="en-IN" sz="1200" b="0" i="0" u="none" strike="noStrike" dirty="0">
                          <a:solidFill>
                            <a:srgbClr val="000000"/>
                          </a:solidFill>
                          <a:effectLst/>
                          <a:latin typeface="Aptos" panose="020B0004020202020204" pitchFamily="34" charset="0"/>
                        </a:rPr>
                        <a:t>91</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675816854"/>
                  </a:ext>
                </a:extLst>
              </a:tr>
              <a:tr h="264785">
                <a:tc>
                  <a:txBody>
                    <a:bodyPr/>
                    <a:lstStyle/>
                    <a:p>
                      <a:pPr algn="l" fontAlgn="ctr"/>
                      <a:r>
                        <a:rPr lang="en-US" sz="1200" b="1" i="0" u="none" strike="noStrike">
                          <a:solidFill>
                            <a:srgbClr val="000000"/>
                          </a:solidFill>
                          <a:effectLst/>
                          <a:latin typeface="Aptos" panose="020B0004020202020204" pitchFamily="34" charset="0"/>
                        </a:rPr>
                        <a:t>Total </a:t>
                      </a:r>
                      <a:endParaRPr lang="en-IN" sz="1200" b="1" i="0" u="none" strike="noStrike">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200" b="1" i="0" u="none" strike="noStrike" dirty="0">
                          <a:solidFill>
                            <a:srgbClr val="000000"/>
                          </a:solidFill>
                          <a:effectLst/>
                          <a:latin typeface="Aptos" panose="020B0004020202020204" pitchFamily="34" charset="0"/>
                        </a:rPr>
                        <a:t>150</a:t>
                      </a:r>
                      <a:endParaRPr lang="en-IN" sz="1200" b="1" i="0" u="none" strike="noStrike" dirty="0">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ptos" panose="020B0004020202020204" pitchFamily="34" charset="0"/>
                        </a:rPr>
                        <a:t>122</a:t>
                      </a:r>
                      <a:endParaRPr lang="en-IN" sz="1200" b="1" i="0" u="none" strike="noStrike">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200" b="1" i="0" u="none" strike="noStrike">
                          <a:solidFill>
                            <a:srgbClr val="000000"/>
                          </a:solidFill>
                          <a:effectLst/>
                          <a:latin typeface="Aptos" panose="020B0004020202020204" pitchFamily="34" charset="0"/>
                        </a:rPr>
                        <a:t>198</a:t>
                      </a:r>
                      <a:endParaRPr lang="en-IN" sz="1200" b="1" i="0" u="none" strike="noStrike">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n-US" sz="1200" b="1" i="0" u="none" strike="noStrike" dirty="0">
                          <a:solidFill>
                            <a:srgbClr val="000000"/>
                          </a:solidFill>
                          <a:effectLst/>
                          <a:latin typeface="Aptos" panose="020B0004020202020204" pitchFamily="34" charset="0"/>
                        </a:rPr>
                        <a:t>139</a:t>
                      </a:r>
                      <a:endParaRPr lang="en-IN" sz="1200" b="1" i="0" u="none" strike="noStrike" dirty="0">
                        <a:solidFill>
                          <a:srgbClr val="000000"/>
                        </a:solidFill>
                        <a:effectLst/>
                        <a:latin typeface="Aptos" panose="020B0004020202020204" pitchFamily="34" charset="0"/>
                      </a:endParaRP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IN" sz="1800" b="1" i="0" u="none" strike="noStrike" dirty="0">
                          <a:solidFill>
                            <a:srgbClr val="000000"/>
                          </a:solidFill>
                          <a:effectLst/>
                          <a:latin typeface="Calibri" panose="020F0502020204030204" pitchFamily="34" charset="0"/>
                        </a:rPr>
                        <a:t>261</a:t>
                      </a:r>
                    </a:p>
                  </a:txBody>
                  <a:tcPr marL="7620" marR="7620" marT="762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16582792"/>
                  </a:ext>
                </a:extLst>
              </a:tr>
            </a:tbl>
          </a:graphicData>
        </a:graphic>
      </p:graphicFrame>
    </p:spTree>
    <p:extLst>
      <p:ext uri="{BB962C8B-B14F-4D97-AF65-F5344CB8AC3E}">
        <p14:creationId xmlns:p14="http://schemas.microsoft.com/office/powerpoint/2010/main" val="120624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2213811" y="185738"/>
            <a:ext cx="9045740" cy="812156"/>
          </a:xfrm>
        </p:spPr>
        <p:txBody>
          <a:bodyPr>
            <a:normAutofit/>
          </a:bodyPr>
          <a:lstStyle/>
          <a:p>
            <a:pPr algn="ctr"/>
            <a:r>
              <a:rPr lang="en-IN" sz="3200" b="1" dirty="0"/>
              <a:t>Results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417093" y="1292772"/>
            <a:ext cx="10936707" cy="4884191"/>
          </a:xfrm>
        </p:spPr>
        <p:txBody>
          <a:bodyPr/>
          <a:lstStyle/>
          <a:p>
            <a:pPr marL="0" indent="0">
              <a:buNone/>
            </a:pPr>
            <a:r>
              <a:rPr lang="en-IN" sz="1800" b="1" dirty="0"/>
              <a:t>Socio-demographic Characteristics of the Respondents </a:t>
            </a:r>
          </a:p>
          <a:p>
            <a:pPr marL="0" indent="0">
              <a:buNone/>
            </a:pPr>
            <a:endParaRPr lang="en-IN" dirty="0"/>
          </a:p>
          <a:p>
            <a:pPr marL="0" indent="0">
              <a:buNone/>
            </a:pPr>
            <a:endParaRPr lang="en-IN" dirty="0"/>
          </a:p>
          <a:p>
            <a:pPr marL="0" indent="0">
              <a:buNone/>
            </a:pPr>
            <a:endParaRPr lang="en-IN" dirty="0"/>
          </a:p>
          <a:p>
            <a:pPr marL="0" indent="0">
              <a:buNone/>
            </a:pPr>
            <a:endParaRPr lang="en-IN" dirty="0"/>
          </a:p>
          <a:p>
            <a:pPr marL="0" indent="0">
              <a:buNone/>
            </a:pPr>
            <a:r>
              <a:rPr lang="en-IN" sz="1800" b="1" dirty="0"/>
              <a:t>Finding from the Cancer Patients </a:t>
            </a:r>
          </a:p>
          <a:p>
            <a:pPr marL="0" indent="0" algn="ctr">
              <a:buNone/>
            </a:pPr>
            <a:endParaRPr lang="en-IN" sz="1800" b="1"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7</a:t>
            </a:fld>
            <a:endParaRPr lang="en-IN"/>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graphicFrame>
        <p:nvGraphicFramePr>
          <p:cNvPr id="7" name="Chart 6">
            <a:extLst>
              <a:ext uri="{FF2B5EF4-FFF2-40B4-BE49-F238E27FC236}">
                <a16:creationId xmlns:a16="http://schemas.microsoft.com/office/drawing/2014/main" id="{A5FF9629-5893-91C6-3C50-26105B482AE2}"/>
              </a:ext>
            </a:extLst>
          </p:cNvPr>
          <p:cNvGraphicFramePr/>
          <p:nvPr>
            <p:extLst>
              <p:ext uri="{D42A27DB-BD31-4B8C-83A1-F6EECF244321}">
                <p14:modId xmlns:p14="http://schemas.microsoft.com/office/powerpoint/2010/main" val="862965509"/>
              </p:ext>
            </p:extLst>
          </p:nvPr>
        </p:nvGraphicFramePr>
        <p:xfrm>
          <a:off x="721895" y="1769853"/>
          <a:ext cx="3316705" cy="173894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024138AB-B7FF-DB0A-E03E-FB29B6A6F1CB}"/>
              </a:ext>
            </a:extLst>
          </p:cNvPr>
          <p:cNvGraphicFramePr/>
          <p:nvPr>
            <p:extLst>
              <p:ext uri="{D42A27DB-BD31-4B8C-83A1-F6EECF244321}">
                <p14:modId xmlns:p14="http://schemas.microsoft.com/office/powerpoint/2010/main" val="1703181016"/>
              </p:ext>
            </p:extLst>
          </p:nvPr>
        </p:nvGraphicFramePr>
        <p:xfrm>
          <a:off x="4553951" y="1709281"/>
          <a:ext cx="2895601" cy="18181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E2AA35B3-30C9-C2F8-3CB5-513BC81BBB6A}"/>
              </a:ext>
            </a:extLst>
          </p:cNvPr>
          <p:cNvGraphicFramePr/>
          <p:nvPr>
            <p:extLst>
              <p:ext uri="{D42A27DB-BD31-4B8C-83A1-F6EECF244321}">
                <p14:modId xmlns:p14="http://schemas.microsoft.com/office/powerpoint/2010/main" val="918304109"/>
              </p:ext>
            </p:extLst>
          </p:nvPr>
        </p:nvGraphicFramePr>
        <p:xfrm>
          <a:off x="7754351" y="1690688"/>
          <a:ext cx="3170323" cy="181810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C9295CCA-CDCC-4434-B381-D3F6639484CB}"/>
              </a:ext>
            </a:extLst>
          </p:cNvPr>
          <p:cNvGraphicFramePr/>
          <p:nvPr>
            <p:extLst>
              <p:ext uri="{D42A27DB-BD31-4B8C-83A1-F6EECF244321}">
                <p14:modId xmlns:p14="http://schemas.microsoft.com/office/powerpoint/2010/main" val="271427694"/>
              </p:ext>
            </p:extLst>
          </p:nvPr>
        </p:nvGraphicFramePr>
        <p:xfrm>
          <a:off x="406316" y="4222084"/>
          <a:ext cx="3614989" cy="213426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Chart 11">
            <a:extLst>
              <a:ext uri="{FF2B5EF4-FFF2-40B4-BE49-F238E27FC236}">
                <a16:creationId xmlns:a16="http://schemas.microsoft.com/office/drawing/2014/main" id="{14149E77-4A7A-4B2C-B425-20D53AA867C1}"/>
              </a:ext>
            </a:extLst>
          </p:cNvPr>
          <p:cNvGraphicFramePr>
            <a:graphicFrameLocks/>
          </p:cNvGraphicFramePr>
          <p:nvPr>
            <p:extLst>
              <p:ext uri="{D42A27DB-BD31-4B8C-83A1-F6EECF244321}">
                <p14:modId xmlns:p14="http://schemas.microsoft.com/office/powerpoint/2010/main" val="1924521868"/>
              </p:ext>
            </p:extLst>
          </p:nvPr>
        </p:nvGraphicFramePr>
        <p:xfrm>
          <a:off x="4288480" y="4222084"/>
          <a:ext cx="7177548" cy="213426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37330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976284" y="365125"/>
            <a:ext cx="9377516" cy="621319"/>
          </a:xfrm>
        </p:spPr>
        <p:txBody>
          <a:bodyPr>
            <a:noAutofit/>
          </a:bodyPr>
          <a:lstStyle/>
          <a:p>
            <a:pPr algn="ctr"/>
            <a:r>
              <a:rPr lang="en-IN" sz="3200" b="1" dirty="0"/>
              <a:t>Results </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126914" y="863319"/>
            <a:ext cx="11743192" cy="5190519"/>
          </a:xfrm>
        </p:spPr>
        <p:txBody>
          <a:bodyPr/>
          <a:lstStyle/>
          <a:p>
            <a:pPr marL="0" indent="0">
              <a:buNone/>
            </a:pPr>
            <a:r>
              <a:rPr lang="en-IN" sz="1400" b="1" dirty="0"/>
              <a:t>Finding from the Cancer Patients                                                                                                                                                                                              Caregiving </a:t>
            </a:r>
          </a:p>
          <a:p>
            <a:pPr marL="0" indent="0">
              <a:buNone/>
            </a:pPr>
            <a:endParaRPr lang="en-IN" dirty="0"/>
          </a:p>
          <a:p>
            <a:pPr marL="0" indent="0">
              <a:buNone/>
            </a:pPr>
            <a:endParaRPr lang="en-IN" dirty="0"/>
          </a:p>
          <a:p>
            <a:pPr marL="0" indent="0">
              <a:buNone/>
            </a:pPr>
            <a:endParaRPr lang="en-IN" dirty="0"/>
          </a:p>
          <a:p>
            <a:pPr marL="0" indent="0">
              <a:buNone/>
            </a:pPr>
            <a:endParaRPr lang="en-IN" dirty="0"/>
          </a:p>
          <a:p>
            <a:pPr marL="0" indent="0">
              <a:buNone/>
            </a:pPr>
            <a:r>
              <a:rPr lang="en-IN" sz="1400" b="1" dirty="0"/>
              <a:t>Findings from the Caregiving sensitization </a:t>
            </a:r>
          </a:p>
          <a:p>
            <a:pPr marL="0" indent="0">
              <a:buNone/>
            </a:pPr>
            <a:endParaRPr lang="en-IN"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graphicFrame>
        <p:nvGraphicFramePr>
          <p:cNvPr id="8" name="Chart 7">
            <a:extLst>
              <a:ext uri="{FF2B5EF4-FFF2-40B4-BE49-F238E27FC236}">
                <a16:creationId xmlns:a16="http://schemas.microsoft.com/office/drawing/2014/main" id="{59012CAA-98B7-45C7-95B5-A6EEEFCCEB76}"/>
              </a:ext>
            </a:extLst>
          </p:cNvPr>
          <p:cNvGraphicFramePr>
            <a:graphicFrameLocks/>
          </p:cNvGraphicFramePr>
          <p:nvPr>
            <p:extLst>
              <p:ext uri="{D42A27DB-BD31-4B8C-83A1-F6EECF244321}">
                <p14:modId xmlns:p14="http://schemas.microsoft.com/office/powerpoint/2010/main" val="567380981"/>
              </p:ext>
            </p:extLst>
          </p:nvPr>
        </p:nvGraphicFramePr>
        <p:xfrm>
          <a:off x="321894" y="1261440"/>
          <a:ext cx="3716706" cy="191177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297534C5-910A-42BC-934F-666A5AEE9665}"/>
              </a:ext>
            </a:extLst>
          </p:cNvPr>
          <p:cNvGraphicFramePr>
            <a:graphicFrameLocks/>
          </p:cNvGraphicFramePr>
          <p:nvPr>
            <p:extLst>
              <p:ext uri="{D42A27DB-BD31-4B8C-83A1-F6EECF244321}">
                <p14:modId xmlns:p14="http://schemas.microsoft.com/office/powerpoint/2010/main" val="2906398593"/>
              </p:ext>
            </p:extLst>
          </p:nvPr>
        </p:nvGraphicFramePr>
        <p:xfrm>
          <a:off x="4336024" y="1271578"/>
          <a:ext cx="4274576" cy="191177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AC8F5162-2CC3-8C46-A7D3-A4CCD7386DBE}"/>
              </a:ext>
            </a:extLst>
          </p:cNvPr>
          <p:cNvGraphicFramePr>
            <a:graphicFrameLocks/>
          </p:cNvGraphicFramePr>
          <p:nvPr>
            <p:extLst>
              <p:ext uri="{D42A27DB-BD31-4B8C-83A1-F6EECF244321}">
                <p14:modId xmlns:p14="http://schemas.microsoft.com/office/powerpoint/2010/main" val="2554121596"/>
              </p:ext>
            </p:extLst>
          </p:nvPr>
        </p:nvGraphicFramePr>
        <p:xfrm>
          <a:off x="8731046" y="1291150"/>
          <a:ext cx="3097157" cy="188206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4D3EABCF-34DA-67DD-B4CB-1E342BB5715D}"/>
              </a:ext>
            </a:extLst>
          </p:cNvPr>
          <p:cNvGraphicFramePr>
            <a:graphicFrameLocks/>
          </p:cNvGraphicFramePr>
          <p:nvPr>
            <p:extLst>
              <p:ext uri="{D42A27DB-BD31-4B8C-83A1-F6EECF244321}">
                <p14:modId xmlns:p14="http://schemas.microsoft.com/office/powerpoint/2010/main" val="2693228608"/>
              </p:ext>
            </p:extLst>
          </p:nvPr>
        </p:nvGraphicFramePr>
        <p:xfrm>
          <a:off x="443988" y="3861080"/>
          <a:ext cx="2428566" cy="218564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Chart 12">
            <a:extLst>
              <a:ext uri="{FF2B5EF4-FFF2-40B4-BE49-F238E27FC236}">
                <a16:creationId xmlns:a16="http://schemas.microsoft.com/office/drawing/2014/main" id="{B017B0DB-D545-4FAE-AB60-E47B05D6443C}"/>
              </a:ext>
            </a:extLst>
          </p:cNvPr>
          <p:cNvGraphicFramePr>
            <a:graphicFrameLocks/>
          </p:cNvGraphicFramePr>
          <p:nvPr>
            <p:extLst>
              <p:ext uri="{D42A27DB-BD31-4B8C-83A1-F6EECF244321}">
                <p14:modId xmlns:p14="http://schemas.microsoft.com/office/powerpoint/2010/main" val="3308241771"/>
              </p:ext>
            </p:extLst>
          </p:nvPr>
        </p:nvGraphicFramePr>
        <p:xfrm>
          <a:off x="3125306" y="3868196"/>
          <a:ext cx="3539736" cy="2185641"/>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4" name="Chart 13">
            <a:extLst>
              <a:ext uri="{FF2B5EF4-FFF2-40B4-BE49-F238E27FC236}">
                <a16:creationId xmlns:a16="http://schemas.microsoft.com/office/drawing/2014/main" id="{D64BF032-6E3A-ADC0-6AF7-FCF65CEB2C61}"/>
              </a:ext>
            </a:extLst>
          </p:cNvPr>
          <p:cNvGraphicFramePr>
            <a:graphicFrameLocks/>
          </p:cNvGraphicFramePr>
          <p:nvPr>
            <p:extLst>
              <p:ext uri="{D42A27DB-BD31-4B8C-83A1-F6EECF244321}">
                <p14:modId xmlns:p14="http://schemas.microsoft.com/office/powerpoint/2010/main" val="48297016"/>
              </p:ext>
            </p:extLst>
          </p:nvPr>
        </p:nvGraphicFramePr>
        <p:xfrm>
          <a:off x="6764594" y="3796425"/>
          <a:ext cx="5063609" cy="2257413"/>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9112767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828801" y="185738"/>
            <a:ext cx="9524999" cy="698890"/>
          </a:xfrm>
        </p:spPr>
        <p:txBody>
          <a:bodyPr>
            <a:normAutofit/>
          </a:bodyPr>
          <a:lstStyle/>
          <a:p>
            <a:pPr algn="ctr"/>
            <a:r>
              <a:rPr lang="en-IN" sz="3200" b="1" dirty="0"/>
              <a:t>Results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383458" y="967894"/>
            <a:ext cx="10970342" cy="5130411"/>
          </a:xfrm>
        </p:spPr>
        <p:txBody>
          <a:bodyPr>
            <a:normAutofit/>
          </a:bodyPr>
          <a:lstStyle/>
          <a:p>
            <a:pPr marL="0" indent="0">
              <a:buNone/>
            </a:pPr>
            <a:r>
              <a:rPr lang="en-IN" sz="1600" b="1" dirty="0"/>
              <a:t>Findings from Community Outreach Programs </a:t>
            </a:r>
          </a:p>
          <a:p>
            <a:pPr marL="0" indent="0" algn="ctr">
              <a:buNone/>
            </a:pPr>
            <a:endParaRPr lang="en-IN" sz="1600" b="1" dirty="0"/>
          </a:p>
          <a:p>
            <a:pPr marL="0" indent="0" algn="ctr">
              <a:buNone/>
            </a:pPr>
            <a:endParaRPr lang="en-IN" sz="1600" b="1" dirty="0"/>
          </a:p>
          <a:p>
            <a:pPr marL="0" indent="0" algn="ctr">
              <a:buNone/>
            </a:pPr>
            <a:endParaRPr lang="en-IN" sz="1600" b="1" dirty="0"/>
          </a:p>
          <a:p>
            <a:pPr marL="0" indent="0">
              <a:buNone/>
            </a:pPr>
            <a:endParaRPr lang="en-IN" sz="1600" b="1" dirty="0"/>
          </a:p>
          <a:p>
            <a:pPr marL="0" indent="0">
              <a:buNone/>
            </a:pPr>
            <a:endParaRPr lang="en-IN" sz="1600" b="1" dirty="0"/>
          </a:p>
          <a:p>
            <a:pPr marL="0" indent="0" algn="ctr">
              <a:buNone/>
            </a:pPr>
            <a:endParaRPr lang="en-IN" sz="1600" b="1" dirty="0"/>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5" name="Footer Placeholder 4">
            <a:extLst>
              <a:ext uri="{FF2B5EF4-FFF2-40B4-BE49-F238E27FC236}">
                <a16:creationId xmlns:a16="http://schemas.microsoft.com/office/drawing/2014/main" id="{BC6C537E-F258-FF89-BDC8-88EC70E7BEAF}"/>
              </a:ext>
            </a:extLst>
          </p:cNvPr>
          <p:cNvSpPr>
            <a:spLocks noGrp="1"/>
          </p:cNvSpPr>
          <p:nvPr>
            <p:ph type="ftr" sz="quarter" idx="11"/>
          </p:nvPr>
        </p:nvSpPr>
        <p:spPr/>
        <p:txBody>
          <a:bodyPr/>
          <a:lstStyle/>
          <a:p>
            <a:r>
              <a:rPr lang="en-US"/>
              <a:t>You are not allowed to add slides to this presentation</a:t>
            </a:r>
            <a:endParaRPr lang="en-IN"/>
          </a:p>
        </p:txBody>
      </p:sp>
      <p:graphicFrame>
        <p:nvGraphicFramePr>
          <p:cNvPr id="7" name="Chart 6">
            <a:extLst>
              <a:ext uri="{FF2B5EF4-FFF2-40B4-BE49-F238E27FC236}">
                <a16:creationId xmlns:a16="http://schemas.microsoft.com/office/drawing/2014/main" id="{91A88AB5-8A78-4718-99DA-A1A1F8F22F3B}"/>
              </a:ext>
            </a:extLst>
          </p:cNvPr>
          <p:cNvGraphicFramePr>
            <a:graphicFrameLocks/>
          </p:cNvGraphicFramePr>
          <p:nvPr>
            <p:extLst>
              <p:ext uri="{D42A27DB-BD31-4B8C-83A1-F6EECF244321}">
                <p14:modId xmlns:p14="http://schemas.microsoft.com/office/powerpoint/2010/main" val="3503852113"/>
              </p:ext>
            </p:extLst>
          </p:nvPr>
        </p:nvGraphicFramePr>
        <p:xfrm>
          <a:off x="344129" y="1306830"/>
          <a:ext cx="3608439" cy="19673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31B1DF50-C06E-450B-804D-13F1E9BB37BD}"/>
              </a:ext>
            </a:extLst>
          </p:cNvPr>
          <p:cNvGraphicFramePr>
            <a:graphicFrameLocks/>
          </p:cNvGraphicFramePr>
          <p:nvPr>
            <p:extLst>
              <p:ext uri="{D42A27DB-BD31-4B8C-83A1-F6EECF244321}">
                <p14:modId xmlns:p14="http://schemas.microsoft.com/office/powerpoint/2010/main" val="2094972751"/>
              </p:ext>
            </p:extLst>
          </p:nvPr>
        </p:nvGraphicFramePr>
        <p:xfrm>
          <a:off x="1225345" y="3692014"/>
          <a:ext cx="4643284" cy="24534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id="{8B2406A4-D708-4468-9E9A-D95A8B4C0380}"/>
              </a:ext>
            </a:extLst>
          </p:cNvPr>
          <p:cNvGraphicFramePr>
            <a:graphicFrameLocks/>
          </p:cNvGraphicFramePr>
          <p:nvPr>
            <p:extLst>
              <p:ext uri="{D42A27DB-BD31-4B8C-83A1-F6EECF244321}">
                <p14:modId xmlns:p14="http://schemas.microsoft.com/office/powerpoint/2010/main" val="4262490913"/>
              </p:ext>
            </p:extLst>
          </p:nvPr>
        </p:nvGraphicFramePr>
        <p:xfrm>
          <a:off x="6474542" y="3706178"/>
          <a:ext cx="4272116" cy="239212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Chart 9">
            <a:extLst>
              <a:ext uri="{FF2B5EF4-FFF2-40B4-BE49-F238E27FC236}">
                <a16:creationId xmlns:a16="http://schemas.microsoft.com/office/drawing/2014/main" id="{5AC1AF1B-51F4-4EFC-B55A-68680E39CE27}"/>
              </a:ext>
            </a:extLst>
          </p:cNvPr>
          <p:cNvGraphicFramePr>
            <a:graphicFrameLocks/>
          </p:cNvGraphicFramePr>
          <p:nvPr>
            <p:extLst>
              <p:ext uri="{D42A27DB-BD31-4B8C-83A1-F6EECF244321}">
                <p14:modId xmlns:p14="http://schemas.microsoft.com/office/powerpoint/2010/main" val="1796450973"/>
              </p:ext>
            </p:extLst>
          </p:nvPr>
        </p:nvGraphicFramePr>
        <p:xfrm>
          <a:off x="4339099" y="1306830"/>
          <a:ext cx="3103920" cy="196731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hart 10">
            <a:extLst>
              <a:ext uri="{FF2B5EF4-FFF2-40B4-BE49-F238E27FC236}">
                <a16:creationId xmlns:a16="http://schemas.microsoft.com/office/drawing/2014/main" id="{8FBCAE49-6234-4390-A34E-84110B4475E8}"/>
              </a:ext>
            </a:extLst>
          </p:cNvPr>
          <p:cNvGraphicFramePr>
            <a:graphicFrameLocks/>
          </p:cNvGraphicFramePr>
          <p:nvPr>
            <p:extLst>
              <p:ext uri="{D42A27DB-BD31-4B8C-83A1-F6EECF244321}">
                <p14:modId xmlns:p14="http://schemas.microsoft.com/office/powerpoint/2010/main" val="5151588"/>
              </p:ext>
            </p:extLst>
          </p:nvPr>
        </p:nvGraphicFramePr>
        <p:xfrm>
          <a:off x="7712793" y="1306830"/>
          <a:ext cx="3939048" cy="1967311"/>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4986132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634</TotalTime>
  <Words>2201</Words>
  <Application>Microsoft Office PowerPoint</Application>
  <PresentationFormat>Widescreen</PresentationFormat>
  <Paragraphs>198</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Aptos</vt:lpstr>
      <vt:lpstr>Arial</vt:lpstr>
      <vt:lpstr>Calibri</vt:lpstr>
      <vt:lpstr>Calibri Light</vt:lpstr>
      <vt:lpstr>Times New Roman</vt:lpstr>
      <vt:lpstr>Office Theme</vt:lpstr>
      <vt:lpstr>       To Assess the Impact of Community Outreach, Patient Support and Caregiver Sensitization Programs on Cancer Awareness Among Residents of Barpeta and Dibrugarh Districts </vt:lpstr>
      <vt:lpstr>Mentor Approval</vt:lpstr>
      <vt:lpstr>Introduction </vt:lpstr>
      <vt:lpstr>Objectives of the study </vt:lpstr>
      <vt:lpstr>Methodology </vt:lpstr>
      <vt:lpstr>Methodology </vt:lpstr>
      <vt:lpstr>Results</vt:lpstr>
      <vt:lpstr>Results </vt:lpstr>
      <vt:lpstr>Results</vt:lpstr>
      <vt:lpstr>                     Discussion</vt:lpstr>
      <vt:lpstr>                                    Discussion</vt:lpstr>
      <vt:lpstr>Conclusion</vt:lpstr>
      <vt:lpstr>References </vt:lpstr>
      <vt:lpstr>PowerPoint Presentation</vt:lpstr>
      <vt:lpstr>PowerPoint Presentation</vt:lpstr>
      <vt:lpstr>PowerPoint Presentation</vt:lpstr>
      <vt:lpstr>Pictorial Journey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komal porwal</cp:lastModifiedBy>
  <cp:revision>16</cp:revision>
  <dcterms:created xsi:type="dcterms:W3CDTF">2022-05-20T15:11:38Z</dcterms:created>
  <dcterms:modified xsi:type="dcterms:W3CDTF">2025-06-26T06:30:19Z</dcterms:modified>
</cp:coreProperties>
</file>