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drawings/drawing2.xml" ContentType="application/vnd.openxmlformats-officedocument.drawingml.chartshapes+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charts/chart3.xml" ContentType="application/vnd.openxmlformats-officedocument.drawingml.char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charts/chart1.xml" ContentType="application/vnd.openxmlformats-officedocument.drawingml.char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drawings/drawing3.xml" ContentType="application/vnd.openxmlformats-officedocument.drawingml.chartshape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drawings/drawing1.xml" ContentType="application/vnd.openxmlformats-officedocument.drawingml.chartshape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charts/chart4.xml" ContentType="application/vnd.openxmlformats-officedocument.drawingml.chart+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ppt/charts/chart2.xml" ContentType="application/vnd.openxmlformats-officedocument.drawingml.chart+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notesSlides/notesSlide18.xml" ContentType="application/vnd.openxmlformats-officedocument.presentationml.notesSlide+xml"/>
  <Default Extension="wmf" ContentType="image/x-wmf"/>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10">
  <p:sldMasterIdLst>
    <p:sldMasterId id="2147484068" r:id="rId1"/>
  </p:sldMasterIdLst>
  <p:notesMasterIdLst>
    <p:notesMasterId r:id="rId59"/>
  </p:notesMasterIdLst>
  <p:sldIdLst>
    <p:sldId id="256" r:id="rId2"/>
    <p:sldId id="370" r:id="rId3"/>
    <p:sldId id="372" r:id="rId4"/>
    <p:sldId id="373" r:id="rId5"/>
    <p:sldId id="379" r:id="rId6"/>
    <p:sldId id="383" r:id="rId7"/>
    <p:sldId id="371" r:id="rId8"/>
    <p:sldId id="385" r:id="rId9"/>
    <p:sldId id="386" r:id="rId10"/>
    <p:sldId id="387" r:id="rId11"/>
    <p:sldId id="388" r:id="rId12"/>
    <p:sldId id="389" r:id="rId13"/>
    <p:sldId id="390" r:id="rId14"/>
    <p:sldId id="394" r:id="rId15"/>
    <p:sldId id="395" r:id="rId16"/>
    <p:sldId id="397" r:id="rId17"/>
    <p:sldId id="435" r:id="rId18"/>
    <p:sldId id="398" r:id="rId19"/>
    <p:sldId id="436" r:id="rId20"/>
    <p:sldId id="437" r:id="rId21"/>
    <p:sldId id="438" r:id="rId22"/>
    <p:sldId id="439" r:id="rId23"/>
    <p:sldId id="445" r:id="rId24"/>
    <p:sldId id="400" r:id="rId25"/>
    <p:sldId id="401" r:id="rId26"/>
    <p:sldId id="402" r:id="rId27"/>
    <p:sldId id="403" r:id="rId28"/>
    <p:sldId id="404" r:id="rId29"/>
    <p:sldId id="406" r:id="rId30"/>
    <p:sldId id="407" r:id="rId31"/>
    <p:sldId id="409" r:id="rId32"/>
    <p:sldId id="411" r:id="rId33"/>
    <p:sldId id="412" r:id="rId34"/>
    <p:sldId id="413" r:id="rId35"/>
    <p:sldId id="416" r:id="rId36"/>
    <p:sldId id="417" r:id="rId37"/>
    <p:sldId id="419" r:id="rId38"/>
    <p:sldId id="420" r:id="rId39"/>
    <p:sldId id="317" r:id="rId40"/>
    <p:sldId id="318" r:id="rId41"/>
    <p:sldId id="421" r:id="rId42"/>
    <p:sldId id="422" r:id="rId43"/>
    <p:sldId id="320" r:id="rId44"/>
    <p:sldId id="321" r:id="rId45"/>
    <p:sldId id="423" r:id="rId46"/>
    <p:sldId id="424" r:id="rId47"/>
    <p:sldId id="425" r:id="rId48"/>
    <p:sldId id="427" r:id="rId49"/>
    <p:sldId id="428" r:id="rId50"/>
    <p:sldId id="429" r:id="rId51"/>
    <p:sldId id="444" r:id="rId52"/>
    <p:sldId id="443" r:id="rId53"/>
    <p:sldId id="430" r:id="rId54"/>
    <p:sldId id="432" r:id="rId55"/>
    <p:sldId id="433" r:id="rId56"/>
    <p:sldId id="441" r:id="rId57"/>
    <p:sldId id="440" r:id="rId5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83139" autoAdjust="0"/>
  </p:normalViewPr>
  <p:slideViewPr>
    <p:cSldViewPr>
      <p:cViewPr varScale="1">
        <p:scale>
          <a:sx n="61" d="100"/>
          <a:sy n="61" d="100"/>
        </p:scale>
        <p:origin x="-1320"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D:\Dell\incident\Incident%20Analysis_Sep12-25.xls" TargetMode="External"/></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file:///D:\Dell\incident\Incident%20Analysis_Oct%2025%20to%20Nov%202..xls.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D:\Dell\incident\Incident%20Analysis_Sep12-25.xls" TargetMode="External"/></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oleObject" Target="file:///D:\Dell\incident\Incident%20Analysis_Oct%2025%20to%20Nov%202..xls.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chart>
    <c:autoTitleDeleted val="1"/>
    <c:view3D>
      <c:rotX val="30"/>
      <c:perspective val="30"/>
    </c:view3D>
    <c:plotArea>
      <c:layout/>
      <c:pie3DChart>
        <c:varyColors val="1"/>
        <c:ser>
          <c:idx val="0"/>
          <c:order val="0"/>
          <c:tx>
            <c:strRef>
              <c:f>Sheet4!$I$5</c:f>
              <c:strCache>
                <c:ptCount val="1"/>
                <c:pt idx="0">
                  <c:v>No of Incidents</c:v>
                </c:pt>
              </c:strCache>
            </c:strRef>
          </c:tx>
          <c:dLbls>
            <c:showCatName val="1"/>
            <c:showPercent val="1"/>
          </c:dLbls>
          <c:cat>
            <c:strRef>
              <c:f>Sheet4!$H$6:$H$13</c:f>
              <c:strCache>
                <c:ptCount val="8"/>
                <c:pt idx="1">
                  <c:v>Configuration Issue</c:v>
                </c:pt>
                <c:pt idx="2">
                  <c:v>HIS Issue</c:v>
                </c:pt>
                <c:pt idx="3">
                  <c:v>Priveledge Issue</c:v>
                </c:pt>
                <c:pt idx="4">
                  <c:v>Temporary Issue</c:v>
                </c:pt>
                <c:pt idx="5">
                  <c:v>Training Issue</c:v>
                </c:pt>
                <c:pt idx="6">
                  <c:v>Data Mapping</c:v>
                </c:pt>
                <c:pt idx="7">
                  <c:v>Vista Defect</c:v>
                </c:pt>
              </c:strCache>
            </c:strRef>
          </c:cat>
          <c:val>
            <c:numRef>
              <c:f>Sheet4!$I$6:$I$13</c:f>
              <c:numCache>
                <c:formatCode>General</c:formatCode>
                <c:ptCount val="8"/>
                <c:pt idx="1">
                  <c:v>60</c:v>
                </c:pt>
                <c:pt idx="2">
                  <c:v>120</c:v>
                </c:pt>
                <c:pt idx="3">
                  <c:v>30</c:v>
                </c:pt>
                <c:pt idx="4">
                  <c:v>20</c:v>
                </c:pt>
                <c:pt idx="5">
                  <c:v>94</c:v>
                </c:pt>
                <c:pt idx="6">
                  <c:v>6</c:v>
                </c:pt>
                <c:pt idx="7">
                  <c:v>54</c:v>
                </c:pt>
              </c:numCache>
            </c:numRef>
          </c:val>
        </c:ser>
        <c:dLbls>
          <c:showCatName val="1"/>
          <c:showPercent val="1"/>
        </c:dLbls>
      </c:pie3DChart>
    </c:plotArea>
    <c:plotVisOnly val="1"/>
  </c:chart>
  <c:spPr>
    <a:ln>
      <a:solidFill>
        <a:schemeClr val="bg1"/>
      </a:solidFill>
    </a:ln>
  </c:spPr>
  <c:txPr>
    <a:bodyPr/>
    <a:lstStyle/>
    <a:p>
      <a:pPr>
        <a:defRPr sz="1600">
          <a:latin typeface="Times New Roman" pitchFamily="18" charset="0"/>
          <a:cs typeface="Times New Roman" pitchFamily="18" charset="0"/>
        </a:defRPr>
      </a:pPr>
      <a:endParaRPr lang="en-US"/>
    </a:p>
  </c:txPr>
  <c:externalData r:id="rId1"/>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chart>
    <c:autoTitleDeleted val="1"/>
    <c:view3D>
      <c:rotX val="30"/>
      <c:perspective val="30"/>
    </c:view3D>
    <c:plotArea>
      <c:layout/>
      <c:pie3DChart>
        <c:varyColors val="1"/>
        <c:ser>
          <c:idx val="0"/>
          <c:order val="0"/>
          <c:tx>
            <c:strRef>
              <c:f>Sheet2!$F$6</c:f>
              <c:strCache>
                <c:ptCount val="1"/>
                <c:pt idx="0">
                  <c:v>No of Incidents</c:v>
                </c:pt>
              </c:strCache>
            </c:strRef>
          </c:tx>
          <c:dLbls>
            <c:showCatName val="1"/>
            <c:showPercent val="1"/>
          </c:dLbls>
          <c:cat>
            <c:strRef>
              <c:f>Sheet2!$E$7:$E$14</c:f>
              <c:strCache>
                <c:ptCount val="8"/>
                <c:pt idx="1">
                  <c:v>Configuration Issue</c:v>
                </c:pt>
                <c:pt idx="2">
                  <c:v>HIS Issue</c:v>
                </c:pt>
                <c:pt idx="3">
                  <c:v>Priveledge Issue</c:v>
                </c:pt>
                <c:pt idx="4">
                  <c:v>Temporary Issue</c:v>
                </c:pt>
                <c:pt idx="5">
                  <c:v>Training Issue</c:v>
                </c:pt>
                <c:pt idx="6">
                  <c:v>Data Mapping</c:v>
                </c:pt>
                <c:pt idx="7">
                  <c:v>Vista Defect</c:v>
                </c:pt>
              </c:strCache>
            </c:strRef>
          </c:cat>
          <c:val>
            <c:numRef>
              <c:f>Sheet2!$F$7:$F$14</c:f>
              <c:numCache>
                <c:formatCode>General</c:formatCode>
                <c:ptCount val="8"/>
                <c:pt idx="1">
                  <c:v>17</c:v>
                </c:pt>
                <c:pt idx="2">
                  <c:v>37</c:v>
                </c:pt>
                <c:pt idx="3">
                  <c:v>24</c:v>
                </c:pt>
                <c:pt idx="4">
                  <c:v>27</c:v>
                </c:pt>
                <c:pt idx="5">
                  <c:v>22</c:v>
                </c:pt>
                <c:pt idx="6">
                  <c:v>6</c:v>
                </c:pt>
                <c:pt idx="7">
                  <c:v>25</c:v>
                </c:pt>
              </c:numCache>
            </c:numRef>
          </c:val>
        </c:ser>
        <c:dLbls>
          <c:showCatName val="1"/>
          <c:showPercent val="1"/>
        </c:dLbls>
      </c:pie3DChart>
    </c:plotArea>
    <c:plotVisOnly val="1"/>
  </c:chart>
  <c:externalData r:id="rId1"/>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US"/>
  <c:chart>
    <c:autoTitleDeleted val="1"/>
    <c:view3D>
      <c:rotX val="30"/>
      <c:perspective val="30"/>
    </c:view3D>
    <c:plotArea>
      <c:layout/>
      <c:pie3DChart>
        <c:varyColors val="1"/>
        <c:ser>
          <c:idx val="0"/>
          <c:order val="0"/>
          <c:tx>
            <c:strRef>
              <c:f>Sheet3!$H$6</c:f>
              <c:strCache>
                <c:ptCount val="1"/>
                <c:pt idx="0">
                  <c:v>No Of incidents</c:v>
                </c:pt>
              </c:strCache>
            </c:strRef>
          </c:tx>
          <c:dLbls>
            <c:showPercent val="1"/>
          </c:dLbls>
          <c:cat>
            <c:strRef>
              <c:f>Sheet3!$G$7:$G$10</c:f>
              <c:strCache>
                <c:ptCount val="4"/>
                <c:pt idx="0">
                  <c:v>Max-Application Parameters</c:v>
                </c:pt>
                <c:pt idx="1">
                  <c:v>MAX-HIS Application Support</c:v>
                </c:pt>
                <c:pt idx="2">
                  <c:v>Max-Mumps HL7 App Support</c:v>
                </c:pt>
                <c:pt idx="3">
                  <c:v>MAX-VistA Application Support</c:v>
                </c:pt>
              </c:strCache>
            </c:strRef>
          </c:cat>
          <c:val>
            <c:numRef>
              <c:f>Sheet3!$H$7:$H$10</c:f>
              <c:numCache>
                <c:formatCode>General</c:formatCode>
                <c:ptCount val="4"/>
                <c:pt idx="0">
                  <c:v>55</c:v>
                </c:pt>
                <c:pt idx="1">
                  <c:v>84</c:v>
                </c:pt>
                <c:pt idx="2">
                  <c:v>200</c:v>
                </c:pt>
                <c:pt idx="3">
                  <c:v>45</c:v>
                </c:pt>
              </c:numCache>
            </c:numRef>
          </c:val>
        </c:ser>
        <c:dLbls>
          <c:showPercent val="1"/>
        </c:dLbls>
      </c:pie3DChart>
    </c:plotArea>
    <c:legend>
      <c:legendPos val="t"/>
      <c:layout/>
    </c:legend>
    <c:plotVisOnly val="1"/>
  </c:chart>
  <c:txPr>
    <a:bodyPr/>
    <a:lstStyle/>
    <a:p>
      <a:pPr>
        <a:defRPr sz="1800">
          <a:latin typeface="Times New Roman" pitchFamily="18" charset="0"/>
          <a:cs typeface="Times New Roman" pitchFamily="18" charset="0"/>
        </a:defRPr>
      </a:pPr>
      <a:endParaRPr lang="en-US"/>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en-US"/>
  <c:chart>
    <c:autoTitleDeleted val="1"/>
    <c:view3D>
      <c:rotX val="30"/>
      <c:perspective val="30"/>
    </c:view3D>
    <c:plotArea>
      <c:layout/>
      <c:pie3DChart>
        <c:varyColors val="1"/>
        <c:ser>
          <c:idx val="0"/>
          <c:order val="0"/>
          <c:tx>
            <c:strRef>
              <c:f>Sheet4!$G$12</c:f>
              <c:strCache>
                <c:ptCount val="1"/>
                <c:pt idx="0">
                  <c:v>No Of incidents</c:v>
                </c:pt>
              </c:strCache>
            </c:strRef>
          </c:tx>
          <c:dLbls>
            <c:showPercent val="1"/>
          </c:dLbls>
          <c:cat>
            <c:strRef>
              <c:f>Sheet4!$F$13:$F$16</c:f>
              <c:strCache>
                <c:ptCount val="4"/>
                <c:pt idx="0">
                  <c:v>Max-Application Parameters</c:v>
                </c:pt>
                <c:pt idx="1">
                  <c:v>MAX-HIS Application Support</c:v>
                </c:pt>
                <c:pt idx="2">
                  <c:v>Max-Mumps HL7 App Support</c:v>
                </c:pt>
                <c:pt idx="3">
                  <c:v>MAX-VistA Application Support</c:v>
                </c:pt>
              </c:strCache>
            </c:strRef>
          </c:cat>
          <c:val>
            <c:numRef>
              <c:f>Sheet4!$G$13:$G$16</c:f>
              <c:numCache>
                <c:formatCode>General</c:formatCode>
                <c:ptCount val="4"/>
                <c:pt idx="0">
                  <c:v>20</c:v>
                </c:pt>
                <c:pt idx="1">
                  <c:v>30</c:v>
                </c:pt>
                <c:pt idx="2">
                  <c:v>75</c:v>
                </c:pt>
                <c:pt idx="3">
                  <c:v>25</c:v>
                </c:pt>
              </c:numCache>
            </c:numRef>
          </c:val>
        </c:ser>
        <c:dLbls>
          <c:showPercent val="1"/>
        </c:dLbls>
      </c:pie3DChart>
    </c:plotArea>
    <c:legend>
      <c:legendPos val="t"/>
      <c:layout/>
    </c:legend>
    <c:plotVisOnly val="1"/>
  </c:chart>
  <c:txPr>
    <a:bodyPr/>
    <a:lstStyle/>
    <a:p>
      <a:pPr>
        <a:defRPr sz="1800">
          <a:latin typeface="Times New Roman" pitchFamily="18" charset="0"/>
          <a:cs typeface="Times New Roman" pitchFamily="18" charset="0"/>
        </a:defRPr>
      </a:pPr>
      <a:endParaRPr lang="en-US"/>
    </a:p>
  </c:txPr>
  <c:externalData r:id="rId1"/>
  <c:userShapes r:id="rId2"/>
</c:chartSpace>
</file>

<file path=ppt/drawings/drawing1.xml><?xml version="1.0" encoding="utf-8"?>
<c:userShapes xmlns:c="http://schemas.openxmlformats.org/drawingml/2006/chart">
  <cdr:relSizeAnchor xmlns:cdr="http://schemas.openxmlformats.org/drawingml/2006/chartDrawing">
    <cdr:from>
      <cdr:x>0.16814</cdr:x>
      <cdr:y>0.02817</cdr:y>
    </cdr:from>
    <cdr:to>
      <cdr:x>0.27434</cdr:x>
      <cdr:y>0.19718</cdr:y>
    </cdr:to>
    <cdr:sp macro="" textlink="">
      <cdr:nvSpPr>
        <cdr:cNvPr id="5" name="TextBox 4"/>
        <cdr:cNvSpPr txBox="1"/>
      </cdr:nvSpPr>
      <cdr:spPr>
        <a:xfrm xmlns:a="http://schemas.openxmlformats.org/drawingml/2006/main">
          <a:off x="1447800" y="152400"/>
          <a:ext cx="914400" cy="914400"/>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r>
            <a:rPr lang="en-US" sz="2800" dirty="0" smtClean="0"/>
            <a:t>Incident Record of 12 to  25 </a:t>
          </a:r>
          <a:r>
            <a:rPr lang="en-US" sz="2800" dirty="0"/>
            <a:t>S</a:t>
          </a:r>
          <a:r>
            <a:rPr lang="en-US" sz="2800" dirty="0" smtClean="0"/>
            <a:t>eptember</a:t>
          </a:r>
          <a:endParaRPr lang="en-US" sz="2800" dirty="0"/>
        </a:p>
      </cdr:txBody>
    </cdr:sp>
  </cdr:relSizeAnchor>
</c:userShapes>
</file>

<file path=ppt/drawings/drawing2.xml><?xml version="1.0" encoding="utf-8"?>
<c:userShapes xmlns:c="http://schemas.openxmlformats.org/drawingml/2006/chart">
  <cdr:relSizeAnchor xmlns:cdr="http://schemas.openxmlformats.org/drawingml/2006/chartDrawing">
    <cdr:from>
      <cdr:x>0.07018</cdr:x>
      <cdr:y>0.09524</cdr:y>
    </cdr:from>
    <cdr:to>
      <cdr:x>0.34211</cdr:x>
      <cdr:y>0.2381</cdr:y>
    </cdr:to>
    <cdr:sp macro="" textlink="">
      <cdr:nvSpPr>
        <cdr:cNvPr id="4" name="TextBox 3"/>
        <cdr:cNvSpPr txBox="1"/>
      </cdr:nvSpPr>
      <cdr:spPr>
        <a:xfrm xmlns:a="http://schemas.openxmlformats.org/drawingml/2006/main">
          <a:off x="609600" y="609600"/>
          <a:ext cx="2362200" cy="914400"/>
        </a:xfrm>
        <a:prstGeom xmlns:a="http://schemas.openxmlformats.org/drawingml/2006/main" prst="rect">
          <a:avLst/>
        </a:prstGeom>
      </cdr:spPr>
      <cdr:txBody>
        <a:bodyPr xmlns:a="http://schemas.openxmlformats.org/drawingml/2006/main" wrap="none" rtlCol="0"/>
        <a:lstStyle xmlns:a="http://schemas.openxmlformats.org/drawingml/2006/main"/>
        <a:p xmlns:a="http://schemas.openxmlformats.org/drawingml/2006/main">
          <a:r>
            <a:rPr lang="en-US" sz="2400" dirty="0" smtClean="0"/>
            <a:t>Incident Record of 25  October to  1</a:t>
          </a:r>
          <a:r>
            <a:rPr lang="en-US" sz="2400" baseline="30000" dirty="0" smtClean="0"/>
            <a:t>st</a:t>
          </a:r>
          <a:r>
            <a:rPr lang="en-US" sz="2400" dirty="0" smtClean="0"/>
            <a:t> November</a:t>
          </a:r>
        </a:p>
      </cdr:txBody>
    </cdr:sp>
  </cdr:relSizeAnchor>
</c:userShapes>
</file>

<file path=ppt/drawings/drawing3.xml><?xml version="1.0" encoding="utf-8"?>
<c:userShapes xmlns:c="http://schemas.openxmlformats.org/drawingml/2006/chart">
  <cdr:relSizeAnchor xmlns:cdr="http://schemas.openxmlformats.org/drawingml/2006/chartDrawing">
    <cdr:from>
      <cdr:x>0.02885</cdr:x>
      <cdr:y>0.89333</cdr:y>
    </cdr:from>
    <cdr:to>
      <cdr:x>1</cdr:x>
      <cdr:y>0.95796</cdr:y>
    </cdr:to>
    <cdr:sp macro="" textlink="">
      <cdr:nvSpPr>
        <cdr:cNvPr id="2" name="TextBox 2"/>
        <cdr:cNvSpPr txBox="1"/>
      </cdr:nvSpPr>
      <cdr:spPr>
        <a:xfrm xmlns:a="http://schemas.openxmlformats.org/drawingml/2006/main">
          <a:off x="381000" y="5105400"/>
          <a:ext cx="7696200" cy="369332"/>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marL="0" algn="l" defTabSz="914400" rtl="0" eaLnBrk="1" latinLnBrk="0" hangingPunct="1">
            <a:defRPr sz="1800" kern="1200">
              <a:solidFill>
                <a:sysClr val="window" lastClr="FFFFFF"/>
              </a:solidFill>
              <a:latin typeface="Rockwell"/>
            </a:defRPr>
          </a:lvl1pPr>
          <a:lvl2pPr marL="457200" algn="l" defTabSz="914400" rtl="0" eaLnBrk="1" latinLnBrk="0" hangingPunct="1">
            <a:defRPr sz="1800" kern="1200">
              <a:solidFill>
                <a:sysClr val="window" lastClr="FFFFFF"/>
              </a:solidFill>
              <a:latin typeface="Rockwell"/>
            </a:defRPr>
          </a:lvl2pPr>
          <a:lvl3pPr marL="914400" algn="l" defTabSz="914400" rtl="0" eaLnBrk="1" latinLnBrk="0" hangingPunct="1">
            <a:defRPr sz="1800" kern="1200">
              <a:solidFill>
                <a:sysClr val="window" lastClr="FFFFFF"/>
              </a:solidFill>
              <a:latin typeface="Rockwell"/>
            </a:defRPr>
          </a:lvl3pPr>
          <a:lvl4pPr marL="1371600" algn="l" defTabSz="914400" rtl="0" eaLnBrk="1" latinLnBrk="0" hangingPunct="1">
            <a:defRPr sz="1800" kern="1200">
              <a:solidFill>
                <a:sysClr val="window" lastClr="FFFFFF"/>
              </a:solidFill>
              <a:latin typeface="Rockwell"/>
            </a:defRPr>
          </a:lvl4pPr>
          <a:lvl5pPr marL="1828800" algn="l" defTabSz="914400" rtl="0" eaLnBrk="1" latinLnBrk="0" hangingPunct="1">
            <a:defRPr sz="1800" kern="1200">
              <a:solidFill>
                <a:sysClr val="window" lastClr="FFFFFF"/>
              </a:solidFill>
              <a:latin typeface="Rockwell"/>
            </a:defRPr>
          </a:lvl5pPr>
          <a:lvl6pPr marL="2286000" algn="l" defTabSz="914400" rtl="0" eaLnBrk="1" latinLnBrk="0" hangingPunct="1">
            <a:defRPr sz="1800" kern="1200">
              <a:solidFill>
                <a:sysClr val="window" lastClr="FFFFFF"/>
              </a:solidFill>
              <a:latin typeface="Rockwell"/>
            </a:defRPr>
          </a:lvl6pPr>
          <a:lvl7pPr marL="2743200" algn="l" defTabSz="914400" rtl="0" eaLnBrk="1" latinLnBrk="0" hangingPunct="1">
            <a:defRPr sz="1800" kern="1200">
              <a:solidFill>
                <a:sysClr val="window" lastClr="FFFFFF"/>
              </a:solidFill>
              <a:latin typeface="Rockwell"/>
            </a:defRPr>
          </a:lvl7pPr>
          <a:lvl8pPr marL="3200400" algn="l" defTabSz="914400" rtl="0" eaLnBrk="1" latinLnBrk="0" hangingPunct="1">
            <a:defRPr sz="1800" kern="1200">
              <a:solidFill>
                <a:sysClr val="window" lastClr="FFFFFF"/>
              </a:solidFill>
              <a:latin typeface="Rockwell"/>
            </a:defRPr>
          </a:lvl8pPr>
          <a:lvl9pPr marL="3657600" algn="l" defTabSz="914400" rtl="0" eaLnBrk="1" latinLnBrk="0" hangingPunct="1">
            <a:defRPr sz="1800" kern="1200">
              <a:solidFill>
                <a:sysClr val="window" lastClr="FFFFFF"/>
              </a:solidFill>
              <a:latin typeface="Rockwell"/>
            </a:defRPr>
          </a:lvl9pPr>
        </a:lstStyle>
        <a:p xmlns:a="http://schemas.openxmlformats.org/drawingml/2006/main">
          <a:r>
            <a:rPr lang="en-US" dirty="0" smtClean="0"/>
            <a:t>		Incident Record of 25</a:t>
          </a:r>
          <a:r>
            <a:rPr lang="en-US" baseline="30000" dirty="0" smtClean="0"/>
            <a:t>th</a:t>
          </a:r>
          <a:r>
            <a:rPr lang="en-US" dirty="0" smtClean="0"/>
            <a:t>  Oct to 1</a:t>
          </a:r>
          <a:r>
            <a:rPr lang="en-US" baseline="30000" dirty="0" smtClean="0"/>
            <a:t>st</a:t>
          </a:r>
          <a:r>
            <a:rPr lang="en-US" dirty="0" smtClean="0"/>
            <a:t>  Nov</a:t>
          </a:r>
          <a:endParaRPr lang="en-US" dirty="0"/>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689516A-FA6B-4D98-8C7F-9F3BFF57C5DE}" type="datetimeFigureOut">
              <a:rPr lang="en-US" smtClean="0"/>
              <a:pPr/>
              <a:t>3/11/2012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85F4B11-80B2-4793-8694-FED2C31C1F05}"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85F4B11-80B2-4793-8694-FED2C31C1F05}"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85F4B11-80B2-4793-8694-FED2C31C1F05}"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85F4B11-80B2-4793-8694-FED2C31C1F05}"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85F4B11-80B2-4793-8694-FED2C31C1F05}"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85F4B11-80B2-4793-8694-FED2C31C1F05}"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85F4B11-80B2-4793-8694-FED2C31C1F05}" type="slidenum">
              <a:rPr lang="en-US" smtClean="0"/>
              <a:pPr/>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85F4B11-80B2-4793-8694-FED2C31C1F05}" type="slidenum">
              <a:rPr lang="en-US" smtClean="0"/>
              <a:pPr/>
              <a:t>13</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85F4B11-80B2-4793-8694-FED2C31C1F05}" type="slidenum">
              <a:rPr lang="en-US" smtClean="0"/>
              <a:pPr/>
              <a:t>14</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  </a:t>
            </a:r>
            <a:endParaRPr lang="en-US" dirty="0"/>
          </a:p>
        </p:txBody>
      </p:sp>
      <p:sp>
        <p:nvSpPr>
          <p:cNvPr id="4" name="Slide Number Placeholder 3"/>
          <p:cNvSpPr>
            <a:spLocks noGrp="1"/>
          </p:cNvSpPr>
          <p:nvPr>
            <p:ph type="sldNum" sz="quarter" idx="10"/>
          </p:nvPr>
        </p:nvSpPr>
        <p:spPr/>
        <p:txBody>
          <a:bodyPr/>
          <a:lstStyle/>
          <a:p>
            <a:fld id="{385F4B11-80B2-4793-8694-FED2C31C1F05}" type="slidenum">
              <a:rPr lang="en-US" smtClean="0"/>
              <a:pPr/>
              <a:t>23</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mtClean="0"/>
              <a:t>  </a:t>
            </a:r>
            <a:endParaRPr lang="en-US"/>
          </a:p>
        </p:txBody>
      </p:sp>
      <p:sp>
        <p:nvSpPr>
          <p:cNvPr id="4" name="Slide Number Placeholder 3"/>
          <p:cNvSpPr>
            <a:spLocks noGrp="1"/>
          </p:cNvSpPr>
          <p:nvPr>
            <p:ph type="sldNum" sz="quarter" idx="10"/>
          </p:nvPr>
        </p:nvSpPr>
        <p:spPr/>
        <p:txBody>
          <a:bodyPr/>
          <a:lstStyle/>
          <a:p>
            <a:fld id="{385F4B11-80B2-4793-8694-FED2C31C1F05}" type="slidenum">
              <a:rPr lang="en-US" smtClean="0"/>
              <a:pPr/>
              <a:t>24</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  </a:t>
            </a:r>
            <a:endParaRPr lang="en-US" dirty="0"/>
          </a:p>
        </p:txBody>
      </p:sp>
      <p:sp>
        <p:nvSpPr>
          <p:cNvPr id="4" name="Slide Number Placeholder 3"/>
          <p:cNvSpPr>
            <a:spLocks noGrp="1"/>
          </p:cNvSpPr>
          <p:nvPr>
            <p:ph type="sldNum" sz="quarter" idx="10"/>
          </p:nvPr>
        </p:nvSpPr>
        <p:spPr/>
        <p:txBody>
          <a:bodyPr/>
          <a:lstStyle/>
          <a:p>
            <a:fld id="{385F4B11-80B2-4793-8694-FED2C31C1F05}" type="slidenum">
              <a:rPr lang="en-US" smtClean="0"/>
              <a:pPr/>
              <a:t>25</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  </a:t>
            </a:r>
            <a:endParaRPr lang="en-US" dirty="0"/>
          </a:p>
        </p:txBody>
      </p:sp>
      <p:sp>
        <p:nvSpPr>
          <p:cNvPr id="4" name="Slide Number Placeholder 3"/>
          <p:cNvSpPr>
            <a:spLocks noGrp="1"/>
          </p:cNvSpPr>
          <p:nvPr>
            <p:ph type="sldNum" sz="quarter" idx="10"/>
          </p:nvPr>
        </p:nvSpPr>
        <p:spPr/>
        <p:txBody>
          <a:bodyPr/>
          <a:lstStyle/>
          <a:p>
            <a:fld id="{385F4B11-80B2-4793-8694-FED2C31C1F05}" type="slidenum">
              <a:rPr lang="en-US" smtClean="0"/>
              <a:pPr/>
              <a:t>26</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  </a:t>
            </a:r>
            <a:endParaRPr lang="en-US" dirty="0"/>
          </a:p>
        </p:txBody>
      </p:sp>
      <p:sp>
        <p:nvSpPr>
          <p:cNvPr id="4" name="Slide Number Placeholder 3"/>
          <p:cNvSpPr>
            <a:spLocks noGrp="1"/>
          </p:cNvSpPr>
          <p:nvPr>
            <p:ph type="sldNum" sz="quarter" idx="10"/>
          </p:nvPr>
        </p:nvSpPr>
        <p:spPr/>
        <p:txBody>
          <a:bodyPr/>
          <a:lstStyle/>
          <a:p>
            <a:fld id="{385F4B11-80B2-4793-8694-FED2C31C1F05}" type="slidenum">
              <a:rPr lang="en-US" smtClean="0"/>
              <a:pPr/>
              <a:t>27</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  </a:t>
            </a:r>
            <a:endParaRPr lang="en-US" dirty="0"/>
          </a:p>
        </p:txBody>
      </p:sp>
      <p:sp>
        <p:nvSpPr>
          <p:cNvPr id="4" name="Slide Number Placeholder 3"/>
          <p:cNvSpPr>
            <a:spLocks noGrp="1"/>
          </p:cNvSpPr>
          <p:nvPr>
            <p:ph type="sldNum" sz="quarter" idx="10"/>
          </p:nvPr>
        </p:nvSpPr>
        <p:spPr/>
        <p:txBody>
          <a:bodyPr/>
          <a:lstStyle/>
          <a:p>
            <a:fld id="{385F4B11-80B2-4793-8694-FED2C31C1F05}" type="slidenum">
              <a:rPr lang="en-US" smtClean="0"/>
              <a:pPr/>
              <a:t>28</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  </a:t>
            </a:r>
            <a:endParaRPr lang="en-US" dirty="0"/>
          </a:p>
        </p:txBody>
      </p:sp>
      <p:sp>
        <p:nvSpPr>
          <p:cNvPr id="4" name="Slide Number Placeholder 3"/>
          <p:cNvSpPr>
            <a:spLocks noGrp="1"/>
          </p:cNvSpPr>
          <p:nvPr>
            <p:ph type="sldNum" sz="quarter" idx="10"/>
          </p:nvPr>
        </p:nvSpPr>
        <p:spPr/>
        <p:txBody>
          <a:bodyPr/>
          <a:lstStyle/>
          <a:p>
            <a:fld id="{385F4B11-80B2-4793-8694-FED2C31C1F05}" type="slidenum">
              <a:rPr lang="en-US" smtClean="0"/>
              <a:pPr/>
              <a:t>29</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  </a:t>
            </a:r>
            <a:endParaRPr lang="en-US" dirty="0"/>
          </a:p>
        </p:txBody>
      </p:sp>
      <p:sp>
        <p:nvSpPr>
          <p:cNvPr id="4" name="Slide Number Placeholder 3"/>
          <p:cNvSpPr>
            <a:spLocks noGrp="1"/>
          </p:cNvSpPr>
          <p:nvPr>
            <p:ph type="sldNum" sz="quarter" idx="10"/>
          </p:nvPr>
        </p:nvSpPr>
        <p:spPr/>
        <p:txBody>
          <a:bodyPr/>
          <a:lstStyle/>
          <a:p>
            <a:fld id="{385F4B11-80B2-4793-8694-FED2C31C1F05}" type="slidenum">
              <a:rPr lang="en-US" smtClean="0"/>
              <a:pPr/>
              <a:t>30</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  </a:t>
            </a:r>
            <a:endParaRPr lang="en-US" dirty="0"/>
          </a:p>
        </p:txBody>
      </p:sp>
      <p:sp>
        <p:nvSpPr>
          <p:cNvPr id="4" name="Slide Number Placeholder 3"/>
          <p:cNvSpPr>
            <a:spLocks noGrp="1"/>
          </p:cNvSpPr>
          <p:nvPr>
            <p:ph type="sldNum" sz="quarter" idx="10"/>
          </p:nvPr>
        </p:nvSpPr>
        <p:spPr/>
        <p:txBody>
          <a:bodyPr/>
          <a:lstStyle/>
          <a:p>
            <a:fld id="{385F4B11-80B2-4793-8694-FED2C31C1F05}" type="slidenum">
              <a:rPr lang="en-US" smtClean="0"/>
              <a:pPr/>
              <a:t>31</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  </a:t>
            </a:r>
            <a:endParaRPr lang="en-US" dirty="0"/>
          </a:p>
        </p:txBody>
      </p:sp>
      <p:sp>
        <p:nvSpPr>
          <p:cNvPr id="4" name="Slide Number Placeholder 3"/>
          <p:cNvSpPr>
            <a:spLocks noGrp="1"/>
          </p:cNvSpPr>
          <p:nvPr>
            <p:ph type="sldNum" sz="quarter" idx="10"/>
          </p:nvPr>
        </p:nvSpPr>
        <p:spPr/>
        <p:txBody>
          <a:bodyPr/>
          <a:lstStyle/>
          <a:p>
            <a:fld id="{385F4B11-80B2-4793-8694-FED2C31C1F05}" type="slidenum">
              <a:rPr lang="en-US" smtClean="0"/>
              <a:pPr/>
              <a:t>33</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  </a:t>
            </a:r>
            <a:endParaRPr lang="en-US" dirty="0"/>
          </a:p>
        </p:txBody>
      </p:sp>
      <p:sp>
        <p:nvSpPr>
          <p:cNvPr id="4" name="Slide Number Placeholder 3"/>
          <p:cNvSpPr>
            <a:spLocks noGrp="1"/>
          </p:cNvSpPr>
          <p:nvPr>
            <p:ph type="sldNum" sz="quarter" idx="10"/>
          </p:nvPr>
        </p:nvSpPr>
        <p:spPr/>
        <p:txBody>
          <a:bodyPr/>
          <a:lstStyle/>
          <a:p>
            <a:fld id="{385F4B11-80B2-4793-8694-FED2C31C1F05}" type="slidenum">
              <a:rPr lang="en-US" smtClean="0"/>
              <a:pPr/>
              <a:t>34</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  </a:t>
            </a:r>
            <a:endParaRPr lang="en-US" dirty="0"/>
          </a:p>
        </p:txBody>
      </p:sp>
      <p:sp>
        <p:nvSpPr>
          <p:cNvPr id="4" name="Slide Number Placeholder 3"/>
          <p:cNvSpPr>
            <a:spLocks noGrp="1"/>
          </p:cNvSpPr>
          <p:nvPr>
            <p:ph type="sldNum" sz="quarter" idx="10"/>
          </p:nvPr>
        </p:nvSpPr>
        <p:spPr/>
        <p:txBody>
          <a:bodyPr/>
          <a:lstStyle/>
          <a:p>
            <a:fld id="{385F4B11-80B2-4793-8694-FED2C31C1F05}" type="slidenum">
              <a:rPr lang="en-US" smtClean="0"/>
              <a:pPr/>
              <a:t>36</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  </a:t>
            </a:r>
            <a:endParaRPr lang="en-US" dirty="0"/>
          </a:p>
        </p:txBody>
      </p:sp>
      <p:sp>
        <p:nvSpPr>
          <p:cNvPr id="4" name="Slide Number Placeholder 3"/>
          <p:cNvSpPr>
            <a:spLocks noGrp="1"/>
          </p:cNvSpPr>
          <p:nvPr>
            <p:ph type="sldNum" sz="quarter" idx="10"/>
          </p:nvPr>
        </p:nvSpPr>
        <p:spPr/>
        <p:txBody>
          <a:bodyPr/>
          <a:lstStyle/>
          <a:p>
            <a:fld id="{385F4B11-80B2-4793-8694-FED2C31C1F05}" type="slidenum">
              <a:rPr lang="en-US" smtClean="0"/>
              <a:pPr/>
              <a:t>37</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  </a:t>
            </a:r>
            <a:endParaRPr lang="en-US" dirty="0"/>
          </a:p>
        </p:txBody>
      </p:sp>
      <p:sp>
        <p:nvSpPr>
          <p:cNvPr id="4" name="Slide Number Placeholder 3"/>
          <p:cNvSpPr>
            <a:spLocks noGrp="1"/>
          </p:cNvSpPr>
          <p:nvPr>
            <p:ph type="sldNum" sz="quarter" idx="10"/>
          </p:nvPr>
        </p:nvSpPr>
        <p:spPr/>
        <p:txBody>
          <a:bodyPr/>
          <a:lstStyle/>
          <a:p>
            <a:fld id="{385F4B11-80B2-4793-8694-FED2C31C1F05}" type="slidenum">
              <a:rPr lang="en-US" smtClean="0"/>
              <a:pPr/>
              <a:t>38</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85F4B11-80B2-4793-8694-FED2C31C1F05}" type="slidenum">
              <a:rPr lang="en-US" smtClean="0"/>
              <a:pPr/>
              <a:t>39</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85F4B11-80B2-4793-8694-FED2C31C1F05}" type="slidenum">
              <a:rPr lang="en-US" smtClean="0"/>
              <a:pPr/>
              <a:t>40</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85F4B11-80B2-4793-8694-FED2C31C1F05}" type="slidenum">
              <a:rPr lang="en-US" smtClean="0"/>
              <a:pPr/>
              <a:t>43</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85F4B11-80B2-4793-8694-FED2C31C1F05}" type="slidenum">
              <a:rPr lang="en-US" smtClean="0"/>
              <a:pPr/>
              <a:t>44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ound Diagonal Corner Rectangle 6"/>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Title 7"/>
          <p:cNvSpPr>
            <a:spLocks noGrp="1"/>
          </p:cNvSpPr>
          <p:nvPr>
            <p:ph type="ctrTitle"/>
          </p:nvPr>
        </p:nvSpPr>
        <p:spPr>
          <a:xfrm>
            <a:off x="464234" y="381001"/>
            <a:ext cx="8229600" cy="2209800"/>
          </a:xfrm>
        </p:spPr>
        <p:txBody>
          <a:bodyPr lIns="45720" rIns="228600" anchor="b">
            <a:normAutofit/>
          </a:bodyPr>
          <a:lstStyle>
            <a:lvl1pPr marL="0" algn="r">
              <a:defRPr sz="4800"/>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10" name="Date Placeholder 9"/>
          <p:cNvSpPr>
            <a:spLocks noGrp="1"/>
          </p:cNvSpPr>
          <p:nvPr>
            <p:ph type="dt" sz="half" idx="10"/>
          </p:nvPr>
        </p:nvSpPr>
        <p:spPr>
          <a:xfrm>
            <a:off x="5562600" y="6509004"/>
            <a:ext cx="3002280" cy="274320"/>
          </a:xfrm>
        </p:spPr>
        <p:txBody>
          <a:bodyPr vert="horz" rtlCol="0"/>
          <a:lstStyle>
            <a:extLst/>
          </a:lstStyle>
          <a:p>
            <a:fld id="{88DF0402-E28D-42A8-989A-68FA24FEADD6}" type="datetimeFigureOut">
              <a:rPr lang="en-US" smtClean="0"/>
              <a:pPr/>
              <a:t>3/11/2012</a:t>
            </a:fld>
            <a:endParaRPr lang="en-US"/>
          </a:p>
        </p:txBody>
      </p:sp>
      <p:sp>
        <p:nvSpPr>
          <p:cNvPr id="11" name="Slide Number Placeholder 10"/>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2F2E5403-355D-4B5B-9390-9FE64CACC593}" type="slidenum">
              <a:rPr lang="en-US" smtClean="0"/>
              <a:pPr/>
              <a:t>‹#›</a:t>
            </a:fld>
            <a:endParaRPr lang="en-US"/>
          </a:p>
        </p:txBody>
      </p:sp>
      <p:sp>
        <p:nvSpPr>
          <p:cNvPr id="12" name="Footer Placeholder 11"/>
          <p:cNvSpPr>
            <a:spLocks noGrp="1"/>
          </p:cNvSpPr>
          <p:nvPr>
            <p:ph type="ftr" sz="quarter" idx="12"/>
          </p:nvPr>
        </p:nvSpPr>
        <p:spPr>
          <a:xfrm>
            <a:off x="1600200" y="6509004"/>
            <a:ext cx="3907464" cy="274320"/>
          </a:xfrm>
        </p:spPr>
        <p:txBody>
          <a:bodyPr vert="horz" rtlCol="0"/>
          <a:lstStyle>
            <a:extLst/>
          </a:lstStyle>
          <a:p>
            <a:endParaRPr lang="en-US"/>
          </a:p>
        </p:txBody>
      </p:sp>
    </p:spTree>
  </p:cSld>
  <p:clrMapOvr>
    <a:masterClrMapping/>
  </p:clrMapOvr>
  <p:transition>
    <p:wipe dir="d"/>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8DF0402-E28D-42A8-989A-68FA24FEADD6}" type="datetimeFigureOut">
              <a:rPr lang="en-US" smtClean="0"/>
              <a:pPr/>
              <a:t>3/11/2012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2F2E5403-355D-4B5B-9390-9FE64CACC593}" type="slidenum">
              <a:rPr lang="en-US" smtClean="0"/>
              <a:pPr/>
              <a:t>‹#›</a:t>
            </a:fld>
            <a:endParaRPr lang="en-US"/>
          </a:p>
        </p:txBody>
      </p:sp>
    </p:spTree>
  </p:cSld>
  <p:clrMapOvr>
    <a:masterClrMapping/>
  </p:clrMapOvr>
  <p:transition>
    <p:wipe dir="d"/>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7" name="Rectangle 6"/>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a:xfrm>
            <a:off x="5562600" y="6513670"/>
            <a:ext cx="3002280" cy="274320"/>
          </a:xfrm>
        </p:spPr>
        <p:txBody>
          <a:bodyPr vert="horz" rtlCol="0"/>
          <a:lstStyle>
            <a:extLst/>
          </a:lstStyle>
          <a:p>
            <a:fld id="{88DF0402-E28D-42A8-989A-68FA24FEADD6}" type="datetimeFigureOut">
              <a:rPr lang="en-US" smtClean="0"/>
              <a:pPr/>
              <a:t>3/11/2012</a:t>
            </a:fld>
            <a:endParaRPr lang="en-US"/>
          </a:p>
        </p:txBody>
      </p:sp>
      <p:sp>
        <p:nvSpPr>
          <p:cNvPr id="9" name="Slide Number Placeholder 8"/>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2F2E5403-355D-4B5B-9390-9FE64CACC593}" type="slidenum">
              <a:rPr lang="en-US" smtClean="0"/>
              <a:pPr/>
              <a:t>‹#›</a:t>
            </a:fld>
            <a:endParaRPr lang="en-US"/>
          </a:p>
        </p:txBody>
      </p:sp>
      <p:sp>
        <p:nvSpPr>
          <p:cNvPr id="10" name="Footer Placeholder 9"/>
          <p:cNvSpPr>
            <a:spLocks noGrp="1"/>
          </p:cNvSpPr>
          <p:nvPr>
            <p:ph type="ftr" sz="quarter" idx="12"/>
          </p:nvPr>
        </p:nvSpPr>
        <p:spPr>
          <a:xfrm>
            <a:off x="1600200" y="6513670"/>
            <a:ext cx="3907464" cy="274320"/>
          </a:xfrm>
        </p:spPr>
        <p:txBody>
          <a:bodyPr vert="horz" rtlCol="0"/>
          <a:lstStyle>
            <a:extLst/>
          </a:lstStyle>
          <a:p>
            <a:endParaRPr lang="en-US"/>
          </a:p>
        </p:txBody>
      </p:sp>
    </p:spTree>
  </p:cSld>
  <p:clrMapOvr>
    <a:overrideClrMapping bg1="dk1" tx1="lt1" bg2="dk2" tx2="lt2" accent1="accent1" accent2="accent2" accent3="accent3" accent4="accent4" accent5="accent5" accent6="accent6" hlink="hlink" folHlink="folHlink"/>
  </p:clrMapOvr>
  <p:transition>
    <p:wipe dir="d"/>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88DF0402-E28D-42A8-989A-68FA24FEADD6}" type="datetimeFigureOut">
              <a:rPr lang="en-US" smtClean="0"/>
              <a:pPr/>
              <a:t>3/11/2012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a:xfrm>
            <a:off x="8641080" y="6514568"/>
            <a:ext cx="464288" cy="274320"/>
          </a:xfrm>
        </p:spPr>
        <p:txBody>
          <a:bodyPr/>
          <a:lstStyle>
            <a:extLst/>
          </a:lstStyle>
          <a:p>
            <a:fld id="{2F2E5403-355D-4B5B-9390-9FE64CACC593}" type="slidenum">
              <a:rPr lang="en-US" smtClean="0"/>
              <a:pPr/>
              <a:t>‹#›</a:t>
            </a:fld>
            <a:endParaRPr lang="en-US"/>
          </a:p>
        </p:txBody>
      </p:sp>
      <p:sp>
        <p:nvSpPr>
          <p:cNvPr id="10" name="Rectangle 9"/>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transition>
    <p:wipe dir="d"/>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11" name="Rectangle 10"/>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2" name="Title 1"/>
          <p:cNvSpPr>
            <a:spLocks noGrp="1"/>
          </p:cNvSpPr>
          <p:nvPr>
            <p:ph type="title"/>
          </p:nvPr>
        </p:nvSpPr>
        <p:spPr>
          <a:xfrm>
            <a:off x="457200" y="251948"/>
            <a:ext cx="8229600"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88DF0402-E28D-42A8-989A-68FA24FEADD6}" type="datetimeFigureOut">
              <a:rPr lang="en-US" smtClean="0"/>
              <a:pPr/>
              <a:t>3/11/2012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a:xfrm>
            <a:off x="8641080" y="6514568"/>
            <a:ext cx="464288" cy="274320"/>
          </a:xfrm>
        </p:spPr>
        <p:txBody>
          <a:bodyPr/>
          <a:lstStyle>
            <a:extLst/>
          </a:lstStyle>
          <a:p>
            <a:fld id="{2F2E5403-355D-4B5B-9390-9FE64CACC593}" type="slidenum">
              <a:rPr lang="en-US" smtClean="0"/>
              <a:pPr/>
              <a:t>‹#›</a:t>
            </a:fld>
            <a:endParaRPr lang="en-US"/>
          </a:p>
        </p:txBody>
      </p:sp>
    </p:spTree>
  </p:cSld>
  <p:clrMapOvr>
    <a:masterClrMapping/>
  </p:clrMapOvr>
  <p:transition>
    <p:wipe dir="d"/>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53218"/>
            <a:ext cx="8229600"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88DF0402-E28D-42A8-989A-68FA24FEADD6}" type="datetimeFigureOut">
              <a:rPr lang="en-US" smtClean="0"/>
              <a:pPr/>
              <a:t>3/11/2012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2F2E5403-355D-4B5B-9390-9FE64CACC593}" type="slidenum">
              <a:rPr lang="en-US" smtClean="0"/>
              <a:pPr/>
              <a:t>‹#›</a:t>
            </a:fld>
            <a:endParaRPr lang="en-US"/>
          </a:p>
        </p:txBody>
      </p:sp>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transition>
    <p:wipe dir="d"/>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88DF0402-E28D-42A8-989A-68FA24FEADD6}" type="datetimeFigureOut">
              <a:rPr lang="en-US" smtClean="0"/>
              <a:pPr/>
              <a:t>3/11/2012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2F2E5403-355D-4B5B-9390-9FE64CACC593}" type="slidenum">
              <a:rPr lang="en-US" smtClean="0"/>
              <a:pPr/>
              <a:t>‹#›</a:t>
            </a:fld>
            <a:endParaRPr lang="en-US"/>
          </a:p>
        </p:txBody>
      </p:sp>
    </p:spTree>
  </p:cSld>
  <p:clrMapOvr>
    <a:masterClrMapping/>
  </p:clrMapOvr>
  <p:transition>
    <p:wipe dir="d"/>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2"/>
      </p:bgRef>
    </p:bg>
    <p:spTree>
      <p:nvGrpSpPr>
        <p:cNvPr id="1" name=""/>
        <p:cNvGrpSpPr/>
        <p:nvPr/>
      </p:nvGrpSpPr>
      <p:grpSpPr>
        <a:xfrm>
          <a:off x="0" y="0"/>
          <a:ext cx="0" cy="0"/>
          <a:chOff x="0" y="0"/>
          <a:chExt cx="0" cy="0"/>
        </a:xfrm>
      </p:grpSpPr>
      <p:sp>
        <p:nvSpPr>
          <p:cNvPr id="8" name="Rectangle 7"/>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963136" y="304800"/>
            <a:ext cx="3931920" cy="762000"/>
          </a:xfrm>
        </p:spPr>
        <p:txBody>
          <a:bodyPr anchor="b"/>
          <a:lstStyle>
            <a:lvl1pPr marL="0" algn="r">
              <a:buNone/>
              <a:defRPr sz="2000" b="1"/>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9" name="Date Placeholder 8"/>
          <p:cNvSpPr>
            <a:spLocks noGrp="1"/>
          </p:cNvSpPr>
          <p:nvPr>
            <p:ph type="dt" sz="half" idx="10"/>
          </p:nvPr>
        </p:nvSpPr>
        <p:spPr>
          <a:xfrm>
            <a:off x="5562600" y="6513670"/>
            <a:ext cx="3002280" cy="274320"/>
          </a:xfrm>
        </p:spPr>
        <p:txBody>
          <a:bodyPr vert="horz" rtlCol="0"/>
          <a:lstStyle>
            <a:extLst/>
          </a:lstStyle>
          <a:p>
            <a:fld id="{88DF0402-E28D-42A8-989A-68FA24FEADD6}" type="datetimeFigureOut">
              <a:rPr lang="en-US" smtClean="0"/>
              <a:pPr/>
              <a:t>3/11/2012</a:t>
            </a:fld>
            <a:endParaRPr lang="en-US"/>
          </a:p>
        </p:txBody>
      </p:sp>
      <p:sp>
        <p:nvSpPr>
          <p:cNvPr id="10" name="Slide Number Placeholder 9"/>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2F2E5403-355D-4B5B-9390-9FE64CACC593}" type="slidenum">
              <a:rPr lang="en-US" smtClean="0"/>
              <a:pPr/>
              <a:t>‹#›</a:t>
            </a:fld>
            <a:endParaRPr lang="en-US"/>
          </a:p>
        </p:txBody>
      </p:sp>
      <p:sp>
        <p:nvSpPr>
          <p:cNvPr id="11" name="Footer Placeholder 10"/>
          <p:cNvSpPr>
            <a:spLocks noGrp="1"/>
          </p:cNvSpPr>
          <p:nvPr>
            <p:ph type="ftr" sz="quarter" idx="12"/>
          </p:nvPr>
        </p:nvSpPr>
        <p:spPr>
          <a:xfrm>
            <a:off x="1600200" y="6513670"/>
            <a:ext cx="3907464" cy="274320"/>
          </a:xfrm>
        </p:spPr>
        <p:txBody>
          <a:bodyPr vert="horz" rtlCol="0"/>
          <a:lstStyle>
            <a:extLst/>
          </a:lstStyle>
          <a:p>
            <a:endParaRPr lang="en-US"/>
          </a:p>
        </p:txBody>
      </p:sp>
    </p:spTree>
  </p:cSld>
  <p:clrMapOvr>
    <a:overrideClrMapping bg1="dk1" tx1="lt1" bg2="dk2" tx2="lt2" accent1="accent1" accent2="accent2" accent3="accent3" accent4="accent4" accent5="accent5" accent6="accent6" hlink="hlink" folHlink="folHlink"/>
  </p:clrMapOvr>
  <p:transition>
    <p:wipe dir="d"/>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0443" y="4724400"/>
            <a:ext cx="5486400" cy="664536"/>
          </a:xfrm>
        </p:spPr>
        <p:txBody>
          <a:bodyPr anchor="b"/>
          <a:lstStyle>
            <a:lvl1pPr marL="0" algn="r">
              <a:buNone/>
              <a:defRPr sz="2000" b="1"/>
            </a:lvl1pPr>
            <a:extLst/>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13" name="Picture Placeholder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8" name="Date Placeholder 7"/>
          <p:cNvSpPr>
            <a:spLocks noGrp="1"/>
          </p:cNvSpPr>
          <p:nvPr>
            <p:ph type="dt" sz="half" idx="10"/>
          </p:nvPr>
        </p:nvSpPr>
        <p:spPr>
          <a:xfrm>
            <a:off x="5562600" y="6509004"/>
            <a:ext cx="3002280" cy="274320"/>
          </a:xfrm>
        </p:spPr>
        <p:txBody>
          <a:bodyPr vert="horz" rtlCol="0"/>
          <a:lstStyle>
            <a:extLst/>
          </a:lstStyle>
          <a:p>
            <a:fld id="{88DF0402-E28D-42A8-989A-68FA24FEADD6}" type="datetimeFigureOut">
              <a:rPr lang="en-US" smtClean="0"/>
              <a:pPr/>
              <a:t>3/11/2012</a:t>
            </a:fld>
            <a:endParaRPr lang="en-US"/>
          </a:p>
        </p:txBody>
      </p:sp>
      <p:sp>
        <p:nvSpPr>
          <p:cNvPr id="9" name="Slide Number Placeholder 8"/>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2F2E5403-355D-4B5B-9390-9FE64CACC593}" type="slidenum">
              <a:rPr lang="en-US" smtClean="0"/>
              <a:pPr/>
              <a:t>‹#›</a:t>
            </a:fld>
            <a:endParaRPr lang="en-US"/>
          </a:p>
        </p:txBody>
      </p:sp>
      <p:sp>
        <p:nvSpPr>
          <p:cNvPr id="10" name="Footer Placeholder 9"/>
          <p:cNvSpPr>
            <a:spLocks noGrp="1"/>
          </p:cNvSpPr>
          <p:nvPr>
            <p:ph type="ftr" sz="quarter" idx="12"/>
          </p:nvPr>
        </p:nvSpPr>
        <p:spPr>
          <a:xfrm>
            <a:off x="1600200" y="6509004"/>
            <a:ext cx="3907464" cy="274320"/>
          </a:xfrm>
        </p:spPr>
        <p:txBody>
          <a:bodyPr vert="horz" rtlCol="0"/>
          <a:lstStyle>
            <a:extLst/>
          </a:lstStyle>
          <a:p>
            <a:endParaRPr lang="en-US"/>
          </a:p>
        </p:txBody>
      </p:sp>
    </p:spTree>
  </p:cSld>
  <p:clrMapOvr>
    <a:masterClrMapping/>
  </p:clrMapOvr>
  <p:transition>
    <p:wipe dir="d"/>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8DF0402-E28D-42A8-989A-68FA24FEADD6}" type="datetimeFigureOut">
              <a:rPr lang="en-US" smtClean="0"/>
              <a:pPr/>
              <a:t>3/11/2012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2F2E5403-355D-4B5B-9390-9FE64CACC593}" type="slidenum">
              <a:rPr lang="en-US" smtClean="0"/>
              <a:pPr/>
              <a:t>‹#›</a:t>
            </a:fld>
            <a:endParaRPr lang="en-US"/>
          </a:p>
        </p:txBody>
      </p:sp>
    </p:spTree>
  </p:cSld>
  <p:clrMapOvr>
    <a:masterClrMapping/>
  </p:clrMapOvr>
  <p:transition>
    <p:wipe dir="d"/>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lvl1pPr algn="l">
              <a:defRPr/>
            </a:lvl1pPr>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8DF0402-E28D-42A8-989A-68FA24FEADD6}" type="datetimeFigureOut">
              <a:rPr lang="en-US" smtClean="0"/>
              <a:pPr/>
              <a:t>3/11/2012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2F2E5403-355D-4B5B-9390-9FE64CACC593}" type="slidenum">
              <a:rPr lang="en-US" smtClean="0"/>
              <a:pPr/>
              <a:t>‹#›</a:t>
            </a:fld>
            <a:endParaRPr lang="en-US"/>
          </a:p>
        </p:txBody>
      </p:sp>
    </p:spTree>
  </p:cSld>
  <p:clrMapOvr>
    <a:masterClrMapping/>
  </p:clrMapOvr>
  <p:transition>
    <p:wipe dir="d"/>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ound Diagonal Corner Rectangle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Footer Placeholder 2"/>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endParaRPr lang="en-US"/>
          </a:p>
        </p:txBody>
      </p:sp>
      <p:sp>
        <p:nvSpPr>
          <p:cNvPr id="14" name="Date Placeholder 13"/>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fld id="{88DF0402-E28D-42A8-989A-68FA24FEADD6}" type="datetimeFigureOut">
              <a:rPr lang="en-US" smtClean="0"/>
              <a:pPr/>
              <a:t>3/11/2012</a:t>
            </a:fld>
            <a:endParaRPr lang="en-US"/>
          </a:p>
        </p:txBody>
      </p:sp>
      <p:sp>
        <p:nvSpPr>
          <p:cNvPr id="23" name="Slide Number Placeholder 22"/>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fld id="{2F2E5403-355D-4B5B-9390-9FE64CACC593}" type="slidenum">
              <a:rPr lang="en-US" smtClean="0"/>
              <a:pPr/>
              <a:t>‹#›</a:t>
            </a:fld>
            <a:endParaRPr lang="en-US"/>
          </a:p>
        </p:txBody>
      </p:sp>
      <p:sp>
        <p:nvSpPr>
          <p:cNvPr id="22" name="Title Placeholder 21"/>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46237"/>
            <a:ext cx="8229600" cy="452628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dk1" tx1="lt1" bg2="dk2" tx2="lt2" accent1="accent1" accent2="accent2" accent3="accent3" accent4="accent4" accent5="accent5" accent6="accent6" hlink="hlink" folHlink="folHlink"/>
  <p:sldLayoutIdLst>
    <p:sldLayoutId id="2147484069" r:id="rId1"/>
    <p:sldLayoutId id="2147484070" r:id="rId2"/>
    <p:sldLayoutId id="2147484071" r:id="rId3"/>
    <p:sldLayoutId id="2147484072" r:id="rId4"/>
    <p:sldLayoutId id="2147484073" r:id="rId5"/>
    <p:sldLayoutId id="2147484074" r:id="rId6"/>
    <p:sldLayoutId id="2147484075" r:id="rId7"/>
    <p:sldLayoutId id="2147484076" r:id="rId8"/>
    <p:sldLayoutId id="2147484077" r:id="rId9"/>
    <p:sldLayoutId id="2147484078" r:id="rId10"/>
    <p:sldLayoutId id="2147484079" r:id="rId11"/>
  </p:sldLayoutIdLst>
  <p:transition>
    <p:wipe dir="d"/>
  </p:transition>
  <p:timing>
    <p:tnLst>
      <p:par>
        <p:cTn id="1" dur="indefinite" restart="never" nodeType="tmRoot"/>
      </p:par>
    </p:tnLst>
  </p:timing>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hyperlink" Target="http://en.wikipedia.org/wiki/Data_element"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hyperlink" Target="http://en.wikipedia.org/wiki/Data_model" TargetMode="External"/><Relationship Id="rId4" Type="http://schemas.openxmlformats.org/officeDocument/2006/relationships/hyperlink" Target="http://en.wikipedia.org/wiki/Map_(mathematics)" TargetMode="Externa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chart" Target="../charts/chart1.xml"/></Relationships>
</file>

<file path=ppt/slides/_rels/slide4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chart" Target="../charts/char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hyperlink" Target="http://www.ncbi.nlm.nih.gov/pubmed/18319129" TargetMode="Externa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81" name="Rectangle 5"/>
          <p:cNvSpPr>
            <a:spLocks noChangeArrowheads="1"/>
          </p:cNvSpPr>
          <p:nvPr/>
        </p:nvSpPr>
        <p:spPr bwMode="auto">
          <a:xfrm>
            <a:off x="0" y="1"/>
            <a:ext cx="9144000" cy="2677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2400" b="1" dirty="0">
              <a:latin typeface="Times New Roman" pitchFamily="18"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lang="en-US" sz="2400" b="1" dirty="0">
                <a:latin typeface="Times New Roman" pitchFamily="18" charset="0"/>
                <a:ea typeface="Times New Roman" pitchFamily="18" charset="0"/>
                <a:cs typeface="Times New Roman" pitchFamily="18" charset="0"/>
              </a:rPr>
              <a:t> </a:t>
            </a:r>
            <a:r>
              <a:rPr lang="en-US" sz="2400" b="1" dirty="0" smtClean="0">
                <a:latin typeface="Times New Roman" pitchFamily="18" charset="0"/>
                <a:ea typeface="Times New Roman" pitchFamily="18" charset="0"/>
                <a:cs typeface="Times New Roman" pitchFamily="18" charset="0"/>
              </a:rPr>
              <a:t>                                               Dissertation</a:t>
            </a:r>
            <a:r>
              <a:rPr kumimoji="0" lang="en-U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en-US" sz="24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In</a:t>
            </a:r>
            <a:endParaRPr kumimoji="0" lang="en-US" sz="24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1" i="0" u="none" strike="noStrike" cap="none" normalizeH="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Dell Services, </a:t>
            </a:r>
            <a:r>
              <a:rPr kumimoji="0" lang="en-US" sz="24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Noida</a:t>
            </a:r>
            <a:endParaRPr kumimoji="0" lang="en-US" sz="24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306180" name="Picture 1"/>
          <p:cNvPicPr>
            <a:picLocks noChangeAspect="1" noChangeArrowheads="1"/>
          </p:cNvPicPr>
          <p:nvPr/>
        </p:nvPicPr>
        <p:blipFill>
          <a:blip r:embed="rId3"/>
          <a:srcRect/>
          <a:stretch>
            <a:fillRect/>
          </a:stretch>
        </p:blipFill>
        <p:spPr bwMode="auto">
          <a:xfrm>
            <a:off x="2590800" y="2590800"/>
            <a:ext cx="4057650" cy="723900"/>
          </a:xfrm>
          <a:prstGeom prst="rect">
            <a:avLst/>
          </a:prstGeom>
          <a:noFill/>
        </p:spPr>
      </p:pic>
      <p:sp>
        <p:nvSpPr>
          <p:cNvPr id="306182" name="Rectangle 6"/>
          <p:cNvSpPr>
            <a:spLocks noChangeArrowheads="1"/>
          </p:cNvSpPr>
          <p:nvPr/>
        </p:nvSpPr>
        <p:spPr bwMode="auto">
          <a:xfrm>
            <a:off x="152399" y="381001"/>
            <a:ext cx="8991601" cy="649408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500" b="0" i="0" u="none" strike="noStrike" cap="none" normalizeH="0" baseline="0" dirty="0" smtClean="0">
              <a:ln>
                <a:noFill/>
              </a:ln>
              <a:solidFill>
                <a:schemeClr val="tx1"/>
              </a:solidFill>
              <a:effectLst/>
              <a:ea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1500" dirty="0">
              <a:ea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500" b="0" i="0" u="none" strike="noStrike" cap="none" normalizeH="0" baseline="0" dirty="0" smtClean="0">
              <a:ln>
                <a:noFill/>
              </a:ln>
              <a:solidFill>
                <a:schemeClr val="tx1"/>
              </a:solidFill>
              <a:effectLst/>
              <a:ea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1500" dirty="0">
              <a:ea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500" b="0" i="0" u="none" strike="noStrike" cap="none" normalizeH="0" baseline="0" dirty="0" smtClean="0">
              <a:ln>
                <a:noFill/>
              </a:ln>
              <a:solidFill>
                <a:schemeClr val="tx1"/>
              </a:solidFill>
              <a:effectLst/>
              <a:ea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1500" dirty="0">
              <a:ea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500" b="0" i="0" u="none" strike="noStrike" cap="none" normalizeH="0" baseline="0" dirty="0" smtClean="0">
              <a:ln>
                <a:noFill/>
              </a:ln>
              <a:solidFill>
                <a:schemeClr val="tx1"/>
              </a:solidFill>
              <a:effectLst/>
              <a:ea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1500" dirty="0">
              <a:ea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500" b="0" i="0" u="none" strike="noStrike" cap="none" normalizeH="0" baseline="0" dirty="0" smtClean="0">
              <a:ln>
                <a:noFill/>
              </a:ln>
              <a:solidFill>
                <a:schemeClr val="tx1"/>
              </a:solidFill>
              <a:effectLst/>
              <a:ea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1500" dirty="0">
              <a:ea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500" b="0" i="0" u="none" strike="noStrike" cap="none" normalizeH="0" baseline="0" dirty="0" smtClean="0">
              <a:ln>
                <a:noFill/>
              </a:ln>
              <a:solidFill>
                <a:schemeClr val="tx1"/>
              </a:solidFill>
              <a:effectLst/>
              <a:ea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1500" dirty="0">
              <a:ea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lang="en-US" sz="1600" b="1" dirty="0">
                <a:ea typeface="Times New Roman" pitchFamily="18" charset="0"/>
              </a:rPr>
              <a:t> </a:t>
            </a:r>
            <a:r>
              <a:rPr lang="en-US" sz="1600" b="1" dirty="0" smtClean="0">
                <a:ea typeface="Times New Roman" pitchFamily="18" charset="0"/>
              </a:rPr>
              <a:t>           </a:t>
            </a:r>
          </a:p>
          <a:p>
            <a:pPr marL="0" marR="0" lvl="0" indent="0"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ea typeface="Times New Roman" pitchFamily="18" charset="0"/>
              </a:rPr>
              <a:t>                                                      (</a:t>
            </a:r>
            <a:r>
              <a:rPr lang="en-US" sz="1600" b="1" dirty="0" smtClean="0">
                <a:ea typeface="Times New Roman" pitchFamily="18" charset="0"/>
              </a:rPr>
              <a:t>September 5</a:t>
            </a:r>
            <a:r>
              <a:rPr kumimoji="0" lang="en-US" sz="1600" b="1" i="0" u="none" strike="noStrike" cap="none" normalizeH="0" baseline="0" dirty="0" smtClean="0">
                <a:ln>
                  <a:noFill/>
                </a:ln>
                <a:solidFill>
                  <a:schemeClr val="tx1"/>
                </a:solidFill>
                <a:effectLst/>
                <a:ea typeface="Times New Roman" pitchFamily="18" charset="0"/>
              </a:rPr>
              <a:t>- December</a:t>
            </a:r>
            <a:r>
              <a:rPr kumimoji="0" lang="en-US" sz="1600" b="1" i="0" u="none" strike="noStrike" cap="none" normalizeH="0" dirty="0" smtClean="0">
                <a:ln>
                  <a:noFill/>
                </a:ln>
                <a:solidFill>
                  <a:schemeClr val="tx1"/>
                </a:solidFill>
                <a:effectLst/>
                <a:ea typeface="Times New Roman" pitchFamily="18" charset="0"/>
              </a:rPr>
              <a:t> 5</a:t>
            </a:r>
            <a:r>
              <a:rPr kumimoji="0" lang="en-US" sz="1600" b="1" i="0" u="none" strike="noStrike" cap="none" normalizeH="0" baseline="0" dirty="0" smtClean="0">
                <a:ln>
                  <a:noFill/>
                </a:ln>
                <a:solidFill>
                  <a:schemeClr val="tx1"/>
                </a:solidFill>
                <a:effectLst/>
                <a:ea typeface="Times New Roman" pitchFamily="18" charset="0"/>
              </a:rPr>
              <a:t>, 2011)</a:t>
            </a:r>
            <a:endParaRPr kumimoji="0" lang="en-US" sz="1600" b="1" i="0" u="none" strike="noStrike" cap="none" normalizeH="0" baseline="0" dirty="0" smtClean="0">
              <a:ln>
                <a:noFill/>
              </a:ln>
              <a:solidFill>
                <a:schemeClr val="tx1"/>
              </a:solidFill>
              <a:effectLst/>
            </a:endParaRPr>
          </a:p>
          <a:p>
            <a:pPr marL="0" marR="0" lvl="0" indent="0"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dirty="0" smtClean="0">
              <a:ln>
                <a:noFill/>
              </a:ln>
              <a:solidFill>
                <a:schemeClr val="tx1"/>
              </a:solidFill>
              <a:effectLst/>
              <a:ea typeface="Times New Roman" pitchFamily="18" charset="0"/>
            </a:endParaRPr>
          </a:p>
          <a:p>
            <a:pPr marL="0" marR="0" lvl="0" indent="0" defTabSz="914400" rtl="0" eaLnBrk="0" fontAlgn="base" latinLnBrk="0" hangingPunct="0">
              <a:lnSpc>
                <a:spcPct val="100000"/>
              </a:lnSpc>
              <a:spcBef>
                <a:spcPct val="0"/>
              </a:spcBef>
              <a:spcAft>
                <a:spcPct val="0"/>
              </a:spcAft>
              <a:buClrTx/>
              <a:buSzTx/>
              <a:buFontTx/>
              <a:buNone/>
              <a:tabLst/>
            </a:pPr>
            <a:r>
              <a:rPr lang="en-US" sz="1600" b="1" dirty="0">
                <a:ea typeface="Times New Roman" pitchFamily="18" charset="0"/>
              </a:rPr>
              <a:t> </a:t>
            </a:r>
            <a:r>
              <a:rPr lang="en-US" sz="1600" b="1" dirty="0" smtClean="0">
                <a:ea typeface="Times New Roman" pitchFamily="18" charset="0"/>
              </a:rPr>
              <a:t>                                                                  </a:t>
            </a:r>
            <a:r>
              <a:rPr kumimoji="0" lang="en-US" sz="1600" b="1" i="0" u="none" strike="noStrike" cap="none" normalizeH="0" baseline="0" dirty="0" smtClean="0">
                <a:ln>
                  <a:noFill/>
                </a:ln>
                <a:solidFill>
                  <a:schemeClr val="tx1"/>
                </a:solidFill>
                <a:effectLst/>
                <a:ea typeface="Times New Roman" pitchFamily="18" charset="0"/>
              </a:rPr>
              <a:t>Project Report on:</a:t>
            </a:r>
            <a:endParaRPr kumimoji="0" lang="en-US" sz="1600" b="1" i="0" u="none" strike="noStrike" cap="none" normalizeH="0" baseline="0" dirty="0" smtClean="0">
              <a:ln>
                <a:noFill/>
              </a:ln>
              <a:solidFill>
                <a:schemeClr val="tx1"/>
              </a:solidFill>
              <a:effectLst/>
            </a:endParaRPr>
          </a:p>
          <a:p>
            <a:pPr marL="0" marR="0" lvl="0" indent="0"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ea typeface="Times New Roman" pitchFamily="18" charset="0"/>
              </a:rPr>
              <a:t>                          </a:t>
            </a:r>
          </a:p>
          <a:p>
            <a:pPr marL="0" marR="0" lvl="0" indent="0" algn="ctr" defTabSz="914400" rtl="0" eaLnBrk="0" fontAlgn="base" latinLnBrk="0" hangingPunct="0">
              <a:lnSpc>
                <a:spcPct val="100000"/>
              </a:lnSpc>
              <a:spcBef>
                <a:spcPct val="0"/>
              </a:spcBef>
              <a:spcAft>
                <a:spcPct val="0"/>
              </a:spcAft>
              <a:buClrTx/>
              <a:buSzTx/>
              <a:buFontTx/>
              <a:buNone/>
              <a:tabLst/>
            </a:pPr>
            <a:endParaRPr lang="en-US" sz="1600" b="1" dirty="0"/>
          </a:p>
          <a:p>
            <a:pPr algn="ctr" eaLnBrk="0" fontAlgn="base" hangingPunct="0">
              <a:spcBef>
                <a:spcPct val="0"/>
              </a:spcBef>
              <a:spcAft>
                <a:spcPct val="0"/>
              </a:spcAft>
            </a:pPr>
            <a:r>
              <a:rPr kumimoji="0" lang="en-US" sz="2000" b="1" i="0" u="none" strike="noStrike" cap="none" normalizeH="0" baseline="0" dirty="0" smtClean="0">
                <a:ln>
                  <a:noFill/>
                </a:ln>
                <a:solidFill>
                  <a:schemeClr val="tx1"/>
                </a:solidFill>
                <a:effectLst/>
                <a:latin typeface="Times New Roman" pitchFamily="18" charset="0"/>
                <a:cs typeface="Times New Roman" pitchFamily="18" charset="0"/>
              </a:rPr>
              <a:t>                   </a:t>
            </a:r>
            <a:r>
              <a:rPr lang="en-US" sz="2000" b="1" dirty="0" smtClean="0">
                <a:latin typeface="Times New Roman" pitchFamily="18" charset="0"/>
                <a:cs typeface="Times New Roman" pitchFamily="18" charset="0"/>
              </a:rPr>
              <a:t>A study on the process of resolving the incident affecting the Clients’ business and their management after implementing EHR (Vista) in </a:t>
            </a:r>
            <a:r>
              <a:rPr lang="en-US" sz="2000" b="1" dirty="0" err="1" smtClean="0">
                <a:latin typeface="Times New Roman" pitchFamily="18" charset="0"/>
                <a:cs typeface="Times New Roman" pitchFamily="18" charset="0"/>
              </a:rPr>
              <a:t>Superspeciality</a:t>
            </a:r>
            <a:r>
              <a:rPr lang="en-US" sz="2000" b="1" dirty="0" smtClean="0">
                <a:latin typeface="Times New Roman" pitchFamily="18" charset="0"/>
                <a:cs typeface="Times New Roman" pitchFamily="18" charset="0"/>
              </a:rPr>
              <a:t> Hospitals</a:t>
            </a:r>
            <a:endParaRPr lang="en-US" sz="2000" dirty="0" smtClean="0">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rPr>
              <a:t>                                                  </a:t>
            </a:r>
          </a:p>
          <a:p>
            <a:pPr marL="0" marR="0" lvl="0" indent="0" defTabSz="914400" rtl="0" eaLnBrk="0" fontAlgn="base" latinLnBrk="0" hangingPunct="0">
              <a:lnSpc>
                <a:spcPct val="100000"/>
              </a:lnSpc>
              <a:spcBef>
                <a:spcPct val="0"/>
              </a:spcBef>
              <a:spcAft>
                <a:spcPct val="0"/>
              </a:spcAft>
              <a:buClrTx/>
              <a:buSzTx/>
              <a:buFontTx/>
              <a:buNone/>
              <a:tabLst/>
            </a:pPr>
            <a:r>
              <a:rPr lang="en-US" sz="1600" b="1" dirty="0"/>
              <a:t> </a:t>
            </a:r>
            <a:r>
              <a:rPr lang="en-US" sz="1600" b="1" dirty="0" smtClean="0"/>
              <a:t>                                                                   </a:t>
            </a:r>
            <a:r>
              <a:rPr kumimoji="0" lang="en-US" sz="1600" b="1" i="0" u="none" strike="noStrike" cap="none" normalizeH="0" baseline="0" dirty="0" smtClean="0">
                <a:ln>
                  <a:noFill/>
                </a:ln>
                <a:solidFill>
                  <a:schemeClr val="tx1"/>
                </a:solidFill>
                <a:effectLst/>
              </a:rPr>
              <a:t>Presented</a:t>
            </a:r>
            <a:r>
              <a:rPr kumimoji="0" lang="en-US" sz="1600" b="1" i="0" u="none" strike="noStrike" cap="none" normalizeH="0" dirty="0" smtClean="0">
                <a:ln>
                  <a:noFill/>
                </a:ln>
                <a:solidFill>
                  <a:schemeClr val="tx1"/>
                </a:solidFill>
                <a:effectLst/>
              </a:rPr>
              <a:t> by:</a:t>
            </a:r>
          </a:p>
          <a:p>
            <a:pPr marL="0" marR="0" lvl="0" indent="0" defTabSz="914400" rtl="0" eaLnBrk="0" fontAlgn="base" latinLnBrk="0" hangingPunct="0">
              <a:lnSpc>
                <a:spcPct val="100000"/>
              </a:lnSpc>
              <a:spcBef>
                <a:spcPct val="0"/>
              </a:spcBef>
              <a:spcAft>
                <a:spcPct val="0"/>
              </a:spcAft>
              <a:buClrTx/>
              <a:buSzTx/>
              <a:buFontTx/>
              <a:buNone/>
              <a:tabLst/>
            </a:pPr>
            <a:r>
              <a:rPr lang="en-US" sz="1600" b="1" dirty="0"/>
              <a:t> </a:t>
            </a:r>
            <a:r>
              <a:rPr lang="en-US" sz="1600" b="1" dirty="0" smtClean="0"/>
              <a:t>                                                                    </a:t>
            </a:r>
          </a:p>
          <a:p>
            <a:pPr marL="0" marR="0" lvl="0" indent="0" defTabSz="914400" rtl="0" eaLnBrk="0" fontAlgn="base" latinLnBrk="0" hangingPunct="0">
              <a:lnSpc>
                <a:spcPct val="100000"/>
              </a:lnSpc>
              <a:spcBef>
                <a:spcPct val="0"/>
              </a:spcBef>
              <a:spcAft>
                <a:spcPct val="0"/>
              </a:spcAft>
              <a:buClrTx/>
              <a:buSzTx/>
              <a:buFontTx/>
              <a:buNone/>
              <a:tabLst/>
            </a:pPr>
            <a:r>
              <a:rPr lang="en-US" sz="1600" b="1" dirty="0"/>
              <a:t> </a:t>
            </a:r>
            <a:r>
              <a:rPr lang="en-US" sz="1600" b="1" dirty="0" smtClean="0"/>
              <a:t>                                                             </a:t>
            </a:r>
            <a:r>
              <a:rPr lang="en-US" sz="1600" b="1" dirty="0" err="1" smtClean="0"/>
              <a:t>Dr.Neelima</a:t>
            </a:r>
            <a:r>
              <a:rPr lang="en-US" sz="1600" b="1" dirty="0" smtClean="0"/>
              <a:t> Thakur</a:t>
            </a:r>
            <a:endParaRPr kumimoji="0" lang="en-US" sz="1600" b="1" i="0" u="none" strike="noStrike" cap="none" normalizeH="0" baseline="0" dirty="0" smtClean="0">
              <a:ln>
                <a:noFill/>
              </a:ln>
              <a:solidFill>
                <a:schemeClr val="tx1"/>
              </a:solidFill>
              <a:effectLst/>
            </a:endParaRPr>
          </a:p>
          <a:p>
            <a:pPr marL="0" marR="0" lvl="0" indent="0"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dirty="0" smtClean="0">
              <a:ln>
                <a:noFill/>
              </a:ln>
              <a:solidFill>
                <a:schemeClr val="tx1"/>
              </a:solidFill>
              <a:effectLst/>
            </a:endParaRPr>
          </a:p>
        </p:txBody>
      </p:sp>
    </p:spTree>
  </p:cSld>
  <p:clrMapOvr>
    <a:masterClrMapping/>
  </p:clrMapOvr>
  <p:transition>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3" cstate="print"/>
          <a:srcRect/>
          <a:stretch>
            <a:fillRect/>
          </a:stretch>
        </p:blipFill>
        <p:spPr bwMode="auto">
          <a:xfrm>
            <a:off x="0" y="6324600"/>
            <a:ext cx="3581400" cy="533400"/>
          </a:xfrm>
          <a:prstGeom prst="rect">
            <a:avLst/>
          </a:prstGeom>
          <a:noFill/>
          <a:ln w="9525">
            <a:noFill/>
            <a:miter lim="800000"/>
            <a:headEnd/>
            <a:tailEnd/>
          </a:ln>
        </p:spPr>
      </p:pic>
      <p:sp>
        <p:nvSpPr>
          <p:cNvPr id="18433" name="Rectangle 1"/>
          <p:cNvSpPr>
            <a:spLocks noChangeArrowheads="1"/>
          </p:cNvSpPr>
          <p:nvPr/>
        </p:nvSpPr>
        <p:spPr bwMode="auto">
          <a:xfrm>
            <a:off x="304800" y="0"/>
            <a:ext cx="8305800" cy="12464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endParaRPr kumimoji="0" lang="en-GB" sz="9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457200" algn="l" defTabSz="914400" rtl="0" eaLnBrk="1" fontAlgn="base" latinLnBrk="0" hangingPunct="1">
              <a:lnSpc>
                <a:spcPct val="100000"/>
              </a:lnSpc>
              <a:spcBef>
                <a:spcPct val="0"/>
              </a:spcBef>
              <a:spcAft>
                <a:spcPct val="0"/>
              </a:spcAft>
              <a:buClrTx/>
              <a:buSzTx/>
              <a:buFontTx/>
              <a:buNone/>
              <a:tabLst/>
            </a:pPr>
            <a:endParaRPr lang="en-GB" sz="900" b="1" dirty="0" smtClean="0">
              <a:latin typeface="Arial" pitchFamily="34" charset="0"/>
              <a:ea typeface="Times New Roman" pitchFamily="18" charset="0"/>
              <a:cs typeface="Arial" pitchFamily="34" charset="0"/>
            </a:endParaRPr>
          </a:p>
          <a:p>
            <a:pPr marL="0" marR="0" lvl="0" indent="457200" algn="l" defTabSz="914400" rtl="0" eaLnBrk="1" fontAlgn="base" latinLnBrk="0" hangingPunct="1">
              <a:lnSpc>
                <a:spcPct val="100000"/>
              </a:lnSpc>
              <a:spcBef>
                <a:spcPct val="0"/>
              </a:spcBef>
              <a:spcAft>
                <a:spcPct val="0"/>
              </a:spcAft>
              <a:buClrTx/>
              <a:buSzTx/>
              <a:buFontTx/>
              <a:buNone/>
              <a:tabLst/>
            </a:pPr>
            <a:endParaRPr kumimoji="0" lang="en-GB" sz="9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457200" algn="l" defTabSz="914400" rtl="0" eaLnBrk="1" fontAlgn="base" latinLnBrk="0" hangingPunct="1">
              <a:lnSpc>
                <a:spcPct val="100000"/>
              </a:lnSpc>
              <a:spcBef>
                <a:spcPct val="0"/>
              </a:spcBef>
              <a:spcAft>
                <a:spcPct val="0"/>
              </a:spcAft>
              <a:buClrTx/>
              <a:buSzTx/>
              <a:buFont typeface="Wingdings" pitchFamily="2" charset="2"/>
              <a:buChar char="ü"/>
              <a:tabLst/>
            </a:pPr>
            <a:endParaRPr kumimoji="0" lang="en-GB" sz="1600" b="1" i="0" u="none" strike="noStrike" cap="none" normalizeH="0" baseline="0" dirty="0" smtClean="0">
              <a:ln>
                <a:noFill/>
              </a:ln>
              <a:solidFill>
                <a:schemeClr val="tx1"/>
              </a:solidFill>
              <a:effectLst/>
              <a:ea typeface="Times New Roman" pitchFamily="18" charset="0"/>
              <a:cs typeface="Arial" pitchFamily="34" charset="0"/>
            </a:endParaRPr>
          </a:p>
          <a:p>
            <a:pPr marL="0" marR="0" lvl="0" indent="457200" algn="l" defTabSz="914400" rtl="0" eaLnBrk="1" fontAlgn="base" latinLnBrk="0" hangingPunct="1">
              <a:lnSpc>
                <a:spcPct val="100000"/>
              </a:lnSpc>
              <a:spcBef>
                <a:spcPct val="0"/>
              </a:spcBef>
              <a:spcAft>
                <a:spcPct val="0"/>
              </a:spcAft>
              <a:buClrTx/>
              <a:buSzTx/>
              <a:buFont typeface="Wingdings" pitchFamily="2" charset="2"/>
              <a:buChar char="ü"/>
              <a:tabLst/>
            </a:pPr>
            <a:endParaRPr lang="en-GB" sz="1600" b="1" dirty="0" smtClean="0">
              <a:ea typeface="Times New Roman" pitchFamily="18" charset="0"/>
              <a:cs typeface="Arial" pitchFamily="34" charset="0"/>
            </a:endParaRPr>
          </a:p>
          <a:p>
            <a:pPr marL="0" marR="0" lvl="0" indent="457200" algn="l" defTabSz="914400" rtl="0" eaLnBrk="0" fontAlgn="base" latinLnBrk="0" hangingPunct="0">
              <a:lnSpc>
                <a:spcPct val="100000"/>
              </a:lnSpc>
              <a:spcBef>
                <a:spcPct val="0"/>
              </a:spcBef>
              <a:spcAft>
                <a:spcPct val="0"/>
              </a:spcAft>
              <a:buClrTx/>
              <a:buSzTx/>
              <a:buFont typeface="Wingdings" pitchFamily="2" charset="2"/>
              <a:buChar char="ü"/>
              <a:tabLst/>
            </a:pPr>
            <a:endParaRPr kumimoji="0" lang="en-GB" sz="1600" b="1" i="0" u="none" strike="noStrike" cap="none" normalizeH="0" baseline="0" dirty="0" smtClean="0">
              <a:ln>
                <a:noFill/>
              </a:ln>
              <a:solidFill>
                <a:schemeClr val="tx1"/>
              </a:solidFill>
              <a:effectLst/>
              <a:ea typeface="Times New Roman" pitchFamily="18" charset="0"/>
              <a:cs typeface="Arial" pitchFamily="34" charset="0"/>
            </a:endParaRPr>
          </a:p>
        </p:txBody>
      </p:sp>
      <p:sp>
        <p:nvSpPr>
          <p:cNvPr id="6" name="TextBox 5"/>
          <p:cNvSpPr txBox="1"/>
          <p:nvPr/>
        </p:nvSpPr>
        <p:spPr>
          <a:xfrm>
            <a:off x="3581400" y="228600"/>
            <a:ext cx="1676400" cy="523220"/>
          </a:xfrm>
          <a:prstGeom prst="rect">
            <a:avLst/>
          </a:prstGeom>
          <a:noFill/>
        </p:spPr>
        <p:txBody>
          <a:bodyPr wrap="square" rtlCol="0">
            <a:spAutoFit/>
          </a:bodyPr>
          <a:lstStyle/>
          <a:p>
            <a:r>
              <a:rPr lang="en-US" sz="2800" b="1" dirty="0" smtClean="0">
                <a:latin typeface="Times New Roman" pitchFamily="18" charset="0"/>
                <a:cs typeface="Times New Roman" pitchFamily="18" charset="0"/>
              </a:rPr>
              <a:t> Contents</a:t>
            </a:r>
            <a:endParaRPr lang="en-US" sz="2800" b="1" dirty="0">
              <a:latin typeface="Times New Roman" pitchFamily="18" charset="0"/>
              <a:cs typeface="Times New Roman" pitchFamily="18" charset="0"/>
            </a:endParaRPr>
          </a:p>
        </p:txBody>
      </p:sp>
      <p:sp>
        <p:nvSpPr>
          <p:cNvPr id="7" name="Rectangle 6"/>
          <p:cNvSpPr/>
          <p:nvPr/>
        </p:nvSpPr>
        <p:spPr>
          <a:xfrm>
            <a:off x="4724400" y="457200"/>
            <a:ext cx="4191000" cy="338554"/>
          </a:xfrm>
          <a:prstGeom prst="rect">
            <a:avLst/>
          </a:prstGeom>
        </p:spPr>
        <p:txBody>
          <a:bodyPr wrap="square">
            <a:spAutoFit/>
          </a:bodyPr>
          <a:lstStyle/>
          <a:p>
            <a:pPr lvl="0" indent="457200" eaLnBrk="0" fontAlgn="base" hangingPunct="0">
              <a:spcBef>
                <a:spcPct val="0"/>
              </a:spcBef>
              <a:spcAft>
                <a:spcPct val="0"/>
              </a:spcAft>
              <a:buFont typeface="Wingdings" pitchFamily="2" charset="2"/>
              <a:buChar char="ü"/>
            </a:pPr>
            <a:endParaRPr lang="en-US" sz="1600" b="1" dirty="0" smtClean="0"/>
          </a:p>
        </p:txBody>
      </p:sp>
      <p:sp>
        <p:nvSpPr>
          <p:cNvPr id="9" name="TextBox 8"/>
          <p:cNvSpPr txBox="1"/>
          <p:nvPr/>
        </p:nvSpPr>
        <p:spPr>
          <a:xfrm>
            <a:off x="685800" y="914400"/>
            <a:ext cx="7924800" cy="7294305"/>
          </a:xfrm>
          <a:prstGeom prst="rect">
            <a:avLst/>
          </a:prstGeom>
          <a:noFill/>
        </p:spPr>
        <p:txBody>
          <a:bodyPr wrap="square" rtlCol="0">
            <a:spAutoFit/>
          </a:bodyPr>
          <a:lstStyle/>
          <a:p>
            <a:pPr marL="342900" indent="-342900">
              <a:buFont typeface="+mj-lt"/>
              <a:buAutoNum type="arabicPeriod"/>
            </a:pPr>
            <a:r>
              <a:rPr lang="en-US" dirty="0" smtClean="0">
                <a:latin typeface="Times New Roman" pitchFamily="18" charset="0"/>
                <a:cs typeface="Times New Roman" pitchFamily="18" charset="0"/>
              </a:rPr>
              <a:t>Introduction</a:t>
            </a:r>
          </a:p>
          <a:p>
            <a:pPr marL="342900" indent="-342900">
              <a:buFont typeface="+mj-lt"/>
              <a:buAutoNum type="arabicPeriod"/>
            </a:pPr>
            <a:endParaRPr lang="en-US" dirty="0" smtClean="0">
              <a:latin typeface="Times New Roman" pitchFamily="18" charset="0"/>
              <a:cs typeface="Times New Roman" pitchFamily="18" charset="0"/>
            </a:endParaRPr>
          </a:p>
          <a:p>
            <a:pPr marL="342900" indent="-342900">
              <a:buFont typeface="+mj-lt"/>
              <a:buAutoNum type="arabicPeriod"/>
            </a:pPr>
            <a:r>
              <a:rPr lang="en-US" dirty="0" smtClean="0">
                <a:latin typeface="Times New Roman" pitchFamily="18" charset="0"/>
                <a:cs typeface="Times New Roman" pitchFamily="18" charset="0"/>
              </a:rPr>
              <a:t>Need Of The Study</a:t>
            </a:r>
          </a:p>
          <a:p>
            <a:pPr marL="342900" indent="-342900">
              <a:buFont typeface="+mj-lt"/>
              <a:buAutoNum type="arabicPeriod"/>
            </a:pPr>
            <a:endParaRPr lang="en-US" dirty="0" smtClean="0">
              <a:latin typeface="Times New Roman" pitchFamily="18" charset="0"/>
              <a:cs typeface="Times New Roman" pitchFamily="18" charset="0"/>
            </a:endParaRPr>
          </a:p>
          <a:p>
            <a:pPr marL="342900" indent="-342900">
              <a:buFont typeface="+mj-lt"/>
              <a:buAutoNum type="arabicPeriod"/>
            </a:pPr>
            <a:r>
              <a:rPr lang="en-US" dirty="0" smtClean="0">
                <a:latin typeface="Times New Roman" pitchFamily="18" charset="0"/>
                <a:cs typeface="Times New Roman" pitchFamily="18" charset="0"/>
              </a:rPr>
              <a:t>General Objective</a:t>
            </a:r>
          </a:p>
          <a:p>
            <a:pPr marL="342900" indent="-342900">
              <a:buFont typeface="+mj-lt"/>
              <a:buAutoNum type="arabicPeriod"/>
            </a:pPr>
            <a:endParaRPr lang="en-US" dirty="0" smtClean="0">
              <a:latin typeface="Times New Roman" pitchFamily="18" charset="0"/>
              <a:cs typeface="Times New Roman" pitchFamily="18" charset="0"/>
            </a:endParaRPr>
          </a:p>
          <a:p>
            <a:pPr marL="342900" indent="-342900">
              <a:buFont typeface="+mj-lt"/>
              <a:buAutoNum type="arabicPeriod"/>
            </a:pPr>
            <a:r>
              <a:rPr lang="en-US" dirty="0" smtClean="0">
                <a:latin typeface="Times New Roman" pitchFamily="18" charset="0"/>
                <a:cs typeface="Times New Roman" pitchFamily="18" charset="0"/>
              </a:rPr>
              <a:t>Limitations</a:t>
            </a:r>
          </a:p>
          <a:p>
            <a:pPr marL="342900" indent="-342900">
              <a:buFont typeface="+mj-lt"/>
              <a:buAutoNum type="arabicPeriod"/>
            </a:pPr>
            <a:endParaRPr lang="en-GB" dirty="0" smtClean="0">
              <a:latin typeface="Times New Roman" pitchFamily="18" charset="0"/>
              <a:cs typeface="Times New Roman" pitchFamily="18" charset="0"/>
            </a:endParaRPr>
          </a:p>
          <a:p>
            <a:pPr marL="342900" indent="-342900">
              <a:buFont typeface="+mj-lt"/>
              <a:buAutoNum type="arabicPeriod"/>
            </a:pPr>
            <a:r>
              <a:rPr lang="en-GB"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OPAS</a:t>
            </a:r>
          </a:p>
          <a:p>
            <a:pPr marL="342900" indent="-342900">
              <a:buFont typeface="+mj-lt"/>
              <a:buAutoNum type="arabicPeriod"/>
            </a:pPr>
            <a:endParaRPr lang="en-US" dirty="0" smtClean="0">
              <a:latin typeface="Times New Roman" pitchFamily="18" charset="0"/>
              <a:cs typeface="Times New Roman" pitchFamily="18" charset="0"/>
            </a:endParaRPr>
          </a:p>
          <a:p>
            <a:pPr marL="342900" indent="-342900">
              <a:buFont typeface="+mj-lt"/>
              <a:buAutoNum type="arabicPeriod"/>
            </a:pPr>
            <a:r>
              <a:rPr lang="en-US" dirty="0" smtClean="0">
                <a:latin typeface="Times New Roman" pitchFamily="18" charset="0"/>
                <a:cs typeface="Times New Roman" pitchFamily="18" charset="0"/>
              </a:rPr>
              <a:t>Severities of Incidents</a:t>
            </a:r>
          </a:p>
          <a:p>
            <a:pPr marL="342900" indent="-342900">
              <a:buFont typeface="+mj-lt"/>
              <a:buAutoNum type="arabicPeriod"/>
            </a:pPr>
            <a:endParaRPr lang="en-US" dirty="0" smtClean="0">
              <a:latin typeface="Times New Roman" pitchFamily="18" charset="0"/>
              <a:cs typeface="Times New Roman" pitchFamily="18" charset="0"/>
            </a:endParaRPr>
          </a:p>
          <a:p>
            <a:pPr marL="342900" indent="-342900">
              <a:buFont typeface="+mj-lt"/>
              <a:buAutoNum type="arabicPeriod"/>
            </a:pPr>
            <a:r>
              <a:rPr lang="en-US" dirty="0" smtClean="0">
                <a:latin typeface="Times New Roman" pitchFamily="18" charset="0"/>
                <a:cs typeface="Times New Roman" pitchFamily="18" charset="0"/>
              </a:rPr>
              <a:t>Observations</a:t>
            </a:r>
          </a:p>
          <a:p>
            <a:pPr marL="342900" indent="-342900">
              <a:buFont typeface="+mj-lt"/>
              <a:buAutoNum type="arabicPeriod"/>
            </a:pPr>
            <a:endParaRPr lang="en-US" dirty="0" smtClean="0">
              <a:latin typeface="Times New Roman" pitchFamily="18" charset="0"/>
              <a:cs typeface="Times New Roman" pitchFamily="18" charset="0"/>
            </a:endParaRPr>
          </a:p>
          <a:p>
            <a:pPr marL="342900" indent="-342900">
              <a:buFont typeface="+mj-lt"/>
              <a:buAutoNum type="arabicPeriod"/>
            </a:pPr>
            <a:r>
              <a:rPr lang="en-US" dirty="0" smtClean="0">
                <a:latin typeface="Times New Roman" pitchFamily="18" charset="0"/>
                <a:cs typeface="Times New Roman" pitchFamily="18" charset="0"/>
              </a:rPr>
              <a:t>Conclusion</a:t>
            </a:r>
          </a:p>
          <a:p>
            <a:pPr marL="342900" indent="-342900">
              <a:buFont typeface="+mj-lt"/>
              <a:buAutoNum type="arabicPeriod"/>
            </a:pPr>
            <a:endParaRPr lang="en-US" dirty="0" smtClean="0">
              <a:latin typeface="Times New Roman" pitchFamily="18" charset="0"/>
              <a:cs typeface="Times New Roman" pitchFamily="18" charset="0"/>
            </a:endParaRPr>
          </a:p>
          <a:p>
            <a:pPr marL="342900" indent="-342900">
              <a:buFont typeface="+mj-lt"/>
              <a:buAutoNum type="arabicPeriod"/>
            </a:pPr>
            <a:r>
              <a:rPr lang="en-US" dirty="0" smtClean="0">
                <a:latin typeface="Times New Roman" pitchFamily="18" charset="0"/>
                <a:cs typeface="Times New Roman" pitchFamily="18" charset="0"/>
              </a:rPr>
              <a:t>Result</a:t>
            </a:r>
          </a:p>
          <a:p>
            <a:pPr marL="342900" indent="-342900">
              <a:buFont typeface="+mj-lt"/>
              <a:buAutoNum type="arabicPeriod"/>
            </a:pPr>
            <a:endParaRPr lang="en-US" dirty="0" smtClean="0">
              <a:latin typeface="Times New Roman" pitchFamily="18" charset="0"/>
              <a:cs typeface="Times New Roman" pitchFamily="18" charset="0"/>
            </a:endParaRPr>
          </a:p>
          <a:p>
            <a:pPr marL="342900" indent="-342900">
              <a:buFont typeface="+mj-lt"/>
              <a:buAutoNum type="arabicPeriod"/>
            </a:pPr>
            <a:r>
              <a:rPr lang="en-US" dirty="0" smtClean="0">
                <a:latin typeface="Times New Roman" pitchFamily="18" charset="0"/>
                <a:cs typeface="Times New Roman" pitchFamily="18" charset="0"/>
              </a:rPr>
              <a:t>Recommendations</a:t>
            </a:r>
          </a:p>
          <a:p>
            <a:pPr marL="342900" indent="-342900">
              <a:buFont typeface="+mj-lt"/>
              <a:buAutoNum type="arabicPeriod"/>
            </a:pPr>
            <a:endParaRPr lang="en-US" dirty="0" smtClean="0">
              <a:latin typeface="Times New Roman" pitchFamily="18" charset="0"/>
              <a:cs typeface="Times New Roman" pitchFamily="18" charset="0"/>
            </a:endParaRPr>
          </a:p>
          <a:p>
            <a:pPr marL="342900" indent="-342900">
              <a:buFont typeface="+mj-lt"/>
              <a:buAutoNum type="arabicPeriod"/>
            </a:pPr>
            <a:r>
              <a:rPr lang="en-US" dirty="0" smtClean="0">
                <a:latin typeface="Times New Roman" pitchFamily="18" charset="0"/>
                <a:cs typeface="Times New Roman" pitchFamily="18" charset="0"/>
              </a:rPr>
              <a:t>References</a:t>
            </a:r>
          </a:p>
          <a:p>
            <a:pPr marL="342900" indent="-342900">
              <a:buFont typeface="+mj-lt"/>
              <a:buAutoNum type="arabicPeriod"/>
            </a:pPr>
            <a:endParaRPr lang="en-US" dirty="0" smtClean="0">
              <a:latin typeface="Times New Roman" pitchFamily="18" charset="0"/>
              <a:cs typeface="Times New Roman" pitchFamily="18" charset="0"/>
            </a:endParaRPr>
          </a:p>
          <a:p>
            <a:pPr marL="342900" indent="-342900">
              <a:buFont typeface="+mj-lt"/>
              <a:buAutoNum type="arabicPeriod"/>
            </a:pPr>
            <a:endParaRPr lang="en-US" dirty="0" smtClean="0">
              <a:latin typeface="Times New Roman" pitchFamily="18" charset="0"/>
              <a:cs typeface="Times New Roman" pitchFamily="18" charset="0"/>
            </a:endParaRPr>
          </a:p>
          <a:p>
            <a:pPr marL="342900" indent="-342900">
              <a:buFont typeface="+mj-lt"/>
              <a:buAutoNum type="arabicPeriod"/>
            </a:pPr>
            <a:endParaRPr lang="en-US" dirty="0" smtClean="0">
              <a:latin typeface="Times New Roman" pitchFamily="18" charset="0"/>
              <a:cs typeface="Times New Roman" pitchFamily="18" charset="0"/>
            </a:endParaRPr>
          </a:p>
          <a:p>
            <a:pPr marL="400050" indent="-400050"/>
            <a:r>
              <a:rPr lang="en-US" dirty="0" smtClean="0">
                <a:latin typeface="Times New Roman" pitchFamily="18" charset="0"/>
                <a:cs typeface="Times New Roman" pitchFamily="18" charset="0"/>
              </a:rPr>
              <a:t>                </a:t>
            </a:r>
          </a:p>
          <a:p>
            <a:pPr marL="342900" indent="-342900"/>
            <a:endParaRPr lang="en-US" dirty="0" smtClean="0">
              <a:latin typeface="Times New Roman" pitchFamily="18" charset="0"/>
              <a:cs typeface="Times New Roman" pitchFamily="18" charset="0"/>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3" cstate="print"/>
          <a:srcRect/>
          <a:stretch>
            <a:fillRect/>
          </a:stretch>
        </p:blipFill>
        <p:spPr bwMode="auto">
          <a:xfrm>
            <a:off x="0" y="6134100"/>
            <a:ext cx="3905250" cy="723900"/>
          </a:xfrm>
          <a:prstGeom prst="rect">
            <a:avLst/>
          </a:prstGeom>
          <a:noFill/>
          <a:ln w="9525">
            <a:noFill/>
            <a:miter lim="800000"/>
            <a:headEnd/>
            <a:tailEnd/>
          </a:ln>
        </p:spPr>
      </p:pic>
      <p:sp>
        <p:nvSpPr>
          <p:cNvPr id="4" name="TextBox 3"/>
          <p:cNvSpPr txBox="1"/>
          <p:nvPr/>
        </p:nvSpPr>
        <p:spPr>
          <a:xfrm>
            <a:off x="1371600" y="381000"/>
            <a:ext cx="6400800" cy="461665"/>
          </a:xfrm>
          <a:prstGeom prst="rect">
            <a:avLst/>
          </a:prstGeom>
          <a:noFill/>
        </p:spPr>
        <p:txBody>
          <a:bodyPr wrap="square" rtlCol="0">
            <a:spAutoFit/>
          </a:bodyPr>
          <a:lstStyle/>
          <a:p>
            <a:pPr algn="ctr"/>
            <a:r>
              <a:rPr lang="en-US" sz="2400" dirty="0" smtClean="0">
                <a:latin typeface="Times New Roman" pitchFamily="18" charset="0"/>
                <a:cs typeface="Times New Roman" pitchFamily="18" charset="0"/>
              </a:rPr>
              <a:t>  </a:t>
            </a:r>
            <a:r>
              <a:rPr lang="en-US" sz="2400" b="1" dirty="0" smtClean="0">
                <a:latin typeface="Times New Roman" pitchFamily="18" charset="0"/>
                <a:cs typeface="Times New Roman" pitchFamily="18" charset="0"/>
              </a:rPr>
              <a:t>Introduction (About Dell  Services</a:t>
            </a:r>
            <a:r>
              <a:rPr lang="en-US" sz="2400" dirty="0" smtClean="0">
                <a:latin typeface="Times New Roman" pitchFamily="18" charset="0"/>
                <a:cs typeface="Times New Roman" pitchFamily="18" charset="0"/>
              </a:rPr>
              <a:t>)</a:t>
            </a:r>
            <a:endParaRPr lang="en-US" sz="2400" dirty="0">
              <a:latin typeface="Times New Roman" pitchFamily="18" charset="0"/>
              <a:cs typeface="Times New Roman" pitchFamily="18" charset="0"/>
            </a:endParaRPr>
          </a:p>
        </p:txBody>
      </p:sp>
      <p:sp>
        <p:nvSpPr>
          <p:cNvPr id="5" name="Rectangle 4"/>
          <p:cNvSpPr/>
          <p:nvPr/>
        </p:nvSpPr>
        <p:spPr>
          <a:xfrm>
            <a:off x="304800" y="914401"/>
            <a:ext cx="7924800" cy="1723549"/>
          </a:xfrm>
          <a:prstGeom prst="rect">
            <a:avLst/>
          </a:prstGeom>
        </p:spPr>
        <p:txBody>
          <a:bodyPr wrap="square">
            <a:spAutoFit/>
          </a:bodyPr>
          <a:lstStyle/>
          <a:p>
            <a:r>
              <a:rPr lang="en-US" sz="1600" dirty="0" smtClean="0"/>
              <a:t> </a:t>
            </a:r>
          </a:p>
          <a:p>
            <a:r>
              <a:rPr lang="en-US" sz="1600" dirty="0" smtClean="0"/>
              <a:t>  </a:t>
            </a:r>
            <a:r>
              <a:rPr lang="en-US" dirty="0" smtClean="0">
                <a:latin typeface="Times New Roman" pitchFamily="18" charset="0"/>
                <a:cs typeface="Times New Roman" pitchFamily="18" charset="0"/>
              </a:rPr>
              <a:t>Dell Systems is an information technology services provider based   </a:t>
            </a:r>
          </a:p>
          <a:p>
            <a:r>
              <a:rPr lang="en-US" dirty="0" smtClean="0">
                <a:latin typeface="Times New Roman" pitchFamily="18" charset="0"/>
                <a:cs typeface="Times New Roman" pitchFamily="18" charset="0"/>
              </a:rPr>
              <a:t>  in Plano, Texas, USA.(1) </a:t>
            </a:r>
          </a:p>
          <a:p>
            <a:endParaRPr lang="en-US" dirty="0" smtClean="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
        <p:nvSpPr>
          <p:cNvPr id="6" name="Rectangle 5"/>
          <p:cNvSpPr/>
          <p:nvPr/>
        </p:nvSpPr>
        <p:spPr>
          <a:xfrm>
            <a:off x="381000" y="1752601"/>
            <a:ext cx="6477000" cy="1138773"/>
          </a:xfrm>
          <a:prstGeom prst="rect">
            <a:avLst/>
          </a:prstGeom>
        </p:spPr>
        <p:txBody>
          <a:bodyPr wrap="square">
            <a:spAutoFit/>
          </a:bodyPr>
          <a:lstStyle/>
          <a:p>
            <a:endParaRPr lang="en-US" sz="1600" dirty="0" smtClean="0"/>
          </a:p>
          <a:p>
            <a:endParaRPr lang="en-US" sz="1600" dirty="0" smtClean="0"/>
          </a:p>
          <a:p>
            <a:r>
              <a:rPr lang="en-US" dirty="0" smtClean="0">
                <a:latin typeface="Times New Roman" pitchFamily="18" charset="0"/>
                <a:cs typeface="Times New Roman" pitchFamily="18" charset="0"/>
              </a:rPr>
              <a:t>Peter </a:t>
            </a:r>
            <a:r>
              <a:rPr lang="en-US" dirty="0" err="1" smtClean="0">
                <a:latin typeface="Times New Roman" pitchFamily="18" charset="0"/>
                <a:cs typeface="Times New Roman" pitchFamily="18" charset="0"/>
              </a:rPr>
              <a:t>Altabef</a:t>
            </a:r>
            <a:r>
              <a:rPr lang="en-US" dirty="0" smtClean="0">
                <a:latin typeface="Times New Roman" pitchFamily="18" charset="0"/>
                <a:cs typeface="Times New Roman" pitchFamily="18" charset="0"/>
              </a:rPr>
              <a:t> has served as president and chief executive officer since 2004</a:t>
            </a:r>
            <a:r>
              <a:rPr lang="en-US" sz="1600" dirty="0" smtClean="0"/>
              <a:t>. </a:t>
            </a:r>
            <a:endParaRPr lang="en-US" sz="1600" dirty="0"/>
          </a:p>
        </p:txBody>
      </p:sp>
      <p:sp>
        <p:nvSpPr>
          <p:cNvPr id="7" name="Rectangle 6"/>
          <p:cNvSpPr/>
          <p:nvPr/>
        </p:nvSpPr>
        <p:spPr>
          <a:xfrm>
            <a:off x="381000" y="2590801"/>
            <a:ext cx="7772400" cy="3139321"/>
          </a:xfrm>
          <a:prstGeom prst="rect">
            <a:avLst/>
          </a:prstGeom>
        </p:spPr>
        <p:txBody>
          <a:bodyPr wrap="square">
            <a:spAutoFit/>
          </a:bodyPr>
          <a:lstStyle/>
          <a:p>
            <a:endParaRPr lang="en-US" sz="1600" dirty="0" smtClean="0"/>
          </a:p>
          <a:p>
            <a:endParaRPr lang="en-US" sz="1600" dirty="0" smtClean="0"/>
          </a:p>
          <a:p>
            <a:endParaRPr lang="en-US" sz="1600" dirty="0" smtClean="0"/>
          </a:p>
          <a:p>
            <a:endParaRPr lang="en-US" sz="1600" dirty="0" smtClean="0"/>
          </a:p>
          <a:p>
            <a:endParaRPr lang="en-US" sz="1600" dirty="0" smtClean="0"/>
          </a:p>
          <a:p>
            <a:endParaRPr lang="en-US" sz="1600" dirty="0" smtClean="0"/>
          </a:p>
          <a:p>
            <a:r>
              <a:rPr lang="en-US" dirty="0" smtClean="0">
                <a:latin typeface="Times New Roman" pitchFamily="18" charset="0"/>
                <a:cs typeface="Times New Roman" pitchFamily="18" charset="0"/>
              </a:rPr>
              <a:t>On September 21, 2009, Perot Systems agreed to be acquired by Dell for $3.9 billion.</a:t>
            </a:r>
          </a:p>
          <a:p>
            <a:endParaRPr lang="en-US" dirty="0" smtClean="0">
              <a:latin typeface="Times New Roman" pitchFamily="18" charset="0"/>
              <a:cs typeface="Times New Roman" pitchFamily="18" charset="0"/>
            </a:endParaRPr>
          </a:p>
          <a:p>
            <a:endParaRPr lang="en-US" sz="1600" dirty="0" smtClean="0"/>
          </a:p>
          <a:p>
            <a:endParaRPr lang="en-US" sz="1600" dirty="0" smtClean="0"/>
          </a:p>
          <a:p>
            <a:endParaRPr lang="en-US" sz="1600" dirty="0"/>
          </a:p>
        </p:txBody>
      </p:sp>
      <p:sp>
        <p:nvSpPr>
          <p:cNvPr id="8" name="Rectangle 7"/>
          <p:cNvSpPr/>
          <p:nvPr/>
        </p:nvSpPr>
        <p:spPr>
          <a:xfrm>
            <a:off x="381000" y="2438400"/>
            <a:ext cx="7543800" cy="1384995"/>
          </a:xfrm>
          <a:prstGeom prst="rect">
            <a:avLst/>
          </a:prstGeom>
        </p:spPr>
        <p:txBody>
          <a:bodyPr wrap="square">
            <a:spAutoFit/>
          </a:bodyPr>
          <a:lstStyle/>
          <a:p>
            <a:endParaRPr lang="en-US" sz="1600" dirty="0" smtClean="0"/>
          </a:p>
          <a:p>
            <a:endParaRPr lang="en-US" sz="1600" dirty="0" smtClean="0"/>
          </a:p>
          <a:p>
            <a:endParaRPr lang="en-US" sz="1600" dirty="0" smtClean="0"/>
          </a:p>
          <a:p>
            <a:r>
              <a:rPr lang="en-US" dirty="0" smtClean="0">
                <a:latin typeface="Times New Roman" pitchFamily="18" charset="0"/>
                <a:cs typeface="Times New Roman" pitchFamily="18" charset="0"/>
              </a:rPr>
              <a:t>H. Ross Perot and eight associates founded Perot Systems in June 1988 after having sold electronic data system (EDS) to General Motors. </a:t>
            </a:r>
            <a:endParaRPr lang="en-US" dirty="0">
              <a:latin typeface="Times New Roman" pitchFamily="18" charset="0"/>
              <a:cs typeface="Times New Roman" pitchFamily="18" charset="0"/>
            </a:endParaRPr>
          </a:p>
        </p:txBody>
      </p:sp>
      <p:sp>
        <p:nvSpPr>
          <p:cNvPr id="249857" name="Rectangle 1"/>
          <p:cNvSpPr>
            <a:spLocks noChangeArrowheads="1"/>
          </p:cNvSpPr>
          <p:nvPr/>
        </p:nvSpPr>
        <p:spPr bwMode="auto">
          <a:xfrm>
            <a:off x="457200" y="4308865"/>
            <a:ext cx="845820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smtClean="0">
              <a:ln>
                <a:noFill/>
              </a:ln>
              <a:effectLst/>
              <a:ea typeface="Times New Roman" pitchFamily="18"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effectLst/>
                <a:ea typeface="Times New Roman" pitchFamily="18" charset="0"/>
                <a:cs typeface="Arial" pitchFamily="34" charset="0"/>
              </a:rPr>
              <a:t> </a:t>
            </a:r>
            <a:endParaRPr kumimoji="0" lang="en-US" sz="1600" b="0" i="0" u="none" strike="noStrike" cap="none" normalizeH="0" baseline="0" dirty="0" smtClean="0">
              <a:ln>
                <a:noFill/>
              </a:ln>
              <a:effectLst/>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linds(horizontal)">
                                      <p:cBhvr>
                                        <p:cTn id="11" dur="500"/>
                                        <p:tgtEl>
                                          <p:spTgt spid="6"/>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blinds(horizontal)">
                                      <p:cBhvr>
                                        <p:cTn id="15" dur="500"/>
                                        <p:tgtEl>
                                          <p:spTgt spid="8"/>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linds(horizontal)">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3" cstate="print"/>
          <a:srcRect/>
          <a:stretch>
            <a:fillRect/>
          </a:stretch>
        </p:blipFill>
        <p:spPr bwMode="auto">
          <a:xfrm>
            <a:off x="0" y="6134100"/>
            <a:ext cx="3905250" cy="723900"/>
          </a:xfrm>
          <a:prstGeom prst="rect">
            <a:avLst/>
          </a:prstGeom>
          <a:noFill/>
          <a:ln w="9525">
            <a:noFill/>
            <a:miter lim="800000"/>
            <a:headEnd/>
            <a:tailEnd/>
          </a:ln>
        </p:spPr>
      </p:pic>
      <p:sp>
        <p:nvSpPr>
          <p:cNvPr id="3" name="Rectangle 2"/>
          <p:cNvSpPr/>
          <p:nvPr/>
        </p:nvSpPr>
        <p:spPr>
          <a:xfrm>
            <a:off x="304800" y="1447800"/>
            <a:ext cx="8229600" cy="1384995"/>
          </a:xfrm>
          <a:prstGeom prst="rect">
            <a:avLst/>
          </a:prstGeom>
        </p:spPr>
        <p:txBody>
          <a:bodyPr wrap="square">
            <a:spAutoFit/>
          </a:bodyPr>
          <a:lstStyle/>
          <a:p>
            <a:endParaRPr lang="en-US" sz="1600" dirty="0" smtClean="0"/>
          </a:p>
          <a:p>
            <a:endParaRPr lang="en-US" sz="1600" dirty="0" smtClean="0"/>
          </a:p>
          <a:p>
            <a:endParaRPr lang="en-US" sz="1600" dirty="0" smtClean="0"/>
          </a:p>
          <a:p>
            <a:r>
              <a:rPr lang="en-US" dirty="0" smtClean="0">
                <a:latin typeface="Times New Roman" pitchFamily="18" charset="0"/>
                <a:cs typeface="Times New Roman" pitchFamily="18" charset="0"/>
              </a:rPr>
              <a:t>The expanded Dell is expected to get better positioned for immediate an long-term growth and efficiency.</a:t>
            </a:r>
            <a:endParaRPr lang="en-US" dirty="0">
              <a:latin typeface="Times New Roman" pitchFamily="18" charset="0"/>
              <a:cs typeface="Times New Roman" pitchFamily="18" charset="0"/>
            </a:endParaRPr>
          </a:p>
        </p:txBody>
      </p:sp>
      <p:sp>
        <p:nvSpPr>
          <p:cNvPr id="247809" name="Rectangle 1"/>
          <p:cNvSpPr>
            <a:spLocks noChangeArrowheads="1"/>
          </p:cNvSpPr>
          <p:nvPr/>
        </p:nvSpPr>
        <p:spPr bwMode="auto">
          <a:xfrm>
            <a:off x="228600" y="2819400"/>
            <a:ext cx="8610600" cy="218521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tabLst>
                <a:tab pos="457200" algn="l"/>
              </a:tabLst>
            </a:pPr>
            <a:endParaRPr lang="en-US" sz="1600" b="1" u="sng" dirty="0" smtClean="0">
              <a:ea typeface="Times New Roman" pitchFamily="18" charset="0"/>
              <a:cs typeface="Arial" pitchFamily="34" charset="0"/>
            </a:endParaRPr>
          </a:p>
          <a:p>
            <a:pPr lvl="0" algn="just" fontAlgn="base">
              <a:spcBef>
                <a:spcPct val="0"/>
              </a:spcBef>
              <a:spcAft>
                <a:spcPct val="0"/>
              </a:spcAft>
              <a:tabLst>
                <a:tab pos="457200" algn="l"/>
              </a:tabLst>
            </a:pPr>
            <a:endParaRPr lang="en-US" sz="1600" b="1" u="sng" dirty="0" smtClean="0">
              <a:ea typeface="Times New Roman" pitchFamily="18" charset="0"/>
              <a:cs typeface="Arial" pitchFamily="34" charset="0"/>
            </a:endParaRPr>
          </a:p>
          <a:p>
            <a:pPr lvl="0" algn="just" fontAlgn="base">
              <a:spcBef>
                <a:spcPct val="0"/>
              </a:spcBef>
              <a:spcAft>
                <a:spcPct val="0"/>
              </a:spcAft>
              <a:tabLst>
                <a:tab pos="457200" algn="l"/>
              </a:tabLst>
            </a:pPr>
            <a:r>
              <a:rPr lang="en-US" b="1" u="sng" dirty="0" smtClean="0">
                <a:latin typeface="Times New Roman" pitchFamily="18" charset="0"/>
                <a:ea typeface="Times New Roman" pitchFamily="18" charset="0"/>
                <a:cs typeface="Times New Roman" pitchFamily="18" charset="0"/>
              </a:rPr>
              <a:t>The acquisition-</a:t>
            </a:r>
            <a:r>
              <a:rPr lang="en-US" dirty="0" smtClean="0">
                <a:latin typeface="Times New Roman" pitchFamily="18" charset="0"/>
                <a:ea typeface="Times New Roman" pitchFamily="18" charset="0"/>
                <a:cs typeface="Times New Roman" pitchFamily="18" charset="0"/>
              </a:rPr>
              <a:t>--Dell has acquired perot systems, creating comprehensive, customer-focused IT-solutions company. The acquisition will result in a compelling combination of two iconic information technology brands. </a:t>
            </a:r>
            <a:endParaRPr lang="en-US" b="1" dirty="0" smtClean="0">
              <a:latin typeface="Times New Roman" pitchFamily="18" charset="0"/>
              <a:ea typeface="Times New Roman" pitchFamily="18" charset="0"/>
              <a:cs typeface="Times New Roman" pitchFamily="18" charset="0"/>
            </a:endParaRPr>
          </a:p>
          <a:p>
            <a:pPr lvl="0" algn="just" fontAlgn="base">
              <a:spcBef>
                <a:spcPct val="0"/>
              </a:spcBef>
              <a:spcAft>
                <a:spcPct val="0"/>
              </a:spcAft>
              <a:tabLst>
                <a:tab pos="457200" algn="l"/>
              </a:tabLst>
            </a:pPr>
            <a:endParaRPr lang="en-US" b="1" dirty="0" smtClean="0">
              <a:latin typeface="Times New Roman" pitchFamily="18" charset="0"/>
              <a:ea typeface="Times New Roman" pitchFamily="18" charset="0"/>
              <a:cs typeface="Times New Roman" pitchFamily="18" charset="0"/>
            </a:endParaRPr>
          </a:p>
          <a:p>
            <a:pPr lvl="0" algn="just" fontAlgn="base">
              <a:spcBef>
                <a:spcPct val="0"/>
              </a:spcBef>
              <a:spcAft>
                <a:spcPct val="0"/>
              </a:spcAft>
              <a:tabLst>
                <a:tab pos="457200" algn="l"/>
              </a:tabLst>
            </a:pPr>
            <a:endParaRPr lang="en-US" sz="1600" b="1" dirty="0" smtClean="0">
              <a:ea typeface="Times New Roman" pitchFamily="18" charset="0"/>
              <a:cs typeface="Arial" pitchFamily="34" charset="0"/>
            </a:endParaRPr>
          </a:p>
          <a:p>
            <a:pPr lvl="0" algn="just" fontAlgn="base">
              <a:spcBef>
                <a:spcPct val="0"/>
              </a:spcBef>
              <a:spcAft>
                <a:spcPct val="0"/>
              </a:spcAft>
              <a:tabLst>
                <a:tab pos="457200" algn="l"/>
              </a:tabLst>
            </a:pPr>
            <a:r>
              <a:rPr lang="en-US" sz="1600" b="1" dirty="0" smtClean="0">
                <a:ea typeface="Times New Roman" pitchFamily="18" charset="0"/>
                <a:cs typeface="Arial" pitchFamily="34" charset="0"/>
              </a:rPr>
              <a:t>      </a:t>
            </a:r>
            <a:endParaRPr kumimoji="0" lang="en-US" sz="1600" b="0" i="0" u="none" strike="noStrike" cap="none" normalizeH="0" baseline="0" dirty="0" smtClean="0">
              <a:ln>
                <a:noFill/>
              </a:ln>
              <a:solidFill>
                <a:schemeClr val="tx1"/>
              </a:solidFill>
              <a:effectLst/>
            </a:endParaRPr>
          </a:p>
        </p:txBody>
      </p:sp>
      <p:sp>
        <p:nvSpPr>
          <p:cNvPr id="5" name="TextBox 4"/>
          <p:cNvSpPr txBox="1"/>
          <p:nvPr/>
        </p:nvSpPr>
        <p:spPr>
          <a:xfrm>
            <a:off x="533400" y="381000"/>
            <a:ext cx="7315200" cy="523220"/>
          </a:xfrm>
          <a:prstGeom prst="rect">
            <a:avLst/>
          </a:prstGeom>
          <a:noFill/>
        </p:spPr>
        <p:txBody>
          <a:bodyPr wrap="square" rtlCol="0">
            <a:spAutoFit/>
          </a:bodyPr>
          <a:lstStyle/>
          <a:p>
            <a:pPr algn="ctr"/>
            <a:r>
              <a:rPr lang="en-US" sz="2800" dirty="0" smtClean="0">
                <a:latin typeface="Times New Roman" pitchFamily="18" charset="0"/>
                <a:cs typeface="Times New Roman" pitchFamily="18" charset="0"/>
              </a:rPr>
              <a:t>              Introduction (About Dell Services) </a:t>
            </a:r>
            <a:endParaRPr lang="en-US" sz="2800" dirty="0">
              <a:latin typeface="Times New Roman" pitchFamily="18" charset="0"/>
              <a:cs typeface="Times New Roman" pitchFamily="18" charset="0"/>
            </a:endParaRPr>
          </a:p>
        </p:txBody>
      </p:sp>
      <p:sp>
        <p:nvSpPr>
          <p:cNvPr id="6" name="Rectangle 5"/>
          <p:cNvSpPr/>
          <p:nvPr/>
        </p:nvSpPr>
        <p:spPr>
          <a:xfrm>
            <a:off x="304800" y="1219201"/>
            <a:ext cx="8458200" cy="646331"/>
          </a:xfrm>
          <a:prstGeom prst="rect">
            <a:avLst/>
          </a:prstGeom>
        </p:spPr>
        <p:txBody>
          <a:bodyPr wrap="square">
            <a:spAutoFit/>
          </a:bodyPr>
          <a:lstStyle/>
          <a:p>
            <a:pPr algn="just" fontAlgn="base">
              <a:spcBef>
                <a:spcPct val="0"/>
              </a:spcBef>
              <a:spcAft>
                <a:spcPct val="0"/>
              </a:spcAft>
              <a:tabLst>
                <a:tab pos="457200" algn="l"/>
              </a:tabLst>
            </a:pPr>
            <a:r>
              <a:rPr lang="en-US" dirty="0" smtClean="0">
                <a:latin typeface="Times New Roman" pitchFamily="18" charset="0"/>
                <a:cs typeface="Times New Roman" pitchFamily="18" charset="0"/>
              </a:rPr>
              <a:t>As a top-five finisher for the third consecutive year, Perot Systems was named to the Fortune magazine “Most Admired Companies in America” list for IT Services in 2008.</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linds(horizontal)">
                                      <p:cBhvr>
                                        <p:cTn id="11" dur="500"/>
                                        <p:tgtEl>
                                          <p:spTgt spid="3"/>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247809"/>
                                        </p:tgtEl>
                                        <p:attrNameLst>
                                          <p:attrName>style.visibility</p:attrName>
                                        </p:attrNameLst>
                                      </p:cBhvr>
                                      <p:to>
                                        <p:strVal val="visible"/>
                                      </p:to>
                                    </p:set>
                                    <p:animEffect transition="in" filter="blinds(horizontal)">
                                      <p:cBhvr>
                                        <p:cTn id="15" dur="500"/>
                                        <p:tgtEl>
                                          <p:spTgt spid="2478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47809"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3" cstate="print"/>
          <a:srcRect/>
          <a:stretch>
            <a:fillRect/>
          </a:stretch>
        </p:blipFill>
        <p:spPr bwMode="auto">
          <a:xfrm>
            <a:off x="0" y="6134100"/>
            <a:ext cx="3905250" cy="723900"/>
          </a:xfrm>
          <a:prstGeom prst="rect">
            <a:avLst/>
          </a:prstGeom>
          <a:noFill/>
          <a:ln w="9525">
            <a:noFill/>
            <a:miter lim="800000"/>
            <a:headEnd/>
            <a:tailEnd/>
          </a:ln>
        </p:spPr>
      </p:pic>
      <p:sp>
        <p:nvSpPr>
          <p:cNvPr id="5" name="Title 4"/>
          <p:cNvSpPr>
            <a:spLocks noGrp="1"/>
          </p:cNvSpPr>
          <p:nvPr>
            <p:ph type="title"/>
          </p:nvPr>
        </p:nvSpPr>
        <p:spPr/>
        <p:txBody>
          <a:bodyPr>
            <a:normAutofit/>
          </a:bodyPr>
          <a:lstStyle/>
          <a:p>
            <a:pPr algn="ctr"/>
            <a:r>
              <a:rPr lang="en-US" sz="2800" b="1" dirty="0" smtClean="0">
                <a:effectLst/>
                <a:latin typeface="Times New Roman" pitchFamily="18" charset="0"/>
                <a:cs typeface="Times New Roman" pitchFamily="18" charset="0"/>
              </a:rPr>
              <a:t>General Objective</a:t>
            </a:r>
            <a:endParaRPr lang="en-US" sz="2800" b="1" dirty="0">
              <a:effectLst/>
              <a:latin typeface="Times New Roman" pitchFamily="18" charset="0"/>
              <a:cs typeface="Times New Roman" pitchFamily="18" charset="0"/>
            </a:endParaRPr>
          </a:p>
        </p:txBody>
      </p:sp>
      <p:sp>
        <p:nvSpPr>
          <p:cNvPr id="6" name="Content Placeholder 5"/>
          <p:cNvSpPr>
            <a:spLocks noGrp="1"/>
          </p:cNvSpPr>
          <p:nvPr>
            <p:ph idx="1"/>
          </p:nvPr>
        </p:nvSpPr>
        <p:spPr/>
        <p:txBody>
          <a:bodyPr>
            <a:normAutofit/>
          </a:bodyPr>
          <a:lstStyle/>
          <a:p>
            <a:pPr>
              <a:buNone/>
            </a:pPr>
            <a:endParaRPr lang="en-US" sz="2400" dirty="0" smtClean="0">
              <a:latin typeface="Times New Roman" pitchFamily="18" charset="0"/>
              <a:cs typeface="Times New Roman" pitchFamily="18" charset="0"/>
            </a:endParaRPr>
          </a:p>
          <a:p>
            <a:pPr>
              <a:buNone/>
            </a:pPr>
            <a:endParaRPr lang="en-US" sz="2400" dirty="0" smtClean="0">
              <a:latin typeface="Times New Roman" pitchFamily="18" charset="0"/>
              <a:cs typeface="Times New Roman" pitchFamily="18" charset="0"/>
            </a:endParaRPr>
          </a:p>
          <a:p>
            <a:pPr>
              <a:buNone/>
            </a:pPr>
            <a:r>
              <a:rPr lang="en-US" sz="2400" dirty="0" smtClean="0">
                <a:latin typeface="Times New Roman" pitchFamily="18" charset="0"/>
                <a:cs typeface="Times New Roman" pitchFamily="18" charset="0"/>
              </a:rPr>
              <a:t>    To study the post Go- live incident analysis and their management by restoring service as quickly as possible with the least impact to business operations</a:t>
            </a:r>
          </a:p>
          <a:p>
            <a:pPr>
              <a:buNone/>
            </a:pPr>
            <a:endParaRPr lang="en-US" sz="1700" dirty="0" smtClean="0"/>
          </a:p>
          <a:p>
            <a:pPr>
              <a:buNone/>
            </a:pPr>
            <a:endParaRPr lang="en-US" sz="1700" dirty="0" smtClean="0"/>
          </a:p>
          <a:p>
            <a:pPr>
              <a:buNone/>
            </a:pPr>
            <a:endParaRPr lang="en-US" sz="1700" dirty="0" smtClean="0"/>
          </a:p>
          <a:p>
            <a:pPr>
              <a:buNone/>
            </a:pPr>
            <a:r>
              <a:rPr lang="en-US" sz="1700" b="1" dirty="0" smtClean="0"/>
              <a:t>                                                   </a:t>
            </a:r>
            <a:r>
              <a:rPr lang="en-US" sz="1800" dirty="0" smtClean="0"/>
              <a:t/>
            </a:r>
            <a:br>
              <a:rPr lang="en-US" sz="1800" dirty="0" smtClean="0"/>
            </a:br>
            <a:endParaRPr lang="en-US" sz="1800" dirty="0" smtClean="0"/>
          </a:p>
          <a:p>
            <a:pPr>
              <a:buNone/>
            </a:pPr>
            <a:endParaRPr lang="en-US" sz="1800" b="1" dirty="0" smtClean="0"/>
          </a:p>
          <a:p>
            <a:pPr>
              <a:buNone/>
            </a:pPr>
            <a:endParaRPr lang="en-US" sz="1800" b="1" dirty="0" smtClean="0"/>
          </a:p>
          <a:p>
            <a:pPr>
              <a:buNone/>
            </a:pPr>
            <a:endParaRPr lang="en-US" sz="1600" dirty="0"/>
          </a:p>
        </p:txBody>
      </p:sp>
    </p:spTree>
  </p:cSld>
  <p:clrMapOvr>
    <a:masterClrMapping/>
  </p:clrMapOvr>
  <p:transition>
    <p:wipe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b="1" dirty="0" smtClean="0"/>
              <a:t>           </a:t>
            </a:r>
            <a:r>
              <a:rPr lang="en-GB" sz="3600" b="1" dirty="0" smtClean="0"/>
              <a:t>Specific Objectives</a:t>
            </a:r>
            <a:r>
              <a:rPr lang="en-US" sz="3600" b="1" dirty="0" smtClean="0"/>
              <a:t/>
            </a:r>
            <a:br>
              <a:rPr lang="en-US" sz="3600" b="1" dirty="0" smtClean="0"/>
            </a:br>
            <a:endParaRPr lang="en-US" sz="3600" dirty="0"/>
          </a:p>
        </p:txBody>
      </p:sp>
      <p:sp>
        <p:nvSpPr>
          <p:cNvPr id="3" name="Content Placeholder 2"/>
          <p:cNvSpPr>
            <a:spLocks noGrp="1"/>
          </p:cNvSpPr>
          <p:nvPr>
            <p:ph idx="1"/>
          </p:nvPr>
        </p:nvSpPr>
        <p:spPr/>
        <p:txBody>
          <a:bodyPr>
            <a:normAutofit fontScale="92500" lnSpcReduction="20000"/>
          </a:bodyPr>
          <a:lstStyle/>
          <a:p>
            <a:pPr>
              <a:buNone/>
            </a:pPr>
            <a:r>
              <a:rPr lang="en-US" dirty="0" smtClean="0"/>
              <a:t>The specific objectives are as following:</a:t>
            </a:r>
          </a:p>
          <a:p>
            <a:pPr>
              <a:buNone/>
            </a:pPr>
            <a:endParaRPr lang="en-US" dirty="0" smtClean="0"/>
          </a:p>
          <a:p>
            <a:pPr lvl="0"/>
            <a:r>
              <a:rPr lang="en-US" dirty="0" smtClean="0"/>
              <a:t>Incident detection and recording</a:t>
            </a:r>
          </a:p>
          <a:p>
            <a:pPr lvl="0"/>
            <a:r>
              <a:rPr lang="en-US" dirty="0" smtClean="0"/>
              <a:t>Classification and initial support</a:t>
            </a:r>
          </a:p>
          <a:p>
            <a:pPr lvl="0"/>
            <a:r>
              <a:rPr lang="en-US" dirty="0" smtClean="0"/>
              <a:t>Investigation and diagnosis</a:t>
            </a:r>
          </a:p>
          <a:p>
            <a:pPr lvl="0"/>
            <a:r>
              <a:rPr lang="en-US" dirty="0" smtClean="0"/>
              <a:t>Resolution and recovery</a:t>
            </a:r>
          </a:p>
          <a:p>
            <a:pPr lvl="0"/>
            <a:r>
              <a:rPr lang="en-US" dirty="0" smtClean="0"/>
              <a:t>Incident closure</a:t>
            </a:r>
          </a:p>
          <a:p>
            <a:pPr lvl="0"/>
            <a:r>
              <a:rPr lang="en-US" dirty="0" smtClean="0"/>
              <a:t>Incident ownership, monitoring, tracking and communication</a:t>
            </a:r>
          </a:p>
          <a:p>
            <a:pPr lvl="0"/>
            <a:r>
              <a:rPr lang="en-US" dirty="0" smtClean="0"/>
              <a:t>Establish incident framework management</a:t>
            </a:r>
          </a:p>
          <a:p>
            <a:pPr lvl="0"/>
            <a:r>
              <a:rPr lang="en-US" dirty="0" smtClean="0"/>
              <a:t>Evaluation incident framework management</a:t>
            </a:r>
          </a:p>
          <a:p>
            <a:endParaRPr lang="en-US" dirty="0" smtClean="0"/>
          </a:p>
          <a:p>
            <a:endParaRPr lang="en-US" dirty="0"/>
          </a:p>
        </p:txBody>
      </p:sp>
    </p:spTree>
  </p:cSld>
  <p:clrMapOvr>
    <a:masterClrMapping/>
  </p:clrMapOvr>
  <p:transition>
    <p:wipe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3" cstate="print"/>
          <a:srcRect/>
          <a:stretch>
            <a:fillRect/>
          </a:stretch>
        </p:blipFill>
        <p:spPr bwMode="auto">
          <a:xfrm>
            <a:off x="0" y="6134100"/>
            <a:ext cx="3905250" cy="723900"/>
          </a:xfrm>
          <a:prstGeom prst="rect">
            <a:avLst/>
          </a:prstGeom>
          <a:noFill/>
          <a:ln w="9525">
            <a:noFill/>
            <a:miter lim="800000"/>
            <a:headEnd/>
            <a:tailEnd/>
          </a:ln>
        </p:spPr>
      </p:pic>
      <p:sp>
        <p:nvSpPr>
          <p:cNvPr id="4" name="TextBox 3"/>
          <p:cNvSpPr txBox="1"/>
          <p:nvPr/>
        </p:nvSpPr>
        <p:spPr>
          <a:xfrm>
            <a:off x="1828800" y="304800"/>
            <a:ext cx="5410200" cy="523220"/>
          </a:xfrm>
          <a:prstGeom prst="rect">
            <a:avLst/>
          </a:prstGeom>
          <a:noFill/>
        </p:spPr>
        <p:txBody>
          <a:bodyPr wrap="square" rtlCol="0">
            <a:spAutoFit/>
          </a:bodyPr>
          <a:lstStyle/>
          <a:p>
            <a:pPr algn="ctr"/>
            <a:r>
              <a:rPr lang="en-US" sz="2800" b="1" dirty="0" smtClean="0">
                <a:latin typeface="Times New Roman" pitchFamily="18" charset="0"/>
                <a:cs typeface="Times New Roman" pitchFamily="18" charset="0"/>
              </a:rPr>
              <a:t>Need Of The Study </a:t>
            </a:r>
            <a:endParaRPr lang="en-US" sz="2800" b="1" dirty="0">
              <a:latin typeface="Times New Roman" pitchFamily="18" charset="0"/>
              <a:cs typeface="Times New Roman" pitchFamily="18" charset="0"/>
            </a:endParaRPr>
          </a:p>
        </p:txBody>
      </p:sp>
      <p:sp>
        <p:nvSpPr>
          <p:cNvPr id="5" name="Rectangle 4"/>
          <p:cNvSpPr/>
          <p:nvPr/>
        </p:nvSpPr>
        <p:spPr>
          <a:xfrm>
            <a:off x="381000" y="838200"/>
            <a:ext cx="8458200" cy="338554"/>
          </a:xfrm>
          <a:prstGeom prst="rect">
            <a:avLst/>
          </a:prstGeom>
        </p:spPr>
        <p:txBody>
          <a:bodyPr wrap="square">
            <a:spAutoFit/>
          </a:bodyPr>
          <a:lstStyle/>
          <a:p>
            <a:endParaRPr lang="en-US" sz="1600" dirty="0" smtClean="0"/>
          </a:p>
        </p:txBody>
      </p:sp>
      <p:sp>
        <p:nvSpPr>
          <p:cNvPr id="245762" name="Rectangle 2"/>
          <p:cNvSpPr>
            <a:spLocks noChangeArrowheads="1"/>
          </p:cNvSpPr>
          <p:nvPr/>
        </p:nvSpPr>
        <p:spPr bwMode="auto">
          <a:xfrm>
            <a:off x="304800" y="1828800"/>
            <a:ext cx="84582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smtClean="0">
              <a:ln>
                <a:noFill/>
              </a:ln>
              <a:solidFill>
                <a:schemeClr val="tx1"/>
              </a:solidFill>
              <a:effectLst/>
              <a:ea typeface="Times New Roman" pitchFamily="18"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smtClean="0">
              <a:ln>
                <a:noFill/>
              </a:ln>
              <a:solidFill>
                <a:schemeClr val="tx1"/>
              </a:solidFill>
              <a:effectLst/>
              <a:ea typeface="Times New Roman" pitchFamily="18"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ea typeface="Times New Roman" pitchFamily="18" charset="0"/>
                <a:cs typeface="Arial" pitchFamily="34" charset="0"/>
              </a:rPr>
              <a:t>.</a:t>
            </a:r>
            <a:endParaRPr kumimoji="0" lang="en-US" sz="1600" b="0" i="0" u="none" strike="noStrike" cap="none" normalizeH="0" baseline="0" dirty="0" smtClean="0">
              <a:ln>
                <a:noFill/>
              </a:ln>
              <a:solidFill>
                <a:schemeClr val="tx1"/>
              </a:solidFill>
              <a:effectLst/>
            </a:endParaRPr>
          </a:p>
        </p:txBody>
      </p:sp>
      <p:sp>
        <p:nvSpPr>
          <p:cNvPr id="9" name="Rectangle 8"/>
          <p:cNvSpPr/>
          <p:nvPr/>
        </p:nvSpPr>
        <p:spPr>
          <a:xfrm>
            <a:off x="609600" y="1219200"/>
            <a:ext cx="8001000" cy="3785652"/>
          </a:xfrm>
          <a:prstGeom prst="rect">
            <a:avLst/>
          </a:prstGeom>
        </p:spPr>
        <p:txBody>
          <a:bodyPr wrap="square">
            <a:spAutoFit/>
          </a:bodyPr>
          <a:lstStyle/>
          <a:p>
            <a:r>
              <a:rPr lang="en-US" sz="2400" dirty="0" smtClean="0">
                <a:latin typeface="Times New Roman" pitchFamily="18" charset="0"/>
                <a:cs typeface="Times New Roman" pitchFamily="18" charset="0"/>
              </a:rPr>
              <a:t>The need of this project is to:</a:t>
            </a:r>
          </a:p>
          <a:p>
            <a:pPr lvl="0">
              <a:lnSpc>
                <a:spcPct val="150000"/>
              </a:lnSpc>
              <a:buFont typeface="Wingdings" pitchFamily="2" charset="2"/>
              <a:buChar char="Ø"/>
            </a:pPr>
            <a:r>
              <a:rPr lang="en-GB" sz="2400" dirty="0" smtClean="0">
                <a:latin typeface="Times New Roman" pitchFamily="18" charset="0"/>
                <a:cs typeface="Times New Roman" pitchFamily="18" charset="0"/>
              </a:rPr>
              <a:t>To study the severities of incidents</a:t>
            </a:r>
            <a:endParaRPr lang="en-US" sz="2400" dirty="0" smtClean="0">
              <a:latin typeface="Times New Roman" pitchFamily="18" charset="0"/>
              <a:cs typeface="Times New Roman" pitchFamily="18" charset="0"/>
            </a:endParaRPr>
          </a:p>
          <a:p>
            <a:pPr lvl="0">
              <a:lnSpc>
                <a:spcPct val="150000"/>
              </a:lnSpc>
              <a:buFont typeface="Wingdings" pitchFamily="2" charset="2"/>
              <a:buChar char="Ø"/>
            </a:pPr>
            <a:r>
              <a:rPr lang="en-US" sz="2400" dirty="0" smtClean="0">
                <a:latin typeface="Times New Roman" pitchFamily="18" charset="0"/>
                <a:cs typeface="Times New Roman" pitchFamily="18" charset="0"/>
              </a:rPr>
              <a:t>To study how to quickly resolve the incidents affecting the Clients’ business.</a:t>
            </a:r>
          </a:p>
          <a:p>
            <a:pPr lvl="0">
              <a:lnSpc>
                <a:spcPct val="150000"/>
              </a:lnSpc>
              <a:buFont typeface="Wingdings" pitchFamily="2" charset="2"/>
              <a:buChar char="Ø"/>
            </a:pPr>
            <a:r>
              <a:rPr lang="en-US" sz="2400" dirty="0" smtClean="0">
                <a:latin typeface="Times New Roman" pitchFamily="18" charset="0"/>
                <a:cs typeface="Times New Roman" pitchFamily="18" charset="0"/>
              </a:rPr>
              <a:t>To study the process of  Root cause analysis and Request for Change</a:t>
            </a:r>
          </a:p>
          <a:p>
            <a:pPr>
              <a:lnSpc>
                <a:spcPct val="150000"/>
              </a:lnSpc>
              <a:buFont typeface="Wingdings" pitchFamily="2" charset="2"/>
              <a:buChar char="Ø"/>
            </a:pPr>
            <a:r>
              <a:rPr lang="en-US" sz="2400" dirty="0" smtClean="0">
                <a:latin typeface="Times New Roman" pitchFamily="18" charset="0"/>
                <a:cs typeface="Times New Roman" pitchFamily="18" charset="0"/>
              </a:rPr>
              <a:t>To process and maintain the data in both the systems</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nodePh="1">
                                  <p:stCondLst>
                                    <p:cond delay="0"/>
                                  </p:stCondLst>
                                  <p:endCondLst>
                                    <p:cond evt="begin" delay="0">
                                      <p:tn val="5"/>
                                    </p:cond>
                                  </p:end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245762"/>
                                        </p:tgtEl>
                                        <p:attrNameLst>
                                          <p:attrName>style.visibility</p:attrName>
                                        </p:attrNameLst>
                                      </p:cBhvr>
                                      <p:to>
                                        <p:strVal val="visible"/>
                                      </p:to>
                                    </p:set>
                                    <p:animEffect transition="in" filter="blinds(horizontal)">
                                      <p:cBhvr>
                                        <p:cTn id="11" dur="500"/>
                                        <p:tgtEl>
                                          <p:spTgt spid="2457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4576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0"/>
            <a:ext cx="8229600" cy="1143000"/>
          </a:xfrm>
        </p:spPr>
        <p:txBody>
          <a:bodyPr>
            <a:normAutofit/>
          </a:bodyPr>
          <a:lstStyle/>
          <a:p>
            <a:pPr algn="ctr"/>
            <a:r>
              <a:rPr lang="en-US" sz="3200" b="1" dirty="0" smtClean="0"/>
              <a:t>Benefits</a:t>
            </a:r>
            <a:endParaRPr lang="en-US" sz="3200" dirty="0"/>
          </a:p>
        </p:txBody>
      </p:sp>
      <p:sp>
        <p:nvSpPr>
          <p:cNvPr id="3" name="Content Placeholder 2"/>
          <p:cNvSpPr>
            <a:spLocks noGrp="1"/>
          </p:cNvSpPr>
          <p:nvPr>
            <p:ph idx="1"/>
          </p:nvPr>
        </p:nvSpPr>
        <p:spPr>
          <a:xfrm>
            <a:off x="457200" y="1447800"/>
            <a:ext cx="8229600" cy="4876800"/>
          </a:xfrm>
        </p:spPr>
        <p:txBody>
          <a:bodyPr>
            <a:normAutofit fontScale="85000" lnSpcReduction="20000"/>
          </a:bodyPr>
          <a:lstStyle/>
          <a:p>
            <a:pPr lvl="0"/>
            <a:endParaRPr lang="en-US" dirty="0" smtClean="0"/>
          </a:p>
          <a:p>
            <a:pPr lvl="0"/>
            <a:r>
              <a:rPr lang="en-US" dirty="0" smtClean="0"/>
              <a:t>Updated Incident record (including resolution and/or Work-around)</a:t>
            </a:r>
          </a:p>
          <a:p>
            <a:pPr lvl="0"/>
            <a:r>
              <a:rPr lang="en-US" dirty="0" smtClean="0"/>
              <a:t>Resolved and closed Incidents</a:t>
            </a:r>
          </a:p>
          <a:p>
            <a:pPr lvl="0"/>
            <a:r>
              <a:rPr lang="en-US" dirty="0" smtClean="0"/>
              <a:t>Communication to Customers</a:t>
            </a:r>
          </a:p>
          <a:p>
            <a:pPr lvl="0"/>
            <a:r>
              <a:rPr lang="en-US" dirty="0" smtClean="0"/>
              <a:t>Management information (reports).</a:t>
            </a:r>
          </a:p>
          <a:p>
            <a:pPr lvl="0"/>
            <a:r>
              <a:rPr lang="en-US" dirty="0" smtClean="0"/>
              <a:t>Problem Management (Root cause analysis)</a:t>
            </a:r>
          </a:p>
          <a:p>
            <a:pPr lvl="0"/>
            <a:r>
              <a:rPr lang="en-US" dirty="0" smtClean="0"/>
              <a:t>Request for Changes to resolve Incidents.</a:t>
            </a:r>
          </a:p>
          <a:p>
            <a:pPr lvl="0"/>
            <a:r>
              <a:rPr lang="en-US" dirty="0" smtClean="0"/>
              <a:t>This study will give the idea that what all challenges can be faced ,when a US based software gets implemented in Indian Hospital. So that one can avoid those mistakes.</a:t>
            </a:r>
          </a:p>
          <a:p>
            <a:pPr lvl="0"/>
            <a:r>
              <a:rPr lang="en-GB" dirty="0" smtClean="0"/>
              <a:t>Same information can be processed and maintained in both the systems.</a:t>
            </a:r>
            <a:endParaRPr lang="en-US" dirty="0" smtClean="0"/>
          </a:p>
          <a:p>
            <a:endParaRPr lang="en-US" dirty="0"/>
          </a:p>
        </p:txBody>
      </p:sp>
    </p:spTree>
  </p:cSld>
  <p:clrMapOvr>
    <a:masterClrMapping/>
  </p:clrMapOvr>
  <p:transition>
    <p:wipe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pPr algn="ctr"/>
            <a:r>
              <a:rPr lang="en-GB" sz="3200" b="1" dirty="0" smtClean="0"/>
              <a:t>Data collection tools</a:t>
            </a:r>
            <a:endParaRPr lang="en-US" sz="3200" b="1" dirty="0"/>
          </a:p>
        </p:txBody>
      </p:sp>
      <p:sp>
        <p:nvSpPr>
          <p:cNvPr id="3" name="Content Placeholder 2"/>
          <p:cNvSpPr>
            <a:spLocks noGrp="1"/>
          </p:cNvSpPr>
          <p:nvPr>
            <p:ph idx="1"/>
          </p:nvPr>
        </p:nvSpPr>
        <p:spPr>
          <a:xfrm>
            <a:off x="457200" y="1371600"/>
            <a:ext cx="8229600" cy="4678363"/>
          </a:xfrm>
        </p:spPr>
        <p:txBody>
          <a:bodyPr>
            <a:normAutofit fontScale="92500" lnSpcReduction="20000"/>
          </a:bodyPr>
          <a:lstStyle/>
          <a:p>
            <a:pPr>
              <a:buNone/>
            </a:pPr>
            <a:endParaRPr lang="en-GB" b="1" dirty="0" smtClean="0"/>
          </a:p>
          <a:p>
            <a:pPr>
              <a:buNone/>
            </a:pPr>
            <a:r>
              <a:rPr lang="en-GB" b="1" dirty="0" smtClean="0"/>
              <a:t>Primary data </a:t>
            </a:r>
            <a:r>
              <a:rPr lang="en-GB" b="1" dirty="0" smtClean="0"/>
              <a:t>collection- Qualitative in nature</a:t>
            </a:r>
            <a:endParaRPr lang="en-US" b="1" dirty="0" smtClean="0"/>
          </a:p>
          <a:p>
            <a:pPr>
              <a:buNone/>
            </a:pPr>
            <a:endParaRPr lang="en-US" dirty="0" smtClean="0"/>
          </a:p>
          <a:p>
            <a:pPr lvl="0"/>
            <a:r>
              <a:rPr lang="en-GB" dirty="0" smtClean="0"/>
              <a:t> </a:t>
            </a:r>
            <a:r>
              <a:rPr lang="en-US" dirty="0" smtClean="0"/>
              <a:t>Interaction</a:t>
            </a:r>
            <a:r>
              <a:rPr lang="en-US" dirty="0" smtClean="0"/>
              <a:t> </a:t>
            </a:r>
            <a:r>
              <a:rPr lang="en-US" dirty="0" smtClean="0"/>
              <a:t>with Application Support and Maintenance team.</a:t>
            </a:r>
          </a:p>
          <a:p>
            <a:pPr lvl="0"/>
            <a:r>
              <a:rPr lang="en-US" dirty="0" smtClean="0"/>
              <a:t>Interaction </a:t>
            </a:r>
            <a:r>
              <a:rPr lang="en-US" dirty="0" smtClean="0"/>
              <a:t>with </a:t>
            </a:r>
            <a:r>
              <a:rPr lang="en-US" dirty="0" smtClean="0"/>
              <a:t>Integration team and Configuration team.</a:t>
            </a:r>
          </a:p>
          <a:p>
            <a:pPr lvl="0"/>
            <a:r>
              <a:rPr lang="en-US" dirty="0" smtClean="0"/>
              <a:t>Observation and review of the features of HIS and VistA modules.</a:t>
            </a:r>
          </a:p>
          <a:p>
            <a:pPr lvl="0"/>
            <a:r>
              <a:rPr lang="en-US" dirty="0" smtClean="0"/>
              <a:t>Direct Observation of the work processes using existing HIS</a:t>
            </a:r>
          </a:p>
          <a:p>
            <a:pPr>
              <a:buNone/>
            </a:pPr>
            <a:endParaRPr lang="en-US" dirty="0" smtClean="0"/>
          </a:p>
          <a:p>
            <a:endParaRPr lang="en-US" dirty="0"/>
          </a:p>
        </p:txBody>
      </p:sp>
    </p:spTree>
  </p:cSld>
  <p:clrMapOvr>
    <a:masterClrMapping/>
  </p:clrMapOvr>
  <p:transition>
    <p:wipe di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200" b="1" dirty="0" smtClean="0"/>
              <a:t>Secondary data collection</a:t>
            </a:r>
            <a:r>
              <a:rPr lang="en-US" sz="3200" b="1" dirty="0" smtClean="0"/>
              <a:t/>
            </a:r>
            <a:br>
              <a:rPr lang="en-US" sz="3200" b="1" dirty="0" smtClean="0"/>
            </a:br>
            <a:endParaRPr lang="en-US" sz="3200" b="1" dirty="0"/>
          </a:p>
        </p:txBody>
      </p:sp>
      <p:sp>
        <p:nvSpPr>
          <p:cNvPr id="3" name="Content Placeholder 2"/>
          <p:cNvSpPr>
            <a:spLocks noGrp="1"/>
          </p:cNvSpPr>
          <p:nvPr>
            <p:ph idx="1"/>
          </p:nvPr>
        </p:nvSpPr>
        <p:spPr>
          <a:xfrm>
            <a:off x="457200" y="1676400"/>
            <a:ext cx="8229600" cy="4648200"/>
          </a:xfrm>
        </p:spPr>
        <p:txBody>
          <a:bodyPr>
            <a:normAutofit fontScale="92500" lnSpcReduction="10000"/>
          </a:bodyPr>
          <a:lstStyle/>
          <a:p>
            <a:pPr>
              <a:buNone/>
            </a:pPr>
            <a:r>
              <a:rPr lang="en-GB" dirty="0" smtClean="0"/>
              <a:t>Secondary data </a:t>
            </a:r>
            <a:r>
              <a:rPr lang="en-GB" dirty="0" smtClean="0"/>
              <a:t>– Quantitative in nature</a:t>
            </a:r>
            <a:endParaRPr lang="en-US" dirty="0" smtClean="0"/>
          </a:p>
          <a:p>
            <a:pPr lvl="0"/>
            <a:r>
              <a:rPr lang="en-GB" dirty="0" smtClean="0"/>
              <a:t>Review of OPAS</a:t>
            </a:r>
            <a:endParaRPr lang="en-US" dirty="0" smtClean="0"/>
          </a:p>
          <a:p>
            <a:pPr lvl="0"/>
            <a:r>
              <a:rPr lang="en-US" dirty="0" smtClean="0"/>
              <a:t>Review of HIS Manual.</a:t>
            </a:r>
          </a:p>
          <a:p>
            <a:pPr lvl="0"/>
            <a:r>
              <a:rPr lang="en-US" dirty="0" smtClean="0"/>
              <a:t>VistA CPRS user Manual</a:t>
            </a:r>
          </a:p>
          <a:p>
            <a:pPr lvl="0"/>
            <a:r>
              <a:rPr lang="en-US" dirty="0" smtClean="0"/>
              <a:t>Integration Requirements and Message profile documents of the organization.</a:t>
            </a:r>
          </a:p>
          <a:p>
            <a:pPr lvl="0"/>
            <a:r>
              <a:rPr lang="en-US" dirty="0" smtClean="0"/>
              <a:t>HL7 training document from the organization</a:t>
            </a:r>
          </a:p>
          <a:p>
            <a:pPr lvl="0"/>
            <a:r>
              <a:rPr lang="en-US" dirty="0" smtClean="0"/>
              <a:t>Requirement Document of VistA-EHR CPRS Module v1.0 (organization)</a:t>
            </a:r>
          </a:p>
          <a:p>
            <a:pPr lvl="0"/>
            <a:r>
              <a:rPr lang="en-US" dirty="0" smtClean="0"/>
              <a:t>Other books, papers, websites and articles.</a:t>
            </a:r>
          </a:p>
          <a:p>
            <a:pPr>
              <a:buNone/>
            </a:pPr>
            <a:endParaRPr lang="en-US" dirty="0"/>
          </a:p>
        </p:txBody>
      </p:sp>
    </p:spTree>
  </p:cSld>
  <p:clrMapOvr>
    <a:masterClrMapping/>
  </p:clrMapOvr>
  <p:transition>
    <p:wipe di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371600"/>
          </a:xfrm>
        </p:spPr>
        <p:txBody>
          <a:bodyPr>
            <a:normAutofit/>
          </a:bodyPr>
          <a:lstStyle/>
          <a:p>
            <a:pPr algn="ctr"/>
            <a:r>
              <a:rPr lang="en-GB" sz="3200" b="1" dirty="0" smtClean="0"/>
              <a:t>Limitations</a:t>
            </a:r>
            <a:r>
              <a:rPr lang="en-US" sz="3200" b="1" dirty="0" smtClean="0"/>
              <a:t/>
            </a:r>
            <a:br>
              <a:rPr lang="en-US" sz="3200" b="1" dirty="0" smtClean="0"/>
            </a:br>
            <a:endParaRPr lang="en-US" sz="3200" b="1" dirty="0"/>
          </a:p>
        </p:txBody>
      </p:sp>
      <p:sp>
        <p:nvSpPr>
          <p:cNvPr id="3" name="Content Placeholder 2"/>
          <p:cNvSpPr>
            <a:spLocks noGrp="1"/>
          </p:cNvSpPr>
          <p:nvPr>
            <p:ph idx="1"/>
          </p:nvPr>
        </p:nvSpPr>
        <p:spPr>
          <a:xfrm>
            <a:off x="457200" y="914400"/>
            <a:ext cx="8229600" cy="5211763"/>
          </a:xfrm>
        </p:spPr>
        <p:txBody>
          <a:bodyPr>
            <a:normAutofit/>
          </a:bodyPr>
          <a:lstStyle/>
          <a:p>
            <a:pPr>
              <a:buNone/>
            </a:pPr>
            <a:endParaRPr lang="en-GB" dirty="0" smtClean="0"/>
          </a:p>
          <a:p>
            <a:pPr algn="ctr">
              <a:buNone/>
            </a:pPr>
            <a:r>
              <a:rPr lang="en-GB" dirty="0" smtClean="0"/>
              <a:t>Due to confidentiality issues only part of the methodology </a:t>
            </a:r>
            <a:r>
              <a:rPr lang="en-US" dirty="0" smtClean="0"/>
              <a:t>could be adopted</a:t>
            </a:r>
            <a:r>
              <a:rPr lang="en-GB" dirty="0" smtClean="0"/>
              <a:t>.</a:t>
            </a:r>
            <a:endParaRPr lang="en-US" dirty="0" smtClean="0"/>
          </a:p>
          <a:p>
            <a:pPr lvl="0"/>
            <a:r>
              <a:rPr lang="en-US" dirty="0" smtClean="0"/>
              <a:t>The secondary data collected were allowed to be used in a limited amount.</a:t>
            </a:r>
          </a:p>
          <a:p>
            <a:pPr lvl="0">
              <a:buNone/>
            </a:pPr>
            <a:endParaRPr lang="en-US" dirty="0" smtClean="0"/>
          </a:p>
          <a:p>
            <a:pPr lvl="0"/>
            <a:r>
              <a:rPr lang="en-US" dirty="0" smtClean="0"/>
              <a:t>Certain readings of the client hospital were not allowed to be documented because of confidentiality issues.</a:t>
            </a:r>
          </a:p>
          <a:p>
            <a:pPr>
              <a:buNone/>
            </a:pPr>
            <a:endParaRPr lang="en-US" dirty="0" smtClean="0"/>
          </a:p>
          <a:p>
            <a:pPr>
              <a:buNone/>
            </a:pPr>
            <a:endParaRPr lang="en-US" dirty="0"/>
          </a:p>
        </p:txBody>
      </p:sp>
    </p:spTree>
  </p:cSld>
  <p:clrMapOvr>
    <a:masterClrMapping/>
  </p:clrMapOvr>
  <p:transition>
    <p:wipe di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57200"/>
            <a:ext cx="9144000" cy="533400"/>
          </a:xfrm>
        </p:spPr>
        <p:txBody>
          <a:bodyPr>
            <a:normAutofit fontScale="90000"/>
          </a:bodyPr>
          <a:lstStyle/>
          <a:p>
            <a:pPr algn="ctr"/>
            <a:r>
              <a:rPr lang="en-GB" b="1" dirty="0" smtClean="0"/>
              <a:t> </a:t>
            </a:r>
            <a:br>
              <a:rPr lang="en-GB" b="1" dirty="0" smtClean="0"/>
            </a:br>
            <a:r>
              <a:rPr lang="en-GB" b="1" dirty="0" smtClean="0"/>
              <a:t/>
            </a:r>
            <a:br>
              <a:rPr lang="en-GB" b="1" dirty="0" smtClean="0"/>
            </a:br>
            <a:r>
              <a:rPr lang="en-GB" b="1" dirty="0" smtClean="0"/>
              <a:t/>
            </a:r>
            <a:br>
              <a:rPr lang="en-GB" b="1" dirty="0" smtClean="0"/>
            </a:br>
            <a:r>
              <a:rPr lang="en-GB" b="1" dirty="0" smtClean="0"/>
              <a:t/>
            </a:r>
            <a:br>
              <a:rPr lang="en-GB" b="1" dirty="0" smtClean="0"/>
            </a:br>
            <a:r>
              <a:rPr lang="en-GB" b="1" dirty="0" smtClean="0"/>
              <a:t/>
            </a:r>
            <a:br>
              <a:rPr lang="en-GB" b="1" dirty="0" smtClean="0"/>
            </a:br>
            <a:r>
              <a:rPr lang="en-GB" b="1" dirty="0" smtClean="0"/>
              <a:t/>
            </a:r>
            <a:br>
              <a:rPr lang="en-GB" b="1" dirty="0" smtClean="0"/>
            </a:br>
            <a:r>
              <a:rPr lang="en-GB" b="1" dirty="0" smtClean="0"/>
              <a:t/>
            </a:r>
            <a:br>
              <a:rPr lang="en-GB" b="1" dirty="0" smtClean="0"/>
            </a:br>
            <a:r>
              <a:rPr lang="en-GB" b="1" dirty="0" smtClean="0"/>
              <a:t/>
            </a:r>
            <a:br>
              <a:rPr lang="en-GB" b="1" dirty="0" smtClean="0"/>
            </a:br>
            <a:r>
              <a:rPr lang="en-GB" b="1" dirty="0" smtClean="0"/>
              <a:t/>
            </a:r>
            <a:br>
              <a:rPr lang="en-GB" b="1" dirty="0" smtClean="0"/>
            </a:br>
            <a:r>
              <a:rPr lang="en-GB" b="1" dirty="0" smtClean="0"/>
              <a:t/>
            </a:r>
            <a:br>
              <a:rPr lang="en-GB" b="1" dirty="0" smtClean="0"/>
            </a:br>
            <a:r>
              <a:rPr lang="en-GB" b="1" dirty="0" smtClean="0"/>
              <a:t/>
            </a:r>
            <a:br>
              <a:rPr lang="en-GB" b="1" dirty="0" smtClean="0"/>
            </a:br>
            <a:r>
              <a:rPr lang="en-GB" b="1" dirty="0" smtClean="0"/>
              <a:t/>
            </a:r>
            <a:br>
              <a:rPr lang="en-GB" b="1" dirty="0" smtClean="0"/>
            </a:br>
            <a:r>
              <a:rPr lang="en-GB" b="1" dirty="0" smtClean="0"/>
              <a:t/>
            </a:r>
            <a:br>
              <a:rPr lang="en-GB" b="1" dirty="0" smtClean="0"/>
            </a:br>
            <a:r>
              <a:rPr lang="en-GB" b="1" dirty="0" smtClean="0"/>
              <a:t/>
            </a:r>
            <a:br>
              <a:rPr lang="en-GB" b="1" dirty="0" smtClean="0"/>
            </a:br>
            <a:r>
              <a:rPr lang="en-GB" b="1" dirty="0" smtClean="0"/>
              <a:t/>
            </a:r>
            <a:br>
              <a:rPr lang="en-GB" b="1" dirty="0" smtClean="0"/>
            </a:br>
            <a:r>
              <a:rPr lang="en-US" b="1" dirty="0" smtClean="0"/>
              <a:t/>
            </a:r>
            <a:br>
              <a:rPr lang="en-US" b="1" dirty="0" smtClean="0"/>
            </a:br>
            <a:r>
              <a:rPr lang="en-US" sz="3600" b="1" dirty="0" smtClean="0"/>
              <a:t>Background</a:t>
            </a:r>
            <a:endParaRPr lang="en-US" sz="3600" b="1" dirty="0"/>
          </a:p>
        </p:txBody>
      </p:sp>
      <p:sp>
        <p:nvSpPr>
          <p:cNvPr id="3" name="Content Placeholder 2"/>
          <p:cNvSpPr>
            <a:spLocks noGrp="1"/>
          </p:cNvSpPr>
          <p:nvPr>
            <p:ph idx="1"/>
          </p:nvPr>
        </p:nvSpPr>
        <p:spPr>
          <a:xfrm>
            <a:off x="457200" y="1219200"/>
            <a:ext cx="8229600" cy="4906963"/>
          </a:xfrm>
        </p:spPr>
        <p:txBody>
          <a:bodyPr>
            <a:normAutofit lnSpcReduction="10000"/>
          </a:bodyPr>
          <a:lstStyle/>
          <a:p>
            <a:pPr>
              <a:buFont typeface="Wingdings" pitchFamily="2" charset="2"/>
              <a:buChar char="Ø"/>
            </a:pPr>
            <a:endParaRPr lang="en-GB" dirty="0" smtClean="0"/>
          </a:p>
          <a:p>
            <a:pPr>
              <a:buFont typeface="Wingdings" pitchFamily="2" charset="2"/>
              <a:buChar char="Ø"/>
            </a:pPr>
            <a:r>
              <a:rPr lang="en-GB" dirty="0" smtClean="0"/>
              <a:t>The existing  HIS in the Hospital currently contains all the modules of Admission, Billing, Lab, Radiology, Pharmacy, Materials Management etc.</a:t>
            </a:r>
          </a:p>
          <a:p>
            <a:pPr>
              <a:buFont typeface="Wingdings" pitchFamily="2" charset="2"/>
              <a:buChar char="Ø"/>
            </a:pPr>
            <a:r>
              <a:rPr lang="en-GB" dirty="0" smtClean="0"/>
              <a:t> The Hospital had implemented VistA that was integrated with the existing Hospital HIS to provide advanced clinical functionality which is limited in the current HIS.</a:t>
            </a:r>
            <a:endParaRPr lang="en-US" dirty="0" smtClean="0"/>
          </a:p>
          <a:p>
            <a:pPr>
              <a:buNone/>
            </a:pPr>
            <a:endParaRPr lang="en-US" dirty="0" smtClean="0"/>
          </a:p>
          <a:p>
            <a:pPr>
              <a:buNone/>
            </a:pPr>
            <a:endParaRPr lang="en-US" dirty="0"/>
          </a:p>
        </p:txBody>
      </p:sp>
    </p:spTree>
  </p:cSld>
  <p:clrMapOvr>
    <a:masterClrMapping/>
  </p:clrMapOvr>
  <p:transition>
    <p:wipe di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0" y="0"/>
            <a:ext cx="9144000" cy="6858000"/>
          </a:xfrm>
        </p:spPr>
        <p:txBody>
          <a:bodyPr>
            <a:normAutofit lnSpcReduction="10000"/>
          </a:bodyPr>
          <a:lstStyle/>
          <a:p>
            <a:pPr>
              <a:buNone/>
            </a:pPr>
            <a:endParaRPr lang="en-US" dirty="0" smtClean="0"/>
          </a:p>
          <a:p>
            <a:pPr>
              <a:buNone/>
            </a:pPr>
            <a:r>
              <a:rPr lang="en-US" dirty="0" smtClean="0"/>
              <a:t>   The following types of support are in scope of this procedure:</a:t>
            </a:r>
          </a:p>
          <a:p>
            <a:pPr>
              <a:buNone/>
            </a:pPr>
            <a:endParaRPr lang="en-US" dirty="0" smtClean="0"/>
          </a:p>
          <a:p>
            <a:pPr lvl="0"/>
            <a:r>
              <a:rPr lang="en-US" dirty="0" smtClean="0"/>
              <a:t>1st line support	:    Project executes Service Desk function.</a:t>
            </a:r>
          </a:p>
          <a:p>
            <a:pPr lvl="0"/>
            <a:endParaRPr lang="en-US" dirty="0" smtClean="0"/>
          </a:p>
          <a:p>
            <a:pPr lvl="0"/>
            <a:r>
              <a:rPr lang="en-US" dirty="0" smtClean="0"/>
              <a:t>2nd line support:   Project receives Tickets (Incident or Requests) from the (Service Desk and works on the Tickets.</a:t>
            </a:r>
          </a:p>
          <a:p>
            <a:pPr lvl="0"/>
            <a:endParaRPr lang="en-US" dirty="0" smtClean="0"/>
          </a:p>
          <a:p>
            <a:pPr lvl="0"/>
            <a:r>
              <a:rPr lang="en-US" dirty="0" smtClean="0"/>
              <a:t>3rd line support   :     Team gets involved only if specialist application knowledge is required for e.g. when code changes are needed.</a:t>
            </a:r>
          </a:p>
          <a:p>
            <a:pPr>
              <a:buNone/>
            </a:pPr>
            <a:endParaRPr lang="en-US" dirty="0"/>
          </a:p>
        </p:txBody>
      </p:sp>
    </p:spTree>
  </p:cSld>
  <p:clrMapOvr>
    <a:masterClrMapping/>
  </p:clrMapOvr>
  <p:transition>
    <p:wipe di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8229600" cy="1143000"/>
          </a:xfrm>
        </p:spPr>
        <p:txBody>
          <a:bodyPr>
            <a:normAutofit fontScale="90000"/>
          </a:bodyPr>
          <a:lstStyle/>
          <a:p>
            <a:pPr algn="ctr"/>
            <a:r>
              <a:rPr lang="en-US" b="1" dirty="0" smtClean="0"/>
              <a:t> </a:t>
            </a:r>
            <a:r>
              <a:rPr lang="en-GB" sz="3600" b="1" dirty="0" smtClean="0"/>
              <a:t>Descriptions and Definitions</a:t>
            </a:r>
            <a:r>
              <a:rPr lang="en-US" sz="3600" b="1" dirty="0" smtClean="0"/>
              <a:t/>
            </a:r>
            <a:br>
              <a:rPr lang="en-US" sz="3600" b="1" dirty="0" smtClean="0"/>
            </a:br>
            <a:r>
              <a:rPr lang="en-US" sz="3600" b="1" dirty="0" smtClean="0"/>
              <a:t>  </a:t>
            </a:r>
            <a:endParaRPr lang="en-US" sz="3600" b="1" dirty="0"/>
          </a:p>
        </p:txBody>
      </p:sp>
      <p:sp>
        <p:nvSpPr>
          <p:cNvPr id="3" name="Content Placeholder 2"/>
          <p:cNvSpPr>
            <a:spLocks noGrp="1"/>
          </p:cNvSpPr>
          <p:nvPr>
            <p:ph idx="1"/>
          </p:nvPr>
        </p:nvSpPr>
        <p:spPr>
          <a:xfrm>
            <a:off x="457200" y="990600"/>
            <a:ext cx="8229600" cy="5135563"/>
          </a:xfrm>
        </p:spPr>
        <p:txBody>
          <a:bodyPr>
            <a:normAutofit lnSpcReduction="10000"/>
          </a:bodyPr>
          <a:lstStyle/>
          <a:p>
            <a:pPr>
              <a:buNone/>
            </a:pPr>
            <a:endParaRPr lang="en-US" b="1" dirty="0" smtClean="0"/>
          </a:p>
          <a:p>
            <a:pPr>
              <a:buNone/>
            </a:pPr>
            <a:r>
              <a:rPr lang="en-US" b="1" dirty="0" smtClean="0"/>
              <a:t>Incident</a:t>
            </a:r>
            <a:r>
              <a:rPr lang="en-US" dirty="0" smtClean="0"/>
              <a:t>- Any event which is not part of the standard operation of a service and which causes, or may cause, an interruption to, or a reduction in, the quality of that service.</a:t>
            </a:r>
          </a:p>
          <a:p>
            <a:pPr>
              <a:buNone/>
            </a:pPr>
            <a:r>
              <a:rPr lang="en-US" b="1" dirty="0" smtClean="0"/>
              <a:t>Incident Tracking System- </a:t>
            </a:r>
            <a:r>
              <a:rPr lang="en-US" dirty="0" smtClean="0"/>
              <a:t>This is an automated or a manual system used to support the Service Management processes, e.g. to record and track. OPAS tool will be used for the same.</a:t>
            </a:r>
          </a:p>
          <a:p>
            <a:pPr>
              <a:buNone/>
            </a:pPr>
            <a:endParaRPr lang="en-US" dirty="0"/>
          </a:p>
        </p:txBody>
      </p:sp>
    </p:spTree>
  </p:cSld>
  <p:clrMapOvr>
    <a:masterClrMapping/>
  </p:clrMapOvr>
  <p:transition>
    <p:wipe di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7" name="Rectangle 1"/>
          <p:cNvSpPr>
            <a:spLocks noChangeArrowheads="1"/>
          </p:cNvSpPr>
          <p:nvPr/>
        </p:nvSpPr>
        <p:spPr bwMode="auto">
          <a:xfrm>
            <a:off x="228601" y="1"/>
            <a:ext cx="8686800" cy="606319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endParaRPr lang="en-US" altLang="zh-CN" sz="1200" dirty="0" smtClean="0">
              <a:latin typeface="Times New Roman" pitchFamily="18" charset="0"/>
              <a:ea typeface="Times New Roman" pitchFamily="18" charset="0"/>
              <a:cs typeface="Times New Roman" pitchFamily="18" charset="0"/>
            </a:endParaRPr>
          </a:p>
          <a:p>
            <a:pPr lvl="0" fontAlgn="base">
              <a:spcBef>
                <a:spcPct val="0"/>
              </a:spcBef>
              <a:spcAft>
                <a:spcPct val="0"/>
              </a:spcAft>
            </a:pPr>
            <a:endParaRPr kumimoji="0" lang="en-US" altLang="zh-CN"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lvl="0" fontAlgn="base">
              <a:spcBef>
                <a:spcPct val="0"/>
              </a:spcBef>
              <a:spcAft>
                <a:spcPct val="0"/>
              </a:spcAft>
            </a:pPr>
            <a:endParaRPr lang="en-US" altLang="zh-CN" sz="2800" b="1" dirty="0" smtClean="0">
              <a:latin typeface="Times New Roman" pitchFamily="18" charset="0"/>
              <a:ea typeface="Times New Roman" pitchFamily="18" charset="0"/>
              <a:cs typeface="Times New Roman" pitchFamily="18" charset="0"/>
            </a:endParaRPr>
          </a:p>
          <a:p>
            <a:pPr lvl="0" fontAlgn="base">
              <a:spcBef>
                <a:spcPct val="0"/>
              </a:spcBef>
              <a:spcAft>
                <a:spcPct val="0"/>
              </a:spcAft>
            </a:pPr>
            <a:endParaRPr kumimoji="0" lang="en-US" altLang="zh-CN"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lvl="0" fontAlgn="base">
              <a:spcBef>
                <a:spcPct val="0"/>
              </a:spcBef>
              <a:spcAft>
                <a:spcPct val="0"/>
              </a:spcAft>
            </a:pPr>
            <a:r>
              <a:rPr kumimoji="0" lang="en-US" altLang="zh-CN"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Ticket</a:t>
            </a:r>
            <a:r>
              <a:rPr kumimoji="0" lang="en-US" altLang="zh-CN"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lang="en-US" sz="2800" dirty="0" smtClean="0"/>
              <a:t>This can be an Incident, Request for Information or Service request.</a:t>
            </a:r>
          </a:p>
          <a:p>
            <a:pPr lvl="0" fontAlgn="base">
              <a:spcBef>
                <a:spcPct val="0"/>
              </a:spcBef>
              <a:spcAft>
                <a:spcPct val="0"/>
              </a:spcAft>
            </a:pPr>
            <a:endParaRPr lang="en-US" sz="2800" dirty="0" smtClean="0"/>
          </a:p>
          <a:p>
            <a:pPr lvl="0" fontAlgn="base">
              <a:spcBef>
                <a:spcPct val="0"/>
              </a:spcBef>
              <a:spcAft>
                <a:spcPct val="0"/>
              </a:spcAft>
            </a:pPr>
            <a:r>
              <a:rPr lang="en-US" sz="2800" b="1" dirty="0" smtClean="0"/>
              <a:t>Problem</a:t>
            </a:r>
            <a:r>
              <a:rPr lang="en-US" sz="2800" dirty="0" smtClean="0"/>
              <a:t>- A condition identified as a result of multiple  incidents that exhibit common symptoms or as a result of a high impact</a:t>
            </a:r>
          </a:p>
          <a:p>
            <a:pPr lvl="0" fontAlgn="base">
              <a:spcBef>
                <a:spcPct val="0"/>
              </a:spcBef>
              <a:spcAft>
                <a:spcPct val="0"/>
              </a:spcAft>
            </a:pPr>
            <a:endParaRPr lang="en-US" sz="2800" dirty="0" smtClean="0"/>
          </a:p>
          <a:p>
            <a:pPr fontAlgn="base">
              <a:spcBef>
                <a:spcPct val="0"/>
              </a:spcBef>
              <a:spcAft>
                <a:spcPct val="0"/>
              </a:spcAft>
            </a:pPr>
            <a:r>
              <a:rPr lang="en-US" sz="2800" b="1" dirty="0" smtClean="0"/>
              <a:t>Incident Management-</a:t>
            </a:r>
            <a:r>
              <a:rPr kumimoji="0" lang="en-US" altLang="zh-CN" sz="2800" b="1" i="0" u="none" strike="noStrike" cap="none" normalizeH="0" baseline="0" dirty="0" smtClean="0">
                <a:ln>
                  <a:noFill/>
                </a:ln>
                <a:solidFill>
                  <a:schemeClr val="tx1"/>
                </a:solidFill>
                <a:effectLst/>
                <a:latin typeface="Arial" pitchFamily="34" charset="0"/>
              </a:rPr>
              <a:t> </a:t>
            </a:r>
            <a:r>
              <a:rPr lang="en-US" sz="2800" dirty="0" smtClean="0"/>
              <a:t>The Process responsible  to return the IT Service to Users as quickly as possible.</a:t>
            </a:r>
            <a:endParaRPr kumimoji="0" lang="en-US" altLang="zh-CN" sz="2800" b="0" i="0" u="none" strike="noStrike" cap="none" normalizeH="0" baseline="0" dirty="0" smtClean="0">
              <a:ln>
                <a:noFill/>
              </a:ln>
              <a:solidFill>
                <a:schemeClr val="tx1"/>
              </a:solidFill>
              <a:effectLst/>
              <a:latin typeface="Arial" pitchFamily="34" charset="0"/>
            </a:endParaRPr>
          </a:p>
        </p:txBody>
      </p:sp>
    </p:spTree>
  </p:cSld>
  <p:clrMapOvr>
    <a:masterClrMapping/>
  </p:clrMapOvr>
  <p:transition>
    <p:wipe di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8153400" cy="1066800"/>
          </a:xfrm>
        </p:spPr>
        <p:txBody>
          <a:bodyPr>
            <a:normAutofit fontScale="90000"/>
          </a:bodyPr>
          <a:lstStyle/>
          <a:p>
            <a:pPr algn="ctr"/>
            <a:r>
              <a:rPr lang="en-GB" b="1" dirty="0" smtClean="0"/>
              <a:t> </a:t>
            </a:r>
            <a:br>
              <a:rPr lang="en-GB" b="1" dirty="0" smtClean="0"/>
            </a:br>
            <a:r>
              <a:rPr lang="en-GB" b="1" dirty="0" smtClean="0"/>
              <a:t/>
            </a:r>
            <a:br>
              <a:rPr lang="en-GB" b="1" dirty="0" smtClean="0"/>
            </a:br>
            <a:r>
              <a:rPr lang="en-GB" b="1" dirty="0" smtClean="0"/>
              <a:t/>
            </a:r>
            <a:br>
              <a:rPr lang="en-GB" b="1" dirty="0" smtClean="0"/>
            </a:br>
            <a:r>
              <a:rPr lang="en-GB" b="1" dirty="0" smtClean="0"/>
              <a:t/>
            </a:r>
            <a:br>
              <a:rPr lang="en-GB" b="1" dirty="0" smtClean="0"/>
            </a:br>
            <a:r>
              <a:rPr lang="en-GB" b="1" dirty="0" smtClean="0"/>
              <a:t/>
            </a:r>
            <a:br>
              <a:rPr lang="en-GB" b="1" dirty="0" smtClean="0"/>
            </a:br>
            <a:r>
              <a:rPr lang="en-GB" b="1" dirty="0" smtClean="0"/>
              <a:t/>
            </a:r>
            <a:br>
              <a:rPr lang="en-GB" b="1" dirty="0" smtClean="0"/>
            </a:br>
            <a:r>
              <a:rPr lang="en-GB" b="1" dirty="0" smtClean="0"/>
              <a:t/>
            </a:r>
            <a:br>
              <a:rPr lang="en-GB" b="1" dirty="0" smtClean="0"/>
            </a:br>
            <a:r>
              <a:rPr lang="en-GB" b="1" dirty="0" smtClean="0"/>
              <a:t/>
            </a:r>
            <a:br>
              <a:rPr lang="en-GB" b="1" dirty="0" smtClean="0"/>
            </a:br>
            <a:r>
              <a:rPr lang="en-GB" b="1" dirty="0" smtClean="0"/>
              <a:t/>
            </a:r>
            <a:br>
              <a:rPr lang="en-GB" b="1" dirty="0" smtClean="0"/>
            </a:br>
            <a:r>
              <a:rPr lang="en-GB" b="1" dirty="0" smtClean="0"/>
              <a:t/>
            </a:r>
            <a:br>
              <a:rPr lang="en-GB" b="1" dirty="0" smtClean="0"/>
            </a:br>
            <a:r>
              <a:rPr lang="en-GB" b="1" dirty="0" smtClean="0"/>
              <a:t/>
            </a:r>
            <a:br>
              <a:rPr lang="en-GB" b="1" dirty="0" smtClean="0"/>
            </a:br>
            <a:r>
              <a:rPr lang="en-GB" b="1" dirty="0" smtClean="0"/>
              <a:t/>
            </a:r>
            <a:br>
              <a:rPr lang="en-GB" b="1" dirty="0" smtClean="0"/>
            </a:br>
            <a:r>
              <a:rPr lang="en-GB" b="1" dirty="0" smtClean="0"/>
              <a:t/>
            </a:r>
            <a:br>
              <a:rPr lang="en-GB" b="1" dirty="0" smtClean="0"/>
            </a:br>
            <a:r>
              <a:rPr lang="en-GB" sz="3600" b="1" dirty="0" smtClean="0"/>
              <a:t>Incident Tracking System</a:t>
            </a:r>
            <a:r>
              <a:rPr lang="en-US" sz="3600" b="1" dirty="0" smtClean="0"/>
              <a:t/>
            </a:r>
            <a:br>
              <a:rPr lang="en-US" sz="3600" b="1" dirty="0" smtClean="0"/>
            </a:br>
            <a:endParaRPr lang="en-US" sz="3600" b="1" dirty="0"/>
          </a:p>
        </p:txBody>
      </p:sp>
      <p:sp>
        <p:nvSpPr>
          <p:cNvPr id="3" name="Content Placeholder 2"/>
          <p:cNvSpPr>
            <a:spLocks noGrp="1"/>
          </p:cNvSpPr>
          <p:nvPr>
            <p:ph idx="1"/>
          </p:nvPr>
        </p:nvSpPr>
        <p:spPr>
          <a:xfrm>
            <a:off x="457200" y="1219200"/>
            <a:ext cx="8229600" cy="4906963"/>
          </a:xfrm>
        </p:spPr>
        <p:txBody>
          <a:bodyPr>
            <a:normAutofit fontScale="85000" lnSpcReduction="10000"/>
          </a:bodyPr>
          <a:lstStyle/>
          <a:p>
            <a:pPr>
              <a:buNone/>
            </a:pPr>
            <a:r>
              <a:rPr lang="en-US" dirty="0" smtClean="0"/>
              <a:t>   </a:t>
            </a:r>
          </a:p>
          <a:p>
            <a:pPr>
              <a:buNone/>
            </a:pPr>
            <a:r>
              <a:rPr lang="en-US" dirty="0" smtClean="0"/>
              <a:t>   OPAS (Operational Process Applications Suite) </a:t>
            </a:r>
          </a:p>
          <a:p>
            <a:pPr>
              <a:buNone/>
            </a:pPr>
            <a:endParaRPr lang="en-US" dirty="0" smtClean="0"/>
          </a:p>
          <a:p>
            <a:pPr>
              <a:buFont typeface="Arial" pitchFamily="34" charset="0"/>
              <a:buChar char="•"/>
            </a:pPr>
            <a:r>
              <a:rPr lang="en-US" dirty="0" smtClean="0"/>
              <a:t>Developed specifically to support service management processes for large and/or complex IT organizations. </a:t>
            </a:r>
          </a:p>
          <a:p>
            <a:pPr>
              <a:buFont typeface="Arial" pitchFamily="34" charset="0"/>
              <a:buChar char="•"/>
            </a:pPr>
            <a:endParaRPr lang="en-US" dirty="0" smtClean="0"/>
          </a:p>
          <a:p>
            <a:pPr>
              <a:buFont typeface="Arial" pitchFamily="34" charset="0"/>
              <a:buChar char="•"/>
            </a:pPr>
            <a:r>
              <a:rPr lang="en-US" dirty="0" smtClean="0"/>
              <a:t> It provides -Incident, problem, change, request, and configuration management across the spectrum of IT operational areas such as server support, operations, security and administration, network support, and disaster recovery.</a:t>
            </a:r>
          </a:p>
          <a:p>
            <a:pPr>
              <a:buNone/>
            </a:pPr>
            <a:endParaRPr lang="en-US" dirty="0" smtClean="0"/>
          </a:p>
          <a:p>
            <a:pPr>
              <a:buNone/>
            </a:pPr>
            <a:endParaRPr lang="en-US" dirty="0" smtClean="0"/>
          </a:p>
          <a:p>
            <a:pPr>
              <a:buNone/>
            </a:pPr>
            <a:endParaRPr lang="en-US" dirty="0"/>
          </a:p>
        </p:txBody>
      </p:sp>
    </p:spTree>
  </p:cSld>
  <p:clrMapOvr>
    <a:masterClrMapping/>
  </p:clrMapOvr>
  <p:transition>
    <p:wipe di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p:cNvPicPr>
          <p:nvPr>
            <p:ph idx="1"/>
          </p:nvPr>
        </p:nvPicPr>
        <p:blipFill>
          <a:blip r:embed="rId2"/>
          <a:stretch>
            <a:fillRect/>
          </a:stretch>
        </p:blipFill>
        <p:spPr>
          <a:xfrm>
            <a:off x="0" y="0"/>
            <a:ext cx="9144000" cy="6858000"/>
          </a:xfrm>
          <a:prstGeom prst="rect">
            <a:avLst/>
          </a:prstGeom>
        </p:spPr>
      </p:pic>
    </p:spTree>
  </p:cSld>
  <p:clrMapOvr>
    <a:masterClrMapping/>
  </p:clrMapOvr>
  <p:transition>
    <p:wipe dir="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6" name="Rectangle 2"/>
          <p:cNvSpPr>
            <a:spLocks noChangeArrowheads="1"/>
          </p:cNvSpPr>
          <p:nvPr/>
        </p:nvSpPr>
        <p:spPr bwMode="auto">
          <a:xfrm>
            <a:off x="0" y="0"/>
            <a:ext cx="7552645" cy="6001643"/>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914400" algn="l"/>
              </a:tabLst>
            </a:pPr>
            <a:r>
              <a:rPr kumimoji="0" lang="en-US" altLang="zh-CN" sz="1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tab pos="914400" algn="l"/>
              </a:tabLst>
            </a:pPr>
            <a:endParaRPr lang="en-US" altLang="zh-CN" sz="1200" dirty="0" smtClean="0">
              <a:latin typeface="Times New Roman" pitchFamily="18"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tab pos="914400" algn="l"/>
              </a:tabLst>
            </a:pPr>
            <a:endParaRPr kumimoji="0" lang="en-US" altLang="zh-CN" sz="1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tab pos="914400" algn="l"/>
              </a:tabLst>
            </a:pPr>
            <a:endParaRPr lang="en-US" altLang="zh-CN" sz="1200" dirty="0" smtClean="0">
              <a:latin typeface="Times New Roman" pitchFamily="18"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tab pos="914400" algn="l"/>
              </a:tabLst>
            </a:pPr>
            <a:endParaRPr kumimoji="0" lang="en-US" altLang="zh-CN" sz="1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tab pos="914400" algn="l"/>
              </a:tabLst>
            </a:pPr>
            <a:r>
              <a:rPr kumimoji="0" lang="en-US" altLang="zh-CN"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Incident tickets reported in OPAS explorer are assigned </a:t>
            </a:r>
          </a:p>
          <a:p>
            <a:pPr marL="0" marR="0" lvl="0" indent="0" algn="l" defTabSz="914400" rtl="0" eaLnBrk="1" fontAlgn="base" latinLnBrk="0" hangingPunct="1">
              <a:lnSpc>
                <a:spcPct val="100000"/>
              </a:lnSpc>
              <a:spcBef>
                <a:spcPct val="0"/>
              </a:spcBef>
              <a:spcAft>
                <a:spcPct val="0"/>
              </a:spcAft>
              <a:buClrTx/>
              <a:buSzTx/>
              <a:buFontTx/>
              <a:buNone/>
              <a:tabLst>
                <a:tab pos="914400" algn="l"/>
              </a:tabLst>
            </a:pPr>
            <a:r>
              <a:rPr lang="en-US" altLang="zh-CN" sz="2400" dirty="0" smtClean="0">
                <a:latin typeface="Times New Roman" pitchFamily="18" charset="0"/>
                <a:ea typeface="Times New Roman" pitchFamily="18" charset="0"/>
                <a:cs typeface="Times New Roman" pitchFamily="18" charset="0"/>
              </a:rPr>
              <a:t>      </a:t>
            </a:r>
            <a:r>
              <a:rPr kumimoji="0" lang="en-US" altLang="zh-CN"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in four groups. </a:t>
            </a:r>
          </a:p>
          <a:p>
            <a:pPr marL="0" marR="0" lvl="0" indent="0" algn="l" defTabSz="914400" rtl="0" eaLnBrk="1" fontAlgn="base" latinLnBrk="0" hangingPunct="1">
              <a:lnSpc>
                <a:spcPct val="100000"/>
              </a:lnSpc>
              <a:spcBef>
                <a:spcPct val="0"/>
              </a:spcBef>
              <a:spcAft>
                <a:spcPct val="0"/>
              </a:spcAft>
              <a:buClrTx/>
              <a:buSzTx/>
              <a:buFontTx/>
              <a:buNone/>
              <a:tabLst>
                <a:tab pos="914400" algn="l"/>
              </a:tabLst>
            </a:pPr>
            <a:r>
              <a:rPr kumimoji="0" lang="en-US" altLang="zh-CN"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tab pos="914400" algn="l"/>
              </a:tabLst>
            </a:pPr>
            <a:r>
              <a:rPr kumimoji="0" lang="en-US" altLang="zh-CN"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They are:</a:t>
            </a:r>
            <a:endParaRPr kumimoji="0" lang="en-US" altLang="zh-CN"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457200" marR="0" lvl="1" indent="0" algn="l" defTabSz="914400" rtl="0" eaLnBrk="0" fontAlgn="base" latinLnBrk="0" hangingPunct="0">
              <a:lnSpc>
                <a:spcPct val="200000"/>
              </a:lnSpc>
              <a:spcBef>
                <a:spcPct val="0"/>
              </a:spcBef>
              <a:spcAft>
                <a:spcPct val="0"/>
              </a:spcAft>
              <a:buClrTx/>
              <a:buSzTx/>
              <a:buFont typeface="Symbol" pitchFamily="18" charset="2"/>
              <a:buChar char=""/>
              <a:tabLst>
                <a:tab pos="914400" algn="l"/>
              </a:tabLst>
            </a:pPr>
            <a:r>
              <a:rPr kumimoji="0" lang="en-US" altLang="zh-CN"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MAX-HIS Application Support</a:t>
            </a:r>
            <a:endParaRPr kumimoji="0" lang="en-US" altLang="zh-CN"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457200" marR="0" lvl="1" indent="0" algn="l" defTabSz="914400" rtl="0" eaLnBrk="0" fontAlgn="base" latinLnBrk="0" hangingPunct="0">
              <a:lnSpc>
                <a:spcPct val="200000"/>
              </a:lnSpc>
              <a:spcBef>
                <a:spcPct val="0"/>
              </a:spcBef>
              <a:spcAft>
                <a:spcPct val="0"/>
              </a:spcAft>
              <a:buClrTx/>
              <a:buSzTx/>
              <a:buFont typeface="Symbol" pitchFamily="18" charset="2"/>
              <a:buChar char=""/>
              <a:tabLst>
                <a:tab pos="914400" algn="l"/>
              </a:tabLst>
            </a:pPr>
            <a:r>
              <a:rPr kumimoji="0" lang="en-US" altLang="zh-CN"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Max-Application Parameters</a:t>
            </a:r>
            <a:endParaRPr kumimoji="0" lang="en-US" altLang="zh-CN"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457200" marR="0" lvl="1" indent="0" algn="l" defTabSz="914400" rtl="0" eaLnBrk="0" fontAlgn="base" latinLnBrk="0" hangingPunct="0">
              <a:lnSpc>
                <a:spcPct val="200000"/>
              </a:lnSpc>
              <a:spcBef>
                <a:spcPct val="0"/>
              </a:spcBef>
              <a:spcAft>
                <a:spcPct val="0"/>
              </a:spcAft>
              <a:buClrTx/>
              <a:buSzTx/>
              <a:buFont typeface="Symbol" pitchFamily="18" charset="2"/>
              <a:buChar char=""/>
              <a:tabLst>
                <a:tab pos="914400" algn="l"/>
              </a:tabLst>
            </a:pPr>
            <a:r>
              <a:rPr kumimoji="0" lang="en-US" altLang="zh-CN"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Max-Mumps HL7 App Support</a:t>
            </a:r>
            <a:endParaRPr kumimoji="0" lang="en-US" altLang="zh-CN"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457200" marR="0" lvl="1" indent="0" algn="l" defTabSz="914400" rtl="0" eaLnBrk="0" fontAlgn="base" latinLnBrk="0" hangingPunct="0">
              <a:lnSpc>
                <a:spcPct val="200000"/>
              </a:lnSpc>
              <a:spcBef>
                <a:spcPct val="0"/>
              </a:spcBef>
              <a:spcAft>
                <a:spcPct val="0"/>
              </a:spcAft>
              <a:buClrTx/>
              <a:buSzTx/>
              <a:buFont typeface="Symbol" pitchFamily="18" charset="2"/>
              <a:buChar char=""/>
              <a:tabLst>
                <a:tab pos="914400" algn="l"/>
              </a:tabLst>
            </a:pPr>
            <a:r>
              <a:rPr kumimoji="0" lang="en-US" altLang="zh-CN"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MAX-VistA Application Support</a:t>
            </a:r>
            <a:endParaRPr kumimoji="0" lang="en-US" altLang="zh-CN"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200000"/>
              </a:lnSpc>
              <a:spcBef>
                <a:spcPct val="0"/>
              </a:spcBef>
              <a:spcAft>
                <a:spcPct val="0"/>
              </a:spcAft>
              <a:buClrTx/>
              <a:buSzTx/>
              <a:buFontTx/>
              <a:buNone/>
              <a:tabLst>
                <a:tab pos="914400" algn="l"/>
              </a:tabLst>
            </a:pPr>
            <a:endParaRPr kumimoji="0" lang="en-US" altLang="zh-CN" sz="1800" b="0" i="0" u="none" strike="noStrike" cap="none" normalizeH="0" baseline="0" dirty="0" smtClean="0">
              <a:ln>
                <a:noFill/>
              </a:ln>
              <a:solidFill>
                <a:schemeClr val="tx1"/>
              </a:solidFill>
              <a:effectLst/>
              <a:latin typeface="Arial" pitchFamily="34" charset="0"/>
            </a:endParaRPr>
          </a:p>
        </p:txBody>
      </p:sp>
    </p:spTree>
  </p:cSld>
  <p:clrMapOvr>
    <a:masterClrMapping/>
  </p:clrMapOvr>
  <p:transition>
    <p:wipe dir="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tretch>
            <a:fillRect/>
          </a:stretch>
        </p:blipFill>
        <p:spPr>
          <a:xfrm>
            <a:off x="0" y="0"/>
            <a:ext cx="9448800" cy="6858000"/>
          </a:xfrm>
          <a:prstGeom prst="rect">
            <a:avLst/>
          </a:prstGeom>
        </p:spPr>
      </p:pic>
    </p:spTree>
  </p:cSld>
  <p:clrMapOvr>
    <a:masterClrMapping/>
  </p:clrMapOvr>
  <p:transition>
    <p:wipe dir="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tretch>
            <a:fillRect/>
          </a:stretch>
        </p:blipFill>
        <p:spPr>
          <a:xfrm>
            <a:off x="0" y="0"/>
            <a:ext cx="9144000" cy="6858000"/>
          </a:xfrm>
          <a:prstGeom prst="rect">
            <a:avLst/>
          </a:prstGeom>
        </p:spPr>
      </p:pic>
    </p:spTree>
  </p:cSld>
  <p:clrMapOvr>
    <a:masterClrMapping/>
  </p:clrMapOvr>
  <p:transition>
    <p:wipe dir="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tretch>
            <a:fillRect/>
          </a:stretch>
        </p:blipFill>
        <p:spPr>
          <a:xfrm>
            <a:off x="0" y="0"/>
            <a:ext cx="9144000" cy="6858000"/>
          </a:xfrm>
          <a:prstGeom prst="rect">
            <a:avLst/>
          </a:prstGeom>
        </p:spPr>
      </p:pic>
    </p:spTree>
  </p:cSld>
  <p:clrMapOvr>
    <a:masterClrMapping/>
  </p:clrMapOvr>
  <p:transition>
    <p:wipe dir="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tretch>
            <a:fillRect/>
          </a:stretch>
        </p:blipFill>
        <p:spPr>
          <a:xfrm>
            <a:off x="0" y="0"/>
            <a:ext cx="9144000" cy="6858000"/>
          </a:xfrm>
          <a:prstGeom prst="rect">
            <a:avLst/>
          </a:prstGeom>
        </p:spPr>
      </p:pic>
    </p:spTree>
  </p:cSld>
  <p:clrMapOvr>
    <a:masterClrMapping/>
  </p:clrMapOvr>
  <p:transition>
    <p:wipe dir="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533400"/>
            <a:ext cx="8153400" cy="381000"/>
          </a:xfrm>
        </p:spPr>
        <p:txBody>
          <a:bodyPr>
            <a:normAutofit fontScale="90000"/>
          </a:bodyPr>
          <a:lstStyle/>
          <a:p>
            <a:pPr algn="ctr"/>
            <a:r>
              <a:rPr lang="en-US" b="1" dirty="0" smtClean="0"/>
              <a:t/>
            </a:r>
            <a:br>
              <a:rPr lang="en-US" b="1" dirty="0" smtClean="0"/>
            </a:br>
            <a:r>
              <a:rPr lang="en-US" b="1" dirty="0" smtClean="0"/>
              <a:t/>
            </a:r>
            <a:br>
              <a:rPr lang="en-US" b="1" dirty="0" smtClean="0"/>
            </a:br>
            <a:r>
              <a:rPr lang="en-US" b="1" dirty="0" smtClean="0"/>
              <a:t> </a:t>
            </a:r>
            <a:r>
              <a:rPr lang="en-US" sz="3600" b="1" dirty="0" smtClean="0"/>
              <a:t>Severities of Incidents</a:t>
            </a:r>
            <a:endParaRPr lang="en-US" sz="3600" b="1" dirty="0"/>
          </a:p>
        </p:txBody>
      </p:sp>
      <p:sp>
        <p:nvSpPr>
          <p:cNvPr id="3" name="Content Placeholder 2"/>
          <p:cNvSpPr>
            <a:spLocks noGrp="1"/>
          </p:cNvSpPr>
          <p:nvPr>
            <p:ph idx="1"/>
          </p:nvPr>
        </p:nvSpPr>
        <p:spPr/>
        <p:txBody>
          <a:bodyPr>
            <a:normAutofit fontScale="85000" lnSpcReduction="20000"/>
          </a:bodyPr>
          <a:lstStyle/>
          <a:p>
            <a:pPr marL="514350" indent="-514350">
              <a:buFont typeface="+mj-lt"/>
              <a:buAutoNum type="arabicPeriod"/>
            </a:pPr>
            <a:r>
              <a:rPr lang="en-US" b="1" u="sng" dirty="0" smtClean="0"/>
              <a:t>Severity One –</a:t>
            </a:r>
            <a:endParaRPr lang="en-US" dirty="0" smtClean="0"/>
          </a:p>
          <a:p>
            <a:pPr>
              <a:buNone/>
            </a:pPr>
            <a:endParaRPr lang="en-US" dirty="0" smtClean="0"/>
          </a:p>
          <a:p>
            <a:pPr>
              <a:buNone/>
            </a:pPr>
            <a:r>
              <a:rPr lang="en-US" dirty="0" smtClean="0"/>
              <a:t> </a:t>
            </a:r>
            <a:r>
              <a:rPr lang="en-US" sz="3000" dirty="0" smtClean="0">
                <a:latin typeface="Times New Roman" pitchFamily="18" charset="0"/>
                <a:cs typeface="Times New Roman" pitchFamily="18" charset="0"/>
              </a:rPr>
              <a:t>An Incident which severely impacts Customers</a:t>
            </a:r>
          </a:p>
          <a:p>
            <a:pPr>
              <a:buNone/>
            </a:pPr>
            <a:r>
              <a:rPr lang="en-US" sz="3000" dirty="0" smtClean="0">
                <a:latin typeface="Times New Roman" pitchFamily="18" charset="0"/>
                <a:cs typeface="Times New Roman" pitchFamily="18" charset="0"/>
              </a:rPr>
              <a:t>business operations or renders it non-operational.</a:t>
            </a:r>
          </a:p>
          <a:p>
            <a:pPr>
              <a:buNone/>
            </a:pPr>
            <a:endParaRPr lang="en-US" sz="3000" dirty="0" smtClean="0">
              <a:latin typeface="Times New Roman" pitchFamily="18" charset="0"/>
              <a:cs typeface="Times New Roman" pitchFamily="18" charset="0"/>
            </a:endParaRPr>
          </a:p>
          <a:p>
            <a:pPr marL="274320" lvl="1" indent="-274320">
              <a:buClr>
                <a:schemeClr val="accent3"/>
              </a:buClr>
              <a:buSzPct val="95000"/>
              <a:buNone/>
            </a:pPr>
            <a:r>
              <a:rPr lang="en-US" sz="3000" dirty="0" smtClean="0">
                <a:latin typeface="Times New Roman" pitchFamily="18" charset="0"/>
                <a:cs typeface="Times New Roman" pitchFamily="18" charset="0"/>
              </a:rPr>
              <a:t>Example</a:t>
            </a:r>
            <a:r>
              <a:rPr lang="en-US" dirty="0" smtClean="0"/>
              <a:t>:</a:t>
            </a:r>
          </a:p>
          <a:p>
            <a:pPr marL="274320" lvl="1" indent="-274320">
              <a:buClr>
                <a:schemeClr val="accent3"/>
              </a:buClr>
              <a:buSzPct val="95000"/>
              <a:buNone/>
            </a:pPr>
            <a:r>
              <a:rPr lang="en-US" dirty="0" smtClean="0">
                <a:latin typeface="Times New Roman" pitchFamily="18" charset="0"/>
                <a:cs typeface="Times New Roman" pitchFamily="18" charset="0"/>
              </a:rPr>
              <a:t>	</a:t>
            </a:r>
          </a:p>
          <a:p>
            <a:pPr lvl="1"/>
            <a:r>
              <a:rPr lang="en-US" dirty="0" smtClean="0">
                <a:latin typeface="Times New Roman" pitchFamily="18" charset="0"/>
                <a:cs typeface="Times New Roman" pitchFamily="18" charset="0"/>
              </a:rPr>
              <a:t>Key applications impacted (e.g. HIS, Vista, putty, Mirth e-mail)</a:t>
            </a:r>
          </a:p>
          <a:p>
            <a:pPr lvl="1"/>
            <a:r>
              <a:rPr lang="en-US" dirty="0" smtClean="0">
                <a:latin typeface="Times New Roman" pitchFamily="18" charset="0"/>
                <a:cs typeface="Times New Roman" pitchFamily="18" charset="0"/>
              </a:rPr>
              <a:t>Key function impacted (e.g.  Operation Theater, Front Desk, Admissions, Billing, Discharge)</a:t>
            </a:r>
          </a:p>
          <a:p>
            <a:pPr lvl="1"/>
            <a:r>
              <a:rPr lang="en-US" dirty="0" smtClean="0">
                <a:latin typeface="Times New Roman" pitchFamily="18" charset="0"/>
                <a:cs typeface="Times New Roman" pitchFamily="18" charset="0"/>
              </a:rPr>
              <a:t>A majority of users in one location impacted</a:t>
            </a:r>
          </a:p>
          <a:p>
            <a:pPr lvl="1"/>
            <a:r>
              <a:rPr lang="en-US" dirty="0" smtClean="0">
                <a:latin typeface="Times New Roman" pitchFamily="18" charset="0"/>
                <a:cs typeface="Times New Roman" pitchFamily="18" charset="0"/>
              </a:rPr>
              <a:t>HIS/Mirth/VistA not working for 1 or more facilities</a:t>
            </a:r>
          </a:p>
          <a:p>
            <a:pPr lvl="1"/>
            <a:r>
              <a:rPr lang="en-US" dirty="0" smtClean="0">
                <a:latin typeface="Times New Roman" pitchFamily="18" charset="0"/>
                <a:cs typeface="Times New Roman" pitchFamily="18" charset="0"/>
              </a:rPr>
              <a:t>One or more site operations impacted</a:t>
            </a:r>
          </a:p>
          <a:p>
            <a:pPr marL="274320" lvl="1" indent="-274320">
              <a:buClr>
                <a:schemeClr val="accent3"/>
              </a:buClr>
              <a:buSzPct val="95000"/>
              <a:buFont typeface="Arial" pitchFamily="34" charset="0"/>
              <a:buChar char="•"/>
            </a:pPr>
            <a:endParaRPr lang="en-US" sz="2000" dirty="0" smtClean="0"/>
          </a:p>
          <a:p>
            <a:pPr>
              <a:buNone/>
            </a:pPr>
            <a:endParaRPr lang="en-US" dirty="0" smtClean="0"/>
          </a:p>
          <a:p>
            <a:pPr>
              <a:buNone/>
            </a:pPr>
            <a:endParaRPr lang="en-US" dirty="0" smtClean="0"/>
          </a:p>
          <a:p>
            <a:pPr>
              <a:buNone/>
            </a:pPr>
            <a:endParaRPr lang="en-US" dirty="0" smtClean="0"/>
          </a:p>
          <a:p>
            <a:pPr>
              <a:buNone/>
            </a:pPr>
            <a:endParaRPr lang="en-US" dirty="0"/>
          </a:p>
        </p:txBody>
      </p:sp>
    </p:spTree>
  </p:cSld>
  <p:clrMapOvr>
    <a:masterClrMapping/>
  </p:clrMapOvr>
  <p:transition>
    <p:wipe dir="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533400"/>
            <a:ext cx="8153400" cy="1219200"/>
          </a:xfrm>
        </p:spPr>
        <p:txBody>
          <a:bodyPr>
            <a:normAutofit fontScale="90000"/>
          </a:bodyPr>
          <a:lstStyle/>
          <a:p>
            <a:r>
              <a:rPr lang="en-US" b="1" dirty="0" smtClean="0"/>
              <a:t/>
            </a:r>
            <a:br>
              <a:rPr lang="en-US" b="1" dirty="0" smtClean="0"/>
            </a:br>
            <a:r>
              <a:rPr lang="en-US" b="1" dirty="0" smtClean="0"/>
              <a:t>                    </a:t>
            </a:r>
            <a:br>
              <a:rPr lang="en-US" b="1" dirty="0" smtClean="0"/>
            </a:br>
            <a:r>
              <a:rPr lang="en-US" b="1" dirty="0" smtClean="0"/>
              <a:t>                       </a:t>
            </a:r>
            <a:br>
              <a:rPr lang="en-US" b="1" dirty="0" smtClean="0"/>
            </a:br>
            <a:r>
              <a:rPr lang="en-US" b="1" dirty="0" smtClean="0"/>
              <a:t/>
            </a:r>
            <a:br>
              <a:rPr lang="en-US" b="1" dirty="0" smtClean="0"/>
            </a:br>
            <a:r>
              <a:rPr lang="en-GB" b="1" dirty="0" smtClean="0"/>
              <a:t>       </a:t>
            </a:r>
            <a:r>
              <a:rPr lang="en-US" b="1" dirty="0" smtClean="0"/>
              <a:t/>
            </a:r>
            <a:br>
              <a:rPr lang="en-US" b="1" dirty="0" smtClean="0"/>
            </a:br>
            <a:endParaRPr lang="en-US" b="1" dirty="0"/>
          </a:p>
        </p:txBody>
      </p:sp>
      <p:sp>
        <p:nvSpPr>
          <p:cNvPr id="3" name="Content Placeholder 2"/>
          <p:cNvSpPr>
            <a:spLocks noGrp="1"/>
          </p:cNvSpPr>
          <p:nvPr>
            <p:ph idx="1"/>
          </p:nvPr>
        </p:nvSpPr>
        <p:spPr>
          <a:xfrm>
            <a:off x="457200" y="838200"/>
            <a:ext cx="8229600" cy="5287963"/>
          </a:xfrm>
        </p:spPr>
        <p:txBody>
          <a:bodyPr>
            <a:normAutofit lnSpcReduction="10000"/>
          </a:bodyPr>
          <a:lstStyle/>
          <a:p>
            <a:pPr>
              <a:buNone/>
            </a:pPr>
            <a:r>
              <a:rPr lang="en-US" b="1" dirty="0" smtClean="0"/>
              <a:t>Customer Contact SLA:</a:t>
            </a:r>
            <a:endParaRPr lang="en-US" dirty="0" smtClean="0"/>
          </a:p>
          <a:p>
            <a:endParaRPr lang="en-US" dirty="0" smtClean="0"/>
          </a:p>
          <a:p>
            <a:r>
              <a:rPr lang="en-US" dirty="0" smtClean="0"/>
              <a:t>This Severity Level is responded to on a 24x7 basis and shall have an acknowledgement target of 30 minutes</a:t>
            </a:r>
          </a:p>
          <a:p>
            <a:pPr>
              <a:buNone/>
            </a:pPr>
            <a:endParaRPr lang="en-US" dirty="0" smtClean="0"/>
          </a:p>
          <a:p>
            <a:pPr>
              <a:buNone/>
            </a:pPr>
            <a:r>
              <a:rPr lang="en-US" b="1" dirty="0" smtClean="0"/>
              <a:t>Resolution SLA:</a:t>
            </a:r>
          </a:p>
          <a:p>
            <a:pPr>
              <a:buNone/>
            </a:pPr>
            <a:endParaRPr lang="en-US" dirty="0" smtClean="0"/>
          </a:p>
          <a:p>
            <a:r>
              <a:rPr lang="en-US" dirty="0" smtClean="0"/>
              <a:t>A Severity One Incident record is considered to be resolved on time if the Service is restored within four hours</a:t>
            </a:r>
          </a:p>
          <a:p>
            <a:pPr>
              <a:buNone/>
            </a:pPr>
            <a:endParaRPr lang="en-US" dirty="0" smtClean="0"/>
          </a:p>
          <a:p>
            <a:pPr>
              <a:buNone/>
            </a:pPr>
            <a:endParaRPr lang="en-US" dirty="0"/>
          </a:p>
        </p:txBody>
      </p:sp>
    </p:spTree>
  </p:cSld>
  <p:clrMapOvr>
    <a:masterClrMapping/>
  </p:clrMapOvr>
  <p:transition>
    <p:wipe dir="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533400"/>
            <a:ext cx="8153400" cy="685800"/>
          </a:xfrm>
        </p:spPr>
        <p:txBody>
          <a:bodyPr>
            <a:normAutofit fontScale="90000"/>
          </a:bodyPr>
          <a:lstStyle/>
          <a:p>
            <a:pPr algn="ctr"/>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r>
              <a:rPr lang="en-US" b="1" dirty="0" smtClean="0"/>
              <a:t/>
            </a:r>
            <a:br>
              <a:rPr lang="en-US" b="1" dirty="0" smtClean="0"/>
            </a:br>
            <a:endParaRPr lang="en-US" b="1" dirty="0"/>
          </a:p>
        </p:txBody>
      </p:sp>
      <p:sp>
        <p:nvSpPr>
          <p:cNvPr id="3" name="Content Placeholder 2"/>
          <p:cNvSpPr>
            <a:spLocks noGrp="1"/>
          </p:cNvSpPr>
          <p:nvPr>
            <p:ph idx="1"/>
          </p:nvPr>
        </p:nvSpPr>
        <p:spPr>
          <a:xfrm>
            <a:off x="457200" y="1371600"/>
            <a:ext cx="8229600" cy="4754563"/>
          </a:xfrm>
        </p:spPr>
        <p:txBody>
          <a:bodyPr>
            <a:normAutofit fontScale="77500" lnSpcReduction="20000"/>
          </a:bodyPr>
          <a:lstStyle/>
          <a:p>
            <a:pPr marL="514350" lvl="0" indent="-514350">
              <a:buNone/>
            </a:pPr>
            <a:endParaRPr lang="en-US" b="1" dirty="0" smtClean="0"/>
          </a:p>
          <a:p>
            <a:pPr marL="514350" lvl="0" indent="-514350">
              <a:buNone/>
            </a:pPr>
            <a:r>
              <a:rPr lang="en-US" b="1" dirty="0" smtClean="0"/>
              <a:t>2. </a:t>
            </a:r>
            <a:r>
              <a:rPr lang="en-US" b="1" u="sng" dirty="0" smtClean="0"/>
              <a:t>Severity Two </a:t>
            </a:r>
          </a:p>
          <a:p>
            <a:pPr marL="514350" lvl="0" indent="-514350">
              <a:buNone/>
            </a:pPr>
            <a:endParaRPr lang="en-US" b="1" u="sng" dirty="0" smtClean="0"/>
          </a:p>
          <a:p>
            <a:pPr marL="514350" lvl="0" indent="-514350">
              <a:buNone/>
            </a:pPr>
            <a:r>
              <a:rPr lang="en-US" dirty="0" smtClean="0"/>
              <a:t>       An Incident which materially impacts Customers business operations or degrades the capacity handing</a:t>
            </a:r>
          </a:p>
          <a:p>
            <a:pPr>
              <a:buNone/>
            </a:pPr>
            <a:endParaRPr lang="en-US" dirty="0" smtClean="0"/>
          </a:p>
          <a:p>
            <a:pPr>
              <a:buNone/>
            </a:pPr>
            <a:r>
              <a:rPr lang="en-US" dirty="0" smtClean="0"/>
              <a:t>Examples :-</a:t>
            </a:r>
          </a:p>
          <a:p>
            <a:pPr>
              <a:buNone/>
            </a:pPr>
            <a:endParaRPr lang="en-US" dirty="0" smtClean="0"/>
          </a:p>
          <a:p>
            <a:pPr lvl="0"/>
            <a:r>
              <a:rPr lang="en-US" dirty="0" smtClean="0"/>
              <a:t>Part of one site operations impacted</a:t>
            </a:r>
          </a:p>
          <a:p>
            <a:pPr lvl="0"/>
            <a:r>
              <a:rPr lang="en-US" dirty="0" smtClean="0"/>
              <a:t>Key application performance degraded</a:t>
            </a:r>
          </a:p>
          <a:p>
            <a:pPr lvl="0"/>
            <a:r>
              <a:rPr lang="en-US" dirty="0" smtClean="0"/>
              <a:t>HIS/VistA/Mirth working slow for 1 or more facilities</a:t>
            </a:r>
          </a:p>
          <a:p>
            <a:pPr lvl="0"/>
            <a:r>
              <a:rPr lang="en-US" dirty="0" smtClean="0"/>
              <a:t>Primary VistA or Mirth server fails, secondary server working</a:t>
            </a:r>
          </a:p>
          <a:p>
            <a:pPr lvl="0"/>
            <a:r>
              <a:rPr lang="en-US" dirty="0" smtClean="0"/>
              <a:t>Internet not working for 1 or more facilities</a:t>
            </a:r>
          </a:p>
          <a:p>
            <a:pPr lvl="0">
              <a:buNone/>
            </a:pPr>
            <a:endParaRPr lang="en-US" dirty="0" smtClean="0"/>
          </a:p>
          <a:p>
            <a:pPr marL="514350" lvl="0" indent="-514350">
              <a:buNone/>
            </a:pPr>
            <a:endParaRPr lang="en-US" dirty="0" smtClean="0">
              <a:latin typeface="Times New Roman" pitchFamily="18" charset="0"/>
              <a:cs typeface="Times New Roman" pitchFamily="18" charset="0"/>
            </a:endParaRPr>
          </a:p>
          <a:p>
            <a:pPr marL="274320" lvl="1" indent="-274320">
              <a:buClr>
                <a:schemeClr val="accent3"/>
              </a:buClr>
              <a:buSzPct val="95000"/>
              <a:buNone/>
            </a:pPr>
            <a:endParaRPr lang="en-US" sz="2000" dirty="0" smtClean="0"/>
          </a:p>
          <a:p>
            <a:pPr>
              <a:buNone/>
            </a:pPr>
            <a:endParaRPr lang="en-US" dirty="0" smtClean="0"/>
          </a:p>
          <a:p>
            <a:pPr>
              <a:buNone/>
            </a:pPr>
            <a:endParaRPr lang="en-US" dirty="0" smtClean="0"/>
          </a:p>
          <a:p>
            <a:pPr>
              <a:buNone/>
            </a:pPr>
            <a:endParaRPr lang="en-US" dirty="0" smtClean="0"/>
          </a:p>
          <a:p>
            <a:pPr>
              <a:buNone/>
            </a:pPr>
            <a:endParaRPr lang="en-US" dirty="0"/>
          </a:p>
        </p:txBody>
      </p:sp>
    </p:spTree>
  </p:cSld>
  <p:clrMapOvr>
    <a:masterClrMapping/>
  </p:clrMapOvr>
  <p:transition>
    <p:wipe dir="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8153400" cy="1219200"/>
          </a:xfrm>
        </p:spPr>
        <p:txBody>
          <a:bodyPr>
            <a:normAutofit/>
          </a:bodyPr>
          <a:lstStyle/>
          <a:p>
            <a:r>
              <a:rPr lang="en-GB" b="1" dirty="0" smtClean="0"/>
              <a:t> </a:t>
            </a:r>
            <a:endParaRPr lang="en-US" b="1" dirty="0"/>
          </a:p>
        </p:txBody>
      </p:sp>
      <p:sp>
        <p:nvSpPr>
          <p:cNvPr id="3" name="Content Placeholder 2"/>
          <p:cNvSpPr>
            <a:spLocks noGrp="1"/>
          </p:cNvSpPr>
          <p:nvPr>
            <p:ph idx="1"/>
          </p:nvPr>
        </p:nvSpPr>
        <p:spPr>
          <a:xfrm>
            <a:off x="457200" y="914400"/>
            <a:ext cx="8229600" cy="5211763"/>
          </a:xfrm>
        </p:spPr>
        <p:txBody>
          <a:bodyPr>
            <a:normAutofit lnSpcReduction="10000"/>
          </a:bodyPr>
          <a:lstStyle/>
          <a:p>
            <a:pPr>
              <a:buNone/>
            </a:pPr>
            <a:r>
              <a:rPr lang="en-US" b="1" dirty="0" smtClean="0"/>
              <a:t>Customer Contact SLA</a:t>
            </a:r>
            <a:endParaRPr lang="en-US" dirty="0" smtClean="0"/>
          </a:p>
          <a:p>
            <a:endParaRPr lang="en-US" dirty="0" smtClean="0"/>
          </a:p>
          <a:p>
            <a:r>
              <a:rPr lang="en-US" dirty="0" smtClean="0"/>
              <a:t> This Severity Level is responded to on a 24x7 basis and shall have an acknowledgement target of 1 hour.</a:t>
            </a:r>
          </a:p>
          <a:p>
            <a:pPr>
              <a:buNone/>
            </a:pPr>
            <a:r>
              <a:rPr lang="en-US" dirty="0" smtClean="0"/>
              <a:t> </a:t>
            </a:r>
          </a:p>
          <a:p>
            <a:pPr>
              <a:buNone/>
            </a:pPr>
            <a:r>
              <a:rPr lang="en-US" b="1" dirty="0" smtClean="0"/>
              <a:t>Resolution SLA</a:t>
            </a:r>
          </a:p>
          <a:p>
            <a:pPr>
              <a:buNone/>
            </a:pPr>
            <a:endParaRPr lang="en-US" dirty="0" smtClean="0"/>
          </a:p>
          <a:p>
            <a:r>
              <a:rPr lang="en-US" dirty="0" smtClean="0"/>
              <a:t>A Severity Two Incident record is considered to be resolved on time if Service is restored within 24 hours.</a:t>
            </a:r>
          </a:p>
          <a:p>
            <a:pPr lvl="0">
              <a:buNone/>
            </a:pPr>
            <a:endParaRPr lang="en-US" dirty="0" smtClean="0"/>
          </a:p>
          <a:p>
            <a:pPr marL="514350" lvl="0" indent="-514350">
              <a:buNone/>
            </a:pPr>
            <a:endParaRPr lang="en-US" dirty="0" smtClean="0">
              <a:latin typeface="Times New Roman" pitchFamily="18" charset="0"/>
              <a:cs typeface="Times New Roman" pitchFamily="18" charset="0"/>
            </a:endParaRPr>
          </a:p>
          <a:p>
            <a:pPr marL="274320" lvl="1" indent="-274320">
              <a:buClr>
                <a:schemeClr val="accent3"/>
              </a:buClr>
              <a:buSzPct val="95000"/>
              <a:buNone/>
            </a:pPr>
            <a:endParaRPr lang="en-US" sz="2000" dirty="0" smtClean="0"/>
          </a:p>
          <a:p>
            <a:pPr>
              <a:buNone/>
            </a:pPr>
            <a:endParaRPr lang="en-US" dirty="0" smtClean="0"/>
          </a:p>
          <a:p>
            <a:pPr>
              <a:buNone/>
            </a:pPr>
            <a:endParaRPr lang="en-US" dirty="0" smtClean="0"/>
          </a:p>
          <a:p>
            <a:pPr>
              <a:buNone/>
            </a:pPr>
            <a:endParaRPr lang="en-US" dirty="0" smtClean="0"/>
          </a:p>
          <a:p>
            <a:pPr>
              <a:buNone/>
            </a:pPr>
            <a:endParaRPr lang="en-US" dirty="0"/>
          </a:p>
        </p:txBody>
      </p:sp>
    </p:spTree>
  </p:cSld>
  <p:clrMapOvr>
    <a:masterClrMapping/>
  </p:clrMapOvr>
  <p:transition>
    <p:wipe dir="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0"/>
            <a:ext cx="8153400" cy="685800"/>
          </a:xfrm>
        </p:spPr>
        <p:txBody>
          <a:bodyPr>
            <a:normAutofit fontScale="90000"/>
          </a:bodyPr>
          <a:lstStyle/>
          <a:p>
            <a:r>
              <a:rPr lang="en-US" b="1" dirty="0" smtClean="0"/>
              <a:t/>
            </a:r>
            <a:br>
              <a:rPr lang="en-US" b="1" dirty="0" smtClean="0"/>
            </a:br>
            <a:endParaRPr lang="en-US" b="1" dirty="0"/>
          </a:p>
        </p:txBody>
      </p:sp>
      <p:sp>
        <p:nvSpPr>
          <p:cNvPr id="3" name="Content Placeholder 2"/>
          <p:cNvSpPr>
            <a:spLocks noGrp="1"/>
          </p:cNvSpPr>
          <p:nvPr>
            <p:ph idx="1"/>
          </p:nvPr>
        </p:nvSpPr>
        <p:spPr>
          <a:xfrm>
            <a:off x="457200" y="914400"/>
            <a:ext cx="8229600" cy="5638800"/>
          </a:xfrm>
        </p:spPr>
        <p:txBody>
          <a:bodyPr>
            <a:normAutofit fontScale="85000" lnSpcReduction="20000"/>
          </a:bodyPr>
          <a:lstStyle/>
          <a:p>
            <a:pPr lvl="0">
              <a:buNone/>
            </a:pPr>
            <a:r>
              <a:rPr lang="en-US" b="1" dirty="0" smtClean="0"/>
              <a:t>3.</a:t>
            </a:r>
            <a:r>
              <a:rPr lang="en-US" b="1" u="sng" dirty="0" smtClean="0"/>
              <a:t>Severity Three </a:t>
            </a:r>
            <a:r>
              <a:rPr lang="en-US" b="1" dirty="0" smtClean="0"/>
              <a:t>–</a:t>
            </a:r>
            <a:endParaRPr lang="en-US" dirty="0" smtClean="0"/>
          </a:p>
          <a:p>
            <a:pPr>
              <a:buNone/>
            </a:pPr>
            <a:endParaRPr lang="en-US" dirty="0" smtClean="0"/>
          </a:p>
          <a:p>
            <a:pPr>
              <a:buNone/>
            </a:pPr>
            <a:r>
              <a:rPr lang="en-US" dirty="0" smtClean="0"/>
              <a:t>An Incident which has minor impact on Customers business operations.</a:t>
            </a:r>
          </a:p>
          <a:p>
            <a:pPr>
              <a:buNone/>
            </a:pPr>
            <a:endParaRPr lang="en-US" dirty="0" smtClean="0"/>
          </a:p>
          <a:p>
            <a:pPr>
              <a:buNone/>
            </a:pPr>
            <a:r>
              <a:rPr lang="en-US" dirty="0" smtClean="0"/>
              <a:t>Examples </a:t>
            </a:r>
          </a:p>
          <a:p>
            <a:pPr>
              <a:buNone/>
            </a:pPr>
            <a:endParaRPr lang="en-US" dirty="0" smtClean="0"/>
          </a:p>
          <a:p>
            <a:pPr lvl="0"/>
            <a:r>
              <a:rPr lang="en-US" dirty="0" smtClean="0"/>
              <a:t>Up to 20 users impacted in one location</a:t>
            </a:r>
          </a:p>
          <a:p>
            <a:pPr lvl="0"/>
            <a:r>
              <a:rPr lang="en-US" dirty="0" smtClean="0"/>
              <a:t>Non-key services impacted (e.g. Wireless service)</a:t>
            </a:r>
          </a:p>
          <a:p>
            <a:pPr lvl="0"/>
            <a:r>
              <a:rPr lang="en-US" dirty="0" smtClean="0"/>
              <a:t>HIS/VistA not working for 1 or more departments (not listed as critical) less than 20 users</a:t>
            </a:r>
          </a:p>
          <a:p>
            <a:pPr lvl="0"/>
            <a:r>
              <a:rPr lang="en-US" dirty="0" smtClean="0"/>
              <a:t>Problem with multiple printers in same department or on same floor</a:t>
            </a:r>
          </a:p>
          <a:p>
            <a:pPr lvl="0"/>
            <a:r>
              <a:rPr lang="en-US" dirty="0" smtClean="0"/>
              <a:t>Defect Reported in HIS/VistA</a:t>
            </a:r>
            <a:endParaRPr lang="en-US" sz="2000" dirty="0" smtClean="0"/>
          </a:p>
          <a:p>
            <a:pPr>
              <a:buNone/>
            </a:pPr>
            <a:endParaRPr lang="en-US" dirty="0" smtClean="0"/>
          </a:p>
          <a:p>
            <a:pPr>
              <a:buNone/>
            </a:pPr>
            <a:endParaRPr lang="en-US" dirty="0" smtClean="0"/>
          </a:p>
          <a:p>
            <a:pPr>
              <a:buNone/>
            </a:pPr>
            <a:endParaRPr lang="en-US" dirty="0" smtClean="0"/>
          </a:p>
          <a:p>
            <a:pPr>
              <a:buNone/>
            </a:pPr>
            <a:endParaRPr lang="en-US" dirty="0"/>
          </a:p>
        </p:txBody>
      </p:sp>
    </p:spTree>
  </p:cSld>
  <p:clrMapOvr>
    <a:masterClrMapping/>
  </p:clrMapOvr>
  <p:transition>
    <p:wipe di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304800"/>
            <a:ext cx="8153400" cy="762000"/>
          </a:xfrm>
        </p:spPr>
        <p:txBody>
          <a:bodyPr>
            <a:normAutofit fontScale="90000"/>
          </a:bodyPr>
          <a:lstStyle/>
          <a:p>
            <a:r>
              <a:rPr lang="en-US" b="1" dirty="0" smtClean="0"/>
              <a:t> </a:t>
            </a:r>
            <a:endParaRPr lang="en-US" b="1" dirty="0"/>
          </a:p>
        </p:txBody>
      </p:sp>
      <p:sp>
        <p:nvSpPr>
          <p:cNvPr id="3" name="Content Placeholder 2"/>
          <p:cNvSpPr>
            <a:spLocks noGrp="1"/>
          </p:cNvSpPr>
          <p:nvPr>
            <p:ph idx="1"/>
          </p:nvPr>
        </p:nvSpPr>
        <p:spPr>
          <a:xfrm>
            <a:off x="457200" y="838200"/>
            <a:ext cx="8229600" cy="5287963"/>
          </a:xfrm>
        </p:spPr>
        <p:txBody>
          <a:bodyPr>
            <a:normAutofit fontScale="92500" lnSpcReduction="10000"/>
          </a:bodyPr>
          <a:lstStyle/>
          <a:p>
            <a:pPr>
              <a:buNone/>
            </a:pPr>
            <a:r>
              <a:rPr lang="en-US" b="1" dirty="0" smtClean="0"/>
              <a:t>Customer Contact SLA:</a:t>
            </a:r>
          </a:p>
          <a:p>
            <a:pPr>
              <a:buNone/>
            </a:pPr>
            <a:endParaRPr lang="en-US" dirty="0" smtClean="0"/>
          </a:p>
          <a:p>
            <a:r>
              <a:rPr lang="en-US" dirty="0" smtClean="0"/>
              <a:t>This Severity Level is responded to during the Customer’s local business hours and shall have an acknowledgement target of 1 business day.</a:t>
            </a:r>
          </a:p>
          <a:p>
            <a:pPr>
              <a:buNone/>
            </a:pPr>
            <a:endParaRPr lang="en-US" dirty="0" smtClean="0"/>
          </a:p>
          <a:p>
            <a:pPr>
              <a:buNone/>
            </a:pPr>
            <a:r>
              <a:rPr lang="en-US" b="1" dirty="0" smtClean="0"/>
              <a:t>Resolution SLA:</a:t>
            </a:r>
          </a:p>
          <a:p>
            <a:pPr>
              <a:buNone/>
            </a:pPr>
            <a:endParaRPr lang="en-US" dirty="0" smtClean="0"/>
          </a:p>
          <a:p>
            <a:r>
              <a:rPr lang="en-US" dirty="0" smtClean="0"/>
              <a:t>A Severity Three Incident record is considered to be resolved on time if Service is restored within three business days.</a:t>
            </a:r>
          </a:p>
          <a:p>
            <a:pPr marL="514350" lvl="0" indent="-514350">
              <a:buNone/>
            </a:pPr>
            <a:endParaRPr lang="en-US" dirty="0" smtClean="0">
              <a:latin typeface="Times New Roman" pitchFamily="18" charset="0"/>
              <a:cs typeface="Times New Roman" pitchFamily="18" charset="0"/>
            </a:endParaRPr>
          </a:p>
          <a:p>
            <a:pPr marL="274320" lvl="1" indent="-274320">
              <a:buClr>
                <a:schemeClr val="accent3"/>
              </a:buClr>
              <a:buSzPct val="95000"/>
              <a:buNone/>
            </a:pPr>
            <a:endParaRPr lang="en-US" sz="2000" dirty="0" smtClean="0"/>
          </a:p>
          <a:p>
            <a:pPr>
              <a:buNone/>
            </a:pPr>
            <a:endParaRPr lang="en-US" dirty="0" smtClean="0"/>
          </a:p>
          <a:p>
            <a:pPr>
              <a:buNone/>
            </a:pPr>
            <a:endParaRPr lang="en-US" dirty="0" smtClean="0"/>
          </a:p>
          <a:p>
            <a:pPr>
              <a:buNone/>
            </a:pPr>
            <a:endParaRPr lang="en-US" dirty="0" smtClean="0"/>
          </a:p>
          <a:p>
            <a:pPr>
              <a:buNone/>
            </a:pPr>
            <a:endParaRPr lang="en-US" dirty="0"/>
          </a:p>
        </p:txBody>
      </p:sp>
    </p:spTree>
  </p:cSld>
  <p:clrMapOvr>
    <a:masterClrMapping/>
  </p:clrMapOvr>
  <p:transition>
    <p:wipe dir="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533400"/>
            <a:ext cx="8153400" cy="457200"/>
          </a:xfrm>
        </p:spPr>
        <p:txBody>
          <a:bodyPr>
            <a:normAutofit fontScale="90000"/>
          </a:bodyPr>
          <a:lstStyle/>
          <a:p>
            <a:r>
              <a:rPr lang="en-US" dirty="0" smtClean="0"/>
              <a:t> </a:t>
            </a:r>
            <a:r>
              <a:rPr lang="en-US" b="1" dirty="0" smtClean="0"/>
              <a:t/>
            </a:r>
            <a:br>
              <a:rPr lang="en-US" b="1" dirty="0" smtClean="0"/>
            </a:br>
            <a:endParaRPr lang="en-US" b="1" dirty="0"/>
          </a:p>
        </p:txBody>
      </p:sp>
      <p:sp>
        <p:nvSpPr>
          <p:cNvPr id="3" name="Content Placeholder 2"/>
          <p:cNvSpPr>
            <a:spLocks noGrp="1"/>
          </p:cNvSpPr>
          <p:nvPr>
            <p:ph idx="1"/>
          </p:nvPr>
        </p:nvSpPr>
        <p:spPr>
          <a:xfrm>
            <a:off x="457200" y="990600"/>
            <a:ext cx="8229600" cy="5135563"/>
          </a:xfrm>
        </p:spPr>
        <p:txBody>
          <a:bodyPr>
            <a:normAutofit/>
          </a:bodyPr>
          <a:lstStyle/>
          <a:p>
            <a:pPr lvl="0">
              <a:buNone/>
            </a:pPr>
            <a:r>
              <a:rPr lang="en-US" sz="2800" b="1" u="sng" dirty="0" smtClean="0"/>
              <a:t>4.Severity Four </a:t>
            </a:r>
            <a:r>
              <a:rPr lang="en-US" sz="2800" b="1" dirty="0" smtClean="0"/>
              <a:t>–</a:t>
            </a:r>
            <a:endParaRPr lang="en-US" sz="2400" dirty="0" smtClean="0"/>
          </a:p>
          <a:p>
            <a:pPr>
              <a:buNone/>
            </a:pPr>
            <a:endParaRPr lang="en-US" sz="2800" dirty="0" smtClean="0"/>
          </a:p>
          <a:p>
            <a:pPr>
              <a:buNone/>
            </a:pPr>
            <a:r>
              <a:rPr lang="en-US" sz="2800" dirty="0" smtClean="0"/>
              <a:t>An incident which impacts only one user and does not disrupt business operations.</a:t>
            </a:r>
          </a:p>
          <a:p>
            <a:pPr>
              <a:buNone/>
            </a:pPr>
            <a:endParaRPr lang="en-US" sz="2400" dirty="0" smtClean="0"/>
          </a:p>
          <a:p>
            <a:pPr>
              <a:buNone/>
            </a:pPr>
            <a:r>
              <a:rPr lang="en-US" sz="2800" dirty="0" smtClean="0"/>
              <a:t>Examples </a:t>
            </a:r>
          </a:p>
          <a:p>
            <a:pPr>
              <a:buNone/>
            </a:pPr>
            <a:endParaRPr lang="en-US" sz="2400" dirty="0" smtClean="0"/>
          </a:p>
          <a:p>
            <a:pPr lvl="2"/>
            <a:r>
              <a:rPr lang="en-US" sz="2800" dirty="0" smtClean="0">
                <a:latin typeface="Times New Roman" pitchFamily="18" charset="0"/>
                <a:cs typeface="Times New Roman" pitchFamily="18" charset="0"/>
              </a:rPr>
              <a:t>Problem with 1 printer</a:t>
            </a:r>
          </a:p>
          <a:p>
            <a:pPr lvl="2"/>
            <a:r>
              <a:rPr lang="en-US" sz="2800" dirty="0" smtClean="0">
                <a:latin typeface="Times New Roman" pitchFamily="18" charset="0"/>
                <a:cs typeface="Times New Roman" pitchFamily="18" charset="0"/>
              </a:rPr>
              <a:t>1 User not able to access HIS/VistA</a:t>
            </a:r>
          </a:p>
          <a:p>
            <a:pPr lvl="2"/>
            <a:r>
              <a:rPr lang="en-US" sz="2800" dirty="0" smtClean="0">
                <a:latin typeface="Times New Roman" pitchFamily="18" charset="0"/>
                <a:cs typeface="Times New Roman" pitchFamily="18" charset="0"/>
              </a:rPr>
              <a:t>Defect Reported in HIS</a:t>
            </a:r>
          </a:p>
          <a:p>
            <a:pPr>
              <a:buNone/>
            </a:pPr>
            <a:endParaRPr lang="en-US" dirty="0" smtClean="0"/>
          </a:p>
          <a:p>
            <a:pPr>
              <a:buNone/>
            </a:pPr>
            <a:endParaRPr lang="en-US" dirty="0" smtClean="0"/>
          </a:p>
          <a:p>
            <a:pPr>
              <a:buNone/>
            </a:pPr>
            <a:endParaRPr lang="en-US" dirty="0" smtClean="0"/>
          </a:p>
          <a:p>
            <a:pPr>
              <a:buNone/>
            </a:pPr>
            <a:endParaRPr lang="en-US" dirty="0"/>
          </a:p>
        </p:txBody>
      </p:sp>
    </p:spTree>
  </p:cSld>
  <p:clrMapOvr>
    <a:masterClrMapping/>
  </p:clrMapOvr>
  <p:transition>
    <p:wipe dir="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8153400" cy="914400"/>
          </a:xfrm>
        </p:spPr>
        <p:txBody>
          <a:bodyPr>
            <a:normAutofit/>
          </a:bodyPr>
          <a:lstStyle/>
          <a:p>
            <a:r>
              <a:rPr lang="en-US" dirty="0" smtClean="0"/>
              <a:t> </a:t>
            </a:r>
            <a:endParaRPr lang="en-US" b="1" dirty="0"/>
          </a:p>
        </p:txBody>
      </p:sp>
      <p:sp>
        <p:nvSpPr>
          <p:cNvPr id="3" name="Content Placeholder 2"/>
          <p:cNvSpPr>
            <a:spLocks noGrp="1"/>
          </p:cNvSpPr>
          <p:nvPr>
            <p:ph idx="1"/>
          </p:nvPr>
        </p:nvSpPr>
        <p:spPr>
          <a:xfrm>
            <a:off x="457200" y="990600"/>
            <a:ext cx="8229600" cy="5135563"/>
          </a:xfrm>
        </p:spPr>
        <p:txBody>
          <a:bodyPr>
            <a:normAutofit fontScale="92500" lnSpcReduction="20000"/>
          </a:bodyPr>
          <a:lstStyle/>
          <a:p>
            <a:pPr>
              <a:buNone/>
            </a:pPr>
            <a:r>
              <a:rPr lang="en-US" b="1" dirty="0" smtClean="0"/>
              <a:t>Customer Contact SLA:</a:t>
            </a:r>
          </a:p>
          <a:p>
            <a:pPr>
              <a:buNone/>
            </a:pPr>
            <a:endParaRPr lang="en-US" dirty="0" smtClean="0"/>
          </a:p>
          <a:p>
            <a:r>
              <a:rPr lang="en-US" dirty="0" smtClean="0"/>
              <a:t>This Severity Level is responded to during the Customer’s local business hours and shall have an acknowledgement target of 2 business days.</a:t>
            </a:r>
          </a:p>
          <a:p>
            <a:pPr>
              <a:buNone/>
            </a:pPr>
            <a:endParaRPr lang="en-US" dirty="0" smtClean="0"/>
          </a:p>
          <a:p>
            <a:pPr>
              <a:buNone/>
            </a:pPr>
            <a:r>
              <a:rPr lang="en-US" b="1" dirty="0" smtClean="0"/>
              <a:t>Resolution SLA:</a:t>
            </a:r>
          </a:p>
          <a:p>
            <a:pPr>
              <a:buNone/>
            </a:pPr>
            <a:endParaRPr lang="en-US" dirty="0" smtClean="0"/>
          </a:p>
          <a:p>
            <a:r>
              <a:rPr lang="en-US" dirty="0" smtClean="0"/>
              <a:t>A Severity Four Incident record is considered to be resolved on time if Service is restored with in five business days</a:t>
            </a:r>
          </a:p>
          <a:p>
            <a:pPr>
              <a:buNone/>
            </a:pPr>
            <a:r>
              <a:rPr lang="en-US" dirty="0" smtClean="0"/>
              <a:t> </a:t>
            </a:r>
          </a:p>
          <a:p>
            <a:pPr marL="514350" lvl="0" indent="-514350">
              <a:buNone/>
            </a:pPr>
            <a:endParaRPr lang="en-US" dirty="0" smtClean="0">
              <a:latin typeface="Times New Roman" pitchFamily="18" charset="0"/>
              <a:cs typeface="Times New Roman" pitchFamily="18" charset="0"/>
            </a:endParaRPr>
          </a:p>
          <a:p>
            <a:pPr marL="274320" lvl="1" indent="-274320">
              <a:buClr>
                <a:schemeClr val="accent3"/>
              </a:buClr>
              <a:buSzPct val="95000"/>
              <a:buNone/>
            </a:pPr>
            <a:endParaRPr lang="en-US" sz="2000" dirty="0" smtClean="0"/>
          </a:p>
          <a:p>
            <a:pPr>
              <a:buNone/>
            </a:pPr>
            <a:endParaRPr lang="en-US" dirty="0" smtClean="0"/>
          </a:p>
          <a:p>
            <a:pPr>
              <a:buNone/>
            </a:pPr>
            <a:endParaRPr lang="en-US" dirty="0" smtClean="0"/>
          </a:p>
          <a:p>
            <a:pPr>
              <a:buNone/>
            </a:pPr>
            <a:endParaRPr lang="en-US" dirty="0" smtClean="0"/>
          </a:p>
          <a:p>
            <a:pPr>
              <a:buNone/>
            </a:pPr>
            <a:endParaRPr lang="en-US" dirty="0"/>
          </a:p>
        </p:txBody>
      </p:sp>
    </p:spTree>
  </p:cSld>
  <p:clrMapOvr>
    <a:masterClrMapping/>
  </p:clrMapOvr>
  <p:transition>
    <p:wipe dir="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28600"/>
            <a:ext cx="8153400" cy="1066800"/>
          </a:xfrm>
        </p:spPr>
        <p:txBody>
          <a:bodyPr>
            <a:normAutofit fontScale="90000"/>
          </a:bodyPr>
          <a:lstStyle/>
          <a:p>
            <a:r>
              <a:rPr lang="en-US" b="1" dirty="0" smtClean="0"/>
              <a:t/>
            </a:r>
            <a:br>
              <a:rPr lang="en-US" b="1" dirty="0" smtClean="0"/>
            </a:br>
            <a:r>
              <a:rPr lang="en-GB" dirty="0" smtClean="0"/>
              <a:t> </a:t>
            </a:r>
            <a:r>
              <a:rPr lang="en-US" dirty="0" smtClean="0"/>
              <a:t/>
            </a:r>
            <a:br>
              <a:rPr lang="en-US" dirty="0" smtClean="0"/>
            </a:br>
            <a:r>
              <a:rPr lang="en-GB" b="1" u="sng" dirty="0" smtClean="0"/>
              <a:t>Incident Management Process</a:t>
            </a:r>
            <a:endParaRPr lang="en-US" b="1" dirty="0"/>
          </a:p>
        </p:txBody>
      </p:sp>
      <p:sp>
        <p:nvSpPr>
          <p:cNvPr id="3" name="Content Placeholder 2"/>
          <p:cNvSpPr>
            <a:spLocks noGrp="1"/>
          </p:cNvSpPr>
          <p:nvPr>
            <p:ph idx="1"/>
          </p:nvPr>
        </p:nvSpPr>
        <p:spPr>
          <a:xfrm>
            <a:off x="457200" y="1066800"/>
            <a:ext cx="8229600" cy="5562600"/>
          </a:xfrm>
        </p:spPr>
        <p:txBody>
          <a:bodyPr>
            <a:normAutofit fontScale="70000" lnSpcReduction="20000"/>
          </a:bodyPr>
          <a:lstStyle/>
          <a:p>
            <a:pPr>
              <a:buNone/>
            </a:pPr>
            <a:r>
              <a:rPr lang="en-GB" b="1" dirty="0" smtClean="0"/>
              <a:t> </a:t>
            </a:r>
          </a:p>
          <a:p>
            <a:pPr>
              <a:buNone/>
            </a:pPr>
            <a:endParaRPr lang="en-GB" b="1" dirty="0" smtClean="0"/>
          </a:p>
          <a:p>
            <a:pPr>
              <a:buNone/>
            </a:pPr>
            <a:r>
              <a:rPr lang="en-GB" b="1" dirty="0" smtClean="0"/>
              <a:t>Entry Criteria</a:t>
            </a:r>
            <a:endParaRPr lang="en-US" b="1" dirty="0" smtClean="0"/>
          </a:p>
          <a:p>
            <a:endParaRPr lang="en-US" dirty="0" smtClean="0"/>
          </a:p>
          <a:p>
            <a:r>
              <a:rPr lang="en-US" dirty="0" smtClean="0"/>
              <a:t>An incident that is reported by customer.</a:t>
            </a:r>
          </a:p>
          <a:p>
            <a:endParaRPr lang="en-US" dirty="0" smtClean="0"/>
          </a:p>
          <a:p>
            <a:pPr>
              <a:buNone/>
            </a:pPr>
            <a:r>
              <a:rPr lang="en-GB" b="1" dirty="0" smtClean="0"/>
              <a:t>Inputs</a:t>
            </a:r>
          </a:p>
          <a:p>
            <a:pPr>
              <a:buNone/>
            </a:pPr>
            <a:endParaRPr lang="en-US" b="1" dirty="0" smtClean="0"/>
          </a:p>
          <a:p>
            <a:pPr lvl="0">
              <a:buNone/>
            </a:pPr>
            <a:r>
              <a:rPr lang="en-US" dirty="0" smtClean="0"/>
              <a:t>Tickets communicated to Service Desk by various modes such as</a:t>
            </a:r>
          </a:p>
          <a:p>
            <a:pPr lvl="0">
              <a:buNone/>
            </a:pPr>
            <a:endParaRPr lang="en-US" dirty="0" smtClean="0"/>
          </a:p>
          <a:p>
            <a:pPr lvl="0"/>
            <a:r>
              <a:rPr lang="en-US" dirty="0" smtClean="0"/>
              <a:t>Phone Call, Fax or E-Mail.</a:t>
            </a:r>
          </a:p>
          <a:p>
            <a:pPr lvl="0"/>
            <a:r>
              <a:rPr lang="en-US" dirty="0" smtClean="0"/>
              <a:t>Through Incident Tracking System</a:t>
            </a:r>
          </a:p>
          <a:p>
            <a:pPr lvl="0"/>
            <a:r>
              <a:rPr lang="en-US" dirty="0" smtClean="0"/>
              <a:t>Known Error</a:t>
            </a:r>
          </a:p>
          <a:p>
            <a:pPr lvl="0"/>
            <a:r>
              <a:rPr lang="en-US" dirty="0" smtClean="0"/>
              <a:t>Auto generated incidents from HIS/Mirth/VistA error log</a:t>
            </a:r>
          </a:p>
          <a:p>
            <a:pPr lvl="0"/>
            <a:r>
              <a:rPr lang="en-US" dirty="0" smtClean="0"/>
              <a:t>Monitoring team can raise an incident if an abnormal system behavior is observed</a:t>
            </a:r>
          </a:p>
          <a:p>
            <a:endParaRPr lang="en-US" dirty="0" smtClean="0"/>
          </a:p>
          <a:p>
            <a:pPr>
              <a:buNone/>
            </a:pPr>
            <a:endParaRPr lang="en-US" dirty="0" smtClean="0"/>
          </a:p>
          <a:p>
            <a:pPr marL="514350" lvl="0" indent="-514350">
              <a:buNone/>
            </a:pPr>
            <a:endParaRPr lang="en-US" dirty="0" smtClean="0">
              <a:latin typeface="Times New Roman" pitchFamily="18" charset="0"/>
              <a:cs typeface="Times New Roman" pitchFamily="18" charset="0"/>
            </a:endParaRPr>
          </a:p>
          <a:p>
            <a:pPr marL="274320" lvl="1" indent="-274320">
              <a:buClr>
                <a:schemeClr val="accent3"/>
              </a:buClr>
              <a:buSzPct val="95000"/>
              <a:buNone/>
            </a:pPr>
            <a:endParaRPr lang="en-US" sz="2000" dirty="0" smtClean="0"/>
          </a:p>
          <a:p>
            <a:pPr>
              <a:buNone/>
            </a:pPr>
            <a:endParaRPr lang="en-US" dirty="0" smtClean="0"/>
          </a:p>
          <a:p>
            <a:pPr>
              <a:buNone/>
            </a:pPr>
            <a:endParaRPr lang="en-US" dirty="0" smtClean="0"/>
          </a:p>
          <a:p>
            <a:pPr>
              <a:buNone/>
            </a:pPr>
            <a:endParaRPr lang="en-US" dirty="0" smtClean="0"/>
          </a:p>
          <a:p>
            <a:pPr>
              <a:buNone/>
            </a:pPr>
            <a:endParaRPr lang="en-US" dirty="0"/>
          </a:p>
        </p:txBody>
      </p:sp>
    </p:spTree>
  </p:cSld>
  <p:clrMapOvr>
    <a:masterClrMapping/>
  </p:clrMapOvr>
  <p:transition>
    <p:wipe dir="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ncident-Management.jpg"/>
          <p:cNvPicPr/>
          <p:nvPr/>
        </p:nvPicPr>
        <p:blipFill>
          <a:blip r:embed="rId2"/>
          <a:stretch>
            <a:fillRect/>
          </a:stretch>
        </p:blipFill>
        <p:spPr>
          <a:xfrm>
            <a:off x="0" y="-258127"/>
            <a:ext cx="9144000" cy="7116127"/>
          </a:xfrm>
          <a:prstGeom prst="rect">
            <a:avLst/>
          </a:prstGeom>
        </p:spPr>
      </p:pic>
    </p:spTree>
  </p:cSld>
  <p:clrMapOvr>
    <a:masterClrMapping/>
  </p:clrMapOvr>
  <p:transition>
    <p:wipe dir="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533400"/>
            <a:ext cx="8153400" cy="838200"/>
          </a:xfrm>
        </p:spPr>
        <p:txBody>
          <a:bodyPr>
            <a:normAutofit fontScale="90000"/>
          </a:bodyPr>
          <a:lstStyle/>
          <a:p>
            <a:r>
              <a:rPr lang="en-US" b="1" dirty="0" smtClean="0"/>
              <a:t/>
            </a:r>
            <a:br>
              <a:rPr lang="en-US" b="1" dirty="0" smtClean="0"/>
            </a:br>
            <a:r>
              <a:rPr lang="en-US" b="1" dirty="0" smtClean="0"/>
              <a:t>                    </a:t>
            </a:r>
            <a:br>
              <a:rPr lang="en-US" b="1" dirty="0" smtClean="0"/>
            </a:br>
            <a:r>
              <a:rPr lang="en-US" b="1" dirty="0" smtClean="0"/>
              <a:t>                       </a:t>
            </a:r>
            <a:br>
              <a:rPr lang="en-US" b="1" dirty="0" smtClean="0"/>
            </a:br>
            <a:r>
              <a:rPr lang="en-US" b="1" dirty="0" smtClean="0"/>
              <a:t/>
            </a:r>
            <a:br>
              <a:rPr lang="en-US" b="1" dirty="0" smtClean="0"/>
            </a:br>
            <a:r>
              <a:rPr lang="en-US" b="1" dirty="0" smtClean="0"/>
              <a:t>                                                 </a:t>
            </a:r>
            <a:br>
              <a:rPr lang="en-US" b="1" dirty="0" smtClean="0"/>
            </a:br>
            <a:r>
              <a:rPr lang="en-US" b="1" dirty="0" smtClean="0"/>
              <a:t/>
            </a:r>
            <a:br>
              <a:rPr lang="en-US" b="1" dirty="0" smtClean="0"/>
            </a:br>
            <a:r>
              <a:rPr lang="en-US" b="1" dirty="0" smtClean="0"/>
              <a:t/>
            </a:r>
            <a:br>
              <a:rPr lang="en-US" b="1" dirty="0" smtClean="0"/>
            </a:br>
            <a:r>
              <a:rPr lang="en-US" dirty="0" smtClean="0"/>
              <a:t/>
            </a:r>
            <a:br>
              <a:rPr lang="en-US" dirty="0" smtClean="0"/>
            </a:br>
            <a:endParaRPr lang="en-US" b="1" dirty="0"/>
          </a:p>
        </p:txBody>
      </p:sp>
      <p:sp>
        <p:nvSpPr>
          <p:cNvPr id="3" name="Content Placeholder 2"/>
          <p:cNvSpPr>
            <a:spLocks noGrp="1"/>
          </p:cNvSpPr>
          <p:nvPr>
            <p:ph idx="1"/>
          </p:nvPr>
        </p:nvSpPr>
        <p:spPr>
          <a:xfrm>
            <a:off x="457200" y="609600"/>
            <a:ext cx="8229600" cy="5516563"/>
          </a:xfrm>
        </p:spPr>
        <p:txBody>
          <a:bodyPr>
            <a:normAutofit fontScale="92500"/>
          </a:bodyPr>
          <a:lstStyle/>
          <a:p>
            <a:pPr>
              <a:buNone/>
            </a:pPr>
            <a:r>
              <a:rPr lang="en-GB" sz="2800" b="1" dirty="0" smtClean="0"/>
              <a:t>Exit Criteria</a:t>
            </a:r>
            <a:endParaRPr lang="en-US" sz="2400" b="1" dirty="0" smtClean="0"/>
          </a:p>
          <a:p>
            <a:pPr>
              <a:buNone/>
            </a:pPr>
            <a:r>
              <a:rPr lang="en-US" sz="2400" dirty="0" smtClean="0"/>
              <a:t>    </a:t>
            </a:r>
          </a:p>
          <a:p>
            <a:pPr>
              <a:lnSpc>
                <a:spcPct val="150000"/>
              </a:lnSpc>
            </a:pPr>
            <a:endParaRPr lang="en-US" sz="2400" dirty="0" smtClean="0"/>
          </a:p>
          <a:p>
            <a:pPr>
              <a:lnSpc>
                <a:spcPct val="150000"/>
              </a:lnSpc>
            </a:pPr>
            <a:r>
              <a:rPr lang="en-US" sz="2400" dirty="0" smtClean="0"/>
              <a:t> Support team associates contact end users for verification, on every resolved incident prior to placing the ticket in “Service Restored” or “Closed” status. </a:t>
            </a:r>
          </a:p>
          <a:p>
            <a:pPr>
              <a:lnSpc>
                <a:spcPct val="150000"/>
              </a:lnSpc>
            </a:pPr>
            <a:endParaRPr lang="en-US" sz="2400" dirty="0" smtClean="0"/>
          </a:p>
          <a:p>
            <a:pPr>
              <a:lnSpc>
                <a:spcPct val="150000"/>
              </a:lnSpc>
            </a:pPr>
            <a:r>
              <a:rPr lang="en-US" sz="2400" dirty="0" smtClean="0"/>
              <a:t>The preferred method of contact is in person (face-to-face) or telephone. E-mail and voice mail are also acceptable</a:t>
            </a:r>
            <a:endParaRPr lang="en-US" sz="2000" dirty="0" smtClean="0"/>
          </a:p>
          <a:p>
            <a:pPr>
              <a:buNone/>
            </a:pPr>
            <a:endParaRPr lang="en-US" dirty="0" smtClean="0"/>
          </a:p>
          <a:p>
            <a:pPr>
              <a:buNone/>
            </a:pPr>
            <a:r>
              <a:rPr lang="en-US" dirty="0" smtClean="0"/>
              <a:t> </a:t>
            </a:r>
          </a:p>
          <a:p>
            <a:pPr marL="514350" lvl="0" indent="-514350">
              <a:buNone/>
            </a:pPr>
            <a:endParaRPr lang="en-US" dirty="0" smtClean="0">
              <a:latin typeface="Times New Roman" pitchFamily="18" charset="0"/>
              <a:cs typeface="Times New Roman" pitchFamily="18" charset="0"/>
            </a:endParaRPr>
          </a:p>
          <a:p>
            <a:pPr marL="274320" lvl="1" indent="-274320">
              <a:buClr>
                <a:schemeClr val="accent3"/>
              </a:buClr>
              <a:buSzPct val="95000"/>
              <a:buNone/>
            </a:pPr>
            <a:endParaRPr lang="en-US" sz="2000" dirty="0" smtClean="0"/>
          </a:p>
          <a:p>
            <a:pPr>
              <a:buNone/>
            </a:pPr>
            <a:endParaRPr lang="en-US" dirty="0" smtClean="0"/>
          </a:p>
          <a:p>
            <a:pPr>
              <a:buNone/>
            </a:pPr>
            <a:endParaRPr lang="en-US" dirty="0" smtClean="0"/>
          </a:p>
          <a:p>
            <a:pPr>
              <a:buNone/>
            </a:pPr>
            <a:endParaRPr lang="en-US" dirty="0" smtClean="0"/>
          </a:p>
          <a:p>
            <a:pPr>
              <a:buNone/>
            </a:pPr>
            <a:endParaRPr lang="en-US" dirty="0"/>
          </a:p>
        </p:txBody>
      </p:sp>
    </p:spTree>
  </p:cSld>
  <p:clrMapOvr>
    <a:masterClrMapping/>
  </p:clrMapOvr>
  <p:transition>
    <p:wipe dir="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533400"/>
            <a:ext cx="8153400" cy="381000"/>
          </a:xfrm>
        </p:spPr>
        <p:txBody>
          <a:bodyPr>
            <a:normAutofit fontScale="90000"/>
          </a:bodyPr>
          <a:lstStyle/>
          <a:p>
            <a:pPr algn="ctr"/>
            <a:r>
              <a:rPr lang="en-US" b="1" dirty="0" smtClean="0"/>
              <a:t/>
            </a:r>
            <a:br>
              <a:rPr lang="en-US" b="1" dirty="0" smtClean="0"/>
            </a:br>
            <a:r>
              <a:rPr lang="en-US" b="1" dirty="0" smtClean="0"/>
              <a:t>                    </a:t>
            </a:r>
            <a:br>
              <a:rPr lang="en-US" b="1" dirty="0" smtClean="0"/>
            </a:br>
            <a:r>
              <a:rPr lang="en-US" b="1" dirty="0" smtClean="0"/>
              <a:t>                       </a:t>
            </a:r>
            <a:br>
              <a:rPr lang="en-US" b="1" dirty="0" smtClean="0"/>
            </a:br>
            <a:r>
              <a:rPr lang="en-US" b="1" dirty="0" smtClean="0"/>
              <a:t/>
            </a:r>
            <a:br>
              <a:rPr lang="en-US" b="1" dirty="0" smtClean="0"/>
            </a:br>
            <a:r>
              <a:rPr lang="en-GB" b="1" dirty="0" smtClean="0"/>
              <a:t>         </a:t>
            </a:r>
            <a:r>
              <a:rPr lang="en-US" b="1" dirty="0" smtClean="0"/>
              <a:t/>
            </a:r>
            <a:br>
              <a:rPr lang="en-US" b="1" dirty="0" smtClean="0"/>
            </a:br>
            <a:r>
              <a:rPr lang="en-US" dirty="0" smtClean="0"/>
              <a:t> </a:t>
            </a:r>
            <a:r>
              <a:rPr lang="en-US" sz="3600" dirty="0" smtClean="0"/>
              <a:t>Incident Life Cycle</a:t>
            </a:r>
            <a:endParaRPr lang="en-US" sz="3600" b="1" dirty="0"/>
          </a:p>
        </p:txBody>
      </p:sp>
      <p:sp>
        <p:nvSpPr>
          <p:cNvPr id="3" name="Content Placeholder 2"/>
          <p:cNvSpPr>
            <a:spLocks noGrp="1"/>
          </p:cNvSpPr>
          <p:nvPr>
            <p:ph idx="1"/>
          </p:nvPr>
        </p:nvSpPr>
        <p:spPr/>
        <p:txBody>
          <a:bodyPr>
            <a:normAutofit/>
          </a:bodyPr>
          <a:lstStyle/>
          <a:p>
            <a:pPr marL="274320" lvl="1" indent="-274320">
              <a:buClr>
                <a:schemeClr val="accent3"/>
              </a:buClr>
              <a:buSzPct val="95000"/>
              <a:buNone/>
            </a:pPr>
            <a:endParaRPr lang="en-US" sz="2000" dirty="0" smtClean="0"/>
          </a:p>
          <a:p>
            <a:pPr>
              <a:buNone/>
            </a:pPr>
            <a:endParaRPr lang="en-US" dirty="0" smtClean="0"/>
          </a:p>
          <a:p>
            <a:pPr>
              <a:buNone/>
            </a:pPr>
            <a:endParaRPr lang="en-US" dirty="0" smtClean="0"/>
          </a:p>
          <a:p>
            <a:pPr>
              <a:buNone/>
            </a:pPr>
            <a:endParaRPr lang="en-US" dirty="0" smtClean="0"/>
          </a:p>
          <a:p>
            <a:pPr>
              <a:buNone/>
            </a:pPr>
            <a:endParaRPr lang="en-US" dirty="0"/>
          </a:p>
        </p:txBody>
      </p:sp>
      <p:pic>
        <p:nvPicPr>
          <p:cNvPr id="4" name="Picture 3"/>
          <p:cNvPicPr/>
          <p:nvPr/>
        </p:nvPicPr>
        <p:blipFill>
          <a:blip r:embed="rId3"/>
          <a:srcRect/>
          <a:stretch>
            <a:fillRect/>
          </a:stretch>
        </p:blipFill>
        <p:spPr bwMode="auto">
          <a:xfrm>
            <a:off x="0" y="914400"/>
            <a:ext cx="9144000" cy="594360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tretch>
            <a:fillRect/>
          </a:stretch>
        </p:blipFill>
        <p:spPr>
          <a:xfrm>
            <a:off x="0" y="0"/>
            <a:ext cx="9144000" cy="6858000"/>
          </a:xfrm>
          <a:prstGeom prst="rect">
            <a:avLst/>
          </a:prstGeom>
        </p:spPr>
      </p:pic>
    </p:spTree>
  </p:cSld>
  <p:clrMapOvr>
    <a:masterClrMapping/>
  </p:clrMapOvr>
  <p:transition>
    <p:wipe dir="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8153400" cy="1143000"/>
          </a:xfrm>
        </p:spPr>
        <p:txBody>
          <a:bodyPr>
            <a:normAutofit/>
          </a:bodyPr>
          <a:lstStyle/>
          <a:p>
            <a:pPr algn="ctr"/>
            <a:r>
              <a:rPr lang="en-US" sz="3200" dirty="0" smtClean="0"/>
              <a:t>Observations </a:t>
            </a:r>
            <a:endParaRPr lang="en-US" sz="3200" b="1" dirty="0"/>
          </a:p>
        </p:txBody>
      </p:sp>
      <p:sp>
        <p:nvSpPr>
          <p:cNvPr id="3" name="Content Placeholder 2"/>
          <p:cNvSpPr>
            <a:spLocks noGrp="1"/>
          </p:cNvSpPr>
          <p:nvPr>
            <p:ph idx="1"/>
          </p:nvPr>
        </p:nvSpPr>
        <p:spPr>
          <a:xfrm>
            <a:off x="457200" y="1371600"/>
            <a:ext cx="8229600" cy="4754563"/>
          </a:xfrm>
        </p:spPr>
        <p:txBody>
          <a:bodyPr>
            <a:normAutofit fontScale="85000" lnSpcReduction="20000"/>
          </a:bodyPr>
          <a:lstStyle/>
          <a:p>
            <a:pPr>
              <a:buNone/>
            </a:pPr>
            <a:endParaRPr lang="en-US" dirty="0" smtClean="0"/>
          </a:p>
          <a:p>
            <a:pPr>
              <a:buNone/>
            </a:pPr>
            <a:r>
              <a:rPr lang="en-US" dirty="0" smtClean="0"/>
              <a:t>Incident Record was taken for the period of 12 Sept to 25 Sept and for 25 Oct to 1 Nov. Following issues were reported during observation:</a:t>
            </a:r>
          </a:p>
          <a:p>
            <a:pPr>
              <a:buNone/>
            </a:pPr>
            <a:endParaRPr lang="en-US" dirty="0" smtClean="0"/>
          </a:p>
          <a:p>
            <a:pPr lvl="0"/>
            <a:r>
              <a:rPr lang="en-US" b="1" dirty="0" smtClean="0"/>
              <a:t>Configuration Issue</a:t>
            </a:r>
            <a:r>
              <a:rPr lang="en-US" dirty="0" smtClean="0"/>
              <a:t>: Data entry errors. E.g. user name is not showing in doctors list in CPRS.</a:t>
            </a:r>
          </a:p>
          <a:p>
            <a:pPr lvl="0">
              <a:buNone/>
            </a:pPr>
            <a:endParaRPr lang="en-US" dirty="0" smtClean="0"/>
          </a:p>
          <a:p>
            <a:pPr lvl="0"/>
            <a:r>
              <a:rPr lang="en-US" b="1" dirty="0" smtClean="0"/>
              <a:t>Data Mapping</a:t>
            </a:r>
            <a:r>
              <a:rPr lang="en-US" dirty="0" smtClean="0"/>
              <a:t>: It is the process of creating </a:t>
            </a:r>
            <a:r>
              <a:rPr lang="en-US" u="sng" dirty="0" smtClean="0">
                <a:hlinkClick r:id="rId3" tooltip="Data element"/>
              </a:rPr>
              <a:t>data element</a:t>
            </a:r>
            <a:r>
              <a:rPr lang="en-US" dirty="0" smtClean="0"/>
              <a:t> </a:t>
            </a:r>
            <a:r>
              <a:rPr lang="en-US" u="sng" dirty="0" smtClean="0">
                <a:hlinkClick r:id="rId4" tooltip="Map (mathematics)"/>
              </a:rPr>
              <a:t>mappings</a:t>
            </a:r>
            <a:r>
              <a:rPr lang="en-US" dirty="0" smtClean="0"/>
              <a:t> between two distinct </a:t>
            </a:r>
            <a:r>
              <a:rPr lang="en-US" u="sng" dirty="0" smtClean="0">
                <a:hlinkClick r:id="rId5" tooltip="Data model"/>
              </a:rPr>
              <a:t>data models</a:t>
            </a:r>
            <a:r>
              <a:rPr lang="en-US" dirty="0" smtClean="0"/>
              <a:t>. These issues were raised   because of wrong data mapping. E.g. Investigation ordered in CPRS is not reflecting in HIS.</a:t>
            </a:r>
          </a:p>
        </p:txBody>
      </p:sp>
    </p:spTree>
  </p:cSld>
  <p:clrMapOvr>
    <a:masterClrMapping/>
  </p:clrMapOvr>
  <p:transition>
    <p:wipe dir="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lvl="0"/>
            <a:r>
              <a:rPr lang="en-US" b="1" dirty="0" smtClean="0"/>
              <a:t>HIS Defect</a:t>
            </a:r>
            <a:r>
              <a:rPr lang="en-US" dirty="0" smtClean="0"/>
              <a:t>: This issue developed because of integration problem as message flow from HIS to CPRS did not happen properly. E.g. Patient transfer is not visible in CPRS.</a:t>
            </a:r>
          </a:p>
          <a:p>
            <a:pPr lvl="0">
              <a:buNone/>
            </a:pPr>
            <a:endParaRPr lang="en-US" dirty="0" smtClean="0"/>
          </a:p>
          <a:p>
            <a:pPr lvl="0"/>
            <a:r>
              <a:rPr lang="en-US" b="1" dirty="0" smtClean="0"/>
              <a:t>Training Issues</a:t>
            </a:r>
            <a:r>
              <a:rPr lang="en-US" dirty="0" smtClean="0"/>
              <a:t>: This issue is develops as End user does know to properly use the CPRS and HIS.</a:t>
            </a:r>
          </a:p>
          <a:p>
            <a:pPr lvl="0">
              <a:buNone/>
            </a:pPr>
            <a:endParaRPr lang="en-US" dirty="0" smtClean="0"/>
          </a:p>
          <a:p>
            <a:pPr lvl="0"/>
            <a:r>
              <a:rPr lang="en-US" b="1" dirty="0" smtClean="0"/>
              <a:t>Vista Issues</a:t>
            </a:r>
            <a:r>
              <a:rPr lang="en-US" dirty="0" smtClean="0"/>
              <a:t>: This is vista software bugs.</a:t>
            </a:r>
          </a:p>
          <a:p>
            <a:pPr>
              <a:buNone/>
            </a:pPr>
            <a:endParaRPr lang="en-US" dirty="0" smtClean="0"/>
          </a:p>
        </p:txBody>
      </p:sp>
    </p:spTree>
  </p:cSld>
  <p:clrMapOvr>
    <a:masterClrMapping/>
  </p:clrMapOvr>
  <p:transition>
    <p:wipe dir="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0"/>
            <a:ext cx="8153400" cy="685800"/>
          </a:xfrm>
        </p:spPr>
        <p:txBody>
          <a:bodyPr>
            <a:normAutofit fontScale="90000"/>
          </a:bodyPr>
          <a:lstStyle/>
          <a:p>
            <a:r>
              <a:rPr lang="en-US" u="sng" dirty="0" smtClean="0"/>
              <a:t>  </a:t>
            </a:r>
            <a:endParaRPr lang="en-US" b="1" dirty="0"/>
          </a:p>
        </p:txBody>
      </p:sp>
      <p:sp>
        <p:nvSpPr>
          <p:cNvPr id="3" name="Content Placeholder 2"/>
          <p:cNvSpPr>
            <a:spLocks noGrp="1"/>
          </p:cNvSpPr>
          <p:nvPr>
            <p:ph idx="1"/>
          </p:nvPr>
        </p:nvSpPr>
        <p:spPr>
          <a:xfrm>
            <a:off x="457200" y="1295400"/>
            <a:ext cx="8229600" cy="4830763"/>
          </a:xfrm>
        </p:spPr>
        <p:txBody>
          <a:bodyPr>
            <a:normAutofit fontScale="92500"/>
          </a:bodyPr>
          <a:lstStyle/>
          <a:p>
            <a:pPr lvl="0">
              <a:buFont typeface="Wingdings" pitchFamily="2" charset="2"/>
              <a:buChar char="§"/>
            </a:pPr>
            <a:endParaRPr lang="en-US" b="1" dirty="0" smtClean="0"/>
          </a:p>
          <a:p>
            <a:pPr lvl="0">
              <a:buFont typeface="Wingdings" pitchFamily="2" charset="2"/>
              <a:buChar char="§"/>
            </a:pPr>
            <a:r>
              <a:rPr lang="en-US" b="1" dirty="0" smtClean="0"/>
              <a:t>Temporary Issue:</a:t>
            </a:r>
            <a:r>
              <a:rPr lang="en-US" dirty="0" smtClean="0"/>
              <a:t> This issue develops when there is problem with Infrastructure Support or with network.</a:t>
            </a:r>
          </a:p>
          <a:p>
            <a:pPr lvl="0">
              <a:buFont typeface="Wingdings" pitchFamily="2" charset="2"/>
              <a:buChar char="§"/>
            </a:pPr>
            <a:endParaRPr lang="en-US" b="1" dirty="0" smtClean="0"/>
          </a:p>
          <a:p>
            <a:pPr lvl="0">
              <a:buFont typeface="Wingdings" pitchFamily="2" charset="2"/>
              <a:buChar char="§"/>
            </a:pPr>
            <a:r>
              <a:rPr lang="en-US" b="1" dirty="0" smtClean="0"/>
              <a:t>Privilege Issue:</a:t>
            </a:r>
            <a:r>
              <a:rPr lang="en-US" dirty="0" smtClean="0"/>
              <a:t> This issue develops when Application Maintenance and Support team had not given proper rights to user. E.g. User did not get the required the rights in HIS, unable to create purchase order in HIS.</a:t>
            </a:r>
          </a:p>
          <a:p>
            <a:pPr>
              <a:buNone/>
            </a:pPr>
            <a:endParaRPr lang="en-US" dirty="0" smtClean="0"/>
          </a:p>
        </p:txBody>
      </p:sp>
    </p:spTree>
  </p:cSld>
  <p:clrMapOvr>
    <a:masterClrMapping/>
  </p:clrMapOvr>
  <p:transition>
    <p:wipe dir="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3" cstate="print"/>
          <a:srcRect/>
          <a:stretch>
            <a:fillRect/>
          </a:stretch>
        </p:blipFill>
        <p:spPr bwMode="auto">
          <a:xfrm>
            <a:off x="0" y="6134100"/>
            <a:ext cx="3905250" cy="723900"/>
          </a:xfrm>
          <a:prstGeom prst="rect">
            <a:avLst/>
          </a:prstGeom>
          <a:noFill/>
          <a:ln w="9525">
            <a:noFill/>
            <a:miter lim="800000"/>
            <a:headEnd/>
            <a:tailEnd/>
          </a:ln>
        </p:spPr>
      </p:pic>
      <p:graphicFrame>
        <p:nvGraphicFramePr>
          <p:cNvPr id="3" name="Chart 2"/>
          <p:cNvGraphicFramePr/>
          <p:nvPr/>
        </p:nvGraphicFramePr>
        <p:xfrm>
          <a:off x="228600" y="609600"/>
          <a:ext cx="8610600" cy="5410199"/>
        </p:xfrm>
        <a:graphic>
          <a:graphicData uri="http://schemas.openxmlformats.org/drawingml/2006/chart">
            <c:chart xmlns:c="http://schemas.openxmlformats.org/drawingml/2006/chart" xmlns:r="http://schemas.openxmlformats.org/officeDocument/2006/relationships" r:id="rId4"/>
          </a:graphicData>
        </a:graphic>
      </p:graphicFrame>
    </p:spTree>
  </p:cSld>
  <p:clrMapOvr>
    <a:masterClrMapping/>
  </p:clrMapOvr>
  <p:transition>
    <p:wipe dir="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3" cstate="print"/>
          <a:srcRect/>
          <a:stretch>
            <a:fillRect/>
          </a:stretch>
        </p:blipFill>
        <p:spPr bwMode="auto">
          <a:xfrm>
            <a:off x="0" y="6134100"/>
            <a:ext cx="3905250" cy="723900"/>
          </a:xfrm>
          <a:prstGeom prst="rect">
            <a:avLst/>
          </a:prstGeom>
          <a:noFill/>
          <a:ln w="9525">
            <a:noFill/>
            <a:miter lim="800000"/>
            <a:headEnd/>
            <a:tailEnd/>
          </a:ln>
        </p:spPr>
      </p:pic>
      <p:graphicFrame>
        <p:nvGraphicFramePr>
          <p:cNvPr id="3" name="Chart 2"/>
          <p:cNvGraphicFramePr/>
          <p:nvPr/>
        </p:nvGraphicFramePr>
        <p:xfrm>
          <a:off x="228600" y="228600"/>
          <a:ext cx="8686800" cy="6400799"/>
        </p:xfrm>
        <a:graphic>
          <a:graphicData uri="http://schemas.openxmlformats.org/drawingml/2006/chart">
            <c:chart xmlns:c="http://schemas.openxmlformats.org/drawingml/2006/chart" xmlns:r="http://schemas.openxmlformats.org/officeDocument/2006/relationships" r:id="rId4"/>
          </a:graphicData>
        </a:graphic>
      </p:graphicFrame>
    </p:spTree>
  </p:cSld>
  <p:clrMapOvr>
    <a:masterClrMapping/>
  </p:clrMapOvr>
  <p:transition>
    <p:wipe dir="d"/>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217" name="Rectangle 1"/>
          <p:cNvSpPr>
            <a:spLocks noChangeArrowheads="1"/>
          </p:cNvSpPr>
          <p:nvPr/>
        </p:nvSpPr>
        <p:spPr bwMode="auto">
          <a:xfrm>
            <a:off x="762000" y="838200"/>
            <a:ext cx="7772400" cy="569386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zh-CN"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l" defTabSz="914400" rtl="0" eaLnBrk="1" fontAlgn="base" latinLnBrk="0" hangingPunct="1">
              <a:lnSpc>
                <a:spcPct val="150000"/>
              </a:lnSpc>
              <a:spcBef>
                <a:spcPct val="0"/>
              </a:spcBef>
              <a:spcAft>
                <a:spcPct val="0"/>
              </a:spcAft>
              <a:buClrTx/>
              <a:buSzTx/>
              <a:buFontTx/>
              <a:buNone/>
              <a:tabLst/>
            </a:pPr>
            <a:r>
              <a:rPr kumimoji="0" lang="en-US" altLang="zh-CN"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From the data collected and analysis done it was observed that</a:t>
            </a:r>
          </a:p>
          <a:p>
            <a:pPr marL="0" marR="0" lvl="0" indent="0" algn="l" defTabSz="914400" rtl="0" eaLnBrk="1" fontAlgn="base" latinLnBrk="0" hangingPunct="1">
              <a:lnSpc>
                <a:spcPct val="150000"/>
              </a:lnSpc>
              <a:spcBef>
                <a:spcPct val="0"/>
              </a:spcBef>
              <a:spcAft>
                <a:spcPct val="0"/>
              </a:spcAft>
              <a:buClrTx/>
              <a:buSzTx/>
              <a:buFontTx/>
              <a:buNone/>
              <a:tabLst/>
            </a:pPr>
            <a:r>
              <a:rPr kumimoji="0" lang="en-US" altLang="zh-CN"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kumimoji="0" lang="en-US" altLang="zh-CN"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Maximum numbers of</a:t>
            </a:r>
            <a:r>
              <a:rPr kumimoji="0" lang="en-US" altLang="zh-CN" sz="2800" b="0" i="0" u="none" strike="noStrike" cap="none" normalizeH="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altLang="zh-CN"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incidents are because of         </a:t>
            </a:r>
            <a:r>
              <a:rPr kumimoji="0" lang="en-US" altLang="zh-CN" sz="2800" b="0" i="0" u="none" strike="noStrike" cap="none" normalizeH="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altLang="zh-CN"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HIS Defect . </a:t>
            </a: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endParaRPr kumimoji="0" lang="en-US" altLang="zh-CN"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kumimoji="0" lang="en-US" altLang="zh-CN"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Minimum number of</a:t>
            </a:r>
            <a:r>
              <a:rPr kumimoji="0" lang="en-US" altLang="zh-CN" sz="2800" b="0" i="0" u="none" strike="noStrike" cap="none" normalizeH="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altLang="zh-CN"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incidents are of Data 	Mapping.</a:t>
            </a:r>
            <a:endParaRPr kumimoji="0" lang="en-US" altLang="zh-CN" sz="2800" b="0" i="0" u="none" strike="noStrike" cap="none" normalizeH="0" baseline="0" dirty="0" smtClean="0">
              <a:ln>
                <a:noFill/>
              </a:ln>
              <a:solidFill>
                <a:schemeClr val="tx1"/>
              </a:solidFill>
              <a:effectLst/>
              <a:latin typeface="Arial" pitchFamily="34" charset="0"/>
            </a:endParaRPr>
          </a:p>
        </p:txBody>
      </p:sp>
    </p:spTree>
  </p:cSld>
  <p:clrMapOvr>
    <a:masterClrMapping/>
  </p:clrMapOvr>
  <p:transition>
    <p:wipe dir="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p:cNvGraphicFramePr/>
          <p:nvPr/>
        </p:nvGraphicFramePr>
        <p:xfrm>
          <a:off x="0" y="457201"/>
          <a:ext cx="8610600" cy="6400799"/>
        </p:xfrm>
        <a:graphic>
          <a:graphicData uri="http://schemas.openxmlformats.org/drawingml/2006/chart">
            <c:chart xmlns:c="http://schemas.openxmlformats.org/drawingml/2006/chart" xmlns:r="http://schemas.openxmlformats.org/officeDocument/2006/relationships" r:id="rId2"/>
          </a:graphicData>
        </a:graphic>
      </p:graphicFrame>
      <p:sp>
        <p:nvSpPr>
          <p:cNvPr id="3" name="TextBox 2"/>
          <p:cNvSpPr txBox="1"/>
          <p:nvPr/>
        </p:nvSpPr>
        <p:spPr>
          <a:xfrm>
            <a:off x="381000" y="6096000"/>
            <a:ext cx="7696200" cy="369332"/>
          </a:xfrm>
          <a:prstGeom prst="rect">
            <a:avLst/>
          </a:prstGeom>
          <a:noFill/>
        </p:spPr>
        <p:txBody>
          <a:bodyPr wrap="square" rtlCol="0">
            <a:spAutoFit/>
          </a:bodyPr>
          <a:lstStyle/>
          <a:p>
            <a:r>
              <a:rPr lang="en-US" dirty="0" smtClean="0"/>
              <a:t>		Incident Record of 12 to 25 September</a:t>
            </a:r>
            <a:endParaRPr lang="en-US" dirty="0"/>
          </a:p>
        </p:txBody>
      </p:sp>
    </p:spTree>
  </p:cSld>
  <p:clrMapOvr>
    <a:masterClrMapping/>
  </p:clrMapOvr>
  <p:transition>
    <p:wipe dir="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hart 2"/>
          <p:cNvGraphicFramePr/>
          <p:nvPr/>
        </p:nvGraphicFramePr>
        <p:xfrm>
          <a:off x="457200" y="762000"/>
          <a:ext cx="7924800" cy="5715000"/>
        </p:xfrm>
        <a:graphic>
          <a:graphicData uri="http://schemas.openxmlformats.org/drawingml/2006/chart">
            <c:chart xmlns:c="http://schemas.openxmlformats.org/drawingml/2006/chart" xmlns:r="http://schemas.openxmlformats.org/officeDocument/2006/relationships" r:id="rId3"/>
          </a:graphicData>
        </a:graphic>
      </p:graphicFrame>
      <p:sp>
        <p:nvSpPr>
          <p:cNvPr id="105473" name="Rectangle 1"/>
          <p:cNvSpPr>
            <a:spLocks noChangeArrowheads="1"/>
          </p:cNvSpPr>
          <p:nvPr/>
        </p:nvSpPr>
        <p:spPr bwMode="auto">
          <a:xfrm>
            <a:off x="2590800" y="0"/>
            <a:ext cx="8153400"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9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endParaRPr>
          </a:p>
        </p:txBody>
      </p:sp>
    </p:spTree>
  </p:cSld>
  <p:clrMapOvr>
    <a:masterClrMapping/>
  </p:clrMapOvr>
  <p:transition>
    <p:wipe dir="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3" cstate="print"/>
          <a:srcRect/>
          <a:stretch>
            <a:fillRect/>
          </a:stretch>
        </p:blipFill>
        <p:spPr bwMode="auto">
          <a:xfrm>
            <a:off x="0" y="6134100"/>
            <a:ext cx="3905250" cy="723900"/>
          </a:xfrm>
          <a:prstGeom prst="rect">
            <a:avLst/>
          </a:prstGeom>
          <a:noFill/>
          <a:ln w="9525">
            <a:noFill/>
            <a:miter lim="800000"/>
            <a:headEnd/>
            <a:tailEnd/>
          </a:ln>
        </p:spPr>
      </p:pic>
      <p:sp>
        <p:nvSpPr>
          <p:cNvPr id="103425" name="Rectangle 1"/>
          <p:cNvSpPr>
            <a:spLocks noChangeArrowheads="1"/>
          </p:cNvSpPr>
          <p:nvPr/>
        </p:nvSpPr>
        <p:spPr bwMode="auto">
          <a:xfrm>
            <a:off x="533400" y="762000"/>
            <a:ext cx="7924800" cy="461664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50000"/>
              </a:lnSpc>
              <a:spcBef>
                <a:spcPct val="0"/>
              </a:spcBef>
              <a:spcAft>
                <a:spcPct val="0"/>
              </a:spcAft>
              <a:buClrTx/>
              <a:buSzTx/>
              <a:buFontTx/>
              <a:buNone/>
              <a:tabLst/>
            </a:pPr>
            <a:endParaRPr lang="en-US" altLang="zh-CN" sz="2800" dirty="0" smtClean="0">
              <a:latin typeface="Times New Roman" pitchFamily="18" charset="0"/>
              <a:ea typeface="Times New Roman" pitchFamily="18" charset="0"/>
              <a:cs typeface="Times New Roman" pitchFamily="18" charset="0"/>
            </a:endParaRPr>
          </a:p>
          <a:p>
            <a:pPr marL="0" marR="0" lvl="0" indent="0" algn="l" defTabSz="914400" rtl="0" eaLnBrk="1" fontAlgn="base" latinLnBrk="0" hangingPunct="1">
              <a:lnSpc>
                <a:spcPct val="150000"/>
              </a:lnSpc>
              <a:spcBef>
                <a:spcPct val="0"/>
              </a:spcBef>
              <a:spcAft>
                <a:spcPct val="0"/>
              </a:spcAft>
              <a:buClrTx/>
              <a:buSzTx/>
              <a:buFontTx/>
              <a:buNone/>
              <a:tabLst/>
            </a:pPr>
            <a:r>
              <a:rPr kumimoji="0" lang="en-US" altLang="zh-CN"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From the data collected it was observed that </a:t>
            </a:r>
          </a:p>
          <a:p>
            <a:pPr marL="0" marR="0" lvl="0" indent="0" algn="l" defTabSz="914400" rtl="0" eaLnBrk="1" fontAlgn="base" latinLnBrk="0" hangingPunct="1">
              <a:lnSpc>
                <a:spcPct val="150000"/>
              </a:lnSpc>
              <a:spcBef>
                <a:spcPct val="0"/>
              </a:spcBef>
              <a:spcAft>
                <a:spcPct val="0"/>
              </a:spcAft>
              <a:buClrTx/>
              <a:buSzTx/>
              <a:buFontTx/>
              <a:buNone/>
              <a:tabLst/>
            </a:pPr>
            <a:endParaRPr lang="en-US" altLang="zh-CN" sz="2800" dirty="0" smtClean="0">
              <a:latin typeface="Times New Roman" pitchFamily="18" charset="0"/>
              <a:ea typeface="Times New Roman" pitchFamily="18" charset="0"/>
              <a:cs typeface="Times New Roman" pitchFamily="18" charset="0"/>
            </a:endParaRP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kumimoji="0" lang="en-US" altLang="zh-CN"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Maximum numbers of incident tickets were raised 	in MAX-Mumps HL7 Application Support </a:t>
            </a: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endParaRPr kumimoji="0" lang="en-US" altLang="zh-CN"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l" defTabSz="914400" rtl="0" eaLnBrk="1" fontAlgn="base" latinLnBrk="0" hangingPunct="1">
              <a:lnSpc>
                <a:spcPct val="150000"/>
              </a:lnSpc>
              <a:spcBef>
                <a:spcPct val="0"/>
              </a:spcBef>
              <a:spcAft>
                <a:spcPct val="0"/>
              </a:spcAft>
              <a:buClrTx/>
              <a:buSzTx/>
              <a:buFont typeface="Arial" pitchFamily="34" charset="0"/>
              <a:buChar char="•"/>
              <a:tabLst/>
            </a:pPr>
            <a:r>
              <a:rPr kumimoji="0" lang="en-US" altLang="zh-CN"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Minimum in Max-Application Parameters Group</a:t>
            </a:r>
            <a:r>
              <a:rPr kumimoji="0" lang="en-US" altLang="zh-CN" sz="1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en-US" altLang="zh-CN" sz="1800" b="0" i="0" u="none" strike="noStrike" cap="none" normalizeH="0" baseline="0" dirty="0" smtClean="0">
              <a:ln>
                <a:noFill/>
              </a:ln>
              <a:solidFill>
                <a:schemeClr val="tx1"/>
              </a:solidFill>
              <a:effectLst/>
              <a:latin typeface="Arial" pitchFamily="34" charset="0"/>
            </a:endParaRPr>
          </a:p>
        </p:txBody>
      </p:sp>
    </p:spTree>
  </p:cSld>
  <p:clrMapOvr>
    <a:masterClrMapping/>
  </p:clrMapOvr>
  <p:transition>
    <p:wipe dir="d"/>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200" b="1" u="sng" dirty="0" smtClean="0"/>
              <a:t>Conclusion</a:t>
            </a:r>
            <a:r>
              <a:rPr lang="en-US" sz="3200" b="1" dirty="0"/>
              <a:t/>
            </a:r>
            <a:br>
              <a:rPr lang="en-US" sz="3200" b="1" dirty="0"/>
            </a:br>
            <a:endParaRPr lang="en-US" sz="3200" dirty="0"/>
          </a:p>
        </p:txBody>
      </p:sp>
      <p:sp>
        <p:nvSpPr>
          <p:cNvPr id="3" name="Content Placeholder 2"/>
          <p:cNvSpPr>
            <a:spLocks noGrp="1"/>
          </p:cNvSpPr>
          <p:nvPr>
            <p:ph idx="1"/>
          </p:nvPr>
        </p:nvSpPr>
        <p:spPr/>
        <p:txBody>
          <a:bodyPr>
            <a:normAutofit fontScale="70000" lnSpcReduction="20000"/>
          </a:bodyPr>
          <a:lstStyle/>
          <a:p>
            <a:pPr lvl="0"/>
            <a:r>
              <a:rPr lang="en-US" dirty="0"/>
              <a:t>The HL7 incompatibility of HIS makes it difficult to integrate it with VistA</a:t>
            </a:r>
            <a:r>
              <a:rPr lang="en-US" dirty="0" smtClean="0"/>
              <a:t>.</a:t>
            </a:r>
          </a:p>
          <a:p>
            <a:pPr lvl="0">
              <a:buNone/>
            </a:pPr>
            <a:r>
              <a:rPr lang="en-US" dirty="0" smtClean="0"/>
              <a:t> </a:t>
            </a:r>
          </a:p>
          <a:p>
            <a:pPr lvl="0"/>
            <a:r>
              <a:rPr lang="en-US" dirty="0" smtClean="0"/>
              <a:t>Health </a:t>
            </a:r>
            <a:r>
              <a:rPr lang="en-US" dirty="0"/>
              <a:t>Level Seven (HL7) is a standard for electronic data exchange in all healthcare </a:t>
            </a:r>
            <a:r>
              <a:rPr lang="en-US" dirty="0" smtClean="0"/>
              <a:t>environments. </a:t>
            </a:r>
          </a:p>
          <a:p>
            <a:pPr lvl="0"/>
            <a:endParaRPr lang="en-US" dirty="0" smtClean="0"/>
          </a:p>
          <a:p>
            <a:pPr lvl="0"/>
            <a:r>
              <a:rPr lang="en-US" dirty="0" smtClean="0"/>
              <a:t>VistA </a:t>
            </a:r>
            <a:r>
              <a:rPr lang="en-US" dirty="0"/>
              <a:t>is a product which is completely compatible with </a:t>
            </a:r>
            <a:r>
              <a:rPr lang="en-US" dirty="0" smtClean="0"/>
              <a:t>HL7. </a:t>
            </a:r>
            <a:r>
              <a:rPr lang="en-US" dirty="0"/>
              <a:t>But as HIS is not compatible with HL7 this leads to development of incidents</a:t>
            </a:r>
            <a:r>
              <a:rPr lang="en-US" dirty="0" smtClean="0"/>
              <a:t>.</a:t>
            </a:r>
          </a:p>
          <a:p>
            <a:pPr lvl="0">
              <a:buNone/>
            </a:pPr>
            <a:endParaRPr lang="en-US" dirty="0"/>
          </a:p>
          <a:p>
            <a:r>
              <a:rPr lang="en-GB" dirty="0"/>
              <a:t>HL7 message format requires some mandatory fields to be included which may be mandatory or optional in the case of HIS. So, to match the fields and convey the HIS message, the fields have to be matched properly and similarly in both the systems.</a:t>
            </a:r>
            <a:endParaRPr lang="en-US" dirty="0"/>
          </a:p>
          <a:p>
            <a:endParaRPr lang="en-US" dirty="0"/>
          </a:p>
        </p:txBody>
      </p:sp>
    </p:spTree>
  </p:cSld>
  <p:clrMapOvr>
    <a:masterClrMapping/>
  </p:clrMapOvr>
  <p:transition>
    <p:wipe dir="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dirty="0"/>
              <a:t>Reasons for Training Issues:</a:t>
            </a:r>
            <a:r>
              <a:rPr lang="en-US" sz="3200" dirty="0"/>
              <a:t/>
            </a:r>
            <a:br>
              <a:rPr lang="en-US" sz="3200" dirty="0"/>
            </a:br>
            <a:endParaRPr lang="en-US" sz="3200" dirty="0"/>
          </a:p>
        </p:txBody>
      </p:sp>
      <p:sp>
        <p:nvSpPr>
          <p:cNvPr id="3" name="Content Placeholder 2"/>
          <p:cNvSpPr>
            <a:spLocks noGrp="1"/>
          </p:cNvSpPr>
          <p:nvPr>
            <p:ph idx="1"/>
          </p:nvPr>
        </p:nvSpPr>
        <p:spPr/>
        <p:txBody>
          <a:bodyPr>
            <a:normAutofit lnSpcReduction="10000"/>
          </a:bodyPr>
          <a:lstStyle/>
          <a:p>
            <a:pPr lvl="0"/>
            <a:r>
              <a:rPr lang="en-GB" dirty="0"/>
              <a:t>As new staff </a:t>
            </a:r>
            <a:r>
              <a:rPr lang="en-GB" dirty="0" smtClean="0"/>
              <a:t>keep joining the hospital </a:t>
            </a:r>
            <a:r>
              <a:rPr lang="en-GB" dirty="0"/>
              <a:t>frequently, so </a:t>
            </a:r>
            <a:r>
              <a:rPr lang="en-GB" dirty="0" smtClean="0"/>
              <a:t>the </a:t>
            </a:r>
            <a:r>
              <a:rPr lang="en-GB" dirty="0"/>
              <a:t>system </a:t>
            </a:r>
            <a:r>
              <a:rPr lang="en-GB" dirty="0" smtClean="0"/>
              <a:t>is new to them and </a:t>
            </a:r>
            <a:r>
              <a:rPr lang="en-GB" dirty="0"/>
              <a:t>they commit quite a few mistakes and </a:t>
            </a:r>
            <a:r>
              <a:rPr lang="en-GB" dirty="0" smtClean="0"/>
              <a:t>thus </a:t>
            </a:r>
            <a:r>
              <a:rPr lang="en-GB" dirty="0"/>
              <a:t>during this period issues are developed. </a:t>
            </a:r>
            <a:endParaRPr lang="en-GB" dirty="0" smtClean="0"/>
          </a:p>
          <a:p>
            <a:pPr lvl="0"/>
            <a:endParaRPr lang="en-US" dirty="0"/>
          </a:p>
          <a:p>
            <a:r>
              <a:rPr lang="en-GB" dirty="0"/>
              <a:t>More over Doctors/Nurses are not so computer savvy and </a:t>
            </a:r>
            <a:r>
              <a:rPr lang="en-GB" dirty="0" smtClean="0"/>
              <a:t>also </a:t>
            </a:r>
            <a:r>
              <a:rPr lang="en-GB" dirty="0"/>
              <a:t>reluctant to use the system and also commit a lot of </a:t>
            </a:r>
            <a:r>
              <a:rPr lang="en-GB" dirty="0" smtClean="0"/>
              <a:t>mistakes.</a:t>
            </a:r>
            <a:endParaRPr lang="en-US" dirty="0"/>
          </a:p>
        </p:txBody>
      </p:sp>
    </p:spTree>
  </p:cSld>
  <p:clrMapOvr>
    <a:masterClrMapping/>
  </p:clrMapOvr>
  <p:transition>
    <p:wipe dir="d"/>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200" b="1" dirty="0"/>
              <a:t>Reasons for Privilege Issues:</a:t>
            </a:r>
            <a:endParaRPr lang="en-US" sz="3200" dirty="0"/>
          </a:p>
        </p:txBody>
      </p:sp>
      <p:sp>
        <p:nvSpPr>
          <p:cNvPr id="3" name="Content Placeholder 2"/>
          <p:cNvSpPr>
            <a:spLocks noGrp="1"/>
          </p:cNvSpPr>
          <p:nvPr>
            <p:ph idx="1"/>
          </p:nvPr>
        </p:nvSpPr>
        <p:spPr/>
        <p:txBody>
          <a:bodyPr>
            <a:normAutofit/>
          </a:bodyPr>
          <a:lstStyle/>
          <a:p>
            <a:pPr lvl="0"/>
            <a:r>
              <a:rPr lang="en-GB" dirty="0"/>
              <a:t>When all the rights required by the users is not given by the Support </a:t>
            </a:r>
            <a:r>
              <a:rPr lang="en-GB" dirty="0" smtClean="0"/>
              <a:t>Team.</a:t>
            </a:r>
          </a:p>
          <a:p>
            <a:pPr lvl="0"/>
            <a:endParaRPr lang="en-US" dirty="0"/>
          </a:p>
          <a:p>
            <a:pPr lvl="0"/>
            <a:r>
              <a:rPr lang="en-GB" dirty="0"/>
              <a:t>Also there is frequent shifting of nurses and other staff in different wards and floors that </a:t>
            </a:r>
            <a:r>
              <a:rPr lang="en-GB" dirty="0" smtClean="0"/>
              <a:t>gives need </a:t>
            </a:r>
            <a:r>
              <a:rPr lang="en-GB" dirty="0"/>
              <a:t>for quick update of the data which is not followed at present. </a:t>
            </a:r>
            <a:endParaRPr lang="en-US" dirty="0"/>
          </a:p>
          <a:p>
            <a:endParaRPr lang="en-US" dirty="0"/>
          </a:p>
        </p:txBody>
      </p:sp>
    </p:spTree>
  </p:cSld>
  <p:clrMapOvr>
    <a:masterClrMapping/>
  </p:clrMapOvr>
  <p:transition>
    <p:wipe dir="d"/>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dirty="0"/>
              <a:t>Reasons for Temporary Issues:</a:t>
            </a:r>
            <a:endParaRPr lang="en-US" sz="3200" dirty="0"/>
          </a:p>
        </p:txBody>
      </p:sp>
      <p:sp>
        <p:nvSpPr>
          <p:cNvPr id="3" name="Content Placeholder 2"/>
          <p:cNvSpPr>
            <a:spLocks noGrp="1"/>
          </p:cNvSpPr>
          <p:nvPr>
            <p:ph idx="1"/>
          </p:nvPr>
        </p:nvSpPr>
        <p:spPr/>
        <p:txBody>
          <a:bodyPr/>
          <a:lstStyle/>
          <a:p>
            <a:pPr lvl="0"/>
            <a:endParaRPr lang="en-US" dirty="0" smtClean="0"/>
          </a:p>
          <a:p>
            <a:pPr lvl="0"/>
            <a:endParaRPr lang="en-US" dirty="0"/>
          </a:p>
          <a:p>
            <a:pPr lvl="0"/>
            <a:r>
              <a:rPr lang="en-US" dirty="0" smtClean="0"/>
              <a:t>This </a:t>
            </a:r>
            <a:r>
              <a:rPr lang="en-US" dirty="0"/>
              <a:t>issues develop because of technical problem or when the server is down.</a:t>
            </a:r>
          </a:p>
          <a:p>
            <a:pPr>
              <a:buNone/>
            </a:pPr>
            <a:endParaRPr lang="en-US" dirty="0"/>
          </a:p>
        </p:txBody>
      </p:sp>
    </p:spTree>
  </p:cSld>
  <p:clrMapOvr>
    <a:masterClrMapping/>
  </p:clrMapOvr>
  <p:transition>
    <p:wipe dir="d"/>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dirty="0"/>
              <a:t>Reasons for Data Mapping Issues</a:t>
            </a:r>
            <a:r>
              <a:rPr lang="en-US" sz="3200" b="1" dirty="0" smtClean="0"/>
              <a:t>:</a:t>
            </a:r>
            <a:endParaRPr lang="en-US" sz="3200" dirty="0"/>
          </a:p>
        </p:txBody>
      </p:sp>
      <p:sp>
        <p:nvSpPr>
          <p:cNvPr id="3" name="Content Placeholder 2"/>
          <p:cNvSpPr>
            <a:spLocks noGrp="1"/>
          </p:cNvSpPr>
          <p:nvPr>
            <p:ph idx="1"/>
          </p:nvPr>
        </p:nvSpPr>
        <p:spPr/>
        <p:txBody>
          <a:bodyPr>
            <a:normAutofit fontScale="77500" lnSpcReduction="20000"/>
          </a:bodyPr>
          <a:lstStyle/>
          <a:p>
            <a:pPr lvl="0">
              <a:buNone/>
            </a:pPr>
            <a:r>
              <a:rPr lang="en-US" dirty="0"/>
              <a:t>VistA has been developed according to the US veteran servicemen and hence its functionalities, data-elements and attributes are different from that of Indian healthcare, so it is a challenge to implement it in the Indian healthcare </a:t>
            </a:r>
            <a:r>
              <a:rPr lang="en-US" dirty="0" smtClean="0"/>
              <a:t>scenario. Examples </a:t>
            </a:r>
          </a:p>
          <a:p>
            <a:pPr lvl="0">
              <a:buNone/>
            </a:pPr>
            <a:endParaRPr lang="en-US" dirty="0"/>
          </a:p>
          <a:p>
            <a:pPr lvl="0">
              <a:buNone/>
            </a:pPr>
            <a:r>
              <a:rPr lang="en-US" b="1" dirty="0" smtClean="0"/>
              <a:t> </a:t>
            </a:r>
            <a:r>
              <a:rPr lang="en-US" b="1" dirty="0"/>
              <a:t>Example 1. Pin code :</a:t>
            </a:r>
            <a:endParaRPr lang="en-US" dirty="0"/>
          </a:p>
          <a:p>
            <a:pPr>
              <a:buNone/>
            </a:pPr>
            <a:r>
              <a:rPr lang="en-US" dirty="0"/>
              <a:t>VistA: Pin code is a 4 digit </a:t>
            </a:r>
            <a:r>
              <a:rPr lang="en-US" dirty="0" smtClean="0"/>
              <a:t>field.</a:t>
            </a:r>
          </a:p>
          <a:p>
            <a:pPr>
              <a:buNone/>
            </a:pPr>
            <a:r>
              <a:rPr lang="en-US" dirty="0" smtClean="0"/>
              <a:t>Indian </a:t>
            </a:r>
            <a:r>
              <a:rPr lang="en-US" dirty="0"/>
              <a:t>scenario: Pin code is of 6 </a:t>
            </a:r>
            <a:r>
              <a:rPr lang="en-US" dirty="0" smtClean="0"/>
              <a:t>digits</a:t>
            </a:r>
          </a:p>
          <a:p>
            <a:pPr>
              <a:buNone/>
            </a:pPr>
            <a:endParaRPr lang="en-US" dirty="0"/>
          </a:p>
          <a:p>
            <a:pPr lvl="0">
              <a:buNone/>
            </a:pPr>
            <a:r>
              <a:rPr lang="en-US" b="1" dirty="0"/>
              <a:t>Example2.Date:</a:t>
            </a:r>
            <a:endParaRPr lang="en-US" dirty="0"/>
          </a:p>
          <a:p>
            <a:pPr>
              <a:buNone/>
            </a:pPr>
            <a:r>
              <a:rPr lang="en-US" dirty="0"/>
              <a:t>VistA: Date format is mm/</a:t>
            </a:r>
            <a:r>
              <a:rPr lang="en-US" dirty="0" err="1"/>
              <a:t>yy</a:t>
            </a:r>
            <a:r>
              <a:rPr lang="en-US" dirty="0"/>
              <a:t>/dd.</a:t>
            </a:r>
          </a:p>
          <a:p>
            <a:pPr>
              <a:buNone/>
            </a:pPr>
            <a:r>
              <a:rPr lang="en-US" dirty="0"/>
              <a:t>Indian scenario: The date format</a:t>
            </a:r>
            <a:r>
              <a:rPr lang="en-US" b="1" dirty="0"/>
              <a:t> </a:t>
            </a:r>
            <a:r>
              <a:rPr lang="en-US" dirty="0"/>
              <a:t>is</a:t>
            </a:r>
            <a:r>
              <a:rPr lang="en-US" b="1" dirty="0"/>
              <a:t> </a:t>
            </a:r>
            <a:r>
              <a:rPr lang="en-US" dirty="0" err="1"/>
              <a:t>dd</a:t>
            </a:r>
            <a:r>
              <a:rPr lang="en-US" dirty="0"/>
              <a:t>/mm/</a:t>
            </a:r>
            <a:r>
              <a:rPr lang="en-US" dirty="0" err="1"/>
              <a:t>yy</a:t>
            </a:r>
            <a:endParaRPr lang="en-US" dirty="0"/>
          </a:p>
          <a:p>
            <a:pPr>
              <a:buNone/>
            </a:pPr>
            <a:r>
              <a:rPr lang="en-US" b="1" dirty="0"/>
              <a:t> </a:t>
            </a:r>
            <a:endParaRPr lang="en-US" dirty="0"/>
          </a:p>
          <a:p>
            <a:pPr lvl="0"/>
            <a:endParaRPr lang="en-US" dirty="0"/>
          </a:p>
          <a:p>
            <a:endParaRPr lang="en-US" dirty="0"/>
          </a:p>
          <a:p>
            <a:endParaRPr lang="en-US" dirty="0"/>
          </a:p>
        </p:txBody>
      </p:sp>
    </p:spTree>
  </p:cSld>
  <p:clrMapOvr>
    <a:masterClrMapping/>
  </p:clrMapOvr>
  <p:transition>
    <p:wipe dir="d"/>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dirty="0" smtClean="0"/>
              <a:t>Result</a:t>
            </a:r>
            <a:endParaRPr lang="en-US" sz="3200" dirty="0"/>
          </a:p>
        </p:txBody>
      </p:sp>
      <p:sp>
        <p:nvSpPr>
          <p:cNvPr id="3" name="Content Placeholder 2"/>
          <p:cNvSpPr>
            <a:spLocks noGrp="1"/>
          </p:cNvSpPr>
          <p:nvPr>
            <p:ph idx="1"/>
          </p:nvPr>
        </p:nvSpPr>
        <p:spPr/>
        <p:txBody>
          <a:bodyPr/>
          <a:lstStyle/>
          <a:p>
            <a:pPr lvl="1">
              <a:buNone/>
            </a:pPr>
            <a:r>
              <a:rPr lang="en-US" dirty="0" smtClean="0"/>
              <a:t>  </a:t>
            </a:r>
          </a:p>
          <a:p>
            <a:pPr lvl="1">
              <a:buNone/>
            </a:pPr>
            <a:r>
              <a:rPr lang="en-US" dirty="0" smtClean="0"/>
              <a:t>   The </a:t>
            </a:r>
            <a:r>
              <a:rPr lang="en-US" dirty="0" smtClean="0"/>
              <a:t>maximum number of incidents develops because of integration problem as both HIS and VistA are two diverse software’s and the HL7 incompatibility of HIS makes it difficult to integrate it with VistA.</a:t>
            </a:r>
          </a:p>
          <a:p>
            <a:pPr lvl="1">
              <a:buNone/>
            </a:pPr>
            <a:endParaRPr lang="en-US" dirty="0"/>
          </a:p>
        </p:txBody>
      </p:sp>
    </p:spTree>
  </p:cSld>
  <p:clrMapOvr>
    <a:masterClrMapping/>
  </p:clrMapOvr>
  <p:transition>
    <p:wipe dir="d"/>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endParaRPr lang="en-US" sz="3200" dirty="0"/>
          </a:p>
        </p:txBody>
      </p:sp>
      <p:sp>
        <p:nvSpPr>
          <p:cNvPr id="3" name="Content Placeholder 2"/>
          <p:cNvSpPr>
            <a:spLocks noGrp="1"/>
          </p:cNvSpPr>
          <p:nvPr>
            <p:ph idx="1"/>
          </p:nvPr>
        </p:nvSpPr>
        <p:spPr/>
        <p:txBody>
          <a:bodyPr/>
          <a:lstStyle/>
          <a:p>
            <a:pPr lvl="1">
              <a:buNone/>
            </a:pPr>
            <a:r>
              <a:rPr lang="en-US" b="1" dirty="0"/>
              <a:t>There are two options to solve an </a:t>
            </a:r>
            <a:r>
              <a:rPr lang="en-US" b="1" dirty="0" smtClean="0"/>
              <a:t>Incident</a:t>
            </a:r>
            <a:r>
              <a:rPr lang="en-US" dirty="0" smtClean="0"/>
              <a:t>:</a:t>
            </a:r>
          </a:p>
          <a:p>
            <a:pPr lvl="1">
              <a:buNone/>
            </a:pPr>
            <a:endParaRPr lang="en-US" dirty="0" smtClean="0"/>
          </a:p>
          <a:p>
            <a:pPr lvl="1">
              <a:buFont typeface="Wingdings" pitchFamily="2" charset="2"/>
              <a:buChar char="Ø"/>
            </a:pPr>
            <a:r>
              <a:rPr lang="en-US" b="1" dirty="0" smtClean="0"/>
              <a:t>Without </a:t>
            </a:r>
            <a:r>
              <a:rPr lang="en-US" b="1" dirty="0"/>
              <a:t>a code change</a:t>
            </a:r>
            <a:r>
              <a:rPr lang="en-US" dirty="0"/>
              <a:t>: The associate can solve the incident, through analysis depending on the Business/Functional Knowledge and the Process Flow of various applications involved in carrying out the processes. </a:t>
            </a:r>
            <a:r>
              <a:rPr lang="en-US" dirty="0" smtClean="0"/>
              <a:t>E.g.  </a:t>
            </a:r>
            <a:r>
              <a:rPr lang="en-US" dirty="0"/>
              <a:t>parameter changes</a:t>
            </a:r>
            <a:r>
              <a:rPr lang="en-US" dirty="0" smtClean="0"/>
              <a:t>.</a:t>
            </a:r>
          </a:p>
          <a:p>
            <a:pPr lvl="1">
              <a:buNone/>
            </a:pPr>
            <a:endParaRPr lang="en-US" dirty="0" smtClean="0"/>
          </a:p>
          <a:p>
            <a:pPr lvl="1">
              <a:buFont typeface="Wingdings" pitchFamily="2" charset="2"/>
              <a:buChar char="Ø"/>
            </a:pPr>
            <a:r>
              <a:rPr lang="en-US" b="1" dirty="0" smtClean="0"/>
              <a:t> With </a:t>
            </a:r>
            <a:r>
              <a:rPr lang="en-US" b="1" dirty="0"/>
              <a:t>a code change: </a:t>
            </a:r>
            <a:r>
              <a:rPr lang="en-US" dirty="0"/>
              <a:t>This has to be done via the Change Management Procedures</a:t>
            </a:r>
          </a:p>
        </p:txBody>
      </p:sp>
    </p:spTree>
  </p:cSld>
  <p:clrMapOvr>
    <a:masterClrMapping/>
  </p:clrMapOvr>
  <p:transition>
    <p:wipe dir="d"/>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200" b="1" dirty="0" smtClean="0"/>
              <a:t>Recommendations</a:t>
            </a:r>
            <a:endParaRPr lang="en-US" sz="3200" dirty="0"/>
          </a:p>
        </p:txBody>
      </p:sp>
      <p:sp>
        <p:nvSpPr>
          <p:cNvPr id="3" name="Content Placeholder 2"/>
          <p:cNvSpPr>
            <a:spLocks noGrp="1"/>
          </p:cNvSpPr>
          <p:nvPr>
            <p:ph idx="1"/>
          </p:nvPr>
        </p:nvSpPr>
        <p:spPr>
          <a:xfrm>
            <a:off x="457200" y="1646236"/>
            <a:ext cx="8229600" cy="4983164"/>
          </a:xfrm>
        </p:spPr>
        <p:txBody>
          <a:bodyPr>
            <a:normAutofit fontScale="92500" lnSpcReduction="20000"/>
          </a:bodyPr>
          <a:lstStyle/>
          <a:p>
            <a:r>
              <a:rPr lang="en-US" dirty="0" smtClean="0"/>
              <a:t>Software should be upgraded and made HL7 Compatible, so it will easy to enable the interoperability.</a:t>
            </a:r>
          </a:p>
          <a:p>
            <a:pPr lvl="0"/>
            <a:endParaRPr lang="en-US" dirty="0" smtClean="0"/>
          </a:p>
          <a:p>
            <a:pPr lvl="0"/>
            <a:endParaRPr lang="en-US" dirty="0" smtClean="0"/>
          </a:p>
          <a:p>
            <a:pPr lvl="0"/>
            <a:r>
              <a:rPr lang="en-US" dirty="0" smtClean="0"/>
              <a:t>Complete </a:t>
            </a:r>
            <a:r>
              <a:rPr lang="en-US" dirty="0" smtClean="0"/>
              <a:t>requirements should be taken from the client side and they should be documented and fixed before working on them.</a:t>
            </a:r>
          </a:p>
          <a:p>
            <a:pPr lvl="0"/>
            <a:endParaRPr lang="en-US" dirty="0" smtClean="0"/>
          </a:p>
          <a:p>
            <a:pPr lvl="0"/>
            <a:r>
              <a:rPr lang="en-US" dirty="0" smtClean="0"/>
              <a:t>Every configuration should be cross checked and reviewed.</a:t>
            </a:r>
          </a:p>
          <a:p>
            <a:pPr lvl="0"/>
            <a:endParaRPr lang="en-US" dirty="0" smtClean="0"/>
          </a:p>
          <a:p>
            <a:endParaRPr lang="en-US" dirty="0"/>
          </a:p>
        </p:txBody>
      </p:sp>
    </p:spTree>
  </p:cSld>
  <p:clrMapOvr>
    <a:masterClrMapping/>
  </p:clrMapOvr>
  <p:transition>
    <p:wipe dir="d"/>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endParaRPr lang="en-US" sz="3200" dirty="0"/>
          </a:p>
        </p:txBody>
      </p:sp>
      <p:sp>
        <p:nvSpPr>
          <p:cNvPr id="3" name="Content Placeholder 2"/>
          <p:cNvSpPr>
            <a:spLocks noGrp="1"/>
          </p:cNvSpPr>
          <p:nvPr>
            <p:ph idx="1"/>
          </p:nvPr>
        </p:nvSpPr>
        <p:spPr>
          <a:xfrm>
            <a:off x="457200" y="1646236"/>
            <a:ext cx="8229600" cy="4983164"/>
          </a:xfrm>
        </p:spPr>
        <p:txBody>
          <a:bodyPr>
            <a:normAutofit fontScale="70000" lnSpcReduction="20000"/>
          </a:bodyPr>
          <a:lstStyle/>
          <a:p>
            <a:pPr lvl="0"/>
            <a:r>
              <a:rPr lang="en-US" dirty="0" smtClean="0"/>
              <a:t>Time </a:t>
            </a:r>
            <a:r>
              <a:rPr lang="en-US" dirty="0"/>
              <a:t>to time training should be given to new staff, refreshers and end users</a:t>
            </a:r>
            <a:r>
              <a:rPr lang="en-US" dirty="0" smtClean="0"/>
              <a:t>.</a:t>
            </a:r>
          </a:p>
          <a:p>
            <a:pPr lvl="0"/>
            <a:endParaRPr lang="en-US" dirty="0"/>
          </a:p>
          <a:p>
            <a:pPr lvl="0"/>
            <a:r>
              <a:rPr lang="en-US" dirty="0"/>
              <a:t>Hardware and network maintenance: Computers, peripherals, printers, routers and cables are bound to stop working from time to time have to be attended to right away and in house staff should be available to attend these issues</a:t>
            </a:r>
            <a:r>
              <a:rPr lang="en-US" dirty="0" smtClean="0"/>
              <a:t>.</a:t>
            </a:r>
          </a:p>
          <a:p>
            <a:pPr lvl="0"/>
            <a:endParaRPr lang="en-US" dirty="0"/>
          </a:p>
          <a:p>
            <a:pPr lvl="0"/>
            <a:r>
              <a:rPr lang="en-US" dirty="0"/>
              <a:t>Bug reporting and fixing: The hospital should have a bug reporting form that is available at each workplace within the establishment. This form should be completed every time any user encounters any </a:t>
            </a:r>
            <a:r>
              <a:rPr lang="en-US" dirty="0" smtClean="0"/>
              <a:t>bug </a:t>
            </a:r>
            <a:r>
              <a:rPr lang="en-US" dirty="0"/>
              <a:t>in the software. </a:t>
            </a:r>
            <a:endParaRPr lang="en-US" dirty="0" smtClean="0"/>
          </a:p>
          <a:p>
            <a:pPr lvl="0"/>
            <a:endParaRPr lang="en-US" dirty="0" smtClean="0"/>
          </a:p>
          <a:p>
            <a:pPr lvl="0"/>
            <a:r>
              <a:rPr lang="en-US" dirty="0" smtClean="0"/>
              <a:t>An </a:t>
            </a:r>
            <a:r>
              <a:rPr lang="en-US" dirty="0"/>
              <a:t>attempt should be made to educate users to distinguish between hardware, networking and software faults.</a:t>
            </a:r>
          </a:p>
          <a:p>
            <a:endParaRPr lang="en-US" dirty="0"/>
          </a:p>
        </p:txBody>
      </p:sp>
    </p:spTree>
  </p:cSld>
  <p:clrMapOvr>
    <a:masterClrMapping/>
  </p:clrMapOvr>
  <p:transition>
    <p:wipe dir="d"/>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dirty="0" smtClean="0"/>
              <a:t>Method of Evaluating Incidents</a:t>
            </a:r>
            <a:endParaRPr lang="en-US" sz="3200" dirty="0"/>
          </a:p>
        </p:txBody>
      </p:sp>
      <p:sp>
        <p:nvSpPr>
          <p:cNvPr id="3" name="Content Placeholder 2"/>
          <p:cNvSpPr>
            <a:spLocks noGrp="1"/>
          </p:cNvSpPr>
          <p:nvPr>
            <p:ph idx="1"/>
          </p:nvPr>
        </p:nvSpPr>
        <p:spPr/>
        <p:txBody>
          <a:bodyPr>
            <a:normAutofit/>
          </a:bodyPr>
          <a:lstStyle/>
          <a:p>
            <a:pPr>
              <a:buNone/>
            </a:pPr>
            <a:r>
              <a:rPr lang="en-US" b="1" dirty="0"/>
              <a:t>Incident Management Capability Metrics (IMCM</a:t>
            </a:r>
            <a:r>
              <a:rPr lang="en-US" b="1" dirty="0" smtClean="0"/>
              <a:t>)</a:t>
            </a:r>
          </a:p>
          <a:p>
            <a:endParaRPr lang="en-US" dirty="0"/>
          </a:p>
          <a:p>
            <a:r>
              <a:rPr lang="en-US" dirty="0"/>
              <a:t>The Incident Management Capability Metrics provide organizations with a baseline against which they can benchmark their current incident management processes or services</a:t>
            </a:r>
            <a:r>
              <a:rPr lang="en-US" dirty="0" smtClean="0"/>
              <a:t>.</a:t>
            </a:r>
            <a:endParaRPr lang="en-US" dirty="0"/>
          </a:p>
        </p:txBody>
      </p:sp>
    </p:spTree>
  </p:cSld>
  <p:clrMapOvr>
    <a:masterClrMapping/>
  </p:clrMapOvr>
  <p:transition>
    <p:wipe dir="d"/>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r>
              <a:rPr lang="en-US" dirty="0" smtClean="0"/>
              <a:t> </a:t>
            </a:r>
            <a:endParaRPr lang="en-US" dirty="0"/>
          </a:p>
        </p:txBody>
      </p:sp>
      <p:sp>
        <p:nvSpPr>
          <p:cNvPr id="3" name="Content Placeholder 2"/>
          <p:cNvSpPr>
            <a:spLocks noGrp="1"/>
          </p:cNvSpPr>
          <p:nvPr>
            <p:ph idx="1"/>
          </p:nvPr>
        </p:nvSpPr>
        <p:spPr>
          <a:xfrm>
            <a:off x="457200" y="1143000"/>
            <a:ext cx="8229600" cy="4983163"/>
          </a:xfrm>
        </p:spPr>
        <p:txBody>
          <a:bodyPr>
            <a:normAutofit lnSpcReduction="10000"/>
          </a:bodyPr>
          <a:lstStyle/>
          <a:p>
            <a:pPr>
              <a:buNone/>
            </a:pPr>
            <a:endParaRPr lang="en-US" dirty="0" smtClean="0"/>
          </a:p>
          <a:p>
            <a:pPr>
              <a:buNone/>
            </a:pPr>
            <a:r>
              <a:rPr lang="en-US" dirty="0" smtClean="0"/>
              <a:t>These </a:t>
            </a:r>
            <a:r>
              <a:rPr lang="en-US" dirty="0"/>
              <a:t>metrics can be used </a:t>
            </a:r>
            <a:r>
              <a:rPr lang="en-US" dirty="0" smtClean="0"/>
              <a:t>to</a:t>
            </a:r>
          </a:p>
          <a:p>
            <a:pPr>
              <a:buNone/>
            </a:pPr>
            <a:endParaRPr lang="en-US" dirty="0"/>
          </a:p>
          <a:p>
            <a:pPr lvl="0"/>
            <a:r>
              <a:rPr lang="en-US" dirty="0"/>
              <a:t>Evaluate an existing </a:t>
            </a:r>
            <a:r>
              <a:rPr lang="en-US" dirty="0" smtClean="0"/>
              <a:t>capability</a:t>
            </a:r>
          </a:p>
          <a:p>
            <a:pPr lvl="0"/>
            <a:endParaRPr lang="en-US" dirty="0"/>
          </a:p>
          <a:p>
            <a:pPr lvl="0"/>
            <a:r>
              <a:rPr lang="en-US" dirty="0"/>
              <a:t>Identify areas for process improvement in an existing </a:t>
            </a:r>
            <a:r>
              <a:rPr lang="en-US" dirty="0" smtClean="0"/>
              <a:t>capability</a:t>
            </a:r>
          </a:p>
          <a:p>
            <a:pPr lvl="0"/>
            <a:endParaRPr lang="en-US" dirty="0"/>
          </a:p>
          <a:p>
            <a:pPr lvl="0"/>
            <a:r>
              <a:rPr lang="en-US" dirty="0"/>
              <a:t>Help determine the services and functions needed to create an incident management capability</a:t>
            </a:r>
          </a:p>
          <a:p>
            <a:endParaRPr lang="en-US" dirty="0"/>
          </a:p>
        </p:txBody>
      </p:sp>
    </p:spTree>
  </p:cSld>
  <p:clrMapOvr>
    <a:masterClrMapping/>
  </p:clrMapOvr>
  <p:transition>
    <p:wipe dir="d"/>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dirty="0" smtClean="0"/>
              <a:t>References </a:t>
            </a:r>
            <a:r>
              <a:rPr lang="en-US" sz="3200" dirty="0" smtClean="0"/>
              <a:t/>
            </a:r>
            <a:br>
              <a:rPr lang="en-US" sz="3200" dirty="0" smtClean="0"/>
            </a:br>
            <a:endParaRPr lang="en-US" sz="3200" dirty="0"/>
          </a:p>
        </p:txBody>
      </p:sp>
      <p:sp>
        <p:nvSpPr>
          <p:cNvPr id="3" name="Content Placeholder 2"/>
          <p:cNvSpPr>
            <a:spLocks noGrp="1"/>
          </p:cNvSpPr>
          <p:nvPr>
            <p:ph idx="1"/>
          </p:nvPr>
        </p:nvSpPr>
        <p:spPr/>
        <p:txBody>
          <a:bodyPr>
            <a:normAutofit fontScale="47500" lnSpcReduction="20000"/>
          </a:bodyPr>
          <a:lstStyle/>
          <a:p>
            <a:r>
              <a:rPr lang="en-US" dirty="0" smtClean="0"/>
              <a:t>Electronic Health Records, Second Edition by Jerome Carter (Paperback - Mar. 15,   2008)</a:t>
            </a:r>
          </a:p>
          <a:p>
            <a:endParaRPr lang="en-US" dirty="0" smtClean="0"/>
          </a:p>
          <a:p>
            <a:r>
              <a:rPr lang="en-US" dirty="0" smtClean="0"/>
              <a:t>Best Practices in EMR Implementation: A Systematic Review </a:t>
            </a:r>
            <a:r>
              <a:rPr lang="en-US" dirty="0" err="1" smtClean="0"/>
              <a:t>Karim</a:t>
            </a:r>
            <a:r>
              <a:rPr lang="en-US" dirty="0" smtClean="0"/>
              <a:t> Keshavjee1, John Bosomworth2,4, John </a:t>
            </a:r>
            <a:r>
              <a:rPr lang="en-US" dirty="0" err="1" smtClean="0"/>
              <a:t>Copen</a:t>
            </a:r>
            <a:endParaRPr lang="en-US" dirty="0" smtClean="0"/>
          </a:p>
          <a:p>
            <a:endParaRPr lang="en-US" dirty="0" smtClean="0"/>
          </a:p>
          <a:p>
            <a:r>
              <a:rPr lang="en-US" dirty="0" smtClean="0"/>
              <a:t>Implementing an Electronic Health Record System (Health Informatics) by James M.     Walker, Eric J. </a:t>
            </a:r>
            <a:r>
              <a:rPr lang="en-US" dirty="0" err="1" smtClean="0"/>
              <a:t>Bieber</a:t>
            </a:r>
            <a:r>
              <a:rPr lang="en-US" dirty="0" smtClean="0"/>
              <a:t>, Frank Richards, and Sandra Buckley (Paperback - June 28, 2006)</a:t>
            </a:r>
          </a:p>
          <a:p>
            <a:endParaRPr lang="en-US" dirty="0" smtClean="0"/>
          </a:p>
          <a:p>
            <a:r>
              <a:rPr lang="en-US" dirty="0" smtClean="0"/>
              <a:t>Cusack </a:t>
            </a:r>
            <a:r>
              <a:rPr lang="en-US" dirty="0" err="1" smtClean="0"/>
              <a:t>CM:</a:t>
            </a:r>
            <a:r>
              <a:rPr lang="en-US" dirty="0" err="1" smtClean="0">
                <a:hlinkClick r:id="rId2"/>
              </a:rPr>
              <a:t>Electronic</a:t>
            </a:r>
            <a:r>
              <a:rPr lang="en-US" dirty="0" smtClean="0">
                <a:hlinkClick r:id="rId2"/>
              </a:rPr>
              <a:t> health records and electronic prescribing: promise and pitfalls.</a:t>
            </a:r>
            <a:r>
              <a:rPr lang="en-US" dirty="0" smtClean="0"/>
              <a:t>    </a:t>
            </a:r>
            <a:r>
              <a:rPr lang="en-US" dirty="0" err="1" smtClean="0"/>
              <a:t>Obstet</a:t>
            </a:r>
            <a:r>
              <a:rPr lang="en-US" dirty="0" smtClean="0"/>
              <a:t> </a:t>
            </a:r>
            <a:r>
              <a:rPr lang="en-US" dirty="0" err="1" smtClean="0"/>
              <a:t>Gynecol</a:t>
            </a:r>
            <a:r>
              <a:rPr lang="en-US" dirty="0" smtClean="0"/>
              <a:t> </a:t>
            </a:r>
            <a:r>
              <a:rPr lang="en-US" dirty="0" err="1" smtClean="0"/>
              <a:t>Clin</a:t>
            </a:r>
            <a:r>
              <a:rPr lang="en-US" dirty="0" smtClean="0"/>
              <a:t> North Am. 2008 Mar;35(1):63-79, ix. </a:t>
            </a:r>
            <a:r>
              <a:rPr lang="en-US" dirty="0" err="1" smtClean="0"/>
              <a:t>Review.PMID</a:t>
            </a:r>
            <a:r>
              <a:rPr lang="en-US" dirty="0" smtClean="0"/>
              <a:t>: 18319129 [</a:t>
            </a:r>
            <a:r>
              <a:rPr lang="en-US" dirty="0" err="1" smtClean="0"/>
              <a:t>PubMed</a:t>
            </a:r>
            <a:r>
              <a:rPr lang="en-US" dirty="0" smtClean="0"/>
              <a:t> - indexed for MEDLINE.</a:t>
            </a:r>
          </a:p>
          <a:p>
            <a:endParaRPr lang="en-US" dirty="0" smtClean="0"/>
          </a:p>
          <a:p>
            <a:r>
              <a:rPr lang="en-US" dirty="0" smtClean="0"/>
              <a:t>EHR Implementation: A Step-by-Step Guide for the Medical Practice (American Medical Association) by Carolyn P. Hartley, Edward D. Jones III, and Newt Gingrich (Paperback - Feb. 28, 2005)</a:t>
            </a:r>
          </a:p>
          <a:p>
            <a:endParaRPr lang="en-US" dirty="0" smtClean="0"/>
          </a:p>
          <a:p>
            <a:r>
              <a:rPr lang="en-US" dirty="0" smtClean="0"/>
              <a:t>A document on MAX Healthcare Application Support and Maintenance</a:t>
            </a:r>
          </a:p>
          <a:p>
            <a:endParaRPr lang="en-US" dirty="0" smtClean="0"/>
          </a:p>
          <a:p>
            <a:r>
              <a:rPr lang="en-US" dirty="0" smtClean="0"/>
              <a:t>A document defining </a:t>
            </a:r>
            <a:r>
              <a:rPr lang="en-GB" dirty="0" smtClean="0"/>
              <a:t>high level design as captured by Dell Services</a:t>
            </a:r>
            <a:endParaRPr lang="en-US" dirty="0" smtClean="0"/>
          </a:p>
          <a:p>
            <a:endParaRPr lang="en-US" dirty="0" smtClean="0"/>
          </a:p>
          <a:p>
            <a:endParaRPr lang="en-US" dirty="0"/>
          </a:p>
        </p:txBody>
      </p:sp>
    </p:spTree>
  </p:cSld>
  <p:clrMapOvr>
    <a:masterClrMapping/>
  </p:clrMapOvr>
  <p:transition>
    <p:wipe dir="d"/>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0" y="457200"/>
            <a:ext cx="8229600" cy="5715000"/>
          </a:xfrm>
        </p:spPr>
        <p:txBody>
          <a:bodyPr/>
          <a:lstStyle/>
          <a:p>
            <a:pPr>
              <a:buNone/>
            </a:pPr>
            <a:r>
              <a:rPr lang="en-US" dirty="0" smtClean="0"/>
              <a:t> </a:t>
            </a:r>
            <a:endParaRPr lang="en-US" dirty="0"/>
          </a:p>
        </p:txBody>
      </p:sp>
      <p:pic>
        <p:nvPicPr>
          <p:cNvPr id="4" name="Picture 1" descr="C:\Program Files\Microsoft Office\MEDIA\CAGCAT10\j0284916.jpg"/>
          <p:cNvPicPr>
            <a:picLocks noChangeAspect="1" noChangeArrowheads="1"/>
          </p:cNvPicPr>
          <p:nvPr/>
        </p:nvPicPr>
        <p:blipFill>
          <a:blip r:embed="rId2"/>
          <a:srcRect/>
          <a:stretch>
            <a:fillRect/>
          </a:stretch>
        </p:blipFill>
        <p:spPr bwMode="auto">
          <a:xfrm>
            <a:off x="2743200" y="1219200"/>
            <a:ext cx="3657600" cy="2743200"/>
          </a:xfrm>
          <a:prstGeom prst="rect">
            <a:avLst/>
          </a:prstGeom>
          <a:noFill/>
        </p:spPr>
      </p:pic>
      <p:sp>
        <p:nvSpPr>
          <p:cNvPr id="5" name="TextBox 4"/>
          <p:cNvSpPr txBox="1"/>
          <p:nvPr/>
        </p:nvSpPr>
        <p:spPr>
          <a:xfrm>
            <a:off x="1066800" y="4495800"/>
            <a:ext cx="6934200" cy="923330"/>
          </a:xfrm>
          <a:prstGeom prst="rect">
            <a:avLst/>
          </a:prstGeom>
          <a:noFill/>
        </p:spPr>
        <p:txBody>
          <a:bodyPr wrap="square" rtlCol="0">
            <a:spAutoFit/>
          </a:bodyPr>
          <a:lstStyle/>
          <a:p>
            <a:r>
              <a:rPr lang="en-US" dirty="0" smtClean="0">
                <a:latin typeface="Copperplate Gothic Bold" pitchFamily="34" charset="0"/>
              </a:rPr>
              <a:t>	            Now You Can Clap</a:t>
            </a:r>
          </a:p>
          <a:p>
            <a:endParaRPr lang="en-US" dirty="0" smtClean="0">
              <a:latin typeface="Copperplate Gothic Bold" pitchFamily="34" charset="0"/>
            </a:endParaRPr>
          </a:p>
          <a:p>
            <a:r>
              <a:rPr lang="en-US" dirty="0" smtClean="0">
                <a:latin typeface="Copperplate Gothic Bold" pitchFamily="34" charset="0"/>
              </a:rPr>
              <a:t>THANK YOU FOR YOUR PATIENT LISTENING</a:t>
            </a:r>
            <a:endParaRPr lang="en-US" dirty="0">
              <a:latin typeface="Copperplate Gothic Bold" pitchFamily="34" charset="0"/>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afterEffect">
                                  <p:stCondLst>
                                    <p:cond delay="0"/>
                                  </p:stCondLst>
                                  <p:childTnLst>
                                    <p:animRot by="21600000">
                                      <p:cBhvr>
                                        <p:cTn id="6" dur="2000" fill="hold"/>
                                        <p:tgtEl>
                                          <p:spTgt spid="4"/>
                                        </p:tgtEl>
                                        <p:attrNameLst>
                                          <p:attrName>r</p:attrName>
                                        </p:attrNameLst>
                                      </p:cBhvr>
                                    </p:animRot>
                                  </p:childTnLst>
                                </p:cTn>
                              </p:par>
                            </p:childTnLst>
                          </p:cTn>
                        </p:par>
                        <p:par>
                          <p:cTn id="7" fill="hold">
                            <p:stCondLst>
                              <p:cond delay="2000"/>
                            </p:stCondLst>
                            <p:childTnLst>
                              <p:par>
                                <p:cTn id="8" presetID="2" presetClass="entr" presetSubtype="4" fill="hold" grpId="0" nodeType="after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 fill="hold"/>
                                        <p:tgtEl>
                                          <p:spTgt spid="5"/>
                                        </p:tgtEl>
                                        <p:attrNameLst>
                                          <p:attrName>ppt_x</p:attrName>
                                        </p:attrNameLst>
                                      </p:cBhvr>
                                      <p:tavLst>
                                        <p:tav tm="0">
                                          <p:val>
                                            <p:strVal val="#ppt_x"/>
                                          </p:val>
                                        </p:tav>
                                        <p:tav tm="100000">
                                          <p:val>
                                            <p:strVal val="#ppt_x"/>
                                          </p:val>
                                        </p:tav>
                                      </p:tavLst>
                                    </p:anim>
                                    <p:anim calcmode="lin" valueType="num">
                                      <p:cBhvr additive="base">
                                        <p:cTn id="11"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oundry">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Foundry">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oundry">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1958</TotalTime>
  <Words>2481</Words>
  <Application>Microsoft Office PowerPoint</Application>
  <PresentationFormat>On-screen Show (4:3)</PresentationFormat>
  <Paragraphs>506</Paragraphs>
  <Slides>57</Slides>
  <Notes>26</Notes>
  <HiddenSlides>0</HiddenSlides>
  <MMClips>0</MMClips>
  <ScaleCrop>false</ScaleCrop>
  <HeadingPairs>
    <vt:vector size="4" baseType="variant">
      <vt:variant>
        <vt:lpstr>Theme</vt:lpstr>
      </vt:variant>
      <vt:variant>
        <vt:i4>1</vt:i4>
      </vt:variant>
      <vt:variant>
        <vt:lpstr>Slide Titles</vt:lpstr>
      </vt:variant>
      <vt:variant>
        <vt:i4>57</vt:i4>
      </vt:variant>
    </vt:vector>
  </HeadingPairs>
  <TitlesOfParts>
    <vt:vector size="58" baseType="lpstr">
      <vt:lpstr>Foundry</vt:lpstr>
      <vt:lpstr>Slide 1</vt:lpstr>
      <vt:lpstr>Slide 2</vt:lpstr>
      <vt:lpstr>Slide 3</vt:lpstr>
      <vt:lpstr>Slide 4</vt:lpstr>
      <vt:lpstr>General Objective</vt:lpstr>
      <vt:lpstr>           Specific Objectives </vt:lpstr>
      <vt:lpstr>Slide 7</vt:lpstr>
      <vt:lpstr>Benefits</vt:lpstr>
      <vt:lpstr>Data collection tools</vt:lpstr>
      <vt:lpstr>Secondary data collection </vt:lpstr>
      <vt:lpstr>Limitations </vt:lpstr>
      <vt:lpstr>                 Background</vt:lpstr>
      <vt:lpstr>Slide 13</vt:lpstr>
      <vt:lpstr> Descriptions and Definitions   </vt:lpstr>
      <vt:lpstr>Slide 15</vt:lpstr>
      <vt:lpstr>              Incident Tracking System </vt:lpstr>
      <vt:lpstr>Slide 17</vt:lpstr>
      <vt:lpstr>Slide 18</vt:lpstr>
      <vt:lpstr>Slide 19</vt:lpstr>
      <vt:lpstr>Slide 20</vt:lpstr>
      <vt:lpstr>Slide 21</vt:lpstr>
      <vt:lpstr>Slide 22</vt:lpstr>
      <vt:lpstr>   Severities of Incidents</vt:lpstr>
      <vt:lpstr>                                                       </vt:lpstr>
      <vt:lpstr>      </vt:lpstr>
      <vt:lpstr> </vt:lpstr>
      <vt:lpstr> </vt:lpstr>
      <vt:lpstr> </vt:lpstr>
      <vt:lpstr>  </vt:lpstr>
      <vt:lpstr> </vt:lpstr>
      <vt:lpstr>   Incident Management Process</vt:lpstr>
      <vt:lpstr>Slide 32</vt:lpstr>
      <vt:lpstr>                                                                                                    </vt:lpstr>
      <vt:lpstr>                                                          Incident Life Cycle</vt:lpstr>
      <vt:lpstr>Slide 35</vt:lpstr>
      <vt:lpstr>Observations </vt:lpstr>
      <vt:lpstr>Slide 37</vt:lpstr>
      <vt:lpstr>  </vt:lpstr>
      <vt:lpstr>Slide 39</vt:lpstr>
      <vt:lpstr>Slide 40</vt:lpstr>
      <vt:lpstr>Slide 41</vt:lpstr>
      <vt:lpstr>Slide 42</vt:lpstr>
      <vt:lpstr>Slide 43</vt:lpstr>
      <vt:lpstr>Slide 44</vt:lpstr>
      <vt:lpstr>Conclusion </vt:lpstr>
      <vt:lpstr>Reasons for Training Issues: </vt:lpstr>
      <vt:lpstr>Reasons for Privilege Issues:</vt:lpstr>
      <vt:lpstr>Reasons for Temporary Issues:</vt:lpstr>
      <vt:lpstr>Reasons for Data Mapping Issues:</vt:lpstr>
      <vt:lpstr>Result</vt:lpstr>
      <vt:lpstr>Slide 51</vt:lpstr>
      <vt:lpstr>Recommendations</vt:lpstr>
      <vt:lpstr>Slide 53</vt:lpstr>
      <vt:lpstr>Method of Evaluating Incidents</vt:lpstr>
      <vt:lpstr> </vt:lpstr>
      <vt:lpstr>References  </vt:lpstr>
      <vt:lpstr>Slide 57</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PGDHHM</dc:creator>
  <cp:lastModifiedBy>PGDHHM</cp:lastModifiedBy>
  <cp:revision>108</cp:revision>
  <dcterms:created xsi:type="dcterms:W3CDTF">2010-06-06T08:48:49Z</dcterms:created>
  <dcterms:modified xsi:type="dcterms:W3CDTF">2012-03-10T19:20:24Z</dcterms:modified>
</cp:coreProperties>
</file>