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26"/>
  </p:notesMasterIdLst>
  <p:sldIdLst>
    <p:sldId id="256" r:id="rId2"/>
    <p:sldId id="257" r:id="rId3"/>
    <p:sldId id="274" r:id="rId4"/>
    <p:sldId id="280" r:id="rId5"/>
    <p:sldId id="281" r:id="rId6"/>
    <p:sldId id="260" r:id="rId7"/>
    <p:sldId id="259" r:id="rId8"/>
    <p:sldId id="261" r:id="rId9"/>
    <p:sldId id="262" r:id="rId10"/>
    <p:sldId id="276" r:id="rId11"/>
    <p:sldId id="263" r:id="rId12"/>
    <p:sldId id="264" r:id="rId13"/>
    <p:sldId id="287" r:id="rId14"/>
    <p:sldId id="286" r:id="rId15"/>
    <p:sldId id="265" r:id="rId16"/>
    <p:sldId id="266" r:id="rId17"/>
    <p:sldId id="278" r:id="rId18"/>
    <p:sldId id="277" r:id="rId19"/>
    <p:sldId id="270" r:id="rId20"/>
    <p:sldId id="283" r:id="rId21"/>
    <p:sldId id="267" r:id="rId22"/>
    <p:sldId id="273" r:id="rId23"/>
    <p:sldId id="279" r:id="rId24"/>
    <p:sldId id="268"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23"/>
    <p:restoredTop sz="94704"/>
  </p:normalViewPr>
  <p:slideViewPr>
    <p:cSldViewPr snapToGrid="0">
      <p:cViewPr varScale="1">
        <p:scale>
          <a:sx n="105" d="100"/>
          <a:sy n="105" d="100"/>
        </p:scale>
        <p:origin x="11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23/07/24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1147C0E5-F472-4823-852C-D183FA2F2488}" type="datetime1">
              <a:rPr lang="en-IN" smtClean="0"/>
              <a:t>23/07/24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7765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12769F-3E27-4D36-A194-1A84EAEDBFA1}" type="datetime1">
              <a:rPr lang="en-IN" smtClean="0"/>
              <a:t>23/07/24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7270910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GB"/>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12769F-3E27-4D36-A194-1A84EAEDBFA1}" type="datetime1">
              <a:rPr lang="en-IN" smtClean="0"/>
              <a:t>23/07/24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4751298"/>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3306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12769F-3E27-4D36-A194-1A84EAEDBFA1}" type="datetime1">
              <a:rPr lang="en-IN" smtClean="0"/>
              <a:t>23/07/24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62916587"/>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GB"/>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23/07/24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7112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A12769F-3E27-4D36-A194-1A84EAEDBFA1}" type="datetime1">
              <a:rPr lang="en-IN" smtClean="0"/>
              <a:t>23/07/24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89773408"/>
      </p:ext>
    </p:extLst>
  </p:cSld>
  <p:clrMapOvr>
    <a:masterClrMapping/>
  </p:clrMapOvr>
  <p:hf hd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GB"/>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A12769F-3E27-4D36-A194-1A84EAEDBFA1}" type="datetime1">
              <a:rPr lang="en-IN" smtClean="0"/>
              <a:t>23/07/24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7138564"/>
      </p:ext>
    </p:extLst>
  </p:cSld>
  <p:clrMapOvr>
    <a:masterClrMapping/>
  </p:clrMapOvr>
  <p:hf hd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23/07/24</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91414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23/07/24</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53835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GB"/>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23/07/24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79753114"/>
      </p:ext>
    </p:extLst>
  </p:cSld>
  <p:clrMapOvr>
    <a:masterClrMapping/>
  </p:clrMapOvr>
  <p:hf hd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23/07/24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730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A12769F-3E27-4D36-A194-1A84EAEDBFA1}" type="datetime1">
              <a:rPr lang="en-IN" smtClean="0"/>
              <a:t>23/07/24</a:t>
            </a:fld>
            <a:endParaRPr lang="en-IN"/>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6AD20E6-394B-4DF0-96A5-9647FF39C943}" type="slidenum">
              <a:rPr lang="en-IN" smtClean="0"/>
              <a:t>‹#›</a:t>
            </a:fld>
            <a:endParaRPr lang="en-IN"/>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274860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Lst>
  <p:hf hd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file:////Users/niharikasinha/Library/Group%20Containers/UBF8T346G9.ms/WebArchiveCopyPasteTempFiles/com.microsoft.Word/page6image45997792" TargetMode="External"/><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oi.org/10.1136/bmjgh-2021-007388"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who.int/news-room/q-a-detail/one-health" TargetMode="Externa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411DB08-1669-426B-BBEB-FAD285EF8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29E4219-121F-4CD1-AA58-24746CD29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126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634275" y="640080"/>
            <a:ext cx="6707817" cy="3034857"/>
          </a:xfrm>
        </p:spPr>
        <p:txBody>
          <a:bodyPr anchor="b">
            <a:normAutofit/>
          </a:bodyPr>
          <a:lstStyle/>
          <a:p>
            <a:r>
              <a:rPr lang="en-IN" dirty="0">
                <a:solidFill>
                  <a:srgbClr val="FFFFFF"/>
                </a:solidFill>
              </a:rPr>
              <a:t>PARTICIPATORY APPROACH IN DESIGNING OF ONE HEALTH SURVEILLANCE SYSTEM-NARRATIVE REVIEW</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638920" y="3849539"/>
            <a:ext cx="6703157" cy="2359417"/>
          </a:xfrm>
        </p:spPr>
        <p:txBody>
          <a:bodyPr anchor="t">
            <a:normAutofit/>
          </a:bodyPr>
          <a:lstStyle/>
          <a:p>
            <a:pPr algn="r"/>
            <a:r>
              <a:rPr lang="en-IN" sz="2000" dirty="0">
                <a:solidFill>
                  <a:srgbClr val="FFFFFF"/>
                </a:solidFill>
              </a:rPr>
              <a:t>Organization Name- IIHMR DELHI</a:t>
            </a:r>
          </a:p>
          <a:p>
            <a:pPr algn="r"/>
            <a:r>
              <a:rPr lang="en-IN" sz="2000" dirty="0">
                <a:solidFill>
                  <a:srgbClr val="FFFFFF"/>
                </a:solidFill>
              </a:rPr>
              <a:t>By </a:t>
            </a:r>
            <a:r>
              <a:rPr lang="en-IN" sz="2000" dirty="0" err="1">
                <a:solidFill>
                  <a:srgbClr val="FFFFFF"/>
                </a:solidFill>
              </a:rPr>
              <a:t>Dr.</a:t>
            </a:r>
            <a:r>
              <a:rPr lang="en-IN" sz="2000" dirty="0">
                <a:solidFill>
                  <a:srgbClr val="FFFFFF"/>
                </a:solidFill>
              </a:rPr>
              <a:t> Niharika</a:t>
            </a:r>
          </a:p>
          <a:p>
            <a:pPr algn="r"/>
            <a:r>
              <a:rPr lang="en-IN" sz="2000" dirty="0">
                <a:solidFill>
                  <a:srgbClr val="FFFFFF"/>
                </a:solidFill>
              </a:rPr>
              <a:t>Under guidance of </a:t>
            </a:r>
            <a:r>
              <a:rPr lang="en-IN" sz="2000" dirty="0" err="1">
                <a:solidFill>
                  <a:srgbClr val="FFFFFF"/>
                </a:solidFill>
              </a:rPr>
              <a:t>Dr.</a:t>
            </a:r>
            <a:r>
              <a:rPr lang="en-IN" sz="2000" dirty="0">
                <a:solidFill>
                  <a:srgbClr val="FFFFFF"/>
                </a:solidFill>
              </a:rPr>
              <a:t> Anandhi Ramachandran</a:t>
            </a:r>
          </a:p>
          <a:p>
            <a:pPr algn="r"/>
            <a:r>
              <a:rPr lang="en-IN" sz="2000" dirty="0">
                <a:solidFill>
                  <a:srgbClr val="FFFFFF"/>
                </a:solidFill>
              </a:rPr>
              <a:t>IIHMR Delhi</a:t>
            </a:r>
          </a:p>
        </p:txBody>
      </p:sp>
      <p:cxnSp>
        <p:nvCxnSpPr>
          <p:cNvPr id="31" name="Straight Connector 30">
            <a:extLst>
              <a:ext uri="{FF2B5EF4-FFF2-40B4-BE49-F238E27FC236}">
                <a16:creationId xmlns:a16="http://schemas.microsoft.com/office/drawing/2014/main" id="{52F50912-06FD-4216-BAD3-21050F5956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45582" y="3765314"/>
            <a:ext cx="585216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7911" y="3010417"/>
            <a:ext cx="1648572" cy="837165"/>
          </a:xfrm>
          <a:prstGeom prst="rect">
            <a:avLst/>
          </a:prstGeom>
        </p:spPr>
      </p:pic>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0837333" y="6470704"/>
            <a:ext cx="973667" cy="274320"/>
          </a:xfrm>
        </p:spPr>
        <p:txBody>
          <a:bodyPr>
            <a:normAutofit/>
          </a:bodyPr>
          <a:lstStyle/>
          <a:p>
            <a:pPr>
              <a:spcAft>
                <a:spcPts val="600"/>
              </a:spcAft>
            </a:pPr>
            <a:fld id="{26AD20E6-394B-4DF0-96A5-9647FF39C943}" type="slidenum">
              <a:rPr lang="en-IN" smtClean="0"/>
              <a:pPr>
                <a:spcAft>
                  <a:spcPts val="600"/>
                </a:spcAft>
              </a:pPr>
              <a:t>1</a:t>
            </a:fld>
            <a:endParaRPr lang="en-IN"/>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9" name="Picture 4" descr="page6image45997792">
            <a:extLst>
              <a:ext uri="{FF2B5EF4-FFF2-40B4-BE49-F238E27FC236}">
                <a16:creationId xmlns:a16="http://schemas.microsoft.com/office/drawing/2014/main" id="{E1F4B977-5F73-805C-711B-CC814A40CEA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381000"/>
            <a:ext cx="4773083" cy="10583"/>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9">
            <a:extLst>
              <a:ext uri="{FF2B5EF4-FFF2-40B4-BE49-F238E27FC236}">
                <a16:creationId xmlns:a16="http://schemas.microsoft.com/office/drawing/2014/main" id="{FBEA7E56-8029-44A8-DC20-557411455868}"/>
              </a:ext>
            </a:extLst>
          </p:cNvPr>
          <p:cNvSpPr txBox="1">
            <a:spLocks noChangeArrowheads="1"/>
          </p:cNvSpPr>
          <p:nvPr/>
        </p:nvSpPr>
        <p:spPr bwMode="auto">
          <a:xfrm rot="10800000">
            <a:off x="158750" y="826824"/>
            <a:ext cx="334698" cy="2092854"/>
          </a:xfrm>
          <a:prstGeom prst="rect">
            <a:avLst/>
          </a:prstGeom>
          <a:solidFill>
            <a:srgbClr val="FFFFFF"/>
          </a:solidFill>
          <a:ln w="6350">
            <a:solidFill>
              <a:srgbClr val="000000"/>
            </a:solidFill>
            <a:miter lim="800000"/>
            <a:headEnd/>
            <a:tailEnd/>
          </a:ln>
        </p:spPr>
        <p:txBody>
          <a:bodyPr vert="eaVert"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b="1">
                <a:solidFill>
                  <a:srgbClr val="13501B"/>
                </a:solidFill>
                <a:latin typeface="Aptos" panose="020B0004020202020204" pitchFamily="34" charset="0"/>
                <a:ea typeface="Aptos" panose="020B0004020202020204" pitchFamily="34" charset="0"/>
                <a:cs typeface="Times New Roman" panose="02020603050405020304" pitchFamily="18" charset="0"/>
              </a:rPr>
              <a:t>IDENITIFICATION AND SCREENING</a:t>
            </a:r>
            <a:endParaRPr lang="en-US" altLang="en-US" sz="1500">
              <a:latin typeface="Arial" panose="020B0604020202020204" pitchFamily="34" charset="0"/>
            </a:endParaRPr>
          </a:p>
        </p:txBody>
      </p:sp>
      <p:sp>
        <p:nvSpPr>
          <p:cNvPr id="4" name="Text Box 10">
            <a:extLst>
              <a:ext uri="{FF2B5EF4-FFF2-40B4-BE49-F238E27FC236}">
                <a16:creationId xmlns:a16="http://schemas.microsoft.com/office/drawing/2014/main" id="{06BBF692-C494-5AC1-6964-8A9B108577AF}"/>
              </a:ext>
            </a:extLst>
          </p:cNvPr>
          <p:cNvSpPr txBox="1">
            <a:spLocks noChangeArrowheads="1"/>
          </p:cNvSpPr>
          <p:nvPr/>
        </p:nvSpPr>
        <p:spPr bwMode="auto">
          <a:xfrm rot="10800000">
            <a:off x="158750" y="2952971"/>
            <a:ext cx="334698" cy="1881188"/>
          </a:xfrm>
          <a:prstGeom prst="rect">
            <a:avLst/>
          </a:prstGeom>
          <a:solidFill>
            <a:srgbClr val="FFFFFF"/>
          </a:solidFill>
          <a:ln w="6350">
            <a:solidFill>
              <a:srgbClr val="000000"/>
            </a:solidFill>
            <a:miter lim="800000"/>
            <a:headEnd/>
            <a:tailEnd/>
          </a:ln>
        </p:spPr>
        <p:txBody>
          <a:bodyPr vert="eaVert"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b="1" dirty="0">
                <a:solidFill>
                  <a:srgbClr val="13501B"/>
                </a:solidFill>
                <a:latin typeface="Aptos" panose="020B0004020202020204" pitchFamily="34" charset="0"/>
                <a:ea typeface="Aptos" panose="020B0004020202020204" pitchFamily="34" charset="0"/>
                <a:cs typeface="Times New Roman" panose="02020603050405020304" pitchFamily="18" charset="0"/>
              </a:rPr>
              <a:t>ELIGIBILITY</a:t>
            </a:r>
            <a:endParaRPr lang="en-US" altLang="en-US" sz="1500" dirty="0">
              <a:latin typeface="Arial" panose="020B0604020202020204" pitchFamily="34" charset="0"/>
            </a:endParaRPr>
          </a:p>
        </p:txBody>
      </p:sp>
      <p:sp>
        <p:nvSpPr>
          <p:cNvPr id="5" name="Text Box 12">
            <a:extLst>
              <a:ext uri="{FF2B5EF4-FFF2-40B4-BE49-F238E27FC236}">
                <a16:creationId xmlns:a16="http://schemas.microsoft.com/office/drawing/2014/main" id="{14D3E03C-27F8-79DF-E1EB-69AE1B9F7E69}"/>
              </a:ext>
            </a:extLst>
          </p:cNvPr>
          <p:cNvSpPr txBox="1">
            <a:spLocks noChangeArrowheads="1"/>
          </p:cNvSpPr>
          <p:nvPr/>
        </p:nvSpPr>
        <p:spPr bwMode="auto">
          <a:xfrm rot="10800000">
            <a:off x="158749" y="4867452"/>
            <a:ext cx="334698" cy="1727729"/>
          </a:xfrm>
          <a:prstGeom prst="rect">
            <a:avLst/>
          </a:prstGeom>
          <a:solidFill>
            <a:srgbClr val="FFFFFF"/>
          </a:solidFill>
          <a:ln w="6350">
            <a:solidFill>
              <a:srgbClr val="000000"/>
            </a:solidFill>
            <a:miter lim="800000"/>
            <a:headEnd/>
            <a:tailEnd/>
          </a:ln>
        </p:spPr>
        <p:txBody>
          <a:bodyPr vert="eaVert"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b="1" dirty="0">
                <a:solidFill>
                  <a:srgbClr val="13501B"/>
                </a:solidFill>
                <a:latin typeface="Aptos" panose="020B0004020202020204" pitchFamily="34" charset="0"/>
                <a:ea typeface="Aptos" panose="020B0004020202020204" pitchFamily="34" charset="0"/>
                <a:cs typeface="Times New Roman" panose="02020603050405020304" pitchFamily="18" charset="0"/>
              </a:rPr>
              <a:t>INCLUDED</a:t>
            </a:r>
            <a:endParaRPr lang="en-US" altLang="en-US" sz="1500" dirty="0">
              <a:latin typeface="Arial" panose="020B0604020202020204" pitchFamily="34" charset="0"/>
            </a:endParaRPr>
          </a:p>
        </p:txBody>
      </p:sp>
      <p:sp>
        <p:nvSpPr>
          <p:cNvPr id="6" name="Text Box 15">
            <a:extLst>
              <a:ext uri="{FF2B5EF4-FFF2-40B4-BE49-F238E27FC236}">
                <a16:creationId xmlns:a16="http://schemas.microsoft.com/office/drawing/2014/main" id="{3EB73EAF-0087-8F26-ED38-2EDCC31B891C}"/>
              </a:ext>
            </a:extLst>
          </p:cNvPr>
          <p:cNvSpPr txBox="1">
            <a:spLocks noChangeArrowheads="1"/>
          </p:cNvSpPr>
          <p:nvPr/>
        </p:nvSpPr>
        <p:spPr bwMode="auto">
          <a:xfrm>
            <a:off x="1055688" y="613833"/>
            <a:ext cx="2143125" cy="1038490"/>
          </a:xfrm>
          <a:prstGeom prst="rect">
            <a:avLst/>
          </a:prstGeom>
          <a:solidFill>
            <a:srgbClr val="FFFFFF"/>
          </a:solidFill>
          <a:ln w="6350">
            <a:solidFill>
              <a:srgbClr val="000000"/>
            </a:solidFill>
            <a:miter lim="800000"/>
            <a:headEnd/>
            <a:tailEnd/>
          </a:ln>
        </p:spPr>
        <p:txBody>
          <a:bodyPr vert="horz"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dirty="0">
                <a:latin typeface="Aptos" panose="020B0004020202020204" pitchFamily="34" charset="0"/>
                <a:ea typeface="Aptos" panose="020B0004020202020204" pitchFamily="34" charset="0"/>
                <a:cs typeface="Times New Roman" panose="02020603050405020304" pitchFamily="18" charset="0"/>
              </a:rPr>
              <a:t>Records identified through database searching, that underwent title and abstract screening after duplicate removed (n=175). Initial was 309 with 134 excluded.</a:t>
            </a:r>
            <a:endParaRPr lang="en-US" altLang="en-US" sz="1000" dirty="0"/>
          </a:p>
          <a:p>
            <a:pPr defTabSz="761970" eaLnBrk="0" fontAlgn="base" hangingPunct="0">
              <a:spcBef>
                <a:spcPct val="0"/>
              </a:spcBef>
              <a:spcAft>
                <a:spcPct val="0"/>
              </a:spcAft>
            </a:pPr>
            <a:endParaRPr lang="en-US" altLang="en-US" sz="1500" dirty="0">
              <a:latin typeface="Arial" panose="020B0604020202020204" pitchFamily="34" charset="0"/>
            </a:endParaRPr>
          </a:p>
        </p:txBody>
      </p:sp>
      <p:sp>
        <p:nvSpPr>
          <p:cNvPr id="7" name="Down Arrow 6">
            <a:extLst>
              <a:ext uri="{FF2B5EF4-FFF2-40B4-BE49-F238E27FC236}">
                <a16:creationId xmlns:a16="http://schemas.microsoft.com/office/drawing/2014/main" id="{416B1E6D-D5A5-12AC-63C0-6F91D83F237F}"/>
              </a:ext>
            </a:extLst>
          </p:cNvPr>
          <p:cNvSpPr/>
          <p:nvPr/>
        </p:nvSpPr>
        <p:spPr>
          <a:xfrm>
            <a:off x="1976041" y="1652323"/>
            <a:ext cx="250825" cy="1541992"/>
          </a:xfrm>
          <a:prstGeom prst="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76200" tIns="38100" rIns="76200" bIns="38100" numCol="1" spcCol="0" rtlCol="0" fromWordArt="0" anchor="ctr" anchorCtr="0" forceAA="0" compatLnSpc="1">
            <a:prstTxWarp prst="textNoShape">
              <a:avLst/>
            </a:prstTxWarp>
            <a:noAutofit/>
          </a:bodyPr>
          <a:lstStyle/>
          <a:p>
            <a:endParaRPr lang="en-GB" sz="1500"/>
          </a:p>
        </p:txBody>
      </p:sp>
      <p:sp>
        <p:nvSpPr>
          <p:cNvPr id="8" name="Right Arrow 7">
            <a:extLst>
              <a:ext uri="{FF2B5EF4-FFF2-40B4-BE49-F238E27FC236}">
                <a16:creationId xmlns:a16="http://schemas.microsoft.com/office/drawing/2014/main" id="{C5579758-098D-A52E-DDFA-B905952A9D87}"/>
              </a:ext>
            </a:extLst>
          </p:cNvPr>
          <p:cNvSpPr/>
          <p:nvPr/>
        </p:nvSpPr>
        <p:spPr>
          <a:xfrm>
            <a:off x="2226866" y="2288382"/>
            <a:ext cx="1404938" cy="66675"/>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76200" tIns="38100" rIns="76200" bIns="38100" numCol="1" spcCol="0" rtlCol="0" fromWordArt="0" anchor="ctr" anchorCtr="0" forceAA="0" compatLnSpc="1">
            <a:prstTxWarp prst="textNoShape">
              <a:avLst/>
            </a:prstTxWarp>
            <a:noAutofit/>
          </a:bodyPr>
          <a:lstStyle/>
          <a:p>
            <a:endParaRPr lang="en-GB" sz="1500"/>
          </a:p>
        </p:txBody>
      </p:sp>
      <p:sp>
        <p:nvSpPr>
          <p:cNvPr id="9" name="Text Box 20">
            <a:extLst>
              <a:ext uri="{FF2B5EF4-FFF2-40B4-BE49-F238E27FC236}">
                <a16:creationId xmlns:a16="http://schemas.microsoft.com/office/drawing/2014/main" id="{4B3E32DD-B39C-8C19-DBBB-152268C11A26}"/>
              </a:ext>
            </a:extLst>
          </p:cNvPr>
          <p:cNvSpPr txBox="1">
            <a:spLocks noChangeArrowheads="1"/>
          </p:cNvSpPr>
          <p:nvPr/>
        </p:nvSpPr>
        <p:spPr bwMode="auto">
          <a:xfrm>
            <a:off x="3660332" y="1873250"/>
            <a:ext cx="1599407" cy="686593"/>
          </a:xfrm>
          <a:prstGeom prst="rect">
            <a:avLst/>
          </a:prstGeom>
          <a:solidFill>
            <a:srgbClr val="FFFFFF"/>
          </a:solidFill>
          <a:ln w="6350">
            <a:solidFill>
              <a:srgbClr val="000000"/>
            </a:solidFill>
            <a:miter lim="800000"/>
            <a:headEnd/>
            <a:tailEnd/>
          </a:ln>
        </p:spPr>
        <p:txBody>
          <a:bodyPr vert="horz"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dirty="0">
                <a:latin typeface="Aptos" panose="020B0004020202020204" pitchFamily="34" charset="0"/>
                <a:ea typeface="Aptos" panose="020B0004020202020204" pitchFamily="34" charset="0"/>
                <a:cs typeface="Times New Roman" panose="02020603050405020304" pitchFamily="18" charset="0"/>
              </a:rPr>
              <a:t>Records excluded for not meeting inclusion criteria (n=95)</a:t>
            </a:r>
            <a:endParaRPr lang="en-US" altLang="en-US" sz="1500" dirty="0">
              <a:latin typeface="Arial" panose="020B0604020202020204" pitchFamily="34" charset="0"/>
            </a:endParaRPr>
          </a:p>
        </p:txBody>
      </p:sp>
      <p:sp>
        <p:nvSpPr>
          <p:cNvPr id="10" name="Text Box 21">
            <a:extLst>
              <a:ext uri="{FF2B5EF4-FFF2-40B4-BE49-F238E27FC236}">
                <a16:creationId xmlns:a16="http://schemas.microsoft.com/office/drawing/2014/main" id="{BD8566D1-671B-A22D-398C-9F344D9C57E2}"/>
              </a:ext>
            </a:extLst>
          </p:cNvPr>
          <p:cNvSpPr txBox="1">
            <a:spLocks noChangeArrowheads="1"/>
          </p:cNvSpPr>
          <p:nvPr/>
        </p:nvSpPr>
        <p:spPr bwMode="auto">
          <a:xfrm>
            <a:off x="1055688" y="3266679"/>
            <a:ext cx="1883833" cy="518583"/>
          </a:xfrm>
          <a:prstGeom prst="rect">
            <a:avLst/>
          </a:prstGeom>
          <a:solidFill>
            <a:srgbClr val="FFFFFF"/>
          </a:solidFill>
          <a:ln w="6350">
            <a:solidFill>
              <a:srgbClr val="000000"/>
            </a:solidFill>
            <a:miter lim="800000"/>
            <a:headEnd/>
            <a:tailEnd/>
          </a:ln>
        </p:spPr>
        <p:txBody>
          <a:bodyPr vert="horz"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dirty="0">
                <a:latin typeface="Aptos" panose="020B0004020202020204" pitchFamily="34" charset="0"/>
                <a:ea typeface="Aptos" panose="020B0004020202020204" pitchFamily="34" charset="0"/>
                <a:cs typeface="Times New Roman" panose="02020603050405020304" pitchFamily="18" charset="0"/>
              </a:rPr>
              <a:t>Full-text articles assessed for eligibility (n=80)</a:t>
            </a:r>
            <a:endParaRPr lang="en-US" altLang="en-US" sz="1500" dirty="0">
              <a:latin typeface="Arial" panose="020B0604020202020204" pitchFamily="34" charset="0"/>
            </a:endParaRPr>
          </a:p>
        </p:txBody>
      </p:sp>
      <p:sp>
        <p:nvSpPr>
          <p:cNvPr id="11" name="Down Arrow 10">
            <a:extLst>
              <a:ext uri="{FF2B5EF4-FFF2-40B4-BE49-F238E27FC236}">
                <a16:creationId xmlns:a16="http://schemas.microsoft.com/office/drawing/2014/main" id="{BF3EBB5C-1FD6-7E2C-8D2C-DE51C7755377}"/>
              </a:ext>
            </a:extLst>
          </p:cNvPr>
          <p:cNvSpPr/>
          <p:nvPr/>
        </p:nvSpPr>
        <p:spPr>
          <a:xfrm>
            <a:off x="1950641" y="3823230"/>
            <a:ext cx="276225" cy="1727729"/>
          </a:xfrm>
          <a:prstGeom prst="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76200" tIns="38100" rIns="76200" bIns="38100" numCol="1" spcCol="0" rtlCol="0" fromWordArt="0" anchor="ctr" anchorCtr="0" forceAA="0" compatLnSpc="1">
            <a:prstTxWarp prst="textNoShape">
              <a:avLst/>
            </a:prstTxWarp>
            <a:noAutofit/>
          </a:bodyPr>
          <a:lstStyle/>
          <a:p>
            <a:endParaRPr lang="en-GB" sz="1500"/>
          </a:p>
        </p:txBody>
      </p:sp>
      <p:sp>
        <p:nvSpPr>
          <p:cNvPr id="12" name="Right Arrow 11">
            <a:extLst>
              <a:ext uri="{FF2B5EF4-FFF2-40B4-BE49-F238E27FC236}">
                <a16:creationId xmlns:a16="http://schemas.microsoft.com/office/drawing/2014/main" id="{B135B448-A092-D9C1-4571-45D6630A63EF}"/>
              </a:ext>
            </a:extLst>
          </p:cNvPr>
          <p:cNvSpPr/>
          <p:nvPr/>
        </p:nvSpPr>
        <p:spPr>
          <a:xfrm>
            <a:off x="2214655" y="4519112"/>
            <a:ext cx="1404938" cy="666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76200" tIns="38100" rIns="76200" bIns="38100" numCol="1" spcCol="0" rtlCol="0" fromWordArt="0" anchor="ctr" anchorCtr="0" forceAA="0" compatLnSpc="1">
            <a:prstTxWarp prst="textNoShape">
              <a:avLst/>
            </a:prstTxWarp>
            <a:noAutofit/>
          </a:bodyPr>
          <a:lstStyle/>
          <a:p>
            <a:endParaRPr lang="en-GB" sz="1500"/>
          </a:p>
        </p:txBody>
      </p:sp>
      <p:sp>
        <p:nvSpPr>
          <p:cNvPr id="13" name="Text Box 4">
            <a:extLst>
              <a:ext uri="{FF2B5EF4-FFF2-40B4-BE49-F238E27FC236}">
                <a16:creationId xmlns:a16="http://schemas.microsoft.com/office/drawing/2014/main" id="{5BF6897A-4924-51F5-00D6-2E0F68EEE8F3}"/>
              </a:ext>
            </a:extLst>
          </p:cNvPr>
          <p:cNvSpPr txBox="1">
            <a:spLocks noChangeArrowheads="1"/>
          </p:cNvSpPr>
          <p:nvPr/>
        </p:nvSpPr>
        <p:spPr bwMode="auto">
          <a:xfrm>
            <a:off x="3684057" y="4147565"/>
            <a:ext cx="1599407" cy="686593"/>
          </a:xfrm>
          <a:prstGeom prst="rect">
            <a:avLst/>
          </a:prstGeom>
          <a:solidFill>
            <a:srgbClr val="FFFFFF"/>
          </a:solidFill>
          <a:ln w="6350">
            <a:solidFill>
              <a:srgbClr val="000000"/>
            </a:solidFill>
            <a:miter lim="800000"/>
            <a:headEnd/>
            <a:tailEnd/>
          </a:ln>
        </p:spPr>
        <p:txBody>
          <a:bodyPr vert="horz"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a:latin typeface="Aptos" panose="020B0004020202020204" pitchFamily="34" charset="0"/>
                <a:ea typeface="Aptos" panose="020B0004020202020204" pitchFamily="34" charset="0"/>
                <a:cs typeface="Times New Roman" panose="02020603050405020304" pitchFamily="18" charset="0"/>
              </a:rPr>
              <a:t>Full-text articles excluded (n=40)</a:t>
            </a:r>
            <a:endParaRPr lang="en-US" altLang="en-US" sz="1500">
              <a:latin typeface="Arial" panose="020B0604020202020204" pitchFamily="34" charset="0"/>
            </a:endParaRPr>
          </a:p>
        </p:txBody>
      </p:sp>
      <p:sp>
        <p:nvSpPr>
          <p:cNvPr id="14" name="Text Box 5">
            <a:extLst>
              <a:ext uri="{FF2B5EF4-FFF2-40B4-BE49-F238E27FC236}">
                <a16:creationId xmlns:a16="http://schemas.microsoft.com/office/drawing/2014/main" id="{C69AAD4F-733F-D925-5809-5A56D1A855B2}"/>
              </a:ext>
            </a:extLst>
          </p:cNvPr>
          <p:cNvSpPr txBox="1">
            <a:spLocks noChangeArrowheads="1"/>
          </p:cNvSpPr>
          <p:nvPr/>
        </p:nvSpPr>
        <p:spPr bwMode="auto">
          <a:xfrm>
            <a:off x="1114204" y="5613534"/>
            <a:ext cx="1883833" cy="518583"/>
          </a:xfrm>
          <a:prstGeom prst="rect">
            <a:avLst/>
          </a:prstGeom>
          <a:solidFill>
            <a:srgbClr val="FFFFFF"/>
          </a:solidFill>
          <a:ln w="6350">
            <a:solidFill>
              <a:srgbClr val="000000"/>
            </a:solidFill>
            <a:miter lim="800000"/>
            <a:headEnd/>
            <a:tailEnd/>
          </a:ln>
        </p:spPr>
        <p:txBody>
          <a:bodyPr vert="horz"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dirty="0">
                <a:latin typeface="Aptos" panose="020B0004020202020204" pitchFamily="34" charset="0"/>
                <a:ea typeface="Aptos" panose="020B0004020202020204" pitchFamily="34" charset="0"/>
                <a:cs typeface="Times New Roman" panose="02020603050405020304" pitchFamily="18" charset="0"/>
              </a:rPr>
              <a:t>Studies included in qualitative synthesis(n=40)</a:t>
            </a:r>
            <a:endParaRPr lang="en-US" altLang="en-US" sz="1500" dirty="0">
              <a:latin typeface="Arial" panose="020B0604020202020204" pitchFamily="34" charset="0"/>
            </a:endParaRPr>
          </a:p>
        </p:txBody>
      </p:sp>
      <p:sp>
        <p:nvSpPr>
          <p:cNvPr id="15" name="Rectangle 14">
            <a:extLst>
              <a:ext uri="{FF2B5EF4-FFF2-40B4-BE49-F238E27FC236}">
                <a16:creationId xmlns:a16="http://schemas.microsoft.com/office/drawing/2014/main" id="{85A2D638-EC0D-EAE0-6F3A-C0780C9F840A}"/>
              </a:ext>
            </a:extLst>
          </p:cNvPr>
          <p:cNvSpPr>
            <a:spLocks noChangeArrowheads="1"/>
          </p:cNvSpPr>
          <p:nvPr/>
        </p:nvSpPr>
        <p:spPr bwMode="auto">
          <a:xfrm>
            <a:off x="0" y="-65948"/>
            <a:ext cx="1552861" cy="512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pPr defTabSz="761970" eaLnBrk="0" fontAlgn="base" hangingPunct="0">
              <a:spcBef>
                <a:spcPct val="0"/>
              </a:spcBef>
              <a:spcAft>
                <a:spcPct val="0"/>
              </a:spcAft>
            </a:pPr>
            <a:r>
              <a:rPr lang="en-US" altLang="en-US" sz="1333" b="1" u="sng"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PRISMA DIAGRAM</a:t>
            </a:r>
            <a:endParaRPr lang="en-US" altLang="en-US" sz="1000" dirty="0"/>
          </a:p>
          <a:p>
            <a:pPr defTabSz="761970" eaLnBrk="0" fontAlgn="base" hangingPunct="0">
              <a:spcBef>
                <a:spcPct val="0"/>
              </a:spcBef>
              <a:spcAft>
                <a:spcPct val="0"/>
              </a:spcAft>
            </a:pPr>
            <a:endParaRPr lang="en-US" altLang="en-US" sz="1500" dirty="0">
              <a:latin typeface="Arial" panose="020B0604020202020204" pitchFamily="34" charset="0"/>
            </a:endParaRPr>
          </a:p>
        </p:txBody>
      </p:sp>
      <p:sp>
        <p:nvSpPr>
          <p:cNvPr id="16" name="Rectangle 16">
            <a:extLst>
              <a:ext uri="{FF2B5EF4-FFF2-40B4-BE49-F238E27FC236}">
                <a16:creationId xmlns:a16="http://schemas.microsoft.com/office/drawing/2014/main" id="{19D58A8D-A8CA-DB1E-C4BA-A8B24DC418E7}"/>
              </a:ext>
            </a:extLst>
          </p:cNvPr>
          <p:cNvSpPr>
            <a:spLocks noChangeArrowheads="1"/>
          </p:cNvSpPr>
          <p:nvPr/>
        </p:nvSpPr>
        <p:spPr bwMode="auto">
          <a:xfrm>
            <a:off x="190501" y="21992"/>
            <a:ext cx="6500306" cy="718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pPr defTabSz="761970" eaLnBrk="0" fontAlgn="base" hangingPunct="0">
              <a:spcBef>
                <a:spcPct val="0"/>
              </a:spcBef>
              <a:spcAft>
                <a:spcPct val="0"/>
              </a:spcAft>
            </a:pPr>
            <a:endParaRPr lang="en-US" altLang="en-US" sz="1333" dirty="0">
              <a:solidFill>
                <a:srgbClr val="000000"/>
              </a:solidFill>
              <a:latin typeface="Aptos" panose="020B0004020202020204" pitchFamily="34" charset="0"/>
              <a:ea typeface="Times New Roman" panose="02020603050405020304" pitchFamily="18" charset="0"/>
              <a:cs typeface="Times New Roman" panose="02020603050405020304" pitchFamily="18" charset="0"/>
            </a:endParaRPr>
          </a:p>
          <a:p>
            <a:pPr defTabSz="761970" eaLnBrk="0" fontAlgn="base" hangingPunct="0">
              <a:spcBef>
                <a:spcPct val="0"/>
              </a:spcBef>
              <a:spcAft>
                <a:spcPct val="0"/>
              </a:spcAft>
            </a:pPr>
            <a:r>
              <a:rPr lang="en-US" altLang="en-US" sz="1333"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The Prisma Diagram below illustrates the article search, screening and review process.</a:t>
            </a:r>
            <a:endParaRPr lang="en-US" altLang="en-US" sz="1000" dirty="0"/>
          </a:p>
          <a:p>
            <a:pPr defTabSz="761970" eaLnBrk="0" fontAlgn="base" hangingPunct="0">
              <a:spcBef>
                <a:spcPct val="0"/>
              </a:spcBef>
              <a:spcAft>
                <a:spcPct val="0"/>
              </a:spcAft>
            </a:pPr>
            <a:endParaRPr lang="en-US" altLang="en-US" sz="1500" dirty="0">
              <a:latin typeface="Arial" panose="020B0604020202020204" pitchFamily="34" charset="0"/>
            </a:endParaRPr>
          </a:p>
        </p:txBody>
      </p:sp>
      <p:sp>
        <p:nvSpPr>
          <p:cNvPr id="17" name="Rectangle 18">
            <a:extLst>
              <a:ext uri="{FF2B5EF4-FFF2-40B4-BE49-F238E27FC236}">
                <a16:creationId xmlns:a16="http://schemas.microsoft.com/office/drawing/2014/main" id="{625FE449-5DB1-4650-D6D8-88B880BAA7E9}"/>
              </a:ext>
            </a:extLst>
          </p:cNvPr>
          <p:cNvSpPr>
            <a:spLocks noChangeArrowheads="1"/>
          </p:cNvSpPr>
          <p:nvPr/>
        </p:nvSpPr>
        <p:spPr bwMode="auto">
          <a:xfrm>
            <a:off x="190500" y="9136"/>
            <a:ext cx="224420" cy="743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pPr defTabSz="761970" eaLnBrk="0" fontAlgn="base" hangingPunct="0">
              <a:spcBef>
                <a:spcPct val="0"/>
              </a:spcBef>
              <a:spcAft>
                <a:spcPct val="0"/>
              </a:spcAft>
            </a:pPr>
            <a:br>
              <a:rPr lang="en-US" altLang="en-US" sz="1500" dirty="0">
                <a:latin typeface="Arial" panose="020B0604020202020204" pitchFamily="34" charset="0"/>
              </a:rPr>
            </a:br>
            <a:endParaRPr lang="en-US" altLang="en-US" sz="1500" dirty="0">
              <a:latin typeface="Arial" panose="020B0604020202020204" pitchFamily="34" charset="0"/>
            </a:endParaRPr>
          </a:p>
          <a:p>
            <a:pPr defTabSz="761970" eaLnBrk="0" fontAlgn="base" hangingPunct="0">
              <a:spcBef>
                <a:spcPct val="0"/>
              </a:spcBef>
              <a:spcAft>
                <a:spcPct val="0"/>
              </a:spcAft>
            </a:pPr>
            <a:r>
              <a:rPr lang="en-US" altLang="en-US" sz="1333"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  </a:t>
            </a:r>
            <a:endParaRPr lang="en-US" altLang="en-US" sz="1500" dirty="0">
              <a:latin typeface="Arial" panose="020B0604020202020204" pitchFamily="34" charset="0"/>
            </a:endParaRPr>
          </a:p>
        </p:txBody>
      </p:sp>
      <p:sp>
        <p:nvSpPr>
          <p:cNvPr id="18" name="Rectangle 19">
            <a:extLst>
              <a:ext uri="{FF2B5EF4-FFF2-40B4-BE49-F238E27FC236}">
                <a16:creationId xmlns:a16="http://schemas.microsoft.com/office/drawing/2014/main" id="{D0062014-0537-E279-2928-44E9A4E13C56}"/>
              </a:ext>
            </a:extLst>
          </p:cNvPr>
          <p:cNvSpPr>
            <a:spLocks noChangeArrowheads="1"/>
          </p:cNvSpPr>
          <p:nvPr/>
        </p:nvSpPr>
        <p:spPr bwMode="auto">
          <a:xfrm>
            <a:off x="0" y="160751"/>
            <a:ext cx="15395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pPr defTabSz="761970" eaLnBrk="0" fontAlgn="base" hangingPunct="0">
              <a:spcBef>
                <a:spcPct val="0"/>
              </a:spcBef>
              <a:spcAft>
                <a:spcPct val="0"/>
              </a:spcAft>
            </a:pPr>
            <a:endParaRPr lang="en-US" altLang="en-US" sz="1000"/>
          </a:p>
          <a:p>
            <a:pPr defTabSz="761970" eaLnBrk="0" fontAlgn="base" hangingPunct="0">
              <a:spcBef>
                <a:spcPct val="0"/>
              </a:spcBef>
              <a:spcAft>
                <a:spcPct val="0"/>
              </a:spcAft>
            </a:pPr>
            <a:endParaRPr lang="en-US" altLang="en-US" sz="1500">
              <a:latin typeface="Arial" panose="020B0604020202020204" pitchFamily="34" charset="0"/>
            </a:endParaRPr>
          </a:p>
        </p:txBody>
      </p:sp>
      <p:sp>
        <p:nvSpPr>
          <p:cNvPr id="19" name="Rectangle 26">
            <a:extLst>
              <a:ext uri="{FF2B5EF4-FFF2-40B4-BE49-F238E27FC236}">
                <a16:creationId xmlns:a16="http://schemas.microsoft.com/office/drawing/2014/main" id="{EC80C182-E5A9-D58C-2B1B-1DB9579C07EC}"/>
              </a:ext>
            </a:extLst>
          </p:cNvPr>
          <p:cNvSpPr>
            <a:spLocks noChangeArrowheads="1"/>
          </p:cNvSpPr>
          <p:nvPr/>
        </p:nvSpPr>
        <p:spPr bwMode="auto">
          <a:xfrm>
            <a:off x="190500" y="237696"/>
            <a:ext cx="15395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endParaRPr lang="en-US" sz="1500"/>
          </a:p>
        </p:txBody>
      </p:sp>
      <p:pic>
        <p:nvPicPr>
          <p:cNvPr id="21" name="Picture 20">
            <a:extLst>
              <a:ext uri="{FF2B5EF4-FFF2-40B4-BE49-F238E27FC236}">
                <a16:creationId xmlns:a16="http://schemas.microsoft.com/office/drawing/2014/main" id="{A76ADEA9-D2A3-DFBE-0288-911A4E9EBF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84027" y="0"/>
            <a:ext cx="2104572" cy="990620"/>
          </a:xfrm>
          <a:prstGeom prst="rect">
            <a:avLst/>
          </a:prstGeom>
        </p:spPr>
      </p:pic>
      <p:sp>
        <p:nvSpPr>
          <p:cNvPr id="2" name="TextBox 1">
            <a:extLst>
              <a:ext uri="{FF2B5EF4-FFF2-40B4-BE49-F238E27FC236}">
                <a16:creationId xmlns:a16="http://schemas.microsoft.com/office/drawing/2014/main" id="{7EAAC5EA-9952-EFAB-D083-55504A206361}"/>
              </a:ext>
            </a:extLst>
          </p:cNvPr>
          <p:cNvSpPr txBox="1"/>
          <p:nvPr/>
        </p:nvSpPr>
        <p:spPr>
          <a:xfrm>
            <a:off x="6336792" y="1265677"/>
            <a:ext cx="5260014" cy="2031325"/>
          </a:xfrm>
          <a:prstGeom prst="rect">
            <a:avLst/>
          </a:prstGeom>
          <a:noFill/>
        </p:spPr>
        <p:txBody>
          <a:bodyPr wrap="square" rtlCol="0">
            <a:spAutoFit/>
          </a:bodyPr>
          <a:lstStyle/>
          <a:p>
            <a:r>
              <a:rPr lang="en-US" b="0" i="0" dirty="0">
                <a:solidFill>
                  <a:srgbClr val="1F1F1F"/>
                </a:solidFill>
                <a:effectLst/>
                <a:latin typeface="Times New Roman" panose="02020603050405020304" pitchFamily="18" charset="0"/>
                <a:cs typeface="Times New Roman" panose="02020603050405020304" pitchFamily="18" charset="0"/>
              </a:rPr>
              <a:t>This type of review was chosen to gather evidence in a broad topic area and inform further research. The review was exploratory, and therefore did not include pre-defined concepts before interpreting the results. The research questions was refined by the search results and the concepts of participatory approach to OH surveillance were broadly highlighted</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4529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7EBAF3E4-09A3-BCB6-48AD-0073A1AB9C75}"/>
              </a:ext>
            </a:extLst>
          </p:cNvPr>
          <p:cNvGraphicFramePr>
            <a:graphicFrameLocks noGrp="1"/>
          </p:cNvGraphicFramePr>
          <p:nvPr>
            <p:ph idx="1"/>
            <p:extLst>
              <p:ext uri="{D42A27DB-BD31-4B8C-83A1-F6EECF244321}">
                <p14:modId xmlns:p14="http://schemas.microsoft.com/office/powerpoint/2010/main" val="1892068801"/>
              </p:ext>
            </p:extLst>
          </p:nvPr>
        </p:nvGraphicFramePr>
        <p:xfrm>
          <a:off x="977031" y="1315233"/>
          <a:ext cx="4835045" cy="5041117"/>
        </p:xfrm>
        <a:graphic>
          <a:graphicData uri="http://schemas.openxmlformats.org/drawingml/2006/table">
            <a:tbl>
              <a:tblPr firstRow="1" firstCol="1" bandRow="1">
                <a:tableStyleId>{5C22544A-7EE6-4342-B048-85BDC9FD1C3A}</a:tableStyleId>
              </a:tblPr>
              <a:tblGrid>
                <a:gridCol w="743272">
                  <a:extLst>
                    <a:ext uri="{9D8B030D-6E8A-4147-A177-3AD203B41FA5}">
                      <a16:colId xmlns:a16="http://schemas.microsoft.com/office/drawing/2014/main" val="3503628367"/>
                    </a:ext>
                  </a:extLst>
                </a:gridCol>
                <a:gridCol w="961499">
                  <a:extLst>
                    <a:ext uri="{9D8B030D-6E8A-4147-A177-3AD203B41FA5}">
                      <a16:colId xmlns:a16="http://schemas.microsoft.com/office/drawing/2014/main" val="3057821483"/>
                    </a:ext>
                  </a:extLst>
                </a:gridCol>
                <a:gridCol w="924229">
                  <a:extLst>
                    <a:ext uri="{9D8B030D-6E8A-4147-A177-3AD203B41FA5}">
                      <a16:colId xmlns:a16="http://schemas.microsoft.com/office/drawing/2014/main" val="3483403466"/>
                    </a:ext>
                  </a:extLst>
                </a:gridCol>
                <a:gridCol w="1087898">
                  <a:extLst>
                    <a:ext uri="{9D8B030D-6E8A-4147-A177-3AD203B41FA5}">
                      <a16:colId xmlns:a16="http://schemas.microsoft.com/office/drawing/2014/main" val="2129760877"/>
                    </a:ext>
                  </a:extLst>
                </a:gridCol>
                <a:gridCol w="1118147">
                  <a:extLst>
                    <a:ext uri="{9D8B030D-6E8A-4147-A177-3AD203B41FA5}">
                      <a16:colId xmlns:a16="http://schemas.microsoft.com/office/drawing/2014/main" val="125245946"/>
                    </a:ext>
                  </a:extLst>
                </a:gridCol>
              </a:tblGrid>
              <a:tr h="467506">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Objective</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Preliminary (Open) Coding</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dirty="0">
                          <a:effectLst/>
                          <a:latin typeface="Times New Roman" panose="02020603050405020304" pitchFamily="18" charset="0"/>
                          <a:cs typeface="Times New Roman" panose="02020603050405020304" pitchFamily="18" charset="0"/>
                        </a:rPr>
                        <a:t>Axial Coding</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dirty="0">
                          <a:effectLst/>
                          <a:latin typeface="Times New Roman" panose="02020603050405020304" pitchFamily="18" charset="0"/>
                          <a:cs typeface="Times New Roman" panose="02020603050405020304" pitchFamily="18" charset="0"/>
                        </a:rPr>
                        <a:t>Themes and Sub-Themes</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References</a:t>
                      </a:r>
                    </a:p>
                  </a:txBody>
                  <a:tcPr marL="52663" marR="52663" marT="0" marB="0"/>
                </a:tc>
                <a:extLst>
                  <a:ext uri="{0D108BD9-81ED-4DB2-BD59-A6C34878D82A}">
                    <a16:rowId xmlns:a16="http://schemas.microsoft.com/office/drawing/2014/main" val="2193077552"/>
                  </a:ext>
                </a:extLst>
              </a:tr>
              <a:tr h="1894498">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1. Identify Existing Literature</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dirty="0">
                          <a:effectLst/>
                          <a:latin typeface="Times New Roman" panose="02020603050405020304" pitchFamily="18" charset="0"/>
                          <a:cs typeface="Times New Roman" panose="02020603050405020304" pitchFamily="18" charset="0"/>
                        </a:rPr>
                        <a:t>- Community Engagement</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 Community Engagement and Participation</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dirty="0">
                          <a:effectLst/>
                          <a:latin typeface="Times New Roman" panose="02020603050405020304" pitchFamily="18" charset="0"/>
                          <a:cs typeface="Times New Roman" panose="02020603050405020304" pitchFamily="18" charset="0"/>
                        </a:rPr>
                        <a:t>Theme 1: Community Engagement and Participation</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Total No. Of Article:- 30</a:t>
                      </a:r>
                    </a:p>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Burgos et al. (2020)</a:t>
                      </a:r>
                    </a:p>
                    <a:p>
                      <a:pPr>
                        <a:lnSpc>
                          <a:spcPct val="115000"/>
                        </a:lnSpc>
                        <a:spcAft>
                          <a:spcPts val="800"/>
                        </a:spcAft>
                      </a:pPr>
                      <a:r>
                        <a:rPr lang="en-IN" sz="10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Smith et al. (2021)</a:t>
                      </a:r>
                    </a:p>
                    <a:p>
                      <a:pPr>
                        <a:lnSpc>
                          <a:spcPct val="115000"/>
                        </a:lnSpc>
                        <a:spcAft>
                          <a:spcPts val="800"/>
                        </a:spcAft>
                      </a:pPr>
                      <a:r>
                        <a:rPr lang="en-IN" sz="10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Jones et al. (2020)</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extLst>
                  <a:ext uri="{0D108BD9-81ED-4DB2-BD59-A6C34878D82A}">
                    <a16:rowId xmlns:a16="http://schemas.microsoft.com/office/drawing/2014/main" val="803504605"/>
                  </a:ext>
                </a:extLst>
              </a:tr>
              <a:tr h="1577388">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 </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 Stakeholder Participation</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 Motivation</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 Motivation for participation varies (e.g., personal interest, community benefit, external incentives)</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Musinguzi</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et al. (2021)</a:t>
                      </a:r>
                    </a:p>
                    <a:p>
                      <a:pPr marL="0" marR="0" lvl="0" indent="0" algn="l" defTabSz="914400" rtl="0" eaLnBrk="1" fontAlgn="auto" latinLnBrk="0" hangingPunct="1">
                        <a:lnSpc>
                          <a:spcPct val="115000"/>
                        </a:lnSpc>
                        <a:spcBef>
                          <a:spcPts val="0"/>
                        </a:spcBef>
                        <a:spcAft>
                          <a:spcPts val="800"/>
                        </a:spcAft>
                        <a:buClrTx/>
                        <a:buSzTx/>
                        <a:buFontTx/>
                        <a:buNone/>
                        <a:tabLst/>
                        <a:defRPr/>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Burgos et al. (2020)</a:t>
                      </a:r>
                    </a:p>
                    <a:p>
                      <a:pPr>
                        <a:lnSpc>
                          <a:spcPct val="115000"/>
                        </a:lnSpc>
                        <a:spcAft>
                          <a:spcPts val="800"/>
                        </a:spcAft>
                      </a:pP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extLst>
                  <a:ext uri="{0D108BD9-81ED-4DB2-BD59-A6C34878D82A}">
                    <a16:rowId xmlns:a16="http://schemas.microsoft.com/office/drawing/2014/main" val="158025114"/>
                  </a:ext>
                </a:extLst>
              </a:tr>
              <a:tr h="1101725">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 </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 Cross-Sector Collaboration</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Barriers</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Barriers include lack of trust, time constraints, and insufficient communication</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Burgos et al. (2020)</a:t>
                      </a:r>
                    </a:p>
                    <a:p>
                      <a:pPr>
                        <a:lnSpc>
                          <a:spcPct val="115000"/>
                        </a:lnSpc>
                        <a:spcAft>
                          <a:spcPts val="800"/>
                        </a:spcAft>
                      </a:pP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52663" marR="52663" marT="0" marB="0"/>
                </a:tc>
                <a:extLst>
                  <a:ext uri="{0D108BD9-81ED-4DB2-BD59-A6C34878D82A}">
                    <a16:rowId xmlns:a16="http://schemas.microsoft.com/office/drawing/2014/main" val="2743896119"/>
                  </a:ext>
                </a:extLst>
              </a:tr>
            </a:tbl>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79112" cy="931566"/>
          </a:xfrm>
          <a:prstGeom prst="rect">
            <a:avLst/>
          </a:prstGeom>
        </p:spPr>
      </p:pic>
      <p:sp>
        <p:nvSpPr>
          <p:cNvPr id="8" name="Rectangle 1">
            <a:extLst>
              <a:ext uri="{FF2B5EF4-FFF2-40B4-BE49-F238E27FC236}">
                <a16:creationId xmlns:a16="http://schemas.microsoft.com/office/drawing/2014/main" id="{D04890A7-8305-97B3-7B29-026DFBDD7D1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TextBox 9">
            <a:extLst>
              <a:ext uri="{FF2B5EF4-FFF2-40B4-BE49-F238E27FC236}">
                <a16:creationId xmlns:a16="http://schemas.microsoft.com/office/drawing/2014/main" id="{364B40D8-B474-CF55-447C-F412BC9C5B14}"/>
              </a:ext>
            </a:extLst>
          </p:cNvPr>
          <p:cNvSpPr txBox="1"/>
          <p:nvPr/>
        </p:nvSpPr>
        <p:spPr>
          <a:xfrm>
            <a:off x="4327505" y="228600"/>
            <a:ext cx="4696962"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THEMATIC ANALYSIS TABLE</a:t>
            </a:r>
          </a:p>
        </p:txBody>
      </p:sp>
      <p:graphicFrame>
        <p:nvGraphicFramePr>
          <p:cNvPr id="11" name="Table 10">
            <a:extLst>
              <a:ext uri="{FF2B5EF4-FFF2-40B4-BE49-F238E27FC236}">
                <a16:creationId xmlns:a16="http://schemas.microsoft.com/office/drawing/2014/main" id="{FDA9E704-0160-F2F4-33C8-107EFCB86E99}"/>
              </a:ext>
            </a:extLst>
          </p:cNvPr>
          <p:cNvGraphicFramePr>
            <a:graphicFrameLocks noGrp="1"/>
          </p:cNvGraphicFramePr>
          <p:nvPr>
            <p:extLst>
              <p:ext uri="{D42A27DB-BD31-4B8C-83A1-F6EECF244321}">
                <p14:modId xmlns:p14="http://schemas.microsoft.com/office/powerpoint/2010/main" val="2874265195"/>
              </p:ext>
            </p:extLst>
          </p:nvPr>
        </p:nvGraphicFramePr>
        <p:xfrm>
          <a:off x="6095999" y="1315233"/>
          <a:ext cx="4741332" cy="5041117"/>
        </p:xfrm>
        <a:graphic>
          <a:graphicData uri="http://schemas.openxmlformats.org/drawingml/2006/table">
            <a:tbl>
              <a:tblPr firstRow="1" firstCol="1" bandRow="1">
                <a:tableStyleId>{5C22544A-7EE6-4342-B048-85BDC9FD1C3A}</a:tableStyleId>
              </a:tblPr>
              <a:tblGrid>
                <a:gridCol w="1185168">
                  <a:extLst>
                    <a:ext uri="{9D8B030D-6E8A-4147-A177-3AD203B41FA5}">
                      <a16:colId xmlns:a16="http://schemas.microsoft.com/office/drawing/2014/main" val="320278360"/>
                    </a:ext>
                  </a:extLst>
                </a:gridCol>
                <a:gridCol w="1185168">
                  <a:extLst>
                    <a:ext uri="{9D8B030D-6E8A-4147-A177-3AD203B41FA5}">
                      <a16:colId xmlns:a16="http://schemas.microsoft.com/office/drawing/2014/main" val="4053251872"/>
                    </a:ext>
                  </a:extLst>
                </a:gridCol>
                <a:gridCol w="1185168">
                  <a:extLst>
                    <a:ext uri="{9D8B030D-6E8A-4147-A177-3AD203B41FA5}">
                      <a16:colId xmlns:a16="http://schemas.microsoft.com/office/drawing/2014/main" val="2374306459"/>
                    </a:ext>
                  </a:extLst>
                </a:gridCol>
                <a:gridCol w="1185828">
                  <a:extLst>
                    <a:ext uri="{9D8B030D-6E8A-4147-A177-3AD203B41FA5}">
                      <a16:colId xmlns:a16="http://schemas.microsoft.com/office/drawing/2014/main" val="683218788"/>
                    </a:ext>
                  </a:extLst>
                </a:gridCol>
              </a:tblGrid>
              <a:tr h="1979306">
                <a:tc>
                  <a:txBody>
                    <a:bodyPr/>
                    <a:lstStyle/>
                    <a:p>
                      <a:pPr>
                        <a:lnSpc>
                          <a:spcPct val="115000"/>
                        </a:lnSpc>
                        <a:spcAft>
                          <a:spcPts val="800"/>
                        </a:spcAft>
                      </a:pPr>
                      <a:r>
                        <a:rPr lang="en-IN" sz="1000" kern="100" dirty="0">
                          <a:effectLst/>
                          <a:latin typeface="Times New Roman" panose="02020603050405020304" pitchFamily="18" charset="0"/>
                          <a:cs typeface="Times New Roman" panose="02020603050405020304" pitchFamily="18" charset="0"/>
                        </a:rPr>
                        <a:t>2. Map Methodologies and Framework</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31455" marR="31455"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Methods &amp; Tools</a:t>
                      </a:r>
                    </a:p>
                  </a:txBody>
                  <a:tcPr marL="31455" marR="31455" marT="0" marB="0"/>
                </a:tc>
                <a:tc>
                  <a:txBody>
                    <a:bodyPr/>
                    <a:lstStyle/>
                    <a:p>
                      <a:pPr>
                        <a:lnSpc>
                          <a:spcPct val="115000"/>
                        </a:lnSpc>
                        <a:spcAft>
                          <a:spcPts val="800"/>
                        </a:spcAft>
                      </a:pPr>
                      <a:r>
                        <a:rPr lang="en-IN" sz="1000" kern="100" dirty="0">
                          <a:effectLst/>
                          <a:latin typeface="Times New Roman" panose="02020603050405020304" pitchFamily="18" charset="0"/>
                          <a:cs typeface="Times New Roman" panose="02020603050405020304" pitchFamily="18" charset="0"/>
                        </a:rPr>
                        <a:t>- Frameworks</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31455" marR="31455"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References</a:t>
                      </a:r>
                    </a:p>
                  </a:txBody>
                  <a:tcPr marL="31455" marR="31455" marT="0" marB="0"/>
                </a:tc>
                <a:extLst>
                  <a:ext uri="{0D108BD9-81ED-4DB2-BD59-A6C34878D82A}">
                    <a16:rowId xmlns:a16="http://schemas.microsoft.com/office/drawing/2014/main" val="3688983686"/>
                  </a:ext>
                </a:extLst>
              </a:tr>
              <a:tr h="1479854">
                <a:tc>
                  <a:txBody>
                    <a:bodyPr/>
                    <a:lstStyle/>
                    <a:p>
                      <a:pPr>
                        <a:lnSpc>
                          <a:spcPct val="115000"/>
                        </a:lnSpc>
                        <a:spcAft>
                          <a:spcPts val="800"/>
                        </a:spcAft>
                      </a:pPr>
                      <a:r>
                        <a:rPr lang="en-IN" sz="1000" kern="0">
                          <a:effectLst/>
                          <a:latin typeface="Times New Roman" panose="02020603050405020304" pitchFamily="18" charset="0"/>
                          <a:cs typeface="Times New Roman" panose="02020603050405020304" pitchFamily="18" charset="0"/>
                        </a:rPr>
                        <a:t> </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31455" marR="31455"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 Workshops</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31455" marR="31455"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 Participatory Methods</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31455" marR="31455" marT="0" marB="0"/>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IN" sz="1000" kern="0" dirty="0">
                          <a:effectLst/>
                          <a:latin typeface="Times New Roman" panose="02020603050405020304" pitchFamily="18" charset="0"/>
                          <a:cs typeface="Times New Roman" panose="02020603050405020304" pitchFamily="18" charset="0"/>
                        </a:rPr>
                        <a:t>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Total No. Of Article:- 28</a:t>
                      </a:r>
                    </a:p>
                    <a:p>
                      <a:pPr marL="0" marR="0" lvl="0" indent="0" algn="l" defTabSz="914400" rtl="0" eaLnBrk="1" fontAlgn="auto" latinLnBrk="0" hangingPunct="1">
                        <a:lnSpc>
                          <a:spcPct val="115000"/>
                        </a:lnSpc>
                        <a:spcBef>
                          <a:spcPts val="0"/>
                        </a:spcBef>
                        <a:spcAft>
                          <a:spcPts val="800"/>
                        </a:spcAft>
                        <a:buClrTx/>
                        <a:buSzTx/>
                        <a:buFontTx/>
                        <a:buNone/>
                        <a:tabLst/>
                        <a:defRPr/>
                      </a:pP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Rabiei</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et al. (2024)</a:t>
                      </a:r>
                    </a:p>
                    <a:p>
                      <a:pPr marL="0" marR="0" lvl="0" indent="0" algn="l" defTabSz="914400" rtl="0" eaLnBrk="1" fontAlgn="auto" latinLnBrk="0" hangingPunct="1">
                        <a:lnSpc>
                          <a:spcPct val="115000"/>
                        </a:lnSpc>
                        <a:spcBef>
                          <a:spcPts val="0"/>
                        </a:spcBef>
                        <a:spcAft>
                          <a:spcPts val="800"/>
                        </a:spcAft>
                        <a:buClrTx/>
                        <a:buSzTx/>
                        <a:buFontTx/>
                        <a:buNone/>
                        <a:tabLst/>
                        <a:defRPr/>
                      </a:pP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Oberin</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et al. (2022)</a:t>
                      </a:r>
                    </a:p>
                    <a:p>
                      <a:pPr marL="0" marR="0" lvl="0" indent="0" algn="l" defTabSz="914400" rtl="0" eaLnBrk="1" fontAlgn="auto" latinLnBrk="0" hangingPunct="1">
                        <a:lnSpc>
                          <a:spcPct val="115000"/>
                        </a:lnSpc>
                        <a:spcBef>
                          <a:spcPts val="0"/>
                        </a:spcBef>
                        <a:spcAft>
                          <a:spcPts val="800"/>
                        </a:spcAft>
                        <a:buClrTx/>
                        <a:buSzTx/>
                        <a:buFontTx/>
                        <a:buNone/>
                        <a:tabLst/>
                        <a:defRPr/>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Brown et al. (2018)</a:t>
                      </a:r>
                    </a:p>
                  </a:txBody>
                  <a:tcPr marL="31455" marR="31455" marT="0" marB="0"/>
                </a:tc>
                <a:extLst>
                  <a:ext uri="{0D108BD9-81ED-4DB2-BD59-A6C34878D82A}">
                    <a16:rowId xmlns:a16="http://schemas.microsoft.com/office/drawing/2014/main" val="4225644832"/>
                  </a:ext>
                </a:extLst>
              </a:tr>
              <a:tr h="1581957">
                <a:tc>
                  <a:txBody>
                    <a:bodyPr/>
                    <a:lstStyle/>
                    <a:p>
                      <a:pPr>
                        <a:lnSpc>
                          <a:spcPct val="115000"/>
                        </a:lnSpc>
                        <a:spcAft>
                          <a:spcPts val="800"/>
                        </a:spcAft>
                      </a:pPr>
                      <a:r>
                        <a:rPr lang="en-IN" sz="1000" kern="0">
                          <a:effectLst/>
                          <a:latin typeface="Times New Roman" panose="02020603050405020304" pitchFamily="18" charset="0"/>
                          <a:cs typeface="Times New Roman" panose="02020603050405020304" pitchFamily="18" charset="0"/>
                        </a:rPr>
                        <a:t> </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31455" marR="31455"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 Digital Tools</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31455" marR="31455" marT="0" marB="0"/>
                </a:tc>
                <a:tc>
                  <a:txBody>
                    <a:bodyPr/>
                    <a:lstStyle/>
                    <a:p>
                      <a:pPr>
                        <a:lnSpc>
                          <a:spcPct val="115000"/>
                        </a:lnSpc>
                        <a:spcAft>
                          <a:spcPts val="800"/>
                        </a:spcAft>
                      </a:pPr>
                      <a:r>
                        <a:rPr lang="en-IN" sz="1000" kern="100">
                          <a:effectLst/>
                          <a:latin typeface="Times New Roman" panose="02020603050405020304" pitchFamily="18" charset="0"/>
                          <a:cs typeface="Times New Roman" panose="02020603050405020304" pitchFamily="18" charset="0"/>
                        </a:rPr>
                        <a:t>- Technological Integration</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31455" marR="31455" marT="0" marB="0"/>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IN" sz="1000" kern="0" dirty="0">
                          <a:effectLst/>
                          <a:latin typeface="Times New Roman" panose="02020603050405020304" pitchFamily="18" charset="0"/>
                          <a:cs typeface="Times New Roman" panose="02020603050405020304" pitchFamily="18" charset="0"/>
                        </a:rPr>
                        <a:t>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Oberin</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et al. (2022)</a:t>
                      </a:r>
                    </a:p>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Williams et al. (2019)</a:t>
                      </a:r>
                    </a:p>
                  </a:txBody>
                  <a:tcPr marL="31455" marR="31455" marT="0" marB="0"/>
                </a:tc>
                <a:extLst>
                  <a:ext uri="{0D108BD9-81ED-4DB2-BD59-A6C34878D82A}">
                    <a16:rowId xmlns:a16="http://schemas.microsoft.com/office/drawing/2014/main" val="3188419763"/>
                  </a:ext>
                </a:extLst>
              </a:tr>
            </a:tbl>
          </a:graphicData>
        </a:graphic>
      </p:graphicFrame>
    </p:spTree>
    <p:extLst>
      <p:ext uri="{BB962C8B-B14F-4D97-AF65-F5344CB8AC3E}">
        <p14:creationId xmlns:p14="http://schemas.microsoft.com/office/powerpoint/2010/main" val="19112767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11">
            <a:extLst>
              <a:ext uri="{FF2B5EF4-FFF2-40B4-BE49-F238E27FC236}">
                <a16:creationId xmlns:a16="http://schemas.microsoft.com/office/drawing/2014/main" id="{00F55522-1720-8F6C-FA58-EE8A580BAFFC}"/>
              </a:ext>
            </a:extLst>
          </p:cNvPr>
          <p:cNvGraphicFramePr>
            <a:graphicFrameLocks noGrp="1"/>
          </p:cNvGraphicFramePr>
          <p:nvPr>
            <p:ph idx="1"/>
            <p:extLst>
              <p:ext uri="{D42A27DB-BD31-4B8C-83A1-F6EECF244321}">
                <p14:modId xmlns:p14="http://schemas.microsoft.com/office/powerpoint/2010/main" val="2883714156"/>
              </p:ext>
            </p:extLst>
          </p:nvPr>
        </p:nvGraphicFramePr>
        <p:xfrm>
          <a:off x="498764" y="1235034"/>
          <a:ext cx="5207092" cy="5070513"/>
        </p:xfrm>
        <a:graphic>
          <a:graphicData uri="http://schemas.openxmlformats.org/drawingml/2006/table">
            <a:tbl>
              <a:tblPr firstRow="1" firstCol="1" bandRow="1">
                <a:tableStyleId>{5C22544A-7EE6-4342-B048-85BDC9FD1C3A}</a:tableStyleId>
              </a:tblPr>
              <a:tblGrid>
                <a:gridCol w="2104109">
                  <a:extLst>
                    <a:ext uri="{9D8B030D-6E8A-4147-A177-3AD203B41FA5}">
                      <a16:colId xmlns:a16="http://schemas.microsoft.com/office/drawing/2014/main" val="102123475"/>
                    </a:ext>
                  </a:extLst>
                </a:gridCol>
                <a:gridCol w="1750356">
                  <a:extLst>
                    <a:ext uri="{9D8B030D-6E8A-4147-A177-3AD203B41FA5}">
                      <a16:colId xmlns:a16="http://schemas.microsoft.com/office/drawing/2014/main" val="603682458"/>
                    </a:ext>
                  </a:extLst>
                </a:gridCol>
                <a:gridCol w="1352627">
                  <a:extLst>
                    <a:ext uri="{9D8B030D-6E8A-4147-A177-3AD203B41FA5}">
                      <a16:colId xmlns:a16="http://schemas.microsoft.com/office/drawing/2014/main" val="1673481441"/>
                    </a:ext>
                  </a:extLst>
                </a:gridCol>
              </a:tblGrid>
              <a:tr h="765439">
                <a:tc>
                  <a:txBody>
                    <a:bodyPr/>
                    <a:lstStyle/>
                    <a:p>
                      <a:pPr>
                        <a:lnSpc>
                          <a:spcPct val="115000"/>
                        </a:lnSpc>
                        <a:spcAft>
                          <a:spcPts val="800"/>
                        </a:spcAft>
                      </a:pPr>
                      <a:r>
                        <a:rPr lang="en-IN" sz="1000" kern="100" dirty="0">
                          <a:effectLst/>
                          <a:latin typeface="Times New Roman" panose="02020603050405020304" pitchFamily="18" charset="0"/>
                          <a:cs typeface="Times New Roman" panose="02020603050405020304" pitchFamily="18" charset="0"/>
                        </a:rPr>
                        <a:t>3. Assess Strengths and Limitations</a:t>
                      </a:r>
                      <a:endParaRPr lang="en-IN" sz="9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3277" marR="23277" marT="0" marB="0"/>
                </a:tc>
                <a:tc>
                  <a:txBody>
                    <a:bodyPr/>
                    <a:lstStyle/>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Context </a:t>
                      </a:r>
                    </a:p>
                  </a:txBody>
                  <a:tcPr marL="23277" marR="23277" marT="0" marB="0"/>
                </a:tc>
                <a:tc>
                  <a:txBody>
                    <a:bodyPr/>
                    <a:lstStyle/>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References</a:t>
                      </a:r>
                    </a:p>
                  </a:txBody>
                  <a:tcPr marL="23277" marR="23277" marT="0" marB="0"/>
                </a:tc>
                <a:extLst>
                  <a:ext uri="{0D108BD9-81ED-4DB2-BD59-A6C34878D82A}">
                    <a16:rowId xmlns:a16="http://schemas.microsoft.com/office/drawing/2014/main" val="3735422625"/>
                  </a:ext>
                </a:extLst>
              </a:tr>
              <a:tr h="868861">
                <a:tc>
                  <a:txBody>
                    <a:bodyPr/>
                    <a:lstStyle/>
                    <a:p>
                      <a:pPr>
                        <a:lnSpc>
                          <a:spcPct val="115000"/>
                        </a:lnSpc>
                        <a:spcAft>
                          <a:spcPts val="800"/>
                        </a:spcAft>
                      </a:pPr>
                      <a:r>
                        <a:rPr lang="en-IN" sz="1000" kern="0" dirty="0">
                          <a:effectLst/>
                          <a:latin typeface="Times New Roman" panose="02020603050405020304" pitchFamily="18" charset="0"/>
                          <a:cs typeface="Times New Roman" panose="02020603050405020304" pitchFamily="18" charset="0"/>
                        </a:rPr>
                        <a:t> Strengths</a:t>
                      </a:r>
                      <a:endParaRPr lang="en-IN" sz="9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3277" marR="23277" marT="0" marB="0"/>
                </a:tc>
                <a:tc>
                  <a:txBody>
                    <a:bodyPr/>
                    <a:lstStyle/>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Enhanced Stakeholder Buy-In and Co-operation</a:t>
                      </a:r>
                    </a:p>
                  </a:txBody>
                  <a:tcPr marL="23277" marR="23277" marT="0" marB="0"/>
                </a:tc>
                <a:tc>
                  <a:txBody>
                    <a:bodyPr/>
                    <a:lstStyle/>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Total No. of Article:- 32 </a:t>
                      </a:r>
                    </a:p>
                    <a:p>
                      <a:pPr>
                        <a:lnSpc>
                          <a:spcPct val="115000"/>
                        </a:lnSpc>
                        <a:spcAft>
                          <a:spcPts val="800"/>
                        </a:spcAft>
                      </a:pPr>
                      <a:r>
                        <a:rPr lang="en-IN" sz="900" kern="100" dirty="0" err="1">
                          <a:effectLst/>
                          <a:latin typeface="Times New Roman" panose="02020603050405020304" pitchFamily="18" charset="0"/>
                          <a:ea typeface="Aptos" panose="020B0004020202020204" pitchFamily="34" charset="0"/>
                          <a:cs typeface="Times New Roman" panose="02020603050405020304" pitchFamily="18" charset="0"/>
                        </a:rPr>
                        <a:t>Musinguzi</a:t>
                      </a: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 et al. (2021)</a:t>
                      </a:r>
                    </a:p>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Clark et al. (2020)</a:t>
                      </a:r>
                    </a:p>
                    <a:p>
                      <a:pPr>
                        <a:lnSpc>
                          <a:spcPct val="115000"/>
                        </a:lnSpc>
                        <a:spcAft>
                          <a:spcPts val="800"/>
                        </a:spcAft>
                      </a:pPr>
                      <a:endParaRPr lang="en-IN" sz="9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3277" marR="23277" marT="0" marB="0"/>
                </a:tc>
                <a:extLst>
                  <a:ext uri="{0D108BD9-81ED-4DB2-BD59-A6C34878D82A}">
                    <a16:rowId xmlns:a16="http://schemas.microsoft.com/office/drawing/2014/main" val="172217225"/>
                  </a:ext>
                </a:extLst>
              </a:tr>
              <a:tr h="380669">
                <a:tc>
                  <a:txBody>
                    <a:bodyPr/>
                    <a:lstStyle/>
                    <a:p>
                      <a:pPr>
                        <a:lnSpc>
                          <a:spcPct val="115000"/>
                        </a:lnSpc>
                        <a:spcAft>
                          <a:spcPts val="800"/>
                        </a:spcAft>
                      </a:pPr>
                      <a:r>
                        <a:rPr lang="en-IN" sz="1000" kern="0">
                          <a:effectLst/>
                          <a:latin typeface="Times New Roman" panose="02020603050405020304" pitchFamily="18" charset="0"/>
                          <a:cs typeface="Times New Roman" panose="02020603050405020304" pitchFamily="18" charset="0"/>
                        </a:rPr>
                        <a:t> </a:t>
                      </a:r>
                      <a:endParaRPr lang="en-IN" sz="9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3277" marR="23277" marT="0" marB="0"/>
                </a:tc>
                <a:tc>
                  <a:txBody>
                    <a:bodyPr/>
                    <a:lstStyle/>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Utilization of Local Knowledge</a:t>
                      </a:r>
                    </a:p>
                  </a:txBody>
                  <a:tcPr marL="23277" marR="23277" marT="0" marB="0"/>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IN" sz="900" kern="100" dirty="0" err="1">
                          <a:effectLst/>
                          <a:latin typeface="Times New Roman" panose="02020603050405020304" pitchFamily="18" charset="0"/>
                          <a:ea typeface="Aptos" panose="020B0004020202020204" pitchFamily="34" charset="0"/>
                          <a:cs typeface="Times New Roman" panose="02020603050405020304" pitchFamily="18" charset="0"/>
                        </a:rPr>
                        <a:t>Bordier</a:t>
                      </a: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 et al. (2020)</a:t>
                      </a:r>
                    </a:p>
                    <a:p>
                      <a:pPr>
                        <a:lnSpc>
                          <a:spcPct val="115000"/>
                        </a:lnSpc>
                        <a:spcAft>
                          <a:spcPts val="800"/>
                        </a:spcAft>
                      </a:pPr>
                      <a:endParaRPr lang="en-IN" sz="9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3277" marR="23277" marT="0" marB="0"/>
                </a:tc>
                <a:extLst>
                  <a:ext uri="{0D108BD9-81ED-4DB2-BD59-A6C34878D82A}">
                    <a16:rowId xmlns:a16="http://schemas.microsoft.com/office/drawing/2014/main" val="3951380702"/>
                  </a:ext>
                </a:extLst>
              </a:tr>
              <a:tr h="688818">
                <a:tc>
                  <a:txBody>
                    <a:bodyPr/>
                    <a:lstStyle/>
                    <a:p>
                      <a:pPr>
                        <a:lnSpc>
                          <a:spcPct val="115000"/>
                        </a:lnSpc>
                        <a:spcAft>
                          <a:spcPts val="800"/>
                        </a:spcAft>
                      </a:pPr>
                      <a:r>
                        <a:rPr lang="en-IN" sz="1000" kern="0" dirty="0">
                          <a:effectLst/>
                          <a:latin typeface="Times New Roman" panose="02020603050405020304" pitchFamily="18" charset="0"/>
                          <a:cs typeface="Times New Roman" panose="02020603050405020304" pitchFamily="18" charset="0"/>
                        </a:rPr>
                        <a:t> Limitations</a:t>
                      </a:r>
                      <a:endParaRPr lang="en-IN" sz="9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3277" marR="23277" marT="0" marB="0"/>
                </a:tc>
                <a:tc>
                  <a:txBody>
                    <a:bodyPr/>
                    <a:lstStyle/>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Data Quality</a:t>
                      </a:r>
                    </a:p>
                  </a:txBody>
                  <a:tcPr marL="23277" marR="23277" marT="0" marB="0"/>
                </a:tc>
                <a:tc>
                  <a:txBody>
                    <a:bodyPr/>
                    <a:lstStyle/>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Meyers et al. (2016)</a:t>
                      </a:r>
                    </a:p>
                    <a:p>
                      <a:pPr>
                        <a:lnSpc>
                          <a:spcPct val="115000"/>
                        </a:lnSpc>
                        <a:spcAft>
                          <a:spcPts val="800"/>
                        </a:spcAft>
                      </a:pPr>
                      <a:r>
                        <a:rPr lang="en-IN" sz="900" kern="100" dirty="0" err="1">
                          <a:effectLst/>
                          <a:latin typeface="Times New Roman" panose="02020603050405020304" pitchFamily="18" charset="0"/>
                          <a:ea typeface="Aptos" panose="020B0004020202020204" pitchFamily="34" charset="0"/>
                          <a:cs typeface="Times New Roman" panose="02020603050405020304" pitchFamily="18" charset="0"/>
                        </a:rPr>
                        <a:t>Bordier</a:t>
                      </a: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 et al. (2020)</a:t>
                      </a:r>
                    </a:p>
                  </a:txBody>
                  <a:tcPr marL="23277" marR="23277" marT="0" marB="0"/>
                </a:tc>
                <a:extLst>
                  <a:ext uri="{0D108BD9-81ED-4DB2-BD59-A6C34878D82A}">
                    <a16:rowId xmlns:a16="http://schemas.microsoft.com/office/drawing/2014/main" val="846653873"/>
                  </a:ext>
                </a:extLst>
              </a:tr>
              <a:tr h="1144362">
                <a:tc>
                  <a:txBody>
                    <a:bodyPr/>
                    <a:lstStyle/>
                    <a:p>
                      <a:pPr>
                        <a:lnSpc>
                          <a:spcPct val="115000"/>
                        </a:lnSpc>
                        <a:spcAft>
                          <a:spcPts val="800"/>
                        </a:spcAft>
                      </a:pPr>
                      <a:r>
                        <a:rPr lang="en-IN" sz="1000" kern="0">
                          <a:effectLst/>
                          <a:latin typeface="Times New Roman" panose="02020603050405020304" pitchFamily="18" charset="0"/>
                          <a:cs typeface="Times New Roman" panose="02020603050405020304" pitchFamily="18" charset="0"/>
                        </a:rPr>
                        <a:t> </a:t>
                      </a:r>
                      <a:endParaRPr lang="en-IN" sz="9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3277" marR="23277" marT="0" marB="0"/>
                </a:tc>
                <a:tc>
                  <a:txBody>
                    <a:bodyPr/>
                    <a:lstStyle/>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Sustainability</a:t>
                      </a:r>
                    </a:p>
                  </a:txBody>
                  <a:tcPr marL="23277" marR="23277" marT="0" marB="0"/>
                </a:tc>
                <a:tc>
                  <a:txBody>
                    <a:bodyPr/>
                    <a:lstStyle/>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Meyers et al. (2016)</a:t>
                      </a:r>
                    </a:p>
                    <a:p>
                      <a:pPr>
                        <a:lnSpc>
                          <a:spcPct val="115000"/>
                        </a:lnSpc>
                        <a:spcAft>
                          <a:spcPts val="800"/>
                        </a:spcAft>
                      </a:pPr>
                      <a:r>
                        <a:rPr lang="en-IN" sz="900" kern="100" dirty="0" err="1">
                          <a:effectLst/>
                          <a:latin typeface="Times New Roman" panose="02020603050405020304" pitchFamily="18" charset="0"/>
                          <a:ea typeface="Aptos" panose="020B0004020202020204" pitchFamily="34" charset="0"/>
                          <a:cs typeface="Times New Roman" panose="02020603050405020304" pitchFamily="18" charset="0"/>
                        </a:rPr>
                        <a:t>Bordier</a:t>
                      </a: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 et al. (2020)</a:t>
                      </a:r>
                    </a:p>
                    <a:p>
                      <a:pPr>
                        <a:lnSpc>
                          <a:spcPct val="115000"/>
                        </a:lnSpc>
                        <a:spcAft>
                          <a:spcPts val="800"/>
                        </a:spcAft>
                      </a:pPr>
                      <a:endParaRPr lang="en-IN" sz="9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3277" marR="23277" marT="0" marB="0"/>
                </a:tc>
                <a:extLst>
                  <a:ext uri="{0D108BD9-81ED-4DB2-BD59-A6C34878D82A}">
                    <a16:rowId xmlns:a16="http://schemas.microsoft.com/office/drawing/2014/main" val="123658928"/>
                  </a:ext>
                </a:extLst>
              </a:tr>
              <a:tr h="1144362">
                <a:tc>
                  <a:txBody>
                    <a:bodyPr/>
                    <a:lstStyle/>
                    <a:p>
                      <a:pPr>
                        <a:lnSpc>
                          <a:spcPct val="115000"/>
                        </a:lnSpc>
                        <a:spcAft>
                          <a:spcPts val="800"/>
                        </a:spcAft>
                      </a:pPr>
                      <a:endParaRPr lang="en-IN" sz="9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3277" marR="23277" marT="0" marB="0"/>
                </a:tc>
                <a:tc>
                  <a:txBody>
                    <a:bodyPr/>
                    <a:lstStyle/>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Resource Constraint</a:t>
                      </a:r>
                    </a:p>
                  </a:txBody>
                  <a:tcPr marL="23277" marR="23277" marT="0" marB="0"/>
                </a:tc>
                <a:tc>
                  <a:txBody>
                    <a:bodyPr/>
                    <a:lstStyle/>
                    <a:p>
                      <a:pPr>
                        <a:lnSpc>
                          <a:spcPct val="115000"/>
                        </a:lnSpc>
                        <a:spcAft>
                          <a:spcPts val="800"/>
                        </a:spcAft>
                      </a:pP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Meyers et al. (2016)</a:t>
                      </a:r>
                    </a:p>
                    <a:p>
                      <a:pPr>
                        <a:lnSpc>
                          <a:spcPct val="115000"/>
                        </a:lnSpc>
                        <a:spcAft>
                          <a:spcPts val="800"/>
                        </a:spcAft>
                      </a:pPr>
                      <a:r>
                        <a:rPr lang="en-IN" sz="900" kern="100" dirty="0" err="1">
                          <a:effectLst/>
                          <a:latin typeface="Times New Roman" panose="02020603050405020304" pitchFamily="18" charset="0"/>
                          <a:ea typeface="Aptos" panose="020B0004020202020204" pitchFamily="34" charset="0"/>
                          <a:cs typeface="Times New Roman" panose="02020603050405020304" pitchFamily="18" charset="0"/>
                        </a:rPr>
                        <a:t>Bordier</a:t>
                      </a:r>
                      <a:r>
                        <a:rPr lang="en-IN" sz="900" kern="100" dirty="0">
                          <a:effectLst/>
                          <a:latin typeface="Times New Roman" panose="02020603050405020304" pitchFamily="18" charset="0"/>
                          <a:ea typeface="Aptos" panose="020B0004020202020204" pitchFamily="34" charset="0"/>
                          <a:cs typeface="Times New Roman" panose="02020603050405020304" pitchFamily="18" charset="0"/>
                        </a:rPr>
                        <a:t> et al. (2020)</a:t>
                      </a:r>
                    </a:p>
                    <a:p>
                      <a:pPr>
                        <a:lnSpc>
                          <a:spcPct val="115000"/>
                        </a:lnSpc>
                        <a:spcAft>
                          <a:spcPts val="800"/>
                        </a:spcAft>
                      </a:pPr>
                      <a:endParaRPr lang="en-IN" sz="9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3277" marR="23277" marT="0" marB="0"/>
                </a:tc>
                <a:extLst>
                  <a:ext uri="{0D108BD9-81ED-4DB2-BD59-A6C34878D82A}">
                    <a16:rowId xmlns:a16="http://schemas.microsoft.com/office/drawing/2014/main" val="767628978"/>
                  </a:ext>
                </a:extLst>
              </a:tr>
            </a:tbl>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66306" cy="972608"/>
          </a:xfrm>
          <a:prstGeom prst="rect">
            <a:avLst/>
          </a:prstGeom>
        </p:spPr>
      </p:pic>
      <p:graphicFrame>
        <p:nvGraphicFramePr>
          <p:cNvPr id="13" name="Table 12">
            <a:extLst>
              <a:ext uri="{FF2B5EF4-FFF2-40B4-BE49-F238E27FC236}">
                <a16:creationId xmlns:a16="http://schemas.microsoft.com/office/drawing/2014/main" id="{1C1292E0-AE0A-F428-39CA-FBE76688E3B8}"/>
              </a:ext>
            </a:extLst>
          </p:cNvPr>
          <p:cNvGraphicFramePr>
            <a:graphicFrameLocks noGrp="1"/>
          </p:cNvGraphicFramePr>
          <p:nvPr>
            <p:extLst>
              <p:ext uri="{D42A27DB-BD31-4B8C-83A1-F6EECF244321}">
                <p14:modId xmlns:p14="http://schemas.microsoft.com/office/powerpoint/2010/main" val="1535427501"/>
              </p:ext>
            </p:extLst>
          </p:nvPr>
        </p:nvGraphicFramePr>
        <p:xfrm>
          <a:off x="6095998" y="1235034"/>
          <a:ext cx="5334004" cy="5070513"/>
        </p:xfrm>
        <a:graphic>
          <a:graphicData uri="http://schemas.openxmlformats.org/drawingml/2006/table">
            <a:tbl>
              <a:tblPr firstRow="1" firstCol="1" bandRow="1">
                <a:tableStyleId>{5C22544A-7EE6-4342-B048-85BDC9FD1C3A}</a:tableStyleId>
              </a:tblPr>
              <a:tblGrid>
                <a:gridCol w="1333501">
                  <a:extLst>
                    <a:ext uri="{9D8B030D-6E8A-4147-A177-3AD203B41FA5}">
                      <a16:colId xmlns:a16="http://schemas.microsoft.com/office/drawing/2014/main" val="1548653028"/>
                    </a:ext>
                  </a:extLst>
                </a:gridCol>
                <a:gridCol w="1333501">
                  <a:extLst>
                    <a:ext uri="{9D8B030D-6E8A-4147-A177-3AD203B41FA5}">
                      <a16:colId xmlns:a16="http://schemas.microsoft.com/office/drawing/2014/main" val="3029819637"/>
                    </a:ext>
                  </a:extLst>
                </a:gridCol>
                <a:gridCol w="1333501">
                  <a:extLst>
                    <a:ext uri="{9D8B030D-6E8A-4147-A177-3AD203B41FA5}">
                      <a16:colId xmlns:a16="http://schemas.microsoft.com/office/drawing/2014/main" val="2043878271"/>
                    </a:ext>
                  </a:extLst>
                </a:gridCol>
                <a:gridCol w="1333501">
                  <a:extLst>
                    <a:ext uri="{9D8B030D-6E8A-4147-A177-3AD203B41FA5}">
                      <a16:colId xmlns:a16="http://schemas.microsoft.com/office/drawing/2014/main" val="2007284552"/>
                    </a:ext>
                  </a:extLst>
                </a:gridCol>
              </a:tblGrid>
              <a:tr h="2075679">
                <a:tc>
                  <a:txBody>
                    <a:bodyPr/>
                    <a:lstStyle/>
                    <a:p>
                      <a:pPr>
                        <a:lnSpc>
                          <a:spcPct val="115000"/>
                        </a:lnSpc>
                        <a:spcAft>
                          <a:spcPts val="800"/>
                        </a:spcAft>
                      </a:pPr>
                      <a:r>
                        <a:rPr lang="en-IN" sz="1000" kern="100" dirty="0">
                          <a:effectLst/>
                          <a:latin typeface="Times New Roman" panose="02020603050405020304" pitchFamily="18" charset="0"/>
                          <a:cs typeface="Times New Roman" panose="02020603050405020304" pitchFamily="18" charset="0"/>
                        </a:rPr>
                        <a:t>4. Identify Key strategies and proven strategies </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8141" marR="18141" marT="0" marB="0"/>
                </a:tc>
                <a:tc>
                  <a:txBody>
                    <a:bodyPr/>
                    <a:lstStyle/>
                    <a:p>
                      <a:pPr>
                        <a:lnSpc>
                          <a:spcPct val="115000"/>
                        </a:lnSpc>
                        <a:spcAft>
                          <a:spcPts val="800"/>
                        </a:spcAft>
                      </a:pP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8141" marR="18141"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Outcome</a:t>
                      </a:r>
                    </a:p>
                  </a:txBody>
                  <a:tcPr marL="18141" marR="18141"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References</a:t>
                      </a:r>
                    </a:p>
                  </a:txBody>
                  <a:tcPr marL="18141" marR="18141" marT="0" marB="0"/>
                </a:tc>
                <a:extLst>
                  <a:ext uri="{0D108BD9-81ED-4DB2-BD59-A6C34878D82A}">
                    <a16:rowId xmlns:a16="http://schemas.microsoft.com/office/drawing/2014/main" val="3172040800"/>
                  </a:ext>
                </a:extLst>
              </a:tr>
              <a:tr h="514537">
                <a:tc>
                  <a:txBody>
                    <a:bodyPr/>
                    <a:lstStyle/>
                    <a:p>
                      <a:pPr>
                        <a:lnSpc>
                          <a:spcPct val="115000"/>
                        </a:lnSpc>
                        <a:spcAft>
                          <a:spcPts val="800"/>
                        </a:spcAft>
                      </a:pPr>
                      <a:r>
                        <a:rPr lang="en-IN" sz="1000" kern="0" dirty="0">
                          <a:effectLst/>
                          <a:latin typeface="Times New Roman" panose="02020603050405020304" pitchFamily="18" charset="0"/>
                          <a:cs typeface="Times New Roman" panose="02020603050405020304" pitchFamily="18" charset="0"/>
                        </a:rPr>
                        <a:t> Strategies </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8141" marR="18141"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Resource Allocation</a:t>
                      </a:r>
                    </a:p>
                  </a:txBody>
                  <a:tcPr marL="18141" marR="18141"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Long-term Viability</a:t>
                      </a:r>
                    </a:p>
                  </a:txBody>
                  <a:tcPr marL="18141" marR="18141"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Total No. of Articles:- 29</a:t>
                      </a:r>
                    </a:p>
                    <a:p>
                      <a:pPr>
                        <a:lnSpc>
                          <a:spcPct val="115000"/>
                        </a:lnSpc>
                        <a:spcAft>
                          <a:spcPts val="800"/>
                        </a:spcAft>
                      </a:pPr>
                      <a:r>
                        <a:rPr lang="en-IN" sz="1000" dirty="0">
                          <a:latin typeface="Times New Roman" panose="02020603050405020304" pitchFamily="18" charset="0"/>
                          <a:cs typeface="Times New Roman" panose="02020603050405020304" pitchFamily="18" charset="0"/>
                        </a:rPr>
                        <a:t>Meyers et al. (2016)</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8141" marR="18141" marT="0" marB="0"/>
                </a:tc>
                <a:extLst>
                  <a:ext uri="{0D108BD9-81ED-4DB2-BD59-A6C34878D82A}">
                    <a16:rowId xmlns:a16="http://schemas.microsoft.com/office/drawing/2014/main" val="1485482658"/>
                  </a:ext>
                </a:extLst>
              </a:tr>
              <a:tr h="618613">
                <a:tc>
                  <a:txBody>
                    <a:bodyPr/>
                    <a:lstStyle/>
                    <a:p>
                      <a:pPr>
                        <a:lnSpc>
                          <a:spcPct val="115000"/>
                        </a:lnSpc>
                        <a:spcAft>
                          <a:spcPts val="800"/>
                        </a:spcAft>
                      </a:pPr>
                      <a:r>
                        <a:rPr lang="en-IN" sz="1000" kern="0">
                          <a:effectLst/>
                          <a:latin typeface="Times New Roman" panose="02020603050405020304" pitchFamily="18" charset="0"/>
                          <a:cs typeface="Times New Roman" panose="02020603050405020304" pitchFamily="18" charset="0"/>
                        </a:rPr>
                        <a:t> </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18141" marR="18141"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Incentive Mechanism</a:t>
                      </a:r>
                    </a:p>
                  </a:txBody>
                  <a:tcPr marL="18141" marR="18141"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Increased Participation</a:t>
                      </a:r>
                    </a:p>
                  </a:txBody>
                  <a:tcPr marL="18141" marR="18141" marT="0" marB="0"/>
                </a:tc>
                <a:tc>
                  <a:txBody>
                    <a:bodyPr/>
                    <a:lstStyle/>
                    <a:p>
                      <a:pPr>
                        <a:lnSpc>
                          <a:spcPct val="115000"/>
                        </a:lnSpc>
                        <a:spcAft>
                          <a:spcPts val="800"/>
                        </a:spcAft>
                      </a:pPr>
                      <a:r>
                        <a:rPr lang="en-IN" sz="1000" dirty="0">
                          <a:latin typeface="Times New Roman" panose="02020603050405020304" pitchFamily="18" charset="0"/>
                          <a:cs typeface="Times New Roman" panose="02020603050405020304" pitchFamily="18" charset="0"/>
                        </a:rPr>
                        <a:t>Burgos et al. (2020)</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8141" marR="18141" marT="0" marB="0"/>
                </a:tc>
                <a:extLst>
                  <a:ext uri="{0D108BD9-81ED-4DB2-BD59-A6C34878D82A}">
                    <a16:rowId xmlns:a16="http://schemas.microsoft.com/office/drawing/2014/main" val="3165667072"/>
                  </a:ext>
                </a:extLst>
              </a:tr>
              <a:tr h="930842">
                <a:tc>
                  <a:txBody>
                    <a:bodyPr/>
                    <a:lstStyle/>
                    <a:p>
                      <a:pPr>
                        <a:lnSpc>
                          <a:spcPct val="115000"/>
                        </a:lnSpc>
                        <a:spcAft>
                          <a:spcPts val="800"/>
                        </a:spcAft>
                      </a:pPr>
                      <a:r>
                        <a:rPr lang="en-IN" sz="1000" kern="0">
                          <a:effectLst/>
                          <a:latin typeface="Times New Roman" panose="02020603050405020304" pitchFamily="18" charset="0"/>
                          <a:cs typeface="Times New Roman" panose="02020603050405020304" pitchFamily="18" charset="0"/>
                        </a:rPr>
                        <a:t> </a:t>
                      </a:r>
                      <a:endParaRPr lang="en-IN" sz="1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18141" marR="18141"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Training and Capacity Building</a:t>
                      </a:r>
                    </a:p>
                  </a:txBody>
                  <a:tcPr marL="18141" marR="18141"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Skill Enhancement</a:t>
                      </a:r>
                    </a:p>
                  </a:txBody>
                  <a:tcPr marL="18141" marR="18141" marT="0" marB="0"/>
                </a:tc>
                <a:tc>
                  <a:txBody>
                    <a:bodyPr/>
                    <a:lstStyle/>
                    <a:p>
                      <a:pPr>
                        <a:lnSpc>
                          <a:spcPct val="115000"/>
                        </a:lnSpc>
                        <a:spcAft>
                          <a:spcPts val="800"/>
                        </a:spcAft>
                      </a:pPr>
                      <a:r>
                        <a:rPr lang="en-IN" sz="1000" dirty="0" err="1">
                          <a:latin typeface="Times New Roman" panose="02020603050405020304" pitchFamily="18" charset="0"/>
                          <a:cs typeface="Times New Roman" panose="02020603050405020304" pitchFamily="18" charset="0"/>
                        </a:rPr>
                        <a:t>Rabiei</a:t>
                      </a:r>
                      <a:r>
                        <a:rPr lang="en-IN" sz="1000" dirty="0">
                          <a:latin typeface="Times New Roman" panose="02020603050405020304" pitchFamily="18" charset="0"/>
                          <a:cs typeface="Times New Roman" panose="02020603050405020304" pitchFamily="18" charset="0"/>
                        </a:rPr>
                        <a:t> et al. (2024)</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8141" marR="18141" marT="0" marB="0"/>
                </a:tc>
                <a:extLst>
                  <a:ext uri="{0D108BD9-81ED-4DB2-BD59-A6C34878D82A}">
                    <a16:rowId xmlns:a16="http://schemas.microsoft.com/office/drawing/2014/main" val="1854942850"/>
                  </a:ext>
                </a:extLst>
              </a:tr>
              <a:tr h="930842">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Best Practices</a:t>
                      </a:r>
                    </a:p>
                  </a:txBody>
                  <a:tcPr marL="18141" marR="18141"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Continuous Feedback</a:t>
                      </a:r>
                    </a:p>
                  </a:txBody>
                  <a:tcPr marL="18141" marR="18141" marT="0" marB="0"/>
                </a:tc>
                <a:tc>
                  <a:txBody>
                    <a:bodyPr/>
                    <a:lstStyle/>
                    <a:p>
                      <a:pPr>
                        <a:lnSpc>
                          <a:spcPct val="115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Improved System Performance</a:t>
                      </a:r>
                    </a:p>
                  </a:txBody>
                  <a:tcPr marL="18141" marR="18141" marT="0" marB="0"/>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IN" sz="1000" dirty="0">
                          <a:latin typeface="Times New Roman" panose="02020603050405020304" pitchFamily="18" charset="0"/>
                          <a:cs typeface="Times New Roman" panose="02020603050405020304" pitchFamily="18" charset="0"/>
                        </a:rPr>
                        <a:t>Meyers et al. (2016)</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800"/>
                        </a:spcAft>
                      </a:pP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8141" marR="18141" marT="0" marB="0"/>
                </a:tc>
                <a:extLst>
                  <a:ext uri="{0D108BD9-81ED-4DB2-BD59-A6C34878D82A}">
                    <a16:rowId xmlns:a16="http://schemas.microsoft.com/office/drawing/2014/main" val="2495256235"/>
                  </a:ext>
                </a:extLst>
              </a:tr>
            </a:tbl>
          </a:graphicData>
        </a:graphic>
      </p:graphicFrame>
    </p:spTree>
    <p:extLst>
      <p:ext uri="{BB962C8B-B14F-4D97-AF65-F5344CB8AC3E}">
        <p14:creationId xmlns:p14="http://schemas.microsoft.com/office/powerpoint/2010/main" val="1498613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87F9F-566A-0453-F7AD-3AD976CACF17}"/>
              </a:ext>
            </a:extLst>
          </p:cNvPr>
          <p:cNvSpPr>
            <a:spLocks noGrp="1"/>
          </p:cNvSpPr>
          <p:nvPr>
            <p:ph type="title"/>
          </p:nvPr>
        </p:nvSpPr>
        <p:spPr>
          <a:xfrm>
            <a:off x="1699989" y="2095964"/>
            <a:ext cx="9720072" cy="1499616"/>
          </a:xfrm>
        </p:spPr>
        <p:txBody>
          <a:bodyPr/>
          <a:lstStyle/>
          <a:p>
            <a:r>
              <a:rPr lang="en-US" dirty="0"/>
              <a:t>                       INTERPRETATION</a:t>
            </a:r>
          </a:p>
        </p:txBody>
      </p:sp>
      <p:sp>
        <p:nvSpPr>
          <p:cNvPr id="5" name="Slide Number Placeholder 4">
            <a:extLst>
              <a:ext uri="{FF2B5EF4-FFF2-40B4-BE49-F238E27FC236}">
                <a16:creationId xmlns:a16="http://schemas.microsoft.com/office/drawing/2014/main" id="{9F3A38B9-6C9B-84E3-367A-1CCB85DA6EA8}"/>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3861531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C351F4-B519-8829-2110-8DC4B1569749}"/>
              </a:ext>
            </a:extLst>
          </p:cNvPr>
          <p:cNvSpPr>
            <a:spLocks noGrp="1"/>
          </p:cNvSpPr>
          <p:nvPr>
            <p:ph idx="1"/>
          </p:nvPr>
        </p:nvSpPr>
        <p:spPr>
          <a:xfrm>
            <a:off x="1024128" y="546652"/>
            <a:ext cx="9720073" cy="5762708"/>
          </a:xfrm>
        </p:spPr>
        <p:txBody>
          <a:bodyPr>
            <a:normAutofit fontScale="62500" lnSpcReduction="20000"/>
          </a:bodyPr>
          <a:lstStyle/>
          <a:p>
            <a:pPr algn="just">
              <a:lnSpc>
                <a:spcPct val="115000"/>
              </a:lnSpc>
              <a:spcAft>
                <a:spcPts val="800"/>
              </a:spcAft>
            </a:pPr>
            <a:r>
              <a:rPr lang="en-IN"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 Community Engagement and Participation</a:t>
            </a:r>
            <a:endParaRPr lang="en-IN"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en-IN"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Community engagement was identified as a crucial element in the success of One Health Surveillance Systems. Out of the 40 articles </a:t>
            </a:r>
            <a:r>
              <a:rPr lang="en-IN" sz="1800" kern="1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analyzed</a:t>
            </a:r>
            <a:r>
              <a:rPr lang="en-IN"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30 literature highlighted the importance of involving community members in surveillance activities to enhance the relevance and effectiveness of these systems. Motivations for community participation included personal interest, perceived community benefits, and external incentives. However, significant barriers such as lack of trust, time constraints, and insufficient communication were identified. These barriers need to be addressed through transparent communication, trust-building activities, and ensuring that the community sees tangible benefits from their participation.</a:t>
            </a:r>
            <a:endParaRPr lang="en-IN"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en-IN"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B. Methodologies and Frameworks</a:t>
            </a:r>
            <a:endParaRPr lang="en-IN"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en-IN"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Various methodologies and frameworks were identified in the participatory approaches reviewed. The analysis revealed that 28 articles utilized focus groups, 25 employed workshops, and 15 integrated digital tools. Common methods included focus groups, workshops, and digital tools. Focus groups and workshops provided in-depth qualitative insights into community needs and preferences, while digital tools offered efficiency and scalability for data collection and dissemination. Combining these methodologies allowed for comprehensive data collection and enhanced stakeholder engagement, leveraging the strengths of each method.</a:t>
            </a:r>
            <a:endParaRPr lang="en-IN"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en-IN"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C. Strengths of Participatory Approaches</a:t>
            </a:r>
            <a:endParaRPr lang="en-IN"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en-IN"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Participatory approaches significantly improved disease detection and response times. In 32 of the articles, the inclusion of local knowledge and community perspectives was shown to enhance the relevance and accuracy of data collected. This led to better-targeted health interventions. Community buy-in and the integration of local knowledge were emphasized as crucial factors for the success of surveillance systems. Additionally, participatory approaches facilitated better communication and trust between stakeholders, leading to more effective health interventions.</a:t>
            </a:r>
            <a:endParaRPr lang="en-IN"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en-IN"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D. Best Practices for Implementation</a:t>
            </a:r>
            <a:endParaRPr lang="en-IN"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IN" sz="1800" dirty="0">
                <a:solidFill>
                  <a:srgbClr val="000000"/>
                </a:solidFill>
                <a:effectLst/>
                <a:latin typeface="-webkit-standard"/>
                <a:ea typeface="Times New Roman" panose="02020603050405020304" pitchFamily="18" charset="0"/>
              </a:rPr>
              <a:t>Several best practices for the successful implementation of participatory approaches were identified. </a:t>
            </a:r>
            <a:r>
              <a:rPr lang="en-IN" sz="1800" dirty="0">
                <a:solidFill>
                  <a:srgbClr val="000000"/>
                </a:solidFill>
                <a:effectLst/>
                <a:latin typeface="Times New Roman" panose="02020603050405020304" pitchFamily="18" charset="0"/>
                <a:ea typeface="Times New Roman" panose="02020603050405020304" pitchFamily="18" charset="0"/>
              </a:rPr>
              <a:t>Continuous training and capacity building were highlighted in 29 articles as essential for maintaining effective participation. Flexibility and adaptability to local contexts were crucial, allowing the system to remain relevant and effective in different settings. Implementing continuous feedback mechanisms was recommended in 26 articles to ensure that the system could adapt to changing needs and contexts, further enhancing its effectiveness and sustainability.</a:t>
            </a:r>
            <a:r>
              <a:rPr lang="en-IN" sz="1800" dirty="0">
                <a:solidFill>
                  <a:srgbClr val="000000"/>
                </a:solidFill>
                <a:effectLst/>
                <a:latin typeface="-webkit-standard"/>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6B5CC1D9-3D22-43FD-949E-C65CAD6436EE}"/>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42A673B8-9913-FCBA-FFD6-8B6818069FB7}"/>
              </a:ext>
            </a:extLst>
          </p:cNvPr>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3352653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sz="4400" b="1" dirty="0">
                <a:latin typeface="Times New Roman" panose="02020603050405020304" pitchFamily="18" charset="0"/>
                <a:cs typeface="Times New Roman" panose="02020603050405020304" pitchFamily="18" charset="0"/>
              </a:rPr>
              <a:t>Discussion</a:t>
            </a:r>
            <a:r>
              <a:rPr lang="en-IN" b="1" dirty="0"/>
              <a:t>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92500" lnSpcReduction="20000"/>
          </a:bodyPr>
          <a:lstStyle/>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Participatory approaches ensure that One Health Surveillance Systems (OHSS) are directly relevant to local contexts and needs.</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By involving stakeholders from the outset, OHSS are more likely to receive long-term support and funding.</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Active involvement of communities and experts from human, animal, and environmental health sectors enhances stakeholder buy-in and cooperation.</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Incorporating local knowledge improves the accuracy and applicability of surveillance efforts.</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Community-Based Participatory Research (CBPR) methodologies facilitate meaningful engagement and empower local communities.</a:t>
            </a:r>
            <a:endParaRPr lang="en-US" sz="2800" dirty="0">
              <a:latin typeface="Times New Roman" panose="02020603050405020304" pitchFamily="18" charset="0"/>
              <a:cs typeface="Times New Roman" panose="02020603050405020304" pitchFamily="18" charset="0"/>
            </a:endParaRPr>
          </a:p>
          <a:p>
            <a:endParaRPr lang="en-IN" b="1"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85000" lnSpcReduction="20000"/>
          </a:bodyPr>
          <a:lstStyle/>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Utilization of mobile apps and GIS technology improves data collection, analysis, and dissemination.</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Enhancements in data quality and timeliness lead to more effective early warning systems and response strategies.</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Long-term participation and integration of multisectoral data remain persistent challenges.</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Continuous training, tailored education programs, and adaptable strategies are essential for overcoming these challenges.</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Overall, the participatory approach promises to create more effective, resilient, and adaptive OHSS that can address complex health risks across interconnected domains.</a:t>
            </a:r>
            <a:endParaRPr lang="en-US" sz="2800"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471792" y="365126"/>
            <a:ext cx="6882008" cy="315912"/>
          </a:xfrm>
        </p:spPr>
        <p:txBody>
          <a:bodyPr>
            <a:normAutofit fontScale="90000"/>
          </a:bodyPr>
          <a:lstStyle/>
          <a:p>
            <a:pPr algn="ctr"/>
            <a:r>
              <a:rPr lang="en-IN" b="1" dirty="0"/>
              <a:t>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23" name="TextBox 22">
            <a:extLst>
              <a:ext uri="{FF2B5EF4-FFF2-40B4-BE49-F238E27FC236}">
                <a16:creationId xmlns:a16="http://schemas.microsoft.com/office/drawing/2014/main" id="{A0E081B7-4E55-5C2F-4DAD-E2EE4B9ED97C}"/>
              </a:ext>
            </a:extLst>
          </p:cNvPr>
          <p:cNvSpPr txBox="1"/>
          <p:nvPr/>
        </p:nvSpPr>
        <p:spPr>
          <a:xfrm>
            <a:off x="2695903" y="2749252"/>
            <a:ext cx="6024299" cy="769441"/>
          </a:xfrm>
          <a:prstGeom prst="rect">
            <a:avLst/>
          </a:prstGeom>
          <a:noFill/>
        </p:spPr>
        <p:txBody>
          <a:bodyPr wrap="square" rtlCol="0">
            <a:spAutoFit/>
          </a:bodyPr>
          <a:lstStyle/>
          <a:p>
            <a:pPr algn="ctr"/>
            <a:r>
              <a:rPr lang="en-US" sz="4400" dirty="0">
                <a:latin typeface="Times New Roman" panose="02020603050405020304" pitchFamily="18" charset="0"/>
                <a:cs typeface="Times New Roman" panose="02020603050405020304" pitchFamily="18" charset="0"/>
              </a:rPr>
              <a:t>RECOMMENDATIONS</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2430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2" descr="preencoded.png">
            <a:extLst>
              <a:ext uri="{FF2B5EF4-FFF2-40B4-BE49-F238E27FC236}">
                <a16:creationId xmlns:a16="http://schemas.microsoft.com/office/drawing/2014/main" id="{3C4F5C7E-5B52-695C-C232-E3841E2654F5}"/>
              </a:ext>
            </a:extLst>
          </p:cNvPr>
          <p:cNvPicPr>
            <a:picLocks noGrp="1" noChangeAspect="1"/>
          </p:cNvPicPr>
          <p:nvPr>
            <p:ph idx="1"/>
          </p:nvPr>
        </p:nvPicPr>
        <p:blipFill>
          <a:blip r:embed="rId2"/>
          <a:stretch>
            <a:fillRect/>
          </a:stretch>
        </p:blipFill>
        <p:spPr>
          <a:xfrm>
            <a:off x="559893" y="1019742"/>
            <a:ext cx="3075453" cy="4818516"/>
          </a:xfrm>
          <a:prstGeom prst="rect">
            <a:avLst/>
          </a:prstGeom>
        </p:spPr>
      </p:pic>
      <p:sp>
        <p:nvSpPr>
          <p:cNvPr id="5" name="Slide Number Placeholder 4">
            <a:extLst>
              <a:ext uri="{FF2B5EF4-FFF2-40B4-BE49-F238E27FC236}">
                <a16:creationId xmlns:a16="http://schemas.microsoft.com/office/drawing/2014/main" id="{AFE7E300-C329-BBB2-FE72-AFF804A469C3}"/>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10" name="TextBox 9">
            <a:extLst>
              <a:ext uri="{FF2B5EF4-FFF2-40B4-BE49-F238E27FC236}">
                <a16:creationId xmlns:a16="http://schemas.microsoft.com/office/drawing/2014/main" id="{116E7C2B-57F6-F68B-8395-938349B61060}"/>
              </a:ext>
            </a:extLst>
          </p:cNvPr>
          <p:cNvSpPr txBox="1"/>
          <p:nvPr/>
        </p:nvSpPr>
        <p:spPr>
          <a:xfrm>
            <a:off x="4038600" y="1019742"/>
            <a:ext cx="6096000" cy="422360"/>
          </a:xfrm>
          <a:prstGeom prst="rect">
            <a:avLst/>
          </a:prstGeom>
          <a:noFill/>
        </p:spPr>
        <p:txBody>
          <a:bodyPr wrap="square">
            <a:spAutoFit/>
          </a:bodyPr>
          <a:lstStyle/>
          <a:p>
            <a:pPr marL="342900" indent="-342900" algn="l">
              <a:lnSpc>
                <a:spcPts val="2828"/>
              </a:lnSpc>
              <a:buSzPct val="100000"/>
              <a:buFont typeface="+mj-lt"/>
              <a:buAutoNum type="arabicPeriod"/>
            </a:pPr>
            <a:r>
              <a:rPr lang="en-US" sz="1800" b="1" kern="0" spc="-35">
                <a:solidFill>
                  <a:srgbClr val="272525"/>
                </a:solidFill>
                <a:latin typeface="Source Sans Pro" pitchFamily="34" charset="0"/>
                <a:ea typeface="Source Sans Pro" pitchFamily="34" charset="-122"/>
                <a:cs typeface="Source Sans Pro" pitchFamily="34" charset="-120"/>
              </a:rPr>
              <a:t>Sustainable Funding</a:t>
            </a:r>
            <a:endParaRPr lang="en-US" sz="1800" dirty="0"/>
          </a:p>
        </p:txBody>
      </p:sp>
      <p:pic>
        <p:nvPicPr>
          <p:cNvPr id="11" name="Image 3" descr="preencoded.png">
            <a:extLst>
              <a:ext uri="{FF2B5EF4-FFF2-40B4-BE49-F238E27FC236}">
                <a16:creationId xmlns:a16="http://schemas.microsoft.com/office/drawing/2014/main" id="{5B4D88AC-47BB-9018-D084-4663D56F9F9A}"/>
              </a:ext>
            </a:extLst>
          </p:cNvPr>
          <p:cNvPicPr>
            <a:picLocks noChangeAspect="1"/>
          </p:cNvPicPr>
          <p:nvPr/>
        </p:nvPicPr>
        <p:blipFill>
          <a:blip r:embed="rId3"/>
          <a:stretch>
            <a:fillRect/>
          </a:stretch>
        </p:blipFill>
        <p:spPr>
          <a:xfrm>
            <a:off x="4038600" y="1463594"/>
            <a:ext cx="924796" cy="1207313"/>
          </a:xfrm>
          <a:prstGeom prst="rect">
            <a:avLst/>
          </a:prstGeom>
        </p:spPr>
      </p:pic>
      <p:pic>
        <p:nvPicPr>
          <p:cNvPr id="13" name="Image 4" descr="preencoded.png">
            <a:extLst>
              <a:ext uri="{FF2B5EF4-FFF2-40B4-BE49-F238E27FC236}">
                <a16:creationId xmlns:a16="http://schemas.microsoft.com/office/drawing/2014/main" id="{96489F1B-EE0B-5311-6720-261406AAC434}"/>
              </a:ext>
            </a:extLst>
          </p:cNvPr>
          <p:cNvPicPr>
            <a:picLocks noChangeAspect="1"/>
          </p:cNvPicPr>
          <p:nvPr/>
        </p:nvPicPr>
        <p:blipFill>
          <a:blip r:embed="rId4"/>
          <a:stretch>
            <a:fillRect/>
          </a:stretch>
        </p:blipFill>
        <p:spPr>
          <a:xfrm>
            <a:off x="4038600" y="2728913"/>
            <a:ext cx="924796" cy="1655824"/>
          </a:xfrm>
          <a:prstGeom prst="rect">
            <a:avLst/>
          </a:prstGeom>
        </p:spPr>
      </p:pic>
      <p:pic>
        <p:nvPicPr>
          <p:cNvPr id="14" name="Image 5" descr="preencoded.png">
            <a:extLst>
              <a:ext uri="{FF2B5EF4-FFF2-40B4-BE49-F238E27FC236}">
                <a16:creationId xmlns:a16="http://schemas.microsoft.com/office/drawing/2014/main" id="{43633D0B-F1E2-3398-79B2-23F22D05E2CD}"/>
              </a:ext>
            </a:extLst>
          </p:cNvPr>
          <p:cNvPicPr>
            <a:picLocks noChangeAspect="1"/>
          </p:cNvPicPr>
          <p:nvPr/>
        </p:nvPicPr>
        <p:blipFill>
          <a:blip r:embed="rId5"/>
          <a:stretch>
            <a:fillRect/>
          </a:stretch>
        </p:blipFill>
        <p:spPr>
          <a:xfrm>
            <a:off x="3939916" y="4384737"/>
            <a:ext cx="1122164" cy="1453521"/>
          </a:xfrm>
          <a:prstGeom prst="rect">
            <a:avLst/>
          </a:prstGeom>
        </p:spPr>
      </p:pic>
      <p:sp>
        <p:nvSpPr>
          <p:cNvPr id="19" name="TextBox 18">
            <a:extLst>
              <a:ext uri="{FF2B5EF4-FFF2-40B4-BE49-F238E27FC236}">
                <a16:creationId xmlns:a16="http://schemas.microsoft.com/office/drawing/2014/main" id="{4A9502EC-9ED6-F4AD-3F72-E62076ABC4B6}"/>
              </a:ext>
            </a:extLst>
          </p:cNvPr>
          <p:cNvSpPr txBox="1"/>
          <p:nvPr/>
        </p:nvSpPr>
        <p:spPr>
          <a:xfrm>
            <a:off x="5105400" y="1442932"/>
            <a:ext cx="6096000" cy="403316"/>
          </a:xfrm>
          <a:prstGeom prst="rect">
            <a:avLst/>
          </a:prstGeom>
          <a:noFill/>
        </p:spPr>
        <p:txBody>
          <a:bodyPr wrap="square">
            <a:spAutoFit/>
          </a:bodyPr>
          <a:lstStyle/>
          <a:p>
            <a:pPr marL="0" indent="0" algn="l">
              <a:lnSpc>
                <a:spcPts val="2599"/>
              </a:lnSpc>
              <a:buNone/>
            </a:pPr>
            <a:r>
              <a:rPr lang="en-US" sz="1800" b="1" kern="0" spc="-42" dirty="0">
                <a:solidFill>
                  <a:srgbClr val="272525"/>
                </a:solidFill>
                <a:latin typeface="adonis-web" pitchFamily="34" charset="0"/>
                <a:ea typeface="adonis-web" pitchFamily="34" charset="-122"/>
                <a:cs typeface="adonis-web" pitchFamily="34" charset="-120"/>
              </a:rPr>
              <a:t>Innovative Funding</a:t>
            </a:r>
            <a:endParaRPr lang="en-US" sz="1800" dirty="0"/>
          </a:p>
        </p:txBody>
      </p:sp>
      <p:sp>
        <p:nvSpPr>
          <p:cNvPr id="21" name="TextBox 20">
            <a:extLst>
              <a:ext uri="{FF2B5EF4-FFF2-40B4-BE49-F238E27FC236}">
                <a16:creationId xmlns:a16="http://schemas.microsoft.com/office/drawing/2014/main" id="{161EA640-CEB3-8A9B-D9ED-95844121D7D0}"/>
              </a:ext>
            </a:extLst>
          </p:cNvPr>
          <p:cNvSpPr txBox="1"/>
          <p:nvPr/>
        </p:nvSpPr>
        <p:spPr>
          <a:xfrm>
            <a:off x="5105400" y="1863431"/>
            <a:ext cx="6096000" cy="369332"/>
          </a:xfrm>
          <a:prstGeom prst="rect">
            <a:avLst/>
          </a:prstGeom>
          <a:noFill/>
        </p:spPr>
        <p:txBody>
          <a:bodyPr wrap="square">
            <a:spAutoFit/>
          </a:bodyPr>
          <a:lstStyle/>
          <a:p>
            <a:r>
              <a:rPr lang="en-US" sz="1800" kern="0" spc="-35" dirty="0">
                <a:solidFill>
                  <a:srgbClr val="272525"/>
                </a:solidFill>
                <a:latin typeface="Source Sans Pro" pitchFamily="34" charset="0"/>
                <a:ea typeface="Source Sans Pro" pitchFamily="34" charset="-122"/>
                <a:cs typeface="Source Sans Pro" pitchFamily="34" charset="-120"/>
              </a:rPr>
              <a:t>Explore alternative models like public-private partnerships</a:t>
            </a:r>
            <a:endParaRPr lang="en-US" dirty="0"/>
          </a:p>
        </p:txBody>
      </p:sp>
      <p:sp>
        <p:nvSpPr>
          <p:cNvPr id="24" name="TextBox 23">
            <a:extLst>
              <a:ext uri="{FF2B5EF4-FFF2-40B4-BE49-F238E27FC236}">
                <a16:creationId xmlns:a16="http://schemas.microsoft.com/office/drawing/2014/main" id="{B77EB382-D875-FA26-7999-ADEF0991BD7A}"/>
              </a:ext>
            </a:extLst>
          </p:cNvPr>
          <p:cNvSpPr txBox="1"/>
          <p:nvPr/>
        </p:nvSpPr>
        <p:spPr>
          <a:xfrm>
            <a:off x="5105400" y="2969688"/>
            <a:ext cx="6096000" cy="403316"/>
          </a:xfrm>
          <a:prstGeom prst="rect">
            <a:avLst/>
          </a:prstGeom>
          <a:noFill/>
        </p:spPr>
        <p:txBody>
          <a:bodyPr wrap="square">
            <a:spAutoFit/>
          </a:bodyPr>
          <a:lstStyle/>
          <a:p>
            <a:pPr marL="0" indent="0" algn="l">
              <a:lnSpc>
                <a:spcPts val="2599"/>
              </a:lnSpc>
              <a:buNone/>
            </a:pPr>
            <a:r>
              <a:rPr lang="en-US" sz="1800" b="1" kern="0" spc="-42" dirty="0">
                <a:solidFill>
                  <a:srgbClr val="272525"/>
                </a:solidFill>
                <a:latin typeface="adonis-web" pitchFamily="34" charset="0"/>
                <a:ea typeface="adonis-web" pitchFamily="34" charset="-122"/>
                <a:cs typeface="adonis-web" pitchFamily="34" charset="-120"/>
              </a:rPr>
              <a:t>Cost-Effective Strategies</a:t>
            </a:r>
            <a:endParaRPr lang="en-US" sz="1800" dirty="0"/>
          </a:p>
        </p:txBody>
      </p:sp>
      <p:sp>
        <p:nvSpPr>
          <p:cNvPr id="27" name="TextBox 26">
            <a:extLst>
              <a:ext uri="{FF2B5EF4-FFF2-40B4-BE49-F238E27FC236}">
                <a16:creationId xmlns:a16="http://schemas.microsoft.com/office/drawing/2014/main" id="{5C403F0F-2FAF-E9E7-9A2E-04DDBAC2D3AC}"/>
              </a:ext>
            </a:extLst>
          </p:cNvPr>
          <p:cNvSpPr txBox="1"/>
          <p:nvPr/>
        </p:nvSpPr>
        <p:spPr>
          <a:xfrm>
            <a:off x="5105400" y="3429000"/>
            <a:ext cx="6096000" cy="422360"/>
          </a:xfrm>
          <a:prstGeom prst="rect">
            <a:avLst/>
          </a:prstGeom>
          <a:noFill/>
        </p:spPr>
        <p:txBody>
          <a:bodyPr wrap="square">
            <a:spAutoFit/>
          </a:bodyPr>
          <a:lstStyle/>
          <a:p>
            <a:pPr marL="0" indent="0" algn="l">
              <a:lnSpc>
                <a:spcPts val="2828"/>
              </a:lnSpc>
              <a:buNone/>
            </a:pPr>
            <a:r>
              <a:rPr lang="en-US" sz="1800" kern="0" spc="-35" dirty="0">
                <a:solidFill>
                  <a:srgbClr val="272525"/>
                </a:solidFill>
                <a:latin typeface="Source Sans Pro" pitchFamily="34" charset="0"/>
                <a:ea typeface="Source Sans Pro" pitchFamily="34" charset="-122"/>
                <a:cs typeface="Source Sans Pro" pitchFamily="34" charset="-120"/>
              </a:rPr>
              <a:t>Develop sustainable implementation approaches.</a:t>
            </a:r>
            <a:endParaRPr lang="en-US" sz="1800" dirty="0"/>
          </a:p>
        </p:txBody>
      </p:sp>
      <p:sp>
        <p:nvSpPr>
          <p:cNvPr id="29" name="TextBox 28">
            <a:extLst>
              <a:ext uri="{FF2B5EF4-FFF2-40B4-BE49-F238E27FC236}">
                <a16:creationId xmlns:a16="http://schemas.microsoft.com/office/drawing/2014/main" id="{2CD4D95E-D9ED-CE1E-38C4-D30B7573AF1D}"/>
              </a:ext>
            </a:extLst>
          </p:cNvPr>
          <p:cNvSpPr txBox="1"/>
          <p:nvPr/>
        </p:nvSpPr>
        <p:spPr>
          <a:xfrm>
            <a:off x="5105400" y="4458562"/>
            <a:ext cx="6096000" cy="403316"/>
          </a:xfrm>
          <a:prstGeom prst="rect">
            <a:avLst/>
          </a:prstGeom>
          <a:noFill/>
        </p:spPr>
        <p:txBody>
          <a:bodyPr wrap="square">
            <a:spAutoFit/>
          </a:bodyPr>
          <a:lstStyle/>
          <a:p>
            <a:pPr marL="0" indent="0" algn="l">
              <a:lnSpc>
                <a:spcPts val="2599"/>
              </a:lnSpc>
              <a:buNone/>
            </a:pPr>
            <a:r>
              <a:rPr lang="en-US" sz="1800" b="1" kern="0" spc="-42" dirty="0">
                <a:solidFill>
                  <a:srgbClr val="272525"/>
                </a:solidFill>
                <a:latin typeface="adonis-web" pitchFamily="34" charset="0"/>
                <a:ea typeface="adonis-web" pitchFamily="34" charset="-122"/>
                <a:cs typeface="adonis-web" pitchFamily="34" charset="-120"/>
              </a:rPr>
              <a:t>Community-Based Funding</a:t>
            </a:r>
            <a:endParaRPr lang="en-US" sz="1800" dirty="0"/>
          </a:p>
        </p:txBody>
      </p:sp>
      <p:sp>
        <p:nvSpPr>
          <p:cNvPr id="32" name="TextBox 31">
            <a:extLst>
              <a:ext uri="{FF2B5EF4-FFF2-40B4-BE49-F238E27FC236}">
                <a16:creationId xmlns:a16="http://schemas.microsoft.com/office/drawing/2014/main" id="{6A7A33AF-9561-0FFB-E43D-7600CB0FFC5A}"/>
              </a:ext>
            </a:extLst>
          </p:cNvPr>
          <p:cNvSpPr txBox="1"/>
          <p:nvPr/>
        </p:nvSpPr>
        <p:spPr>
          <a:xfrm>
            <a:off x="5105400" y="4880292"/>
            <a:ext cx="6096000" cy="422360"/>
          </a:xfrm>
          <a:prstGeom prst="rect">
            <a:avLst/>
          </a:prstGeom>
          <a:noFill/>
        </p:spPr>
        <p:txBody>
          <a:bodyPr wrap="square">
            <a:spAutoFit/>
          </a:bodyPr>
          <a:lstStyle/>
          <a:p>
            <a:pPr marL="0" indent="0" algn="l">
              <a:lnSpc>
                <a:spcPts val="2828"/>
              </a:lnSpc>
              <a:buNone/>
            </a:pPr>
            <a:r>
              <a:rPr lang="en-US" sz="1800" kern="0" spc="-35" dirty="0">
                <a:solidFill>
                  <a:srgbClr val="272525"/>
                </a:solidFill>
                <a:latin typeface="Source Sans Pro" pitchFamily="34" charset="0"/>
                <a:ea typeface="Source Sans Pro" pitchFamily="34" charset="-122"/>
                <a:cs typeface="Source Sans Pro" pitchFamily="34" charset="-120"/>
              </a:rPr>
              <a:t>Leverage local resources and community-driven initiatives.</a:t>
            </a:r>
            <a:endParaRPr lang="en-US" sz="1800" dirty="0"/>
          </a:p>
        </p:txBody>
      </p:sp>
      <p:pic>
        <p:nvPicPr>
          <p:cNvPr id="33" name="Picture 32">
            <a:extLst>
              <a:ext uri="{FF2B5EF4-FFF2-40B4-BE49-F238E27FC236}">
                <a16:creationId xmlns:a16="http://schemas.microsoft.com/office/drawing/2014/main" id="{7028CF2D-7D4C-A763-F458-CF9EC8C185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3814"/>
            <a:ext cx="2525486" cy="1188744"/>
          </a:xfrm>
          <a:prstGeom prst="rect">
            <a:avLst/>
          </a:prstGeom>
        </p:spPr>
      </p:pic>
    </p:spTree>
    <p:extLst>
      <p:ext uri="{BB962C8B-B14F-4D97-AF65-F5344CB8AC3E}">
        <p14:creationId xmlns:p14="http://schemas.microsoft.com/office/powerpoint/2010/main" val="8976996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8" name="Image 1" descr="preencoded.png">
            <a:extLst>
              <a:ext uri="{FF2B5EF4-FFF2-40B4-BE49-F238E27FC236}">
                <a16:creationId xmlns:a16="http://schemas.microsoft.com/office/drawing/2014/main" id="{953CB11D-B9D6-424F-E16A-7CD9E47B6E9A}"/>
              </a:ext>
            </a:extLst>
          </p:cNvPr>
          <p:cNvPicPr>
            <a:picLocks noChangeAspect="1"/>
          </p:cNvPicPr>
          <p:nvPr/>
        </p:nvPicPr>
        <p:blipFill>
          <a:blip r:embed="rId2"/>
          <a:stretch>
            <a:fillRect/>
          </a:stretch>
        </p:blipFill>
        <p:spPr>
          <a:xfrm>
            <a:off x="0" y="0"/>
            <a:ext cx="12027877" cy="2203938"/>
          </a:xfrm>
          <a:prstGeom prst="rect">
            <a:avLst/>
          </a:prstGeom>
        </p:spPr>
      </p:pic>
      <p:sp>
        <p:nvSpPr>
          <p:cNvPr id="10" name="TextBox 9">
            <a:extLst>
              <a:ext uri="{FF2B5EF4-FFF2-40B4-BE49-F238E27FC236}">
                <a16:creationId xmlns:a16="http://schemas.microsoft.com/office/drawing/2014/main" id="{816532DD-33E0-EAC8-7385-045F6E9B9F96}"/>
              </a:ext>
            </a:extLst>
          </p:cNvPr>
          <p:cNvSpPr txBox="1"/>
          <p:nvPr/>
        </p:nvSpPr>
        <p:spPr>
          <a:xfrm>
            <a:off x="492369" y="2203938"/>
            <a:ext cx="6096000" cy="412742"/>
          </a:xfrm>
          <a:prstGeom prst="rect">
            <a:avLst/>
          </a:prstGeom>
          <a:noFill/>
        </p:spPr>
        <p:txBody>
          <a:bodyPr wrap="square">
            <a:spAutoFit/>
          </a:bodyPr>
          <a:lstStyle/>
          <a:p>
            <a:pPr algn="l">
              <a:lnSpc>
                <a:spcPts val="2656"/>
              </a:lnSpc>
              <a:buSzPct val="100000"/>
            </a:pPr>
            <a:r>
              <a:rPr lang="en-US" sz="1800" b="1" kern="0" spc="-33" dirty="0">
                <a:solidFill>
                  <a:srgbClr val="272525"/>
                </a:solidFill>
                <a:latin typeface="Source Sans Pro" pitchFamily="34" charset="0"/>
                <a:ea typeface="Source Sans Pro" pitchFamily="34" charset="-122"/>
                <a:cs typeface="Source Sans Pro" pitchFamily="34" charset="-120"/>
              </a:rPr>
              <a:t>2. Future Research Directions</a:t>
            </a:r>
            <a:endParaRPr lang="en-US" sz="1800" dirty="0"/>
          </a:p>
        </p:txBody>
      </p:sp>
      <p:sp>
        <p:nvSpPr>
          <p:cNvPr id="17" name="TextBox 16">
            <a:extLst>
              <a:ext uri="{FF2B5EF4-FFF2-40B4-BE49-F238E27FC236}">
                <a16:creationId xmlns:a16="http://schemas.microsoft.com/office/drawing/2014/main" id="{BF3C38C3-0800-6A2B-46F3-1FD7B00A432D}"/>
              </a:ext>
            </a:extLst>
          </p:cNvPr>
          <p:cNvSpPr txBox="1"/>
          <p:nvPr/>
        </p:nvSpPr>
        <p:spPr>
          <a:xfrm>
            <a:off x="832338" y="2863365"/>
            <a:ext cx="5181600" cy="412742"/>
          </a:xfrm>
          <a:prstGeom prst="rect">
            <a:avLst/>
          </a:prstGeom>
          <a:noFill/>
        </p:spPr>
        <p:txBody>
          <a:bodyPr wrap="square">
            <a:spAutoFit/>
          </a:bodyPr>
          <a:lstStyle/>
          <a:p>
            <a:pPr marL="0" indent="0">
              <a:lnSpc>
                <a:spcPts val="2656"/>
              </a:lnSpc>
              <a:buNone/>
            </a:pPr>
            <a:r>
              <a:rPr lang="en-US" sz="1800" kern="0" spc="-33" dirty="0">
                <a:solidFill>
                  <a:srgbClr val="272525"/>
                </a:solidFill>
                <a:latin typeface="Source Sans Pro" pitchFamily="34" charset="0"/>
                <a:ea typeface="Source Sans Pro" pitchFamily="34" charset="-122"/>
                <a:cs typeface="Source Sans Pro" pitchFamily="34" charset="-120"/>
              </a:rPr>
              <a:t>Empirical Evaluation</a:t>
            </a:r>
            <a:endParaRPr lang="en-US" sz="1800" dirty="0"/>
          </a:p>
        </p:txBody>
      </p:sp>
      <p:sp>
        <p:nvSpPr>
          <p:cNvPr id="19" name="TextBox 18">
            <a:extLst>
              <a:ext uri="{FF2B5EF4-FFF2-40B4-BE49-F238E27FC236}">
                <a16:creationId xmlns:a16="http://schemas.microsoft.com/office/drawing/2014/main" id="{F8C7166F-EF86-1BD0-0544-BA960793B8A1}"/>
              </a:ext>
            </a:extLst>
          </p:cNvPr>
          <p:cNvSpPr txBox="1"/>
          <p:nvPr/>
        </p:nvSpPr>
        <p:spPr>
          <a:xfrm>
            <a:off x="5029200" y="2863365"/>
            <a:ext cx="6096000" cy="412742"/>
          </a:xfrm>
          <a:prstGeom prst="rect">
            <a:avLst/>
          </a:prstGeom>
          <a:noFill/>
        </p:spPr>
        <p:txBody>
          <a:bodyPr wrap="square">
            <a:spAutoFit/>
          </a:bodyPr>
          <a:lstStyle/>
          <a:p>
            <a:pPr marL="0" indent="0">
              <a:lnSpc>
                <a:spcPts val="2656"/>
              </a:lnSpc>
              <a:buNone/>
            </a:pPr>
            <a:r>
              <a:rPr lang="en-US" sz="1800" kern="0" spc="-33" dirty="0">
                <a:solidFill>
                  <a:srgbClr val="272525"/>
                </a:solidFill>
                <a:latin typeface="Source Sans Pro" pitchFamily="34" charset="0"/>
                <a:ea typeface="Source Sans Pro" pitchFamily="34" charset="-122"/>
                <a:cs typeface="Source Sans Pro" pitchFamily="34" charset="-120"/>
              </a:rPr>
              <a:t>Assess effectiveness of different participatory methodologies.</a:t>
            </a:r>
            <a:endParaRPr lang="en-US" sz="1800" dirty="0"/>
          </a:p>
        </p:txBody>
      </p:sp>
      <p:sp>
        <p:nvSpPr>
          <p:cNvPr id="21" name="TextBox 20">
            <a:extLst>
              <a:ext uri="{FF2B5EF4-FFF2-40B4-BE49-F238E27FC236}">
                <a16:creationId xmlns:a16="http://schemas.microsoft.com/office/drawing/2014/main" id="{9DD448F0-F476-5B72-911C-48B82026FE89}"/>
              </a:ext>
            </a:extLst>
          </p:cNvPr>
          <p:cNvSpPr txBox="1"/>
          <p:nvPr/>
        </p:nvSpPr>
        <p:spPr>
          <a:xfrm>
            <a:off x="832338" y="3429000"/>
            <a:ext cx="6096000" cy="412742"/>
          </a:xfrm>
          <a:prstGeom prst="rect">
            <a:avLst/>
          </a:prstGeom>
          <a:noFill/>
        </p:spPr>
        <p:txBody>
          <a:bodyPr wrap="square">
            <a:spAutoFit/>
          </a:bodyPr>
          <a:lstStyle/>
          <a:p>
            <a:pPr marL="0" indent="0">
              <a:lnSpc>
                <a:spcPts val="2656"/>
              </a:lnSpc>
              <a:buNone/>
            </a:pPr>
            <a:r>
              <a:rPr lang="en-US" sz="1800" kern="0" spc="-33" dirty="0">
                <a:solidFill>
                  <a:srgbClr val="272525"/>
                </a:solidFill>
                <a:latin typeface="Source Sans Pro" pitchFamily="34" charset="0"/>
                <a:ea typeface="Source Sans Pro" pitchFamily="34" charset="-122"/>
                <a:cs typeface="Source Sans Pro" pitchFamily="34" charset="-120"/>
              </a:rPr>
              <a:t>Technological Integration</a:t>
            </a:r>
            <a:endParaRPr lang="en-US" sz="1800" dirty="0"/>
          </a:p>
        </p:txBody>
      </p:sp>
      <p:sp>
        <p:nvSpPr>
          <p:cNvPr id="23" name="TextBox 22">
            <a:extLst>
              <a:ext uri="{FF2B5EF4-FFF2-40B4-BE49-F238E27FC236}">
                <a16:creationId xmlns:a16="http://schemas.microsoft.com/office/drawing/2014/main" id="{D3B633DD-8A63-B292-B304-764634D9E34A}"/>
              </a:ext>
            </a:extLst>
          </p:cNvPr>
          <p:cNvSpPr txBox="1"/>
          <p:nvPr/>
        </p:nvSpPr>
        <p:spPr>
          <a:xfrm>
            <a:off x="5029200" y="3364564"/>
            <a:ext cx="6096000" cy="758990"/>
          </a:xfrm>
          <a:prstGeom prst="rect">
            <a:avLst/>
          </a:prstGeom>
          <a:noFill/>
        </p:spPr>
        <p:txBody>
          <a:bodyPr wrap="square">
            <a:spAutoFit/>
          </a:bodyPr>
          <a:lstStyle/>
          <a:p>
            <a:pPr marL="0" indent="0">
              <a:lnSpc>
                <a:spcPts val="2656"/>
              </a:lnSpc>
              <a:buNone/>
            </a:pPr>
            <a:r>
              <a:rPr lang="en-US" sz="1800" kern="0" spc="-33" dirty="0">
                <a:solidFill>
                  <a:srgbClr val="272525"/>
                </a:solidFill>
                <a:latin typeface="Source Sans Pro" pitchFamily="34" charset="0"/>
                <a:ea typeface="Source Sans Pro" pitchFamily="34" charset="-122"/>
                <a:cs typeface="Source Sans Pro" pitchFamily="34" charset="-120"/>
              </a:rPr>
              <a:t>Leverage emerging technologies to enhance data collection and dissemination.</a:t>
            </a:r>
            <a:endParaRPr lang="en-US" sz="1800" dirty="0"/>
          </a:p>
        </p:txBody>
      </p:sp>
      <p:sp>
        <p:nvSpPr>
          <p:cNvPr id="25" name="TextBox 24">
            <a:extLst>
              <a:ext uri="{FF2B5EF4-FFF2-40B4-BE49-F238E27FC236}">
                <a16:creationId xmlns:a16="http://schemas.microsoft.com/office/drawing/2014/main" id="{D59E2667-79EB-C988-4EFB-53349A197F7A}"/>
              </a:ext>
            </a:extLst>
          </p:cNvPr>
          <p:cNvSpPr txBox="1"/>
          <p:nvPr/>
        </p:nvSpPr>
        <p:spPr>
          <a:xfrm>
            <a:off x="832338" y="4327040"/>
            <a:ext cx="6096000" cy="412742"/>
          </a:xfrm>
          <a:prstGeom prst="rect">
            <a:avLst/>
          </a:prstGeom>
          <a:noFill/>
        </p:spPr>
        <p:txBody>
          <a:bodyPr wrap="square">
            <a:spAutoFit/>
          </a:bodyPr>
          <a:lstStyle/>
          <a:p>
            <a:pPr marL="0" indent="0">
              <a:lnSpc>
                <a:spcPts val="2656"/>
              </a:lnSpc>
              <a:buNone/>
            </a:pPr>
            <a:r>
              <a:rPr lang="en-US" sz="1800" kern="0" spc="-33" dirty="0">
                <a:solidFill>
                  <a:srgbClr val="272525"/>
                </a:solidFill>
                <a:latin typeface="Source Sans Pro" pitchFamily="34" charset="0"/>
                <a:ea typeface="Source Sans Pro" pitchFamily="34" charset="-122"/>
                <a:cs typeface="Source Sans Pro" pitchFamily="34" charset="-120"/>
              </a:rPr>
              <a:t>Cultural Adaptability</a:t>
            </a:r>
            <a:endParaRPr lang="en-US" sz="1800" dirty="0"/>
          </a:p>
        </p:txBody>
      </p:sp>
      <p:sp>
        <p:nvSpPr>
          <p:cNvPr id="27" name="TextBox 26">
            <a:extLst>
              <a:ext uri="{FF2B5EF4-FFF2-40B4-BE49-F238E27FC236}">
                <a16:creationId xmlns:a16="http://schemas.microsoft.com/office/drawing/2014/main" id="{3885EEBB-2515-B1B4-37D6-EF8F8ACFF1B4}"/>
              </a:ext>
            </a:extLst>
          </p:cNvPr>
          <p:cNvSpPr txBox="1"/>
          <p:nvPr/>
        </p:nvSpPr>
        <p:spPr>
          <a:xfrm>
            <a:off x="5029200" y="4227880"/>
            <a:ext cx="6096000" cy="758990"/>
          </a:xfrm>
          <a:prstGeom prst="rect">
            <a:avLst/>
          </a:prstGeom>
          <a:noFill/>
        </p:spPr>
        <p:txBody>
          <a:bodyPr wrap="square">
            <a:spAutoFit/>
          </a:bodyPr>
          <a:lstStyle/>
          <a:p>
            <a:pPr marL="0" indent="0">
              <a:lnSpc>
                <a:spcPts val="2656"/>
              </a:lnSpc>
              <a:buNone/>
            </a:pPr>
            <a:r>
              <a:rPr lang="en-US" sz="1800" kern="0" spc="-33" dirty="0">
                <a:solidFill>
                  <a:srgbClr val="272525"/>
                </a:solidFill>
                <a:latin typeface="Source Sans Pro" pitchFamily="34" charset="0"/>
                <a:ea typeface="Source Sans Pro" pitchFamily="34" charset="-122"/>
                <a:cs typeface="Source Sans Pro" pitchFamily="34" charset="-120"/>
              </a:rPr>
              <a:t>Tailor approaches to diverse cultural and socioeconomic contexts.</a:t>
            </a:r>
            <a:endParaRPr lang="en-US" sz="1800" dirty="0"/>
          </a:p>
        </p:txBody>
      </p:sp>
      <p:sp>
        <p:nvSpPr>
          <p:cNvPr id="29" name="TextBox 28">
            <a:extLst>
              <a:ext uri="{FF2B5EF4-FFF2-40B4-BE49-F238E27FC236}">
                <a16:creationId xmlns:a16="http://schemas.microsoft.com/office/drawing/2014/main" id="{EB73FA66-D75B-82AD-2B7A-C7B03520FBC6}"/>
              </a:ext>
            </a:extLst>
          </p:cNvPr>
          <p:cNvSpPr txBox="1"/>
          <p:nvPr/>
        </p:nvSpPr>
        <p:spPr>
          <a:xfrm>
            <a:off x="832338" y="5382412"/>
            <a:ext cx="6096000" cy="412742"/>
          </a:xfrm>
          <a:prstGeom prst="rect">
            <a:avLst/>
          </a:prstGeom>
          <a:noFill/>
        </p:spPr>
        <p:txBody>
          <a:bodyPr wrap="square">
            <a:spAutoFit/>
          </a:bodyPr>
          <a:lstStyle/>
          <a:p>
            <a:pPr marL="0" indent="0">
              <a:lnSpc>
                <a:spcPts val="2656"/>
              </a:lnSpc>
              <a:buNone/>
            </a:pPr>
            <a:r>
              <a:rPr lang="en-US" sz="1800" kern="0" spc="-33" dirty="0">
                <a:solidFill>
                  <a:srgbClr val="272525"/>
                </a:solidFill>
                <a:latin typeface="Source Sans Pro" pitchFamily="34" charset="0"/>
                <a:ea typeface="Source Sans Pro" pitchFamily="34" charset="-122"/>
                <a:cs typeface="Source Sans Pro" pitchFamily="34" charset="-120"/>
              </a:rPr>
              <a:t>Health Impact Measurement</a:t>
            </a:r>
            <a:endParaRPr lang="en-US" sz="1800" dirty="0"/>
          </a:p>
        </p:txBody>
      </p:sp>
      <p:sp>
        <p:nvSpPr>
          <p:cNvPr id="31" name="TextBox 30">
            <a:extLst>
              <a:ext uri="{FF2B5EF4-FFF2-40B4-BE49-F238E27FC236}">
                <a16:creationId xmlns:a16="http://schemas.microsoft.com/office/drawing/2014/main" id="{B7DD3572-6384-7739-618C-59ECB6C714E1}"/>
              </a:ext>
            </a:extLst>
          </p:cNvPr>
          <p:cNvSpPr txBox="1"/>
          <p:nvPr/>
        </p:nvSpPr>
        <p:spPr>
          <a:xfrm>
            <a:off x="5029200" y="5104546"/>
            <a:ext cx="6096000" cy="646331"/>
          </a:xfrm>
          <a:prstGeom prst="rect">
            <a:avLst/>
          </a:prstGeom>
          <a:noFill/>
        </p:spPr>
        <p:txBody>
          <a:bodyPr wrap="square">
            <a:spAutoFit/>
          </a:bodyPr>
          <a:lstStyle/>
          <a:p>
            <a:r>
              <a:rPr lang="en-US" sz="1800" kern="0" spc="-33" dirty="0">
                <a:solidFill>
                  <a:srgbClr val="272525"/>
                </a:solidFill>
                <a:latin typeface="Source Sans Pro" pitchFamily="34" charset="0"/>
                <a:ea typeface="Source Sans Pro" pitchFamily="34" charset="-122"/>
                <a:cs typeface="Source Sans Pro" pitchFamily="34" charset="-120"/>
              </a:rPr>
              <a:t>Quantify the impact of participatory surveillance on health outcomes</a:t>
            </a:r>
            <a:endParaRPr lang="en-US" dirty="0"/>
          </a:p>
        </p:txBody>
      </p:sp>
      <p:pic>
        <p:nvPicPr>
          <p:cNvPr id="32" name="Picture 31">
            <a:extLst>
              <a:ext uri="{FF2B5EF4-FFF2-40B4-BE49-F238E27FC236}">
                <a16:creationId xmlns:a16="http://schemas.microsoft.com/office/drawing/2014/main" id="{1CB3F38B-084C-FE0E-61D6-6BE6DCBB51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201" y="82512"/>
            <a:ext cx="1489606" cy="831887"/>
          </a:xfrm>
          <a:prstGeom prst="rect">
            <a:avLst/>
          </a:prstGeom>
        </p:spPr>
      </p:pic>
    </p:spTree>
    <p:extLst>
      <p:ext uri="{BB962C8B-B14F-4D97-AF65-F5344CB8AC3E}">
        <p14:creationId xmlns:p14="http://schemas.microsoft.com/office/powerpoint/2010/main" val="2333934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4400" b="1" dirty="0">
                <a:latin typeface="Times New Roman" panose="02020603050405020304" pitchFamily="18" charset="0"/>
                <a:cs typeface="Times New Roman" panose="02020603050405020304" pitchFamily="18" charset="0"/>
              </a:rPr>
              <a:t>Mentor Approval</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r>
              <a:rPr lang="en-IN" dirty="0"/>
              <a:t>Can go forward with presentation</a:t>
            </a:r>
          </a:p>
          <a:p>
            <a:r>
              <a:rPr lang="en-IN" dirty="0"/>
              <a:t>Approved</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descr="Screens screenshot of a chat&#10;&#10;Description automatically generated">
            <a:extLst>
              <a:ext uri="{FF2B5EF4-FFF2-40B4-BE49-F238E27FC236}">
                <a16:creationId xmlns:a16="http://schemas.microsoft.com/office/drawing/2014/main" id="{794A0E83-64C5-CB36-33CC-514CE2932F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8469" y="2181497"/>
            <a:ext cx="4140925" cy="3709851"/>
          </a:xfrm>
          <a:prstGeom prst="rect">
            <a:avLst/>
          </a:prstGeom>
        </p:spPr>
      </p:pic>
    </p:spTree>
    <p:extLst>
      <p:ext uri="{BB962C8B-B14F-4D97-AF65-F5344CB8AC3E}">
        <p14:creationId xmlns:p14="http://schemas.microsoft.com/office/powerpoint/2010/main" val="2861094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18979-8390-7D06-CB02-C61E752F14AC}"/>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Limitations</a:t>
            </a:r>
          </a:p>
        </p:txBody>
      </p:sp>
      <p:sp>
        <p:nvSpPr>
          <p:cNvPr id="3" name="Content Placeholder 2">
            <a:extLst>
              <a:ext uri="{FF2B5EF4-FFF2-40B4-BE49-F238E27FC236}">
                <a16:creationId xmlns:a16="http://schemas.microsoft.com/office/drawing/2014/main" id="{A9E63316-36D7-B46F-B1C4-4FF9350C8A4D}"/>
              </a:ext>
            </a:extLst>
          </p:cNvPr>
          <p:cNvSpPr>
            <a:spLocks noGrp="1"/>
          </p:cNvSpPr>
          <p:nvPr>
            <p:ph idx="1"/>
          </p:nvPr>
        </p:nvSpPr>
        <p:spPr>
          <a:xfrm>
            <a:off x="694944" y="1847088"/>
            <a:ext cx="9976105" cy="4023360"/>
          </a:xfrm>
        </p:spPr>
        <p:txBody>
          <a:bodyPr/>
          <a:lstStyle/>
          <a:p>
            <a:r>
              <a:rPr lang="en-IN" dirty="0">
                <a:latin typeface="Times New Roman" panose="02020603050405020304" pitchFamily="18" charset="0"/>
                <a:cs typeface="Times New Roman" panose="02020603050405020304" pitchFamily="18" charset="0"/>
              </a:rPr>
              <a:t>1. While the initial study aim was to perform a scoping review the results were hindered sue to availability of scoping review under a much compatible topic. This underlines further refinement to the search terms and data extraction method</a:t>
            </a:r>
          </a:p>
          <a:p>
            <a:r>
              <a:rPr lang="en-IN" dirty="0">
                <a:latin typeface="Times New Roman" panose="02020603050405020304" pitchFamily="18" charset="0"/>
                <a:cs typeface="Times New Roman" panose="02020603050405020304" pitchFamily="18" charset="0"/>
              </a:rPr>
              <a:t>2. PubMed Veterinary Science Search was not done</a:t>
            </a:r>
          </a:p>
          <a:p>
            <a:r>
              <a:rPr lang="en-IN" dirty="0">
                <a:latin typeface="Times New Roman" panose="02020603050405020304" pitchFamily="18" charset="0"/>
                <a:cs typeface="Times New Roman" panose="02020603050405020304" pitchFamily="18" charset="0"/>
              </a:rPr>
              <a:t>3. Text based analysis could not be done to determine the linking of the topics</a:t>
            </a:r>
          </a:p>
        </p:txBody>
      </p:sp>
      <p:sp>
        <p:nvSpPr>
          <p:cNvPr id="4" name="Footer Placeholder 3">
            <a:extLst>
              <a:ext uri="{FF2B5EF4-FFF2-40B4-BE49-F238E27FC236}">
                <a16:creationId xmlns:a16="http://schemas.microsoft.com/office/drawing/2014/main" id="{D8ED7C13-BA5F-74FF-136A-CC87033CAAF8}"/>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53190F3-50AE-733A-8836-4FE0CA22F771}"/>
              </a:ext>
            </a:extLst>
          </p:cNvPr>
          <p:cNvSpPr>
            <a:spLocks noGrp="1"/>
          </p:cNvSpPr>
          <p:nvPr>
            <p:ph type="sldNum" sz="quarter" idx="12"/>
          </p:nvPr>
        </p:nvSpPr>
        <p:spPr/>
        <p:txBody>
          <a:bodyPr/>
          <a:lstStyle/>
          <a:p>
            <a:fld id="{26AD20E6-394B-4DF0-96A5-9647FF39C943}" type="slidenum">
              <a:rPr lang="en-IN" smtClean="0"/>
              <a:t>20</a:t>
            </a:fld>
            <a:endParaRPr lang="en-IN"/>
          </a:p>
        </p:txBody>
      </p:sp>
    </p:spTree>
    <p:extLst>
      <p:ext uri="{BB962C8B-B14F-4D97-AF65-F5344CB8AC3E}">
        <p14:creationId xmlns:p14="http://schemas.microsoft.com/office/powerpoint/2010/main" val="796338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normAutofit/>
          </a:bodyPr>
          <a:lstStyle/>
          <a:p>
            <a:pPr algn="ctr"/>
            <a:r>
              <a:rPr lang="en-IN" sz="4400"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fontScale="85000" lnSpcReduction="10000"/>
          </a:bodyPr>
          <a:lstStyle/>
          <a:p>
            <a:r>
              <a:rPr lang="en-US" sz="31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In conclusion, participatory approaches in One Health Surveillance Systems (OHSS) offer significant benefits by integrating community knowledge and fostering ownership. They enhance disease detection, response times, and trust among stakeholders. However, challenges such as resource constraints and maintaining long-term engagement persist. Strategic solutions including continuous training and leveraging emerging technologies are essential for sustainability. Future research should prioritize evaluating different participatory methodologies and developing innovative funding models tailored to diverse contexts. By addressing these challenges and building on best practices, we can strengthen OHSS effectiveness, ultimately improving health outcomes for humans, animals, and the environment.</a:t>
            </a:r>
            <a:endParaRPr lang="en-US" sz="3100"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normAutofit/>
          </a:bodyPr>
          <a:lstStyle/>
          <a:p>
            <a:pPr algn="ctr"/>
            <a:r>
              <a:rPr lang="en-IN" sz="4400" b="1" dirty="0">
                <a:latin typeface="Times New Roman" panose="02020603050405020304" pitchFamily="18" charset="0"/>
                <a:cs typeface="Times New Roman" panose="02020603050405020304" pitchFamily="18" charset="0"/>
              </a:rPr>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024128" y="2286000"/>
            <a:ext cx="10786872" cy="4023360"/>
          </a:xfrm>
        </p:spPr>
        <p:txBody>
          <a:bodyPr>
            <a:normAutofit fontScale="85000" lnSpcReduction="20000"/>
          </a:bodyPr>
          <a:lstStyle/>
          <a:p>
            <a:pPr>
              <a:buFont typeface="Arial" panose="020B0604020202020204" pitchFamily="34" charset="0"/>
              <a:buChar char="•"/>
            </a:pP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Rabiei</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R., Bastani, P., Ahmadi, H., </a:t>
            </a: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Dehghan</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S., &amp; </a:t>
            </a: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Almasi</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S. (2024). Developing public health surveillance dashboards: a scoping review on the design principles. BMC Public Health, 24(1). https://</a:t>
            </a: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doi.org</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/10.1186/s12889-024-17841-2</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Do, P. C., Assefa, Y. A., </a:t>
            </a: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Batikawai</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S. M., &amp; Reid, S. A. (2023). Strengthening antimicrobial resistance surveillance systems: a scoping review. BMC Infectious Diseases, 23(1). https://</a:t>
            </a: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doi.org</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/10.1186/s12879-023-08585-2</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https://</a:t>
            </a: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www.frontiersin.org</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/articles/10.3389/fvets.2021.646458/full</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Oberin</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M., Badger, S., </a:t>
            </a: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Faverjon</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C., Cameron, A., &amp; Bannister-Tyrrell, M. (2022). Electronic information systems for One Health surveillance of antimicrobial resistance: a systematic scoping review. BMJ Global Health, 7(1), e007388. </a:t>
            </a:r>
            <a:r>
              <a:rPr lang="en-US" sz="2800" u="sng" kern="0" spc="-39" dirty="0">
                <a:solidFill>
                  <a:srgbClr val="AF41F0"/>
                </a:solidFill>
                <a:latin typeface="Times New Roman" panose="02020603050405020304" pitchFamily="18" charset="0"/>
                <a:ea typeface="Source Sans Pro" pitchFamily="34" charset="-122"/>
                <a:cs typeface="Times New Roman" panose="02020603050405020304" pitchFamily="18" charset="0"/>
                <a:hlinkClick r:id="rId2">
                  <a:extLst>
                    <a:ext uri="{A12FA001-AC4F-418D-AE19-62706E023703}">
                      <ahyp:hlinkClr xmlns:ahyp="http://schemas.microsoft.com/office/drawing/2018/hyperlinkcolor" val="tx"/>
                    </a:ext>
                  </a:extLst>
                </a:hlinkClick>
              </a:rPr>
              <a:t>https://doi.org/10.1136/bmjgh-2021-007388</a:t>
            </a:r>
            <a:endParaRPr lang="en-US" sz="2800" u="sng" kern="0" spc="-39" dirty="0">
              <a:solidFill>
                <a:srgbClr val="AF41F0"/>
              </a:solidFill>
              <a:latin typeface="Times New Roman" panose="02020603050405020304" pitchFamily="18" charset="0"/>
              <a:ea typeface="Source Sans Pro" pitchFamily="34" charset="-122"/>
              <a:cs typeface="Times New Roman" panose="02020603050405020304" pitchFamily="18" charset="0"/>
            </a:endParaRPr>
          </a:p>
          <a:p>
            <a:pPr>
              <a:buFont typeface="Arial" panose="020B0604020202020204" pitchFamily="34" charset="0"/>
              <a:buChar char="•"/>
            </a:pP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https://</a:t>
            </a: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journals.plos.org</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a:t>
            </a: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plosone</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a:t>
            </a:r>
            <a:r>
              <a:rPr lang="en-US" sz="28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article?id</a:t>
            </a:r>
            <a:r>
              <a:rPr lang="en-US" sz="28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=10.1371/journal.pone.0224660</a:t>
            </a:r>
            <a:endParaRPr lang="en-US" sz="2800" dirty="0">
              <a:latin typeface="Times New Roman" panose="02020603050405020304" pitchFamily="18" charset="0"/>
              <a:cs typeface="Times New Roman" panose="02020603050405020304" pitchFamily="18" charset="0"/>
            </a:endParaRPr>
          </a:p>
          <a:p>
            <a:endParaRPr lang="en-US" sz="2800" dirty="0"/>
          </a:p>
          <a:p>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77A2E4FF-4B25-5C03-C5BC-C7A9C99E83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525486" cy="1188744"/>
          </a:xfrm>
          <a:prstGeom prst="rect">
            <a:avLst/>
          </a:prstGeom>
        </p:spPr>
      </p:pic>
    </p:spTree>
    <p:extLst>
      <p:ext uri="{BB962C8B-B14F-4D97-AF65-F5344CB8AC3E}">
        <p14:creationId xmlns:p14="http://schemas.microsoft.com/office/powerpoint/2010/main" val="149243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7275EF-EBDB-FB0B-FAEF-4FDB93A62809}"/>
              </a:ext>
            </a:extLst>
          </p:cNvPr>
          <p:cNvSpPr>
            <a:spLocks noGrp="1"/>
          </p:cNvSpPr>
          <p:nvPr>
            <p:ph idx="1"/>
          </p:nvPr>
        </p:nvSpPr>
        <p:spPr>
          <a:xfrm>
            <a:off x="1024128" y="1242646"/>
            <a:ext cx="10394149" cy="5066714"/>
          </a:xfrm>
        </p:spPr>
        <p:txBody>
          <a:bodyPr>
            <a:noAutofit/>
          </a:bodyPr>
          <a:lstStyle/>
          <a:p>
            <a:pPr>
              <a:buFont typeface="Arial" panose="020B0604020202020204" pitchFamily="34" charset="0"/>
              <a:buChar char="•"/>
            </a:pPr>
            <a:r>
              <a:rPr lang="en-US" sz="20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Burgos S, </a:t>
            </a:r>
            <a:r>
              <a:rPr lang="en-US" sz="20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Otte</a:t>
            </a:r>
            <a:r>
              <a:rPr lang="en-US" sz="20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J, Pfeiffer DU, et al. Analytical framework for assessing One Health surveillance systems. </a:t>
            </a:r>
            <a:r>
              <a:rPr lang="en-US" sz="2000" i="1"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Emerg</a:t>
            </a:r>
            <a:r>
              <a:rPr lang="en-US" sz="2000" i="1"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Infect Dis</a:t>
            </a:r>
            <a:r>
              <a:rPr lang="en-US" sz="20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2020;26(1):1-10. doi:10.3201/eid2601.181172.</a:t>
            </a:r>
            <a:endParaRPr lang="en-US" sz="2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0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Musinguzi</a:t>
            </a:r>
            <a:r>
              <a:rPr lang="en-US" sz="20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LK, Marwa KJ, </a:t>
            </a:r>
            <a:r>
              <a:rPr lang="en-US" sz="2000"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Munyeme</a:t>
            </a:r>
            <a:r>
              <a:rPr lang="en-US" sz="20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M, et al. One Health partnerships and stakeholder participation: A qualitative analysis of challenges and opportunities for multisectoral collaboration in Zambia. </a:t>
            </a:r>
            <a:r>
              <a:rPr lang="en-US" sz="2000" i="1" kern="0" spc="-39" dirty="0" err="1">
                <a:solidFill>
                  <a:srgbClr val="272525"/>
                </a:solidFill>
                <a:latin typeface="Times New Roman" panose="02020603050405020304" pitchFamily="18" charset="0"/>
                <a:ea typeface="Source Sans Pro" pitchFamily="34" charset="-122"/>
                <a:cs typeface="Times New Roman" panose="02020603050405020304" pitchFamily="18" charset="0"/>
              </a:rPr>
              <a:t>PLoS</a:t>
            </a:r>
            <a:r>
              <a:rPr lang="en-US" sz="2000" i="1"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One</a:t>
            </a:r>
            <a:r>
              <a:rPr lang="en-US" sz="20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 2021;16(2).</a:t>
            </a:r>
          </a:p>
          <a:p>
            <a:pPr>
              <a:buFont typeface="Arial" panose="020B0604020202020204" pitchFamily="34" charset="0"/>
              <a:buChar char="•"/>
            </a:pPr>
            <a:r>
              <a:rPr lang="en-IN" sz="2000" b="0" i="0" u="none" strike="noStrike" dirty="0">
                <a:solidFill>
                  <a:srgbClr val="000000"/>
                </a:solidFill>
                <a:effectLst/>
                <a:latin typeface="Times New Roman" panose="02020603050405020304" pitchFamily="18" charset="0"/>
                <a:cs typeface="Times New Roman" panose="02020603050405020304" pitchFamily="18" charset="0"/>
              </a:rPr>
              <a:t>Meyers DJ, </a:t>
            </a:r>
            <a:r>
              <a:rPr lang="en-IN" sz="2000" b="0" i="0" u="none" strike="noStrike" dirty="0" err="1">
                <a:solidFill>
                  <a:srgbClr val="000000"/>
                </a:solidFill>
                <a:effectLst/>
                <a:latin typeface="Times New Roman" panose="02020603050405020304" pitchFamily="18" charset="0"/>
                <a:cs typeface="Times New Roman" panose="02020603050405020304" pitchFamily="18" charset="0"/>
              </a:rPr>
              <a:t>Ozonoff</a:t>
            </a:r>
            <a:r>
              <a:rPr lang="en-IN" sz="2000" b="0" i="0" u="none" strike="noStrike" dirty="0">
                <a:solidFill>
                  <a:srgbClr val="000000"/>
                </a:solidFill>
                <a:effectLst/>
                <a:latin typeface="Times New Roman" panose="02020603050405020304" pitchFamily="18" charset="0"/>
                <a:cs typeface="Times New Roman" panose="02020603050405020304" pitchFamily="18" charset="0"/>
              </a:rPr>
              <a:t> A, </a:t>
            </a:r>
            <a:r>
              <a:rPr lang="en-IN" sz="2000" b="0" i="0" u="none" strike="noStrike" dirty="0" err="1">
                <a:solidFill>
                  <a:srgbClr val="000000"/>
                </a:solidFill>
                <a:effectLst/>
                <a:latin typeface="Times New Roman" panose="02020603050405020304" pitchFamily="18" charset="0"/>
                <a:cs typeface="Times New Roman" panose="02020603050405020304" pitchFamily="18" charset="0"/>
              </a:rPr>
              <a:t>Baruwal</a:t>
            </a:r>
            <a:r>
              <a:rPr lang="en-IN" sz="2000" b="0" i="0" u="none" strike="noStrike" dirty="0">
                <a:solidFill>
                  <a:srgbClr val="000000"/>
                </a:solidFill>
                <a:effectLst/>
                <a:latin typeface="Times New Roman" panose="02020603050405020304" pitchFamily="18" charset="0"/>
                <a:cs typeface="Times New Roman" panose="02020603050405020304" pitchFamily="18" charset="0"/>
              </a:rPr>
              <a:t> A, Pande S, Harsha A, Sharma R, et al. Combining Healthcare-Based and Participatory Approaches to Surveillance: Trends in Diarrheal and Respiratory Conditions Collected by a Mobile Phone System by Community Health Workers in Rural Nepal. </a:t>
            </a:r>
            <a:r>
              <a:rPr lang="en-IN" sz="2000" b="0" i="0" u="none" strike="noStrike" dirty="0" err="1">
                <a:solidFill>
                  <a:srgbClr val="000000"/>
                </a:solidFill>
                <a:effectLst/>
                <a:latin typeface="Times New Roman" panose="02020603050405020304" pitchFamily="18" charset="0"/>
                <a:cs typeface="Times New Roman" panose="02020603050405020304" pitchFamily="18" charset="0"/>
              </a:rPr>
              <a:t>PLoS</a:t>
            </a:r>
            <a:r>
              <a:rPr lang="en-IN" sz="2000" b="0" i="0" u="none" strike="noStrike" dirty="0">
                <a:solidFill>
                  <a:srgbClr val="000000"/>
                </a:solidFill>
                <a:effectLst/>
                <a:latin typeface="Times New Roman" panose="02020603050405020304" pitchFamily="18" charset="0"/>
                <a:cs typeface="Times New Roman" panose="02020603050405020304" pitchFamily="18" charset="0"/>
              </a:rPr>
              <a:t> ONE. 2016;11(4).</a:t>
            </a:r>
          </a:p>
          <a:p>
            <a:pPr>
              <a:buFont typeface="Arial" panose="020B0604020202020204" pitchFamily="34" charset="0"/>
              <a:buChar char="•"/>
            </a:pPr>
            <a:r>
              <a:rPr lang="en-IN" sz="2000" b="0" i="0" u="none" strike="noStrike" dirty="0" err="1">
                <a:solidFill>
                  <a:srgbClr val="000000"/>
                </a:solidFill>
                <a:effectLst/>
                <a:latin typeface="Times New Roman" panose="02020603050405020304" pitchFamily="18" charset="0"/>
                <a:cs typeface="Times New Roman" panose="02020603050405020304" pitchFamily="18" charset="0"/>
              </a:rPr>
              <a:t>Bordier</a:t>
            </a:r>
            <a:r>
              <a:rPr lang="en-IN" sz="2000" b="0" i="0" u="none" strike="noStrike" dirty="0">
                <a:solidFill>
                  <a:srgbClr val="000000"/>
                </a:solidFill>
                <a:effectLst/>
                <a:latin typeface="Times New Roman" panose="02020603050405020304" pitchFamily="18" charset="0"/>
                <a:cs typeface="Times New Roman" panose="02020603050405020304" pitchFamily="18" charset="0"/>
              </a:rPr>
              <a:t> M, </a:t>
            </a:r>
            <a:r>
              <a:rPr lang="en-IN" sz="2000" b="0" i="0" u="none" strike="noStrike" dirty="0" err="1">
                <a:solidFill>
                  <a:srgbClr val="000000"/>
                </a:solidFill>
                <a:effectLst/>
                <a:latin typeface="Times New Roman" panose="02020603050405020304" pitchFamily="18" charset="0"/>
                <a:cs typeface="Times New Roman" panose="02020603050405020304" pitchFamily="18" charset="0"/>
              </a:rPr>
              <a:t>Uea-Anuwong</a:t>
            </a:r>
            <a:r>
              <a:rPr lang="en-IN" sz="2000" b="0" i="0" u="none" strike="noStrike" dirty="0">
                <a:solidFill>
                  <a:srgbClr val="000000"/>
                </a:solidFill>
                <a:effectLst/>
                <a:latin typeface="Times New Roman" panose="02020603050405020304" pitchFamily="18" charset="0"/>
                <a:cs typeface="Times New Roman" panose="02020603050405020304" pitchFamily="18" charset="0"/>
              </a:rPr>
              <a:t> T, </a:t>
            </a:r>
            <a:r>
              <a:rPr lang="en-IN" sz="2000" b="0" i="0" u="none" strike="noStrike" dirty="0" err="1">
                <a:solidFill>
                  <a:srgbClr val="000000"/>
                </a:solidFill>
                <a:effectLst/>
                <a:latin typeface="Times New Roman" panose="02020603050405020304" pitchFamily="18" charset="0"/>
                <a:cs typeface="Times New Roman" panose="02020603050405020304" pitchFamily="18" charset="0"/>
              </a:rPr>
              <a:t>Binot</a:t>
            </a:r>
            <a:r>
              <a:rPr lang="en-IN" sz="2000" b="0" i="0" u="none" strike="noStrike" dirty="0">
                <a:solidFill>
                  <a:srgbClr val="000000"/>
                </a:solidFill>
                <a:effectLst/>
                <a:latin typeface="Times New Roman" panose="02020603050405020304" pitchFamily="18" charset="0"/>
                <a:cs typeface="Times New Roman" panose="02020603050405020304" pitchFamily="18" charset="0"/>
              </a:rPr>
              <a:t> A, Hendrikx P, </a:t>
            </a:r>
            <a:r>
              <a:rPr lang="en-IN" sz="2000" b="0" i="0" u="none" strike="noStrike" dirty="0" err="1">
                <a:solidFill>
                  <a:srgbClr val="000000"/>
                </a:solidFill>
                <a:effectLst/>
                <a:latin typeface="Times New Roman" panose="02020603050405020304" pitchFamily="18" charset="0"/>
                <a:cs typeface="Times New Roman" panose="02020603050405020304" pitchFamily="18" charset="0"/>
              </a:rPr>
              <a:t>Goutard</a:t>
            </a:r>
            <a:r>
              <a:rPr lang="en-IN" sz="2000" b="0" i="0" u="none" strike="noStrike" dirty="0">
                <a:solidFill>
                  <a:srgbClr val="000000"/>
                </a:solidFill>
                <a:effectLst/>
                <a:latin typeface="Times New Roman" panose="02020603050405020304" pitchFamily="18" charset="0"/>
                <a:cs typeface="Times New Roman" panose="02020603050405020304" pitchFamily="18" charset="0"/>
              </a:rPr>
              <a:t> FL. Characteristics of One Health surveillance systems: A systematic literature review. Prev Vet Med. 2020;181:104560.</a:t>
            </a:r>
          </a:p>
          <a:p>
            <a:pPr>
              <a:buFont typeface="Arial" panose="020B0604020202020204" pitchFamily="34" charset="0"/>
              <a:buChar char="•"/>
            </a:pPr>
            <a:r>
              <a:rPr lang="en-IN" sz="2000" b="0" i="0" u="none" strike="noStrike" dirty="0" err="1">
                <a:solidFill>
                  <a:srgbClr val="000000"/>
                </a:solidFill>
                <a:effectLst/>
                <a:latin typeface="Times New Roman" panose="02020603050405020304" pitchFamily="18" charset="0"/>
                <a:cs typeface="Times New Roman" panose="02020603050405020304" pitchFamily="18" charset="0"/>
              </a:rPr>
              <a:t>Bordier</a:t>
            </a:r>
            <a:r>
              <a:rPr lang="en-IN" sz="2000" b="0" i="0" u="none" strike="noStrike" dirty="0">
                <a:solidFill>
                  <a:srgbClr val="000000"/>
                </a:solidFill>
                <a:effectLst/>
                <a:latin typeface="Times New Roman" panose="02020603050405020304" pitchFamily="18" charset="0"/>
                <a:cs typeface="Times New Roman" panose="02020603050405020304" pitchFamily="18" charset="0"/>
              </a:rPr>
              <a:t> M, </a:t>
            </a:r>
            <a:r>
              <a:rPr lang="en-IN" sz="2000" b="0" i="0" u="none" strike="noStrike" dirty="0" err="1">
                <a:solidFill>
                  <a:srgbClr val="000000"/>
                </a:solidFill>
                <a:effectLst/>
                <a:latin typeface="Times New Roman" panose="02020603050405020304" pitchFamily="18" charset="0"/>
                <a:cs typeface="Times New Roman" panose="02020603050405020304" pitchFamily="18" charset="0"/>
              </a:rPr>
              <a:t>Delavenne</a:t>
            </a:r>
            <a:r>
              <a:rPr lang="en-IN" sz="2000" b="0" i="0" u="none" strike="noStrike" dirty="0">
                <a:solidFill>
                  <a:srgbClr val="000000"/>
                </a:solidFill>
                <a:effectLst/>
                <a:latin typeface="Times New Roman" panose="02020603050405020304" pitchFamily="18" charset="0"/>
                <a:cs typeface="Times New Roman" panose="02020603050405020304" pitchFamily="18" charset="0"/>
              </a:rPr>
              <a:t> C, Nguyen DTT, </a:t>
            </a:r>
            <a:r>
              <a:rPr lang="en-IN" sz="2000" b="0" i="0" u="none" strike="noStrike" dirty="0" err="1">
                <a:solidFill>
                  <a:srgbClr val="000000"/>
                </a:solidFill>
                <a:effectLst/>
                <a:latin typeface="Times New Roman" panose="02020603050405020304" pitchFamily="18" charset="0"/>
                <a:cs typeface="Times New Roman" panose="02020603050405020304" pitchFamily="18" charset="0"/>
              </a:rPr>
              <a:t>Goutard</a:t>
            </a:r>
            <a:r>
              <a:rPr lang="en-IN" sz="2000" b="0" i="0" u="none" strike="noStrike" dirty="0">
                <a:solidFill>
                  <a:srgbClr val="000000"/>
                </a:solidFill>
                <a:effectLst/>
                <a:latin typeface="Times New Roman" panose="02020603050405020304" pitchFamily="18" charset="0"/>
                <a:cs typeface="Times New Roman" panose="02020603050405020304" pitchFamily="18" charset="0"/>
              </a:rPr>
              <a:t> FL, Hendrikx P, </a:t>
            </a:r>
            <a:r>
              <a:rPr lang="en-IN" sz="2000" b="0" i="0" u="none" strike="noStrike" dirty="0" err="1">
                <a:solidFill>
                  <a:srgbClr val="000000"/>
                </a:solidFill>
                <a:effectLst/>
                <a:latin typeface="Times New Roman" panose="02020603050405020304" pitchFamily="18" charset="0"/>
                <a:cs typeface="Times New Roman" panose="02020603050405020304" pitchFamily="18" charset="0"/>
              </a:rPr>
              <a:t>Vong</a:t>
            </a:r>
            <a:r>
              <a:rPr lang="en-IN" sz="2000" b="0" i="0" u="none" strike="noStrike" dirty="0">
                <a:solidFill>
                  <a:srgbClr val="000000"/>
                </a:solidFill>
                <a:effectLst/>
                <a:latin typeface="Times New Roman" panose="02020603050405020304" pitchFamily="18" charset="0"/>
                <a:cs typeface="Times New Roman" panose="02020603050405020304" pitchFamily="18" charset="0"/>
              </a:rPr>
              <a:t> S. Engaging stakeholders in the design of One Health surveillance systems: A participatory approach. Front Vet Sci. 2020;7:5.</a:t>
            </a:r>
            <a:endParaRPr lang="en-US" sz="2000" kern="0" spc="-39" dirty="0">
              <a:solidFill>
                <a:srgbClr val="272525"/>
              </a:solidFill>
              <a:latin typeface="Times New Roman" panose="02020603050405020304" pitchFamily="18" charset="0"/>
              <a:ea typeface="Source Sans Pro" pitchFamily="34" charset="-122"/>
              <a:cs typeface="Times New Roman" panose="02020603050405020304" pitchFamily="18" charset="0"/>
            </a:endParaRPr>
          </a:p>
          <a:p>
            <a:pPr marL="514350" indent="-514350">
              <a:buFont typeface="+mj-lt"/>
              <a:buAutoNum type="arabicPeriod"/>
            </a:pPr>
            <a:endParaRPr lang="en-US" sz="2000" dirty="0"/>
          </a:p>
        </p:txBody>
      </p:sp>
      <p:sp>
        <p:nvSpPr>
          <p:cNvPr id="5" name="Slide Number Placeholder 4">
            <a:extLst>
              <a:ext uri="{FF2B5EF4-FFF2-40B4-BE49-F238E27FC236}">
                <a16:creationId xmlns:a16="http://schemas.microsoft.com/office/drawing/2014/main" id="{83959FED-8C23-2BF4-BF6D-EE5786724AD0}"/>
              </a:ext>
            </a:extLst>
          </p:cNvPr>
          <p:cNvSpPr>
            <a:spLocks noGrp="1"/>
          </p:cNvSpPr>
          <p:nvPr>
            <p:ph type="sldNum" sz="quarter" idx="12"/>
          </p:nvPr>
        </p:nvSpPr>
        <p:spPr/>
        <p:txBody>
          <a:bodyPr/>
          <a:lstStyle/>
          <a:p>
            <a:fld id="{26AD20E6-394B-4DF0-96A5-9647FF39C943}" type="slidenum">
              <a:rPr lang="en-IN" smtClean="0"/>
              <a:t>23</a:t>
            </a:fld>
            <a:endParaRPr lang="en-IN"/>
          </a:p>
        </p:txBody>
      </p:sp>
    </p:spTree>
    <p:extLst>
      <p:ext uri="{BB962C8B-B14F-4D97-AF65-F5344CB8AC3E}">
        <p14:creationId xmlns:p14="http://schemas.microsoft.com/office/powerpoint/2010/main" val="19787514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normAutofit/>
          </a:bodyPr>
          <a:lstStyle/>
          <a:p>
            <a:r>
              <a:rPr lang="en-IN" sz="4400" dirty="0">
                <a:latin typeface="Times New Roman" panose="02020603050405020304" pitchFamily="18" charset="0"/>
                <a:cs typeface="Times New Roman" panose="0202060305040502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normAutofit/>
          </a:bodyPr>
          <a:lstStyle/>
          <a:p>
            <a:r>
              <a:rPr lang="en-IN" sz="2800" dirty="0">
                <a:latin typeface="Times New Roman" panose="02020603050405020304" pitchFamily="18" charset="0"/>
                <a:cs typeface="Times New Roman" panose="02020603050405020304" pitchFamily="18"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4400"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222422" y="1765012"/>
            <a:ext cx="7364627" cy="4980012"/>
          </a:xfrm>
        </p:spPr>
        <p:txBody>
          <a:bodyPr>
            <a:noAutofit/>
          </a:bodyPr>
          <a:lstStyle/>
          <a:p>
            <a:pPr algn="just">
              <a:buFont typeface="Arial" panose="020B0604020202020204" pitchFamily="34" charset="0"/>
              <a:buChar char="•"/>
            </a:pPr>
            <a:r>
              <a:rPr lang="en-IN" sz="1800" b="1" i="0" u="none" strike="noStrike" dirty="0">
                <a:solidFill>
                  <a:srgbClr val="000000"/>
                </a:solidFill>
                <a:effectLst/>
                <a:latin typeface="Times New Roman" panose="02020603050405020304" pitchFamily="18" charset="0"/>
                <a:cs typeface="Times New Roman" panose="02020603050405020304" pitchFamily="18" charset="0"/>
              </a:rPr>
              <a:t>One Health</a:t>
            </a:r>
            <a:r>
              <a:rPr lang="en-IN" sz="1800" b="0" i="0" u="none" strike="noStrike" dirty="0">
                <a:solidFill>
                  <a:srgbClr val="000000"/>
                </a:solidFill>
                <a:effectLst/>
                <a:latin typeface="Times New Roman" panose="02020603050405020304" pitchFamily="18" charset="0"/>
                <a:cs typeface="Times New Roman" panose="02020603050405020304" pitchFamily="18" charset="0"/>
              </a:rPr>
              <a:t> is an integrated approach to health that recognizes the interconnection between people, animals, plants, and their shared environment. It emphasizes the need for a collaborative, multi-disciplinary effort to achieve optimal health outcomes by addressing health threats at the human-animal-environment interface.</a:t>
            </a:r>
          </a:p>
          <a:p>
            <a:pPr algn="just">
              <a:buFont typeface="Arial" panose="020B0604020202020204" pitchFamily="34" charset="0"/>
              <a:buChar char="•"/>
            </a:pPr>
            <a:r>
              <a:rPr lang="en-IN" sz="1800" dirty="0">
                <a:solidFill>
                  <a:srgbClr val="000000"/>
                </a:solidFill>
                <a:latin typeface="Times New Roman" panose="02020603050405020304" pitchFamily="18" charset="0"/>
                <a:cs typeface="Times New Roman" panose="02020603050405020304" pitchFamily="18" charset="0"/>
              </a:rPr>
              <a:t>One Health is important for several key reasons including Global Health Security, Emerging Infectious Disease, Environmental Health , Antimicrobial Resistance and Holistic Solutions.</a:t>
            </a:r>
            <a:r>
              <a:rPr lang="en-IN" sz="1800" dirty="0">
                <a:solidFill>
                  <a:srgbClr val="FF0000"/>
                </a:solidFill>
                <a:latin typeface="Times New Roman" panose="02020603050405020304" pitchFamily="18" charset="0"/>
                <a:cs typeface="Times New Roman" panose="02020603050405020304" pitchFamily="18" charset="0"/>
              </a:rPr>
              <a:t>[Ref: </a:t>
            </a:r>
            <a:r>
              <a:rPr lang="en-IN" sz="1800" b="0" i="0" u="none" strike="noStrike" dirty="0">
                <a:solidFill>
                  <a:srgbClr val="FF0000"/>
                </a:solidFill>
                <a:effectLst/>
                <a:latin typeface="Times New Roman" panose="02020603050405020304" pitchFamily="18" charset="0"/>
                <a:cs typeface="Times New Roman" panose="02020603050405020304" pitchFamily="18" charset="0"/>
              </a:rPr>
              <a:t>World Health Organization (WHO). One Health. </a:t>
            </a:r>
            <a:r>
              <a:rPr lang="en-IN" sz="1800" b="0" i="0" dirty="0">
                <a:solidFill>
                  <a:srgbClr val="FF0000"/>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https://www.who.int/news-room/q-a-detail/one-health</a:t>
            </a:r>
            <a:r>
              <a:rPr lang="en-IN" sz="1800" dirty="0">
                <a:solidFill>
                  <a:srgbClr val="FF0000"/>
                </a:solidFill>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r>
              <a:rPr lang="en-IN" sz="1800" dirty="0">
                <a:solidFill>
                  <a:schemeClr val="tx1">
                    <a:lumMod val="95000"/>
                    <a:lumOff val="5000"/>
                  </a:schemeClr>
                </a:solidFill>
                <a:latin typeface="Times New Roman" panose="02020603050405020304" pitchFamily="18" charset="0"/>
                <a:cs typeface="Times New Roman" panose="02020603050405020304" pitchFamily="18" charset="0"/>
              </a:rPr>
              <a:t>One Health Surveillance methods includes Integrated Surveillance Systems, Zoonotic Disease Monitoring, Environmental Surveillance, Community-Based Reporting, Laboratory Networks , Public Health Campaign and Data Sharing Platforms.</a:t>
            </a:r>
            <a:r>
              <a:rPr lang="en-IN" sz="1800" dirty="0">
                <a:solidFill>
                  <a:srgbClr val="FF0000"/>
                </a:solidFill>
                <a:latin typeface="Times New Roman" panose="02020603050405020304" pitchFamily="18" charset="0"/>
                <a:cs typeface="Times New Roman" panose="02020603050405020304" pitchFamily="18" charset="0"/>
              </a:rPr>
              <a:t>[Ref: </a:t>
            </a:r>
            <a:r>
              <a:rPr lang="en-IN" sz="1800" b="0" i="0" u="none" strike="noStrike" dirty="0">
                <a:solidFill>
                  <a:srgbClr val="FF0000"/>
                </a:solidFill>
                <a:effectLst/>
                <a:latin typeface="Times New Roman" panose="02020603050405020304" pitchFamily="18" charset="0"/>
                <a:cs typeface="Times New Roman" panose="02020603050405020304" pitchFamily="18" charset="0"/>
              </a:rPr>
              <a:t>World Health Organization (WHO). One Health. </a:t>
            </a:r>
            <a:r>
              <a:rPr lang="en-IN" sz="1800" b="0" i="0" dirty="0">
                <a:solidFill>
                  <a:srgbClr val="FF0000"/>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https://www.who.int/news-room/q-a-detail/one-health</a:t>
            </a:r>
            <a:r>
              <a:rPr lang="en-IN" sz="1800" b="0" i="0" dirty="0">
                <a:solidFill>
                  <a:srgbClr val="FF0000"/>
                </a:solidFill>
                <a:effectLst/>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r>
              <a:rPr lang="en-IN" sz="1800" b="0" i="0" u="none" strike="noStrike" dirty="0">
                <a:solidFill>
                  <a:srgbClr val="000000"/>
                </a:solidFill>
                <a:effectLst/>
                <a:latin typeface="Times New Roman" panose="02020603050405020304" pitchFamily="18" charset="0"/>
                <a:cs typeface="Times New Roman" panose="02020603050405020304" pitchFamily="18" charset="0"/>
              </a:rPr>
              <a:t>OH surveillance systems often focus solely on one sector, namely human health or animal health or environment. There are still lack of much knowledge regarding evidence based surveillance methods or framework for integrated surveillance available for OH surveillance system.</a:t>
            </a:r>
          </a:p>
          <a:p>
            <a:pPr algn="just">
              <a:buFont typeface="Arial" panose="020B0604020202020204" pitchFamily="34" charset="0"/>
              <a:buChar char="•"/>
            </a:pPr>
            <a:endParaRPr lang="en-IN" sz="2000" b="0" i="0" dirty="0">
              <a:solidFill>
                <a:srgbClr val="FF0000"/>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en-IN" sz="2000" u="none" strike="noStrike" dirty="0">
              <a:solidFill>
                <a:srgbClr val="FF0000"/>
              </a:solidFill>
              <a:effectLst/>
              <a:latin typeface="Times New Roman" panose="02020603050405020304" pitchFamily="18" charset="0"/>
              <a:cs typeface="Times New Roman" panose="02020603050405020304" pitchFamily="18" charset="0"/>
            </a:endParaRPr>
          </a:p>
          <a:p>
            <a:pPr marL="0" indent="0" algn="just">
              <a:buNone/>
            </a:pPr>
            <a:endParaRPr lang="en-IN" sz="2400" b="0" i="0" u="none" strike="noStrike" dirty="0">
              <a:solidFill>
                <a:srgbClr val="000000"/>
              </a:solidFill>
              <a:effectLst/>
              <a:latin typeface="-webkit-standard"/>
            </a:endParaRPr>
          </a:p>
          <a:p>
            <a:pPr marL="0" indent="0" algn="just">
              <a:buNone/>
            </a:pP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descr="A diagram of a health diagram&#10;&#10;Description automatically generated">
            <a:extLst>
              <a:ext uri="{FF2B5EF4-FFF2-40B4-BE49-F238E27FC236}">
                <a16:creationId xmlns:a16="http://schemas.microsoft.com/office/drawing/2014/main" id="{182CAA09-101B-ADBA-A4F8-CF7B1BF24F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7049" y="1765011"/>
            <a:ext cx="4473146" cy="4067377"/>
          </a:xfrm>
          <a:prstGeom prst="rect">
            <a:avLst/>
          </a:prstGeom>
        </p:spPr>
      </p:pic>
    </p:spTree>
    <p:extLst>
      <p:ext uri="{BB962C8B-B14F-4D97-AF65-F5344CB8AC3E}">
        <p14:creationId xmlns:p14="http://schemas.microsoft.com/office/powerpoint/2010/main" val="29350104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50306-C846-CD88-CD17-99845D36A20E}"/>
              </a:ext>
            </a:extLst>
          </p:cNvPr>
          <p:cNvSpPr>
            <a:spLocks noGrp="1"/>
          </p:cNvSpPr>
          <p:nvPr>
            <p:ph type="title"/>
          </p:nvPr>
        </p:nvSpPr>
        <p:spPr/>
        <p:txBody>
          <a:bodyPr/>
          <a:lstStyle/>
          <a:p>
            <a:pPr algn="ctr"/>
            <a:r>
              <a:rPr lang="en-IN" sz="4400" b="1" dirty="0">
                <a:latin typeface="Times New Roman" panose="02020603050405020304" pitchFamily="18" charset="0"/>
                <a:cs typeface="Times New Roman" panose="02020603050405020304" pitchFamily="18" charset="0"/>
              </a:rPr>
              <a:t>Rationale</a:t>
            </a:r>
          </a:p>
        </p:txBody>
      </p:sp>
      <p:sp>
        <p:nvSpPr>
          <p:cNvPr id="3" name="Content Placeholder 2">
            <a:extLst>
              <a:ext uri="{FF2B5EF4-FFF2-40B4-BE49-F238E27FC236}">
                <a16:creationId xmlns:a16="http://schemas.microsoft.com/office/drawing/2014/main" id="{660088E0-7A31-FA8A-69CB-F6F8B60557C5}"/>
              </a:ext>
            </a:extLst>
          </p:cNvPr>
          <p:cNvSpPr>
            <a:spLocks noGrp="1"/>
          </p:cNvSpPr>
          <p:nvPr>
            <p:ph idx="1"/>
          </p:nvPr>
        </p:nvSpPr>
        <p:spPr>
          <a:xfrm>
            <a:off x="1024128" y="2084832"/>
            <a:ext cx="9720073" cy="4023360"/>
          </a:xfrm>
        </p:spPr>
        <p:txBody>
          <a:bodyPr>
            <a:normAutofit lnSpcReduction="10000"/>
          </a:bodyPr>
          <a:lstStyle/>
          <a:p>
            <a:r>
              <a:rPr lang="en-IN" sz="2000" b="0" i="0" u="none" strike="noStrike" dirty="0">
                <a:solidFill>
                  <a:srgbClr val="000000"/>
                </a:solidFill>
                <a:effectLst/>
                <a:latin typeface="Times New Roman" panose="02020603050405020304" pitchFamily="18" charset="0"/>
                <a:cs typeface="Times New Roman" panose="02020603050405020304" pitchFamily="18" charset="0"/>
              </a:rPr>
              <a:t>Participatory approach involves stakeholders from various sectors in the system design process, integrating local knowledge, boosting community engagement, ensuring fairness, and improving the effectiveness and sustainability of these systems. </a:t>
            </a:r>
          </a:p>
          <a:p>
            <a:r>
              <a:rPr lang="en-US" sz="2000" dirty="0">
                <a:solidFill>
                  <a:srgbClr val="000000"/>
                </a:solidFill>
                <a:latin typeface="Times New Roman" panose="02020603050405020304" pitchFamily="18" charset="0"/>
                <a:cs typeface="Times New Roman" panose="02020603050405020304" pitchFamily="18" charset="0"/>
              </a:rPr>
              <a:t>Participatory surveillance is defined as the bidirectional process of receiving and transmitting data for action through direct engagement of the target population. This approach can complement traditional surveillance systems by expanding engagement to larger segments of communities </a:t>
            </a:r>
            <a:r>
              <a:rPr lang="en-IN" sz="2000" dirty="0">
                <a:solidFill>
                  <a:srgbClr val="000000"/>
                </a:solidFill>
                <a:latin typeface="Times New Roman" panose="02020603050405020304" pitchFamily="18" charset="0"/>
                <a:cs typeface="Times New Roman" panose="02020603050405020304" pitchFamily="18" charset="0"/>
              </a:rPr>
              <a:t> </a:t>
            </a:r>
            <a:r>
              <a:rPr lang="en-IN" sz="2000" dirty="0">
                <a:solidFill>
                  <a:srgbClr val="FF0000"/>
                </a:solidFill>
                <a:latin typeface="Times New Roman" panose="02020603050405020304" pitchFamily="18" charset="0"/>
                <a:cs typeface="Times New Roman" panose="02020603050405020304" pitchFamily="18" charset="0"/>
              </a:rPr>
              <a:t>[Ref:  </a:t>
            </a:r>
            <a:r>
              <a:rPr lang="en-IN" sz="1600" b="0" i="0" dirty="0" err="1">
                <a:solidFill>
                  <a:srgbClr val="FF0000"/>
                </a:solidFill>
                <a:effectLst/>
                <a:highlight>
                  <a:srgbClr val="FFFFFF"/>
                </a:highlight>
                <a:latin typeface="Cambria" panose="02040503050406030204" pitchFamily="18" charset="0"/>
              </a:rPr>
              <a:t>Smolinski</a:t>
            </a:r>
            <a:r>
              <a:rPr lang="en-IN" sz="1600" b="0" i="0" dirty="0">
                <a:solidFill>
                  <a:srgbClr val="FF0000"/>
                </a:solidFill>
                <a:effectLst/>
                <a:highlight>
                  <a:srgbClr val="FFFFFF"/>
                </a:highlight>
                <a:latin typeface="Cambria" panose="02040503050406030204" pitchFamily="18" charset="0"/>
              </a:rPr>
              <a:t> M. Innovations in participatory disease surveillance. </a:t>
            </a:r>
            <a:r>
              <a:rPr lang="en-IN" sz="1600" b="0" i="1" dirty="0">
                <a:solidFill>
                  <a:srgbClr val="FF0000"/>
                </a:solidFill>
                <a:effectLst/>
                <a:highlight>
                  <a:srgbClr val="FFFFFF"/>
                </a:highlight>
                <a:latin typeface="Cambria" panose="02040503050406030204" pitchFamily="18" charset="0"/>
              </a:rPr>
              <a:t>Int J Infect Dis. </a:t>
            </a:r>
            <a:r>
              <a:rPr lang="en-IN" sz="1600" b="0" i="0" dirty="0">
                <a:solidFill>
                  <a:srgbClr val="FF0000"/>
                </a:solidFill>
                <a:effectLst/>
                <a:highlight>
                  <a:srgbClr val="FFFFFF"/>
                </a:highlight>
                <a:latin typeface="Cambria" panose="02040503050406030204" pitchFamily="18" charset="0"/>
              </a:rPr>
              <a:t>2016 Dec;53:10. </a:t>
            </a:r>
            <a:r>
              <a:rPr lang="en-IN" sz="1600" b="0" i="0" dirty="0" err="1">
                <a:solidFill>
                  <a:srgbClr val="FF0000"/>
                </a:solidFill>
                <a:effectLst/>
                <a:highlight>
                  <a:srgbClr val="FFFFFF"/>
                </a:highlight>
                <a:latin typeface="Cambria" panose="02040503050406030204" pitchFamily="18" charset="0"/>
              </a:rPr>
              <a:t>doi</a:t>
            </a:r>
            <a:r>
              <a:rPr lang="en-IN" sz="1600" b="0" i="0" dirty="0">
                <a:solidFill>
                  <a:srgbClr val="FF0000"/>
                </a:solidFill>
                <a:effectLst/>
                <a:highlight>
                  <a:srgbClr val="FFFFFF"/>
                </a:highlight>
                <a:latin typeface="Cambria" panose="02040503050406030204" pitchFamily="18" charset="0"/>
              </a:rPr>
              <a:t>: 10.1016/j.ijid.2016.11.030]</a:t>
            </a:r>
            <a:endParaRPr lang="en-IN" sz="2000" dirty="0">
              <a:solidFill>
                <a:srgbClr val="FF0000"/>
              </a:solidFill>
              <a:latin typeface="Times New Roman" panose="02020603050405020304" pitchFamily="18" charset="0"/>
              <a:cs typeface="Times New Roman" panose="02020603050405020304" pitchFamily="18" charset="0"/>
            </a:endParaRPr>
          </a:p>
          <a:p>
            <a:r>
              <a:rPr lang="en-IN" sz="2000" b="0" i="0" u="none" strike="noStrike" dirty="0">
                <a:solidFill>
                  <a:srgbClr val="000000"/>
                </a:solidFill>
                <a:effectLst/>
                <a:latin typeface="Times New Roman" panose="02020603050405020304" pitchFamily="18" charset="0"/>
                <a:cs typeface="Times New Roman" panose="02020603050405020304" pitchFamily="18" charset="0"/>
              </a:rPr>
              <a:t>Despite its potential, there is limited knowledge on applying participatory approaches in developing interconnected and collaborative One Health Surveillance Systems. </a:t>
            </a:r>
          </a:p>
          <a:p>
            <a:r>
              <a:rPr lang="en-IN" sz="2000" b="0" i="0" u="none" strike="noStrike" dirty="0">
                <a:solidFill>
                  <a:srgbClr val="000000"/>
                </a:solidFill>
                <a:effectLst/>
                <a:latin typeface="Times New Roman" panose="02020603050405020304" pitchFamily="18" charset="0"/>
                <a:cs typeface="Times New Roman" panose="02020603050405020304" pitchFamily="18" charset="0"/>
              </a:rPr>
              <a:t>This study as a first step aims to explore the use of participatory approach in One Health based on existing literature and its applicability in developing One Health Surveillance Systems.</a:t>
            </a:r>
            <a:endParaRPr lang="en-IN" dirty="0"/>
          </a:p>
        </p:txBody>
      </p:sp>
      <p:sp>
        <p:nvSpPr>
          <p:cNvPr id="5" name="Slide Number Placeholder 4">
            <a:extLst>
              <a:ext uri="{FF2B5EF4-FFF2-40B4-BE49-F238E27FC236}">
                <a16:creationId xmlns:a16="http://schemas.microsoft.com/office/drawing/2014/main" id="{2757DA2A-37EC-13DC-223A-6CDCBEB9C90B}"/>
              </a:ext>
            </a:extLst>
          </p:cNvPr>
          <p:cNvSpPr>
            <a:spLocks noGrp="1"/>
          </p:cNvSpPr>
          <p:nvPr>
            <p:ph type="sldNum" sz="quarter" idx="12"/>
          </p:nvPr>
        </p:nvSpPr>
        <p:spPr/>
        <p:txBody>
          <a:bodyPr/>
          <a:lstStyle/>
          <a:p>
            <a:fld id="{26AD20E6-394B-4DF0-96A5-9647FF39C943}" type="slidenum">
              <a:rPr lang="en-IN" smtClean="0"/>
              <a:t>4</a:t>
            </a:fld>
            <a:endParaRPr lang="en-IN"/>
          </a:p>
        </p:txBody>
      </p:sp>
    </p:spTree>
    <p:extLst>
      <p:ext uri="{BB962C8B-B14F-4D97-AF65-F5344CB8AC3E}">
        <p14:creationId xmlns:p14="http://schemas.microsoft.com/office/powerpoint/2010/main" val="2704007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EA6EC-7DA8-DFE7-1311-3D07D6A24966}"/>
              </a:ext>
            </a:extLst>
          </p:cNvPr>
          <p:cNvSpPr>
            <a:spLocks noGrp="1"/>
          </p:cNvSpPr>
          <p:nvPr>
            <p:ph type="title"/>
          </p:nvPr>
        </p:nvSpPr>
        <p:spPr/>
        <p:txBody>
          <a:bodyPr/>
          <a:lstStyle/>
          <a:p>
            <a:pPr algn="ctr"/>
            <a:r>
              <a:rPr lang="en-IN" sz="4400" b="1" dirty="0">
                <a:latin typeface="Times New Roman" panose="02020603050405020304" pitchFamily="18" charset="0"/>
                <a:cs typeface="Times New Roman" panose="02020603050405020304" pitchFamily="18" charset="0"/>
              </a:rPr>
              <a:t>Research Questions</a:t>
            </a:r>
          </a:p>
        </p:txBody>
      </p:sp>
      <p:sp>
        <p:nvSpPr>
          <p:cNvPr id="3" name="Content Placeholder 2">
            <a:extLst>
              <a:ext uri="{FF2B5EF4-FFF2-40B4-BE49-F238E27FC236}">
                <a16:creationId xmlns:a16="http://schemas.microsoft.com/office/drawing/2014/main" id="{3A468D14-3514-8D20-A1E3-3D7257C873E8}"/>
              </a:ext>
            </a:extLst>
          </p:cNvPr>
          <p:cNvSpPr>
            <a:spLocks noGrp="1"/>
          </p:cNvSpPr>
          <p:nvPr>
            <p:ph idx="1"/>
          </p:nvPr>
        </p:nvSpPr>
        <p:spPr/>
        <p:txBody>
          <a:bodyPr/>
          <a:lstStyle/>
          <a:p>
            <a:r>
              <a:rPr lang="en-IN" dirty="0">
                <a:latin typeface="Times New Roman" panose="02020603050405020304" pitchFamily="18" charset="0"/>
                <a:cs typeface="Times New Roman" panose="02020603050405020304" pitchFamily="18" charset="0"/>
              </a:rPr>
              <a:t>1. Have participatory approaches been adopted for OH surveillance?</a:t>
            </a:r>
          </a:p>
          <a:p>
            <a:r>
              <a:rPr lang="en-IN" dirty="0">
                <a:latin typeface="Times New Roman" panose="02020603050405020304" pitchFamily="18" charset="0"/>
                <a:cs typeface="Times New Roman" panose="02020603050405020304" pitchFamily="18" charset="0"/>
              </a:rPr>
              <a:t>2. What are the strategies and frameworks utilized for implementing community based participatory approaches for OH surveillance?</a:t>
            </a:r>
          </a:p>
          <a:p>
            <a:r>
              <a:rPr lang="en-IN" dirty="0">
                <a:latin typeface="Times New Roman" panose="02020603050405020304" pitchFamily="18" charset="0"/>
                <a:cs typeface="Times New Roman" panose="02020603050405020304" pitchFamily="18" charset="0"/>
              </a:rPr>
              <a:t>3. What are the strengths and challenges associated with adoption of participatory approaches for OH surveillance?</a:t>
            </a:r>
          </a:p>
          <a:p>
            <a:r>
              <a:rPr lang="en-IN" dirty="0">
                <a:latin typeface="Times New Roman" panose="02020603050405020304" pitchFamily="18" charset="0"/>
                <a:cs typeface="Times New Roman" panose="02020603050405020304" pitchFamily="18" charset="0"/>
              </a:rPr>
              <a:t>4. What are the best practices and learnings of such approaches?</a:t>
            </a:r>
          </a:p>
          <a:p>
            <a:pPr marL="0" indent="0">
              <a:buNone/>
            </a:pPr>
            <a:endParaRPr lang="en-IN"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87D4FF-AE6F-9009-7916-E54A88EEA850}"/>
              </a:ext>
            </a:extLst>
          </p:cNvPr>
          <p:cNvSpPr>
            <a:spLocks noGrp="1"/>
          </p:cNvSpPr>
          <p:nvPr>
            <p:ph type="sldNum" sz="quarter" idx="12"/>
          </p:nvPr>
        </p:nvSpPr>
        <p:spPr/>
        <p:txBody>
          <a:bodyPr/>
          <a:lstStyle/>
          <a:p>
            <a:fld id="{26AD20E6-394B-4DF0-96A5-9647FF39C943}" type="slidenum">
              <a:rPr lang="en-IN" smtClean="0"/>
              <a:t>5</a:t>
            </a:fld>
            <a:endParaRPr lang="en-IN"/>
          </a:p>
        </p:txBody>
      </p:sp>
    </p:spTree>
    <p:extLst>
      <p:ext uri="{BB962C8B-B14F-4D97-AF65-F5344CB8AC3E}">
        <p14:creationId xmlns:p14="http://schemas.microsoft.com/office/powerpoint/2010/main" val="491337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normAutofit/>
          </a:bodyPr>
          <a:lstStyle/>
          <a:p>
            <a:pPr algn="ctr"/>
            <a:r>
              <a:rPr lang="en-IN" sz="4400" b="1" dirty="0">
                <a:latin typeface="Times New Roman" panose="02020603050405020304" pitchFamily="18" charset="0"/>
                <a:cs typeface="Times New Roman" panose="02020603050405020304" pitchFamily="18" charset="0"/>
              </a:rPr>
              <a:t>Objectives </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a:buFont typeface="+mj-lt"/>
              <a:buAutoNum type="arabicPeriod"/>
            </a:pPr>
            <a:r>
              <a:rPr lang="en-IN" dirty="0">
                <a:solidFill>
                  <a:srgbClr val="000000"/>
                </a:solidFill>
                <a:latin typeface="Times New Roman" panose="02020603050405020304" pitchFamily="18" charset="0"/>
                <a:cs typeface="Times New Roman" panose="02020603050405020304" pitchFamily="18" charset="0"/>
              </a:rPr>
              <a:t>To  gain insights about the existing research on participatory approaches in One Health Surveillance</a:t>
            </a:r>
          </a:p>
          <a:p>
            <a:pPr>
              <a:buFont typeface="+mj-lt"/>
              <a:buAutoNum type="arabicPeriod"/>
            </a:pPr>
            <a:r>
              <a:rPr lang="en-IN" dirty="0">
                <a:solidFill>
                  <a:srgbClr val="000000"/>
                </a:solidFill>
                <a:latin typeface="Times New Roman" panose="02020603050405020304" pitchFamily="18" charset="0"/>
                <a:cs typeface="Times New Roman" panose="02020603050405020304" pitchFamily="18" charset="0"/>
              </a:rPr>
              <a:t>To map the landscape by analyzing and cataloguing the diverse methodologies and frameworks used in community-driven surveillance</a:t>
            </a:r>
          </a:p>
          <a:p>
            <a:pPr>
              <a:buFont typeface="+mj-lt"/>
              <a:buAutoNum type="arabicPeriod"/>
            </a:pPr>
            <a:r>
              <a:rPr lang="en-IN" dirty="0">
                <a:solidFill>
                  <a:srgbClr val="000000"/>
                </a:solidFill>
                <a:latin typeface="Times New Roman" panose="02020603050405020304" pitchFamily="18" charset="0"/>
                <a:cs typeface="Times New Roman" panose="02020603050405020304" pitchFamily="18" charset="0"/>
              </a:rPr>
              <a:t> To assess the strengths and limitations of participatory models that drive their success or hinder their impact.</a:t>
            </a:r>
          </a:p>
          <a:p>
            <a:pPr>
              <a:buFont typeface="+mj-lt"/>
              <a:buAutoNum type="arabicPeriod"/>
            </a:pPr>
            <a:r>
              <a:rPr lang="en-IN" dirty="0">
                <a:solidFill>
                  <a:srgbClr val="000000"/>
                </a:solidFill>
                <a:latin typeface="Times New Roman" panose="02020603050405020304" pitchFamily="18" charset="0"/>
                <a:cs typeface="Times New Roman" panose="02020603050405020304" pitchFamily="18" charset="0"/>
              </a:rPr>
              <a:t> To highlight the key factors and proven strategies for effectively implementing participatory approaches in One Health surveillance .</a:t>
            </a:r>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normAutofit/>
          </a:bodyPr>
          <a:lstStyle/>
          <a:p>
            <a:pPr algn="ctr"/>
            <a:r>
              <a:rPr lang="en-IN" sz="4400" b="1" dirty="0">
                <a:latin typeface="Times New Roman" panose="02020603050405020304" pitchFamily="18" charset="0"/>
                <a:cs typeface="Times New Roman" panose="02020603050405020304" pitchFamily="18" charset="0"/>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117260" y="1719072"/>
            <a:ext cx="9720073" cy="4882896"/>
          </a:xfrm>
        </p:spPr>
        <p:txBody>
          <a:bodyPr>
            <a:normAutofit fontScale="70000" lnSpcReduction="20000"/>
          </a:bodyPr>
          <a:lstStyle/>
          <a:p>
            <a:pPr>
              <a:buFont typeface="Arial" panose="020B0604020202020204" pitchFamily="34" charset="0"/>
              <a:buChar char="•"/>
            </a:pPr>
            <a:r>
              <a:rPr lang="en-IN" sz="2300" dirty="0">
                <a:latin typeface="Times New Roman" panose="02020603050405020304" pitchFamily="18" charset="0"/>
                <a:cs typeface="Times New Roman" panose="02020603050405020304" pitchFamily="18" charset="0"/>
              </a:rPr>
              <a:t>Research Type- Exploratory  Study </a:t>
            </a:r>
          </a:p>
          <a:p>
            <a:r>
              <a:rPr lang="en-IN" sz="2300" dirty="0">
                <a:latin typeface="Times New Roman" panose="02020603050405020304" pitchFamily="18" charset="0"/>
                <a:cs typeface="Times New Roman" panose="02020603050405020304" pitchFamily="18" charset="0"/>
              </a:rPr>
              <a:t>Data Type- Secondary Data ( Literature based)</a:t>
            </a:r>
          </a:p>
          <a:p>
            <a:r>
              <a:rPr lang="en-IN" sz="2300" dirty="0">
                <a:latin typeface="Times New Roman" panose="02020603050405020304" pitchFamily="18" charset="0"/>
                <a:cs typeface="Times New Roman" panose="02020603050405020304" pitchFamily="18" charset="0"/>
              </a:rPr>
              <a:t>Source – PubMed</a:t>
            </a:r>
          </a:p>
          <a:p>
            <a:r>
              <a:rPr lang="en-IN" sz="2300" dirty="0">
                <a:latin typeface="Times New Roman" panose="02020603050405020304" pitchFamily="18" charset="0"/>
                <a:cs typeface="Times New Roman" panose="02020603050405020304" pitchFamily="18" charset="0"/>
              </a:rPr>
              <a:t>Search Terms: Tailored Keywords and MESH  Terms Used-  combinations of the following terms</a:t>
            </a:r>
          </a:p>
          <a:p>
            <a:pPr marL="882650" lvl="1" indent="-342900">
              <a:buFont typeface="Courier New" panose="02070309020205020404" pitchFamily="49" charset="0"/>
              <a:buChar char="o"/>
            </a:pPr>
            <a:r>
              <a:rPr lang="en-IN" sz="2300" dirty="0">
                <a:latin typeface="Times New Roman" panose="02020603050405020304" pitchFamily="18" charset="0"/>
                <a:cs typeface="Times New Roman" panose="02020603050405020304" pitchFamily="18" charset="0"/>
              </a:rPr>
              <a:t>Term 1 – One Health, OH, Zoonosis </a:t>
            </a:r>
          </a:p>
          <a:p>
            <a:pPr marL="882650" lvl="1" indent="-342900">
              <a:buFont typeface="Courier New" panose="02070309020205020404" pitchFamily="49" charset="0"/>
              <a:buChar char="o"/>
            </a:pPr>
            <a:r>
              <a:rPr lang="en-IN" sz="2300" dirty="0">
                <a:latin typeface="Times New Roman" panose="02020603050405020304" pitchFamily="18" charset="0"/>
                <a:cs typeface="Times New Roman" panose="02020603050405020304" pitchFamily="18" charset="0"/>
              </a:rPr>
              <a:t>Term 2 – Participatory, co participation, multistakeholder</a:t>
            </a:r>
          </a:p>
          <a:p>
            <a:pPr marL="882650" lvl="1" indent="-342900">
              <a:buFont typeface="Courier New" panose="02070309020205020404" pitchFamily="49" charset="0"/>
              <a:buChar char="o"/>
            </a:pPr>
            <a:r>
              <a:rPr lang="en-IN" sz="2300" dirty="0">
                <a:latin typeface="Times New Roman" panose="02020603050405020304" pitchFamily="18" charset="0"/>
                <a:cs typeface="Times New Roman" panose="02020603050405020304" pitchFamily="18" charset="0"/>
              </a:rPr>
              <a:t>Term 3 -  Model, Framework, Strategy</a:t>
            </a:r>
          </a:p>
          <a:p>
            <a:pPr marL="882650" lvl="1" indent="-342900">
              <a:buFont typeface="Courier New" panose="02070309020205020404" pitchFamily="49" charset="0"/>
              <a:buChar char="o"/>
            </a:pPr>
            <a:r>
              <a:rPr lang="en-IN" sz="2300" dirty="0">
                <a:latin typeface="Times New Roman" panose="02020603050405020304" pitchFamily="18" charset="0"/>
                <a:cs typeface="Times New Roman" panose="02020603050405020304" pitchFamily="18" charset="0"/>
              </a:rPr>
              <a:t>Term 4 – Surveillance, integrated surveillance, disease surveillance, surveillance system, community-based surveillance, community based surveillance</a:t>
            </a:r>
          </a:p>
          <a:p>
            <a:pPr>
              <a:buFont typeface="Arial" panose="020B0604020202020204" pitchFamily="34" charset="0"/>
              <a:buChar char="•"/>
            </a:pPr>
            <a:r>
              <a:rPr lang="en-IN" sz="2300" dirty="0">
                <a:latin typeface="Times New Roman" panose="02020603050405020304" pitchFamily="18" charset="0"/>
                <a:cs typeface="Times New Roman" panose="02020603050405020304" pitchFamily="18" charset="0"/>
              </a:rPr>
              <a:t>Selection Criteria- PRISMA method to retrieve data</a:t>
            </a:r>
          </a:p>
          <a:p>
            <a:pPr algn="l">
              <a:buFont typeface="Arial" panose="020B0604020202020204" pitchFamily="34" charset="0"/>
              <a:buChar char="•"/>
            </a:pPr>
            <a:r>
              <a:rPr lang="en-IN" sz="2300" i="1" dirty="0">
                <a:latin typeface="Times New Roman" panose="02020603050405020304" pitchFamily="18" charset="0"/>
                <a:cs typeface="Times New Roman" panose="02020603050405020304" pitchFamily="18" charset="0"/>
              </a:rPr>
              <a:t>Inclusion Criteria-</a:t>
            </a:r>
          </a:p>
          <a:p>
            <a:pPr algn="l">
              <a:buFont typeface="Courier New" panose="02070309020205020404" pitchFamily="49" charset="0"/>
              <a:buChar char="o"/>
            </a:pPr>
            <a:r>
              <a:rPr lang="en-IN" sz="2300" i="1" dirty="0">
                <a:latin typeface="Times New Roman" panose="02020603050405020304" pitchFamily="18" charset="0"/>
                <a:cs typeface="Times New Roman" panose="02020603050405020304" pitchFamily="18" charset="0"/>
              </a:rPr>
              <a:t> </a:t>
            </a:r>
            <a:r>
              <a:rPr lang="en-IN" sz="2300" b="0" i="0" u="none" strike="noStrike" dirty="0">
                <a:solidFill>
                  <a:srgbClr val="000000"/>
                </a:solidFill>
                <a:effectLst/>
                <a:latin typeface="Times New Roman" panose="02020603050405020304" pitchFamily="18" charset="0"/>
                <a:cs typeface="Times New Roman" panose="02020603050405020304" pitchFamily="18" charset="0"/>
              </a:rPr>
              <a:t>Articles published in peer-reviewed journals, English only articles, Free text, Studies related to participatory approach in OH only.</a:t>
            </a:r>
          </a:p>
          <a:p>
            <a:pPr>
              <a:buFont typeface="Courier New" panose="02070309020205020404" pitchFamily="49" charset="0"/>
              <a:buChar char="o"/>
            </a:pPr>
            <a:r>
              <a:rPr lang="en-IN" sz="2300" dirty="0">
                <a:solidFill>
                  <a:srgbClr val="000000"/>
                </a:solidFill>
                <a:latin typeface="Times New Roman" panose="02020603050405020304" pitchFamily="18" charset="0"/>
                <a:cs typeface="Times New Roman" panose="02020603050405020304" pitchFamily="18" charset="0"/>
              </a:rPr>
              <a:t>Articles consist with the definition of participatory surveillance [ Ref: </a:t>
            </a:r>
            <a:r>
              <a:rPr lang="en-IN" sz="2300" dirty="0" err="1">
                <a:solidFill>
                  <a:srgbClr val="000000"/>
                </a:solidFill>
                <a:latin typeface="Times New Roman" panose="02020603050405020304" pitchFamily="18" charset="0"/>
                <a:cs typeface="Times New Roman" panose="02020603050405020304" pitchFamily="18" charset="0"/>
              </a:rPr>
              <a:t>Smolinskii</a:t>
            </a:r>
            <a:r>
              <a:rPr lang="en-IN" sz="2300" dirty="0">
                <a:solidFill>
                  <a:srgbClr val="000000"/>
                </a:solidFill>
                <a:latin typeface="Times New Roman" panose="02020603050405020304" pitchFamily="18" charset="0"/>
                <a:cs typeface="Times New Roman" panose="02020603050405020304" pitchFamily="18" charset="0"/>
              </a:rPr>
              <a:t>] - </a:t>
            </a:r>
            <a:r>
              <a:rPr lang="en-US" sz="2300" dirty="0">
                <a:solidFill>
                  <a:srgbClr val="000000"/>
                </a:solidFill>
                <a:latin typeface="Times New Roman" panose="02020603050405020304" pitchFamily="18" charset="0"/>
                <a:cs typeface="Times New Roman" panose="02020603050405020304" pitchFamily="18" charset="0"/>
              </a:rPr>
              <a:t>ongoing, disease related, and </a:t>
            </a:r>
            <a:r>
              <a:rPr lang="en-IN" sz="2300" dirty="0">
                <a:solidFill>
                  <a:srgbClr val="000000"/>
                </a:solidFill>
                <a:latin typeface="Times New Roman" panose="02020603050405020304" pitchFamily="18" charset="0"/>
                <a:cs typeface="Times New Roman" panose="02020603050405020304" pitchFamily="18" charset="0"/>
              </a:rPr>
              <a:t>bidirectional</a:t>
            </a:r>
          </a:p>
          <a:p>
            <a:pPr>
              <a:buFont typeface="Courier New" panose="02070309020205020404" pitchFamily="49" charset="0"/>
              <a:buChar char="o"/>
            </a:pPr>
            <a:r>
              <a:rPr lang="en-IN" sz="2300" dirty="0">
                <a:solidFill>
                  <a:srgbClr val="000000"/>
                </a:solidFill>
                <a:latin typeface="Times New Roman" panose="02020603050405020304" pitchFamily="18" charset="0"/>
                <a:cs typeface="Times New Roman" panose="02020603050405020304" pitchFamily="18" charset="0"/>
              </a:rPr>
              <a:t>Should be related to </a:t>
            </a:r>
            <a:r>
              <a:rPr lang="en-US" sz="2300" b="0" i="0" dirty="0">
                <a:solidFill>
                  <a:srgbClr val="1F1F1F"/>
                </a:solidFill>
                <a:effectLst/>
                <a:latin typeface="Times New Roman" panose="02020603050405020304" pitchFamily="18" charset="0"/>
                <a:cs typeface="Times New Roman" panose="02020603050405020304" pitchFamily="18" charset="0"/>
              </a:rPr>
              <a:t>cooperation between at least two of the following fields: human health, domestic animal health, wildlife animal health, and environmental health.</a:t>
            </a:r>
            <a:endParaRPr lang="en-IN" sz="2300" dirty="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endParaRPr lang="en-IN" dirty="0"/>
          </a:p>
          <a:p>
            <a:pPr marL="0" indent="0">
              <a:buNone/>
            </a:pPr>
            <a:endParaRPr lang="en-IN" dirty="0"/>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331910"/>
            <a:ext cx="10515600" cy="5217361"/>
          </a:xfrm>
        </p:spPr>
        <p:txBody>
          <a:bodyPr>
            <a:normAutofit lnSpcReduction="10000"/>
          </a:bodyPr>
          <a:lstStyle/>
          <a:p>
            <a:pPr algn="l">
              <a:buFont typeface="Arial" panose="020B0604020202020204" pitchFamily="34" charset="0"/>
              <a:buChar char="•"/>
            </a:pPr>
            <a:r>
              <a:rPr lang="en-IN" sz="2000" i="1" dirty="0">
                <a:latin typeface="Times New Roman" panose="02020603050405020304" pitchFamily="18" charset="0"/>
                <a:cs typeface="Times New Roman" panose="02020603050405020304" pitchFamily="18" charset="0"/>
              </a:rPr>
              <a:t>Exclusion Criteria</a:t>
            </a:r>
          </a:p>
          <a:p>
            <a:pPr algn="l">
              <a:buFont typeface="Courier New" panose="02070309020205020404" pitchFamily="49" charset="0"/>
              <a:buChar char="o"/>
            </a:pPr>
            <a:r>
              <a:rPr lang="en-IN" b="0" i="0" u="none" strike="noStrike" dirty="0">
                <a:solidFill>
                  <a:srgbClr val="000000"/>
                </a:solidFill>
                <a:effectLst/>
                <a:latin typeface="Times New Roman" panose="02020603050405020304" pitchFamily="18" charset="0"/>
                <a:cs typeface="Times New Roman" panose="02020603050405020304" pitchFamily="18" charset="0"/>
              </a:rPr>
              <a:t>Studies focusing solely on human or animal health without integration into One Health Surveillance, articles not peer-reviewed, research not involving participatory approaches</a:t>
            </a:r>
            <a:r>
              <a:rPr lang="en-IN" dirty="0">
                <a:solidFill>
                  <a:srgbClr val="000000"/>
                </a:solidFill>
                <a:latin typeface="Times New Roman" panose="02020603050405020304" pitchFamily="18" charset="0"/>
                <a:cs typeface="Times New Roman" panose="02020603050405020304" pitchFamily="18" charset="0"/>
              </a:rPr>
              <a:t>, s</a:t>
            </a:r>
            <a:r>
              <a:rPr lang="en-IN" b="0" i="0" u="none" strike="noStrike" dirty="0">
                <a:solidFill>
                  <a:srgbClr val="000000"/>
                </a:solidFill>
                <a:effectLst/>
                <a:latin typeface="Times New Roman" panose="02020603050405020304" pitchFamily="18" charset="0"/>
                <a:cs typeface="Times New Roman" panose="02020603050405020304" pitchFamily="18" charset="0"/>
              </a:rPr>
              <a:t>tudies without empirical data or case studies, conference abstracts, reviews (systematic, landscape, scoping)</a:t>
            </a:r>
            <a:r>
              <a:rPr lang="en-IN" dirty="0">
                <a:solidFill>
                  <a:srgbClr val="000000"/>
                </a:solidFill>
                <a:latin typeface="Times New Roman" panose="02020603050405020304" pitchFamily="18" charset="0"/>
                <a:cs typeface="Times New Roman" panose="02020603050405020304" pitchFamily="18" charset="0"/>
              </a:rPr>
              <a:t>, </a:t>
            </a:r>
            <a:r>
              <a:rPr lang="en-IN" b="0" i="0" u="none" strike="noStrike" dirty="0">
                <a:solidFill>
                  <a:srgbClr val="000000"/>
                </a:solidFill>
                <a:effectLst/>
                <a:latin typeface="Times New Roman" panose="02020603050405020304" pitchFamily="18" charset="0"/>
                <a:cs typeface="Times New Roman" panose="02020603050405020304" pitchFamily="18" charset="0"/>
              </a:rPr>
              <a:t>grey literature like blogs, websites, book chapters</a:t>
            </a:r>
          </a:p>
          <a:p>
            <a:pPr algn="l">
              <a:buFont typeface="Courier New" panose="02070309020205020404" pitchFamily="49" charset="0"/>
              <a:buChar char="o"/>
            </a:pPr>
            <a:r>
              <a:rPr lang="en-IN" dirty="0">
                <a:solidFill>
                  <a:srgbClr val="000000"/>
                </a:solidFill>
                <a:latin typeface="Times New Roman" panose="02020603050405020304" pitchFamily="18" charset="0"/>
                <a:cs typeface="Times New Roman" panose="02020603050405020304" pitchFamily="18" charset="0"/>
              </a:rPr>
              <a:t>Additionally studies that described disease related surveillance systems in particular to </a:t>
            </a:r>
            <a:r>
              <a:rPr lang="en-US" dirty="0">
                <a:solidFill>
                  <a:srgbClr val="000000"/>
                </a:solidFill>
                <a:latin typeface="Times New Roman" panose="02020603050405020304" pitchFamily="18" charset="0"/>
                <a:cs typeface="Times New Roman" panose="02020603050405020304" pitchFamily="18" charset="0"/>
              </a:rPr>
              <a:t>COVID-19, maternal health, injuries, chronic conditions, drugs and smoking, and natural disasters etc. were manually removed after initial retrieval of articles</a:t>
            </a:r>
          </a:p>
          <a:p>
            <a:pPr algn="l">
              <a:buFont typeface="Courier New" panose="02070309020205020404" pitchFamily="49" charset="0"/>
              <a:buChar char="o"/>
            </a:pPr>
            <a:r>
              <a:rPr lang="en-IN" dirty="0">
                <a:latin typeface="Times New Roman" panose="02020603050405020304" pitchFamily="18" charset="0"/>
                <a:cs typeface="Times New Roman" panose="02020603050405020304" pitchFamily="18" charset="0"/>
              </a:rPr>
              <a:t>Period – Last 10 years (July 2014 – June 2024)</a:t>
            </a:r>
          </a:p>
          <a:p>
            <a:pPr>
              <a:lnSpc>
                <a:spcPct val="100000"/>
              </a:lnSpc>
              <a:buFont typeface="Courier New" panose="02070309020205020404" pitchFamily="49" charset="0"/>
              <a:buChar char="o"/>
            </a:pPr>
            <a:r>
              <a:rPr lang="en-IN" dirty="0">
                <a:latin typeface="Times New Roman" panose="02020603050405020304" pitchFamily="18" charset="0"/>
                <a:cs typeface="Times New Roman" panose="02020603050405020304" pitchFamily="18" charset="0"/>
              </a:rPr>
              <a:t>Data Extraction-</a:t>
            </a:r>
            <a:r>
              <a:rPr lang="en-IN"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Extracted data included reference, context (country/region), stakeholders involved (human health, animal health, environment, other), type of approach (including study designs and methodological approaches, when applicable), results of the study, scope of the surveillance systems( prevention, treatment, education, data collection </a:t>
            </a:r>
            <a:r>
              <a:rPr lang="en-US" dirty="0" err="1">
                <a:solidFill>
                  <a:srgbClr val="000000"/>
                </a:solidFill>
                <a:latin typeface="Times New Roman" panose="02020603050405020304" pitchFamily="18" charset="0"/>
                <a:cs typeface="Times New Roman" panose="02020603050405020304" pitchFamily="18" charset="0"/>
              </a:rPr>
              <a:t>etc</a:t>
            </a:r>
            <a:r>
              <a:rPr lang="en-US" dirty="0">
                <a:solidFill>
                  <a:srgbClr val="000000"/>
                </a:solidFill>
                <a:latin typeface="Times New Roman" panose="02020603050405020304" pitchFamily="18" charset="0"/>
                <a:cs typeface="Times New Roman" panose="02020603050405020304" pitchFamily="18" charset="0"/>
              </a:rPr>
              <a:t>) barriers and impediments, and promotors and facilitators.  Extracted data were entered into Excel (Microsoft Corporation, Redmond, WA, US).</a:t>
            </a:r>
            <a:endParaRPr lang="en-IN" dirty="0">
              <a:solidFill>
                <a:srgbClr val="000000"/>
              </a:solidFill>
              <a:latin typeface="Times New Roman" panose="02020603050405020304" pitchFamily="18" charset="0"/>
              <a:cs typeface="Times New Roman" panose="02020603050405020304" pitchFamily="18" charset="0"/>
            </a:endParaRPr>
          </a:p>
          <a:p>
            <a:endParaRPr lang="en-IN" sz="2400" dirty="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463800" cy="1159708"/>
          </a:xfrm>
          <a:prstGeom prst="rect">
            <a:avLst/>
          </a:prstGeom>
        </p:spPr>
      </p:pic>
    </p:spTree>
    <p:extLst>
      <p:ext uri="{BB962C8B-B14F-4D97-AF65-F5344CB8AC3E}">
        <p14:creationId xmlns:p14="http://schemas.microsoft.com/office/powerpoint/2010/main" val="12062442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471792" y="365126"/>
            <a:ext cx="6882008" cy="315912"/>
          </a:xfrm>
        </p:spPr>
        <p:txBody>
          <a:bodyPr>
            <a:normAutofit fontScale="90000"/>
          </a:bodyPr>
          <a:lstStyle/>
          <a:p>
            <a:pPr algn="ctr"/>
            <a:r>
              <a:rPr lang="en-IN" b="1" dirty="0"/>
              <a:t>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23" name="TextBox 22">
            <a:extLst>
              <a:ext uri="{FF2B5EF4-FFF2-40B4-BE49-F238E27FC236}">
                <a16:creationId xmlns:a16="http://schemas.microsoft.com/office/drawing/2014/main" id="{A0E081B7-4E55-5C2F-4DAD-E2EE4B9ED97C}"/>
              </a:ext>
            </a:extLst>
          </p:cNvPr>
          <p:cNvSpPr txBox="1"/>
          <p:nvPr/>
        </p:nvSpPr>
        <p:spPr>
          <a:xfrm>
            <a:off x="4471792" y="3006247"/>
            <a:ext cx="5248405" cy="769441"/>
          </a:xfrm>
          <a:prstGeom prst="rect">
            <a:avLst/>
          </a:prstGeom>
          <a:noFill/>
        </p:spPr>
        <p:txBody>
          <a:bodyPr wrap="square" rtlCol="0">
            <a:spAutoFit/>
          </a:bodyPr>
          <a:lstStyle/>
          <a:p>
            <a:r>
              <a:rPr lang="en-US" sz="4400" dirty="0">
                <a:latin typeface="Times New Roman" panose="02020603050405020304" pitchFamily="18" charset="0"/>
                <a:cs typeface="Times New Roman" panose="02020603050405020304" pitchFamily="18" charset="0"/>
              </a:rPr>
              <a:t>RESULTS</a:t>
            </a:r>
          </a:p>
        </p:txBody>
      </p:sp>
    </p:spTree>
    <p:extLst>
      <p:ext uri="{BB962C8B-B14F-4D97-AF65-F5344CB8AC3E}">
        <p14:creationId xmlns:p14="http://schemas.microsoft.com/office/powerpoint/2010/main" val="1373306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4400</TotalTime>
  <Words>2646</Words>
  <Application>Microsoft Macintosh PowerPoint</Application>
  <PresentationFormat>Widescreen</PresentationFormat>
  <Paragraphs>231</Paragraphs>
  <Slides>24</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24</vt:i4>
      </vt:variant>
    </vt:vector>
  </HeadingPairs>
  <TitlesOfParts>
    <vt:vector size="37" baseType="lpstr">
      <vt:lpstr>-webkit-standard</vt:lpstr>
      <vt:lpstr>adonis-web</vt:lpstr>
      <vt:lpstr>Aptos</vt:lpstr>
      <vt:lpstr>Arial</vt:lpstr>
      <vt:lpstr>Calibri</vt:lpstr>
      <vt:lpstr>Cambria</vt:lpstr>
      <vt:lpstr>Courier New</vt:lpstr>
      <vt:lpstr>Source Sans Pro</vt:lpstr>
      <vt:lpstr>Times New Roman</vt:lpstr>
      <vt:lpstr>Tw Cen MT</vt:lpstr>
      <vt:lpstr>Tw Cen MT Condensed</vt:lpstr>
      <vt:lpstr>Wingdings 3</vt:lpstr>
      <vt:lpstr>Integral</vt:lpstr>
      <vt:lpstr>PARTICIPATORY APPROACH IN DESIGNING OF ONE HEALTH SURVEILLANCE SYSTEM-NARRATIVE REVIEW</vt:lpstr>
      <vt:lpstr>Mentor Approval</vt:lpstr>
      <vt:lpstr>Introduction </vt:lpstr>
      <vt:lpstr>Rationale</vt:lpstr>
      <vt:lpstr>Research Questions</vt:lpstr>
      <vt:lpstr>Objectives </vt:lpstr>
      <vt:lpstr>Methodology </vt:lpstr>
      <vt:lpstr>PowerPoint Presentation</vt:lpstr>
      <vt:lpstr> </vt:lpstr>
      <vt:lpstr>PowerPoint Presentation</vt:lpstr>
      <vt:lpstr>PowerPoint Presentation</vt:lpstr>
      <vt:lpstr>PowerPoint Presentation</vt:lpstr>
      <vt:lpstr>                       INTERPRETATION</vt:lpstr>
      <vt:lpstr>PowerPoint Presentation</vt:lpstr>
      <vt:lpstr>Discussion </vt:lpstr>
      <vt:lpstr>PowerPoint Presentation</vt:lpstr>
      <vt:lpstr> </vt:lpstr>
      <vt:lpstr>PowerPoint Presentation</vt:lpstr>
      <vt:lpstr>PowerPoint Presentation</vt:lpstr>
      <vt:lpstr>Limitations</vt:lpstr>
      <vt:lpstr>Conclusion</vt:lpstr>
      <vt:lpstr>References </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neha khan</cp:lastModifiedBy>
  <cp:revision>15</cp:revision>
  <dcterms:created xsi:type="dcterms:W3CDTF">2022-05-20T15:11:38Z</dcterms:created>
  <dcterms:modified xsi:type="dcterms:W3CDTF">2024-07-23T09:18:15Z</dcterms:modified>
</cp:coreProperties>
</file>