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theme/themeOverride12.xml" ContentType="application/vnd.openxmlformats-officedocument.themeOverr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theme/themeOverride5.xml" ContentType="application/vnd.openxmlformats-officedocument.themeOverr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heme/themeOverride3.xml" ContentType="application/vnd.openxmlformats-officedocument.themeOverride+xml"/>
  <Override PartName="/ppt/charts/chart17.xml" ContentType="application/vnd.openxmlformats-officedocument.drawingml.char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theme/themeOverride1.xml" ContentType="application/vnd.openxmlformats-officedocument.themeOverride+xml"/>
  <Override PartName="/ppt/charts/chart13.xml" ContentType="application/vnd.openxmlformats-officedocument.drawingml.chart+xml"/>
  <Override PartName="/ppt/charts/chart15.xml" ContentType="application/vnd.openxmlformats-officedocument.drawingml.char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7.xml" ContentType="application/vnd.openxmlformats-officedocument.drawingml.chart+xml"/>
  <Override PartName="/ppt/theme/themeOverride17.xml" ContentType="application/vnd.openxmlformats-officedocument.themeOverride+xml"/>
  <Override PartName="/ppt/charts/chart20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theme/themeOverride15.xml" ContentType="application/vnd.openxmlformats-officedocument.themeOverr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theme/themeOverride13.xml" ContentType="application/vnd.openxmlformats-officedocument.themeOverr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Override8.xml" ContentType="application/vnd.openxmlformats-officedocument.themeOverride+xml"/>
  <Override PartName="/ppt/theme/themeOverride11.xml" ContentType="application/vnd.openxmlformats-officedocument.themeOverr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Override6.xml" ContentType="application/vnd.openxmlformats-officedocument.themeOverride+xml"/>
  <Override PartName="/ppt/charts/chart18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heme/themeOverride4.xml" ContentType="application/vnd.openxmlformats-officedocument.themeOverride+xml"/>
  <Override PartName="/ppt/charts/chart16.xml" ContentType="application/vnd.openxmlformats-officedocument.drawingml.char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ppt/charts/chart14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charts/chart21.xml" ContentType="application/vnd.openxmlformats-officedocument.drawingml.chart+xml"/>
  <Override PartName="/ppt/slideLayouts/slideLayout10.xml" ContentType="application/vnd.openxmlformats-officedocument.presentationml.slideLayout+xml"/>
  <Default Extension="gif" ContentType="image/gif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charts/chart4.xml" ContentType="application/vnd.openxmlformats-officedocument.drawingml.chart+xml"/>
  <Override PartName="/ppt/theme/themeOverride16.xml" ContentType="application/vnd.openxmlformats-officedocument.themeOverride+xml"/>
  <Override PartName="/ppt/slides/slide8.xml" ContentType="application/vnd.openxmlformats-officedocument.presentationml.slide+xml"/>
  <Override PartName="/ppt/charts/chart2.xml" ContentType="application/vnd.openxmlformats-officedocument.drawingml.chart+xml"/>
  <Override PartName="/ppt/theme/themeOverride9.xml" ContentType="application/vnd.openxmlformats-officedocument.themeOverride+xml"/>
  <Override PartName="/ppt/theme/themeOverride14.xml" ContentType="application/vnd.openxmlformats-officedocument.themeOverr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theme/themeOverride7.xml" ContentType="application/vnd.openxmlformats-officedocument.themeOverr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Override10.xml" ContentType="application/vnd.openxmlformats-officedocument.themeOverride+xml"/>
  <Override PartName="/ppt/charts/chart19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86" r:id="rId5"/>
    <p:sldId id="287" r:id="rId6"/>
    <p:sldId id="288" r:id="rId7"/>
    <p:sldId id="289" r:id="rId8"/>
    <p:sldId id="305" r:id="rId9"/>
    <p:sldId id="300" r:id="rId10"/>
    <p:sldId id="296" r:id="rId11"/>
    <p:sldId id="267" r:id="rId12"/>
    <p:sldId id="291" r:id="rId13"/>
    <p:sldId id="268" r:id="rId14"/>
    <p:sldId id="269" r:id="rId15"/>
    <p:sldId id="270" r:id="rId16"/>
    <p:sldId id="271" r:id="rId17"/>
    <p:sldId id="272" r:id="rId18"/>
    <p:sldId id="295" r:id="rId19"/>
    <p:sldId id="273" r:id="rId20"/>
    <p:sldId id="274" r:id="rId21"/>
    <p:sldId id="294" r:id="rId22"/>
    <p:sldId id="275" r:id="rId23"/>
    <p:sldId id="292" r:id="rId24"/>
    <p:sldId id="276" r:id="rId25"/>
    <p:sldId id="277" r:id="rId26"/>
    <p:sldId id="278" r:id="rId27"/>
    <p:sldId id="279" r:id="rId28"/>
    <p:sldId id="290" r:id="rId29"/>
    <p:sldId id="280" r:id="rId30"/>
    <p:sldId id="281" r:id="rId31"/>
    <p:sldId id="297" r:id="rId32"/>
    <p:sldId id="282" r:id="rId33"/>
    <p:sldId id="283" r:id="rId34"/>
    <p:sldId id="284" r:id="rId35"/>
    <p:sldId id="293" r:id="rId36"/>
    <p:sldId id="298" r:id="rId37"/>
    <p:sldId id="299" r:id="rId38"/>
    <p:sldId id="285" r:id="rId39"/>
    <p:sldId id="263" r:id="rId40"/>
    <p:sldId id="301" r:id="rId41"/>
    <p:sldId id="264" r:id="rId42"/>
    <p:sldId id="302" r:id="rId43"/>
    <p:sldId id="303" r:id="rId44"/>
    <p:sldId id="304" r:id="rId45"/>
    <p:sldId id="306" r:id="rId4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0000" autoAdjust="0"/>
    <p:restoredTop sz="94660"/>
  </p:normalViewPr>
  <p:slideViewPr>
    <p:cSldViewPr>
      <p:cViewPr varScale="1">
        <p:scale>
          <a:sx n="68" d="100"/>
          <a:sy n="68" d="100"/>
        </p:scale>
        <p:origin x="-126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Office_Excel_Worksheet1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0.xlsx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Office_Excel_Worksheet11.xlsx"/><Relationship Id="rId1" Type="http://schemas.openxmlformats.org/officeDocument/2006/relationships/themeOverride" Target="../theme/themeOverride9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Office_Excel_Worksheet12.xlsx"/><Relationship Id="rId1" Type="http://schemas.openxmlformats.org/officeDocument/2006/relationships/themeOverride" Target="../theme/themeOverride10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Office_Excel_Worksheet13.xlsx"/><Relationship Id="rId1" Type="http://schemas.openxmlformats.org/officeDocument/2006/relationships/themeOverride" Target="../theme/themeOverride11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Office_Excel_Worksheet14.xlsx"/><Relationship Id="rId1" Type="http://schemas.openxmlformats.org/officeDocument/2006/relationships/themeOverride" Target="../theme/themeOverride12.xm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Office_Excel_Worksheet15.xlsx"/><Relationship Id="rId1" Type="http://schemas.openxmlformats.org/officeDocument/2006/relationships/themeOverride" Target="../theme/themeOverride13.xm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Office_Excel_Worksheet16.xlsx"/><Relationship Id="rId1" Type="http://schemas.openxmlformats.org/officeDocument/2006/relationships/themeOverride" Target="../theme/themeOverride14.xm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Office_Excel_Worksheet17.xlsx"/><Relationship Id="rId1" Type="http://schemas.openxmlformats.org/officeDocument/2006/relationships/themeOverride" Target="../theme/themeOverride15.xm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Office_Excel_Worksheet18.xlsx"/><Relationship Id="rId1" Type="http://schemas.openxmlformats.org/officeDocument/2006/relationships/themeOverride" Target="../theme/themeOverride16.xml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Office_Excel_Worksheet19.xlsx"/><Relationship Id="rId1" Type="http://schemas.openxmlformats.org/officeDocument/2006/relationships/themeOverride" Target="../theme/themeOverride17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Office_Excel_Worksheet2.xlsx"/><Relationship Id="rId1" Type="http://schemas.openxmlformats.org/officeDocument/2006/relationships/themeOverride" Target="../theme/themeOverride2.xm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1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Office_Excel_Worksheet3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Office_Excel_Worksheet4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Office_Excel_Worksheet5.xlsx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Office_Excel_Worksheet6.xlsx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Office_Excel_Worksheet7.xlsx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Office_Excel_Worksheet8.xlsx"/><Relationship Id="rId1" Type="http://schemas.openxmlformats.org/officeDocument/2006/relationships/themeOverride" Target="../theme/themeOverride8.xm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lang="en-US"/>
            </a:pPr>
            <a:r>
              <a:t>Figure</a:t>
            </a:r>
            <a:r>
              <a:rPr baseline="0"/>
              <a:t> 1</a:t>
            </a:r>
            <a:r>
              <a:t>: Doctor's Initial Assessment </a:t>
            </a:r>
          </a:p>
        </c:rich>
      </c:tx>
      <c:layout>
        <c:manualLayout>
          <c:xMode val="edge"/>
          <c:yMode val="edge"/>
          <c:x val="0.11554155730533699"/>
          <c:y val="4.1666666666666692E-2"/>
        </c:manualLayout>
      </c:layout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Sheet3!$A$2</c:f>
              <c:strCache>
                <c:ptCount val="1"/>
                <c:pt idx="0">
                  <c:v>Graph 1: Doctor's Initial Assessment </c:v>
                </c:pt>
              </c:strCache>
            </c:strRef>
          </c:tx>
          <c:dPt>
            <c:idx val="1"/>
            <c:spPr>
              <a:solidFill>
                <a:srgbClr val="FFC000"/>
              </a:solidFill>
            </c:spPr>
          </c:dPt>
          <c:dPt>
            <c:idx val="2"/>
            <c:spPr>
              <a:solidFill>
                <a:srgbClr val="00B050"/>
              </a:solidFill>
            </c:spPr>
          </c:dPt>
          <c:dLbls>
            <c:spPr>
              <a:solidFill>
                <a:schemeClr val="bg1"/>
              </a:solidFill>
            </c:spPr>
            <c:txPr>
              <a:bodyPr/>
              <a:lstStyle/>
              <a:p>
                <a:pPr>
                  <a:defRPr lang="en-US" sz="1050" b="1"/>
                </a:pPr>
                <a:endParaRPr lang="en-US"/>
              </a:p>
            </c:txPr>
            <c:showVal val="1"/>
          </c:dLbls>
          <c:cat>
            <c:strRef>
              <c:f>Sheet3!$B$1:$D$1</c:f>
              <c:strCache>
                <c:ptCount val="3"/>
                <c:pt idx="0">
                  <c:v>Documented</c:v>
                </c:pt>
                <c:pt idx="1">
                  <c:v>Not documented</c:v>
                </c:pt>
                <c:pt idx="2">
                  <c:v>Not Applicable</c:v>
                </c:pt>
              </c:strCache>
            </c:strRef>
          </c:cat>
          <c:val>
            <c:numRef>
              <c:f>Sheet3!$B$2:$D$2</c:f>
              <c:numCache>
                <c:formatCode>General</c:formatCode>
                <c:ptCount val="3"/>
                <c:pt idx="0">
                  <c:v>97.1</c:v>
                </c:pt>
                <c:pt idx="1">
                  <c:v>2.9</c:v>
                </c:pt>
                <c:pt idx="2">
                  <c:v>0</c:v>
                </c:pt>
              </c:numCache>
            </c:numRef>
          </c:val>
        </c:ser>
        <c:shape val="cylinder"/>
        <c:axId val="115687424"/>
        <c:axId val="115688960"/>
        <c:axId val="0"/>
      </c:bar3DChart>
      <c:catAx>
        <c:axId val="115687424"/>
        <c:scaling>
          <c:orientation val="minMax"/>
        </c:scaling>
        <c:axPos val="b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15688960"/>
        <c:crosses val="autoZero"/>
        <c:auto val="1"/>
        <c:lblAlgn val="ctr"/>
        <c:lblOffset val="100"/>
      </c:catAx>
      <c:valAx>
        <c:axId val="115688960"/>
        <c:scaling>
          <c:orientation val="minMax"/>
        </c:scaling>
        <c:axPos val="l"/>
        <c:majorGridlines>
          <c:spPr>
            <a:ln>
              <a:noFill/>
            </a:ln>
          </c:spPr>
        </c:majorGridlines>
        <c:numFmt formatCode="General" sourceLinked="1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15687424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</c:chart>
  <c:externalData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title>
      <c:tx>
        <c:rich>
          <a:bodyPr/>
          <a:lstStyle/>
          <a:p>
            <a:pPr>
              <a:defRPr/>
            </a:pPr>
            <a:r>
              <a:rPr lang="en-IN"/>
              <a:t>Figure 10: Name &amp; Sign of Physician </a:t>
            </a:r>
            <a:r>
              <a:rPr lang="en-IN" baseline="0"/>
              <a:t>in Admission Request Form</a:t>
            </a:r>
            <a:endParaRPr lang="en-IN"/>
          </a:p>
        </c:rich>
      </c:tx>
      <c:layout/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Documented</c:v>
                </c:pt>
              </c:strCache>
            </c:strRef>
          </c:tx>
          <c:cat>
            <c:strRef>
              <c:f>Sheet1!$A$2:$A$4</c:f>
              <c:strCache>
                <c:ptCount val="3"/>
                <c:pt idx="0">
                  <c:v>Documented</c:v>
                </c:pt>
                <c:pt idx="1">
                  <c:v>Not Documented</c:v>
                </c:pt>
                <c:pt idx="2">
                  <c:v>Not Applicable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Not Documented</c:v>
                </c:pt>
              </c:strCache>
            </c:strRef>
          </c:tx>
          <c:cat>
            <c:strRef>
              <c:f>Sheet1!$A$2:$A$4</c:f>
              <c:strCache>
                <c:ptCount val="3"/>
                <c:pt idx="0">
                  <c:v>Documented</c:v>
                </c:pt>
                <c:pt idx="1">
                  <c:v>Not Documented</c:v>
                </c:pt>
                <c:pt idx="2">
                  <c:v>Not Applicable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1">
                  <c:v>10.5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Not Applicable</c:v>
                </c:pt>
              </c:strCache>
            </c:strRef>
          </c:tx>
          <c:cat>
            <c:strRef>
              <c:f>Sheet1!$A$2:$A$4</c:f>
              <c:strCache>
                <c:ptCount val="3"/>
                <c:pt idx="0">
                  <c:v>Documented</c:v>
                </c:pt>
                <c:pt idx="1">
                  <c:v>Not Documented</c:v>
                </c:pt>
                <c:pt idx="2">
                  <c:v>Not Applicable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2">
                  <c:v>2.5</c:v>
                </c:pt>
              </c:numCache>
            </c:numRef>
          </c:val>
        </c:ser>
        <c:shape val="cylinder"/>
        <c:axId val="124825984"/>
        <c:axId val="124827520"/>
        <c:axId val="0"/>
      </c:bar3DChart>
      <c:catAx>
        <c:axId val="124825984"/>
        <c:scaling>
          <c:orientation val="minMax"/>
        </c:scaling>
        <c:axPos val="b"/>
        <c:majorTickMark val="none"/>
        <c:tickLblPos val="nextTo"/>
        <c:crossAx val="124827520"/>
        <c:crosses val="autoZero"/>
        <c:auto val="1"/>
        <c:lblAlgn val="ctr"/>
        <c:lblOffset val="100"/>
      </c:catAx>
      <c:valAx>
        <c:axId val="124827520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124825984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lang="en-US"/>
            </a:pPr>
            <a:r>
              <a:t>Figure 11: Legibility of Signature of Doctor in Doctors' Note</a:t>
            </a:r>
          </a:p>
        </c:rich>
      </c:tx>
      <c:layout/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Sheet3!$A$51</c:f>
              <c:strCache>
                <c:ptCount val="1"/>
                <c:pt idx="0">
                  <c:v>Legibility of Signature of Doctor in the Doctor's Note</c:v>
                </c:pt>
              </c:strCache>
            </c:strRef>
          </c:tx>
          <c:dPt>
            <c:idx val="1"/>
            <c:spPr>
              <a:solidFill>
                <a:srgbClr val="FFC000"/>
              </a:solidFill>
            </c:spPr>
          </c:dPt>
          <c:dPt>
            <c:idx val="2"/>
            <c:spPr>
              <a:solidFill>
                <a:srgbClr val="00B050"/>
              </a:solidFill>
            </c:spPr>
          </c:dPt>
          <c:dLbls>
            <c:spPr>
              <a:solidFill>
                <a:schemeClr val="bg1"/>
              </a:solidFill>
            </c:spPr>
            <c:txPr>
              <a:bodyPr/>
              <a:lstStyle/>
              <a:p>
                <a:pPr>
                  <a:defRPr lang="en-US" sz="1050" b="1"/>
                </a:pPr>
                <a:endParaRPr lang="en-US"/>
              </a:p>
            </c:txPr>
            <c:showVal val="1"/>
          </c:dLbls>
          <c:cat>
            <c:strRef>
              <c:f>Sheet3!$B$50:$D$50</c:f>
              <c:strCache>
                <c:ptCount val="3"/>
                <c:pt idx="0">
                  <c:v>Legible</c:v>
                </c:pt>
                <c:pt idx="1">
                  <c:v>Not Legible</c:v>
                </c:pt>
                <c:pt idx="2">
                  <c:v>Not Applicable</c:v>
                </c:pt>
              </c:strCache>
            </c:strRef>
          </c:cat>
          <c:val>
            <c:numRef>
              <c:f>Sheet3!$B$51:$D$51</c:f>
              <c:numCache>
                <c:formatCode>General</c:formatCode>
                <c:ptCount val="3"/>
                <c:pt idx="0">
                  <c:v>85</c:v>
                </c:pt>
                <c:pt idx="1">
                  <c:v>15</c:v>
                </c:pt>
                <c:pt idx="2">
                  <c:v>0</c:v>
                </c:pt>
              </c:numCache>
            </c:numRef>
          </c:val>
        </c:ser>
        <c:shape val="cylinder"/>
        <c:axId val="124986112"/>
        <c:axId val="124987648"/>
        <c:axId val="0"/>
      </c:bar3DChart>
      <c:catAx>
        <c:axId val="124986112"/>
        <c:scaling>
          <c:orientation val="minMax"/>
        </c:scaling>
        <c:axPos val="b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24987648"/>
        <c:crosses val="autoZero"/>
        <c:auto val="1"/>
        <c:lblAlgn val="ctr"/>
        <c:lblOffset val="100"/>
      </c:catAx>
      <c:valAx>
        <c:axId val="124987648"/>
        <c:scaling>
          <c:orientation val="minMax"/>
        </c:scaling>
        <c:axPos val="l"/>
        <c:majorGridlines>
          <c:spPr>
            <a:ln>
              <a:noFill/>
            </a:ln>
          </c:spPr>
        </c:majorGridlines>
        <c:numFmt formatCode="General" sourceLinked="1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24986112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</c:chart>
  <c:externalData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lang="en-US"/>
            </a:pPr>
            <a:r>
              <a:t>Figure 12: Stamp Used by Doctor's</a:t>
            </a:r>
          </a:p>
        </c:rich>
      </c:tx>
      <c:layout/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Sheet3!$A$322</c:f>
              <c:strCache>
                <c:ptCount val="1"/>
                <c:pt idx="0">
                  <c:v>Stamp Used by Doctor's</c:v>
                </c:pt>
              </c:strCache>
            </c:strRef>
          </c:tx>
          <c:dPt>
            <c:idx val="1"/>
            <c:spPr>
              <a:solidFill>
                <a:srgbClr val="FFC000"/>
              </a:solidFill>
            </c:spPr>
          </c:dPt>
          <c:dPt>
            <c:idx val="2"/>
            <c:spPr>
              <a:solidFill>
                <a:srgbClr val="00B050"/>
              </a:solidFill>
            </c:spPr>
          </c:dPt>
          <c:dLbls>
            <c:spPr>
              <a:solidFill>
                <a:schemeClr val="bg1"/>
              </a:solidFill>
            </c:spPr>
            <c:txPr>
              <a:bodyPr/>
              <a:lstStyle/>
              <a:p>
                <a:pPr>
                  <a:defRPr lang="en-US" sz="1050" b="1"/>
                </a:pPr>
                <a:endParaRPr lang="en-US"/>
              </a:p>
            </c:txPr>
            <c:showVal val="1"/>
          </c:dLbls>
          <c:cat>
            <c:strRef>
              <c:f>Sheet3!$B$321:$D$321</c:f>
              <c:strCache>
                <c:ptCount val="3"/>
                <c:pt idx="0">
                  <c:v>Used</c:v>
                </c:pt>
                <c:pt idx="1">
                  <c:v>Not Used</c:v>
                </c:pt>
                <c:pt idx="2">
                  <c:v>Not Applicable</c:v>
                </c:pt>
              </c:strCache>
            </c:strRef>
          </c:cat>
          <c:val>
            <c:numRef>
              <c:f>Sheet3!$B$322:$D$322</c:f>
              <c:numCache>
                <c:formatCode>General</c:formatCode>
                <c:ptCount val="3"/>
                <c:pt idx="0">
                  <c:v>6</c:v>
                </c:pt>
                <c:pt idx="1">
                  <c:v>94</c:v>
                </c:pt>
                <c:pt idx="2">
                  <c:v>0</c:v>
                </c:pt>
              </c:numCache>
            </c:numRef>
          </c:val>
        </c:ser>
        <c:shape val="cylinder"/>
        <c:axId val="125054976"/>
        <c:axId val="125056512"/>
        <c:axId val="0"/>
      </c:bar3DChart>
      <c:catAx>
        <c:axId val="125054976"/>
        <c:scaling>
          <c:orientation val="minMax"/>
        </c:scaling>
        <c:axPos val="b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25056512"/>
        <c:crosses val="autoZero"/>
        <c:auto val="1"/>
        <c:lblAlgn val="ctr"/>
        <c:lblOffset val="100"/>
      </c:catAx>
      <c:valAx>
        <c:axId val="125056512"/>
        <c:scaling>
          <c:orientation val="minMax"/>
        </c:scaling>
        <c:axPos val="l"/>
        <c:majorGridlines>
          <c:spPr>
            <a:ln>
              <a:noFill/>
            </a:ln>
          </c:spPr>
        </c:majorGridlines>
        <c:numFmt formatCode="General" sourceLinked="1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25054976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</c:chart>
  <c:externalData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lang="en-US"/>
            </a:pPr>
            <a:r>
              <a:t>Figure 13: Medications not in BLOCK LETTERS</a:t>
            </a:r>
          </a:p>
        </c:rich>
      </c:tx>
      <c:layout/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Sheet3!$A$66</c:f>
              <c:strCache>
                <c:ptCount val="1"/>
                <c:pt idx="0">
                  <c:v>Medications in BLOCK LETTERS</c:v>
                </c:pt>
              </c:strCache>
            </c:strRef>
          </c:tx>
          <c:dPt>
            <c:idx val="1"/>
            <c:spPr>
              <a:solidFill>
                <a:srgbClr val="FFC000"/>
              </a:solidFill>
            </c:spPr>
          </c:dPt>
          <c:dPt>
            <c:idx val="2"/>
            <c:spPr>
              <a:solidFill>
                <a:srgbClr val="00B050"/>
              </a:solidFill>
            </c:spPr>
          </c:dPt>
          <c:dLbls>
            <c:spPr>
              <a:solidFill>
                <a:schemeClr val="bg1"/>
              </a:solidFill>
            </c:spPr>
            <c:txPr>
              <a:bodyPr/>
              <a:lstStyle/>
              <a:p>
                <a:pPr>
                  <a:defRPr lang="en-US" sz="1050" b="1"/>
                </a:pPr>
                <a:endParaRPr lang="en-US"/>
              </a:p>
            </c:txPr>
            <c:showVal val="1"/>
          </c:dLbls>
          <c:cat>
            <c:strRef>
              <c:f>Sheet3!$B$65:$D$65</c:f>
              <c:strCache>
                <c:ptCount val="3"/>
                <c:pt idx="0">
                  <c:v>BLOCK Letters</c:v>
                </c:pt>
                <c:pt idx="1">
                  <c:v>Not BLOCK Letters</c:v>
                </c:pt>
                <c:pt idx="2">
                  <c:v>Non Applicable</c:v>
                </c:pt>
              </c:strCache>
            </c:strRef>
          </c:cat>
          <c:val>
            <c:numRef>
              <c:f>Sheet3!$B$66:$D$66</c:f>
              <c:numCache>
                <c:formatCode>General</c:formatCode>
                <c:ptCount val="3"/>
                <c:pt idx="0">
                  <c:v>49</c:v>
                </c:pt>
                <c:pt idx="1">
                  <c:v>51</c:v>
                </c:pt>
                <c:pt idx="2">
                  <c:v>0</c:v>
                </c:pt>
              </c:numCache>
            </c:numRef>
          </c:val>
        </c:ser>
        <c:shape val="cylinder"/>
        <c:axId val="124943360"/>
        <c:axId val="125362944"/>
        <c:axId val="0"/>
      </c:bar3DChart>
      <c:catAx>
        <c:axId val="124943360"/>
        <c:scaling>
          <c:orientation val="minMax"/>
        </c:scaling>
        <c:axPos val="b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25362944"/>
        <c:crosses val="autoZero"/>
        <c:auto val="1"/>
        <c:lblAlgn val="ctr"/>
        <c:lblOffset val="100"/>
      </c:catAx>
      <c:valAx>
        <c:axId val="125362944"/>
        <c:scaling>
          <c:orientation val="minMax"/>
        </c:scaling>
        <c:axPos val="l"/>
        <c:majorGridlines>
          <c:spPr>
            <a:ln>
              <a:noFill/>
            </a:ln>
          </c:spPr>
        </c:majorGridlines>
        <c:numFmt formatCode="General" sourceLinked="1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24943360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</c:chart>
  <c:externalData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lang="en-US"/>
            </a:pPr>
            <a:r>
              <a:t>Figure 14: Legibility of Doctor's</a:t>
            </a:r>
            <a:r>
              <a:rPr baseline="0"/>
              <a:t> Signature in the Medication Administration Chart</a:t>
            </a:r>
            <a:endParaRPr/>
          </a:p>
        </c:rich>
      </c:tx>
      <c:layout/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Sheet3!$A$80</c:f>
              <c:strCache>
                <c:ptCount val="1"/>
                <c:pt idx="0">
                  <c:v>Legibility of Doctor's Signature in the Medication Administration Chart</c:v>
                </c:pt>
              </c:strCache>
            </c:strRef>
          </c:tx>
          <c:dPt>
            <c:idx val="1"/>
            <c:spPr>
              <a:solidFill>
                <a:srgbClr val="FFC000"/>
              </a:solidFill>
            </c:spPr>
          </c:dPt>
          <c:dPt>
            <c:idx val="2"/>
            <c:spPr>
              <a:solidFill>
                <a:srgbClr val="00B050"/>
              </a:solidFill>
            </c:spPr>
          </c:dPt>
          <c:dLbls>
            <c:spPr>
              <a:solidFill>
                <a:schemeClr val="bg1"/>
              </a:solidFill>
            </c:spPr>
            <c:txPr>
              <a:bodyPr/>
              <a:lstStyle/>
              <a:p>
                <a:pPr>
                  <a:defRPr lang="en-US" sz="1050" b="1"/>
                </a:pPr>
                <a:endParaRPr lang="en-US"/>
              </a:p>
            </c:txPr>
            <c:showVal val="1"/>
          </c:dLbls>
          <c:cat>
            <c:strRef>
              <c:f>Sheet3!$B$79:$D$79</c:f>
              <c:strCache>
                <c:ptCount val="3"/>
                <c:pt idx="0">
                  <c:v>Legible</c:v>
                </c:pt>
                <c:pt idx="1">
                  <c:v>Not Legible</c:v>
                </c:pt>
                <c:pt idx="2">
                  <c:v>Not Applicable</c:v>
                </c:pt>
              </c:strCache>
            </c:strRef>
          </c:cat>
          <c:val>
            <c:numRef>
              <c:f>Sheet3!$B$80:$D$80</c:f>
              <c:numCache>
                <c:formatCode>General</c:formatCode>
                <c:ptCount val="3"/>
                <c:pt idx="0">
                  <c:v>71.599999999999994</c:v>
                </c:pt>
                <c:pt idx="1">
                  <c:v>28.4</c:v>
                </c:pt>
                <c:pt idx="2">
                  <c:v>0</c:v>
                </c:pt>
              </c:numCache>
            </c:numRef>
          </c:val>
        </c:ser>
        <c:shape val="cylinder"/>
        <c:axId val="125530112"/>
        <c:axId val="125531648"/>
        <c:axId val="0"/>
      </c:bar3DChart>
      <c:catAx>
        <c:axId val="125530112"/>
        <c:scaling>
          <c:orientation val="minMax"/>
        </c:scaling>
        <c:axPos val="b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25531648"/>
        <c:crosses val="autoZero"/>
        <c:auto val="1"/>
        <c:lblAlgn val="ctr"/>
        <c:lblOffset val="100"/>
      </c:catAx>
      <c:valAx>
        <c:axId val="125531648"/>
        <c:scaling>
          <c:orientation val="minMax"/>
        </c:scaling>
        <c:axPos val="l"/>
        <c:majorGridlines>
          <c:spPr>
            <a:ln>
              <a:noFill/>
            </a:ln>
          </c:spPr>
        </c:majorGridlines>
        <c:numFmt formatCode="General" sourceLinked="1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25530112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</c:chart>
  <c:externalData r:id="rId2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lang="en-US"/>
            </a:pPr>
            <a:r>
              <a:t>Figure 15: Stopping</a:t>
            </a:r>
            <a:r>
              <a:rPr baseline="0"/>
              <a:t> of Medication not Validated by Doctor</a:t>
            </a:r>
            <a:endParaRPr/>
          </a:p>
        </c:rich>
      </c:tx>
      <c:layout/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Sheet3!$A$91</c:f>
              <c:strCache>
                <c:ptCount val="1"/>
                <c:pt idx="0">
                  <c:v>Stopping of Medication not Validated by Doctor</c:v>
                </c:pt>
              </c:strCache>
            </c:strRef>
          </c:tx>
          <c:dPt>
            <c:idx val="1"/>
            <c:spPr>
              <a:solidFill>
                <a:srgbClr val="FFC000"/>
              </a:solidFill>
            </c:spPr>
          </c:dPt>
          <c:dPt>
            <c:idx val="2"/>
            <c:spPr>
              <a:solidFill>
                <a:srgbClr val="00B050"/>
              </a:solidFill>
            </c:spPr>
          </c:dPt>
          <c:dLbls>
            <c:spPr>
              <a:solidFill>
                <a:schemeClr val="bg1"/>
              </a:solidFill>
            </c:spPr>
            <c:txPr>
              <a:bodyPr/>
              <a:lstStyle/>
              <a:p>
                <a:pPr>
                  <a:defRPr lang="en-US" sz="1050" b="1"/>
                </a:pPr>
                <a:endParaRPr lang="en-US"/>
              </a:p>
            </c:txPr>
            <c:showVal val="1"/>
          </c:dLbls>
          <c:cat>
            <c:strRef>
              <c:f>Sheet3!$B$90:$D$90</c:f>
              <c:strCache>
                <c:ptCount val="3"/>
                <c:pt idx="0">
                  <c:v>Validated</c:v>
                </c:pt>
                <c:pt idx="1">
                  <c:v>Not Validated</c:v>
                </c:pt>
                <c:pt idx="2">
                  <c:v>Not Applicable</c:v>
                </c:pt>
              </c:strCache>
            </c:strRef>
          </c:cat>
          <c:val>
            <c:numRef>
              <c:f>Sheet3!$B$91:$D$91</c:f>
              <c:numCache>
                <c:formatCode>General</c:formatCode>
                <c:ptCount val="3"/>
                <c:pt idx="0">
                  <c:v>93</c:v>
                </c:pt>
                <c:pt idx="1">
                  <c:v>7</c:v>
                </c:pt>
                <c:pt idx="2">
                  <c:v>0</c:v>
                </c:pt>
              </c:numCache>
            </c:numRef>
          </c:val>
        </c:ser>
        <c:shape val="cylinder"/>
        <c:axId val="125463552"/>
        <c:axId val="125489920"/>
        <c:axId val="0"/>
      </c:bar3DChart>
      <c:catAx>
        <c:axId val="125463552"/>
        <c:scaling>
          <c:orientation val="minMax"/>
        </c:scaling>
        <c:axPos val="b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25489920"/>
        <c:crosses val="autoZero"/>
        <c:auto val="1"/>
        <c:lblAlgn val="ctr"/>
        <c:lblOffset val="100"/>
      </c:catAx>
      <c:valAx>
        <c:axId val="125489920"/>
        <c:scaling>
          <c:orientation val="minMax"/>
        </c:scaling>
        <c:axPos val="l"/>
        <c:majorGridlines>
          <c:spPr>
            <a:ln>
              <a:noFill/>
            </a:ln>
          </c:spPr>
        </c:majorGridlines>
        <c:numFmt formatCode="General" sourceLinked="1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25463552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</c:chart>
  <c:externalData r:id="rId2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lang="en-US"/>
            </a:pPr>
            <a:r>
              <a:t> Figure</a:t>
            </a:r>
            <a:r>
              <a:rPr baseline="0"/>
              <a:t> </a:t>
            </a:r>
            <a:r>
              <a:t>16: Time of Administration</a:t>
            </a:r>
            <a:r>
              <a:rPr baseline="0"/>
              <a:t> of Medicine</a:t>
            </a:r>
            <a:r>
              <a:t> in Medication</a:t>
            </a:r>
            <a:r>
              <a:rPr baseline="0"/>
              <a:t> Adm Chart</a:t>
            </a:r>
            <a:r>
              <a:t> </a:t>
            </a:r>
          </a:p>
        </c:rich>
      </c:tx>
      <c:layout/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Sheet3!$A$106</c:f>
              <c:strCache>
                <c:ptCount val="1"/>
                <c:pt idx="0">
                  <c:v> Time of Administration of Medicine in Medication Adm Chart </c:v>
                </c:pt>
              </c:strCache>
            </c:strRef>
          </c:tx>
          <c:dPt>
            <c:idx val="1"/>
            <c:spPr>
              <a:solidFill>
                <a:srgbClr val="FFC000"/>
              </a:solidFill>
            </c:spPr>
          </c:dPt>
          <c:dPt>
            <c:idx val="2"/>
            <c:spPr>
              <a:solidFill>
                <a:srgbClr val="00B050"/>
              </a:solidFill>
            </c:spPr>
          </c:dPt>
          <c:dLbls>
            <c:spPr>
              <a:solidFill>
                <a:schemeClr val="bg1"/>
              </a:solidFill>
            </c:spPr>
            <c:txPr>
              <a:bodyPr/>
              <a:lstStyle/>
              <a:p>
                <a:pPr>
                  <a:defRPr lang="en-US" sz="1050" b="1"/>
                </a:pPr>
                <a:endParaRPr lang="en-US"/>
              </a:p>
            </c:txPr>
            <c:showVal val="1"/>
          </c:dLbls>
          <c:cat>
            <c:strRef>
              <c:f>Sheet3!$B$105:$D$105</c:f>
              <c:strCache>
                <c:ptCount val="3"/>
                <c:pt idx="0">
                  <c:v>Mentioned</c:v>
                </c:pt>
                <c:pt idx="1">
                  <c:v>Not Mentioned</c:v>
                </c:pt>
                <c:pt idx="2">
                  <c:v>Not Applicable</c:v>
                </c:pt>
              </c:strCache>
            </c:strRef>
          </c:cat>
          <c:val>
            <c:numRef>
              <c:f>Sheet3!$B$106:$D$106</c:f>
              <c:numCache>
                <c:formatCode>General</c:formatCode>
                <c:ptCount val="3"/>
                <c:pt idx="0">
                  <c:v>92</c:v>
                </c:pt>
                <c:pt idx="1">
                  <c:v>8</c:v>
                </c:pt>
                <c:pt idx="2">
                  <c:v>0</c:v>
                </c:pt>
              </c:numCache>
            </c:numRef>
          </c:val>
        </c:ser>
        <c:shape val="cylinder"/>
        <c:axId val="125795328"/>
        <c:axId val="125801216"/>
        <c:axId val="0"/>
      </c:bar3DChart>
      <c:catAx>
        <c:axId val="125795328"/>
        <c:scaling>
          <c:orientation val="minMax"/>
        </c:scaling>
        <c:axPos val="b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25801216"/>
        <c:crosses val="autoZero"/>
        <c:auto val="1"/>
        <c:lblAlgn val="ctr"/>
        <c:lblOffset val="100"/>
      </c:catAx>
      <c:valAx>
        <c:axId val="125801216"/>
        <c:scaling>
          <c:orientation val="minMax"/>
        </c:scaling>
        <c:axPos val="l"/>
        <c:majorGridlines>
          <c:spPr>
            <a:ln>
              <a:noFill/>
            </a:ln>
          </c:spPr>
        </c:majorGridlines>
        <c:numFmt formatCode="General" sourceLinked="1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25795328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</c:chart>
  <c:externalData r:id="rId2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lang="en-US"/>
            </a:pPr>
            <a:r>
              <a:t>Figure 17: Date not Mentioned in Medication</a:t>
            </a:r>
            <a:r>
              <a:rPr baseline="0"/>
              <a:t> Administration Chart</a:t>
            </a:r>
            <a:r>
              <a:t> </a:t>
            </a:r>
          </a:p>
        </c:rich>
      </c:tx>
      <c:layout/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Sheet3!$A$121</c:f>
              <c:strCache>
                <c:ptCount val="1"/>
                <c:pt idx="0">
                  <c:v>Date  is not present in Medications </c:v>
                </c:pt>
              </c:strCache>
            </c:strRef>
          </c:tx>
          <c:dPt>
            <c:idx val="1"/>
            <c:spPr>
              <a:solidFill>
                <a:srgbClr val="FFC000"/>
              </a:solidFill>
            </c:spPr>
          </c:dPt>
          <c:dPt>
            <c:idx val="2"/>
            <c:spPr>
              <a:solidFill>
                <a:srgbClr val="00B050"/>
              </a:solidFill>
            </c:spPr>
          </c:dPt>
          <c:dLbls>
            <c:spPr>
              <a:solidFill>
                <a:schemeClr val="bg1"/>
              </a:solidFill>
            </c:spPr>
            <c:txPr>
              <a:bodyPr/>
              <a:lstStyle/>
              <a:p>
                <a:pPr>
                  <a:defRPr lang="en-US" sz="1050" b="1"/>
                </a:pPr>
                <a:endParaRPr lang="en-US"/>
              </a:p>
            </c:txPr>
            <c:showVal val="1"/>
          </c:dLbls>
          <c:cat>
            <c:strRef>
              <c:f>Sheet3!$B$120:$D$120</c:f>
              <c:strCache>
                <c:ptCount val="3"/>
                <c:pt idx="0">
                  <c:v>Documented</c:v>
                </c:pt>
                <c:pt idx="1">
                  <c:v>Non documented</c:v>
                </c:pt>
                <c:pt idx="2">
                  <c:v>Not applicable</c:v>
                </c:pt>
              </c:strCache>
            </c:strRef>
          </c:cat>
          <c:val>
            <c:numRef>
              <c:f>Sheet3!$B$121:$D$121</c:f>
              <c:numCache>
                <c:formatCode>General</c:formatCode>
                <c:ptCount val="3"/>
                <c:pt idx="0">
                  <c:v>84</c:v>
                </c:pt>
                <c:pt idx="1">
                  <c:v>16</c:v>
                </c:pt>
                <c:pt idx="2">
                  <c:v>0</c:v>
                </c:pt>
              </c:numCache>
            </c:numRef>
          </c:val>
        </c:ser>
        <c:shape val="cylinder"/>
        <c:axId val="125544704"/>
        <c:axId val="126177280"/>
        <c:axId val="0"/>
      </c:bar3DChart>
      <c:catAx>
        <c:axId val="125544704"/>
        <c:scaling>
          <c:orientation val="minMax"/>
        </c:scaling>
        <c:axPos val="b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26177280"/>
        <c:crosses val="autoZero"/>
        <c:auto val="1"/>
        <c:lblAlgn val="ctr"/>
        <c:lblOffset val="100"/>
      </c:catAx>
      <c:valAx>
        <c:axId val="126177280"/>
        <c:scaling>
          <c:orientation val="minMax"/>
        </c:scaling>
        <c:axPos val="l"/>
        <c:majorGridlines>
          <c:spPr>
            <a:ln>
              <a:noFill/>
            </a:ln>
          </c:spPr>
        </c:majorGridlines>
        <c:numFmt formatCode="General" sourceLinked="1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25544704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</c:chart>
  <c:externalData r:id="rId2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lang="en-US"/>
            </a:pPr>
            <a:r>
              <a:t>Figure</a:t>
            </a:r>
            <a:r>
              <a:rPr baseline="0"/>
              <a:t> </a:t>
            </a:r>
            <a:r>
              <a:t>18: Nutritional Assessment</a:t>
            </a:r>
          </a:p>
        </c:rich>
      </c:tx>
      <c:layout/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Sheet3!$A$255</c:f>
              <c:strCache>
                <c:ptCount val="1"/>
                <c:pt idx="0">
                  <c:v>Nutritional Assessment</c:v>
                </c:pt>
              </c:strCache>
            </c:strRef>
          </c:tx>
          <c:dPt>
            <c:idx val="1"/>
            <c:spPr>
              <a:solidFill>
                <a:srgbClr val="FFC000"/>
              </a:solidFill>
            </c:spPr>
          </c:dPt>
          <c:dLbls>
            <c:spPr>
              <a:solidFill>
                <a:schemeClr val="bg1"/>
              </a:solidFill>
            </c:spPr>
            <c:txPr>
              <a:bodyPr/>
              <a:lstStyle/>
              <a:p>
                <a:pPr>
                  <a:defRPr lang="en-US" sz="1050" b="1"/>
                </a:pPr>
                <a:endParaRPr lang="en-US"/>
              </a:p>
            </c:txPr>
            <c:showVal val="1"/>
          </c:dLbls>
          <c:cat>
            <c:strRef>
              <c:f>Sheet3!$B$254:$D$254</c:f>
              <c:strCache>
                <c:ptCount val="3"/>
                <c:pt idx="0">
                  <c:v>Done</c:v>
                </c:pt>
                <c:pt idx="1">
                  <c:v>Not Done</c:v>
                </c:pt>
                <c:pt idx="2">
                  <c:v>Not Applicable</c:v>
                </c:pt>
              </c:strCache>
            </c:strRef>
          </c:cat>
          <c:val>
            <c:numRef>
              <c:f>Sheet3!$B$255:$D$255</c:f>
              <c:numCache>
                <c:formatCode>General</c:formatCode>
                <c:ptCount val="3"/>
                <c:pt idx="0">
                  <c:v>46.8</c:v>
                </c:pt>
                <c:pt idx="1">
                  <c:v>42.2</c:v>
                </c:pt>
                <c:pt idx="2">
                  <c:v>11</c:v>
                </c:pt>
              </c:numCache>
            </c:numRef>
          </c:val>
        </c:ser>
        <c:shape val="cylinder"/>
        <c:axId val="125977728"/>
        <c:axId val="125979264"/>
        <c:axId val="0"/>
      </c:bar3DChart>
      <c:catAx>
        <c:axId val="125977728"/>
        <c:scaling>
          <c:orientation val="minMax"/>
        </c:scaling>
        <c:axPos val="b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25979264"/>
        <c:crosses val="autoZero"/>
        <c:auto val="1"/>
        <c:lblAlgn val="ctr"/>
        <c:lblOffset val="100"/>
      </c:catAx>
      <c:valAx>
        <c:axId val="125979264"/>
        <c:scaling>
          <c:orientation val="minMax"/>
        </c:scaling>
        <c:axPos val="l"/>
        <c:majorGridlines>
          <c:spPr>
            <a:ln>
              <a:noFill/>
            </a:ln>
          </c:spPr>
        </c:majorGridlines>
        <c:numFmt formatCode="General" sourceLinked="1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25977728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</c:chart>
  <c:externalData r:id="rId2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lang="en-US"/>
            </a:pPr>
            <a:r>
              <a:t>Figure 19: Variation in Pain Rating Scale at Different Places</a:t>
            </a:r>
          </a:p>
        </c:rich>
      </c:tx>
      <c:layout/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Sheet3!$A$268</c:f>
              <c:strCache>
                <c:ptCount val="1"/>
                <c:pt idx="0">
                  <c:v>Variation in Pain Rating Scale at Different Places</c:v>
                </c:pt>
              </c:strCache>
            </c:strRef>
          </c:tx>
          <c:dPt>
            <c:idx val="1"/>
            <c:spPr>
              <a:solidFill>
                <a:srgbClr val="FFC000"/>
              </a:solidFill>
            </c:spPr>
          </c:dPt>
          <c:dPt>
            <c:idx val="2"/>
            <c:spPr>
              <a:solidFill>
                <a:srgbClr val="00B050"/>
              </a:solidFill>
            </c:spPr>
          </c:dPt>
          <c:dLbls>
            <c:spPr>
              <a:solidFill>
                <a:schemeClr val="bg1"/>
              </a:solidFill>
            </c:spPr>
            <c:txPr>
              <a:bodyPr/>
              <a:lstStyle/>
              <a:p>
                <a:pPr>
                  <a:defRPr lang="en-US" sz="1050" b="1"/>
                </a:pPr>
                <a:endParaRPr lang="en-US"/>
              </a:p>
            </c:txPr>
            <c:showVal val="1"/>
          </c:dLbls>
          <c:cat>
            <c:strRef>
              <c:f>Sheet3!$B$267:$D$267</c:f>
              <c:strCache>
                <c:ptCount val="3"/>
                <c:pt idx="0">
                  <c:v>Same</c:v>
                </c:pt>
                <c:pt idx="1">
                  <c:v>Variation</c:v>
                </c:pt>
                <c:pt idx="2">
                  <c:v>Not Applicable</c:v>
                </c:pt>
              </c:strCache>
            </c:strRef>
          </c:cat>
          <c:val>
            <c:numRef>
              <c:f>Sheet3!$B$268:$D$268</c:f>
              <c:numCache>
                <c:formatCode>General</c:formatCode>
                <c:ptCount val="3"/>
                <c:pt idx="0">
                  <c:v>72</c:v>
                </c:pt>
                <c:pt idx="1">
                  <c:v>15</c:v>
                </c:pt>
                <c:pt idx="2">
                  <c:v>13</c:v>
                </c:pt>
              </c:numCache>
            </c:numRef>
          </c:val>
        </c:ser>
        <c:shape val="cylinder"/>
        <c:axId val="126471552"/>
        <c:axId val="126567552"/>
        <c:axId val="0"/>
      </c:bar3DChart>
      <c:catAx>
        <c:axId val="126471552"/>
        <c:scaling>
          <c:orientation val="minMax"/>
        </c:scaling>
        <c:axPos val="b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26567552"/>
        <c:crosses val="autoZero"/>
        <c:auto val="1"/>
        <c:lblAlgn val="ctr"/>
        <c:lblOffset val="100"/>
      </c:catAx>
      <c:valAx>
        <c:axId val="126567552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26471552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</c:chart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lang="en-US"/>
            </a:pPr>
            <a:r>
              <a:t>Figure 2: Signature, Date and Time on Doctor’s Initial Assessment Form</a:t>
            </a:r>
          </a:p>
        </c:rich>
      </c:tx>
      <c:layout/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Sheet3!$A$21</c:f>
              <c:strCache>
                <c:ptCount val="1"/>
                <c:pt idx="0">
                  <c:v>Graph 2: Signature, Date and Time on Doctor’s Initial Assessment Form</c:v>
                </c:pt>
              </c:strCache>
            </c:strRef>
          </c:tx>
          <c:dPt>
            <c:idx val="1"/>
            <c:spPr>
              <a:solidFill>
                <a:srgbClr val="FFC000"/>
              </a:solidFill>
            </c:spPr>
          </c:dPt>
          <c:dPt>
            <c:idx val="2"/>
            <c:spPr>
              <a:solidFill>
                <a:srgbClr val="00B050"/>
              </a:solidFill>
            </c:spPr>
          </c:dPt>
          <c:dLbls>
            <c:spPr>
              <a:solidFill>
                <a:schemeClr val="bg1"/>
              </a:solidFill>
            </c:spPr>
            <c:txPr>
              <a:bodyPr/>
              <a:lstStyle/>
              <a:p>
                <a:pPr>
                  <a:defRPr lang="en-US" sz="1050" b="1"/>
                </a:pPr>
                <a:endParaRPr lang="en-US"/>
              </a:p>
            </c:txPr>
            <c:showVal val="1"/>
          </c:dLbls>
          <c:cat>
            <c:strRef>
              <c:f>Sheet3!$B$20:$D$20</c:f>
              <c:strCache>
                <c:ptCount val="3"/>
                <c:pt idx="0">
                  <c:v>Documented</c:v>
                </c:pt>
                <c:pt idx="1">
                  <c:v>Not documented</c:v>
                </c:pt>
                <c:pt idx="2">
                  <c:v>Not applicable</c:v>
                </c:pt>
              </c:strCache>
            </c:strRef>
          </c:cat>
          <c:val>
            <c:numRef>
              <c:f>Sheet3!$B$21:$D$21</c:f>
              <c:numCache>
                <c:formatCode>General</c:formatCode>
                <c:ptCount val="3"/>
                <c:pt idx="0">
                  <c:v>94.8</c:v>
                </c:pt>
                <c:pt idx="1">
                  <c:v>5.2</c:v>
                </c:pt>
                <c:pt idx="2">
                  <c:v>0</c:v>
                </c:pt>
              </c:numCache>
            </c:numRef>
          </c:val>
        </c:ser>
        <c:shape val="cylinder"/>
        <c:axId val="123224448"/>
        <c:axId val="123225984"/>
        <c:axId val="0"/>
      </c:bar3DChart>
      <c:catAx>
        <c:axId val="123224448"/>
        <c:scaling>
          <c:orientation val="minMax"/>
        </c:scaling>
        <c:axPos val="b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23225984"/>
        <c:crosses val="autoZero"/>
        <c:auto val="1"/>
        <c:lblAlgn val="ctr"/>
        <c:lblOffset val="100"/>
      </c:catAx>
      <c:valAx>
        <c:axId val="123225984"/>
        <c:scaling>
          <c:orientation val="minMax"/>
        </c:scaling>
        <c:axPos val="l"/>
        <c:majorGridlines>
          <c:spPr>
            <a:ln>
              <a:noFill/>
            </a:ln>
          </c:spPr>
        </c:majorGridlines>
        <c:numFmt formatCode="General" sourceLinked="1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23224448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</c:chart>
  <c:externalData r:id="rId2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Effect </a:t>
            </a:r>
            <a:r>
              <a:rPr lang="en-US" dirty="0"/>
              <a:t>of Internal Audit-Doc's IA</a:t>
            </a:r>
          </a:p>
        </c:rich>
      </c:tx>
      <c:layout/>
    </c:title>
    <c:plotArea>
      <c:layout/>
      <c:lineChart>
        <c:grouping val="standard"/>
        <c:ser>
          <c:idx val="0"/>
          <c:order val="0"/>
          <c:tx>
            <c:strRef>
              <c:f>Sheet1!$B$1</c:f>
              <c:strCache>
                <c:ptCount val="1"/>
                <c:pt idx="0">
                  <c:v>Doc's IA</c:v>
                </c:pt>
              </c:strCache>
            </c:strRef>
          </c:tx>
          <c:marker>
            <c:symbol val="none"/>
          </c:marker>
          <c:cat>
            <c:strRef>
              <c:f>Sheet1!$A$2:$A$6</c:f>
              <c:strCache>
                <c:ptCount val="5"/>
                <c:pt idx="0">
                  <c:v>0-60</c:v>
                </c:pt>
                <c:pt idx="1">
                  <c:v>61-120</c:v>
                </c:pt>
                <c:pt idx="2">
                  <c:v>121-180</c:v>
                </c:pt>
                <c:pt idx="3">
                  <c:v>181-240</c:v>
                </c:pt>
                <c:pt idx="4">
                  <c:v>240-308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96</c:v>
                </c:pt>
                <c:pt idx="1">
                  <c:v>100</c:v>
                </c:pt>
                <c:pt idx="2">
                  <c:v>97</c:v>
                </c:pt>
                <c:pt idx="3">
                  <c:v>98</c:v>
                </c:pt>
                <c:pt idx="4">
                  <c:v>99</c:v>
                </c:pt>
              </c:numCache>
            </c:numRef>
          </c:val>
        </c:ser>
        <c:marker val="1"/>
        <c:axId val="126455808"/>
        <c:axId val="126457344"/>
      </c:lineChart>
      <c:catAx>
        <c:axId val="126455808"/>
        <c:scaling>
          <c:orientation val="minMax"/>
        </c:scaling>
        <c:axPos val="b"/>
        <c:tickLblPos val="nextTo"/>
        <c:crossAx val="126457344"/>
        <c:crosses val="autoZero"/>
        <c:auto val="1"/>
        <c:lblAlgn val="ctr"/>
        <c:lblOffset val="100"/>
      </c:catAx>
      <c:valAx>
        <c:axId val="126457344"/>
        <c:scaling>
          <c:orientation val="minMax"/>
        </c:scaling>
        <c:axPos val="l"/>
        <c:majorGridlines/>
        <c:numFmt formatCode="General" sourceLinked="1"/>
        <c:tickLblPos val="nextTo"/>
        <c:crossAx val="126455808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Effect</a:t>
            </a:r>
            <a:r>
              <a:rPr lang="en-US" baseline="0" dirty="0" smtClean="0"/>
              <a:t> </a:t>
            </a:r>
            <a:r>
              <a:rPr lang="en-US" baseline="0" dirty="0"/>
              <a:t>of Internal Audit</a:t>
            </a:r>
            <a:r>
              <a:rPr lang="en-US" dirty="0"/>
              <a:t> -Nutritional Assessment</a:t>
            </a:r>
          </a:p>
        </c:rich>
      </c:tx>
      <c:layout/>
    </c:title>
    <c:plotArea>
      <c:layout/>
      <c:lineChart>
        <c:grouping val="standard"/>
        <c:ser>
          <c:idx val="0"/>
          <c:order val="0"/>
          <c:tx>
            <c:strRef>
              <c:f>Sheet1!$B$1</c:f>
              <c:strCache>
                <c:ptCount val="1"/>
                <c:pt idx="0">
                  <c:v>Nutrtional Assessment</c:v>
                </c:pt>
              </c:strCache>
            </c:strRef>
          </c:tx>
          <c:marker>
            <c:symbol val="none"/>
          </c:marker>
          <c:cat>
            <c:strRef>
              <c:f>Sheet1!$A$2:$A$6</c:f>
              <c:strCache>
                <c:ptCount val="5"/>
                <c:pt idx="0">
                  <c:v>0-60</c:v>
                </c:pt>
                <c:pt idx="1">
                  <c:v>61-120</c:v>
                </c:pt>
                <c:pt idx="2">
                  <c:v>121-180</c:v>
                </c:pt>
                <c:pt idx="3">
                  <c:v>181-240</c:v>
                </c:pt>
                <c:pt idx="4">
                  <c:v>240-308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35</c:v>
                </c:pt>
                <c:pt idx="1">
                  <c:v>20</c:v>
                </c:pt>
                <c:pt idx="2">
                  <c:v>46.67</c:v>
                </c:pt>
                <c:pt idx="3">
                  <c:v>53.33</c:v>
                </c:pt>
                <c:pt idx="4">
                  <c:v>75</c:v>
                </c:pt>
              </c:numCache>
            </c:numRef>
          </c:val>
        </c:ser>
        <c:marker val="1"/>
        <c:axId val="126551936"/>
        <c:axId val="126553472"/>
      </c:lineChart>
      <c:catAx>
        <c:axId val="126551936"/>
        <c:scaling>
          <c:orientation val="minMax"/>
        </c:scaling>
        <c:axPos val="b"/>
        <c:tickLblPos val="nextTo"/>
        <c:crossAx val="126553472"/>
        <c:crosses val="autoZero"/>
        <c:auto val="1"/>
        <c:lblAlgn val="ctr"/>
        <c:lblOffset val="100"/>
      </c:catAx>
      <c:valAx>
        <c:axId val="126553472"/>
        <c:scaling>
          <c:orientation val="minMax"/>
        </c:scaling>
        <c:axPos val="l"/>
        <c:majorGridlines/>
        <c:numFmt formatCode="General" sourceLinked="1"/>
        <c:tickLblPos val="nextTo"/>
        <c:crossAx val="126551936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>
              <a:defRPr lang="en-US"/>
            </a:pPr>
            <a:r>
              <a:t>Figure 3: Adequacy</a:t>
            </a:r>
            <a:r>
              <a:rPr baseline="0"/>
              <a:t> of Doc's Initial Assessment Sheet</a:t>
            </a:r>
            <a:endParaRPr/>
          </a:p>
        </c:rich>
      </c:tx>
      <c:layout/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Sheet3!$A$136</c:f>
              <c:strCache>
                <c:ptCount val="1"/>
                <c:pt idx="0">
                  <c:v>Adequacy of Doc's Initial Assessment Sheet</c:v>
                </c:pt>
              </c:strCache>
            </c:strRef>
          </c:tx>
          <c:dPt>
            <c:idx val="1"/>
            <c:spPr>
              <a:solidFill>
                <a:srgbClr val="FFC000"/>
              </a:solidFill>
            </c:spPr>
          </c:dPt>
          <c:dPt>
            <c:idx val="2"/>
            <c:spPr>
              <a:solidFill>
                <a:srgbClr val="00B050"/>
              </a:solidFill>
            </c:spPr>
          </c:dPt>
          <c:dLbls>
            <c:spPr>
              <a:solidFill>
                <a:schemeClr val="bg1"/>
              </a:solidFill>
            </c:spPr>
            <c:txPr>
              <a:bodyPr/>
              <a:lstStyle/>
              <a:p>
                <a:pPr>
                  <a:defRPr lang="en-US" sz="1050" b="1"/>
                </a:pPr>
                <a:endParaRPr lang="en-US"/>
              </a:p>
            </c:txPr>
            <c:showVal val="1"/>
          </c:dLbls>
          <c:cat>
            <c:strRef>
              <c:f>Sheet3!$B$135:$D$135</c:f>
              <c:strCache>
                <c:ptCount val="3"/>
                <c:pt idx="0">
                  <c:v>Adequate</c:v>
                </c:pt>
                <c:pt idx="1">
                  <c:v>Not Adequate</c:v>
                </c:pt>
                <c:pt idx="2">
                  <c:v>Not Applicable</c:v>
                </c:pt>
              </c:strCache>
            </c:strRef>
          </c:cat>
          <c:val>
            <c:numRef>
              <c:f>Sheet3!$B$136:$D$136</c:f>
              <c:numCache>
                <c:formatCode>General</c:formatCode>
                <c:ptCount val="3"/>
                <c:pt idx="0">
                  <c:v>77</c:v>
                </c:pt>
                <c:pt idx="1">
                  <c:v>23</c:v>
                </c:pt>
                <c:pt idx="2">
                  <c:v>0</c:v>
                </c:pt>
              </c:numCache>
            </c:numRef>
          </c:val>
        </c:ser>
        <c:shape val="cylinder"/>
        <c:axId val="123530624"/>
        <c:axId val="123700352"/>
        <c:axId val="0"/>
      </c:bar3DChart>
      <c:catAx>
        <c:axId val="123530624"/>
        <c:scaling>
          <c:orientation val="minMax"/>
        </c:scaling>
        <c:axPos val="b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23700352"/>
        <c:crosses val="autoZero"/>
        <c:auto val="1"/>
        <c:lblAlgn val="ctr"/>
        <c:lblOffset val="100"/>
      </c:catAx>
      <c:valAx>
        <c:axId val="123700352"/>
        <c:scaling>
          <c:orientation val="minMax"/>
        </c:scaling>
        <c:axPos val="l"/>
        <c:majorGridlines>
          <c:spPr>
            <a:ln>
              <a:noFill/>
            </a:ln>
          </c:spPr>
        </c:majorGridlines>
        <c:numFmt formatCode="General" sourceLinked="1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23530624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</c:chart>
  <c:externalData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lang="en-US"/>
            </a:pPr>
            <a:r>
              <a:t>Figure 4: Nursing Initial Assessment</a:t>
            </a:r>
          </a:p>
        </c:rich>
      </c:tx>
      <c:layout>
        <c:manualLayout>
          <c:xMode val="edge"/>
          <c:yMode val="edge"/>
          <c:x val="9.6118110236220453E-2"/>
          <c:y val="2.7777777777778949E-2"/>
        </c:manualLayout>
      </c:layout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Sheet3!$A$36</c:f>
              <c:strCache>
                <c:ptCount val="1"/>
                <c:pt idx="0">
                  <c:v>Graph 3: Nursing Initial Assessment</c:v>
                </c:pt>
              </c:strCache>
            </c:strRef>
          </c:tx>
          <c:dPt>
            <c:idx val="1"/>
            <c:spPr>
              <a:solidFill>
                <a:srgbClr val="FFC000"/>
              </a:solidFill>
            </c:spPr>
          </c:dPt>
          <c:dPt>
            <c:idx val="2"/>
            <c:spPr>
              <a:solidFill>
                <a:srgbClr val="00B050"/>
              </a:solidFill>
            </c:spPr>
          </c:dPt>
          <c:dLbls>
            <c:spPr>
              <a:solidFill>
                <a:schemeClr val="bg1"/>
              </a:solidFill>
            </c:spPr>
            <c:txPr>
              <a:bodyPr/>
              <a:lstStyle/>
              <a:p>
                <a:pPr>
                  <a:defRPr lang="en-US" sz="1050" b="1"/>
                </a:pPr>
                <a:endParaRPr lang="en-US"/>
              </a:p>
            </c:txPr>
            <c:showVal val="1"/>
          </c:dLbls>
          <c:cat>
            <c:strRef>
              <c:f>Sheet3!$B$35:$D$35</c:f>
              <c:strCache>
                <c:ptCount val="3"/>
                <c:pt idx="0">
                  <c:v>Documented</c:v>
                </c:pt>
                <c:pt idx="1">
                  <c:v>Not documented</c:v>
                </c:pt>
                <c:pt idx="2">
                  <c:v>Not applicable</c:v>
                </c:pt>
              </c:strCache>
            </c:strRef>
          </c:cat>
          <c:val>
            <c:numRef>
              <c:f>Sheet3!$B$36:$D$36</c:f>
              <c:numCache>
                <c:formatCode>General</c:formatCode>
                <c:ptCount val="3"/>
                <c:pt idx="0">
                  <c:v>99.3</c:v>
                </c:pt>
                <c:pt idx="1">
                  <c:v>0.70000000000000062</c:v>
                </c:pt>
                <c:pt idx="2">
                  <c:v>0</c:v>
                </c:pt>
              </c:numCache>
            </c:numRef>
          </c:val>
        </c:ser>
        <c:shape val="cylinder"/>
        <c:axId val="123722368"/>
        <c:axId val="123908480"/>
        <c:axId val="0"/>
      </c:bar3DChart>
      <c:catAx>
        <c:axId val="123722368"/>
        <c:scaling>
          <c:orientation val="minMax"/>
        </c:scaling>
        <c:axPos val="b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23908480"/>
        <c:crosses val="autoZero"/>
        <c:auto val="1"/>
        <c:lblAlgn val="ctr"/>
        <c:lblOffset val="100"/>
      </c:catAx>
      <c:valAx>
        <c:axId val="123908480"/>
        <c:scaling>
          <c:orientation val="minMax"/>
        </c:scaling>
        <c:axPos val="l"/>
        <c:majorGridlines>
          <c:spPr>
            <a:ln>
              <a:noFill/>
            </a:ln>
          </c:spPr>
        </c:majorGridlines>
        <c:numFmt formatCode="General" sourceLinked="1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23722368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</c:chart>
  <c:externalData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lang="en-US"/>
            </a:pPr>
            <a:r>
              <a:t>Figure 5: Nursing Initial Assessment Validation</a:t>
            </a:r>
          </a:p>
        </c:rich>
      </c:tx>
      <c:layout/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Sheet3!$A$51</c:f>
              <c:strCache>
                <c:ptCount val="1"/>
                <c:pt idx="0">
                  <c:v>Graph 4: Nursing Initial Assessment Validation</c:v>
                </c:pt>
              </c:strCache>
            </c:strRef>
          </c:tx>
          <c:dPt>
            <c:idx val="1"/>
            <c:spPr>
              <a:solidFill>
                <a:srgbClr val="FFC000"/>
              </a:solidFill>
            </c:spPr>
          </c:dPt>
          <c:dPt>
            <c:idx val="2"/>
            <c:spPr>
              <a:solidFill>
                <a:srgbClr val="00B050"/>
              </a:solidFill>
            </c:spPr>
          </c:dPt>
          <c:dLbls>
            <c:spPr>
              <a:solidFill>
                <a:schemeClr val="bg1"/>
              </a:solidFill>
            </c:spPr>
            <c:txPr>
              <a:bodyPr/>
              <a:lstStyle/>
              <a:p>
                <a:pPr>
                  <a:defRPr lang="en-US" sz="1050" b="1"/>
                </a:pPr>
                <a:endParaRPr lang="en-US"/>
              </a:p>
            </c:txPr>
            <c:showVal val="1"/>
          </c:dLbls>
          <c:cat>
            <c:strRef>
              <c:f>Sheet3!$B$50:$D$50</c:f>
              <c:strCache>
                <c:ptCount val="3"/>
                <c:pt idx="0">
                  <c:v>Documented</c:v>
                </c:pt>
                <c:pt idx="1">
                  <c:v>Non documented</c:v>
                </c:pt>
                <c:pt idx="2">
                  <c:v>Non applicable</c:v>
                </c:pt>
              </c:strCache>
            </c:strRef>
          </c:cat>
          <c:val>
            <c:numRef>
              <c:f>Sheet3!$B$51:$D$51</c:f>
              <c:numCache>
                <c:formatCode>General</c:formatCode>
                <c:ptCount val="3"/>
                <c:pt idx="0">
                  <c:v>99.02</c:v>
                </c:pt>
                <c:pt idx="1">
                  <c:v>0.98</c:v>
                </c:pt>
                <c:pt idx="2">
                  <c:v>0</c:v>
                </c:pt>
              </c:numCache>
            </c:numRef>
          </c:val>
        </c:ser>
        <c:shape val="cylinder"/>
        <c:axId val="123922304"/>
        <c:axId val="123923840"/>
        <c:axId val="0"/>
      </c:bar3DChart>
      <c:catAx>
        <c:axId val="123922304"/>
        <c:scaling>
          <c:orientation val="minMax"/>
        </c:scaling>
        <c:axPos val="b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23923840"/>
        <c:crosses val="autoZero"/>
        <c:auto val="1"/>
        <c:lblAlgn val="ctr"/>
        <c:lblOffset val="100"/>
      </c:catAx>
      <c:valAx>
        <c:axId val="123923840"/>
        <c:scaling>
          <c:orientation val="minMax"/>
        </c:scaling>
        <c:axPos val="l"/>
        <c:majorGridlines>
          <c:spPr>
            <a:ln>
              <a:noFill/>
            </a:ln>
          </c:spPr>
        </c:majorGridlines>
        <c:numFmt formatCode="General" sourceLinked="1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23922304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</c:chart>
  <c:externalData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>
              <a:defRPr lang="en-US"/>
            </a:pPr>
            <a:r>
              <a:t>Figure 6: Doctors’ Care Plan</a:t>
            </a:r>
          </a:p>
        </c:rich>
      </c:tx>
      <c:layout>
        <c:manualLayout>
          <c:xMode val="edge"/>
          <c:yMode val="edge"/>
          <c:x val="0.13935104485985053"/>
          <c:y val="6.0606060606060622E-2"/>
        </c:manualLayout>
      </c:layout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Sheet3!$A$51</c:f>
              <c:strCache>
                <c:ptCount val="1"/>
                <c:pt idx="0">
                  <c:v>Graph 5: Doctors’ Care Plan</c:v>
                </c:pt>
              </c:strCache>
            </c:strRef>
          </c:tx>
          <c:dPt>
            <c:idx val="1"/>
            <c:spPr>
              <a:solidFill>
                <a:srgbClr val="FFC000"/>
              </a:solidFill>
            </c:spPr>
          </c:dPt>
          <c:dPt>
            <c:idx val="2"/>
            <c:spPr>
              <a:solidFill>
                <a:srgbClr val="00B050"/>
              </a:solidFill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t>99</a:t>
                    </a:r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t>1</a:t>
                    </a:r>
                  </a:p>
                </c:rich>
              </c:tx>
              <c:showVal val="1"/>
            </c:dLbl>
            <c:spPr>
              <a:solidFill>
                <a:schemeClr val="bg1"/>
              </a:solidFill>
            </c:spPr>
            <c:txPr>
              <a:bodyPr/>
              <a:lstStyle/>
              <a:p>
                <a:pPr>
                  <a:defRPr lang="en-US" sz="1050" b="1"/>
                </a:pPr>
                <a:endParaRPr lang="en-US"/>
              </a:p>
            </c:txPr>
            <c:showVal val="1"/>
          </c:dLbls>
          <c:cat>
            <c:strRef>
              <c:f>Sheet3!$B$50:$D$50</c:f>
              <c:strCache>
                <c:ptCount val="3"/>
                <c:pt idx="0">
                  <c:v>Documented</c:v>
                </c:pt>
                <c:pt idx="1">
                  <c:v>Non documented</c:v>
                </c:pt>
                <c:pt idx="2">
                  <c:v>Non applicable</c:v>
                </c:pt>
              </c:strCache>
            </c:strRef>
          </c:cat>
          <c:val>
            <c:numRef>
              <c:f>Sheet3!$B$51:$D$51</c:f>
              <c:numCache>
                <c:formatCode>General</c:formatCode>
                <c:ptCount val="3"/>
                <c:pt idx="0">
                  <c:v>99.02</c:v>
                </c:pt>
                <c:pt idx="1">
                  <c:v>0.92</c:v>
                </c:pt>
                <c:pt idx="2">
                  <c:v>0</c:v>
                </c:pt>
              </c:numCache>
            </c:numRef>
          </c:val>
        </c:ser>
        <c:shape val="cylinder"/>
        <c:axId val="124114048"/>
        <c:axId val="124115584"/>
        <c:axId val="0"/>
      </c:bar3DChart>
      <c:catAx>
        <c:axId val="124114048"/>
        <c:scaling>
          <c:orientation val="minMax"/>
        </c:scaling>
        <c:axPos val="b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24115584"/>
        <c:crosses val="autoZero"/>
        <c:auto val="1"/>
        <c:lblAlgn val="ctr"/>
        <c:lblOffset val="100"/>
      </c:catAx>
      <c:valAx>
        <c:axId val="124115584"/>
        <c:scaling>
          <c:orientation val="minMax"/>
        </c:scaling>
        <c:axPos val="l"/>
        <c:majorGridlines>
          <c:spPr>
            <a:ln>
              <a:noFill/>
            </a:ln>
          </c:spPr>
        </c:majorGridlines>
        <c:numFmt formatCode="General" sourceLinked="1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24114048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</c:chart>
  <c:externalData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lang="en-US"/>
            </a:pPr>
            <a:r>
              <a:t>Figure 7: Authentication by Consultant in Doctor's Care Plan</a:t>
            </a:r>
          </a:p>
        </c:rich>
      </c:tx>
      <c:layout/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Sheet3!$A$66</c:f>
              <c:strCache>
                <c:ptCount val="1"/>
                <c:pt idx="0">
                  <c:v>Graph 6: Authentication by Consultant in Doctor's Care Plan</c:v>
                </c:pt>
              </c:strCache>
            </c:strRef>
          </c:tx>
          <c:dPt>
            <c:idx val="1"/>
            <c:spPr>
              <a:solidFill>
                <a:srgbClr val="FFC000"/>
              </a:solidFill>
            </c:spPr>
          </c:dPt>
          <c:dPt>
            <c:idx val="2"/>
            <c:spPr>
              <a:solidFill>
                <a:srgbClr val="00B050"/>
              </a:solidFill>
            </c:spPr>
          </c:dPt>
          <c:dLbls>
            <c:spPr>
              <a:solidFill>
                <a:schemeClr val="bg1"/>
              </a:solidFill>
            </c:spPr>
            <c:txPr>
              <a:bodyPr/>
              <a:lstStyle/>
              <a:p>
                <a:pPr>
                  <a:defRPr lang="en-US" sz="1050" b="1"/>
                </a:pPr>
                <a:endParaRPr lang="en-US"/>
              </a:p>
            </c:txPr>
            <c:showVal val="1"/>
          </c:dLbls>
          <c:cat>
            <c:strRef>
              <c:f>Sheet3!$B$65:$D$65</c:f>
              <c:strCache>
                <c:ptCount val="3"/>
                <c:pt idx="0">
                  <c:v>Documented</c:v>
                </c:pt>
                <c:pt idx="1">
                  <c:v>Not Documented</c:v>
                </c:pt>
                <c:pt idx="2">
                  <c:v>Not Applicable</c:v>
                </c:pt>
              </c:strCache>
            </c:strRef>
          </c:cat>
          <c:val>
            <c:numRef>
              <c:f>Sheet3!$B$66:$D$66</c:f>
              <c:numCache>
                <c:formatCode>General</c:formatCode>
                <c:ptCount val="3"/>
                <c:pt idx="0">
                  <c:v>98.7</c:v>
                </c:pt>
                <c:pt idx="1">
                  <c:v>1.3</c:v>
                </c:pt>
                <c:pt idx="2">
                  <c:v>0</c:v>
                </c:pt>
              </c:numCache>
            </c:numRef>
          </c:val>
        </c:ser>
        <c:shape val="cylinder"/>
        <c:axId val="123999360"/>
        <c:axId val="124000896"/>
        <c:axId val="0"/>
      </c:bar3DChart>
      <c:catAx>
        <c:axId val="123999360"/>
        <c:scaling>
          <c:orientation val="minMax"/>
        </c:scaling>
        <c:axPos val="b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24000896"/>
        <c:crosses val="autoZero"/>
        <c:auto val="1"/>
        <c:lblAlgn val="ctr"/>
        <c:lblOffset val="100"/>
      </c:catAx>
      <c:valAx>
        <c:axId val="124000896"/>
        <c:scaling>
          <c:orientation val="minMax"/>
        </c:scaling>
        <c:axPos val="l"/>
        <c:majorGridlines>
          <c:spPr>
            <a:ln>
              <a:noFill/>
            </a:ln>
          </c:spPr>
        </c:majorGridlines>
        <c:numFmt formatCode="General" sourceLinked="1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23999360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</c:chart>
  <c:externalData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lang="en-US"/>
            </a:pPr>
            <a:r>
              <a:t>Figure 8: Daily Nursing</a:t>
            </a:r>
            <a:r>
              <a:rPr baseline="0"/>
              <a:t> Care Plan</a:t>
            </a:r>
            <a:r>
              <a:t> </a:t>
            </a:r>
          </a:p>
        </c:rich>
      </c:tx>
      <c:layout>
        <c:manualLayout>
          <c:xMode val="edge"/>
          <c:yMode val="edge"/>
          <c:x val="0.10884711286089238"/>
          <c:y val="3.7037037037037056E-2"/>
        </c:manualLayout>
      </c:layout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Sheet3!$A$282</c:f>
              <c:strCache>
                <c:ptCount val="1"/>
                <c:pt idx="0">
                  <c:v>Daily Nursing Care Plan</c:v>
                </c:pt>
              </c:strCache>
            </c:strRef>
          </c:tx>
          <c:dPt>
            <c:idx val="1"/>
            <c:spPr>
              <a:solidFill>
                <a:srgbClr val="FFC000"/>
              </a:solidFill>
            </c:spPr>
          </c:dPt>
          <c:dPt>
            <c:idx val="2"/>
            <c:spPr>
              <a:solidFill>
                <a:srgbClr val="00B050"/>
              </a:solidFill>
            </c:spPr>
          </c:dPt>
          <c:dLbls>
            <c:spPr>
              <a:solidFill>
                <a:schemeClr val="bg1"/>
              </a:solidFill>
            </c:spPr>
            <c:txPr>
              <a:bodyPr/>
              <a:lstStyle/>
              <a:p>
                <a:pPr>
                  <a:defRPr lang="en-US" sz="1050" b="1"/>
                </a:pPr>
                <a:endParaRPr lang="en-US"/>
              </a:p>
            </c:txPr>
            <c:showVal val="1"/>
          </c:dLbls>
          <c:cat>
            <c:strRef>
              <c:f>Sheet3!$B$281:$D$281</c:f>
              <c:strCache>
                <c:ptCount val="3"/>
                <c:pt idx="0">
                  <c:v>Documented</c:v>
                </c:pt>
                <c:pt idx="1">
                  <c:v>Non Documented</c:v>
                </c:pt>
                <c:pt idx="2">
                  <c:v>Not Applicable</c:v>
                </c:pt>
              </c:strCache>
            </c:strRef>
          </c:cat>
          <c:val>
            <c:numRef>
              <c:f>Sheet3!$B$282:$D$282</c:f>
              <c:numCache>
                <c:formatCode>General</c:formatCode>
                <c:ptCount val="3"/>
                <c:pt idx="0">
                  <c:v>98.8</c:v>
                </c:pt>
                <c:pt idx="1">
                  <c:v>1.2</c:v>
                </c:pt>
                <c:pt idx="2">
                  <c:v>0</c:v>
                </c:pt>
              </c:numCache>
            </c:numRef>
          </c:val>
        </c:ser>
        <c:shape val="cylinder"/>
        <c:axId val="124503168"/>
        <c:axId val="124504704"/>
        <c:axId val="0"/>
      </c:bar3DChart>
      <c:catAx>
        <c:axId val="124503168"/>
        <c:scaling>
          <c:orientation val="minMax"/>
        </c:scaling>
        <c:axPos val="b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24504704"/>
        <c:crosses val="autoZero"/>
        <c:auto val="1"/>
        <c:lblAlgn val="ctr"/>
        <c:lblOffset val="100"/>
      </c:catAx>
      <c:valAx>
        <c:axId val="124504704"/>
        <c:scaling>
          <c:orientation val="minMax"/>
        </c:scaling>
        <c:axPos val="l"/>
        <c:majorGridlines>
          <c:spPr>
            <a:ln>
              <a:noFill/>
            </a:ln>
          </c:spPr>
        </c:majorGridlines>
        <c:numFmt formatCode="General" sourceLinked="1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24503168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</c:chart>
  <c:externalData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title>
      <c:tx>
        <c:rich>
          <a:bodyPr/>
          <a:lstStyle/>
          <a:p>
            <a:pPr>
              <a:defRPr/>
            </a:pPr>
            <a:r>
              <a:rPr lang="en-US"/>
              <a:t>Figure 9: Date and Time of Inspection in Admission Request Form  (in percent)</a:t>
            </a:r>
          </a:p>
        </c:rich>
      </c:tx>
      <c:layout/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Documented</c:v>
                </c:pt>
              </c:strCache>
            </c:strRef>
          </c:tx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Sheet1!$B$2</c:f>
              <c:numCache>
                <c:formatCode>General</c:formatCode>
                <c:ptCount val="1"/>
                <c:pt idx="0">
                  <c:v>82.5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Not Documented</c:v>
                </c:pt>
              </c:strCache>
            </c:strRef>
          </c:tx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Sheet1!$C$2</c:f>
              <c:numCache>
                <c:formatCode>General</c:formatCode>
                <c:ptCount val="1"/>
                <c:pt idx="0">
                  <c:v>17.5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Not Applicable</c:v>
                </c:pt>
              </c:strCache>
            </c:strRef>
          </c:tx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Sheet1!$D$2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</c:ser>
        <c:shape val="cylinder"/>
        <c:axId val="124804480"/>
        <c:axId val="124699776"/>
        <c:axId val="0"/>
      </c:bar3DChart>
      <c:catAx>
        <c:axId val="124804480"/>
        <c:scaling>
          <c:orientation val="minMax"/>
        </c:scaling>
        <c:axPos val="b"/>
        <c:numFmt formatCode="General" sourceLinked="1"/>
        <c:majorTickMark val="none"/>
        <c:tickLblPos val="nextTo"/>
        <c:crossAx val="124699776"/>
        <c:crosses val="autoZero"/>
        <c:auto val="1"/>
        <c:lblAlgn val="ctr"/>
        <c:lblOffset val="100"/>
      </c:catAx>
      <c:valAx>
        <c:axId val="124699776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124804480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72910-A9FD-4F0F-A2EF-82DA487C1B27}" type="datetimeFigureOut">
              <a:rPr lang="en-US" smtClean="0"/>
              <a:pPr/>
              <a:t>5/19/2015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9AE2-8171-4913-8C62-2EDEEB221BF0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72910-A9FD-4F0F-A2EF-82DA487C1B27}" type="datetimeFigureOut">
              <a:rPr lang="en-US" smtClean="0"/>
              <a:pPr/>
              <a:t>5/19/2015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9AE2-8171-4913-8C62-2EDEEB221BF0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72910-A9FD-4F0F-A2EF-82DA487C1B27}" type="datetimeFigureOut">
              <a:rPr lang="en-US" smtClean="0"/>
              <a:pPr/>
              <a:t>5/19/2015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9AE2-8171-4913-8C62-2EDEEB221BF0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72910-A9FD-4F0F-A2EF-82DA487C1B27}" type="datetimeFigureOut">
              <a:rPr lang="en-US" smtClean="0"/>
              <a:pPr/>
              <a:t>5/19/2015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9AE2-8171-4913-8C62-2EDEEB221BF0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72910-A9FD-4F0F-A2EF-82DA487C1B27}" type="datetimeFigureOut">
              <a:rPr lang="en-US" smtClean="0"/>
              <a:pPr/>
              <a:t>5/19/2015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9AE2-8171-4913-8C62-2EDEEB221BF0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72910-A9FD-4F0F-A2EF-82DA487C1B27}" type="datetimeFigureOut">
              <a:rPr lang="en-US" smtClean="0"/>
              <a:pPr/>
              <a:t>5/19/2015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9AE2-8171-4913-8C62-2EDEEB221BF0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72910-A9FD-4F0F-A2EF-82DA487C1B27}" type="datetimeFigureOut">
              <a:rPr lang="en-US" smtClean="0"/>
              <a:pPr/>
              <a:t>5/19/2015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9AE2-8171-4913-8C62-2EDEEB221BF0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72910-A9FD-4F0F-A2EF-82DA487C1B27}" type="datetimeFigureOut">
              <a:rPr lang="en-US" smtClean="0"/>
              <a:pPr/>
              <a:t>5/19/2015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9AE2-8171-4913-8C62-2EDEEB221BF0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72910-A9FD-4F0F-A2EF-82DA487C1B27}" type="datetimeFigureOut">
              <a:rPr lang="en-US" smtClean="0"/>
              <a:pPr/>
              <a:t>5/19/2015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9AE2-8171-4913-8C62-2EDEEB221BF0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72910-A9FD-4F0F-A2EF-82DA487C1B27}" type="datetimeFigureOut">
              <a:rPr lang="en-US" smtClean="0"/>
              <a:pPr/>
              <a:t>5/19/2015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9AE2-8171-4913-8C62-2EDEEB221BF0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72910-A9FD-4F0F-A2EF-82DA487C1B27}" type="datetimeFigureOut">
              <a:rPr lang="en-US" smtClean="0"/>
              <a:pPr/>
              <a:t>5/19/2015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9AE2-8171-4913-8C62-2EDEEB221BF0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872910-A9FD-4F0F-A2EF-82DA487C1B27}" type="datetimeFigureOut">
              <a:rPr lang="en-US" smtClean="0"/>
              <a:pPr/>
              <a:t>5/19/2015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E49AE2-8171-4913-8C62-2EDEEB221BF0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472" y="857232"/>
            <a:ext cx="7886728" cy="2928958"/>
          </a:xfrm>
        </p:spPr>
        <p:txBody>
          <a:bodyPr>
            <a:normAutofit fontScale="90000"/>
          </a:bodyPr>
          <a:lstStyle/>
          <a:p>
            <a:r>
              <a:rPr lang="en-IN" b="1" dirty="0" smtClean="0"/>
              <a:t>Patient </a:t>
            </a:r>
            <a:r>
              <a:rPr lang="en-IN" b="1" dirty="0"/>
              <a:t>Medical Documentation as Means to Enhance Patient Safety in a Multi Specialty Hospital</a:t>
            </a:r>
            <a:r>
              <a:rPr lang="en-IN" dirty="0"/>
              <a:t/>
            </a:r>
            <a:br>
              <a:rPr lang="en-IN" dirty="0"/>
            </a:b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IN" dirty="0" smtClean="0"/>
              <a:t>By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IN" dirty="0" smtClean="0"/>
              <a:t>Col Ravi Sharma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IN" sz="1900" dirty="0" smtClean="0"/>
              <a:t>(on study leave)</a:t>
            </a:r>
          </a:p>
          <a:p>
            <a:r>
              <a:rPr lang="en-IN" dirty="0" smtClean="0"/>
              <a:t>(PGDHM/2013/052)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43182"/>
            <a:ext cx="8229600" cy="1143000"/>
          </a:xfrm>
        </p:spPr>
        <p:txBody>
          <a:bodyPr>
            <a:noAutofit/>
          </a:bodyPr>
          <a:lstStyle/>
          <a:p>
            <a:r>
              <a:rPr lang="en-IN" sz="7200" b="1" u="sng" dirty="0" smtClean="0"/>
              <a:t>Analysis</a:t>
            </a:r>
            <a:endParaRPr lang="en-IN" sz="7200" b="1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57158" y="785794"/>
          <a:ext cx="8329642" cy="53403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 descr="G:\ravi II\dissertation\photos\03 Mar\DSC_0710.JPG"/>
          <p:cNvPicPr>
            <a:picLocks noGrp="1"/>
          </p:cNvPicPr>
          <p:nvPr>
            <p:ph idx="1"/>
          </p:nvPr>
        </p:nvPicPr>
        <p:blipFill>
          <a:blip r:embed="rId2" cstate="print"/>
          <a:srcRect l="15411" t="1630"/>
          <a:stretch>
            <a:fillRect/>
          </a:stretch>
        </p:blipFill>
        <p:spPr bwMode="auto">
          <a:xfrm rot="5400000">
            <a:off x="-1107281" y="1107281"/>
            <a:ext cx="6858000" cy="464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G:\ravi II\dissertation\photos\03 Mar\DSC_0711.JPG"/>
          <p:cNvPicPr/>
          <p:nvPr/>
        </p:nvPicPr>
        <p:blipFill>
          <a:blip r:embed="rId3" cstate="print"/>
          <a:srcRect l="10907" r="7184"/>
          <a:stretch>
            <a:fillRect/>
          </a:stretch>
        </p:blipFill>
        <p:spPr bwMode="auto">
          <a:xfrm rot="5400000">
            <a:off x="3464718" y="1178719"/>
            <a:ext cx="6858000" cy="450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57158" y="642918"/>
          <a:ext cx="8429684" cy="5715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57158" y="714356"/>
          <a:ext cx="8429684" cy="55007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28596" y="714356"/>
          <a:ext cx="8258204" cy="54118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28596" y="571480"/>
          <a:ext cx="8258204" cy="55546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57158" y="428604"/>
          <a:ext cx="8429684" cy="57864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 descr="G:\ravi II\dissertation\photos\26 feb\DSC_0723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57158" y="571480"/>
          <a:ext cx="8429684" cy="57864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u="sng" dirty="0" smtClean="0"/>
              <a:t>Problem Statement</a:t>
            </a:r>
            <a:endParaRPr lang="en-IN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IN" dirty="0" smtClean="0"/>
              <a:t>Patient Safety should be supreme in a healthcare organisations</a:t>
            </a:r>
          </a:p>
          <a:p>
            <a:r>
              <a:rPr lang="en-IN" dirty="0" smtClean="0"/>
              <a:t>Accreditation as means to establish standardised processes </a:t>
            </a:r>
          </a:p>
          <a:p>
            <a:r>
              <a:rPr lang="en-IN" dirty="0" smtClean="0"/>
              <a:t>Documentation part of the processes and supports standardisation</a:t>
            </a:r>
          </a:p>
          <a:p>
            <a:r>
              <a:rPr lang="en-IN" dirty="0" smtClean="0"/>
              <a:t>Internal Audit at MRD focuses on completing the ‘record’ as per accreditation standard and legal requirement</a:t>
            </a:r>
          </a:p>
          <a:p>
            <a:r>
              <a:rPr lang="en-IN" dirty="0" smtClean="0"/>
              <a:t>Medical judgement is subjective hence not questioned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 descr="G:\ravi II\dissertation\photos\26 feb\DSC_0717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28596" y="714356"/>
          <a:ext cx="8258204" cy="54118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 descr="G:\ravi II\dissertation\photos\03 Mar\DSC_0712.JPG"/>
          <p:cNvPicPr>
            <a:picLocks noGrp="1"/>
          </p:cNvPicPr>
          <p:nvPr>
            <p:ph idx="1"/>
          </p:nvPr>
        </p:nvPicPr>
        <p:blipFill>
          <a:blip r:embed="rId2" cstate="print"/>
          <a:srcRect l="22917"/>
          <a:stretch>
            <a:fillRect/>
          </a:stretch>
        </p:blipFill>
        <p:spPr bwMode="auto">
          <a:xfrm rot="5400000">
            <a:off x="-1035843" y="1035843"/>
            <a:ext cx="6858000" cy="4786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G:\ravi II\dissertation\photos\26 feb\DSC_070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536154" y="1250158"/>
            <a:ext cx="6857999" cy="4357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57158" y="785794"/>
          <a:ext cx="8429684" cy="5357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571480"/>
          <a:ext cx="8258204" cy="55546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28596" y="642918"/>
          <a:ext cx="8258204" cy="54832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571480"/>
          <a:ext cx="8472518" cy="55546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5058" name="Picture 2" descr="G:\ravi II\dissertation\photos\03 Mar\DSC_070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7501" t="2648" r="42078" b="11049"/>
          <a:stretch>
            <a:fillRect/>
          </a:stretch>
        </p:blipFill>
        <p:spPr bwMode="auto">
          <a:xfrm rot="5400000">
            <a:off x="1328240" y="-1328295"/>
            <a:ext cx="1928826" cy="4585370"/>
          </a:xfrm>
          <a:prstGeom prst="rect">
            <a:avLst/>
          </a:prstGeom>
          <a:noFill/>
        </p:spPr>
      </p:pic>
      <p:pic>
        <p:nvPicPr>
          <p:cNvPr id="6" name="Picture 5" descr="G:\ravi II\dissertation\photos\03 Mar\DSC_0708.JPG"/>
          <p:cNvPicPr/>
          <p:nvPr/>
        </p:nvPicPr>
        <p:blipFill>
          <a:blip r:embed="rId3" cstate="print"/>
          <a:srcRect l="5208" b="12329"/>
          <a:stretch>
            <a:fillRect/>
          </a:stretch>
        </p:blipFill>
        <p:spPr bwMode="auto">
          <a:xfrm rot="5400000">
            <a:off x="3429000" y="1143000"/>
            <a:ext cx="6858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G:\ravi II\dissertation\photos\26 feb\DSC_070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928802"/>
            <a:ext cx="4572000" cy="4929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642918"/>
          <a:ext cx="8258204" cy="54832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IN" sz="3600" dirty="0" smtClean="0"/>
              <a:t>Contd.....</a:t>
            </a:r>
            <a:endParaRPr lang="en-IN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Varied type of non-standardised medical education</a:t>
            </a:r>
          </a:p>
          <a:p>
            <a:r>
              <a:rPr lang="en-IN" dirty="0" smtClean="0"/>
              <a:t>Gaps in understanding Patient Safety</a:t>
            </a:r>
          </a:p>
          <a:p>
            <a:r>
              <a:rPr lang="en-IN" dirty="0" smtClean="0"/>
              <a:t>Not part of evolution process of patient safety</a:t>
            </a:r>
          </a:p>
          <a:p>
            <a:r>
              <a:rPr lang="en-IN" dirty="0" smtClean="0"/>
              <a:t>Deficiencies in prelim education</a:t>
            </a:r>
          </a:p>
          <a:p>
            <a:r>
              <a:rPr lang="en-IN" dirty="0" smtClean="0"/>
              <a:t>Measures required to plug-in the holes which prevents achievement of high standards of Patient Safety</a:t>
            </a:r>
          </a:p>
          <a:p>
            <a:pPr>
              <a:buNone/>
            </a:pPr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28596" y="500042"/>
          <a:ext cx="8429684" cy="56261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 descr="G:\ravi II\dissertation\photos\03 Mar\DSC_0725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642918"/>
          <a:ext cx="8258204" cy="54832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785794"/>
          <a:ext cx="8258204" cy="53403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571480"/>
          <a:ext cx="8329642" cy="55546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 descr="G:\ravi II\dissertation\photos\26 feb\DSC_0708.JPG"/>
          <p:cNvPicPr>
            <a:picLocks noGrp="1"/>
          </p:cNvPicPr>
          <p:nvPr>
            <p:ph idx="1"/>
          </p:nvPr>
        </p:nvPicPr>
        <p:blipFill>
          <a:blip r:embed="rId2" cstate="print"/>
          <a:srcRect l="4938" b="8808"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 descr="G:\ravi II\dissertation\photos\05 Mar\DSC_0774_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882725" y="882695"/>
            <a:ext cx="6858001" cy="5092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G:\ravi II\dissertation\photos\05 Mar\DSC_0775_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0"/>
            <a:ext cx="407193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 descr="G:\ravi II\dissertation\photos\05 Mar\DSC_0779_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71876"/>
            <a:ext cx="9144000" cy="3286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G:\ravi II\dissertation\photos\05 Mar\DSC_0780_1.JPG"/>
          <p:cNvPicPr/>
          <p:nvPr/>
        </p:nvPicPr>
        <p:blipFill>
          <a:blip r:embed="rId3" cstate="print"/>
          <a:srcRect l="58940" t="2317" r="-67" b="2317"/>
          <a:stretch>
            <a:fillRect/>
          </a:stretch>
        </p:blipFill>
        <p:spPr bwMode="auto">
          <a:xfrm rot="5400000">
            <a:off x="2786060" y="-2786061"/>
            <a:ext cx="3571877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28596" y="785794"/>
          <a:ext cx="8258204" cy="53403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642918"/>
          <a:ext cx="8258204" cy="54832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u="sng" dirty="0" smtClean="0"/>
              <a:t>Aim</a:t>
            </a:r>
            <a:endParaRPr lang="en-IN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IN" dirty="0" smtClean="0"/>
          </a:p>
          <a:p>
            <a:r>
              <a:rPr lang="en-US" dirty="0" smtClean="0"/>
              <a:t>To Audit the Patient Medical Documentation in In-patient wards and ICUs for contributing towards Patient Safety in a multi-specialty hospital.</a:t>
            </a:r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Progress of</a:t>
            </a:r>
            <a:r>
              <a:rPr lang="en-US" u="sng" dirty="0" smtClean="0"/>
              <a:t> </a:t>
            </a:r>
            <a:r>
              <a:rPr lang="en-US" b="1" u="sng" dirty="0" smtClean="0"/>
              <a:t>Doctor’s IA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IN" dirty="0" smtClean="0"/>
          </a:p>
          <a:p>
            <a:r>
              <a:rPr lang="en-US" dirty="0" smtClean="0"/>
              <a:t>Sample 1-60:  96%</a:t>
            </a:r>
            <a:endParaRPr lang="en-IN" dirty="0" smtClean="0"/>
          </a:p>
          <a:p>
            <a:r>
              <a:rPr lang="en-IN" dirty="0" smtClean="0"/>
              <a:t>Sample 61-120: </a:t>
            </a:r>
            <a:r>
              <a:rPr lang="en-US" dirty="0" smtClean="0"/>
              <a:t>100% - </a:t>
            </a:r>
            <a:r>
              <a:rPr lang="en-US" b="1" dirty="0" smtClean="0"/>
              <a:t>Hawthorne effect</a:t>
            </a:r>
            <a:r>
              <a:rPr lang="en-US" dirty="0" smtClean="0"/>
              <a:t> (also referred to as the observer </a:t>
            </a:r>
            <a:r>
              <a:rPr lang="en-US" b="1" dirty="0" smtClean="0"/>
              <a:t>effect</a:t>
            </a:r>
            <a:r>
              <a:rPr lang="en-US" dirty="0" smtClean="0"/>
              <a:t>)</a:t>
            </a:r>
            <a:endParaRPr lang="en-IN" dirty="0" smtClean="0"/>
          </a:p>
          <a:p>
            <a:r>
              <a:rPr lang="en-US" dirty="0" smtClean="0"/>
              <a:t>Sample 121-180: 97%</a:t>
            </a:r>
            <a:endParaRPr lang="en-IN" dirty="0" smtClean="0"/>
          </a:p>
          <a:p>
            <a:r>
              <a:rPr lang="en-US" dirty="0" smtClean="0"/>
              <a:t>Sample 181-240: 98% </a:t>
            </a:r>
          </a:p>
          <a:p>
            <a:r>
              <a:rPr lang="en-US" dirty="0" smtClean="0"/>
              <a:t>Sample 241-308: 99% </a:t>
            </a:r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28596" y="642918"/>
          <a:ext cx="8258204" cy="54832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4292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u="sng" dirty="0" smtClean="0"/>
              <a:t>Progress of</a:t>
            </a:r>
            <a:r>
              <a:rPr lang="en-US" u="sng" dirty="0" smtClean="0"/>
              <a:t> </a:t>
            </a:r>
            <a:r>
              <a:rPr lang="en-US" b="1" u="sng" dirty="0" smtClean="0"/>
              <a:t>Nutritional Assessment </a:t>
            </a:r>
            <a:endParaRPr lang="en-IN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2260623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Sample 1-60:  35%</a:t>
            </a:r>
            <a:endParaRPr lang="en-IN" dirty="0" smtClean="0"/>
          </a:p>
          <a:p>
            <a:r>
              <a:rPr lang="en-IN" dirty="0" smtClean="0"/>
              <a:t>Sample 61-120: </a:t>
            </a:r>
            <a:r>
              <a:rPr lang="en-US" dirty="0" smtClean="0"/>
              <a:t>20%</a:t>
            </a:r>
            <a:endParaRPr lang="en-IN" dirty="0" smtClean="0"/>
          </a:p>
          <a:p>
            <a:r>
              <a:rPr lang="en-US" dirty="0" smtClean="0"/>
              <a:t>Sample 121-180: 46.7%</a:t>
            </a:r>
            <a:endParaRPr lang="en-IN" dirty="0" smtClean="0"/>
          </a:p>
          <a:p>
            <a:r>
              <a:rPr lang="en-US" dirty="0" smtClean="0"/>
              <a:t>Sample 181-240: 53.3% </a:t>
            </a:r>
          </a:p>
          <a:p>
            <a:r>
              <a:rPr lang="en-US" dirty="0" smtClean="0"/>
              <a:t>Sample 241-308: 75% </a:t>
            </a:r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u="sng" dirty="0" smtClean="0"/>
              <a:t>FINDINGS AND RECOMMENDATIONS</a:t>
            </a:r>
            <a:endParaRPr lang="en-IN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929222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Traditional </a:t>
            </a:r>
            <a:r>
              <a:rPr lang="en-US" dirty="0" smtClean="0"/>
              <a:t>A</a:t>
            </a:r>
            <a:r>
              <a:rPr lang="en-US" dirty="0" smtClean="0"/>
              <a:t>pproach: Assumed </a:t>
            </a:r>
            <a:r>
              <a:rPr lang="en-US" dirty="0" smtClean="0"/>
              <a:t>that well-trained, conscientious practitioners do not make errors </a:t>
            </a:r>
            <a:r>
              <a:rPr lang="en-US" dirty="0" smtClean="0"/>
              <a:t>-</a:t>
            </a:r>
            <a:r>
              <a:rPr lang="en-US" dirty="0" smtClean="0"/>
              <a:t>non-use </a:t>
            </a:r>
            <a:r>
              <a:rPr lang="en-US" dirty="0" smtClean="0"/>
              <a:t>of rubber stamp by 94% of the doctors </a:t>
            </a:r>
            <a:endParaRPr lang="en-IN" dirty="0" smtClean="0"/>
          </a:p>
          <a:p>
            <a:r>
              <a:rPr lang="en-US" dirty="0" smtClean="0"/>
              <a:t>Errors </a:t>
            </a:r>
            <a:r>
              <a:rPr lang="en-US" dirty="0" smtClean="0"/>
              <a:t>could be reduced by redesigning systems and processes </a:t>
            </a:r>
            <a:r>
              <a:rPr lang="en-US" dirty="0" smtClean="0"/>
              <a:t>-using </a:t>
            </a:r>
            <a:r>
              <a:rPr lang="en-US" dirty="0" smtClean="0"/>
              <a:t>human factors principles. The audit of Patient Medical Documentation in the present study is an effort to do the same in an accredited hospital.</a:t>
            </a:r>
            <a:endParaRPr lang="en-IN" dirty="0" smtClean="0"/>
          </a:p>
          <a:p>
            <a:r>
              <a:rPr lang="en-US" dirty="0" smtClean="0"/>
              <a:t>Adaption of </a:t>
            </a:r>
            <a:r>
              <a:rPr lang="en-US" dirty="0" smtClean="0"/>
              <a:t>concepts from other established and successful </a:t>
            </a:r>
            <a:r>
              <a:rPr lang="en-US" dirty="0" smtClean="0"/>
              <a:t>fields: Internal </a:t>
            </a:r>
            <a:r>
              <a:rPr lang="en-US" dirty="0" smtClean="0"/>
              <a:t>A</a:t>
            </a:r>
            <a:r>
              <a:rPr lang="en-US" dirty="0" smtClean="0"/>
              <a:t>udits </a:t>
            </a:r>
            <a:r>
              <a:rPr lang="en-US" dirty="0" smtClean="0"/>
              <a:t>are established norms in the Armed </a:t>
            </a:r>
            <a:r>
              <a:rPr lang="en-US" dirty="0" smtClean="0"/>
              <a:t>Forces</a:t>
            </a:r>
            <a:endParaRPr lang="en-IN" dirty="0" smtClean="0"/>
          </a:p>
          <a:p>
            <a:r>
              <a:rPr lang="en-US" dirty="0" smtClean="0"/>
              <a:t>Non-</a:t>
            </a:r>
            <a:r>
              <a:rPr lang="en-US" dirty="0" err="1" smtClean="0"/>
              <a:t>standardisation</a:t>
            </a:r>
            <a:r>
              <a:rPr lang="en-US" dirty="0" smtClean="0"/>
              <a:t> </a:t>
            </a:r>
            <a:r>
              <a:rPr lang="en-US" dirty="0" smtClean="0"/>
              <a:t>of education- reduction </a:t>
            </a:r>
            <a:r>
              <a:rPr lang="en-US" dirty="0" smtClean="0"/>
              <a:t>of mistakes through document standardization is a viable alternative to achieve patient </a:t>
            </a:r>
            <a:r>
              <a:rPr lang="en-US" dirty="0" smtClean="0"/>
              <a:t>safety: Continuous </a:t>
            </a:r>
            <a:r>
              <a:rPr lang="en-US" dirty="0" smtClean="0"/>
              <a:t>T</a:t>
            </a:r>
            <a:r>
              <a:rPr lang="en-US" dirty="0" smtClean="0"/>
              <a:t>raining </a:t>
            </a:r>
            <a:r>
              <a:rPr lang="en-US" dirty="0" smtClean="0"/>
              <a:t>guided by the deficiencies detected during the audit can provide a workable solution to fill the gaps in the initial medical </a:t>
            </a:r>
            <a:r>
              <a:rPr lang="en-US" dirty="0" smtClean="0"/>
              <a:t>education</a:t>
            </a:r>
            <a:endParaRPr lang="en-IN" dirty="0" smtClean="0"/>
          </a:p>
          <a:p>
            <a:r>
              <a:rPr lang="en-US" dirty="0" smtClean="0"/>
              <a:t>Limiting </a:t>
            </a:r>
            <a:r>
              <a:rPr lang="en-US" dirty="0" smtClean="0"/>
              <a:t>the blame and avoid finger </a:t>
            </a:r>
            <a:r>
              <a:rPr lang="en-US" dirty="0" smtClean="0"/>
              <a:t>pointing- transparency, team spirit</a:t>
            </a:r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IN" dirty="0" err="1" smtClean="0"/>
              <a:t>Contd</a:t>
            </a:r>
            <a:r>
              <a:rPr lang="en-IN" dirty="0" smtClean="0"/>
              <a:t>…….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u="sng" dirty="0" smtClean="0"/>
              <a:t>Culture </a:t>
            </a:r>
            <a:r>
              <a:rPr lang="en-US" u="sng" dirty="0" smtClean="0"/>
              <a:t>and Professionalism</a:t>
            </a:r>
            <a:r>
              <a:rPr lang="en-US" dirty="0" smtClean="0"/>
              <a:t>. </a:t>
            </a:r>
            <a:r>
              <a:rPr lang="en-US" dirty="0" smtClean="0"/>
              <a:t> </a:t>
            </a:r>
            <a:r>
              <a:rPr lang="en-US" dirty="0" smtClean="0"/>
              <a:t>C</a:t>
            </a:r>
            <a:r>
              <a:rPr lang="en-US" dirty="0" smtClean="0"/>
              <a:t>ollective </a:t>
            </a:r>
            <a:r>
              <a:rPr lang="en-US" dirty="0" smtClean="0"/>
              <a:t>evolution of culture and professionalism involving Clinicians, governing boards, executive leaders, and middle managers of health care delivery </a:t>
            </a:r>
            <a:r>
              <a:rPr lang="en-US" dirty="0" smtClean="0"/>
              <a:t>organizations.</a:t>
            </a:r>
          </a:p>
          <a:p>
            <a:r>
              <a:rPr lang="en-US" dirty="0" smtClean="0"/>
              <a:t>Overlap </a:t>
            </a:r>
            <a:r>
              <a:rPr lang="en-US" dirty="0" smtClean="0"/>
              <a:t>of all in the patient safety </a:t>
            </a:r>
            <a:r>
              <a:rPr lang="en-US" dirty="0" smtClean="0"/>
              <a:t>mechanism- </a:t>
            </a:r>
            <a:r>
              <a:rPr lang="en-US" dirty="0" smtClean="0"/>
              <a:t>monthly Board of Officers (BOO) detailed by Quality Department </a:t>
            </a:r>
            <a:r>
              <a:rPr lang="en-US" dirty="0" smtClean="0"/>
              <a:t>  </a:t>
            </a:r>
          </a:p>
          <a:p>
            <a:pPr lvl="1"/>
            <a:r>
              <a:rPr lang="en-US" dirty="0" smtClean="0"/>
              <a:t>BOO -act </a:t>
            </a:r>
            <a:r>
              <a:rPr lang="en-US" dirty="0" smtClean="0"/>
              <a:t>as a mirror to “sharp-end” for self correction. </a:t>
            </a:r>
            <a:endParaRPr lang="en-IN" dirty="0" smtClean="0"/>
          </a:p>
          <a:p>
            <a:pPr lvl="2"/>
            <a:r>
              <a:rPr lang="en-US" dirty="0" smtClean="0"/>
              <a:t>Presiding Officer- Any Consultant.</a:t>
            </a:r>
            <a:endParaRPr lang="en-IN" dirty="0" smtClean="0"/>
          </a:p>
          <a:p>
            <a:pPr lvl="2"/>
            <a:r>
              <a:rPr lang="en-US" dirty="0" smtClean="0"/>
              <a:t>Members:</a:t>
            </a:r>
            <a:endParaRPr lang="en-IN" dirty="0" smtClean="0"/>
          </a:p>
          <a:p>
            <a:pPr lvl="3">
              <a:buNone/>
            </a:pPr>
            <a:r>
              <a:rPr lang="en-US" dirty="0" smtClean="0"/>
              <a:t>One </a:t>
            </a:r>
            <a:r>
              <a:rPr lang="en-US" dirty="0" smtClean="0"/>
              <a:t>Resident Doctor</a:t>
            </a:r>
            <a:endParaRPr lang="en-IN" dirty="0" smtClean="0"/>
          </a:p>
          <a:p>
            <a:pPr lvl="3">
              <a:buNone/>
            </a:pPr>
            <a:r>
              <a:rPr lang="en-US" dirty="0" smtClean="0"/>
              <a:t>One </a:t>
            </a:r>
            <a:r>
              <a:rPr lang="en-US" dirty="0" smtClean="0"/>
              <a:t>Nursing Staff</a:t>
            </a:r>
            <a:endParaRPr lang="en-IN" dirty="0" smtClean="0"/>
          </a:p>
          <a:p>
            <a:pPr lvl="3">
              <a:buNone/>
            </a:pPr>
            <a:r>
              <a:rPr lang="en-US" dirty="0" smtClean="0"/>
              <a:t>One </a:t>
            </a:r>
            <a:r>
              <a:rPr lang="en-US" dirty="0" smtClean="0"/>
              <a:t>member from any of the non-medical staff</a:t>
            </a:r>
            <a:endParaRPr lang="en-IN" dirty="0" smtClean="0"/>
          </a:p>
          <a:p>
            <a:r>
              <a:rPr lang="en-US" dirty="0" smtClean="0"/>
              <a:t>Conscious </a:t>
            </a:r>
            <a:r>
              <a:rPr lang="en-US" dirty="0" smtClean="0"/>
              <a:t>effort to improve patient </a:t>
            </a:r>
            <a:r>
              <a:rPr lang="en-US" dirty="0" smtClean="0"/>
              <a:t>safety- focus to improve malice of </a:t>
            </a:r>
            <a:r>
              <a:rPr lang="en-US" dirty="0" smtClean="0"/>
              <a:t>illegible </a:t>
            </a:r>
            <a:r>
              <a:rPr lang="en-US" dirty="0" smtClean="0"/>
              <a:t>signatures, illegible prescription </a:t>
            </a:r>
            <a:r>
              <a:rPr lang="en-US" dirty="0" smtClean="0"/>
              <a:t>and non-use of the personal </a:t>
            </a:r>
            <a:r>
              <a:rPr lang="en-US" dirty="0" smtClean="0"/>
              <a:t>stamp  </a:t>
            </a:r>
            <a:endParaRPr lang="en-IN" dirty="0" smtClean="0"/>
          </a:p>
          <a:p>
            <a:r>
              <a:rPr lang="en-US" dirty="0" smtClean="0"/>
              <a:t>NABH </a:t>
            </a:r>
            <a:r>
              <a:rPr lang="en-US" dirty="0" smtClean="0"/>
              <a:t>in our context came up taking inspiration from the advanced </a:t>
            </a:r>
            <a:r>
              <a:rPr lang="en-US" dirty="0" smtClean="0"/>
              <a:t>countries- </a:t>
            </a:r>
            <a:r>
              <a:rPr lang="en-US" dirty="0" smtClean="0"/>
              <a:t>fill in this void the internal audit mechanism </a:t>
            </a:r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03464"/>
            <a:ext cx="8229600" cy="2011354"/>
          </a:xfrm>
        </p:spPr>
        <p:txBody>
          <a:bodyPr>
            <a:normAutofit/>
          </a:bodyPr>
          <a:lstStyle/>
          <a:p>
            <a:r>
              <a:rPr lang="en-IN" sz="6600" b="1" dirty="0" smtClean="0"/>
              <a:t>THANK YOU</a:t>
            </a:r>
            <a:endParaRPr lang="en-IN" sz="66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u="sng" dirty="0" smtClean="0"/>
              <a:t>Objectives of Study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900634"/>
          </a:xfrm>
        </p:spPr>
        <p:txBody>
          <a:bodyPr>
            <a:normAutofit fontScale="62500" lnSpcReduction="20000"/>
          </a:bodyPr>
          <a:lstStyle/>
          <a:p>
            <a:pPr algn="just">
              <a:buBlip>
                <a:blip r:embed="rId2"/>
              </a:buBlip>
            </a:pPr>
            <a:r>
              <a:rPr lang="en-US" sz="4000" dirty="0" smtClean="0"/>
              <a:t>The objectives of this study are to analyze the following from the perspective of an administrator:</a:t>
            </a:r>
            <a:endParaRPr lang="en-IN" sz="4000" dirty="0" smtClean="0"/>
          </a:p>
          <a:p>
            <a:pPr lvl="1" algn="just">
              <a:buFont typeface="Courier New" pitchFamily="49" charset="0"/>
              <a:buChar char="o"/>
            </a:pPr>
            <a:r>
              <a:rPr lang="en-US" sz="3800" dirty="0" smtClean="0"/>
              <a:t>To establish the role of documentation in the patient safety.</a:t>
            </a:r>
          </a:p>
          <a:p>
            <a:pPr lvl="1" algn="just">
              <a:buFont typeface="Courier New" pitchFamily="49" charset="0"/>
              <a:buChar char="o"/>
            </a:pPr>
            <a:r>
              <a:rPr lang="en-US" sz="3800" dirty="0" smtClean="0"/>
              <a:t>To identify the likely non-medical errors by doctors and nurses in Patient Medical Documentation having direct bearing on safety of patient.</a:t>
            </a:r>
          </a:p>
          <a:p>
            <a:pPr lvl="1" algn="just">
              <a:buFont typeface="Courier New" pitchFamily="49" charset="0"/>
              <a:buChar char="o"/>
            </a:pPr>
            <a:r>
              <a:rPr lang="en-US" sz="3800" dirty="0" smtClean="0"/>
              <a:t>To utilize internal audit of the Patient Medical Documentation as a possible means to Patient Safety in a new accredited hospital.</a:t>
            </a:r>
          </a:p>
          <a:p>
            <a:pPr lvl="1" algn="just">
              <a:buFont typeface="Courier New" pitchFamily="49" charset="0"/>
              <a:buChar char="o"/>
            </a:pPr>
            <a:r>
              <a:rPr lang="en-US" sz="3800" dirty="0" smtClean="0"/>
              <a:t>To recommend a broad mechanism of internal audit so as to 	bring behavioral changes in the approach to documentation as 	means to improve patient safety in a hospital. </a:t>
            </a:r>
            <a:endParaRPr lang="en-IN" sz="3800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 </a:t>
            </a:r>
            <a:r>
              <a:rPr lang="en-US" b="1" u="sng" dirty="0" smtClean="0"/>
              <a:t>Methodology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u="sng" dirty="0" smtClean="0"/>
              <a:t>Study Area</a:t>
            </a:r>
            <a:r>
              <a:rPr lang="en-US" dirty="0" smtClean="0"/>
              <a:t>. The study was carried-out in a Multi Specialty Tertiary Care Hospital</a:t>
            </a:r>
            <a:endParaRPr lang="en-IN" dirty="0" smtClean="0"/>
          </a:p>
          <a:p>
            <a:r>
              <a:rPr lang="en-US" b="1" u="sng" dirty="0" smtClean="0"/>
              <a:t>Study Design</a:t>
            </a:r>
            <a:r>
              <a:rPr lang="en-US" dirty="0" smtClean="0"/>
              <a:t>. Cross-Sectional Descriptive Study design</a:t>
            </a:r>
            <a:endParaRPr lang="en-IN" dirty="0" smtClean="0"/>
          </a:p>
          <a:p>
            <a:r>
              <a:rPr lang="en-US" b="1" u="sng" dirty="0" smtClean="0"/>
              <a:t>Study Period</a:t>
            </a:r>
            <a:r>
              <a:rPr lang="en-US" dirty="0" smtClean="0"/>
              <a:t>. 2</a:t>
            </a:r>
            <a:r>
              <a:rPr lang="en-US" baseline="30000" dirty="0" smtClean="0"/>
              <a:t>nd</a:t>
            </a:r>
            <a:r>
              <a:rPr lang="en-US" dirty="0" smtClean="0"/>
              <a:t> Feb to 30</a:t>
            </a:r>
            <a:r>
              <a:rPr lang="en-US" baseline="30000" dirty="0" smtClean="0"/>
              <a:t>th</a:t>
            </a:r>
            <a:r>
              <a:rPr lang="en-US" dirty="0" smtClean="0"/>
              <a:t> Apr 2015</a:t>
            </a:r>
            <a:endParaRPr lang="en-IN" dirty="0" smtClean="0"/>
          </a:p>
          <a:p>
            <a:r>
              <a:rPr lang="en-US" b="1" u="sng" dirty="0" smtClean="0"/>
              <a:t>Study Population</a:t>
            </a:r>
            <a:r>
              <a:rPr lang="en-US" dirty="0" smtClean="0"/>
              <a:t>. Patient Medical Documentation in In-patient wards and ICUs</a:t>
            </a:r>
            <a:endParaRPr lang="en-IN" dirty="0" smtClean="0"/>
          </a:p>
          <a:p>
            <a:r>
              <a:rPr lang="en-US" b="1" u="sng" dirty="0" smtClean="0"/>
              <a:t>Sample Size</a:t>
            </a:r>
            <a:r>
              <a:rPr lang="en-US" dirty="0" smtClean="0"/>
              <a:t>. A sample of 308 (Three Hundred and Eight) Patient Medical Documentation folders in the In-patient wards and ICUs was audited for the </a:t>
            </a:r>
            <a:r>
              <a:rPr lang="en-US" dirty="0" smtClean="0"/>
              <a:t>study</a:t>
            </a:r>
          </a:p>
          <a:p>
            <a:r>
              <a:rPr lang="en-US" b="1" u="sng" dirty="0" smtClean="0"/>
              <a:t>Study </a:t>
            </a:r>
            <a:r>
              <a:rPr lang="en-US" b="1" u="sng" dirty="0" smtClean="0"/>
              <a:t>Tool</a:t>
            </a:r>
            <a:r>
              <a:rPr lang="en-US" dirty="0" smtClean="0"/>
              <a:t>. Existing Patient Medical Documentation Audit form </a:t>
            </a:r>
            <a:r>
              <a:rPr lang="en-US" dirty="0" smtClean="0"/>
              <a:t>was </a:t>
            </a:r>
            <a:r>
              <a:rPr lang="en-US" dirty="0" smtClean="0"/>
              <a:t>utilized.</a:t>
            </a:r>
            <a:endParaRPr lang="en-IN" dirty="0" smtClean="0"/>
          </a:p>
          <a:p>
            <a:r>
              <a:rPr lang="en-US" b="1" u="sng" dirty="0" smtClean="0"/>
              <a:t>Sampling </a:t>
            </a:r>
            <a:r>
              <a:rPr lang="en-US" b="1" u="sng" dirty="0" smtClean="0"/>
              <a:t>technique</a:t>
            </a:r>
            <a:r>
              <a:rPr lang="en-US" dirty="0" smtClean="0"/>
              <a:t>. Non-Probability Convenience Sampling </a:t>
            </a:r>
            <a:r>
              <a:rPr lang="en-US" dirty="0" smtClean="0"/>
              <a:t>Technique</a:t>
            </a:r>
            <a:endParaRPr lang="en-IN" dirty="0" smtClean="0"/>
          </a:p>
          <a:p>
            <a:pPr>
              <a:buNone/>
            </a:pPr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2976"/>
                <a:gridCol w="3429024"/>
                <a:gridCol w="4572000"/>
              </a:tblGrid>
              <a:tr h="571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b="1" u="none" dirty="0">
                          <a:latin typeface="Arial"/>
                          <a:ea typeface="Calibri"/>
                          <a:cs typeface="Times New Roman"/>
                        </a:rPr>
                        <a:t>S No</a:t>
                      </a:r>
                      <a:endParaRPr lang="en-IN" sz="2400" u="none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b="1" u="none" dirty="0">
                          <a:latin typeface="Arial"/>
                          <a:ea typeface="Calibri"/>
                          <a:cs typeface="Times New Roman"/>
                        </a:rPr>
                        <a:t>Name of Ward </a:t>
                      </a:r>
                      <a:endParaRPr lang="en-IN" sz="2400" u="none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b="1" u="none" dirty="0">
                          <a:latin typeface="Arial"/>
                          <a:ea typeface="Calibri"/>
                          <a:cs typeface="Times New Roman"/>
                        </a:rPr>
                        <a:t>Number of Folders Audited</a:t>
                      </a:r>
                      <a:endParaRPr lang="en-IN" sz="2400" u="none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1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>
                          <a:latin typeface="Arial"/>
                          <a:ea typeface="Calibri"/>
                          <a:cs typeface="Times New Roman"/>
                        </a:rPr>
                        <a:t>1.</a:t>
                      </a:r>
                      <a:endParaRPr lang="en-IN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>
                          <a:latin typeface="Arial"/>
                          <a:ea typeface="Calibri"/>
                          <a:cs typeface="Times New Roman"/>
                        </a:rPr>
                        <a:t>IPD-1</a:t>
                      </a:r>
                      <a:r>
                        <a:rPr lang="en-IN" sz="2400" baseline="30000" dirty="0">
                          <a:latin typeface="Arial"/>
                          <a:ea typeface="Calibri"/>
                          <a:cs typeface="Times New Roman"/>
                        </a:rPr>
                        <a:t>st</a:t>
                      </a:r>
                      <a:r>
                        <a:rPr lang="en-IN" sz="2400" dirty="0">
                          <a:latin typeface="Arial"/>
                          <a:ea typeface="Calibri"/>
                          <a:cs typeface="Times New Roman"/>
                        </a:rPr>
                        <a:t> floor</a:t>
                      </a:r>
                      <a:endParaRPr lang="en-IN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>
                          <a:latin typeface="Arial"/>
                          <a:ea typeface="Calibri"/>
                          <a:cs typeface="Times New Roman"/>
                        </a:rPr>
                        <a:t>56</a:t>
                      </a:r>
                      <a:endParaRPr lang="en-IN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1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>
                          <a:latin typeface="Arial"/>
                          <a:ea typeface="Calibri"/>
                          <a:cs typeface="Times New Roman"/>
                        </a:rPr>
                        <a:t>2.</a:t>
                      </a:r>
                      <a:endParaRPr lang="en-IN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>
                          <a:latin typeface="Arial"/>
                          <a:ea typeface="Calibri"/>
                          <a:cs typeface="Times New Roman"/>
                        </a:rPr>
                        <a:t>IPD-2</a:t>
                      </a:r>
                      <a:r>
                        <a:rPr lang="en-IN" sz="2400" baseline="30000" dirty="0">
                          <a:latin typeface="Arial"/>
                          <a:ea typeface="Calibri"/>
                          <a:cs typeface="Times New Roman"/>
                        </a:rPr>
                        <a:t>nd</a:t>
                      </a:r>
                      <a:r>
                        <a:rPr lang="en-IN" sz="2400" dirty="0">
                          <a:latin typeface="Arial"/>
                          <a:ea typeface="Calibri"/>
                          <a:cs typeface="Times New Roman"/>
                        </a:rPr>
                        <a:t> floor</a:t>
                      </a:r>
                      <a:endParaRPr lang="en-IN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>
                          <a:latin typeface="Arial"/>
                          <a:ea typeface="Calibri"/>
                          <a:cs typeface="Times New Roman"/>
                        </a:rPr>
                        <a:t>43</a:t>
                      </a:r>
                      <a:endParaRPr lang="en-IN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1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>
                          <a:latin typeface="Arial"/>
                          <a:ea typeface="Calibri"/>
                          <a:cs typeface="Times New Roman"/>
                        </a:rPr>
                        <a:t>3.</a:t>
                      </a:r>
                      <a:endParaRPr lang="en-IN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>
                          <a:latin typeface="Arial"/>
                          <a:ea typeface="Calibri"/>
                          <a:cs typeface="Times New Roman"/>
                        </a:rPr>
                        <a:t>IPD-3</a:t>
                      </a:r>
                      <a:r>
                        <a:rPr lang="en-IN" sz="2400" baseline="30000">
                          <a:latin typeface="Arial"/>
                          <a:ea typeface="Calibri"/>
                          <a:cs typeface="Times New Roman"/>
                        </a:rPr>
                        <a:t>rd</a:t>
                      </a:r>
                      <a:r>
                        <a:rPr lang="en-IN" sz="2400">
                          <a:latin typeface="Arial"/>
                          <a:ea typeface="Calibri"/>
                          <a:cs typeface="Times New Roman"/>
                        </a:rPr>
                        <a:t> floor</a:t>
                      </a:r>
                      <a:endParaRPr lang="en-IN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>
                          <a:latin typeface="Arial"/>
                          <a:ea typeface="Calibri"/>
                          <a:cs typeface="Times New Roman"/>
                        </a:rPr>
                        <a:t>47</a:t>
                      </a:r>
                      <a:endParaRPr lang="en-IN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1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>
                          <a:latin typeface="Arial"/>
                          <a:ea typeface="Calibri"/>
                          <a:cs typeface="Times New Roman"/>
                        </a:rPr>
                        <a:t>4.</a:t>
                      </a:r>
                      <a:endParaRPr lang="en-IN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>
                          <a:latin typeface="Arial"/>
                          <a:ea typeface="Calibri"/>
                          <a:cs typeface="Times New Roman"/>
                        </a:rPr>
                        <a:t>IPD-4</a:t>
                      </a:r>
                      <a:r>
                        <a:rPr lang="en-IN" sz="2400" baseline="30000">
                          <a:latin typeface="Arial"/>
                          <a:ea typeface="Calibri"/>
                          <a:cs typeface="Times New Roman"/>
                        </a:rPr>
                        <a:t>th</a:t>
                      </a:r>
                      <a:r>
                        <a:rPr lang="en-IN" sz="2400">
                          <a:latin typeface="Arial"/>
                          <a:ea typeface="Calibri"/>
                          <a:cs typeface="Times New Roman"/>
                        </a:rPr>
                        <a:t> floor</a:t>
                      </a:r>
                      <a:endParaRPr lang="en-IN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>
                          <a:latin typeface="Arial"/>
                          <a:ea typeface="Calibri"/>
                          <a:cs typeface="Times New Roman"/>
                        </a:rPr>
                        <a:t>51</a:t>
                      </a:r>
                      <a:endParaRPr lang="en-IN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1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>
                          <a:latin typeface="Arial"/>
                          <a:ea typeface="Calibri"/>
                          <a:cs typeface="Times New Roman"/>
                        </a:rPr>
                        <a:t>5.</a:t>
                      </a:r>
                      <a:endParaRPr lang="en-IN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>
                          <a:latin typeface="Arial"/>
                          <a:ea typeface="Calibri"/>
                          <a:cs typeface="Times New Roman"/>
                        </a:rPr>
                        <a:t>ICU-1/CCU</a:t>
                      </a:r>
                      <a:endParaRPr lang="en-IN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>
                          <a:latin typeface="Arial"/>
                          <a:ea typeface="Calibri"/>
                          <a:cs typeface="Times New Roman"/>
                        </a:rPr>
                        <a:t>15</a:t>
                      </a:r>
                      <a:endParaRPr lang="en-IN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1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>
                          <a:latin typeface="Arial"/>
                          <a:ea typeface="Calibri"/>
                          <a:cs typeface="Times New Roman"/>
                        </a:rPr>
                        <a:t>6.</a:t>
                      </a:r>
                      <a:endParaRPr lang="en-IN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>
                          <a:latin typeface="Arial"/>
                          <a:ea typeface="Calibri"/>
                          <a:cs typeface="Times New Roman"/>
                        </a:rPr>
                        <a:t>ICU-1/CTVS</a:t>
                      </a:r>
                      <a:endParaRPr lang="en-IN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>
                          <a:latin typeface="Arial"/>
                          <a:ea typeface="Calibri"/>
                          <a:cs typeface="Times New Roman"/>
                        </a:rPr>
                        <a:t>16</a:t>
                      </a:r>
                      <a:endParaRPr lang="en-IN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1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>
                          <a:latin typeface="Arial"/>
                          <a:ea typeface="Calibri"/>
                          <a:cs typeface="Times New Roman"/>
                        </a:rPr>
                        <a:t>7.</a:t>
                      </a:r>
                      <a:endParaRPr lang="en-IN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>
                          <a:latin typeface="Arial"/>
                          <a:ea typeface="Calibri"/>
                          <a:cs typeface="Times New Roman"/>
                        </a:rPr>
                        <a:t>ICU-2</a:t>
                      </a:r>
                      <a:endParaRPr lang="en-IN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>
                          <a:latin typeface="Arial"/>
                          <a:ea typeface="Calibri"/>
                          <a:cs typeface="Times New Roman"/>
                        </a:rPr>
                        <a:t>23</a:t>
                      </a:r>
                      <a:endParaRPr lang="en-IN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1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>
                          <a:latin typeface="Arial"/>
                          <a:ea typeface="Calibri"/>
                          <a:cs typeface="Times New Roman"/>
                        </a:rPr>
                        <a:t>8.</a:t>
                      </a:r>
                      <a:endParaRPr lang="en-IN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>
                          <a:latin typeface="Arial"/>
                          <a:ea typeface="Calibri"/>
                          <a:cs typeface="Times New Roman"/>
                        </a:rPr>
                        <a:t>ICU-3</a:t>
                      </a:r>
                      <a:endParaRPr lang="en-IN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>
                          <a:latin typeface="Arial"/>
                          <a:ea typeface="Calibri"/>
                          <a:cs typeface="Times New Roman"/>
                        </a:rPr>
                        <a:t>21</a:t>
                      </a:r>
                      <a:endParaRPr lang="en-IN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1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>
                          <a:latin typeface="Arial"/>
                          <a:ea typeface="Calibri"/>
                          <a:cs typeface="Times New Roman"/>
                        </a:rPr>
                        <a:t>9.</a:t>
                      </a:r>
                      <a:endParaRPr lang="en-IN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>
                          <a:latin typeface="Arial"/>
                          <a:ea typeface="Calibri"/>
                          <a:cs typeface="Times New Roman"/>
                        </a:rPr>
                        <a:t>ICU-4</a:t>
                      </a:r>
                      <a:endParaRPr lang="en-IN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>
                          <a:latin typeface="Arial"/>
                          <a:ea typeface="Calibri"/>
                          <a:cs typeface="Times New Roman"/>
                        </a:rPr>
                        <a:t>19</a:t>
                      </a:r>
                      <a:endParaRPr lang="en-IN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1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>
                          <a:latin typeface="Arial"/>
                          <a:ea typeface="Calibri"/>
                          <a:cs typeface="Times New Roman"/>
                        </a:rPr>
                        <a:t>10</a:t>
                      </a:r>
                      <a:endParaRPr lang="en-IN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>
                          <a:latin typeface="Arial"/>
                          <a:ea typeface="Calibri"/>
                          <a:cs typeface="Times New Roman"/>
                        </a:rPr>
                        <a:t>ICU-5</a:t>
                      </a:r>
                      <a:endParaRPr lang="en-IN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>
                          <a:latin typeface="Arial"/>
                          <a:ea typeface="Calibri"/>
                          <a:cs typeface="Times New Roman"/>
                        </a:rPr>
                        <a:t>17</a:t>
                      </a:r>
                      <a:endParaRPr lang="en-IN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1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24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b="1" dirty="0">
                          <a:latin typeface="Arial"/>
                          <a:ea typeface="Calibri"/>
                          <a:cs typeface="Times New Roman"/>
                        </a:rPr>
                        <a:t>TOTAL</a:t>
                      </a:r>
                      <a:endParaRPr lang="en-IN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b="1" dirty="0">
                          <a:latin typeface="Arial"/>
                          <a:ea typeface="Calibri"/>
                          <a:cs typeface="Times New Roman"/>
                        </a:rPr>
                        <a:t>308</a:t>
                      </a:r>
                      <a:endParaRPr lang="en-IN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u="sng" dirty="0" smtClean="0"/>
              <a:t>Procedure</a:t>
            </a:r>
            <a:endParaRPr lang="en-IN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Initial understanding- </a:t>
            </a:r>
            <a:r>
              <a:rPr lang="en-US" dirty="0" smtClean="0"/>
              <a:t>checklist </a:t>
            </a:r>
            <a:r>
              <a:rPr lang="en-US" dirty="0" smtClean="0"/>
              <a:t>prepared as per NABH Guidelines</a:t>
            </a:r>
          </a:p>
          <a:p>
            <a:r>
              <a:rPr lang="en-US" dirty="0" smtClean="0"/>
              <a:t>Adapted with existing form for audit- Management Study</a:t>
            </a:r>
          </a:p>
          <a:p>
            <a:r>
              <a:rPr lang="en-US" dirty="0" smtClean="0"/>
              <a:t>ICUs and IPDs </a:t>
            </a:r>
          </a:p>
          <a:p>
            <a:r>
              <a:rPr lang="en-US" dirty="0" smtClean="0"/>
              <a:t>Initial 168 folders- No feed-back to wards</a:t>
            </a:r>
          </a:p>
          <a:p>
            <a:r>
              <a:rPr lang="en-US" dirty="0" smtClean="0"/>
              <a:t>Bal samples- Daily Feed-back to doc’s and nurses</a:t>
            </a:r>
          </a:p>
          <a:p>
            <a:r>
              <a:rPr lang="en-US" dirty="0" smtClean="0"/>
              <a:t>Focus of audit: HOW and WHEN  </a:t>
            </a:r>
            <a:endParaRPr lang="en-IN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4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u="sng" dirty="0" smtClean="0"/>
              <a:t>Patient Medical Documents Scrutinized </a:t>
            </a:r>
            <a:endParaRPr lang="en-IN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89185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(a)	Doctor’s Initial Assessment.</a:t>
            </a:r>
            <a:endParaRPr lang="en-IN" dirty="0" smtClean="0"/>
          </a:p>
          <a:p>
            <a:pPr>
              <a:buNone/>
            </a:pPr>
            <a:r>
              <a:rPr lang="en-US" dirty="0" smtClean="0"/>
              <a:t>	(b)	Nursing Initial Assessment.</a:t>
            </a:r>
            <a:endParaRPr lang="en-IN" dirty="0" smtClean="0"/>
          </a:p>
          <a:p>
            <a:pPr>
              <a:buNone/>
            </a:pPr>
            <a:r>
              <a:rPr lang="en-US" dirty="0" smtClean="0"/>
              <a:t>	(c)	Doctors’ Care Plan.</a:t>
            </a:r>
            <a:endParaRPr lang="en-IN" dirty="0" smtClean="0"/>
          </a:p>
          <a:p>
            <a:pPr>
              <a:buNone/>
            </a:pPr>
            <a:r>
              <a:rPr lang="en-US" dirty="0" smtClean="0"/>
              <a:t>	(d)	Nursing Care Plan.	</a:t>
            </a:r>
            <a:endParaRPr lang="en-IN" dirty="0" smtClean="0"/>
          </a:p>
          <a:p>
            <a:pPr>
              <a:buNone/>
            </a:pPr>
            <a:r>
              <a:rPr lang="en-US" dirty="0" smtClean="0"/>
              <a:t>	(e)	Nutritional Assessment Done within 24 hrs.</a:t>
            </a:r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250</TotalTime>
  <Words>943</Words>
  <Application>Microsoft Office PowerPoint</Application>
  <PresentationFormat>On-screen Show (4:3)</PresentationFormat>
  <Paragraphs>137</Paragraphs>
  <Slides>45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6" baseType="lpstr">
      <vt:lpstr>Office Theme</vt:lpstr>
      <vt:lpstr>Patient Medical Documentation as Means to Enhance Patient Safety in a Multi Specialty Hospital </vt:lpstr>
      <vt:lpstr>Problem Statement</vt:lpstr>
      <vt:lpstr>Contd.....</vt:lpstr>
      <vt:lpstr>Aim</vt:lpstr>
      <vt:lpstr>Objectives of Study</vt:lpstr>
      <vt:lpstr> Methodology </vt:lpstr>
      <vt:lpstr>Slide 7</vt:lpstr>
      <vt:lpstr>Procedure</vt:lpstr>
      <vt:lpstr>Patient Medical Documents Scrutinized </vt:lpstr>
      <vt:lpstr>Analysis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Progress of Doctor’s IA</vt:lpstr>
      <vt:lpstr>Slide 41</vt:lpstr>
      <vt:lpstr>Progress of Nutritional Assessment </vt:lpstr>
      <vt:lpstr>FINDINGS AND RECOMMENDATIONS</vt:lpstr>
      <vt:lpstr>Contd…….</vt:lpstr>
      <vt:lpstr>THANK YOU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Audit of Patient Medical Documentation as Means to Enhance Patient Safety in a Multi Specialty Hospital</dc:title>
  <dc:creator>hp pc</dc:creator>
  <cp:lastModifiedBy>hp pc</cp:lastModifiedBy>
  <cp:revision>33</cp:revision>
  <dcterms:created xsi:type="dcterms:W3CDTF">2015-05-12T04:30:47Z</dcterms:created>
  <dcterms:modified xsi:type="dcterms:W3CDTF">2015-05-19T13:36:56Z</dcterms:modified>
</cp:coreProperties>
</file>