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22"/>
  </p:notesMasterIdLst>
  <p:sldIdLst>
    <p:sldId id="256" r:id="rId2"/>
    <p:sldId id="257" r:id="rId3"/>
    <p:sldId id="284" r:id="rId4"/>
    <p:sldId id="274" r:id="rId5"/>
    <p:sldId id="260" r:id="rId6"/>
    <p:sldId id="259" r:id="rId7"/>
    <p:sldId id="261" r:id="rId8"/>
    <p:sldId id="262" r:id="rId9"/>
    <p:sldId id="263" r:id="rId10"/>
    <p:sldId id="264" r:id="rId11"/>
    <p:sldId id="266" r:id="rId12"/>
    <p:sldId id="282" r:id="rId13"/>
    <p:sldId id="283" r:id="rId14"/>
    <p:sldId id="267" r:id="rId15"/>
    <p:sldId id="273" r:id="rId16"/>
    <p:sldId id="286" r:id="rId17"/>
    <p:sldId id="285" r:id="rId18"/>
    <p:sldId id="287" r:id="rId19"/>
    <p:sldId id="288" r:id="rId20"/>
    <p:sldId id="26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4877F0-269A-4F5B-8AF7-9375F273232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1BB0F307-1B2F-4EA0-A3CF-8DA1ED4D1013}">
      <dgm:prSet/>
      <dgm:spPr/>
      <dgm:t>
        <a:bodyPr/>
        <a:lstStyle/>
        <a:p>
          <a:r>
            <a:rPr lang="en-IN" b="0" i="0" dirty="0"/>
            <a:t>Thank You</a:t>
          </a:r>
          <a:endParaRPr lang="en-IN" dirty="0"/>
        </a:p>
      </dgm:t>
    </dgm:pt>
    <dgm:pt modelId="{47F7282B-248A-43A4-A234-CC2B0116DF45}" type="parTrans" cxnId="{12549D33-67E9-4497-A262-14274F26FAD8}">
      <dgm:prSet/>
      <dgm:spPr/>
      <dgm:t>
        <a:bodyPr/>
        <a:lstStyle/>
        <a:p>
          <a:endParaRPr lang="en-IN"/>
        </a:p>
      </dgm:t>
    </dgm:pt>
    <dgm:pt modelId="{5687AE6E-429E-43F7-8E8C-B333F71D9A4B}" type="sibTrans" cxnId="{12549D33-67E9-4497-A262-14274F26FAD8}">
      <dgm:prSet/>
      <dgm:spPr/>
      <dgm:t>
        <a:bodyPr/>
        <a:lstStyle/>
        <a:p>
          <a:endParaRPr lang="en-IN"/>
        </a:p>
      </dgm:t>
    </dgm:pt>
    <dgm:pt modelId="{A3DA04E5-4FAB-4586-8BBD-D4AE87505092}" type="pres">
      <dgm:prSet presAssocID="{A54877F0-269A-4F5B-8AF7-9375F2732324}" presName="Name0" presStyleCnt="0">
        <dgm:presLayoutVars>
          <dgm:dir/>
          <dgm:animLvl val="lvl"/>
          <dgm:resizeHandles val="exact"/>
        </dgm:presLayoutVars>
      </dgm:prSet>
      <dgm:spPr/>
    </dgm:pt>
    <dgm:pt modelId="{35AC1A7A-FD35-4902-B101-819760449D56}" type="pres">
      <dgm:prSet presAssocID="{1BB0F307-1B2F-4EA0-A3CF-8DA1ED4D1013}" presName="linNode" presStyleCnt="0"/>
      <dgm:spPr/>
    </dgm:pt>
    <dgm:pt modelId="{D44C7708-DE56-4252-AF0A-DA30240F7964}" type="pres">
      <dgm:prSet presAssocID="{1BB0F307-1B2F-4EA0-A3CF-8DA1ED4D1013}" presName="parentText" presStyleLbl="node1" presStyleIdx="0" presStyleCnt="1" custScaleX="178696">
        <dgm:presLayoutVars>
          <dgm:chMax val="1"/>
          <dgm:bulletEnabled val="1"/>
        </dgm:presLayoutVars>
      </dgm:prSet>
      <dgm:spPr/>
    </dgm:pt>
  </dgm:ptLst>
  <dgm:cxnLst>
    <dgm:cxn modelId="{F7314912-A5F9-4F76-ACBE-486E6A7434B1}" type="presOf" srcId="{1BB0F307-1B2F-4EA0-A3CF-8DA1ED4D1013}" destId="{D44C7708-DE56-4252-AF0A-DA30240F7964}" srcOrd="0" destOrd="0" presId="urn:microsoft.com/office/officeart/2005/8/layout/vList5"/>
    <dgm:cxn modelId="{12549D33-67E9-4497-A262-14274F26FAD8}" srcId="{A54877F0-269A-4F5B-8AF7-9375F2732324}" destId="{1BB0F307-1B2F-4EA0-A3CF-8DA1ED4D1013}" srcOrd="0" destOrd="0" parTransId="{47F7282B-248A-43A4-A234-CC2B0116DF45}" sibTransId="{5687AE6E-429E-43F7-8E8C-B333F71D9A4B}"/>
    <dgm:cxn modelId="{E282FA49-408E-4FA7-B3A9-6277B8D622DF}" type="presOf" srcId="{A54877F0-269A-4F5B-8AF7-9375F2732324}" destId="{A3DA04E5-4FAB-4586-8BBD-D4AE87505092}" srcOrd="0" destOrd="0" presId="urn:microsoft.com/office/officeart/2005/8/layout/vList5"/>
    <dgm:cxn modelId="{E5A61D7C-F561-424F-BB51-D6D8F7E766A7}" type="presParOf" srcId="{A3DA04E5-4FAB-4586-8BBD-D4AE87505092}" destId="{35AC1A7A-FD35-4902-B101-819760449D56}" srcOrd="0" destOrd="0" presId="urn:microsoft.com/office/officeart/2005/8/layout/vList5"/>
    <dgm:cxn modelId="{DBEEA40E-8910-4BFF-A326-97CBEA5008C1}" type="presParOf" srcId="{35AC1A7A-FD35-4902-B101-819760449D56}" destId="{D44C7708-DE56-4252-AF0A-DA30240F7964}"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4C7708-DE56-4252-AF0A-DA30240F7964}">
      <dsp:nvSpPr>
        <dsp:cNvPr id="0" name=""/>
        <dsp:cNvSpPr/>
      </dsp:nvSpPr>
      <dsp:spPr>
        <a:xfrm>
          <a:off x="1574031" y="0"/>
          <a:ext cx="5677595" cy="111978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06680" rIns="213360" bIns="106680" numCol="1" spcCol="1270" anchor="ctr" anchorCtr="0">
          <a:noAutofit/>
        </a:bodyPr>
        <a:lstStyle/>
        <a:p>
          <a:pPr marL="0" lvl="0" indent="0" algn="ctr" defTabSz="2489200">
            <a:lnSpc>
              <a:spcPct val="90000"/>
            </a:lnSpc>
            <a:spcBef>
              <a:spcPct val="0"/>
            </a:spcBef>
            <a:spcAft>
              <a:spcPct val="35000"/>
            </a:spcAft>
            <a:buNone/>
          </a:pPr>
          <a:r>
            <a:rPr lang="en-IN" sz="5600" b="0" i="0" kern="1200" dirty="0"/>
            <a:t>Thank You</a:t>
          </a:r>
          <a:endParaRPr lang="en-IN" sz="5600" kern="1200" dirty="0"/>
        </a:p>
      </dsp:txBody>
      <dsp:txXfrm>
        <a:off x="1628694" y="54663"/>
        <a:ext cx="5568269" cy="101045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1147C0E5-F472-4823-852C-D183FA2F2488}" type="datetime1">
              <a:rPr lang="en-IN" smtClean="0"/>
              <a:t>26-06-2025</a:t>
            </a:fld>
            <a:endParaRPr lang="en-IN"/>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a:t>You are not allowed to add slides to this presentation</a:t>
            </a:r>
            <a:endParaRPr lang="en-IN"/>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42168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26-06-2025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0330021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23949378"/>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70757160"/>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1431739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A12769F-3E27-4D36-A194-1A84EAEDBFA1}" type="datetime1">
              <a:rPr lang="en-IN" smtClean="0"/>
              <a:t>26-06-2025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67076443"/>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A12769F-3E27-4D36-A194-1A84EAEDBFA1}" type="datetime1">
              <a:rPr lang="en-IN" smtClean="0"/>
              <a:t>26-06-2025</a:t>
            </a:fld>
            <a:endParaRPr lang="en-IN"/>
          </a:p>
        </p:txBody>
      </p:sp>
      <p:sp>
        <p:nvSpPr>
          <p:cNvPr id="8" name="Footer Placeholder 7"/>
          <p:cNvSpPr>
            <a:spLocks noGrp="1"/>
          </p:cNvSpPr>
          <p:nvPr>
            <p:ph type="ftr" sz="quarter" idx="11"/>
          </p:nvPr>
        </p:nvSpPr>
        <p:spPr>
          <a:xfrm>
            <a:off x="561111" y="6391838"/>
            <a:ext cx="3644282" cy="304801"/>
          </a:xfrm>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31384088"/>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E9DCF6C-BC1F-457E-8C73-045A403582E6}"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8869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E1E070E-952C-41C9-9ABB-C56A7BE64D88}"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51096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22128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32297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26-06-2025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17603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26-06-2025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8247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26-06-2025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97143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26-06-2025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63231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26-06-2025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77523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26-06-2025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603414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EA12769F-3E27-4D36-A194-1A84EAEDBFA1}" type="datetime1">
              <a:rPr lang="en-IN" smtClean="0"/>
              <a:t>26-06-2025</a:t>
            </a:fld>
            <a:endParaRPr lang="en-IN"/>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a:t>You are not allowed to add slides to this presentation</a:t>
            </a:r>
            <a:endParaRPr lang="en-IN"/>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920103698"/>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Lst>
  <p:hf hd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pmc.ncbi.nlm.nih.gov/articles/PMC10759396/" TargetMode="External"/><Relationship Id="rId2" Type="http://schemas.openxmlformats.org/officeDocument/2006/relationships/hyperlink" Target="https://www.researchgate.net/publication/264798871"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pmc.ncbi.nlm.nih.gov/articles/PMC9329952/" TargetMode="External"/><Relationship Id="rId4" Type="http://schemas.openxmlformats.org/officeDocument/2006/relationships/hyperlink" Target="https://www.researchgate.net/publication/343220132"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347951" y="1603948"/>
            <a:ext cx="9144000" cy="2224556"/>
          </a:xfrm>
        </p:spPr>
        <p:txBody>
          <a:bodyPr>
            <a:normAutofit fontScale="90000"/>
          </a:bodyPr>
          <a:lstStyle/>
          <a:p>
            <a:br>
              <a:rPr lang="en-IN" sz="2700" b="1" dirty="0"/>
            </a:br>
            <a:br>
              <a:rPr lang="en-IN" sz="2700" b="1" dirty="0"/>
            </a:br>
            <a:br>
              <a:rPr lang="en-IN" sz="2700" b="1" dirty="0"/>
            </a:br>
            <a:br>
              <a:rPr lang="en-IN" sz="2700" b="1" dirty="0"/>
            </a:br>
            <a:r>
              <a:rPr lang="en-IN" sz="3100" b="1" dirty="0"/>
              <a:t>BARRIERS AND FACILITATORS INFLUENCING HEALTHCARE WORKER’S ADHERENCE TO PRASAV WATCH MONITORING PROTOCOLS IN BUNDI, RAJASTHAN</a:t>
            </a:r>
            <a:br>
              <a:rPr lang="en-IN" sz="3100" dirty="0"/>
            </a:br>
            <a:endParaRPr lang="en-IN"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658911" y="4531428"/>
            <a:ext cx="9144000" cy="1655762"/>
          </a:xfrm>
        </p:spPr>
        <p:txBody>
          <a:bodyPr>
            <a:normAutofit/>
          </a:bodyPr>
          <a:lstStyle/>
          <a:p>
            <a:r>
              <a:rPr lang="en-IN" dirty="0"/>
              <a:t>Faculty Mentor                                                                 PRESENTED BY</a:t>
            </a:r>
          </a:p>
          <a:p>
            <a:r>
              <a:rPr lang="en-IN" dirty="0"/>
              <a:t>Dr. Nishikant Bele                                                              AMISHA AWASTHI</a:t>
            </a:r>
          </a:p>
          <a:p>
            <a:r>
              <a:rPr lang="en-IN" dirty="0"/>
              <a:t>Associate professor                                                       PG/23/014</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fontScale="85000" lnSpcReduction="20000"/>
          </a:bodyPr>
          <a:lstStyle/>
          <a:p>
            <a:pPr marL="0" indent="0" algn="just">
              <a:buNone/>
            </a:pPr>
            <a:r>
              <a:rPr lang="en-US" sz="2400" b="1" dirty="0">
                <a:latin typeface="Times New Roman" panose="02020603050405020304" pitchFamily="18" charset="0"/>
                <a:cs typeface="Times New Roman" panose="02020603050405020304" pitchFamily="18" charset="0"/>
              </a:rPr>
              <a:t>Major enablers included:</a:t>
            </a:r>
          </a:p>
          <a:p>
            <a:pPr algn="just"/>
            <a:r>
              <a:rPr lang="en-US" sz="2400" dirty="0">
                <a:latin typeface="Times New Roman" panose="02020603050405020304" pitchFamily="18" charset="0"/>
                <a:cs typeface="Times New Roman" panose="02020603050405020304" pitchFamily="18" charset="0"/>
              </a:rPr>
              <a:t>proper training </a:t>
            </a:r>
          </a:p>
          <a:p>
            <a:pPr algn="just"/>
            <a:r>
              <a:rPr lang="en-US" sz="2400" dirty="0">
                <a:latin typeface="Times New Roman" panose="02020603050405020304" pitchFamily="18" charset="0"/>
                <a:cs typeface="Times New Roman" panose="02020603050405020304" pitchFamily="18" charset="0"/>
              </a:rPr>
              <a:t>resource availability, </a:t>
            </a:r>
          </a:p>
          <a:p>
            <a:pPr algn="just"/>
            <a:r>
              <a:rPr lang="en-US" sz="2400" dirty="0">
                <a:latin typeface="Times New Roman" panose="02020603050405020304" pitchFamily="18" charset="0"/>
                <a:cs typeface="Times New Roman" panose="02020603050405020304" pitchFamily="18" charset="0"/>
              </a:rPr>
              <a:t> peer support.</a:t>
            </a:r>
          </a:p>
          <a:p>
            <a:pPr marL="0" indent="0" algn="just">
              <a:buNone/>
            </a:pPr>
            <a:r>
              <a:rPr lang="en-US" sz="2400" b="1" dirty="0">
                <a:latin typeface="Times New Roman" panose="02020603050405020304" pitchFamily="18" charset="0"/>
                <a:cs typeface="Times New Roman" panose="02020603050405020304" pitchFamily="18" charset="0"/>
              </a:rPr>
              <a:t>Suggestions for Improvement Respondents recommended:</a:t>
            </a:r>
          </a:p>
          <a:p>
            <a:pPr algn="just"/>
            <a:r>
              <a:rPr lang="en-US" sz="2400" dirty="0">
                <a:latin typeface="Times New Roman" panose="02020603050405020304" pitchFamily="18" charset="0"/>
                <a:cs typeface="Times New Roman" panose="02020603050405020304" pitchFamily="18" charset="0"/>
              </a:rPr>
              <a:t>Faster technical support (78%)</a:t>
            </a:r>
          </a:p>
          <a:p>
            <a:pPr algn="just"/>
            <a:r>
              <a:rPr lang="en-US" sz="2400" dirty="0">
                <a:latin typeface="Times New Roman" panose="02020603050405020304" pitchFamily="18" charset="0"/>
                <a:cs typeface="Times New Roman" panose="02020603050405020304" pitchFamily="18" charset="0"/>
              </a:rPr>
              <a:t>Improved internet access (60%)</a:t>
            </a:r>
          </a:p>
          <a:p>
            <a:pPr algn="just"/>
            <a:r>
              <a:rPr lang="en-US" sz="2400" dirty="0">
                <a:latin typeface="Times New Roman" panose="02020603050405020304" pitchFamily="18" charset="0"/>
                <a:cs typeface="Times New Roman" panose="02020603050405020304" pitchFamily="18" charset="0"/>
              </a:rPr>
              <a:t>Regular refresher trainings (55%)</a:t>
            </a:r>
          </a:p>
          <a:p>
            <a:pPr algn="just"/>
            <a:r>
              <a:rPr lang="en-US" sz="2400" dirty="0">
                <a:latin typeface="Times New Roman" panose="02020603050405020304" pitchFamily="18" charset="0"/>
                <a:cs typeface="Times New Roman" panose="02020603050405020304" pitchFamily="18" charset="0"/>
              </a:rPr>
              <a:t>Increased staff deployment (68%)</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2422891"/>
            <a:ext cx="10515600" cy="4129548"/>
          </a:xfrm>
        </p:spPr>
        <p:txBody>
          <a:bodyPr>
            <a:normAutofit fontScale="70000" lnSpcReduction="20000"/>
          </a:bodyPr>
          <a:lstStyle/>
          <a:p>
            <a:pPr marL="0" indent="0" algn="just">
              <a:buNone/>
            </a:pPr>
            <a:r>
              <a:rPr lang="en-US" sz="3100" b="1" dirty="0">
                <a:latin typeface="Times New Roman" panose="02020603050405020304" pitchFamily="18" charset="0"/>
                <a:cs typeface="Times New Roman" panose="02020603050405020304" pitchFamily="18" charset="0"/>
              </a:rPr>
              <a:t>Key Findings:</a:t>
            </a:r>
          </a:p>
          <a:p>
            <a:pPr algn="just"/>
            <a:r>
              <a:rPr lang="en-US" sz="3100" b="1" dirty="0">
                <a:latin typeface="Times New Roman" panose="02020603050405020304" pitchFamily="18" charset="0"/>
                <a:cs typeface="Times New Roman" panose="02020603050405020304" pitchFamily="18" charset="0"/>
              </a:rPr>
              <a:t>High Awareness, Yet Inconsistent Application:</a:t>
            </a:r>
            <a:r>
              <a:rPr lang="en-US" sz="3100" dirty="0">
                <a:latin typeface="Times New Roman" panose="02020603050405020304" pitchFamily="18" charset="0"/>
                <a:cs typeface="Times New Roman" panose="02020603050405020304" pitchFamily="18" charset="0"/>
              </a:rPr>
              <a:t> While all healthcare workers (HCWs) are well-trained and highly familiar (88%) with Prasav Watch protocols, and most (90%) believe in its efficacy for improving maternal-newborn outcomes, only 32% "always" adhere to them (68% "often"). This highlights a critical gap between knowledge and consistent implementation.</a:t>
            </a:r>
          </a:p>
          <a:p>
            <a:pPr algn="just"/>
            <a:r>
              <a:rPr lang="en-US" sz="3100" b="1" dirty="0">
                <a:latin typeface="Times New Roman" panose="02020603050405020304" pitchFamily="18" charset="0"/>
                <a:cs typeface="Times New Roman" panose="02020603050405020304" pitchFamily="18" charset="0"/>
              </a:rPr>
              <a:t>Core Operational Challenges</a:t>
            </a:r>
          </a:p>
          <a:p>
            <a:pPr algn="just"/>
            <a:r>
              <a:rPr lang="en-US" sz="3100" dirty="0">
                <a:latin typeface="Times New Roman" panose="02020603050405020304" pitchFamily="18" charset="0"/>
                <a:cs typeface="Times New Roman" panose="02020603050405020304" pitchFamily="18" charset="0"/>
              </a:rPr>
              <a:t>Adherence is significantly hampered by practical and systemic barriers:</a:t>
            </a:r>
          </a:p>
          <a:p>
            <a:pPr algn="just"/>
            <a:r>
              <a:rPr lang="en-US" sz="3100" b="1" dirty="0">
                <a:latin typeface="Times New Roman" panose="02020603050405020304" pitchFamily="18" charset="0"/>
                <a:cs typeface="Times New Roman" panose="02020603050405020304" pitchFamily="18" charset="0"/>
              </a:rPr>
              <a:t>Resource Constraints:</a:t>
            </a:r>
            <a:r>
              <a:rPr lang="en-US" sz="3100" dirty="0">
                <a:latin typeface="Times New Roman" panose="02020603050405020304" pitchFamily="18" charset="0"/>
                <a:cs typeface="Times New Roman" panose="02020603050405020304" pitchFamily="18" charset="0"/>
              </a:rPr>
              <a:t> Staff shortages (41%) and time constraints (46%) directly impact HCWs' capacity for comprehensive protocol execution.</a:t>
            </a:r>
          </a:p>
          <a:p>
            <a:pPr algn="just"/>
            <a:r>
              <a:rPr lang="en-US" sz="3100" b="1" dirty="0">
                <a:latin typeface="Times New Roman" panose="02020603050405020304" pitchFamily="18" charset="0"/>
                <a:cs typeface="Times New Roman" panose="02020603050405020304" pitchFamily="18" charset="0"/>
              </a:rPr>
              <a:t>Technical &amp; Logistical Hurdles:</a:t>
            </a:r>
            <a:r>
              <a:rPr lang="en-US" sz="3100" dirty="0">
                <a:latin typeface="Times New Roman" panose="02020603050405020304" pitchFamily="18" charset="0"/>
                <a:cs typeface="Times New Roman" panose="02020603050405020304" pitchFamily="18" charset="0"/>
              </a:rPr>
              <a:t> Frequent technical malfunctions (40%) and significant documentation burdens (88%) disrupt workflows and deter consistent use.</a:t>
            </a:r>
          </a:p>
          <a:p>
            <a:pPr marL="0" indent="0" algn="just">
              <a:buNone/>
            </a:pP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CC0CA-780D-68FA-B3C7-7C82A7A6C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8CF58E-1D2C-8FF3-17CA-DE544430A90E}"/>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648B06F8-4F0B-03A9-5611-3CCC5BEC278F}"/>
              </a:ext>
            </a:extLst>
          </p:cNvPr>
          <p:cNvSpPr>
            <a:spLocks noGrp="1"/>
          </p:cNvSpPr>
          <p:nvPr>
            <p:ph idx="1"/>
          </p:nvPr>
        </p:nvSpPr>
        <p:spPr>
          <a:xfrm>
            <a:off x="916859" y="2242627"/>
            <a:ext cx="10515600" cy="4502302"/>
          </a:xfrm>
        </p:spPr>
        <p:txBody>
          <a:bodyPr>
            <a:normAutofit fontScale="85000" lnSpcReduction="10000"/>
          </a:bodyPr>
          <a:lstStyle/>
          <a:p>
            <a:pPr marL="0" indent="0" algn="just">
              <a:buNone/>
            </a:pPr>
            <a:r>
              <a:rPr lang="en-US" sz="2400" b="1" dirty="0">
                <a:latin typeface="Times New Roman" panose="02020603050405020304" pitchFamily="18" charset="0"/>
                <a:cs typeface="Times New Roman" panose="02020603050405020304" pitchFamily="18" charset="0"/>
              </a:rPr>
              <a:t>Leveraging Strengths &amp; Support</a:t>
            </a:r>
          </a:p>
          <a:p>
            <a:pPr algn="just"/>
            <a:r>
              <a:rPr lang="en-US" sz="2400" b="1" dirty="0">
                <a:latin typeface="Times New Roman" panose="02020603050405020304" pitchFamily="18" charset="0"/>
                <a:cs typeface="Times New Roman" panose="02020603050405020304" pitchFamily="18" charset="0"/>
              </a:rPr>
              <a:t>Strong Administrative Support (94%):</a:t>
            </a:r>
            <a:r>
              <a:rPr lang="en-US" sz="2400" dirty="0">
                <a:latin typeface="Times New Roman" panose="02020603050405020304" pitchFamily="18" charset="0"/>
                <a:cs typeface="Times New Roman" panose="02020603050405020304" pitchFamily="18" charset="0"/>
              </a:rPr>
              <a:t> Substantial endorsement from leadership provides a solid foundation for implementing improvements.</a:t>
            </a:r>
          </a:p>
          <a:p>
            <a:pPr algn="just"/>
            <a:r>
              <a:rPr lang="en-US" sz="2400" b="1" dirty="0">
                <a:latin typeface="Times New Roman" panose="02020603050405020304" pitchFamily="18" charset="0"/>
                <a:cs typeface="Times New Roman" panose="02020603050405020304" pitchFamily="18" charset="0"/>
              </a:rPr>
              <a:t>Existing Enablers:</a:t>
            </a:r>
            <a:r>
              <a:rPr lang="en-US" sz="2400" dirty="0">
                <a:latin typeface="Times New Roman" panose="02020603050405020304" pitchFamily="18" charset="0"/>
                <a:cs typeface="Times New Roman" panose="02020603050405020304" pitchFamily="18" charset="0"/>
              </a:rPr>
              <a:t> Effective training, resource availability, and peer support are vital facilitating factors that can be leveraged.</a:t>
            </a:r>
          </a:p>
          <a:p>
            <a:pPr algn="just"/>
            <a:r>
              <a:rPr lang="en-US" sz="2400" b="1" dirty="0">
                <a:latin typeface="Times New Roman" panose="02020603050405020304" pitchFamily="18" charset="0"/>
                <a:cs typeface="Times New Roman" panose="02020603050405020304" pitchFamily="18" charset="0"/>
              </a:rPr>
              <a:t>Recommended Interventions</a:t>
            </a:r>
          </a:p>
          <a:p>
            <a:pPr marL="0" indent="0" algn="just">
              <a:buNone/>
            </a:pPr>
            <a:r>
              <a:rPr lang="en-US" sz="2400" dirty="0">
                <a:latin typeface="Times New Roman" panose="02020603050405020304" pitchFamily="18" charset="0"/>
                <a:cs typeface="Times New Roman" panose="02020603050405020304" pitchFamily="18" charset="0"/>
              </a:rPr>
              <a:t>Based on HCW feedback, key strategies for improved adherence include:</a:t>
            </a:r>
          </a:p>
          <a:p>
            <a:pPr algn="just"/>
            <a:r>
              <a:rPr lang="en-US" sz="2400" b="1" dirty="0">
                <a:latin typeface="Times New Roman" panose="02020603050405020304" pitchFamily="18" charset="0"/>
                <a:cs typeface="Times New Roman" panose="02020603050405020304" pitchFamily="18" charset="0"/>
              </a:rPr>
              <a:t>Timely Technical Support (78%):</a:t>
            </a:r>
            <a:r>
              <a:rPr lang="en-US" sz="2400" dirty="0">
                <a:latin typeface="Times New Roman" panose="02020603050405020304" pitchFamily="18" charset="0"/>
                <a:cs typeface="Times New Roman" panose="02020603050405020304" pitchFamily="18" charset="0"/>
              </a:rPr>
              <a:t> Essential for minimizing disruptions from device issues.</a:t>
            </a:r>
          </a:p>
          <a:p>
            <a:pPr algn="just"/>
            <a:r>
              <a:rPr lang="en-US" sz="2400" b="1" dirty="0">
                <a:latin typeface="Times New Roman" panose="02020603050405020304" pitchFamily="18" charset="0"/>
                <a:cs typeface="Times New Roman" panose="02020603050405020304" pitchFamily="18" charset="0"/>
              </a:rPr>
              <a:t>Improved Connectivity (60%):</a:t>
            </a:r>
            <a:r>
              <a:rPr lang="en-US" sz="2400" dirty="0">
                <a:latin typeface="Times New Roman" panose="02020603050405020304" pitchFamily="18" charset="0"/>
                <a:cs typeface="Times New Roman" panose="02020603050405020304" pitchFamily="18" charset="0"/>
              </a:rPr>
              <a:t> Crucial for reliable data submission and digital functionality.</a:t>
            </a:r>
          </a:p>
          <a:p>
            <a:pPr algn="just"/>
            <a:r>
              <a:rPr lang="en-US" sz="2400" b="1" dirty="0">
                <a:latin typeface="Times New Roman" panose="02020603050405020304" pitchFamily="18" charset="0"/>
                <a:cs typeface="Times New Roman" panose="02020603050405020304" pitchFamily="18" charset="0"/>
              </a:rPr>
              <a:t>Continuous Training (55%):</a:t>
            </a:r>
            <a:r>
              <a:rPr lang="en-US" sz="2400" dirty="0">
                <a:latin typeface="Times New Roman" panose="02020603050405020304" pitchFamily="18" charset="0"/>
                <a:cs typeface="Times New Roman" panose="02020603050405020304" pitchFamily="18" charset="0"/>
              </a:rPr>
              <a:t> Regular refresher sessions to reinforce protocols and address evolving challenges.</a:t>
            </a:r>
          </a:p>
          <a:p>
            <a:pPr algn="just"/>
            <a:r>
              <a:rPr lang="en-US" sz="2400" b="1" dirty="0">
                <a:latin typeface="Times New Roman" panose="02020603050405020304" pitchFamily="18" charset="0"/>
                <a:cs typeface="Times New Roman" panose="02020603050405020304" pitchFamily="18" charset="0"/>
              </a:rPr>
              <a:t>Enhanced Staffing (68%):</a:t>
            </a:r>
            <a:r>
              <a:rPr lang="en-US" sz="2400" dirty="0">
                <a:latin typeface="Times New Roman" panose="02020603050405020304" pitchFamily="18" charset="0"/>
                <a:cs typeface="Times New Roman" panose="02020603050405020304" pitchFamily="18" charset="0"/>
              </a:rPr>
              <a:t> Alleviates workload, enabling full protocol compliance.</a:t>
            </a:r>
          </a:p>
          <a:p>
            <a:pPr marL="0" indent="0" algn="just">
              <a:buNone/>
            </a:pPr>
            <a:endParaRPr lang="en-US" sz="1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6524E6D-A792-90D4-A066-F66567588A22}"/>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86A6E2D-C2AB-F11D-7D59-3E8944C47A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052823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2959C-8784-0B4E-2771-4005EB215E9B}"/>
              </a:ext>
            </a:extLst>
          </p:cNvPr>
          <p:cNvSpPr>
            <a:spLocks noGrp="1"/>
          </p:cNvSpPr>
          <p:nvPr>
            <p:ph type="title"/>
          </p:nvPr>
        </p:nvSpPr>
        <p:spPr>
          <a:xfrm>
            <a:off x="1179935" y="838200"/>
            <a:ext cx="9591704" cy="706964"/>
          </a:xfrm>
        </p:spPr>
        <p:txBody>
          <a:bodyPr/>
          <a:lstStyle/>
          <a:p>
            <a:r>
              <a:rPr lang="en-IN" dirty="0"/>
              <a:t>Recommended strategies to improve compliance</a:t>
            </a:r>
          </a:p>
        </p:txBody>
      </p:sp>
      <p:sp>
        <p:nvSpPr>
          <p:cNvPr id="3" name="Content Placeholder 2">
            <a:extLst>
              <a:ext uri="{FF2B5EF4-FFF2-40B4-BE49-F238E27FC236}">
                <a16:creationId xmlns:a16="http://schemas.microsoft.com/office/drawing/2014/main" id="{6B7B05BB-09ED-A031-9FDE-8B875980A4EF}"/>
              </a:ext>
            </a:extLst>
          </p:cNvPr>
          <p:cNvSpPr>
            <a:spLocks noGrp="1"/>
          </p:cNvSpPr>
          <p:nvPr>
            <p:ph idx="1"/>
          </p:nvPr>
        </p:nvSpPr>
        <p:spPr>
          <a:xfrm>
            <a:off x="782957" y="2251587"/>
            <a:ext cx="10270130" cy="4522839"/>
          </a:xfrm>
        </p:spPr>
        <p:txBody>
          <a:bodyPr>
            <a:noAutofit/>
          </a:bodyPr>
          <a:lstStyle/>
          <a:p>
            <a:pPr marL="0" indent="0" algn="just">
              <a:buNone/>
            </a:pPr>
            <a:r>
              <a:rPr lang="en-US" dirty="0">
                <a:latin typeface="Times New Roman" panose="02020603050405020304" pitchFamily="18" charset="0"/>
                <a:cs typeface="Times New Roman" panose="02020603050405020304" pitchFamily="18" charset="0"/>
              </a:rPr>
              <a:t>To enhance consistent adherence to Prasav Watch protocols and improve maternal-neonatal outcomes, key strategies include:</a:t>
            </a:r>
          </a:p>
          <a:p>
            <a:pPr algn="just"/>
            <a:r>
              <a:rPr lang="en-US" b="1" dirty="0">
                <a:latin typeface="Times New Roman" panose="02020603050405020304" pitchFamily="18" charset="0"/>
                <a:cs typeface="Times New Roman" panose="02020603050405020304" pitchFamily="18" charset="0"/>
              </a:rPr>
              <a:t>Workforce &amp; Workflow:</a:t>
            </a:r>
            <a:r>
              <a:rPr lang="en-US" dirty="0">
                <a:latin typeface="Times New Roman" panose="02020603050405020304" pitchFamily="18" charset="0"/>
                <a:cs typeface="Times New Roman" panose="02020603050405020304" pitchFamily="18" charset="0"/>
              </a:rPr>
              <a:t> Increase the number of staff available and make sure work processes are efficient, allowing Prasav Watch to fit smoothly into daily tasks.</a:t>
            </a:r>
          </a:p>
          <a:p>
            <a:pPr algn="just"/>
            <a:r>
              <a:rPr lang="en-US" b="1" dirty="0">
                <a:latin typeface="Times New Roman" panose="02020603050405020304" pitchFamily="18" charset="0"/>
                <a:cs typeface="Times New Roman" panose="02020603050405020304" pitchFamily="18" charset="0"/>
              </a:rPr>
              <a:t>Technology &amp; Support:</a:t>
            </a:r>
            <a:r>
              <a:rPr lang="en-US" dirty="0">
                <a:latin typeface="Times New Roman" panose="02020603050405020304" pitchFamily="18" charset="0"/>
                <a:cs typeface="Times New Roman" panose="02020603050405020304" pitchFamily="18" charset="0"/>
              </a:rPr>
              <a:t> This involves setting up quick and effective technical assistance, ensuring reliable internet access, and regularly maintaining devices to keep them working well.</a:t>
            </a:r>
          </a:p>
          <a:p>
            <a:pPr algn="just"/>
            <a:r>
              <a:rPr lang="en-US" b="1" dirty="0">
                <a:latin typeface="Times New Roman" panose="02020603050405020304" pitchFamily="18" charset="0"/>
                <a:cs typeface="Times New Roman" panose="02020603050405020304" pitchFamily="18" charset="0"/>
              </a:rPr>
              <a:t>Documentation: S</a:t>
            </a:r>
            <a:r>
              <a:rPr lang="en-US" dirty="0">
                <a:latin typeface="Times New Roman" panose="02020603050405020304" pitchFamily="18" charset="0"/>
                <a:cs typeface="Times New Roman" panose="02020603050405020304" pitchFamily="18" charset="0"/>
              </a:rPr>
              <a:t>implify paperwork and provide extra help during busy times to ease the burden of record-keeping.</a:t>
            </a:r>
          </a:p>
          <a:p>
            <a:pPr algn="just"/>
            <a:r>
              <a:rPr lang="en-US" b="1" dirty="0">
                <a:latin typeface="Times New Roman" panose="02020603050405020304" pitchFamily="18" charset="0"/>
                <a:cs typeface="Times New Roman" panose="02020603050405020304" pitchFamily="18" charset="0"/>
              </a:rPr>
              <a:t>Development &amp; Collaboration:</a:t>
            </a:r>
            <a:r>
              <a:rPr lang="en-US" dirty="0">
                <a:latin typeface="Times New Roman" panose="02020603050405020304" pitchFamily="18" charset="0"/>
                <a:cs typeface="Times New Roman" panose="02020603050405020304" pitchFamily="18" charset="0"/>
              </a:rPr>
              <a:t> Regular training sessions will keep skills sharp, and encouraging healthcare teams to share knowledge will foster a supportive learning environment.</a:t>
            </a:r>
          </a:p>
          <a:p>
            <a:pPr marL="0" indent="0" algn="just">
              <a:buNone/>
            </a:pPr>
            <a:r>
              <a:rPr lang="en-US" dirty="0">
                <a:latin typeface="Times New Roman" panose="02020603050405020304" pitchFamily="18" charset="0"/>
                <a:cs typeface="Times New Roman" panose="02020603050405020304" pitchFamily="18" charset="0"/>
              </a:rPr>
              <a:t>These focused actions will empower healthcare professionals, leading to more effective use of Prasav Watch and, ultimately, better health results for mothers and newborns.</a:t>
            </a:r>
          </a:p>
          <a:p>
            <a:pPr marL="0" indent="0" algn="just">
              <a:buNone/>
            </a:pPr>
            <a:endParaRPr lang="en-IN" sz="16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59E2D58B-5DF2-AE9B-4829-1E3AF4CFBA0C}"/>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4226659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154954" y="2593668"/>
            <a:ext cx="9876840" cy="3416300"/>
          </a:xfrm>
        </p:spPr>
        <p:txBody>
          <a:bodyPr>
            <a:normAutofit/>
          </a:bodyPr>
          <a:lstStyle/>
          <a:p>
            <a:pPr marL="0" indent="0" algn="just">
              <a:buNone/>
            </a:pPr>
            <a:r>
              <a:rPr lang="en-US" sz="2400" dirty="0">
                <a:latin typeface="Times New Roman" panose="02020603050405020304" pitchFamily="18" charset="0"/>
                <a:cs typeface="Times New Roman" panose="02020603050405020304" pitchFamily="18" charset="0"/>
              </a:rPr>
              <a:t>Study reveals that healthcare workers possess both the essential knowledge and a strong desire to utilize Prasav Watch effectively. However, consistent adherence depends significantly on overcoming practical obstacles within the system. By thoughtfully investing in better support, improved infrastructure, and adequate staffing, we can empower these professionals. This, in turn, will lead to more effective use of Prasav Watch and ultimately result in better health outcomes for mothers and newborns.</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347951" y="136525"/>
            <a:ext cx="10515600" cy="1325563"/>
          </a:xfrm>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798222" y="2408902"/>
            <a:ext cx="10515600" cy="3517235"/>
          </a:xfrm>
        </p:spPr>
        <p:txBody>
          <a:bodyPr>
            <a:normAutofit fontScale="85000" lnSpcReduction="20000"/>
          </a:bodyPr>
          <a:lstStyle/>
          <a:p>
            <a:pPr marL="342900" indent="-342900">
              <a:buFont typeface="+mj-lt"/>
              <a:buAutoNum type="arabicPeriod"/>
            </a:pPr>
            <a:r>
              <a:rPr lang="en-US" dirty="0">
                <a:latin typeface="Times New Roman" panose="02020603050405020304" pitchFamily="18" charset="0"/>
                <a:cs typeface="Times New Roman" panose="02020603050405020304" pitchFamily="18" charset="0"/>
              </a:rPr>
              <a:t>Bhattacharya, S., Singh, A., &amp; Rathore, M. (2014). Adherence to evidence-based care practices for childbirth before and after a quality improvement intervention in health facilities of Rajasthan, India. BMC Pregnancy and Childbirth, 14(1), 1–10. </a:t>
            </a:r>
            <a:r>
              <a:rPr lang="en-US" dirty="0">
                <a:latin typeface="Times New Roman" panose="02020603050405020304" pitchFamily="18" charset="0"/>
                <a:cs typeface="Times New Roman" panose="02020603050405020304" pitchFamily="18" charset="0"/>
                <a:hlinkClick r:id="rId2"/>
              </a:rPr>
              <a:t>https://www.researchgate.net/publication/264798871</a:t>
            </a:r>
            <a:endParaRPr lang="en-US"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Agrawal, P., Swain, D., &amp; Ghosh, S. (2024). Barriers to and facilitators of maternal health service utilization in India: A systematic review. PLOS ONE, 19(1). </a:t>
            </a:r>
            <a:r>
              <a:rPr lang="en-US" dirty="0">
                <a:latin typeface="Times New Roman" panose="02020603050405020304" pitchFamily="18" charset="0"/>
                <a:cs typeface="Times New Roman" panose="02020603050405020304" pitchFamily="18" charset="0"/>
                <a:hlinkClick r:id="rId3"/>
              </a:rPr>
              <a:t>https://pmc.ncbi.nlm.nih.gov/articles/PMC10759396/</a:t>
            </a:r>
            <a:endParaRPr lang="en-US"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Kruk, M. E., Gage, A. D., Arsenault, C., Jordan, K., Leslie, H. H., </a:t>
            </a:r>
            <a:r>
              <a:rPr lang="en-US" dirty="0" err="1">
                <a:latin typeface="Times New Roman" panose="02020603050405020304" pitchFamily="18" charset="0"/>
                <a:cs typeface="Times New Roman" panose="02020603050405020304" pitchFamily="18" charset="0"/>
              </a:rPr>
              <a:t>Roder-DeWan</a:t>
            </a:r>
            <a:r>
              <a:rPr lang="en-US" dirty="0">
                <a:latin typeface="Times New Roman" panose="02020603050405020304" pitchFamily="18" charset="0"/>
                <a:cs typeface="Times New Roman" panose="02020603050405020304" pitchFamily="18" charset="0"/>
              </a:rPr>
              <a:t>, S., ... &amp; Pate, M. (2020). Systematic review of barriers to and facilitators of the provision of high-quality midwifery services in India. BMC Health Services Research, 20(1), 1–13. </a:t>
            </a:r>
            <a:r>
              <a:rPr lang="en-US" dirty="0">
                <a:latin typeface="Times New Roman" panose="02020603050405020304" pitchFamily="18" charset="0"/>
                <a:cs typeface="Times New Roman" panose="02020603050405020304" pitchFamily="18" charset="0"/>
                <a:hlinkClick r:id="rId4"/>
              </a:rPr>
              <a:t>https://www.researchgate.net/publication/343220132</a:t>
            </a:r>
            <a:endParaRPr lang="en-US"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Sarna, A., Saraswathy, S., Sebastian, T., &amp; Kumar, R. (2022). Exploring barriers and facilitators to adherence to postnatal care guidelines in urban India through mobile interventions. International Journal of Environmental Research and Public Health, 19(15), 9380. </a:t>
            </a:r>
            <a:r>
              <a:rPr lang="en-US" dirty="0">
                <a:latin typeface="Times New Roman" panose="02020603050405020304" pitchFamily="18" charset="0"/>
                <a:cs typeface="Times New Roman" panose="02020603050405020304" pitchFamily="18" charset="0"/>
                <a:hlinkClick r:id="rId5"/>
              </a:rPr>
              <a:t>https://pmc.ncbi.nlm.nih.gov/articles/PMC9329952/</a:t>
            </a:r>
            <a:endParaRPr lang="en-US"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3910-E666-2B58-8C83-5F950CE8FD01}"/>
              </a:ext>
            </a:extLst>
          </p:cNvPr>
          <p:cNvSpPr>
            <a:spLocks noGrp="1"/>
          </p:cNvSpPr>
          <p:nvPr>
            <p:ph type="title"/>
          </p:nvPr>
        </p:nvSpPr>
        <p:spPr>
          <a:xfrm>
            <a:off x="1187076" y="1063416"/>
            <a:ext cx="8761413" cy="706964"/>
          </a:xfrm>
        </p:spPr>
        <p:txBody>
          <a:bodyPr/>
          <a:lstStyle/>
          <a:p>
            <a:r>
              <a:rPr lang="en-US" sz="2800" b="1" dirty="0">
                <a:latin typeface="Times New Roman" panose="02020603050405020304" pitchFamily="18" charset="0"/>
                <a:cs typeface="Times New Roman" panose="02020603050405020304" pitchFamily="18" charset="0"/>
              </a:rPr>
              <a:t>INVOLVEMENT IN COMMUNITY </a:t>
            </a:r>
            <a:r>
              <a:rPr lang="en-US" sz="2400" b="1" dirty="0">
                <a:latin typeface="Times New Roman" panose="02020603050405020304" pitchFamily="18" charset="0"/>
                <a:cs typeface="Times New Roman" panose="02020603050405020304" pitchFamily="18" charset="0"/>
              </a:rPr>
              <a:t>OUTREACH</a:t>
            </a:r>
            <a:r>
              <a:rPr lang="en-US" sz="2800" b="1" dirty="0">
                <a:latin typeface="Times New Roman" panose="02020603050405020304" pitchFamily="18" charset="0"/>
                <a:cs typeface="Times New Roman" panose="02020603050405020304" pitchFamily="18" charset="0"/>
              </a:rPr>
              <a:t> PROGRAMME (COP) ACTIVITIES</a:t>
            </a:r>
            <a:br>
              <a:rPr lang="en-IN" b="1" dirty="0"/>
            </a:br>
            <a:endParaRPr lang="en-IN" dirty="0"/>
          </a:p>
        </p:txBody>
      </p:sp>
      <p:sp>
        <p:nvSpPr>
          <p:cNvPr id="3" name="Content Placeholder 2">
            <a:extLst>
              <a:ext uri="{FF2B5EF4-FFF2-40B4-BE49-F238E27FC236}">
                <a16:creationId xmlns:a16="http://schemas.microsoft.com/office/drawing/2014/main" id="{F9BC636B-B79A-A9D0-CA51-99BA4F939190}"/>
              </a:ext>
            </a:extLst>
          </p:cNvPr>
          <p:cNvSpPr>
            <a:spLocks noGrp="1"/>
          </p:cNvSpPr>
          <p:nvPr>
            <p:ph idx="1"/>
          </p:nvPr>
        </p:nvSpPr>
        <p:spPr/>
        <p:txBody>
          <a:bodyPr/>
          <a:lstStyle/>
          <a:p>
            <a:pPr marL="0" indent="0">
              <a:buNone/>
            </a:pPr>
            <a:r>
              <a:rPr lang="en-US" sz="3200" dirty="0">
                <a:solidFill>
                  <a:schemeClr val="tx1"/>
                </a:solidFill>
                <a:cs typeface="Times New Roman" panose="02020603050405020304" pitchFamily="18" charset="0"/>
              </a:rPr>
              <a:t>Total no. of visits done by the Student</a:t>
            </a:r>
            <a:r>
              <a:rPr lang="en-US" sz="3200">
                <a:solidFill>
                  <a:schemeClr val="tx1"/>
                </a:solidFill>
                <a:cs typeface="Times New Roman" panose="02020603050405020304" pitchFamily="18" charset="0"/>
              </a:rPr>
              <a:t>: 5-6</a:t>
            </a:r>
            <a:endParaRPr lang="en-US" sz="3200" dirty="0">
              <a:cs typeface="Times New Roman" panose="02020603050405020304" pitchFamily="18" charset="0"/>
            </a:endParaRPr>
          </a:p>
          <a:p>
            <a:pPr marL="0" indent="0">
              <a:buNone/>
            </a:pPr>
            <a:r>
              <a:rPr lang="en-US" sz="3200" dirty="0">
                <a:cs typeface="Times New Roman" panose="02020603050405020304" pitchFamily="18" charset="0"/>
              </a:rPr>
              <a:t>A</a:t>
            </a:r>
            <a:r>
              <a:rPr lang="en-US" sz="3200" dirty="0">
                <a:solidFill>
                  <a:schemeClr val="tx1"/>
                </a:solidFill>
                <a:cs typeface="Times New Roman" panose="02020603050405020304" pitchFamily="18" charset="0"/>
              </a:rPr>
              <a:t>ctivities done by the student: </a:t>
            </a:r>
            <a:endParaRPr lang="en-US" sz="2400" dirty="0">
              <a:solidFill>
                <a:schemeClr val="tx1"/>
              </a:solidFill>
              <a:cs typeface="Times New Roman" panose="02020603050405020304" pitchFamily="18" charset="0"/>
            </a:endParaRPr>
          </a:p>
          <a:p>
            <a:pPr marL="514350" indent="-514350">
              <a:buAutoNum type="arabicPeriod"/>
            </a:pPr>
            <a:r>
              <a:rPr lang="en-US" b="1" dirty="0">
                <a:cs typeface="Times New Roman" panose="02020603050405020304" pitchFamily="18" charset="0"/>
              </a:rPr>
              <a:t>Mapping and listing of the area.</a:t>
            </a:r>
          </a:p>
          <a:p>
            <a:pPr marL="514350" indent="-514350">
              <a:buAutoNum type="arabicPeriod"/>
            </a:pPr>
            <a:r>
              <a:rPr lang="en-US" b="1" dirty="0">
                <a:cs typeface="Times New Roman" panose="02020603050405020304" pitchFamily="18" charset="0"/>
              </a:rPr>
              <a:t>Interaction with the community and frontline healthcare workers.</a:t>
            </a:r>
          </a:p>
          <a:p>
            <a:pPr marL="514350" indent="-514350">
              <a:buAutoNum type="arabicPeriod"/>
            </a:pPr>
            <a:r>
              <a:rPr lang="en-US" b="1" dirty="0">
                <a:cs typeface="Times New Roman" panose="02020603050405020304" pitchFamily="18" charset="0"/>
              </a:rPr>
              <a:t>Field-Based Data Collection Skills </a:t>
            </a:r>
          </a:p>
        </p:txBody>
      </p:sp>
      <p:sp>
        <p:nvSpPr>
          <p:cNvPr id="5" name="Slide Number Placeholder 4">
            <a:extLst>
              <a:ext uri="{FF2B5EF4-FFF2-40B4-BE49-F238E27FC236}">
                <a16:creationId xmlns:a16="http://schemas.microsoft.com/office/drawing/2014/main" id="{A57AD486-3918-9A52-DFE4-59C304594C8C}"/>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508246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E8347-E6D8-AAF8-CC0F-A2E955192EDA}"/>
              </a:ext>
            </a:extLst>
          </p:cNvPr>
          <p:cNvSpPr>
            <a:spLocks noGrp="1"/>
          </p:cNvSpPr>
          <p:nvPr>
            <p:ph type="title"/>
          </p:nvPr>
        </p:nvSpPr>
        <p:spPr/>
        <p:txBody>
          <a:bodyPr/>
          <a:lstStyle/>
          <a:p>
            <a:r>
              <a:rPr lang="en-IN" sz="2800" dirty="0">
                <a:latin typeface="Times New Roman" panose="02020603050405020304" pitchFamily="18" charset="0"/>
                <a:cs typeface="Times New Roman" panose="02020603050405020304" pitchFamily="18" charset="0"/>
              </a:rPr>
              <a:t>KEY  LEARNING FROM COP ACTIVITIES</a:t>
            </a:r>
          </a:p>
        </p:txBody>
      </p:sp>
      <p:sp>
        <p:nvSpPr>
          <p:cNvPr id="3" name="Content Placeholder 2">
            <a:extLst>
              <a:ext uri="{FF2B5EF4-FFF2-40B4-BE49-F238E27FC236}">
                <a16:creationId xmlns:a16="http://schemas.microsoft.com/office/drawing/2014/main" id="{A2F23177-76E9-9F98-0DD5-5C7C0D8EFBF8}"/>
              </a:ext>
            </a:extLst>
          </p:cNvPr>
          <p:cNvSpPr>
            <a:spLocks noGrp="1"/>
          </p:cNvSpPr>
          <p:nvPr>
            <p:ph idx="1"/>
          </p:nvPr>
        </p:nvSpPr>
        <p:spPr>
          <a:xfrm>
            <a:off x="1154954" y="2281084"/>
            <a:ext cx="8825659" cy="3738716"/>
          </a:xfrm>
        </p:spPr>
        <p:txBody>
          <a:bodyPr>
            <a:normAutofit fontScale="92500" lnSpcReduction="20000"/>
          </a:bodyPr>
          <a:lstStyle/>
          <a:p>
            <a:pPr marL="0" indent="0">
              <a:buNone/>
            </a:pPr>
            <a:r>
              <a:rPr lang="en-US" sz="2200" b="1" dirty="0">
                <a:latin typeface="Times New Roman" panose="02020603050405020304" pitchFamily="18" charset="0"/>
                <a:cs typeface="Times New Roman" panose="02020603050405020304" pitchFamily="18" charset="0"/>
              </a:rPr>
              <a:t>1. Mapping and Listing of the Area</a:t>
            </a:r>
          </a:p>
          <a:p>
            <a:pPr marL="0" indent="0">
              <a:buNone/>
            </a:pPr>
            <a:r>
              <a:rPr lang="en-US" sz="2200" b="1" dirty="0">
                <a:latin typeface="Times New Roman" panose="02020603050405020304" pitchFamily="18" charset="0"/>
                <a:cs typeface="Times New Roman" panose="02020603050405020304" pitchFamily="18" charset="0"/>
              </a:rPr>
              <a:t>Understanding Community Layout</a:t>
            </a:r>
            <a:r>
              <a:rPr lang="en-US" sz="2200" dirty="0">
                <a:latin typeface="Times New Roman" panose="02020603050405020304" pitchFamily="18" charset="0"/>
                <a:cs typeface="Times New Roman" panose="02020603050405020304" pitchFamily="18" charset="0"/>
              </a:rPr>
              <a:t>: Developed a detailed understanding of the geographical distribution of households, health facilities, and key resources.</a:t>
            </a:r>
          </a:p>
          <a:p>
            <a:pPr marL="0" indent="0">
              <a:buNone/>
            </a:pPr>
            <a:r>
              <a:rPr lang="en-US" sz="2200" b="1" dirty="0">
                <a:latin typeface="Times New Roman" panose="02020603050405020304" pitchFamily="18" charset="0"/>
                <a:cs typeface="Times New Roman" panose="02020603050405020304" pitchFamily="18" charset="0"/>
              </a:rPr>
              <a:t>2. Interaction with Community &amp; FLHWs</a:t>
            </a:r>
          </a:p>
          <a:p>
            <a:r>
              <a:rPr lang="en-US" sz="2200" dirty="0">
                <a:latin typeface="Times New Roman" panose="02020603050405020304" pitchFamily="18" charset="0"/>
                <a:cs typeface="Times New Roman" panose="02020603050405020304" pitchFamily="18" charset="0"/>
              </a:rPr>
              <a:t>Observed field-level challenges (resource gaps, cultural barriers).</a:t>
            </a:r>
          </a:p>
          <a:p>
            <a:r>
              <a:rPr lang="en-US" sz="2200" dirty="0">
                <a:latin typeface="Times New Roman" panose="02020603050405020304" pitchFamily="18" charset="0"/>
                <a:cs typeface="Times New Roman" panose="02020603050405020304" pitchFamily="18" charset="0"/>
              </a:rPr>
              <a:t>Gained clarity on roles of ASHA, ANM, and AWW.</a:t>
            </a:r>
          </a:p>
          <a:p>
            <a:r>
              <a:rPr lang="en-US" sz="2200" dirty="0">
                <a:latin typeface="Times New Roman" panose="02020603050405020304" pitchFamily="18" charset="0"/>
                <a:cs typeface="Times New Roman" panose="02020603050405020304" pitchFamily="18" charset="0"/>
              </a:rPr>
              <a:t>Learned community engagement and trust-building skills.</a:t>
            </a:r>
          </a:p>
          <a:p>
            <a:pPr marL="0" indent="0">
              <a:buNone/>
            </a:pPr>
            <a:r>
              <a:rPr lang="en-US" sz="2200" b="1" dirty="0">
                <a:latin typeface="Times New Roman" panose="02020603050405020304" pitchFamily="18" charset="0"/>
                <a:cs typeface="Times New Roman" panose="02020603050405020304" pitchFamily="18" charset="0"/>
              </a:rPr>
              <a:t>3.IDI with ASHA on High-Risk Pregnancies</a:t>
            </a:r>
          </a:p>
          <a:p>
            <a:r>
              <a:rPr lang="en-US" sz="2200" dirty="0">
                <a:latin typeface="Times New Roman" panose="02020603050405020304" pitchFamily="18" charset="0"/>
                <a:cs typeface="Times New Roman" panose="02020603050405020304" pitchFamily="18" charset="0"/>
              </a:rPr>
              <a:t>Understood criteria for identifying high-risk pregnancies.</a:t>
            </a:r>
          </a:p>
          <a:p>
            <a:r>
              <a:rPr lang="en-US" sz="2200" dirty="0">
                <a:latin typeface="Times New Roman" panose="02020603050405020304" pitchFamily="18" charset="0"/>
                <a:cs typeface="Times New Roman" panose="02020603050405020304" pitchFamily="18" charset="0"/>
              </a:rPr>
              <a:t>Noted ASHA's challenges and coping mechanisms.</a:t>
            </a:r>
          </a:p>
          <a:p>
            <a:pPr marL="0" indent="0">
              <a:buNone/>
            </a:pPr>
            <a:endParaRPr lang="en-IN" dirty="0"/>
          </a:p>
        </p:txBody>
      </p:sp>
      <p:sp>
        <p:nvSpPr>
          <p:cNvPr id="5" name="Slide Number Placeholder 4">
            <a:extLst>
              <a:ext uri="{FF2B5EF4-FFF2-40B4-BE49-F238E27FC236}">
                <a16:creationId xmlns:a16="http://schemas.microsoft.com/office/drawing/2014/main" id="{962DE257-4865-BAAF-138F-B02A4022A924}"/>
              </a:ext>
            </a:extLst>
          </p:cNvPr>
          <p:cNvSpPr>
            <a:spLocks noGrp="1"/>
          </p:cNvSpPr>
          <p:nvPr>
            <p:ph type="sldNum" sz="quarter" idx="12"/>
          </p:nvPr>
        </p:nvSpPr>
        <p:spPr/>
        <p:txBody>
          <a:bodyPr/>
          <a:lstStyle/>
          <a:p>
            <a:fld id="{26AD20E6-394B-4DF0-96A5-9647FF39C943}" type="slidenum">
              <a:rPr lang="en-IN" smtClean="0"/>
              <a:t>17</a:t>
            </a:fld>
            <a:endParaRPr lang="en-IN"/>
          </a:p>
        </p:txBody>
      </p:sp>
    </p:spTree>
    <p:extLst>
      <p:ext uri="{BB962C8B-B14F-4D97-AF65-F5344CB8AC3E}">
        <p14:creationId xmlns:p14="http://schemas.microsoft.com/office/powerpoint/2010/main" val="2595344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9592A-EA95-EA2B-EEC4-CB5552EE90B4}"/>
              </a:ext>
            </a:extLst>
          </p:cNvPr>
          <p:cNvSpPr>
            <a:spLocks noGrp="1"/>
          </p:cNvSpPr>
          <p:nvPr>
            <p:ph type="title"/>
          </p:nvPr>
        </p:nvSpPr>
        <p:spPr/>
        <p:txBody>
          <a:bodyPr/>
          <a:lstStyle/>
          <a:p>
            <a:r>
              <a:rPr lang="en-US" sz="3200" b="1" dirty="0">
                <a:latin typeface="Times New Roman" panose="02020603050405020304" pitchFamily="18" charset="0"/>
                <a:cs typeface="Times New Roman" panose="02020603050405020304" pitchFamily="18" charset="0"/>
              </a:rPr>
              <a:t>COP FIELD ACTIVITIES PHOTOGRAPHS</a:t>
            </a:r>
            <a:br>
              <a:rPr lang="en-IN" sz="3200" b="1"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E89E6FC3-9680-2BB9-4D63-864CD3627FB0}"/>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Content Placeholder 1">
            <a:extLst>
              <a:ext uri="{FF2B5EF4-FFF2-40B4-BE49-F238E27FC236}">
                <a16:creationId xmlns:a16="http://schemas.microsoft.com/office/drawing/2014/main" id="{2D120EB4-E7F0-CBFA-46A4-5C0F5FB3A50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42159" y="2613332"/>
            <a:ext cx="4555066" cy="3416300"/>
          </a:xfrm>
          <a:prstGeom prst="rect">
            <a:avLst/>
          </a:prstGeom>
        </p:spPr>
      </p:pic>
      <p:pic>
        <p:nvPicPr>
          <p:cNvPr id="8" name="Picture 7">
            <a:extLst>
              <a:ext uri="{FF2B5EF4-FFF2-40B4-BE49-F238E27FC236}">
                <a16:creationId xmlns:a16="http://schemas.microsoft.com/office/drawing/2014/main" id="{63F9BE41-1D69-3C5B-662E-44A9C2E0CD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9612" y="2649051"/>
            <a:ext cx="4022928" cy="3344862"/>
          </a:xfrm>
          <a:prstGeom prst="rect">
            <a:avLst/>
          </a:prstGeom>
        </p:spPr>
      </p:pic>
    </p:spTree>
    <p:extLst>
      <p:ext uri="{BB962C8B-B14F-4D97-AF65-F5344CB8AC3E}">
        <p14:creationId xmlns:p14="http://schemas.microsoft.com/office/powerpoint/2010/main" val="1241493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DF011-F40A-F73D-3AD4-E0390BE7FCC1}"/>
              </a:ext>
            </a:extLst>
          </p:cNvPr>
          <p:cNvSpPr>
            <a:spLocks noGrp="1"/>
          </p:cNvSpPr>
          <p:nvPr>
            <p:ph type="title"/>
          </p:nvPr>
        </p:nvSpPr>
        <p:spPr/>
        <p:txBody>
          <a:bodyPr/>
          <a:lstStyle/>
          <a:p>
            <a:r>
              <a:rPr lang="en-IN" dirty="0"/>
              <a:t>PICTORIAL JOURNEY</a:t>
            </a:r>
          </a:p>
        </p:txBody>
      </p:sp>
      <p:pic>
        <p:nvPicPr>
          <p:cNvPr id="7" name="Content Placeholder 6">
            <a:extLst>
              <a:ext uri="{FF2B5EF4-FFF2-40B4-BE49-F238E27FC236}">
                <a16:creationId xmlns:a16="http://schemas.microsoft.com/office/drawing/2014/main" id="{860B6141-2615-F5CC-E150-343C62A58E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36774" y="2603500"/>
            <a:ext cx="3733787" cy="3416300"/>
          </a:xfrm>
        </p:spPr>
      </p:pic>
      <p:sp>
        <p:nvSpPr>
          <p:cNvPr id="5" name="Slide Number Placeholder 4">
            <a:extLst>
              <a:ext uri="{FF2B5EF4-FFF2-40B4-BE49-F238E27FC236}">
                <a16:creationId xmlns:a16="http://schemas.microsoft.com/office/drawing/2014/main" id="{C9F19A51-E47E-62DD-00F8-F3708E36476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9" name="Picture 8">
            <a:extLst>
              <a:ext uri="{FF2B5EF4-FFF2-40B4-BE49-F238E27FC236}">
                <a16:creationId xmlns:a16="http://schemas.microsoft.com/office/drawing/2014/main" id="{5D42C085-B2DA-F61F-2F33-412DFF592E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368" y="2603500"/>
            <a:ext cx="3909683" cy="3416300"/>
          </a:xfrm>
          <a:prstGeom prst="rect">
            <a:avLst/>
          </a:prstGeom>
        </p:spPr>
      </p:pic>
    </p:spTree>
    <p:extLst>
      <p:ext uri="{BB962C8B-B14F-4D97-AF65-F5344CB8AC3E}">
        <p14:creationId xmlns:p14="http://schemas.microsoft.com/office/powerpoint/2010/main" val="1746414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9" name="Picture 8">
            <a:extLst>
              <a:ext uri="{FF2B5EF4-FFF2-40B4-BE49-F238E27FC236}">
                <a16:creationId xmlns:a16="http://schemas.microsoft.com/office/drawing/2014/main" id="{A68EF4F1-CA0C-7CCB-95A1-1377F99E8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7162" y="2630487"/>
            <a:ext cx="5850194" cy="3128773"/>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68B3DDA0-2156-C578-0CC4-BFAB4BDBB401}"/>
              </a:ext>
            </a:extLst>
          </p:cNvPr>
          <p:cNvGraphicFramePr/>
          <p:nvPr>
            <p:extLst>
              <p:ext uri="{D42A27DB-BD31-4B8C-83A1-F6EECF244321}">
                <p14:modId xmlns:p14="http://schemas.microsoft.com/office/powerpoint/2010/main" val="1000130733"/>
              </p:ext>
            </p:extLst>
          </p:nvPr>
        </p:nvGraphicFramePr>
        <p:xfrm>
          <a:off x="1607240" y="2753031"/>
          <a:ext cx="8825658" cy="1119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D44D8-BD9E-066F-87D0-FBA1CF923A1A}"/>
              </a:ext>
            </a:extLst>
          </p:cNvPr>
          <p:cNvSpPr>
            <a:spLocks noGrp="1"/>
          </p:cNvSpPr>
          <p:nvPr>
            <p:ph type="title"/>
          </p:nvPr>
        </p:nvSpPr>
        <p:spPr/>
        <p:txBody>
          <a:bodyPr/>
          <a:lstStyle/>
          <a:p>
            <a:pPr algn="ctr"/>
            <a:r>
              <a:rPr lang="en-IN" dirty="0"/>
              <a:t>Introduction</a:t>
            </a:r>
          </a:p>
        </p:txBody>
      </p:sp>
      <p:sp>
        <p:nvSpPr>
          <p:cNvPr id="3" name="Content Placeholder 2">
            <a:extLst>
              <a:ext uri="{FF2B5EF4-FFF2-40B4-BE49-F238E27FC236}">
                <a16:creationId xmlns:a16="http://schemas.microsoft.com/office/drawing/2014/main" id="{6870F612-05AA-0C6A-974C-636B50D65FD8}"/>
              </a:ext>
            </a:extLst>
          </p:cNvPr>
          <p:cNvSpPr>
            <a:spLocks noGrp="1"/>
          </p:cNvSpPr>
          <p:nvPr>
            <p:ph idx="1"/>
          </p:nvPr>
        </p:nvSpPr>
        <p:spPr>
          <a:xfrm>
            <a:off x="1154954" y="2603500"/>
            <a:ext cx="9729356" cy="3416300"/>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Prasav Watch is a digital tool developed to improve maternal and child health, particularly during childbirth. It's a tablet-based application used in labor rooms to monitor women during labor and postpartum, aiming to help healthcare providers identify high-risk situations and provide timely care. The app captures various data points, from admission to discharge, including demographic details, labor progress, delivery notes, and postpartum monitoring. It also provides real-time alerts and suggestive messages to staff, guiding them on potential complications and appropriate actions.</a:t>
            </a: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BC4588B5-5475-F397-27ED-1A06B64D80F0}"/>
              </a:ext>
            </a:extLst>
          </p:cNvPr>
          <p:cNvSpPr>
            <a:spLocks noGrp="1"/>
          </p:cNvSpPr>
          <p:nvPr>
            <p:ph type="sldNum" sz="quarter" idx="12"/>
          </p:nvPr>
        </p:nvSpPr>
        <p:spPr/>
        <p:txBody>
          <a:bodyPr/>
          <a:lstStyle/>
          <a:p>
            <a:fld id="{26AD20E6-394B-4DF0-96A5-9647FF39C943}" type="slidenum">
              <a:rPr lang="en-IN" smtClean="0"/>
              <a:t>3</a:t>
            </a:fld>
            <a:endParaRPr lang="en-IN"/>
          </a:p>
        </p:txBody>
      </p:sp>
    </p:spTree>
    <p:extLst>
      <p:ext uri="{BB962C8B-B14F-4D97-AF65-F5344CB8AC3E}">
        <p14:creationId xmlns:p14="http://schemas.microsoft.com/office/powerpoint/2010/main" val="2190528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fontScale="77500" lnSpcReduction="20000"/>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Maternal and newborn health remains a major concern in rural India due to limited access to quality care. Prasav Watch, a labor monitoring device, was introduced to support timely interventions during childbirth. Its effectiveness, however, depends on consistent adherence to monitoring protocols by healthcare workers. In regions like Bundi, Rajasthan, understanding the barriers and facilitators influencing this adherence is crucial. Identifying these factors will help improve protocol compliance, optimize device usage, and ultimately enhance maternal and neonatal outcomes.</a:t>
            </a:r>
            <a:endParaRPr kumimoji="0" lang="en-I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To evaluate compliance with Prasav Watch protocols.</a:t>
            </a:r>
          </a:p>
          <a:p>
            <a:r>
              <a:rPr lang="en-US" sz="2400" dirty="0">
                <a:latin typeface="Times New Roman" panose="02020603050405020304" pitchFamily="18" charset="0"/>
                <a:cs typeface="Times New Roman" panose="02020603050405020304" pitchFamily="18" charset="0"/>
              </a:rPr>
              <a:t>To Identify barriers to adherence.</a:t>
            </a:r>
          </a:p>
          <a:p>
            <a:r>
              <a:rPr lang="en-US" sz="2400" dirty="0">
                <a:latin typeface="Times New Roman" panose="02020603050405020304" pitchFamily="18" charset="0"/>
                <a:cs typeface="Times New Roman" panose="02020603050405020304" pitchFamily="18" charset="0"/>
              </a:rPr>
              <a:t>To explore facilitators for adherence.</a:t>
            </a:r>
          </a:p>
          <a:p>
            <a:r>
              <a:rPr lang="en-US" sz="2400" dirty="0">
                <a:latin typeface="Times New Roman" panose="02020603050405020304" pitchFamily="18" charset="0"/>
                <a:cs typeface="Times New Roman" panose="02020603050405020304" pitchFamily="18" charset="0"/>
              </a:rPr>
              <a:t>Recommend strategies to improve compliance.</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154954" y="2456016"/>
            <a:ext cx="9424556" cy="3728474"/>
          </a:xfrm>
        </p:spPr>
        <p:txBody>
          <a:bodyPr>
            <a:normAutofit/>
          </a:bodyPr>
          <a:lstStyle/>
          <a:p>
            <a:pPr marL="0" indent="0" algn="just">
              <a:buNone/>
            </a:pPr>
            <a:r>
              <a:rPr lang="en-US" sz="2400" b="1" dirty="0">
                <a:latin typeface="Times New Roman" panose="02020603050405020304" pitchFamily="18" charset="0"/>
                <a:cs typeface="Times New Roman" panose="02020603050405020304" pitchFamily="18" charset="0"/>
              </a:rPr>
              <a:t>STUDY DESIGN: </a:t>
            </a:r>
          </a:p>
          <a:p>
            <a:pPr marL="0" indent="0" algn="just">
              <a:buNone/>
            </a:pPr>
            <a:r>
              <a:rPr lang="en-US" sz="2400" dirty="0">
                <a:latin typeface="Times New Roman" panose="02020603050405020304" pitchFamily="18" charset="0"/>
                <a:cs typeface="Times New Roman" panose="02020603050405020304" pitchFamily="18" charset="0"/>
              </a:rPr>
              <a:t>Descriptive cross-sectional study conducted in Bundi District, Rajasthan</a:t>
            </a:r>
          </a:p>
          <a:p>
            <a:pPr marL="0" indent="0" algn="just">
              <a:buNone/>
            </a:pPr>
            <a:r>
              <a:rPr lang="en-US" sz="2400" b="1" dirty="0">
                <a:latin typeface="Times New Roman" panose="02020603050405020304" pitchFamily="18" charset="0"/>
                <a:cs typeface="Times New Roman" panose="02020603050405020304" pitchFamily="18" charset="0"/>
              </a:rPr>
              <a:t>Sample size:</a:t>
            </a:r>
          </a:p>
          <a:p>
            <a:pPr marL="0" indent="0" algn="just">
              <a:buNone/>
            </a:pP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50 healthcare workers (ANMs, Nurses, ASHAs, AWWs)From Government hospital, CHCs, Sub-Centers.</a:t>
            </a:r>
          </a:p>
          <a:p>
            <a:pPr marL="0" indent="0" algn="just">
              <a:buNone/>
            </a:pPr>
            <a:r>
              <a:rPr lang="en-US" sz="2400" b="1" dirty="0">
                <a:latin typeface="Times New Roman" panose="02020603050405020304" pitchFamily="18" charset="0"/>
                <a:cs typeface="Times New Roman" panose="02020603050405020304" pitchFamily="18" charset="0"/>
              </a:rPr>
              <a:t>Data Collection tool:  </a:t>
            </a:r>
          </a:p>
          <a:p>
            <a:pPr marL="0" indent="0" algn="just">
              <a:buNone/>
            </a:pPr>
            <a:r>
              <a:rPr lang="en-US" sz="2400" dirty="0">
                <a:latin typeface="Times New Roman" panose="02020603050405020304" pitchFamily="18" charset="0"/>
                <a:cs typeface="Times New Roman" panose="02020603050405020304" pitchFamily="18" charset="0"/>
              </a:rPr>
              <a:t>Structured Questionnaire Included both close-ended and open-ended questions.</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634084"/>
            <a:ext cx="10515600" cy="4351338"/>
          </a:xfrm>
        </p:spPr>
        <p:txBody>
          <a:bodyPr>
            <a:normAutofit/>
          </a:bodyPr>
          <a:lstStyle/>
          <a:p>
            <a:pPr algn="just"/>
            <a:endParaRPr lang="en-US" sz="2000" b="1" dirty="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LIMITATIONS:</a:t>
            </a:r>
          </a:p>
          <a:p>
            <a:pPr algn="just"/>
            <a:r>
              <a:rPr lang="en-US" sz="2000" dirty="0">
                <a:latin typeface="Times New Roman" panose="02020603050405020304" pitchFamily="18" charset="0"/>
                <a:cs typeface="Times New Roman" panose="02020603050405020304" pitchFamily="18" charset="0"/>
              </a:rPr>
              <a:t>The study is limited to healthcare workers in Bundi, Rajasthan, which may restrict the generalizability of findings to other regions.</a:t>
            </a:r>
          </a:p>
          <a:p>
            <a:pPr marL="285750" indent="-285750" algn="just">
              <a:lnSpc>
                <a:spcPct val="200000"/>
              </a:lnSpc>
            </a:pPr>
            <a:r>
              <a:rPr lang="en-US" sz="2000" dirty="0">
                <a:latin typeface="Times New Roman" panose="02020603050405020304" pitchFamily="18" charset="0"/>
                <a:cs typeface="Times New Roman" panose="02020603050405020304" pitchFamily="18" charset="0"/>
              </a:rPr>
              <a:t>Time constraints may affect the comprehensiveness of data collection and analysis.</a:t>
            </a:r>
          </a:p>
          <a:p>
            <a:pPr marL="285750" indent="-285750" algn="just">
              <a:lnSpc>
                <a:spcPct val="200000"/>
              </a:lnSpc>
            </a:pPr>
            <a:r>
              <a:rPr lang="en-US" sz="2000" dirty="0">
                <a:latin typeface="Times New Roman" panose="02020603050405020304" pitchFamily="18" charset="0"/>
                <a:cs typeface="Times New Roman" panose="02020603050405020304" pitchFamily="18" charset="0"/>
              </a:rPr>
              <a:t>Being a cross-sectional study, it captures data at one point in time.</a:t>
            </a:r>
          </a:p>
          <a:p>
            <a:pPr marL="0" indent="0" algn="just">
              <a:buNone/>
            </a:pPr>
            <a:endParaRPr lang="en-IN" sz="20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1036967" y="2750984"/>
            <a:ext cx="9837511" cy="3416300"/>
          </a:xfrm>
        </p:spPr>
        <p:txBody>
          <a:bodyPr>
            <a:normAutofit fontScale="85000" lnSpcReduction="10000"/>
          </a:bodyPr>
          <a:lstStyle/>
          <a:p>
            <a:pPr marL="0" indent="0" algn="just">
              <a:buNone/>
            </a:pPr>
            <a:r>
              <a:rPr lang="en-US" sz="2400" dirty="0">
                <a:latin typeface="Times New Roman" panose="02020603050405020304" pitchFamily="18" charset="0"/>
                <a:cs typeface="Times New Roman" panose="02020603050405020304" pitchFamily="18" charset="0"/>
              </a:rPr>
              <a:t>A total of 50 healthcare providers participated in the study assessing the adherence to Prasav Watch monitoring protocols. The majority were Nurses (52%) followed by ANMs (48%).</a:t>
            </a:r>
          </a:p>
          <a:p>
            <a:pPr marL="0" indent="0" algn="just">
              <a:buNone/>
            </a:pPr>
            <a:r>
              <a:rPr lang="en-US" sz="2400" b="1" dirty="0">
                <a:latin typeface="Times New Roman" panose="02020603050405020304" pitchFamily="18" charset="0"/>
                <a:cs typeface="Times New Roman" panose="02020603050405020304" pitchFamily="18" charset="0"/>
              </a:rPr>
              <a:t>Professional Background and Experience:</a:t>
            </a:r>
          </a:p>
          <a:p>
            <a:pPr marL="0" indent="0" algn="just">
              <a:buNone/>
            </a:pPr>
            <a:r>
              <a:rPr lang="en-US" sz="2400" dirty="0">
                <a:latin typeface="Times New Roman" panose="02020603050405020304" pitchFamily="18" charset="0"/>
                <a:cs typeface="Times New Roman" panose="02020603050405020304" pitchFamily="18" charset="0"/>
              </a:rPr>
              <a:t>84% of respondents had more than 6 years of experience in maternal and newborn care. Facilities represented included Government hospitals (48%), CHCs (15%), Sub-centers (22%). </a:t>
            </a:r>
          </a:p>
          <a:p>
            <a:pPr marL="0" indent="0" algn="just">
              <a:buNone/>
            </a:pPr>
            <a:r>
              <a:rPr lang="en-US" sz="2400" b="1" dirty="0">
                <a:latin typeface="Times New Roman" panose="02020603050405020304" pitchFamily="18" charset="0"/>
                <a:cs typeface="Times New Roman" panose="02020603050405020304" pitchFamily="18" charset="0"/>
              </a:rPr>
              <a:t>Training and Familiarity with Prasav Watch:</a:t>
            </a:r>
            <a:r>
              <a:rPr lang="en-US" sz="2400" dirty="0">
                <a:latin typeface="Times New Roman" panose="02020603050405020304" pitchFamily="18" charset="0"/>
                <a:cs typeface="Times New Roman" panose="02020603050405020304" pitchFamily="18" charset="0"/>
              </a:rPr>
              <a:t> 100% of participants reported receiving formal training (mostly workshops). 88% were “very familiar” with the monitoring protocols.90% believed Prasav Watch improves maternal and newborn outcomes.</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911113" y="2277919"/>
            <a:ext cx="10515600" cy="3995833"/>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Availability of Guidelines and Protocol Adherence: </a:t>
            </a:r>
          </a:p>
          <a:p>
            <a:pPr algn="just"/>
            <a:r>
              <a:rPr lang="en-US" sz="2000" dirty="0">
                <a:latin typeface="Times New Roman" panose="02020603050405020304" pitchFamily="18" charset="0"/>
                <a:cs typeface="Times New Roman" panose="02020603050405020304" pitchFamily="18" charset="0"/>
              </a:rPr>
              <a:t>98% had access to reference guidelines or materials.</a:t>
            </a:r>
          </a:p>
          <a:p>
            <a:pPr algn="just"/>
            <a:r>
              <a:rPr lang="en-US" sz="2000" dirty="0">
                <a:latin typeface="Times New Roman" panose="02020603050405020304" pitchFamily="18" charset="0"/>
                <a:cs typeface="Times New Roman" panose="02020603050405020304" pitchFamily="18" charset="0"/>
              </a:rPr>
              <a:t>32% stated they always follow Prasav Watch protocols during deliveries, while 68% reported often.</a:t>
            </a:r>
          </a:p>
          <a:p>
            <a:pPr marL="0" indent="0" algn="just">
              <a:buNone/>
            </a:pPr>
            <a:r>
              <a:rPr lang="en-US" sz="2000" b="1" dirty="0">
                <a:latin typeface="Times New Roman" panose="02020603050405020304" pitchFamily="18" charset="0"/>
                <a:cs typeface="Times New Roman" panose="02020603050405020304" pitchFamily="18" charset="0"/>
              </a:rPr>
              <a:t>Barriers and Enablers: </a:t>
            </a:r>
            <a:r>
              <a:rPr lang="en-US" sz="2000" dirty="0">
                <a:latin typeface="Times New Roman" panose="02020603050405020304" pitchFamily="18" charset="0"/>
                <a:cs typeface="Times New Roman" panose="02020603050405020304" pitchFamily="18" charset="0"/>
              </a:rPr>
              <a:t>Documentation challenges were noted by 88% of respondents.</a:t>
            </a:r>
          </a:p>
          <a:p>
            <a:pPr marL="0" indent="0" algn="just">
              <a:buNone/>
            </a:pPr>
            <a:r>
              <a:rPr lang="en-US" sz="2000" dirty="0">
                <a:latin typeface="Times New Roman" panose="02020603050405020304" pitchFamily="18" charset="0"/>
                <a:cs typeface="Times New Roman" panose="02020603050405020304" pitchFamily="18" charset="0"/>
              </a:rPr>
              <a:t>Common barriers included: </a:t>
            </a:r>
          </a:p>
          <a:p>
            <a:pPr algn="just"/>
            <a:r>
              <a:rPr lang="en-US" sz="2000" dirty="0">
                <a:latin typeface="Times New Roman" panose="02020603050405020304" pitchFamily="18" charset="0"/>
                <a:cs typeface="Times New Roman" panose="02020603050405020304" pitchFamily="18" charset="0"/>
              </a:rPr>
              <a:t>Lack of staff (41%)Time constraints (46%)Technical issues (40%).</a:t>
            </a:r>
          </a:p>
          <a:p>
            <a:pPr algn="just"/>
            <a:r>
              <a:rPr lang="en-US" sz="2000" dirty="0">
                <a:latin typeface="Times New Roman" panose="02020603050405020304" pitchFamily="18" charset="0"/>
                <a:cs typeface="Times New Roman" panose="02020603050405020304" pitchFamily="18" charset="0"/>
              </a:rPr>
              <a:t> 64% reported experiencing technical issues frequently, and 36% occasionally.</a:t>
            </a:r>
          </a:p>
          <a:p>
            <a:pPr algn="just"/>
            <a:r>
              <a:rPr lang="en-US" sz="2000" dirty="0">
                <a:latin typeface="Times New Roman" panose="02020603050405020304" pitchFamily="18" charset="0"/>
                <a:cs typeface="Times New Roman" panose="02020603050405020304" pitchFamily="18" charset="0"/>
              </a:rPr>
              <a:t>94% felt there was sufficient administrative support.</a:t>
            </a:r>
          </a:p>
          <a:p>
            <a:pPr marL="0" indent="0" algn="just">
              <a:buNone/>
            </a:pP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663</TotalTime>
  <Words>1511</Words>
  <Application>Microsoft Office PowerPoint</Application>
  <PresentationFormat>Widescreen</PresentationFormat>
  <Paragraphs>125</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Century Gothic</vt:lpstr>
      <vt:lpstr>Times New Roman</vt:lpstr>
      <vt:lpstr>Wingdings 3</vt:lpstr>
      <vt:lpstr>Ion Boardroom</vt:lpstr>
      <vt:lpstr>    BARRIERS AND FACILITATORS INFLUENCING HEALTHCARE WORKER’S ADHERENCE TO PRASAV WATCH MONITORING PROTOCOLS IN BUNDI, RAJASTHAN </vt:lpstr>
      <vt:lpstr>Mentor Approval</vt:lpstr>
      <vt:lpstr>Introduction</vt:lpstr>
      <vt:lpstr>Introduction </vt:lpstr>
      <vt:lpstr>Objectives of Your Study</vt:lpstr>
      <vt:lpstr>Methodology </vt:lpstr>
      <vt:lpstr>Methodology </vt:lpstr>
      <vt:lpstr>Results </vt:lpstr>
      <vt:lpstr>Results </vt:lpstr>
      <vt:lpstr>Results </vt:lpstr>
      <vt:lpstr>Discussion </vt:lpstr>
      <vt:lpstr>Discussion </vt:lpstr>
      <vt:lpstr>Recommended strategies to improve compliance</vt:lpstr>
      <vt:lpstr>Conclusion</vt:lpstr>
      <vt:lpstr>References </vt:lpstr>
      <vt:lpstr>INVOLVEMENT IN COMMUNITY OUTREACH PROGRAMME (COP) ACTIVITIES </vt:lpstr>
      <vt:lpstr>KEY  LEARNING FROM COP ACTIVITIES</vt:lpstr>
      <vt:lpstr>COP FIELD ACTIVITIES PHOTOGRAPHS </vt:lpstr>
      <vt:lpstr>PICTORIAL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Vanshika Awasthi</cp:lastModifiedBy>
  <cp:revision>24</cp:revision>
  <dcterms:created xsi:type="dcterms:W3CDTF">2022-05-20T15:11:38Z</dcterms:created>
  <dcterms:modified xsi:type="dcterms:W3CDTF">2025-06-26T07:32:57Z</dcterms:modified>
</cp:coreProperties>
</file>