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9" r:id="rId3"/>
    <p:sldId id="260" r:id="rId4"/>
    <p:sldId id="259" r:id="rId5"/>
    <p:sldId id="262" r:id="rId6"/>
    <p:sldId id="266" r:id="rId7"/>
    <p:sldId id="264" r:id="rId8"/>
    <p:sldId id="281" r:id="rId9"/>
    <p:sldId id="268" r:id="rId10"/>
    <p:sldId id="269" r:id="rId11"/>
    <p:sldId id="276" r:id="rId12"/>
    <p:sldId id="28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05-08-2022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05-08-2022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05-08-2022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05-08-2022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05-08-2022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05-08-2022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05-08-2022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3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Distribution and determinants of Family Planning        Method Discontinuation/Switch/Continuation         among young low parity couples in Bihar.</a:t>
            </a:r>
            <a:br>
              <a:rPr lang="en-IN" dirty="0"/>
            </a:br>
            <a:r>
              <a:rPr lang="en-IN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CARE ,BIHAR</a:t>
            </a:r>
            <a:endParaRPr lang="en-IN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IN" b="1" dirty="0">
                <a:ln/>
                <a:solidFill>
                  <a:schemeClr val="accent4"/>
                </a:solidFill>
              </a:rPr>
              <a:t>A report By- Danyal Yawar</a:t>
            </a:r>
          </a:p>
          <a:p>
            <a:r>
              <a:rPr lang="en-IN" b="1" dirty="0">
                <a:ln/>
                <a:solidFill>
                  <a:schemeClr val="accent2"/>
                </a:solidFill>
              </a:rPr>
              <a:t>Guided by- Dr . Sidharth Sekhar Mishra.</a:t>
            </a:r>
          </a:p>
          <a:p>
            <a:r>
              <a:rPr lang="en-IN" b="1" dirty="0">
                <a:ln/>
                <a:solidFill>
                  <a:schemeClr val="tx2"/>
                </a:solidFill>
              </a:rPr>
              <a:t>IIHMR Delhi</a:t>
            </a:r>
            <a:r>
              <a:rPr lang="en-IN" b="1" dirty="0">
                <a:ln/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485"/>
            <a:ext cx="1772816" cy="83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72" y="365128"/>
            <a:ext cx="6363479" cy="927646"/>
          </a:xfrm>
        </p:spPr>
        <p:txBody>
          <a:bodyPr/>
          <a:lstStyle/>
          <a:p>
            <a:pPr algn="ctr"/>
            <a:r>
              <a:rPr lang="en-IN" b="1" dirty="0"/>
              <a:t>Internship 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6778" y="1464372"/>
            <a:ext cx="7038928" cy="511531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IN" dirty="0"/>
              <a:t>What did you learn (skill/ topic)?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C99C5-3553-395D-3229-C978899DC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2123" y="2360645"/>
            <a:ext cx="8268477" cy="3829018"/>
          </a:xfrm>
        </p:spPr>
        <p:txBody>
          <a:bodyPr>
            <a:normAutofit/>
          </a:bodyPr>
          <a:lstStyle/>
          <a:p>
            <a:r>
              <a:rPr lang="en-US" sz="2000" dirty="0">
                <a:effectLst/>
                <a:ea typeface="Calibri" panose="020F0502020204030204" pitchFamily="34" charset="0"/>
                <a:cs typeface="Mangal" panose="02040503050203030202" pitchFamily="18" charset="0"/>
              </a:rPr>
              <a:t>Visited VHSND and Meet AWW ASHA and ANM and get information about their work role. </a:t>
            </a:r>
          </a:p>
          <a:p>
            <a:r>
              <a:rPr lang="en-US" sz="2000" dirty="0">
                <a:effectLst/>
                <a:ea typeface="Calibri" panose="020F0502020204030204" pitchFamily="34" charset="0"/>
                <a:cs typeface="Mangal" panose="02040503050203030202" pitchFamily="18" charset="0"/>
              </a:rPr>
              <a:t>Learnt the Basics of &amp; worked on MS-word/Power-point and Excel</a:t>
            </a:r>
            <a:r>
              <a:rPr lang="en-US" sz="2000" dirty="0">
                <a:ea typeface="Calibri" panose="020F0502020204030204" pitchFamily="34" charset="0"/>
                <a:cs typeface="Mangal" panose="02040503050203030202" pitchFamily="18" charset="0"/>
              </a:rPr>
              <a:t>.</a:t>
            </a:r>
            <a:endParaRPr lang="en-IN" sz="2000" dirty="0">
              <a:effectLst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en-IN" sz="2000" dirty="0"/>
              <a:t>Learnt to do </a:t>
            </a:r>
            <a:r>
              <a:rPr lang="en-US" sz="2000" dirty="0">
                <a:effectLst/>
                <a:ea typeface="Calibri" panose="020F0502020204030204" pitchFamily="34" charset="0"/>
              </a:rPr>
              <a:t>thorough Literature review, developed qualitative tool guide, code dictionary, thematic framework and analysis.</a:t>
            </a:r>
          </a:p>
          <a:p>
            <a:endParaRPr lang="en-IN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920065" y="1459463"/>
            <a:ext cx="2433734" cy="511531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IN" dirty="0"/>
              <a:t>Overall self comments on Internship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920065" y="2347817"/>
            <a:ext cx="2929812" cy="3851176"/>
          </a:xfrm>
        </p:spPr>
        <p:txBody>
          <a:bodyPr/>
          <a:lstStyle/>
          <a:p>
            <a:r>
              <a:rPr lang="en-IN" sz="2000" dirty="0"/>
              <a:t>Learnt a lot about basics of Public health.</a:t>
            </a:r>
          </a:p>
          <a:p>
            <a:r>
              <a:rPr lang="en-IN" sz="2000" dirty="0"/>
              <a:t>Got opportunity to get exposed to variety of software and skills required in the field of public health.</a:t>
            </a:r>
          </a:p>
          <a:p>
            <a:r>
              <a:rPr lang="en-IN" sz="2000" dirty="0"/>
              <a:t>Learnt Utilisation of theoretical knowledge into practical life.</a:t>
            </a:r>
          </a:p>
          <a:p>
            <a:endParaRPr lang="en-IN" sz="24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03A6DE-6241-B758-5FA2-2B271CB3C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4484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97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ACF08-0C6E-193F-3657-D74358585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Suggestions Given to Organization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22733-B7F1-425D-B028-4AA9132AF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Best organisation to work and grow .</a:t>
            </a:r>
          </a:p>
          <a:p>
            <a:r>
              <a:rPr lang="en-IN" dirty="0"/>
              <a:t>Work culture, ethics are the best.</a:t>
            </a:r>
          </a:p>
          <a:p>
            <a:r>
              <a:rPr lang="en-IN" dirty="0"/>
              <a:t>Best place to learn , hub of knowledge.</a:t>
            </a:r>
          </a:p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D9938-85BC-B17F-0351-5385D968D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6EE7B1-5136-58FC-218C-162FDFFC4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234906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83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9F425-072A-BA44-CF0F-8E123D784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Some Pictures of Internship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01A9361-368B-7AFA-5460-8B2FE621F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89" y="2016625"/>
            <a:ext cx="4984389" cy="334322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289BA4-A20D-1B6E-A867-816BA465F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93D90-D7CD-0334-0C70-F88A37026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F228D5-495B-F5C7-D952-E2A3BA4BB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89" y="1395167"/>
            <a:ext cx="5067726" cy="458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50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9775E-E313-1CDC-1584-1401AB43F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4719" y="365126"/>
            <a:ext cx="3303037" cy="821649"/>
          </a:xfrm>
        </p:spPr>
        <p:txBody>
          <a:bodyPr>
            <a:normAutofit/>
          </a:bodyPr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44747-0FE7-E916-B0F6-36DF67570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8952"/>
            <a:ext cx="11179629" cy="524739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According to the (WHO), family planning is defined as –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“the ability of individuals and couples to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anticipate and attain their desired number of children and the spacing and timing of their births.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It is achieved through use of contraceptive methods and the treatment of involuntary infertility”.</a:t>
            </a:r>
          </a:p>
          <a:p>
            <a:r>
              <a:rPr lang="en-IN" sz="18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Methods of family planning methods are mainly of two types Traditional and Modern method</a:t>
            </a:r>
          </a:p>
          <a:p>
            <a:r>
              <a:rPr lang="en-IN" sz="1800" b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Traditional method</a:t>
            </a:r>
            <a:r>
              <a:rPr lang="en-IN" sz="18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those types of method which people using from so many years people of sixteenth century were using family planning, Traditional method of family planning. It includes </a:t>
            </a:r>
            <a:r>
              <a:rPr lang="en-IN" sz="18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Periodic </a:t>
            </a:r>
            <a:r>
              <a:rPr lang="en-IN" sz="18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abstinence,</a:t>
            </a:r>
            <a:r>
              <a:rPr lang="en-IN" sz="1800" spc="90" dirty="0">
                <a:solidFill>
                  <a:srgbClr val="3033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Coitus interruptus,</a:t>
            </a:r>
            <a:r>
              <a:rPr lang="en-IN" sz="18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Lactational amenorrhea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IN" sz="1800" dirty="0">
              <a:solidFill>
                <a:srgbClr val="2021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Modern method </a:t>
            </a:r>
            <a:r>
              <a:rPr lang="en-IN" sz="18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Hormonal Contraception, Barrier method, Permanent Contraceptive method, Emergency Contraception.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AB2F3-E06B-E9BE-6C16-D7303C7D4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85938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5127" y="365125"/>
            <a:ext cx="7212564" cy="1325563"/>
          </a:xfrm>
        </p:spPr>
        <p:txBody>
          <a:bodyPr/>
          <a:lstStyle/>
          <a:p>
            <a:pPr algn="ctr"/>
            <a:r>
              <a:rPr lang="en-IN" b="1" dirty="0"/>
              <a:t>Objectives of 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189" algn="l"/>
              </a:tabLst>
            </a:pP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explore the current situation of Method switch continuation and discontinuation in family planning.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189" algn="l"/>
              </a:tabLst>
            </a:pP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explore the reason why a couple changing the methods of Family planning why they continuing the same method or why they discontinued the methods.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189" algn="l"/>
              </a:tabLst>
            </a:pPr>
            <a:endParaRPr lang="en-IN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0523" y="365127"/>
            <a:ext cx="7781731" cy="1137104"/>
          </a:xfrm>
        </p:spPr>
        <p:txBody>
          <a:bodyPr/>
          <a:lstStyle/>
          <a:p>
            <a:pPr algn="ctr"/>
            <a:r>
              <a:rPr lang="en-IN" b="1" dirty="0"/>
              <a:t>Methodology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2695903" cy="12689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CD63F4-14FF-0615-B31D-1D2DFB04584E}"/>
              </a:ext>
            </a:extLst>
          </p:cNvPr>
          <p:cNvSpPr txBox="1"/>
          <p:nvPr/>
        </p:nvSpPr>
        <p:spPr>
          <a:xfrm>
            <a:off x="7119258" y="1828800"/>
            <a:ext cx="4739951" cy="768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07000"/>
              </a:lnSpc>
              <a:buAutoNum type="alphaUcPeriod" startAt="8"/>
            </a:pPr>
            <a:endParaRPr lang="en-IN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891" indent="-342891">
              <a:lnSpc>
                <a:spcPct val="107000"/>
              </a:lnSpc>
              <a:buAutoNum type="alphaUcPeriod" startAt="8"/>
            </a:pPr>
            <a:endParaRPr lang="en-IN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891" indent="-342891">
              <a:lnSpc>
                <a:spcPct val="107000"/>
              </a:lnSpc>
              <a:buAutoNum type="alphaUcPeriod" startAt="8"/>
            </a:pPr>
            <a:endParaRPr lang="en-IN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D27833-D421-9792-329E-DD68CD341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 Client Cohort – an Exploration of user Perspective Tracking (ACCEPT study).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study cohort was interviewed telephonically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first: mid-September to mid-October 2020 (N=834)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second: December 2020 (N=570)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third: mid-April 2021 (N=444)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fourth round of follow up interviews were conducted in person using a mix-method approach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Conducted during mid-January 2022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Quantitative interviews: N=712 (15% Lost to follow up)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2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Qualitative in-depth interviews: N=61*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1657" y="365127"/>
            <a:ext cx="5047862" cy="801200"/>
          </a:xfrm>
        </p:spPr>
        <p:txBody>
          <a:bodyPr>
            <a:normAutofit/>
          </a:bodyPr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627"/>
            <a:ext cx="1856792" cy="87399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C51815-1949-DE02-152F-D66A5D1BC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 Client Cohort – an Exploration of user Perspective Tracking (ACCEPT study)” the finding was </a:t>
            </a: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Switching to method other than Antara (Modern or Traditional)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C37F3F6-4488-13AD-2AF8-8E480C4E88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597710"/>
              </p:ext>
            </p:extLst>
          </p:nvPr>
        </p:nvGraphicFramePr>
        <p:xfrm>
          <a:off x="3125152" y="2864980"/>
          <a:ext cx="5941695" cy="714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1030">
                  <a:extLst>
                    <a:ext uri="{9D8B030D-6E8A-4147-A177-3AD203B41FA5}">
                      <a16:colId xmlns:a16="http://schemas.microsoft.com/office/drawing/2014/main" val="4036533605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269557020"/>
                    </a:ext>
                  </a:extLst>
                </a:gridCol>
                <a:gridCol w="449580">
                  <a:extLst>
                    <a:ext uri="{9D8B030D-6E8A-4147-A177-3AD203B41FA5}">
                      <a16:colId xmlns:a16="http://schemas.microsoft.com/office/drawing/2014/main" val="250965859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357928865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3829039118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3372962111"/>
                    </a:ext>
                  </a:extLst>
                </a:gridCol>
              </a:tblGrid>
              <a:tr h="714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 dirty="0">
                          <a:effectLst/>
                        </a:rPr>
                        <a:t>Method Switch after 1 dose to Limiting method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712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57%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43%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00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 dirty="0">
                          <a:effectLst/>
                        </a:rPr>
                        <a:t>00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7194825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5EA4964-7CE7-E314-D95B-CE6BEBAEF88E}"/>
              </a:ext>
            </a:extLst>
          </p:cNvPr>
          <p:cNvGraphicFramePr>
            <a:graphicFrameLocks noGrp="1"/>
          </p:cNvGraphicFramePr>
          <p:nvPr/>
        </p:nvGraphicFramePr>
        <p:xfrm>
          <a:off x="3125152" y="3644106"/>
          <a:ext cx="5941695" cy="714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1030">
                  <a:extLst>
                    <a:ext uri="{9D8B030D-6E8A-4147-A177-3AD203B41FA5}">
                      <a16:colId xmlns:a16="http://schemas.microsoft.com/office/drawing/2014/main" val="1065269303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290791443"/>
                    </a:ext>
                  </a:extLst>
                </a:gridCol>
                <a:gridCol w="449580">
                  <a:extLst>
                    <a:ext uri="{9D8B030D-6E8A-4147-A177-3AD203B41FA5}">
                      <a16:colId xmlns:a16="http://schemas.microsoft.com/office/drawing/2014/main" val="22495546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560369771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1942511210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1324239891"/>
                    </a:ext>
                  </a:extLst>
                </a:gridCol>
              </a:tblGrid>
              <a:tr h="714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Method Switch after 2 doses to Limiting method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712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61%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29%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10%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 dirty="0">
                          <a:effectLst/>
                        </a:rPr>
                        <a:t>00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7455427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9B65E4C-22C7-77BE-E4E1-C9A9D0624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076386"/>
              </p:ext>
            </p:extLst>
          </p:nvPr>
        </p:nvGraphicFramePr>
        <p:xfrm>
          <a:off x="3125152" y="4423232"/>
          <a:ext cx="5941695" cy="714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1030">
                  <a:extLst>
                    <a:ext uri="{9D8B030D-6E8A-4147-A177-3AD203B41FA5}">
                      <a16:colId xmlns:a16="http://schemas.microsoft.com/office/drawing/2014/main" val="1071374274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1636600862"/>
                    </a:ext>
                  </a:extLst>
                </a:gridCol>
                <a:gridCol w="449580">
                  <a:extLst>
                    <a:ext uri="{9D8B030D-6E8A-4147-A177-3AD203B41FA5}">
                      <a16:colId xmlns:a16="http://schemas.microsoft.com/office/drawing/2014/main" val="110541979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903751521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3223673464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774095628"/>
                    </a:ext>
                  </a:extLst>
                </a:gridCol>
              </a:tblGrid>
              <a:tr h="714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Method Switch after 3 doses to Limiting method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712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67%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17%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>
                          <a:effectLst/>
                        </a:rPr>
                        <a:t>16%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 dirty="0">
                          <a:effectLst/>
                        </a:rPr>
                        <a:t>00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5792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50" y="70561"/>
            <a:ext cx="2593911" cy="1220951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F2AE4C-C47A-7EEB-AFC8-66F75992F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Antra discontinuation and method switch after received only one dose during June 19 - January 20.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 =712) in selected sample 57% opted method switching and 43% did not opted any method in total.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18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study we found that couple who got first dose of Antra 57% switched method due to side effects they opted condoms and other traditional method. And remaining 43% were continued with Antra.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18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side effects of Antra was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* Sharp stomach pain spreading to back or shoulder blade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*Yellowing of skin or eyes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* Weakness</a:t>
            </a:r>
          </a:p>
        </p:txBody>
      </p:sp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5"/>
            <a:ext cx="1726161" cy="81250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54F2D46-FE88-E6FF-F679-BCEC5AD83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IN" sz="1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Antra discontinuation and method switch after received two dose during </a:t>
            </a:r>
            <a:r>
              <a:rPr lang="en-US" sz="1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December 2020</a:t>
            </a:r>
            <a:r>
              <a:rPr lang="en-IN" sz="1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(n=712) in selected sample 61% opted method switching and 29% discontinued family planning and remain were still using this method.</a:t>
            </a:r>
          </a:p>
          <a:p>
            <a:pPr>
              <a:lnSpc>
                <a:spcPct val="107000"/>
              </a:lnSpc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second dose 61% switched method due to side effects they opted condoms and other traditional method. And remaining 29% discontinued with this method and remaining 10% were still using this method.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Side effect were after second dose of Antra was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* Loss of Appetite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* Sore Throat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* Chest Pain</a:t>
            </a:r>
          </a:p>
          <a:p>
            <a:endParaRPr lang="en-IN" sz="1400" dirty="0"/>
          </a:p>
        </p:txBody>
      </p:sp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53904-E698-0E61-F6F3-26BDF155F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Antra discontinuation and method switch after received third dose during </a:t>
            </a:r>
            <a:r>
              <a:rPr lang="en-US" sz="1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mid-April 2021</a:t>
            </a:r>
            <a:r>
              <a:rPr lang="en-IN" sz="16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(n=712) in selected Sample 67 % opted for method switch and 17% discontinued and remaining were still using this method.</a:t>
            </a:r>
          </a:p>
          <a:p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second dose 67% switched method due to side effects they opted condoms and other traditional method. And remaining 17% discontinued with this method and remaining were still using this method.</a:t>
            </a:r>
          </a:p>
          <a:p>
            <a:pPr marL="0" indent="0"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The side effects of Antra was</a:t>
            </a:r>
          </a:p>
          <a:p>
            <a:pPr marL="0" indent="0"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* Continue Stomach pain</a:t>
            </a:r>
          </a:p>
          <a:p>
            <a:pPr marL="0" indent="0"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* Back pain</a:t>
            </a:r>
          </a:p>
          <a:p>
            <a:pPr marL="0" indent="0">
              <a:buNone/>
            </a:pPr>
            <a:r>
              <a:rPr lang="en-IN" sz="16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* Headache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64FD3-D23F-7466-C6CA-CBAAB1A35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666B4C-964D-1C87-F03F-C9DA15BB0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51801B-EDBA-8DFC-F88B-9386A6FBF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50" y="70561"/>
            <a:ext cx="2593911" cy="122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66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3294</TotalTime>
  <Words>848</Words>
  <Application>Microsoft Office PowerPoint</Application>
  <PresentationFormat>Widescreen</PresentationFormat>
  <Paragraphs>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Distribution and determinants of Family Planning        Method Discontinuation/Switch/Continuation         among young low parity couples in Bihar. CARE ,BIHAR</vt:lpstr>
      <vt:lpstr>Introduction</vt:lpstr>
      <vt:lpstr>Objectives of our Study</vt:lpstr>
      <vt:lpstr>Methodology </vt:lpstr>
      <vt:lpstr>Results </vt:lpstr>
      <vt:lpstr>PowerPoint Presentation</vt:lpstr>
      <vt:lpstr>PowerPoint Presentation</vt:lpstr>
      <vt:lpstr>PowerPoint Presentation</vt:lpstr>
      <vt:lpstr>Thank You</vt:lpstr>
      <vt:lpstr>Internship Experiences</vt:lpstr>
      <vt:lpstr>Suggestions Given to Organization </vt:lpstr>
      <vt:lpstr>Some Pictures of Internship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Danyal Yawar</cp:lastModifiedBy>
  <cp:revision>28</cp:revision>
  <dcterms:created xsi:type="dcterms:W3CDTF">2022-05-20T15:11:38Z</dcterms:created>
  <dcterms:modified xsi:type="dcterms:W3CDTF">2022-08-05T16:49:38Z</dcterms:modified>
</cp:coreProperties>
</file>