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ml" Extension="xml"/>
  <Default ContentType="image/png" Extension="png"/>
  <Default ContentType="image/jpeg" Extension="jpeg"/>
  <Default ContentType="application/vnd.openxmlformats-package.relationships+xml" Extension="rels"/>
  <Override ContentType="application/vnd.openxmlformats-officedocument.presentationml.tableStyles+xml" PartName="/ppt/tableStyles1.xml"/>
  <Override ContentType="application/vnd.openxmlformats-officedocument.presentationml.slideMaster+xml" PartName="/ppt/slideMasters/slideMaster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presentation.main+xml" PartName="/ppt/presentation.xml"/>
  <Override ContentType="application/vnd.ms-office.chartcolorstyle+xml" PartName="/ppt/charts/colors4.xml"/>
  <Override ContentType="application/vnd.ms-office.chartcolorstyle+xml" PartName="/ppt/charts/colors1.xml"/>
  <Override ContentType="application/vnd.ms-office.chartcolorstyle+xml" PartName="/ppt/charts/colors2.xml"/>
  <Override ContentType="application/vnd.ms-office.chartcolorstyle+xml" PartName="/ppt/charts/colors3.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3.xml"/>
  <Override ContentType="application/vnd.openxmlformats-officedocument.drawingml.chart+xml" PartName="/ppt/charts/chart2.xml"/>
  <Override ContentType="application/vnd.openxmlformats-officedocument.drawingml.chart+xml" PartName="/ppt/charts/chart4.xml"/>
  <Override ContentType="application/vnd.openxmlformats-officedocument.drawingml.chart+xml" PartName="/ppt/charts/chart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themeOverride+xml" PartName="/ppt/theme/themeOverride1.xml"/>
  <Override ContentType="application/vnd.openxmlformats-officedocument.presentationml.notesMaster+xml" PartName="/ppt/notesMasters/notesMaster1.xml"/>
  <Override ContentType="application/vnd.ms-office.chartstyle+xml" PartName="/ppt/charts/style3.xml"/>
  <Override ContentType="application/vnd.ms-office.chartstyle+xml" PartName="/ppt/charts/style4.xml"/>
  <Override ContentType="application/vnd.ms-office.chartstyle+xml" PartName="/ppt/charts/style1.xml"/>
  <Override ContentType="application/vnd.ms-office.chartstyle+xml" PartName="/ppt/charts/style2.xml"/>
  <Override ContentType="application/vnd.openxmlformats-officedocument.presentationml.presProps+xml" PartName="/ppt/presProps1.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6858000" cx="12192000"/>
  <p:notesSz cx="6858000" cy="9144000"/>
  <p:defaultTextStyle>
    <a:defPPr lvl="0">
      <a:defRPr lang="en-US"/>
    </a:defPPr>
    <a:lvl1pPr defTabSz="914400" eaLnBrk="1" hangingPunct="1" latinLnBrk="0" lvl="0" marL="0" rtl="0" algn="l">
      <a:defRPr kern="1200" sz="1800">
        <a:solidFill>
          <a:schemeClr val="tx1"/>
        </a:solidFill>
        <a:latin typeface="+mn-lt"/>
        <a:ea typeface="+mn-ea"/>
        <a:cs typeface="+mn-cs"/>
      </a:defRPr>
    </a:lvl1pPr>
    <a:lvl2pPr defTabSz="914400" eaLnBrk="1" hangingPunct="1" latinLnBrk="0" lvl="1" marL="457200" rtl="0" algn="l">
      <a:defRPr kern="1200" sz="1800">
        <a:solidFill>
          <a:schemeClr val="tx1"/>
        </a:solidFill>
        <a:latin typeface="+mn-lt"/>
        <a:ea typeface="+mn-ea"/>
        <a:cs typeface="+mn-cs"/>
      </a:defRPr>
    </a:lvl2pPr>
    <a:lvl3pPr defTabSz="914400" eaLnBrk="1" hangingPunct="1" latinLnBrk="0" lvl="2" marL="914400" rtl="0" algn="l">
      <a:defRPr kern="1200" sz="1800">
        <a:solidFill>
          <a:schemeClr val="tx1"/>
        </a:solidFill>
        <a:latin typeface="+mn-lt"/>
        <a:ea typeface="+mn-ea"/>
        <a:cs typeface="+mn-cs"/>
      </a:defRPr>
    </a:lvl3pPr>
    <a:lvl4pPr defTabSz="914400" eaLnBrk="1" hangingPunct="1" latinLnBrk="0" lvl="3" marL="1371600" rtl="0" algn="l">
      <a:defRPr kern="1200" sz="1800">
        <a:solidFill>
          <a:schemeClr val="tx1"/>
        </a:solidFill>
        <a:latin typeface="+mn-lt"/>
        <a:ea typeface="+mn-ea"/>
        <a:cs typeface="+mn-cs"/>
      </a:defRPr>
    </a:lvl4pPr>
    <a:lvl5pPr defTabSz="914400" eaLnBrk="1" hangingPunct="1" latinLnBrk="0" lvl="4" marL="1828800" rtl="0" algn="l">
      <a:defRPr kern="1200" sz="1800">
        <a:solidFill>
          <a:schemeClr val="tx1"/>
        </a:solidFill>
        <a:latin typeface="+mn-lt"/>
        <a:ea typeface="+mn-ea"/>
        <a:cs typeface="+mn-cs"/>
      </a:defRPr>
    </a:lvl5pPr>
    <a:lvl6pPr defTabSz="914400" eaLnBrk="1" hangingPunct="1" latinLnBrk="0" lvl="5" marL="2286000" rtl="0" algn="l">
      <a:defRPr kern="1200" sz="1800">
        <a:solidFill>
          <a:schemeClr val="tx1"/>
        </a:solidFill>
        <a:latin typeface="+mn-lt"/>
        <a:ea typeface="+mn-ea"/>
        <a:cs typeface="+mn-cs"/>
      </a:defRPr>
    </a:lvl6pPr>
    <a:lvl7pPr defTabSz="914400" eaLnBrk="1" hangingPunct="1" latinLnBrk="0" lvl="6" marL="2743200" rtl="0" algn="l">
      <a:defRPr kern="1200" sz="1800">
        <a:solidFill>
          <a:schemeClr val="tx1"/>
        </a:solidFill>
        <a:latin typeface="+mn-lt"/>
        <a:ea typeface="+mn-ea"/>
        <a:cs typeface="+mn-cs"/>
      </a:defRPr>
    </a:lvl7pPr>
    <a:lvl8pPr defTabSz="914400" eaLnBrk="1" hangingPunct="1" latinLnBrk="0" lvl="7" marL="3200400" rtl="0" algn="l">
      <a:defRPr kern="1200" sz="1800">
        <a:solidFill>
          <a:schemeClr val="tx1"/>
        </a:solidFill>
        <a:latin typeface="+mn-lt"/>
        <a:ea typeface="+mn-ea"/>
        <a:cs typeface="+mn-cs"/>
      </a:defRPr>
    </a:lvl8pPr>
    <a:lvl9pPr defTabSz="914400" eaLnBrk="1" hangingPunct="1" latinLnBrk="0" lvl="8" marL="3657600" rtl="0" algn="l">
      <a:defRPr kern="1200" sz="1800">
        <a:solidFill>
          <a:schemeClr val="tx1"/>
        </a:solidFill>
        <a:latin typeface="+mn-lt"/>
        <a:ea typeface="+mn-ea"/>
        <a:cs typeface="+mn-cs"/>
      </a:defRPr>
    </a:lvl9pPr>
  </p:defaultTextStyle>
</p:presentation>
</file>

<file path=ppt/presProps1.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1.xml><?xml version="1.0" encoding="utf-8"?>
<a:tblStyleLst xmlns:a="http://schemas.openxmlformats.org/drawingml/2006/main" xmlns:r="http://schemas.openxmlformats.org/officeDocument/2006/relationships" def="{90651C3A-4460-11DB-9652-00E08161165F}">
  <a:tblStyle styleId="{5C22544A-7EE6-4342-B048-85BDC9FD1C3A}" styleName="Medium Style 2 - Accent 1">
    <a:wholeTbl>
      <a:tcTxStyle>
        <a:fontRef idx="minor">
          <a:prstClr val="black"/>
        </a:fontRef>
        <a:schemeClr val="dk1"/>
      </a:tcTxStyle>
      <a:tcStyle>
        <a:tcBdr>
          <a:left>
            <a:ln cmpd="sng" w="12700">
              <a:solidFill>
                <a:schemeClr val="lt1"/>
              </a:solidFill>
            </a:ln>
          </a:left>
          <a:right>
            <a:ln cmpd="sng" w="12700">
              <a:solidFill>
                <a:schemeClr val="lt1"/>
              </a:solidFill>
            </a:ln>
          </a:right>
          <a:top>
            <a:ln cmpd="sng" w="12700">
              <a:solidFill>
                <a:schemeClr val="lt1"/>
              </a:solidFill>
            </a:ln>
          </a:top>
          <a:bottom>
            <a:ln cmpd="sng" w="12700">
              <a:solidFill>
                <a:schemeClr val="lt1"/>
              </a:solidFill>
            </a:ln>
          </a:bottom>
          <a:insideH>
            <a:ln cmpd="sng" w="12700">
              <a:solidFill>
                <a:schemeClr val="lt1"/>
              </a:solidFill>
            </a:ln>
          </a:insideH>
          <a:insideV>
            <a:ln cmpd="sng"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cmpd="sng" w="38100">
              <a:solidFill>
                <a:schemeClr val="lt1"/>
              </a:solidFill>
            </a:ln>
          </a:top>
        </a:tcBdr>
        <a:fill>
          <a:solidFill>
            <a:schemeClr val="accent1"/>
          </a:solidFill>
        </a:fill>
      </a:tcStyle>
    </a:lastRow>
    <a:firstRow>
      <a:tcTxStyle b="on">
        <a:fontRef idx="minor">
          <a:prstClr val="black"/>
        </a:fontRef>
        <a:schemeClr val="lt1"/>
      </a:tcTxStyle>
      <a:tcStyle>
        <a:tcBdr>
          <a:bottom>
            <a:ln cmpd="sng" w="38100">
              <a:solidFill>
                <a:schemeClr val="lt1"/>
              </a:solidFill>
            </a:ln>
          </a:bottom>
        </a:tcBdr>
        <a:fill>
          <a:solidFill>
            <a:schemeClr val="accent1"/>
          </a:solidFill>
        </a:fill>
      </a:tcStyle>
    </a:firstRow>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1.xml"/><Relationship Id="rId3" Type="http://schemas.openxmlformats.org/officeDocument/2006/relationships/tableStyles" Target="tableStyles1.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zaids\Downloads\Questionnaire_Data_140_Patients_MF_Only.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zaids\Downloads\Questionnaire_Data_140_Patients_MF_Only.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dirty="0"/>
              <a:t>Awareness</a:t>
            </a:r>
            <a:r>
              <a:rPr lang="en-IN" baseline="0" dirty="0"/>
              <a:t> about the ck </a:t>
            </a:r>
            <a:r>
              <a:rPr lang="en-IN" baseline="0" dirty="0" err="1"/>
              <a:t>birla</a:t>
            </a:r>
            <a:r>
              <a:rPr lang="en-IN" baseline="0" dirty="0"/>
              <a:t> health package.</a:t>
            </a:r>
            <a:endParaRPr lang="en-IN"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pieChart>
        <c:varyColors val="1"/>
        <c:ser>
          <c:idx val="0"/>
          <c:order val="0"/>
          <c:tx>
            <c:strRef>
              <c:f>Sheet3!$B$2</c:f>
              <c:strCache>
                <c:ptCount val="1"/>
                <c:pt idx="0">
                  <c:v>Count</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762-4E11-ACBD-69356231D45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762-4E11-ACBD-69356231D450}"/>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Sheet3!$A$3:$A$4</c:f>
              <c:strCache>
                <c:ptCount val="2"/>
                <c:pt idx="0">
                  <c:v>No</c:v>
                </c:pt>
                <c:pt idx="1">
                  <c:v>Yes</c:v>
                </c:pt>
              </c:strCache>
            </c:strRef>
          </c:cat>
          <c:val>
            <c:numRef>
              <c:f>Sheet3!$B$3:$B$4</c:f>
              <c:numCache>
                <c:formatCode>General</c:formatCode>
                <c:ptCount val="2"/>
                <c:pt idx="0">
                  <c:v>88</c:v>
                </c:pt>
                <c:pt idx="1">
                  <c:v>52</c:v>
                </c:pt>
              </c:numCache>
            </c:numRef>
          </c:val>
          <c:extLst>
            <c:ext xmlns:c16="http://schemas.microsoft.com/office/drawing/2014/chart" uri="{C3380CC4-5D6E-409C-BE32-E72D297353CC}">
              <c16:uniqueId val="{00000004-C762-4E11-ACBD-69356231D450}"/>
            </c:ext>
          </c:extLst>
        </c:ser>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Source of information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Sheet7!$D$6</c:f>
              <c:strCache>
                <c:ptCount val="1"/>
                <c:pt idx="0">
                  <c:v>Frequency</c:v>
                </c:pt>
              </c:strCache>
            </c:strRef>
          </c:tx>
          <c:spPr>
            <a:solidFill>
              <a:schemeClr val="accent1"/>
            </a:solidFill>
            <a:ln>
              <a:noFill/>
            </a:ln>
            <a:effectLst/>
          </c:spPr>
          <c:invertIfNegative val="0"/>
          <c:cat>
            <c:strRef>
              <c:f>Sheet7!$C$7:$C$10</c:f>
              <c:strCache>
                <c:ptCount val="4"/>
                <c:pt idx="0">
                  <c:v>Hospital Staff</c:v>
                </c:pt>
                <c:pt idx="1">
                  <c:v>Friends/Family</c:v>
                </c:pt>
                <c:pt idx="2">
                  <c:v>Social Media</c:v>
                </c:pt>
                <c:pt idx="3">
                  <c:v>Others</c:v>
                </c:pt>
              </c:strCache>
            </c:strRef>
          </c:cat>
          <c:val>
            <c:numRef>
              <c:f>Sheet7!$D$7:$D$10</c:f>
              <c:numCache>
                <c:formatCode>General</c:formatCode>
                <c:ptCount val="4"/>
                <c:pt idx="0">
                  <c:v>21</c:v>
                </c:pt>
                <c:pt idx="1">
                  <c:v>15</c:v>
                </c:pt>
                <c:pt idx="2">
                  <c:v>10</c:v>
                </c:pt>
                <c:pt idx="3">
                  <c:v>6</c:v>
                </c:pt>
              </c:numCache>
            </c:numRef>
          </c:val>
          <c:extLst>
            <c:ext xmlns:c16="http://schemas.microsoft.com/office/drawing/2014/chart" uri="{C3380CC4-5D6E-409C-BE32-E72D297353CC}">
              <c16:uniqueId val="{00000000-FE3D-40BA-BBFB-1F205FD73D0E}"/>
            </c:ext>
          </c:extLst>
        </c:ser>
        <c:dLbls>
          <c:showLegendKey val="0"/>
          <c:showVal val="0"/>
          <c:showCatName val="0"/>
          <c:showSerName val="0"/>
          <c:showPercent val="0"/>
          <c:showBubbleSize val="0"/>
        </c:dLbls>
        <c:gapWidth val="219"/>
        <c:overlap val="-27"/>
        <c:axId val="1894413647"/>
        <c:axId val="1894415087"/>
      </c:barChart>
      <c:lineChart>
        <c:grouping val="standard"/>
        <c:varyColors val="0"/>
        <c:ser>
          <c:idx val="1"/>
          <c:order val="1"/>
          <c:tx>
            <c:strRef>
              <c:f>Sheet7!$E$6</c:f>
              <c:strCache>
                <c:ptCount val="1"/>
                <c:pt idx="0">
                  <c:v>Percentage</c:v>
                </c:pt>
              </c:strCache>
            </c:strRef>
          </c:tx>
          <c:spPr>
            <a:ln w="28575" cap="rnd">
              <a:solidFill>
                <a:schemeClr val="accent2"/>
              </a:solidFill>
              <a:round/>
            </a:ln>
            <a:effectLst/>
          </c:spPr>
          <c:marker>
            <c:symbol val="none"/>
          </c:marker>
          <c:cat>
            <c:strRef>
              <c:f>Sheet7!$C$7:$C$10</c:f>
              <c:strCache>
                <c:ptCount val="4"/>
                <c:pt idx="0">
                  <c:v>Hospital Staff</c:v>
                </c:pt>
                <c:pt idx="1">
                  <c:v>Friends/Family</c:v>
                </c:pt>
                <c:pt idx="2">
                  <c:v>Social Media</c:v>
                </c:pt>
                <c:pt idx="3">
                  <c:v>Others</c:v>
                </c:pt>
              </c:strCache>
            </c:strRef>
          </c:cat>
          <c:val>
            <c:numRef>
              <c:f>Sheet7!$E$7:$E$10</c:f>
              <c:numCache>
                <c:formatCode>0.00%</c:formatCode>
                <c:ptCount val="4"/>
                <c:pt idx="0">
                  <c:v>0.40379999999999999</c:v>
                </c:pt>
                <c:pt idx="1">
                  <c:v>0.28849999999999998</c:v>
                </c:pt>
                <c:pt idx="2">
                  <c:v>0.1923</c:v>
                </c:pt>
                <c:pt idx="3">
                  <c:v>0.1154</c:v>
                </c:pt>
              </c:numCache>
            </c:numRef>
          </c:val>
          <c:smooth val="0"/>
          <c:extLst>
            <c:ext xmlns:c16="http://schemas.microsoft.com/office/drawing/2014/chart" uri="{C3380CC4-5D6E-409C-BE32-E72D297353CC}">
              <c16:uniqueId val="{00000001-FE3D-40BA-BBFB-1F205FD73D0E}"/>
            </c:ext>
          </c:extLst>
        </c:ser>
        <c:dLbls>
          <c:showLegendKey val="0"/>
          <c:showVal val="0"/>
          <c:showCatName val="0"/>
          <c:showSerName val="0"/>
          <c:showPercent val="0"/>
          <c:showBubbleSize val="0"/>
        </c:dLbls>
        <c:marker val="1"/>
        <c:smooth val="0"/>
        <c:axId val="1894387727"/>
        <c:axId val="1894393007"/>
      </c:lineChart>
      <c:catAx>
        <c:axId val="18944136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4415087"/>
        <c:crosses val="autoZero"/>
        <c:auto val="1"/>
        <c:lblAlgn val="ctr"/>
        <c:lblOffset val="100"/>
        <c:noMultiLvlLbl val="0"/>
      </c:catAx>
      <c:valAx>
        <c:axId val="18944150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4413647"/>
        <c:crosses val="autoZero"/>
        <c:crossBetween val="between"/>
      </c:valAx>
      <c:valAx>
        <c:axId val="1894393007"/>
        <c:scaling>
          <c:orientation val="minMax"/>
        </c:scaling>
        <c:delete val="0"/>
        <c:axPos val="r"/>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4387727"/>
        <c:crosses val="max"/>
        <c:crossBetween val="between"/>
      </c:valAx>
      <c:catAx>
        <c:axId val="1894387727"/>
        <c:scaling>
          <c:orientation val="minMax"/>
        </c:scaling>
        <c:delete val="1"/>
        <c:axPos val="b"/>
        <c:numFmt formatCode="General" sourceLinked="1"/>
        <c:majorTickMark val="none"/>
        <c:minorTickMark val="none"/>
        <c:tickLblPos val="nextTo"/>
        <c:crossAx val="1894393007"/>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Barrier</a:t>
            </a:r>
            <a:r>
              <a:rPr lang="en-US" baseline="0" dirty="0"/>
              <a:t> for participation in PHC</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Sheet4!$K$3</c:f>
              <c:strCache>
                <c:ptCount val="1"/>
                <c:pt idx="0">
                  <c:v>Count</c:v>
                </c:pt>
              </c:strCache>
            </c:strRef>
          </c:tx>
          <c:spPr>
            <a:solidFill>
              <a:schemeClr val="accent1"/>
            </a:solidFill>
            <a:ln>
              <a:noFill/>
            </a:ln>
            <a:effectLst/>
          </c:spPr>
          <c:invertIfNegative val="0"/>
          <c:cat>
            <c:strRef>
              <c:f>Sheet4!$J$4:$J$8</c:f>
              <c:strCache>
                <c:ptCount val="5"/>
                <c:pt idx="0">
                  <c:v>Lack of awareness</c:v>
                </c:pt>
                <c:pt idx="1">
                  <c:v>Lack of time</c:v>
                </c:pt>
                <c:pt idx="2">
                  <c:v>Fear of diagnosis</c:v>
                </c:pt>
                <c:pt idx="3">
                  <c:v>Cost</c:v>
                </c:pt>
                <c:pt idx="4">
                  <c:v>Other</c:v>
                </c:pt>
              </c:strCache>
            </c:strRef>
          </c:cat>
          <c:val>
            <c:numRef>
              <c:f>Sheet4!$K$4:$K$8</c:f>
              <c:numCache>
                <c:formatCode>General</c:formatCode>
                <c:ptCount val="5"/>
                <c:pt idx="0">
                  <c:v>57</c:v>
                </c:pt>
                <c:pt idx="1">
                  <c:v>38</c:v>
                </c:pt>
                <c:pt idx="2">
                  <c:v>43</c:v>
                </c:pt>
                <c:pt idx="3">
                  <c:v>54</c:v>
                </c:pt>
                <c:pt idx="4">
                  <c:v>49</c:v>
                </c:pt>
              </c:numCache>
            </c:numRef>
          </c:val>
          <c:extLst>
            <c:ext xmlns:c16="http://schemas.microsoft.com/office/drawing/2014/chart" uri="{C3380CC4-5D6E-409C-BE32-E72D297353CC}">
              <c16:uniqueId val="{00000000-20F4-41A3-A93A-3A93E84B09DF}"/>
            </c:ext>
          </c:extLst>
        </c:ser>
        <c:dLbls>
          <c:showLegendKey val="0"/>
          <c:showVal val="0"/>
          <c:showCatName val="0"/>
          <c:showSerName val="0"/>
          <c:showPercent val="0"/>
          <c:showBubbleSize val="0"/>
        </c:dLbls>
        <c:gapWidth val="219"/>
        <c:overlap val="-27"/>
        <c:axId val="1894398287"/>
        <c:axId val="1894395887"/>
      </c:barChart>
      <c:catAx>
        <c:axId val="18943982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4395887"/>
        <c:crosses val="autoZero"/>
        <c:auto val="1"/>
        <c:lblAlgn val="ctr"/>
        <c:lblOffset val="100"/>
        <c:noMultiLvlLbl val="0"/>
      </c:catAx>
      <c:valAx>
        <c:axId val="18943958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9439828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dirty="0"/>
              <a:t>Perception</a:t>
            </a:r>
            <a:r>
              <a:rPr lang="en-IN" baseline="0" dirty="0"/>
              <a:t> of people who believe in early detection</a:t>
            </a:r>
            <a:endParaRPr lang="en-IN"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manualLayout>
          <c:layoutTarget val="inner"/>
          <c:xMode val="edge"/>
          <c:yMode val="edge"/>
          <c:x val="6.0084745586080547E-2"/>
          <c:y val="0.14225928845388985"/>
          <c:w val="0.91585164614975634"/>
          <c:h val="0.73761889347676113"/>
        </c:manualLayout>
      </c:layout>
      <c:barChart>
        <c:barDir val="col"/>
        <c:grouping val="stacked"/>
        <c:varyColors val="0"/>
        <c:ser>
          <c:idx val="0"/>
          <c:order val="0"/>
          <c:tx>
            <c:strRef>
              <c:f>Sheet7!$G$30</c:f>
              <c:strCache>
                <c:ptCount val="1"/>
                <c:pt idx="0">
                  <c:v>Frequency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Sheet7!$F$31:$F$33</c:f>
              <c:strCache>
                <c:ptCount val="3"/>
                <c:pt idx="0">
                  <c:v>Yes</c:v>
                </c:pt>
                <c:pt idx="1">
                  <c:v>No</c:v>
                </c:pt>
                <c:pt idx="2">
                  <c:v>Not Sure</c:v>
                </c:pt>
              </c:strCache>
            </c:strRef>
          </c:cat>
          <c:val>
            <c:numRef>
              <c:f>Sheet7!$G$31:$G$33</c:f>
              <c:numCache>
                <c:formatCode>General</c:formatCode>
                <c:ptCount val="3"/>
                <c:pt idx="0">
                  <c:v>49</c:v>
                </c:pt>
                <c:pt idx="1">
                  <c:v>40</c:v>
                </c:pt>
                <c:pt idx="2">
                  <c:v>51</c:v>
                </c:pt>
              </c:numCache>
            </c:numRef>
          </c:val>
          <c:extLst>
            <c:ext xmlns:c16="http://schemas.microsoft.com/office/drawing/2014/chart" uri="{C3380CC4-5D6E-409C-BE32-E72D297353CC}">
              <c16:uniqueId val="{00000000-87ED-4584-933C-7CFF374D3468}"/>
            </c:ext>
          </c:extLst>
        </c:ser>
        <c:ser>
          <c:idx val="1"/>
          <c:order val="1"/>
          <c:tx>
            <c:strRef>
              <c:f>Sheet7!$H$30</c:f>
              <c:strCache>
                <c:ptCount val="1"/>
                <c:pt idx="0">
                  <c:v>Percentage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Sheet7!$F$31:$F$33</c:f>
              <c:strCache>
                <c:ptCount val="3"/>
                <c:pt idx="0">
                  <c:v>Yes</c:v>
                </c:pt>
                <c:pt idx="1">
                  <c:v>No</c:v>
                </c:pt>
                <c:pt idx="2">
                  <c:v>Not Sure</c:v>
                </c:pt>
              </c:strCache>
            </c:strRef>
          </c:cat>
          <c:val>
            <c:numRef>
              <c:f>Sheet7!$H$31:$H$33</c:f>
              <c:numCache>
                <c:formatCode>0.00%</c:formatCode>
                <c:ptCount val="3"/>
                <c:pt idx="0">
                  <c:v>0.35</c:v>
                </c:pt>
                <c:pt idx="1">
                  <c:v>0.28570000000000001</c:v>
                </c:pt>
                <c:pt idx="2">
                  <c:v>0.36430000000000001</c:v>
                </c:pt>
              </c:numCache>
            </c:numRef>
          </c:val>
          <c:extLst>
            <c:ext xmlns:c16="http://schemas.microsoft.com/office/drawing/2014/chart" uri="{C3380CC4-5D6E-409C-BE32-E72D297353CC}">
              <c16:uniqueId val="{00000001-87ED-4584-933C-7CFF374D3468}"/>
            </c:ext>
          </c:extLst>
        </c:ser>
        <c:dLbls>
          <c:dLblPos val="inBase"/>
          <c:showLegendKey val="0"/>
          <c:showVal val="1"/>
          <c:showCatName val="0"/>
          <c:showSerName val="0"/>
          <c:showPercent val="0"/>
          <c:showBubbleSize val="0"/>
        </c:dLbls>
        <c:gapWidth val="150"/>
        <c:overlap val="100"/>
        <c:axId val="100756623"/>
        <c:axId val="100755183"/>
      </c:barChart>
      <c:catAx>
        <c:axId val="1007566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0755183"/>
        <c:crosses val="autoZero"/>
        <c:auto val="1"/>
        <c:lblAlgn val="ctr"/>
        <c:lblOffset val="100"/>
        <c:noMultiLvlLbl val="0"/>
      </c:catAx>
      <c:valAx>
        <c:axId val="10075518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07566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18-06-2025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5</a:t>
            </a:fld>
            <a:endParaRPr lang="en-IN"/>
          </a:p>
        </p:txBody>
      </p:sp>
    </p:spTree>
    <p:extLst>
      <p:ext uri="{BB962C8B-B14F-4D97-AF65-F5344CB8AC3E}">
        <p14:creationId xmlns:p14="http://schemas.microsoft.com/office/powerpoint/2010/main" val="34360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24</a:t>
            </a:fld>
            <a:endParaRPr lang="en-IN"/>
          </a:p>
        </p:txBody>
      </p:sp>
    </p:spTree>
    <p:extLst>
      <p:ext uri="{BB962C8B-B14F-4D97-AF65-F5344CB8AC3E}">
        <p14:creationId xmlns:p14="http://schemas.microsoft.com/office/powerpoint/2010/main" val="905769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18-06-2025</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18-06-2025</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18-06-2025</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18-06-2025</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18-06-2025</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18-06-2025</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18-06-2025</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18-06-2025</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18-06-2025</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18-06-2025</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18-06-2025</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18-06-2025</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nhp.gov.in/"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730978" y="2680999"/>
            <a:ext cx="9939130" cy="3250854"/>
          </a:xfrm>
        </p:spPr>
        <p:txBody>
          <a:bodyPr>
            <a:normAutofit fontScale="90000"/>
          </a:bodyPr>
          <a:lstStyle/>
          <a:p>
            <a:br>
              <a:rPr lang="en-IN" sz="3100" b="1" dirty="0"/>
            </a:br>
            <a:br>
              <a:rPr lang="en-IN" sz="3100" b="1" dirty="0"/>
            </a:br>
            <a:br>
              <a:rPr lang="en-IN" sz="3100" b="1" dirty="0"/>
            </a:br>
            <a:r>
              <a:rPr lang="en-IN" sz="4000" b="1" dirty="0"/>
              <a:t>Awareness, Perception, and Participation in Preventive Health Checkups:</a:t>
            </a:r>
            <a:br>
              <a:rPr lang="en-IN" sz="4000" b="1" dirty="0"/>
            </a:br>
            <a:r>
              <a:rPr lang="en-IN" sz="4000" b="1" dirty="0"/>
              <a:t>A Case Study at CK Birla Hospital, Gurugram</a:t>
            </a:r>
            <a:br>
              <a:rPr lang="en-IN" sz="4000" b="1" dirty="0"/>
            </a:br>
            <a:br>
              <a:rPr lang="en-IN" sz="4000" b="1" dirty="0"/>
            </a:br>
            <a:r>
              <a:rPr lang="en-IN" sz="4000" b="1" dirty="0"/>
              <a:t>Md Zaid Sultan(PG/23/060)</a:t>
            </a:r>
            <a:br>
              <a:rPr lang="en-IN" sz="4000" b="1" dirty="0"/>
            </a:br>
            <a:r>
              <a:rPr lang="en-IN" sz="4000" b="1" dirty="0"/>
              <a:t>Under Mentorship of</a:t>
            </a:r>
            <a:br>
              <a:rPr lang="en-IN" sz="4000" b="1" dirty="0"/>
            </a:br>
            <a:r>
              <a:rPr lang="en-IN" sz="4000" b="1" dirty="0"/>
              <a:t>Dr. Divya Agarwal</a:t>
            </a:r>
            <a:br>
              <a:rPr lang="en-IN" sz="3100" dirty="0"/>
            </a:br>
            <a:endParaRPr lang="en-IN" dirty="0"/>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0D045A0-17E2-5F42-2D47-D6F2A38887DA}"/>
              </a:ext>
            </a:extLst>
          </p:cNvPr>
          <p:cNvSpPr>
            <a:spLocks noGrp="1"/>
          </p:cNvSpPr>
          <p:nvPr>
            <p:ph type="sldNum" sz="quarter" idx="12"/>
          </p:nvPr>
        </p:nvSpPr>
        <p:spPr/>
        <p:txBody>
          <a:bodyPr/>
          <a:lstStyle/>
          <a:p>
            <a:fld id="{26AD20E6-394B-4DF0-96A5-9647FF39C943}" type="slidenum">
              <a:rPr lang="en-IN" sz="1400" smtClean="0"/>
              <a:t>10</a:t>
            </a:fld>
            <a:endParaRPr lang="en-IN" sz="1400"/>
          </a:p>
        </p:txBody>
      </p:sp>
      <p:sp>
        <p:nvSpPr>
          <p:cNvPr id="11" name="TextBox 10">
            <a:extLst>
              <a:ext uri="{FF2B5EF4-FFF2-40B4-BE49-F238E27FC236}">
                <a16:creationId xmlns:a16="http://schemas.microsoft.com/office/drawing/2014/main" id="{203235D0-4B18-495C-6CD8-5F1D6A0059A5}"/>
              </a:ext>
            </a:extLst>
          </p:cNvPr>
          <p:cNvSpPr txBox="1"/>
          <p:nvPr/>
        </p:nvSpPr>
        <p:spPr>
          <a:xfrm>
            <a:off x="249381" y="455757"/>
            <a:ext cx="11263746" cy="1631216"/>
          </a:xfrm>
          <a:prstGeom prst="rect">
            <a:avLst/>
          </a:prstGeom>
          <a:noFill/>
        </p:spPr>
        <p:txBody>
          <a:bodyPr wrap="square" rtlCol="0">
            <a:spAutoFit/>
          </a:bodyPr>
          <a:lstStyle/>
          <a:p>
            <a:r>
              <a:rPr lang="en-IN" sz="2000" b="1" dirty="0"/>
              <a:t>Assume:</a:t>
            </a:r>
          </a:p>
          <a:p>
            <a:pPr lvl="0"/>
            <a:r>
              <a:rPr lang="en-IN" sz="2000" dirty="0"/>
              <a:t>Confidence Level = 95% → Z = 1.96</a:t>
            </a:r>
          </a:p>
          <a:p>
            <a:pPr lvl="0"/>
            <a:r>
              <a:rPr lang="en-IN" sz="2000" dirty="0"/>
              <a:t>Proportion = 0.5 (maximum variability, conservative estimate)</a:t>
            </a:r>
          </a:p>
          <a:p>
            <a:pPr lvl="0"/>
            <a:r>
              <a:rPr lang="en-IN" sz="2000" dirty="0"/>
              <a:t>Margin of Error = 5% → e=0.05</a:t>
            </a:r>
          </a:p>
          <a:p>
            <a:r>
              <a:rPr lang="en-IN" sz="2000" dirty="0"/>
              <a:t> </a:t>
            </a:r>
          </a:p>
        </p:txBody>
      </p:sp>
      <p:pic>
        <p:nvPicPr>
          <p:cNvPr id="18" name="Picture 17">
            <a:extLst>
              <a:ext uri="{FF2B5EF4-FFF2-40B4-BE49-F238E27FC236}">
                <a16:creationId xmlns:a16="http://schemas.microsoft.com/office/drawing/2014/main" id="{457BCD24-7147-9B12-3B39-37A74196CA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381" y="1701193"/>
            <a:ext cx="6899564" cy="969271"/>
          </a:xfrm>
          <a:prstGeom prst="rect">
            <a:avLst/>
          </a:prstGeom>
        </p:spPr>
      </p:pic>
      <p:sp>
        <p:nvSpPr>
          <p:cNvPr id="19" name="TextBox 18">
            <a:extLst>
              <a:ext uri="{FF2B5EF4-FFF2-40B4-BE49-F238E27FC236}">
                <a16:creationId xmlns:a16="http://schemas.microsoft.com/office/drawing/2014/main" id="{B80E7688-4546-219E-A394-7203E70A1F32}"/>
              </a:ext>
            </a:extLst>
          </p:cNvPr>
          <p:cNvSpPr txBox="1"/>
          <p:nvPr/>
        </p:nvSpPr>
        <p:spPr>
          <a:xfrm>
            <a:off x="415636" y="2670464"/>
            <a:ext cx="11263746" cy="707886"/>
          </a:xfrm>
          <a:prstGeom prst="rect">
            <a:avLst/>
          </a:prstGeom>
          <a:noFill/>
        </p:spPr>
        <p:txBody>
          <a:bodyPr wrap="square" rtlCol="0">
            <a:spAutoFit/>
          </a:bodyPr>
          <a:lstStyle/>
          <a:p>
            <a:r>
              <a:rPr lang="en-IN" sz="2000" dirty="0"/>
              <a:t>So, the ideal sample size for an </a:t>
            </a:r>
            <a:r>
              <a:rPr lang="en-IN" sz="2000" b="1" dirty="0"/>
              <a:t>infinite population</a:t>
            </a:r>
            <a:r>
              <a:rPr lang="en-IN" sz="2000" dirty="0"/>
              <a:t> is approximately </a:t>
            </a:r>
            <a:r>
              <a:rPr lang="en-IN" sz="2000" b="1" dirty="0"/>
              <a:t>384 respondents</a:t>
            </a:r>
          </a:p>
          <a:p>
            <a:endParaRPr lang="en-IN" sz="2000" dirty="0"/>
          </a:p>
        </p:txBody>
      </p:sp>
      <p:sp>
        <p:nvSpPr>
          <p:cNvPr id="23" name="TextBox 22">
            <a:extLst>
              <a:ext uri="{FF2B5EF4-FFF2-40B4-BE49-F238E27FC236}">
                <a16:creationId xmlns:a16="http://schemas.microsoft.com/office/drawing/2014/main" id="{77EE26AD-1B79-E497-78C3-A674E78EFAE0}"/>
              </a:ext>
            </a:extLst>
          </p:cNvPr>
          <p:cNvSpPr txBox="1"/>
          <p:nvPr/>
        </p:nvSpPr>
        <p:spPr>
          <a:xfrm>
            <a:off x="178904" y="3200400"/>
            <a:ext cx="11032435" cy="1015663"/>
          </a:xfrm>
          <a:prstGeom prst="rect">
            <a:avLst/>
          </a:prstGeom>
          <a:noFill/>
        </p:spPr>
        <p:txBody>
          <a:bodyPr wrap="square" rtlCol="0">
            <a:spAutoFit/>
          </a:bodyPr>
          <a:lstStyle/>
          <a:p>
            <a:r>
              <a:rPr lang="en-IN" sz="2000" b="1" dirty="0"/>
              <a:t>Adjustment for a Finite Population (Optional)</a:t>
            </a:r>
            <a:endParaRPr lang="en-IN" sz="2000" dirty="0"/>
          </a:p>
          <a:p>
            <a:r>
              <a:rPr lang="en-IN" sz="2000" dirty="0"/>
              <a:t>If my total population size (N) is known and is relatively small, so I can adjust Cochran's formula as:</a:t>
            </a:r>
          </a:p>
          <a:p>
            <a:endParaRPr lang="en-IN" sz="2000" dirty="0"/>
          </a:p>
        </p:txBody>
      </p:sp>
      <p:pic>
        <p:nvPicPr>
          <p:cNvPr id="27" name="Picture 26" descr="A screenshot of a math problem&#10;&#10;AI-generated content may be incorrect.">
            <a:extLst>
              <a:ext uri="{FF2B5EF4-FFF2-40B4-BE49-F238E27FC236}">
                <a16:creationId xmlns:a16="http://schemas.microsoft.com/office/drawing/2014/main" id="{76AB59C6-5655-2970-D456-8F1E0F7D70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9062" y="3855045"/>
            <a:ext cx="2653113" cy="923330"/>
          </a:xfrm>
          <a:prstGeom prst="rect">
            <a:avLst/>
          </a:prstGeom>
        </p:spPr>
      </p:pic>
      <p:sp>
        <p:nvSpPr>
          <p:cNvPr id="28" name="TextBox 27">
            <a:extLst>
              <a:ext uri="{FF2B5EF4-FFF2-40B4-BE49-F238E27FC236}">
                <a16:creationId xmlns:a16="http://schemas.microsoft.com/office/drawing/2014/main" id="{5A36726D-7E01-4EAD-852F-EE2F9E48D185}"/>
              </a:ext>
            </a:extLst>
          </p:cNvPr>
          <p:cNvSpPr txBox="1"/>
          <p:nvPr/>
        </p:nvSpPr>
        <p:spPr>
          <a:xfrm>
            <a:off x="249381" y="4999383"/>
            <a:ext cx="11430001" cy="707886"/>
          </a:xfrm>
          <a:prstGeom prst="rect">
            <a:avLst/>
          </a:prstGeom>
          <a:noFill/>
        </p:spPr>
        <p:txBody>
          <a:bodyPr wrap="square" rtlCol="0">
            <a:spAutoFit/>
          </a:bodyPr>
          <a:lstStyle/>
          <a:p>
            <a:r>
              <a:rPr lang="en-IN" sz="2000" dirty="0"/>
              <a:t>If, for example, the expected patient pool is </a:t>
            </a:r>
            <a:r>
              <a:rPr lang="en-IN" sz="2000" b="1" dirty="0"/>
              <a:t>N = 1000</a:t>
            </a:r>
            <a:r>
              <a:rPr lang="en-IN" sz="2000" dirty="0"/>
              <a:t>, then:</a:t>
            </a:r>
          </a:p>
          <a:p>
            <a:endParaRPr lang="en-IN" sz="2000" dirty="0"/>
          </a:p>
        </p:txBody>
      </p:sp>
      <p:pic>
        <p:nvPicPr>
          <p:cNvPr id="29" name="Picture 28" descr="A math equation with numbers&#10;&#10;AI-generated content may be incorrect.">
            <a:extLst>
              <a:ext uri="{FF2B5EF4-FFF2-40B4-BE49-F238E27FC236}">
                <a16:creationId xmlns:a16="http://schemas.microsoft.com/office/drawing/2014/main" id="{3CBCE9F5-9274-05CA-BEF9-55C3B78943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002" y="5543557"/>
            <a:ext cx="7427195" cy="917406"/>
          </a:xfrm>
          <a:prstGeom prst="rect">
            <a:avLst/>
          </a:prstGeom>
        </p:spPr>
      </p:pic>
    </p:spTree>
    <p:extLst>
      <p:ext uri="{BB962C8B-B14F-4D97-AF65-F5344CB8AC3E}">
        <p14:creationId xmlns:p14="http://schemas.microsoft.com/office/powerpoint/2010/main" val="1909360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29399DF-018E-2998-E4B1-C0288764F3C4}"/>
              </a:ext>
            </a:extLst>
          </p:cNvPr>
          <p:cNvSpPr>
            <a:spLocks noGrp="1"/>
          </p:cNvSpPr>
          <p:nvPr>
            <p:ph type="sldNum" sz="quarter" idx="12"/>
          </p:nvPr>
        </p:nvSpPr>
        <p:spPr/>
        <p:txBody>
          <a:bodyPr/>
          <a:lstStyle/>
          <a:p>
            <a:fld id="{26AD20E6-394B-4DF0-96A5-9647FF39C943}" type="slidenum">
              <a:rPr lang="en-IN" smtClean="0"/>
              <a:t>11</a:t>
            </a:fld>
            <a:endParaRPr lang="en-IN"/>
          </a:p>
        </p:txBody>
      </p:sp>
      <p:sp>
        <p:nvSpPr>
          <p:cNvPr id="4" name="TextBox 3">
            <a:extLst>
              <a:ext uri="{FF2B5EF4-FFF2-40B4-BE49-F238E27FC236}">
                <a16:creationId xmlns:a16="http://schemas.microsoft.com/office/drawing/2014/main" id="{CA48FE59-2D72-5B43-EBB5-A898BE114C1E}"/>
              </a:ext>
            </a:extLst>
          </p:cNvPr>
          <p:cNvSpPr txBox="1"/>
          <p:nvPr/>
        </p:nvSpPr>
        <p:spPr>
          <a:xfrm>
            <a:off x="510208" y="487017"/>
            <a:ext cx="11171583" cy="5201424"/>
          </a:xfrm>
          <a:prstGeom prst="rect">
            <a:avLst/>
          </a:prstGeom>
          <a:noFill/>
        </p:spPr>
        <p:txBody>
          <a:bodyPr wrap="square" rtlCol="0">
            <a:spAutoFit/>
          </a:bodyPr>
          <a:lstStyle/>
          <a:p>
            <a:r>
              <a:rPr lang="en-IN" dirty="0"/>
              <a:t> </a:t>
            </a:r>
          </a:p>
          <a:p>
            <a:pPr marL="342900" indent="-342900">
              <a:buFont typeface="Arial" panose="020B0604020202020204" pitchFamily="34" charset="0"/>
              <a:buChar char="•"/>
            </a:pPr>
            <a:r>
              <a:rPr lang="en-IN" sz="2000" dirty="0"/>
              <a:t>Although Cochran's ideal sample size is </a:t>
            </a:r>
            <a:r>
              <a:rPr lang="en-IN" sz="2000" b="1" dirty="0"/>
              <a:t>384</a:t>
            </a:r>
            <a:r>
              <a:rPr lang="en-IN" sz="2000" dirty="0"/>
              <a:t>, for my project, but I have collected </a:t>
            </a:r>
            <a:r>
              <a:rPr lang="en-IN" sz="2000" b="1" dirty="0"/>
              <a:t>140 responses</a:t>
            </a:r>
            <a:r>
              <a:rPr lang="en-IN" sz="2000" dirty="0"/>
              <a:t>. Therefore:</a:t>
            </a:r>
          </a:p>
          <a:p>
            <a:pPr lvl="0"/>
            <a:r>
              <a:rPr lang="en-IN" sz="2000" b="1" dirty="0"/>
              <a:t>   My  current sample (n = 140)</a:t>
            </a:r>
            <a:r>
              <a:rPr lang="en-IN" sz="2000" dirty="0"/>
              <a:t> is smaller than the ideal (n ≈ 384), but still acceptable for an </a:t>
            </a:r>
            <a:r>
              <a:rPr lang="en-IN" sz="2000" b="1" dirty="0"/>
              <a:t>exploratory or     indicative study</a:t>
            </a:r>
            <a:r>
              <a:rPr lang="en-IN" sz="2000" dirty="0"/>
              <a:t>, especially if access or time was limited.</a:t>
            </a:r>
          </a:p>
          <a:p>
            <a:pPr lvl="0"/>
            <a:endParaRPr lang="en-IN" sz="2000" dirty="0"/>
          </a:p>
          <a:p>
            <a:pPr marL="342900" indent="-342900">
              <a:buFont typeface="Arial" panose="020B0604020202020204" pitchFamily="34" charset="0"/>
              <a:buChar char="•"/>
            </a:pPr>
            <a:r>
              <a:rPr lang="en-IN" sz="2000" b="1" dirty="0"/>
              <a:t> Sampling Technique</a:t>
            </a:r>
            <a:endParaRPr lang="en-IN" sz="2000" dirty="0"/>
          </a:p>
          <a:p>
            <a:pPr lvl="0"/>
            <a:r>
              <a:rPr lang="en-IN" sz="2000" b="1" dirty="0"/>
              <a:t>       Method</a:t>
            </a:r>
            <a:r>
              <a:rPr lang="en-IN" sz="2000" dirty="0"/>
              <a:t>: Systematic random sampling</a:t>
            </a:r>
          </a:p>
          <a:p>
            <a:pPr lvl="0"/>
            <a:r>
              <a:rPr lang="en-IN" sz="2000" b="1" dirty="0"/>
              <a:t>Procedure</a:t>
            </a:r>
            <a:r>
              <a:rPr lang="en-IN" sz="2000" dirty="0"/>
              <a:t>:</a:t>
            </a:r>
          </a:p>
          <a:p>
            <a:pPr lvl="1"/>
            <a:r>
              <a:rPr lang="en-IN" sz="2000" dirty="0"/>
              <a:t>Daily OPD list numbered sequentially</a:t>
            </a:r>
          </a:p>
          <a:p>
            <a:pPr lvl="1"/>
            <a:r>
              <a:rPr lang="en-IN" sz="2000" dirty="0"/>
              <a:t>Sampling interval k </a:t>
            </a:r>
            <a:r>
              <a:rPr lang="en-IN" sz="2000" i="1" dirty="0" err="1"/>
              <a:t>k</a:t>
            </a:r>
            <a:r>
              <a:rPr lang="en-IN" sz="2000" dirty="0"/>
              <a:t> = Total daily patients / 15</a:t>
            </a:r>
          </a:p>
          <a:p>
            <a:pPr lvl="1"/>
            <a:r>
              <a:rPr lang="en-IN" sz="2000" dirty="0"/>
              <a:t>Every k </a:t>
            </a:r>
            <a:r>
              <a:rPr lang="en-IN" sz="2000" i="1" dirty="0"/>
              <a:t>k</a:t>
            </a:r>
            <a:r>
              <a:rPr lang="en-IN" sz="2000" dirty="0"/>
              <a:t>-</a:t>
            </a:r>
            <a:r>
              <a:rPr lang="en-IN" sz="2000" dirty="0" err="1"/>
              <a:t>th</a:t>
            </a:r>
            <a:r>
              <a:rPr lang="en-IN" sz="2000" dirty="0"/>
              <a:t> patient invited</a:t>
            </a:r>
          </a:p>
          <a:p>
            <a:pPr lvl="1"/>
            <a:r>
              <a:rPr lang="en-IN" sz="2000" dirty="0"/>
              <a:t>Replacement: Next eligible patient if refused</a:t>
            </a:r>
          </a:p>
          <a:p>
            <a:pPr lvl="0"/>
            <a:r>
              <a:rPr lang="en-IN" sz="2000" b="1" dirty="0"/>
              <a:t>Stratification</a:t>
            </a:r>
            <a:r>
              <a:rPr lang="en-IN" sz="2000" dirty="0"/>
              <a:t>: Implicit by age/gender via hospital’s natural patient flow</a:t>
            </a:r>
          </a:p>
          <a:p>
            <a:pPr lvl="0"/>
            <a:endParaRPr lang="en-IN" dirty="0"/>
          </a:p>
          <a:p>
            <a:endParaRPr lang="en-IN" dirty="0"/>
          </a:p>
          <a:p>
            <a:endParaRPr lang="en-IN" dirty="0"/>
          </a:p>
        </p:txBody>
      </p:sp>
    </p:spTree>
    <p:extLst>
      <p:ext uri="{BB962C8B-B14F-4D97-AF65-F5344CB8AC3E}">
        <p14:creationId xmlns:p14="http://schemas.microsoft.com/office/powerpoint/2010/main" val="1886727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Rectangle 1">
            <a:extLst>
              <a:ext uri="{FF2B5EF4-FFF2-40B4-BE49-F238E27FC236}">
                <a16:creationId xmlns:a16="http://schemas.microsoft.com/office/drawing/2014/main" id="{BAD3FBED-B6A5-C7C9-FE6C-0D1062A63AC4}"/>
              </a:ext>
            </a:extLst>
          </p:cNvPr>
          <p:cNvSpPr>
            <a:spLocks noChangeArrowheads="1"/>
          </p:cNvSpPr>
          <p:nvPr/>
        </p:nvSpPr>
        <p:spPr bwMode="auto">
          <a:xfrm>
            <a:off x="186957" y="1923939"/>
            <a:ext cx="3427001" cy="390858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228600" eaLnBrk="1" fontAlgn="base" hangingPunct="1">
              <a:lnSpc>
                <a:spcPct val="90000"/>
              </a:lnSpc>
              <a:spcBef>
                <a:spcPct val="0"/>
              </a:spcBef>
              <a:spcAft>
                <a:spcPts val="600"/>
              </a:spcAft>
              <a:buClrTx/>
              <a:buSzTx/>
              <a:buFont typeface="Arial" panose="020B0604020202020204" pitchFamily="34" charset="0"/>
              <a:buChar char="•"/>
              <a:tabLst>
                <a:tab pos="457200" algn="l"/>
              </a:tabLst>
            </a:pPr>
            <a:r>
              <a:rPr kumimoji="0" lang="en-US" altLang="en-US" sz="2000" b="1" i="0" u="none" strike="noStrike" cap="none" normalizeH="0" baseline="0" dirty="0">
                <a:ln>
                  <a:noFill/>
                </a:ln>
                <a:effectLst/>
                <a:latin typeface="+mn-lt"/>
              </a:rPr>
              <a:t>Data Collection Tool</a:t>
            </a:r>
            <a:endParaRPr kumimoji="0" lang="en-US" altLang="en-US" sz="2000" b="0" i="0" u="none" strike="noStrike" cap="none" normalizeH="0" baseline="0" dirty="0">
              <a:ln>
                <a:noFill/>
              </a:ln>
              <a:effectLst/>
              <a:latin typeface="+mn-lt"/>
            </a:endParaRPr>
          </a:p>
          <a:p>
            <a:pPr marL="0" marR="0" lvl="0" indent="-228600" eaLnBrk="1" fontAlgn="base" hangingPunct="1">
              <a:lnSpc>
                <a:spcPct val="90000"/>
              </a:lnSpc>
              <a:spcBef>
                <a:spcPct val="0"/>
              </a:spcBef>
              <a:spcAft>
                <a:spcPts val="600"/>
              </a:spcAft>
              <a:buClrTx/>
              <a:buSzTx/>
              <a:buFont typeface="Arial" panose="020B0604020202020204" pitchFamily="34" charset="0"/>
              <a:buChar char="•"/>
              <a:tabLst>
                <a:tab pos="457200" algn="l"/>
              </a:tabLst>
            </a:pPr>
            <a:r>
              <a:rPr kumimoji="0" lang="en-US" altLang="en-US" sz="2000" b="1" i="0" u="none" strike="noStrike" cap="none" normalizeH="0" baseline="0" dirty="0">
                <a:ln>
                  <a:noFill/>
                </a:ln>
                <a:effectLst/>
                <a:latin typeface="+mn-lt"/>
              </a:rPr>
              <a:t>Instrument</a:t>
            </a:r>
            <a:r>
              <a:rPr kumimoji="0" lang="en-US" altLang="en-US" sz="2000" b="0" i="0" u="none" strike="noStrike" cap="none" normalizeH="0" baseline="0" dirty="0">
                <a:ln>
                  <a:noFill/>
                </a:ln>
                <a:effectLst/>
                <a:latin typeface="+mn-lt"/>
              </a:rPr>
              <a:t>: Structured questionnaire (4 sections, 13 items)</a:t>
            </a:r>
            <a:br>
              <a:rPr kumimoji="0" lang="en-US" altLang="en-US" sz="2000" b="0" i="0" u="none" strike="noStrike" cap="none" normalizeH="0" baseline="0" dirty="0">
                <a:ln>
                  <a:noFill/>
                </a:ln>
                <a:effectLst/>
                <a:latin typeface="+mn-lt"/>
              </a:rPr>
            </a:br>
            <a:r>
              <a:rPr kumimoji="0" lang="en-US" altLang="en-US" sz="2000" b="1" i="0" u="none" strike="noStrike" cap="none" normalizeH="0" baseline="0" dirty="0">
                <a:ln>
                  <a:noFill/>
                </a:ln>
                <a:effectLst/>
                <a:latin typeface="+mn-lt"/>
              </a:rPr>
              <a:t>Language</a:t>
            </a:r>
            <a:r>
              <a:rPr kumimoji="0" lang="en-US" altLang="en-US" sz="2000" b="0" i="0" u="none" strike="noStrike" cap="none" normalizeH="0" baseline="0" dirty="0">
                <a:ln>
                  <a:noFill/>
                </a:ln>
                <a:effectLst/>
                <a:latin typeface="+mn-lt"/>
              </a:rPr>
              <a:t>:  English </a:t>
            </a:r>
          </a:p>
          <a:p>
            <a:pPr marL="0" marR="0" lvl="0" indent="-228600" eaLnBrk="1" fontAlgn="base" hangingPunct="1">
              <a:lnSpc>
                <a:spcPct val="90000"/>
              </a:lnSpc>
              <a:spcBef>
                <a:spcPct val="0"/>
              </a:spcBef>
              <a:spcAft>
                <a:spcPts val="600"/>
              </a:spcAft>
              <a:buClrTx/>
              <a:buSzTx/>
              <a:buFont typeface="Arial" panose="020B0604020202020204" pitchFamily="34" charset="0"/>
              <a:buChar char="•"/>
              <a:tabLst>
                <a:tab pos="457200" algn="l"/>
              </a:tabLst>
            </a:pPr>
            <a:endParaRPr kumimoji="0" lang="en-US" altLang="en-US" sz="2000" b="0" i="0" u="none" strike="noStrike" cap="none" normalizeH="0" baseline="0" dirty="0">
              <a:ln>
                <a:noFill/>
              </a:ln>
              <a:effectLst/>
              <a:latin typeface="+mn-lt"/>
            </a:endParaRPr>
          </a:p>
        </p:txBody>
      </p:sp>
      <p:sp>
        <p:nvSpPr>
          <p:cNvPr id="3" name="Slide Number Placeholder 2">
            <a:extLst>
              <a:ext uri="{FF2B5EF4-FFF2-40B4-BE49-F238E27FC236}">
                <a16:creationId xmlns:a16="http://schemas.microsoft.com/office/drawing/2014/main" id="{49DDA84D-A558-48E6-2199-8310458BD56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sz="1000">
                <a:solidFill>
                  <a:schemeClr val="tx1">
                    <a:lumMod val="50000"/>
                    <a:lumOff val="50000"/>
                  </a:schemeClr>
                </a:solidFill>
              </a:rPr>
              <a:pPr>
                <a:spcAft>
                  <a:spcPts val="600"/>
                </a:spcAft>
              </a:pPr>
              <a:t>12</a:t>
            </a:fld>
            <a:endParaRPr lang="en-US" sz="1000">
              <a:solidFill>
                <a:schemeClr val="tx1">
                  <a:lumMod val="50000"/>
                  <a:lumOff val="50000"/>
                </a:schemeClr>
              </a:solidFill>
            </a:endParaRPr>
          </a:p>
        </p:txBody>
      </p:sp>
      <p:graphicFrame>
        <p:nvGraphicFramePr>
          <p:cNvPr id="4" name="Table 3">
            <a:extLst>
              <a:ext uri="{FF2B5EF4-FFF2-40B4-BE49-F238E27FC236}">
                <a16:creationId xmlns:a16="http://schemas.microsoft.com/office/drawing/2014/main" id="{68896458-9125-E05B-ED07-DD4940340877}"/>
              </a:ext>
            </a:extLst>
          </p:cNvPr>
          <p:cNvGraphicFramePr>
            <a:graphicFrameLocks noGrp="1"/>
          </p:cNvGraphicFramePr>
          <p:nvPr>
            <p:extLst>
              <p:ext uri="{D42A27DB-BD31-4B8C-83A1-F6EECF244321}">
                <p14:modId xmlns:p14="http://schemas.microsoft.com/office/powerpoint/2010/main" val="254575267"/>
              </p:ext>
            </p:extLst>
          </p:nvPr>
        </p:nvGraphicFramePr>
        <p:xfrm>
          <a:off x="3356264" y="136525"/>
          <a:ext cx="8835735" cy="6584950"/>
        </p:xfrm>
        <a:graphic>
          <a:graphicData uri="http://schemas.openxmlformats.org/drawingml/2006/table">
            <a:tbl>
              <a:tblPr firstRow="1" firstCol="1" bandRow="1">
                <a:noFill/>
                <a:tableStyleId>{5C22544A-7EE6-4342-B048-85BDC9FD1C3A}</a:tableStyleId>
              </a:tblPr>
              <a:tblGrid>
                <a:gridCol w="2573270">
                  <a:extLst>
                    <a:ext uri="{9D8B030D-6E8A-4147-A177-3AD203B41FA5}">
                      <a16:colId xmlns:a16="http://schemas.microsoft.com/office/drawing/2014/main" val="1669931958"/>
                    </a:ext>
                  </a:extLst>
                </a:gridCol>
                <a:gridCol w="3105871">
                  <a:extLst>
                    <a:ext uri="{9D8B030D-6E8A-4147-A177-3AD203B41FA5}">
                      <a16:colId xmlns:a16="http://schemas.microsoft.com/office/drawing/2014/main" val="3542628804"/>
                    </a:ext>
                  </a:extLst>
                </a:gridCol>
                <a:gridCol w="3156594">
                  <a:extLst>
                    <a:ext uri="{9D8B030D-6E8A-4147-A177-3AD203B41FA5}">
                      <a16:colId xmlns:a16="http://schemas.microsoft.com/office/drawing/2014/main" val="2757837083"/>
                    </a:ext>
                  </a:extLst>
                </a:gridCol>
              </a:tblGrid>
              <a:tr h="1094696">
                <a:tc>
                  <a:txBody>
                    <a:bodyPr/>
                    <a:lstStyle/>
                    <a:p>
                      <a:pPr marL="0" lvl="0" indent="0">
                        <a:lnSpc>
                          <a:spcPts val="2145"/>
                        </a:lnSpc>
                        <a:spcBef>
                          <a:spcPts val="1030"/>
                        </a:spcBef>
                        <a:spcAft>
                          <a:spcPts val="1030"/>
                        </a:spcAft>
                        <a:buSzPts val="1000"/>
                        <a:buFont typeface="Symbol" panose="05050102010706020507" pitchFamily="18" charset="2"/>
                        <a:buNone/>
                        <a:tabLst>
                          <a:tab pos="457200" algn="l"/>
                        </a:tabLst>
                      </a:pPr>
                      <a:r>
                        <a:rPr lang="en-IN" sz="1400" b="0" kern="0" cap="all" spc="150" dirty="0">
                          <a:solidFill>
                            <a:schemeClr val="lt1"/>
                          </a:solidFill>
                          <a:effectLst/>
                        </a:rPr>
                        <a:t>Section</a:t>
                      </a:r>
                      <a:endParaRPr lang="en-IN" sz="1400" b="0" kern="100" cap="all" spc="150" dirty="0">
                        <a:solidFill>
                          <a:schemeClr val="lt1"/>
                        </a:solidFill>
                        <a:effectLst/>
                        <a:latin typeface="Calibri" panose="020F0502020204030204" pitchFamily="34" charset="0"/>
                        <a:ea typeface="Calibri" panose="020F0502020204030204" pitchFamily="34" charset="0"/>
                        <a:cs typeface="Times New Roman" panose="02020603050405020304" pitchFamily="18" charset="0"/>
                      </a:endParaRPr>
                    </a:p>
                  </a:txBody>
                  <a:tcPr marL="117422" marR="117422" marT="117422" marB="117422" anchor="ctr">
                    <a:lnL w="12700" cmpd="sng">
                      <a:noFill/>
                    </a:lnL>
                    <a:lnR w="12700" cmpd="sng">
                      <a:noFill/>
                    </a:lnR>
                    <a:lnT w="12700" cmpd="sng">
                      <a:noFill/>
                    </a:lnT>
                    <a:lnB w="38100" cmpd="sng">
                      <a:noFill/>
                    </a:lnB>
                    <a:solidFill>
                      <a:srgbClr val="505356"/>
                    </a:solidFill>
                  </a:tcPr>
                </a:tc>
                <a:tc>
                  <a:txBody>
                    <a:bodyPr/>
                    <a:lstStyle/>
                    <a:p>
                      <a:pPr marL="0" lvl="0" indent="0">
                        <a:lnSpc>
                          <a:spcPts val="2145"/>
                        </a:lnSpc>
                        <a:spcBef>
                          <a:spcPts val="1030"/>
                        </a:spcBef>
                        <a:spcAft>
                          <a:spcPts val="1030"/>
                        </a:spcAft>
                        <a:buSzPts val="1000"/>
                        <a:buFont typeface="Symbol" panose="05050102010706020507" pitchFamily="18" charset="2"/>
                        <a:buNone/>
                        <a:tabLst>
                          <a:tab pos="457200" algn="l"/>
                        </a:tabLst>
                      </a:pPr>
                      <a:r>
                        <a:rPr lang="en-IN" sz="1400" b="0" kern="0" cap="all" spc="150" dirty="0">
                          <a:solidFill>
                            <a:schemeClr val="lt1"/>
                          </a:solidFill>
                          <a:effectLst/>
                        </a:rPr>
                        <a:t>Variables Measured</a:t>
                      </a:r>
                      <a:endParaRPr lang="en-IN" sz="1400" b="0" kern="100" cap="all" spc="150" dirty="0">
                        <a:solidFill>
                          <a:schemeClr val="lt1"/>
                        </a:solidFill>
                        <a:effectLst/>
                        <a:latin typeface="Calibri" panose="020F0502020204030204" pitchFamily="34" charset="0"/>
                        <a:ea typeface="Calibri" panose="020F0502020204030204" pitchFamily="34" charset="0"/>
                        <a:cs typeface="Times New Roman" panose="02020603050405020304" pitchFamily="18" charset="0"/>
                      </a:endParaRPr>
                    </a:p>
                  </a:txBody>
                  <a:tcPr marL="117422" marR="117422" marT="117422" marB="117422" anchor="ctr">
                    <a:lnL w="12700" cmpd="sng">
                      <a:noFill/>
                    </a:lnL>
                    <a:lnR w="12700" cmpd="sng">
                      <a:noFill/>
                    </a:lnR>
                    <a:lnT w="12700" cmpd="sng">
                      <a:noFill/>
                    </a:lnT>
                    <a:lnB w="38100" cmpd="sng">
                      <a:noFill/>
                    </a:lnB>
                    <a:solidFill>
                      <a:srgbClr val="505356"/>
                    </a:solidFill>
                  </a:tcPr>
                </a:tc>
                <a:tc>
                  <a:txBody>
                    <a:bodyPr/>
                    <a:lstStyle/>
                    <a:p>
                      <a:pPr marL="0" lvl="0" indent="0">
                        <a:lnSpc>
                          <a:spcPts val="2145"/>
                        </a:lnSpc>
                        <a:spcBef>
                          <a:spcPts val="1030"/>
                        </a:spcBef>
                        <a:spcAft>
                          <a:spcPts val="1030"/>
                        </a:spcAft>
                        <a:buSzPts val="1000"/>
                        <a:buFont typeface="Symbol" panose="05050102010706020507" pitchFamily="18" charset="2"/>
                        <a:buNone/>
                        <a:tabLst>
                          <a:tab pos="457200" algn="l"/>
                        </a:tabLst>
                      </a:pPr>
                      <a:r>
                        <a:rPr lang="en-IN" sz="1400" b="0" kern="0" cap="all" spc="150" dirty="0">
                          <a:solidFill>
                            <a:schemeClr val="lt1"/>
                          </a:solidFill>
                          <a:effectLst/>
                        </a:rPr>
                        <a:t>Response Format</a:t>
                      </a:r>
                      <a:endParaRPr lang="en-IN" sz="1400" b="0" kern="100" cap="all" spc="150" dirty="0">
                        <a:solidFill>
                          <a:schemeClr val="lt1"/>
                        </a:solidFill>
                        <a:effectLst/>
                        <a:latin typeface="Calibri" panose="020F0502020204030204" pitchFamily="34" charset="0"/>
                        <a:ea typeface="Calibri" panose="020F0502020204030204" pitchFamily="34" charset="0"/>
                        <a:cs typeface="Times New Roman" panose="02020603050405020304" pitchFamily="18" charset="0"/>
                      </a:endParaRPr>
                    </a:p>
                  </a:txBody>
                  <a:tcPr marL="117422" marR="117422" marT="117422" marB="117422" anchor="ctr">
                    <a:lnL w="12700" cmpd="sng">
                      <a:noFill/>
                    </a:lnL>
                    <a:lnR w="12700" cmpd="sng">
                      <a:noFill/>
                    </a:lnR>
                    <a:lnT w="12700" cmpd="sng">
                      <a:noFill/>
                    </a:lnT>
                    <a:lnB w="38100" cmpd="sng">
                      <a:noFill/>
                    </a:lnB>
                    <a:solidFill>
                      <a:srgbClr val="505356"/>
                    </a:solidFill>
                  </a:tcPr>
                </a:tc>
                <a:extLst>
                  <a:ext uri="{0D108BD9-81ED-4DB2-BD59-A6C34878D82A}">
                    <a16:rowId xmlns:a16="http://schemas.microsoft.com/office/drawing/2014/main" val="1012343227"/>
                  </a:ext>
                </a:extLst>
              </a:tr>
              <a:tr h="1080022">
                <a:tc>
                  <a:txBody>
                    <a:bodyPr/>
                    <a:lstStyle/>
                    <a:p>
                      <a:pPr marL="0" lvl="0" indent="0">
                        <a:lnSpc>
                          <a:spcPts val="2145"/>
                        </a:lnSpc>
                        <a:spcBef>
                          <a:spcPts val="1030"/>
                        </a:spcBef>
                        <a:spcAft>
                          <a:spcPts val="1030"/>
                        </a:spcAft>
                        <a:buSzPts val="1000"/>
                        <a:buFont typeface="Symbol" panose="05050102010706020507" pitchFamily="18" charset="2"/>
                        <a:buNone/>
                        <a:tabLst>
                          <a:tab pos="457200" algn="l"/>
                        </a:tabLst>
                      </a:pPr>
                      <a:r>
                        <a:rPr lang="en-IN" sz="1800" b="1" kern="0" cap="none" spc="0" dirty="0">
                          <a:solidFill>
                            <a:schemeClr val="tx1"/>
                          </a:solidFill>
                          <a:effectLst/>
                        </a:rPr>
                        <a:t>A: Demographics</a:t>
                      </a:r>
                      <a:endParaRPr lang="en-IN" sz="1800" b="1" kern="1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17422" marR="117422" marT="117422" marB="117422" anchor="ctr">
                    <a:lnL w="12700" cmpd="sng">
                      <a:noFill/>
                      <a:prstDash val="solid"/>
                    </a:lnL>
                    <a:lnR w="12700" cmpd="sng">
                      <a:noFill/>
                      <a:prstDash val="solid"/>
                    </a:lnR>
                    <a:lnT w="38100" cmpd="sng">
                      <a:noFill/>
                    </a:lnT>
                    <a:lnB w="12700" cmpd="sng">
                      <a:noFill/>
                      <a:prstDash val="solid"/>
                    </a:lnB>
                    <a:noFill/>
                  </a:tcPr>
                </a:tc>
                <a:tc>
                  <a:txBody>
                    <a:bodyPr/>
                    <a:lstStyle/>
                    <a:p>
                      <a:pPr marL="342900" lvl="0" indent="-342900">
                        <a:lnSpc>
                          <a:spcPts val="2145"/>
                        </a:lnSpc>
                        <a:spcBef>
                          <a:spcPts val="1030"/>
                        </a:spcBef>
                        <a:spcAft>
                          <a:spcPts val="1030"/>
                        </a:spcAft>
                        <a:buSzPts val="1000"/>
                        <a:buFont typeface="Symbol" panose="05050102010706020507" pitchFamily="18" charset="2"/>
                        <a:buChar char=""/>
                        <a:tabLst>
                          <a:tab pos="457200" algn="l"/>
                        </a:tabLst>
                      </a:pPr>
                      <a:r>
                        <a:rPr lang="en-IN" sz="1800" kern="0" cap="none" spc="0">
                          <a:solidFill>
                            <a:schemeClr val="tx1"/>
                          </a:solidFill>
                          <a:effectLst/>
                        </a:rPr>
                        <a:t>Age, gender, education, occupation, income</a:t>
                      </a:r>
                      <a:endParaRPr lang="en-IN" sz="1800" kern="1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17422" marR="117422" marT="117422" marB="117422" anchor="ctr">
                    <a:lnL w="12700" cmpd="sng">
                      <a:noFill/>
                      <a:prstDash val="solid"/>
                    </a:lnL>
                    <a:lnR w="12700" cmpd="sng">
                      <a:noFill/>
                      <a:prstDash val="solid"/>
                    </a:lnR>
                    <a:lnT w="38100" cmpd="sng">
                      <a:noFill/>
                    </a:lnT>
                    <a:lnB w="12700" cmpd="sng">
                      <a:noFill/>
                      <a:prstDash val="solid"/>
                    </a:lnB>
                    <a:noFill/>
                  </a:tcPr>
                </a:tc>
                <a:tc>
                  <a:txBody>
                    <a:bodyPr/>
                    <a:lstStyle/>
                    <a:p>
                      <a:pPr marL="342900" lvl="0" indent="-342900">
                        <a:lnSpc>
                          <a:spcPts val="2145"/>
                        </a:lnSpc>
                        <a:spcBef>
                          <a:spcPts val="1030"/>
                        </a:spcBef>
                        <a:spcAft>
                          <a:spcPts val="1030"/>
                        </a:spcAft>
                        <a:buSzPts val="1000"/>
                        <a:buFont typeface="Symbol" panose="05050102010706020507" pitchFamily="18" charset="2"/>
                        <a:buChar char=""/>
                        <a:tabLst>
                          <a:tab pos="457200" algn="l"/>
                        </a:tabLst>
                      </a:pPr>
                      <a:r>
                        <a:rPr lang="en-IN" sz="1800" kern="0" cap="none" spc="0">
                          <a:solidFill>
                            <a:schemeClr val="tx1"/>
                          </a:solidFill>
                          <a:effectLst/>
                        </a:rPr>
                        <a:t>Multiple-choice + open-ended</a:t>
                      </a:r>
                      <a:endParaRPr lang="en-IN" sz="1800" kern="1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17422" marR="117422" marT="117422" marB="117422" anchor="ctr">
                    <a:lnL w="12700" cmpd="sng">
                      <a:noFill/>
                      <a:prstDash val="solid"/>
                    </a:lnL>
                    <a:lnR w="12700" cmpd="sng">
                      <a:noFill/>
                      <a:prstDash val="solid"/>
                    </a:lnR>
                    <a:lnT w="38100" cmpd="sng">
                      <a:noFill/>
                    </a:lnT>
                    <a:lnB w="12700" cmpd="sng">
                      <a:noFill/>
                      <a:prstDash val="solid"/>
                    </a:lnB>
                    <a:noFill/>
                  </a:tcPr>
                </a:tc>
                <a:extLst>
                  <a:ext uri="{0D108BD9-81ED-4DB2-BD59-A6C34878D82A}">
                    <a16:rowId xmlns:a16="http://schemas.microsoft.com/office/drawing/2014/main" val="2580430635"/>
                  </a:ext>
                </a:extLst>
              </a:tr>
              <a:tr h="1860133">
                <a:tc>
                  <a:txBody>
                    <a:bodyPr/>
                    <a:lstStyle/>
                    <a:p>
                      <a:pPr marL="0" lvl="0" indent="0">
                        <a:lnSpc>
                          <a:spcPts val="2145"/>
                        </a:lnSpc>
                        <a:spcBef>
                          <a:spcPts val="1030"/>
                        </a:spcBef>
                        <a:spcAft>
                          <a:spcPts val="1030"/>
                        </a:spcAft>
                        <a:buSzPts val="1000"/>
                        <a:buFont typeface="Symbol" panose="05050102010706020507" pitchFamily="18" charset="2"/>
                        <a:buNone/>
                        <a:tabLst>
                          <a:tab pos="457200" algn="l"/>
                        </a:tabLst>
                      </a:pPr>
                      <a:r>
                        <a:rPr lang="en-IN" sz="1800" b="1" kern="0" cap="none" spc="0" dirty="0">
                          <a:solidFill>
                            <a:schemeClr val="tx1"/>
                          </a:solidFill>
                          <a:effectLst/>
                        </a:rPr>
                        <a:t>B: Awareness</a:t>
                      </a:r>
                      <a:endParaRPr lang="en-IN" sz="1800" b="1" kern="1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17422" marR="117422" marT="117422" marB="117422" anchor="ctr">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marL="342900" lvl="0" indent="-342900">
                        <a:lnSpc>
                          <a:spcPts val="2145"/>
                        </a:lnSpc>
                        <a:spcBef>
                          <a:spcPts val="1030"/>
                        </a:spcBef>
                        <a:spcAft>
                          <a:spcPts val="1030"/>
                        </a:spcAft>
                        <a:buSzPts val="1000"/>
                        <a:buFont typeface="Symbol" panose="05050102010706020507" pitchFamily="18" charset="2"/>
                        <a:buChar char=""/>
                        <a:tabLst>
                          <a:tab pos="457200" algn="l"/>
                        </a:tabLst>
                      </a:pPr>
                      <a:r>
                        <a:rPr lang="en-IN" sz="1800" kern="0" cap="none" spc="0" dirty="0">
                          <a:solidFill>
                            <a:schemeClr val="tx1"/>
                          </a:solidFill>
                          <a:effectLst/>
                        </a:rPr>
                        <a:t>General checkup knowledge, CK Birla package awareness, information sources</a:t>
                      </a:r>
                      <a:endParaRPr lang="en-IN" sz="1800" kern="1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17422" marR="117422" marT="117422" marB="117422" anchor="ctr">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marL="342900" lvl="0" indent="-342900">
                        <a:lnSpc>
                          <a:spcPts val="2145"/>
                        </a:lnSpc>
                        <a:spcBef>
                          <a:spcPts val="1030"/>
                        </a:spcBef>
                        <a:spcAft>
                          <a:spcPts val="1030"/>
                        </a:spcAft>
                        <a:buSzPts val="1000"/>
                        <a:buFont typeface="Symbol" panose="05050102010706020507" pitchFamily="18" charset="2"/>
                        <a:buChar char=""/>
                        <a:tabLst>
                          <a:tab pos="457200" algn="l"/>
                        </a:tabLst>
                      </a:pPr>
                      <a:r>
                        <a:rPr lang="en-IN" sz="1800" kern="0" cap="none" spc="0">
                          <a:solidFill>
                            <a:schemeClr val="tx1"/>
                          </a:solidFill>
                          <a:effectLst/>
                        </a:rPr>
                        <a:t>Dichotomous (Yes/No) + multiple-select</a:t>
                      </a:r>
                      <a:endParaRPr lang="en-IN" sz="1800" kern="1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17422" marR="117422" marT="117422" marB="117422" anchor="ctr">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extLst>
                  <a:ext uri="{0D108BD9-81ED-4DB2-BD59-A6C34878D82A}">
                    <a16:rowId xmlns:a16="http://schemas.microsoft.com/office/drawing/2014/main" val="4197927438"/>
                  </a:ext>
                </a:extLst>
              </a:tr>
              <a:tr h="1470077">
                <a:tc>
                  <a:txBody>
                    <a:bodyPr/>
                    <a:lstStyle/>
                    <a:p>
                      <a:pPr marL="0" lvl="0" indent="0">
                        <a:lnSpc>
                          <a:spcPts val="2145"/>
                        </a:lnSpc>
                        <a:spcBef>
                          <a:spcPts val="1030"/>
                        </a:spcBef>
                        <a:spcAft>
                          <a:spcPts val="1030"/>
                        </a:spcAft>
                        <a:buSzPts val="1000"/>
                        <a:buFont typeface="Symbol" panose="05050102010706020507" pitchFamily="18" charset="2"/>
                        <a:buNone/>
                        <a:tabLst>
                          <a:tab pos="457200" algn="l"/>
                        </a:tabLst>
                      </a:pPr>
                      <a:r>
                        <a:rPr lang="en-IN" sz="1800" b="1" kern="0" cap="none" spc="0" dirty="0">
                          <a:solidFill>
                            <a:schemeClr val="tx1"/>
                          </a:solidFill>
                          <a:effectLst/>
                        </a:rPr>
                        <a:t>C: Perception</a:t>
                      </a:r>
                      <a:endParaRPr lang="en-IN" sz="1800" b="1" kern="1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17422" marR="117422" marT="117422" marB="117422" anchor="ctr">
                    <a:lnL w="12700" cmpd="sng">
                      <a:noFill/>
                      <a:prstDash val="solid"/>
                    </a:lnL>
                    <a:lnR w="12700" cmpd="sng">
                      <a:noFill/>
                      <a:prstDash val="solid"/>
                    </a:lnR>
                    <a:lnT w="12700" cmpd="sng">
                      <a:noFill/>
                      <a:prstDash val="solid"/>
                    </a:lnT>
                    <a:lnB w="12700" cmpd="sng">
                      <a:noFill/>
                      <a:prstDash val="solid"/>
                    </a:lnB>
                    <a:noFill/>
                  </a:tcPr>
                </a:tc>
                <a:tc>
                  <a:txBody>
                    <a:bodyPr/>
                    <a:lstStyle/>
                    <a:p>
                      <a:pPr marL="342900" lvl="0" indent="-342900">
                        <a:lnSpc>
                          <a:spcPts val="2145"/>
                        </a:lnSpc>
                        <a:spcBef>
                          <a:spcPts val="1030"/>
                        </a:spcBef>
                        <a:spcAft>
                          <a:spcPts val="1030"/>
                        </a:spcAft>
                        <a:buSzPts val="1000"/>
                        <a:buFont typeface="Symbol" panose="05050102010706020507" pitchFamily="18" charset="2"/>
                        <a:buChar char=""/>
                        <a:tabLst>
                          <a:tab pos="457200" algn="l"/>
                        </a:tabLst>
                      </a:pPr>
                      <a:r>
                        <a:rPr lang="en-IN" sz="1800" kern="0" cap="none" spc="0" dirty="0">
                          <a:solidFill>
                            <a:schemeClr val="tx1"/>
                          </a:solidFill>
                          <a:effectLst/>
                        </a:rPr>
                        <a:t>Belief in early detection, barriers (cost, time, fear, awareness)</a:t>
                      </a:r>
                      <a:endParaRPr lang="en-IN" sz="1800" kern="1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17422" marR="117422" marT="117422" marB="117422" anchor="ctr">
                    <a:lnL w="12700" cmpd="sng">
                      <a:noFill/>
                      <a:prstDash val="solid"/>
                    </a:lnL>
                    <a:lnR w="12700" cmpd="sng">
                      <a:noFill/>
                      <a:prstDash val="solid"/>
                    </a:lnR>
                    <a:lnT w="12700" cmpd="sng">
                      <a:noFill/>
                      <a:prstDash val="solid"/>
                    </a:lnT>
                    <a:lnB w="12700" cmpd="sng">
                      <a:noFill/>
                      <a:prstDash val="solid"/>
                    </a:lnB>
                    <a:noFill/>
                  </a:tcPr>
                </a:tc>
                <a:tc>
                  <a:txBody>
                    <a:bodyPr/>
                    <a:lstStyle/>
                    <a:p>
                      <a:pPr marL="342900" lvl="0" indent="-342900">
                        <a:lnSpc>
                          <a:spcPts val="2145"/>
                        </a:lnSpc>
                        <a:spcBef>
                          <a:spcPts val="1030"/>
                        </a:spcBef>
                        <a:spcAft>
                          <a:spcPts val="1030"/>
                        </a:spcAft>
                        <a:buSzPts val="1000"/>
                        <a:buFont typeface="Symbol" panose="05050102010706020507" pitchFamily="18" charset="2"/>
                        <a:buChar char=""/>
                        <a:tabLst>
                          <a:tab pos="457200" algn="l"/>
                        </a:tabLst>
                      </a:pPr>
                      <a:r>
                        <a:rPr lang="en-IN" sz="1800" kern="0" cap="none" spc="0">
                          <a:solidFill>
                            <a:schemeClr val="tx1"/>
                          </a:solidFill>
                          <a:effectLst/>
                        </a:rPr>
                        <a:t>3-point Likert + checkbox</a:t>
                      </a:r>
                      <a:endParaRPr lang="en-IN" sz="1800" kern="1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17422" marR="117422" marT="117422" marB="117422"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941455276"/>
                  </a:ext>
                </a:extLst>
              </a:tr>
              <a:tr h="1080022">
                <a:tc>
                  <a:txBody>
                    <a:bodyPr/>
                    <a:lstStyle/>
                    <a:p>
                      <a:pPr marL="0" lvl="0" indent="0">
                        <a:lnSpc>
                          <a:spcPts val="2145"/>
                        </a:lnSpc>
                        <a:spcBef>
                          <a:spcPts val="1030"/>
                        </a:spcBef>
                        <a:spcAft>
                          <a:spcPts val="1030"/>
                        </a:spcAft>
                        <a:buSzPts val="1000"/>
                        <a:buFont typeface="Symbol" panose="05050102010706020507" pitchFamily="18" charset="2"/>
                        <a:buNone/>
                        <a:tabLst>
                          <a:tab pos="457200" algn="l"/>
                        </a:tabLst>
                      </a:pPr>
                      <a:r>
                        <a:rPr lang="en-IN" sz="1800" b="1" kern="0" cap="none" spc="0" dirty="0">
                          <a:solidFill>
                            <a:schemeClr val="tx1"/>
                          </a:solidFill>
                          <a:effectLst/>
                        </a:rPr>
                        <a:t>D: Participation</a:t>
                      </a:r>
                      <a:endParaRPr lang="en-IN" sz="1800" b="1" kern="1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17422" marR="117422" marT="117422" marB="117422" anchor="ctr">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marL="342900" lvl="0" indent="-342900">
                        <a:lnSpc>
                          <a:spcPts val="2145"/>
                        </a:lnSpc>
                        <a:spcBef>
                          <a:spcPts val="1030"/>
                        </a:spcBef>
                        <a:spcAft>
                          <a:spcPts val="1030"/>
                        </a:spcAft>
                        <a:buSzPts val="1000"/>
                        <a:buFont typeface="Symbol" panose="05050102010706020507" pitchFamily="18" charset="2"/>
                        <a:buChar char=""/>
                        <a:tabLst>
                          <a:tab pos="457200" algn="l"/>
                        </a:tabLst>
                      </a:pPr>
                      <a:r>
                        <a:rPr lang="en-IN" sz="1800" kern="0" cap="none" spc="0" dirty="0">
                          <a:solidFill>
                            <a:schemeClr val="tx1"/>
                          </a:solidFill>
                          <a:effectLst/>
                        </a:rPr>
                        <a:t>Checkup history, recency, future intent</a:t>
                      </a:r>
                      <a:endParaRPr lang="en-IN" sz="1800" kern="1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17422" marR="117422" marT="117422" marB="117422" anchor="ctr">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tc>
                  <a:txBody>
                    <a:bodyPr/>
                    <a:lstStyle/>
                    <a:p>
                      <a:pPr marL="342900" lvl="0" indent="-342900">
                        <a:lnSpc>
                          <a:spcPts val="2145"/>
                        </a:lnSpc>
                        <a:spcBef>
                          <a:spcPts val="1030"/>
                        </a:spcBef>
                        <a:spcAft>
                          <a:spcPts val="1030"/>
                        </a:spcAft>
                        <a:buSzPts val="1000"/>
                        <a:buFont typeface="Symbol" panose="05050102010706020507" pitchFamily="18" charset="2"/>
                        <a:buChar char=""/>
                        <a:tabLst>
                          <a:tab pos="457200" algn="l"/>
                        </a:tabLst>
                      </a:pPr>
                      <a:r>
                        <a:rPr lang="en-IN" sz="1800" kern="0" cap="none" spc="0" dirty="0">
                          <a:solidFill>
                            <a:schemeClr val="tx1"/>
                          </a:solidFill>
                          <a:effectLst/>
                        </a:rPr>
                        <a:t>Dichotomous + categorical</a:t>
                      </a:r>
                      <a:endParaRPr lang="en-IN" sz="1800" kern="1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17422" marR="117422" marT="117422" marB="117422" anchor="ctr">
                    <a:lnL w="12700" cmpd="sng">
                      <a:noFill/>
                      <a:prstDash val="solid"/>
                    </a:lnL>
                    <a:lnR w="12700" cmpd="sng">
                      <a:noFill/>
                      <a:prstDash val="solid"/>
                    </a:lnR>
                    <a:lnT w="12700" cmpd="sng">
                      <a:noFill/>
                      <a:prstDash val="solid"/>
                    </a:lnT>
                    <a:lnB w="12700" cmpd="sng">
                      <a:noFill/>
                      <a:prstDash val="solid"/>
                    </a:lnB>
                    <a:solidFill>
                      <a:srgbClr val="000000">
                        <a:alpha val="7843"/>
                      </a:srgbClr>
                    </a:solidFill>
                  </a:tcPr>
                </a:tc>
                <a:extLst>
                  <a:ext uri="{0D108BD9-81ED-4DB2-BD59-A6C34878D82A}">
                    <a16:rowId xmlns:a16="http://schemas.microsoft.com/office/drawing/2014/main" val="3838703391"/>
                  </a:ext>
                </a:extLst>
              </a:tr>
            </a:tbl>
          </a:graphicData>
        </a:graphic>
      </p:graphicFrame>
    </p:spTree>
    <p:extLst>
      <p:ext uri="{BB962C8B-B14F-4D97-AF65-F5344CB8AC3E}">
        <p14:creationId xmlns:p14="http://schemas.microsoft.com/office/powerpoint/2010/main" val="3638779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BAB30644-2931-E933-AE12-EF014CAAE14F}"/>
              </a:ext>
            </a:extLst>
          </p:cNvPr>
          <p:cNvSpPr txBox="1"/>
          <p:nvPr/>
        </p:nvSpPr>
        <p:spPr>
          <a:xfrm>
            <a:off x="669036" y="1213243"/>
            <a:ext cx="10515600" cy="4895167"/>
          </a:xfrm>
          <a:prstGeom prst="rect">
            <a:avLst/>
          </a:prstGeom>
        </p:spPr>
        <p:txBody>
          <a:bodyPr vert="horz" lIns="91440" tIns="45720" rIns="91440" bIns="45720" rtlCol="0">
            <a:noAutofit/>
          </a:bodyPr>
          <a:lstStyle/>
          <a:p>
            <a:pPr marL="228600">
              <a:lnSpc>
                <a:spcPct val="90000"/>
              </a:lnSpc>
              <a:spcBef>
                <a:spcPts val="1030"/>
              </a:spcBef>
            </a:pPr>
            <a:r>
              <a:rPr lang="en-US" sz="2400" b="1" dirty="0">
                <a:effectLst/>
              </a:rPr>
              <a:t>Data Collection Procedure</a:t>
            </a:r>
          </a:p>
          <a:p>
            <a:pPr marL="228600">
              <a:lnSpc>
                <a:spcPct val="90000"/>
              </a:lnSpc>
              <a:spcBef>
                <a:spcPts val="1030"/>
              </a:spcBef>
            </a:pPr>
            <a:endParaRPr lang="en-US" sz="2000" b="1" dirty="0">
              <a:effectLst/>
            </a:endParaRPr>
          </a:p>
          <a:p>
            <a:pPr marL="228600">
              <a:lnSpc>
                <a:spcPct val="90000"/>
              </a:lnSpc>
            </a:pPr>
            <a:r>
              <a:rPr lang="en-US" sz="2400" b="1" dirty="0">
                <a:effectLst/>
              </a:rPr>
              <a:t>Step-by-Step Workflow:</a:t>
            </a:r>
          </a:p>
          <a:p>
            <a:pPr marL="342900" lvl="0" indent="-228600">
              <a:lnSpc>
                <a:spcPct val="90000"/>
              </a:lnSpc>
              <a:spcBef>
                <a:spcPts val="1030"/>
              </a:spcBef>
              <a:spcAft>
                <a:spcPts val="1030"/>
              </a:spcAft>
              <a:buFont typeface="Arial" panose="020B0604020202020204" pitchFamily="34" charset="0"/>
              <a:buChar char="•"/>
              <a:tabLst>
                <a:tab pos="457200" algn="l"/>
              </a:tabLst>
            </a:pPr>
            <a:r>
              <a:rPr lang="en-US" b="1" dirty="0">
                <a:effectLst/>
              </a:rPr>
              <a:t>Screening</a:t>
            </a:r>
            <a:r>
              <a:rPr lang="en-US" dirty="0">
                <a:effectLst/>
              </a:rPr>
              <a:t>: Research assistant reviewed OPD register daily at 9 AM</a:t>
            </a:r>
          </a:p>
          <a:p>
            <a:pPr marL="342900" lvl="0" indent="-228600">
              <a:lnSpc>
                <a:spcPct val="90000"/>
              </a:lnSpc>
              <a:spcBef>
                <a:spcPts val="1030"/>
              </a:spcBef>
              <a:spcAft>
                <a:spcPts val="1030"/>
              </a:spcAft>
              <a:buFont typeface="Arial" panose="020B0604020202020204" pitchFamily="34" charset="0"/>
              <a:buChar char="•"/>
              <a:tabLst>
                <a:tab pos="457200" algn="l"/>
              </a:tabLst>
            </a:pPr>
            <a:r>
              <a:rPr lang="en-US" b="1" dirty="0">
                <a:effectLst/>
              </a:rPr>
              <a:t>Invitation</a:t>
            </a:r>
            <a:r>
              <a:rPr lang="en-US" dirty="0">
                <a:effectLst/>
              </a:rPr>
              <a:t>: Every k </a:t>
            </a:r>
            <a:r>
              <a:rPr lang="en-US" i="1" dirty="0">
                <a:effectLst/>
              </a:rPr>
              <a:t>k</a:t>
            </a:r>
            <a:r>
              <a:rPr lang="en-US" dirty="0">
                <a:effectLst/>
              </a:rPr>
              <a:t>-</a:t>
            </a:r>
            <a:r>
              <a:rPr lang="en-US" dirty="0" err="1">
                <a:effectLst/>
              </a:rPr>
              <a:t>th</a:t>
            </a:r>
            <a:r>
              <a:rPr lang="en-US" dirty="0">
                <a:effectLst/>
              </a:rPr>
              <a:t> patient approached in waiting area</a:t>
            </a:r>
          </a:p>
          <a:p>
            <a:pPr marL="342900" lvl="0" indent="-228600">
              <a:lnSpc>
                <a:spcPct val="90000"/>
              </a:lnSpc>
              <a:spcBef>
                <a:spcPts val="1030"/>
              </a:spcBef>
              <a:spcAft>
                <a:spcPts val="1030"/>
              </a:spcAft>
              <a:buFont typeface="Arial" panose="020B0604020202020204" pitchFamily="34" charset="0"/>
              <a:buChar char="•"/>
              <a:tabLst>
                <a:tab pos="457200" algn="l"/>
              </a:tabLst>
            </a:pPr>
            <a:r>
              <a:rPr lang="en-US" b="1" dirty="0">
                <a:effectLst/>
              </a:rPr>
              <a:t>Consent</a:t>
            </a:r>
            <a:r>
              <a:rPr lang="en-US" dirty="0">
                <a:effectLst/>
              </a:rPr>
              <a:t>: Bilingual information sheet + written consent (Annexure II)</a:t>
            </a:r>
          </a:p>
          <a:p>
            <a:pPr marL="114300" lvl="0">
              <a:lnSpc>
                <a:spcPct val="90000"/>
              </a:lnSpc>
              <a:spcBef>
                <a:spcPts val="1030"/>
              </a:spcBef>
              <a:spcAft>
                <a:spcPts val="1030"/>
              </a:spcAft>
              <a:tabLst>
                <a:tab pos="457200" algn="l"/>
              </a:tabLst>
            </a:pPr>
            <a:r>
              <a:rPr lang="en-US" b="1" dirty="0">
                <a:effectLst/>
              </a:rPr>
              <a:t>       Administration</a:t>
            </a:r>
            <a:r>
              <a:rPr lang="en-US" dirty="0">
                <a:effectLst/>
              </a:rPr>
              <a:t>:</a:t>
            </a:r>
          </a:p>
          <a:p>
            <a:pPr marL="742950" lvl="1" indent="-228600">
              <a:lnSpc>
                <a:spcPct val="90000"/>
              </a:lnSpc>
              <a:spcBef>
                <a:spcPts val="1030"/>
              </a:spcBef>
              <a:spcAft>
                <a:spcPts val="1030"/>
              </a:spcAft>
              <a:buSzPts val="1000"/>
              <a:buFont typeface="Arial" panose="020B0604020202020204" pitchFamily="34" charset="0"/>
              <a:buChar char="•"/>
              <a:tabLst>
                <a:tab pos="914400" algn="l"/>
              </a:tabLst>
            </a:pPr>
            <a:r>
              <a:rPr lang="en-US" dirty="0">
                <a:effectLst/>
              </a:rPr>
              <a:t>Self-filled questionnaire (literate patients)</a:t>
            </a:r>
          </a:p>
          <a:p>
            <a:pPr marL="742950" lvl="1" indent="-228600">
              <a:lnSpc>
                <a:spcPct val="90000"/>
              </a:lnSpc>
              <a:spcBef>
                <a:spcPts val="1030"/>
              </a:spcBef>
              <a:spcAft>
                <a:spcPts val="1030"/>
              </a:spcAft>
              <a:buSzPts val="1000"/>
              <a:buFont typeface="Arial" panose="020B0604020202020204" pitchFamily="34" charset="0"/>
              <a:buChar char="•"/>
              <a:tabLst>
                <a:tab pos="914400" algn="l"/>
              </a:tabLst>
            </a:pPr>
            <a:r>
              <a:rPr lang="en-US" dirty="0">
                <a:effectLst/>
              </a:rPr>
              <a:t>Researcher filled itself by asking the information from them(illiterate patients)</a:t>
            </a:r>
          </a:p>
          <a:p>
            <a:pPr marL="342900" lvl="0" indent="-228600">
              <a:lnSpc>
                <a:spcPct val="90000"/>
              </a:lnSpc>
              <a:spcBef>
                <a:spcPts val="1030"/>
              </a:spcBef>
              <a:spcAft>
                <a:spcPts val="1030"/>
              </a:spcAft>
              <a:buFont typeface="Arial" panose="020B0604020202020204" pitchFamily="34" charset="0"/>
              <a:buChar char="•"/>
              <a:tabLst>
                <a:tab pos="457200" algn="l"/>
              </a:tabLst>
            </a:pPr>
            <a:r>
              <a:rPr lang="en-US" b="1" dirty="0">
                <a:effectLst/>
              </a:rPr>
              <a:t>Duration</a:t>
            </a:r>
            <a:r>
              <a:rPr lang="en-US" dirty="0">
                <a:effectLst/>
              </a:rPr>
              <a:t>: 5 to 6minutes per response</a:t>
            </a:r>
          </a:p>
          <a:p>
            <a:pPr marL="342900" lvl="0" indent="-228600">
              <a:lnSpc>
                <a:spcPct val="90000"/>
              </a:lnSpc>
              <a:spcBef>
                <a:spcPts val="1030"/>
              </a:spcBef>
              <a:spcAft>
                <a:spcPts val="1030"/>
              </a:spcAft>
              <a:buFont typeface="Arial" panose="020B0604020202020204" pitchFamily="34" charset="0"/>
              <a:buChar char="•"/>
              <a:tabLst>
                <a:tab pos="457200" algn="l"/>
              </a:tabLst>
            </a:pPr>
            <a:r>
              <a:rPr lang="en-US" b="1" dirty="0">
                <a:effectLst/>
              </a:rPr>
              <a:t>Anonymity</a:t>
            </a:r>
            <a:r>
              <a:rPr lang="en-US" dirty="0">
                <a:effectLst/>
              </a:rPr>
              <a:t>: No names/identifiers collected</a:t>
            </a:r>
          </a:p>
        </p:txBody>
      </p:sp>
      <p:sp>
        <p:nvSpPr>
          <p:cNvPr id="3" name="Slide Number Placeholder 2">
            <a:extLst>
              <a:ext uri="{FF2B5EF4-FFF2-40B4-BE49-F238E27FC236}">
                <a16:creationId xmlns:a16="http://schemas.microsoft.com/office/drawing/2014/main" id="{D53DB567-B51E-D127-286A-A12121EEA29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smtClean="0"/>
              <a:pPr>
                <a:spcAft>
                  <a:spcPts val="600"/>
                </a:spcAft>
              </a:pPr>
              <a:t>13</a:t>
            </a:fld>
            <a:endParaRPr lang="en-US"/>
          </a:p>
        </p:txBody>
      </p:sp>
    </p:spTree>
    <p:extLst>
      <p:ext uri="{BB962C8B-B14F-4D97-AF65-F5344CB8AC3E}">
        <p14:creationId xmlns:p14="http://schemas.microsoft.com/office/powerpoint/2010/main" val="1540652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normAutofit/>
          </a:bodyPr>
          <a:lstStyle/>
          <a:p>
            <a:pPr algn="ctr"/>
            <a:r>
              <a:rPr lang="en-IN" sz="2400" b="1" dirty="0"/>
              <a:t>Results</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8" name="Chart 7">
            <a:extLst>
              <a:ext uri="{FF2B5EF4-FFF2-40B4-BE49-F238E27FC236}">
                <a16:creationId xmlns:a16="http://schemas.microsoft.com/office/drawing/2014/main" id="{2844D86A-4CCC-8888-28EC-5B94488CE881}"/>
              </a:ext>
            </a:extLst>
          </p:cNvPr>
          <p:cNvGraphicFramePr>
            <a:graphicFrameLocks/>
          </p:cNvGraphicFramePr>
          <p:nvPr>
            <p:extLst>
              <p:ext uri="{D42A27DB-BD31-4B8C-83A1-F6EECF244321}">
                <p14:modId xmlns:p14="http://schemas.microsoft.com/office/powerpoint/2010/main" val="1604922261"/>
              </p:ext>
            </p:extLst>
          </p:nvPr>
        </p:nvGraphicFramePr>
        <p:xfrm>
          <a:off x="409903" y="1454728"/>
          <a:ext cx="5045324" cy="464789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8B3E7499-B829-85F5-13E2-537B11DA25A7}"/>
              </a:ext>
            </a:extLst>
          </p:cNvPr>
          <p:cNvGraphicFramePr>
            <a:graphicFrameLocks/>
          </p:cNvGraphicFramePr>
          <p:nvPr>
            <p:extLst>
              <p:ext uri="{D42A27DB-BD31-4B8C-83A1-F6EECF244321}">
                <p14:modId xmlns:p14="http://schemas.microsoft.com/office/powerpoint/2010/main" val="2948612191"/>
              </p:ext>
            </p:extLst>
          </p:nvPr>
        </p:nvGraphicFramePr>
        <p:xfrm>
          <a:off x="5850082" y="1690688"/>
          <a:ext cx="5334753" cy="450229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73306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sz="2400" b="1" dirty="0"/>
              <a:t>Results </a:t>
            </a:r>
            <a:endParaRPr lang="en-IN" b="1"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ontent Placeholder 6">
            <a:extLst>
              <a:ext uri="{FF2B5EF4-FFF2-40B4-BE49-F238E27FC236}">
                <a16:creationId xmlns:a16="http://schemas.microsoft.com/office/drawing/2014/main" id="{41692846-8AA5-70C3-19E6-9C0CDB7D4F4D}"/>
              </a:ext>
            </a:extLst>
          </p:cNvPr>
          <p:cNvGraphicFramePr>
            <a:graphicFrameLocks noGrp="1"/>
          </p:cNvGraphicFramePr>
          <p:nvPr>
            <p:ph idx="1"/>
            <p:extLst>
              <p:ext uri="{D42A27DB-BD31-4B8C-83A1-F6EECF244321}">
                <p14:modId xmlns:p14="http://schemas.microsoft.com/office/powerpoint/2010/main" val="934926455"/>
              </p:ext>
            </p:extLst>
          </p:nvPr>
        </p:nvGraphicFramePr>
        <p:xfrm>
          <a:off x="838201" y="1634084"/>
          <a:ext cx="5473148" cy="454287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FC0247A4-A263-046F-2015-339CE75CDEDB}"/>
              </a:ext>
            </a:extLst>
          </p:cNvPr>
          <p:cNvGraphicFramePr>
            <a:graphicFrameLocks/>
          </p:cNvGraphicFramePr>
          <p:nvPr>
            <p:extLst>
              <p:ext uri="{D42A27DB-BD31-4B8C-83A1-F6EECF244321}">
                <p14:modId xmlns:p14="http://schemas.microsoft.com/office/powerpoint/2010/main" val="852124503"/>
              </p:ext>
            </p:extLst>
          </p:nvPr>
        </p:nvGraphicFramePr>
        <p:xfrm>
          <a:off x="6530008" y="1728713"/>
          <a:ext cx="5277679" cy="454287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11276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sz="2400" b="1" dirty="0"/>
              <a:t>Discussion </a:t>
            </a:r>
            <a:endParaRPr lang="en-IN" b="1" dirty="0"/>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a:bodyPr>
          <a:lstStyle/>
          <a:p>
            <a:r>
              <a:rPr lang="en-US" sz="1800" b="1" dirty="0"/>
              <a:t>Only 37%</a:t>
            </a:r>
            <a:r>
              <a:rPr lang="en-US" sz="1800" dirty="0"/>
              <a:t> of respondents are aware of CK Birla Hospital's health checkup packages, while a significant </a:t>
            </a:r>
            <a:r>
              <a:rPr lang="en-US" sz="1800" b="1" dirty="0"/>
              <a:t>63% remain unaware</a:t>
            </a:r>
            <a:r>
              <a:rPr lang="en-US" sz="1800" dirty="0"/>
              <a:t>. This reflects a major communication gap between the hospital and its patient base, despite the availability of preventive services.</a:t>
            </a:r>
          </a:p>
          <a:p>
            <a:r>
              <a:rPr lang="en-US" sz="1800" dirty="0"/>
              <a:t>The bar and line chart on the right reveals that among those who are aware:</a:t>
            </a:r>
          </a:p>
          <a:p>
            <a:r>
              <a:rPr lang="en-US" sz="1800" b="1" dirty="0"/>
              <a:t>Hospital Staff</a:t>
            </a:r>
            <a:r>
              <a:rPr lang="en-US" sz="1800" dirty="0"/>
              <a:t> is the most influential source of information (</a:t>
            </a:r>
            <a:r>
              <a:rPr lang="en-US" sz="1800" b="1" dirty="0"/>
              <a:t>40.38%</a:t>
            </a:r>
            <a:r>
              <a:rPr lang="en-US" sz="1800" dirty="0"/>
              <a:t>),</a:t>
            </a:r>
          </a:p>
          <a:p>
            <a:r>
              <a:rPr lang="en-US" sz="1800" dirty="0"/>
              <a:t>Followed by </a:t>
            </a:r>
            <a:r>
              <a:rPr lang="en-US" sz="1800" b="1" dirty="0"/>
              <a:t>Friends/Family</a:t>
            </a:r>
            <a:r>
              <a:rPr lang="en-US" sz="1800" dirty="0"/>
              <a:t> (</a:t>
            </a:r>
            <a:r>
              <a:rPr lang="en-US" sz="1800" b="1" dirty="0"/>
              <a:t>28.85%</a:t>
            </a:r>
            <a:r>
              <a:rPr lang="en-US" sz="1800" dirty="0"/>
              <a:t>),</a:t>
            </a:r>
          </a:p>
          <a:p>
            <a:r>
              <a:rPr lang="en-US" sz="1800" b="1" dirty="0"/>
              <a:t>Social Media</a:t>
            </a:r>
            <a:r>
              <a:rPr lang="en-US" sz="1800" dirty="0"/>
              <a:t> (</a:t>
            </a:r>
            <a:r>
              <a:rPr lang="en-US" sz="1800" b="1" dirty="0"/>
              <a:t>19.23%</a:t>
            </a:r>
            <a:r>
              <a:rPr lang="en-US" sz="1800" dirty="0"/>
              <a:t>),</a:t>
            </a:r>
          </a:p>
          <a:p>
            <a:r>
              <a:rPr lang="en-US" sz="1800" dirty="0"/>
              <a:t>And </a:t>
            </a:r>
            <a:r>
              <a:rPr lang="en-US" sz="1800" b="1" dirty="0"/>
              <a:t>Others</a:t>
            </a:r>
            <a:r>
              <a:rPr lang="en-US" sz="1800" dirty="0"/>
              <a:t> (</a:t>
            </a:r>
            <a:r>
              <a:rPr lang="en-US" sz="1800" b="1" dirty="0"/>
              <a:t>11.54%</a:t>
            </a:r>
            <a:r>
              <a:rPr lang="en-US" sz="1800" dirty="0"/>
              <a:t>).</a:t>
            </a:r>
          </a:p>
          <a:p>
            <a:endParaRPr lang="en-IN" sz="1800"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normAutofit/>
          </a:bodyPr>
          <a:lstStyle/>
          <a:p>
            <a:pPr algn="ctr"/>
            <a:r>
              <a:rPr lang="en-IN" sz="2400"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a:bodyPr>
          <a:lstStyle/>
          <a:p>
            <a:r>
              <a:rPr lang="en-US" sz="1800" dirty="0"/>
              <a:t>The </a:t>
            </a:r>
            <a:r>
              <a:rPr lang="en-US" sz="1800" b="1" dirty="0"/>
              <a:t>top barriers to participating in preventive health checkups (PHC)</a:t>
            </a:r>
            <a:r>
              <a:rPr lang="en-US" sz="1800" dirty="0"/>
              <a:t> are:</a:t>
            </a:r>
          </a:p>
          <a:p>
            <a:r>
              <a:rPr lang="en-US" sz="1800" b="1" dirty="0"/>
              <a:t>Lack of awareness</a:t>
            </a:r>
            <a:r>
              <a:rPr lang="en-US" sz="1800" dirty="0"/>
              <a:t> (highest, ~57 responses),</a:t>
            </a:r>
          </a:p>
          <a:p>
            <a:r>
              <a:rPr lang="en-US" sz="1800" dirty="0"/>
              <a:t>Followed by </a:t>
            </a:r>
            <a:r>
              <a:rPr lang="en-US" sz="1800" b="1" dirty="0"/>
              <a:t>cost</a:t>
            </a:r>
            <a:r>
              <a:rPr lang="en-US" sz="1800" dirty="0"/>
              <a:t> (~54),</a:t>
            </a:r>
          </a:p>
          <a:p>
            <a:r>
              <a:rPr lang="en-US" sz="1800" dirty="0"/>
              <a:t>And </a:t>
            </a:r>
            <a:r>
              <a:rPr lang="en-US" sz="1800" b="1" dirty="0"/>
              <a:t>other personal factors</a:t>
            </a:r>
            <a:r>
              <a:rPr lang="en-US" sz="1800" dirty="0"/>
              <a:t> (~48),</a:t>
            </a:r>
            <a:br>
              <a:rPr lang="en-US" sz="1800" dirty="0"/>
            </a:br>
            <a:r>
              <a:rPr lang="en-US" sz="1800" dirty="0"/>
              <a:t>with </a:t>
            </a:r>
            <a:r>
              <a:rPr lang="en-US" sz="1800" b="1" dirty="0"/>
              <a:t>fear of diagnosis</a:t>
            </a:r>
            <a:r>
              <a:rPr lang="en-US" sz="1800" dirty="0"/>
              <a:t> and </a:t>
            </a:r>
            <a:r>
              <a:rPr lang="en-US" sz="1800" b="1" dirty="0"/>
              <a:t>lack of time</a:t>
            </a:r>
            <a:r>
              <a:rPr lang="en-US" sz="1800" dirty="0"/>
              <a:t> also contributing.</a:t>
            </a:r>
          </a:p>
          <a:p>
            <a:r>
              <a:rPr lang="en-US" sz="1800" dirty="0"/>
              <a:t>It shows that both informational and economic challenges are key obstacles, especially in a setting where preventive care is often overlooked until symptoms appear.</a:t>
            </a:r>
          </a:p>
          <a:p>
            <a:r>
              <a:rPr lang="en-US" sz="1800" dirty="0"/>
              <a:t>The other chart shows </a:t>
            </a:r>
            <a:r>
              <a:rPr lang="en-US" sz="1800" b="1" dirty="0"/>
              <a:t>mixed perceptions toward early detection</a:t>
            </a:r>
            <a:r>
              <a:rPr lang="en-US" sz="1800" dirty="0"/>
              <a:t>:</a:t>
            </a:r>
          </a:p>
          <a:p>
            <a:r>
              <a:rPr lang="en-US" sz="1800" dirty="0"/>
              <a:t>Only </a:t>
            </a:r>
            <a:r>
              <a:rPr lang="en-US" sz="1800" b="1" dirty="0"/>
              <a:t>35%</a:t>
            </a:r>
            <a:r>
              <a:rPr lang="en-US" sz="1800" dirty="0"/>
              <a:t> (49 respondents) believe in its benefits,</a:t>
            </a:r>
          </a:p>
          <a:p>
            <a:r>
              <a:rPr lang="en-US" sz="1800" b="1" dirty="0"/>
              <a:t>28.57%</a:t>
            </a:r>
            <a:r>
              <a:rPr lang="en-US" sz="1800" dirty="0"/>
              <a:t> do not believe in it,</a:t>
            </a:r>
          </a:p>
          <a:p>
            <a:r>
              <a:rPr lang="en-US" sz="1800" dirty="0"/>
              <a:t>And a significant </a:t>
            </a:r>
            <a:r>
              <a:rPr lang="en-US" sz="1800" b="1" dirty="0"/>
              <a:t>36.43% remain unsure</a:t>
            </a:r>
            <a:r>
              <a:rPr lang="en-US" sz="1800" dirty="0"/>
              <a:t>.</a:t>
            </a:r>
          </a:p>
          <a:p>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961259D-605E-E200-FF9F-7C8C71D7C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780238-7632-E6A0-5638-77039DE07A1A}"/>
              </a:ext>
            </a:extLst>
          </p:cNvPr>
          <p:cNvSpPr>
            <a:spLocks noGrp="1"/>
          </p:cNvSpPr>
          <p:nvPr>
            <p:ph type="title"/>
          </p:nvPr>
        </p:nvSpPr>
        <p:spPr>
          <a:xfrm>
            <a:off x="352875" y="231640"/>
            <a:ext cx="6035040" cy="874784"/>
          </a:xfrm>
        </p:spPr>
        <p:txBody>
          <a:bodyPr anchor="b">
            <a:normAutofit/>
          </a:bodyPr>
          <a:lstStyle/>
          <a:p>
            <a:r>
              <a:rPr lang="en-IN" dirty="0"/>
              <a:t>Actionable solution</a:t>
            </a:r>
          </a:p>
        </p:txBody>
      </p:sp>
      <p:sp>
        <p:nvSpPr>
          <p:cNvPr id="3" name="Content Placeholder 2">
            <a:extLst>
              <a:ext uri="{FF2B5EF4-FFF2-40B4-BE49-F238E27FC236}">
                <a16:creationId xmlns:a16="http://schemas.microsoft.com/office/drawing/2014/main" id="{97CF5A2F-BA34-589B-A1EE-3D862FECFEB9}"/>
              </a:ext>
            </a:extLst>
          </p:cNvPr>
          <p:cNvSpPr>
            <a:spLocks noGrp="1"/>
          </p:cNvSpPr>
          <p:nvPr>
            <p:ph idx="1"/>
          </p:nvPr>
        </p:nvSpPr>
        <p:spPr>
          <a:xfrm>
            <a:off x="612647" y="1106423"/>
            <a:ext cx="8263874" cy="5711703"/>
          </a:xfrm>
        </p:spPr>
        <p:txBody>
          <a:bodyPr>
            <a:normAutofit/>
          </a:bodyPr>
          <a:lstStyle/>
          <a:p>
            <a:pPr marL="0" indent="0">
              <a:buNone/>
            </a:pPr>
            <a:r>
              <a:rPr lang="en-US" sz="2400" b="1" dirty="0"/>
              <a:t>1. Enhance Awareness &amp; Education</a:t>
            </a:r>
            <a:endParaRPr lang="en-US" sz="2400" dirty="0"/>
          </a:p>
          <a:p>
            <a:r>
              <a:rPr lang="en-US" sz="1800" dirty="0"/>
              <a:t>Only 37% are aware of CK Birla packages</a:t>
            </a:r>
          </a:p>
          <a:p>
            <a:r>
              <a:rPr lang="en-US" sz="1800" dirty="0"/>
              <a:t>57 people cited lack of awareness as a top barrier</a:t>
            </a:r>
          </a:p>
          <a:p>
            <a:r>
              <a:rPr lang="en-US" sz="1800" dirty="0"/>
              <a:t>36% are “Not Sure” about early detection benefits</a:t>
            </a:r>
          </a:p>
          <a:p>
            <a:pPr marL="0" indent="0">
              <a:buNone/>
            </a:pPr>
            <a:r>
              <a:rPr lang="en-US" sz="1800" b="1" dirty="0"/>
              <a:t>Solutions</a:t>
            </a:r>
            <a:r>
              <a:rPr lang="en-US" sz="1800" dirty="0"/>
              <a:t>:</a:t>
            </a:r>
          </a:p>
          <a:p>
            <a:r>
              <a:rPr lang="en-US" sz="1800" b="1" dirty="0"/>
              <a:t>Health Education Counters</a:t>
            </a:r>
            <a:r>
              <a:rPr lang="en-US" sz="1800" dirty="0"/>
              <a:t> at OPD areas to explain preventive care</a:t>
            </a:r>
          </a:p>
          <a:p>
            <a:r>
              <a:rPr lang="en-US" sz="1800" b="1" dirty="0"/>
              <a:t>Multilingual posters and video content</a:t>
            </a:r>
            <a:r>
              <a:rPr lang="en-US" sz="1800" dirty="0"/>
              <a:t> in waiting rooms</a:t>
            </a:r>
          </a:p>
          <a:p>
            <a:pPr marL="0" indent="0">
              <a:buNone/>
            </a:pPr>
            <a:r>
              <a:rPr lang="en-US" sz="1800" b="1" dirty="0"/>
              <a:t>2. </a:t>
            </a:r>
            <a:r>
              <a:rPr lang="en-US" sz="2400" b="1" dirty="0"/>
              <a:t>Engage Staff in Information Dissemination</a:t>
            </a:r>
            <a:endParaRPr lang="en-US" sz="1800" dirty="0"/>
          </a:p>
          <a:p>
            <a:r>
              <a:rPr lang="en-US" sz="1800" dirty="0"/>
              <a:t>40% of awareness comes from hospital staff</a:t>
            </a:r>
          </a:p>
          <a:p>
            <a:r>
              <a:rPr lang="en-US" sz="1800" dirty="0"/>
              <a:t>Staff influence is the most trusted source</a:t>
            </a:r>
          </a:p>
          <a:p>
            <a:pPr marL="0" indent="0">
              <a:buNone/>
            </a:pPr>
            <a:r>
              <a:rPr lang="en-US" sz="1800" b="1" dirty="0"/>
              <a:t>Solutions</a:t>
            </a:r>
            <a:r>
              <a:rPr lang="en-US" sz="1800" dirty="0"/>
              <a:t>:</a:t>
            </a:r>
          </a:p>
          <a:p>
            <a:r>
              <a:rPr lang="en-US" sz="1800" dirty="0"/>
              <a:t>Train reception and nursing staff to </a:t>
            </a:r>
            <a:r>
              <a:rPr lang="en-US" sz="1800" b="1" dirty="0"/>
              <a:t>briefly mention packages</a:t>
            </a:r>
            <a:r>
              <a:rPr lang="en-US" sz="1800" dirty="0"/>
              <a:t> during patient registration.</a:t>
            </a:r>
          </a:p>
          <a:p>
            <a:endParaRPr lang="en-US" sz="1800" dirty="0"/>
          </a:p>
          <a:p>
            <a:endParaRPr lang="en-IN" sz="1800" dirty="0"/>
          </a:p>
        </p:txBody>
      </p:sp>
      <p:pic>
        <p:nvPicPr>
          <p:cNvPr id="7" name="Picture 6" descr="Sticky notes on a wall">
            <a:extLst>
              <a:ext uri="{FF2B5EF4-FFF2-40B4-BE49-F238E27FC236}">
                <a16:creationId xmlns:a16="http://schemas.microsoft.com/office/drawing/2014/main" id="{3501B36F-6E1A-C65A-FED2-69D6729859BD}"/>
              </a:ext>
            </a:extLst>
          </p:cNvPr>
          <p:cNvPicPr>
            <a:picLocks noChangeAspect="1"/>
          </p:cNvPicPr>
          <p:nvPr/>
        </p:nvPicPr>
        <p:blipFill>
          <a:blip r:embed="rId2"/>
          <a:srcRect l="25224" r="25487" b="2"/>
          <a:stretch>
            <a:fillRect/>
          </a:stretch>
        </p:blipFill>
        <p:spPr>
          <a:xfrm>
            <a:off x="9386594" y="10"/>
            <a:ext cx="2805406" cy="6857990"/>
          </a:xfrm>
          <a:prstGeom prst="rect">
            <a:avLst/>
          </a:prstGeom>
        </p:spPr>
      </p:pic>
      <p:sp>
        <p:nvSpPr>
          <p:cNvPr id="4" name="Footer Placeholder 3">
            <a:extLst>
              <a:ext uri="{FF2B5EF4-FFF2-40B4-BE49-F238E27FC236}">
                <a16:creationId xmlns:a16="http://schemas.microsoft.com/office/drawing/2014/main" id="{D322A70C-16D9-2D25-2699-30D15D1DF568}"/>
              </a:ext>
            </a:extLst>
          </p:cNvPr>
          <p:cNvSpPr>
            <a:spLocks noGrp="1"/>
          </p:cNvSpPr>
          <p:nvPr>
            <p:ph type="ftr" sz="quarter" idx="11"/>
          </p:nvPr>
        </p:nvSpPr>
        <p:spPr>
          <a:xfrm>
            <a:off x="8876521" y="6453002"/>
            <a:ext cx="2805405" cy="365125"/>
          </a:xfrm>
        </p:spPr>
        <p:txBody>
          <a:bodyPr>
            <a:normAutofit/>
          </a:bodyPr>
          <a:lstStyle/>
          <a:p>
            <a:pPr>
              <a:lnSpc>
                <a:spcPct val="90000"/>
              </a:lnSpc>
              <a:spcAft>
                <a:spcPts val="600"/>
              </a:spcAft>
            </a:pPr>
            <a:r>
              <a:rPr lang="en-US" sz="900">
                <a:solidFill>
                  <a:srgbClr val="FFFFFF"/>
                </a:solidFill>
              </a:rPr>
              <a:t>You are not allowed to add slides to this presentation</a:t>
            </a:r>
            <a:endParaRPr lang="en-IN" sz="900">
              <a:solidFill>
                <a:srgbClr val="FFFFFF"/>
              </a:solidFill>
            </a:endParaRPr>
          </a:p>
        </p:txBody>
      </p:sp>
      <p:sp>
        <p:nvSpPr>
          <p:cNvPr id="5" name="Slide Number Placeholder 4">
            <a:extLst>
              <a:ext uri="{FF2B5EF4-FFF2-40B4-BE49-F238E27FC236}">
                <a16:creationId xmlns:a16="http://schemas.microsoft.com/office/drawing/2014/main" id="{D8A425F0-1F99-AEB9-8F9D-40D891897337}"/>
              </a:ext>
            </a:extLst>
          </p:cNvPr>
          <p:cNvSpPr>
            <a:spLocks noGrp="1"/>
          </p:cNvSpPr>
          <p:nvPr>
            <p:ph type="sldNum" sz="quarter" idx="12"/>
          </p:nvPr>
        </p:nvSpPr>
        <p:spPr>
          <a:xfrm>
            <a:off x="11632162" y="6453002"/>
            <a:ext cx="429207" cy="365125"/>
          </a:xfrm>
        </p:spPr>
        <p:txBody>
          <a:bodyPr>
            <a:normAutofit/>
          </a:bodyPr>
          <a:lstStyle/>
          <a:p>
            <a:pPr>
              <a:spcAft>
                <a:spcPts val="600"/>
              </a:spcAft>
            </a:pPr>
            <a:fld id="{26AD20E6-394B-4DF0-96A5-9647FF39C943}" type="slidenum">
              <a:rPr lang="en-IN">
                <a:solidFill>
                  <a:srgbClr val="FFFFFF"/>
                </a:solidFill>
              </a:rPr>
              <a:pPr>
                <a:spcAft>
                  <a:spcPts val="600"/>
                </a:spcAft>
              </a:pPr>
              <a:t>18</a:t>
            </a:fld>
            <a:endParaRPr lang="en-IN">
              <a:solidFill>
                <a:srgbClr val="FFFFFF"/>
              </a:solidFill>
            </a:endParaRPr>
          </a:p>
        </p:txBody>
      </p:sp>
    </p:spTree>
    <p:extLst>
      <p:ext uri="{BB962C8B-B14F-4D97-AF65-F5344CB8AC3E}">
        <p14:creationId xmlns:p14="http://schemas.microsoft.com/office/powerpoint/2010/main" val="3813540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2568A7F-6526-AB5C-3646-7A59DA9F7895}"/>
              </a:ext>
            </a:extLst>
          </p:cNvPr>
          <p:cNvSpPr txBox="1"/>
          <p:nvPr/>
        </p:nvSpPr>
        <p:spPr>
          <a:xfrm>
            <a:off x="169452" y="176645"/>
            <a:ext cx="9203147" cy="6538912"/>
          </a:xfrm>
          <a:prstGeom prst="rect">
            <a:avLst/>
          </a:prstGeom>
        </p:spPr>
        <p:txBody>
          <a:bodyPr vert="horz" lIns="91440" tIns="45720" rIns="91440" bIns="45720" rtlCol="0" anchor="t">
            <a:normAutofit/>
          </a:bodyPr>
          <a:lstStyle/>
          <a:p>
            <a:pPr>
              <a:lnSpc>
                <a:spcPct val="90000"/>
              </a:lnSpc>
              <a:spcAft>
                <a:spcPts val="600"/>
              </a:spcAft>
            </a:pPr>
            <a:r>
              <a:rPr lang="en-US" sz="2400" b="1" dirty="0"/>
              <a:t>3. Digital and Social Media Outreach</a:t>
            </a:r>
          </a:p>
          <a:p>
            <a:pPr indent="-228600">
              <a:lnSpc>
                <a:spcPct val="90000"/>
              </a:lnSpc>
              <a:spcAft>
                <a:spcPts val="600"/>
              </a:spcAft>
              <a:buFont typeface="Arial" panose="020B0604020202020204" pitchFamily="34" charset="0"/>
              <a:buChar char="•"/>
            </a:pPr>
            <a:r>
              <a:rPr lang="en-US" dirty="0"/>
              <a:t>Only 19% heard from social media</a:t>
            </a:r>
          </a:p>
          <a:p>
            <a:pPr indent="-228600">
              <a:lnSpc>
                <a:spcPct val="90000"/>
              </a:lnSpc>
              <a:spcAft>
                <a:spcPts val="600"/>
              </a:spcAft>
              <a:buFont typeface="Arial" panose="020B0604020202020204" pitchFamily="34" charset="0"/>
              <a:buChar char="•"/>
            </a:pPr>
            <a:r>
              <a:rPr lang="en-US" dirty="0"/>
              <a:t>36% unsure about early detection = knowledge gap</a:t>
            </a:r>
          </a:p>
          <a:p>
            <a:pPr indent="-228600">
              <a:lnSpc>
                <a:spcPct val="90000"/>
              </a:lnSpc>
              <a:spcAft>
                <a:spcPts val="600"/>
              </a:spcAft>
              <a:buFont typeface="Arial" panose="020B0604020202020204" pitchFamily="34" charset="0"/>
              <a:buChar char="•"/>
            </a:pPr>
            <a:r>
              <a:rPr lang="en-US" b="1" dirty="0"/>
              <a:t>Solutions</a:t>
            </a:r>
            <a:r>
              <a:rPr lang="en-US" dirty="0"/>
              <a:t>:</a:t>
            </a:r>
          </a:p>
          <a:p>
            <a:pPr indent="-228600">
              <a:lnSpc>
                <a:spcPct val="90000"/>
              </a:lnSpc>
              <a:spcAft>
                <a:spcPts val="600"/>
              </a:spcAft>
              <a:buFont typeface="Arial" panose="020B0604020202020204" pitchFamily="34" charset="0"/>
              <a:buChar char="•"/>
            </a:pPr>
            <a:r>
              <a:rPr lang="en-US" dirty="0"/>
              <a:t>By Using </a:t>
            </a:r>
            <a:r>
              <a:rPr lang="en-US" b="1" dirty="0"/>
              <a:t>Instagram reels, YouTube shorts, and WhatsApp forwards</a:t>
            </a:r>
            <a:r>
              <a:rPr lang="en-US" dirty="0"/>
              <a:t> with simple health facts</a:t>
            </a:r>
          </a:p>
          <a:p>
            <a:pPr indent="-228600">
              <a:lnSpc>
                <a:spcPct val="90000"/>
              </a:lnSpc>
              <a:spcAft>
                <a:spcPts val="600"/>
              </a:spcAft>
              <a:buFont typeface="Arial" panose="020B0604020202020204" pitchFamily="34" charset="0"/>
              <a:buChar char="•"/>
            </a:pPr>
            <a:r>
              <a:rPr lang="en-US" dirty="0"/>
              <a:t>Promote “Myth vs Fact” videos: e.g., “Preventive checkups don’t mean you're sick”</a:t>
            </a:r>
          </a:p>
          <a:p>
            <a:pPr>
              <a:lnSpc>
                <a:spcPct val="90000"/>
              </a:lnSpc>
              <a:spcAft>
                <a:spcPts val="600"/>
              </a:spcAft>
            </a:pPr>
            <a:endParaRPr lang="en-US" dirty="0"/>
          </a:p>
          <a:p>
            <a:pPr>
              <a:lnSpc>
                <a:spcPct val="90000"/>
              </a:lnSpc>
              <a:spcAft>
                <a:spcPts val="600"/>
              </a:spcAft>
            </a:pPr>
            <a:r>
              <a:rPr lang="en-US" sz="2400" b="1" dirty="0"/>
              <a:t>4. Address Cost as a Key Barrier</a:t>
            </a:r>
            <a:endParaRPr lang="en-US" sz="2400" dirty="0"/>
          </a:p>
          <a:p>
            <a:pPr indent="-228600">
              <a:lnSpc>
                <a:spcPct val="90000"/>
              </a:lnSpc>
              <a:spcAft>
                <a:spcPts val="600"/>
              </a:spcAft>
              <a:buFont typeface="Arial" panose="020B0604020202020204" pitchFamily="34" charset="0"/>
              <a:buChar char="•"/>
            </a:pPr>
            <a:r>
              <a:rPr lang="en-US" dirty="0"/>
              <a:t>Cost cited by 54 respondents as a barrier</a:t>
            </a:r>
          </a:p>
          <a:p>
            <a:pPr indent="-228600">
              <a:lnSpc>
                <a:spcPct val="90000"/>
              </a:lnSpc>
              <a:spcAft>
                <a:spcPts val="600"/>
              </a:spcAft>
              <a:buFont typeface="Arial" panose="020B0604020202020204" pitchFamily="34" charset="0"/>
              <a:buChar char="•"/>
            </a:pPr>
            <a:r>
              <a:rPr lang="en-US" dirty="0"/>
              <a:t>Higher awareness &amp; participation in &gt;₹60,000 income group</a:t>
            </a:r>
          </a:p>
          <a:p>
            <a:pPr indent="-228600">
              <a:lnSpc>
                <a:spcPct val="90000"/>
              </a:lnSpc>
              <a:spcAft>
                <a:spcPts val="600"/>
              </a:spcAft>
              <a:buFont typeface="Arial" panose="020B0604020202020204" pitchFamily="34" charset="0"/>
              <a:buChar char="•"/>
            </a:pPr>
            <a:r>
              <a:rPr lang="en-US" b="1" dirty="0"/>
              <a:t>Solutions</a:t>
            </a:r>
            <a:r>
              <a:rPr lang="en-US" dirty="0"/>
              <a:t>:</a:t>
            </a:r>
          </a:p>
          <a:p>
            <a:pPr indent="-228600">
              <a:lnSpc>
                <a:spcPct val="90000"/>
              </a:lnSpc>
              <a:spcAft>
                <a:spcPts val="600"/>
              </a:spcAft>
              <a:buFont typeface="Arial" panose="020B0604020202020204" pitchFamily="34" charset="0"/>
              <a:buChar char="•"/>
            </a:pPr>
            <a:r>
              <a:rPr lang="en-US" b="1" dirty="0"/>
              <a:t>The hospital have to Introduce tiered pricing</a:t>
            </a:r>
            <a:r>
              <a:rPr lang="en-US" dirty="0"/>
              <a:t> or discounted group/family checkups</a:t>
            </a:r>
          </a:p>
          <a:p>
            <a:pPr indent="-228600">
              <a:lnSpc>
                <a:spcPct val="90000"/>
              </a:lnSpc>
              <a:spcAft>
                <a:spcPts val="600"/>
              </a:spcAft>
              <a:buFont typeface="Arial" panose="020B0604020202020204" pitchFamily="34" charset="0"/>
              <a:buChar char="•"/>
            </a:pPr>
            <a:r>
              <a:rPr lang="en-US" dirty="0"/>
              <a:t>Partner with employers to offer </a:t>
            </a:r>
            <a:r>
              <a:rPr lang="en-US" b="1" dirty="0"/>
              <a:t>subsidized corporate packages</a:t>
            </a:r>
            <a:endParaRPr lang="en-US" dirty="0"/>
          </a:p>
          <a:p>
            <a:pPr indent="-228600">
              <a:lnSpc>
                <a:spcPct val="90000"/>
              </a:lnSpc>
              <a:spcAft>
                <a:spcPts val="600"/>
              </a:spcAft>
              <a:buFont typeface="Arial" panose="020B0604020202020204" pitchFamily="34" charset="0"/>
              <a:buChar char="•"/>
            </a:pPr>
            <a:r>
              <a:rPr lang="en-US" dirty="0"/>
              <a:t>Run </a:t>
            </a:r>
            <a:r>
              <a:rPr lang="en-US" b="1" dirty="0"/>
              <a:t>monthly or quarterly health camp days</a:t>
            </a:r>
            <a:r>
              <a:rPr lang="en-US" dirty="0"/>
              <a:t> offering basic screenings for free or low cost</a:t>
            </a:r>
          </a:p>
          <a:p>
            <a:pPr indent="-228600">
              <a:lnSpc>
                <a:spcPct val="90000"/>
              </a:lnSpc>
              <a:spcAft>
                <a:spcPts val="600"/>
              </a:spcAft>
              <a:buFont typeface="Arial" panose="020B0604020202020204" pitchFamily="34" charset="0"/>
              <a:buChar char="•"/>
            </a:pPr>
            <a:endParaRPr lang="en-US" dirty="0"/>
          </a:p>
          <a:p>
            <a:pPr indent="-228600">
              <a:lnSpc>
                <a:spcPct val="90000"/>
              </a:lnSpc>
              <a:spcAft>
                <a:spcPts val="600"/>
              </a:spcAft>
              <a:buFont typeface="Arial" panose="020B0604020202020204" pitchFamily="34" charset="0"/>
              <a:buChar char="•"/>
            </a:pPr>
            <a:endParaRPr lang="en-US" dirty="0"/>
          </a:p>
          <a:p>
            <a:pPr indent="-228600">
              <a:lnSpc>
                <a:spcPct val="90000"/>
              </a:lnSpc>
              <a:spcAft>
                <a:spcPts val="600"/>
              </a:spcAft>
              <a:buFont typeface="Arial" panose="020B0604020202020204" pitchFamily="34" charset="0"/>
              <a:buChar char="•"/>
            </a:pPr>
            <a:endParaRPr lang="en-US" dirty="0"/>
          </a:p>
        </p:txBody>
      </p:sp>
      <p:pic>
        <p:nvPicPr>
          <p:cNvPr id="5" name="Picture 4" descr="Sticky notes on a wall">
            <a:extLst>
              <a:ext uri="{FF2B5EF4-FFF2-40B4-BE49-F238E27FC236}">
                <a16:creationId xmlns:a16="http://schemas.microsoft.com/office/drawing/2014/main" id="{598BDCD5-AC57-F74A-D606-D52E370EB164}"/>
              </a:ext>
            </a:extLst>
          </p:cNvPr>
          <p:cNvPicPr>
            <a:picLocks noChangeAspect="1"/>
          </p:cNvPicPr>
          <p:nvPr/>
        </p:nvPicPr>
        <p:blipFill>
          <a:blip r:embed="rId2"/>
          <a:srcRect l="25224" r="25487" b="2"/>
          <a:stretch>
            <a:fillRect/>
          </a:stretch>
        </p:blipFill>
        <p:spPr>
          <a:xfrm>
            <a:off x="9507682" y="1"/>
            <a:ext cx="2514866" cy="6538912"/>
          </a:xfrm>
          <a:prstGeom prst="rect">
            <a:avLst/>
          </a:prstGeom>
        </p:spPr>
      </p:pic>
      <p:sp>
        <p:nvSpPr>
          <p:cNvPr id="3" name="Slide Number Placeholder 2">
            <a:extLst>
              <a:ext uri="{FF2B5EF4-FFF2-40B4-BE49-F238E27FC236}">
                <a16:creationId xmlns:a16="http://schemas.microsoft.com/office/drawing/2014/main" id="{8986B7AA-DD18-0173-9262-60C2B20087C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smtClean="0"/>
              <a:pPr>
                <a:spcAft>
                  <a:spcPts val="600"/>
                </a:spcAft>
              </a:pPr>
              <a:t>19</a:t>
            </a:fld>
            <a:endParaRPr lang="en-US"/>
          </a:p>
        </p:txBody>
      </p:sp>
      <p:grpSp>
        <p:nvGrpSpPr>
          <p:cNvPr id="17" name="Group 16">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8" name="Rectangle 17">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264080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838200" y="365125"/>
            <a:ext cx="10515600" cy="712635"/>
          </a:xfrm>
        </p:spPr>
        <p:txBody>
          <a:bodyPr>
            <a:normAutofit/>
          </a:bodyPr>
          <a:lstStyle/>
          <a:p>
            <a:pPr algn="ctr"/>
            <a:r>
              <a:rPr lang="en-IN" sz="2400" b="1" dirty="0"/>
              <a:t>Mentor Approval</a:t>
            </a:r>
          </a:p>
        </p:txBody>
      </p:sp>
      <p:pic>
        <p:nvPicPr>
          <p:cNvPr id="7" name="Content Placeholder 6">
            <a:extLst>
              <a:ext uri="{FF2B5EF4-FFF2-40B4-BE49-F238E27FC236}">
                <a16:creationId xmlns:a16="http://schemas.microsoft.com/office/drawing/2014/main" id="{9B6708D3-CFB8-2EF9-3169-947FBE1B0ED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66219" y="1120041"/>
            <a:ext cx="7521678" cy="5643715"/>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94842B0-684D-44CC-B4BC-D13331CFD2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ketch line">
            <a:extLst>
              <a:ext uri="{FF2B5EF4-FFF2-40B4-BE49-F238E27FC236}">
                <a16:creationId xmlns:a16="http://schemas.microsoft.com/office/drawing/2014/main" id="{4C2A3DC3-F495-4B99-9FF3-3FB30D632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F137BFA-92B9-443B-9B59-C59ECBBB12BC}"/>
              </a:ext>
            </a:extLst>
          </p:cNvPr>
          <p:cNvSpPr txBox="1"/>
          <p:nvPr/>
        </p:nvSpPr>
        <p:spPr>
          <a:xfrm>
            <a:off x="640080" y="2706624"/>
            <a:ext cx="6894576" cy="348386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400" b="1" dirty="0"/>
              <a:t>5. Rebuild Trust and Reduce Fear</a:t>
            </a:r>
          </a:p>
          <a:p>
            <a:pPr indent="-228600">
              <a:lnSpc>
                <a:spcPct val="90000"/>
              </a:lnSpc>
              <a:spcAft>
                <a:spcPts val="600"/>
              </a:spcAft>
              <a:buFont typeface="Arial" panose="020B0604020202020204" pitchFamily="34" charset="0"/>
              <a:buChar char="•"/>
            </a:pPr>
            <a:r>
              <a:rPr lang="en-US" dirty="0"/>
              <a:t>44 respondents fear diagnosis</a:t>
            </a:r>
          </a:p>
          <a:p>
            <a:pPr indent="-228600">
              <a:lnSpc>
                <a:spcPct val="90000"/>
              </a:lnSpc>
              <a:spcAft>
                <a:spcPts val="600"/>
              </a:spcAft>
              <a:buFont typeface="Arial" panose="020B0604020202020204" pitchFamily="34" charset="0"/>
              <a:buChar char="•"/>
            </a:pPr>
            <a:r>
              <a:rPr lang="en-US" dirty="0"/>
              <a:t>36.43% are unsure about the value of early detection</a:t>
            </a:r>
          </a:p>
          <a:p>
            <a:pPr indent="-228600">
              <a:lnSpc>
                <a:spcPct val="90000"/>
              </a:lnSpc>
              <a:spcAft>
                <a:spcPts val="600"/>
              </a:spcAft>
              <a:buFont typeface="Arial" panose="020B0604020202020204" pitchFamily="34" charset="0"/>
              <a:buChar char="•"/>
            </a:pPr>
            <a:r>
              <a:rPr lang="en-US" b="1" dirty="0"/>
              <a:t>Solutions</a:t>
            </a:r>
            <a:r>
              <a:rPr lang="en-US" dirty="0"/>
              <a:t>:</a:t>
            </a:r>
          </a:p>
          <a:p>
            <a:pPr indent="-228600">
              <a:lnSpc>
                <a:spcPct val="90000"/>
              </a:lnSpc>
              <a:spcAft>
                <a:spcPts val="600"/>
              </a:spcAft>
              <a:buFont typeface="Arial" panose="020B0604020202020204" pitchFamily="34" charset="0"/>
              <a:buChar char="•"/>
            </a:pPr>
            <a:r>
              <a:rPr lang="en-US" dirty="0"/>
              <a:t>Use </a:t>
            </a:r>
            <a:r>
              <a:rPr lang="en-US" b="1" dirty="0"/>
              <a:t>doctor videos</a:t>
            </a:r>
            <a:r>
              <a:rPr lang="en-US" dirty="0"/>
              <a:t> to explain that early detection = better outcomes</a:t>
            </a:r>
          </a:p>
          <a:p>
            <a:pPr indent="-228600">
              <a:lnSpc>
                <a:spcPct val="90000"/>
              </a:lnSpc>
              <a:spcAft>
                <a:spcPts val="600"/>
              </a:spcAft>
              <a:buFont typeface="Arial" panose="020B0604020202020204" pitchFamily="34" charset="0"/>
              <a:buChar char="•"/>
            </a:pPr>
            <a:r>
              <a:rPr lang="en-US" dirty="0"/>
              <a:t>Run </a:t>
            </a:r>
            <a:r>
              <a:rPr lang="en-US" b="1" dirty="0"/>
              <a:t>counseling sessions</a:t>
            </a:r>
            <a:r>
              <a:rPr lang="en-US" dirty="0"/>
              <a:t> post-diagnosis to help patients cope</a:t>
            </a:r>
          </a:p>
          <a:p>
            <a:pPr indent="-228600">
              <a:lnSpc>
                <a:spcPct val="90000"/>
              </a:lnSpc>
              <a:spcAft>
                <a:spcPts val="600"/>
              </a:spcAft>
              <a:buFont typeface="Arial" panose="020B0604020202020204" pitchFamily="34" charset="0"/>
              <a:buChar char="•"/>
            </a:pPr>
            <a:endParaRPr lang="en-US" dirty="0"/>
          </a:p>
        </p:txBody>
      </p:sp>
      <p:pic>
        <p:nvPicPr>
          <p:cNvPr id="6" name="Picture 5" descr="Sticky notes on a wall">
            <a:extLst>
              <a:ext uri="{FF2B5EF4-FFF2-40B4-BE49-F238E27FC236}">
                <a16:creationId xmlns:a16="http://schemas.microsoft.com/office/drawing/2014/main" id="{3EC87EA4-1319-694D-FC2C-6772EA7C6DC9}"/>
              </a:ext>
            </a:extLst>
          </p:cNvPr>
          <p:cNvPicPr>
            <a:picLocks noChangeAspect="1"/>
          </p:cNvPicPr>
          <p:nvPr/>
        </p:nvPicPr>
        <p:blipFill>
          <a:blip r:embed="rId2"/>
          <a:srcRect l="16774" r="15868" b="1"/>
          <a:stretch>
            <a:fillRect/>
          </a:stretch>
        </p:blipFill>
        <p:spPr>
          <a:xfrm>
            <a:off x="8965096" y="-7"/>
            <a:ext cx="3226905" cy="6858000"/>
          </a:xfrm>
          <a:custGeom>
            <a:avLst/>
            <a:gdLst/>
            <a:ahLst/>
            <a:cxnLst/>
            <a:rect l="l" t="t" r="r" b="b"/>
            <a:pathLst>
              <a:path w="4035547" h="4178808">
                <a:moveTo>
                  <a:pt x="14988" y="0"/>
                </a:moveTo>
                <a:lnTo>
                  <a:pt x="4035547" y="0"/>
                </a:lnTo>
                <a:lnTo>
                  <a:pt x="4035547" y="4161794"/>
                </a:lnTo>
                <a:lnTo>
                  <a:pt x="3918602" y="4164199"/>
                </a:lnTo>
                <a:cubicBezTo>
                  <a:pt x="3673497" y="4178956"/>
                  <a:pt x="3428120" y="4172295"/>
                  <a:pt x="3183014" y="4175560"/>
                </a:cubicBezTo>
                <a:cubicBezTo>
                  <a:pt x="2855121" y="4180001"/>
                  <a:pt x="2527499" y="4168639"/>
                  <a:pt x="2199742" y="4167595"/>
                </a:cubicBezTo>
                <a:cubicBezTo>
                  <a:pt x="2132562" y="4167334"/>
                  <a:pt x="2065110" y="4170729"/>
                  <a:pt x="1998202" y="4175952"/>
                </a:cubicBezTo>
                <a:cubicBezTo>
                  <a:pt x="1905507" y="4183005"/>
                  <a:pt x="1814033" y="4174124"/>
                  <a:pt x="1722153" y="4165766"/>
                </a:cubicBezTo>
                <a:cubicBezTo>
                  <a:pt x="1611407" y="4155711"/>
                  <a:pt x="1500933" y="4164591"/>
                  <a:pt x="1390867" y="4176214"/>
                </a:cubicBezTo>
                <a:lnTo>
                  <a:pt x="1348076" y="4178808"/>
                </a:lnTo>
                <a:lnTo>
                  <a:pt x="597587" y="4178808"/>
                </a:lnTo>
                <a:lnTo>
                  <a:pt x="507890" y="4175773"/>
                </a:lnTo>
                <a:cubicBezTo>
                  <a:pt x="403218" y="4174810"/>
                  <a:pt x="298546" y="4175691"/>
                  <a:pt x="193840" y="4176214"/>
                </a:cubicBezTo>
                <a:lnTo>
                  <a:pt x="2757" y="4175742"/>
                </a:lnTo>
                <a:lnTo>
                  <a:pt x="2810" y="4034870"/>
                </a:lnTo>
                <a:cubicBezTo>
                  <a:pt x="5629" y="3979851"/>
                  <a:pt x="10539" y="3924896"/>
                  <a:pt x="15416" y="3870068"/>
                </a:cubicBezTo>
                <a:cubicBezTo>
                  <a:pt x="23018" y="3799731"/>
                  <a:pt x="25045" y="3728899"/>
                  <a:pt x="21498" y="3658244"/>
                </a:cubicBezTo>
                <a:cubicBezTo>
                  <a:pt x="17063" y="3602147"/>
                  <a:pt x="10095" y="3546050"/>
                  <a:pt x="8828" y="3489953"/>
                </a:cubicBezTo>
                <a:cubicBezTo>
                  <a:pt x="6548" y="3389688"/>
                  <a:pt x="7434" y="3289424"/>
                  <a:pt x="13262" y="3189160"/>
                </a:cubicBezTo>
                <a:cubicBezTo>
                  <a:pt x="16176" y="3138901"/>
                  <a:pt x="20864" y="3089150"/>
                  <a:pt x="22891" y="3038510"/>
                </a:cubicBezTo>
                <a:cubicBezTo>
                  <a:pt x="24918" y="2987870"/>
                  <a:pt x="28973" y="2936723"/>
                  <a:pt x="17444" y="2887098"/>
                </a:cubicBezTo>
                <a:cubicBezTo>
                  <a:pt x="-2068" y="2802699"/>
                  <a:pt x="12249" y="2718680"/>
                  <a:pt x="16430" y="2634534"/>
                </a:cubicBezTo>
                <a:cubicBezTo>
                  <a:pt x="18964" y="2582244"/>
                  <a:pt x="34168" y="2528685"/>
                  <a:pt x="20738" y="2477919"/>
                </a:cubicBezTo>
                <a:cubicBezTo>
                  <a:pt x="-421" y="2398342"/>
                  <a:pt x="13389" y="2320415"/>
                  <a:pt x="20738" y="2242107"/>
                </a:cubicBezTo>
                <a:cubicBezTo>
                  <a:pt x="29213" y="2168001"/>
                  <a:pt x="27718" y="2093082"/>
                  <a:pt x="16303" y="2019369"/>
                </a:cubicBezTo>
                <a:cubicBezTo>
                  <a:pt x="1986" y="1946239"/>
                  <a:pt x="1986" y="1871028"/>
                  <a:pt x="16303" y="1797899"/>
                </a:cubicBezTo>
                <a:cubicBezTo>
                  <a:pt x="28162" y="1737537"/>
                  <a:pt x="29530" y="1675589"/>
                  <a:pt x="20357" y="1614758"/>
                </a:cubicBezTo>
                <a:cubicBezTo>
                  <a:pt x="14149" y="1571226"/>
                  <a:pt x="3000" y="1527947"/>
                  <a:pt x="1480" y="1484415"/>
                </a:cubicBezTo>
                <a:cubicBezTo>
                  <a:pt x="-1662" y="1393377"/>
                  <a:pt x="200" y="1302238"/>
                  <a:pt x="7055" y="1211417"/>
                </a:cubicBezTo>
                <a:cubicBezTo>
                  <a:pt x="15036" y="1107980"/>
                  <a:pt x="30366" y="1004923"/>
                  <a:pt x="19724" y="900725"/>
                </a:cubicBezTo>
                <a:cubicBezTo>
                  <a:pt x="16050" y="864934"/>
                  <a:pt x="8575" y="829270"/>
                  <a:pt x="7815" y="793353"/>
                </a:cubicBezTo>
                <a:cubicBezTo>
                  <a:pt x="6168" y="726087"/>
                  <a:pt x="5407" y="659710"/>
                  <a:pt x="9208" y="590286"/>
                </a:cubicBezTo>
                <a:cubicBezTo>
                  <a:pt x="13009" y="520863"/>
                  <a:pt x="27452" y="450424"/>
                  <a:pt x="17697" y="382270"/>
                </a:cubicBezTo>
                <a:cubicBezTo>
                  <a:pt x="7941" y="314115"/>
                  <a:pt x="14276" y="247103"/>
                  <a:pt x="20611" y="180218"/>
                </a:cubicBezTo>
                <a:cubicBezTo>
                  <a:pt x="23652" y="148426"/>
                  <a:pt x="25711" y="116982"/>
                  <a:pt x="25156" y="85665"/>
                </a:cubicBezTo>
                <a:close/>
              </a:path>
            </a:pathLst>
          </a:custGeom>
        </p:spPr>
      </p:pic>
      <p:sp>
        <p:nvSpPr>
          <p:cNvPr id="3" name="Slide Number Placeholder 2">
            <a:extLst>
              <a:ext uri="{FF2B5EF4-FFF2-40B4-BE49-F238E27FC236}">
                <a16:creationId xmlns:a16="http://schemas.microsoft.com/office/drawing/2014/main" id="{68E6AE43-9872-995D-428D-2C5739D6AA5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a:solidFill>
                  <a:srgbClr val="FFFFFF"/>
                </a:solidFill>
              </a:rPr>
              <a:pPr>
                <a:spcAft>
                  <a:spcPts val="600"/>
                </a:spcAft>
              </a:pPr>
              <a:t>20</a:t>
            </a:fld>
            <a:endParaRPr lang="en-US">
              <a:solidFill>
                <a:srgbClr val="FFFFFF"/>
              </a:solidFill>
            </a:endParaRPr>
          </a:p>
        </p:txBody>
      </p:sp>
      <p:pic>
        <p:nvPicPr>
          <p:cNvPr id="7" name="Picture 6">
            <a:extLst>
              <a:ext uri="{FF2B5EF4-FFF2-40B4-BE49-F238E27FC236}">
                <a16:creationId xmlns:a16="http://schemas.microsoft.com/office/drawing/2014/main" id="{B1EA7F89-D887-9CEC-BF9D-891C55F3F9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2679676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1137034" y="609597"/>
            <a:ext cx="9392421" cy="1330841"/>
          </a:xfrm>
        </p:spPr>
        <p:txBody>
          <a:bodyPr>
            <a:normAutofit/>
          </a:bodyPr>
          <a:lstStyle/>
          <a:p>
            <a:r>
              <a:rPr lang="en-IN" sz="2400" b="1" dirty="0"/>
              <a:t>                                       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72737" y="2198362"/>
            <a:ext cx="11766175" cy="4659638"/>
          </a:xfrm>
        </p:spPr>
        <p:txBody>
          <a:bodyPr>
            <a:normAutofit/>
          </a:bodyPr>
          <a:lstStyle/>
          <a:p>
            <a:r>
              <a:rPr lang="en-US" sz="1800" dirty="0"/>
              <a:t>This study explored the awareness, perception, and participation in preventive health checkups among patients visiting CK Birla Hospital, Gurugram. The findings clearly reveal significant gaps between the availability of preventive services and their utilization by the target population.</a:t>
            </a:r>
          </a:p>
          <a:p>
            <a:r>
              <a:rPr lang="en-US" sz="1800" dirty="0"/>
              <a:t>Despite CK Birla Hospital offering structured health checkup packages, </a:t>
            </a:r>
            <a:r>
              <a:rPr lang="en-US" sz="1800" b="1" dirty="0"/>
              <a:t>only 37% of respondents were aware</a:t>
            </a:r>
            <a:r>
              <a:rPr lang="en-US" sz="1800" dirty="0"/>
              <a:t> of these services. The primary source of awareness was </a:t>
            </a:r>
            <a:r>
              <a:rPr lang="en-US" sz="1800" b="1" dirty="0"/>
              <a:t>hospital staff</a:t>
            </a:r>
            <a:r>
              <a:rPr lang="en-US" sz="1800" dirty="0"/>
              <a:t>, highlighting the critical role of direct, interpersonal communication in health education. However, platforms like social media and digital outreach remain underutilized, despite their potential for wider and quicker dissemination.</a:t>
            </a:r>
          </a:p>
          <a:p>
            <a:r>
              <a:rPr lang="en-US" sz="1800" dirty="0"/>
              <a:t>A substantial portion of participants (</a:t>
            </a:r>
            <a:r>
              <a:rPr lang="en-US" sz="1800" b="1" dirty="0"/>
              <a:t>63%</a:t>
            </a:r>
            <a:r>
              <a:rPr lang="en-US" sz="1800" dirty="0"/>
              <a:t>) either lacked awareness or were misinformed about the benefits of early disease detection. </a:t>
            </a:r>
            <a:r>
              <a:rPr lang="en-US" sz="1800" b="1" dirty="0"/>
              <a:t>Only 35% believed</a:t>
            </a:r>
            <a:r>
              <a:rPr lang="en-US" sz="1800" dirty="0"/>
              <a:t> in early detection, while </a:t>
            </a:r>
            <a:r>
              <a:rPr lang="en-US" sz="1800" b="1" dirty="0"/>
              <a:t>36.43% were unsure</a:t>
            </a:r>
            <a:r>
              <a:rPr lang="en-US" sz="1800" dirty="0"/>
              <a:t>, showing that many individuals remain unconvinced about the value of preventive care.</a:t>
            </a:r>
          </a:p>
          <a:p>
            <a:r>
              <a:rPr lang="en-US" sz="1800" dirty="0"/>
              <a:t>The major barriers identified were </a:t>
            </a:r>
            <a:r>
              <a:rPr lang="en-US" sz="1800" b="1" dirty="0"/>
              <a:t>lack of awareness</a:t>
            </a:r>
            <a:r>
              <a:rPr lang="en-US" sz="1800" dirty="0"/>
              <a:t>, </a:t>
            </a:r>
            <a:r>
              <a:rPr lang="en-US" sz="1800" b="1" dirty="0"/>
              <a:t>cost</a:t>
            </a:r>
            <a:r>
              <a:rPr lang="en-US" sz="1800" dirty="0"/>
              <a:t>, </a:t>
            </a:r>
            <a:r>
              <a:rPr lang="en-US" sz="1800" b="1" dirty="0"/>
              <a:t>fear of diagnosis</a:t>
            </a:r>
            <a:r>
              <a:rPr lang="en-US" sz="1800" dirty="0"/>
              <a:t>, and </a:t>
            </a:r>
            <a:r>
              <a:rPr lang="en-US" sz="1800" b="1" dirty="0"/>
              <a:t>lack of time</a:t>
            </a:r>
            <a:r>
              <a:rPr lang="en-US" sz="1800" dirty="0"/>
              <a:t>, all of which contribute to low participation rates. These barriers were particularly prevalent among individuals from lower income and education groups.</a:t>
            </a:r>
          </a:p>
          <a:p>
            <a:endParaRPr lang="en-IN" sz="1800" dirty="0"/>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53722" y="-136527"/>
            <a:ext cx="3838278" cy="1949125"/>
          </a:xfrm>
          <a:prstGeom prst="rect">
            <a:avLst/>
          </a:prstGeom>
        </p:spPr>
      </p:pic>
      <p:sp>
        <p:nvSpPr>
          <p:cNvPr id="21" name="Freeform: Shape 20">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z="1000"/>
              <a:pPr>
                <a:spcAft>
                  <a:spcPts val="600"/>
                </a:spcAft>
              </a:pPr>
              <a:t>21</a:t>
            </a:fld>
            <a:endParaRPr lang="en-IN" sz="1000"/>
          </a:p>
        </p:txBody>
      </p:sp>
    </p:spTree>
    <p:extLst>
      <p:ext uri="{BB962C8B-B14F-4D97-AF65-F5344CB8AC3E}">
        <p14:creationId xmlns:p14="http://schemas.microsoft.com/office/powerpoint/2010/main" val="16443279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A8BE6D8D-ABD6-8C69-3818-E34F42FC314E}"/>
              </a:ext>
            </a:extLst>
          </p:cNvPr>
          <p:cNvSpPr txBox="1"/>
          <p:nvPr/>
        </p:nvSpPr>
        <p:spPr>
          <a:xfrm>
            <a:off x="426027" y="1989730"/>
            <a:ext cx="10078149" cy="4286678"/>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dirty="0">
                <a:solidFill>
                  <a:schemeClr val="tx1">
                    <a:lumMod val="85000"/>
                    <a:lumOff val="15000"/>
                  </a:schemeClr>
                </a:solidFill>
              </a:rPr>
              <a:t>The study also showed that perception strongly influences participation. Those who believed in early detection were more likely to have undergone preventive checkups, whereas disbelief or uncertainty led to disengagement from preventive practices.</a:t>
            </a:r>
          </a:p>
          <a:p>
            <a:pPr indent="-228600">
              <a:lnSpc>
                <a:spcPct val="90000"/>
              </a:lnSpc>
              <a:spcAft>
                <a:spcPts val="600"/>
              </a:spcAft>
              <a:buFont typeface="Arial" panose="020B0604020202020204" pitchFamily="34" charset="0"/>
              <a:buChar char="•"/>
            </a:pPr>
            <a:r>
              <a:rPr lang="en-US" dirty="0">
                <a:solidFill>
                  <a:schemeClr val="tx1">
                    <a:lumMod val="85000"/>
                    <a:lumOff val="15000"/>
                  </a:schemeClr>
                </a:solidFill>
              </a:rPr>
              <a:t>These insights highlight an urgent need for a multi-dimensional strategy that includes </a:t>
            </a:r>
            <a:r>
              <a:rPr lang="en-US" b="1" dirty="0">
                <a:solidFill>
                  <a:schemeClr val="tx1">
                    <a:lumMod val="85000"/>
                    <a:lumOff val="15000"/>
                  </a:schemeClr>
                </a:solidFill>
              </a:rPr>
              <a:t>targeted awareness programs</a:t>
            </a:r>
            <a:r>
              <a:rPr lang="en-US" dirty="0">
                <a:solidFill>
                  <a:schemeClr val="tx1">
                    <a:lumMod val="85000"/>
                    <a:lumOff val="15000"/>
                  </a:schemeClr>
                </a:solidFill>
              </a:rPr>
              <a:t>, </a:t>
            </a:r>
            <a:r>
              <a:rPr lang="en-US" b="1" dirty="0">
                <a:solidFill>
                  <a:schemeClr val="tx1">
                    <a:lumMod val="85000"/>
                    <a:lumOff val="15000"/>
                  </a:schemeClr>
                </a:solidFill>
              </a:rPr>
              <a:t>financial flexibility</a:t>
            </a:r>
            <a:r>
              <a:rPr lang="en-US" dirty="0">
                <a:solidFill>
                  <a:schemeClr val="tx1">
                    <a:lumMod val="85000"/>
                    <a:lumOff val="15000"/>
                  </a:schemeClr>
                </a:solidFill>
              </a:rPr>
              <a:t>, </a:t>
            </a:r>
            <a:r>
              <a:rPr lang="en-US" b="1" dirty="0">
                <a:solidFill>
                  <a:schemeClr val="tx1">
                    <a:lumMod val="85000"/>
                    <a:lumOff val="15000"/>
                  </a:schemeClr>
                </a:solidFill>
              </a:rPr>
              <a:t>digital engagement</a:t>
            </a:r>
            <a:r>
              <a:rPr lang="en-US" dirty="0">
                <a:solidFill>
                  <a:schemeClr val="tx1">
                    <a:lumMod val="85000"/>
                    <a:lumOff val="15000"/>
                  </a:schemeClr>
                </a:solidFill>
              </a:rPr>
              <a:t>, and </a:t>
            </a:r>
            <a:r>
              <a:rPr lang="en-US" b="1" dirty="0">
                <a:solidFill>
                  <a:schemeClr val="tx1">
                    <a:lumMod val="85000"/>
                    <a:lumOff val="15000"/>
                  </a:schemeClr>
                </a:solidFill>
              </a:rPr>
              <a:t>community-based outreach</a:t>
            </a:r>
            <a:r>
              <a:rPr lang="en-US" dirty="0">
                <a:solidFill>
                  <a:schemeClr val="tx1">
                    <a:lumMod val="85000"/>
                    <a:lumOff val="15000"/>
                  </a:schemeClr>
                </a:solidFill>
              </a:rPr>
              <a:t>. Empowering patients with knowledge, reducing financial and emotional barriers, and improving access through technology and partnerships can collectively drive higher participation in preventive health initiatives.</a:t>
            </a:r>
          </a:p>
          <a:p>
            <a:pPr indent="-228600">
              <a:lnSpc>
                <a:spcPct val="90000"/>
              </a:lnSpc>
              <a:spcAft>
                <a:spcPts val="600"/>
              </a:spcAft>
              <a:buFont typeface="Arial" panose="020B0604020202020204" pitchFamily="34" charset="0"/>
              <a:buChar char="•"/>
            </a:pPr>
            <a:r>
              <a:rPr lang="en-US" dirty="0">
                <a:solidFill>
                  <a:schemeClr val="tx1">
                    <a:lumMod val="85000"/>
                    <a:lumOff val="15000"/>
                  </a:schemeClr>
                </a:solidFill>
              </a:rPr>
              <a:t>By addressing these gaps, CK Birla Hospital—and similar institutions—can play a transformative role in shifting the healthcare paradigm from reactive treatment to proactive prevention, ultimately leading to healthier communities and more sustainable healthcare systems.</a:t>
            </a:r>
          </a:p>
        </p:txBody>
      </p:sp>
      <p:sp>
        <p:nvSpPr>
          <p:cNvPr id="14" name="Freeform: Shape 13">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D907FED4-94CF-D13A-C3F7-B1F1286106F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sz="1000"/>
              <a:pPr>
                <a:spcAft>
                  <a:spcPts val="600"/>
                </a:spcAft>
              </a:pPr>
              <a:t>22</a:t>
            </a:fld>
            <a:endParaRPr lang="en-US" sz="1000"/>
          </a:p>
        </p:txBody>
      </p:sp>
      <p:pic>
        <p:nvPicPr>
          <p:cNvPr id="6" name="Picture 5">
            <a:extLst>
              <a:ext uri="{FF2B5EF4-FFF2-40B4-BE49-F238E27FC236}">
                <a16:creationId xmlns:a16="http://schemas.microsoft.com/office/drawing/2014/main" id="{A10E8134-B182-8F6F-0924-E5C629B2A3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53722" y="-136527"/>
            <a:ext cx="3838278" cy="1949125"/>
          </a:xfrm>
          <a:prstGeom prst="rect">
            <a:avLst/>
          </a:prstGeom>
        </p:spPr>
      </p:pic>
    </p:spTree>
    <p:extLst>
      <p:ext uri="{BB962C8B-B14F-4D97-AF65-F5344CB8AC3E}">
        <p14:creationId xmlns:p14="http://schemas.microsoft.com/office/powerpoint/2010/main" val="3662955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838200" y="1520687"/>
            <a:ext cx="10515600" cy="4656276"/>
          </a:xfrm>
        </p:spPr>
        <p:txBody>
          <a:bodyPr>
            <a:normAutofit fontScale="92500" lnSpcReduction="10000"/>
          </a:bodyPr>
          <a:lstStyle/>
          <a:p>
            <a:r>
              <a:rPr lang="en-US" sz="1800" dirty="0"/>
              <a:t>World Health Organization. Noncommunicable diseases country profiles 2020. Geneva: WHO; 2020.</a:t>
            </a:r>
          </a:p>
          <a:p>
            <a:r>
              <a:rPr lang="en-US" sz="1800" dirty="0"/>
              <a:t>Mohan V, Deepa M, Pradeepa R. Prevention of non-communicable diseases in India: Need for integrated, multi-sectoral approaches. Indian J Med Res. 2019;149(2):189–93.</a:t>
            </a:r>
          </a:p>
          <a:p>
            <a:r>
              <a:rPr lang="en-US" sz="1800" dirty="0"/>
              <a:t>Kumar R, Singh M, Bansal R, Yadav R, Yadav V. A study to assess the awareness regarding preventive health check-up among adult population in urban area of Haryana. Int J Community Med Public Health. 2020;7(6):2367–71.</a:t>
            </a:r>
          </a:p>
          <a:p>
            <a:r>
              <a:rPr lang="en-US" sz="1800" dirty="0"/>
              <a:t>Sharma R, Jindal A, Mahajan A. Preventive health check-up: A study on awareness and practices among patients attending tertiary care hospital in North India. J Fam Med Prim Care. 2022;11(1):123–8.</a:t>
            </a:r>
          </a:p>
          <a:p>
            <a:r>
              <a:rPr lang="en-US" sz="1800" dirty="0"/>
              <a:t>Prashanth H, Chandrashekar M, Bhaskar D, Ramya S, Sowmya K. Awareness and utilization of preventive health services among patients attending outpatient department of a tertiary care hospital: A cross-sectional study. Int J Prev </a:t>
            </a:r>
            <a:r>
              <a:rPr lang="en-US" sz="1800" dirty="0" err="1"/>
              <a:t>Curat</a:t>
            </a:r>
            <a:r>
              <a:rPr lang="en-US" sz="1800" dirty="0"/>
              <a:t> Community Med. 2019;5(3):5–10.</a:t>
            </a:r>
          </a:p>
          <a:p>
            <a:r>
              <a:rPr lang="en-US" sz="1800" dirty="0"/>
              <a:t>National Health Portal of India. Preventive Health Check-up [Internet]. Ministry of Health and Family Welfare; 2022 [cited 2025 Jun 15]. Available from: </a:t>
            </a:r>
            <a:r>
              <a:rPr lang="en-US" sz="1800" dirty="0">
                <a:hlinkClick r:id="rId2"/>
              </a:rPr>
              <a:t>https://www.nhp.gov.in/</a:t>
            </a:r>
            <a:endParaRPr lang="en-US" sz="1800" dirty="0"/>
          </a:p>
          <a:p>
            <a:r>
              <a:rPr lang="en-US" sz="1800" dirty="0" err="1"/>
              <a:t>Pandve</a:t>
            </a:r>
            <a:r>
              <a:rPr lang="en-US" sz="1800" dirty="0"/>
              <a:t> HT, Chawla PS. Role of preventive health check-ups in India: A neglected aspect. J Community Health Manag. 2017;4(1):33–5.</a:t>
            </a:r>
          </a:p>
          <a:p>
            <a:r>
              <a:rPr lang="en-US" sz="1800" dirty="0"/>
              <a:t>Joshi S, </a:t>
            </a:r>
            <a:r>
              <a:rPr lang="en-US" sz="1800" dirty="0" err="1"/>
              <a:t>Rajasekharan</a:t>
            </a:r>
            <a:r>
              <a:rPr lang="en-US" sz="1800" dirty="0"/>
              <a:t> Nair V. Barriers and facilitators for preventive health check-up: A qualitative study among employees of a tertiary care hospital in South India. Indian J Health Sci Biomed Res. 2021;14(3):247–52.</a:t>
            </a:r>
          </a:p>
          <a:p>
            <a:endParaRPr lang="en-IN" sz="1000"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23</a:t>
            </a:fld>
            <a:endParaRPr lang="en-IN"/>
          </a:p>
        </p:txBody>
      </p:sp>
      <p:pic>
        <p:nvPicPr>
          <p:cNvPr id="6" name="Picture 5">
            <a:extLst>
              <a:ext uri="{FF2B5EF4-FFF2-40B4-BE49-F238E27FC236}">
                <a16:creationId xmlns:a16="http://schemas.microsoft.com/office/drawing/2014/main" id="{940E5A4A-785A-6270-F074-27E116D7E2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E78B5-4D0F-48A5-AF6C-6BF41009C5F1}"/>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8281ED4-CC2A-460F-534D-8B8BBAED0666}"/>
              </a:ext>
            </a:extLst>
          </p:cNvPr>
          <p:cNvSpPr>
            <a:spLocks noGrp="1"/>
          </p:cNvSpPr>
          <p:nvPr>
            <p:ph type="sldNum" sz="quarter" idx="12"/>
          </p:nvPr>
        </p:nvSpPr>
        <p:spPr/>
        <p:txBody>
          <a:bodyPr/>
          <a:lstStyle/>
          <a:p>
            <a:fld id="{26AD20E6-394B-4DF0-96A5-9647FF39C943}" type="slidenum">
              <a:rPr lang="en-IN" smtClean="0"/>
              <a:t>24</a:t>
            </a:fld>
            <a:endParaRPr lang="en-IN"/>
          </a:p>
        </p:txBody>
      </p:sp>
      <p:pic>
        <p:nvPicPr>
          <p:cNvPr id="6" name="Picture 5">
            <a:extLst>
              <a:ext uri="{FF2B5EF4-FFF2-40B4-BE49-F238E27FC236}">
                <a16:creationId xmlns:a16="http://schemas.microsoft.com/office/drawing/2014/main" id="{E6A040EF-4D63-9541-138F-EC153F22A4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2" name="Content Placeholder 2">
            <a:extLst>
              <a:ext uri="{FF2B5EF4-FFF2-40B4-BE49-F238E27FC236}">
                <a16:creationId xmlns:a16="http://schemas.microsoft.com/office/drawing/2014/main" id="{CB6A8A6A-C31E-4168-95CC-86F43D82D8D1}"/>
              </a:ext>
            </a:extLst>
          </p:cNvPr>
          <p:cNvSpPr>
            <a:spLocks noGrp="1"/>
          </p:cNvSpPr>
          <p:nvPr>
            <p:ph idx="1"/>
          </p:nvPr>
        </p:nvSpPr>
        <p:spPr>
          <a:xfrm>
            <a:off x="838200" y="3056949"/>
            <a:ext cx="10840583" cy="4093307"/>
          </a:xfrm>
        </p:spPr>
        <p:txBody>
          <a:bodyPr/>
          <a:lstStyle/>
          <a:p>
            <a:pPr marL="0" indent="0">
              <a:buNone/>
            </a:pPr>
            <a:r>
              <a:rPr lang="en-US" b="1" dirty="0">
                <a:solidFill>
                  <a:schemeClr val="tx1"/>
                </a:solidFill>
              </a:rPr>
              <a:t> </a:t>
            </a:r>
            <a:r>
              <a:rPr lang="en-US" sz="1800" b="1" dirty="0">
                <a:solidFill>
                  <a:schemeClr val="tx1"/>
                </a:solidFill>
                <a:cs typeface="Times New Roman" panose="02020603050405020304" pitchFamily="18" charset="0"/>
              </a:rPr>
              <a:t>Total no. of visits done by the Student: 5</a:t>
            </a:r>
          </a:p>
          <a:p>
            <a:pPr marL="0" indent="0">
              <a:buNone/>
            </a:pPr>
            <a:r>
              <a:rPr lang="en-US" sz="1800" b="1" dirty="0">
                <a:solidFill>
                  <a:schemeClr val="tx1"/>
                </a:solidFill>
                <a:cs typeface="Times New Roman" panose="02020603050405020304" pitchFamily="18" charset="0"/>
              </a:rPr>
              <a:t> Day-wise activities done by the student: </a:t>
            </a:r>
          </a:p>
          <a:p>
            <a:r>
              <a:rPr lang="en-US" sz="1800" b="1" dirty="0">
                <a:cs typeface="Times New Roman" panose="02020603050405020304" pitchFamily="18" charset="0"/>
              </a:rPr>
              <a:t>Mapping and listing of the area.</a:t>
            </a:r>
          </a:p>
          <a:p>
            <a:r>
              <a:rPr lang="en-US" sz="1800" b="1" dirty="0">
                <a:cs typeface="Times New Roman" panose="02020603050405020304" pitchFamily="18" charset="0"/>
              </a:rPr>
              <a:t>Interaction with the community and frontline healthcare workers. </a:t>
            </a:r>
          </a:p>
          <a:p>
            <a:r>
              <a:rPr lang="en-US" sz="1800" b="1" dirty="0">
                <a:solidFill>
                  <a:schemeClr val="tx1"/>
                </a:solidFill>
                <a:cs typeface="Times New Roman" panose="02020603050405020304" pitchFamily="18" charset="0"/>
              </a:rPr>
              <a:t> Take feedback from the population of goyala dairy</a:t>
            </a:r>
          </a:p>
        </p:txBody>
      </p:sp>
      <p:sp>
        <p:nvSpPr>
          <p:cNvPr id="13" name="Title 1">
            <a:extLst>
              <a:ext uri="{FF2B5EF4-FFF2-40B4-BE49-F238E27FC236}">
                <a16:creationId xmlns:a16="http://schemas.microsoft.com/office/drawing/2014/main" id="{6F98C7EF-ECB1-2AE6-B838-EA4532057D45}"/>
              </a:ext>
            </a:extLst>
          </p:cNvPr>
          <p:cNvSpPr txBox="1">
            <a:spLocks/>
          </p:cNvSpPr>
          <p:nvPr/>
        </p:nvSpPr>
        <p:spPr>
          <a:xfrm>
            <a:off x="551538" y="130260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a:t>INVOLVEMENT IN COMMUNITY OUTREACH PROGRAMME (COP) ACTIVITIES</a:t>
            </a:r>
            <a:endParaRPr lang="en-IN" sz="2400" b="1" dirty="0"/>
          </a:p>
        </p:txBody>
      </p:sp>
    </p:spTree>
    <p:extLst>
      <p:ext uri="{BB962C8B-B14F-4D97-AF65-F5344CB8AC3E}">
        <p14:creationId xmlns:p14="http://schemas.microsoft.com/office/powerpoint/2010/main" val="30100196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D7915-6F46-E25B-9412-095A7D582F80}"/>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3581228-4599-E355-92F6-07613C02F27E}"/>
              </a:ext>
            </a:extLst>
          </p:cNvPr>
          <p:cNvSpPr>
            <a:spLocks noGrp="1"/>
          </p:cNvSpPr>
          <p:nvPr>
            <p:ph type="sldNum" sz="quarter" idx="12"/>
          </p:nvPr>
        </p:nvSpPr>
        <p:spPr/>
        <p:txBody>
          <a:bodyPr/>
          <a:lstStyle/>
          <a:p>
            <a:fld id="{26AD20E6-394B-4DF0-96A5-9647FF39C943}" type="slidenum">
              <a:rPr lang="en-IN" smtClean="0"/>
              <a:t>25</a:t>
            </a:fld>
            <a:endParaRPr lang="en-IN"/>
          </a:p>
        </p:txBody>
      </p:sp>
      <p:pic>
        <p:nvPicPr>
          <p:cNvPr id="6" name="Picture 5">
            <a:extLst>
              <a:ext uri="{FF2B5EF4-FFF2-40B4-BE49-F238E27FC236}">
                <a16:creationId xmlns:a16="http://schemas.microsoft.com/office/drawing/2014/main" id="{79F9CE3A-0204-CDEC-8F76-906E9FEFCC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3" name="Title 1">
            <a:extLst>
              <a:ext uri="{FF2B5EF4-FFF2-40B4-BE49-F238E27FC236}">
                <a16:creationId xmlns:a16="http://schemas.microsoft.com/office/drawing/2014/main" id="{D32198FB-C418-AC90-022A-271729B5CA02}"/>
              </a:ext>
            </a:extLst>
          </p:cNvPr>
          <p:cNvSpPr txBox="1">
            <a:spLocks/>
          </p:cNvSpPr>
          <p:nvPr/>
        </p:nvSpPr>
        <p:spPr>
          <a:xfrm>
            <a:off x="838200" y="129277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a:t>KEY LEARNING FROM COP ACTIVITIES</a:t>
            </a:r>
            <a:endParaRPr lang="en-IN" sz="2400" b="1" dirty="0"/>
          </a:p>
        </p:txBody>
      </p:sp>
      <p:sp>
        <p:nvSpPr>
          <p:cNvPr id="3" name="Content Placeholder 2">
            <a:extLst>
              <a:ext uri="{FF2B5EF4-FFF2-40B4-BE49-F238E27FC236}">
                <a16:creationId xmlns:a16="http://schemas.microsoft.com/office/drawing/2014/main" id="{B123FD81-CA0B-D73E-01E0-E5B8CB0126E0}"/>
              </a:ext>
            </a:extLst>
          </p:cNvPr>
          <p:cNvSpPr>
            <a:spLocks noGrp="1"/>
          </p:cNvSpPr>
          <p:nvPr>
            <p:ph idx="1"/>
          </p:nvPr>
        </p:nvSpPr>
        <p:spPr>
          <a:xfrm>
            <a:off x="838200" y="2831689"/>
            <a:ext cx="10515600" cy="3345273"/>
          </a:xfrm>
        </p:spPr>
        <p:txBody>
          <a:bodyPr>
            <a:normAutofit/>
          </a:bodyPr>
          <a:lstStyle/>
          <a:p>
            <a:pPr marL="0" indent="0">
              <a:buNone/>
            </a:pPr>
            <a:r>
              <a:rPr lang="en-US" dirty="0"/>
              <a:t>1</a:t>
            </a:r>
            <a:r>
              <a:rPr lang="en-US" sz="2400" dirty="0"/>
              <a:t>. </a:t>
            </a:r>
            <a:r>
              <a:rPr lang="en-US" sz="2400" b="1" dirty="0"/>
              <a:t>Mapping and Listing of the Area</a:t>
            </a:r>
          </a:p>
          <a:p>
            <a:r>
              <a:rPr lang="en-US" sz="1800" dirty="0"/>
              <a:t>Understanding Community Layout: Developed a detailed understanding of the geographical distribution of households, health facilities, and key resources.</a:t>
            </a:r>
          </a:p>
          <a:p>
            <a:pPr marL="0" indent="0">
              <a:buNone/>
            </a:pPr>
            <a:r>
              <a:rPr lang="en-US" sz="2400" dirty="0"/>
              <a:t>2</a:t>
            </a:r>
            <a:r>
              <a:rPr lang="en-US" sz="2400" b="1" dirty="0"/>
              <a:t>. Interaction with Community &amp; FLHWs</a:t>
            </a:r>
          </a:p>
          <a:p>
            <a:r>
              <a:rPr lang="en-US" sz="1800" dirty="0"/>
              <a:t>Observed field-level challenges (resource gaps, cultural barriers).</a:t>
            </a:r>
          </a:p>
          <a:p>
            <a:r>
              <a:rPr lang="en-US" sz="1800" dirty="0"/>
              <a:t>Gained clarity on roles of ASHA, ANM, and AWW.</a:t>
            </a:r>
          </a:p>
          <a:p>
            <a:r>
              <a:rPr lang="en-US" sz="1800" dirty="0"/>
              <a:t>Learned community engagement and trust-building skills</a:t>
            </a:r>
          </a:p>
        </p:txBody>
      </p:sp>
    </p:spTree>
    <p:extLst>
      <p:ext uri="{BB962C8B-B14F-4D97-AF65-F5344CB8AC3E}">
        <p14:creationId xmlns:p14="http://schemas.microsoft.com/office/powerpoint/2010/main" val="36409046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2130EB-4D58-4BE5-09AE-741BDEBE0187}"/>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398F3DEE-0E56-499F-AFAE-C2DA7C2C8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erson taking a picture of a person sitting on a bench&#10;&#10;AI-generated content may be incorrect.">
            <a:extLst>
              <a:ext uri="{FF2B5EF4-FFF2-40B4-BE49-F238E27FC236}">
                <a16:creationId xmlns:a16="http://schemas.microsoft.com/office/drawing/2014/main" id="{19231199-E603-5AEE-1FB0-C1B83B645843}"/>
              </a:ext>
            </a:extLst>
          </p:cNvPr>
          <p:cNvPicPr>
            <a:picLocks noChangeAspect="1"/>
          </p:cNvPicPr>
          <p:nvPr/>
        </p:nvPicPr>
        <p:blipFill>
          <a:blip r:embed="rId2">
            <a:extLst>
              <a:ext uri="{28A0092B-C50C-407E-A947-70E740481C1C}">
                <a14:useLocalDpi xmlns:a14="http://schemas.microsoft.com/office/drawing/2010/main" val="0"/>
              </a:ext>
            </a:extLst>
          </a:blip>
          <a:srcRect t="9691" r="-2" b="7684"/>
          <a:stretch>
            <a:fillRect/>
          </a:stretch>
        </p:blipFill>
        <p:spPr>
          <a:xfrm>
            <a:off x="-2" y="-187036"/>
            <a:ext cx="4056982" cy="4656352"/>
          </a:xfrm>
          <a:prstGeom prst="rect">
            <a:avLst/>
          </a:prstGeom>
        </p:spPr>
      </p:pic>
      <p:pic>
        <p:nvPicPr>
          <p:cNvPr id="9" name="Picture 8" descr="A group of people standing outside a building&#10;&#10;AI-generated content may be incorrect.">
            <a:extLst>
              <a:ext uri="{FF2B5EF4-FFF2-40B4-BE49-F238E27FC236}">
                <a16:creationId xmlns:a16="http://schemas.microsoft.com/office/drawing/2014/main" id="{BFE34699-E55E-3509-F742-69EF76103A36}"/>
              </a:ext>
            </a:extLst>
          </p:cNvPr>
          <p:cNvPicPr>
            <a:picLocks noChangeAspect="1"/>
          </p:cNvPicPr>
          <p:nvPr/>
        </p:nvPicPr>
        <p:blipFill>
          <a:blip r:embed="rId3">
            <a:extLst>
              <a:ext uri="{28A0092B-C50C-407E-A947-70E740481C1C}">
                <a14:useLocalDpi xmlns:a14="http://schemas.microsoft.com/office/drawing/2010/main" val="0"/>
              </a:ext>
            </a:extLst>
          </a:blip>
          <a:srcRect l="13420" r="18169" b="2"/>
          <a:stretch>
            <a:fillRect/>
          </a:stretch>
        </p:blipFill>
        <p:spPr>
          <a:xfrm>
            <a:off x="8161320" y="-226817"/>
            <a:ext cx="4076717" cy="4652050"/>
          </a:xfrm>
          <a:prstGeom prst="rect">
            <a:avLst/>
          </a:prstGeom>
        </p:spPr>
      </p:pic>
      <p:pic>
        <p:nvPicPr>
          <p:cNvPr id="7" name="Content Placeholder 6" descr="A person standing in front of a classroom&#10;&#10;AI-generated content may be incorrect.">
            <a:extLst>
              <a:ext uri="{FF2B5EF4-FFF2-40B4-BE49-F238E27FC236}">
                <a16:creationId xmlns:a16="http://schemas.microsoft.com/office/drawing/2014/main" id="{8BD3D913-24E7-0F5D-5CB2-E0A9427568BC}"/>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t="34084" r="1" b="16417"/>
          <a:stretch>
            <a:fillRect/>
          </a:stretch>
        </p:blipFill>
        <p:spPr>
          <a:xfrm>
            <a:off x="4056980" y="-188536"/>
            <a:ext cx="4063088" cy="4657851"/>
          </a:xfrm>
          <a:prstGeom prst="rect">
            <a:avLst/>
          </a:prstGeom>
        </p:spPr>
      </p:pic>
      <p:sp>
        <p:nvSpPr>
          <p:cNvPr id="50" name="Rectangle 49">
            <a:extLst>
              <a:ext uri="{FF2B5EF4-FFF2-40B4-BE49-F238E27FC236}">
                <a16:creationId xmlns:a16="http://schemas.microsoft.com/office/drawing/2014/main" id="{D4054751-1972-4218-A5AC-06366AB23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462444"/>
            <a:ext cx="8115290" cy="2395556"/>
          </a:xfrm>
          <a:prstGeom prst="rect">
            <a:avLst/>
          </a:prstGeom>
          <a:gradFill>
            <a:gsLst>
              <a:gs pos="10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53F16F31-4871-4294-AA34-E451DD4CD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4" y="4462444"/>
            <a:ext cx="8115285" cy="2395556"/>
          </a:xfrm>
          <a:prstGeom prst="rect">
            <a:avLst/>
          </a:prstGeom>
          <a:gradFill>
            <a:gsLst>
              <a:gs pos="7000">
                <a:srgbClr val="000000">
                  <a:alpha val="44000"/>
                </a:srgbClr>
              </a:gs>
              <a:gs pos="67000">
                <a:schemeClr val="accent1">
                  <a:lumMod val="7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ABD3FB0A-8C48-462D-82B4-C52CDB3F07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5280991"/>
            <a:ext cx="8115283" cy="1575508"/>
          </a:xfrm>
          <a:prstGeom prst="rect">
            <a:avLst/>
          </a:prstGeom>
          <a:gradFill>
            <a:gsLst>
              <a:gs pos="40000">
                <a:srgbClr val="000000">
                  <a:alpha val="0"/>
                </a:srgbClr>
              </a:gs>
              <a:gs pos="100000">
                <a:schemeClr val="accent1">
                  <a:alpha val="23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C3D07A2-CE40-DDD5-F6D3-8D7C11AFBAF1}"/>
              </a:ext>
            </a:extLst>
          </p:cNvPr>
          <p:cNvSpPr txBox="1">
            <a:spLocks/>
          </p:cNvSpPr>
          <p:nvPr/>
        </p:nvSpPr>
        <p:spPr>
          <a:xfrm>
            <a:off x="699608" y="4777524"/>
            <a:ext cx="6863410" cy="111391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3700" b="1" kern="1200">
                <a:solidFill>
                  <a:srgbClr val="FFFFFF"/>
                </a:solidFill>
                <a:latin typeface="+mj-lt"/>
                <a:ea typeface="+mj-ea"/>
                <a:cs typeface="+mj-cs"/>
              </a:rPr>
              <a:t>COP FIELD ACTIVITIES PHOTOGRAPHS</a:t>
            </a:r>
          </a:p>
        </p:txBody>
      </p:sp>
      <p:sp>
        <p:nvSpPr>
          <p:cNvPr id="4" name="Footer Placeholder 3">
            <a:extLst>
              <a:ext uri="{FF2B5EF4-FFF2-40B4-BE49-F238E27FC236}">
                <a16:creationId xmlns:a16="http://schemas.microsoft.com/office/drawing/2014/main" id="{BFB87AE9-2C53-782C-7188-0F0AD532C04E}"/>
              </a:ext>
            </a:extLst>
          </p:cNvPr>
          <p:cNvSpPr>
            <a:spLocks noGrp="1"/>
          </p:cNvSpPr>
          <p:nvPr>
            <p:ph type="ftr" sz="quarter" idx="11"/>
          </p:nvPr>
        </p:nvSpPr>
        <p:spPr>
          <a:xfrm rot="5400000">
            <a:off x="-1828800" y="2002536"/>
            <a:ext cx="4114800" cy="365125"/>
          </a:xfrm>
        </p:spPr>
        <p:txBody>
          <a:bodyPr vert="horz" lIns="91440" tIns="45720" rIns="91440" bIns="45720" rtlCol="0" anchor="ctr">
            <a:normAutofit/>
          </a:bodyPr>
          <a:lstStyle/>
          <a:p>
            <a:pPr algn="l">
              <a:spcAft>
                <a:spcPts val="600"/>
              </a:spcAft>
            </a:pPr>
            <a:r>
              <a:rPr lang="en-US" sz="1100" kern="1200">
                <a:solidFill>
                  <a:srgbClr val="FFFFFF"/>
                </a:solidFill>
                <a:latin typeface="+mn-lt"/>
                <a:ea typeface="+mn-ea"/>
                <a:cs typeface="+mn-cs"/>
              </a:rPr>
              <a:t>You are not allowed to add slides to this presentation</a:t>
            </a:r>
          </a:p>
        </p:txBody>
      </p:sp>
      <p:sp>
        <p:nvSpPr>
          <p:cNvPr id="5" name="Slide Number Placeholder 4">
            <a:extLst>
              <a:ext uri="{FF2B5EF4-FFF2-40B4-BE49-F238E27FC236}">
                <a16:creationId xmlns:a16="http://schemas.microsoft.com/office/drawing/2014/main" id="{369D3474-04E0-CC6B-A707-9B70211534E5}"/>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26AD20E6-394B-4DF0-96A5-9647FF39C943}" type="slidenum">
              <a:rPr lang="en-US" sz="1100" smtClean="0">
                <a:solidFill>
                  <a:srgbClr val="FFFFFF"/>
                </a:solidFill>
              </a:rPr>
              <a:pPr>
                <a:spcAft>
                  <a:spcPts val="600"/>
                </a:spcAft>
              </a:pPr>
              <a:t>26</a:t>
            </a:fld>
            <a:endParaRPr lang="en-US" sz="1100">
              <a:solidFill>
                <a:srgbClr val="FFFFFF"/>
              </a:solidFill>
            </a:endParaRPr>
          </a:p>
        </p:txBody>
      </p:sp>
    </p:spTree>
    <p:extLst>
      <p:ext uri="{BB962C8B-B14F-4D97-AF65-F5344CB8AC3E}">
        <p14:creationId xmlns:p14="http://schemas.microsoft.com/office/powerpoint/2010/main" val="28277235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9" name="Arc 48">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5836"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7080738" y="647593"/>
            <a:ext cx="4467792" cy="3060541"/>
          </a:xfrm>
        </p:spPr>
        <p:txBody>
          <a:bodyPr>
            <a:normAutofit/>
          </a:bodyPr>
          <a:lstStyle/>
          <a:p>
            <a:r>
              <a:rPr lang="en-IN">
                <a:solidFill>
                  <a:srgbClr val="FFFFFF"/>
                </a:solidFill>
              </a:rPr>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a:xfrm>
            <a:off x="7080738" y="3800209"/>
            <a:ext cx="4467792" cy="2410198"/>
          </a:xfrm>
        </p:spPr>
        <p:txBody>
          <a:bodyPr>
            <a:normAutofit/>
          </a:bodyPr>
          <a:lstStyle/>
          <a:p>
            <a:r>
              <a:rPr lang="en-IN">
                <a:solidFill>
                  <a:srgbClr val="FFFFFF"/>
                </a:solidFill>
              </a:rPr>
              <a:t>Any Questions</a:t>
            </a:r>
          </a:p>
        </p:txBody>
      </p:sp>
      <p:sp>
        <p:nvSpPr>
          <p:cNvPr id="50" name="Oval 49">
            <a:extLst>
              <a:ext uri="{FF2B5EF4-FFF2-40B4-BE49-F238E27FC236}">
                <a16:creationId xmlns:a16="http://schemas.microsoft.com/office/drawing/2014/main" id="{9EE6F773-742A-491A-9A00-A2A150DF5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368" y="366810"/>
            <a:ext cx="6124381" cy="6124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6747" y="2349377"/>
            <a:ext cx="4252055" cy="2159246"/>
          </a:xfrm>
          <a:custGeom>
            <a:avLst/>
            <a:gdLst/>
            <a:ahLst/>
            <a:cxnLst/>
            <a:rect l="l" t="t" r="r" b="b"/>
            <a:pathLst>
              <a:path w="4273177" h="4470400">
                <a:moveTo>
                  <a:pt x="75080" y="0"/>
                </a:moveTo>
                <a:lnTo>
                  <a:pt x="4198097" y="0"/>
                </a:lnTo>
                <a:cubicBezTo>
                  <a:pt x="4239563" y="0"/>
                  <a:pt x="4273177" y="33614"/>
                  <a:pt x="4273177" y="75080"/>
                </a:cubicBezTo>
                <a:lnTo>
                  <a:pt x="4273177" y="4395320"/>
                </a:lnTo>
                <a:cubicBezTo>
                  <a:pt x="4273177" y="4436786"/>
                  <a:pt x="4239563" y="4470400"/>
                  <a:pt x="4198097" y="4470400"/>
                </a:cubicBezTo>
                <a:lnTo>
                  <a:pt x="75080" y="4470400"/>
                </a:lnTo>
                <a:cubicBezTo>
                  <a:pt x="33614" y="4470400"/>
                  <a:pt x="0" y="4436786"/>
                  <a:pt x="0" y="4395320"/>
                </a:cubicBezTo>
                <a:lnTo>
                  <a:pt x="0" y="75080"/>
                </a:lnTo>
                <a:cubicBezTo>
                  <a:pt x="0" y="33614"/>
                  <a:pt x="33614" y="0"/>
                  <a:pt x="75080" y="0"/>
                </a:cubicBezTo>
                <a:close/>
              </a:path>
            </a:pathLst>
          </a:custGeom>
        </p:spPr>
      </p:pic>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a:solidFill>
                  <a:srgbClr val="FFFFFF"/>
                </a:solidFill>
              </a:rPr>
              <a:pPr>
                <a:spcAft>
                  <a:spcPts val="600"/>
                </a:spcAft>
              </a:pPr>
              <a:t>27</a:t>
            </a:fld>
            <a:endParaRPr lang="en-IN">
              <a:solidFill>
                <a:srgbClr val="FFFFFF"/>
              </a:solidFill>
            </a:endParaRPr>
          </a:p>
        </p:txBody>
      </p:sp>
    </p:spTree>
    <p:extLst>
      <p:ext uri="{BB962C8B-B14F-4D97-AF65-F5344CB8AC3E}">
        <p14:creationId xmlns:p14="http://schemas.microsoft.com/office/powerpoint/2010/main" val="36752462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BF65200E-BE19-61BA-8C12-E73CE7790A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0" y="4850097"/>
            <a:ext cx="12202175" cy="2021488"/>
            <a:chOff x="-1" y="-29768"/>
            <a:chExt cx="12202175" cy="1519356"/>
          </a:xfrm>
        </p:grpSpPr>
        <p:sp>
          <p:nvSpPr>
            <p:cNvPr id="25" name="Rectangle 24">
              <a:extLst>
                <a:ext uri="{FF2B5EF4-FFF2-40B4-BE49-F238E27FC236}">
                  <a16:creationId xmlns:a16="http://schemas.microsoft.com/office/drawing/2014/main" id="{4DCB7929-1F93-E966-9A22-29A959C2A5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41412" y="-5371175"/>
              <a:ext cx="1519350" cy="12202174"/>
            </a:xfrm>
            <a:prstGeom prst="rect">
              <a:avLst/>
            </a:prstGeom>
            <a:gradFill>
              <a:gsLst>
                <a:gs pos="0">
                  <a:schemeClr val="accent5"/>
                </a:gs>
                <a:gs pos="100000">
                  <a:schemeClr val="accent2"/>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6E9333BF-F59E-1341-F162-50F5832385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289101" y="-1429602"/>
              <a:ext cx="1507122" cy="4319024"/>
            </a:xfrm>
            <a:prstGeom prst="rect">
              <a:avLst/>
            </a:prstGeom>
            <a:gradFill>
              <a:gsLst>
                <a:gs pos="59000">
                  <a:schemeClr val="accent5">
                    <a:lumMod val="60000"/>
                    <a:lumOff val="40000"/>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F345832-F005-417F-6A2A-8481A275FF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3962663" y="-3992432"/>
              <a:ext cx="1519356" cy="9444683"/>
            </a:xfrm>
            <a:prstGeom prst="rect">
              <a:avLst/>
            </a:prstGeom>
            <a:gradFill>
              <a:gsLst>
                <a:gs pos="29000">
                  <a:schemeClr val="accent5">
                    <a:lumMod val="60000"/>
                    <a:lumOff val="40000"/>
                    <a:alpha val="0"/>
                  </a:schemeClr>
                </a:gs>
                <a:gs pos="100000">
                  <a:schemeClr val="accent5">
                    <a:lumMod val="75000"/>
                    <a:alpha val="7000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1611630" y="5167418"/>
            <a:ext cx="8949690" cy="702264"/>
          </a:xfrm>
        </p:spPr>
        <p:txBody>
          <a:bodyPr vert="horz" lIns="91440" tIns="45720" rIns="91440" bIns="45720" rtlCol="0" anchor="b">
            <a:normAutofit/>
          </a:bodyPr>
          <a:lstStyle/>
          <a:p>
            <a:pPr algn="ctr"/>
            <a:r>
              <a:rPr lang="en-US" sz="3600" b="1">
                <a:solidFill>
                  <a:srgbClr val="FFFFFF"/>
                </a:solidFill>
              </a:rPr>
              <a:t>Pictorial Journey</a:t>
            </a:r>
          </a:p>
        </p:txBody>
      </p:sp>
      <p:pic>
        <p:nvPicPr>
          <p:cNvPr id="6" name="Content Placeholder 5" descr="A group of people sitting at desks with computers&#10;&#10;AI-generated content may be incorrect.">
            <a:extLst>
              <a:ext uri="{FF2B5EF4-FFF2-40B4-BE49-F238E27FC236}">
                <a16:creationId xmlns:a16="http://schemas.microsoft.com/office/drawing/2014/main" id="{9B654C77-71A4-C83E-E47A-0988BD7812AE}"/>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52807" r="1" b="13195"/>
          <a:stretch>
            <a:fillRect/>
          </a:stretch>
        </p:blipFill>
        <p:spPr>
          <a:xfrm>
            <a:off x="1726242" y="869989"/>
            <a:ext cx="4258439" cy="3217333"/>
          </a:xfrm>
          <a:prstGeom prst="rect">
            <a:avLst/>
          </a:prstGeom>
        </p:spPr>
      </p:pic>
      <p:pic>
        <p:nvPicPr>
          <p:cNvPr id="12" name="Picture 11" descr="A group of people in suits&#10;&#10;AI-generated content may be incorrect.">
            <a:extLst>
              <a:ext uri="{FF2B5EF4-FFF2-40B4-BE49-F238E27FC236}">
                <a16:creationId xmlns:a16="http://schemas.microsoft.com/office/drawing/2014/main" id="{D4AD9C6C-EBD3-5F56-761B-CB5CAD668EED}"/>
              </a:ext>
            </a:extLst>
          </p:cNvPr>
          <p:cNvPicPr>
            <a:picLocks noChangeAspect="1"/>
          </p:cNvPicPr>
          <p:nvPr/>
        </p:nvPicPr>
        <p:blipFill>
          <a:blip r:embed="rId3">
            <a:extLst>
              <a:ext uri="{28A0092B-C50C-407E-A947-70E740481C1C}">
                <a14:useLocalDpi xmlns:a14="http://schemas.microsoft.com/office/drawing/2010/main" val="0"/>
              </a:ext>
            </a:extLst>
          </a:blip>
          <a:srcRect r="730" b="-2"/>
          <a:stretch>
            <a:fillRect/>
          </a:stretch>
        </p:blipFill>
        <p:spPr>
          <a:xfrm>
            <a:off x="6207318" y="870390"/>
            <a:ext cx="4258377" cy="3217333"/>
          </a:xfrm>
          <a:prstGeom prst="rect">
            <a:avLst/>
          </a:prstGeom>
        </p:spPr>
      </p:pic>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a:solidFill>
                  <a:srgbClr val="FFFFFF"/>
                </a:solidFill>
              </a:rPr>
              <a:pPr>
                <a:spcAft>
                  <a:spcPts val="600"/>
                </a:spcAft>
              </a:pPr>
              <a:t>28</a:t>
            </a:fld>
            <a:endParaRPr lang="en-US">
              <a:solidFill>
                <a:srgbClr val="FFFFFF"/>
              </a:solidFill>
            </a:endParaRPr>
          </a:p>
        </p:txBody>
      </p:sp>
    </p:spTree>
    <p:extLst>
      <p:ext uri="{BB962C8B-B14F-4D97-AF65-F5344CB8AC3E}">
        <p14:creationId xmlns:p14="http://schemas.microsoft.com/office/powerpoint/2010/main" val="2333934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normAutofit/>
          </a:bodyPr>
          <a:lstStyle/>
          <a:p>
            <a:pPr algn="ctr"/>
            <a:r>
              <a:rPr lang="en-IN" sz="2400" b="1"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178903" y="1825625"/>
            <a:ext cx="11897139" cy="4351338"/>
          </a:xfrm>
        </p:spPr>
        <p:txBody>
          <a:bodyPr>
            <a:normAutofit/>
          </a:bodyPr>
          <a:lstStyle/>
          <a:p>
            <a:r>
              <a:rPr lang="en-IN" sz="1800" dirty="0"/>
              <a:t>Gurugram—a symbol of India’s urban boom—faces a hidden crisis. While gleaming offices and shopping malls dominate its skyline, </a:t>
            </a:r>
            <a:r>
              <a:rPr lang="en-IN" sz="1800" b="1" dirty="0"/>
              <a:t>sedentary lifestyles, processed diets, and chronic stress</a:t>
            </a:r>
            <a:r>
              <a:rPr lang="en-IN" sz="1800" dirty="0"/>
              <a:t> have </a:t>
            </a:r>
            <a:r>
              <a:rPr lang="en-IN" sz="1800" dirty="0" err="1"/>
              <a:t>fueled</a:t>
            </a:r>
            <a:r>
              <a:rPr lang="en-IN" sz="1800" dirty="0"/>
              <a:t> an explosion of non-communicable diseases (NCDs). Consider these realities:</a:t>
            </a:r>
          </a:p>
          <a:p>
            <a:pPr lvl="0"/>
            <a:r>
              <a:rPr lang="en-IN" sz="1800" dirty="0"/>
              <a:t>Every 4 minutes, an Indian dies of diabetes (ICMR, 2023).</a:t>
            </a:r>
          </a:p>
          <a:p>
            <a:pPr lvl="0"/>
            <a:r>
              <a:rPr lang="en-IN" sz="1800" dirty="0"/>
              <a:t>Hypertension affects 33% of Gurugram’s adults—higher than the national average.</a:t>
            </a:r>
          </a:p>
          <a:p>
            <a:pPr lvl="0"/>
            <a:r>
              <a:rPr lang="en-IN" sz="1800" dirty="0"/>
              <a:t>60% of NCD-related deaths occur prematurely (under age 70).</a:t>
            </a:r>
          </a:p>
          <a:p>
            <a:pPr marL="0" lvl="0" indent="0">
              <a:buNone/>
            </a:pPr>
            <a:endParaRPr lang="en-IN" sz="1800" dirty="0"/>
          </a:p>
          <a:p>
            <a:pPr marL="0" lvl="0" indent="0">
              <a:buNone/>
            </a:pPr>
            <a:r>
              <a:rPr lang="en-IN" sz="1800" dirty="0"/>
              <a:t> </a:t>
            </a:r>
            <a:r>
              <a:rPr lang="en-IN" sz="1800" b="1" dirty="0"/>
              <a:t>                                                                                   The Hospital’s Initiative:</a:t>
            </a:r>
          </a:p>
          <a:p>
            <a:pPr marL="0" lvl="0" indent="0">
              <a:buNone/>
            </a:pPr>
            <a:endParaRPr lang="en-IN" sz="1800" b="1" dirty="0"/>
          </a:p>
          <a:p>
            <a:r>
              <a:rPr lang="en-IN" sz="1800" dirty="0"/>
              <a:t>CK Birla Hospital launched preventive health packages in 2020, targeting early detection of diabetes, heart disease, and cancers. Despite discounted rates and social media campaigns, uptake remains low. This study investigates </a:t>
            </a:r>
            <a:r>
              <a:rPr lang="en-IN" sz="1800" i="1" dirty="0"/>
              <a:t>why</a:t>
            </a:r>
            <a:r>
              <a:rPr lang="en-IN" sz="1800" dirty="0"/>
              <a:t>.</a:t>
            </a:r>
          </a:p>
          <a:p>
            <a:pPr lvl="0"/>
            <a:endParaRPr lang="en-IN" sz="2000"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lowchart: Document 12">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B972FDE-83CC-FC2F-48BD-678E5A9B7DB1}"/>
              </a:ext>
            </a:extLst>
          </p:cNvPr>
          <p:cNvSpPr txBox="1"/>
          <p:nvPr/>
        </p:nvSpPr>
        <p:spPr>
          <a:xfrm>
            <a:off x="838200" y="171162"/>
            <a:ext cx="2840182" cy="237114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400" kern="1200" dirty="0">
                <a:solidFill>
                  <a:srgbClr val="FFFFFF"/>
                </a:solidFill>
                <a:latin typeface="+mj-lt"/>
                <a:ea typeface="+mj-ea"/>
                <a:cs typeface="+mj-cs"/>
              </a:rPr>
              <a:t>                                                                               </a:t>
            </a:r>
            <a:r>
              <a:rPr lang="en-US" sz="2400" b="1" u="sng" kern="1200" dirty="0">
                <a:solidFill>
                  <a:srgbClr val="FFFFFF"/>
                </a:solidFill>
                <a:latin typeface="+mj-lt"/>
                <a:ea typeface="+mj-ea"/>
                <a:cs typeface="+mj-cs"/>
              </a:rPr>
              <a:t>ABOUT CK BIRLA HEALTH PACKAGE </a:t>
            </a:r>
            <a:endParaRPr lang="en-US" sz="2400" kern="1200" dirty="0">
              <a:solidFill>
                <a:srgbClr val="FFFFFF"/>
              </a:solidFill>
              <a:latin typeface="+mj-lt"/>
              <a:ea typeface="+mj-ea"/>
              <a:cs typeface="+mj-cs"/>
            </a:endParaRPr>
          </a:p>
          <a:p>
            <a:pPr lvl="0">
              <a:lnSpc>
                <a:spcPct val="90000"/>
              </a:lnSpc>
              <a:spcBef>
                <a:spcPct val="0"/>
              </a:spcBef>
              <a:spcAft>
                <a:spcPts val="600"/>
              </a:spcAft>
            </a:pPr>
            <a:endParaRPr lang="en-US" sz="2400" kern="1200" dirty="0">
              <a:solidFill>
                <a:srgbClr val="FFFFFF"/>
              </a:solidFill>
              <a:latin typeface="+mj-lt"/>
              <a:ea typeface="+mj-ea"/>
              <a:cs typeface="+mj-cs"/>
            </a:endParaRPr>
          </a:p>
        </p:txBody>
      </p:sp>
      <p:pic>
        <p:nvPicPr>
          <p:cNvPr id="8" name="Picture 7" descr="A medical information chart with red and white text&#10;&#10;AI-generated content may be incorrect.">
            <a:extLst>
              <a:ext uri="{FF2B5EF4-FFF2-40B4-BE49-F238E27FC236}">
                <a16:creationId xmlns:a16="http://schemas.microsoft.com/office/drawing/2014/main" id="{377B3021-7959-1458-D4B4-396960F62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8382" y="-1"/>
            <a:ext cx="8208818" cy="6721475"/>
          </a:xfrm>
          <a:prstGeom prst="rect">
            <a:avLst/>
          </a:prstGeom>
        </p:spPr>
      </p:pic>
      <p:sp>
        <p:nvSpPr>
          <p:cNvPr id="3" name="Slide Number Placeholder 2">
            <a:extLst>
              <a:ext uri="{FF2B5EF4-FFF2-40B4-BE49-F238E27FC236}">
                <a16:creationId xmlns:a16="http://schemas.microsoft.com/office/drawing/2014/main" id="{426950DA-CA5E-7674-ABE0-DC4C6081FEA6}"/>
              </a:ext>
            </a:extLst>
          </p:cNvPr>
          <p:cNvSpPr>
            <a:spLocks noGrp="1"/>
          </p:cNvSpPr>
          <p:nvPr>
            <p:ph type="sldNum" sz="quarter" idx="12"/>
          </p:nvPr>
        </p:nvSpPr>
        <p:spPr>
          <a:xfrm>
            <a:off x="10926476" y="6356350"/>
            <a:ext cx="625443" cy="365125"/>
          </a:xfrm>
          <a:noFill/>
        </p:spPr>
        <p:txBody>
          <a:bodyPr vert="horz" lIns="91440" tIns="45720" rIns="91440" bIns="45720" rtlCol="0" anchor="ctr">
            <a:normAutofit/>
          </a:bodyPr>
          <a:lstStyle/>
          <a:p>
            <a:pPr algn="l">
              <a:spcAft>
                <a:spcPts val="600"/>
              </a:spcAft>
            </a:pPr>
            <a:fld id="{26AD20E6-394B-4DF0-96A5-9647FF39C943}" type="slidenum">
              <a:rPr lang="en-US" smtClean="0"/>
              <a:pPr algn="l">
                <a:spcAft>
                  <a:spcPts val="600"/>
                </a:spcAft>
              </a:pPr>
              <a:t>4</a:t>
            </a:fld>
            <a:endParaRPr lang="en-US"/>
          </a:p>
        </p:txBody>
      </p:sp>
    </p:spTree>
    <p:extLst>
      <p:ext uri="{BB962C8B-B14F-4D97-AF65-F5344CB8AC3E}">
        <p14:creationId xmlns:p14="http://schemas.microsoft.com/office/powerpoint/2010/main" val="1691606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83A9118-656B-AF6D-CB29-F638A394D981}"/>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5" name="TextBox 4">
            <a:extLst>
              <a:ext uri="{FF2B5EF4-FFF2-40B4-BE49-F238E27FC236}">
                <a16:creationId xmlns:a16="http://schemas.microsoft.com/office/drawing/2014/main" id="{45278068-50AF-0B88-DFE6-897CC6AF4FDD}"/>
              </a:ext>
            </a:extLst>
          </p:cNvPr>
          <p:cNvSpPr txBox="1"/>
          <p:nvPr/>
        </p:nvSpPr>
        <p:spPr>
          <a:xfrm>
            <a:off x="22363" y="87158"/>
            <a:ext cx="12147273" cy="6912790"/>
          </a:xfrm>
          <a:prstGeom prst="rect">
            <a:avLst/>
          </a:prstGeom>
          <a:noFill/>
        </p:spPr>
        <p:txBody>
          <a:bodyPr wrap="square">
            <a:spAutoFit/>
          </a:bodyPr>
          <a:lstStyle/>
          <a:p>
            <a:pPr>
              <a:lnSpc>
                <a:spcPct val="150000"/>
              </a:lnSpc>
              <a:spcAft>
                <a:spcPts val="600"/>
              </a:spcAft>
              <a:buNone/>
            </a:pPr>
            <a:r>
              <a:rPr lang="en-IN" kern="100" dirty="0">
                <a:effectLst/>
                <a:latin typeface="Calibri (body)"/>
                <a:ea typeface="Calibri" panose="020F0502020204030204" pitchFamily="34" charset="0"/>
                <a:cs typeface="Times New Roman" panose="02020603050405020304" pitchFamily="18" charset="0"/>
              </a:rPr>
              <a:t>In response to India’s escalating burden of non-communicable diseases (NCDs), </a:t>
            </a:r>
            <a:r>
              <a:rPr lang="en-IN" b="1" kern="100" dirty="0">
                <a:effectLst/>
                <a:latin typeface="Calibri (body)"/>
                <a:ea typeface="Calibri" panose="020F0502020204030204" pitchFamily="34" charset="0"/>
                <a:cs typeface="Times New Roman" panose="02020603050405020304" pitchFamily="18" charset="0"/>
              </a:rPr>
              <a:t>CK Birla Hospital, Gurugram</a:t>
            </a:r>
            <a:r>
              <a:rPr lang="en-IN" kern="100" dirty="0">
                <a:effectLst/>
                <a:latin typeface="Calibri (body)"/>
                <a:ea typeface="Calibri" panose="020F0502020204030204" pitchFamily="34" charset="0"/>
                <a:cs typeface="Times New Roman" panose="02020603050405020304" pitchFamily="18" charset="0"/>
              </a:rPr>
              <a:t>, has pioneered a suite of comprehensive </a:t>
            </a:r>
            <a:r>
              <a:rPr lang="en-IN" b="1" kern="100" dirty="0">
                <a:effectLst/>
                <a:latin typeface="Calibri (body)"/>
                <a:ea typeface="Calibri" panose="020F0502020204030204" pitchFamily="34" charset="0"/>
                <a:cs typeface="Times New Roman" panose="02020603050405020304" pitchFamily="18" charset="0"/>
              </a:rPr>
              <a:t>Preventive Health Check (PHC) packages</a:t>
            </a:r>
            <a:r>
              <a:rPr lang="en-IN" kern="100" dirty="0">
                <a:effectLst/>
                <a:latin typeface="Calibri (body)"/>
                <a:ea typeface="Calibri" panose="020F0502020204030204" pitchFamily="34" charset="0"/>
                <a:cs typeface="Times New Roman" panose="02020603050405020304" pitchFamily="18" charset="0"/>
              </a:rPr>
              <a:t>. Designed to shift healthcare from reactive treatment to proactive wellness, these packages offer structured, affordable health assessments tailored to diverse needs and budgets.</a:t>
            </a:r>
          </a:p>
          <a:p>
            <a:pPr>
              <a:lnSpc>
                <a:spcPct val="150000"/>
              </a:lnSpc>
              <a:spcAft>
                <a:spcPts val="600"/>
              </a:spcAft>
              <a:buNone/>
            </a:pPr>
            <a:r>
              <a:rPr lang="en-IN" kern="100" dirty="0">
                <a:effectLst/>
                <a:latin typeface="Calibri (body)"/>
                <a:ea typeface="Calibri" panose="020F0502020204030204" pitchFamily="34" charset="0"/>
                <a:cs typeface="Times New Roman" panose="02020603050405020304" pitchFamily="18" charset="0"/>
              </a:rPr>
              <a:t>Key Features of CK Birla’s PHC Packages:</a:t>
            </a:r>
          </a:p>
          <a:p>
            <a:pPr marL="342900" lvl="0" indent="-342900">
              <a:lnSpc>
                <a:spcPct val="150000"/>
              </a:lnSpc>
              <a:spcAft>
                <a:spcPts val="600"/>
              </a:spcAft>
              <a:buFont typeface="+mj-lt"/>
              <a:buAutoNum type="arabicPeriod"/>
              <a:tabLst>
                <a:tab pos="457200" algn="l"/>
              </a:tabLst>
            </a:pPr>
            <a:r>
              <a:rPr lang="en-IN" sz="2400" b="1" kern="100" dirty="0">
                <a:effectLst/>
                <a:latin typeface="Calibri (body)"/>
                <a:ea typeface="Calibri" panose="020F0502020204030204" pitchFamily="34" charset="0"/>
                <a:cs typeface="Times New Roman" panose="02020603050405020304" pitchFamily="18" charset="0"/>
              </a:rPr>
              <a:t>Four Tiered Options</a:t>
            </a:r>
            <a:r>
              <a:rPr lang="en-IN" sz="2400" kern="100" dirty="0">
                <a:effectLst/>
                <a:latin typeface="Calibri (body)"/>
                <a:ea typeface="Calibri" panose="020F0502020204030204" pitchFamily="34" charset="0"/>
                <a:cs typeface="Times New Roman" panose="02020603050405020304" pitchFamily="18" charset="0"/>
              </a:rPr>
              <a:t>:</a:t>
            </a:r>
          </a:p>
          <a:p>
            <a:pPr marL="742950" lvl="1" indent="-285750">
              <a:lnSpc>
                <a:spcPct val="150000"/>
              </a:lnSpc>
              <a:spcAft>
                <a:spcPts val="600"/>
              </a:spcAft>
              <a:buSzPts val="1000"/>
              <a:buFont typeface="Courier New" panose="02070309020205020404" pitchFamily="49" charset="0"/>
              <a:buChar char="o"/>
              <a:tabLst>
                <a:tab pos="914400" algn="l"/>
              </a:tabLst>
            </a:pPr>
            <a:r>
              <a:rPr lang="en-IN" b="1" kern="100" dirty="0">
                <a:effectLst/>
                <a:latin typeface="Calibri (body)"/>
                <a:ea typeface="Calibri" panose="020F0502020204030204" pitchFamily="34" charset="0"/>
                <a:cs typeface="Times New Roman" panose="02020603050405020304" pitchFamily="18" charset="0"/>
              </a:rPr>
              <a:t>Bronze</a:t>
            </a:r>
            <a:r>
              <a:rPr lang="en-IN" kern="100" dirty="0">
                <a:effectLst/>
                <a:latin typeface="Calibri (body)"/>
                <a:ea typeface="Calibri" panose="020F0502020204030204" pitchFamily="34" charset="0"/>
                <a:cs typeface="Times New Roman" panose="02020603050405020304" pitchFamily="18" charset="0"/>
              </a:rPr>
              <a:t> (₹1,999): </a:t>
            </a:r>
            <a:r>
              <a:rPr lang="en-IN" i="1" kern="100" dirty="0">
                <a:effectLst/>
                <a:latin typeface="Calibri (body)"/>
                <a:ea typeface="Calibri" panose="020F0502020204030204" pitchFamily="34" charset="0"/>
                <a:cs typeface="Times New Roman" panose="02020603050405020304" pitchFamily="18" charset="0"/>
              </a:rPr>
              <a:t>Essential screening</a:t>
            </a:r>
            <a:r>
              <a:rPr lang="en-IN" kern="100" dirty="0">
                <a:effectLst/>
                <a:latin typeface="Calibri (body)"/>
                <a:ea typeface="Calibri" panose="020F0502020204030204" pitchFamily="34" charset="0"/>
                <a:cs typeface="Times New Roman" panose="02020603050405020304" pitchFamily="18" charset="0"/>
              </a:rPr>
              <a:t> for basic metabolic health (diabetes, thyroid, lipids).</a:t>
            </a:r>
          </a:p>
          <a:p>
            <a:pPr marL="742950" lvl="1" indent="-285750">
              <a:lnSpc>
                <a:spcPct val="150000"/>
              </a:lnSpc>
              <a:spcAft>
                <a:spcPts val="600"/>
              </a:spcAft>
              <a:buSzPts val="1000"/>
              <a:buFont typeface="Courier New" panose="02070309020205020404" pitchFamily="49" charset="0"/>
              <a:buChar char="o"/>
              <a:tabLst>
                <a:tab pos="914400" algn="l"/>
              </a:tabLst>
            </a:pPr>
            <a:r>
              <a:rPr lang="en-IN" b="1" kern="100" dirty="0">
                <a:effectLst/>
                <a:latin typeface="Calibri (body)"/>
                <a:ea typeface="Calibri" panose="020F0502020204030204" pitchFamily="34" charset="0"/>
                <a:cs typeface="Times New Roman" panose="02020603050405020304" pitchFamily="18" charset="0"/>
              </a:rPr>
              <a:t>Silver</a:t>
            </a:r>
            <a:r>
              <a:rPr lang="en-IN" kern="100" dirty="0">
                <a:effectLst/>
                <a:latin typeface="Calibri (body)"/>
                <a:ea typeface="Calibri" panose="020F0502020204030204" pitchFamily="34" charset="0"/>
                <a:cs typeface="Times New Roman" panose="02020603050405020304" pitchFamily="18" charset="0"/>
              </a:rPr>
              <a:t> (₹5,999): </a:t>
            </a:r>
            <a:r>
              <a:rPr lang="en-IN" i="1" kern="100" dirty="0">
                <a:effectLst/>
                <a:latin typeface="Calibri (body)"/>
                <a:ea typeface="Calibri" panose="020F0502020204030204" pitchFamily="34" charset="0"/>
                <a:cs typeface="Times New Roman" panose="02020603050405020304" pitchFamily="18" charset="0"/>
              </a:rPr>
              <a:t>Expanded diagnostics</a:t>
            </a:r>
            <a:r>
              <a:rPr lang="en-IN" kern="100" dirty="0">
                <a:effectLst/>
                <a:latin typeface="Calibri (body)"/>
                <a:ea typeface="Calibri" panose="020F0502020204030204" pitchFamily="34" charset="0"/>
                <a:cs typeface="Times New Roman" panose="02020603050405020304" pitchFamily="18" charset="0"/>
              </a:rPr>
              <a:t> including liver/kidney function and cancer markers (PSA for men, Pap smear for women).</a:t>
            </a:r>
          </a:p>
          <a:p>
            <a:pPr marL="742950" lvl="1" indent="-285750">
              <a:lnSpc>
                <a:spcPct val="150000"/>
              </a:lnSpc>
              <a:spcAft>
                <a:spcPts val="600"/>
              </a:spcAft>
              <a:buSzPts val="1000"/>
              <a:buFont typeface="Courier New" panose="02070309020205020404" pitchFamily="49" charset="0"/>
              <a:buChar char="o"/>
              <a:tabLst>
                <a:tab pos="914400" algn="l"/>
              </a:tabLst>
            </a:pPr>
            <a:r>
              <a:rPr lang="en-IN" b="1" kern="100" dirty="0">
                <a:effectLst/>
                <a:latin typeface="Calibri (body)"/>
                <a:ea typeface="Calibri" panose="020F0502020204030204" pitchFamily="34" charset="0"/>
                <a:cs typeface="Times New Roman" panose="02020603050405020304" pitchFamily="18" charset="0"/>
              </a:rPr>
              <a:t>Gold</a:t>
            </a:r>
            <a:r>
              <a:rPr lang="en-IN" kern="100" dirty="0">
                <a:effectLst/>
                <a:latin typeface="Calibri (body)"/>
                <a:ea typeface="Calibri" panose="020F0502020204030204" pitchFamily="34" charset="0"/>
                <a:cs typeface="Times New Roman" panose="02020603050405020304" pitchFamily="18" charset="0"/>
              </a:rPr>
              <a:t> (₹7,999): </a:t>
            </a:r>
            <a:r>
              <a:rPr lang="en-IN" i="1" kern="100" dirty="0">
                <a:effectLst/>
                <a:latin typeface="Calibri (body)"/>
                <a:ea typeface="Calibri" panose="020F0502020204030204" pitchFamily="34" charset="0"/>
                <a:cs typeface="Times New Roman" panose="02020603050405020304" pitchFamily="18" charset="0"/>
              </a:rPr>
              <a:t>Advanced prevention</a:t>
            </a:r>
            <a:r>
              <a:rPr lang="en-IN" kern="100" dirty="0">
                <a:effectLst/>
                <a:latin typeface="Calibri (body)"/>
                <a:ea typeface="Calibri" panose="020F0502020204030204" pitchFamily="34" charset="0"/>
                <a:cs typeface="Times New Roman" panose="02020603050405020304" pitchFamily="18" charset="0"/>
              </a:rPr>
              <a:t> with cardiac stress testing (TMT), bone density (BMD), and mammography.</a:t>
            </a:r>
          </a:p>
          <a:p>
            <a:pPr marL="742950" lvl="1" indent="-285750">
              <a:lnSpc>
                <a:spcPct val="150000"/>
              </a:lnSpc>
              <a:spcAft>
                <a:spcPts val="600"/>
              </a:spcAft>
              <a:buSzPts val="1000"/>
              <a:buFont typeface="Courier New" panose="02070309020205020404" pitchFamily="49" charset="0"/>
              <a:buChar char="o"/>
              <a:tabLst>
                <a:tab pos="914400" algn="l"/>
              </a:tabLst>
            </a:pPr>
            <a:r>
              <a:rPr lang="en-IN" b="1" kern="100" dirty="0">
                <a:effectLst/>
                <a:latin typeface="Calibri (body)"/>
                <a:ea typeface="Calibri" panose="020F0502020204030204" pitchFamily="34" charset="0"/>
                <a:cs typeface="Times New Roman" panose="02020603050405020304" pitchFamily="18" charset="0"/>
              </a:rPr>
              <a:t>Platinum</a:t>
            </a:r>
            <a:r>
              <a:rPr lang="en-IN" kern="100" dirty="0">
                <a:effectLst/>
                <a:latin typeface="Calibri (body)"/>
                <a:ea typeface="Calibri" panose="020F0502020204030204" pitchFamily="34" charset="0"/>
                <a:cs typeface="Times New Roman" panose="02020603050405020304" pitchFamily="18" charset="0"/>
              </a:rPr>
              <a:t> (₹9,999): </a:t>
            </a:r>
            <a:r>
              <a:rPr lang="en-IN" i="1" kern="100" dirty="0">
                <a:effectLst/>
                <a:latin typeface="Calibri (body)"/>
                <a:ea typeface="Calibri" panose="020F0502020204030204" pitchFamily="34" charset="0"/>
                <a:cs typeface="Times New Roman" panose="02020603050405020304" pitchFamily="18" charset="0"/>
              </a:rPr>
              <a:t>Holistic evaluation</a:t>
            </a:r>
            <a:r>
              <a:rPr lang="en-IN" kern="100" dirty="0">
                <a:effectLst/>
                <a:latin typeface="Calibri (body)"/>
                <a:ea typeface="Calibri" panose="020F0502020204030204" pitchFamily="34" charset="0"/>
                <a:cs typeface="Times New Roman" panose="02020603050405020304" pitchFamily="18" charset="0"/>
              </a:rPr>
              <a:t> covering vitamin deficiencies (B12, D3), </a:t>
            </a:r>
            <a:r>
              <a:rPr lang="en-IN" kern="100" dirty="0" err="1">
                <a:effectLst/>
                <a:latin typeface="Calibri (body)"/>
                <a:ea typeface="Calibri" panose="020F0502020204030204" pitchFamily="34" charset="0"/>
                <a:cs typeface="Times New Roman" panose="02020603050405020304" pitchFamily="18" charset="0"/>
              </a:rPr>
              <a:t>tumor</a:t>
            </a:r>
            <a:r>
              <a:rPr lang="en-IN" kern="100" dirty="0">
                <a:effectLst/>
                <a:latin typeface="Calibri (body)"/>
                <a:ea typeface="Calibri" panose="020F0502020204030204" pitchFamily="34" charset="0"/>
                <a:cs typeface="Times New Roman" panose="02020603050405020304" pitchFamily="18" charset="0"/>
              </a:rPr>
              <a:t> markers, and cardiac health.</a:t>
            </a:r>
          </a:p>
          <a:p>
            <a:pPr marL="342900" lvl="0" indent="-342900">
              <a:lnSpc>
                <a:spcPct val="150000"/>
              </a:lnSpc>
              <a:spcAft>
                <a:spcPts val="600"/>
              </a:spcAft>
              <a:buFont typeface="+mj-lt"/>
              <a:buAutoNum type="arabicPeriod"/>
              <a:tabLst>
                <a:tab pos="457200" algn="l"/>
              </a:tabLst>
            </a:pPr>
            <a:r>
              <a:rPr lang="en-IN" sz="2400" b="1" kern="100" dirty="0">
                <a:effectLst/>
                <a:latin typeface="Calibri (body)"/>
                <a:ea typeface="Calibri" panose="020F0502020204030204" pitchFamily="34" charset="0"/>
                <a:cs typeface="Times New Roman" panose="02020603050405020304" pitchFamily="18" charset="0"/>
              </a:rPr>
              <a:t>Gender-Specific Customization</a:t>
            </a:r>
            <a:r>
              <a:rPr lang="en-IN" sz="2400" kern="100" dirty="0">
                <a:effectLst/>
                <a:latin typeface="Calibri (body)"/>
                <a:ea typeface="Calibri" panose="020F0502020204030204" pitchFamily="34" charset="0"/>
                <a:cs typeface="Times New Roman" panose="02020603050405020304" pitchFamily="18" charset="0"/>
              </a:rPr>
              <a:t>:</a:t>
            </a:r>
          </a:p>
          <a:p>
            <a:pPr marL="742950" lvl="1" indent="-285750">
              <a:lnSpc>
                <a:spcPct val="150000"/>
              </a:lnSpc>
              <a:spcAft>
                <a:spcPts val="600"/>
              </a:spcAft>
              <a:buSzPts val="1000"/>
              <a:buFont typeface="Courier New" panose="02070309020205020404" pitchFamily="49" charset="0"/>
              <a:buChar char="o"/>
              <a:tabLst>
                <a:tab pos="914400" algn="l"/>
              </a:tabLst>
            </a:pPr>
            <a:r>
              <a:rPr lang="en-IN" b="1" kern="100" dirty="0">
                <a:effectLst/>
                <a:latin typeface="Calibri (body)"/>
                <a:ea typeface="Calibri" panose="020F0502020204030204" pitchFamily="34" charset="0"/>
                <a:cs typeface="Times New Roman" panose="02020603050405020304" pitchFamily="18" charset="0"/>
              </a:rPr>
              <a:t>Women</a:t>
            </a:r>
            <a:r>
              <a:rPr lang="en-IN" kern="100" dirty="0">
                <a:effectLst/>
                <a:latin typeface="Calibri (body)"/>
                <a:ea typeface="Calibri" panose="020F0502020204030204" pitchFamily="34" charset="0"/>
                <a:cs typeface="Times New Roman" panose="02020603050405020304" pitchFamily="18" charset="0"/>
              </a:rPr>
              <a:t>: Breast ultrasound/mammography, </a:t>
            </a:r>
            <a:r>
              <a:rPr lang="en-IN" kern="100" dirty="0" err="1">
                <a:effectLst/>
                <a:latin typeface="Calibri (body)"/>
                <a:ea typeface="Calibri" panose="020F0502020204030204" pitchFamily="34" charset="0"/>
                <a:cs typeface="Times New Roman" panose="02020603050405020304" pitchFamily="18" charset="0"/>
              </a:rPr>
              <a:t>gynecologist</a:t>
            </a:r>
            <a:r>
              <a:rPr lang="en-IN" kern="100" dirty="0">
                <a:effectLst/>
                <a:latin typeface="Calibri (body)"/>
                <a:ea typeface="Calibri" panose="020F0502020204030204" pitchFamily="34" charset="0"/>
                <a:cs typeface="Times New Roman" panose="02020603050405020304" pitchFamily="18" charset="0"/>
              </a:rPr>
              <a:t> consultations.</a:t>
            </a:r>
          </a:p>
          <a:p>
            <a:pPr marL="742950" lvl="1" indent="-285750">
              <a:lnSpc>
                <a:spcPct val="150000"/>
              </a:lnSpc>
              <a:spcAft>
                <a:spcPts val="600"/>
              </a:spcAft>
              <a:buSzPts val="1000"/>
              <a:buFont typeface="Courier New" panose="02070309020205020404" pitchFamily="49" charset="0"/>
              <a:buChar char="o"/>
              <a:tabLst>
                <a:tab pos="914400" algn="l"/>
              </a:tabLst>
            </a:pPr>
            <a:r>
              <a:rPr lang="en-IN" b="1" kern="100" dirty="0">
                <a:effectLst/>
                <a:latin typeface="Calibri (body)"/>
                <a:ea typeface="Calibri" panose="020F0502020204030204" pitchFamily="34" charset="0"/>
                <a:cs typeface="Times New Roman" panose="02020603050405020304" pitchFamily="18" charset="0"/>
              </a:rPr>
              <a:t>Men</a:t>
            </a:r>
            <a:r>
              <a:rPr lang="en-IN" kern="100" dirty="0">
                <a:effectLst/>
                <a:latin typeface="Calibri (body)"/>
                <a:ea typeface="Calibri" panose="020F0502020204030204" pitchFamily="34" charset="0"/>
                <a:cs typeface="Times New Roman" panose="02020603050405020304" pitchFamily="18" charset="0"/>
              </a:rPr>
              <a:t>: Urologist consultations, Prostate-Specific Antigen (PSA) testing.</a:t>
            </a:r>
          </a:p>
          <a:p>
            <a:pPr marL="342900" lvl="0" indent="-342900">
              <a:lnSpc>
                <a:spcPct val="150000"/>
              </a:lnSpc>
              <a:spcAft>
                <a:spcPts val="600"/>
              </a:spcAft>
              <a:buSzPts val="1000"/>
              <a:buFont typeface="Symbol" panose="05050102010706020507" pitchFamily="18" charset="2"/>
              <a:buChar char=""/>
              <a:tabLst>
                <a:tab pos="457200" algn="l"/>
              </a:tabLst>
            </a:pPr>
            <a:r>
              <a:rPr lang="en-IN" b="1" kern="100" dirty="0">
                <a:effectLst/>
                <a:latin typeface="Calibri (body)"/>
                <a:ea typeface="Calibri" panose="020F0502020204030204" pitchFamily="34" charset="0"/>
                <a:cs typeface="Times New Roman" panose="02020603050405020304" pitchFamily="18" charset="0"/>
              </a:rPr>
              <a:t>Early Detection</a:t>
            </a:r>
            <a:r>
              <a:rPr lang="en-IN" kern="100" dirty="0">
                <a:effectLst/>
                <a:latin typeface="Calibri (body)"/>
                <a:ea typeface="Calibri" panose="020F0502020204030204" pitchFamily="34" charset="0"/>
                <a:cs typeface="Times New Roman" panose="02020603050405020304" pitchFamily="18" charset="0"/>
              </a:rPr>
              <a:t>: Identifies silent conditions like diabetes, hypertension, and cancers before symptoms manifest.</a:t>
            </a:r>
          </a:p>
        </p:txBody>
      </p:sp>
    </p:spTree>
    <p:extLst>
      <p:ext uri="{BB962C8B-B14F-4D97-AF65-F5344CB8AC3E}">
        <p14:creationId xmlns:p14="http://schemas.microsoft.com/office/powerpoint/2010/main" val="3677206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BE53D8-7E59-747C-37B0-C87343731D04}"/>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5" name="TextBox 4">
            <a:extLst>
              <a:ext uri="{FF2B5EF4-FFF2-40B4-BE49-F238E27FC236}">
                <a16:creationId xmlns:a16="http://schemas.microsoft.com/office/drawing/2014/main" id="{1C37CA92-4308-E6CF-4940-B5EE7F40189E}"/>
              </a:ext>
            </a:extLst>
          </p:cNvPr>
          <p:cNvSpPr txBox="1"/>
          <p:nvPr/>
        </p:nvSpPr>
        <p:spPr>
          <a:xfrm>
            <a:off x="-69574" y="634479"/>
            <a:ext cx="12261574" cy="5266185"/>
          </a:xfrm>
          <a:prstGeom prst="rect">
            <a:avLst/>
          </a:prstGeom>
          <a:noFill/>
        </p:spPr>
        <p:txBody>
          <a:bodyPr wrap="square">
            <a:spAutoFit/>
          </a:bodyPr>
          <a:lstStyle/>
          <a:p>
            <a:pPr marL="342900" lvl="0" indent="-342900">
              <a:lnSpc>
                <a:spcPct val="150000"/>
              </a:lnSpc>
              <a:spcAft>
                <a:spcPts val="600"/>
              </a:spcAft>
              <a:buSzPts val="1000"/>
              <a:buFont typeface="Symbol" panose="05050102010706020507" pitchFamily="18" charset="2"/>
              <a:buChar char=""/>
              <a:tabLst>
                <a:tab pos="457200" algn="l"/>
              </a:tabLst>
            </a:pPr>
            <a:r>
              <a:rPr lang="en-IN" b="1" kern="100" dirty="0">
                <a:latin typeface="Calibri (body)"/>
                <a:ea typeface="Calibri" panose="020F0502020204030204" pitchFamily="34" charset="0"/>
                <a:cs typeface="Times New Roman" panose="02020603050405020304" pitchFamily="18" charset="0"/>
              </a:rPr>
              <a:t>Cost Efficiency</a:t>
            </a:r>
            <a:r>
              <a:rPr lang="en-IN" kern="100" dirty="0">
                <a:latin typeface="Calibri (body)"/>
                <a:ea typeface="Calibri" panose="020F0502020204030204" pitchFamily="34" charset="0"/>
                <a:cs typeface="Times New Roman" panose="02020603050405020304" pitchFamily="18" charset="0"/>
              </a:rPr>
              <a:t>: Up to 66% savings compared to à la carte pricing.</a:t>
            </a:r>
          </a:p>
          <a:p>
            <a:pPr marL="342900" lvl="0" indent="-342900">
              <a:lnSpc>
                <a:spcPct val="150000"/>
              </a:lnSpc>
              <a:spcAft>
                <a:spcPts val="600"/>
              </a:spcAft>
              <a:buSzPts val="1000"/>
              <a:buFont typeface="Symbol" panose="05050102010706020507" pitchFamily="18" charset="2"/>
              <a:buChar char=""/>
              <a:tabLst>
                <a:tab pos="457200" algn="l"/>
              </a:tabLst>
            </a:pPr>
            <a:r>
              <a:rPr lang="en-IN" b="1" kern="100" dirty="0">
                <a:latin typeface="Calibri (body)"/>
                <a:ea typeface="Calibri" panose="020F0502020204030204" pitchFamily="34" charset="0"/>
                <a:cs typeface="Times New Roman" panose="02020603050405020304" pitchFamily="18" charset="0"/>
              </a:rPr>
              <a:t>Accessibility</a:t>
            </a:r>
            <a:r>
              <a:rPr lang="en-IN" kern="100" dirty="0">
                <a:latin typeface="Calibri (body)"/>
                <a:ea typeface="Calibri" panose="020F0502020204030204" pitchFamily="34" charset="0"/>
                <a:cs typeface="Times New Roman" panose="02020603050405020304" pitchFamily="18" charset="0"/>
              </a:rPr>
              <a:t>: Tiered pricing ensures broader socioeconomic reach.</a:t>
            </a:r>
          </a:p>
          <a:p>
            <a:pPr lvl="0">
              <a:lnSpc>
                <a:spcPct val="150000"/>
              </a:lnSpc>
              <a:spcAft>
                <a:spcPts val="600"/>
              </a:spcAft>
              <a:tabLst>
                <a:tab pos="457200" algn="l"/>
              </a:tabLst>
            </a:pPr>
            <a:r>
              <a:rPr lang="en-IN" sz="2400" b="1" kern="100" dirty="0">
                <a:effectLst/>
                <a:latin typeface="Calibri (body)"/>
                <a:ea typeface="Calibri" panose="020F0502020204030204" pitchFamily="34" charset="0"/>
                <a:cs typeface="Times New Roman" panose="02020603050405020304" pitchFamily="18" charset="0"/>
              </a:rPr>
              <a:t>3.  Critical Diagnostics Included</a:t>
            </a:r>
            <a:r>
              <a:rPr lang="en-IN" sz="2400" kern="100" dirty="0">
                <a:effectLst/>
                <a:latin typeface="Calibri (body)"/>
                <a:ea typeface="Calibri" panose="020F0502020204030204" pitchFamily="34" charset="0"/>
                <a:cs typeface="Times New Roman" panose="02020603050405020304" pitchFamily="18" charset="0"/>
              </a:rPr>
              <a:t>:</a:t>
            </a:r>
          </a:p>
          <a:p>
            <a:pPr marL="742950" lvl="1" indent="-285750">
              <a:lnSpc>
                <a:spcPct val="150000"/>
              </a:lnSpc>
              <a:spcAft>
                <a:spcPts val="600"/>
              </a:spcAft>
              <a:buSzPts val="1000"/>
              <a:buFont typeface="Courier New" panose="02070309020205020404" pitchFamily="49" charset="0"/>
              <a:buChar char="o"/>
              <a:tabLst>
                <a:tab pos="914400" algn="l"/>
              </a:tabLst>
            </a:pPr>
            <a:r>
              <a:rPr lang="en-IN" b="1" kern="100" dirty="0">
                <a:effectLst/>
                <a:latin typeface="Calibri (body)"/>
                <a:ea typeface="Calibri" panose="020F0502020204030204" pitchFamily="34" charset="0"/>
                <a:cs typeface="Times New Roman" panose="02020603050405020304" pitchFamily="18" charset="0"/>
              </a:rPr>
              <a:t>Cardiac</a:t>
            </a:r>
            <a:r>
              <a:rPr lang="en-IN" kern="100" dirty="0">
                <a:effectLst/>
                <a:latin typeface="Calibri (body)"/>
                <a:ea typeface="Calibri" panose="020F0502020204030204" pitchFamily="34" charset="0"/>
                <a:cs typeface="Times New Roman" panose="02020603050405020304" pitchFamily="18" charset="0"/>
              </a:rPr>
              <a:t>: ECG, Treadmill Test (TMT)</a:t>
            </a:r>
          </a:p>
          <a:p>
            <a:pPr marL="742950" lvl="1" indent="-285750">
              <a:lnSpc>
                <a:spcPct val="150000"/>
              </a:lnSpc>
              <a:spcAft>
                <a:spcPts val="600"/>
              </a:spcAft>
              <a:buSzPts val="1000"/>
              <a:buFont typeface="Courier New" panose="02070309020205020404" pitchFamily="49" charset="0"/>
              <a:buChar char="o"/>
              <a:tabLst>
                <a:tab pos="914400" algn="l"/>
              </a:tabLst>
            </a:pPr>
            <a:r>
              <a:rPr lang="en-IN" b="1" kern="100" dirty="0">
                <a:effectLst/>
                <a:latin typeface="Calibri (body)"/>
                <a:ea typeface="Calibri" panose="020F0502020204030204" pitchFamily="34" charset="0"/>
                <a:cs typeface="Times New Roman" panose="02020603050405020304" pitchFamily="18" charset="0"/>
              </a:rPr>
              <a:t>Oncology</a:t>
            </a:r>
            <a:r>
              <a:rPr lang="en-IN" kern="100" dirty="0">
                <a:effectLst/>
                <a:latin typeface="Calibri (body)"/>
                <a:ea typeface="Calibri" panose="020F0502020204030204" pitchFamily="34" charset="0"/>
                <a:cs typeface="Times New Roman" panose="02020603050405020304" pitchFamily="18" charset="0"/>
              </a:rPr>
              <a:t>: Stool occult blood, </a:t>
            </a:r>
            <a:r>
              <a:rPr lang="en-IN" kern="100" dirty="0" err="1">
                <a:effectLst/>
                <a:latin typeface="Calibri (body)"/>
                <a:ea typeface="Calibri" panose="020F0502020204030204" pitchFamily="34" charset="0"/>
                <a:cs typeface="Times New Roman" panose="02020603050405020304" pitchFamily="18" charset="0"/>
              </a:rPr>
              <a:t>tumor</a:t>
            </a:r>
            <a:r>
              <a:rPr lang="en-IN" kern="100" dirty="0">
                <a:effectLst/>
                <a:latin typeface="Calibri (body)"/>
                <a:ea typeface="Calibri" panose="020F0502020204030204" pitchFamily="34" charset="0"/>
                <a:cs typeface="Times New Roman" panose="02020603050405020304" pitchFamily="18" charset="0"/>
              </a:rPr>
              <a:t> markers</a:t>
            </a:r>
          </a:p>
          <a:p>
            <a:pPr marL="742950" lvl="1" indent="-285750">
              <a:lnSpc>
                <a:spcPct val="150000"/>
              </a:lnSpc>
              <a:spcAft>
                <a:spcPts val="600"/>
              </a:spcAft>
              <a:buSzPts val="1000"/>
              <a:buFont typeface="Courier New" panose="02070309020205020404" pitchFamily="49" charset="0"/>
              <a:buChar char="o"/>
              <a:tabLst>
                <a:tab pos="914400" algn="l"/>
              </a:tabLst>
            </a:pPr>
            <a:r>
              <a:rPr lang="en-IN" b="1" kern="100" dirty="0">
                <a:effectLst/>
                <a:latin typeface="Calibri (body)"/>
                <a:ea typeface="Calibri" panose="020F0502020204030204" pitchFamily="34" charset="0"/>
                <a:cs typeface="Times New Roman" panose="02020603050405020304" pitchFamily="18" charset="0"/>
              </a:rPr>
              <a:t>Metabolic</a:t>
            </a:r>
            <a:r>
              <a:rPr lang="en-IN" kern="100" dirty="0">
                <a:effectLst/>
                <a:latin typeface="Calibri (body)"/>
                <a:ea typeface="Calibri" panose="020F0502020204030204" pitchFamily="34" charset="0"/>
                <a:cs typeface="Times New Roman" panose="02020603050405020304" pitchFamily="18" charset="0"/>
              </a:rPr>
              <a:t>: HbA1c, lipid profiles, thyroid panels</a:t>
            </a:r>
          </a:p>
          <a:p>
            <a:pPr marL="742950" lvl="1" indent="-285750">
              <a:lnSpc>
                <a:spcPct val="150000"/>
              </a:lnSpc>
              <a:spcAft>
                <a:spcPts val="600"/>
              </a:spcAft>
              <a:buSzPts val="1000"/>
              <a:buFont typeface="Courier New" panose="02070309020205020404" pitchFamily="49" charset="0"/>
              <a:buChar char="o"/>
              <a:tabLst>
                <a:tab pos="914400" algn="l"/>
              </a:tabLst>
            </a:pPr>
            <a:r>
              <a:rPr lang="en-IN" b="1" kern="100" dirty="0">
                <a:effectLst/>
                <a:latin typeface="Calibri (body)"/>
                <a:ea typeface="Calibri" panose="020F0502020204030204" pitchFamily="34" charset="0"/>
                <a:cs typeface="Times New Roman" panose="02020603050405020304" pitchFamily="18" charset="0"/>
              </a:rPr>
              <a:t>Organ Function</a:t>
            </a:r>
            <a:r>
              <a:rPr lang="en-IN" kern="100" dirty="0">
                <a:effectLst/>
                <a:latin typeface="Calibri (body)"/>
                <a:ea typeface="Calibri" panose="020F0502020204030204" pitchFamily="34" charset="0"/>
                <a:cs typeface="Times New Roman" panose="02020603050405020304" pitchFamily="18" charset="0"/>
              </a:rPr>
              <a:t>: Liver, kidney, and ultrasound scans</a:t>
            </a:r>
          </a:p>
          <a:p>
            <a:pPr lvl="0">
              <a:lnSpc>
                <a:spcPct val="150000"/>
              </a:lnSpc>
              <a:spcAft>
                <a:spcPts val="600"/>
              </a:spcAft>
              <a:tabLst>
                <a:tab pos="457200" algn="l"/>
              </a:tabLst>
            </a:pPr>
            <a:r>
              <a:rPr lang="en-IN" b="1" kern="100" dirty="0">
                <a:effectLst/>
                <a:latin typeface="Calibri (body)"/>
                <a:ea typeface="Calibri" panose="020F0502020204030204" pitchFamily="34" charset="0"/>
                <a:cs typeface="Times New Roman" panose="02020603050405020304" pitchFamily="18" charset="0"/>
              </a:rPr>
              <a:t>4.  </a:t>
            </a:r>
            <a:r>
              <a:rPr lang="en-IN" sz="2400" b="1" kern="100" dirty="0">
                <a:effectLst/>
                <a:latin typeface="Calibri (body)"/>
                <a:ea typeface="Calibri" panose="020F0502020204030204" pitchFamily="34" charset="0"/>
                <a:cs typeface="Times New Roman" panose="02020603050405020304" pitchFamily="18" charset="0"/>
              </a:rPr>
              <a:t>Value Proposition</a:t>
            </a:r>
            <a:r>
              <a:rPr lang="en-IN" sz="2400" kern="100" dirty="0">
                <a:effectLst/>
                <a:latin typeface="Calibri (body)"/>
                <a:ea typeface="Calibri" panose="020F0502020204030204" pitchFamily="34" charset="0"/>
                <a:cs typeface="Times New Roman" panose="02020603050405020304" pitchFamily="18" charset="0"/>
              </a:rPr>
              <a:t>:</a:t>
            </a:r>
          </a:p>
          <a:p>
            <a:pPr marL="742950" lvl="1" indent="-285750">
              <a:lnSpc>
                <a:spcPct val="150000"/>
              </a:lnSpc>
              <a:spcAft>
                <a:spcPts val="600"/>
              </a:spcAft>
              <a:buSzPts val="1000"/>
              <a:buFont typeface="Courier New" panose="02070309020205020404" pitchFamily="49" charset="0"/>
              <a:buChar char="o"/>
              <a:tabLst>
                <a:tab pos="914400" algn="l"/>
              </a:tabLst>
            </a:pPr>
            <a:r>
              <a:rPr lang="en-IN" kern="100" dirty="0">
                <a:effectLst/>
                <a:latin typeface="Calibri (body)"/>
                <a:ea typeface="Calibri" panose="020F0502020204030204" pitchFamily="34" charset="0"/>
                <a:cs typeface="Times New Roman" panose="02020603050405020304" pitchFamily="18" charset="0"/>
              </a:rPr>
              <a:t>Packages discounted by </a:t>
            </a:r>
            <a:r>
              <a:rPr lang="en-IN" b="1" kern="100" dirty="0">
                <a:effectLst/>
                <a:latin typeface="Calibri (body)"/>
                <a:ea typeface="Calibri" panose="020F0502020204030204" pitchFamily="34" charset="0"/>
                <a:cs typeface="Times New Roman" panose="02020603050405020304" pitchFamily="18" charset="0"/>
              </a:rPr>
              <a:t>20-66%</a:t>
            </a:r>
            <a:r>
              <a:rPr lang="en-IN" kern="100" dirty="0">
                <a:effectLst/>
                <a:latin typeface="Calibri (body)"/>
                <a:ea typeface="Calibri" panose="020F0502020204030204" pitchFamily="34" charset="0"/>
                <a:cs typeface="Times New Roman" panose="02020603050405020304" pitchFamily="18" charset="0"/>
              </a:rPr>
              <a:t> (e.g., Platinum slashed from ₹29,500 to ₹9,999).</a:t>
            </a:r>
          </a:p>
          <a:p>
            <a:pPr marL="742950" lvl="1" indent="-285750">
              <a:lnSpc>
                <a:spcPct val="150000"/>
              </a:lnSpc>
              <a:spcAft>
                <a:spcPts val="600"/>
              </a:spcAft>
              <a:buSzPts val="1000"/>
              <a:buFont typeface="Courier New" panose="02070309020205020404" pitchFamily="49" charset="0"/>
              <a:buChar char="o"/>
              <a:tabLst>
                <a:tab pos="914400" algn="l"/>
              </a:tabLst>
            </a:pPr>
            <a:r>
              <a:rPr lang="en-IN" b="1" kern="100" dirty="0">
                <a:effectLst/>
                <a:latin typeface="Calibri (body)"/>
                <a:ea typeface="Calibri" panose="020F0502020204030204" pitchFamily="34" charset="0"/>
                <a:cs typeface="Times New Roman" panose="02020603050405020304" pitchFamily="18" charset="0"/>
              </a:rPr>
              <a:t>Multi-specialist consultations</a:t>
            </a:r>
            <a:r>
              <a:rPr lang="en-IN" kern="100" dirty="0">
                <a:effectLst/>
                <a:latin typeface="Calibri (body)"/>
                <a:ea typeface="Calibri" panose="020F0502020204030204" pitchFamily="34" charset="0"/>
                <a:cs typeface="Times New Roman" panose="02020603050405020304" pitchFamily="18" charset="0"/>
              </a:rPr>
              <a:t> bundled with diagnostics (Internal Medicine, Cardiology, </a:t>
            </a:r>
            <a:r>
              <a:rPr lang="en-IN" kern="100" dirty="0" err="1">
                <a:effectLst/>
                <a:latin typeface="Calibri (body)"/>
                <a:ea typeface="Calibri" panose="020F0502020204030204" pitchFamily="34" charset="0"/>
                <a:cs typeface="Times New Roman" panose="02020603050405020304" pitchFamily="18" charset="0"/>
              </a:rPr>
              <a:t>Gynecology</a:t>
            </a:r>
            <a:r>
              <a:rPr lang="en-IN" kern="100" dirty="0">
                <a:effectLst/>
                <a:latin typeface="Calibri (body)"/>
                <a:ea typeface="Calibri" panose="020F0502020204030204" pitchFamily="34" charset="0"/>
                <a:cs typeface="Times New Roman" panose="02020603050405020304" pitchFamily="18" charset="0"/>
              </a:rPr>
              <a:t>/Urology).</a:t>
            </a:r>
          </a:p>
        </p:txBody>
      </p:sp>
      <p:pic>
        <p:nvPicPr>
          <p:cNvPr id="6" name="Picture 5">
            <a:extLst>
              <a:ext uri="{FF2B5EF4-FFF2-40B4-BE49-F238E27FC236}">
                <a16:creationId xmlns:a16="http://schemas.microsoft.com/office/drawing/2014/main" id="{602E95F8-6EB4-07AB-96BE-CE988139AF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2843" y="0"/>
            <a:ext cx="2695903" cy="1268959"/>
          </a:xfrm>
          <a:prstGeom prst="rect">
            <a:avLst/>
          </a:prstGeom>
        </p:spPr>
      </p:pic>
    </p:spTree>
    <p:extLst>
      <p:ext uri="{BB962C8B-B14F-4D97-AF65-F5344CB8AC3E}">
        <p14:creationId xmlns:p14="http://schemas.microsoft.com/office/powerpoint/2010/main" val="3163274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572493" y="269712"/>
            <a:ext cx="11018520" cy="1434415"/>
          </a:xfrm>
        </p:spPr>
        <p:txBody>
          <a:bodyPr anchor="b">
            <a:normAutofit/>
          </a:bodyPr>
          <a:lstStyle/>
          <a:p>
            <a:r>
              <a:rPr lang="en-IN" sz="2400" b="1" dirty="0"/>
              <a:t>Objectives of  Study</a:t>
            </a:r>
          </a:p>
        </p:txBody>
      </p:sp>
      <p:sp>
        <p:nvSpPr>
          <p:cNvPr id="36"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
            <a:extLst>
              <a:ext uri="{FF2B5EF4-FFF2-40B4-BE49-F238E27FC236}">
                <a16:creationId xmlns:a16="http://schemas.microsoft.com/office/drawing/2014/main" id="{EF69C5B4-CBEA-9144-4488-08F423A37C1F}"/>
              </a:ext>
            </a:extLst>
          </p:cNvPr>
          <p:cNvSpPr>
            <a:spLocks noGrp="1" noChangeArrowheads="1"/>
          </p:cNvSpPr>
          <p:nvPr>
            <p:ph idx="1"/>
          </p:nvPr>
        </p:nvSpPr>
        <p:spPr bwMode="auto">
          <a:xfrm>
            <a:off x="572493" y="2071316"/>
            <a:ext cx="6713552" cy="411917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t"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Char char="•"/>
              <a:tabLst/>
            </a:pPr>
            <a:r>
              <a:rPr kumimoji="0" lang="en-US" altLang="en-US" sz="1800" b="1" i="0" u="none" strike="noStrike" cap="none" normalizeH="0" baseline="0" dirty="0">
                <a:ln>
                  <a:noFill/>
                </a:ln>
                <a:effectLst/>
              </a:rPr>
              <a:t>To assess the level of awareness</a:t>
            </a:r>
            <a:r>
              <a:rPr kumimoji="0" lang="en-US" altLang="en-US" sz="1800" b="0" i="0" u="none" strike="noStrike" cap="none" normalizeH="0" baseline="0" dirty="0">
                <a:ln>
                  <a:noFill/>
                </a:ln>
                <a:effectLst/>
              </a:rPr>
              <a:t> among patients regarding the availability and importance of preventive health checkup packages offered by CK Birla Hospital.</a:t>
            </a:r>
          </a:p>
          <a:p>
            <a:pPr marL="0" marR="0" lvl="0" indent="0" defTabSz="914400" rtl="0" eaLnBrk="0" fontAlgn="base" latinLnBrk="0" hangingPunct="0">
              <a:spcBef>
                <a:spcPct val="0"/>
              </a:spcBef>
              <a:spcAft>
                <a:spcPts val="600"/>
              </a:spcAft>
              <a:buClrTx/>
              <a:buSzTx/>
              <a:buFontTx/>
              <a:buChar char="•"/>
              <a:tabLst/>
            </a:pPr>
            <a:r>
              <a:rPr kumimoji="0" lang="en-US" altLang="en-US" sz="1800" b="1" i="0" u="none" strike="noStrike" cap="none" normalizeH="0" baseline="0" dirty="0">
                <a:ln>
                  <a:noFill/>
                </a:ln>
                <a:effectLst/>
              </a:rPr>
              <a:t>To evaluate patients’ perceptions and beliefs</a:t>
            </a:r>
            <a:r>
              <a:rPr kumimoji="0" lang="en-US" altLang="en-US" sz="1800" b="0" i="0" u="none" strike="noStrike" cap="none" normalizeH="0" baseline="0" dirty="0">
                <a:ln>
                  <a:noFill/>
                </a:ln>
                <a:effectLst/>
              </a:rPr>
              <a:t> related to early disease detection and the role of preventive checkups in maintaining long-term health.</a:t>
            </a:r>
          </a:p>
          <a:p>
            <a:pPr marL="0" marR="0" lvl="0" indent="0" defTabSz="914400" rtl="0" eaLnBrk="0" fontAlgn="base" latinLnBrk="0" hangingPunct="0">
              <a:spcBef>
                <a:spcPct val="0"/>
              </a:spcBef>
              <a:spcAft>
                <a:spcPts val="600"/>
              </a:spcAft>
              <a:buClrTx/>
              <a:buSzTx/>
              <a:buFontTx/>
              <a:buChar char="•"/>
              <a:tabLst/>
            </a:pPr>
            <a:r>
              <a:rPr kumimoji="0" lang="en-US" altLang="en-US" sz="1800" b="1" i="0" u="none" strike="noStrike" cap="none" normalizeH="0" baseline="0" dirty="0">
                <a:ln>
                  <a:noFill/>
                </a:ln>
                <a:effectLst/>
              </a:rPr>
              <a:t>To identify key barriers</a:t>
            </a:r>
            <a:r>
              <a:rPr kumimoji="0" lang="en-US" altLang="en-US" sz="1800" b="0" i="0" u="none" strike="noStrike" cap="none" normalizeH="0" baseline="0" dirty="0">
                <a:ln>
                  <a:noFill/>
                </a:ln>
                <a:effectLst/>
              </a:rPr>
              <a:t> (such as cost, time, fear, and lack of knowledge) that prevent patients from participating in regular preventive health screenings.</a:t>
            </a:r>
          </a:p>
          <a:p>
            <a:pPr marL="0" marR="0" lvl="0" indent="0" defTabSz="914400" rtl="0" eaLnBrk="0" fontAlgn="base" latinLnBrk="0" hangingPunct="0">
              <a:spcBef>
                <a:spcPct val="0"/>
              </a:spcBef>
              <a:spcAft>
                <a:spcPts val="600"/>
              </a:spcAft>
              <a:buClrTx/>
              <a:buSzTx/>
              <a:buFontTx/>
              <a:buChar char="•"/>
              <a:tabLst/>
            </a:pPr>
            <a:r>
              <a:rPr kumimoji="0" lang="en-US" altLang="en-US" sz="1800" b="1" i="0" u="none" strike="noStrike" cap="none" normalizeH="0" baseline="0" dirty="0">
                <a:ln>
                  <a:noFill/>
                </a:ln>
                <a:effectLst/>
              </a:rPr>
              <a:t>To analyze the relationship between socio-demographic factors</a:t>
            </a:r>
            <a:r>
              <a:rPr kumimoji="0" lang="en-US" altLang="en-US" sz="1800" b="0" i="0" u="none" strike="noStrike" cap="none" normalizeH="0" baseline="0" dirty="0">
                <a:ln>
                  <a:noFill/>
                </a:ln>
                <a:effectLst/>
              </a:rPr>
              <a:t> (age, gender, education, and income) and the awareness, perception, and participation in preventive health checkups.</a:t>
            </a: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7</a:t>
            </a:fld>
            <a:endParaRPr lang="en-IN"/>
          </a:p>
        </p:txBody>
      </p:sp>
    </p:spTree>
    <p:extLst>
      <p:ext uri="{BB962C8B-B14F-4D97-AF65-F5344CB8AC3E}">
        <p14:creationId xmlns:p14="http://schemas.microsoft.com/office/powerpoint/2010/main" val="3544687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sz="2400" b="1" dirty="0"/>
              <a:t>Methodology</a:t>
            </a:r>
            <a:endParaRPr lang="en-IN" b="1" dirty="0"/>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288235" y="1500809"/>
            <a:ext cx="11628782" cy="5220666"/>
          </a:xfrm>
        </p:spPr>
        <p:txBody>
          <a:bodyPr>
            <a:normAutofit lnSpcReduction="10000"/>
          </a:bodyPr>
          <a:lstStyle/>
          <a:p>
            <a:endParaRPr lang="en-IN" sz="1800" b="1" u="sng" dirty="0"/>
          </a:p>
          <a:p>
            <a:r>
              <a:rPr lang="en-IN" sz="1800" b="1" u="sng" dirty="0"/>
              <a:t>Study Design</a:t>
            </a:r>
            <a:endParaRPr lang="en-IN" sz="1800" u="sng" dirty="0"/>
          </a:p>
          <a:p>
            <a:pPr lvl="0"/>
            <a:r>
              <a:rPr lang="en-IN" sz="1800" b="1" dirty="0"/>
              <a:t>Approach</a:t>
            </a:r>
            <a:r>
              <a:rPr lang="en-IN" sz="1800" dirty="0"/>
              <a:t>: Quantitative cross-sectional study</a:t>
            </a:r>
          </a:p>
          <a:p>
            <a:pPr lvl="0"/>
            <a:r>
              <a:rPr lang="en-IN" sz="1800" b="1" dirty="0"/>
              <a:t>Duration</a:t>
            </a:r>
            <a:r>
              <a:rPr lang="en-IN" sz="1800" dirty="0"/>
              <a:t>: March 1 – May 31, 2025 (12 weeks)</a:t>
            </a:r>
          </a:p>
          <a:p>
            <a:pPr lvl="0"/>
            <a:r>
              <a:rPr lang="en-IN" sz="1800" b="1" dirty="0"/>
              <a:t>Location</a:t>
            </a:r>
            <a:r>
              <a:rPr lang="en-IN" sz="1800" dirty="0"/>
              <a:t>: General Outpatient Department (OPD), CK Birla Hospital, Gurugram</a:t>
            </a:r>
          </a:p>
          <a:p>
            <a:pPr lvl="0"/>
            <a:r>
              <a:rPr lang="en-IN" sz="1800" b="1" dirty="0"/>
              <a:t>Rationale</a:t>
            </a:r>
            <a:r>
              <a:rPr lang="en-IN" sz="1800" dirty="0"/>
              <a:t>: Snapshots patient perspectives during routine visits, avoiding emergency care bias.</a:t>
            </a:r>
          </a:p>
          <a:p>
            <a:pPr marL="0" indent="0">
              <a:buNone/>
            </a:pPr>
            <a:endParaRPr lang="en-IN" sz="1800" dirty="0"/>
          </a:p>
          <a:p>
            <a:r>
              <a:rPr lang="en-IN" sz="1800" b="1" u="sng" dirty="0"/>
              <a:t>Participants</a:t>
            </a:r>
            <a:endParaRPr lang="en-IN" sz="1800" u="sng" dirty="0"/>
          </a:p>
          <a:p>
            <a:pPr lvl="0"/>
            <a:r>
              <a:rPr lang="en-IN" sz="1800" b="1" dirty="0"/>
              <a:t>Included</a:t>
            </a:r>
            <a:r>
              <a:rPr lang="en-IN" sz="1800" dirty="0"/>
              <a:t>: 140 adults (≥18 years) from general OPD.</a:t>
            </a:r>
          </a:p>
          <a:p>
            <a:pPr lvl="0"/>
            <a:r>
              <a:rPr lang="en-IN" sz="1800" b="1" dirty="0"/>
              <a:t>Excluded</a:t>
            </a:r>
            <a:r>
              <a:rPr lang="en-IN" sz="1800" dirty="0"/>
              <a:t>: Emergency/specialized care patients (oncology, cardiology).</a:t>
            </a:r>
          </a:p>
          <a:p>
            <a:r>
              <a:rPr lang="en-IN" sz="1800" b="1" dirty="0"/>
              <a:t> </a:t>
            </a:r>
            <a:endParaRPr lang="en-IN" sz="1800" dirty="0"/>
          </a:p>
          <a:p>
            <a:r>
              <a:rPr lang="en-IN" sz="1800" b="1" u="sng" dirty="0"/>
              <a:t>Data Collection</a:t>
            </a:r>
            <a:r>
              <a:rPr lang="en-IN" sz="1800" u="sng" dirty="0"/>
              <a:t>:</a:t>
            </a:r>
          </a:p>
          <a:p>
            <a:pPr lvl="0"/>
            <a:r>
              <a:rPr lang="en-IN" sz="1800" b="1" dirty="0"/>
              <a:t>Structured questionnaire</a:t>
            </a:r>
            <a:r>
              <a:rPr lang="en-IN" sz="1800" dirty="0"/>
              <a:t> (demographics, awareness, barriers, participation).</a:t>
            </a:r>
          </a:p>
          <a:p>
            <a:pPr lvl="0"/>
            <a:r>
              <a:rPr lang="en-IN" sz="1800" b="1" dirty="0"/>
              <a:t>Sampling</a:t>
            </a:r>
            <a:r>
              <a:rPr lang="en-IN" sz="1800" dirty="0"/>
              <a:t>: Convenience sampling (march-</a:t>
            </a:r>
            <a:r>
              <a:rPr lang="en-IN" sz="1800" dirty="0" err="1"/>
              <a:t>june</a:t>
            </a:r>
            <a:r>
              <a:rPr lang="en-IN" sz="1800" dirty="0"/>
              <a:t> 2024).</a:t>
            </a:r>
          </a:p>
          <a:p>
            <a:pPr lvl="0"/>
            <a:r>
              <a:rPr lang="en-IN" sz="1800" b="1" dirty="0"/>
              <a:t>Ethics</a:t>
            </a:r>
            <a:r>
              <a:rPr lang="en-IN" sz="1800" dirty="0"/>
              <a:t>: Informed consent, anonymized data.</a:t>
            </a:r>
          </a:p>
          <a:p>
            <a:endParaRPr lang="en-IN" sz="1800" dirty="0"/>
          </a:p>
          <a:p>
            <a:endParaRPr lang="en-IN" sz="1800"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0" name="Rectangle 1029">
            <a:extLst>
              <a:ext uri="{FF2B5EF4-FFF2-40B4-BE49-F238E27FC236}">
                <a16:creationId xmlns:a16="http://schemas.microsoft.com/office/drawing/2014/main" id="{53E60C6D-4E85-4E14-BCDF-BF15C241F7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6151294" y="486184"/>
            <a:ext cx="5397237" cy="1325563"/>
          </a:xfrm>
        </p:spPr>
        <p:txBody>
          <a:bodyPr vert="horz" lIns="91440" tIns="45720" rIns="91440" bIns="45720" rtlCol="0" anchor="ctr">
            <a:normAutofit/>
          </a:bodyPr>
          <a:lstStyle/>
          <a:p>
            <a:r>
              <a:rPr lang="en-US" sz="2000" b="1" dirty="0"/>
              <a:t>                             Methodology </a:t>
            </a:r>
            <a:endParaRPr lang="en-US" dirty="0"/>
          </a:p>
        </p:txBody>
      </p:sp>
      <p:pic>
        <p:nvPicPr>
          <p:cNvPr id="1025" name="Picture 14" descr="A black and white text&#10;&#10;AI-generated content may be incorrect.">
            <a:extLst>
              <a:ext uri="{FF2B5EF4-FFF2-40B4-BE49-F238E27FC236}">
                <a16:creationId xmlns:a16="http://schemas.microsoft.com/office/drawing/2014/main" id="{67905FEE-BB83-C93A-1E9B-00236957FCD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98353" y="1185360"/>
            <a:ext cx="4555700" cy="1559927"/>
          </a:xfrm>
          <a:custGeom>
            <a:avLst/>
            <a:gdLst/>
            <a:ahLst/>
            <a:cxnLst/>
            <a:rect l="l" t="t" r="r" b="b"/>
            <a:pathLst>
              <a:path w="4555700" h="2733294">
                <a:moveTo>
                  <a:pt x="82217" y="0"/>
                </a:moveTo>
                <a:lnTo>
                  <a:pt x="4473483" y="0"/>
                </a:lnTo>
                <a:cubicBezTo>
                  <a:pt x="4518890" y="0"/>
                  <a:pt x="4555700" y="36810"/>
                  <a:pt x="4555700" y="82217"/>
                </a:cubicBezTo>
                <a:lnTo>
                  <a:pt x="4555700" y="2651077"/>
                </a:lnTo>
                <a:cubicBezTo>
                  <a:pt x="4555700" y="2696484"/>
                  <a:pt x="4518890" y="2733294"/>
                  <a:pt x="4473483" y="2733294"/>
                </a:cubicBezTo>
                <a:lnTo>
                  <a:pt x="82217" y="2733294"/>
                </a:lnTo>
                <a:cubicBezTo>
                  <a:pt x="36810" y="2733294"/>
                  <a:pt x="0" y="2696484"/>
                  <a:pt x="0" y="2651077"/>
                </a:cubicBezTo>
                <a:lnTo>
                  <a:pt x="0" y="82217"/>
                </a:lnTo>
                <a:cubicBezTo>
                  <a:pt x="0" y="36810"/>
                  <a:pt x="36810" y="0"/>
                  <a:pt x="82217" y="0"/>
                </a:cubicBezTo>
                <a:close/>
              </a:path>
            </a:pathLst>
          </a:custGeom>
          <a:noFill/>
          <a:extLst>
            <a:ext uri="{909E8E84-426E-40DD-AFC4-6F175D3DCCD1}">
              <a14:hiddenFill xmlns:a14="http://schemas.microsoft.com/office/drawing/2010/main">
                <a:solidFill>
                  <a:srgbClr val="FFFFFF"/>
                </a:solidFill>
              </a14:hiddenFill>
            </a:ext>
          </a:extLst>
        </p:spPr>
      </p:pic>
      <p:sp>
        <p:nvSpPr>
          <p:cNvPr id="1032" name="Freeform: Shape 1031">
            <a:extLst>
              <a:ext uri="{FF2B5EF4-FFF2-40B4-BE49-F238E27FC236}">
                <a16:creationId xmlns:a16="http://schemas.microsoft.com/office/drawing/2014/main" id="{7D42D292-4C48-479B-9E59-E29CD9871C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Rectangle 2">
            <a:extLst>
              <a:ext uri="{FF2B5EF4-FFF2-40B4-BE49-F238E27FC236}">
                <a16:creationId xmlns:a16="http://schemas.microsoft.com/office/drawing/2014/main" id="{6805F545-7BBD-1A47-01E1-41FBDEE44386}"/>
              </a:ext>
            </a:extLst>
          </p:cNvPr>
          <p:cNvSpPr>
            <a:spLocks noChangeArrowheads="1"/>
          </p:cNvSpPr>
          <p:nvPr/>
        </p:nvSpPr>
        <p:spPr bwMode="auto">
          <a:xfrm>
            <a:off x="6151294" y="1946684"/>
            <a:ext cx="5397237" cy="435133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p>
            <a:pPr marL="0" marR="0" lvl="0" indent="-228600" fontAlgn="base">
              <a:lnSpc>
                <a:spcPct val="90000"/>
              </a:lnSpc>
              <a:spcBef>
                <a:spcPct val="0"/>
              </a:spcBef>
              <a:spcAft>
                <a:spcPts val="600"/>
              </a:spcAft>
              <a:buClrTx/>
              <a:buSzTx/>
              <a:buFont typeface="Arial" panose="020B0604020202020204" pitchFamily="34" charset="0"/>
              <a:buChar char="•"/>
              <a:tabLst/>
            </a:pPr>
            <a:r>
              <a:rPr kumimoji="0" lang="en-US" altLang="en-US" b="1" i="0" u="none" strike="noStrike" cap="none" normalizeH="0" baseline="0" dirty="0">
                <a:ln>
                  <a:noFill/>
                </a:ln>
                <a:effectLst/>
              </a:rPr>
              <a:t>Cochran’s Formula for Sample Size calculation.</a:t>
            </a:r>
            <a:endParaRPr kumimoji="0" lang="en-US" altLang="en-US" b="0" i="0" u="none" strike="noStrike" cap="none" normalizeH="0" baseline="0" dirty="0">
              <a:ln>
                <a:noFill/>
              </a:ln>
              <a:effectLst/>
            </a:endParaRPr>
          </a:p>
          <a:p>
            <a:pPr marL="0" marR="0" lvl="0" indent="-228600" fontAlgn="base">
              <a:lnSpc>
                <a:spcPct val="90000"/>
              </a:lnSpc>
              <a:spcBef>
                <a:spcPct val="0"/>
              </a:spcBef>
              <a:spcAft>
                <a:spcPts val="600"/>
              </a:spcAft>
              <a:buClrTx/>
              <a:buSzTx/>
              <a:buFont typeface="Arial" panose="020B0604020202020204" pitchFamily="34" charset="0"/>
              <a:buChar char="•"/>
              <a:tabLst/>
            </a:pPr>
            <a:r>
              <a:rPr kumimoji="0" lang="en-US" altLang="en-US" b="0" i="0" u="none" strike="noStrike" cap="none" normalizeH="0" baseline="0" dirty="0">
                <a:ln>
                  <a:noFill/>
                </a:ln>
                <a:effectLst/>
              </a:rPr>
              <a:t>Cochran’s formula is used to calculate an ideal sample size when the population is large or unknown. The formula is:</a:t>
            </a:r>
          </a:p>
          <a:p>
            <a:r>
              <a:rPr lang="en-IN" dirty="0"/>
              <a:t>Where:</a:t>
            </a:r>
          </a:p>
          <a:p>
            <a:pPr lvl="0"/>
            <a:r>
              <a:rPr lang="en-IN" dirty="0"/>
              <a:t>n0 = Required sample size</a:t>
            </a:r>
          </a:p>
          <a:p>
            <a:pPr lvl="0"/>
            <a:r>
              <a:rPr lang="en-IN" dirty="0"/>
              <a:t>Z = Z-score (1.96 for 95% confidence level)</a:t>
            </a:r>
          </a:p>
          <a:p>
            <a:pPr lvl="0"/>
            <a:r>
              <a:rPr lang="en-IN" dirty="0"/>
              <a:t>p= Estimated proportion of the population with the attribute (0.5 is used when unknown, as it gives the maximum sample size)</a:t>
            </a:r>
          </a:p>
          <a:p>
            <a:pPr lvl="0"/>
            <a:r>
              <a:rPr lang="en-IN" dirty="0"/>
              <a:t>e = Desired level of precision (margin of error), usually 0.05 (5%)</a:t>
            </a:r>
            <a:endParaRPr kumimoji="0" lang="en-US" altLang="en-US" b="0" i="0" u="none" strike="noStrike" cap="none" normalizeH="0" baseline="0" dirty="0">
              <a:ln>
                <a:noFill/>
              </a:ln>
              <a:effectLst/>
            </a:endParaRPr>
          </a:p>
          <a:p>
            <a:pPr marL="0" marR="0" lvl="0" indent="-228600" fontAlgn="base">
              <a:lnSpc>
                <a:spcPct val="90000"/>
              </a:lnSpc>
              <a:spcBef>
                <a:spcPct val="0"/>
              </a:spcBef>
              <a:spcAft>
                <a:spcPts val="600"/>
              </a:spcAft>
              <a:buClrTx/>
              <a:buSzTx/>
              <a:buFont typeface="Arial" panose="020B0604020202020204" pitchFamily="34" charset="0"/>
              <a:buChar char="•"/>
              <a:tabLst/>
            </a:pPr>
            <a:endParaRPr kumimoji="0" lang="en-US" altLang="en-US" b="0" i="0" u="none" strike="noStrike" cap="none" normalizeH="0" baseline="0" dirty="0">
              <a:ln>
                <a:noFill/>
              </a:ln>
              <a:effectLst/>
            </a:endParaRPr>
          </a:p>
        </p:txBody>
      </p:sp>
      <p:sp>
        <p:nvSpPr>
          <p:cNvPr id="1034" name="Arc 1033">
            <a:extLst>
              <a:ext uri="{FF2B5EF4-FFF2-40B4-BE49-F238E27FC236}">
                <a16:creationId xmlns:a16="http://schemas.microsoft.com/office/drawing/2014/main" id="{533DF362-939D-4EEE-8DC4-6B54607E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95198">
            <a:off x="1539683" y="162676"/>
            <a:ext cx="4083433" cy="4083433"/>
          </a:xfrm>
          <a:prstGeom prst="arc">
            <a:avLst>
              <a:gd name="adj1" fmla="val 17445962"/>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smtClean="0"/>
              <a:pPr>
                <a:spcAft>
                  <a:spcPts val="600"/>
                </a:spcAft>
              </a:pPr>
              <a:t>9</a:t>
            </a:fld>
            <a:endParaRPr lang="en-US"/>
          </a:p>
        </p:txBody>
      </p:sp>
    </p:spTree>
    <p:extLst>
      <p:ext uri="{BB962C8B-B14F-4D97-AF65-F5344CB8AC3E}">
        <p14:creationId xmlns:p14="http://schemas.microsoft.com/office/powerpoint/2010/main" val="12062442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