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22"/>
  </p:notesMasterIdLst>
  <p:sldIdLst>
    <p:sldId id="282" r:id="rId2"/>
    <p:sldId id="257" r:id="rId3"/>
    <p:sldId id="283" r:id="rId4"/>
    <p:sldId id="285" r:id="rId5"/>
    <p:sldId id="260" r:id="rId6"/>
    <p:sldId id="284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7" r:id="rId16"/>
    <p:sldId id="279" r:id="rId17"/>
    <p:sldId id="280" r:id="rId18"/>
    <p:sldId id="270" r:id="rId19"/>
    <p:sldId id="271" r:id="rId20"/>
    <p:sldId id="26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84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18-06-2025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767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18-06-2025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394523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393761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544351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2086520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18-06-2025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3338713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18-06-2025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669909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9839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771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8868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4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18-06-2025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209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18-06-2025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087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8769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51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285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18-06-2025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603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9050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bcindia.gov.in/" TargetMode="External"/><Relationship Id="rId2" Type="http://schemas.openxmlformats.org/officeDocument/2006/relationships/hyperlink" Target="https://www.who.int/publications/i/item/978924007672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www.cdc.gov/tb/topic/testing/healthcareworkers.htm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slide" Target="slide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0670" y="1268959"/>
            <a:ext cx="10421957" cy="1727629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 - Analysis of Tuberculosis Mass Screening Using Chest X-rays data of Madhya Pradesh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671" y="3532988"/>
            <a:ext cx="10421956" cy="2503322"/>
          </a:xfrm>
        </p:spPr>
        <p:txBody>
          <a:bodyPr>
            <a:no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- U4RAD Technologies Pvt LTD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Mentor -  Dr Ekta  Saroha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By - Rinku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(PG/23/091)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1201" y="6036310"/>
            <a:ext cx="1193868" cy="640080"/>
          </a:xfrm>
        </p:spPr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21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(2/3)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311"/>
            <a:ext cx="10515600" cy="4667652"/>
          </a:xfrm>
        </p:spPr>
        <p:txBody>
          <a:bodyPr>
            <a:normAutofit/>
          </a:bodyPr>
          <a:lstStyle/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 sz="2400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Prevalence of Abnormalities by Age Group:</a:t>
            </a:r>
          </a:p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analysis revealed a clear upward trend in abnormality prevalence with increasing age.</a:t>
            </a:r>
          </a:p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55–64 year group showed the highest proportion of abnormal findings (22.0%), followed by the 65+ group (19.4%) and the 45–54 group (18.0%).</a:t>
            </a:r>
          </a:p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lowest prevalence was observed in the under-25 cohort, suggesting age as a major risk factor for radiological abnormalities.</a:t>
            </a:r>
          </a:p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results are crucial for resource optimization, indicating that screening yield is significantly higher in older populations.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(3/3)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09311"/>
            <a:ext cx="9968640" cy="4739089"/>
          </a:xfrm>
        </p:spPr>
        <p:txBody>
          <a:bodyPr>
            <a:noAutofit/>
          </a:bodyPr>
          <a:lstStyle/>
          <a:p>
            <a:pPr marL="0" indent="0">
              <a:buNone/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Yield of Screening Process: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852 individuals screened, 158 showed radiological signs warranting further follow-up, translating to a yield of 18.5%.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suggests that nearly 1 in 5 individuals screened via chest X-ray in the program exhibited signs meriting diagnostic attention.</a:t>
            </a:r>
          </a:p>
          <a:p>
            <a:pPr marL="0" indent="0">
              <a:buNone/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Gender-Based Analysis: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While detailed breakdowns of abnormality by gender were not available, preliminary trends suggest similar prevalence across genders with slight female predominance.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graph-based visualization can better depict comparative abnormality detection across male and female cohorts.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77108"/>
            <a:ext cx="9847454" cy="4871292"/>
          </a:xfrm>
        </p:spPr>
        <p:txBody>
          <a:bodyPr>
            <a:noAutofit/>
          </a:bodyPr>
          <a:lstStyle/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Interpretations: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relatively high prevalence (18.5%) of radiological abnormalities justifies the inclusion of chest X-rays as a frontline screening tool in TB control strategies.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strong correlation between increasing age and likelihood of abnormalities suggests a need to stratify populations by age when planning screening interventions.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data aligns with global epidemiological evidence that older adults are more vulnerable to respiratory pathologies due to declining immune function and accumulated environmental exposure.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265" y="1492321"/>
            <a:ext cx="10939749" cy="4756078"/>
          </a:xfrm>
        </p:spPr>
        <p:txBody>
          <a:bodyPr>
            <a:noAutofit/>
          </a:bodyPr>
          <a:lstStyle/>
          <a:p>
            <a:pPr marL="0" indent="0">
              <a:buNone/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Health Implications: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findings argue for a targeted screening model where higher-risk age groups (45 years and above) are prioritized, improving efficiency and optimizing resource use.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tools such as mobile chest X-ray units should be more strategically deployed in areas with dense older populations.</a:t>
            </a:r>
          </a:p>
          <a:p>
            <a:pPr marL="0" indent="0">
              <a:buNone/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Limitations: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primary limitation is that the study only infers potential TB cases from suggestive radiological terms and not confirmed clinical diagnoses.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Absence of patient history, comorbidities, and symptomatology in the dataset restricts deeper correlation analysis.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a cross-sectional snapshot, the study cannot comment on disease progression or follow-up outcomes.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493" y="452718"/>
            <a:ext cx="8126341" cy="1400530"/>
          </a:xfrm>
        </p:spPr>
        <p:txBody>
          <a:bodyPr/>
          <a:lstStyle/>
          <a:p>
            <a:pPr algn="ctr"/>
            <a:r>
              <a:rPr lang="en-I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592502" cy="4195481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analysis of 852 screened individuals under Madhya Pradesh's mass TB screening initiative shows a meaningful yield of 18.5% for radiological abnormalities.</a:t>
            </a:r>
          </a:p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emphasizes the importance of incorporating targeted age-based strategies to enhance screening efficiency and public health impact.</a:t>
            </a:r>
          </a:p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Older age cohorts (45–64 and 65+ years) consistently showed higher prevalence, suggesting the need for focused interventions in these groups.</a:t>
            </a:r>
          </a:p>
          <a:p>
            <a:pPr>
              <a:defRPr sz="24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data collection (e.g., symptom history, diagnostic follow-up) and integrating with care pathways will be crucial for enhancing future program effectiveness.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4CF0-C971-D937-7DC2-ED1C46566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621" y="519362"/>
            <a:ext cx="7894504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REFRENCES OF THE STUDY  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60D96-5CC7-4207-83A1-02DBF7912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022" y="1760084"/>
            <a:ext cx="11268973" cy="4802187"/>
          </a:xfrm>
        </p:spPr>
        <p:txBody>
          <a:bodyPr>
            <a:no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Health Organization. (2023).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tuberculosis report 2023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World Health Organization.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https://www.who.int/publications/i/item/9789240076729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Health and Family Welfare. (2017).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strategic plan for tuberculosis elimination 2017–2025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Central TB Division, Government of India.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https://tbcindia.gov.in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TB Division. (2021).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and operational guidelines for TB control in India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Ministry of Health and Family Welfare. https://tbcindia.gov.in/showfile.php?lid=3214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Bhargava, A., Jain, Y., &amp; Chatterjee, M. (2013). Screening for pulmonary tuberculosis using chest radiography in India: Relevance to active case finding.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 Journal of Tuberculosis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60(2), 96–104.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Pai, M., Behr, M. A., Dowdy, D.,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Dheda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K.,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Divangahi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M., Boehme, C. C., Ginsberg, A., Swaminathan, S., Spigelman, M., Getahun, H., Menzies, D., &amp; Raviglione, M. (2016). Tuberculosis.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Lancet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387(10024), 2219–2232. https://doi.org/10.1016/S0140-6736(16)00576-6</a:t>
            </a:r>
          </a:p>
          <a:p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Disease Control and Prevention. (2021).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screening and testing of healthcare workers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https://www.cdc.gov/tb/topic/testing/healthcareworkers.htm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68AA78-3108-E716-F992-8DD872D1D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02205E-9036-CF50-584D-69DF0E363E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58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E78B5-4D0F-48A5-AF6C-6BF41009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81ED4-CC2A-460F-534D-8B8BBAED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A040EF-4D63-9541-138F-EC153F22A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B6A8A6A-C31E-4168-95CC-86F43D82D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734" y="2126512"/>
            <a:ext cx="10840583" cy="30389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3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no. of visits done by the Student: 10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ctivities done by the student: </a:t>
            </a:r>
          </a:p>
          <a:p>
            <a:pPr marL="514350" indent="-514350"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Mapping and listing of the area.</a:t>
            </a:r>
          </a:p>
          <a:p>
            <a:pPr marL="514350" indent="-514350"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 with the community and frontline healthcare workers. </a:t>
            </a:r>
          </a:p>
          <a:p>
            <a:pPr marL="514350" indent="-514350"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Conducted IDI with the ASHA on High-risk pregnant women (Group project).</a:t>
            </a:r>
          </a:p>
          <a:p>
            <a:pPr marL="514350" indent="-514350">
              <a:buAutoNum type="arabicPeriod"/>
            </a:pP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F98C7EF-ECB1-2AE6-B838-EA4532057D45}"/>
              </a:ext>
            </a:extLst>
          </p:cNvPr>
          <p:cNvSpPr txBox="1">
            <a:spLocks/>
          </p:cNvSpPr>
          <p:nvPr/>
        </p:nvSpPr>
        <p:spPr>
          <a:xfrm>
            <a:off x="2421799" y="1063416"/>
            <a:ext cx="7930741" cy="14106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Involvement In Community Outreach Programme (Cop) Activities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019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D7915-6F46-E25B-9412-095A7D582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581228-4599-E355-92F6-07613C02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9CE3A-0204-CDEC-8F76-906E9FEFC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32198FB-C418-AC90-022A-271729B5CA02}"/>
              </a:ext>
            </a:extLst>
          </p:cNvPr>
          <p:cNvSpPr txBox="1">
            <a:spLocks/>
          </p:cNvSpPr>
          <p:nvPr/>
        </p:nvSpPr>
        <p:spPr>
          <a:xfrm>
            <a:off x="2686465" y="397783"/>
            <a:ext cx="76660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Cop Activities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3FD81-CA0B-D73E-01E0-E5B8CB012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138" y="1666742"/>
            <a:ext cx="11516861" cy="59355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Mapping and Listing of the Area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Community Layout: Developed a detailed understanding of the geographical distribution of households, health facilities, and key resources.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Interaction with Community &amp; FLHWs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field-level challenges (resource gaps, cultural barriers).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Gained clarity on roles of ASHA, ANM, and AWW.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Learned community engagement and trust-building skills.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IDI with ASHA on High-Risk Pregnancies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Understood criteria for identifying high-risk pregnancies.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Learned about referral and coordination systems.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Noted ASHA's challenges and coping mechanisms.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904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(1/2)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44B7C24-90FB-A5AC-1AF4-FCB0F9884B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496" y="1717597"/>
            <a:ext cx="4569143" cy="439676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33DE8B-A8E6-73A9-572E-D05874F26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54" y="1930366"/>
            <a:ext cx="4909851" cy="371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(2/2)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D849A6B-1E1A-AD95-9912-FD58E4CF0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4" y="2841992"/>
            <a:ext cx="3711058" cy="223060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BE43F8-84F8-A3C6-551D-7691F4FA6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288" y="1509310"/>
            <a:ext cx="3215732" cy="48959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15A646-3FB2-C1FA-494D-7A471CB969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651" y="1400530"/>
            <a:ext cx="3035355" cy="500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B16D82E-9BFF-803A-C839-43305B0BB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843" y="1691132"/>
            <a:ext cx="4603896" cy="419576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01432F9A-D65C-F0ED-5B34-4E2531020CE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35632114"/>
                  </p:ext>
                </p:extLst>
              </p:nvPr>
            </p:nvGraphicFramePr>
            <p:xfrm>
              <a:off x="-3946981" y="595809"/>
              <a:ext cx="3048000" cy="1714500"/>
            </p:xfrm>
            <a:graphic>
              <a:graphicData uri="http://schemas.microsoft.com/office/powerpoint/2016/slidezoom">
                <pslz:sldZm>
                  <pslz:sldZmObj sldId="257" cId="2861094314">
                    <pslz:zmPr id="{049DBB5D-EEF1-4059-852C-C75B4C666C4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01432F9A-D65C-F0ED-5B34-4E2531020CE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3946981" y="595809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68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142" y="295729"/>
            <a:ext cx="8651692" cy="1196593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IN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92322"/>
            <a:ext cx="10442366" cy="4756078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Tuberculosis (TB) remains a significant public health concern in India. Early detection and effective screening strategies are vital to control its spread.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extensive efforts under the National Tuberculosis Eradication Program (NTEP), early detection remains a critical factor in achieving control and eventual elimination.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Chest X-ray-based mass screening has been increasingly adopted in Madhya Pradesh to enhance early case detection.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dataset used in this analysis consists of 1000 patient records of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 block in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Seoni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district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Madhya Pradesh  collected through systematic sampling.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records include age group data and TB status (positive/negative), allowing for identification of high-risk groups and assessment of screening efficiency.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4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B652C-80ED-12EF-F113-CAADCB62B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007" y="500348"/>
            <a:ext cx="7241533" cy="112613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Rationale of the Study:</a:t>
            </a:r>
            <a:br>
              <a:rPr lang="en-US" b="1" dirty="0"/>
            </a:b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173C9-699A-00F4-F706-DADF46634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CEEF52-4736-3491-C6BB-533C4694B9B3}"/>
              </a:ext>
            </a:extLst>
          </p:cNvPr>
          <p:cNvSpPr txBox="1"/>
          <p:nvPr/>
        </p:nvSpPr>
        <p:spPr>
          <a:xfrm>
            <a:off x="1013594" y="1489691"/>
            <a:ext cx="10164812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aims to assess the outcomes of these screenings, identify high-risk age cohorts, and evaluate how effective the process is in detecting cases needing further clinical follow-up.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findings will help improve targeted screening strategies and enhance early detection efforts in public health programs.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F8FFC3-DA14-2E16-6F56-39F302986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58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760" y="484632"/>
            <a:ext cx="7976213" cy="1609344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084"/>
            <a:ext cx="10515600" cy="4542879"/>
          </a:xfrm>
        </p:spPr>
        <p:txBody>
          <a:bodyPr/>
          <a:lstStyle/>
          <a:p>
            <a:pPr marL="0" indent="0">
              <a:buNone/>
              <a:defRPr sz="2400"/>
            </a:pPr>
            <a:r>
              <a:rPr dirty="0"/>
              <a:t>1. To analyze the outcomes of chest X-ray-based mass screening campaigns in Madhya Pradesh, with a focus on the prevalence of radiological abnormalities that may indicate respiratory issues or early TB.</a:t>
            </a:r>
          </a:p>
          <a:p>
            <a:pPr marL="0" indent="0">
              <a:buNone/>
              <a:defRPr sz="2400"/>
            </a:pPr>
            <a:r>
              <a:rPr dirty="0"/>
              <a:t>2. To identify specific age cohorts within the screened population that exhibit a higher incidence of abnormalities, aiding in the formulation of targeted screening strategies.</a:t>
            </a:r>
            <a:endParaRPr sz="2600" dirty="0"/>
          </a:p>
          <a:p>
            <a:pPr marL="0" indent="0">
              <a:buNone/>
              <a:defRPr sz="2400"/>
            </a:pPr>
            <a:r>
              <a:rPr dirty="0"/>
              <a:t>3. To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</a:t>
            </a:r>
            <a:r>
              <a:rPr dirty="0"/>
              <a:t> the overall yield of the screening process, assessing how effective it is in flagging cases requiring further clinical and diagnostic follow-up.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4016B-E561-63EC-333A-0D92C3E26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7691" y="679572"/>
            <a:ext cx="6933061" cy="140053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Question: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0B308-A6F9-B491-84FB-8C1FB3236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766480"/>
            <a:ext cx="9758338" cy="28165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/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prevalence of radiological abnormalities suggestive of respiratory diseases, including early tuberculosis, in chest X-ray-based mass screening campaigns conducted in Madhya Pradesh, and how does this vary across different age cohorts?</a:t>
            </a:r>
          </a:p>
          <a:p>
            <a:endParaRPr lang="en-IN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B8824B-6767-AADC-60CF-BA7FB8332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293181-ACD6-14EF-01ED-F2A1B63B5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83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783" y="452718"/>
            <a:ext cx="8233051" cy="1400530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IN" b="1" dirty="0"/>
              <a:t>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292772"/>
            <a:ext cx="10441596" cy="3966125"/>
          </a:xfrm>
        </p:spPr>
        <p:txBody>
          <a:bodyPr>
            <a:noAutofit/>
          </a:bodyPr>
          <a:lstStyle/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Design: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was a cross-sectional study using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data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obtained from a government-conducted mass TB screening program via mobile X-ray units.</a:t>
            </a:r>
          </a:p>
          <a:p>
            <a:pPr>
              <a:defRPr sz="2400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&amp; Sample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dataset comprised records of 1,000 individuals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 11Y to 86Y of age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screened during a specific phase of the program across districts of Madhya Pradesh.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Chest X-ray reports</a:t>
            </a:r>
          </a:p>
          <a:p>
            <a:pPr>
              <a:defRPr sz="2400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Excel used for initial analysis and OTHM Software for extraction of data from chest x-ray reports.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Variables: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(categorized into standard demographic cohorts), gender, and inferred radiological abnormality status based on text-based 'findings' field.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547" y="452718"/>
            <a:ext cx="8387287" cy="1400530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 (2/2)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315" y="1630496"/>
            <a:ext cx="10554160" cy="3717968"/>
          </a:xfrm>
        </p:spPr>
        <p:txBody>
          <a:bodyPr>
            <a:noAutofit/>
          </a:bodyPr>
          <a:lstStyle/>
          <a:p>
            <a:pPr>
              <a:defRPr sz="2400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Inclusion Criteria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All patients with a valid age and interpretable chest X-ray findings were included.</a:t>
            </a:r>
          </a:p>
          <a:p>
            <a:pPr>
              <a:defRPr sz="2400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Exclusion Criteria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Records with missing or erroneous age values, as well as those with uninterpretable or blank 'findings' fields, were excluded.</a:t>
            </a:r>
          </a:p>
          <a:p>
            <a:pPr marL="0" indent="0">
              <a:buNone/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Preparation: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Chest X-ray findings were parsed using keyword-matching logic. Keywords such as 'Infective etiology,' 'Cardiomegaly,' '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Bronchovascular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congestion,' and 'abnormality seen' were used to flag possible abnormalities.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Deduplication of records was carried out based on patient identifiers and date filters, resulting in the removal of 143 duplicate entries.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Post-exclusion, a total of 852 records were retained for analysis after filtering out 5 records with invalid findings.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(1/3)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2772"/>
            <a:ext cx="10515600" cy="4884192"/>
          </a:xfrm>
        </p:spPr>
        <p:txBody>
          <a:bodyPr>
            <a:noAutofit/>
          </a:bodyPr>
          <a:lstStyle/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Screening Outcomes: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of 852 unique individuals, 158 (18.5%) exhibited chest X-ray findings suggestive of respiratory abnormalities requiring further evaluation.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majority (690 individuals, 81%) showed no abnormality, while a very small fraction (4 individuals, 0.5%) had findings fields that were blank or uninterpretable.</a:t>
            </a:r>
          </a:p>
          <a:p>
            <a:pPr marL="0" indent="0">
              <a:buNone/>
              <a:defRPr sz="2400"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Demographics: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gender distribution was skewed toward females (60%), while males made up 40% of the screened population.</a:t>
            </a:r>
          </a:p>
          <a:p>
            <a:pPr>
              <a:defRPr sz="2400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average age of individuals screened was 49.5 years, with the youngest being 11 and the oldest 86 years old.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1607</TotalTime>
  <Words>1620</Words>
  <Application>Microsoft Office PowerPoint</Application>
  <PresentationFormat>Widescreen</PresentationFormat>
  <Paragraphs>128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Century Gothic</vt:lpstr>
      <vt:lpstr>Times New Roman</vt:lpstr>
      <vt:lpstr>Wingdings 3</vt:lpstr>
      <vt:lpstr>Ion</vt:lpstr>
      <vt:lpstr>Title - Analysis of Tuberculosis Mass Screening Using Chest X-rays data of Madhya Pradesh</vt:lpstr>
      <vt:lpstr>Mentor Approval</vt:lpstr>
      <vt:lpstr>Introduction </vt:lpstr>
      <vt:lpstr>Rationale of the Study: </vt:lpstr>
      <vt:lpstr>Objectives of Your Study</vt:lpstr>
      <vt:lpstr>Research Question: </vt:lpstr>
      <vt:lpstr>Methodology (1/2)</vt:lpstr>
      <vt:lpstr>Methodology (2/2)</vt:lpstr>
      <vt:lpstr>Results (1/3)</vt:lpstr>
      <vt:lpstr>Results (2/3)</vt:lpstr>
      <vt:lpstr>Results (3/3)</vt:lpstr>
      <vt:lpstr>Discussion (1/2)</vt:lpstr>
      <vt:lpstr>Discussion (2/2)</vt:lpstr>
      <vt:lpstr>Conclusion</vt:lpstr>
      <vt:lpstr>REFRENCES OF THE STUDY  </vt:lpstr>
      <vt:lpstr>PowerPoint Presentation</vt:lpstr>
      <vt:lpstr>PowerPoint Presentation</vt:lpstr>
      <vt:lpstr>Pictorial Journey (1/2)</vt:lpstr>
      <vt:lpstr>Pictorial Journey (2/2)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ry996994@gmail.com</cp:lastModifiedBy>
  <cp:revision>16</cp:revision>
  <dcterms:created xsi:type="dcterms:W3CDTF">2022-05-20T15:11:38Z</dcterms:created>
  <dcterms:modified xsi:type="dcterms:W3CDTF">2025-06-18T06:56:14Z</dcterms:modified>
</cp:coreProperties>
</file>