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74" r:id="rId4"/>
    <p:sldId id="282" r:id="rId5"/>
    <p:sldId id="283" r:id="rId6"/>
    <p:sldId id="260" r:id="rId7"/>
    <p:sldId id="259" r:id="rId8"/>
    <p:sldId id="261" r:id="rId9"/>
    <p:sldId id="284" r:id="rId10"/>
    <p:sldId id="262" r:id="rId11"/>
    <p:sldId id="263" r:id="rId12"/>
    <p:sldId id="264" r:id="rId13"/>
    <p:sldId id="285" r:id="rId14"/>
    <p:sldId id="286" r:id="rId15"/>
    <p:sldId id="287" r:id="rId16"/>
    <p:sldId id="288" r:id="rId17"/>
    <p:sldId id="289" r:id="rId18"/>
    <p:sldId id="265" r:id="rId19"/>
    <p:sldId id="273"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12"/>
  </p:normalViewPr>
  <p:slideViewPr>
    <p:cSldViewPr snapToGrid="0">
      <p:cViewPr varScale="1">
        <p:scale>
          <a:sx n="100" d="100"/>
          <a:sy n="100" d="100"/>
        </p:scale>
        <p:origin x="90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6" Type="http://schemas.openxmlformats.org/officeDocument/2006/relationships/image" Target="../media/image30.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6" Type="http://schemas.openxmlformats.org/officeDocument/2006/relationships/image" Target="../media/image30.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69711A-5772-4DBB-8A6F-A5D25202A6B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3F1A9FF-3134-43DB-B2C6-FB3E410B7563}">
      <dgm:prSet/>
      <dgm:spPr/>
      <dgm:t>
        <a:bodyPr/>
        <a:lstStyle/>
        <a:p>
          <a:r>
            <a:rPr lang="en-US"/>
            <a:t>Streamline appointment scheduling according to the complexity of the case.</a:t>
          </a:r>
        </a:p>
      </dgm:t>
    </dgm:pt>
    <dgm:pt modelId="{F9DFC4D1-43B5-49A3-99CD-5C9AC4EE8D79}" type="parTrans" cxnId="{C730CFD0-AE9B-43DE-B495-36C45683282F}">
      <dgm:prSet/>
      <dgm:spPr/>
      <dgm:t>
        <a:bodyPr/>
        <a:lstStyle/>
        <a:p>
          <a:endParaRPr lang="en-US"/>
        </a:p>
      </dgm:t>
    </dgm:pt>
    <dgm:pt modelId="{51638C33-0C55-4072-AD87-7111BA0636F5}" type="sibTrans" cxnId="{C730CFD0-AE9B-43DE-B495-36C45683282F}">
      <dgm:prSet/>
      <dgm:spPr/>
      <dgm:t>
        <a:bodyPr/>
        <a:lstStyle/>
        <a:p>
          <a:endParaRPr lang="en-US"/>
        </a:p>
      </dgm:t>
    </dgm:pt>
    <dgm:pt modelId="{FCAFEC8E-4A01-4C42-A930-B04BCFEDB6B9}">
      <dgm:prSet/>
      <dgm:spPr/>
      <dgm:t>
        <a:bodyPr/>
        <a:lstStyle/>
        <a:p>
          <a:r>
            <a:rPr lang="en-US"/>
            <a:t>Employ digital scheduling systems to minimize patient waiting times and missed appointments. </a:t>
          </a:r>
        </a:p>
      </dgm:t>
    </dgm:pt>
    <dgm:pt modelId="{C183BB30-F7BD-40BA-98E1-9ABC2B52796A}" type="parTrans" cxnId="{E4182F5E-13AA-4A51-87A3-C8FEEE2DFC50}">
      <dgm:prSet/>
      <dgm:spPr/>
      <dgm:t>
        <a:bodyPr/>
        <a:lstStyle/>
        <a:p>
          <a:endParaRPr lang="en-US"/>
        </a:p>
      </dgm:t>
    </dgm:pt>
    <dgm:pt modelId="{34BFCB1F-2AEB-4D75-92E6-1853298998A3}" type="sibTrans" cxnId="{E4182F5E-13AA-4A51-87A3-C8FEEE2DFC50}">
      <dgm:prSet/>
      <dgm:spPr/>
      <dgm:t>
        <a:bodyPr/>
        <a:lstStyle/>
        <a:p>
          <a:endParaRPr lang="en-US"/>
        </a:p>
      </dgm:t>
    </dgm:pt>
    <dgm:pt modelId="{FE33547F-DD59-4EEA-AD2B-0571D9B4EBF8}">
      <dgm:prSet/>
      <dgm:spPr/>
      <dgm:t>
        <a:bodyPr/>
        <a:lstStyle/>
        <a:p>
          <a:r>
            <a:rPr lang="en-US"/>
            <a:t>Utilize dental microscopes or loupes for improved visibility and precision.</a:t>
          </a:r>
        </a:p>
      </dgm:t>
    </dgm:pt>
    <dgm:pt modelId="{81BB8EB6-9044-4BF6-8859-F9609B52EE09}" type="parTrans" cxnId="{3A000BF3-77D9-4871-A244-CFDCDCD224A6}">
      <dgm:prSet/>
      <dgm:spPr/>
      <dgm:t>
        <a:bodyPr/>
        <a:lstStyle/>
        <a:p>
          <a:endParaRPr lang="en-US"/>
        </a:p>
      </dgm:t>
    </dgm:pt>
    <dgm:pt modelId="{B1EAA86D-39ED-47D0-944B-EE6DB4EBEDE2}" type="sibTrans" cxnId="{3A000BF3-77D9-4871-A244-CFDCDCD224A6}">
      <dgm:prSet/>
      <dgm:spPr/>
      <dgm:t>
        <a:bodyPr/>
        <a:lstStyle/>
        <a:p>
          <a:endParaRPr lang="en-US"/>
        </a:p>
      </dgm:t>
    </dgm:pt>
    <dgm:pt modelId="{21A74F1F-26ED-4B7D-87D7-E9B9553615A2}">
      <dgm:prSet/>
      <dgm:spPr/>
      <dgm:t>
        <a:bodyPr/>
        <a:lstStyle/>
        <a:p>
          <a:r>
            <a:rPr lang="en-US"/>
            <a:t>Implement four-handed dentistry. Train staff in four-handed dentistry to enhance efficiency and assistance.</a:t>
          </a:r>
        </a:p>
      </dgm:t>
    </dgm:pt>
    <dgm:pt modelId="{2FF635D2-BE38-478E-83D6-0E3A9EF75AD3}" type="parTrans" cxnId="{DA054D4C-C858-40E4-BE74-430E572A7495}">
      <dgm:prSet/>
      <dgm:spPr/>
      <dgm:t>
        <a:bodyPr/>
        <a:lstStyle/>
        <a:p>
          <a:endParaRPr lang="en-US"/>
        </a:p>
      </dgm:t>
    </dgm:pt>
    <dgm:pt modelId="{46B05589-832B-425A-9665-DB4A19ACD4E2}" type="sibTrans" cxnId="{DA054D4C-C858-40E4-BE74-430E572A7495}">
      <dgm:prSet/>
      <dgm:spPr/>
      <dgm:t>
        <a:bodyPr/>
        <a:lstStyle/>
        <a:p>
          <a:endParaRPr lang="en-US"/>
        </a:p>
      </dgm:t>
    </dgm:pt>
    <dgm:pt modelId="{C9CBDB6F-CD67-4821-91B6-4681E77046DB}">
      <dgm:prSet/>
      <dgm:spPr/>
      <dgm:t>
        <a:bodyPr/>
        <a:lstStyle/>
        <a:p>
          <a:r>
            <a:rPr lang="en-US"/>
            <a:t>Educate patients on the significance of follow-ups and timely appointments. </a:t>
          </a:r>
        </a:p>
      </dgm:t>
    </dgm:pt>
    <dgm:pt modelId="{19A6CCC8-0775-45F6-9628-E1358E278F9B}" type="parTrans" cxnId="{4EBBFE89-2B07-4687-8232-608FBCF64F7D}">
      <dgm:prSet/>
      <dgm:spPr/>
      <dgm:t>
        <a:bodyPr/>
        <a:lstStyle/>
        <a:p>
          <a:endParaRPr lang="en-US"/>
        </a:p>
      </dgm:t>
    </dgm:pt>
    <dgm:pt modelId="{F6EEEDBC-5247-4C71-A32B-FE7433BD0744}" type="sibTrans" cxnId="{4EBBFE89-2B07-4687-8232-608FBCF64F7D}">
      <dgm:prSet/>
      <dgm:spPr/>
      <dgm:t>
        <a:bodyPr/>
        <a:lstStyle/>
        <a:p>
          <a:endParaRPr lang="en-US"/>
        </a:p>
      </dgm:t>
    </dgm:pt>
    <dgm:pt modelId="{D7047CA3-FB3B-4103-9232-5C7246AAC82F}">
      <dgm:prSet/>
      <dgm:spPr/>
      <dgm:t>
        <a:bodyPr/>
        <a:lstStyle/>
        <a:p>
          <a:r>
            <a:rPr lang="en-US"/>
            <a:t>Ensure continuing professional development through regular training and workshops for staff and dentists on new materials, technologies, and techniques.</a:t>
          </a:r>
        </a:p>
      </dgm:t>
    </dgm:pt>
    <dgm:pt modelId="{38B253F3-C587-4C2D-B59A-59C2C330F363}" type="parTrans" cxnId="{12BF96B4-25C4-4EC2-AB7C-918E6DA0393F}">
      <dgm:prSet/>
      <dgm:spPr/>
      <dgm:t>
        <a:bodyPr/>
        <a:lstStyle/>
        <a:p>
          <a:endParaRPr lang="en-US"/>
        </a:p>
      </dgm:t>
    </dgm:pt>
    <dgm:pt modelId="{6A363560-CFE5-4B9E-83DA-0D3DE863CCAB}" type="sibTrans" cxnId="{12BF96B4-25C4-4EC2-AB7C-918E6DA0393F}">
      <dgm:prSet/>
      <dgm:spPr/>
      <dgm:t>
        <a:bodyPr/>
        <a:lstStyle/>
        <a:p>
          <a:endParaRPr lang="en-US"/>
        </a:p>
      </dgm:t>
    </dgm:pt>
    <dgm:pt modelId="{4FB582C1-1C61-469D-ACFD-48C672BD8728}">
      <dgm:prSet/>
      <dgm:spPr/>
      <dgm:t>
        <a:bodyPr/>
        <a:lstStyle/>
        <a:p>
          <a:r>
            <a:rPr lang="en-US"/>
            <a:t>Changing the equipments on time to prevent equipment failure.</a:t>
          </a:r>
        </a:p>
      </dgm:t>
    </dgm:pt>
    <dgm:pt modelId="{7C2954FD-A5CE-4F12-ABA0-72FF8162EA73}" type="parTrans" cxnId="{028385DA-E1A3-4DC3-87FB-3650DB97C065}">
      <dgm:prSet/>
      <dgm:spPr/>
      <dgm:t>
        <a:bodyPr/>
        <a:lstStyle/>
        <a:p>
          <a:endParaRPr lang="en-US"/>
        </a:p>
      </dgm:t>
    </dgm:pt>
    <dgm:pt modelId="{5E32123B-DC76-4E6D-918F-7EB7C9313DA5}" type="sibTrans" cxnId="{028385DA-E1A3-4DC3-87FB-3650DB97C065}">
      <dgm:prSet/>
      <dgm:spPr/>
      <dgm:t>
        <a:bodyPr/>
        <a:lstStyle/>
        <a:p>
          <a:endParaRPr lang="en-US"/>
        </a:p>
      </dgm:t>
    </dgm:pt>
    <dgm:pt modelId="{61E3D50B-01D8-4C96-856A-50E409944BF5}">
      <dgm:prSet/>
      <dgm:spPr/>
      <dgm:t>
        <a:bodyPr/>
        <a:lstStyle/>
        <a:p>
          <a:r>
            <a:rPr lang="en-US"/>
            <a:t>Prevention of instrument breakage in the canal by changing the files after a particular period of its use.</a:t>
          </a:r>
        </a:p>
      </dgm:t>
    </dgm:pt>
    <dgm:pt modelId="{2B317381-D258-42BE-BDE4-70D954E3C40A}" type="parTrans" cxnId="{ED9CB24F-8EAD-4B73-86C2-068FEA647D36}">
      <dgm:prSet/>
      <dgm:spPr/>
      <dgm:t>
        <a:bodyPr/>
        <a:lstStyle/>
        <a:p>
          <a:endParaRPr lang="en-US"/>
        </a:p>
      </dgm:t>
    </dgm:pt>
    <dgm:pt modelId="{DDC2AB6F-624C-458C-80B9-AC2F04FD65CB}" type="sibTrans" cxnId="{ED9CB24F-8EAD-4B73-86C2-068FEA647D36}">
      <dgm:prSet/>
      <dgm:spPr/>
      <dgm:t>
        <a:bodyPr/>
        <a:lstStyle/>
        <a:p>
          <a:endParaRPr lang="en-US"/>
        </a:p>
      </dgm:t>
    </dgm:pt>
    <dgm:pt modelId="{952B8854-E146-4E84-801F-4FFC2B678A03}" type="pres">
      <dgm:prSet presAssocID="{4569711A-5772-4DBB-8A6F-A5D25202A6B4}" presName="root" presStyleCnt="0">
        <dgm:presLayoutVars>
          <dgm:dir/>
          <dgm:resizeHandles val="exact"/>
        </dgm:presLayoutVars>
      </dgm:prSet>
      <dgm:spPr/>
    </dgm:pt>
    <dgm:pt modelId="{D9988B53-C80B-4512-A1A8-A8A2FEE98628}" type="pres">
      <dgm:prSet presAssocID="{63F1A9FF-3134-43DB-B2C6-FB3E410B7563}" presName="compNode" presStyleCnt="0"/>
      <dgm:spPr/>
    </dgm:pt>
    <dgm:pt modelId="{02D5BCFF-8377-41BF-BDCE-A442C0924E49}" type="pres">
      <dgm:prSet presAssocID="{63F1A9FF-3134-43DB-B2C6-FB3E410B7563}" presName="bgRect" presStyleLbl="bgShp" presStyleIdx="0" presStyleCnt="8"/>
      <dgm:spPr/>
    </dgm:pt>
    <dgm:pt modelId="{56C7D863-1E77-41B6-A546-DF34B5C9B026}" type="pres">
      <dgm:prSet presAssocID="{63F1A9FF-3134-43DB-B2C6-FB3E410B7563}"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thly calendar"/>
        </a:ext>
      </dgm:extLst>
    </dgm:pt>
    <dgm:pt modelId="{C3162CC1-22AE-4C10-A521-103A148E6188}" type="pres">
      <dgm:prSet presAssocID="{63F1A9FF-3134-43DB-B2C6-FB3E410B7563}" presName="spaceRect" presStyleCnt="0"/>
      <dgm:spPr/>
    </dgm:pt>
    <dgm:pt modelId="{05DA26BC-5586-4442-81FF-E5EDFB6FB06D}" type="pres">
      <dgm:prSet presAssocID="{63F1A9FF-3134-43DB-B2C6-FB3E410B7563}" presName="parTx" presStyleLbl="revTx" presStyleIdx="0" presStyleCnt="8">
        <dgm:presLayoutVars>
          <dgm:chMax val="0"/>
          <dgm:chPref val="0"/>
        </dgm:presLayoutVars>
      </dgm:prSet>
      <dgm:spPr/>
    </dgm:pt>
    <dgm:pt modelId="{CF1E0230-C15A-48B2-B3B8-D3625550CC6D}" type="pres">
      <dgm:prSet presAssocID="{51638C33-0C55-4072-AD87-7111BA0636F5}" presName="sibTrans" presStyleCnt="0"/>
      <dgm:spPr/>
    </dgm:pt>
    <dgm:pt modelId="{12DF8FE3-1056-403B-9DC9-068BD12C5FE7}" type="pres">
      <dgm:prSet presAssocID="{FCAFEC8E-4A01-4C42-A930-B04BCFEDB6B9}" presName="compNode" presStyleCnt="0"/>
      <dgm:spPr/>
    </dgm:pt>
    <dgm:pt modelId="{EA30E8BF-4A61-40FD-8A65-F123A61995F0}" type="pres">
      <dgm:prSet presAssocID="{FCAFEC8E-4A01-4C42-A930-B04BCFEDB6B9}" presName="bgRect" presStyleLbl="bgShp" presStyleIdx="1" presStyleCnt="8"/>
      <dgm:spPr/>
    </dgm:pt>
    <dgm:pt modelId="{0D20CE1F-E62D-4AE3-BF98-6BACB39D8FA6}" type="pres">
      <dgm:prSet presAssocID="{FCAFEC8E-4A01-4C42-A930-B04BCFEDB6B9}"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opwatch"/>
        </a:ext>
      </dgm:extLst>
    </dgm:pt>
    <dgm:pt modelId="{3FD54E07-9DA6-4B93-BEFA-99E98D92C6A2}" type="pres">
      <dgm:prSet presAssocID="{FCAFEC8E-4A01-4C42-A930-B04BCFEDB6B9}" presName="spaceRect" presStyleCnt="0"/>
      <dgm:spPr/>
    </dgm:pt>
    <dgm:pt modelId="{3889BB22-D3F6-4E1E-ABBD-5AA3E5932E65}" type="pres">
      <dgm:prSet presAssocID="{FCAFEC8E-4A01-4C42-A930-B04BCFEDB6B9}" presName="parTx" presStyleLbl="revTx" presStyleIdx="1" presStyleCnt="8">
        <dgm:presLayoutVars>
          <dgm:chMax val="0"/>
          <dgm:chPref val="0"/>
        </dgm:presLayoutVars>
      </dgm:prSet>
      <dgm:spPr/>
    </dgm:pt>
    <dgm:pt modelId="{8BF2233F-DAC1-4476-AE23-79502F246614}" type="pres">
      <dgm:prSet presAssocID="{34BFCB1F-2AEB-4D75-92E6-1853298998A3}" presName="sibTrans" presStyleCnt="0"/>
      <dgm:spPr/>
    </dgm:pt>
    <dgm:pt modelId="{6E84FBAB-554D-4280-B47A-4884C7103244}" type="pres">
      <dgm:prSet presAssocID="{FE33547F-DD59-4EEA-AD2B-0571D9B4EBF8}" presName="compNode" presStyleCnt="0"/>
      <dgm:spPr/>
    </dgm:pt>
    <dgm:pt modelId="{F122366E-EDE8-4634-B57C-7207FB6FDCFD}" type="pres">
      <dgm:prSet presAssocID="{FE33547F-DD59-4EEA-AD2B-0571D9B4EBF8}" presName="bgRect" presStyleLbl="bgShp" presStyleIdx="2" presStyleCnt="8"/>
      <dgm:spPr/>
    </dgm:pt>
    <dgm:pt modelId="{CDA3565C-DB69-4A35-BD6F-0DCCF050A214}" type="pres">
      <dgm:prSet presAssocID="{FE33547F-DD59-4EEA-AD2B-0571D9B4EBF8}"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icroscope"/>
        </a:ext>
      </dgm:extLst>
    </dgm:pt>
    <dgm:pt modelId="{433FAA59-D44B-4E93-968C-28C8D0B110BC}" type="pres">
      <dgm:prSet presAssocID="{FE33547F-DD59-4EEA-AD2B-0571D9B4EBF8}" presName="spaceRect" presStyleCnt="0"/>
      <dgm:spPr/>
    </dgm:pt>
    <dgm:pt modelId="{03201689-C793-4A27-893B-F785C523F4D9}" type="pres">
      <dgm:prSet presAssocID="{FE33547F-DD59-4EEA-AD2B-0571D9B4EBF8}" presName="parTx" presStyleLbl="revTx" presStyleIdx="2" presStyleCnt="8">
        <dgm:presLayoutVars>
          <dgm:chMax val="0"/>
          <dgm:chPref val="0"/>
        </dgm:presLayoutVars>
      </dgm:prSet>
      <dgm:spPr/>
    </dgm:pt>
    <dgm:pt modelId="{248D1A0F-ED0A-4FAA-9FF6-9B7695229A02}" type="pres">
      <dgm:prSet presAssocID="{B1EAA86D-39ED-47D0-944B-EE6DB4EBEDE2}" presName="sibTrans" presStyleCnt="0"/>
      <dgm:spPr/>
    </dgm:pt>
    <dgm:pt modelId="{7F9DE29F-970B-4008-BC0E-025A2CC272BA}" type="pres">
      <dgm:prSet presAssocID="{21A74F1F-26ED-4B7D-87D7-E9B9553615A2}" presName="compNode" presStyleCnt="0"/>
      <dgm:spPr/>
    </dgm:pt>
    <dgm:pt modelId="{FBE7FC38-E09E-441E-B6EF-350B55F11E9B}" type="pres">
      <dgm:prSet presAssocID="{21A74F1F-26ED-4B7D-87D7-E9B9553615A2}" presName="bgRect" presStyleLbl="bgShp" presStyleIdx="3" presStyleCnt="8"/>
      <dgm:spPr/>
    </dgm:pt>
    <dgm:pt modelId="{1E23EB4E-8AF7-4E24-8F6A-E9FD763B982D}" type="pres">
      <dgm:prSet presAssocID="{21A74F1F-26ED-4B7D-87D7-E9B9553615A2}"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oothbrush"/>
        </a:ext>
      </dgm:extLst>
    </dgm:pt>
    <dgm:pt modelId="{B3A251F4-BA39-4882-9211-54C94CD27A98}" type="pres">
      <dgm:prSet presAssocID="{21A74F1F-26ED-4B7D-87D7-E9B9553615A2}" presName="spaceRect" presStyleCnt="0"/>
      <dgm:spPr/>
    </dgm:pt>
    <dgm:pt modelId="{885CFD1A-4009-4CFF-81EA-7F24669DF4EA}" type="pres">
      <dgm:prSet presAssocID="{21A74F1F-26ED-4B7D-87D7-E9B9553615A2}" presName="parTx" presStyleLbl="revTx" presStyleIdx="3" presStyleCnt="8">
        <dgm:presLayoutVars>
          <dgm:chMax val="0"/>
          <dgm:chPref val="0"/>
        </dgm:presLayoutVars>
      </dgm:prSet>
      <dgm:spPr/>
    </dgm:pt>
    <dgm:pt modelId="{9BCF21F0-BE3F-4A8E-A132-EBB560F0033E}" type="pres">
      <dgm:prSet presAssocID="{46B05589-832B-425A-9665-DB4A19ACD4E2}" presName="sibTrans" presStyleCnt="0"/>
      <dgm:spPr/>
    </dgm:pt>
    <dgm:pt modelId="{E9B5BBC4-17BC-4BBA-892F-B741D19D0624}" type="pres">
      <dgm:prSet presAssocID="{C9CBDB6F-CD67-4821-91B6-4681E77046DB}" presName="compNode" presStyleCnt="0"/>
      <dgm:spPr/>
    </dgm:pt>
    <dgm:pt modelId="{149DD50D-8A2A-4863-B8EB-F738DD131BA3}" type="pres">
      <dgm:prSet presAssocID="{C9CBDB6F-CD67-4821-91B6-4681E77046DB}" presName="bgRect" presStyleLbl="bgShp" presStyleIdx="4" presStyleCnt="8"/>
      <dgm:spPr/>
    </dgm:pt>
    <dgm:pt modelId="{F1ADF759-F239-4899-9EDF-398F2A1513DA}" type="pres">
      <dgm:prSet presAssocID="{C9CBDB6F-CD67-4821-91B6-4681E77046DB}"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ctor"/>
        </a:ext>
      </dgm:extLst>
    </dgm:pt>
    <dgm:pt modelId="{E8C18E08-EA2E-43E5-A6CF-594EA0232737}" type="pres">
      <dgm:prSet presAssocID="{C9CBDB6F-CD67-4821-91B6-4681E77046DB}" presName="spaceRect" presStyleCnt="0"/>
      <dgm:spPr/>
    </dgm:pt>
    <dgm:pt modelId="{CC019EE5-9FC9-4EAC-971D-6867FFD6760D}" type="pres">
      <dgm:prSet presAssocID="{C9CBDB6F-CD67-4821-91B6-4681E77046DB}" presName="parTx" presStyleLbl="revTx" presStyleIdx="4" presStyleCnt="8">
        <dgm:presLayoutVars>
          <dgm:chMax val="0"/>
          <dgm:chPref val="0"/>
        </dgm:presLayoutVars>
      </dgm:prSet>
      <dgm:spPr/>
    </dgm:pt>
    <dgm:pt modelId="{3DDE07C5-53E0-4922-A329-DCC6101B5CEF}" type="pres">
      <dgm:prSet presAssocID="{F6EEEDBC-5247-4C71-A32B-FE7433BD0744}" presName="sibTrans" presStyleCnt="0"/>
      <dgm:spPr/>
    </dgm:pt>
    <dgm:pt modelId="{8D4C35B9-90D7-470D-AD60-20FA7FC9691A}" type="pres">
      <dgm:prSet presAssocID="{D7047CA3-FB3B-4103-9232-5C7246AAC82F}" presName="compNode" presStyleCnt="0"/>
      <dgm:spPr/>
    </dgm:pt>
    <dgm:pt modelId="{3AA71037-882F-429B-8789-83A6172E3DE0}" type="pres">
      <dgm:prSet presAssocID="{D7047CA3-FB3B-4103-9232-5C7246AAC82F}" presName="bgRect" presStyleLbl="bgShp" presStyleIdx="5" presStyleCnt="8"/>
      <dgm:spPr/>
    </dgm:pt>
    <dgm:pt modelId="{3E5EB206-1C6E-451D-A79E-A416D67B1510}" type="pres">
      <dgm:prSet presAssocID="{D7047CA3-FB3B-4103-9232-5C7246AAC82F}"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Toothpaste"/>
        </a:ext>
      </dgm:extLst>
    </dgm:pt>
    <dgm:pt modelId="{DA7BC3C5-4D71-422D-AA19-1AFB402700F4}" type="pres">
      <dgm:prSet presAssocID="{D7047CA3-FB3B-4103-9232-5C7246AAC82F}" presName="spaceRect" presStyleCnt="0"/>
      <dgm:spPr/>
    </dgm:pt>
    <dgm:pt modelId="{062BBD8C-AFB8-4A50-953C-C8F678F071DA}" type="pres">
      <dgm:prSet presAssocID="{D7047CA3-FB3B-4103-9232-5C7246AAC82F}" presName="parTx" presStyleLbl="revTx" presStyleIdx="5" presStyleCnt="8">
        <dgm:presLayoutVars>
          <dgm:chMax val="0"/>
          <dgm:chPref val="0"/>
        </dgm:presLayoutVars>
      </dgm:prSet>
      <dgm:spPr/>
    </dgm:pt>
    <dgm:pt modelId="{61CE3E9C-A00E-41BA-B9CE-F18DB683966F}" type="pres">
      <dgm:prSet presAssocID="{6A363560-CFE5-4B9E-83DA-0D3DE863CCAB}" presName="sibTrans" presStyleCnt="0"/>
      <dgm:spPr/>
    </dgm:pt>
    <dgm:pt modelId="{12624CB1-6F05-4D59-BFFA-D7DB5A129B64}" type="pres">
      <dgm:prSet presAssocID="{4FB582C1-1C61-469D-ACFD-48C672BD8728}" presName="compNode" presStyleCnt="0"/>
      <dgm:spPr/>
    </dgm:pt>
    <dgm:pt modelId="{BBEEE5DD-1C64-4564-85E5-CAEB0772ACDA}" type="pres">
      <dgm:prSet presAssocID="{4FB582C1-1C61-469D-ACFD-48C672BD8728}" presName="bgRect" presStyleLbl="bgShp" presStyleIdx="6" presStyleCnt="8"/>
      <dgm:spPr/>
    </dgm:pt>
    <dgm:pt modelId="{AB896789-B28E-4F6F-8368-1AFF724A803E}" type="pres">
      <dgm:prSet presAssocID="{4FB582C1-1C61-469D-ACFD-48C672BD8728}"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Construction Worker"/>
        </a:ext>
      </dgm:extLst>
    </dgm:pt>
    <dgm:pt modelId="{517C6EFF-0B2A-49B6-9FFD-5E224F2DF6D0}" type="pres">
      <dgm:prSet presAssocID="{4FB582C1-1C61-469D-ACFD-48C672BD8728}" presName="spaceRect" presStyleCnt="0"/>
      <dgm:spPr/>
    </dgm:pt>
    <dgm:pt modelId="{5D1F23B4-5915-4AA0-8DC9-7BCB0A99BEAE}" type="pres">
      <dgm:prSet presAssocID="{4FB582C1-1C61-469D-ACFD-48C672BD8728}" presName="parTx" presStyleLbl="revTx" presStyleIdx="6" presStyleCnt="8">
        <dgm:presLayoutVars>
          <dgm:chMax val="0"/>
          <dgm:chPref val="0"/>
        </dgm:presLayoutVars>
      </dgm:prSet>
      <dgm:spPr/>
    </dgm:pt>
    <dgm:pt modelId="{153AA89B-9EB9-4DBF-88A5-BAB0829371AB}" type="pres">
      <dgm:prSet presAssocID="{5E32123B-DC76-4E6D-918F-7EB7C9313DA5}" presName="sibTrans" presStyleCnt="0"/>
      <dgm:spPr/>
    </dgm:pt>
    <dgm:pt modelId="{61285C99-9008-438E-B08A-9AB9EF18F546}" type="pres">
      <dgm:prSet presAssocID="{61E3D50B-01D8-4C96-856A-50E409944BF5}" presName="compNode" presStyleCnt="0"/>
      <dgm:spPr/>
    </dgm:pt>
    <dgm:pt modelId="{A946DABE-1231-4AD3-809C-E55BBF1BEBA3}" type="pres">
      <dgm:prSet presAssocID="{61E3D50B-01D8-4C96-856A-50E409944BF5}" presName="bgRect" presStyleLbl="bgShp" presStyleIdx="7" presStyleCnt="8"/>
      <dgm:spPr/>
    </dgm:pt>
    <dgm:pt modelId="{B7E7919E-B63C-4EFE-98A3-029E2A7327C3}" type="pres">
      <dgm:prSet presAssocID="{61E3D50B-01D8-4C96-856A-50E409944BF5}"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a:noFill/>
        </a:ln>
      </dgm:spPr>
      <dgm:extLst>
        <a:ext uri="{E40237B7-FDA0-4F09-8148-C483321AD2D9}">
          <dgm14:cNvPr xmlns:dgm14="http://schemas.microsoft.com/office/drawing/2010/diagram" id="0" name="" descr="Speed Bump"/>
        </a:ext>
      </dgm:extLst>
    </dgm:pt>
    <dgm:pt modelId="{B9C6F0D4-A7D4-499E-9943-9E49BD790A1E}" type="pres">
      <dgm:prSet presAssocID="{61E3D50B-01D8-4C96-856A-50E409944BF5}" presName="spaceRect" presStyleCnt="0"/>
      <dgm:spPr/>
    </dgm:pt>
    <dgm:pt modelId="{783026D0-E7BD-4816-B549-29050DB5AA71}" type="pres">
      <dgm:prSet presAssocID="{61E3D50B-01D8-4C96-856A-50E409944BF5}" presName="parTx" presStyleLbl="revTx" presStyleIdx="7" presStyleCnt="8">
        <dgm:presLayoutVars>
          <dgm:chMax val="0"/>
          <dgm:chPref val="0"/>
        </dgm:presLayoutVars>
      </dgm:prSet>
      <dgm:spPr/>
    </dgm:pt>
  </dgm:ptLst>
  <dgm:cxnLst>
    <dgm:cxn modelId="{55684227-6BD4-4784-B420-5CF6634F85A1}" type="presOf" srcId="{FCAFEC8E-4A01-4C42-A930-B04BCFEDB6B9}" destId="{3889BB22-D3F6-4E1E-ABBD-5AA3E5932E65}" srcOrd="0" destOrd="0" presId="urn:microsoft.com/office/officeart/2018/2/layout/IconVerticalSolidList"/>
    <dgm:cxn modelId="{3A014D2B-8C45-47AF-BA88-B1306F5DC03D}" type="presOf" srcId="{61E3D50B-01D8-4C96-856A-50E409944BF5}" destId="{783026D0-E7BD-4816-B549-29050DB5AA71}" srcOrd="0" destOrd="0" presId="urn:microsoft.com/office/officeart/2018/2/layout/IconVerticalSolidList"/>
    <dgm:cxn modelId="{7D08A333-062A-4B7A-A0C8-E99F78682843}" type="presOf" srcId="{63F1A9FF-3134-43DB-B2C6-FB3E410B7563}" destId="{05DA26BC-5586-4442-81FF-E5EDFB6FB06D}" srcOrd="0" destOrd="0" presId="urn:microsoft.com/office/officeart/2018/2/layout/IconVerticalSolidList"/>
    <dgm:cxn modelId="{DA054D4C-C858-40E4-BE74-430E572A7495}" srcId="{4569711A-5772-4DBB-8A6F-A5D25202A6B4}" destId="{21A74F1F-26ED-4B7D-87D7-E9B9553615A2}" srcOrd="3" destOrd="0" parTransId="{2FF635D2-BE38-478E-83D6-0E3A9EF75AD3}" sibTransId="{46B05589-832B-425A-9665-DB4A19ACD4E2}"/>
    <dgm:cxn modelId="{7E4EA74F-044A-4BC9-AD4D-D81C797E7442}" type="presOf" srcId="{FE33547F-DD59-4EEA-AD2B-0571D9B4EBF8}" destId="{03201689-C793-4A27-893B-F785C523F4D9}" srcOrd="0" destOrd="0" presId="urn:microsoft.com/office/officeart/2018/2/layout/IconVerticalSolidList"/>
    <dgm:cxn modelId="{ED9CB24F-8EAD-4B73-86C2-068FEA647D36}" srcId="{4569711A-5772-4DBB-8A6F-A5D25202A6B4}" destId="{61E3D50B-01D8-4C96-856A-50E409944BF5}" srcOrd="7" destOrd="0" parTransId="{2B317381-D258-42BE-BDE4-70D954E3C40A}" sibTransId="{DDC2AB6F-624C-458C-80B9-AC2F04FD65CB}"/>
    <dgm:cxn modelId="{73FC1458-D2C5-4BBA-B497-38D193D5C884}" type="presOf" srcId="{4569711A-5772-4DBB-8A6F-A5D25202A6B4}" destId="{952B8854-E146-4E84-801F-4FFC2B678A03}" srcOrd="0" destOrd="0" presId="urn:microsoft.com/office/officeart/2018/2/layout/IconVerticalSolidList"/>
    <dgm:cxn modelId="{E4182F5E-13AA-4A51-87A3-C8FEEE2DFC50}" srcId="{4569711A-5772-4DBB-8A6F-A5D25202A6B4}" destId="{FCAFEC8E-4A01-4C42-A930-B04BCFEDB6B9}" srcOrd="1" destOrd="0" parTransId="{C183BB30-F7BD-40BA-98E1-9ABC2B52796A}" sibTransId="{34BFCB1F-2AEB-4D75-92E6-1853298998A3}"/>
    <dgm:cxn modelId="{EFF37A78-F130-44A0-9101-9754B0B797B9}" type="presOf" srcId="{21A74F1F-26ED-4B7D-87D7-E9B9553615A2}" destId="{885CFD1A-4009-4CFF-81EA-7F24669DF4EA}" srcOrd="0" destOrd="0" presId="urn:microsoft.com/office/officeart/2018/2/layout/IconVerticalSolidList"/>
    <dgm:cxn modelId="{4EBBFE89-2B07-4687-8232-608FBCF64F7D}" srcId="{4569711A-5772-4DBB-8A6F-A5D25202A6B4}" destId="{C9CBDB6F-CD67-4821-91B6-4681E77046DB}" srcOrd="4" destOrd="0" parTransId="{19A6CCC8-0775-45F6-9628-E1358E278F9B}" sibTransId="{F6EEEDBC-5247-4C71-A32B-FE7433BD0744}"/>
    <dgm:cxn modelId="{B5D3BA8C-FB3A-421A-8A26-5742B5B69773}" type="presOf" srcId="{C9CBDB6F-CD67-4821-91B6-4681E77046DB}" destId="{CC019EE5-9FC9-4EAC-971D-6867FFD6760D}" srcOrd="0" destOrd="0" presId="urn:microsoft.com/office/officeart/2018/2/layout/IconVerticalSolidList"/>
    <dgm:cxn modelId="{12BF96B4-25C4-4EC2-AB7C-918E6DA0393F}" srcId="{4569711A-5772-4DBB-8A6F-A5D25202A6B4}" destId="{D7047CA3-FB3B-4103-9232-5C7246AAC82F}" srcOrd="5" destOrd="0" parTransId="{38B253F3-C587-4C2D-B59A-59C2C330F363}" sibTransId="{6A363560-CFE5-4B9E-83DA-0D3DE863CCAB}"/>
    <dgm:cxn modelId="{C730CFD0-AE9B-43DE-B495-36C45683282F}" srcId="{4569711A-5772-4DBB-8A6F-A5D25202A6B4}" destId="{63F1A9FF-3134-43DB-B2C6-FB3E410B7563}" srcOrd="0" destOrd="0" parTransId="{F9DFC4D1-43B5-49A3-99CD-5C9AC4EE8D79}" sibTransId="{51638C33-0C55-4072-AD87-7111BA0636F5}"/>
    <dgm:cxn modelId="{0A8027D7-22CF-41DE-91D0-E8E30945977E}" type="presOf" srcId="{4FB582C1-1C61-469D-ACFD-48C672BD8728}" destId="{5D1F23B4-5915-4AA0-8DC9-7BCB0A99BEAE}" srcOrd="0" destOrd="0" presId="urn:microsoft.com/office/officeart/2018/2/layout/IconVerticalSolidList"/>
    <dgm:cxn modelId="{028385DA-E1A3-4DC3-87FB-3650DB97C065}" srcId="{4569711A-5772-4DBB-8A6F-A5D25202A6B4}" destId="{4FB582C1-1C61-469D-ACFD-48C672BD8728}" srcOrd="6" destOrd="0" parTransId="{7C2954FD-A5CE-4F12-ABA0-72FF8162EA73}" sibTransId="{5E32123B-DC76-4E6D-918F-7EB7C9313DA5}"/>
    <dgm:cxn modelId="{63F222EC-9F82-43FD-8024-90E291CA4CE8}" type="presOf" srcId="{D7047CA3-FB3B-4103-9232-5C7246AAC82F}" destId="{062BBD8C-AFB8-4A50-953C-C8F678F071DA}" srcOrd="0" destOrd="0" presId="urn:microsoft.com/office/officeart/2018/2/layout/IconVerticalSolidList"/>
    <dgm:cxn modelId="{3A000BF3-77D9-4871-A244-CFDCDCD224A6}" srcId="{4569711A-5772-4DBB-8A6F-A5D25202A6B4}" destId="{FE33547F-DD59-4EEA-AD2B-0571D9B4EBF8}" srcOrd="2" destOrd="0" parTransId="{81BB8EB6-9044-4BF6-8859-F9609B52EE09}" sibTransId="{B1EAA86D-39ED-47D0-944B-EE6DB4EBEDE2}"/>
    <dgm:cxn modelId="{453C5CE8-F402-411F-BB5C-CE7BF20A22F6}" type="presParOf" srcId="{952B8854-E146-4E84-801F-4FFC2B678A03}" destId="{D9988B53-C80B-4512-A1A8-A8A2FEE98628}" srcOrd="0" destOrd="0" presId="urn:microsoft.com/office/officeart/2018/2/layout/IconVerticalSolidList"/>
    <dgm:cxn modelId="{8D366A3C-E838-4901-8903-50312D8569F4}" type="presParOf" srcId="{D9988B53-C80B-4512-A1A8-A8A2FEE98628}" destId="{02D5BCFF-8377-41BF-BDCE-A442C0924E49}" srcOrd="0" destOrd="0" presId="urn:microsoft.com/office/officeart/2018/2/layout/IconVerticalSolidList"/>
    <dgm:cxn modelId="{426935B8-2AEB-45EC-852C-EE12390CB1AC}" type="presParOf" srcId="{D9988B53-C80B-4512-A1A8-A8A2FEE98628}" destId="{56C7D863-1E77-41B6-A546-DF34B5C9B026}" srcOrd="1" destOrd="0" presId="urn:microsoft.com/office/officeart/2018/2/layout/IconVerticalSolidList"/>
    <dgm:cxn modelId="{03808F6E-2F05-471A-BF53-40DFD4D3859A}" type="presParOf" srcId="{D9988B53-C80B-4512-A1A8-A8A2FEE98628}" destId="{C3162CC1-22AE-4C10-A521-103A148E6188}" srcOrd="2" destOrd="0" presId="urn:microsoft.com/office/officeart/2018/2/layout/IconVerticalSolidList"/>
    <dgm:cxn modelId="{2BF1402D-4008-4EB4-B953-5FE1EC69E7E7}" type="presParOf" srcId="{D9988B53-C80B-4512-A1A8-A8A2FEE98628}" destId="{05DA26BC-5586-4442-81FF-E5EDFB6FB06D}" srcOrd="3" destOrd="0" presId="urn:microsoft.com/office/officeart/2018/2/layout/IconVerticalSolidList"/>
    <dgm:cxn modelId="{61FA38BE-394C-479E-959F-C53B92CD0DAB}" type="presParOf" srcId="{952B8854-E146-4E84-801F-4FFC2B678A03}" destId="{CF1E0230-C15A-48B2-B3B8-D3625550CC6D}" srcOrd="1" destOrd="0" presId="urn:microsoft.com/office/officeart/2018/2/layout/IconVerticalSolidList"/>
    <dgm:cxn modelId="{170ADDDA-7AF3-4E86-839C-85E12333A6CD}" type="presParOf" srcId="{952B8854-E146-4E84-801F-4FFC2B678A03}" destId="{12DF8FE3-1056-403B-9DC9-068BD12C5FE7}" srcOrd="2" destOrd="0" presId="urn:microsoft.com/office/officeart/2018/2/layout/IconVerticalSolidList"/>
    <dgm:cxn modelId="{2B526CFC-3B3A-49F1-B6B7-14ADED865E10}" type="presParOf" srcId="{12DF8FE3-1056-403B-9DC9-068BD12C5FE7}" destId="{EA30E8BF-4A61-40FD-8A65-F123A61995F0}" srcOrd="0" destOrd="0" presId="urn:microsoft.com/office/officeart/2018/2/layout/IconVerticalSolidList"/>
    <dgm:cxn modelId="{573DC335-BD0C-41AB-835C-50B22F8B095F}" type="presParOf" srcId="{12DF8FE3-1056-403B-9DC9-068BD12C5FE7}" destId="{0D20CE1F-E62D-4AE3-BF98-6BACB39D8FA6}" srcOrd="1" destOrd="0" presId="urn:microsoft.com/office/officeart/2018/2/layout/IconVerticalSolidList"/>
    <dgm:cxn modelId="{7B4D487B-9230-4881-835F-6BEA775E91D9}" type="presParOf" srcId="{12DF8FE3-1056-403B-9DC9-068BD12C5FE7}" destId="{3FD54E07-9DA6-4B93-BEFA-99E98D92C6A2}" srcOrd="2" destOrd="0" presId="urn:microsoft.com/office/officeart/2018/2/layout/IconVerticalSolidList"/>
    <dgm:cxn modelId="{CE3679C5-D225-4DB0-A23F-499826DF93AE}" type="presParOf" srcId="{12DF8FE3-1056-403B-9DC9-068BD12C5FE7}" destId="{3889BB22-D3F6-4E1E-ABBD-5AA3E5932E65}" srcOrd="3" destOrd="0" presId="urn:microsoft.com/office/officeart/2018/2/layout/IconVerticalSolidList"/>
    <dgm:cxn modelId="{7B4AF61D-0111-456A-AB88-D6F81F81BFE5}" type="presParOf" srcId="{952B8854-E146-4E84-801F-4FFC2B678A03}" destId="{8BF2233F-DAC1-4476-AE23-79502F246614}" srcOrd="3" destOrd="0" presId="urn:microsoft.com/office/officeart/2018/2/layout/IconVerticalSolidList"/>
    <dgm:cxn modelId="{F2D9D982-B087-4ECF-A505-5CD4EA4DFBD8}" type="presParOf" srcId="{952B8854-E146-4E84-801F-4FFC2B678A03}" destId="{6E84FBAB-554D-4280-B47A-4884C7103244}" srcOrd="4" destOrd="0" presId="urn:microsoft.com/office/officeart/2018/2/layout/IconVerticalSolidList"/>
    <dgm:cxn modelId="{B5970D40-3C6D-4991-9D58-AEE21385C11C}" type="presParOf" srcId="{6E84FBAB-554D-4280-B47A-4884C7103244}" destId="{F122366E-EDE8-4634-B57C-7207FB6FDCFD}" srcOrd="0" destOrd="0" presId="urn:microsoft.com/office/officeart/2018/2/layout/IconVerticalSolidList"/>
    <dgm:cxn modelId="{CB190130-A1D0-49D4-B978-E13862D58C43}" type="presParOf" srcId="{6E84FBAB-554D-4280-B47A-4884C7103244}" destId="{CDA3565C-DB69-4A35-BD6F-0DCCF050A214}" srcOrd="1" destOrd="0" presId="urn:microsoft.com/office/officeart/2018/2/layout/IconVerticalSolidList"/>
    <dgm:cxn modelId="{03A09B13-A9EF-4EE1-89A5-BC01005A5A32}" type="presParOf" srcId="{6E84FBAB-554D-4280-B47A-4884C7103244}" destId="{433FAA59-D44B-4E93-968C-28C8D0B110BC}" srcOrd="2" destOrd="0" presId="urn:microsoft.com/office/officeart/2018/2/layout/IconVerticalSolidList"/>
    <dgm:cxn modelId="{B1A1B6CF-BE2D-4E61-961C-4021D8580D8E}" type="presParOf" srcId="{6E84FBAB-554D-4280-B47A-4884C7103244}" destId="{03201689-C793-4A27-893B-F785C523F4D9}" srcOrd="3" destOrd="0" presId="urn:microsoft.com/office/officeart/2018/2/layout/IconVerticalSolidList"/>
    <dgm:cxn modelId="{9740A874-E274-4058-9100-92D9C33DE28E}" type="presParOf" srcId="{952B8854-E146-4E84-801F-4FFC2B678A03}" destId="{248D1A0F-ED0A-4FAA-9FF6-9B7695229A02}" srcOrd="5" destOrd="0" presId="urn:microsoft.com/office/officeart/2018/2/layout/IconVerticalSolidList"/>
    <dgm:cxn modelId="{D0422C9F-6636-4E13-A24C-52CEB4A095B9}" type="presParOf" srcId="{952B8854-E146-4E84-801F-4FFC2B678A03}" destId="{7F9DE29F-970B-4008-BC0E-025A2CC272BA}" srcOrd="6" destOrd="0" presId="urn:microsoft.com/office/officeart/2018/2/layout/IconVerticalSolidList"/>
    <dgm:cxn modelId="{4941C8B0-1CE1-4F01-B26B-4AEFF4C85B9F}" type="presParOf" srcId="{7F9DE29F-970B-4008-BC0E-025A2CC272BA}" destId="{FBE7FC38-E09E-441E-B6EF-350B55F11E9B}" srcOrd="0" destOrd="0" presId="urn:microsoft.com/office/officeart/2018/2/layout/IconVerticalSolidList"/>
    <dgm:cxn modelId="{B775FFBC-B87D-4855-A839-91D67632E46D}" type="presParOf" srcId="{7F9DE29F-970B-4008-BC0E-025A2CC272BA}" destId="{1E23EB4E-8AF7-4E24-8F6A-E9FD763B982D}" srcOrd="1" destOrd="0" presId="urn:microsoft.com/office/officeart/2018/2/layout/IconVerticalSolidList"/>
    <dgm:cxn modelId="{9666583B-AC22-43C4-802F-A9E0319CF2CC}" type="presParOf" srcId="{7F9DE29F-970B-4008-BC0E-025A2CC272BA}" destId="{B3A251F4-BA39-4882-9211-54C94CD27A98}" srcOrd="2" destOrd="0" presId="urn:microsoft.com/office/officeart/2018/2/layout/IconVerticalSolidList"/>
    <dgm:cxn modelId="{DA86EA10-9D6D-4BD1-9FC1-78ED30324E25}" type="presParOf" srcId="{7F9DE29F-970B-4008-BC0E-025A2CC272BA}" destId="{885CFD1A-4009-4CFF-81EA-7F24669DF4EA}" srcOrd="3" destOrd="0" presId="urn:microsoft.com/office/officeart/2018/2/layout/IconVerticalSolidList"/>
    <dgm:cxn modelId="{6706B14C-EDF2-4432-B10F-3CF9F92D6FB0}" type="presParOf" srcId="{952B8854-E146-4E84-801F-4FFC2B678A03}" destId="{9BCF21F0-BE3F-4A8E-A132-EBB560F0033E}" srcOrd="7" destOrd="0" presId="urn:microsoft.com/office/officeart/2018/2/layout/IconVerticalSolidList"/>
    <dgm:cxn modelId="{84B739DF-A488-4408-991D-23669F0FD14A}" type="presParOf" srcId="{952B8854-E146-4E84-801F-4FFC2B678A03}" destId="{E9B5BBC4-17BC-4BBA-892F-B741D19D0624}" srcOrd="8" destOrd="0" presId="urn:microsoft.com/office/officeart/2018/2/layout/IconVerticalSolidList"/>
    <dgm:cxn modelId="{04CF7940-5F7E-4222-95D1-96CD3918A960}" type="presParOf" srcId="{E9B5BBC4-17BC-4BBA-892F-B741D19D0624}" destId="{149DD50D-8A2A-4863-B8EB-F738DD131BA3}" srcOrd="0" destOrd="0" presId="urn:microsoft.com/office/officeart/2018/2/layout/IconVerticalSolidList"/>
    <dgm:cxn modelId="{494FAF4A-0B07-4E72-B3FF-564AC3B28245}" type="presParOf" srcId="{E9B5BBC4-17BC-4BBA-892F-B741D19D0624}" destId="{F1ADF759-F239-4899-9EDF-398F2A1513DA}" srcOrd="1" destOrd="0" presId="urn:microsoft.com/office/officeart/2018/2/layout/IconVerticalSolidList"/>
    <dgm:cxn modelId="{FB74B8BC-CF08-4383-B32A-787C01FB6FCE}" type="presParOf" srcId="{E9B5BBC4-17BC-4BBA-892F-B741D19D0624}" destId="{E8C18E08-EA2E-43E5-A6CF-594EA0232737}" srcOrd="2" destOrd="0" presId="urn:microsoft.com/office/officeart/2018/2/layout/IconVerticalSolidList"/>
    <dgm:cxn modelId="{6F63ECF7-AA11-4256-9C68-F1AB613C3A2E}" type="presParOf" srcId="{E9B5BBC4-17BC-4BBA-892F-B741D19D0624}" destId="{CC019EE5-9FC9-4EAC-971D-6867FFD6760D}" srcOrd="3" destOrd="0" presId="urn:microsoft.com/office/officeart/2018/2/layout/IconVerticalSolidList"/>
    <dgm:cxn modelId="{FA4B8089-1F5C-4E96-B330-8A33BF5D1633}" type="presParOf" srcId="{952B8854-E146-4E84-801F-4FFC2B678A03}" destId="{3DDE07C5-53E0-4922-A329-DCC6101B5CEF}" srcOrd="9" destOrd="0" presId="urn:microsoft.com/office/officeart/2018/2/layout/IconVerticalSolidList"/>
    <dgm:cxn modelId="{F224F56C-BE82-462C-9FBA-2E5A046596DF}" type="presParOf" srcId="{952B8854-E146-4E84-801F-4FFC2B678A03}" destId="{8D4C35B9-90D7-470D-AD60-20FA7FC9691A}" srcOrd="10" destOrd="0" presId="urn:microsoft.com/office/officeart/2018/2/layout/IconVerticalSolidList"/>
    <dgm:cxn modelId="{D500831A-A70D-46CF-B324-4D8194035CB8}" type="presParOf" srcId="{8D4C35B9-90D7-470D-AD60-20FA7FC9691A}" destId="{3AA71037-882F-429B-8789-83A6172E3DE0}" srcOrd="0" destOrd="0" presId="urn:microsoft.com/office/officeart/2018/2/layout/IconVerticalSolidList"/>
    <dgm:cxn modelId="{9DC03EF4-095F-44E7-8E2D-31AD04D3B56A}" type="presParOf" srcId="{8D4C35B9-90D7-470D-AD60-20FA7FC9691A}" destId="{3E5EB206-1C6E-451D-A79E-A416D67B1510}" srcOrd="1" destOrd="0" presId="urn:microsoft.com/office/officeart/2018/2/layout/IconVerticalSolidList"/>
    <dgm:cxn modelId="{43AA5D20-6AB0-4FDD-AC87-8C0DBB6DE389}" type="presParOf" srcId="{8D4C35B9-90D7-470D-AD60-20FA7FC9691A}" destId="{DA7BC3C5-4D71-422D-AA19-1AFB402700F4}" srcOrd="2" destOrd="0" presId="urn:microsoft.com/office/officeart/2018/2/layout/IconVerticalSolidList"/>
    <dgm:cxn modelId="{1D142EC3-757D-47E8-8517-6D5778C709BE}" type="presParOf" srcId="{8D4C35B9-90D7-470D-AD60-20FA7FC9691A}" destId="{062BBD8C-AFB8-4A50-953C-C8F678F071DA}" srcOrd="3" destOrd="0" presId="urn:microsoft.com/office/officeart/2018/2/layout/IconVerticalSolidList"/>
    <dgm:cxn modelId="{096E7852-ACF3-469D-9EB2-55B9C09A1E0F}" type="presParOf" srcId="{952B8854-E146-4E84-801F-4FFC2B678A03}" destId="{61CE3E9C-A00E-41BA-B9CE-F18DB683966F}" srcOrd="11" destOrd="0" presId="urn:microsoft.com/office/officeart/2018/2/layout/IconVerticalSolidList"/>
    <dgm:cxn modelId="{0E757934-7A2F-4536-B22D-4916666B2247}" type="presParOf" srcId="{952B8854-E146-4E84-801F-4FFC2B678A03}" destId="{12624CB1-6F05-4D59-BFFA-D7DB5A129B64}" srcOrd="12" destOrd="0" presId="urn:microsoft.com/office/officeart/2018/2/layout/IconVerticalSolidList"/>
    <dgm:cxn modelId="{BF383866-67CA-48E2-A284-BBE3A6102135}" type="presParOf" srcId="{12624CB1-6F05-4D59-BFFA-D7DB5A129B64}" destId="{BBEEE5DD-1C64-4564-85E5-CAEB0772ACDA}" srcOrd="0" destOrd="0" presId="urn:microsoft.com/office/officeart/2018/2/layout/IconVerticalSolidList"/>
    <dgm:cxn modelId="{3A417CF0-D3BB-4ECF-89AA-EEDEA348DB00}" type="presParOf" srcId="{12624CB1-6F05-4D59-BFFA-D7DB5A129B64}" destId="{AB896789-B28E-4F6F-8368-1AFF724A803E}" srcOrd="1" destOrd="0" presId="urn:microsoft.com/office/officeart/2018/2/layout/IconVerticalSolidList"/>
    <dgm:cxn modelId="{DB3C759F-772D-4095-B165-E8796F224229}" type="presParOf" srcId="{12624CB1-6F05-4D59-BFFA-D7DB5A129B64}" destId="{517C6EFF-0B2A-49B6-9FFD-5E224F2DF6D0}" srcOrd="2" destOrd="0" presId="urn:microsoft.com/office/officeart/2018/2/layout/IconVerticalSolidList"/>
    <dgm:cxn modelId="{3442BB8C-E8E8-435B-B87B-6B4764053DA7}" type="presParOf" srcId="{12624CB1-6F05-4D59-BFFA-D7DB5A129B64}" destId="{5D1F23B4-5915-4AA0-8DC9-7BCB0A99BEAE}" srcOrd="3" destOrd="0" presId="urn:microsoft.com/office/officeart/2018/2/layout/IconVerticalSolidList"/>
    <dgm:cxn modelId="{4F159D72-0D98-463B-B4B1-6664DC244B28}" type="presParOf" srcId="{952B8854-E146-4E84-801F-4FFC2B678A03}" destId="{153AA89B-9EB9-4DBF-88A5-BAB0829371AB}" srcOrd="13" destOrd="0" presId="urn:microsoft.com/office/officeart/2018/2/layout/IconVerticalSolidList"/>
    <dgm:cxn modelId="{22FAF981-5912-42A9-8217-67CE95F4D2D1}" type="presParOf" srcId="{952B8854-E146-4E84-801F-4FFC2B678A03}" destId="{61285C99-9008-438E-B08A-9AB9EF18F546}" srcOrd="14" destOrd="0" presId="urn:microsoft.com/office/officeart/2018/2/layout/IconVerticalSolidList"/>
    <dgm:cxn modelId="{BEAF91F5-6347-4AB1-BC74-4DF6ED8A2825}" type="presParOf" srcId="{61285C99-9008-438E-B08A-9AB9EF18F546}" destId="{A946DABE-1231-4AD3-809C-E55BBF1BEBA3}" srcOrd="0" destOrd="0" presId="urn:microsoft.com/office/officeart/2018/2/layout/IconVerticalSolidList"/>
    <dgm:cxn modelId="{6A29D783-F751-45DE-B1A7-BC6AE8AE000E}" type="presParOf" srcId="{61285C99-9008-438E-B08A-9AB9EF18F546}" destId="{B7E7919E-B63C-4EFE-98A3-029E2A7327C3}" srcOrd="1" destOrd="0" presId="urn:microsoft.com/office/officeart/2018/2/layout/IconVerticalSolidList"/>
    <dgm:cxn modelId="{AFCC6992-A834-4A71-8334-0E36BCF59BF1}" type="presParOf" srcId="{61285C99-9008-438E-B08A-9AB9EF18F546}" destId="{B9C6F0D4-A7D4-499E-9943-9E49BD790A1E}" srcOrd="2" destOrd="0" presId="urn:microsoft.com/office/officeart/2018/2/layout/IconVerticalSolidList"/>
    <dgm:cxn modelId="{23E96EA7-3BC5-43BE-A4DE-D3529304F6FB}" type="presParOf" srcId="{61285C99-9008-438E-B08A-9AB9EF18F546}" destId="{783026D0-E7BD-4816-B549-29050DB5AA7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5BCFF-8377-41BF-BDCE-A442C0924E49}">
      <dsp:nvSpPr>
        <dsp:cNvPr id="0" name=""/>
        <dsp:cNvSpPr/>
      </dsp:nvSpPr>
      <dsp:spPr>
        <a:xfrm>
          <a:off x="0" y="706"/>
          <a:ext cx="6949440" cy="5933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C7D863-1E77-41B6-A546-DF34B5C9B026}">
      <dsp:nvSpPr>
        <dsp:cNvPr id="0" name=""/>
        <dsp:cNvSpPr/>
      </dsp:nvSpPr>
      <dsp:spPr>
        <a:xfrm>
          <a:off x="179490" y="134211"/>
          <a:ext cx="326346" cy="3263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5DA26BC-5586-4442-81FF-E5EDFB6FB06D}">
      <dsp:nvSpPr>
        <dsp:cNvPr id="0" name=""/>
        <dsp:cNvSpPr/>
      </dsp:nvSpPr>
      <dsp:spPr>
        <a:xfrm>
          <a:off x="685326" y="706"/>
          <a:ext cx="6264113" cy="59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797" tIns="62797" rIns="62797" bIns="62797" numCol="1" spcCol="1270" anchor="ctr" anchorCtr="0">
          <a:noAutofit/>
        </a:bodyPr>
        <a:lstStyle/>
        <a:p>
          <a:pPr marL="0" lvl="0" indent="0" algn="l" defTabSz="622300">
            <a:lnSpc>
              <a:spcPct val="90000"/>
            </a:lnSpc>
            <a:spcBef>
              <a:spcPct val="0"/>
            </a:spcBef>
            <a:spcAft>
              <a:spcPct val="35000"/>
            </a:spcAft>
            <a:buNone/>
          </a:pPr>
          <a:r>
            <a:rPr lang="en-US" sz="1400" kern="1200"/>
            <a:t>Streamline appointment scheduling according to the complexity of the case.</a:t>
          </a:r>
        </a:p>
      </dsp:txBody>
      <dsp:txXfrm>
        <a:off x="685326" y="706"/>
        <a:ext cx="6264113" cy="593356"/>
      </dsp:txXfrm>
    </dsp:sp>
    <dsp:sp modelId="{EA30E8BF-4A61-40FD-8A65-F123A61995F0}">
      <dsp:nvSpPr>
        <dsp:cNvPr id="0" name=""/>
        <dsp:cNvSpPr/>
      </dsp:nvSpPr>
      <dsp:spPr>
        <a:xfrm>
          <a:off x="0" y="742401"/>
          <a:ext cx="6949440" cy="5933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20CE1F-E62D-4AE3-BF98-6BACB39D8FA6}">
      <dsp:nvSpPr>
        <dsp:cNvPr id="0" name=""/>
        <dsp:cNvSpPr/>
      </dsp:nvSpPr>
      <dsp:spPr>
        <a:xfrm>
          <a:off x="179490" y="875907"/>
          <a:ext cx="326346" cy="3263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89BB22-D3F6-4E1E-ABBD-5AA3E5932E65}">
      <dsp:nvSpPr>
        <dsp:cNvPr id="0" name=""/>
        <dsp:cNvSpPr/>
      </dsp:nvSpPr>
      <dsp:spPr>
        <a:xfrm>
          <a:off x="685326" y="742401"/>
          <a:ext cx="6264113" cy="59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797" tIns="62797" rIns="62797" bIns="62797" numCol="1" spcCol="1270" anchor="ctr" anchorCtr="0">
          <a:noAutofit/>
        </a:bodyPr>
        <a:lstStyle/>
        <a:p>
          <a:pPr marL="0" lvl="0" indent="0" algn="l" defTabSz="622300">
            <a:lnSpc>
              <a:spcPct val="90000"/>
            </a:lnSpc>
            <a:spcBef>
              <a:spcPct val="0"/>
            </a:spcBef>
            <a:spcAft>
              <a:spcPct val="35000"/>
            </a:spcAft>
            <a:buNone/>
          </a:pPr>
          <a:r>
            <a:rPr lang="en-US" sz="1400" kern="1200"/>
            <a:t>Employ digital scheduling systems to minimize patient waiting times and missed appointments. </a:t>
          </a:r>
        </a:p>
      </dsp:txBody>
      <dsp:txXfrm>
        <a:off x="685326" y="742401"/>
        <a:ext cx="6264113" cy="593356"/>
      </dsp:txXfrm>
    </dsp:sp>
    <dsp:sp modelId="{F122366E-EDE8-4634-B57C-7207FB6FDCFD}">
      <dsp:nvSpPr>
        <dsp:cNvPr id="0" name=""/>
        <dsp:cNvSpPr/>
      </dsp:nvSpPr>
      <dsp:spPr>
        <a:xfrm>
          <a:off x="0" y="1484097"/>
          <a:ext cx="6949440" cy="5933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A3565C-DB69-4A35-BD6F-0DCCF050A214}">
      <dsp:nvSpPr>
        <dsp:cNvPr id="0" name=""/>
        <dsp:cNvSpPr/>
      </dsp:nvSpPr>
      <dsp:spPr>
        <a:xfrm>
          <a:off x="179490" y="1617602"/>
          <a:ext cx="326346" cy="3263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201689-C793-4A27-893B-F785C523F4D9}">
      <dsp:nvSpPr>
        <dsp:cNvPr id="0" name=""/>
        <dsp:cNvSpPr/>
      </dsp:nvSpPr>
      <dsp:spPr>
        <a:xfrm>
          <a:off x="685326" y="1484097"/>
          <a:ext cx="6264113" cy="59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797" tIns="62797" rIns="62797" bIns="62797" numCol="1" spcCol="1270" anchor="ctr" anchorCtr="0">
          <a:noAutofit/>
        </a:bodyPr>
        <a:lstStyle/>
        <a:p>
          <a:pPr marL="0" lvl="0" indent="0" algn="l" defTabSz="622300">
            <a:lnSpc>
              <a:spcPct val="90000"/>
            </a:lnSpc>
            <a:spcBef>
              <a:spcPct val="0"/>
            </a:spcBef>
            <a:spcAft>
              <a:spcPct val="35000"/>
            </a:spcAft>
            <a:buNone/>
          </a:pPr>
          <a:r>
            <a:rPr lang="en-US" sz="1400" kern="1200"/>
            <a:t>Utilize dental microscopes or loupes for improved visibility and precision.</a:t>
          </a:r>
        </a:p>
      </dsp:txBody>
      <dsp:txXfrm>
        <a:off x="685326" y="1484097"/>
        <a:ext cx="6264113" cy="593356"/>
      </dsp:txXfrm>
    </dsp:sp>
    <dsp:sp modelId="{FBE7FC38-E09E-441E-B6EF-350B55F11E9B}">
      <dsp:nvSpPr>
        <dsp:cNvPr id="0" name=""/>
        <dsp:cNvSpPr/>
      </dsp:nvSpPr>
      <dsp:spPr>
        <a:xfrm>
          <a:off x="0" y="2225793"/>
          <a:ext cx="6949440" cy="5933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23EB4E-8AF7-4E24-8F6A-E9FD763B982D}">
      <dsp:nvSpPr>
        <dsp:cNvPr id="0" name=""/>
        <dsp:cNvSpPr/>
      </dsp:nvSpPr>
      <dsp:spPr>
        <a:xfrm>
          <a:off x="179490" y="2359298"/>
          <a:ext cx="326346" cy="3263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5CFD1A-4009-4CFF-81EA-7F24669DF4EA}">
      <dsp:nvSpPr>
        <dsp:cNvPr id="0" name=""/>
        <dsp:cNvSpPr/>
      </dsp:nvSpPr>
      <dsp:spPr>
        <a:xfrm>
          <a:off x="685326" y="2225793"/>
          <a:ext cx="6264113" cy="59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797" tIns="62797" rIns="62797" bIns="62797" numCol="1" spcCol="1270" anchor="ctr" anchorCtr="0">
          <a:noAutofit/>
        </a:bodyPr>
        <a:lstStyle/>
        <a:p>
          <a:pPr marL="0" lvl="0" indent="0" algn="l" defTabSz="622300">
            <a:lnSpc>
              <a:spcPct val="90000"/>
            </a:lnSpc>
            <a:spcBef>
              <a:spcPct val="0"/>
            </a:spcBef>
            <a:spcAft>
              <a:spcPct val="35000"/>
            </a:spcAft>
            <a:buNone/>
          </a:pPr>
          <a:r>
            <a:rPr lang="en-US" sz="1400" kern="1200"/>
            <a:t>Implement four-handed dentistry. Train staff in four-handed dentistry to enhance efficiency and assistance.</a:t>
          </a:r>
        </a:p>
      </dsp:txBody>
      <dsp:txXfrm>
        <a:off x="685326" y="2225793"/>
        <a:ext cx="6264113" cy="593356"/>
      </dsp:txXfrm>
    </dsp:sp>
    <dsp:sp modelId="{149DD50D-8A2A-4863-B8EB-F738DD131BA3}">
      <dsp:nvSpPr>
        <dsp:cNvPr id="0" name=""/>
        <dsp:cNvSpPr/>
      </dsp:nvSpPr>
      <dsp:spPr>
        <a:xfrm>
          <a:off x="0" y="2967488"/>
          <a:ext cx="6949440" cy="5933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ADF759-F239-4899-9EDF-398F2A1513DA}">
      <dsp:nvSpPr>
        <dsp:cNvPr id="0" name=""/>
        <dsp:cNvSpPr/>
      </dsp:nvSpPr>
      <dsp:spPr>
        <a:xfrm>
          <a:off x="179490" y="3100993"/>
          <a:ext cx="326346" cy="32634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019EE5-9FC9-4EAC-971D-6867FFD6760D}">
      <dsp:nvSpPr>
        <dsp:cNvPr id="0" name=""/>
        <dsp:cNvSpPr/>
      </dsp:nvSpPr>
      <dsp:spPr>
        <a:xfrm>
          <a:off x="685326" y="2967488"/>
          <a:ext cx="6264113" cy="59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797" tIns="62797" rIns="62797" bIns="62797" numCol="1" spcCol="1270" anchor="ctr" anchorCtr="0">
          <a:noAutofit/>
        </a:bodyPr>
        <a:lstStyle/>
        <a:p>
          <a:pPr marL="0" lvl="0" indent="0" algn="l" defTabSz="622300">
            <a:lnSpc>
              <a:spcPct val="90000"/>
            </a:lnSpc>
            <a:spcBef>
              <a:spcPct val="0"/>
            </a:spcBef>
            <a:spcAft>
              <a:spcPct val="35000"/>
            </a:spcAft>
            <a:buNone/>
          </a:pPr>
          <a:r>
            <a:rPr lang="en-US" sz="1400" kern="1200"/>
            <a:t>Educate patients on the significance of follow-ups and timely appointments. </a:t>
          </a:r>
        </a:p>
      </dsp:txBody>
      <dsp:txXfrm>
        <a:off x="685326" y="2967488"/>
        <a:ext cx="6264113" cy="593356"/>
      </dsp:txXfrm>
    </dsp:sp>
    <dsp:sp modelId="{3AA71037-882F-429B-8789-83A6172E3DE0}">
      <dsp:nvSpPr>
        <dsp:cNvPr id="0" name=""/>
        <dsp:cNvSpPr/>
      </dsp:nvSpPr>
      <dsp:spPr>
        <a:xfrm>
          <a:off x="0" y="3709184"/>
          <a:ext cx="6949440" cy="5933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5EB206-1C6E-451D-A79E-A416D67B1510}">
      <dsp:nvSpPr>
        <dsp:cNvPr id="0" name=""/>
        <dsp:cNvSpPr/>
      </dsp:nvSpPr>
      <dsp:spPr>
        <a:xfrm>
          <a:off x="179490" y="3842689"/>
          <a:ext cx="326346" cy="32634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2BBD8C-AFB8-4A50-953C-C8F678F071DA}">
      <dsp:nvSpPr>
        <dsp:cNvPr id="0" name=""/>
        <dsp:cNvSpPr/>
      </dsp:nvSpPr>
      <dsp:spPr>
        <a:xfrm>
          <a:off x="685326" y="3709184"/>
          <a:ext cx="6264113" cy="59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797" tIns="62797" rIns="62797" bIns="62797" numCol="1" spcCol="1270" anchor="ctr" anchorCtr="0">
          <a:noAutofit/>
        </a:bodyPr>
        <a:lstStyle/>
        <a:p>
          <a:pPr marL="0" lvl="0" indent="0" algn="l" defTabSz="622300">
            <a:lnSpc>
              <a:spcPct val="90000"/>
            </a:lnSpc>
            <a:spcBef>
              <a:spcPct val="0"/>
            </a:spcBef>
            <a:spcAft>
              <a:spcPct val="35000"/>
            </a:spcAft>
            <a:buNone/>
          </a:pPr>
          <a:r>
            <a:rPr lang="en-US" sz="1400" kern="1200"/>
            <a:t>Ensure continuing professional development through regular training and workshops for staff and dentists on new materials, technologies, and techniques.</a:t>
          </a:r>
        </a:p>
      </dsp:txBody>
      <dsp:txXfrm>
        <a:off x="685326" y="3709184"/>
        <a:ext cx="6264113" cy="593356"/>
      </dsp:txXfrm>
    </dsp:sp>
    <dsp:sp modelId="{BBEEE5DD-1C64-4564-85E5-CAEB0772ACDA}">
      <dsp:nvSpPr>
        <dsp:cNvPr id="0" name=""/>
        <dsp:cNvSpPr/>
      </dsp:nvSpPr>
      <dsp:spPr>
        <a:xfrm>
          <a:off x="0" y="4450879"/>
          <a:ext cx="6949440" cy="5933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896789-B28E-4F6F-8368-1AFF724A803E}">
      <dsp:nvSpPr>
        <dsp:cNvPr id="0" name=""/>
        <dsp:cNvSpPr/>
      </dsp:nvSpPr>
      <dsp:spPr>
        <a:xfrm>
          <a:off x="179490" y="4584384"/>
          <a:ext cx="326346" cy="326346"/>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1F23B4-5915-4AA0-8DC9-7BCB0A99BEAE}">
      <dsp:nvSpPr>
        <dsp:cNvPr id="0" name=""/>
        <dsp:cNvSpPr/>
      </dsp:nvSpPr>
      <dsp:spPr>
        <a:xfrm>
          <a:off x="685326" y="4450879"/>
          <a:ext cx="6264113" cy="59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797" tIns="62797" rIns="62797" bIns="62797" numCol="1" spcCol="1270" anchor="ctr" anchorCtr="0">
          <a:noAutofit/>
        </a:bodyPr>
        <a:lstStyle/>
        <a:p>
          <a:pPr marL="0" lvl="0" indent="0" algn="l" defTabSz="622300">
            <a:lnSpc>
              <a:spcPct val="90000"/>
            </a:lnSpc>
            <a:spcBef>
              <a:spcPct val="0"/>
            </a:spcBef>
            <a:spcAft>
              <a:spcPct val="35000"/>
            </a:spcAft>
            <a:buNone/>
          </a:pPr>
          <a:r>
            <a:rPr lang="en-US" sz="1400" kern="1200"/>
            <a:t>Changing the equipments on time to prevent equipment failure.</a:t>
          </a:r>
        </a:p>
      </dsp:txBody>
      <dsp:txXfrm>
        <a:off x="685326" y="4450879"/>
        <a:ext cx="6264113" cy="593356"/>
      </dsp:txXfrm>
    </dsp:sp>
    <dsp:sp modelId="{A946DABE-1231-4AD3-809C-E55BBF1BEBA3}">
      <dsp:nvSpPr>
        <dsp:cNvPr id="0" name=""/>
        <dsp:cNvSpPr/>
      </dsp:nvSpPr>
      <dsp:spPr>
        <a:xfrm>
          <a:off x="0" y="5192575"/>
          <a:ext cx="6949440" cy="59335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E7919E-B63C-4EFE-98A3-029E2A7327C3}">
      <dsp:nvSpPr>
        <dsp:cNvPr id="0" name=""/>
        <dsp:cNvSpPr/>
      </dsp:nvSpPr>
      <dsp:spPr>
        <a:xfrm>
          <a:off x="179490" y="5326080"/>
          <a:ext cx="326346" cy="326346"/>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83026D0-E7BD-4816-B549-29050DB5AA71}">
      <dsp:nvSpPr>
        <dsp:cNvPr id="0" name=""/>
        <dsp:cNvSpPr/>
      </dsp:nvSpPr>
      <dsp:spPr>
        <a:xfrm>
          <a:off x="685326" y="5192575"/>
          <a:ext cx="6264113" cy="59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797" tIns="62797" rIns="62797" bIns="62797" numCol="1" spcCol="1270" anchor="ctr" anchorCtr="0">
          <a:noAutofit/>
        </a:bodyPr>
        <a:lstStyle/>
        <a:p>
          <a:pPr marL="0" lvl="0" indent="0" algn="l" defTabSz="622300">
            <a:lnSpc>
              <a:spcPct val="90000"/>
            </a:lnSpc>
            <a:spcBef>
              <a:spcPct val="0"/>
            </a:spcBef>
            <a:spcAft>
              <a:spcPct val="35000"/>
            </a:spcAft>
            <a:buNone/>
          </a:pPr>
          <a:r>
            <a:rPr lang="en-US" sz="1400" kern="1200"/>
            <a:t>Prevention of instrument breakage in the canal by changing the files after a particular period of its use.</a:t>
          </a:r>
        </a:p>
      </dsp:txBody>
      <dsp:txXfrm>
        <a:off x="685326" y="5192575"/>
        <a:ext cx="6264113" cy="59335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18/06/25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14</a:t>
            </a:fld>
            <a:endParaRPr lang="en-IN"/>
          </a:p>
        </p:txBody>
      </p:sp>
    </p:spTree>
    <p:extLst>
      <p:ext uri="{BB962C8B-B14F-4D97-AF65-F5344CB8AC3E}">
        <p14:creationId xmlns:p14="http://schemas.microsoft.com/office/powerpoint/2010/main" val="1466669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18</a:t>
            </a:fld>
            <a:endParaRPr lang="en-IN"/>
          </a:p>
        </p:txBody>
      </p:sp>
    </p:spTree>
    <p:extLst>
      <p:ext uri="{BB962C8B-B14F-4D97-AF65-F5344CB8AC3E}">
        <p14:creationId xmlns:p14="http://schemas.microsoft.com/office/powerpoint/2010/main" val="2405657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18/06/25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18/06/25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18/06/25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18/06/25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18/06/25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18/06/25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18/06/25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18/06/25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18/06/25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18/06/25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18/06/25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18/06/25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2E7CC5-C78B-4EBD-9565-3FA00FAA6C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
            <a:extLst>
              <a:ext uri="{FF2B5EF4-FFF2-40B4-BE49-F238E27FC236}">
                <a16:creationId xmlns:a16="http://schemas.microsoft.com/office/drawing/2014/main" id="{B563E8C4-D2A5-3A19-0897-1E20A530650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5304" y="1524320"/>
            <a:ext cx="4245688" cy="5014592"/>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Shape 13">
            <a:extLst>
              <a:ext uri="{FF2B5EF4-FFF2-40B4-BE49-F238E27FC236}">
                <a16:creationId xmlns:a16="http://schemas.microsoft.com/office/drawing/2014/main" id="{3A4529A5-F675-429F-8044-01372BB13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4906774" y="147639"/>
            <a:ext cx="7079922" cy="3355848"/>
          </a:xfrm>
        </p:spPr>
        <p:txBody>
          <a:bodyPr anchor="b">
            <a:normAutofit/>
          </a:bodyPr>
          <a:lstStyle/>
          <a:p>
            <a:r>
              <a:rPr lang="en-IN" sz="2600" b="1" dirty="0">
                <a:solidFill>
                  <a:srgbClr val="FFFFFF"/>
                </a:solidFill>
                <a:latin typeface="Times New Roman" panose="02020603050405020304" pitchFamily="18" charset="0"/>
                <a:cs typeface="Times New Roman" panose="02020603050405020304" pitchFamily="18" charset="0"/>
              </a:rPr>
              <a:t>ESTIMATING STANDARD TIME FOR COMMON OPERATING PROCEDURE (ROOT CANAL TREATMENT)</a:t>
            </a:r>
            <a:br>
              <a:rPr lang="en-IN" sz="2600" b="1" dirty="0">
                <a:solidFill>
                  <a:srgbClr val="FFFFFF"/>
                </a:solidFill>
                <a:latin typeface="Times New Roman" panose="02020603050405020304" pitchFamily="18" charset="0"/>
                <a:cs typeface="Times New Roman" panose="02020603050405020304" pitchFamily="18" charset="0"/>
              </a:rPr>
            </a:br>
            <a:br>
              <a:rPr lang="en-IN" sz="2600" b="1" dirty="0">
                <a:solidFill>
                  <a:srgbClr val="FFFFFF"/>
                </a:solidFill>
                <a:latin typeface="Times New Roman" panose="02020603050405020304" pitchFamily="18" charset="0"/>
                <a:cs typeface="Times New Roman" panose="02020603050405020304" pitchFamily="18" charset="0"/>
              </a:rPr>
            </a:br>
            <a:r>
              <a:rPr lang="en-IN" sz="2600" b="1" dirty="0">
                <a:solidFill>
                  <a:srgbClr val="FFFFFF"/>
                </a:solidFill>
                <a:latin typeface="Times New Roman" panose="02020603050405020304" pitchFamily="18" charset="0"/>
                <a:cs typeface="Times New Roman" panose="02020603050405020304" pitchFamily="18" charset="0"/>
              </a:rPr>
              <a:t>AT</a:t>
            </a:r>
            <a:br>
              <a:rPr lang="en-IN" sz="2600" b="1" dirty="0">
                <a:solidFill>
                  <a:srgbClr val="FFFFFF"/>
                </a:solidFill>
                <a:latin typeface="Times New Roman" panose="02020603050405020304" pitchFamily="18" charset="0"/>
                <a:cs typeface="Times New Roman" panose="02020603050405020304" pitchFamily="18" charset="0"/>
              </a:rPr>
            </a:br>
            <a:br>
              <a:rPr lang="en-IN" sz="2600" b="1" dirty="0">
                <a:solidFill>
                  <a:srgbClr val="FFFFFF"/>
                </a:solidFill>
                <a:latin typeface="Times New Roman" panose="02020603050405020304" pitchFamily="18" charset="0"/>
                <a:cs typeface="Times New Roman" panose="02020603050405020304" pitchFamily="18" charset="0"/>
              </a:rPr>
            </a:br>
            <a:r>
              <a:rPr lang="en-IN" sz="2600" b="1" dirty="0">
                <a:solidFill>
                  <a:srgbClr val="FFFFFF"/>
                </a:solidFill>
                <a:latin typeface="Times New Roman" panose="02020603050405020304" pitchFamily="18" charset="0"/>
                <a:cs typeface="Times New Roman" panose="02020603050405020304" pitchFamily="18" charset="0"/>
              </a:rPr>
              <a:t>SMILE INDIA DENTAL CLINIC</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5827535" y="4258015"/>
            <a:ext cx="5303520" cy="2599985"/>
          </a:xfrm>
        </p:spPr>
        <p:txBody>
          <a:bodyPr anchor="t">
            <a:normAutofit/>
          </a:bodyPr>
          <a:lstStyle/>
          <a:p>
            <a:r>
              <a:rPr lang="en-IN" sz="1600" b="1" dirty="0">
                <a:solidFill>
                  <a:srgbClr val="FFFFFF"/>
                </a:solidFill>
                <a:latin typeface="Times New Roman" panose="02020603050405020304" pitchFamily="18" charset="0"/>
                <a:cs typeface="Times New Roman" panose="02020603050405020304" pitchFamily="18" charset="0"/>
              </a:rPr>
              <a:t>PRESENTED BY: </a:t>
            </a:r>
          </a:p>
          <a:p>
            <a:r>
              <a:rPr lang="en-IN" sz="1600" b="1" dirty="0">
                <a:solidFill>
                  <a:srgbClr val="FFFFFF"/>
                </a:solidFill>
                <a:latin typeface="Times New Roman" panose="02020603050405020304" pitchFamily="18" charset="0"/>
                <a:cs typeface="Times New Roman" panose="02020603050405020304" pitchFamily="18" charset="0"/>
              </a:rPr>
              <a:t>Dr. Shalini Jha</a:t>
            </a:r>
          </a:p>
          <a:p>
            <a:r>
              <a:rPr lang="en-IN" sz="1600" b="1" dirty="0">
                <a:solidFill>
                  <a:srgbClr val="FFFFFF"/>
                </a:solidFill>
                <a:latin typeface="Times New Roman" panose="02020603050405020304" pitchFamily="18" charset="0"/>
                <a:cs typeface="Times New Roman" panose="02020603050405020304" pitchFamily="18" charset="0"/>
              </a:rPr>
              <a:t>ROLL NO: PG/23/104</a:t>
            </a:r>
          </a:p>
          <a:p>
            <a:r>
              <a:rPr lang="en-IN" sz="1600" b="1" dirty="0">
                <a:solidFill>
                  <a:srgbClr val="FFFFFF"/>
                </a:solidFill>
                <a:latin typeface="Times New Roman" panose="02020603050405020304" pitchFamily="18" charset="0"/>
                <a:cs typeface="Times New Roman" panose="02020603050405020304" pitchFamily="18" charset="0"/>
              </a:rPr>
              <a:t>Under the guidance of </a:t>
            </a:r>
          </a:p>
          <a:p>
            <a:r>
              <a:rPr lang="en-IN" sz="1600" b="1" dirty="0">
                <a:solidFill>
                  <a:srgbClr val="FFFFFF"/>
                </a:solidFill>
                <a:latin typeface="Times New Roman" panose="02020603050405020304" pitchFamily="18" charset="0"/>
                <a:cs typeface="Times New Roman" panose="02020603050405020304" pitchFamily="18" charset="0"/>
              </a:rPr>
              <a:t>Dr. Altaf Yousuf Mir, Associate Professor</a:t>
            </a:r>
          </a:p>
          <a:p>
            <a:r>
              <a:rPr lang="en-IN" sz="1600" b="1" dirty="0">
                <a:solidFill>
                  <a:srgbClr val="FFFFFF"/>
                </a:solidFill>
                <a:latin typeface="Times New Roman" panose="02020603050405020304" pitchFamily="18" charset="0"/>
                <a:cs typeface="Times New Roman" panose="02020603050405020304" pitchFamily="18" charset="0"/>
              </a:rPr>
              <a:t>IIHMR Delhi</a:t>
            </a:r>
          </a:p>
        </p:txBody>
      </p:sp>
      <p:sp>
        <p:nvSpPr>
          <p:cNvPr id="16" name="sketch line">
            <a:extLst>
              <a:ext uri="{FF2B5EF4-FFF2-40B4-BE49-F238E27FC236}">
                <a16:creationId xmlns:a16="http://schemas.microsoft.com/office/drawing/2014/main" id="{63DAB858-5A0C-4AFF-AAC6-705EDF8DB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7682" y="4043302"/>
            <a:ext cx="5303520" cy="18288"/>
          </a:xfrm>
          <a:custGeom>
            <a:avLst/>
            <a:gdLst>
              <a:gd name="connsiteX0" fmla="*/ 0 w 5303520"/>
              <a:gd name="connsiteY0" fmla="*/ 0 h 18288"/>
              <a:gd name="connsiteX1" fmla="*/ 556870 w 5303520"/>
              <a:gd name="connsiteY1" fmla="*/ 0 h 18288"/>
              <a:gd name="connsiteX2" fmla="*/ 1272845 w 5303520"/>
              <a:gd name="connsiteY2" fmla="*/ 0 h 18288"/>
              <a:gd name="connsiteX3" fmla="*/ 1882750 w 5303520"/>
              <a:gd name="connsiteY3" fmla="*/ 0 h 18288"/>
              <a:gd name="connsiteX4" fmla="*/ 2439619 w 5303520"/>
              <a:gd name="connsiteY4" fmla="*/ 0 h 18288"/>
              <a:gd name="connsiteX5" fmla="*/ 3155594 w 5303520"/>
              <a:gd name="connsiteY5" fmla="*/ 0 h 18288"/>
              <a:gd name="connsiteX6" fmla="*/ 3818534 w 5303520"/>
              <a:gd name="connsiteY6" fmla="*/ 0 h 18288"/>
              <a:gd name="connsiteX7" fmla="*/ 4481474 w 5303520"/>
              <a:gd name="connsiteY7" fmla="*/ 0 h 18288"/>
              <a:gd name="connsiteX8" fmla="*/ 5303520 w 5303520"/>
              <a:gd name="connsiteY8" fmla="*/ 0 h 18288"/>
              <a:gd name="connsiteX9" fmla="*/ 5303520 w 5303520"/>
              <a:gd name="connsiteY9" fmla="*/ 18288 h 18288"/>
              <a:gd name="connsiteX10" fmla="*/ 4746650 w 5303520"/>
              <a:gd name="connsiteY10" fmla="*/ 18288 h 18288"/>
              <a:gd name="connsiteX11" fmla="*/ 4242816 w 5303520"/>
              <a:gd name="connsiteY11" fmla="*/ 18288 h 18288"/>
              <a:gd name="connsiteX12" fmla="*/ 3526841 w 5303520"/>
              <a:gd name="connsiteY12" fmla="*/ 18288 h 18288"/>
              <a:gd name="connsiteX13" fmla="*/ 2969971 w 5303520"/>
              <a:gd name="connsiteY13" fmla="*/ 18288 h 18288"/>
              <a:gd name="connsiteX14" fmla="*/ 2253996 w 5303520"/>
              <a:gd name="connsiteY14" fmla="*/ 18288 h 18288"/>
              <a:gd name="connsiteX15" fmla="*/ 1484986 w 5303520"/>
              <a:gd name="connsiteY15" fmla="*/ 18288 h 18288"/>
              <a:gd name="connsiteX16" fmla="*/ 875081 w 5303520"/>
              <a:gd name="connsiteY16" fmla="*/ 18288 h 18288"/>
              <a:gd name="connsiteX17" fmla="*/ 0 w 5303520"/>
              <a:gd name="connsiteY17" fmla="*/ 18288 h 18288"/>
              <a:gd name="connsiteX18" fmla="*/ 0 w 530352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303520" h="18288" fill="none" extrusionOk="0">
                <a:moveTo>
                  <a:pt x="0" y="0"/>
                </a:moveTo>
                <a:cubicBezTo>
                  <a:pt x="191807" y="-19560"/>
                  <a:pt x="373092" y="14032"/>
                  <a:pt x="556870" y="0"/>
                </a:cubicBezTo>
                <a:cubicBezTo>
                  <a:pt x="740648" y="-14032"/>
                  <a:pt x="1109645" y="5886"/>
                  <a:pt x="1272845" y="0"/>
                </a:cubicBezTo>
                <a:cubicBezTo>
                  <a:pt x="1436045" y="-5886"/>
                  <a:pt x="1723352" y="-21940"/>
                  <a:pt x="1882750" y="0"/>
                </a:cubicBezTo>
                <a:cubicBezTo>
                  <a:pt x="2042148" y="21940"/>
                  <a:pt x="2308812" y="-23394"/>
                  <a:pt x="2439619" y="0"/>
                </a:cubicBezTo>
                <a:cubicBezTo>
                  <a:pt x="2570426" y="23394"/>
                  <a:pt x="2936980" y="-3315"/>
                  <a:pt x="3155594" y="0"/>
                </a:cubicBezTo>
                <a:cubicBezTo>
                  <a:pt x="3374208" y="3315"/>
                  <a:pt x="3528026" y="24519"/>
                  <a:pt x="3818534" y="0"/>
                </a:cubicBezTo>
                <a:cubicBezTo>
                  <a:pt x="4109042" y="-24519"/>
                  <a:pt x="4161759" y="-18720"/>
                  <a:pt x="4481474" y="0"/>
                </a:cubicBezTo>
                <a:cubicBezTo>
                  <a:pt x="4801189" y="18720"/>
                  <a:pt x="5011126" y="27308"/>
                  <a:pt x="5303520" y="0"/>
                </a:cubicBezTo>
                <a:cubicBezTo>
                  <a:pt x="5304050" y="6954"/>
                  <a:pt x="5304254" y="12839"/>
                  <a:pt x="5303520" y="18288"/>
                </a:cubicBezTo>
                <a:cubicBezTo>
                  <a:pt x="5132450" y="501"/>
                  <a:pt x="4953391" y="18714"/>
                  <a:pt x="4746650" y="18288"/>
                </a:cubicBezTo>
                <a:cubicBezTo>
                  <a:pt x="4539909" y="17863"/>
                  <a:pt x="4361261" y="7168"/>
                  <a:pt x="4242816" y="18288"/>
                </a:cubicBezTo>
                <a:cubicBezTo>
                  <a:pt x="4124371" y="29408"/>
                  <a:pt x="3754907" y="21026"/>
                  <a:pt x="3526841" y="18288"/>
                </a:cubicBezTo>
                <a:cubicBezTo>
                  <a:pt x="3298775" y="15550"/>
                  <a:pt x="3164473" y="3913"/>
                  <a:pt x="2969971" y="18288"/>
                </a:cubicBezTo>
                <a:cubicBezTo>
                  <a:pt x="2775469" y="32664"/>
                  <a:pt x="2608536" y="2050"/>
                  <a:pt x="2253996" y="18288"/>
                </a:cubicBezTo>
                <a:cubicBezTo>
                  <a:pt x="1899456" y="34526"/>
                  <a:pt x="1752044" y="28789"/>
                  <a:pt x="1484986" y="18288"/>
                </a:cubicBezTo>
                <a:cubicBezTo>
                  <a:pt x="1217928" y="7788"/>
                  <a:pt x="1060609" y="-4784"/>
                  <a:pt x="875081" y="18288"/>
                </a:cubicBezTo>
                <a:cubicBezTo>
                  <a:pt x="689553" y="41360"/>
                  <a:pt x="188846" y="25228"/>
                  <a:pt x="0" y="18288"/>
                </a:cubicBezTo>
                <a:cubicBezTo>
                  <a:pt x="-570" y="9279"/>
                  <a:pt x="132" y="5100"/>
                  <a:pt x="0" y="0"/>
                </a:cubicBezTo>
                <a:close/>
              </a:path>
              <a:path w="5303520" h="18288" stroke="0" extrusionOk="0">
                <a:moveTo>
                  <a:pt x="0" y="0"/>
                </a:moveTo>
                <a:cubicBezTo>
                  <a:pt x="181149" y="2038"/>
                  <a:pt x="442175" y="-27591"/>
                  <a:pt x="609905" y="0"/>
                </a:cubicBezTo>
                <a:cubicBezTo>
                  <a:pt x="777636" y="27591"/>
                  <a:pt x="947554" y="-24271"/>
                  <a:pt x="1113739" y="0"/>
                </a:cubicBezTo>
                <a:cubicBezTo>
                  <a:pt x="1279924" y="24271"/>
                  <a:pt x="1721318" y="-30891"/>
                  <a:pt x="1882750" y="0"/>
                </a:cubicBezTo>
                <a:cubicBezTo>
                  <a:pt x="2044182" y="30891"/>
                  <a:pt x="2270822" y="-14002"/>
                  <a:pt x="2492654" y="0"/>
                </a:cubicBezTo>
                <a:cubicBezTo>
                  <a:pt x="2714486" y="14002"/>
                  <a:pt x="2822632" y="27292"/>
                  <a:pt x="3102559" y="0"/>
                </a:cubicBezTo>
                <a:cubicBezTo>
                  <a:pt x="3382487" y="-27292"/>
                  <a:pt x="3489743" y="-31235"/>
                  <a:pt x="3871570" y="0"/>
                </a:cubicBezTo>
                <a:cubicBezTo>
                  <a:pt x="4253397" y="31235"/>
                  <a:pt x="4301475" y="22800"/>
                  <a:pt x="4428439" y="0"/>
                </a:cubicBezTo>
                <a:cubicBezTo>
                  <a:pt x="4555403" y="-22800"/>
                  <a:pt x="5018410" y="43534"/>
                  <a:pt x="5303520" y="0"/>
                </a:cubicBezTo>
                <a:cubicBezTo>
                  <a:pt x="5302837" y="5414"/>
                  <a:pt x="5302800" y="12510"/>
                  <a:pt x="5303520" y="18288"/>
                </a:cubicBezTo>
                <a:cubicBezTo>
                  <a:pt x="5082751" y="18456"/>
                  <a:pt x="4993374" y="24100"/>
                  <a:pt x="4746650" y="18288"/>
                </a:cubicBezTo>
                <a:cubicBezTo>
                  <a:pt x="4499926" y="12477"/>
                  <a:pt x="4368648" y="-7187"/>
                  <a:pt x="4083710" y="18288"/>
                </a:cubicBezTo>
                <a:cubicBezTo>
                  <a:pt x="3798772" y="43763"/>
                  <a:pt x="3729434" y="5501"/>
                  <a:pt x="3473806" y="18288"/>
                </a:cubicBezTo>
                <a:cubicBezTo>
                  <a:pt x="3218178" y="31075"/>
                  <a:pt x="3056855" y="30003"/>
                  <a:pt x="2704795" y="18288"/>
                </a:cubicBezTo>
                <a:cubicBezTo>
                  <a:pt x="2352735" y="6573"/>
                  <a:pt x="2319447" y="29257"/>
                  <a:pt x="1935785" y="18288"/>
                </a:cubicBezTo>
                <a:cubicBezTo>
                  <a:pt x="1552123" y="7320"/>
                  <a:pt x="1532619" y="-467"/>
                  <a:pt x="1378915" y="18288"/>
                </a:cubicBezTo>
                <a:cubicBezTo>
                  <a:pt x="1225211" y="37043"/>
                  <a:pt x="1038692" y="34308"/>
                  <a:pt x="715975" y="18288"/>
                </a:cubicBezTo>
                <a:cubicBezTo>
                  <a:pt x="393258" y="2268"/>
                  <a:pt x="303768" y="26944"/>
                  <a:pt x="0" y="18288"/>
                </a:cubicBezTo>
                <a:cubicBezTo>
                  <a:pt x="-306" y="11061"/>
                  <a:pt x="-655" y="7751"/>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9832848" y="6356350"/>
            <a:ext cx="1520952" cy="365125"/>
          </a:xfrm>
        </p:spPr>
        <p:txBody>
          <a:bodyPr>
            <a:normAutofit/>
          </a:bodyPr>
          <a:lstStyle/>
          <a:p>
            <a:pPr>
              <a:spcAft>
                <a:spcPts val="600"/>
              </a:spcAft>
            </a:pPr>
            <a:fld id="{26AD20E6-394B-4DF0-96A5-9647FF39C943}" type="slidenum">
              <a:rPr lang="en-IN">
                <a:solidFill>
                  <a:srgbClr val="FFFFFF"/>
                </a:solidFill>
              </a:rPr>
              <a:pPr>
                <a:spcAft>
                  <a:spcPts val="600"/>
                </a:spcAft>
              </a:pPr>
              <a:t>1</a:t>
            </a:fld>
            <a:endParaRPr lang="en-IN">
              <a:solidFill>
                <a:srgbClr val="FFFFFF"/>
              </a:solidFill>
            </a:endParaRP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922884" cy="905100"/>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469900" y="-44450"/>
            <a:ext cx="10515600" cy="1325563"/>
          </a:xfrm>
        </p:spPr>
        <p:txBody>
          <a:bodyPr/>
          <a:lstStyle/>
          <a:p>
            <a:pPr algn="ctr"/>
            <a:r>
              <a:rPr lang="en-IN" b="1" dirty="0">
                <a:latin typeface="Times New Roman" panose="02020603050405020304" pitchFamily="18" charset="0"/>
                <a:cs typeface="Times New Roman" panose="02020603050405020304" pitchFamily="18" charset="0"/>
              </a:rPr>
              <a:t>RESULTS</a:t>
            </a:r>
          </a:p>
        </p:txBody>
      </p:sp>
      <p:pic>
        <p:nvPicPr>
          <p:cNvPr id="8" name="Content Placeholder 7">
            <a:extLst>
              <a:ext uri="{FF2B5EF4-FFF2-40B4-BE49-F238E27FC236}">
                <a16:creationId xmlns:a16="http://schemas.microsoft.com/office/drawing/2014/main" id="{DD5692F5-EAAA-2ABF-D604-14BC1913D9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2814" y="1070768"/>
            <a:ext cx="11926371" cy="5285582"/>
          </a:xfrm>
        </p:spPr>
      </p:pic>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739900" cy="81896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INTERPRETATION</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597025"/>
            <a:ext cx="10515600" cy="4667250"/>
          </a:xfrm>
        </p:spPr>
        <p:txBody>
          <a:bodyPr>
            <a:normAutofit fontScale="92500" lnSpcReduction="20000"/>
          </a:bodyPr>
          <a:lstStyle/>
          <a:p>
            <a:r>
              <a:rPr lang="en-IN" dirty="0"/>
              <a:t>The total number of patients observed was 23 </a:t>
            </a:r>
          </a:p>
          <a:p>
            <a:r>
              <a:rPr lang="en-IN" dirty="0"/>
              <a:t>The average time taken to complete one root canal treatment is 98 minutes.</a:t>
            </a:r>
          </a:p>
          <a:p>
            <a:r>
              <a:rPr lang="en-IN" dirty="0"/>
              <a:t>The maximum time was 242 Minutes, that is 4 hours. Tooth No.27 (First molar)</a:t>
            </a:r>
          </a:p>
          <a:p>
            <a:r>
              <a:rPr lang="en-IN" dirty="0"/>
              <a:t>The minimum time was 40 minutes. Tooth No. 43 (Canine)</a:t>
            </a:r>
          </a:p>
          <a:p>
            <a:endParaRPr lang="en-IN" dirty="0"/>
          </a:p>
          <a:p>
            <a:pPr marL="0" indent="0">
              <a:buNone/>
            </a:pPr>
            <a:endParaRPr lang="en-IN" dirty="0"/>
          </a:p>
          <a:p>
            <a:pPr marL="0" indent="0">
              <a:buNone/>
            </a:pPr>
            <a:endParaRPr lang="en-IN" b="1" dirty="0">
              <a:effectLst/>
              <a:highlight>
                <a:srgbClr val="FFFF00"/>
              </a:highlight>
              <a:latin typeface="Times" pitchFamily="2" charset="0"/>
              <a:ea typeface="Aptos" panose="020B0004020202020204" pitchFamily="34" charset="0"/>
              <a:cs typeface="Times New Roman" panose="02020603050405020304" pitchFamily="18" charset="0"/>
            </a:endParaRPr>
          </a:p>
          <a:p>
            <a:pPr marL="0" indent="0">
              <a:buNone/>
            </a:pPr>
            <a:endParaRPr lang="en-IN" b="1" dirty="0">
              <a:highlight>
                <a:srgbClr val="FFFF00"/>
              </a:highlight>
              <a:latin typeface="Times" pitchFamily="2" charset="0"/>
              <a:ea typeface="Aptos" panose="020B0004020202020204" pitchFamily="34" charset="0"/>
              <a:cs typeface="Times New Roman" panose="02020603050405020304" pitchFamily="18" charset="0"/>
            </a:endParaRPr>
          </a:p>
          <a:p>
            <a:pPr marL="0" indent="0">
              <a:buNone/>
            </a:pPr>
            <a:endParaRPr lang="en-IN" sz="2400" b="1" dirty="0">
              <a:effectLst/>
              <a:highlight>
                <a:srgbClr val="FFFF00"/>
              </a:highlight>
              <a:latin typeface="Times" pitchFamily="2" charset="0"/>
              <a:ea typeface="Aptos" panose="020B0004020202020204" pitchFamily="34" charset="0"/>
              <a:cs typeface="Times New Roman" panose="02020603050405020304" pitchFamily="18" charset="0"/>
            </a:endParaRPr>
          </a:p>
          <a:p>
            <a:pPr marL="0" indent="0" algn="ctr">
              <a:buNone/>
            </a:pPr>
            <a:r>
              <a:rPr lang="en-IN" sz="2400" b="1" dirty="0">
                <a:effectLst/>
                <a:highlight>
                  <a:srgbClr val="FFFF00"/>
                </a:highlight>
                <a:latin typeface="Times" pitchFamily="2" charset="0"/>
                <a:ea typeface="Aptos" panose="020B0004020202020204" pitchFamily="34" charset="0"/>
                <a:cs typeface="Times New Roman" panose="02020603050405020304" pitchFamily="18" charset="0"/>
              </a:rPr>
              <a:t>A root canal can take anywhere from 90 minutes to 3 hours. </a:t>
            </a:r>
            <a:endParaRPr lang="en-IN" sz="3200"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865071" cy="877887"/>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39700" y="-247383"/>
            <a:ext cx="11017695" cy="1325563"/>
          </a:xfrm>
        </p:spPr>
        <p:txBody>
          <a:bodyPr>
            <a:normAutofit/>
          </a:bodyPr>
          <a:lstStyle/>
          <a:p>
            <a:pPr algn="ctr"/>
            <a:r>
              <a:rPr lang="en-IN" sz="3200" b="1" dirty="0">
                <a:latin typeface="Times New Roman" panose="02020603050405020304" pitchFamily="18" charset="0"/>
                <a:cs typeface="Times New Roman" panose="02020603050405020304" pitchFamily="18" charset="0"/>
              </a:rPr>
              <a:t>RESULTS &amp; INTERPRETATION OF EACH PROCEDURE </a:t>
            </a:r>
            <a:endParaRPr lang="en-IN" sz="3600" b="1" dirty="0">
              <a:latin typeface="Times New Roman" panose="02020603050405020304" pitchFamily="18" charset="0"/>
              <a:cs typeface="Times New Roman" panose="02020603050405020304" pitchFamily="18" charset="0"/>
            </a:endParaRPr>
          </a:p>
        </p:txBody>
      </p:sp>
      <p:pic>
        <p:nvPicPr>
          <p:cNvPr id="8" name="Content Placeholder 7" descr="A graph of a patient preparation&#10;&#10;Description automatically generated">
            <a:extLst>
              <a:ext uri="{FF2B5EF4-FFF2-40B4-BE49-F238E27FC236}">
                <a16:creationId xmlns:a16="http://schemas.microsoft.com/office/drawing/2014/main" id="{2E70D142-AEA6-1006-6AF1-0E50C79D597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943471"/>
            <a:ext cx="5995290" cy="3236417"/>
          </a:xfrm>
        </p:spPr>
      </p:pic>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9898" y="0"/>
            <a:ext cx="1649221" cy="776287"/>
          </a:xfrm>
          <a:prstGeom prst="rect">
            <a:avLst/>
          </a:prstGeom>
        </p:spPr>
      </p:pic>
      <p:pic>
        <p:nvPicPr>
          <p:cNvPr id="10" name="Picture 9" descr="A graph with numbers and text&#10;&#10;Description automatically generated">
            <a:extLst>
              <a:ext uri="{FF2B5EF4-FFF2-40B4-BE49-F238E27FC236}">
                <a16:creationId xmlns:a16="http://schemas.microsoft.com/office/drawing/2014/main" id="{9EB8F2A3-C1B6-8F47-8D78-C60D9A0866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179889"/>
            <a:ext cx="5995290" cy="2678112"/>
          </a:xfrm>
          <a:prstGeom prst="rect">
            <a:avLst/>
          </a:prstGeom>
        </p:spPr>
      </p:pic>
      <p:sp>
        <p:nvSpPr>
          <p:cNvPr id="11" name="TextBox 10">
            <a:extLst>
              <a:ext uri="{FF2B5EF4-FFF2-40B4-BE49-F238E27FC236}">
                <a16:creationId xmlns:a16="http://schemas.microsoft.com/office/drawing/2014/main" id="{E156A501-822C-0532-4ACA-A8E83D35882F}"/>
              </a:ext>
            </a:extLst>
          </p:cNvPr>
          <p:cNvSpPr txBox="1"/>
          <p:nvPr/>
        </p:nvSpPr>
        <p:spPr>
          <a:xfrm>
            <a:off x="6343205" y="1865342"/>
            <a:ext cx="4534790" cy="923330"/>
          </a:xfrm>
          <a:prstGeom prst="rect">
            <a:avLst/>
          </a:prstGeom>
          <a:noFill/>
        </p:spPr>
        <p:txBody>
          <a:bodyPr wrap="square" rtlCol="0">
            <a:spAutoFit/>
          </a:bodyPr>
          <a:lstStyle/>
          <a:p>
            <a:r>
              <a:rPr lang="en-US" b="1" dirty="0"/>
              <a:t>Interpretation:</a:t>
            </a:r>
            <a:r>
              <a:rPr lang="en-US" dirty="0"/>
              <a:t> Patient preparation mostly takes one minute—</a:t>
            </a:r>
            <a:r>
              <a:rPr lang="en-US" b="1" dirty="0"/>
              <a:t>reasons:</a:t>
            </a:r>
            <a:r>
              <a:rPr lang="en-US" dirty="0"/>
              <a:t> Trained attendants. Just patient draping is required.</a:t>
            </a:r>
          </a:p>
        </p:txBody>
      </p:sp>
      <p:sp>
        <p:nvSpPr>
          <p:cNvPr id="12" name="TextBox 11">
            <a:extLst>
              <a:ext uri="{FF2B5EF4-FFF2-40B4-BE49-F238E27FC236}">
                <a16:creationId xmlns:a16="http://schemas.microsoft.com/office/drawing/2014/main" id="{3FBE200C-CF52-67C2-0552-D3DE56282AC6}"/>
              </a:ext>
            </a:extLst>
          </p:cNvPr>
          <p:cNvSpPr txBox="1"/>
          <p:nvPr/>
        </p:nvSpPr>
        <p:spPr>
          <a:xfrm>
            <a:off x="6399910" y="4530993"/>
            <a:ext cx="3798191" cy="1477328"/>
          </a:xfrm>
          <a:prstGeom prst="rect">
            <a:avLst/>
          </a:prstGeom>
          <a:noFill/>
        </p:spPr>
        <p:txBody>
          <a:bodyPr wrap="square" rtlCol="0">
            <a:spAutoFit/>
          </a:bodyPr>
          <a:lstStyle/>
          <a:p>
            <a:r>
              <a:rPr lang="en-US" b="1" dirty="0"/>
              <a:t>Interpretation:</a:t>
            </a:r>
            <a:r>
              <a:rPr lang="en-US" dirty="0"/>
              <a:t> The average time required to prepare the instruments was 2 minutes. </a:t>
            </a:r>
            <a:r>
              <a:rPr lang="en-US" b="1" dirty="0"/>
              <a:t>Reasons:</a:t>
            </a:r>
            <a:r>
              <a:rPr lang="en-US" dirty="0"/>
              <a:t> preparing the instruments beforehand in case of appointments.</a:t>
            </a:r>
          </a:p>
        </p:txBody>
      </p:sp>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aph of anesthesia and patients&#10;&#10;Description automatically generated">
            <a:extLst>
              <a:ext uri="{FF2B5EF4-FFF2-40B4-BE49-F238E27FC236}">
                <a16:creationId xmlns:a16="http://schemas.microsoft.com/office/drawing/2014/main" id="{E5016482-60E4-F46B-C8AE-60FEE9433F7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34950"/>
            <a:ext cx="6662057" cy="3187700"/>
          </a:xfrm>
        </p:spPr>
      </p:pic>
      <p:sp>
        <p:nvSpPr>
          <p:cNvPr id="5" name="Slide Number Placeholder 4">
            <a:extLst>
              <a:ext uri="{FF2B5EF4-FFF2-40B4-BE49-F238E27FC236}">
                <a16:creationId xmlns:a16="http://schemas.microsoft.com/office/drawing/2014/main" id="{75C12C2B-A184-9405-78FA-67EABC29C5B2}"/>
              </a:ext>
            </a:extLst>
          </p:cNvPr>
          <p:cNvSpPr>
            <a:spLocks noGrp="1"/>
          </p:cNvSpPr>
          <p:nvPr>
            <p:ph type="sldNum" sz="quarter" idx="12"/>
          </p:nvPr>
        </p:nvSpPr>
        <p:spPr/>
        <p:txBody>
          <a:bodyPr/>
          <a:lstStyle/>
          <a:p>
            <a:fld id="{26AD20E6-394B-4DF0-96A5-9647FF39C943}" type="slidenum">
              <a:rPr lang="en-IN" smtClean="0"/>
              <a:t>13</a:t>
            </a:fld>
            <a:endParaRPr lang="en-IN" dirty="0"/>
          </a:p>
        </p:txBody>
      </p:sp>
      <p:pic>
        <p:nvPicPr>
          <p:cNvPr id="9" name="Picture 8" descr="A graph with blue and white lines&#10;&#10;Description automatically generated">
            <a:extLst>
              <a:ext uri="{FF2B5EF4-FFF2-40B4-BE49-F238E27FC236}">
                <a16:creationId xmlns:a16="http://schemas.microsoft.com/office/drawing/2014/main" id="{8395BA8E-3ABA-1D99-55F5-5F08AC211BA0}"/>
              </a:ext>
            </a:extLst>
          </p:cNvPr>
          <p:cNvPicPr>
            <a:picLocks noChangeAspect="1"/>
          </p:cNvPicPr>
          <p:nvPr/>
        </p:nvPicPr>
        <p:blipFill>
          <a:blip r:embed="rId3">
            <a:extLst>
              <a:ext uri="{28A0092B-C50C-407E-A947-70E740481C1C}">
                <a14:useLocalDpi xmlns:a14="http://schemas.microsoft.com/office/drawing/2010/main" val="0"/>
              </a:ext>
            </a:extLst>
          </a:blip>
          <a:srcRect l="3037"/>
          <a:stretch/>
        </p:blipFill>
        <p:spPr>
          <a:xfrm>
            <a:off x="0" y="3769568"/>
            <a:ext cx="6662057" cy="2769344"/>
          </a:xfrm>
          <a:prstGeom prst="rect">
            <a:avLst/>
          </a:prstGeom>
        </p:spPr>
      </p:pic>
      <p:sp>
        <p:nvSpPr>
          <p:cNvPr id="10" name="TextBox 9">
            <a:extLst>
              <a:ext uri="{FF2B5EF4-FFF2-40B4-BE49-F238E27FC236}">
                <a16:creationId xmlns:a16="http://schemas.microsoft.com/office/drawing/2014/main" id="{2D092568-B5AF-12AF-5898-65D9447614C5}"/>
              </a:ext>
            </a:extLst>
          </p:cNvPr>
          <p:cNvSpPr txBox="1"/>
          <p:nvPr/>
        </p:nvSpPr>
        <p:spPr>
          <a:xfrm>
            <a:off x="6985000" y="1130300"/>
            <a:ext cx="4051300" cy="1200329"/>
          </a:xfrm>
          <a:prstGeom prst="rect">
            <a:avLst/>
          </a:prstGeom>
          <a:noFill/>
        </p:spPr>
        <p:txBody>
          <a:bodyPr wrap="square" rtlCol="0">
            <a:spAutoFit/>
          </a:bodyPr>
          <a:lstStyle/>
          <a:p>
            <a:r>
              <a:rPr lang="en-US" b="1" dirty="0"/>
              <a:t>Interpretation:</a:t>
            </a:r>
            <a:r>
              <a:rPr lang="en-US" dirty="0"/>
              <a:t> The average time taken to give </a:t>
            </a:r>
            <a:r>
              <a:rPr lang="en-US" dirty="0" err="1"/>
              <a:t>anaesthesia</a:t>
            </a:r>
            <a:r>
              <a:rPr lang="en-US" dirty="0"/>
              <a:t> was 4 minutes.- </a:t>
            </a:r>
            <a:r>
              <a:rPr lang="en-US" b="1" dirty="0"/>
              <a:t>Reasons:</a:t>
            </a:r>
            <a:r>
              <a:rPr lang="en-US" dirty="0"/>
              <a:t> it depends on the area to be anaesthetized.</a:t>
            </a:r>
          </a:p>
        </p:txBody>
      </p:sp>
      <p:sp>
        <p:nvSpPr>
          <p:cNvPr id="11" name="TextBox 10">
            <a:extLst>
              <a:ext uri="{FF2B5EF4-FFF2-40B4-BE49-F238E27FC236}">
                <a16:creationId xmlns:a16="http://schemas.microsoft.com/office/drawing/2014/main" id="{75F4BA97-3EAA-036F-9140-BC9C13235539}"/>
              </a:ext>
            </a:extLst>
          </p:cNvPr>
          <p:cNvSpPr txBox="1"/>
          <p:nvPr/>
        </p:nvSpPr>
        <p:spPr>
          <a:xfrm>
            <a:off x="7251700" y="3975100"/>
            <a:ext cx="4102100" cy="2031325"/>
          </a:xfrm>
          <a:prstGeom prst="rect">
            <a:avLst/>
          </a:prstGeom>
          <a:noFill/>
        </p:spPr>
        <p:txBody>
          <a:bodyPr wrap="square" rtlCol="0">
            <a:spAutoFit/>
          </a:bodyPr>
          <a:lstStyle/>
          <a:p>
            <a:r>
              <a:rPr lang="en-US" b="1" dirty="0"/>
              <a:t>Interpretation: </a:t>
            </a:r>
            <a:r>
              <a:rPr lang="en-US" dirty="0"/>
              <a:t>The average time taken to reduce the occlusal or incisal contacts was 7 minutes.</a:t>
            </a:r>
          </a:p>
          <a:p>
            <a:r>
              <a:rPr lang="en-US" b="1" dirty="0"/>
              <a:t>Reasons: </a:t>
            </a:r>
            <a:r>
              <a:rPr lang="en-US" dirty="0"/>
              <a:t>OR is affected by patients' cooperation, pain, and non-carious diseases such as attrition.</a:t>
            </a:r>
          </a:p>
          <a:p>
            <a:endParaRPr lang="en-US" dirty="0"/>
          </a:p>
        </p:txBody>
      </p:sp>
      <p:pic>
        <p:nvPicPr>
          <p:cNvPr id="12" name="Picture 11">
            <a:extLst>
              <a:ext uri="{FF2B5EF4-FFF2-40B4-BE49-F238E27FC236}">
                <a16:creationId xmlns:a16="http://schemas.microsoft.com/office/drawing/2014/main" id="{A508BFF3-6D1F-7717-044A-C65331086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29189" y="4088"/>
            <a:ext cx="1649221" cy="776287"/>
          </a:xfrm>
          <a:prstGeom prst="rect">
            <a:avLst/>
          </a:prstGeom>
        </p:spPr>
      </p:pic>
    </p:spTree>
    <p:extLst>
      <p:ext uri="{BB962C8B-B14F-4D97-AF65-F5344CB8AC3E}">
        <p14:creationId xmlns:p14="http://schemas.microsoft.com/office/powerpoint/2010/main" val="283603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A graph showing the number of patients&#10;&#10;Description automatically generated">
            <a:extLst>
              <a:ext uri="{FF2B5EF4-FFF2-40B4-BE49-F238E27FC236}">
                <a16:creationId xmlns:a16="http://schemas.microsoft.com/office/drawing/2014/main" id="{81931102-BB0D-F512-19F0-32EFB5AA9D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36525"/>
            <a:ext cx="7429500" cy="3213100"/>
          </a:xfrm>
        </p:spPr>
      </p:pic>
      <p:sp>
        <p:nvSpPr>
          <p:cNvPr id="5" name="Slide Number Placeholder 4">
            <a:extLst>
              <a:ext uri="{FF2B5EF4-FFF2-40B4-BE49-F238E27FC236}">
                <a16:creationId xmlns:a16="http://schemas.microsoft.com/office/drawing/2014/main" id="{D36F8120-1E44-6E53-7066-68B0B770BF4E}"/>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12" name="TextBox 11">
            <a:extLst>
              <a:ext uri="{FF2B5EF4-FFF2-40B4-BE49-F238E27FC236}">
                <a16:creationId xmlns:a16="http://schemas.microsoft.com/office/drawing/2014/main" id="{F667B0AA-D4EF-4E8D-9B73-F6EDAF3D57A1}"/>
              </a:ext>
            </a:extLst>
          </p:cNvPr>
          <p:cNvSpPr txBox="1"/>
          <p:nvPr/>
        </p:nvSpPr>
        <p:spPr>
          <a:xfrm rot="16200000">
            <a:off x="-571500" y="1409700"/>
            <a:ext cx="1600200" cy="276999"/>
          </a:xfrm>
          <a:prstGeom prst="rect">
            <a:avLst/>
          </a:prstGeom>
          <a:noFill/>
        </p:spPr>
        <p:txBody>
          <a:bodyPr wrap="square" rtlCol="0">
            <a:spAutoFit/>
          </a:bodyPr>
          <a:lstStyle/>
          <a:p>
            <a:r>
              <a:rPr lang="en-US" sz="1200" dirty="0"/>
              <a:t>TIME IN MINUTES</a:t>
            </a:r>
          </a:p>
        </p:txBody>
      </p:sp>
      <p:pic>
        <p:nvPicPr>
          <p:cNvPr id="15" name="Picture 14" descr="A graph of a patient&#10;&#10;Description automatically generated with medium confidence">
            <a:extLst>
              <a:ext uri="{FF2B5EF4-FFF2-40B4-BE49-F238E27FC236}">
                <a16:creationId xmlns:a16="http://schemas.microsoft.com/office/drawing/2014/main" id="{0CF5E053-1CA9-094D-8F52-E843A1B6A5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28444"/>
            <a:ext cx="7429500" cy="2910468"/>
          </a:xfrm>
          <a:prstGeom prst="rect">
            <a:avLst/>
          </a:prstGeom>
        </p:spPr>
      </p:pic>
      <p:sp>
        <p:nvSpPr>
          <p:cNvPr id="17" name="TextBox 16">
            <a:extLst>
              <a:ext uri="{FF2B5EF4-FFF2-40B4-BE49-F238E27FC236}">
                <a16:creationId xmlns:a16="http://schemas.microsoft.com/office/drawing/2014/main" id="{B8850129-6BE2-6AEE-0DFA-574CDB564501}"/>
              </a:ext>
            </a:extLst>
          </p:cNvPr>
          <p:cNvSpPr txBox="1"/>
          <p:nvPr/>
        </p:nvSpPr>
        <p:spPr>
          <a:xfrm>
            <a:off x="7645400" y="865912"/>
            <a:ext cx="3937000" cy="1754326"/>
          </a:xfrm>
          <a:prstGeom prst="rect">
            <a:avLst/>
          </a:prstGeom>
          <a:noFill/>
        </p:spPr>
        <p:txBody>
          <a:bodyPr wrap="square" rtlCol="0">
            <a:spAutoFit/>
          </a:bodyPr>
          <a:lstStyle/>
          <a:p>
            <a:r>
              <a:rPr lang="en-US" b="1" dirty="0"/>
              <a:t>Interpretation:</a:t>
            </a:r>
            <a:r>
              <a:rPr lang="en-US" dirty="0"/>
              <a:t> The average time taken to open the canals in the tooth was 5 minutes.</a:t>
            </a:r>
          </a:p>
          <a:p>
            <a:r>
              <a:rPr lang="en-US" b="1" dirty="0"/>
              <a:t>Reasons: </a:t>
            </a:r>
            <a:r>
              <a:rPr lang="en-US" dirty="0"/>
              <a:t>The AO depends on the tooth being treated, pain and accessibility and number of canals. </a:t>
            </a:r>
          </a:p>
        </p:txBody>
      </p:sp>
      <p:sp>
        <p:nvSpPr>
          <p:cNvPr id="18" name="TextBox 17">
            <a:extLst>
              <a:ext uri="{FF2B5EF4-FFF2-40B4-BE49-F238E27FC236}">
                <a16:creationId xmlns:a16="http://schemas.microsoft.com/office/drawing/2014/main" id="{719B0649-3143-6F56-528D-AB54BD9C397E}"/>
              </a:ext>
            </a:extLst>
          </p:cNvPr>
          <p:cNvSpPr txBox="1"/>
          <p:nvPr/>
        </p:nvSpPr>
        <p:spPr>
          <a:xfrm>
            <a:off x="7645400" y="3822700"/>
            <a:ext cx="4038600" cy="1754326"/>
          </a:xfrm>
          <a:prstGeom prst="rect">
            <a:avLst/>
          </a:prstGeom>
          <a:noFill/>
        </p:spPr>
        <p:txBody>
          <a:bodyPr wrap="square" rtlCol="0">
            <a:spAutoFit/>
          </a:bodyPr>
          <a:lstStyle/>
          <a:p>
            <a:r>
              <a:rPr lang="en-US" b="1" dirty="0"/>
              <a:t>Interpretation: </a:t>
            </a:r>
            <a:r>
              <a:rPr lang="en-US" dirty="0"/>
              <a:t>The average time taken for biomechanical preparation was 38 minutes.</a:t>
            </a:r>
          </a:p>
          <a:p>
            <a:r>
              <a:rPr lang="en-US" b="1" dirty="0"/>
              <a:t>Reasons:</a:t>
            </a:r>
            <a:r>
              <a:rPr lang="en-US" dirty="0"/>
              <a:t> BMP is affected by the number of canals, accessibility, shape of canals, infection in the canals.</a:t>
            </a:r>
          </a:p>
        </p:txBody>
      </p:sp>
      <p:pic>
        <p:nvPicPr>
          <p:cNvPr id="19" name="Picture 18">
            <a:extLst>
              <a:ext uri="{FF2B5EF4-FFF2-40B4-BE49-F238E27FC236}">
                <a16:creationId xmlns:a16="http://schemas.microsoft.com/office/drawing/2014/main" id="{47C35039-AA2D-38EF-3648-B515C3C8DC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42779" y="0"/>
            <a:ext cx="1649221" cy="776287"/>
          </a:xfrm>
          <a:prstGeom prst="rect">
            <a:avLst/>
          </a:prstGeom>
        </p:spPr>
      </p:pic>
    </p:spTree>
    <p:extLst>
      <p:ext uri="{BB962C8B-B14F-4D97-AF65-F5344CB8AC3E}">
        <p14:creationId xmlns:p14="http://schemas.microsoft.com/office/powerpoint/2010/main" val="3035904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aph with numbers and a number of patients&#10;&#10;Description automatically generated with medium confidence">
            <a:extLst>
              <a:ext uri="{FF2B5EF4-FFF2-40B4-BE49-F238E27FC236}">
                <a16:creationId xmlns:a16="http://schemas.microsoft.com/office/drawing/2014/main" id="{9D4938C7-AFEB-7172-134D-844D858E8D9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7997371" cy="3454400"/>
          </a:xfrm>
        </p:spPr>
      </p:pic>
      <p:sp>
        <p:nvSpPr>
          <p:cNvPr id="4" name="Footer Placeholder 3">
            <a:extLst>
              <a:ext uri="{FF2B5EF4-FFF2-40B4-BE49-F238E27FC236}">
                <a16:creationId xmlns:a16="http://schemas.microsoft.com/office/drawing/2014/main" id="{DAD6CD3D-B191-E78C-884D-A7AF8F7B4F5F}"/>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CF77E5A-8402-89AA-726F-093EF2B9AAC0}"/>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9" name="Picture 8" descr="A graph of a patient and a restoration&#10;&#10;Description automatically generated with medium confidence">
            <a:extLst>
              <a:ext uri="{FF2B5EF4-FFF2-40B4-BE49-F238E27FC236}">
                <a16:creationId xmlns:a16="http://schemas.microsoft.com/office/drawing/2014/main" id="{934F4B45-D796-64E5-96A0-BE9EFC1121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85977"/>
            <a:ext cx="7997370" cy="2935498"/>
          </a:xfrm>
          <a:prstGeom prst="rect">
            <a:avLst/>
          </a:prstGeom>
        </p:spPr>
      </p:pic>
      <p:sp>
        <p:nvSpPr>
          <p:cNvPr id="10" name="TextBox 9">
            <a:extLst>
              <a:ext uri="{FF2B5EF4-FFF2-40B4-BE49-F238E27FC236}">
                <a16:creationId xmlns:a16="http://schemas.microsoft.com/office/drawing/2014/main" id="{76E7B430-82EE-33DC-05A2-A9833C04CDC8}"/>
              </a:ext>
            </a:extLst>
          </p:cNvPr>
          <p:cNvSpPr txBox="1"/>
          <p:nvPr/>
        </p:nvSpPr>
        <p:spPr>
          <a:xfrm>
            <a:off x="8153400" y="990600"/>
            <a:ext cx="3606800" cy="1754326"/>
          </a:xfrm>
          <a:prstGeom prst="rect">
            <a:avLst/>
          </a:prstGeom>
          <a:noFill/>
        </p:spPr>
        <p:txBody>
          <a:bodyPr wrap="square" rtlCol="0">
            <a:spAutoFit/>
          </a:bodyPr>
          <a:lstStyle/>
          <a:p>
            <a:r>
              <a:rPr lang="en-US" b="1" dirty="0"/>
              <a:t>Interpretation:</a:t>
            </a:r>
            <a:r>
              <a:rPr lang="en-US" dirty="0"/>
              <a:t> the average time for obturation was 26 minutes.</a:t>
            </a:r>
          </a:p>
          <a:p>
            <a:r>
              <a:rPr lang="en-US" b="1" dirty="0"/>
              <a:t>Reasons:</a:t>
            </a:r>
            <a:r>
              <a:rPr lang="en-US" dirty="0"/>
              <a:t> the obturation is affected by the no. of canals, repetition of X- rays, and heating the instruments for sealing.</a:t>
            </a:r>
          </a:p>
        </p:txBody>
      </p:sp>
      <p:sp>
        <p:nvSpPr>
          <p:cNvPr id="11" name="TextBox 10">
            <a:extLst>
              <a:ext uri="{FF2B5EF4-FFF2-40B4-BE49-F238E27FC236}">
                <a16:creationId xmlns:a16="http://schemas.microsoft.com/office/drawing/2014/main" id="{F693523A-BE34-B18C-9E90-E6F32B3FA1FF}"/>
              </a:ext>
            </a:extLst>
          </p:cNvPr>
          <p:cNvSpPr txBox="1"/>
          <p:nvPr/>
        </p:nvSpPr>
        <p:spPr>
          <a:xfrm>
            <a:off x="8153400" y="3800054"/>
            <a:ext cx="3911600" cy="1754326"/>
          </a:xfrm>
          <a:prstGeom prst="rect">
            <a:avLst/>
          </a:prstGeom>
          <a:noFill/>
        </p:spPr>
        <p:txBody>
          <a:bodyPr wrap="square" rtlCol="0">
            <a:spAutoFit/>
          </a:bodyPr>
          <a:lstStyle/>
          <a:p>
            <a:r>
              <a:rPr lang="en-US" b="1" dirty="0"/>
              <a:t>Interpretation:</a:t>
            </a:r>
            <a:r>
              <a:rPr lang="en-US" dirty="0"/>
              <a:t> The average time taken for final restoration was 14 minutes.</a:t>
            </a:r>
          </a:p>
          <a:p>
            <a:r>
              <a:rPr lang="en-US" b="1" dirty="0"/>
              <a:t>Reasons:</a:t>
            </a:r>
            <a:r>
              <a:rPr lang="en-US" dirty="0"/>
              <a:t> depends on the tooth size, the type of restorative material used, and isolation to prevent contact with the saliva.</a:t>
            </a:r>
          </a:p>
        </p:txBody>
      </p:sp>
      <p:pic>
        <p:nvPicPr>
          <p:cNvPr id="12" name="Picture 11">
            <a:extLst>
              <a:ext uri="{FF2B5EF4-FFF2-40B4-BE49-F238E27FC236}">
                <a16:creationId xmlns:a16="http://schemas.microsoft.com/office/drawing/2014/main" id="{A5578681-E643-8123-1554-0A6E96D148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2779" y="0"/>
            <a:ext cx="1649221" cy="776287"/>
          </a:xfrm>
          <a:prstGeom prst="rect">
            <a:avLst/>
          </a:prstGeom>
        </p:spPr>
      </p:pic>
    </p:spTree>
    <p:extLst>
      <p:ext uri="{BB962C8B-B14F-4D97-AF65-F5344CB8AC3E}">
        <p14:creationId xmlns:p14="http://schemas.microsoft.com/office/powerpoint/2010/main" val="3825892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aph of a prescription&#10;&#10;Description automatically generated with medium confidence">
            <a:extLst>
              <a:ext uri="{FF2B5EF4-FFF2-40B4-BE49-F238E27FC236}">
                <a16:creationId xmlns:a16="http://schemas.microsoft.com/office/drawing/2014/main" id="{02D1615E-0F86-10FF-9FFF-5D5B170904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0100" y="136525"/>
            <a:ext cx="9742679" cy="4465498"/>
          </a:xfrm>
        </p:spPr>
      </p:pic>
      <p:sp>
        <p:nvSpPr>
          <p:cNvPr id="5" name="Slide Number Placeholder 4">
            <a:extLst>
              <a:ext uri="{FF2B5EF4-FFF2-40B4-BE49-F238E27FC236}">
                <a16:creationId xmlns:a16="http://schemas.microsoft.com/office/drawing/2014/main" id="{DF4C4FCE-34B4-24EF-3D08-9239F34B2A85}"/>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8" name="TextBox 7">
            <a:extLst>
              <a:ext uri="{FF2B5EF4-FFF2-40B4-BE49-F238E27FC236}">
                <a16:creationId xmlns:a16="http://schemas.microsoft.com/office/drawing/2014/main" id="{917643E0-BFA5-771D-7866-7E862C194EFE}"/>
              </a:ext>
            </a:extLst>
          </p:cNvPr>
          <p:cNvSpPr txBox="1"/>
          <p:nvPr/>
        </p:nvSpPr>
        <p:spPr>
          <a:xfrm>
            <a:off x="1993900" y="4784586"/>
            <a:ext cx="8128000" cy="1754326"/>
          </a:xfrm>
          <a:prstGeom prst="rect">
            <a:avLst/>
          </a:prstGeom>
          <a:noFill/>
        </p:spPr>
        <p:txBody>
          <a:bodyPr wrap="square" rtlCol="0">
            <a:spAutoFit/>
          </a:bodyPr>
          <a:lstStyle/>
          <a:p>
            <a:r>
              <a:rPr lang="en-US" b="1" dirty="0"/>
              <a:t>Interpretation:</a:t>
            </a:r>
            <a:r>
              <a:rPr lang="en-US" dirty="0"/>
              <a:t> the average time taken to write the prescription and give post operative instructions to patients was 1 minute and 2 minutes, respectively.</a:t>
            </a:r>
          </a:p>
          <a:p>
            <a:endParaRPr lang="en-US" dirty="0"/>
          </a:p>
          <a:p>
            <a:r>
              <a:rPr lang="en-US" b="1" dirty="0"/>
              <a:t>Reasons:</a:t>
            </a:r>
            <a:r>
              <a:rPr lang="en-US" dirty="0"/>
              <a:t> the prescriptions were prepared by the doctors who were not attending the patients at that time and the post op instructions were given at every step as soon as it was completed.</a:t>
            </a:r>
          </a:p>
        </p:txBody>
      </p:sp>
      <p:pic>
        <p:nvPicPr>
          <p:cNvPr id="9" name="Picture 8">
            <a:extLst>
              <a:ext uri="{FF2B5EF4-FFF2-40B4-BE49-F238E27FC236}">
                <a16:creationId xmlns:a16="http://schemas.microsoft.com/office/drawing/2014/main" id="{16B861ED-8410-6579-D6F6-60C4683121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7289" y="0"/>
            <a:ext cx="1649221" cy="776287"/>
          </a:xfrm>
          <a:prstGeom prst="rect">
            <a:avLst/>
          </a:prstGeom>
        </p:spPr>
      </p:pic>
    </p:spTree>
    <p:extLst>
      <p:ext uri="{BB962C8B-B14F-4D97-AF65-F5344CB8AC3E}">
        <p14:creationId xmlns:p14="http://schemas.microsoft.com/office/powerpoint/2010/main" val="2795528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CFC24B-CF6B-F57D-7B5A-9466CF4D2ECF}"/>
              </a:ext>
            </a:extLst>
          </p:cNvPr>
          <p:cNvSpPr>
            <a:spLocks noGrp="1"/>
          </p:cNvSpPr>
          <p:nvPr>
            <p:ph type="title"/>
          </p:nvPr>
        </p:nvSpPr>
        <p:spPr>
          <a:xfrm>
            <a:off x="480924" y="664850"/>
            <a:ext cx="3697376" cy="5788152"/>
          </a:xfrm>
        </p:spPr>
        <p:txBody>
          <a:bodyPr vert="horz" lIns="91440" tIns="45720" rIns="91440" bIns="45720" rtlCol="0" anchor="ctr">
            <a:normAutofit/>
          </a:bodyPr>
          <a:lstStyle/>
          <a:p>
            <a:r>
              <a:rPr lang="en-US" sz="3600" b="1" kern="1200" dirty="0">
                <a:solidFill>
                  <a:schemeClr val="tx1"/>
                </a:solidFill>
                <a:effectLst/>
                <a:latin typeface="Times New Roman" panose="02020603050405020304" pitchFamily="18" charset="0"/>
                <a:cs typeface="Times New Roman" panose="02020603050405020304" pitchFamily="18" charset="0"/>
              </a:rPr>
              <a:t>SUGGESTIONS FOR OPTIMISING PROCEDURE EFFICIENCY.</a:t>
            </a:r>
            <a:br>
              <a:rPr lang="en-US" sz="3600" b="1" kern="1200" dirty="0">
                <a:solidFill>
                  <a:schemeClr val="tx1"/>
                </a:solidFill>
                <a:effectLst/>
                <a:latin typeface="Times New Roman" panose="02020603050405020304" pitchFamily="18" charset="0"/>
                <a:cs typeface="Times New Roman" panose="02020603050405020304" pitchFamily="18" charset="0"/>
              </a:rPr>
            </a:br>
            <a:endParaRPr lang="en-US" sz="3600" b="1" kern="1200" dirty="0">
              <a:solidFill>
                <a:schemeClr val="tx1"/>
              </a:solidFill>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869A7641-7C65-99C5-9BAB-8193FAF10C64}"/>
              </a:ext>
            </a:extLst>
          </p:cNvPr>
          <p:cNvSpPr>
            <a:spLocks noGrp="1"/>
          </p:cNvSpPr>
          <p:nvPr>
            <p:ph type="sldNum" sz="quarter" idx="12"/>
          </p:nvPr>
        </p:nvSpPr>
        <p:spPr>
          <a:xfrm>
            <a:off x="11632162" y="6453002"/>
            <a:ext cx="429207" cy="365125"/>
          </a:xfrm>
        </p:spPr>
        <p:txBody>
          <a:bodyPr vert="horz" lIns="91440" tIns="45720" rIns="91440" bIns="45720" rtlCol="0" anchor="ctr">
            <a:normAutofit/>
          </a:bodyPr>
          <a:lstStyle/>
          <a:p>
            <a:pPr>
              <a:spcAft>
                <a:spcPts val="600"/>
              </a:spcAft>
            </a:pPr>
            <a:fld id="{26AD20E6-394B-4DF0-96A5-9647FF39C943}" type="slidenum">
              <a:rPr lang="en-US" sz="900" smtClean="0">
                <a:solidFill>
                  <a:schemeClr val="tx1"/>
                </a:solidFill>
              </a:rPr>
              <a:pPr>
                <a:spcAft>
                  <a:spcPts val="600"/>
                </a:spcAft>
              </a:pPr>
              <a:t>17</a:t>
            </a:fld>
            <a:endParaRPr lang="en-US" sz="900">
              <a:solidFill>
                <a:schemeClr val="tx1"/>
              </a:solidFill>
            </a:endParaRPr>
          </a:p>
        </p:txBody>
      </p:sp>
      <p:graphicFrame>
        <p:nvGraphicFramePr>
          <p:cNvPr id="8" name="TextBox 5">
            <a:extLst>
              <a:ext uri="{FF2B5EF4-FFF2-40B4-BE49-F238E27FC236}">
                <a16:creationId xmlns:a16="http://schemas.microsoft.com/office/drawing/2014/main" id="{0138DCB0-8FCB-3D8B-465C-BE69FCEED2A3}"/>
              </a:ext>
            </a:extLst>
          </p:cNvPr>
          <p:cNvGraphicFramePr/>
          <p:nvPr>
            <p:extLst>
              <p:ext uri="{D42A27DB-BD31-4B8C-83A1-F6EECF244321}">
                <p14:modId xmlns:p14="http://schemas.microsoft.com/office/powerpoint/2010/main" val="3591833070"/>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CAC9CBEB-C2D9-D7DF-B9E2-937B70C7D0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16854"/>
            <a:ext cx="1649221" cy="776287"/>
          </a:xfrm>
          <a:prstGeom prst="rect">
            <a:avLst/>
          </a:prstGeom>
        </p:spPr>
      </p:pic>
    </p:spTree>
    <p:extLst>
      <p:ext uri="{BB962C8B-B14F-4D97-AF65-F5344CB8AC3E}">
        <p14:creationId xmlns:p14="http://schemas.microsoft.com/office/powerpoint/2010/main" val="2667723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45143" y="1153572"/>
            <a:ext cx="3742091" cy="4461163"/>
          </a:xfrm>
        </p:spPr>
        <p:txBody>
          <a:bodyPr vert="horz" lIns="91440" tIns="45720" rIns="91440" bIns="45720" rtlCol="0" anchor="ctr">
            <a:normAutofit/>
          </a:bodyPr>
          <a:lstStyle/>
          <a:p>
            <a:r>
              <a:rPr lang="en-US" b="1" kern="1200" dirty="0">
                <a:solidFill>
                  <a:srgbClr val="FFFFFF"/>
                </a:solidFill>
                <a:latin typeface="+mj-lt"/>
                <a:ea typeface="+mj-ea"/>
                <a:cs typeface="+mj-cs"/>
              </a:rPr>
              <a:t>CONCLUSION</a:t>
            </a:r>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TextBox 6">
            <a:extLst>
              <a:ext uri="{FF2B5EF4-FFF2-40B4-BE49-F238E27FC236}">
                <a16:creationId xmlns:a16="http://schemas.microsoft.com/office/drawing/2014/main" id="{B23541EE-E9B5-DCDE-13DD-F7047294855F}"/>
              </a:ext>
            </a:extLst>
          </p:cNvPr>
          <p:cNvSpPr txBox="1"/>
          <p:nvPr/>
        </p:nvSpPr>
        <p:spPr>
          <a:xfrm>
            <a:off x="4029329" y="319088"/>
            <a:ext cx="8017527" cy="6742112"/>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dirty="0"/>
              <a:t>The time taken to complete one RCT is usually 90 minutes to 3 hours.</a:t>
            </a:r>
          </a:p>
          <a:p>
            <a:pPr marL="285750" indent="-228600">
              <a:lnSpc>
                <a:spcPct val="90000"/>
              </a:lnSpc>
              <a:spcAft>
                <a:spcPts val="600"/>
              </a:spcAft>
              <a:buFont typeface="Arial" panose="020B0604020202020204" pitchFamily="34" charset="0"/>
              <a:buChar char="•"/>
            </a:pPr>
            <a:r>
              <a:rPr lang="en-US" dirty="0"/>
              <a:t>The posterior teeth take more time than the anterior ones due to a greater number of canals, the shape of canals, and accessibility.</a:t>
            </a:r>
          </a:p>
          <a:p>
            <a:pPr marL="285750" indent="-228600">
              <a:lnSpc>
                <a:spcPct val="90000"/>
              </a:lnSpc>
              <a:spcAft>
                <a:spcPts val="600"/>
              </a:spcAft>
              <a:buFont typeface="Arial" panose="020B0604020202020204" pitchFamily="34" charset="0"/>
              <a:buChar char="•"/>
            </a:pPr>
            <a:endParaRPr lang="en-US" dirty="0"/>
          </a:p>
          <a:p>
            <a:pPr marL="285750" indent="-228600">
              <a:lnSpc>
                <a:spcPct val="90000"/>
              </a:lnSpc>
              <a:spcAft>
                <a:spcPts val="600"/>
              </a:spcAft>
              <a:buFont typeface="Arial" panose="020B0604020202020204" pitchFamily="34" charset="0"/>
              <a:buChar char="•"/>
            </a:pPr>
            <a:r>
              <a:rPr lang="en-US" dirty="0"/>
              <a:t>The study shows the average time taken to complete the RCT is 98 minutes.</a:t>
            </a:r>
          </a:p>
          <a:p>
            <a:pPr marL="285750" indent="-228600">
              <a:lnSpc>
                <a:spcPct val="90000"/>
              </a:lnSpc>
              <a:spcAft>
                <a:spcPts val="600"/>
              </a:spcAft>
              <a:buFont typeface="Arial" panose="020B0604020202020204" pitchFamily="34" charset="0"/>
              <a:buChar char="•"/>
            </a:pPr>
            <a:r>
              <a:rPr lang="en-US" dirty="0"/>
              <a:t>But one of the cases took 4 hours to complete. </a:t>
            </a:r>
          </a:p>
          <a:p>
            <a:pPr marL="285750" indent="-228600">
              <a:lnSpc>
                <a:spcPct val="90000"/>
              </a:lnSpc>
              <a:spcAft>
                <a:spcPts val="600"/>
              </a:spcAft>
              <a:buFont typeface="Arial" panose="020B0604020202020204" pitchFamily="34" charset="0"/>
              <a:buChar char="•"/>
            </a:pPr>
            <a:r>
              <a:rPr lang="en-US" dirty="0"/>
              <a:t>The </a:t>
            </a:r>
            <a:r>
              <a:rPr lang="en-US" b="1" dirty="0"/>
              <a:t>cause of delay </a:t>
            </a:r>
            <a:r>
              <a:rPr lang="en-US" dirty="0"/>
              <a:t>includes the severity of infection, pain, patients' cooperation, effectiveness of </a:t>
            </a:r>
            <a:r>
              <a:rPr lang="en-US" dirty="0" err="1"/>
              <a:t>anaesthesia</a:t>
            </a:r>
            <a:r>
              <a:rPr lang="en-US" dirty="0"/>
              <a:t>, and patients not coming on appointed days, doctors on leave, leading to cancellation of the appointment of the patients.</a:t>
            </a:r>
          </a:p>
          <a:p>
            <a:pPr indent="-228600">
              <a:lnSpc>
                <a:spcPct val="90000"/>
              </a:lnSpc>
              <a:spcAft>
                <a:spcPts val="600"/>
              </a:spcAft>
              <a:buFont typeface="Arial" panose="020B0604020202020204" pitchFamily="34" charset="0"/>
              <a:buChar char="•"/>
            </a:pPr>
            <a:endParaRPr lang="en-US" dirty="0"/>
          </a:p>
          <a:p>
            <a:pPr indent="-228600">
              <a:lnSpc>
                <a:spcPct val="90000"/>
              </a:lnSpc>
              <a:spcAft>
                <a:spcPts val="600"/>
              </a:spcAft>
              <a:buFont typeface="Arial" panose="020B0604020202020204" pitchFamily="34" charset="0"/>
              <a:buChar char="•"/>
            </a:pPr>
            <a:endParaRPr lang="en-US" dirty="0"/>
          </a:p>
          <a:p>
            <a:pPr marL="285750" indent="-228600">
              <a:lnSpc>
                <a:spcPct val="90000"/>
              </a:lnSpc>
              <a:spcAft>
                <a:spcPts val="600"/>
              </a:spcAft>
              <a:buFont typeface="Arial" panose="020B0604020202020204" pitchFamily="34" charset="0"/>
              <a:buChar char="•"/>
            </a:pPr>
            <a:r>
              <a:rPr lang="en-US" b="1" dirty="0"/>
              <a:t>Other potential causes of delay </a:t>
            </a:r>
            <a:r>
              <a:rPr lang="en-US" dirty="0"/>
              <a:t>include medical conditions such as diabetes, hypertension, patients taking blood thinners, Periapical abscesses,  perforations, challenging access to posterior teeth, and reduced mouth opening of the patients.</a:t>
            </a:r>
          </a:p>
          <a:p>
            <a:pPr marL="285750" indent="-228600">
              <a:lnSpc>
                <a:spcPct val="90000"/>
              </a:lnSpc>
              <a:spcAft>
                <a:spcPts val="600"/>
              </a:spcAft>
              <a:buFont typeface="Arial" panose="020B0604020202020204" pitchFamily="34" charset="0"/>
              <a:buChar char="•"/>
            </a:pPr>
            <a:endParaRPr lang="en-US" dirty="0"/>
          </a:p>
          <a:p>
            <a:pPr marL="285750" indent="-228600">
              <a:lnSpc>
                <a:spcPct val="90000"/>
              </a:lnSpc>
              <a:spcAft>
                <a:spcPts val="600"/>
              </a:spcAft>
              <a:buFont typeface="Arial" panose="020B0604020202020204" pitchFamily="34" charset="0"/>
              <a:buChar char="•"/>
            </a:pPr>
            <a:r>
              <a:rPr lang="en-US" dirty="0"/>
              <a:t>The time taken to complete the RCTs also depends on the doctors’ expertise and experience. The newly </a:t>
            </a:r>
            <a:r>
              <a:rPr lang="en-US" dirty="0" err="1"/>
              <a:t>practising</a:t>
            </a:r>
            <a:r>
              <a:rPr lang="en-US" dirty="0"/>
              <a:t> doctor would take more time than the experienced one as not only the treatment part but managing the patient on the dental chair is also crucial.</a:t>
            </a:r>
          </a:p>
          <a:p>
            <a:pPr indent="-228600">
              <a:lnSpc>
                <a:spcPct val="90000"/>
              </a:lnSpc>
              <a:spcAft>
                <a:spcPts val="600"/>
              </a:spcAft>
              <a:buFont typeface="Arial" panose="020B0604020202020204" pitchFamily="34" charset="0"/>
              <a:buChar char="•"/>
            </a:pPr>
            <a:endParaRPr lang="en-US" dirty="0"/>
          </a:p>
          <a:p>
            <a:pPr>
              <a:lnSpc>
                <a:spcPct val="90000"/>
              </a:lnSpc>
              <a:spcAft>
                <a:spcPts val="600"/>
              </a:spcAft>
            </a:pPr>
            <a:r>
              <a:rPr lang="en-US" dirty="0"/>
              <a:t>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9541564" y="6356350"/>
            <a:ext cx="1812235"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18</a:t>
            </a:fld>
            <a:endParaRPr lang="en-US"/>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955800" cy="920593"/>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469900" y="241299"/>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REFERENCES</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816100" cy="854837"/>
          </a:xfrm>
          <a:prstGeom prst="rect">
            <a:avLst/>
          </a:prstGeom>
        </p:spPr>
      </p:pic>
      <p:sp>
        <p:nvSpPr>
          <p:cNvPr id="8" name="Content Placeholder 7">
            <a:extLst>
              <a:ext uri="{FF2B5EF4-FFF2-40B4-BE49-F238E27FC236}">
                <a16:creationId xmlns:a16="http://schemas.microsoft.com/office/drawing/2014/main" id="{99DCDA00-B64A-818E-D95C-2696F6ACFC89}"/>
              </a:ext>
            </a:extLst>
          </p:cNvPr>
          <p:cNvSpPr>
            <a:spLocks noGrp="1"/>
          </p:cNvSpPr>
          <p:nvPr>
            <p:ph idx="1"/>
          </p:nvPr>
        </p:nvSpPr>
        <p:spPr/>
        <p:txBody>
          <a:bodyPr/>
          <a:lstStyle/>
          <a:p>
            <a:r>
              <a:rPr lang="en-US" dirty="0"/>
              <a:t>https://www.aae.org/patients/root-canal-treatment/what-is-a-root-canal/</a:t>
            </a:r>
          </a:p>
        </p:txBody>
      </p:sp>
    </p:spTree>
    <p:extLst>
      <p:ext uri="{BB962C8B-B14F-4D97-AF65-F5344CB8AC3E}">
        <p14:creationId xmlns:p14="http://schemas.microsoft.com/office/powerpoint/2010/main" val="149243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723900" y="-92075"/>
            <a:ext cx="10515600" cy="1325563"/>
          </a:xfrm>
        </p:spPr>
        <p:txBody>
          <a:bodyPr>
            <a:normAutofit/>
          </a:bodyPr>
          <a:lstStyle/>
          <a:p>
            <a:pPr algn="ctr"/>
            <a:r>
              <a:rPr lang="en-IN" sz="3600" b="1" dirty="0">
                <a:latin typeface="Times New Roman" panose="02020603050405020304" pitchFamily="18" charset="0"/>
                <a:cs typeface="Times New Roman" panose="02020603050405020304" pitchFamily="18" charset="0"/>
              </a:rPr>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861699" cy="876300"/>
          </a:xfrm>
          <a:prstGeom prst="rect">
            <a:avLst/>
          </a:prstGeom>
        </p:spPr>
      </p:pic>
      <p:pic>
        <p:nvPicPr>
          <p:cNvPr id="14" name="Content Placeholder 13" descr="A screenshot of a email&#10;&#10;Description automatically generated">
            <a:extLst>
              <a:ext uri="{FF2B5EF4-FFF2-40B4-BE49-F238E27FC236}">
                <a16:creationId xmlns:a16="http://schemas.microsoft.com/office/drawing/2014/main" id="{A9772F0B-650B-CBA0-B482-B72F56B7069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95700" y="845522"/>
            <a:ext cx="4533900" cy="6012478"/>
          </a:xfr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527B32F-07F3-4C94-B09B-8C8F310F0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
            <a:ext cx="768096" cy="6089895"/>
          </a:xfrm>
          <a:prstGeom prst="rect">
            <a:avLst/>
          </a:prstGeom>
          <a:solidFill>
            <a:srgbClr val="4E4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178909" y="6470704"/>
            <a:ext cx="640080" cy="274320"/>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20</a:t>
            </a:fld>
            <a:endParaRPr lang="en-US"/>
          </a:p>
        </p:txBody>
      </p:sp>
      <p:pic>
        <p:nvPicPr>
          <p:cNvPr id="10" name="Picture 9" descr="A white tooth with black text&#10;&#10;Description automatically generated">
            <a:extLst>
              <a:ext uri="{FF2B5EF4-FFF2-40B4-BE49-F238E27FC236}">
                <a16:creationId xmlns:a16="http://schemas.microsoft.com/office/drawing/2014/main" id="{16DB09B3-4991-DFCE-ED34-FA0EA52F5CB5}"/>
              </a:ext>
            </a:extLst>
          </p:cNvPr>
          <p:cNvPicPr>
            <a:picLocks noChangeAspect="1"/>
          </p:cNvPicPr>
          <p:nvPr/>
        </p:nvPicPr>
        <p:blipFill>
          <a:blip r:embed="rId2">
            <a:extLst>
              <a:ext uri="{28A0092B-C50C-407E-A947-70E740481C1C}">
                <a14:useLocalDpi xmlns:a14="http://schemas.microsoft.com/office/drawing/2010/main" val="0"/>
              </a:ext>
            </a:extLst>
          </a:blip>
          <a:srcRect t="6334" b="31107"/>
          <a:stretch>
            <a:fillRect/>
          </a:stretch>
        </p:blipFill>
        <p:spPr>
          <a:xfrm>
            <a:off x="6088088" y="3264090"/>
            <a:ext cx="6103911" cy="3593910"/>
          </a:xfrm>
          <a:prstGeom prst="rect">
            <a:avLst/>
          </a:prstGeom>
        </p:spPr>
      </p:pic>
      <p:pic>
        <p:nvPicPr>
          <p:cNvPr id="6" name="Picture 5" descr="A black and white logo&#10;&#10;Description automatically generated">
            <a:extLst>
              <a:ext uri="{FF2B5EF4-FFF2-40B4-BE49-F238E27FC236}">
                <a16:creationId xmlns:a16="http://schemas.microsoft.com/office/drawing/2014/main" id="{EDC1BA95-363B-4D43-B4A1-2FAE931EE573}"/>
              </a:ext>
            </a:extLst>
          </p:cNvPr>
          <p:cNvPicPr>
            <a:picLocks noChangeAspect="1"/>
          </p:cNvPicPr>
          <p:nvPr/>
        </p:nvPicPr>
        <p:blipFill>
          <a:blip r:embed="rId3">
            <a:extLst>
              <a:ext uri="{28A0092B-C50C-407E-A947-70E740481C1C}">
                <a14:useLocalDpi xmlns:a14="http://schemas.microsoft.com/office/drawing/2010/main" val="0"/>
              </a:ext>
            </a:extLst>
          </a:blip>
          <a:srcRect l="5096"/>
          <a:stretch>
            <a:fillRect/>
          </a:stretch>
        </p:blipFill>
        <p:spPr>
          <a:xfrm>
            <a:off x="926036" y="9"/>
            <a:ext cx="727991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sp>
        <p:nvSpPr>
          <p:cNvPr id="22" name="Rectangle 21">
            <a:extLst>
              <a:ext uri="{FF2B5EF4-FFF2-40B4-BE49-F238E27FC236}">
                <a16:creationId xmlns:a16="http://schemas.microsoft.com/office/drawing/2014/main" id="{7F41D4CC-403D-465E-9223-3277868A5D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41417" y="643467"/>
            <a:ext cx="3850583" cy="2473517"/>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DC4C688-715E-4A31-AB90-6A5752887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6036" y="4069422"/>
            <a:ext cx="5001186" cy="2020482"/>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8368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513543" y="-100625"/>
            <a:ext cx="5580933" cy="1956841"/>
          </a:xfrm>
        </p:spPr>
        <p:txBody>
          <a:bodyPr vert="horz" lIns="91440" tIns="45720" rIns="91440" bIns="45720" rtlCol="0" anchor="b">
            <a:normAutofit/>
          </a:bodyPr>
          <a:lstStyle/>
          <a:p>
            <a:r>
              <a:rPr lang="en-US" sz="4000" b="1" dirty="0">
                <a:latin typeface="Times New Roman" panose="02020603050405020304" pitchFamily="18" charset="0"/>
                <a:cs typeface="Times New Roman" panose="02020603050405020304" pitchFamily="18" charset="0"/>
              </a:rPr>
              <a:t>INTRODUCTION</a:t>
            </a:r>
            <a:endParaRPr lang="en-US" sz="5000" b="1" dirty="0">
              <a:latin typeface="Times New Roman" panose="02020603050405020304" pitchFamily="18" charset="0"/>
              <a:cs typeface="Times New Roman" panose="02020603050405020304" pitchFamily="18" charset="0"/>
            </a:endParaRP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2">
            <a:extLst>
              <a:ext uri="{FF2B5EF4-FFF2-40B4-BE49-F238E27FC236}">
                <a16:creationId xmlns:a16="http://schemas.microsoft.com/office/drawing/2014/main" id="{9B4DCED7-8D0C-8AC8-395C-1D91F4BC1DE1}"/>
              </a:ext>
            </a:extLst>
          </p:cNvPr>
          <p:cNvSpPr>
            <a:spLocks noChangeArrowheads="1"/>
          </p:cNvSpPr>
          <p:nvPr/>
        </p:nvSpPr>
        <p:spPr bwMode="auto">
          <a:xfrm>
            <a:off x="534057" y="2180167"/>
            <a:ext cx="4777645" cy="384326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0" compatLnSpc="1">
            <a:prstTxWarp prst="textNoShape">
              <a:avLst/>
            </a:prstTxWarp>
            <a:normAutofit/>
          </a:bodyPr>
          <a:lstStyle/>
          <a:p>
            <a:pPr marR="0" lvl="0" fontAlgn="base">
              <a:lnSpc>
                <a:spcPct val="90000"/>
              </a:lnSpc>
              <a:spcBef>
                <a:spcPct val="0"/>
              </a:spcBef>
              <a:spcAft>
                <a:spcPts val="600"/>
              </a:spcAft>
              <a:buClrTx/>
              <a:buSzTx/>
              <a:tabLst/>
            </a:pPr>
            <a:r>
              <a:rPr kumimoji="0" lang="en-US" altLang="en-US" sz="2000" b="1" i="0" u="sng" strike="noStrike" cap="none" normalizeH="0" baseline="0" dirty="0">
                <a:ln>
                  <a:noFill/>
                </a:ln>
                <a:effectLst/>
              </a:rPr>
              <a:t>ROOT CANAL TREATMENT</a:t>
            </a:r>
            <a:endParaRPr kumimoji="0" lang="en-US" altLang="en-US" sz="2000" b="0" i="0" u="none" strike="noStrike" cap="none" normalizeH="0" baseline="0" dirty="0">
              <a:ln>
                <a:noFill/>
              </a:ln>
              <a:effectLst/>
            </a:endParaRPr>
          </a:p>
          <a:p>
            <a:pPr marR="0" lvl="0" fontAlgn="base">
              <a:lnSpc>
                <a:spcPct val="90000"/>
              </a:lnSpc>
              <a:spcBef>
                <a:spcPct val="0"/>
              </a:spcBef>
              <a:spcAft>
                <a:spcPts val="600"/>
              </a:spcAft>
              <a:buClrTx/>
              <a:buSzTx/>
              <a:tabLst/>
            </a:pPr>
            <a:endParaRPr kumimoji="0" lang="en-US" altLang="en-US" sz="2000" b="0" i="0" u="none" strike="noStrike" cap="none" normalizeH="0" baseline="0" dirty="0">
              <a:ln>
                <a:noFill/>
              </a:ln>
              <a:effectLst/>
            </a:endParaRPr>
          </a:p>
          <a:p>
            <a:pPr marR="0" lvl="0" fontAlgn="base">
              <a:lnSpc>
                <a:spcPct val="90000"/>
              </a:lnSpc>
              <a:spcBef>
                <a:spcPct val="0"/>
              </a:spcBef>
              <a:spcAft>
                <a:spcPts val="600"/>
              </a:spcAft>
              <a:buClrTx/>
              <a:buSzTx/>
              <a:tabLst/>
            </a:pPr>
            <a:r>
              <a:rPr kumimoji="0" lang="en-US" altLang="en-US" sz="2000" b="0" i="0" u="none" strike="noStrike" cap="none" normalizeH="0" baseline="0" dirty="0">
                <a:ln>
                  <a:noFill/>
                </a:ln>
                <a:effectLst/>
              </a:rPr>
              <a:t>A root canal treatment is a dental procedure to remove inflamed or infected pulp on the inside of the tooth which is then carefully cleaned and disinfected, then filled and sealed. Root canal treatment is designed to eliminate bacteria from the infected root canal, prevent reinfection of the tooth and save the natural tooth.</a:t>
            </a:r>
          </a:p>
          <a:p>
            <a:pPr marL="0" marR="0" lvl="0" indent="-228600" fontAlgn="base">
              <a:lnSpc>
                <a:spcPct val="90000"/>
              </a:lnSpc>
              <a:spcBef>
                <a:spcPct val="0"/>
              </a:spcBef>
              <a:spcAft>
                <a:spcPts val="600"/>
              </a:spcAft>
              <a:buClrTx/>
              <a:buSzTx/>
              <a:buFont typeface="Arial" panose="020B0604020202020204" pitchFamily="34" charset="0"/>
              <a:buChar char="•"/>
              <a:tabLst/>
            </a:pPr>
            <a:endParaRPr kumimoji="0" lang="en-US" altLang="en-US" sz="2000" b="0" i="0" u="none" strike="noStrike" cap="none" normalizeH="0" baseline="0" dirty="0">
              <a:ln>
                <a:noFill/>
              </a:ln>
              <a:effectLst/>
            </a:endParaRPr>
          </a:p>
        </p:txBody>
      </p:sp>
      <p:pic>
        <p:nvPicPr>
          <p:cNvPr id="5" name="Picture 4" descr="A diagram of root canal treatment&#10;&#10;Description automatically generated">
            <a:extLst>
              <a:ext uri="{FF2B5EF4-FFF2-40B4-BE49-F238E27FC236}">
                <a16:creationId xmlns:a16="http://schemas.microsoft.com/office/drawing/2014/main" id="{96F0B641-C2C3-4D26-F29B-9A573147A734}"/>
              </a:ext>
            </a:extLst>
          </p:cNvPr>
          <p:cNvPicPr>
            <a:picLocks noChangeAspect="1"/>
          </p:cNvPicPr>
          <p:nvPr/>
        </p:nvPicPr>
        <p:blipFill>
          <a:blip r:embed="rId2">
            <a:extLst>
              <a:ext uri="{28A0092B-C50C-407E-A947-70E740481C1C}">
                <a14:useLocalDpi xmlns:a14="http://schemas.microsoft.com/office/drawing/2010/main" val="0"/>
              </a:ext>
            </a:extLst>
          </a:blip>
          <a:srcRect t="302"/>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26AD20E6-394B-4DF0-96A5-9647FF39C943}" type="slidenum">
              <a:rPr lang="en-US">
                <a:solidFill>
                  <a:srgbClr val="FFFFFF"/>
                </a:solidFill>
                <a:latin typeface="Calibri" panose="020F0502020204030204"/>
              </a:rPr>
              <a:pPr>
                <a:spcAft>
                  <a:spcPts val="600"/>
                </a:spcAft>
                <a:defRPr/>
              </a:pPr>
              <a:t>3</a:t>
            </a:fld>
            <a:endParaRPr lang="en-US">
              <a:solidFill>
                <a:srgbClr val="FFFFFF"/>
              </a:solidFill>
              <a:latin typeface="Calibri" panose="020F0502020204030204"/>
            </a:endParaRP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14285" cy="853982"/>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Rectangle 3">
            <a:extLst>
              <a:ext uri="{FF2B5EF4-FFF2-40B4-BE49-F238E27FC236}">
                <a16:creationId xmlns:a16="http://schemas.microsoft.com/office/drawing/2014/main" id="{A0874956-5D67-9371-81A6-AE996631C16D}"/>
              </a:ext>
            </a:extLst>
          </p:cNvPr>
          <p:cNvSpPr>
            <a:spLocks noGrp="1" noChangeArrowheads="1"/>
          </p:cNvSpPr>
          <p:nvPr>
            <p:ph idx="1"/>
          </p:nvPr>
        </p:nvSpPr>
        <p:spPr bwMode="auto">
          <a:xfrm>
            <a:off x="4167272" y="500062"/>
            <a:ext cx="7792498" cy="58578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lnSpcReduction="1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Inside your tooth, beneath the white enamel and a hard layer called dentin, is a soft tissue called pulp. This tissue contains blood vessels, nerves and connective tissue, which help grow the root of your tooth during its development. A fully developed tooth can survive without the pulp because the tooth continues to be nourished by the tissues surrounding it.</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endParaRPr kumimoji="0" lang="en-US" altLang="en-US" sz="1800" b="1" i="0" u="none" strike="noStrike" cap="none" normalizeH="0" baseline="0" dirty="0">
              <a:ln>
                <a:noFill/>
              </a:ln>
              <a:effectLst/>
              <a:latin typeface="Times" pitchFamily="2" charset="0"/>
              <a:ea typeface="Aptos" panose="020B0004020202020204" pitchFamily="34" charset="0"/>
              <a:cs typeface="Times New Roman" panose="02020603050405020304" pitchFamily="18" charset="0"/>
            </a:endParaRPr>
          </a:p>
          <a:p>
            <a:pPr marL="0" marR="0" lvl="0" indent="0" defTabSz="914400" rtl="0" eaLnBrk="0" fontAlgn="base" latinLnBrk="0" hangingPunct="0">
              <a:spcBef>
                <a:spcPct val="0"/>
              </a:spcBef>
              <a:spcAft>
                <a:spcPts val="600"/>
              </a:spcAft>
              <a:buClrTx/>
              <a:buSzTx/>
              <a:buFontTx/>
              <a:buNone/>
              <a:tabLst/>
            </a:pPr>
            <a:r>
              <a:rPr kumimoji="0" lang="en-US" altLang="en-US" sz="1800" b="1"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Advantages of</a:t>
            </a: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 </a:t>
            </a:r>
            <a:r>
              <a:rPr kumimoji="0" lang="en-US" altLang="en-US" sz="1800" b="1"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root canal treatment </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Efficient chewing</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Normal biting force and sensation</a:t>
            </a:r>
            <a:endParaRPr kumimoji="0" lang="en-US" altLang="en-US" sz="1800"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Natural appearance</a:t>
            </a:r>
            <a:endParaRPr kumimoji="0" lang="en-US" altLang="en-US" sz="1800"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Protects other teeth from excessive wear or strain</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endParaRPr kumimoji="0" lang="en-US" altLang="en-US" sz="1800" b="1" i="0" u="none" strike="noStrike" cap="none" normalizeH="0" baseline="0" dirty="0">
              <a:ln>
                <a:noFill/>
              </a:ln>
              <a:effectLst/>
              <a:latin typeface="Times" pitchFamily="2" charset="0"/>
              <a:ea typeface="Aptos" panose="020B0004020202020204" pitchFamily="34" charset="0"/>
              <a:cs typeface="Times New Roman" panose="02020603050405020304" pitchFamily="18" charset="0"/>
            </a:endParaRPr>
          </a:p>
          <a:p>
            <a:pPr marL="0" marR="0" lvl="0" indent="0" defTabSz="914400" rtl="0" eaLnBrk="0" fontAlgn="base" latinLnBrk="0" hangingPunct="0">
              <a:spcBef>
                <a:spcPct val="0"/>
              </a:spcBef>
              <a:spcAft>
                <a:spcPts val="600"/>
              </a:spcAft>
              <a:buClrTx/>
              <a:buSzTx/>
              <a:buFontTx/>
              <a:buNone/>
              <a:tabLst/>
            </a:pPr>
            <a:r>
              <a:rPr kumimoji="0" lang="en-US" altLang="en-US" sz="1800" b="1"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There are a few symptoms that mean you might need a root canal-</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Severe pain while chewing or biting</a:t>
            </a:r>
            <a:endParaRPr kumimoji="0" lang="en-US" altLang="en-US" sz="1800"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Pimples on the gums</a:t>
            </a:r>
            <a:endParaRPr kumimoji="0" lang="en-US" altLang="en-US" sz="1800"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A chipped or cracked tooth</a:t>
            </a:r>
            <a:endParaRPr kumimoji="0" lang="en-US" altLang="en-US" sz="1800"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Lingering sensitivity to hot or cold, even after the sensation has been removed</a:t>
            </a:r>
            <a:endParaRPr kumimoji="0" lang="en-US" altLang="en-US" sz="1800"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Swollen or tender gums</a:t>
            </a:r>
            <a:endParaRPr kumimoji="0" lang="en-US" altLang="en-US" sz="1800" b="0" i="0" u="none" strike="noStrike" cap="none" normalizeH="0" baseline="0" dirty="0">
              <a:ln>
                <a:noFill/>
              </a:ln>
              <a:effectLst/>
              <a:latin typeface="Aptos" panose="020B0004020202020204" pitchFamily="34" charset="0"/>
              <a:ea typeface="Aptos" panose="020B0004020202020204" pitchFamily="34" charset="0"/>
              <a:cs typeface="Times New Roman" panose="02020603050405020304" pitchFamily="18"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800" b="0" i="0" u="none" strike="noStrike" cap="none" normalizeH="0" baseline="0" dirty="0">
                <a:ln>
                  <a:noFill/>
                </a:ln>
                <a:effectLst/>
                <a:latin typeface="Times" pitchFamily="2" charset="0"/>
                <a:ea typeface="Aptos" panose="020B0004020202020204" pitchFamily="34" charset="0"/>
                <a:cs typeface="Times New Roman" panose="02020603050405020304" pitchFamily="18" charset="0"/>
              </a:rPr>
              <a:t>Deep decay or darkening of the gums</a:t>
            </a:r>
            <a:endParaRPr kumimoji="0" lang="en-US" altLang="en-US" sz="18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endParaRPr kumimoji="0" lang="en-US" altLang="en-US" sz="1500" b="0" i="0" u="none" strike="noStrike" cap="none" normalizeH="0" baseline="0" dirty="0">
              <a:ln>
                <a:noFill/>
              </a:ln>
              <a:effectLst/>
              <a:latin typeface="Arial" panose="020B0604020202020204" pitchFamily="34" charset="0"/>
            </a:endParaRPr>
          </a:p>
        </p:txBody>
      </p:sp>
      <p:sp>
        <p:nvSpPr>
          <p:cNvPr id="5" name="Slide Number Placeholder 4">
            <a:extLst>
              <a:ext uri="{FF2B5EF4-FFF2-40B4-BE49-F238E27FC236}">
                <a16:creationId xmlns:a16="http://schemas.microsoft.com/office/drawing/2014/main" id="{3627ABF1-E1BD-DC91-0D6C-8D29CF5DB5B8}"/>
              </a:ext>
            </a:extLst>
          </p:cNvPr>
          <p:cNvSpPr>
            <a:spLocks noGrp="1"/>
          </p:cNvSpPr>
          <p:nvPr>
            <p:ph type="sldNum" sz="quarter" idx="12"/>
          </p:nvPr>
        </p:nvSpPr>
        <p:spPr>
          <a:xfrm>
            <a:off x="9541564" y="6356350"/>
            <a:ext cx="1812235" cy="365125"/>
          </a:xfrm>
        </p:spPr>
        <p:txBody>
          <a:bodyPr>
            <a:normAutofit/>
          </a:bodyPr>
          <a:lstStyle/>
          <a:p>
            <a:pPr>
              <a:spcAft>
                <a:spcPts val="600"/>
              </a:spcAft>
            </a:pPr>
            <a:fld id="{26AD20E6-394B-4DF0-96A5-9647FF39C943}" type="slidenum">
              <a:rPr lang="en-IN" smtClean="0"/>
              <a:pPr>
                <a:spcAft>
                  <a:spcPts val="600"/>
                </a:spcAft>
              </a:pPr>
              <a:t>4</a:t>
            </a:fld>
            <a:endParaRPr lang="en-IN"/>
          </a:p>
        </p:txBody>
      </p:sp>
      <p:pic>
        <p:nvPicPr>
          <p:cNvPr id="7" name="Picture 6">
            <a:extLst>
              <a:ext uri="{FF2B5EF4-FFF2-40B4-BE49-F238E27FC236}">
                <a16:creationId xmlns:a16="http://schemas.microsoft.com/office/drawing/2014/main" id="{8C9EF031-D998-9BD7-902E-8B7A5F7C06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784127" cy="839787"/>
          </a:xfrm>
          <a:prstGeom prst="rect">
            <a:avLst/>
          </a:prstGeom>
        </p:spPr>
      </p:pic>
    </p:spTree>
    <p:extLst>
      <p:ext uri="{BB962C8B-B14F-4D97-AF65-F5344CB8AC3E}">
        <p14:creationId xmlns:p14="http://schemas.microsoft.com/office/powerpoint/2010/main" val="3707216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c 2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Content Placeholder 12">
            <a:extLst>
              <a:ext uri="{FF2B5EF4-FFF2-40B4-BE49-F238E27FC236}">
                <a16:creationId xmlns:a16="http://schemas.microsoft.com/office/drawing/2014/main" id="{9A29E13C-FFD6-0266-9784-80176EDBDC2A}"/>
              </a:ext>
            </a:extLst>
          </p:cNvPr>
          <p:cNvSpPr>
            <a:spLocks noGrp="1"/>
          </p:cNvSpPr>
          <p:nvPr>
            <p:ph idx="1"/>
          </p:nvPr>
        </p:nvSpPr>
        <p:spPr>
          <a:xfrm>
            <a:off x="4447308" y="319088"/>
            <a:ext cx="7503392" cy="6402387"/>
          </a:xfrm>
        </p:spPr>
        <p:txBody>
          <a:bodyPr anchor="ctr">
            <a:normAutofit lnSpcReduction="10000"/>
          </a:bodyPr>
          <a:lstStyle/>
          <a:p>
            <a:pPr marL="0" indent="0">
              <a:buNone/>
            </a:pPr>
            <a:r>
              <a:rPr lang="en-IN" b="1" kern="100" dirty="0">
                <a:effectLst/>
                <a:latin typeface="Times New Roman" panose="02020603050405020304" pitchFamily="18" charset="0"/>
                <a:ea typeface="Aptos" panose="020B0004020202020204" pitchFamily="34" charset="0"/>
                <a:cs typeface="Times New Roman" panose="02020603050405020304" pitchFamily="18" charset="0"/>
              </a:rPr>
              <a:t>INCLUSION &amp; EXCLUSION CRITERIA</a:t>
            </a:r>
          </a:p>
          <a:p>
            <a:pPr marL="0" indent="0">
              <a:buNone/>
            </a:pPr>
            <a:endParaRPr lang="en-IN" sz="13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indent="0">
              <a:buNone/>
            </a:pPr>
            <a:r>
              <a:rPr lang="en-IN" sz="1600" b="1" kern="100" dirty="0">
                <a:effectLst/>
                <a:latin typeface="Times New Roman" panose="02020603050405020304" pitchFamily="18" charset="0"/>
                <a:ea typeface="Aptos" panose="020B0004020202020204" pitchFamily="34" charset="0"/>
                <a:cs typeface="Times New Roman" panose="02020603050405020304" pitchFamily="18" charset="0"/>
              </a:rPr>
              <a:t>INCLUSION:</a:t>
            </a:r>
            <a:endParaRPr lang="en-IN"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buFont typeface="Symbol" pitchFamily="2" charset="2"/>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Age- 18 to 65 years.</a:t>
            </a:r>
          </a:p>
          <a:p>
            <a:pPr marL="342900" lvl="0" indent="-342900">
              <a:buFont typeface="Symbol" pitchFamily="2" charset="2"/>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Primary RCTs.</a:t>
            </a:r>
          </a:p>
          <a:p>
            <a:pPr marL="342900" lvl="0" indent="-342900">
              <a:buFont typeface="Symbol" pitchFamily="2" charset="2"/>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Includes Anterior, Premolars and 1</a:t>
            </a:r>
            <a:r>
              <a:rPr lang="en-IN" sz="1600" kern="100" baseline="30000" dirty="0">
                <a:effectLst/>
                <a:latin typeface="Times New Roman" panose="02020603050405020304" pitchFamily="18" charset="0"/>
                <a:ea typeface="Aptos" panose="020B0004020202020204" pitchFamily="34" charset="0"/>
                <a:cs typeface="Times New Roman" panose="02020603050405020304" pitchFamily="18" charset="0"/>
              </a:rPr>
              <a:t>st</a:t>
            </a: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 &amp; 2</a:t>
            </a:r>
            <a:r>
              <a:rPr lang="en-IN" sz="1600" kern="100" baseline="30000" dirty="0">
                <a:effectLst/>
                <a:latin typeface="Times New Roman" panose="02020603050405020304" pitchFamily="18" charset="0"/>
                <a:ea typeface="Aptos" panose="020B0004020202020204" pitchFamily="34" charset="0"/>
                <a:cs typeface="Times New Roman" panose="02020603050405020304" pitchFamily="18" charset="0"/>
              </a:rPr>
              <a:t>nd</a:t>
            </a: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  molars.</a:t>
            </a:r>
          </a:p>
          <a:p>
            <a:pPr marL="342900" lvl="0" indent="-342900">
              <a:buFont typeface="Symbol" pitchFamily="2" charset="2"/>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Teeth diagnosed with Irreversible Pulpitis, Symptomatic/ Asymptomatic apical periodontitis, Pulp necrosis.</a:t>
            </a:r>
          </a:p>
          <a:p>
            <a:pPr marL="342900" lvl="0" indent="-342900">
              <a:buFont typeface="Symbol" pitchFamily="2" charset="2"/>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Cases that are manageable by general dental practitioners and do not require specialist referral.</a:t>
            </a:r>
          </a:p>
          <a:p>
            <a:pPr marL="342900" lvl="0" indent="-342900">
              <a:buFont typeface="Symbol" pitchFamily="2" charset="2"/>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Patients who provide their written consent to participate in the study and allow the recording of procedure duration.</a:t>
            </a:r>
          </a:p>
          <a:p>
            <a:pPr marL="0" indent="0">
              <a:buNone/>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marL="0" indent="0">
              <a:buNone/>
            </a:pPr>
            <a:r>
              <a:rPr lang="en-IN" sz="1600" b="1" kern="100" dirty="0">
                <a:effectLst/>
                <a:latin typeface="Times New Roman" panose="02020603050405020304" pitchFamily="18" charset="0"/>
                <a:ea typeface="Aptos" panose="020B0004020202020204" pitchFamily="34" charset="0"/>
                <a:cs typeface="Times New Roman" panose="02020603050405020304" pitchFamily="18" charset="0"/>
              </a:rPr>
              <a:t>EXCLUSION:</a:t>
            </a:r>
            <a:endParaRPr lang="en-IN" sz="16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342900" lvl="0" indent="-342900">
              <a:buFont typeface="Symbol" pitchFamily="2" charset="2"/>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Re-RCTs.</a:t>
            </a:r>
          </a:p>
          <a:p>
            <a:pPr marL="342900" lvl="0" indent="-342900">
              <a:buFont typeface="Symbol" pitchFamily="2" charset="2"/>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Wisdom Tooth RCTs.</a:t>
            </a:r>
          </a:p>
          <a:p>
            <a:pPr marL="342900" lvl="0" indent="-342900">
              <a:buFont typeface="Symbol" pitchFamily="2" charset="2"/>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Non-cooperative patients.</a:t>
            </a:r>
          </a:p>
          <a:p>
            <a:pPr marL="342900" lvl="0" indent="-342900">
              <a:buFont typeface="Symbol" pitchFamily="2" charset="2"/>
              <a:buChar char=""/>
            </a:pP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Emergency visits, such as a Hot tooth. </a:t>
            </a:r>
          </a:p>
          <a:p>
            <a:pPr marL="0" indent="0">
              <a:buNone/>
            </a:pPr>
            <a:br>
              <a:rPr lang="en-IN" sz="1600" dirty="0">
                <a:effectLst/>
                <a:latin typeface="Times New Roman" panose="02020603050405020304" pitchFamily="18" charset="0"/>
                <a:ea typeface="Aptos" panose="020B0004020202020204" pitchFamily="34" charset="0"/>
                <a:cs typeface="Times New Roman" panose="02020603050405020304" pitchFamily="18" charset="0"/>
              </a:rPr>
            </a:br>
            <a:r>
              <a:rPr lang="en-IN" sz="1600" kern="100" dirty="0">
                <a:effectLst/>
                <a:latin typeface="Times New Roman" panose="02020603050405020304" pitchFamily="18" charset="0"/>
                <a:ea typeface="Aptos" panose="020B0004020202020204" pitchFamily="34" charset="0"/>
                <a:cs typeface="Times New Roman" panose="02020603050405020304" pitchFamily="18" charset="0"/>
              </a:rPr>
              <a:t> </a:t>
            </a:r>
          </a:p>
          <a:p>
            <a:endParaRPr lang="en-US" sz="1300" dirty="0"/>
          </a:p>
        </p:txBody>
      </p:sp>
      <p:sp>
        <p:nvSpPr>
          <p:cNvPr id="5" name="Slide Number Placeholder 4">
            <a:extLst>
              <a:ext uri="{FF2B5EF4-FFF2-40B4-BE49-F238E27FC236}">
                <a16:creationId xmlns:a16="http://schemas.microsoft.com/office/drawing/2014/main" id="{B599E8C2-1B27-2828-357B-306A04D38FA3}"/>
              </a:ext>
            </a:extLst>
          </p:cNvPr>
          <p:cNvSpPr>
            <a:spLocks noGrp="1"/>
          </p:cNvSpPr>
          <p:nvPr>
            <p:ph type="sldNum" sz="quarter" idx="12"/>
          </p:nvPr>
        </p:nvSpPr>
        <p:spPr>
          <a:xfrm>
            <a:off x="9541564" y="6356350"/>
            <a:ext cx="1812235" cy="365125"/>
          </a:xfrm>
        </p:spPr>
        <p:txBody>
          <a:bodyPr>
            <a:normAutofit/>
          </a:bodyPr>
          <a:lstStyle/>
          <a:p>
            <a:pPr>
              <a:spcAft>
                <a:spcPts val="600"/>
              </a:spcAft>
            </a:pPr>
            <a:fld id="{26AD20E6-394B-4DF0-96A5-9647FF39C943}" type="slidenum">
              <a:rPr lang="en-IN" smtClean="0"/>
              <a:pPr>
                <a:spcAft>
                  <a:spcPts val="600"/>
                </a:spcAft>
              </a:pPr>
              <a:t>5</a:t>
            </a:fld>
            <a:endParaRPr lang="en-IN"/>
          </a:p>
        </p:txBody>
      </p:sp>
      <p:pic>
        <p:nvPicPr>
          <p:cNvPr id="14" name="Picture 13" descr="A black and white logo&#10;&#10;Description automatically generated">
            <a:extLst>
              <a:ext uri="{FF2B5EF4-FFF2-40B4-BE49-F238E27FC236}">
                <a16:creationId xmlns:a16="http://schemas.microsoft.com/office/drawing/2014/main" id="{C6038B52-3BFB-EECA-2EB3-D65791916D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41499" cy="866792"/>
          </a:xfrm>
          <a:prstGeom prst="rect">
            <a:avLst/>
          </a:prstGeom>
        </p:spPr>
      </p:pic>
    </p:spTree>
    <p:extLst>
      <p:ext uri="{BB962C8B-B14F-4D97-AF65-F5344CB8AC3E}">
        <p14:creationId xmlns:p14="http://schemas.microsoft.com/office/powerpoint/2010/main" val="1951823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292100" y="1153572"/>
            <a:ext cx="3721100" cy="4461163"/>
          </a:xfrm>
        </p:spPr>
        <p:txBody>
          <a:bodyPr>
            <a:normAutofit/>
          </a:bodyPr>
          <a:lstStyle/>
          <a:p>
            <a:r>
              <a:rPr lang="en-IN" sz="3600" b="1" dirty="0">
                <a:solidFill>
                  <a:srgbClr val="FFFFFF"/>
                </a:solidFill>
                <a:latin typeface="Times New Roman" panose="02020603050405020304" pitchFamily="18" charset="0"/>
                <a:cs typeface="Times New Roman" panose="02020603050405020304" pitchFamily="18" charset="0"/>
              </a:rPr>
              <a:t>OBJECTIVES OF THE STUDY</a:t>
            </a: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4447308" y="591344"/>
            <a:ext cx="6906491" cy="5585619"/>
          </a:xfrm>
        </p:spPr>
        <p:txBody>
          <a:bodyPr anchor="ctr">
            <a:normAutofit/>
          </a:bodyPr>
          <a:lstStyle/>
          <a:p>
            <a:pPr marL="0" indent="0">
              <a:buNone/>
            </a:pPr>
            <a:r>
              <a:rPr lang="en-IN" kern="100" dirty="0">
                <a:effectLst/>
                <a:latin typeface="Times New Roman" panose="02020603050405020304" pitchFamily="18" charset="0"/>
                <a:ea typeface="Aptos" panose="020B0004020202020204" pitchFamily="34" charset="0"/>
                <a:cs typeface="Times New Roman" panose="02020603050405020304" pitchFamily="18" charset="0"/>
              </a:rPr>
              <a:t>1.⁠ ⁠To analyse the time required for different stages of root canal treatment.</a:t>
            </a:r>
          </a:p>
          <a:p>
            <a:pPr marL="0" indent="0">
              <a:buNone/>
            </a:pPr>
            <a:endParaRPr lang="en-IN"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indent="0">
              <a:buNone/>
            </a:pPr>
            <a:r>
              <a:rPr lang="en-IN" kern="100" dirty="0">
                <a:effectLst/>
                <a:latin typeface="Times New Roman" panose="02020603050405020304" pitchFamily="18" charset="0"/>
                <a:ea typeface="Aptos" panose="020B0004020202020204" pitchFamily="34" charset="0"/>
                <a:cs typeface="Times New Roman" panose="02020603050405020304" pitchFamily="18" charset="0"/>
              </a:rPr>
              <a:t>2.⁠ ⁠To provide suggestions for optimising procedure efficiency.</a:t>
            </a:r>
          </a:p>
          <a:p>
            <a:pPr marL="0" indent="0">
              <a:buNone/>
            </a:pP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9541564" y="6356350"/>
            <a:ext cx="1812235" cy="365125"/>
          </a:xfrm>
        </p:spPr>
        <p:txBody>
          <a:bodyPr>
            <a:normAutofit/>
          </a:bodyPr>
          <a:lstStyle/>
          <a:p>
            <a:pPr>
              <a:spcAft>
                <a:spcPts val="600"/>
              </a:spcAft>
            </a:pPr>
            <a:fld id="{26AD20E6-394B-4DF0-96A5-9647FF39C943}" type="slidenum">
              <a:rPr lang="en-IN" smtClean="0"/>
              <a:pPr>
                <a:spcAft>
                  <a:spcPts val="600"/>
                </a:spcAft>
              </a:pPr>
              <a:t>6</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757146" cy="827087"/>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101600" y="1198418"/>
            <a:ext cx="4065672" cy="4461163"/>
          </a:xfrm>
        </p:spPr>
        <p:txBody>
          <a:bodyPr>
            <a:normAutofit/>
          </a:bodyPr>
          <a:lstStyle/>
          <a:p>
            <a:r>
              <a:rPr lang="en-IN" sz="3600" b="1" dirty="0">
                <a:solidFill>
                  <a:srgbClr val="FFFFFF"/>
                </a:solidFill>
                <a:latin typeface="Times New Roman" panose="02020603050405020304" pitchFamily="18" charset="0"/>
                <a:cs typeface="Times New Roman" panose="02020603050405020304" pitchFamily="18" charset="0"/>
              </a:rPr>
              <a:t>METHODOLOGY</a:t>
            </a: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70665C76-273B-9A86-DBC1-54F437B85A44}"/>
              </a:ext>
            </a:extLst>
          </p:cNvPr>
          <p:cNvSpPr>
            <a:spLocks noGrp="1"/>
          </p:cNvSpPr>
          <p:nvPr>
            <p:ph idx="1"/>
          </p:nvPr>
        </p:nvSpPr>
        <p:spPr>
          <a:xfrm>
            <a:off x="4447308" y="591344"/>
            <a:ext cx="6906491" cy="5585619"/>
          </a:xfrm>
        </p:spPr>
        <p:txBody>
          <a:bodyPr anchor="ctr">
            <a:normAutofit/>
          </a:bodyPr>
          <a:lstStyle/>
          <a:p>
            <a:pPr marL="0" indent="0">
              <a:buNone/>
            </a:pPr>
            <a:r>
              <a:rPr lang="en-IN" b="1" kern="100">
                <a:effectLst/>
                <a:latin typeface="Times" pitchFamily="2" charset="0"/>
                <a:ea typeface="Aptos" panose="020B0004020202020204" pitchFamily="34" charset="0"/>
                <a:cs typeface="Times New Roman" panose="02020603050405020304" pitchFamily="18" charset="0"/>
              </a:rPr>
              <a:t>STUDY DESIGN</a:t>
            </a:r>
            <a:endParaRPr lang="en-IN" kern="100">
              <a:effectLst/>
              <a:latin typeface="Aptos" panose="020B0004020202020204" pitchFamily="34" charset="0"/>
              <a:ea typeface="Aptos" panose="020B0004020202020204" pitchFamily="34" charset="0"/>
              <a:cs typeface="Times New Roman" panose="02020603050405020304" pitchFamily="18" charset="0"/>
            </a:endParaRPr>
          </a:p>
          <a:p>
            <a:r>
              <a:rPr lang="en-IN" kern="100">
                <a:effectLst/>
                <a:latin typeface="Times" pitchFamily="2" charset="0"/>
                <a:ea typeface="Aptos" panose="020B0004020202020204" pitchFamily="34" charset="0"/>
                <a:cs typeface="Times New Roman" panose="02020603050405020304" pitchFamily="18" charset="0"/>
              </a:rPr>
              <a:t>A cross-sectional observational study in a dental clinic.</a:t>
            </a:r>
          </a:p>
          <a:p>
            <a:endParaRPr lang="en-IN" kern="10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IN" kern="10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IN" b="1" kern="100">
                <a:effectLst/>
                <a:latin typeface="Times" pitchFamily="2" charset="0"/>
                <a:ea typeface="Aptos" panose="020B0004020202020204" pitchFamily="34" charset="0"/>
                <a:cs typeface="Times New Roman" panose="02020603050405020304" pitchFamily="18" charset="0"/>
              </a:rPr>
              <a:t>SAMPLE SELECTION: </a:t>
            </a:r>
            <a:endParaRPr lang="en-IN" kern="100">
              <a:effectLst/>
              <a:latin typeface="Aptos" panose="020B0004020202020204" pitchFamily="34" charset="0"/>
              <a:ea typeface="Aptos" panose="020B0004020202020204" pitchFamily="34" charset="0"/>
              <a:cs typeface="Times New Roman" panose="02020603050405020304" pitchFamily="18" charset="0"/>
            </a:endParaRPr>
          </a:p>
          <a:p>
            <a:r>
              <a:rPr lang="en-IN" kern="100">
                <a:effectLst/>
                <a:latin typeface="Times" pitchFamily="2" charset="0"/>
                <a:ea typeface="Aptos" panose="020B0004020202020204" pitchFamily="34" charset="0"/>
                <a:cs typeface="Times New Roman" panose="02020603050405020304" pitchFamily="18" charset="0"/>
              </a:rPr>
              <a:t>Purposive Sampling</a:t>
            </a:r>
            <a:r>
              <a:rPr lang="en-IN" b="1" kern="100">
                <a:effectLst/>
                <a:latin typeface="Times" pitchFamily="2" charset="0"/>
                <a:ea typeface="Aptos" panose="020B0004020202020204" pitchFamily="34" charset="0"/>
                <a:cs typeface="Times New Roman" panose="02020603050405020304" pitchFamily="18" charset="0"/>
              </a:rPr>
              <a:t> </a:t>
            </a:r>
          </a:p>
          <a:p>
            <a:endParaRPr lang="en-IN" b="1" kern="100">
              <a:latin typeface="Times" pitchFamily="2" charset="0"/>
              <a:ea typeface="Aptos" panose="020B0004020202020204" pitchFamily="34" charset="0"/>
              <a:cs typeface="Times New Roman" panose="02020603050405020304" pitchFamily="18" charset="0"/>
            </a:endParaRPr>
          </a:p>
          <a:p>
            <a:pPr marL="0" indent="0">
              <a:buNone/>
            </a:pPr>
            <a:endParaRPr lang="en-IN" kern="10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IN" b="1" kern="100">
                <a:effectLst/>
                <a:latin typeface="Times" pitchFamily="2" charset="0"/>
                <a:ea typeface="Aptos" panose="020B0004020202020204" pitchFamily="34" charset="0"/>
                <a:cs typeface="Times New Roman" panose="02020603050405020304" pitchFamily="18" charset="0"/>
              </a:rPr>
              <a:t>SAMPLE SIZE</a:t>
            </a:r>
            <a:endParaRPr lang="en-IN" kern="100">
              <a:effectLst/>
              <a:latin typeface="Aptos" panose="020B0004020202020204" pitchFamily="34" charset="0"/>
              <a:ea typeface="Aptos" panose="020B0004020202020204" pitchFamily="34" charset="0"/>
              <a:cs typeface="Times New Roman" panose="02020603050405020304" pitchFamily="18" charset="0"/>
            </a:endParaRPr>
          </a:p>
          <a:p>
            <a:r>
              <a:rPr lang="en-IN" kern="100">
                <a:effectLst/>
                <a:latin typeface="Times" pitchFamily="2" charset="0"/>
                <a:ea typeface="Aptos" panose="020B0004020202020204" pitchFamily="34" charset="0"/>
                <a:cs typeface="Times New Roman" panose="02020603050405020304" pitchFamily="18" charset="0"/>
              </a:rPr>
              <a:t>A minimum of 30 RCT procedures. </a:t>
            </a:r>
            <a:endParaRPr lang="en-IN" kern="100">
              <a:effectLst/>
              <a:latin typeface="Aptos" panose="020B0004020202020204" pitchFamily="34" charset="0"/>
              <a:ea typeface="Aptos" panose="020B0004020202020204" pitchFamily="34" charset="0"/>
              <a:cs typeface="Times New Roman" panose="02020603050405020304" pitchFamily="18" charset="0"/>
            </a:endParaRPr>
          </a:p>
          <a:p>
            <a:endParaRPr lang="en-IN"/>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9541564" y="6356350"/>
            <a:ext cx="1812235" cy="365125"/>
          </a:xfrm>
        </p:spPr>
        <p:txBody>
          <a:bodyPr>
            <a:normAutofit/>
          </a:bodyPr>
          <a:lstStyle/>
          <a:p>
            <a:pPr>
              <a:spcAft>
                <a:spcPts val="600"/>
              </a:spcAft>
            </a:pPr>
            <a:fld id="{26AD20E6-394B-4DF0-96A5-9647FF39C943}" type="slidenum">
              <a:rPr lang="en-IN" smtClean="0"/>
              <a:pPr>
                <a:spcAft>
                  <a:spcPts val="600"/>
                </a:spcAft>
              </a:pPr>
              <a:t>7</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790700" cy="842881"/>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2550" y="1153571"/>
            <a:ext cx="4002172" cy="4461163"/>
          </a:xfrm>
        </p:spPr>
        <p:txBody>
          <a:bodyPr>
            <a:normAutofit/>
          </a:bodyPr>
          <a:lstStyle/>
          <a:p>
            <a:r>
              <a:rPr lang="en-IN" sz="3600" b="1" dirty="0">
                <a:solidFill>
                  <a:srgbClr val="FFFFFF"/>
                </a:solidFill>
                <a:latin typeface="Times New Roman" panose="02020603050405020304" pitchFamily="18" charset="0"/>
                <a:cs typeface="Times New Roman" panose="02020603050405020304" pitchFamily="18" charset="0"/>
              </a:rPr>
              <a:t>METHODOLOGY</a:t>
            </a:r>
            <a:endParaRPr lang="en-IN" sz="2800" dirty="0">
              <a:solidFill>
                <a:srgbClr val="FFFFFF"/>
              </a:solidFill>
            </a:endParaRP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4447308" y="591344"/>
            <a:ext cx="6906491" cy="5585619"/>
          </a:xfrm>
        </p:spPr>
        <p:txBody>
          <a:bodyPr anchor="ctr">
            <a:normAutofit/>
          </a:bodyPr>
          <a:lstStyle/>
          <a:p>
            <a:pPr marL="0" indent="0">
              <a:buNone/>
            </a:pPr>
            <a:r>
              <a:rPr lang="en-IN" b="1" kern="100" dirty="0">
                <a:effectLst/>
                <a:latin typeface="Times" pitchFamily="2" charset="0"/>
                <a:ea typeface="Aptos" panose="020B0004020202020204" pitchFamily="34" charset="0"/>
                <a:cs typeface="Times New Roman" panose="02020603050405020304" pitchFamily="18" charset="0"/>
              </a:rPr>
              <a:t>DATA COLLECTION</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IN" b="1" kern="100" dirty="0">
                <a:effectLst/>
                <a:latin typeface="Times" pitchFamily="2" charset="0"/>
                <a:ea typeface="Aptos" panose="020B0004020202020204" pitchFamily="34" charset="0"/>
                <a:cs typeface="Times New Roman" panose="02020603050405020304" pitchFamily="18" charset="0"/>
              </a:rPr>
              <a:t>Breakdown of procedure stages:</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r>
              <a:rPr lang="en-IN" kern="100" dirty="0">
                <a:effectLst/>
                <a:latin typeface="Times" pitchFamily="2" charset="0"/>
                <a:ea typeface="Aptos" panose="020B0004020202020204" pitchFamily="34" charset="0"/>
                <a:cs typeface="Times New Roman" panose="02020603050405020304" pitchFamily="18" charset="0"/>
              </a:rPr>
              <a:t>1.</a:t>
            </a:r>
            <a:r>
              <a:rPr lang="en-IN"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IN" kern="100" dirty="0">
                <a:effectLst/>
                <a:latin typeface="Times" pitchFamily="2" charset="0"/>
                <a:ea typeface="Aptos" panose="020B0004020202020204" pitchFamily="34" charset="0"/>
                <a:cs typeface="Times New Roman" panose="02020603050405020304" pitchFamily="18" charset="0"/>
              </a:rPr>
              <a:t> </a:t>
            </a:r>
            <a:r>
              <a:rPr lang="en-IN"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IN" kern="100" dirty="0">
                <a:effectLst/>
                <a:latin typeface="Times" pitchFamily="2" charset="0"/>
                <a:ea typeface="Aptos" panose="020B0004020202020204" pitchFamily="34" charset="0"/>
                <a:cs typeface="Times New Roman" panose="02020603050405020304" pitchFamily="18" charset="0"/>
              </a:rPr>
              <a:t>Patient Preparation &amp; Aesthesia</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r>
              <a:rPr lang="en-IN" kern="100" dirty="0">
                <a:effectLst/>
                <a:latin typeface="Times" pitchFamily="2" charset="0"/>
                <a:ea typeface="Aptos" panose="020B0004020202020204" pitchFamily="34" charset="0"/>
                <a:cs typeface="Times New Roman" panose="02020603050405020304" pitchFamily="18" charset="0"/>
              </a:rPr>
              <a:t>2.</a:t>
            </a:r>
            <a:r>
              <a:rPr lang="en-IN"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IN" kern="100" dirty="0">
                <a:effectLst/>
                <a:latin typeface="Times" pitchFamily="2" charset="0"/>
                <a:ea typeface="Aptos" panose="020B0004020202020204" pitchFamily="34" charset="0"/>
                <a:cs typeface="Times New Roman" panose="02020603050405020304" pitchFamily="18" charset="0"/>
              </a:rPr>
              <a:t> </a:t>
            </a:r>
            <a:r>
              <a:rPr lang="en-IN"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IN" kern="100" dirty="0">
                <a:effectLst/>
                <a:latin typeface="Times" pitchFamily="2" charset="0"/>
                <a:ea typeface="Aptos" panose="020B0004020202020204" pitchFamily="34" charset="0"/>
                <a:cs typeface="Times New Roman" panose="02020603050405020304" pitchFamily="18" charset="0"/>
              </a:rPr>
              <a:t>Access Cavity Preparation</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r>
              <a:rPr lang="en-IN" kern="100" dirty="0">
                <a:effectLst/>
                <a:latin typeface="Times" pitchFamily="2" charset="0"/>
                <a:ea typeface="Aptos" panose="020B0004020202020204" pitchFamily="34" charset="0"/>
                <a:cs typeface="Times New Roman" panose="02020603050405020304" pitchFamily="18" charset="0"/>
              </a:rPr>
              <a:t>3.</a:t>
            </a:r>
            <a:r>
              <a:rPr lang="en-IN"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IN" kern="100" dirty="0">
                <a:effectLst/>
                <a:latin typeface="Times" pitchFamily="2" charset="0"/>
                <a:ea typeface="Aptos" panose="020B0004020202020204" pitchFamily="34" charset="0"/>
                <a:cs typeface="Times New Roman" panose="02020603050405020304" pitchFamily="18" charset="0"/>
              </a:rPr>
              <a:t> </a:t>
            </a:r>
            <a:r>
              <a:rPr lang="en-IN"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IN" kern="100" dirty="0">
                <a:effectLst/>
                <a:latin typeface="Times" pitchFamily="2" charset="0"/>
                <a:ea typeface="Aptos" panose="020B0004020202020204" pitchFamily="34" charset="0"/>
                <a:cs typeface="Times New Roman" panose="02020603050405020304" pitchFamily="18" charset="0"/>
              </a:rPr>
              <a:t>Canal Cleaning &amp; Shaping</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r>
              <a:rPr lang="en-IN" kern="100" dirty="0">
                <a:effectLst/>
                <a:latin typeface="Times" pitchFamily="2" charset="0"/>
                <a:ea typeface="Aptos" panose="020B0004020202020204" pitchFamily="34" charset="0"/>
                <a:cs typeface="Times New Roman" panose="02020603050405020304" pitchFamily="18" charset="0"/>
              </a:rPr>
              <a:t>4.</a:t>
            </a:r>
            <a:r>
              <a:rPr lang="en-IN"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IN" kern="100" dirty="0">
                <a:effectLst/>
                <a:latin typeface="Times" pitchFamily="2" charset="0"/>
                <a:ea typeface="Aptos" panose="020B0004020202020204" pitchFamily="34" charset="0"/>
                <a:cs typeface="Times New Roman" panose="02020603050405020304" pitchFamily="18" charset="0"/>
              </a:rPr>
              <a:t> </a:t>
            </a:r>
            <a:r>
              <a:rPr lang="en-IN"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IN" kern="100" dirty="0">
                <a:effectLst/>
                <a:latin typeface="Times" pitchFamily="2" charset="0"/>
                <a:ea typeface="Aptos" panose="020B0004020202020204" pitchFamily="34" charset="0"/>
                <a:cs typeface="Times New Roman" panose="02020603050405020304" pitchFamily="18" charset="0"/>
              </a:rPr>
              <a:t>Obturation &amp; Sealing</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r>
              <a:rPr lang="en-IN" kern="100" dirty="0">
                <a:effectLst/>
                <a:latin typeface="Times" pitchFamily="2" charset="0"/>
                <a:ea typeface="Aptos" panose="020B0004020202020204" pitchFamily="34" charset="0"/>
                <a:cs typeface="Times New Roman" panose="02020603050405020304" pitchFamily="18" charset="0"/>
              </a:rPr>
              <a:t>5.</a:t>
            </a:r>
            <a:r>
              <a:rPr lang="en-IN"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IN" kern="100" dirty="0">
                <a:effectLst/>
                <a:latin typeface="Times" pitchFamily="2" charset="0"/>
                <a:ea typeface="Aptos" panose="020B0004020202020204" pitchFamily="34" charset="0"/>
                <a:cs typeface="Times New Roman" panose="02020603050405020304" pitchFamily="18" charset="0"/>
              </a:rPr>
              <a:t> </a:t>
            </a:r>
            <a:r>
              <a:rPr lang="en-IN" kern="100" dirty="0">
                <a:effectLst/>
                <a:latin typeface="Segoe UI Symbol" panose="020B0502040204020203" pitchFamily="34" charset="0"/>
                <a:ea typeface="Aptos" panose="020B0004020202020204" pitchFamily="34" charset="0"/>
                <a:cs typeface="Segoe UI Symbol" panose="020B0502040204020203" pitchFamily="34" charset="0"/>
              </a:rPr>
              <a:t>⁠</a:t>
            </a:r>
            <a:r>
              <a:rPr lang="en-IN" kern="100" dirty="0">
                <a:effectLst/>
                <a:latin typeface="Times" pitchFamily="2" charset="0"/>
                <a:ea typeface="Aptos" panose="020B0004020202020204" pitchFamily="34" charset="0"/>
                <a:cs typeface="Times New Roman" panose="02020603050405020304" pitchFamily="18" charset="0"/>
              </a:rPr>
              <a:t>Post-Operative Instructions</a:t>
            </a:r>
            <a:r>
              <a:rPr lang="en-IN" b="1" kern="100" dirty="0">
                <a:effectLst/>
                <a:latin typeface="Times" pitchFamily="2" charset="0"/>
                <a:ea typeface="Aptos" panose="020B0004020202020204" pitchFamily="34" charset="0"/>
                <a:cs typeface="Times New Roman" panose="02020603050405020304" pitchFamily="18" charset="0"/>
              </a:rPr>
              <a:t> </a:t>
            </a:r>
          </a:p>
          <a:p>
            <a:pPr marL="0" indent="0">
              <a:buNone/>
            </a:pP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r>
              <a:rPr lang="en-IN" kern="100" dirty="0">
                <a:effectLst/>
                <a:latin typeface="Times" pitchFamily="2" charset="0"/>
                <a:ea typeface="Aptos" panose="020B0004020202020204" pitchFamily="34" charset="0"/>
                <a:cs typeface="Times New Roman" panose="02020603050405020304" pitchFamily="18" charset="0"/>
              </a:rPr>
              <a:t>Time tracking through direct observation.</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r>
              <a:rPr lang="en-IN" kern="100" dirty="0">
                <a:effectLst/>
                <a:latin typeface="Times" pitchFamily="2" charset="0"/>
                <a:ea typeface="Aptos" panose="020B0004020202020204" pitchFamily="34" charset="0"/>
                <a:cs typeface="Times New Roman" panose="02020603050405020304" pitchFamily="18" charset="0"/>
              </a:rPr>
              <a:t>Consideration of influencing factors (e.g., tooth type, complexity, operator experience).</a:t>
            </a:r>
            <a:r>
              <a:rPr lang="en-IN" b="1" kern="100" dirty="0">
                <a:effectLst/>
                <a:latin typeface="Times" pitchFamily="2" charset="0"/>
                <a:ea typeface="Aptos" panose="020B0004020202020204" pitchFamily="34" charset="0"/>
                <a:cs typeface="Times New Roman" panose="02020603050405020304" pitchFamily="18" charset="0"/>
              </a:rPr>
              <a:t> </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9541564" y="6356350"/>
            <a:ext cx="1812235" cy="365125"/>
          </a:xfrm>
        </p:spPr>
        <p:txBody>
          <a:bodyPr>
            <a:normAutofit/>
          </a:bodyPr>
          <a:lstStyle/>
          <a:p>
            <a:pPr>
              <a:spcAft>
                <a:spcPts val="600"/>
              </a:spcAft>
            </a:pPr>
            <a:fld id="{26AD20E6-394B-4DF0-96A5-9647FF39C943}" type="slidenum">
              <a:rPr lang="en-IN" smtClean="0"/>
              <a:pPr>
                <a:spcAft>
                  <a:spcPts val="600"/>
                </a:spcAft>
              </a:pPr>
              <a:t>8</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784127" cy="839787"/>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F198485-720B-FF3C-6B5A-102768BF4007}"/>
              </a:ext>
            </a:extLst>
          </p:cNvPr>
          <p:cNvSpPr>
            <a:spLocks noGrp="1"/>
          </p:cNvSpPr>
          <p:nvPr>
            <p:ph idx="1"/>
          </p:nvPr>
        </p:nvSpPr>
        <p:spPr>
          <a:xfrm>
            <a:off x="4447308" y="591344"/>
            <a:ext cx="7614063" cy="5585619"/>
          </a:xfrm>
        </p:spPr>
        <p:txBody>
          <a:bodyPr anchor="ctr">
            <a:normAutofit/>
          </a:bodyPr>
          <a:lstStyle/>
          <a:p>
            <a:pPr marL="0" indent="0">
              <a:buNone/>
            </a:pPr>
            <a:r>
              <a:rPr lang="en-IN" b="1" kern="100" dirty="0">
                <a:effectLst/>
                <a:latin typeface="Times" pitchFamily="2" charset="0"/>
                <a:ea typeface="Aptos" panose="020B0004020202020204" pitchFamily="34" charset="0"/>
                <a:cs typeface="Times New Roman" panose="02020603050405020304" pitchFamily="18" charset="0"/>
              </a:rPr>
              <a:t>ANALYSIS TOOLS</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r>
              <a:rPr lang="en-IN" kern="100" dirty="0">
                <a:effectLst/>
                <a:latin typeface="Times" pitchFamily="2" charset="0"/>
                <a:ea typeface="Aptos" panose="020B0004020202020204" pitchFamily="34" charset="0"/>
                <a:cs typeface="Times New Roman" panose="02020603050405020304" pitchFamily="18" charset="0"/>
              </a:rPr>
              <a:t>MS Excel</a:t>
            </a:r>
            <a:r>
              <a:rPr lang="en-IN" b="1" kern="100" dirty="0">
                <a:effectLst/>
                <a:latin typeface="Times" pitchFamily="2" charset="0"/>
                <a:ea typeface="Aptos" panose="020B0004020202020204" pitchFamily="34" charset="0"/>
                <a:cs typeface="Times New Roman" panose="02020603050405020304" pitchFamily="18" charset="0"/>
              </a:rPr>
              <a:t> </a:t>
            </a:r>
            <a:r>
              <a:rPr lang="en-IN" kern="100" dirty="0">
                <a:effectLst/>
                <a:latin typeface="Times" pitchFamily="2" charset="0"/>
                <a:ea typeface="Aptos" panose="020B0004020202020204" pitchFamily="34" charset="0"/>
                <a:cs typeface="Times New Roman" panose="02020603050405020304" pitchFamily="18" charset="0"/>
              </a:rPr>
              <a:t>for calculating turnaround time..</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IN" b="1" kern="100" dirty="0">
              <a:effectLst/>
              <a:latin typeface="Times" pitchFamily="2" charset="0"/>
              <a:ea typeface="Aptos" panose="020B0004020202020204" pitchFamily="34" charset="0"/>
              <a:cs typeface="Times New Roman" panose="02020603050405020304" pitchFamily="18" charset="0"/>
            </a:endParaRPr>
          </a:p>
          <a:p>
            <a:pPr marL="0" indent="0">
              <a:buNone/>
            </a:pPr>
            <a:endParaRPr lang="en-IN" b="1" kern="100" dirty="0">
              <a:effectLst/>
              <a:latin typeface="Times" pitchFamily="2" charset="0"/>
              <a:ea typeface="Aptos" panose="020B0004020202020204" pitchFamily="34" charset="0"/>
              <a:cs typeface="Times New Roman" panose="02020603050405020304" pitchFamily="18" charset="0"/>
            </a:endParaRPr>
          </a:p>
          <a:p>
            <a:pPr marL="0" indent="0">
              <a:buNone/>
            </a:pPr>
            <a:r>
              <a:rPr lang="en-IN" b="1" kern="100" dirty="0">
                <a:effectLst/>
                <a:latin typeface="Times" pitchFamily="2" charset="0"/>
                <a:ea typeface="Aptos" panose="020B0004020202020204" pitchFamily="34" charset="0"/>
                <a:cs typeface="Times New Roman" panose="02020603050405020304" pitchFamily="18" charset="0"/>
              </a:rPr>
              <a:t>EXPECTED RESULTS AND CONTRIBUTION</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r>
              <a:rPr lang="en-IN" kern="100" dirty="0">
                <a:effectLst/>
                <a:latin typeface="Times" pitchFamily="2" charset="0"/>
                <a:ea typeface="Aptos" panose="020B0004020202020204" pitchFamily="34" charset="0"/>
                <a:cs typeface="Times New Roman" panose="02020603050405020304" pitchFamily="18" charset="0"/>
              </a:rPr>
              <a:t> Identification of an average time for RCT procedures.</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r>
              <a:rPr lang="en-IN" kern="100" dirty="0">
                <a:effectLst/>
                <a:latin typeface="Times" pitchFamily="2" charset="0"/>
                <a:ea typeface="Aptos" panose="020B0004020202020204" pitchFamily="34" charset="0"/>
                <a:cs typeface="Times New Roman" panose="02020603050405020304" pitchFamily="18" charset="0"/>
              </a:rPr>
              <a:t> Recognition of significant factors affecting treatment duration</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r>
              <a:rPr lang="en-IN" kern="100" dirty="0">
                <a:effectLst/>
                <a:latin typeface="Times" pitchFamily="2" charset="0"/>
                <a:ea typeface="Aptos" panose="020B0004020202020204" pitchFamily="34" charset="0"/>
                <a:cs typeface="Times New Roman" panose="02020603050405020304" pitchFamily="18" charset="0"/>
              </a:rPr>
              <a:t>Practical suggestions for optimising treatment efficiency.</a:t>
            </a:r>
            <a:endParaRPr lang="en-IN"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sz="2600" dirty="0"/>
          </a:p>
        </p:txBody>
      </p:sp>
      <p:sp>
        <p:nvSpPr>
          <p:cNvPr id="5" name="Slide Number Placeholder 4">
            <a:extLst>
              <a:ext uri="{FF2B5EF4-FFF2-40B4-BE49-F238E27FC236}">
                <a16:creationId xmlns:a16="http://schemas.microsoft.com/office/drawing/2014/main" id="{12E55229-C15E-3C64-46AC-7466AD229AF1}"/>
              </a:ext>
            </a:extLst>
          </p:cNvPr>
          <p:cNvSpPr>
            <a:spLocks noGrp="1"/>
          </p:cNvSpPr>
          <p:nvPr>
            <p:ph type="sldNum" sz="quarter" idx="12"/>
          </p:nvPr>
        </p:nvSpPr>
        <p:spPr>
          <a:xfrm>
            <a:off x="9541564" y="6356350"/>
            <a:ext cx="1812235" cy="365125"/>
          </a:xfrm>
        </p:spPr>
        <p:txBody>
          <a:bodyPr>
            <a:normAutofit/>
          </a:bodyPr>
          <a:lstStyle/>
          <a:p>
            <a:pPr>
              <a:spcAft>
                <a:spcPts val="600"/>
              </a:spcAft>
            </a:pPr>
            <a:fld id="{26AD20E6-394B-4DF0-96A5-9647FF39C943}" type="slidenum">
              <a:rPr lang="en-IN" smtClean="0"/>
              <a:pPr>
                <a:spcAft>
                  <a:spcPts val="600"/>
                </a:spcAft>
              </a:pPr>
              <a:t>9</a:t>
            </a:fld>
            <a:endParaRPr lang="en-IN"/>
          </a:p>
        </p:txBody>
      </p:sp>
      <p:pic>
        <p:nvPicPr>
          <p:cNvPr id="6" name="Picture 5">
            <a:extLst>
              <a:ext uri="{FF2B5EF4-FFF2-40B4-BE49-F238E27FC236}">
                <a16:creationId xmlns:a16="http://schemas.microsoft.com/office/drawing/2014/main" id="{8C491FA6-994A-6E66-1311-81DC49612E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1701800" cy="801036"/>
          </a:xfrm>
          <a:prstGeom prst="rect">
            <a:avLst/>
          </a:prstGeom>
        </p:spPr>
      </p:pic>
    </p:spTree>
    <p:extLst>
      <p:ext uri="{BB962C8B-B14F-4D97-AF65-F5344CB8AC3E}">
        <p14:creationId xmlns:p14="http://schemas.microsoft.com/office/powerpoint/2010/main" val="32003451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TotalTime>
  <Words>1267</Words>
  <Application>Microsoft Macintosh PowerPoint</Application>
  <PresentationFormat>Widescreen</PresentationFormat>
  <Paragraphs>155</Paragraphs>
  <Slides>20</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Aptos</vt:lpstr>
      <vt:lpstr>Arial</vt:lpstr>
      <vt:lpstr>Calibri</vt:lpstr>
      <vt:lpstr>Calibri Light</vt:lpstr>
      <vt:lpstr>Segoe UI Symbol</vt:lpstr>
      <vt:lpstr>Symbol</vt:lpstr>
      <vt:lpstr>Times</vt:lpstr>
      <vt:lpstr>Times New Roman</vt:lpstr>
      <vt:lpstr>Office Theme</vt:lpstr>
      <vt:lpstr>ESTIMATING STANDARD TIME FOR COMMON OPERATING PROCEDURE (ROOT CANAL TREATMENT)  AT  SMILE INDIA DENTAL CLINIC</vt:lpstr>
      <vt:lpstr>MENTOR APPROVAL</vt:lpstr>
      <vt:lpstr>INTRODUCTION</vt:lpstr>
      <vt:lpstr>PowerPoint Presentation</vt:lpstr>
      <vt:lpstr>PowerPoint Presentation</vt:lpstr>
      <vt:lpstr>OBJECTIVES OF THE STUDY</vt:lpstr>
      <vt:lpstr>METHODOLOGY</vt:lpstr>
      <vt:lpstr>METHODOLOGY</vt:lpstr>
      <vt:lpstr>PowerPoint Presentation</vt:lpstr>
      <vt:lpstr>RESULTS</vt:lpstr>
      <vt:lpstr>INTERPRETATION</vt:lpstr>
      <vt:lpstr>RESULTS &amp; INTERPRETATION OF EACH PROCEDURE </vt:lpstr>
      <vt:lpstr>PowerPoint Presentation</vt:lpstr>
      <vt:lpstr>PowerPoint Presentation</vt:lpstr>
      <vt:lpstr>PowerPoint Presentation</vt:lpstr>
      <vt:lpstr>PowerPoint Presentation</vt:lpstr>
      <vt:lpstr>SUGGESTIONS FOR OPTIMISING PROCEDURE EFFICIENCY. </vt:lpstr>
      <vt:lpstr>CONCLUSION</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shalinijha12@outlook.com</cp:lastModifiedBy>
  <cp:revision>16</cp:revision>
  <dcterms:created xsi:type="dcterms:W3CDTF">2022-05-20T15:11:38Z</dcterms:created>
  <dcterms:modified xsi:type="dcterms:W3CDTF">2025-06-18T16:57:22Z</dcterms:modified>
</cp:coreProperties>
</file>