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77" d="100"/>
          <a:sy n="77" d="100"/>
        </p:scale>
        <p:origin x="8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diagrams/_rels/data1.xml.rels><?xml version="1.0" encoding="UTF-8" standalone="yes"?>
<Relationships xmlns="http://schemas.openxmlformats.org/package/2006/relationships"><Relationship Id="rId8" Type="http://schemas.openxmlformats.org/officeDocument/2006/relationships/image" Target="../media/image9.png" /><Relationship Id="rId3" Type="http://schemas.openxmlformats.org/officeDocument/2006/relationships/image" Target="../media/image4.svg" /><Relationship Id="rId7" Type="http://schemas.openxmlformats.org/officeDocument/2006/relationships/image" Target="../media/image8.svg" /><Relationship Id="rId2" Type="http://schemas.openxmlformats.org/officeDocument/2006/relationships/image" Target="../media/image3.png" /><Relationship Id="rId1" Type="http://schemas.openxmlformats.org/officeDocument/2006/relationships/hyperlink" Target="https://apps.who.int/iris/handle/10665/310981" TargetMode="External" /><Relationship Id="rId6" Type="http://schemas.openxmlformats.org/officeDocument/2006/relationships/image" Target="../media/image7.png" /><Relationship Id="rId5" Type="http://schemas.openxmlformats.org/officeDocument/2006/relationships/image" Target="../media/image6.svg" /><Relationship Id="rId4" Type="http://schemas.openxmlformats.org/officeDocument/2006/relationships/image" Target="../media/image5.png" /><Relationship Id="rId9" Type="http://schemas.openxmlformats.org/officeDocument/2006/relationships/image" Target="../media/image10.svg" /></Relationships>
</file>

<file path=ppt/diagrams/_rels/data3.xml.rels><?xml version="1.0" encoding="UTF-8" standalone="yes"?>
<Relationships xmlns="http://schemas.openxmlformats.org/package/2006/relationships"><Relationship Id="rId8" Type="http://schemas.openxmlformats.org/officeDocument/2006/relationships/image" Target="../media/image19.svg" /><Relationship Id="rId3" Type="http://schemas.openxmlformats.org/officeDocument/2006/relationships/image" Target="../media/image14.png" /><Relationship Id="rId7" Type="http://schemas.openxmlformats.org/officeDocument/2006/relationships/image" Target="../media/image18.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17.svg" /><Relationship Id="rId5" Type="http://schemas.openxmlformats.org/officeDocument/2006/relationships/image" Target="../media/image16.png" /><Relationship Id="rId4" Type="http://schemas.openxmlformats.org/officeDocument/2006/relationships/image" Target="../media/image15.svg" /></Relationships>
</file>

<file path=ppt/diagrams/_rels/data5.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image" Target="../media/image21.svg" /><Relationship Id="rId1" Type="http://schemas.openxmlformats.org/officeDocument/2006/relationships/image" Target="../media/image20.png" /><Relationship Id="rId4" Type="http://schemas.openxmlformats.org/officeDocument/2006/relationships/image" Target="../media/image23.svg" /></Relationships>
</file>

<file path=ppt/diagrams/_rels/data6.xml.rels><?xml version="1.0" encoding="UTF-8" standalone="yes"?>
<Relationships xmlns="http://schemas.openxmlformats.org/package/2006/relationships"><Relationship Id="rId8" Type="http://schemas.openxmlformats.org/officeDocument/2006/relationships/image" Target="../media/image31.svg" /><Relationship Id="rId3" Type="http://schemas.openxmlformats.org/officeDocument/2006/relationships/image" Target="../media/image26.png" /><Relationship Id="rId7" Type="http://schemas.openxmlformats.org/officeDocument/2006/relationships/image" Target="../media/image30.png" /><Relationship Id="rId12" Type="http://schemas.openxmlformats.org/officeDocument/2006/relationships/image" Target="../media/image35.svg" /><Relationship Id="rId2" Type="http://schemas.openxmlformats.org/officeDocument/2006/relationships/image" Target="../media/image25.svg" /><Relationship Id="rId1" Type="http://schemas.openxmlformats.org/officeDocument/2006/relationships/image" Target="../media/image24.png" /><Relationship Id="rId6" Type="http://schemas.openxmlformats.org/officeDocument/2006/relationships/image" Target="../media/image29.svg" /><Relationship Id="rId11" Type="http://schemas.openxmlformats.org/officeDocument/2006/relationships/image" Target="../media/image34.png" /><Relationship Id="rId5" Type="http://schemas.openxmlformats.org/officeDocument/2006/relationships/image" Target="../media/image28.png" /><Relationship Id="rId10" Type="http://schemas.openxmlformats.org/officeDocument/2006/relationships/image" Target="../media/image33.svg" /><Relationship Id="rId4" Type="http://schemas.openxmlformats.org/officeDocument/2006/relationships/image" Target="../media/image27.svg" /><Relationship Id="rId9" Type="http://schemas.openxmlformats.org/officeDocument/2006/relationships/image" Target="../media/image32.png" /></Relationships>
</file>

<file path=ppt/diagrams/_rels/data7.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40.svg" /><Relationship Id="rId5" Type="http://schemas.openxmlformats.org/officeDocument/2006/relationships/image" Target="../media/image39.png" /><Relationship Id="rId4" Type="http://schemas.openxmlformats.org/officeDocument/2006/relationships/image" Target="../media/image38.svg" /></Relationships>
</file>

<file path=ppt/diagrams/_rels/drawing1.xml.rels><?xml version="1.0" encoding="UTF-8" standalone="yes"?>
<Relationships xmlns="http://schemas.openxmlformats.org/package/2006/relationships"><Relationship Id="rId8" Type="http://schemas.openxmlformats.org/officeDocument/2006/relationships/image" Target="../media/image9.png" /><Relationship Id="rId3" Type="http://schemas.openxmlformats.org/officeDocument/2006/relationships/hyperlink" Target="https://apps.who.int/iris/handle/10665/310981" TargetMode="External" /><Relationship Id="rId7" Type="http://schemas.openxmlformats.org/officeDocument/2006/relationships/image" Target="../media/image8.svg" /><Relationship Id="rId2" Type="http://schemas.openxmlformats.org/officeDocument/2006/relationships/image" Target="../media/image4.svg" /><Relationship Id="rId1" Type="http://schemas.openxmlformats.org/officeDocument/2006/relationships/image" Target="../media/image3.png" /><Relationship Id="rId6" Type="http://schemas.openxmlformats.org/officeDocument/2006/relationships/image" Target="../media/image7.png" /><Relationship Id="rId5" Type="http://schemas.openxmlformats.org/officeDocument/2006/relationships/image" Target="../media/image6.svg" /><Relationship Id="rId4" Type="http://schemas.openxmlformats.org/officeDocument/2006/relationships/image" Target="../media/image5.png" /><Relationship Id="rId9" Type="http://schemas.openxmlformats.org/officeDocument/2006/relationships/image" Target="../media/image10.svg" /></Relationships>
</file>

<file path=ppt/diagrams/_rels/drawing3.xml.rels><?xml version="1.0" encoding="UTF-8" standalone="yes"?>
<Relationships xmlns="http://schemas.openxmlformats.org/package/2006/relationships"><Relationship Id="rId8" Type="http://schemas.openxmlformats.org/officeDocument/2006/relationships/image" Target="../media/image19.svg" /><Relationship Id="rId3" Type="http://schemas.openxmlformats.org/officeDocument/2006/relationships/image" Target="../media/image14.png" /><Relationship Id="rId7" Type="http://schemas.openxmlformats.org/officeDocument/2006/relationships/image" Target="../media/image18.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17.svg" /><Relationship Id="rId5" Type="http://schemas.openxmlformats.org/officeDocument/2006/relationships/image" Target="../media/image16.png" /><Relationship Id="rId4" Type="http://schemas.openxmlformats.org/officeDocument/2006/relationships/image" Target="../media/image15.svg" /></Relationships>
</file>

<file path=ppt/diagrams/_rels/drawing5.xml.rels><?xml version="1.0" encoding="UTF-8" standalone="yes"?>
<Relationships xmlns="http://schemas.openxmlformats.org/package/2006/relationships"><Relationship Id="rId3" Type="http://schemas.openxmlformats.org/officeDocument/2006/relationships/image" Target="../media/image22.png" /><Relationship Id="rId2" Type="http://schemas.openxmlformats.org/officeDocument/2006/relationships/image" Target="../media/image21.svg" /><Relationship Id="rId1" Type="http://schemas.openxmlformats.org/officeDocument/2006/relationships/image" Target="../media/image20.png" /><Relationship Id="rId4" Type="http://schemas.openxmlformats.org/officeDocument/2006/relationships/image" Target="../media/image23.svg" /></Relationships>
</file>

<file path=ppt/diagrams/_rels/drawing6.xml.rels><?xml version="1.0" encoding="UTF-8" standalone="yes"?>
<Relationships xmlns="http://schemas.openxmlformats.org/package/2006/relationships"><Relationship Id="rId8" Type="http://schemas.openxmlformats.org/officeDocument/2006/relationships/image" Target="../media/image31.svg" /><Relationship Id="rId3" Type="http://schemas.openxmlformats.org/officeDocument/2006/relationships/image" Target="../media/image26.png" /><Relationship Id="rId7" Type="http://schemas.openxmlformats.org/officeDocument/2006/relationships/image" Target="../media/image30.png" /><Relationship Id="rId12" Type="http://schemas.openxmlformats.org/officeDocument/2006/relationships/image" Target="../media/image35.svg" /><Relationship Id="rId2" Type="http://schemas.openxmlformats.org/officeDocument/2006/relationships/image" Target="../media/image25.svg" /><Relationship Id="rId1" Type="http://schemas.openxmlformats.org/officeDocument/2006/relationships/image" Target="../media/image24.png" /><Relationship Id="rId6" Type="http://schemas.openxmlformats.org/officeDocument/2006/relationships/image" Target="../media/image29.svg" /><Relationship Id="rId11" Type="http://schemas.openxmlformats.org/officeDocument/2006/relationships/image" Target="../media/image34.png" /><Relationship Id="rId5" Type="http://schemas.openxmlformats.org/officeDocument/2006/relationships/image" Target="../media/image28.png" /><Relationship Id="rId10" Type="http://schemas.openxmlformats.org/officeDocument/2006/relationships/image" Target="../media/image33.svg" /><Relationship Id="rId4" Type="http://schemas.openxmlformats.org/officeDocument/2006/relationships/image" Target="../media/image27.svg" /><Relationship Id="rId9" Type="http://schemas.openxmlformats.org/officeDocument/2006/relationships/image" Target="../media/image32.png" /></Relationships>
</file>

<file path=ppt/diagrams/_rels/drawing7.xml.rels><?xml version="1.0" encoding="UTF-8" standalone="yes"?>
<Relationships xmlns="http://schemas.openxmlformats.org/package/2006/relationships"><Relationship Id="rId3" Type="http://schemas.openxmlformats.org/officeDocument/2006/relationships/image" Target="../media/image37.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40.svg" /><Relationship Id="rId5" Type="http://schemas.openxmlformats.org/officeDocument/2006/relationships/image" Target="../media/image39.png" /><Relationship Id="rId4" Type="http://schemas.openxmlformats.org/officeDocument/2006/relationships/image" Target="../media/image38.svg" /></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30D974-FD9C-49CD-9B80-3CF084939F18}"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E1DE738-9224-4783-B77F-D095FBC7511D}">
      <dgm:prSet custT="1"/>
      <dgm:spPr/>
      <dgm:t>
        <a:bodyPr/>
        <a:lstStyle/>
        <a:p>
          <a:pPr>
            <a:lnSpc>
              <a:spcPct val="100000"/>
            </a:lnSpc>
          </a:pPr>
          <a:r>
            <a:rPr lang="en-US" sz="1400" dirty="0">
              <a:latin typeface="Georgia"/>
            </a:rPr>
            <a:t>•WHO launched the </a:t>
          </a:r>
          <a:r>
            <a:rPr lang="en-US" sz="1400" dirty="0">
              <a:latin typeface="Georgia"/>
              <a:hlinkClick xmlns:r="http://schemas.openxmlformats.org/officeDocument/2006/relationships" r:id="rId1"/>
            </a:rPr>
            <a:t>WHO Special Initiative for Mental Health (2019-2023): Universal Health Coverage for Mental Health</a:t>
          </a:r>
          <a:r>
            <a:rPr lang="en-US" sz="1400" dirty="0">
              <a:latin typeface="Georgia"/>
            </a:rPr>
            <a:t> to ensure access to quality and affordable care for mental health conditions in 12 priority countries to 100 million more people.</a:t>
          </a:r>
        </a:p>
      </dgm:t>
    </dgm:pt>
    <dgm:pt modelId="{2D08FE54-D712-4BD2-B559-91BF6AF2677C}" type="parTrans" cxnId="{2F1BFB12-F89F-43C1-B6FF-A91D2F65B414}">
      <dgm:prSet/>
      <dgm:spPr/>
      <dgm:t>
        <a:bodyPr/>
        <a:lstStyle/>
        <a:p>
          <a:endParaRPr lang="en-US"/>
        </a:p>
      </dgm:t>
    </dgm:pt>
    <dgm:pt modelId="{DE72D71B-DAEE-4CE0-BF80-D6D1497B5EB4}" type="sibTrans" cxnId="{2F1BFB12-F89F-43C1-B6FF-A91D2F65B414}">
      <dgm:prSet/>
      <dgm:spPr/>
      <dgm:t>
        <a:bodyPr/>
        <a:lstStyle/>
        <a:p>
          <a:pPr>
            <a:lnSpc>
              <a:spcPct val="100000"/>
            </a:lnSpc>
          </a:pPr>
          <a:endParaRPr lang="en-US"/>
        </a:p>
      </dgm:t>
    </dgm:pt>
    <dgm:pt modelId="{B3653CC5-2EAD-4EBB-9FC8-E46B08ABF186}">
      <dgm:prSet custT="1"/>
      <dgm:spPr/>
      <dgm:t>
        <a:bodyPr/>
        <a:lstStyle/>
        <a:p>
          <a:pPr rtl="0">
            <a:lnSpc>
              <a:spcPct val="100000"/>
            </a:lnSpc>
          </a:pPr>
          <a:r>
            <a:rPr lang="en-US" sz="1400" dirty="0">
              <a:latin typeface="Georgia"/>
            </a:rPr>
            <a:t>•Depression is one of the leading causes of disability. Suicide is the fourth leading cause of death among 15-29-year-olds. </a:t>
          </a:r>
        </a:p>
      </dgm:t>
    </dgm:pt>
    <dgm:pt modelId="{8D791FC9-ACA2-4EB8-92DC-FB74EA07C699}" type="parTrans" cxnId="{F364BE8E-012F-4BF3-9860-9E93D0AD5A4C}">
      <dgm:prSet/>
      <dgm:spPr/>
      <dgm:t>
        <a:bodyPr/>
        <a:lstStyle/>
        <a:p>
          <a:endParaRPr lang="en-US"/>
        </a:p>
      </dgm:t>
    </dgm:pt>
    <dgm:pt modelId="{A458C4B5-F76E-4EAD-A176-9AA5625BDF65}" type="sibTrans" cxnId="{F364BE8E-012F-4BF3-9860-9E93D0AD5A4C}">
      <dgm:prSet/>
      <dgm:spPr/>
      <dgm:t>
        <a:bodyPr/>
        <a:lstStyle/>
        <a:p>
          <a:pPr>
            <a:lnSpc>
              <a:spcPct val="100000"/>
            </a:lnSpc>
          </a:pPr>
          <a:endParaRPr lang="en-US"/>
        </a:p>
      </dgm:t>
    </dgm:pt>
    <dgm:pt modelId="{D8D75635-41AD-444B-95A3-61F928887AB1}">
      <dgm:prSet custT="1"/>
      <dgm:spPr/>
      <dgm:t>
        <a:bodyPr/>
        <a:lstStyle/>
        <a:p>
          <a:pPr>
            <a:lnSpc>
              <a:spcPct val="100000"/>
            </a:lnSpc>
          </a:pPr>
          <a:r>
            <a:rPr lang="en-US" sz="1400" dirty="0">
              <a:latin typeface="Georgia"/>
            </a:rPr>
            <a:t>•People with severe mental health conditions die prematurely – as much as two decades early – due to preventable physical conditions.</a:t>
          </a:r>
        </a:p>
      </dgm:t>
    </dgm:pt>
    <dgm:pt modelId="{8D89D6EE-C52C-4A4D-8424-9CE8C4092918}" type="parTrans" cxnId="{97F721CC-B099-491B-9D2C-42D38687B70F}">
      <dgm:prSet/>
      <dgm:spPr/>
      <dgm:t>
        <a:bodyPr/>
        <a:lstStyle/>
        <a:p>
          <a:endParaRPr lang="en-US"/>
        </a:p>
      </dgm:t>
    </dgm:pt>
    <dgm:pt modelId="{E0EB6498-190D-453F-A0D2-0BC2AD5712C1}" type="sibTrans" cxnId="{97F721CC-B099-491B-9D2C-42D38687B70F}">
      <dgm:prSet/>
      <dgm:spPr/>
      <dgm:t>
        <a:bodyPr/>
        <a:lstStyle/>
        <a:p>
          <a:pPr>
            <a:lnSpc>
              <a:spcPct val="100000"/>
            </a:lnSpc>
          </a:pPr>
          <a:endParaRPr lang="en-US"/>
        </a:p>
      </dgm:t>
    </dgm:pt>
    <dgm:pt modelId="{D1BD0333-E2A2-4C61-8FF4-BDA9BE0E694C}">
      <dgm:prSet custT="1"/>
      <dgm:spPr/>
      <dgm:t>
        <a:bodyPr/>
        <a:lstStyle/>
        <a:p>
          <a:pPr>
            <a:lnSpc>
              <a:spcPct val="100000"/>
            </a:lnSpc>
          </a:pPr>
          <a:r>
            <a:rPr lang="en-US" sz="1400" dirty="0">
              <a:latin typeface="Georgia"/>
            </a:rPr>
            <a:t>•Increased investment is required on all fronts: for mental health awareness to increase understanding and reduce stigma; for efforts to increase access to quality mental health care and effective treatments; and for research to identify new treatments and improve existing treatments for all mental disorders</a:t>
          </a:r>
        </a:p>
      </dgm:t>
    </dgm:pt>
    <dgm:pt modelId="{606BDFCC-855C-4905-A343-9A569A11DF45}" type="parTrans" cxnId="{A922498A-70ED-4570-994E-E7F6E51F3B62}">
      <dgm:prSet/>
      <dgm:spPr/>
      <dgm:t>
        <a:bodyPr/>
        <a:lstStyle/>
        <a:p>
          <a:endParaRPr lang="en-US"/>
        </a:p>
      </dgm:t>
    </dgm:pt>
    <dgm:pt modelId="{9A62C15C-348A-45CB-A6AB-94ADDC80097C}" type="sibTrans" cxnId="{A922498A-70ED-4570-994E-E7F6E51F3B62}">
      <dgm:prSet/>
      <dgm:spPr/>
      <dgm:t>
        <a:bodyPr/>
        <a:lstStyle/>
        <a:p>
          <a:endParaRPr lang="en-US"/>
        </a:p>
      </dgm:t>
    </dgm:pt>
    <dgm:pt modelId="{72545C48-9594-4D5D-8397-EE9760709AA1}" type="pres">
      <dgm:prSet presAssocID="{1C30D974-FD9C-49CD-9B80-3CF084939F18}" presName="root" presStyleCnt="0">
        <dgm:presLayoutVars>
          <dgm:dir/>
          <dgm:resizeHandles val="exact"/>
        </dgm:presLayoutVars>
      </dgm:prSet>
      <dgm:spPr/>
    </dgm:pt>
    <dgm:pt modelId="{599169EB-DEE5-4FBC-A9BA-C33B857FAB28}" type="pres">
      <dgm:prSet presAssocID="{1C30D974-FD9C-49CD-9B80-3CF084939F18}" presName="container" presStyleCnt="0">
        <dgm:presLayoutVars>
          <dgm:dir/>
          <dgm:resizeHandles val="exact"/>
        </dgm:presLayoutVars>
      </dgm:prSet>
      <dgm:spPr/>
    </dgm:pt>
    <dgm:pt modelId="{C9112532-3B2D-4693-A98C-06D411D8C07B}" type="pres">
      <dgm:prSet presAssocID="{0E1DE738-9224-4783-B77F-D095FBC7511D}" presName="compNode" presStyleCnt="0"/>
      <dgm:spPr/>
    </dgm:pt>
    <dgm:pt modelId="{1847439A-39D3-450A-A1D8-949CB43F9DDE}" type="pres">
      <dgm:prSet presAssocID="{0E1DE738-9224-4783-B77F-D095FBC7511D}" presName="iconBgRect" presStyleLbl="bgShp" presStyleIdx="0" presStyleCnt="4"/>
      <dgm:spPr/>
    </dgm:pt>
    <dgm:pt modelId="{B52B72BC-955C-441E-BDB3-028BF40322DE}" type="pres">
      <dgm:prSet presAssocID="{0E1DE738-9224-4783-B77F-D095FBC7511D}"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ospital"/>
        </a:ext>
      </dgm:extLst>
    </dgm:pt>
    <dgm:pt modelId="{A2978215-268D-48CE-8227-F90ABFCF15AE}" type="pres">
      <dgm:prSet presAssocID="{0E1DE738-9224-4783-B77F-D095FBC7511D}" presName="spaceRect" presStyleCnt="0"/>
      <dgm:spPr/>
    </dgm:pt>
    <dgm:pt modelId="{4B2EBA25-36B1-4981-A899-BA1B2B88DAFE}" type="pres">
      <dgm:prSet presAssocID="{0E1DE738-9224-4783-B77F-D095FBC7511D}" presName="textRect" presStyleLbl="revTx" presStyleIdx="0" presStyleCnt="4">
        <dgm:presLayoutVars>
          <dgm:chMax val="1"/>
          <dgm:chPref val="1"/>
        </dgm:presLayoutVars>
      </dgm:prSet>
      <dgm:spPr/>
    </dgm:pt>
    <dgm:pt modelId="{57294813-44D8-4C72-B5CB-2162F6FC7E1C}" type="pres">
      <dgm:prSet presAssocID="{DE72D71B-DAEE-4CE0-BF80-D6D1497B5EB4}" presName="sibTrans" presStyleLbl="sibTrans2D1" presStyleIdx="0" presStyleCnt="0"/>
      <dgm:spPr/>
    </dgm:pt>
    <dgm:pt modelId="{41D037ED-C93B-46AC-9F77-D33E90A2AC3F}" type="pres">
      <dgm:prSet presAssocID="{B3653CC5-2EAD-4EBB-9FC8-E46B08ABF186}" presName="compNode" presStyleCnt="0"/>
      <dgm:spPr/>
    </dgm:pt>
    <dgm:pt modelId="{38EAF01A-DE98-4BA2-A634-C33193EE0F28}" type="pres">
      <dgm:prSet presAssocID="{B3653CC5-2EAD-4EBB-9FC8-E46B08ABF186}" presName="iconBgRect" presStyleLbl="bgShp" presStyleIdx="1" presStyleCnt="4"/>
      <dgm:spPr/>
    </dgm:pt>
    <dgm:pt modelId="{2FFAF2C2-7DA5-432A-BEF1-5594C04298FD}" type="pres">
      <dgm:prSet presAssocID="{B3653CC5-2EAD-4EBB-9FC8-E46B08ABF186}"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Brain in head"/>
        </a:ext>
      </dgm:extLst>
    </dgm:pt>
    <dgm:pt modelId="{787DA84C-0398-474B-A5CD-6370F6CAC776}" type="pres">
      <dgm:prSet presAssocID="{B3653CC5-2EAD-4EBB-9FC8-E46B08ABF186}" presName="spaceRect" presStyleCnt="0"/>
      <dgm:spPr/>
    </dgm:pt>
    <dgm:pt modelId="{9ABA9477-D4BB-4447-9027-02BEAA4BEB14}" type="pres">
      <dgm:prSet presAssocID="{B3653CC5-2EAD-4EBB-9FC8-E46B08ABF186}" presName="textRect" presStyleLbl="revTx" presStyleIdx="1" presStyleCnt="4">
        <dgm:presLayoutVars>
          <dgm:chMax val="1"/>
          <dgm:chPref val="1"/>
        </dgm:presLayoutVars>
      </dgm:prSet>
      <dgm:spPr/>
    </dgm:pt>
    <dgm:pt modelId="{BBE341E0-6F87-4FB1-91D7-93971BD06295}" type="pres">
      <dgm:prSet presAssocID="{A458C4B5-F76E-4EAD-A176-9AA5625BDF65}" presName="sibTrans" presStyleLbl="sibTrans2D1" presStyleIdx="0" presStyleCnt="0"/>
      <dgm:spPr/>
    </dgm:pt>
    <dgm:pt modelId="{9D50E54F-A520-4053-B090-EA6407B159A6}" type="pres">
      <dgm:prSet presAssocID="{D8D75635-41AD-444B-95A3-61F928887AB1}" presName="compNode" presStyleCnt="0"/>
      <dgm:spPr/>
    </dgm:pt>
    <dgm:pt modelId="{E5D9AFB2-3C22-4441-A91A-7C923B9E0B6F}" type="pres">
      <dgm:prSet presAssocID="{D8D75635-41AD-444B-95A3-61F928887AB1}" presName="iconBgRect" presStyleLbl="bgShp" presStyleIdx="2" presStyleCnt="4"/>
      <dgm:spPr/>
    </dgm:pt>
    <dgm:pt modelId="{7AEEC4FF-148A-4F2C-A338-3FC270031B46}" type="pres">
      <dgm:prSet presAssocID="{D8D75635-41AD-444B-95A3-61F928887AB1}"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Skull"/>
        </a:ext>
      </dgm:extLst>
    </dgm:pt>
    <dgm:pt modelId="{DD799A2C-B279-4A7B-9ED0-18446212D5A9}" type="pres">
      <dgm:prSet presAssocID="{D8D75635-41AD-444B-95A3-61F928887AB1}" presName="spaceRect" presStyleCnt="0"/>
      <dgm:spPr/>
    </dgm:pt>
    <dgm:pt modelId="{11A20D27-C493-4ED0-BC0B-6F1CCB5FC664}" type="pres">
      <dgm:prSet presAssocID="{D8D75635-41AD-444B-95A3-61F928887AB1}" presName="textRect" presStyleLbl="revTx" presStyleIdx="2" presStyleCnt="4">
        <dgm:presLayoutVars>
          <dgm:chMax val="1"/>
          <dgm:chPref val="1"/>
        </dgm:presLayoutVars>
      </dgm:prSet>
      <dgm:spPr/>
    </dgm:pt>
    <dgm:pt modelId="{505F93E7-E677-47BA-950E-FF0908A0F707}" type="pres">
      <dgm:prSet presAssocID="{E0EB6498-190D-453F-A0D2-0BC2AD5712C1}" presName="sibTrans" presStyleLbl="sibTrans2D1" presStyleIdx="0" presStyleCnt="0"/>
      <dgm:spPr/>
    </dgm:pt>
    <dgm:pt modelId="{42562399-BB83-46EF-8835-02C5ED8872A2}" type="pres">
      <dgm:prSet presAssocID="{D1BD0333-E2A2-4C61-8FF4-BDA9BE0E694C}" presName="compNode" presStyleCnt="0"/>
      <dgm:spPr/>
    </dgm:pt>
    <dgm:pt modelId="{B60D5324-FD87-49BB-B93C-9BF2F92A59F8}" type="pres">
      <dgm:prSet presAssocID="{D1BD0333-E2A2-4C61-8FF4-BDA9BE0E694C}" presName="iconBgRect" presStyleLbl="bgShp" presStyleIdx="3" presStyleCnt="4"/>
      <dgm:spPr/>
    </dgm:pt>
    <dgm:pt modelId="{1148F674-57F9-4245-B7CF-FF7E45B6024D}" type="pres">
      <dgm:prSet presAssocID="{D1BD0333-E2A2-4C61-8FF4-BDA9BE0E694C}"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Connections"/>
        </a:ext>
      </dgm:extLst>
    </dgm:pt>
    <dgm:pt modelId="{CC26A242-F79E-44CA-A0FD-779481E37CB5}" type="pres">
      <dgm:prSet presAssocID="{D1BD0333-E2A2-4C61-8FF4-BDA9BE0E694C}" presName="spaceRect" presStyleCnt="0"/>
      <dgm:spPr/>
    </dgm:pt>
    <dgm:pt modelId="{97A8271A-AA1C-4579-B56D-C59D1C5401A8}" type="pres">
      <dgm:prSet presAssocID="{D1BD0333-E2A2-4C61-8FF4-BDA9BE0E694C}" presName="textRect" presStyleLbl="revTx" presStyleIdx="3" presStyleCnt="4">
        <dgm:presLayoutVars>
          <dgm:chMax val="1"/>
          <dgm:chPref val="1"/>
        </dgm:presLayoutVars>
      </dgm:prSet>
      <dgm:spPr/>
    </dgm:pt>
  </dgm:ptLst>
  <dgm:cxnLst>
    <dgm:cxn modelId="{2F1BFB12-F89F-43C1-B6FF-A91D2F65B414}" srcId="{1C30D974-FD9C-49CD-9B80-3CF084939F18}" destId="{0E1DE738-9224-4783-B77F-D095FBC7511D}" srcOrd="0" destOrd="0" parTransId="{2D08FE54-D712-4BD2-B559-91BF6AF2677C}" sibTransId="{DE72D71B-DAEE-4CE0-BF80-D6D1497B5EB4}"/>
    <dgm:cxn modelId="{18BC811D-7C68-42C2-9004-8F7A762929C9}" type="presOf" srcId="{1C30D974-FD9C-49CD-9B80-3CF084939F18}" destId="{72545C48-9594-4D5D-8397-EE9760709AA1}" srcOrd="0" destOrd="0" presId="urn:microsoft.com/office/officeart/2018/2/layout/IconCircleList"/>
    <dgm:cxn modelId="{50215B2D-00B6-457F-A9C7-83D619C1C0D1}" type="presOf" srcId="{D1BD0333-E2A2-4C61-8FF4-BDA9BE0E694C}" destId="{97A8271A-AA1C-4579-B56D-C59D1C5401A8}" srcOrd="0" destOrd="0" presId="urn:microsoft.com/office/officeart/2018/2/layout/IconCircleList"/>
    <dgm:cxn modelId="{CCD2813B-8880-47DF-A893-63997897E067}" type="presOf" srcId="{A458C4B5-F76E-4EAD-A176-9AA5625BDF65}" destId="{BBE341E0-6F87-4FB1-91D7-93971BD06295}" srcOrd="0" destOrd="0" presId="urn:microsoft.com/office/officeart/2018/2/layout/IconCircleList"/>
    <dgm:cxn modelId="{90AB1850-B72F-405E-AE1F-7676E5347B6F}" type="presOf" srcId="{B3653CC5-2EAD-4EBB-9FC8-E46B08ABF186}" destId="{9ABA9477-D4BB-4447-9027-02BEAA4BEB14}" srcOrd="0" destOrd="0" presId="urn:microsoft.com/office/officeart/2018/2/layout/IconCircleList"/>
    <dgm:cxn modelId="{4D72B977-121D-4790-889F-1C28BF3244DB}" type="presOf" srcId="{E0EB6498-190D-453F-A0D2-0BC2AD5712C1}" destId="{505F93E7-E677-47BA-950E-FF0908A0F707}" srcOrd="0" destOrd="0" presId="urn:microsoft.com/office/officeart/2018/2/layout/IconCircleList"/>
    <dgm:cxn modelId="{49C4D587-0675-4740-9993-6084684FA92B}" type="presOf" srcId="{D8D75635-41AD-444B-95A3-61F928887AB1}" destId="{11A20D27-C493-4ED0-BC0B-6F1CCB5FC664}" srcOrd="0" destOrd="0" presId="urn:microsoft.com/office/officeart/2018/2/layout/IconCircleList"/>
    <dgm:cxn modelId="{A922498A-70ED-4570-994E-E7F6E51F3B62}" srcId="{1C30D974-FD9C-49CD-9B80-3CF084939F18}" destId="{D1BD0333-E2A2-4C61-8FF4-BDA9BE0E694C}" srcOrd="3" destOrd="0" parTransId="{606BDFCC-855C-4905-A343-9A569A11DF45}" sibTransId="{9A62C15C-348A-45CB-A6AB-94ADDC80097C}"/>
    <dgm:cxn modelId="{F364BE8E-012F-4BF3-9860-9E93D0AD5A4C}" srcId="{1C30D974-FD9C-49CD-9B80-3CF084939F18}" destId="{B3653CC5-2EAD-4EBB-9FC8-E46B08ABF186}" srcOrd="1" destOrd="0" parTransId="{8D791FC9-ACA2-4EB8-92DC-FB74EA07C699}" sibTransId="{A458C4B5-F76E-4EAD-A176-9AA5625BDF65}"/>
    <dgm:cxn modelId="{0912EDA6-DFDC-4F67-A449-A586B6B7B68E}" type="presOf" srcId="{DE72D71B-DAEE-4CE0-BF80-D6D1497B5EB4}" destId="{57294813-44D8-4C72-B5CB-2162F6FC7E1C}" srcOrd="0" destOrd="0" presId="urn:microsoft.com/office/officeart/2018/2/layout/IconCircleList"/>
    <dgm:cxn modelId="{97F721CC-B099-491B-9D2C-42D38687B70F}" srcId="{1C30D974-FD9C-49CD-9B80-3CF084939F18}" destId="{D8D75635-41AD-444B-95A3-61F928887AB1}" srcOrd="2" destOrd="0" parTransId="{8D89D6EE-C52C-4A4D-8424-9CE8C4092918}" sibTransId="{E0EB6498-190D-453F-A0D2-0BC2AD5712C1}"/>
    <dgm:cxn modelId="{1CB738E4-FD54-4E8A-A77C-765BC534CA57}" type="presOf" srcId="{0E1DE738-9224-4783-B77F-D095FBC7511D}" destId="{4B2EBA25-36B1-4981-A899-BA1B2B88DAFE}" srcOrd="0" destOrd="0" presId="urn:microsoft.com/office/officeart/2018/2/layout/IconCircleList"/>
    <dgm:cxn modelId="{50BD4FD2-6365-4369-9DA4-39C98377AEBC}" type="presParOf" srcId="{72545C48-9594-4D5D-8397-EE9760709AA1}" destId="{599169EB-DEE5-4FBC-A9BA-C33B857FAB28}" srcOrd="0" destOrd="0" presId="urn:microsoft.com/office/officeart/2018/2/layout/IconCircleList"/>
    <dgm:cxn modelId="{979D9357-52AC-4645-9FC6-8FE6F0E416E4}" type="presParOf" srcId="{599169EB-DEE5-4FBC-A9BA-C33B857FAB28}" destId="{C9112532-3B2D-4693-A98C-06D411D8C07B}" srcOrd="0" destOrd="0" presId="urn:microsoft.com/office/officeart/2018/2/layout/IconCircleList"/>
    <dgm:cxn modelId="{6EB5FC6E-19B2-47F6-811C-CA5D08230A3F}" type="presParOf" srcId="{C9112532-3B2D-4693-A98C-06D411D8C07B}" destId="{1847439A-39D3-450A-A1D8-949CB43F9DDE}" srcOrd="0" destOrd="0" presId="urn:microsoft.com/office/officeart/2018/2/layout/IconCircleList"/>
    <dgm:cxn modelId="{61ED2BD5-CCE2-42F8-B3B5-C80699AA7643}" type="presParOf" srcId="{C9112532-3B2D-4693-A98C-06D411D8C07B}" destId="{B52B72BC-955C-441E-BDB3-028BF40322DE}" srcOrd="1" destOrd="0" presId="urn:microsoft.com/office/officeart/2018/2/layout/IconCircleList"/>
    <dgm:cxn modelId="{322C29DE-6593-4756-AA37-F414EEB45F93}" type="presParOf" srcId="{C9112532-3B2D-4693-A98C-06D411D8C07B}" destId="{A2978215-268D-48CE-8227-F90ABFCF15AE}" srcOrd="2" destOrd="0" presId="urn:microsoft.com/office/officeart/2018/2/layout/IconCircleList"/>
    <dgm:cxn modelId="{52FEB771-1CC5-4D71-AA19-217EBF924DCC}" type="presParOf" srcId="{C9112532-3B2D-4693-A98C-06D411D8C07B}" destId="{4B2EBA25-36B1-4981-A899-BA1B2B88DAFE}" srcOrd="3" destOrd="0" presId="urn:microsoft.com/office/officeart/2018/2/layout/IconCircleList"/>
    <dgm:cxn modelId="{04149750-8A2C-4948-9539-54CB0385F4B5}" type="presParOf" srcId="{599169EB-DEE5-4FBC-A9BA-C33B857FAB28}" destId="{57294813-44D8-4C72-B5CB-2162F6FC7E1C}" srcOrd="1" destOrd="0" presId="urn:microsoft.com/office/officeart/2018/2/layout/IconCircleList"/>
    <dgm:cxn modelId="{BA098F1C-9E77-44C2-9812-3D5CA1037EE7}" type="presParOf" srcId="{599169EB-DEE5-4FBC-A9BA-C33B857FAB28}" destId="{41D037ED-C93B-46AC-9F77-D33E90A2AC3F}" srcOrd="2" destOrd="0" presId="urn:microsoft.com/office/officeart/2018/2/layout/IconCircleList"/>
    <dgm:cxn modelId="{D422705E-6BD4-4177-A849-B90BE0247696}" type="presParOf" srcId="{41D037ED-C93B-46AC-9F77-D33E90A2AC3F}" destId="{38EAF01A-DE98-4BA2-A634-C33193EE0F28}" srcOrd="0" destOrd="0" presId="urn:microsoft.com/office/officeart/2018/2/layout/IconCircleList"/>
    <dgm:cxn modelId="{462DC099-7FE7-4C78-A5F4-6F402D22C22A}" type="presParOf" srcId="{41D037ED-C93B-46AC-9F77-D33E90A2AC3F}" destId="{2FFAF2C2-7DA5-432A-BEF1-5594C04298FD}" srcOrd="1" destOrd="0" presId="urn:microsoft.com/office/officeart/2018/2/layout/IconCircleList"/>
    <dgm:cxn modelId="{BBCA6F04-6D61-44BF-8BCC-534B4A3DDE7C}" type="presParOf" srcId="{41D037ED-C93B-46AC-9F77-D33E90A2AC3F}" destId="{787DA84C-0398-474B-A5CD-6370F6CAC776}" srcOrd="2" destOrd="0" presId="urn:microsoft.com/office/officeart/2018/2/layout/IconCircleList"/>
    <dgm:cxn modelId="{2BBB3806-DFC5-4F56-83BA-0CD8EDEE4823}" type="presParOf" srcId="{41D037ED-C93B-46AC-9F77-D33E90A2AC3F}" destId="{9ABA9477-D4BB-4447-9027-02BEAA4BEB14}" srcOrd="3" destOrd="0" presId="urn:microsoft.com/office/officeart/2018/2/layout/IconCircleList"/>
    <dgm:cxn modelId="{31F374FE-AC1A-4ED0-BCD9-C9D067340B57}" type="presParOf" srcId="{599169EB-DEE5-4FBC-A9BA-C33B857FAB28}" destId="{BBE341E0-6F87-4FB1-91D7-93971BD06295}" srcOrd="3" destOrd="0" presId="urn:microsoft.com/office/officeart/2018/2/layout/IconCircleList"/>
    <dgm:cxn modelId="{E2CEADD7-52AF-47B1-978B-6FCB20A68C44}" type="presParOf" srcId="{599169EB-DEE5-4FBC-A9BA-C33B857FAB28}" destId="{9D50E54F-A520-4053-B090-EA6407B159A6}" srcOrd="4" destOrd="0" presId="urn:microsoft.com/office/officeart/2018/2/layout/IconCircleList"/>
    <dgm:cxn modelId="{A245273E-17A4-4D89-A113-929CDE6E3B32}" type="presParOf" srcId="{9D50E54F-A520-4053-B090-EA6407B159A6}" destId="{E5D9AFB2-3C22-4441-A91A-7C923B9E0B6F}" srcOrd="0" destOrd="0" presId="urn:microsoft.com/office/officeart/2018/2/layout/IconCircleList"/>
    <dgm:cxn modelId="{15AE3093-06D5-4EA6-8D93-F91C73892F80}" type="presParOf" srcId="{9D50E54F-A520-4053-B090-EA6407B159A6}" destId="{7AEEC4FF-148A-4F2C-A338-3FC270031B46}" srcOrd="1" destOrd="0" presId="urn:microsoft.com/office/officeart/2018/2/layout/IconCircleList"/>
    <dgm:cxn modelId="{41B9C9D8-A0B5-4F96-ACEC-1D2272FD3E07}" type="presParOf" srcId="{9D50E54F-A520-4053-B090-EA6407B159A6}" destId="{DD799A2C-B279-4A7B-9ED0-18446212D5A9}" srcOrd="2" destOrd="0" presId="urn:microsoft.com/office/officeart/2018/2/layout/IconCircleList"/>
    <dgm:cxn modelId="{40377CDE-3A94-43CD-9C9B-DF2FF7445B74}" type="presParOf" srcId="{9D50E54F-A520-4053-B090-EA6407B159A6}" destId="{11A20D27-C493-4ED0-BC0B-6F1CCB5FC664}" srcOrd="3" destOrd="0" presId="urn:microsoft.com/office/officeart/2018/2/layout/IconCircleList"/>
    <dgm:cxn modelId="{27B8BDF4-0A19-4648-B93C-A82E19C13A9E}" type="presParOf" srcId="{599169EB-DEE5-4FBC-A9BA-C33B857FAB28}" destId="{505F93E7-E677-47BA-950E-FF0908A0F707}" srcOrd="5" destOrd="0" presId="urn:microsoft.com/office/officeart/2018/2/layout/IconCircleList"/>
    <dgm:cxn modelId="{E7BBC3FD-AAE3-4B58-9269-C6975E005F89}" type="presParOf" srcId="{599169EB-DEE5-4FBC-A9BA-C33B857FAB28}" destId="{42562399-BB83-46EF-8835-02C5ED8872A2}" srcOrd="6" destOrd="0" presId="urn:microsoft.com/office/officeart/2018/2/layout/IconCircleList"/>
    <dgm:cxn modelId="{5A1C4F06-5F8B-401A-9E97-A550C0524633}" type="presParOf" srcId="{42562399-BB83-46EF-8835-02C5ED8872A2}" destId="{B60D5324-FD87-49BB-B93C-9BF2F92A59F8}" srcOrd="0" destOrd="0" presId="urn:microsoft.com/office/officeart/2018/2/layout/IconCircleList"/>
    <dgm:cxn modelId="{D9D381C2-B648-4D39-8B86-F12A32BC602C}" type="presParOf" srcId="{42562399-BB83-46EF-8835-02C5ED8872A2}" destId="{1148F674-57F9-4245-B7CF-FF7E45B6024D}" srcOrd="1" destOrd="0" presId="urn:microsoft.com/office/officeart/2018/2/layout/IconCircleList"/>
    <dgm:cxn modelId="{357E140A-00D4-4950-A53E-5E384C314938}" type="presParOf" srcId="{42562399-BB83-46EF-8835-02C5ED8872A2}" destId="{CC26A242-F79E-44CA-A0FD-779481E37CB5}" srcOrd="2" destOrd="0" presId="urn:microsoft.com/office/officeart/2018/2/layout/IconCircleList"/>
    <dgm:cxn modelId="{04AC28F5-5E0E-42EE-83E7-868C221DF882}" type="presParOf" srcId="{42562399-BB83-46EF-8835-02C5ED8872A2}" destId="{97A8271A-AA1C-4579-B56D-C59D1C5401A8}"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FB11F4-CA25-44A4-A017-E44236FEF17B}"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72D85AB6-F8C5-4AB2-BA87-2F8C82341652}">
      <dgm:prSet/>
      <dgm:spPr/>
      <dgm:t>
        <a:bodyPr/>
        <a:lstStyle/>
        <a:p>
          <a:pPr rtl="0"/>
          <a:r>
            <a:rPr lang="en-US">
              <a:latin typeface="Georgia"/>
            </a:rPr>
            <a:t>•Mental intervention is the most common method in preventing mental problems and handling mental crisis</a:t>
          </a:r>
          <a:endParaRPr lang="en-US"/>
        </a:p>
      </dgm:t>
    </dgm:pt>
    <dgm:pt modelId="{80596FB6-ACE4-4FD9-8A2C-CC9941D3FBF1}" type="parTrans" cxnId="{E8C08003-C5F8-401A-B295-BBA96BCE079C}">
      <dgm:prSet/>
      <dgm:spPr/>
      <dgm:t>
        <a:bodyPr/>
        <a:lstStyle/>
        <a:p>
          <a:endParaRPr lang="en-US"/>
        </a:p>
      </dgm:t>
    </dgm:pt>
    <dgm:pt modelId="{90E09609-D1B3-4A46-B92E-AA1C8C2FE20D}" type="sibTrans" cxnId="{E8C08003-C5F8-401A-B295-BBA96BCE079C}">
      <dgm:prSet/>
      <dgm:spPr/>
      <dgm:t>
        <a:bodyPr/>
        <a:lstStyle/>
        <a:p>
          <a:endParaRPr lang="en-US"/>
        </a:p>
      </dgm:t>
    </dgm:pt>
    <dgm:pt modelId="{6A147AC2-E388-44FD-A52C-B4D79807203D}">
      <dgm:prSet phldr="0"/>
      <dgm:spPr/>
      <dgm:t>
        <a:bodyPr/>
        <a:lstStyle/>
        <a:p>
          <a:pPr rtl="0"/>
          <a:r>
            <a:rPr lang="en-US">
              <a:latin typeface="Georgia"/>
            </a:rPr>
            <a:t>•Depression, anxiety, sensitive interpersonal relationship, job burnout, and other mental problems directly affect professionals’ normal work and life, but most professionals and employers only pay attention to solution to mental problems. </a:t>
          </a:r>
          <a:endParaRPr lang="en-US"/>
        </a:p>
      </dgm:t>
    </dgm:pt>
    <dgm:pt modelId="{A42067C9-94C6-4FB2-AAE5-7A780A9F01DE}" type="parTrans" cxnId="{E580DE9D-570C-458F-8CBC-4E623AB778CC}">
      <dgm:prSet/>
      <dgm:spPr/>
    </dgm:pt>
    <dgm:pt modelId="{61AB25E5-0C3B-4DFC-A75E-8ED3F2143A5B}" type="sibTrans" cxnId="{E580DE9D-570C-458F-8CBC-4E623AB778CC}">
      <dgm:prSet/>
      <dgm:spPr/>
      <dgm:t>
        <a:bodyPr/>
        <a:lstStyle/>
        <a:p>
          <a:endParaRPr lang="en-US"/>
        </a:p>
      </dgm:t>
    </dgm:pt>
    <dgm:pt modelId="{2AF76E7F-677E-4120-83DB-590AB6C7E2EC}">
      <dgm:prSet phldr="0"/>
      <dgm:spPr/>
      <dgm:t>
        <a:bodyPr/>
        <a:lstStyle/>
        <a:p>
          <a:pPr rtl="0"/>
          <a:r>
            <a:rPr lang="en-US">
              <a:latin typeface="Georgia"/>
            </a:rPr>
            <a:t>•Mental health status constantly changes, so the group with healthy mentality and sub-healthy mentality may have mental problems when meeting with irritant problems or crisis incidents</a:t>
          </a:r>
          <a:endParaRPr lang="en-US"/>
        </a:p>
      </dgm:t>
    </dgm:pt>
    <dgm:pt modelId="{94EA1342-CCF9-41BC-B4C2-7CFD5F2CA427}" type="parTrans" cxnId="{A89CDEC4-3E87-466D-8CD5-BAFD65F3BAC4}">
      <dgm:prSet/>
      <dgm:spPr/>
    </dgm:pt>
    <dgm:pt modelId="{21644A97-8AA8-4FBC-B549-EC7E6A43150B}" type="sibTrans" cxnId="{A89CDEC4-3E87-466D-8CD5-BAFD65F3BAC4}">
      <dgm:prSet/>
      <dgm:spPr/>
      <dgm:t>
        <a:bodyPr/>
        <a:lstStyle/>
        <a:p>
          <a:endParaRPr lang="en-US"/>
        </a:p>
      </dgm:t>
    </dgm:pt>
    <dgm:pt modelId="{18FE7854-597B-40A8-A84A-61B55598F264}">
      <dgm:prSet phldr="0"/>
      <dgm:spPr/>
      <dgm:t>
        <a:bodyPr/>
        <a:lstStyle/>
        <a:p>
          <a:pPr rtl="0"/>
          <a:r>
            <a:rPr lang="en-US">
              <a:latin typeface="Georgia"/>
            </a:rPr>
            <a:t>•At present, this method is mainly applied to patients with various severe mental problems, neuroses, and other abnormal mental problems, or groups with mental crisis </a:t>
          </a:r>
          <a:endParaRPr lang="en-US"/>
        </a:p>
      </dgm:t>
    </dgm:pt>
    <dgm:pt modelId="{50BC9965-444F-4B19-A48E-92EF24910377}" type="parTrans" cxnId="{12DDBC53-E45B-4104-B001-23C131519402}">
      <dgm:prSet/>
      <dgm:spPr/>
    </dgm:pt>
    <dgm:pt modelId="{35BA566B-F6E8-4F4C-BD90-F7B543F8CB9E}" type="sibTrans" cxnId="{12DDBC53-E45B-4104-B001-23C131519402}">
      <dgm:prSet/>
      <dgm:spPr/>
    </dgm:pt>
    <dgm:pt modelId="{60740B08-CF14-4605-AC02-CA5D9BC66279}" type="pres">
      <dgm:prSet presAssocID="{25FB11F4-CA25-44A4-A017-E44236FEF17B}" presName="diagram" presStyleCnt="0">
        <dgm:presLayoutVars>
          <dgm:dir/>
          <dgm:resizeHandles val="exact"/>
        </dgm:presLayoutVars>
      </dgm:prSet>
      <dgm:spPr/>
    </dgm:pt>
    <dgm:pt modelId="{B657636D-31AD-4D5A-9341-EBFDEFA829FC}" type="pres">
      <dgm:prSet presAssocID="{6A147AC2-E388-44FD-A52C-B4D79807203D}" presName="node" presStyleLbl="node1" presStyleIdx="0" presStyleCnt="4">
        <dgm:presLayoutVars>
          <dgm:bulletEnabled val="1"/>
        </dgm:presLayoutVars>
      </dgm:prSet>
      <dgm:spPr/>
    </dgm:pt>
    <dgm:pt modelId="{F5FC5ED5-6EC1-405A-9109-479B173DA19E}" type="pres">
      <dgm:prSet presAssocID="{61AB25E5-0C3B-4DFC-A75E-8ED3F2143A5B}" presName="sibTrans" presStyleCnt="0"/>
      <dgm:spPr/>
    </dgm:pt>
    <dgm:pt modelId="{329BFB1B-93D5-44AB-8D2C-3C17F441F9DF}" type="pres">
      <dgm:prSet presAssocID="{2AF76E7F-677E-4120-83DB-590AB6C7E2EC}" presName="node" presStyleLbl="node1" presStyleIdx="1" presStyleCnt="4">
        <dgm:presLayoutVars>
          <dgm:bulletEnabled val="1"/>
        </dgm:presLayoutVars>
      </dgm:prSet>
      <dgm:spPr/>
    </dgm:pt>
    <dgm:pt modelId="{D773FE49-57F9-4148-9122-9F0E0CE38CCD}" type="pres">
      <dgm:prSet presAssocID="{21644A97-8AA8-4FBC-B549-EC7E6A43150B}" presName="sibTrans" presStyleCnt="0"/>
      <dgm:spPr/>
    </dgm:pt>
    <dgm:pt modelId="{3EFABC54-7915-485A-9F61-406CB12B779A}" type="pres">
      <dgm:prSet presAssocID="{72D85AB6-F8C5-4AB2-BA87-2F8C82341652}" presName="node" presStyleLbl="node1" presStyleIdx="2" presStyleCnt="4">
        <dgm:presLayoutVars>
          <dgm:bulletEnabled val="1"/>
        </dgm:presLayoutVars>
      </dgm:prSet>
      <dgm:spPr/>
    </dgm:pt>
    <dgm:pt modelId="{CC517D81-330E-4F2E-88F6-5783820102D3}" type="pres">
      <dgm:prSet presAssocID="{90E09609-D1B3-4A46-B92E-AA1C8C2FE20D}" presName="sibTrans" presStyleCnt="0"/>
      <dgm:spPr/>
    </dgm:pt>
    <dgm:pt modelId="{511E804C-EF5B-44BA-B6DC-FD233C362244}" type="pres">
      <dgm:prSet presAssocID="{18FE7854-597B-40A8-A84A-61B55598F264}" presName="node" presStyleLbl="node1" presStyleIdx="3" presStyleCnt="4">
        <dgm:presLayoutVars>
          <dgm:bulletEnabled val="1"/>
        </dgm:presLayoutVars>
      </dgm:prSet>
      <dgm:spPr/>
    </dgm:pt>
  </dgm:ptLst>
  <dgm:cxnLst>
    <dgm:cxn modelId="{E8C08003-C5F8-401A-B295-BBA96BCE079C}" srcId="{25FB11F4-CA25-44A4-A017-E44236FEF17B}" destId="{72D85AB6-F8C5-4AB2-BA87-2F8C82341652}" srcOrd="2" destOrd="0" parTransId="{80596FB6-ACE4-4FD9-8A2C-CC9941D3FBF1}" sibTransId="{90E09609-D1B3-4A46-B92E-AA1C8C2FE20D}"/>
    <dgm:cxn modelId="{3CF9891B-309A-4879-8645-8DD1E65A3218}" type="presOf" srcId="{25FB11F4-CA25-44A4-A017-E44236FEF17B}" destId="{60740B08-CF14-4605-AC02-CA5D9BC66279}" srcOrd="0" destOrd="0" presId="urn:microsoft.com/office/officeart/2005/8/layout/default"/>
    <dgm:cxn modelId="{9383232B-496D-4359-843D-6203A2F4CCF1}" type="presOf" srcId="{72D85AB6-F8C5-4AB2-BA87-2F8C82341652}" destId="{3EFABC54-7915-485A-9F61-406CB12B779A}" srcOrd="0" destOrd="0" presId="urn:microsoft.com/office/officeart/2005/8/layout/default"/>
    <dgm:cxn modelId="{42080635-13AD-4201-8D72-2E2C4D4A822B}" type="presOf" srcId="{18FE7854-597B-40A8-A84A-61B55598F264}" destId="{511E804C-EF5B-44BA-B6DC-FD233C362244}" srcOrd="0" destOrd="0" presId="urn:microsoft.com/office/officeart/2005/8/layout/default"/>
    <dgm:cxn modelId="{3C38A361-DF2B-4D1D-BDA5-19716C7F23A4}" type="presOf" srcId="{2AF76E7F-677E-4120-83DB-590AB6C7E2EC}" destId="{329BFB1B-93D5-44AB-8D2C-3C17F441F9DF}" srcOrd="0" destOrd="0" presId="urn:microsoft.com/office/officeart/2005/8/layout/default"/>
    <dgm:cxn modelId="{12DDBC53-E45B-4104-B001-23C131519402}" srcId="{25FB11F4-CA25-44A4-A017-E44236FEF17B}" destId="{18FE7854-597B-40A8-A84A-61B55598F264}" srcOrd="3" destOrd="0" parTransId="{50BC9965-444F-4B19-A48E-92EF24910377}" sibTransId="{35BA566B-F6E8-4F4C-BD90-F7B543F8CB9E}"/>
    <dgm:cxn modelId="{E580DE9D-570C-458F-8CBC-4E623AB778CC}" srcId="{25FB11F4-CA25-44A4-A017-E44236FEF17B}" destId="{6A147AC2-E388-44FD-A52C-B4D79807203D}" srcOrd="0" destOrd="0" parTransId="{A42067C9-94C6-4FB2-AAE5-7A780A9F01DE}" sibTransId="{61AB25E5-0C3B-4DFC-A75E-8ED3F2143A5B}"/>
    <dgm:cxn modelId="{4FED58B0-2E10-4A21-ABC7-B08FB125E867}" type="presOf" srcId="{6A147AC2-E388-44FD-A52C-B4D79807203D}" destId="{B657636D-31AD-4D5A-9341-EBFDEFA829FC}" srcOrd="0" destOrd="0" presId="urn:microsoft.com/office/officeart/2005/8/layout/default"/>
    <dgm:cxn modelId="{A89CDEC4-3E87-466D-8CD5-BAFD65F3BAC4}" srcId="{25FB11F4-CA25-44A4-A017-E44236FEF17B}" destId="{2AF76E7F-677E-4120-83DB-590AB6C7E2EC}" srcOrd="1" destOrd="0" parTransId="{94EA1342-CCF9-41BC-B4C2-7CFD5F2CA427}" sibTransId="{21644A97-8AA8-4FBC-B549-EC7E6A43150B}"/>
    <dgm:cxn modelId="{92068DF6-133E-4456-B509-AF43B1DDF5B5}" type="presParOf" srcId="{60740B08-CF14-4605-AC02-CA5D9BC66279}" destId="{B657636D-31AD-4D5A-9341-EBFDEFA829FC}" srcOrd="0" destOrd="0" presId="urn:microsoft.com/office/officeart/2005/8/layout/default"/>
    <dgm:cxn modelId="{F3B32EEC-95F8-4EE7-8837-00D609BDDFDD}" type="presParOf" srcId="{60740B08-CF14-4605-AC02-CA5D9BC66279}" destId="{F5FC5ED5-6EC1-405A-9109-479B173DA19E}" srcOrd="1" destOrd="0" presId="urn:microsoft.com/office/officeart/2005/8/layout/default"/>
    <dgm:cxn modelId="{8CBC340A-F85C-4A43-B2F4-CCFC506EA3D5}" type="presParOf" srcId="{60740B08-CF14-4605-AC02-CA5D9BC66279}" destId="{329BFB1B-93D5-44AB-8D2C-3C17F441F9DF}" srcOrd="2" destOrd="0" presId="urn:microsoft.com/office/officeart/2005/8/layout/default"/>
    <dgm:cxn modelId="{20E8EB66-D8F2-4031-874A-53F1B76B6E70}" type="presParOf" srcId="{60740B08-CF14-4605-AC02-CA5D9BC66279}" destId="{D773FE49-57F9-4148-9122-9F0E0CE38CCD}" srcOrd="3" destOrd="0" presId="urn:microsoft.com/office/officeart/2005/8/layout/default"/>
    <dgm:cxn modelId="{42784FEA-70E1-4CC9-8067-0751CC071A6C}" type="presParOf" srcId="{60740B08-CF14-4605-AC02-CA5D9BC66279}" destId="{3EFABC54-7915-485A-9F61-406CB12B779A}" srcOrd="4" destOrd="0" presId="urn:microsoft.com/office/officeart/2005/8/layout/default"/>
    <dgm:cxn modelId="{D926C55E-1AD7-48BF-AEBA-9E6641544669}" type="presParOf" srcId="{60740B08-CF14-4605-AC02-CA5D9BC66279}" destId="{CC517D81-330E-4F2E-88F6-5783820102D3}" srcOrd="5" destOrd="0" presId="urn:microsoft.com/office/officeart/2005/8/layout/default"/>
    <dgm:cxn modelId="{E5A4A837-EDC2-4D79-9556-9D329FC25EFA}" type="presParOf" srcId="{60740B08-CF14-4605-AC02-CA5D9BC66279}" destId="{511E804C-EF5B-44BA-B6DC-FD233C36224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6985CB6-5356-4351-A8C4-EA18DC62BF4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915A7DC-CC64-4E19-842F-C8109AAF468A}">
      <dgm:prSet/>
      <dgm:spPr/>
      <dgm:t>
        <a:bodyPr/>
        <a:lstStyle/>
        <a:p>
          <a:pPr rtl="0"/>
          <a:r>
            <a:rPr lang="en-US" dirty="0">
              <a:latin typeface="Georgia"/>
            </a:rPr>
            <a:t>•Mental health promotion and positive mental intervention of people with healthy mentality, sub-healthy mentality, and mild-and-moderate mental problems to supplement traditional mental intervention with single layer and dimension for people with severe mental problems. </a:t>
          </a:r>
        </a:p>
      </dgm:t>
    </dgm:pt>
    <dgm:pt modelId="{2168315D-4901-4544-AB38-F001E74A413F}" type="parTrans" cxnId="{05CC967A-BB48-4504-9743-AC2EAC7E7E8C}">
      <dgm:prSet/>
      <dgm:spPr/>
      <dgm:t>
        <a:bodyPr/>
        <a:lstStyle/>
        <a:p>
          <a:endParaRPr lang="en-US"/>
        </a:p>
      </dgm:t>
    </dgm:pt>
    <dgm:pt modelId="{120DD361-A3AD-4A71-A7C7-4EBB77140F32}" type="sibTrans" cxnId="{05CC967A-BB48-4504-9743-AC2EAC7E7E8C}">
      <dgm:prSet/>
      <dgm:spPr/>
      <dgm:t>
        <a:bodyPr/>
        <a:lstStyle/>
        <a:p>
          <a:endParaRPr lang="en-US"/>
        </a:p>
      </dgm:t>
    </dgm:pt>
    <dgm:pt modelId="{973BF5A6-3445-4F45-BCF1-575FA6F45A76}">
      <dgm:prSet/>
      <dgm:spPr/>
      <dgm:t>
        <a:bodyPr/>
        <a:lstStyle/>
        <a:p>
          <a:r>
            <a:rPr lang="en-US" dirty="0">
              <a:latin typeface="Georgia"/>
            </a:rPr>
            <a:t>•In addition, the application of modern network may realize simultaneous mental intervention for several people without limitation of time and space.</a:t>
          </a:r>
        </a:p>
      </dgm:t>
    </dgm:pt>
    <dgm:pt modelId="{D11C9440-92C2-42C7-B460-77B099E29A48}" type="parTrans" cxnId="{5C961A81-879D-4ACA-9FB3-4EC526A0FD5C}">
      <dgm:prSet/>
      <dgm:spPr/>
      <dgm:t>
        <a:bodyPr/>
        <a:lstStyle/>
        <a:p>
          <a:endParaRPr lang="en-US"/>
        </a:p>
      </dgm:t>
    </dgm:pt>
    <dgm:pt modelId="{73F48329-8B27-444A-8AA4-7968C658CBA6}" type="sibTrans" cxnId="{5C961A81-879D-4ACA-9FB3-4EC526A0FD5C}">
      <dgm:prSet/>
      <dgm:spPr/>
      <dgm:t>
        <a:bodyPr/>
        <a:lstStyle/>
        <a:p>
          <a:endParaRPr lang="en-US"/>
        </a:p>
      </dgm:t>
    </dgm:pt>
    <dgm:pt modelId="{17544820-FB1E-457A-BF18-62C311654D6A}">
      <dgm:prSet/>
      <dgm:spPr/>
      <dgm:t>
        <a:bodyPr/>
        <a:lstStyle/>
        <a:p>
          <a:r>
            <a:rPr lang="en-US" dirty="0">
              <a:latin typeface="Georgia"/>
            </a:rPr>
            <a:t>•Family caregivers are a very important group because they have prolonged contact with the patients, and are involved in various aspects of care tasks with little assistance from limited public services.</a:t>
          </a:r>
        </a:p>
      </dgm:t>
    </dgm:pt>
    <dgm:pt modelId="{4FA8F6CB-A392-4985-9B1F-7D6C59BDB34F}" type="parTrans" cxnId="{5E53F375-096D-4608-A1FF-E98BBF77CCB2}">
      <dgm:prSet/>
      <dgm:spPr/>
      <dgm:t>
        <a:bodyPr/>
        <a:lstStyle/>
        <a:p>
          <a:endParaRPr lang="en-US"/>
        </a:p>
      </dgm:t>
    </dgm:pt>
    <dgm:pt modelId="{09374E95-210A-4F98-BAAD-8F5295E8C4FA}" type="sibTrans" cxnId="{5E53F375-096D-4608-A1FF-E98BBF77CCB2}">
      <dgm:prSet/>
      <dgm:spPr/>
      <dgm:t>
        <a:bodyPr/>
        <a:lstStyle/>
        <a:p>
          <a:endParaRPr lang="en-US"/>
        </a:p>
      </dgm:t>
    </dgm:pt>
    <dgm:pt modelId="{3F0B3248-B3A8-4A6F-9B27-5B27C0F7103D}">
      <dgm:prSet/>
      <dgm:spPr/>
      <dgm:t>
        <a:bodyPr/>
        <a:lstStyle/>
        <a:p>
          <a:r>
            <a:rPr lang="en-US" dirty="0">
              <a:latin typeface="Georgia"/>
            </a:rPr>
            <a:t>•In the present study, education was a significant predictor of caregivers’ knowledge and attitude towards mental illness, where non-educated (illiterates/can read and write) caregivers had poor knowledge and negative attitude towards mental illness </a:t>
          </a:r>
        </a:p>
      </dgm:t>
    </dgm:pt>
    <dgm:pt modelId="{4B53D56A-C787-42CD-9B70-22FFB5EB0FAB}" type="parTrans" cxnId="{C4348F12-00C7-4A54-A37E-D95C9D04C11C}">
      <dgm:prSet/>
      <dgm:spPr/>
      <dgm:t>
        <a:bodyPr/>
        <a:lstStyle/>
        <a:p>
          <a:endParaRPr lang="en-US"/>
        </a:p>
      </dgm:t>
    </dgm:pt>
    <dgm:pt modelId="{F7CD6C12-F467-4361-96C1-E0AC97AC56D2}" type="sibTrans" cxnId="{C4348F12-00C7-4A54-A37E-D95C9D04C11C}">
      <dgm:prSet/>
      <dgm:spPr/>
      <dgm:t>
        <a:bodyPr/>
        <a:lstStyle/>
        <a:p>
          <a:endParaRPr lang="en-US"/>
        </a:p>
      </dgm:t>
    </dgm:pt>
    <dgm:pt modelId="{4D4258FA-F290-48EE-9772-B9E0B69C549B}" type="pres">
      <dgm:prSet presAssocID="{06985CB6-5356-4351-A8C4-EA18DC62BF44}" presName="diagram" presStyleCnt="0">
        <dgm:presLayoutVars>
          <dgm:dir/>
          <dgm:resizeHandles val="exact"/>
        </dgm:presLayoutVars>
      </dgm:prSet>
      <dgm:spPr/>
    </dgm:pt>
    <dgm:pt modelId="{76CD5174-9346-46D9-89F2-ED927062CBFA}" type="pres">
      <dgm:prSet presAssocID="{3915A7DC-CC64-4E19-842F-C8109AAF468A}" presName="node" presStyleLbl="node1" presStyleIdx="0" presStyleCnt="4">
        <dgm:presLayoutVars>
          <dgm:bulletEnabled val="1"/>
        </dgm:presLayoutVars>
      </dgm:prSet>
      <dgm:spPr/>
    </dgm:pt>
    <dgm:pt modelId="{CD5324AF-6438-432D-B37E-E798FC35CDBD}" type="pres">
      <dgm:prSet presAssocID="{120DD361-A3AD-4A71-A7C7-4EBB77140F32}" presName="sibTrans" presStyleCnt="0"/>
      <dgm:spPr/>
    </dgm:pt>
    <dgm:pt modelId="{2303D7B7-1F5F-4253-ACB2-0023A8A9B9EE}" type="pres">
      <dgm:prSet presAssocID="{973BF5A6-3445-4F45-BCF1-575FA6F45A76}" presName="node" presStyleLbl="node1" presStyleIdx="1" presStyleCnt="4">
        <dgm:presLayoutVars>
          <dgm:bulletEnabled val="1"/>
        </dgm:presLayoutVars>
      </dgm:prSet>
      <dgm:spPr/>
    </dgm:pt>
    <dgm:pt modelId="{FC6C721F-8068-461E-AEF3-9AB3FD27FCCA}" type="pres">
      <dgm:prSet presAssocID="{73F48329-8B27-444A-8AA4-7968C658CBA6}" presName="sibTrans" presStyleCnt="0"/>
      <dgm:spPr/>
    </dgm:pt>
    <dgm:pt modelId="{337EF0D7-6857-4D6C-92BA-044D211E2451}" type="pres">
      <dgm:prSet presAssocID="{17544820-FB1E-457A-BF18-62C311654D6A}" presName="node" presStyleLbl="node1" presStyleIdx="2" presStyleCnt="4">
        <dgm:presLayoutVars>
          <dgm:bulletEnabled val="1"/>
        </dgm:presLayoutVars>
      </dgm:prSet>
      <dgm:spPr/>
    </dgm:pt>
    <dgm:pt modelId="{2457956A-271B-44F0-AD08-B8934E227470}" type="pres">
      <dgm:prSet presAssocID="{09374E95-210A-4F98-BAAD-8F5295E8C4FA}" presName="sibTrans" presStyleCnt="0"/>
      <dgm:spPr/>
    </dgm:pt>
    <dgm:pt modelId="{128DC8C4-2D7B-40DB-B5E6-0FB70BB66446}" type="pres">
      <dgm:prSet presAssocID="{3F0B3248-B3A8-4A6F-9B27-5B27C0F7103D}" presName="node" presStyleLbl="node1" presStyleIdx="3" presStyleCnt="4">
        <dgm:presLayoutVars>
          <dgm:bulletEnabled val="1"/>
        </dgm:presLayoutVars>
      </dgm:prSet>
      <dgm:spPr/>
    </dgm:pt>
  </dgm:ptLst>
  <dgm:cxnLst>
    <dgm:cxn modelId="{C4348F12-00C7-4A54-A37E-D95C9D04C11C}" srcId="{06985CB6-5356-4351-A8C4-EA18DC62BF44}" destId="{3F0B3248-B3A8-4A6F-9B27-5B27C0F7103D}" srcOrd="3" destOrd="0" parTransId="{4B53D56A-C787-42CD-9B70-22FFB5EB0FAB}" sibTransId="{F7CD6C12-F467-4361-96C1-E0AC97AC56D2}"/>
    <dgm:cxn modelId="{E12EB133-B7C7-48F6-88FF-1C7F689B0B5A}" type="presOf" srcId="{973BF5A6-3445-4F45-BCF1-575FA6F45A76}" destId="{2303D7B7-1F5F-4253-ACB2-0023A8A9B9EE}" srcOrd="0" destOrd="0" presId="urn:microsoft.com/office/officeart/2005/8/layout/default"/>
    <dgm:cxn modelId="{E630DC61-DE1E-4D87-98F2-65BCB366F3A7}" type="presOf" srcId="{17544820-FB1E-457A-BF18-62C311654D6A}" destId="{337EF0D7-6857-4D6C-92BA-044D211E2451}" srcOrd="0" destOrd="0" presId="urn:microsoft.com/office/officeart/2005/8/layout/default"/>
    <dgm:cxn modelId="{5E53F375-096D-4608-A1FF-E98BBF77CCB2}" srcId="{06985CB6-5356-4351-A8C4-EA18DC62BF44}" destId="{17544820-FB1E-457A-BF18-62C311654D6A}" srcOrd="2" destOrd="0" parTransId="{4FA8F6CB-A392-4985-9B1F-7D6C59BDB34F}" sibTransId="{09374E95-210A-4F98-BAAD-8F5295E8C4FA}"/>
    <dgm:cxn modelId="{05CC967A-BB48-4504-9743-AC2EAC7E7E8C}" srcId="{06985CB6-5356-4351-A8C4-EA18DC62BF44}" destId="{3915A7DC-CC64-4E19-842F-C8109AAF468A}" srcOrd="0" destOrd="0" parTransId="{2168315D-4901-4544-AB38-F001E74A413F}" sibTransId="{120DD361-A3AD-4A71-A7C7-4EBB77140F32}"/>
    <dgm:cxn modelId="{5C961A81-879D-4ACA-9FB3-4EC526A0FD5C}" srcId="{06985CB6-5356-4351-A8C4-EA18DC62BF44}" destId="{973BF5A6-3445-4F45-BCF1-575FA6F45A76}" srcOrd="1" destOrd="0" parTransId="{D11C9440-92C2-42C7-B460-77B099E29A48}" sibTransId="{73F48329-8B27-444A-8AA4-7968C658CBA6}"/>
    <dgm:cxn modelId="{9A3449A0-4CC7-49E4-8A02-3660326952B1}" type="presOf" srcId="{06985CB6-5356-4351-A8C4-EA18DC62BF44}" destId="{4D4258FA-F290-48EE-9772-B9E0B69C549B}" srcOrd="0" destOrd="0" presId="urn:microsoft.com/office/officeart/2005/8/layout/default"/>
    <dgm:cxn modelId="{EDDCACE5-098A-4236-B5C9-9184247D5703}" type="presOf" srcId="{3F0B3248-B3A8-4A6F-9B27-5B27C0F7103D}" destId="{128DC8C4-2D7B-40DB-B5E6-0FB70BB66446}" srcOrd="0" destOrd="0" presId="urn:microsoft.com/office/officeart/2005/8/layout/default"/>
    <dgm:cxn modelId="{2F5974EA-9BC6-45B5-8962-105377784545}" type="presOf" srcId="{3915A7DC-CC64-4E19-842F-C8109AAF468A}" destId="{76CD5174-9346-46D9-89F2-ED927062CBFA}" srcOrd="0" destOrd="0" presId="urn:microsoft.com/office/officeart/2005/8/layout/default"/>
    <dgm:cxn modelId="{35F74179-6E23-4B46-8C05-2978908410EF}" type="presParOf" srcId="{4D4258FA-F290-48EE-9772-B9E0B69C549B}" destId="{76CD5174-9346-46D9-89F2-ED927062CBFA}" srcOrd="0" destOrd="0" presId="urn:microsoft.com/office/officeart/2005/8/layout/default"/>
    <dgm:cxn modelId="{FFA34EB0-2858-47B9-82EF-95A27C0E0D80}" type="presParOf" srcId="{4D4258FA-F290-48EE-9772-B9E0B69C549B}" destId="{CD5324AF-6438-432D-B37E-E798FC35CDBD}" srcOrd="1" destOrd="0" presId="urn:microsoft.com/office/officeart/2005/8/layout/default"/>
    <dgm:cxn modelId="{666FD9E5-025D-4BCA-B546-378B67B9A6CC}" type="presParOf" srcId="{4D4258FA-F290-48EE-9772-B9E0B69C549B}" destId="{2303D7B7-1F5F-4253-ACB2-0023A8A9B9EE}" srcOrd="2" destOrd="0" presId="urn:microsoft.com/office/officeart/2005/8/layout/default"/>
    <dgm:cxn modelId="{581A4844-5963-48F2-8C5C-4E712F455F7E}" type="presParOf" srcId="{4D4258FA-F290-48EE-9772-B9E0B69C549B}" destId="{FC6C721F-8068-461E-AEF3-9AB3FD27FCCA}" srcOrd="3" destOrd="0" presId="urn:microsoft.com/office/officeart/2005/8/layout/default"/>
    <dgm:cxn modelId="{3E7BF4DC-F264-4BD7-8F38-CD74033FE49B}" type="presParOf" srcId="{4D4258FA-F290-48EE-9772-B9E0B69C549B}" destId="{337EF0D7-6857-4D6C-92BA-044D211E2451}" srcOrd="4" destOrd="0" presId="urn:microsoft.com/office/officeart/2005/8/layout/default"/>
    <dgm:cxn modelId="{83C197F3-E419-4346-84E7-9DED0A4A4F2E}" type="presParOf" srcId="{4D4258FA-F290-48EE-9772-B9E0B69C549B}" destId="{2457956A-271B-44F0-AD08-B8934E227470}" srcOrd="5" destOrd="0" presId="urn:microsoft.com/office/officeart/2005/8/layout/default"/>
    <dgm:cxn modelId="{9D3589ED-57E6-4716-BB9B-ADE1495CC132}" type="presParOf" srcId="{4D4258FA-F290-48EE-9772-B9E0B69C549B}" destId="{128DC8C4-2D7B-40DB-B5E6-0FB70BB66446}"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BFA279-175B-4F71-A7F8-FB54D1CE9453}" type="doc">
      <dgm:prSet loTypeId="urn:microsoft.com/office/officeart/2008/layout/LinedList" loCatId="list" qsTypeId="urn:microsoft.com/office/officeart/2005/8/quickstyle/simple2" qsCatId="simple" csTypeId="urn:microsoft.com/office/officeart/2005/8/colors/colorful1" csCatId="colorful"/>
      <dgm:spPr/>
      <dgm:t>
        <a:bodyPr/>
        <a:lstStyle/>
        <a:p>
          <a:endParaRPr lang="en-US"/>
        </a:p>
      </dgm:t>
    </dgm:pt>
    <dgm:pt modelId="{76D7E25E-6A7E-4E85-A72D-7376D2885A06}">
      <dgm:prSet/>
      <dgm:spPr/>
      <dgm:t>
        <a:bodyPr/>
        <a:lstStyle/>
        <a:p>
          <a:r>
            <a:rPr lang="en-US" dirty="0">
              <a:latin typeface="Georgia"/>
            </a:rPr>
            <a:t>•Mental illnesses are defined as “health conditions that are characterized by alterations in thinking, mood, or behavior (or some combination thereof) associated with distress and/or impaired functioning”</a:t>
          </a:r>
        </a:p>
      </dgm:t>
    </dgm:pt>
    <dgm:pt modelId="{B10F40AC-0F62-49D2-87E2-DF0B85CDF9C3}" type="parTrans" cxnId="{50785195-C1BF-436D-A19F-74B88CF9026B}">
      <dgm:prSet/>
      <dgm:spPr/>
      <dgm:t>
        <a:bodyPr/>
        <a:lstStyle/>
        <a:p>
          <a:endParaRPr lang="en-US"/>
        </a:p>
      </dgm:t>
    </dgm:pt>
    <dgm:pt modelId="{11914046-2A1D-41E4-A4D2-CA4641B44408}" type="sibTrans" cxnId="{50785195-C1BF-436D-A19F-74B88CF9026B}">
      <dgm:prSet/>
      <dgm:spPr/>
      <dgm:t>
        <a:bodyPr/>
        <a:lstStyle/>
        <a:p>
          <a:endParaRPr lang="en-US"/>
        </a:p>
      </dgm:t>
    </dgm:pt>
    <dgm:pt modelId="{B671E8FD-8CD9-4E41-A2F4-85FBD5A578B9}">
      <dgm:prSet/>
      <dgm:spPr/>
      <dgm:t>
        <a:bodyPr/>
        <a:lstStyle/>
        <a:p>
          <a:r>
            <a:rPr lang="en-US" dirty="0">
              <a:latin typeface="Georgia"/>
            </a:rPr>
            <a:t>•Although there is a wide prevalence of mental illnesses, they are largely neglected and surrounded by misunderstanding and stigmatizing attitude.</a:t>
          </a:r>
        </a:p>
      </dgm:t>
    </dgm:pt>
    <dgm:pt modelId="{C751F8E8-CEEF-4FF1-A51C-CD9183384EE6}" type="parTrans" cxnId="{8CF685C9-C7A2-4202-8CD4-C6BF7B9D8094}">
      <dgm:prSet/>
      <dgm:spPr/>
      <dgm:t>
        <a:bodyPr/>
        <a:lstStyle/>
        <a:p>
          <a:endParaRPr lang="en-US"/>
        </a:p>
      </dgm:t>
    </dgm:pt>
    <dgm:pt modelId="{F4146822-9D6B-4F7F-88B4-07A1EC4354A7}" type="sibTrans" cxnId="{8CF685C9-C7A2-4202-8CD4-C6BF7B9D8094}">
      <dgm:prSet/>
      <dgm:spPr/>
      <dgm:t>
        <a:bodyPr/>
        <a:lstStyle/>
        <a:p>
          <a:endParaRPr lang="en-US"/>
        </a:p>
      </dgm:t>
    </dgm:pt>
    <dgm:pt modelId="{DBC16959-681A-44FC-B4ED-8A6937BA4C7A}">
      <dgm:prSet/>
      <dgm:spPr/>
      <dgm:t>
        <a:bodyPr/>
        <a:lstStyle/>
        <a:p>
          <a:r>
            <a:rPr lang="en-US" dirty="0">
              <a:latin typeface="Georgia"/>
            </a:rPr>
            <a:t>•Families are the mainstay of caregiving for persons with mental illnesses. Yet, they often lack the knowledge and skills needed to assist their mentally ill relatives.</a:t>
          </a:r>
        </a:p>
      </dgm:t>
    </dgm:pt>
    <dgm:pt modelId="{B90DC771-9EE7-4C64-8BB1-B66C0214D0D6}" type="parTrans" cxnId="{B3139E3C-F62D-4314-BD74-875652DB5F8B}">
      <dgm:prSet/>
      <dgm:spPr/>
      <dgm:t>
        <a:bodyPr/>
        <a:lstStyle/>
        <a:p>
          <a:endParaRPr lang="en-US"/>
        </a:p>
      </dgm:t>
    </dgm:pt>
    <dgm:pt modelId="{4DC03051-30C2-47AB-B9A9-89D1E99478C8}" type="sibTrans" cxnId="{B3139E3C-F62D-4314-BD74-875652DB5F8B}">
      <dgm:prSet/>
      <dgm:spPr/>
      <dgm:t>
        <a:bodyPr/>
        <a:lstStyle/>
        <a:p>
          <a:endParaRPr lang="en-US"/>
        </a:p>
      </dgm:t>
    </dgm:pt>
    <dgm:pt modelId="{B8DBD4AC-6FF1-472B-923D-C1CA20084563}" type="pres">
      <dgm:prSet presAssocID="{96BFA279-175B-4F71-A7F8-FB54D1CE9453}" presName="vert0" presStyleCnt="0">
        <dgm:presLayoutVars>
          <dgm:dir/>
          <dgm:animOne val="branch"/>
          <dgm:animLvl val="lvl"/>
        </dgm:presLayoutVars>
      </dgm:prSet>
      <dgm:spPr/>
    </dgm:pt>
    <dgm:pt modelId="{4C8B295B-DCC7-4A81-A782-85587874B509}" type="pres">
      <dgm:prSet presAssocID="{76D7E25E-6A7E-4E85-A72D-7376D2885A06}" presName="thickLine" presStyleLbl="alignNode1" presStyleIdx="0" presStyleCnt="3"/>
      <dgm:spPr/>
    </dgm:pt>
    <dgm:pt modelId="{812732CA-7063-4F6D-8FD3-AA26CC8DDED3}" type="pres">
      <dgm:prSet presAssocID="{76D7E25E-6A7E-4E85-A72D-7376D2885A06}" presName="horz1" presStyleCnt="0"/>
      <dgm:spPr/>
    </dgm:pt>
    <dgm:pt modelId="{4D462276-0AB3-4A9C-8645-AA52F21002BD}" type="pres">
      <dgm:prSet presAssocID="{76D7E25E-6A7E-4E85-A72D-7376D2885A06}" presName="tx1" presStyleLbl="revTx" presStyleIdx="0" presStyleCnt="3"/>
      <dgm:spPr/>
    </dgm:pt>
    <dgm:pt modelId="{90FD10C6-B1E2-4A41-8E70-F559B6D60E20}" type="pres">
      <dgm:prSet presAssocID="{76D7E25E-6A7E-4E85-A72D-7376D2885A06}" presName="vert1" presStyleCnt="0"/>
      <dgm:spPr/>
    </dgm:pt>
    <dgm:pt modelId="{0733AFE1-D159-476F-B8EA-9385FB18D082}" type="pres">
      <dgm:prSet presAssocID="{B671E8FD-8CD9-4E41-A2F4-85FBD5A578B9}" presName="thickLine" presStyleLbl="alignNode1" presStyleIdx="1" presStyleCnt="3"/>
      <dgm:spPr/>
    </dgm:pt>
    <dgm:pt modelId="{B39FB785-4CF6-49D4-8E2B-8417AC6273FF}" type="pres">
      <dgm:prSet presAssocID="{B671E8FD-8CD9-4E41-A2F4-85FBD5A578B9}" presName="horz1" presStyleCnt="0"/>
      <dgm:spPr/>
    </dgm:pt>
    <dgm:pt modelId="{6E647309-19CB-4EBE-A824-AEF5F35863D4}" type="pres">
      <dgm:prSet presAssocID="{B671E8FD-8CD9-4E41-A2F4-85FBD5A578B9}" presName="tx1" presStyleLbl="revTx" presStyleIdx="1" presStyleCnt="3"/>
      <dgm:spPr/>
    </dgm:pt>
    <dgm:pt modelId="{0A1610AE-8C03-494E-8DCC-38EE627F4682}" type="pres">
      <dgm:prSet presAssocID="{B671E8FD-8CD9-4E41-A2F4-85FBD5A578B9}" presName="vert1" presStyleCnt="0"/>
      <dgm:spPr/>
    </dgm:pt>
    <dgm:pt modelId="{1B1F3124-EE34-473A-AF50-FB3E543DD851}" type="pres">
      <dgm:prSet presAssocID="{DBC16959-681A-44FC-B4ED-8A6937BA4C7A}" presName="thickLine" presStyleLbl="alignNode1" presStyleIdx="2" presStyleCnt="3"/>
      <dgm:spPr/>
    </dgm:pt>
    <dgm:pt modelId="{8900E166-B67A-46B2-9806-BA332D9A463E}" type="pres">
      <dgm:prSet presAssocID="{DBC16959-681A-44FC-B4ED-8A6937BA4C7A}" presName="horz1" presStyleCnt="0"/>
      <dgm:spPr/>
    </dgm:pt>
    <dgm:pt modelId="{4DE2FC53-A9BA-4DF8-B14D-4EDE5366C052}" type="pres">
      <dgm:prSet presAssocID="{DBC16959-681A-44FC-B4ED-8A6937BA4C7A}" presName="tx1" presStyleLbl="revTx" presStyleIdx="2" presStyleCnt="3"/>
      <dgm:spPr/>
    </dgm:pt>
    <dgm:pt modelId="{F64F7665-6691-4724-A213-A5BA0C19B68A}" type="pres">
      <dgm:prSet presAssocID="{DBC16959-681A-44FC-B4ED-8A6937BA4C7A}" presName="vert1" presStyleCnt="0"/>
      <dgm:spPr/>
    </dgm:pt>
  </dgm:ptLst>
  <dgm:cxnLst>
    <dgm:cxn modelId="{6836EC1C-EEED-4920-82E0-992B94180C3D}" type="presOf" srcId="{76D7E25E-6A7E-4E85-A72D-7376D2885A06}" destId="{4D462276-0AB3-4A9C-8645-AA52F21002BD}" srcOrd="0" destOrd="0" presId="urn:microsoft.com/office/officeart/2008/layout/LinedList"/>
    <dgm:cxn modelId="{6540CD22-7A72-4F1C-9494-98DC351BD418}" type="presOf" srcId="{DBC16959-681A-44FC-B4ED-8A6937BA4C7A}" destId="{4DE2FC53-A9BA-4DF8-B14D-4EDE5366C052}" srcOrd="0" destOrd="0" presId="urn:microsoft.com/office/officeart/2008/layout/LinedList"/>
    <dgm:cxn modelId="{B3139E3C-F62D-4314-BD74-875652DB5F8B}" srcId="{96BFA279-175B-4F71-A7F8-FB54D1CE9453}" destId="{DBC16959-681A-44FC-B4ED-8A6937BA4C7A}" srcOrd="2" destOrd="0" parTransId="{B90DC771-9EE7-4C64-8BB1-B66C0214D0D6}" sibTransId="{4DC03051-30C2-47AB-B9A9-89D1E99478C8}"/>
    <dgm:cxn modelId="{50785195-C1BF-436D-A19F-74B88CF9026B}" srcId="{96BFA279-175B-4F71-A7F8-FB54D1CE9453}" destId="{76D7E25E-6A7E-4E85-A72D-7376D2885A06}" srcOrd="0" destOrd="0" parTransId="{B10F40AC-0F62-49D2-87E2-DF0B85CDF9C3}" sibTransId="{11914046-2A1D-41E4-A4D2-CA4641B44408}"/>
    <dgm:cxn modelId="{535B45A4-A402-4861-9695-0313543A5DD3}" type="presOf" srcId="{B671E8FD-8CD9-4E41-A2F4-85FBD5A578B9}" destId="{6E647309-19CB-4EBE-A824-AEF5F35863D4}" srcOrd="0" destOrd="0" presId="urn:microsoft.com/office/officeart/2008/layout/LinedList"/>
    <dgm:cxn modelId="{8CF685C9-C7A2-4202-8CD4-C6BF7B9D8094}" srcId="{96BFA279-175B-4F71-A7F8-FB54D1CE9453}" destId="{B671E8FD-8CD9-4E41-A2F4-85FBD5A578B9}" srcOrd="1" destOrd="0" parTransId="{C751F8E8-CEEF-4FF1-A51C-CD9183384EE6}" sibTransId="{F4146822-9D6B-4F7F-88B4-07A1EC4354A7}"/>
    <dgm:cxn modelId="{AE94B6E5-5BD0-475C-9204-02AF3036D705}" type="presOf" srcId="{96BFA279-175B-4F71-A7F8-FB54D1CE9453}" destId="{B8DBD4AC-6FF1-472B-923D-C1CA20084563}" srcOrd="0" destOrd="0" presId="urn:microsoft.com/office/officeart/2008/layout/LinedList"/>
    <dgm:cxn modelId="{019432E0-874D-4F7E-8035-E4AA63B5FD41}" type="presParOf" srcId="{B8DBD4AC-6FF1-472B-923D-C1CA20084563}" destId="{4C8B295B-DCC7-4A81-A782-85587874B509}" srcOrd="0" destOrd="0" presId="urn:microsoft.com/office/officeart/2008/layout/LinedList"/>
    <dgm:cxn modelId="{CBF496CF-764E-45A9-BC2B-734E002DA594}" type="presParOf" srcId="{B8DBD4AC-6FF1-472B-923D-C1CA20084563}" destId="{812732CA-7063-4F6D-8FD3-AA26CC8DDED3}" srcOrd="1" destOrd="0" presId="urn:microsoft.com/office/officeart/2008/layout/LinedList"/>
    <dgm:cxn modelId="{F85B052A-3532-4234-881B-F0E0252C5DF0}" type="presParOf" srcId="{812732CA-7063-4F6D-8FD3-AA26CC8DDED3}" destId="{4D462276-0AB3-4A9C-8645-AA52F21002BD}" srcOrd="0" destOrd="0" presId="urn:microsoft.com/office/officeart/2008/layout/LinedList"/>
    <dgm:cxn modelId="{A8C43C05-892C-4C1E-B5C3-AB78F05762CD}" type="presParOf" srcId="{812732CA-7063-4F6D-8FD3-AA26CC8DDED3}" destId="{90FD10C6-B1E2-4A41-8E70-F559B6D60E20}" srcOrd="1" destOrd="0" presId="urn:microsoft.com/office/officeart/2008/layout/LinedList"/>
    <dgm:cxn modelId="{29DB6A75-3C71-4846-AB46-85B517656D39}" type="presParOf" srcId="{B8DBD4AC-6FF1-472B-923D-C1CA20084563}" destId="{0733AFE1-D159-476F-B8EA-9385FB18D082}" srcOrd="2" destOrd="0" presId="urn:microsoft.com/office/officeart/2008/layout/LinedList"/>
    <dgm:cxn modelId="{77130112-8CBF-42F4-9486-77362337EFD6}" type="presParOf" srcId="{B8DBD4AC-6FF1-472B-923D-C1CA20084563}" destId="{B39FB785-4CF6-49D4-8E2B-8417AC6273FF}" srcOrd="3" destOrd="0" presId="urn:microsoft.com/office/officeart/2008/layout/LinedList"/>
    <dgm:cxn modelId="{EC79FB6A-B782-40B3-9F63-E7EDE07D84C9}" type="presParOf" srcId="{B39FB785-4CF6-49D4-8E2B-8417AC6273FF}" destId="{6E647309-19CB-4EBE-A824-AEF5F35863D4}" srcOrd="0" destOrd="0" presId="urn:microsoft.com/office/officeart/2008/layout/LinedList"/>
    <dgm:cxn modelId="{1043A96E-8E3A-4092-A555-49D48FFC191C}" type="presParOf" srcId="{B39FB785-4CF6-49D4-8E2B-8417AC6273FF}" destId="{0A1610AE-8C03-494E-8DCC-38EE627F4682}" srcOrd="1" destOrd="0" presId="urn:microsoft.com/office/officeart/2008/layout/LinedList"/>
    <dgm:cxn modelId="{75ABE21C-95AD-4D53-8934-23DEA98E39BE}" type="presParOf" srcId="{B8DBD4AC-6FF1-472B-923D-C1CA20084563}" destId="{1B1F3124-EE34-473A-AF50-FB3E543DD851}" srcOrd="4" destOrd="0" presId="urn:microsoft.com/office/officeart/2008/layout/LinedList"/>
    <dgm:cxn modelId="{4F7F2F01-0907-4C6E-9BC3-5248B2E6B3B7}" type="presParOf" srcId="{B8DBD4AC-6FF1-472B-923D-C1CA20084563}" destId="{8900E166-B67A-46B2-9806-BA332D9A463E}" srcOrd="5" destOrd="0" presId="urn:microsoft.com/office/officeart/2008/layout/LinedList"/>
    <dgm:cxn modelId="{E429C1A7-EB9A-473F-8BAD-52AD0D81E8EB}" type="presParOf" srcId="{8900E166-B67A-46B2-9806-BA332D9A463E}" destId="{4DE2FC53-A9BA-4DF8-B14D-4EDE5366C052}" srcOrd="0" destOrd="0" presId="urn:microsoft.com/office/officeart/2008/layout/LinedList"/>
    <dgm:cxn modelId="{4DA10427-905E-44A2-86A4-6276ADA2ACC1}" type="presParOf" srcId="{8900E166-B67A-46B2-9806-BA332D9A463E}" destId="{F64F7665-6691-4724-A213-A5BA0C19B68A}"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784620-26ED-47A9-A747-9E2AB1ADEED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DB60C22-F72A-4D41-BDB7-154D8436BBC4}">
      <dgm:prSet custT="1"/>
      <dgm:spPr/>
      <dgm:t>
        <a:bodyPr/>
        <a:lstStyle/>
        <a:p>
          <a:r>
            <a:rPr lang="en-US" sz="1800" dirty="0">
              <a:latin typeface="Georgia"/>
            </a:rPr>
            <a:t>PWMI: People With Mental Illness</a:t>
          </a:r>
        </a:p>
      </dgm:t>
    </dgm:pt>
    <dgm:pt modelId="{0A71E006-2ECB-4D66-A643-C8BBAAEEEF63}" type="parTrans" cxnId="{1683CE3D-1A2D-4BA0-A302-298A2C9EEC30}">
      <dgm:prSet/>
      <dgm:spPr/>
      <dgm:t>
        <a:bodyPr/>
        <a:lstStyle/>
        <a:p>
          <a:endParaRPr lang="en-US"/>
        </a:p>
      </dgm:t>
    </dgm:pt>
    <dgm:pt modelId="{9E2AED92-6557-4858-AE5F-D53CAF01D303}" type="sibTrans" cxnId="{1683CE3D-1A2D-4BA0-A302-298A2C9EEC30}">
      <dgm:prSet/>
      <dgm:spPr/>
      <dgm:t>
        <a:bodyPr/>
        <a:lstStyle/>
        <a:p>
          <a:endParaRPr lang="en-US"/>
        </a:p>
      </dgm:t>
    </dgm:pt>
    <dgm:pt modelId="{6FBCDB09-B52B-4303-A7FB-2BFB3B43CA16}">
      <dgm:prSet custT="1"/>
      <dgm:spPr/>
      <dgm:t>
        <a:bodyPr/>
        <a:lstStyle/>
        <a:p>
          <a:r>
            <a:rPr lang="en-US" sz="1800" dirty="0">
              <a:latin typeface="Georgia"/>
            </a:rPr>
            <a:t>ISMI: Internalized Stigma of Mental Illness</a:t>
          </a:r>
        </a:p>
      </dgm:t>
    </dgm:pt>
    <dgm:pt modelId="{CE609321-33E3-43A0-918E-9B6C533F8B7F}" type="parTrans" cxnId="{D1CBD53E-16DA-4471-8460-AFE721F6E35B}">
      <dgm:prSet/>
      <dgm:spPr/>
      <dgm:t>
        <a:bodyPr/>
        <a:lstStyle/>
        <a:p>
          <a:endParaRPr lang="en-US"/>
        </a:p>
      </dgm:t>
    </dgm:pt>
    <dgm:pt modelId="{4F0C753C-DCED-4279-8CB4-ACACF6882586}" type="sibTrans" cxnId="{D1CBD53E-16DA-4471-8460-AFE721F6E35B}">
      <dgm:prSet/>
      <dgm:spPr/>
      <dgm:t>
        <a:bodyPr/>
        <a:lstStyle/>
        <a:p>
          <a:endParaRPr lang="en-US"/>
        </a:p>
      </dgm:t>
    </dgm:pt>
    <dgm:pt modelId="{F4122934-28E4-49C8-BD7C-9FB557C8CB01}">
      <dgm:prSet/>
      <dgm:spPr/>
      <dgm:t>
        <a:bodyPr/>
        <a:lstStyle/>
        <a:p>
          <a:r>
            <a:rPr lang="en-US" dirty="0">
              <a:latin typeface="Georgia"/>
            </a:rPr>
            <a:t>CAMI: Community Attitude towards Mental Illness</a:t>
          </a:r>
        </a:p>
      </dgm:t>
    </dgm:pt>
    <dgm:pt modelId="{B0AF8364-8214-4E48-B553-7588B64199E4}" type="parTrans" cxnId="{260596B7-B0C6-4A16-85AF-37BD8A5E1459}">
      <dgm:prSet/>
      <dgm:spPr/>
      <dgm:t>
        <a:bodyPr/>
        <a:lstStyle/>
        <a:p>
          <a:endParaRPr lang="en-US"/>
        </a:p>
      </dgm:t>
    </dgm:pt>
    <dgm:pt modelId="{FFA0BCC6-7451-4C14-B058-293B084B6FE2}" type="sibTrans" cxnId="{260596B7-B0C6-4A16-85AF-37BD8A5E1459}">
      <dgm:prSet/>
      <dgm:spPr/>
      <dgm:t>
        <a:bodyPr/>
        <a:lstStyle/>
        <a:p>
          <a:endParaRPr lang="en-US"/>
        </a:p>
      </dgm:t>
    </dgm:pt>
    <dgm:pt modelId="{C9357A50-5372-4C7D-9D95-9807616E8FA9}">
      <dgm:prSet/>
      <dgm:spPr/>
      <dgm:t>
        <a:bodyPr/>
        <a:lstStyle/>
        <a:p>
          <a:r>
            <a:rPr lang="en-US" dirty="0">
              <a:latin typeface="Georgia"/>
            </a:rPr>
            <a:t>KAPB: knowledge, attitude, perception, and belief </a:t>
          </a:r>
        </a:p>
      </dgm:t>
    </dgm:pt>
    <dgm:pt modelId="{3C744F6D-07EA-4571-ACAF-0B651BBEE210}" type="parTrans" cxnId="{CC72556C-533B-4DA4-B52D-2F171F25C1AB}">
      <dgm:prSet/>
      <dgm:spPr/>
      <dgm:t>
        <a:bodyPr/>
        <a:lstStyle/>
        <a:p>
          <a:endParaRPr lang="en-US"/>
        </a:p>
      </dgm:t>
    </dgm:pt>
    <dgm:pt modelId="{53C32EF4-A4B4-452F-97AC-020F44538521}" type="sibTrans" cxnId="{CC72556C-533B-4DA4-B52D-2F171F25C1AB}">
      <dgm:prSet/>
      <dgm:spPr/>
      <dgm:t>
        <a:bodyPr/>
        <a:lstStyle/>
        <a:p>
          <a:endParaRPr lang="en-US"/>
        </a:p>
      </dgm:t>
    </dgm:pt>
    <dgm:pt modelId="{633FCABB-0C3C-4F15-819C-E916E221C4C1}" type="pres">
      <dgm:prSet presAssocID="{7E784620-26ED-47A9-A747-9E2AB1ADEEDE}" presName="root" presStyleCnt="0">
        <dgm:presLayoutVars>
          <dgm:dir/>
          <dgm:resizeHandles val="exact"/>
        </dgm:presLayoutVars>
      </dgm:prSet>
      <dgm:spPr/>
    </dgm:pt>
    <dgm:pt modelId="{95699FC8-3332-4655-A292-236AC8EA31B1}" type="pres">
      <dgm:prSet presAssocID="{7DB60C22-F72A-4D41-BDB7-154D8436BBC4}" presName="compNode" presStyleCnt="0"/>
      <dgm:spPr/>
    </dgm:pt>
    <dgm:pt modelId="{8DE26F0E-EEB4-4CBD-A7D3-6EA3BCE9D2DD}" type="pres">
      <dgm:prSet presAssocID="{7DB60C22-F72A-4D41-BDB7-154D8436BBC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ED58AE9C-BA34-440D-84CA-F59CB294DF71}" type="pres">
      <dgm:prSet presAssocID="{7DB60C22-F72A-4D41-BDB7-154D8436BBC4}" presName="spaceRect" presStyleCnt="0"/>
      <dgm:spPr/>
    </dgm:pt>
    <dgm:pt modelId="{06361B61-F12D-4172-A69D-11A6E6EEB8FE}" type="pres">
      <dgm:prSet presAssocID="{7DB60C22-F72A-4D41-BDB7-154D8436BBC4}" presName="textRect" presStyleLbl="revTx" presStyleIdx="0" presStyleCnt="4">
        <dgm:presLayoutVars>
          <dgm:chMax val="1"/>
          <dgm:chPref val="1"/>
        </dgm:presLayoutVars>
      </dgm:prSet>
      <dgm:spPr/>
    </dgm:pt>
    <dgm:pt modelId="{AEAA01AF-8F32-4BB4-A607-15F31DE22535}" type="pres">
      <dgm:prSet presAssocID="{9E2AED92-6557-4858-AE5F-D53CAF01D303}" presName="sibTrans" presStyleCnt="0"/>
      <dgm:spPr/>
    </dgm:pt>
    <dgm:pt modelId="{D433FA3F-C271-4561-AD1B-A0821B01747C}" type="pres">
      <dgm:prSet presAssocID="{6FBCDB09-B52B-4303-A7FB-2BFB3B43CA16}" presName="compNode" presStyleCnt="0"/>
      <dgm:spPr/>
    </dgm:pt>
    <dgm:pt modelId="{46F71B5E-B198-40E7-A3D8-306FB6E11E8A}" type="pres">
      <dgm:prSet presAssocID="{6FBCDB09-B52B-4303-A7FB-2BFB3B43CA1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B1CEAB39-9EBD-4954-A6F4-9F0E69A3D7A0}" type="pres">
      <dgm:prSet presAssocID="{6FBCDB09-B52B-4303-A7FB-2BFB3B43CA16}" presName="spaceRect" presStyleCnt="0"/>
      <dgm:spPr/>
    </dgm:pt>
    <dgm:pt modelId="{A683D25A-1484-4A95-8661-46B5301802B5}" type="pres">
      <dgm:prSet presAssocID="{6FBCDB09-B52B-4303-A7FB-2BFB3B43CA16}" presName="textRect" presStyleLbl="revTx" presStyleIdx="1" presStyleCnt="4">
        <dgm:presLayoutVars>
          <dgm:chMax val="1"/>
          <dgm:chPref val="1"/>
        </dgm:presLayoutVars>
      </dgm:prSet>
      <dgm:spPr/>
    </dgm:pt>
    <dgm:pt modelId="{8097F315-EB16-4E08-AC9A-44A505974C11}" type="pres">
      <dgm:prSet presAssocID="{4F0C753C-DCED-4279-8CB4-ACACF6882586}" presName="sibTrans" presStyleCnt="0"/>
      <dgm:spPr/>
    </dgm:pt>
    <dgm:pt modelId="{492CAD90-E93C-446C-A18A-EDB753BF1F23}" type="pres">
      <dgm:prSet presAssocID="{F4122934-28E4-49C8-BD7C-9FB557C8CB01}" presName="compNode" presStyleCnt="0"/>
      <dgm:spPr/>
    </dgm:pt>
    <dgm:pt modelId="{69DB63C0-0737-4411-8CCE-0101AC1B4F39}" type="pres">
      <dgm:prSet presAssocID="{F4122934-28E4-49C8-BD7C-9FB557C8CB0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178C0FED-D15A-49E3-8EBD-24CA4A200E97}" type="pres">
      <dgm:prSet presAssocID="{F4122934-28E4-49C8-BD7C-9FB557C8CB01}" presName="spaceRect" presStyleCnt="0"/>
      <dgm:spPr/>
    </dgm:pt>
    <dgm:pt modelId="{F9B01012-EC6E-4049-8500-ABF02DA03510}" type="pres">
      <dgm:prSet presAssocID="{F4122934-28E4-49C8-BD7C-9FB557C8CB01}" presName="textRect" presStyleLbl="revTx" presStyleIdx="2" presStyleCnt="4">
        <dgm:presLayoutVars>
          <dgm:chMax val="1"/>
          <dgm:chPref val="1"/>
        </dgm:presLayoutVars>
      </dgm:prSet>
      <dgm:spPr/>
    </dgm:pt>
    <dgm:pt modelId="{19FA6BC8-9CE1-49B8-BA9D-7C485BB2C935}" type="pres">
      <dgm:prSet presAssocID="{FFA0BCC6-7451-4C14-B058-293B084B6FE2}" presName="sibTrans" presStyleCnt="0"/>
      <dgm:spPr/>
    </dgm:pt>
    <dgm:pt modelId="{1EFEC5E5-4AAA-4C5C-95B0-E5C5469005A2}" type="pres">
      <dgm:prSet presAssocID="{C9357A50-5372-4C7D-9D95-9807616E8FA9}" presName="compNode" presStyleCnt="0"/>
      <dgm:spPr/>
    </dgm:pt>
    <dgm:pt modelId="{BC3BC72E-7188-4427-9EA3-59B87191AC62}" type="pres">
      <dgm:prSet presAssocID="{C9357A50-5372-4C7D-9D95-9807616E8FA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ustomer Review"/>
        </a:ext>
      </dgm:extLst>
    </dgm:pt>
    <dgm:pt modelId="{E97FBB0D-B46E-41CF-85A9-89A715ABF97A}" type="pres">
      <dgm:prSet presAssocID="{C9357A50-5372-4C7D-9D95-9807616E8FA9}" presName="spaceRect" presStyleCnt="0"/>
      <dgm:spPr/>
    </dgm:pt>
    <dgm:pt modelId="{27148DF7-2B4C-4594-8CC9-D0A37EE1AFBE}" type="pres">
      <dgm:prSet presAssocID="{C9357A50-5372-4C7D-9D95-9807616E8FA9}" presName="textRect" presStyleLbl="revTx" presStyleIdx="3" presStyleCnt="4">
        <dgm:presLayoutVars>
          <dgm:chMax val="1"/>
          <dgm:chPref val="1"/>
        </dgm:presLayoutVars>
      </dgm:prSet>
      <dgm:spPr/>
    </dgm:pt>
  </dgm:ptLst>
  <dgm:cxnLst>
    <dgm:cxn modelId="{9617A10C-D917-4B6D-ACC3-6C168753635E}" type="presOf" srcId="{6FBCDB09-B52B-4303-A7FB-2BFB3B43CA16}" destId="{A683D25A-1484-4A95-8661-46B5301802B5}" srcOrd="0" destOrd="0" presId="urn:microsoft.com/office/officeart/2018/2/layout/IconLabelList"/>
    <dgm:cxn modelId="{1683CE3D-1A2D-4BA0-A302-298A2C9EEC30}" srcId="{7E784620-26ED-47A9-A747-9E2AB1ADEEDE}" destId="{7DB60C22-F72A-4D41-BDB7-154D8436BBC4}" srcOrd="0" destOrd="0" parTransId="{0A71E006-2ECB-4D66-A643-C8BBAAEEEF63}" sibTransId="{9E2AED92-6557-4858-AE5F-D53CAF01D303}"/>
    <dgm:cxn modelId="{D1CBD53E-16DA-4471-8460-AFE721F6E35B}" srcId="{7E784620-26ED-47A9-A747-9E2AB1ADEEDE}" destId="{6FBCDB09-B52B-4303-A7FB-2BFB3B43CA16}" srcOrd="1" destOrd="0" parTransId="{CE609321-33E3-43A0-918E-9B6C533F8B7F}" sibTransId="{4F0C753C-DCED-4279-8CB4-ACACF6882586}"/>
    <dgm:cxn modelId="{EA4D9F4B-8915-4A1B-B68C-DE0519AA25DD}" type="presOf" srcId="{7DB60C22-F72A-4D41-BDB7-154D8436BBC4}" destId="{06361B61-F12D-4172-A69D-11A6E6EEB8FE}" srcOrd="0" destOrd="0" presId="urn:microsoft.com/office/officeart/2018/2/layout/IconLabelList"/>
    <dgm:cxn modelId="{CC72556C-533B-4DA4-B52D-2F171F25C1AB}" srcId="{7E784620-26ED-47A9-A747-9E2AB1ADEEDE}" destId="{C9357A50-5372-4C7D-9D95-9807616E8FA9}" srcOrd="3" destOrd="0" parTransId="{3C744F6D-07EA-4571-ACAF-0B651BBEE210}" sibTransId="{53C32EF4-A4B4-452F-97AC-020F44538521}"/>
    <dgm:cxn modelId="{4BCA2F8C-FAAB-443E-8C9A-A256A325A243}" type="presOf" srcId="{7E784620-26ED-47A9-A747-9E2AB1ADEEDE}" destId="{633FCABB-0C3C-4F15-819C-E916E221C4C1}" srcOrd="0" destOrd="0" presId="urn:microsoft.com/office/officeart/2018/2/layout/IconLabelList"/>
    <dgm:cxn modelId="{45347EAE-EA0C-42C0-82BA-7DE59B613BDF}" type="presOf" srcId="{F4122934-28E4-49C8-BD7C-9FB557C8CB01}" destId="{F9B01012-EC6E-4049-8500-ABF02DA03510}" srcOrd="0" destOrd="0" presId="urn:microsoft.com/office/officeart/2018/2/layout/IconLabelList"/>
    <dgm:cxn modelId="{260596B7-B0C6-4A16-85AF-37BD8A5E1459}" srcId="{7E784620-26ED-47A9-A747-9E2AB1ADEEDE}" destId="{F4122934-28E4-49C8-BD7C-9FB557C8CB01}" srcOrd="2" destOrd="0" parTransId="{B0AF8364-8214-4E48-B553-7588B64199E4}" sibTransId="{FFA0BCC6-7451-4C14-B058-293B084B6FE2}"/>
    <dgm:cxn modelId="{0B1272D9-532D-4A06-B688-12BDABF4408D}" type="presOf" srcId="{C9357A50-5372-4C7D-9D95-9807616E8FA9}" destId="{27148DF7-2B4C-4594-8CC9-D0A37EE1AFBE}" srcOrd="0" destOrd="0" presId="urn:microsoft.com/office/officeart/2018/2/layout/IconLabelList"/>
    <dgm:cxn modelId="{DF26828B-51E7-4913-8645-7C5EBDCED08C}" type="presParOf" srcId="{633FCABB-0C3C-4F15-819C-E916E221C4C1}" destId="{95699FC8-3332-4655-A292-236AC8EA31B1}" srcOrd="0" destOrd="0" presId="urn:microsoft.com/office/officeart/2018/2/layout/IconLabelList"/>
    <dgm:cxn modelId="{79B116C6-B6A7-4CDF-BB7B-EE5DC21A65EE}" type="presParOf" srcId="{95699FC8-3332-4655-A292-236AC8EA31B1}" destId="{8DE26F0E-EEB4-4CBD-A7D3-6EA3BCE9D2DD}" srcOrd="0" destOrd="0" presId="urn:microsoft.com/office/officeart/2018/2/layout/IconLabelList"/>
    <dgm:cxn modelId="{5F553A89-786D-44D8-AC0D-5C18C8AE7BD9}" type="presParOf" srcId="{95699FC8-3332-4655-A292-236AC8EA31B1}" destId="{ED58AE9C-BA34-440D-84CA-F59CB294DF71}" srcOrd="1" destOrd="0" presId="urn:microsoft.com/office/officeart/2018/2/layout/IconLabelList"/>
    <dgm:cxn modelId="{25F7B3A0-778B-469E-8347-BC6B2F7DD5BA}" type="presParOf" srcId="{95699FC8-3332-4655-A292-236AC8EA31B1}" destId="{06361B61-F12D-4172-A69D-11A6E6EEB8FE}" srcOrd="2" destOrd="0" presId="urn:microsoft.com/office/officeart/2018/2/layout/IconLabelList"/>
    <dgm:cxn modelId="{5D94FFF0-0FE1-499E-BDF6-FDF364CDB06B}" type="presParOf" srcId="{633FCABB-0C3C-4F15-819C-E916E221C4C1}" destId="{AEAA01AF-8F32-4BB4-A607-15F31DE22535}" srcOrd="1" destOrd="0" presId="urn:microsoft.com/office/officeart/2018/2/layout/IconLabelList"/>
    <dgm:cxn modelId="{8CA66113-FB99-49A6-A059-26D92F09A436}" type="presParOf" srcId="{633FCABB-0C3C-4F15-819C-E916E221C4C1}" destId="{D433FA3F-C271-4561-AD1B-A0821B01747C}" srcOrd="2" destOrd="0" presId="urn:microsoft.com/office/officeart/2018/2/layout/IconLabelList"/>
    <dgm:cxn modelId="{3906FA1D-4B63-4B6B-BC6E-7EF1FB0A3BCB}" type="presParOf" srcId="{D433FA3F-C271-4561-AD1B-A0821B01747C}" destId="{46F71B5E-B198-40E7-A3D8-306FB6E11E8A}" srcOrd="0" destOrd="0" presId="urn:microsoft.com/office/officeart/2018/2/layout/IconLabelList"/>
    <dgm:cxn modelId="{28A753F0-270B-42D2-8677-90EFE7848277}" type="presParOf" srcId="{D433FA3F-C271-4561-AD1B-A0821B01747C}" destId="{B1CEAB39-9EBD-4954-A6F4-9F0E69A3D7A0}" srcOrd="1" destOrd="0" presId="urn:microsoft.com/office/officeart/2018/2/layout/IconLabelList"/>
    <dgm:cxn modelId="{7061284B-8D6D-46F4-BA70-F961C5565140}" type="presParOf" srcId="{D433FA3F-C271-4561-AD1B-A0821B01747C}" destId="{A683D25A-1484-4A95-8661-46B5301802B5}" srcOrd="2" destOrd="0" presId="urn:microsoft.com/office/officeart/2018/2/layout/IconLabelList"/>
    <dgm:cxn modelId="{696D54AE-0679-4C4B-A880-B746A905E49B}" type="presParOf" srcId="{633FCABB-0C3C-4F15-819C-E916E221C4C1}" destId="{8097F315-EB16-4E08-AC9A-44A505974C11}" srcOrd="3" destOrd="0" presId="urn:microsoft.com/office/officeart/2018/2/layout/IconLabelList"/>
    <dgm:cxn modelId="{D675A3A1-376B-4AB3-97E2-3443417F3043}" type="presParOf" srcId="{633FCABB-0C3C-4F15-819C-E916E221C4C1}" destId="{492CAD90-E93C-446C-A18A-EDB753BF1F23}" srcOrd="4" destOrd="0" presId="urn:microsoft.com/office/officeart/2018/2/layout/IconLabelList"/>
    <dgm:cxn modelId="{87811B32-44E5-4CD6-9CB0-BF948CC2FE05}" type="presParOf" srcId="{492CAD90-E93C-446C-A18A-EDB753BF1F23}" destId="{69DB63C0-0737-4411-8CCE-0101AC1B4F39}" srcOrd="0" destOrd="0" presId="urn:microsoft.com/office/officeart/2018/2/layout/IconLabelList"/>
    <dgm:cxn modelId="{E6A6B3C3-1C80-47FD-BF77-343BEA077542}" type="presParOf" srcId="{492CAD90-E93C-446C-A18A-EDB753BF1F23}" destId="{178C0FED-D15A-49E3-8EBD-24CA4A200E97}" srcOrd="1" destOrd="0" presId="urn:microsoft.com/office/officeart/2018/2/layout/IconLabelList"/>
    <dgm:cxn modelId="{2D4C0019-0B79-4B0C-9322-46119E1EB86C}" type="presParOf" srcId="{492CAD90-E93C-446C-A18A-EDB753BF1F23}" destId="{F9B01012-EC6E-4049-8500-ABF02DA03510}" srcOrd="2" destOrd="0" presId="urn:microsoft.com/office/officeart/2018/2/layout/IconLabelList"/>
    <dgm:cxn modelId="{EB9A550B-E777-4684-8B39-D4557C08D445}" type="presParOf" srcId="{633FCABB-0C3C-4F15-819C-E916E221C4C1}" destId="{19FA6BC8-9CE1-49B8-BA9D-7C485BB2C935}" srcOrd="5" destOrd="0" presId="urn:microsoft.com/office/officeart/2018/2/layout/IconLabelList"/>
    <dgm:cxn modelId="{AF2D3360-9BFC-4DB0-A4CB-6B0EABF0E4A0}" type="presParOf" srcId="{633FCABB-0C3C-4F15-819C-E916E221C4C1}" destId="{1EFEC5E5-4AAA-4C5C-95B0-E5C5469005A2}" srcOrd="6" destOrd="0" presId="urn:microsoft.com/office/officeart/2018/2/layout/IconLabelList"/>
    <dgm:cxn modelId="{151191D2-AFAA-4328-A11E-D6C8B4CA3061}" type="presParOf" srcId="{1EFEC5E5-4AAA-4C5C-95B0-E5C5469005A2}" destId="{BC3BC72E-7188-4427-9EA3-59B87191AC62}" srcOrd="0" destOrd="0" presId="urn:microsoft.com/office/officeart/2018/2/layout/IconLabelList"/>
    <dgm:cxn modelId="{B056EDE9-42E5-4556-91EB-6768788D5E95}" type="presParOf" srcId="{1EFEC5E5-4AAA-4C5C-95B0-E5C5469005A2}" destId="{E97FBB0D-B46E-41CF-85A9-89A715ABF97A}" srcOrd="1" destOrd="0" presId="urn:microsoft.com/office/officeart/2018/2/layout/IconLabelList"/>
    <dgm:cxn modelId="{D01216C2-76CD-4A63-9FA3-89E90EB759DF}" type="presParOf" srcId="{1EFEC5E5-4AAA-4C5C-95B0-E5C5469005A2}" destId="{27148DF7-2B4C-4594-8CC9-D0A37EE1AFB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CE6745-7D02-4AD8-9830-4E6FCB153808}" type="doc">
      <dgm:prSet loTypeId="urn:microsoft.com/office/officeart/2005/8/layout/process4" loCatId="process" qsTypeId="urn:microsoft.com/office/officeart/2005/8/quickstyle/simple1" qsCatId="simple" csTypeId="urn:microsoft.com/office/officeart/2005/8/colors/accent1_2" csCatId="accent1"/>
      <dgm:spPr/>
      <dgm:t>
        <a:bodyPr/>
        <a:lstStyle/>
        <a:p>
          <a:endParaRPr lang="en-US"/>
        </a:p>
      </dgm:t>
    </dgm:pt>
    <dgm:pt modelId="{A07826E0-5DCA-4778-AE36-DEC2701C3139}">
      <dgm:prSet/>
      <dgm:spPr/>
      <dgm:t>
        <a:bodyPr/>
        <a:lstStyle/>
        <a:p>
          <a:r>
            <a:rPr lang="en-US" dirty="0">
              <a:latin typeface="Georgia"/>
            </a:rPr>
            <a:t>•The socio-demographic characteristics of the caregiver and the patient.</a:t>
          </a:r>
        </a:p>
      </dgm:t>
    </dgm:pt>
    <dgm:pt modelId="{1112BF4D-A55D-4549-A88F-702E683D4C4A}" type="parTrans" cxnId="{2DA58D7F-B066-43F3-A13A-4CB4C639EEBF}">
      <dgm:prSet/>
      <dgm:spPr/>
      <dgm:t>
        <a:bodyPr/>
        <a:lstStyle/>
        <a:p>
          <a:endParaRPr lang="en-US"/>
        </a:p>
      </dgm:t>
    </dgm:pt>
    <dgm:pt modelId="{68322A7A-919C-4C53-9A46-5C693529DF73}" type="sibTrans" cxnId="{2DA58D7F-B066-43F3-A13A-4CB4C639EEBF}">
      <dgm:prSet/>
      <dgm:spPr/>
      <dgm:t>
        <a:bodyPr/>
        <a:lstStyle/>
        <a:p>
          <a:endParaRPr lang="en-US"/>
        </a:p>
      </dgm:t>
    </dgm:pt>
    <dgm:pt modelId="{9B28AD26-9A85-446A-848B-E01E7DE5B206}">
      <dgm:prSet/>
      <dgm:spPr/>
      <dgm:t>
        <a:bodyPr/>
        <a:lstStyle/>
        <a:p>
          <a:r>
            <a:rPr lang="en-US" dirty="0">
              <a:latin typeface="Georgia"/>
            </a:rPr>
            <a:t>•A cross sectional study design was used. Data was collected from 455 study participants using structured and pre-tested self-administered questionnaire and analyzed using SPSS version 20 software respectively.</a:t>
          </a:r>
        </a:p>
      </dgm:t>
    </dgm:pt>
    <dgm:pt modelId="{9303FCB3-3A7D-48C6-B1B4-81E0791E2A1E}" type="parTrans" cxnId="{E71385BD-E809-4390-8996-D9F00395AD9C}">
      <dgm:prSet/>
      <dgm:spPr/>
      <dgm:t>
        <a:bodyPr/>
        <a:lstStyle/>
        <a:p>
          <a:endParaRPr lang="en-US"/>
        </a:p>
      </dgm:t>
    </dgm:pt>
    <dgm:pt modelId="{ABC00661-DCA2-4E1D-8404-11155EED10A9}" type="sibTrans" cxnId="{E71385BD-E809-4390-8996-D9F00395AD9C}">
      <dgm:prSet/>
      <dgm:spPr/>
      <dgm:t>
        <a:bodyPr/>
        <a:lstStyle/>
        <a:p>
          <a:endParaRPr lang="en-US"/>
        </a:p>
      </dgm:t>
    </dgm:pt>
    <dgm:pt modelId="{78131681-6317-4A9A-B596-1CF89021D198}">
      <dgm:prSet/>
      <dgm:spPr/>
      <dgm:t>
        <a:bodyPr/>
        <a:lstStyle/>
        <a:p>
          <a:r>
            <a:rPr lang="en-US" dirty="0">
              <a:latin typeface="Georgia"/>
            </a:rPr>
            <a:t>•The mental condition of the patient; diagnosis of mental illness (was obtained from the patient records), duration of mental illness, regular administration of prescribed medication, frequency of seeking outpatient psychiatric care and times of inpatient psychiatric hospital admission in the past 6 months</a:t>
          </a:r>
        </a:p>
      </dgm:t>
    </dgm:pt>
    <dgm:pt modelId="{E222E853-4E5C-4F62-8C1D-E4A5E95E9079}" type="parTrans" cxnId="{A28EC411-8B20-4192-85C8-B1CA924AD3AC}">
      <dgm:prSet/>
      <dgm:spPr/>
      <dgm:t>
        <a:bodyPr/>
        <a:lstStyle/>
        <a:p>
          <a:endParaRPr lang="en-US"/>
        </a:p>
      </dgm:t>
    </dgm:pt>
    <dgm:pt modelId="{BF7216E4-7485-4689-B50F-F3183FD3DF4D}" type="sibTrans" cxnId="{A28EC411-8B20-4192-85C8-B1CA924AD3AC}">
      <dgm:prSet/>
      <dgm:spPr/>
      <dgm:t>
        <a:bodyPr/>
        <a:lstStyle/>
        <a:p>
          <a:endParaRPr lang="en-US"/>
        </a:p>
      </dgm:t>
    </dgm:pt>
    <dgm:pt modelId="{4F1C7872-FE73-45FF-AE93-D5C1E8B95F6C}" type="pres">
      <dgm:prSet presAssocID="{97CE6745-7D02-4AD8-9830-4E6FCB153808}" presName="Name0" presStyleCnt="0">
        <dgm:presLayoutVars>
          <dgm:dir/>
          <dgm:animLvl val="lvl"/>
          <dgm:resizeHandles val="exact"/>
        </dgm:presLayoutVars>
      </dgm:prSet>
      <dgm:spPr/>
    </dgm:pt>
    <dgm:pt modelId="{794F0F7C-D35A-4316-9DCE-B9E689DBE5F0}" type="pres">
      <dgm:prSet presAssocID="{78131681-6317-4A9A-B596-1CF89021D198}" presName="boxAndChildren" presStyleCnt="0"/>
      <dgm:spPr/>
    </dgm:pt>
    <dgm:pt modelId="{2AE36BAF-6427-4884-B56B-69FD103EBE2F}" type="pres">
      <dgm:prSet presAssocID="{78131681-6317-4A9A-B596-1CF89021D198}" presName="parentTextBox" presStyleLbl="node1" presStyleIdx="0" presStyleCnt="3"/>
      <dgm:spPr/>
    </dgm:pt>
    <dgm:pt modelId="{C85E7BDB-0EC3-4AFC-BB3A-8F7AEC6B7754}" type="pres">
      <dgm:prSet presAssocID="{ABC00661-DCA2-4E1D-8404-11155EED10A9}" presName="sp" presStyleCnt="0"/>
      <dgm:spPr/>
    </dgm:pt>
    <dgm:pt modelId="{DBADD059-682F-4BC2-9980-8FE5B1D1456D}" type="pres">
      <dgm:prSet presAssocID="{9B28AD26-9A85-446A-848B-E01E7DE5B206}" presName="arrowAndChildren" presStyleCnt="0"/>
      <dgm:spPr/>
    </dgm:pt>
    <dgm:pt modelId="{8A5830E9-D672-4039-B026-8504864847C7}" type="pres">
      <dgm:prSet presAssocID="{9B28AD26-9A85-446A-848B-E01E7DE5B206}" presName="parentTextArrow" presStyleLbl="node1" presStyleIdx="1" presStyleCnt="3"/>
      <dgm:spPr/>
    </dgm:pt>
    <dgm:pt modelId="{EDEE1B1D-3016-4169-80D9-8AFC14C8BDD4}" type="pres">
      <dgm:prSet presAssocID="{68322A7A-919C-4C53-9A46-5C693529DF73}" presName="sp" presStyleCnt="0"/>
      <dgm:spPr/>
    </dgm:pt>
    <dgm:pt modelId="{6F5A6023-7D67-4679-98D1-528C31CE1890}" type="pres">
      <dgm:prSet presAssocID="{A07826E0-5DCA-4778-AE36-DEC2701C3139}" presName="arrowAndChildren" presStyleCnt="0"/>
      <dgm:spPr/>
    </dgm:pt>
    <dgm:pt modelId="{CA6D0E70-B1CC-4E87-98E8-886068F6B30F}" type="pres">
      <dgm:prSet presAssocID="{A07826E0-5DCA-4778-AE36-DEC2701C3139}" presName="parentTextArrow" presStyleLbl="node1" presStyleIdx="2" presStyleCnt="3"/>
      <dgm:spPr/>
    </dgm:pt>
  </dgm:ptLst>
  <dgm:cxnLst>
    <dgm:cxn modelId="{1E19850D-758A-4E3C-809A-5ED476EEFA76}" type="presOf" srcId="{9B28AD26-9A85-446A-848B-E01E7DE5B206}" destId="{8A5830E9-D672-4039-B026-8504864847C7}" srcOrd="0" destOrd="0" presId="urn:microsoft.com/office/officeart/2005/8/layout/process4"/>
    <dgm:cxn modelId="{A28EC411-8B20-4192-85C8-B1CA924AD3AC}" srcId="{97CE6745-7D02-4AD8-9830-4E6FCB153808}" destId="{78131681-6317-4A9A-B596-1CF89021D198}" srcOrd="2" destOrd="0" parTransId="{E222E853-4E5C-4F62-8C1D-E4A5E95E9079}" sibTransId="{BF7216E4-7485-4689-B50F-F3183FD3DF4D}"/>
    <dgm:cxn modelId="{C114A65B-5F46-4BEE-B479-3FF7A751BB18}" type="presOf" srcId="{97CE6745-7D02-4AD8-9830-4E6FCB153808}" destId="{4F1C7872-FE73-45FF-AE93-D5C1E8B95F6C}" srcOrd="0" destOrd="0" presId="urn:microsoft.com/office/officeart/2005/8/layout/process4"/>
    <dgm:cxn modelId="{2DA58D7F-B066-43F3-A13A-4CB4C639EEBF}" srcId="{97CE6745-7D02-4AD8-9830-4E6FCB153808}" destId="{A07826E0-5DCA-4778-AE36-DEC2701C3139}" srcOrd="0" destOrd="0" parTransId="{1112BF4D-A55D-4549-A88F-702E683D4C4A}" sibTransId="{68322A7A-919C-4C53-9A46-5C693529DF73}"/>
    <dgm:cxn modelId="{E71385BD-E809-4390-8996-D9F00395AD9C}" srcId="{97CE6745-7D02-4AD8-9830-4E6FCB153808}" destId="{9B28AD26-9A85-446A-848B-E01E7DE5B206}" srcOrd="1" destOrd="0" parTransId="{9303FCB3-3A7D-48C6-B1B4-81E0791E2A1E}" sibTransId="{ABC00661-DCA2-4E1D-8404-11155EED10A9}"/>
    <dgm:cxn modelId="{47C425C1-1DA5-468D-8B65-DEB8C7691125}" type="presOf" srcId="{A07826E0-5DCA-4778-AE36-DEC2701C3139}" destId="{CA6D0E70-B1CC-4E87-98E8-886068F6B30F}" srcOrd="0" destOrd="0" presId="urn:microsoft.com/office/officeart/2005/8/layout/process4"/>
    <dgm:cxn modelId="{0F7579C8-8930-4A66-AFA6-1AB592B6E906}" type="presOf" srcId="{78131681-6317-4A9A-B596-1CF89021D198}" destId="{2AE36BAF-6427-4884-B56B-69FD103EBE2F}" srcOrd="0" destOrd="0" presId="urn:microsoft.com/office/officeart/2005/8/layout/process4"/>
    <dgm:cxn modelId="{E03D87BD-369D-426E-A775-5227C3F413FA}" type="presParOf" srcId="{4F1C7872-FE73-45FF-AE93-D5C1E8B95F6C}" destId="{794F0F7C-D35A-4316-9DCE-B9E689DBE5F0}" srcOrd="0" destOrd="0" presId="urn:microsoft.com/office/officeart/2005/8/layout/process4"/>
    <dgm:cxn modelId="{63ECAD18-B2FB-4DCB-AF5D-2332F95BC79C}" type="presParOf" srcId="{794F0F7C-D35A-4316-9DCE-B9E689DBE5F0}" destId="{2AE36BAF-6427-4884-B56B-69FD103EBE2F}" srcOrd="0" destOrd="0" presId="urn:microsoft.com/office/officeart/2005/8/layout/process4"/>
    <dgm:cxn modelId="{D22210EB-CA6D-45D7-8368-6846BD93FC2A}" type="presParOf" srcId="{4F1C7872-FE73-45FF-AE93-D5C1E8B95F6C}" destId="{C85E7BDB-0EC3-4AFC-BB3A-8F7AEC6B7754}" srcOrd="1" destOrd="0" presId="urn:microsoft.com/office/officeart/2005/8/layout/process4"/>
    <dgm:cxn modelId="{ADF4FE63-DA05-40DD-B41A-0B38F3687503}" type="presParOf" srcId="{4F1C7872-FE73-45FF-AE93-D5C1E8B95F6C}" destId="{DBADD059-682F-4BC2-9980-8FE5B1D1456D}" srcOrd="2" destOrd="0" presId="urn:microsoft.com/office/officeart/2005/8/layout/process4"/>
    <dgm:cxn modelId="{7A69E0CD-FA2F-4E4D-8F7A-1EE70F4DCD5F}" type="presParOf" srcId="{DBADD059-682F-4BC2-9980-8FE5B1D1456D}" destId="{8A5830E9-D672-4039-B026-8504864847C7}" srcOrd="0" destOrd="0" presId="urn:microsoft.com/office/officeart/2005/8/layout/process4"/>
    <dgm:cxn modelId="{1BA65C2B-2986-4B3E-A62B-2C483DDB3A46}" type="presParOf" srcId="{4F1C7872-FE73-45FF-AE93-D5C1E8B95F6C}" destId="{EDEE1B1D-3016-4169-80D9-8AFC14C8BDD4}" srcOrd="3" destOrd="0" presId="urn:microsoft.com/office/officeart/2005/8/layout/process4"/>
    <dgm:cxn modelId="{EC76FBAC-36F7-4C19-98D6-FB66A675A617}" type="presParOf" srcId="{4F1C7872-FE73-45FF-AE93-D5C1E8B95F6C}" destId="{6F5A6023-7D67-4679-98D1-528C31CE1890}" srcOrd="4" destOrd="0" presId="urn:microsoft.com/office/officeart/2005/8/layout/process4"/>
    <dgm:cxn modelId="{4FC93608-FB93-47FC-B941-483081040DC0}" type="presParOf" srcId="{6F5A6023-7D67-4679-98D1-528C31CE1890}" destId="{CA6D0E70-B1CC-4E87-98E8-886068F6B30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4C29B2-E516-4878-9A6C-77F6820F1853}"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39F6A20-D5B2-4F9A-A9F2-636C15AA9B82}">
      <dgm:prSet/>
      <dgm:spPr/>
      <dgm:t>
        <a:bodyPr/>
        <a:lstStyle/>
        <a:p>
          <a:pPr>
            <a:lnSpc>
              <a:spcPct val="100000"/>
            </a:lnSpc>
          </a:pPr>
          <a:r>
            <a:rPr lang="en-US" b="1" dirty="0">
              <a:latin typeface="Georgia"/>
            </a:rPr>
            <a:t>Problem Statement: </a:t>
          </a:r>
          <a:r>
            <a:rPr lang="en-US" dirty="0">
              <a:latin typeface="Georgia"/>
            </a:rPr>
            <a:t>Around a lot of people have mental health issues every year. They range from prevalent issues like sadness and anxiety to uncommon issues.</a:t>
          </a:r>
        </a:p>
      </dgm:t>
    </dgm:pt>
    <dgm:pt modelId="{CC34E97F-8A23-4E02-A7E9-F3DC125771ED}" type="parTrans" cxnId="{337E993E-D0FD-4858-859E-97B6B36AA77F}">
      <dgm:prSet/>
      <dgm:spPr/>
      <dgm:t>
        <a:bodyPr/>
        <a:lstStyle/>
        <a:p>
          <a:endParaRPr lang="en-US"/>
        </a:p>
      </dgm:t>
    </dgm:pt>
    <dgm:pt modelId="{8CEF4217-5BDB-4683-9EA1-A4C3672F5ED6}" type="sibTrans" cxnId="{337E993E-D0FD-4858-859E-97B6B36AA77F}">
      <dgm:prSet/>
      <dgm:spPr/>
      <dgm:t>
        <a:bodyPr/>
        <a:lstStyle/>
        <a:p>
          <a:endParaRPr lang="en-US"/>
        </a:p>
      </dgm:t>
    </dgm:pt>
    <dgm:pt modelId="{12B001DA-2ED2-472B-A745-0499A9D594C7}">
      <dgm:prSet/>
      <dgm:spPr/>
      <dgm:t>
        <a:bodyPr/>
        <a:lstStyle/>
        <a:p>
          <a:pPr>
            <a:lnSpc>
              <a:spcPct val="100000"/>
            </a:lnSpc>
          </a:pPr>
          <a:r>
            <a:rPr lang="en-US" b="1" dirty="0">
              <a:latin typeface="Georgia"/>
            </a:rPr>
            <a:t>Scope of the study: </a:t>
          </a:r>
          <a:r>
            <a:rPr lang="en-US" dirty="0">
              <a:latin typeface="Georgia"/>
            </a:rPr>
            <a:t>We must have a deeper understanding of the psychological processes that underlie societal shifts like self-harm, suicide, anxiety, and sadness. This knowledge will assist in the creation of novel, mechanistically based psychological therapies that can be applied in pandemic situations. </a:t>
          </a:r>
        </a:p>
      </dgm:t>
    </dgm:pt>
    <dgm:pt modelId="{E8C11190-48F5-487A-883E-50368D3CFE27}" type="parTrans" cxnId="{392B29C3-3B9A-4D28-BAB8-3B7093E23897}">
      <dgm:prSet/>
      <dgm:spPr/>
      <dgm:t>
        <a:bodyPr/>
        <a:lstStyle/>
        <a:p>
          <a:endParaRPr lang="en-US"/>
        </a:p>
      </dgm:t>
    </dgm:pt>
    <dgm:pt modelId="{E00133E7-9F3D-4A34-A2DD-0B1D6299EAD9}" type="sibTrans" cxnId="{392B29C3-3B9A-4D28-BAB8-3B7093E23897}">
      <dgm:prSet/>
      <dgm:spPr/>
      <dgm:t>
        <a:bodyPr/>
        <a:lstStyle/>
        <a:p>
          <a:endParaRPr lang="en-US"/>
        </a:p>
      </dgm:t>
    </dgm:pt>
    <dgm:pt modelId="{9B0B8A15-822F-478B-8924-3A70BECA4E29}" type="pres">
      <dgm:prSet presAssocID="{C24C29B2-E516-4878-9A6C-77F6820F1853}" presName="root" presStyleCnt="0">
        <dgm:presLayoutVars>
          <dgm:dir/>
          <dgm:resizeHandles val="exact"/>
        </dgm:presLayoutVars>
      </dgm:prSet>
      <dgm:spPr/>
    </dgm:pt>
    <dgm:pt modelId="{A7F8DEB4-5E82-4C62-8D7F-D8E797C17508}" type="pres">
      <dgm:prSet presAssocID="{B39F6A20-D5B2-4F9A-A9F2-636C15AA9B82}" presName="compNode" presStyleCnt="0"/>
      <dgm:spPr/>
    </dgm:pt>
    <dgm:pt modelId="{1F859448-F459-4EE6-8BCA-B8AABAD3DBF8}" type="pres">
      <dgm:prSet presAssocID="{B39F6A20-D5B2-4F9A-A9F2-636C15AA9B82}" presName="bgRect" presStyleLbl="bgShp" presStyleIdx="0" presStyleCnt="2"/>
      <dgm:spPr/>
    </dgm:pt>
    <dgm:pt modelId="{EE7F8641-2E0B-433D-8526-EC965DB70B01}" type="pres">
      <dgm:prSet presAssocID="{B39F6A20-D5B2-4F9A-A9F2-636C15AA9B8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rying Face with No Fill"/>
        </a:ext>
      </dgm:extLst>
    </dgm:pt>
    <dgm:pt modelId="{1288D0B7-35B2-4DA6-BC01-EC33F04C9149}" type="pres">
      <dgm:prSet presAssocID="{B39F6A20-D5B2-4F9A-A9F2-636C15AA9B82}" presName="spaceRect" presStyleCnt="0"/>
      <dgm:spPr/>
    </dgm:pt>
    <dgm:pt modelId="{D2E83FFB-080A-43F5-8ABA-FCC87DA391B7}" type="pres">
      <dgm:prSet presAssocID="{B39F6A20-D5B2-4F9A-A9F2-636C15AA9B82}" presName="parTx" presStyleLbl="revTx" presStyleIdx="0" presStyleCnt="2">
        <dgm:presLayoutVars>
          <dgm:chMax val="0"/>
          <dgm:chPref val="0"/>
        </dgm:presLayoutVars>
      </dgm:prSet>
      <dgm:spPr/>
    </dgm:pt>
    <dgm:pt modelId="{CB08D2E6-5A78-4DA0-8602-A88564299CA7}" type="pres">
      <dgm:prSet presAssocID="{8CEF4217-5BDB-4683-9EA1-A4C3672F5ED6}" presName="sibTrans" presStyleCnt="0"/>
      <dgm:spPr/>
    </dgm:pt>
    <dgm:pt modelId="{9C0185E3-20AB-402E-BB45-29B40044A9B3}" type="pres">
      <dgm:prSet presAssocID="{12B001DA-2ED2-472B-A745-0499A9D594C7}" presName="compNode" presStyleCnt="0"/>
      <dgm:spPr/>
    </dgm:pt>
    <dgm:pt modelId="{F2576089-623A-468F-BE7B-5F3D64A14994}" type="pres">
      <dgm:prSet presAssocID="{12B001DA-2ED2-472B-A745-0499A9D594C7}" presName="bgRect" presStyleLbl="bgShp" presStyleIdx="1" presStyleCnt="2"/>
      <dgm:spPr/>
    </dgm:pt>
    <dgm:pt modelId="{7512936B-51A9-4EEB-805A-2C20C8DA520D}" type="pres">
      <dgm:prSet presAssocID="{12B001DA-2ED2-472B-A745-0499A9D594C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ger"/>
        </a:ext>
      </dgm:extLst>
    </dgm:pt>
    <dgm:pt modelId="{202AF2F0-9F03-44BF-979A-8EDA5DCB0A47}" type="pres">
      <dgm:prSet presAssocID="{12B001DA-2ED2-472B-A745-0499A9D594C7}" presName="spaceRect" presStyleCnt="0"/>
      <dgm:spPr/>
    </dgm:pt>
    <dgm:pt modelId="{FBB08DA6-83E5-4DA6-8A17-43BB9E3A99D9}" type="pres">
      <dgm:prSet presAssocID="{12B001DA-2ED2-472B-A745-0499A9D594C7}" presName="parTx" presStyleLbl="revTx" presStyleIdx="1" presStyleCnt="2">
        <dgm:presLayoutVars>
          <dgm:chMax val="0"/>
          <dgm:chPref val="0"/>
        </dgm:presLayoutVars>
      </dgm:prSet>
      <dgm:spPr/>
    </dgm:pt>
  </dgm:ptLst>
  <dgm:cxnLst>
    <dgm:cxn modelId="{766FEA15-8B10-400E-A8D9-B172E1D42DB6}" type="presOf" srcId="{B39F6A20-D5B2-4F9A-A9F2-636C15AA9B82}" destId="{D2E83FFB-080A-43F5-8ABA-FCC87DA391B7}" srcOrd="0" destOrd="0" presId="urn:microsoft.com/office/officeart/2018/2/layout/IconVerticalSolidList"/>
    <dgm:cxn modelId="{337E993E-D0FD-4858-859E-97B6B36AA77F}" srcId="{C24C29B2-E516-4878-9A6C-77F6820F1853}" destId="{B39F6A20-D5B2-4F9A-A9F2-636C15AA9B82}" srcOrd="0" destOrd="0" parTransId="{CC34E97F-8A23-4E02-A7E9-F3DC125771ED}" sibTransId="{8CEF4217-5BDB-4683-9EA1-A4C3672F5ED6}"/>
    <dgm:cxn modelId="{F7E8C446-FD5E-4B05-81EB-8DC3B1C184D1}" type="presOf" srcId="{12B001DA-2ED2-472B-A745-0499A9D594C7}" destId="{FBB08DA6-83E5-4DA6-8A17-43BB9E3A99D9}" srcOrd="0" destOrd="0" presId="urn:microsoft.com/office/officeart/2018/2/layout/IconVerticalSolidList"/>
    <dgm:cxn modelId="{70A0E0BF-0418-4B8B-9F48-E13A8FA034C5}" type="presOf" srcId="{C24C29B2-E516-4878-9A6C-77F6820F1853}" destId="{9B0B8A15-822F-478B-8924-3A70BECA4E29}" srcOrd="0" destOrd="0" presId="urn:microsoft.com/office/officeart/2018/2/layout/IconVerticalSolidList"/>
    <dgm:cxn modelId="{392B29C3-3B9A-4D28-BAB8-3B7093E23897}" srcId="{C24C29B2-E516-4878-9A6C-77F6820F1853}" destId="{12B001DA-2ED2-472B-A745-0499A9D594C7}" srcOrd="1" destOrd="0" parTransId="{E8C11190-48F5-487A-883E-50368D3CFE27}" sibTransId="{E00133E7-9F3D-4A34-A2DD-0B1D6299EAD9}"/>
    <dgm:cxn modelId="{4D892940-BDD4-44D4-B518-A41891AA16C5}" type="presParOf" srcId="{9B0B8A15-822F-478B-8924-3A70BECA4E29}" destId="{A7F8DEB4-5E82-4C62-8D7F-D8E797C17508}" srcOrd="0" destOrd="0" presId="urn:microsoft.com/office/officeart/2018/2/layout/IconVerticalSolidList"/>
    <dgm:cxn modelId="{FD67523F-96A0-4326-B74B-DFB4842AB9C8}" type="presParOf" srcId="{A7F8DEB4-5E82-4C62-8D7F-D8E797C17508}" destId="{1F859448-F459-4EE6-8BCA-B8AABAD3DBF8}" srcOrd="0" destOrd="0" presId="urn:microsoft.com/office/officeart/2018/2/layout/IconVerticalSolidList"/>
    <dgm:cxn modelId="{845DECFB-7ABD-460F-A04C-0F8454221642}" type="presParOf" srcId="{A7F8DEB4-5E82-4C62-8D7F-D8E797C17508}" destId="{EE7F8641-2E0B-433D-8526-EC965DB70B01}" srcOrd="1" destOrd="0" presId="urn:microsoft.com/office/officeart/2018/2/layout/IconVerticalSolidList"/>
    <dgm:cxn modelId="{31FED6C7-90E3-4E34-8243-D0E5EC854505}" type="presParOf" srcId="{A7F8DEB4-5E82-4C62-8D7F-D8E797C17508}" destId="{1288D0B7-35B2-4DA6-BC01-EC33F04C9149}" srcOrd="2" destOrd="0" presId="urn:microsoft.com/office/officeart/2018/2/layout/IconVerticalSolidList"/>
    <dgm:cxn modelId="{A4FA6521-EA24-431A-A234-BDAB4D660C3E}" type="presParOf" srcId="{A7F8DEB4-5E82-4C62-8D7F-D8E797C17508}" destId="{D2E83FFB-080A-43F5-8ABA-FCC87DA391B7}" srcOrd="3" destOrd="0" presId="urn:microsoft.com/office/officeart/2018/2/layout/IconVerticalSolidList"/>
    <dgm:cxn modelId="{249F744A-A8B6-4187-9776-0AEADF9E21C4}" type="presParOf" srcId="{9B0B8A15-822F-478B-8924-3A70BECA4E29}" destId="{CB08D2E6-5A78-4DA0-8602-A88564299CA7}" srcOrd="1" destOrd="0" presId="urn:microsoft.com/office/officeart/2018/2/layout/IconVerticalSolidList"/>
    <dgm:cxn modelId="{9249E5EC-B106-4EE5-A619-EB2FE794ED72}" type="presParOf" srcId="{9B0B8A15-822F-478B-8924-3A70BECA4E29}" destId="{9C0185E3-20AB-402E-BB45-29B40044A9B3}" srcOrd="2" destOrd="0" presId="urn:microsoft.com/office/officeart/2018/2/layout/IconVerticalSolidList"/>
    <dgm:cxn modelId="{00AA44BF-4764-49CC-9891-0C6F26F2C745}" type="presParOf" srcId="{9C0185E3-20AB-402E-BB45-29B40044A9B3}" destId="{F2576089-623A-468F-BE7B-5F3D64A14994}" srcOrd="0" destOrd="0" presId="urn:microsoft.com/office/officeart/2018/2/layout/IconVerticalSolidList"/>
    <dgm:cxn modelId="{9411461C-E5A3-4AC2-9724-AB7A454D37C9}" type="presParOf" srcId="{9C0185E3-20AB-402E-BB45-29B40044A9B3}" destId="{7512936B-51A9-4EEB-805A-2C20C8DA520D}" srcOrd="1" destOrd="0" presId="urn:microsoft.com/office/officeart/2018/2/layout/IconVerticalSolidList"/>
    <dgm:cxn modelId="{7E48FD84-BA97-4B39-9638-E0E9543906CD}" type="presParOf" srcId="{9C0185E3-20AB-402E-BB45-29B40044A9B3}" destId="{202AF2F0-9F03-44BF-979A-8EDA5DCB0A47}" srcOrd="2" destOrd="0" presId="urn:microsoft.com/office/officeart/2018/2/layout/IconVerticalSolidList"/>
    <dgm:cxn modelId="{A469F268-E3C2-43E4-81B2-EC59D1980421}" type="presParOf" srcId="{9C0185E3-20AB-402E-BB45-29B40044A9B3}" destId="{FBB08DA6-83E5-4DA6-8A17-43BB9E3A99D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55D6E2-DEAD-4700-B3C6-93358A77038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7CDBB7E-DD7E-471B-950F-CF69D3F4DBD8}">
      <dgm:prSet/>
      <dgm:spPr/>
      <dgm:t>
        <a:bodyPr/>
        <a:lstStyle/>
        <a:p>
          <a:r>
            <a:rPr lang="en-US" b="1" dirty="0">
              <a:latin typeface="Georgia"/>
            </a:rPr>
            <a:t>Study design- </a:t>
          </a:r>
          <a:r>
            <a:rPr lang="en-US" dirty="0">
              <a:latin typeface="Georgia"/>
            </a:rPr>
            <a:t>Qualitative analysis in which I will be using primary data which has been collected while doing this research .</a:t>
          </a:r>
        </a:p>
      </dgm:t>
    </dgm:pt>
    <dgm:pt modelId="{ADF50284-2EF9-4920-9EF3-F644DB04639E}" type="parTrans" cxnId="{406C1F09-0C04-431F-8253-D31D7809DD06}">
      <dgm:prSet/>
      <dgm:spPr/>
      <dgm:t>
        <a:bodyPr/>
        <a:lstStyle/>
        <a:p>
          <a:endParaRPr lang="en-US"/>
        </a:p>
      </dgm:t>
    </dgm:pt>
    <dgm:pt modelId="{C8E1E06D-86C1-422E-B3C6-ECE29B040489}" type="sibTrans" cxnId="{406C1F09-0C04-431F-8253-D31D7809DD06}">
      <dgm:prSet/>
      <dgm:spPr/>
      <dgm:t>
        <a:bodyPr/>
        <a:lstStyle/>
        <a:p>
          <a:endParaRPr lang="en-US"/>
        </a:p>
      </dgm:t>
    </dgm:pt>
    <dgm:pt modelId="{054C6D4D-5964-49BF-B580-4F9F11C6A34A}">
      <dgm:prSet/>
      <dgm:spPr/>
      <dgm:t>
        <a:bodyPr/>
        <a:lstStyle/>
        <a:p>
          <a:r>
            <a:rPr lang="en-US" b="1" dirty="0">
              <a:latin typeface="Georgia"/>
            </a:rPr>
            <a:t>Study duration- </a:t>
          </a:r>
          <a:r>
            <a:rPr lang="en-US" dirty="0">
              <a:latin typeface="Georgia"/>
            </a:rPr>
            <a:t>3 months</a:t>
          </a:r>
        </a:p>
      </dgm:t>
    </dgm:pt>
    <dgm:pt modelId="{A568E9F2-14FC-4A4F-9B86-C484E567F75E}" type="parTrans" cxnId="{92591FE5-75C5-4734-8214-BDC4F63E0A48}">
      <dgm:prSet/>
      <dgm:spPr/>
      <dgm:t>
        <a:bodyPr/>
        <a:lstStyle/>
        <a:p>
          <a:endParaRPr lang="en-US"/>
        </a:p>
      </dgm:t>
    </dgm:pt>
    <dgm:pt modelId="{56ACDCDB-0E56-429F-98FD-43AB194D04C5}" type="sibTrans" cxnId="{92591FE5-75C5-4734-8214-BDC4F63E0A48}">
      <dgm:prSet/>
      <dgm:spPr/>
      <dgm:t>
        <a:bodyPr/>
        <a:lstStyle/>
        <a:p>
          <a:endParaRPr lang="en-US"/>
        </a:p>
      </dgm:t>
    </dgm:pt>
    <dgm:pt modelId="{37DF2E50-9B9A-4532-8286-E848C9A675D5}">
      <dgm:prSet/>
      <dgm:spPr/>
      <dgm:t>
        <a:bodyPr/>
        <a:lstStyle/>
        <a:p>
          <a:r>
            <a:rPr lang="en-US" b="1" u="sng" dirty="0">
              <a:latin typeface="Georgia"/>
            </a:rPr>
            <a:t>Study population-</a:t>
          </a:r>
          <a:r>
            <a:rPr lang="en-US" b="1" dirty="0">
              <a:latin typeface="Georgia"/>
            </a:rPr>
            <a:t> </a:t>
          </a:r>
          <a:r>
            <a:rPr lang="en-US" dirty="0">
              <a:latin typeface="Georgia"/>
            </a:rPr>
            <a:t>Mental health clients visiting </a:t>
          </a:r>
          <a:r>
            <a:rPr lang="en-US" dirty="0" err="1">
              <a:latin typeface="Georgia"/>
            </a:rPr>
            <a:t>DrSafeHands</a:t>
          </a:r>
          <a:endParaRPr lang="en-US" dirty="0">
            <a:latin typeface="Georgia"/>
          </a:endParaRPr>
        </a:p>
      </dgm:t>
    </dgm:pt>
    <dgm:pt modelId="{7D0FE037-C325-41C1-964F-40B39C4CE07A}" type="parTrans" cxnId="{9A556F7D-83F4-46B6-880E-885E827E5EFE}">
      <dgm:prSet/>
      <dgm:spPr/>
      <dgm:t>
        <a:bodyPr/>
        <a:lstStyle/>
        <a:p>
          <a:endParaRPr lang="en-US"/>
        </a:p>
      </dgm:t>
    </dgm:pt>
    <dgm:pt modelId="{552D17EE-44BA-41BA-AA1E-0571FB9A0353}" type="sibTrans" cxnId="{9A556F7D-83F4-46B6-880E-885E827E5EFE}">
      <dgm:prSet/>
      <dgm:spPr/>
      <dgm:t>
        <a:bodyPr/>
        <a:lstStyle/>
        <a:p>
          <a:endParaRPr lang="en-US"/>
        </a:p>
      </dgm:t>
    </dgm:pt>
    <dgm:pt modelId="{D3B191C6-4382-4A7E-BE8C-DF27674E1F67}">
      <dgm:prSet/>
      <dgm:spPr/>
      <dgm:t>
        <a:bodyPr/>
        <a:lstStyle/>
        <a:p>
          <a:r>
            <a:rPr lang="en-US" b="1" u="sng" dirty="0">
              <a:latin typeface="Georgia"/>
            </a:rPr>
            <a:t>Sampling method:</a:t>
          </a:r>
          <a:r>
            <a:rPr lang="en-US" b="1" dirty="0">
              <a:latin typeface="Georgia"/>
            </a:rPr>
            <a:t> </a:t>
          </a:r>
          <a:r>
            <a:rPr lang="en-US" dirty="0">
              <a:latin typeface="Georgia"/>
            </a:rPr>
            <a:t>Random sampling method will be used for the study.</a:t>
          </a:r>
        </a:p>
      </dgm:t>
    </dgm:pt>
    <dgm:pt modelId="{56DB5546-3D60-468E-93C3-4ADACA93ACCA}" type="parTrans" cxnId="{EE4306F7-5A68-4354-A24B-7FAC2A2FB999}">
      <dgm:prSet/>
      <dgm:spPr/>
      <dgm:t>
        <a:bodyPr/>
        <a:lstStyle/>
        <a:p>
          <a:endParaRPr lang="en-US"/>
        </a:p>
      </dgm:t>
    </dgm:pt>
    <dgm:pt modelId="{738B50B0-A990-4394-A746-81FC34F1689F}" type="sibTrans" cxnId="{EE4306F7-5A68-4354-A24B-7FAC2A2FB999}">
      <dgm:prSet/>
      <dgm:spPr/>
      <dgm:t>
        <a:bodyPr/>
        <a:lstStyle/>
        <a:p>
          <a:endParaRPr lang="en-US"/>
        </a:p>
      </dgm:t>
    </dgm:pt>
    <dgm:pt modelId="{AE6C3AF9-A59F-493E-8349-1A6A9A37871B}">
      <dgm:prSet/>
      <dgm:spPr/>
      <dgm:t>
        <a:bodyPr/>
        <a:lstStyle/>
        <a:p>
          <a:r>
            <a:rPr lang="en-US" b="1" u="sng" dirty="0">
              <a:latin typeface="Georgia"/>
            </a:rPr>
            <a:t>Method of data collection:</a:t>
          </a:r>
          <a:r>
            <a:rPr lang="en-US" b="1" dirty="0">
              <a:latin typeface="Georgia"/>
            </a:rPr>
            <a:t> </a:t>
          </a:r>
          <a:r>
            <a:rPr lang="en-US" dirty="0">
              <a:latin typeface="Georgia"/>
            </a:rPr>
            <a:t>The Google form will be circulated among the eligible participants and the responses will be entered and stored in Microsoft Excel Spreadsheet.</a:t>
          </a:r>
        </a:p>
      </dgm:t>
    </dgm:pt>
    <dgm:pt modelId="{34C72A85-7CEB-4CD5-9C3F-0A8B81E39B25}" type="parTrans" cxnId="{1E2F7402-E25A-4C5E-8818-0922DDDF2EA5}">
      <dgm:prSet/>
      <dgm:spPr/>
      <dgm:t>
        <a:bodyPr/>
        <a:lstStyle/>
        <a:p>
          <a:endParaRPr lang="en-US"/>
        </a:p>
      </dgm:t>
    </dgm:pt>
    <dgm:pt modelId="{DDD5D46F-48BE-42F6-AFB5-ADE7CCC1BB37}" type="sibTrans" cxnId="{1E2F7402-E25A-4C5E-8818-0922DDDF2EA5}">
      <dgm:prSet/>
      <dgm:spPr/>
      <dgm:t>
        <a:bodyPr/>
        <a:lstStyle/>
        <a:p>
          <a:endParaRPr lang="en-US"/>
        </a:p>
      </dgm:t>
    </dgm:pt>
    <dgm:pt modelId="{0937D989-E378-451E-BB5B-9F1AB95E8FC6}">
      <dgm:prSet/>
      <dgm:spPr/>
      <dgm:t>
        <a:bodyPr/>
        <a:lstStyle/>
        <a:p>
          <a:r>
            <a:rPr lang="en-US" b="1" u="sng" dirty="0">
              <a:latin typeface="Georgia"/>
            </a:rPr>
            <a:t>Data Analysis:</a:t>
          </a:r>
          <a:r>
            <a:rPr lang="en-US" b="1" dirty="0">
              <a:latin typeface="Georgia"/>
            </a:rPr>
            <a:t> </a:t>
          </a:r>
          <a:r>
            <a:rPr lang="en-US" dirty="0">
              <a:latin typeface="Georgia"/>
            </a:rPr>
            <a:t>Data will be </a:t>
          </a:r>
          <a:r>
            <a:rPr lang="en-US" dirty="0" err="1">
              <a:latin typeface="Georgia"/>
            </a:rPr>
            <a:t>analysed</a:t>
          </a:r>
          <a:r>
            <a:rPr lang="en-US" dirty="0">
              <a:latin typeface="Georgia"/>
            </a:rPr>
            <a:t> using IBM SPSS. Chi square test will be used to test associations for statistical significance. To organize and summarize the data and need numbers to describe what happened, Histograms or Bar Graphs used to show the way data are distributed. </a:t>
          </a:r>
        </a:p>
      </dgm:t>
    </dgm:pt>
    <dgm:pt modelId="{67526897-FD8E-4334-9832-96C802A68220}" type="parTrans" cxnId="{05D6E4CF-3E29-482B-8498-AF61ADC7183E}">
      <dgm:prSet/>
      <dgm:spPr/>
      <dgm:t>
        <a:bodyPr/>
        <a:lstStyle/>
        <a:p>
          <a:endParaRPr lang="en-US"/>
        </a:p>
      </dgm:t>
    </dgm:pt>
    <dgm:pt modelId="{B5F82D8E-CBBB-46FF-AC42-78053C31F952}" type="sibTrans" cxnId="{05D6E4CF-3E29-482B-8498-AF61ADC7183E}">
      <dgm:prSet/>
      <dgm:spPr/>
      <dgm:t>
        <a:bodyPr/>
        <a:lstStyle/>
        <a:p>
          <a:endParaRPr lang="en-US"/>
        </a:p>
      </dgm:t>
    </dgm:pt>
    <dgm:pt modelId="{B4C42C7C-6221-4D40-8775-DDC5394077D9}" type="pres">
      <dgm:prSet presAssocID="{5555D6E2-DEAD-4700-B3C6-93358A77038E}" presName="root" presStyleCnt="0">
        <dgm:presLayoutVars>
          <dgm:dir/>
          <dgm:resizeHandles val="exact"/>
        </dgm:presLayoutVars>
      </dgm:prSet>
      <dgm:spPr/>
    </dgm:pt>
    <dgm:pt modelId="{F56E832D-1F5C-4E47-934A-A99D02FCADBE}" type="pres">
      <dgm:prSet presAssocID="{37CDBB7E-DD7E-471B-950F-CF69D3F4DBD8}" presName="compNode" presStyleCnt="0"/>
      <dgm:spPr/>
    </dgm:pt>
    <dgm:pt modelId="{C6A14F82-D53A-43AC-9451-44212372A64E}" type="pres">
      <dgm:prSet presAssocID="{37CDBB7E-DD7E-471B-950F-CF69D3F4DBD8}" presName="bgRect" presStyleLbl="bgShp" presStyleIdx="0" presStyleCnt="6"/>
      <dgm:spPr/>
    </dgm:pt>
    <dgm:pt modelId="{5F91319B-4959-4543-9578-D6952BCBB451}" type="pres">
      <dgm:prSet presAssocID="{37CDBB7E-DD7E-471B-950F-CF69D3F4DBD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9B7B4E60-C199-405D-BF90-2C9EB200583B}" type="pres">
      <dgm:prSet presAssocID="{37CDBB7E-DD7E-471B-950F-CF69D3F4DBD8}" presName="spaceRect" presStyleCnt="0"/>
      <dgm:spPr/>
    </dgm:pt>
    <dgm:pt modelId="{DC070AA2-F430-439D-B5ED-F106EFA85C88}" type="pres">
      <dgm:prSet presAssocID="{37CDBB7E-DD7E-471B-950F-CF69D3F4DBD8}" presName="parTx" presStyleLbl="revTx" presStyleIdx="0" presStyleCnt="6">
        <dgm:presLayoutVars>
          <dgm:chMax val="0"/>
          <dgm:chPref val="0"/>
        </dgm:presLayoutVars>
      </dgm:prSet>
      <dgm:spPr/>
    </dgm:pt>
    <dgm:pt modelId="{53DE51AD-C202-4F7E-9DC6-BC4AA5D79D50}" type="pres">
      <dgm:prSet presAssocID="{C8E1E06D-86C1-422E-B3C6-ECE29B040489}" presName="sibTrans" presStyleCnt="0"/>
      <dgm:spPr/>
    </dgm:pt>
    <dgm:pt modelId="{49EBDDFD-1521-453C-957E-B71DA3CA6AAB}" type="pres">
      <dgm:prSet presAssocID="{054C6D4D-5964-49BF-B580-4F9F11C6A34A}" presName="compNode" presStyleCnt="0"/>
      <dgm:spPr/>
    </dgm:pt>
    <dgm:pt modelId="{6E1B4B52-83B3-4A6F-AA38-6D724BB0E04E}" type="pres">
      <dgm:prSet presAssocID="{054C6D4D-5964-49BF-B580-4F9F11C6A34A}" presName="bgRect" presStyleLbl="bgShp" presStyleIdx="1" presStyleCnt="6"/>
      <dgm:spPr/>
    </dgm:pt>
    <dgm:pt modelId="{DAED602B-A050-487C-887C-C18502BF6DBB}" type="pres">
      <dgm:prSet presAssocID="{054C6D4D-5964-49BF-B580-4F9F11C6A34A}"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AAFB7695-5A5F-40F2-8996-BC66E665B091}" type="pres">
      <dgm:prSet presAssocID="{054C6D4D-5964-49BF-B580-4F9F11C6A34A}" presName="spaceRect" presStyleCnt="0"/>
      <dgm:spPr/>
    </dgm:pt>
    <dgm:pt modelId="{BF3E8570-9292-4CEE-862D-2A59122E0295}" type="pres">
      <dgm:prSet presAssocID="{054C6D4D-5964-49BF-B580-4F9F11C6A34A}" presName="parTx" presStyleLbl="revTx" presStyleIdx="1" presStyleCnt="6">
        <dgm:presLayoutVars>
          <dgm:chMax val="0"/>
          <dgm:chPref val="0"/>
        </dgm:presLayoutVars>
      </dgm:prSet>
      <dgm:spPr/>
    </dgm:pt>
    <dgm:pt modelId="{B82A5A61-8523-4163-BDCB-3D4F7F707C15}" type="pres">
      <dgm:prSet presAssocID="{56ACDCDB-0E56-429F-98FD-43AB194D04C5}" presName="sibTrans" presStyleCnt="0"/>
      <dgm:spPr/>
    </dgm:pt>
    <dgm:pt modelId="{B10A1A27-ACEF-407D-ADFD-9897F510A31E}" type="pres">
      <dgm:prSet presAssocID="{37DF2E50-9B9A-4532-8286-E848C9A675D5}" presName="compNode" presStyleCnt="0"/>
      <dgm:spPr/>
    </dgm:pt>
    <dgm:pt modelId="{A4EF1DF8-8D25-42B3-8C12-9A70EB76D259}" type="pres">
      <dgm:prSet presAssocID="{37DF2E50-9B9A-4532-8286-E848C9A675D5}" presName="bgRect" presStyleLbl="bgShp" presStyleIdx="2" presStyleCnt="6"/>
      <dgm:spPr/>
    </dgm:pt>
    <dgm:pt modelId="{EEAB0EB1-5149-4EF5-84F0-E6B802A3C96C}" type="pres">
      <dgm:prSet presAssocID="{37DF2E50-9B9A-4532-8286-E848C9A675D5}"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oup"/>
        </a:ext>
      </dgm:extLst>
    </dgm:pt>
    <dgm:pt modelId="{E567BB8E-D5F5-4B72-B291-B9F265F6F596}" type="pres">
      <dgm:prSet presAssocID="{37DF2E50-9B9A-4532-8286-E848C9A675D5}" presName="spaceRect" presStyleCnt="0"/>
      <dgm:spPr/>
    </dgm:pt>
    <dgm:pt modelId="{4E4C38D2-B596-4C99-A08E-6A50C61F3D9B}" type="pres">
      <dgm:prSet presAssocID="{37DF2E50-9B9A-4532-8286-E848C9A675D5}" presName="parTx" presStyleLbl="revTx" presStyleIdx="2" presStyleCnt="6">
        <dgm:presLayoutVars>
          <dgm:chMax val="0"/>
          <dgm:chPref val="0"/>
        </dgm:presLayoutVars>
      </dgm:prSet>
      <dgm:spPr/>
    </dgm:pt>
    <dgm:pt modelId="{1A81F5C1-411E-4895-85DB-707166FAC23F}" type="pres">
      <dgm:prSet presAssocID="{552D17EE-44BA-41BA-AA1E-0571FB9A0353}" presName="sibTrans" presStyleCnt="0"/>
      <dgm:spPr/>
    </dgm:pt>
    <dgm:pt modelId="{F8D56B24-DD0B-41B3-A20F-CB861674D228}" type="pres">
      <dgm:prSet presAssocID="{D3B191C6-4382-4A7E-BE8C-DF27674E1F67}" presName="compNode" presStyleCnt="0"/>
      <dgm:spPr/>
    </dgm:pt>
    <dgm:pt modelId="{AE3C5720-D614-4E8A-BF0F-ECAD47107B23}" type="pres">
      <dgm:prSet presAssocID="{D3B191C6-4382-4A7E-BE8C-DF27674E1F67}" presName="bgRect" presStyleLbl="bgShp" presStyleIdx="3" presStyleCnt="6"/>
      <dgm:spPr/>
    </dgm:pt>
    <dgm:pt modelId="{6F781815-2BFD-4C1D-89F8-7D6009A1F0B3}" type="pres">
      <dgm:prSet presAssocID="{D3B191C6-4382-4A7E-BE8C-DF27674E1F6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s"/>
        </a:ext>
      </dgm:extLst>
    </dgm:pt>
    <dgm:pt modelId="{E2681749-36D2-448D-92CE-E6188955A4A4}" type="pres">
      <dgm:prSet presAssocID="{D3B191C6-4382-4A7E-BE8C-DF27674E1F67}" presName="spaceRect" presStyleCnt="0"/>
      <dgm:spPr/>
    </dgm:pt>
    <dgm:pt modelId="{FEB80895-F407-46EC-B5C3-9B76280313F4}" type="pres">
      <dgm:prSet presAssocID="{D3B191C6-4382-4A7E-BE8C-DF27674E1F67}" presName="parTx" presStyleLbl="revTx" presStyleIdx="3" presStyleCnt="6">
        <dgm:presLayoutVars>
          <dgm:chMax val="0"/>
          <dgm:chPref val="0"/>
        </dgm:presLayoutVars>
      </dgm:prSet>
      <dgm:spPr/>
    </dgm:pt>
    <dgm:pt modelId="{1EC7A467-8935-49A0-8583-015C8D55606F}" type="pres">
      <dgm:prSet presAssocID="{738B50B0-A990-4394-A746-81FC34F1689F}" presName="sibTrans" presStyleCnt="0"/>
      <dgm:spPr/>
    </dgm:pt>
    <dgm:pt modelId="{0ED81FD4-BF75-4387-867D-DCC84010B79F}" type="pres">
      <dgm:prSet presAssocID="{AE6C3AF9-A59F-493E-8349-1A6A9A37871B}" presName="compNode" presStyleCnt="0"/>
      <dgm:spPr/>
    </dgm:pt>
    <dgm:pt modelId="{7146C6F0-4336-4E31-861F-5A5B1CD45BFC}" type="pres">
      <dgm:prSet presAssocID="{AE6C3AF9-A59F-493E-8349-1A6A9A37871B}" presName="bgRect" presStyleLbl="bgShp" presStyleIdx="4" presStyleCnt="6"/>
      <dgm:spPr/>
    </dgm:pt>
    <dgm:pt modelId="{9D94803B-1AD3-48DD-AF46-BB044496CEFB}" type="pres">
      <dgm:prSet presAssocID="{AE6C3AF9-A59F-493E-8349-1A6A9A37871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lowchart"/>
        </a:ext>
      </dgm:extLst>
    </dgm:pt>
    <dgm:pt modelId="{BF52006E-3492-40D3-8527-A232FDF368D7}" type="pres">
      <dgm:prSet presAssocID="{AE6C3AF9-A59F-493E-8349-1A6A9A37871B}" presName="spaceRect" presStyleCnt="0"/>
      <dgm:spPr/>
    </dgm:pt>
    <dgm:pt modelId="{65554147-F3B2-45AE-BEEB-D951C6B28E96}" type="pres">
      <dgm:prSet presAssocID="{AE6C3AF9-A59F-493E-8349-1A6A9A37871B}" presName="parTx" presStyleLbl="revTx" presStyleIdx="4" presStyleCnt="6">
        <dgm:presLayoutVars>
          <dgm:chMax val="0"/>
          <dgm:chPref val="0"/>
        </dgm:presLayoutVars>
      </dgm:prSet>
      <dgm:spPr/>
    </dgm:pt>
    <dgm:pt modelId="{7263F478-2A78-4178-902B-3EC48F359FDC}" type="pres">
      <dgm:prSet presAssocID="{DDD5D46F-48BE-42F6-AFB5-ADE7CCC1BB37}" presName="sibTrans" presStyleCnt="0"/>
      <dgm:spPr/>
    </dgm:pt>
    <dgm:pt modelId="{352341C6-E7E6-4D56-88E6-73D8E6CBFC00}" type="pres">
      <dgm:prSet presAssocID="{0937D989-E378-451E-BB5B-9F1AB95E8FC6}" presName="compNode" presStyleCnt="0"/>
      <dgm:spPr/>
    </dgm:pt>
    <dgm:pt modelId="{0B04F470-D96A-4EAF-AF83-79DB88E576C1}" type="pres">
      <dgm:prSet presAssocID="{0937D989-E378-451E-BB5B-9F1AB95E8FC6}" presName="bgRect" presStyleLbl="bgShp" presStyleIdx="5" presStyleCnt="6"/>
      <dgm:spPr/>
    </dgm:pt>
    <dgm:pt modelId="{30B202FF-271B-409E-88FA-AA7D97F95F78}" type="pres">
      <dgm:prSet presAssocID="{0937D989-E378-451E-BB5B-9F1AB95E8FC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atistics"/>
        </a:ext>
      </dgm:extLst>
    </dgm:pt>
    <dgm:pt modelId="{FF29869C-0F03-43DF-AB85-022CCFC07015}" type="pres">
      <dgm:prSet presAssocID="{0937D989-E378-451E-BB5B-9F1AB95E8FC6}" presName="spaceRect" presStyleCnt="0"/>
      <dgm:spPr/>
    </dgm:pt>
    <dgm:pt modelId="{69E55841-1D75-4D97-9B91-B77AF8750A60}" type="pres">
      <dgm:prSet presAssocID="{0937D989-E378-451E-BB5B-9F1AB95E8FC6}" presName="parTx" presStyleLbl="revTx" presStyleIdx="5" presStyleCnt="6">
        <dgm:presLayoutVars>
          <dgm:chMax val="0"/>
          <dgm:chPref val="0"/>
        </dgm:presLayoutVars>
      </dgm:prSet>
      <dgm:spPr/>
    </dgm:pt>
  </dgm:ptLst>
  <dgm:cxnLst>
    <dgm:cxn modelId="{1E2F7402-E25A-4C5E-8818-0922DDDF2EA5}" srcId="{5555D6E2-DEAD-4700-B3C6-93358A77038E}" destId="{AE6C3AF9-A59F-493E-8349-1A6A9A37871B}" srcOrd="4" destOrd="0" parTransId="{34C72A85-7CEB-4CD5-9C3F-0A8B81E39B25}" sibTransId="{DDD5D46F-48BE-42F6-AFB5-ADE7CCC1BB37}"/>
    <dgm:cxn modelId="{406C1F09-0C04-431F-8253-D31D7809DD06}" srcId="{5555D6E2-DEAD-4700-B3C6-93358A77038E}" destId="{37CDBB7E-DD7E-471B-950F-CF69D3F4DBD8}" srcOrd="0" destOrd="0" parTransId="{ADF50284-2EF9-4920-9EF3-F644DB04639E}" sibTransId="{C8E1E06D-86C1-422E-B3C6-ECE29B040489}"/>
    <dgm:cxn modelId="{32F56D16-6FA4-4081-9814-614C0B12B48F}" type="presOf" srcId="{37DF2E50-9B9A-4532-8286-E848C9A675D5}" destId="{4E4C38D2-B596-4C99-A08E-6A50C61F3D9B}" srcOrd="0" destOrd="0" presId="urn:microsoft.com/office/officeart/2018/2/layout/IconVerticalSolidList"/>
    <dgm:cxn modelId="{03771B6E-87F4-4F7D-A3AE-7D58666AD964}" type="presOf" srcId="{054C6D4D-5964-49BF-B580-4F9F11C6A34A}" destId="{BF3E8570-9292-4CEE-862D-2A59122E0295}" srcOrd="0" destOrd="0" presId="urn:microsoft.com/office/officeart/2018/2/layout/IconVerticalSolidList"/>
    <dgm:cxn modelId="{09839F71-1999-408E-9757-52DE6F5B82B7}" type="presOf" srcId="{37CDBB7E-DD7E-471B-950F-CF69D3F4DBD8}" destId="{DC070AA2-F430-439D-B5ED-F106EFA85C88}" srcOrd="0" destOrd="0" presId="urn:microsoft.com/office/officeart/2018/2/layout/IconVerticalSolidList"/>
    <dgm:cxn modelId="{3F281C5A-7E81-4A86-BF89-3BA0328153A5}" type="presOf" srcId="{AE6C3AF9-A59F-493E-8349-1A6A9A37871B}" destId="{65554147-F3B2-45AE-BEEB-D951C6B28E96}" srcOrd="0" destOrd="0" presId="urn:microsoft.com/office/officeart/2018/2/layout/IconVerticalSolidList"/>
    <dgm:cxn modelId="{9A556F7D-83F4-46B6-880E-885E827E5EFE}" srcId="{5555D6E2-DEAD-4700-B3C6-93358A77038E}" destId="{37DF2E50-9B9A-4532-8286-E848C9A675D5}" srcOrd="2" destOrd="0" parTransId="{7D0FE037-C325-41C1-964F-40B39C4CE07A}" sibTransId="{552D17EE-44BA-41BA-AA1E-0571FB9A0353}"/>
    <dgm:cxn modelId="{E51EE77E-93A0-4640-9766-AF403415F641}" type="presOf" srcId="{5555D6E2-DEAD-4700-B3C6-93358A77038E}" destId="{B4C42C7C-6221-4D40-8775-DDC5394077D9}" srcOrd="0" destOrd="0" presId="urn:microsoft.com/office/officeart/2018/2/layout/IconVerticalSolidList"/>
    <dgm:cxn modelId="{3F4121AC-D859-45F0-9472-C087F877A8FF}" type="presOf" srcId="{D3B191C6-4382-4A7E-BE8C-DF27674E1F67}" destId="{FEB80895-F407-46EC-B5C3-9B76280313F4}" srcOrd="0" destOrd="0" presId="urn:microsoft.com/office/officeart/2018/2/layout/IconVerticalSolidList"/>
    <dgm:cxn modelId="{05D6E4CF-3E29-482B-8498-AF61ADC7183E}" srcId="{5555D6E2-DEAD-4700-B3C6-93358A77038E}" destId="{0937D989-E378-451E-BB5B-9F1AB95E8FC6}" srcOrd="5" destOrd="0" parTransId="{67526897-FD8E-4334-9832-96C802A68220}" sibTransId="{B5F82D8E-CBBB-46FF-AC42-78053C31F952}"/>
    <dgm:cxn modelId="{92591FE5-75C5-4734-8214-BDC4F63E0A48}" srcId="{5555D6E2-DEAD-4700-B3C6-93358A77038E}" destId="{054C6D4D-5964-49BF-B580-4F9F11C6A34A}" srcOrd="1" destOrd="0" parTransId="{A568E9F2-14FC-4A4F-9B86-C484E567F75E}" sibTransId="{56ACDCDB-0E56-429F-98FD-43AB194D04C5}"/>
    <dgm:cxn modelId="{2E4148F2-3B29-4C31-95A8-8854EA369B36}" type="presOf" srcId="{0937D989-E378-451E-BB5B-9F1AB95E8FC6}" destId="{69E55841-1D75-4D97-9B91-B77AF8750A60}" srcOrd="0" destOrd="0" presId="urn:microsoft.com/office/officeart/2018/2/layout/IconVerticalSolidList"/>
    <dgm:cxn modelId="{EE4306F7-5A68-4354-A24B-7FAC2A2FB999}" srcId="{5555D6E2-DEAD-4700-B3C6-93358A77038E}" destId="{D3B191C6-4382-4A7E-BE8C-DF27674E1F67}" srcOrd="3" destOrd="0" parTransId="{56DB5546-3D60-468E-93C3-4ADACA93ACCA}" sibTransId="{738B50B0-A990-4394-A746-81FC34F1689F}"/>
    <dgm:cxn modelId="{6E805099-291F-47B6-AC9A-5E151AC65D2E}" type="presParOf" srcId="{B4C42C7C-6221-4D40-8775-DDC5394077D9}" destId="{F56E832D-1F5C-4E47-934A-A99D02FCADBE}" srcOrd="0" destOrd="0" presId="urn:microsoft.com/office/officeart/2018/2/layout/IconVerticalSolidList"/>
    <dgm:cxn modelId="{2BDD0C2F-5493-4E9A-AEAD-823253E0C295}" type="presParOf" srcId="{F56E832D-1F5C-4E47-934A-A99D02FCADBE}" destId="{C6A14F82-D53A-43AC-9451-44212372A64E}" srcOrd="0" destOrd="0" presId="urn:microsoft.com/office/officeart/2018/2/layout/IconVerticalSolidList"/>
    <dgm:cxn modelId="{1F768BC2-4C32-4BCB-BA85-39EEA5F3F1BB}" type="presParOf" srcId="{F56E832D-1F5C-4E47-934A-A99D02FCADBE}" destId="{5F91319B-4959-4543-9578-D6952BCBB451}" srcOrd="1" destOrd="0" presId="urn:microsoft.com/office/officeart/2018/2/layout/IconVerticalSolidList"/>
    <dgm:cxn modelId="{C4A6CA6E-3020-44A0-A3DF-A5F82BD2A70C}" type="presParOf" srcId="{F56E832D-1F5C-4E47-934A-A99D02FCADBE}" destId="{9B7B4E60-C199-405D-BF90-2C9EB200583B}" srcOrd="2" destOrd="0" presId="urn:microsoft.com/office/officeart/2018/2/layout/IconVerticalSolidList"/>
    <dgm:cxn modelId="{0F4A102D-ECF8-45D7-8F52-1385A4DF2669}" type="presParOf" srcId="{F56E832D-1F5C-4E47-934A-A99D02FCADBE}" destId="{DC070AA2-F430-439D-B5ED-F106EFA85C88}" srcOrd="3" destOrd="0" presId="urn:microsoft.com/office/officeart/2018/2/layout/IconVerticalSolidList"/>
    <dgm:cxn modelId="{9E585B5B-0578-4C5E-8CEF-DE7740268288}" type="presParOf" srcId="{B4C42C7C-6221-4D40-8775-DDC5394077D9}" destId="{53DE51AD-C202-4F7E-9DC6-BC4AA5D79D50}" srcOrd="1" destOrd="0" presId="urn:microsoft.com/office/officeart/2018/2/layout/IconVerticalSolidList"/>
    <dgm:cxn modelId="{8990877D-B22A-48C4-8D23-13E66A4094A9}" type="presParOf" srcId="{B4C42C7C-6221-4D40-8775-DDC5394077D9}" destId="{49EBDDFD-1521-453C-957E-B71DA3CA6AAB}" srcOrd="2" destOrd="0" presId="urn:microsoft.com/office/officeart/2018/2/layout/IconVerticalSolidList"/>
    <dgm:cxn modelId="{8687BBB8-B8F0-46E2-9BDA-412352CF7DC7}" type="presParOf" srcId="{49EBDDFD-1521-453C-957E-B71DA3CA6AAB}" destId="{6E1B4B52-83B3-4A6F-AA38-6D724BB0E04E}" srcOrd="0" destOrd="0" presId="urn:microsoft.com/office/officeart/2018/2/layout/IconVerticalSolidList"/>
    <dgm:cxn modelId="{BE389F7A-A907-4C49-A1AA-090BFBD4C9C4}" type="presParOf" srcId="{49EBDDFD-1521-453C-957E-B71DA3CA6AAB}" destId="{DAED602B-A050-487C-887C-C18502BF6DBB}" srcOrd="1" destOrd="0" presId="urn:microsoft.com/office/officeart/2018/2/layout/IconVerticalSolidList"/>
    <dgm:cxn modelId="{0F14E6E1-6C4E-4192-B4A0-D1928D92CAED}" type="presParOf" srcId="{49EBDDFD-1521-453C-957E-B71DA3CA6AAB}" destId="{AAFB7695-5A5F-40F2-8996-BC66E665B091}" srcOrd="2" destOrd="0" presId="urn:microsoft.com/office/officeart/2018/2/layout/IconVerticalSolidList"/>
    <dgm:cxn modelId="{8121C092-5EC5-4D4A-B4E5-07BFD6B46D32}" type="presParOf" srcId="{49EBDDFD-1521-453C-957E-B71DA3CA6AAB}" destId="{BF3E8570-9292-4CEE-862D-2A59122E0295}" srcOrd="3" destOrd="0" presId="urn:microsoft.com/office/officeart/2018/2/layout/IconVerticalSolidList"/>
    <dgm:cxn modelId="{3BD7AF8F-B17A-44AC-A715-898C9B113768}" type="presParOf" srcId="{B4C42C7C-6221-4D40-8775-DDC5394077D9}" destId="{B82A5A61-8523-4163-BDCB-3D4F7F707C15}" srcOrd="3" destOrd="0" presId="urn:microsoft.com/office/officeart/2018/2/layout/IconVerticalSolidList"/>
    <dgm:cxn modelId="{B84BA4FA-B2F8-4CA3-B1E9-F32D63B0042E}" type="presParOf" srcId="{B4C42C7C-6221-4D40-8775-DDC5394077D9}" destId="{B10A1A27-ACEF-407D-ADFD-9897F510A31E}" srcOrd="4" destOrd="0" presId="urn:microsoft.com/office/officeart/2018/2/layout/IconVerticalSolidList"/>
    <dgm:cxn modelId="{58C5D204-8BC8-42E9-BF44-499575A13D29}" type="presParOf" srcId="{B10A1A27-ACEF-407D-ADFD-9897F510A31E}" destId="{A4EF1DF8-8D25-42B3-8C12-9A70EB76D259}" srcOrd="0" destOrd="0" presId="urn:microsoft.com/office/officeart/2018/2/layout/IconVerticalSolidList"/>
    <dgm:cxn modelId="{35132D3B-7610-43D7-BD41-B3893FF2CE81}" type="presParOf" srcId="{B10A1A27-ACEF-407D-ADFD-9897F510A31E}" destId="{EEAB0EB1-5149-4EF5-84F0-E6B802A3C96C}" srcOrd="1" destOrd="0" presId="urn:microsoft.com/office/officeart/2018/2/layout/IconVerticalSolidList"/>
    <dgm:cxn modelId="{2F6F57D5-FEC1-4FA6-8D00-5BACB97F2A31}" type="presParOf" srcId="{B10A1A27-ACEF-407D-ADFD-9897F510A31E}" destId="{E567BB8E-D5F5-4B72-B291-B9F265F6F596}" srcOrd="2" destOrd="0" presId="urn:microsoft.com/office/officeart/2018/2/layout/IconVerticalSolidList"/>
    <dgm:cxn modelId="{EFF7CB88-8298-4CE2-A9AB-4F4A47AF2F35}" type="presParOf" srcId="{B10A1A27-ACEF-407D-ADFD-9897F510A31E}" destId="{4E4C38D2-B596-4C99-A08E-6A50C61F3D9B}" srcOrd="3" destOrd="0" presId="urn:microsoft.com/office/officeart/2018/2/layout/IconVerticalSolidList"/>
    <dgm:cxn modelId="{146E3994-AB20-4E30-9291-0613F5354683}" type="presParOf" srcId="{B4C42C7C-6221-4D40-8775-DDC5394077D9}" destId="{1A81F5C1-411E-4895-85DB-707166FAC23F}" srcOrd="5" destOrd="0" presId="urn:microsoft.com/office/officeart/2018/2/layout/IconVerticalSolidList"/>
    <dgm:cxn modelId="{2A29EBDA-2854-49E3-9BE8-BBB4F52538DB}" type="presParOf" srcId="{B4C42C7C-6221-4D40-8775-DDC5394077D9}" destId="{F8D56B24-DD0B-41B3-A20F-CB861674D228}" srcOrd="6" destOrd="0" presId="urn:microsoft.com/office/officeart/2018/2/layout/IconVerticalSolidList"/>
    <dgm:cxn modelId="{12C1F106-5199-4FAB-8BC6-47E1663D8DE6}" type="presParOf" srcId="{F8D56B24-DD0B-41B3-A20F-CB861674D228}" destId="{AE3C5720-D614-4E8A-BF0F-ECAD47107B23}" srcOrd="0" destOrd="0" presId="urn:microsoft.com/office/officeart/2018/2/layout/IconVerticalSolidList"/>
    <dgm:cxn modelId="{9683AFA1-DA26-4A3D-8C10-887DBDC952C4}" type="presParOf" srcId="{F8D56B24-DD0B-41B3-A20F-CB861674D228}" destId="{6F781815-2BFD-4C1D-89F8-7D6009A1F0B3}" srcOrd="1" destOrd="0" presId="urn:microsoft.com/office/officeart/2018/2/layout/IconVerticalSolidList"/>
    <dgm:cxn modelId="{35936824-2F2A-4415-8AF8-CCAC3BC2C8E2}" type="presParOf" srcId="{F8D56B24-DD0B-41B3-A20F-CB861674D228}" destId="{E2681749-36D2-448D-92CE-E6188955A4A4}" srcOrd="2" destOrd="0" presId="urn:microsoft.com/office/officeart/2018/2/layout/IconVerticalSolidList"/>
    <dgm:cxn modelId="{F3765C79-1B15-4456-9297-75E81588E01E}" type="presParOf" srcId="{F8D56B24-DD0B-41B3-A20F-CB861674D228}" destId="{FEB80895-F407-46EC-B5C3-9B76280313F4}" srcOrd="3" destOrd="0" presId="urn:microsoft.com/office/officeart/2018/2/layout/IconVerticalSolidList"/>
    <dgm:cxn modelId="{5128A545-851C-4E95-80D8-8F4DEC3DEF01}" type="presParOf" srcId="{B4C42C7C-6221-4D40-8775-DDC5394077D9}" destId="{1EC7A467-8935-49A0-8583-015C8D55606F}" srcOrd="7" destOrd="0" presId="urn:microsoft.com/office/officeart/2018/2/layout/IconVerticalSolidList"/>
    <dgm:cxn modelId="{722D14F6-1FD2-44B9-A295-52CE758B6110}" type="presParOf" srcId="{B4C42C7C-6221-4D40-8775-DDC5394077D9}" destId="{0ED81FD4-BF75-4387-867D-DCC84010B79F}" srcOrd="8" destOrd="0" presId="urn:microsoft.com/office/officeart/2018/2/layout/IconVerticalSolidList"/>
    <dgm:cxn modelId="{50B8BF41-5002-49F8-AB72-F8CB5DB2B775}" type="presParOf" srcId="{0ED81FD4-BF75-4387-867D-DCC84010B79F}" destId="{7146C6F0-4336-4E31-861F-5A5B1CD45BFC}" srcOrd="0" destOrd="0" presId="urn:microsoft.com/office/officeart/2018/2/layout/IconVerticalSolidList"/>
    <dgm:cxn modelId="{D802D147-ED6B-43CB-99BB-52F42E6DE18E}" type="presParOf" srcId="{0ED81FD4-BF75-4387-867D-DCC84010B79F}" destId="{9D94803B-1AD3-48DD-AF46-BB044496CEFB}" srcOrd="1" destOrd="0" presId="urn:microsoft.com/office/officeart/2018/2/layout/IconVerticalSolidList"/>
    <dgm:cxn modelId="{EABB0CF9-013D-4177-BFFD-33D0C6E57CB0}" type="presParOf" srcId="{0ED81FD4-BF75-4387-867D-DCC84010B79F}" destId="{BF52006E-3492-40D3-8527-A232FDF368D7}" srcOrd="2" destOrd="0" presId="urn:microsoft.com/office/officeart/2018/2/layout/IconVerticalSolidList"/>
    <dgm:cxn modelId="{C2BEAEC4-9869-4E3C-B436-ABABE4C63879}" type="presParOf" srcId="{0ED81FD4-BF75-4387-867D-DCC84010B79F}" destId="{65554147-F3B2-45AE-BEEB-D951C6B28E96}" srcOrd="3" destOrd="0" presId="urn:microsoft.com/office/officeart/2018/2/layout/IconVerticalSolidList"/>
    <dgm:cxn modelId="{E6E8A8A0-50DB-4AFF-AFBD-76B70ED66E1B}" type="presParOf" srcId="{B4C42C7C-6221-4D40-8775-DDC5394077D9}" destId="{7263F478-2A78-4178-902B-3EC48F359FDC}" srcOrd="9" destOrd="0" presId="urn:microsoft.com/office/officeart/2018/2/layout/IconVerticalSolidList"/>
    <dgm:cxn modelId="{6EF186FF-AD7F-48EB-A58C-C8EEABF9876E}" type="presParOf" srcId="{B4C42C7C-6221-4D40-8775-DDC5394077D9}" destId="{352341C6-E7E6-4D56-88E6-73D8E6CBFC00}" srcOrd="10" destOrd="0" presId="urn:microsoft.com/office/officeart/2018/2/layout/IconVerticalSolidList"/>
    <dgm:cxn modelId="{9A196D48-96B0-4DA9-8D01-1120C7B34A7A}" type="presParOf" srcId="{352341C6-E7E6-4D56-88E6-73D8E6CBFC00}" destId="{0B04F470-D96A-4EAF-AF83-79DB88E576C1}" srcOrd="0" destOrd="0" presId="urn:microsoft.com/office/officeart/2018/2/layout/IconVerticalSolidList"/>
    <dgm:cxn modelId="{DBAA4D82-EB82-432F-A94B-9C80748D726E}" type="presParOf" srcId="{352341C6-E7E6-4D56-88E6-73D8E6CBFC00}" destId="{30B202FF-271B-409E-88FA-AA7D97F95F78}" srcOrd="1" destOrd="0" presId="urn:microsoft.com/office/officeart/2018/2/layout/IconVerticalSolidList"/>
    <dgm:cxn modelId="{457D61EC-1C02-4552-A394-5A9537D66A43}" type="presParOf" srcId="{352341C6-E7E6-4D56-88E6-73D8E6CBFC00}" destId="{FF29869C-0F03-43DF-AB85-022CCFC07015}" srcOrd="2" destOrd="0" presId="urn:microsoft.com/office/officeart/2018/2/layout/IconVerticalSolidList"/>
    <dgm:cxn modelId="{1656A9F0-E480-446B-A07B-E43406F5FE95}" type="presParOf" srcId="{352341C6-E7E6-4D56-88E6-73D8E6CBFC00}" destId="{69E55841-1D75-4D97-9B91-B77AF8750A6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371FB0-3196-4A9F-AD60-289921CCB2C4}"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FEEADF8-4713-4F31-9300-2C3099F606DC}">
      <dgm:prSet custT="1"/>
      <dgm:spPr/>
      <dgm:t>
        <a:bodyPr/>
        <a:lstStyle/>
        <a:p>
          <a:r>
            <a:rPr lang="en-US" sz="1400" dirty="0">
              <a:latin typeface="Georgia"/>
            </a:rPr>
            <a:t>•</a:t>
          </a:r>
          <a:r>
            <a:rPr lang="en-US" sz="1200" dirty="0">
              <a:latin typeface="Georgia"/>
            </a:rPr>
            <a:t>Poor knowledge about mental illness and negative attitudes toward people with mental illness are widespread</a:t>
          </a:r>
          <a:endParaRPr lang="en-US" sz="1400" dirty="0">
            <a:latin typeface="Georgia"/>
          </a:endParaRPr>
        </a:p>
      </dgm:t>
    </dgm:pt>
    <dgm:pt modelId="{706771F5-0BB4-4023-820F-3BC2A4CE483D}" type="parTrans" cxnId="{676C7BD9-143A-4C6F-B95C-681964B98021}">
      <dgm:prSet/>
      <dgm:spPr/>
      <dgm:t>
        <a:bodyPr/>
        <a:lstStyle/>
        <a:p>
          <a:endParaRPr lang="en-US"/>
        </a:p>
      </dgm:t>
    </dgm:pt>
    <dgm:pt modelId="{95F77B62-7DB4-45DA-AE4C-5640F37C575F}" type="sibTrans" cxnId="{676C7BD9-143A-4C6F-B95C-681964B98021}">
      <dgm:prSet/>
      <dgm:spPr/>
      <dgm:t>
        <a:bodyPr/>
        <a:lstStyle/>
        <a:p>
          <a:endParaRPr lang="en-US"/>
        </a:p>
      </dgm:t>
    </dgm:pt>
    <dgm:pt modelId="{700E0FBA-9263-4F8B-8B98-FE2ED6249546}">
      <dgm:prSet custT="1"/>
      <dgm:spPr/>
      <dgm:t>
        <a:bodyPr/>
        <a:lstStyle/>
        <a:p>
          <a:pPr rtl="0"/>
          <a:r>
            <a:rPr lang="en-US" sz="1200" dirty="0">
              <a:latin typeface="Georgia"/>
            </a:rPr>
            <a:t>•For the knowledge and attitude (social distance) towards people with mental illness, a computed knowledge score was derived and </a:t>
          </a:r>
          <a:r>
            <a:rPr lang="en-US" sz="1200" dirty="0" err="1">
              <a:latin typeface="Georgia"/>
            </a:rPr>
            <a:t>categorised</a:t>
          </a:r>
          <a:r>
            <a:rPr lang="en-US" sz="1200" dirty="0">
              <a:latin typeface="Georgia"/>
            </a:rPr>
            <a:t> into three groups ‘‘above average’’, ‘‘average’’ and ‘‘below-average’’ knowledge. </a:t>
          </a:r>
        </a:p>
      </dgm:t>
    </dgm:pt>
    <dgm:pt modelId="{A76E6C61-4F6A-4877-8F3C-8AB1914ACD15}" type="parTrans" cxnId="{7D463F69-8556-4726-B62E-DAE3B2BEEF78}">
      <dgm:prSet/>
      <dgm:spPr/>
      <dgm:t>
        <a:bodyPr/>
        <a:lstStyle/>
        <a:p>
          <a:endParaRPr lang="en-US"/>
        </a:p>
      </dgm:t>
    </dgm:pt>
    <dgm:pt modelId="{1F5EFFD6-FD67-4ACC-B73D-848091E622AC}" type="sibTrans" cxnId="{7D463F69-8556-4726-B62E-DAE3B2BEEF78}">
      <dgm:prSet/>
      <dgm:spPr/>
      <dgm:t>
        <a:bodyPr/>
        <a:lstStyle/>
        <a:p>
          <a:endParaRPr lang="en-US"/>
        </a:p>
      </dgm:t>
    </dgm:pt>
    <dgm:pt modelId="{5CBBCB53-8C00-4D1C-AFB0-00E14D1A35AA}">
      <dgm:prSet/>
      <dgm:spPr/>
      <dgm:t>
        <a:bodyPr/>
        <a:lstStyle/>
        <a:p>
          <a:r>
            <a:rPr lang="en-US" dirty="0">
              <a:latin typeface="Georgia"/>
            </a:rPr>
            <a:t>•The majority of them consulted traditional healers as first help for the care of their mentally ill relatives. The consulted traditional healers referred only a small percentage of patients to psychiatric care.</a:t>
          </a:r>
        </a:p>
      </dgm:t>
    </dgm:pt>
    <dgm:pt modelId="{30944C28-6C35-4E67-A5CD-5157EE6BC433}" type="parTrans" cxnId="{77D020AA-3370-4A21-A53A-7E972D719C1A}">
      <dgm:prSet/>
      <dgm:spPr/>
      <dgm:t>
        <a:bodyPr/>
        <a:lstStyle/>
        <a:p>
          <a:endParaRPr lang="en-US"/>
        </a:p>
      </dgm:t>
    </dgm:pt>
    <dgm:pt modelId="{4D4DA641-1FBA-448B-A177-8DFE9BDDE1BC}" type="sibTrans" cxnId="{77D020AA-3370-4A21-A53A-7E972D719C1A}">
      <dgm:prSet/>
      <dgm:spPr/>
      <dgm:t>
        <a:bodyPr/>
        <a:lstStyle/>
        <a:p>
          <a:endParaRPr lang="en-US"/>
        </a:p>
      </dgm:t>
    </dgm:pt>
    <dgm:pt modelId="{B5094806-1AEF-4C90-B5D5-32AA4F59878A}" type="pres">
      <dgm:prSet presAssocID="{61371FB0-3196-4A9F-AD60-289921CCB2C4}" presName="root" presStyleCnt="0">
        <dgm:presLayoutVars>
          <dgm:dir/>
          <dgm:resizeHandles val="exact"/>
        </dgm:presLayoutVars>
      </dgm:prSet>
      <dgm:spPr/>
    </dgm:pt>
    <dgm:pt modelId="{E3A14E86-A357-4ED3-AB43-BFD895A09DB4}" type="pres">
      <dgm:prSet presAssocID="{EFEEADF8-4713-4F31-9300-2C3099F606DC}" presName="compNode" presStyleCnt="0"/>
      <dgm:spPr/>
    </dgm:pt>
    <dgm:pt modelId="{1A67499A-0BAB-4EEC-9446-01C356D32385}" type="pres">
      <dgm:prSet presAssocID="{EFEEADF8-4713-4F31-9300-2C3099F606D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5A6BB5EE-D018-4EFA-819D-4F3287406B4A}" type="pres">
      <dgm:prSet presAssocID="{EFEEADF8-4713-4F31-9300-2C3099F606DC}" presName="spaceRect" presStyleCnt="0"/>
      <dgm:spPr/>
    </dgm:pt>
    <dgm:pt modelId="{75D98CAA-78DB-4DC6-88E6-B78B1BACAB89}" type="pres">
      <dgm:prSet presAssocID="{EFEEADF8-4713-4F31-9300-2C3099F606DC}" presName="textRect" presStyleLbl="revTx" presStyleIdx="0" presStyleCnt="3">
        <dgm:presLayoutVars>
          <dgm:chMax val="1"/>
          <dgm:chPref val="1"/>
        </dgm:presLayoutVars>
      </dgm:prSet>
      <dgm:spPr/>
    </dgm:pt>
    <dgm:pt modelId="{3CDBCBF6-38DF-4CA7-B8C9-19829F6BB3CD}" type="pres">
      <dgm:prSet presAssocID="{95F77B62-7DB4-45DA-AE4C-5640F37C575F}" presName="sibTrans" presStyleCnt="0"/>
      <dgm:spPr/>
    </dgm:pt>
    <dgm:pt modelId="{3567B141-D1BE-4BDF-8DDC-ED8934B0BCBB}" type="pres">
      <dgm:prSet presAssocID="{700E0FBA-9263-4F8B-8B98-FE2ED6249546}" presName="compNode" presStyleCnt="0"/>
      <dgm:spPr/>
    </dgm:pt>
    <dgm:pt modelId="{7EECC42B-DD41-4F00-8176-2A675AA531A4}" type="pres">
      <dgm:prSet presAssocID="{700E0FBA-9263-4F8B-8B98-FE2ED624954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617FDC61-B1EC-4FAB-91B6-CB1D9D073A8F}" type="pres">
      <dgm:prSet presAssocID="{700E0FBA-9263-4F8B-8B98-FE2ED6249546}" presName="spaceRect" presStyleCnt="0"/>
      <dgm:spPr/>
    </dgm:pt>
    <dgm:pt modelId="{010500BE-9F51-48F8-93FB-1E175CA3E7D5}" type="pres">
      <dgm:prSet presAssocID="{700E0FBA-9263-4F8B-8B98-FE2ED6249546}" presName="textRect" presStyleLbl="revTx" presStyleIdx="1" presStyleCnt="3">
        <dgm:presLayoutVars>
          <dgm:chMax val="1"/>
          <dgm:chPref val="1"/>
        </dgm:presLayoutVars>
      </dgm:prSet>
      <dgm:spPr/>
    </dgm:pt>
    <dgm:pt modelId="{D841A373-40B4-4023-A8BB-FCC5E53047B1}" type="pres">
      <dgm:prSet presAssocID="{1F5EFFD6-FD67-4ACC-B73D-848091E622AC}" presName="sibTrans" presStyleCnt="0"/>
      <dgm:spPr/>
    </dgm:pt>
    <dgm:pt modelId="{D40B9906-C9A9-46B2-965B-142EB50CEF8E}" type="pres">
      <dgm:prSet presAssocID="{5CBBCB53-8C00-4D1C-AFB0-00E14D1A35AA}" presName="compNode" presStyleCnt="0"/>
      <dgm:spPr/>
    </dgm:pt>
    <dgm:pt modelId="{A4A0A279-9EC5-4691-A713-E791E8C1322E}" type="pres">
      <dgm:prSet presAssocID="{5CBBCB53-8C00-4D1C-AFB0-00E14D1A35A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ospital"/>
        </a:ext>
      </dgm:extLst>
    </dgm:pt>
    <dgm:pt modelId="{77014CB7-6A04-4927-BAFF-F13C356F26CA}" type="pres">
      <dgm:prSet presAssocID="{5CBBCB53-8C00-4D1C-AFB0-00E14D1A35AA}" presName="spaceRect" presStyleCnt="0"/>
      <dgm:spPr/>
    </dgm:pt>
    <dgm:pt modelId="{F6AB575D-A301-4B0C-8A97-3F7318B50C54}" type="pres">
      <dgm:prSet presAssocID="{5CBBCB53-8C00-4D1C-AFB0-00E14D1A35AA}" presName="textRect" presStyleLbl="revTx" presStyleIdx="2" presStyleCnt="3">
        <dgm:presLayoutVars>
          <dgm:chMax val="1"/>
          <dgm:chPref val="1"/>
        </dgm:presLayoutVars>
      </dgm:prSet>
      <dgm:spPr/>
    </dgm:pt>
  </dgm:ptLst>
  <dgm:cxnLst>
    <dgm:cxn modelId="{3F77580A-2DBA-4C63-A7F2-12D50B244D51}" type="presOf" srcId="{EFEEADF8-4713-4F31-9300-2C3099F606DC}" destId="{75D98CAA-78DB-4DC6-88E6-B78B1BACAB89}" srcOrd="0" destOrd="0" presId="urn:microsoft.com/office/officeart/2018/2/layout/IconLabelList"/>
    <dgm:cxn modelId="{7D463F69-8556-4726-B62E-DAE3B2BEEF78}" srcId="{61371FB0-3196-4A9F-AD60-289921CCB2C4}" destId="{700E0FBA-9263-4F8B-8B98-FE2ED6249546}" srcOrd="1" destOrd="0" parTransId="{A76E6C61-4F6A-4877-8F3C-8AB1914ACD15}" sibTransId="{1F5EFFD6-FD67-4ACC-B73D-848091E622AC}"/>
    <dgm:cxn modelId="{EB6BF652-76F2-47AF-BD06-EFC88A88CC19}" type="presOf" srcId="{61371FB0-3196-4A9F-AD60-289921CCB2C4}" destId="{B5094806-1AEF-4C90-B5D5-32AA4F59878A}" srcOrd="0" destOrd="0" presId="urn:microsoft.com/office/officeart/2018/2/layout/IconLabelList"/>
    <dgm:cxn modelId="{D089F97E-8CA7-46EA-9AE2-1F32BE622AEE}" type="presOf" srcId="{700E0FBA-9263-4F8B-8B98-FE2ED6249546}" destId="{010500BE-9F51-48F8-93FB-1E175CA3E7D5}" srcOrd="0" destOrd="0" presId="urn:microsoft.com/office/officeart/2018/2/layout/IconLabelList"/>
    <dgm:cxn modelId="{77D020AA-3370-4A21-A53A-7E972D719C1A}" srcId="{61371FB0-3196-4A9F-AD60-289921CCB2C4}" destId="{5CBBCB53-8C00-4D1C-AFB0-00E14D1A35AA}" srcOrd="2" destOrd="0" parTransId="{30944C28-6C35-4E67-A5CD-5157EE6BC433}" sibTransId="{4D4DA641-1FBA-448B-A177-8DFE9BDDE1BC}"/>
    <dgm:cxn modelId="{C91734BB-94C9-40BE-A07C-2FF755B39CB5}" type="presOf" srcId="{5CBBCB53-8C00-4D1C-AFB0-00E14D1A35AA}" destId="{F6AB575D-A301-4B0C-8A97-3F7318B50C54}" srcOrd="0" destOrd="0" presId="urn:microsoft.com/office/officeart/2018/2/layout/IconLabelList"/>
    <dgm:cxn modelId="{676C7BD9-143A-4C6F-B95C-681964B98021}" srcId="{61371FB0-3196-4A9F-AD60-289921CCB2C4}" destId="{EFEEADF8-4713-4F31-9300-2C3099F606DC}" srcOrd="0" destOrd="0" parTransId="{706771F5-0BB4-4023-820F-3BC2A4CE483D}" sibTransId="{95F77B62-7DB4-45DA-AE4C-5640F37C575F}"/>
    <dgm:cxn modelId="{857E0B4B-EEA1-4FC0-A567-708E67F36D1F}" type="presParOf" srcId="{B5094806-1AEF-4C90-B5D5-32AA4F59878A}" destId="{E3A14E86-A357-4ED3-AB43-BFD895A09DB4}" srcOrd="0" destOrd="0" presId="urn:microsoft.com/office/officeart/2018/2/layout/IconLabelList"/>
    <dgm:cxn modelId="{D7BE9145-14AE-404C-9A43-E1C969DC6465}" type="presParOf" srcId="{E3A14E86-A357-4ED3-AB43-BFD895A09DB4}" destId="{1A67499A-0BAB-4EEC-9446-01C356D32385}" srcOrd="0" destOrd="0" presId="urn:microsoft.com/office/officeart/2018/2/layout/IconLabelList"/>
    <dgm:cxn modelId="{E72D5E67-9539-4311-AE58-E20575B58266}" type="presParOf" srcId="{E3A14E86-A357-4ED3-AB43-BFD895A09DB4}" destId="{5A6BB5EE-D018-4EFA-819D-4F3287406B4A}" srcOrd="1" destOrd="0" presId="urn:microsoft.com/office/officeart/2018/2/layout/IconLabelList"/>
    <dgm:cxn modelId="{1D69147D-CA20-49BB-9485-B37C7260B9FD}" type="presParOf" srcId="{E3A14E86-A357-4ED3-AB43-BFD895A09DB4}" destId="{75D98CAA-78DB-4DC6-88E6-B78B1BACAB89}" srcOrd="2" destOrd="0" presId="urn:microsoft.com/office/officeart/2018/2/layout/IconLabelList"/>
    <dgm:cxn modelId="{FAE477B2-FE79-4F06-AEE0-7E87F15EDEEF}" type="presParOf" srcId="{B5094806-1AEF-4C90-B5D5-32AA4F59878A}" destId="{3CDBCBF6-38DF-4CA7-B8C9-19829F6BB3CD}" srcOrd="1" destOrd="0" presId="urn:microsoft.com/office/officeart/2018/2/layout/IconLabelList"/>
    <dgm:cxn modelId="{5786BB30-8180-4DAF-BDD2-8F47B7A023CD}" type="presParOf" srcId="{B5094806-1AEF-4C90-B5D5-32AA4F59878A}" destId="{3567B141-D1BE-4BDF-8DDC-ED8934B0BCBB}" srcOrd="2" destOrd="0" presId="urn:microsoft.com/office/officeart/2018/2/layout/IconLabelList"/>
    <dgm:cxn modelId="{212FFCC2-F86E-4E39-A148-1D26C85D14CB}" type="presParOf" srcId="{3567B141-D1BE-4BDF-8DDC-ED8934B0BCBB}" destId="{7EECC42B-DD41-4F00-8176-2A675AA531A4}" srcOrd="0" destOrd="0" presId="urn:microsoft.com/office/officeart/2018/2/layout/IconLabelList"/>
    <dgm:cxn modelId="{22E3F119-AB15-456A-876C-E98DE7995D0D}" type="presParOf" srcId="{3567B141-D1BE-4BDF-8DDC-ED8934B0BCBB}" destId="{617FDC61-B1EC-4FAB-91B6-CB1D9D073A8F}" srcOrd="1" destOrd="0" presId="urn:microsoft.com/office/officeart/2018/2/layout/IconLabelList"/>
    <dgm:cxn modelId="{515F4952-31D7-4B4D-9D5D-B4D16D91A920}" type="presParOf" srcId="{3567B141-D1BE-4BDF-8DDC-ED8934B0BCBB}" destId="{010500BE-9F51-48F8-93FB-1E175CA3E7D5}" srcOrd="2" destOrd="0" presId="urn:microsoft.com/office/officeart/2018/2/layout/IconLabelList"/>
    <dgm:cxn modelId="{A30B7833-BE29-4325-A708-0E88B99CB808}" type="presParOf" srcId="{B5094806-1AEF-4C90-B5D5-32AA4F59878A}" destId="{D841A373-40B4-4023-A8BB-FCC5E53047B1}" srcOrd="3" destOrd="0" presId="urn:microsoft.com/office/officeart/2018/2/layout/IconLabelList"/>
    <dgm:cxn modelId="{F4FB61E7-D9B1-441B-AB9C-EF7EBF4FA8BB}" type="presParOf" srcId="{B5094806-1AEF-4C90-B5D5-32AA4F59878A}" destId="{D40B9906-C9A9-46B2-965B-142EB50CEF8E}" srcOrd="4" destOrd="0" presId="urn:microsoft.com/office/officeart/2018/2/layout/IconLabelList"/>
    <dgm:cxn modelId="{AE1AD19C-14A5-4425-A023-AFB1FB16FE16}" type="presParOf" srcId="{D40B9906-C9A9-46B2-965B-142EB50CEF8E}" destId="{A4A0A279-9EC5-4691-A713-E791E8C1322E}" srcOrd="0" destOrd="0" presId="urn:microsoft.com/office/officeart/2018/2/layout/IconLabelList"/>
    <dgm:cxn modelId="{CF72E677-5433-412A-ACF6-C7DCE70C04B0}" type="presParOf" srcId="{D40B9906-C9A9-46B2-965B-142EB50CEF8E}" destId="{77014CB7-6A04-4927-BAFF-F13C356F26CA}" srcOrd="1" destOrd="0" presId="urn:microsoft.com/office/officeart/2018/2/layout/IconLabelList"/>
    <dgm:cxn modelId="{12E93158-E21B-44DD-A6E0-86D23E9D00E3}" type="presParOf" srcId="{D40B9906-C9A9-46B2-965B-142EB50CEF8E}" destId="{F6AB575D-A301-4B0C-8A97-3F7318B50C5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5212E5-529B-4956-A3F9-3FE0C81EC2FD}"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75C1F1D3-12E7-4172-80C6-B2FC55C81DAA}">
      <dgm:prSet/>
      <dgm:spPr/>
      <dgm:t>
        <a:bodyPr/>
        <a:lstStyle/>
        <a:p>
          <a:r>
            <a:rPr lang="en-US">
              <a:latin typeface="Georgia"/>
            </a:rPr>
            <a:t>•Mental health research saves lives, relieves significant distress and improves quality of life.</a:t>
          </a:r>
        </a:p>
      </dgm:t>
    </dgm:pt>
    <dgm:pt modelId="{CA051D67-A5D2-462C-B98B-461DD22B37D1}" type="parTrans" cxnId="{EC51CF95-5118-4BAB-85B5-67C0F49E9227}">
      <dgm:prSet/>
      <dgm:spPr/>
      <dgm:t>
        <a:bodyPr/>
        <a:lstStyle/>
        <a:p>
          <a:endParaRPr lang="en-US"/>
        </a:p>
      </dgm:t>
    </dgm:pt>
    <dgm:pt modelId="{B224027F-D8B9-4B15-AAB1-C92B80286085}" type="sibTrans" cxnId="{EC51CF95-5118-4BAB-85B5-67C0F49E9227}">
      <dgm:prSet/>
      <dgm:spPr/>
      <dgm:t>
        <a:bodyPr/>
        <a:lstStyle/>
        <a:p>
          <a:endParaRPr lang="en-US"/>
        </a:p>
      </dgm:t>
    </dgm:pt>
    <dgm:pt modelId="{513E1DF5-C79D-4E33-A85A-C6FB9D2408B9}">
      <dgm:prSet/>
      <dgm:spPr/>
      <dgm:t>
        <a:bodyPr/>
        <a:lstStyle/>
        <a:p>
          <a:r>
            <a:rPr lang="en-US">
              <a:latin typeface="Georgia"/>
            </a:rPr>
            <a:t>•It also benefits the whole of our society by generating social and economic benefits that contribute to thriving communities built upon resilience, reduced levels of mental ill-health and less stigma and discrimination.</a:t>
          </a:r>
        </a:p>
      </dgm:t>
    </dgm:pt>
    <dgm:pt modelId="{D7F60AA7-D302-4ABB-BDC3-D7143968D536}" type="parTrans" cxnId="{572C205D-5EE6-422D-BCE3-BA4522274D16}">
      <dgm:prSet/>
      <dgm:spPr/>
      <dgm:t>
        <a:bodyPr/>
        <a:lstStyle/>
        <a:p>
          <a:endParaRPr lang="en-US"/>
        </a:p>
      </dgm:t>
    </dgm:pt>
    <dgm:pt modelId="{7BA5B06E-9655-4282-AA9E-19F8885CB278}" type="sibTrans" cxnId="{572C205D-5EE6-422D-BCE3-BA4522274D16}">
      <dgm:prSet/>
      <dgm:spPr/>
      <dgm:t>
        <a:bodyPr/>
        <a:lstStyle/>
        <a:p>
          <a:endParaRPr lang="en-US"/>
        </a:p>
      </dgm:t>
    </dgm:pt>
    <dgm:pt modelId="{951CD27F-F3C2-44B5-BA58-BCE42A707590}">
      <dgm:prSet/>
      <dgm:spPr/>
      <dgm:t>
        <a:bodyPr/>
        <a:lstStyle/>
        <a:p>
          <a:r>
            <a:rPr lang="en-US">
              <a:latin typeface="Georgia"/>
            </a:rPr>
            <a:t>•Research helps us understand how to best promote mental health in different populations.</a:t>
          </a:r>
        </a:p>
      </dgm:t>
    </dgm:pt>
    <dgm:pt modelId="{84BCCE93-59A7-4D51-894E-FB807FB38C1E}" type="parTrans" cxnId="{F5B4BC5D-313E-4514-AC34-D6F1858416F8}">
      <dgm:prSet/>
      <dgm:spPr/>
      <dgm:t>
        <a:bodyPr/>
        <a:lstStyle/>
        <a:p>
          <a:endParaRPr lang="en-US"/>
        </a:p>
      </dgm:t>
    </dgm:pt>
    <dgm:pt modelId="{E8F61559-C4F0-4996-9651-7818280FDFB6}" type="sibTrans" cxnId="{F5B4BC5D-313E-4514-AC34-D6F1858416F8}">
      <dgm:prSet/>
      <dgm:spPr/>
      <dgm:t>
        <a:bodyPr/>
        <a:lstStyle/>
        <a:p>
          <a:endParaRPr lang="en-US"/>
        </a:p>
      </dgm:t>
    </dgm:pt>
    <dgm:pt modelId="{C2E7D835-3549-4F34-8F6F-75D9CEBDE138}">
      <dgm:prSet/>
      <dgm:spPr/>
      <dgm:t>
        <a:bodyPr/>
        <a:lstStyle/>
        <a:p>
          <a:r>
            <a:rPr lang="en-US">
              <a:latin typeface="Georgia"/>
            </a:rPr>
            <a:t>•Data aids us in understanding whether the mental health services and resources that are available meet mental health needs.</a:t>
          </a:r>
        </a:p>
      </dgm:t>
    </dgm:pt>
    <dgm:pt modelId="{717E23AC-CD10-4A06-8FD2-8D72970B6FE4}" type="parTrans" cxnId="{0B75D04F-1EF3-4F63-A565-663299C52B9B}">
      <dgm:prSet/>
      <dgm:spPr/>
      <dgm:t>
        <a:bodyPr/>
        <a:lstStyle/>
        <a:p>
          <a:endParaRPr lang="en-US"/>
        </a:p>
      </dgm:t>
    </dgm:pt>
    <dgm:pt modelId="{F94D100A-7444-4DB2-9873-92602A909569}" type="sibTrans" cxnId="{0B75D04F-1EF3-4F63-A565-663299C52B9B}">
      <dgm:prSet/>
      <dgm:spPr/>
      <dgm:t>
        <a:bodyPr/>
        <a:lstStyle/>
        <a:p>
          <a:endParaRPr lang="en-US"/>
        </a:p>
      </dgm:t>
    </dgm:pt>
    <dgm:pt modelId="{FCA49AE1-D42F-4101-85CA-5CDEC1AE6049}">
      <dgm:prSet/>
      <dgm:spPr/>
      <dgm:t>
        <a:bodyPr/>
        <a:lstStyle/>
        <a:p>
          <a:r>
            <a:rPr lang="en-US">
              <a:latin typeface="Georgia"/>
            </a:rPr>
            <a:t>•The findings from mental health research and evaluation studies provide crucial information about the specific needs within communities.</a:t>
          </a:r>
        </a:p>
      </dgm:t>
    </dgm:pt>
    <dgm:pt modelId="{D2D54558-D9F4-4FBB-8867-14BEC1E3C47F}" type="parTrans" cxnId="{B5FE772F-2A19-4E90-A8AD-D7F05DDDC258}">
      <dgm:prSet/>
      <dgm:spPr/>
      <dgm:t>
        <a:bodyPr/>
        <a:lstStyle/>
        <a:p>
          <a:endParaRPr lang="en-US"/>
        </a:p>
      </dgm:t>
    </dgm:pt>
    <dgm:pt modelId="{F2EB0FF6-E978-4335-979E-A64535BC487D}" type="sibTrans" cxnId="{B5FE772F-2A19-4E90-A8AD-D7F05DDDC258}">
      <dgm:prSet/>
      <dgm:spPr/>
      <dgm:t>
        <a:bodyPr/>
        <a:lstStyle/>
        <a:p>
          <a:endParaRPr lang="en-US"/>
        </a:p>
      </dgm:t>
    </dgm:pt>
    <dgm:pt modelId="{73D994FB-F41E-4D83-AB1F-227F78306986}" type="pres">
      <dgm:prSet presAssocID="{7A5212E5-529B-4956-A3F9-3FE0C81EC2FD}" presName="diagram" presStyleCnt="0">
        <dgm:presLayoutVars>
          <dgm:dir/>
          <dgm:resizeHandles val="exact"/>
        </dgm:presLayoutVars>
      </dgm:prSet>
      <dgm:spPr/>
    </dgm:pt>
    <dgm:pt modelId="{E7D556BE-0174-4B48-90FD-FD10269E6DDE}" type="pres">
      <dgm:prSet presAssocID="{75C1F1D3-12E7-4172-80C6-B2FC55C81DAA}" presName="node" presStyleLbl="node1" presStyleIdx="0" presStyleCnt="5">
        <dgm:presLayoutVars>
          <dgm:bulletEnabled val="1"/>
        </dgm:presLayoutVars>
      </dgm:prSet>
      <dgm:spPr/>
    </dgm:pt>
    <dgm:pt modelId="{6692B4F2-B531-417B-8A35-BE800EA68C41}" type="pres">
      <dgm:prSet presAssocID="{B224027F-D8B9-4B15-AAB1-C92B80286085}" presName="sibTrans" presStyleCnt="0"/>
      <dgm:spPr/>
    </dgm:pt>
    <dgm:pt modelId="{8BE62D59-82DB-4E83-9D23-ABBB8579DFFD}" type="pres">
      <dgm:prSet presAssocID="{513E1DF5-C79D-4E33-A85A-C6FB9D2408B9}" presName="node" presStyleLbl="node1" presStyleIdx="1" presStyleCnt="5">
        <dgm:presLayoutVars>
          <dgm:bulletEnabled val="1"/>
        </dgm:presLayoutVars>
      </dgm:prSet>
      <dgm:spPr/>
    </dgm:pt>
    <dgm:pt modelId="{D118B2FA-1429-40FC-AD55-9B0669961B2B}" type="pres">
      <dgm:prSet presAssocID="{7BA5B06E-9655-4282-AA9E-19F8885CB278}" presName="sibTrans" presStyleCnt="0"/>
      <dgm:spPr/>
    </dgm:pt>
    <dgm:pt modelId="{84732743-6370-4505-BEF4-F0DA27DA0D60}" type="pres">
      <dgm:prSet presAssocID="{951CD27F-F3C2-44B5-BA58-BCE42A707590}" presName="node" presStyleLbl="node1" presStyleIdx="2" presStyleCnt="5">
        <dgm:presLayoutVars>
          <dgm:bulletEnabled val="1"/>
        </dgm:presLayoutVars>
      </dgm:prSet>
      <dgm:spPr/>
    </dgm:pt>
    <dgm:pt modelId="{54FA19FF-C696-4724-9979-5A60E7E1765D}" type="pres">
      <dgm:prSet presAssocID="{E8F61559-C4F0-4996-9651-7818280FDFB6}" presName="sibTrans" presStyleCnt="0"/>
      <dgm:spPr/>
    </dgm:pt>
    <dgm:pt modelId="{2FEFB728-1808-45C5-AA20-562BAD0C226D}" type="pres">
      <dgm:prSet presAssocID="{C2E7D835-3549-4F34-8F6F-75D9CEBDE138}" presName="node" presStyleLbl="node1" presStyleIdx="3" presStyleCnt="5">
        <dgm:presLayoutVars>
          <dgm:bulletEnabled val="1"/>
        </dgm:presLayoutVars>
      </dgm:prSet>
      <dgm:spPr/>
    </dgm:pt>
    <dgm:pt modelId="{CE71DDBD-C8E6-4C48-A953-E32E07F1DA86}" type="pres">
      <dgm:prSet presAssocID="{F94D100A-7444-4DB2-9873-92602A909569}" presName="sibTrans" presStyleCnt="0"/>
      <dgm:spPr/>
    </dgm:pt>
    <dgm:pt modelId="{B0834851-C19A-4EE5-A7B6-8DA03878A8B7}" type="pres">
      <dgm:prSet presAssocID="{FCA49AE1-D42F-4101-85CA-5CDEC1AE6049}" presName="node" presStyleLbl="node1" presStyleIdx="4" presStyleCnt="5">
        <dgm:presLayoutVars>
          <dgm:bulletEnabled val="1"/>
        </dgm:presLayoutVars>
      </dgm:prSet>
      <dgm:spPr/>
    </dgm:pt>
  </dgm:ptLst>
  <dgm:cxnLst>
    <dgm:cxn modelId="{B5FE772F-2A19-4E90-A8AD-D7F05DDDC258}" srcId="{7A5212E5-529B-4956-A3F9-3FE0C81EC2FD}" destId="{FCA49AE1-D42F-4101-85CA-5CDEC1AE6049}" srcOrd="4" destOrd="0" parTransId="{D2D54558-D9F4-4FBB-8867-14BEC1E3C47F}" sibTransId="{F2EB0FF6-E978-4335-979E-A64535BC487D}"/>
    <dgm:cxn modelId="{483C273E-CEA3-4881-A83F-8079B8E7910C}" type="presOf" srcId="{FCA49AE1-D42F-4101-85CA-5CDEC1AE6049}" destId="{B0834851-C19A-4EE5-A7B6-8DA03878A8B7}" srcOrd="0" destOrd="0" presId="urn:microsoft.com/office/officeart/2005/8/layout/default"/>
    <dgm:cxn modelId="{45AF275B-163E-43A2-A2A2-EFD0C19B2EC4}" type="presOf" srcId="{7A5212E5-529B-4956-A3F9-3FE0C81EC2FD}" destId="{73D994FB-F41E-4D83-AB1F-227F78306986}" srcOrd="0" destOrd="0" presId="urn:microsoft.com/office/officeart/2005/8/layout/default"/>
    <dgm:cxn modelId="{572C205D-5EE6-422D-BCE3-BA4522274D16}" srcId="{7A5212E5-529B-4956-A3F9-3FE0C81EC2FD}" destId="{513E1DF5-C79D-4E33-A85A-C6FB9D2408B9}" srcOrd="1" destOrd="0" parTransId="{D7F60AA7-D302-4ABB-BDC3-D7143968D536}" sibTransId="{7BA5B06E-9655-4282-AA9E-19F8885CB278}"/>
    <dgm:cxn modelId="{F5B4BC5D-313E-4514-AC34-D6F1858416F8}" srcId="{7A5212E5-529B-4956-A3F9-3FE0C81EC2FD}" destId="{951CD27F-F3C2-44B5-BA58-BCE42A707590}" srcOrd="2" destOrd="0" parTransId="{84BCCE93-59A7-4D51-894E-FB807FB38C1E}" sibTransId="{E8F61559-C4F0-4996-9651-7818280FDFB6}"/>
    <dgm:cxn modelId="{0B75D04F-1EF3-4F63-A565-663299C52B9B}" srcId="{7A5212E5-529B-4956-A3F9-3FE0C81EC2FD}" destId="{C2E7D835-3549-4F34-8F6F-75D9CEBDE138}" srcOrd="3" destOrd="0" parTransId="{717E23AC-CD10-4A06-8FD2-8D72970B6FE4}" sibTransId="{F94D100A-7444-4DB2-9873-92602A909569}"/>
    <dgm:cxn modelId="{AF847770-2846-4882-BE07-0AF5BE76C669}" type="presOf" srcId="{513E1DF5-C79D-4E33-A85A-C6FB9D2408B9}" destId="{8BE62D59-82DB-4E83-9D23-ABBB8579DFFD}" srcOrd="0" destOrd="0" presId="urn:microsoft.com/office/officeart/2005/8/layout/default"/>
    <dgm:cxn modelId="{A9924E71-FA44-4904-87D0-3E60225BCC7C}" type="presOf" srcId="{951CD27F-F3C2-44B5-BA58-BCE42A707590}" destId="{84732743-6370-4505-BEF4-F0DA27DA0D60}" srcOrd="0" destOrd="0" presId="urn:microsoft.com/office/officeart/2005/8/layout/default"/>
    <dgm:cxn modelId="{EC51CF95-5118-4BAB-85B5-67C0F49E9227}" srcId="{7A5212E5-529B-4956-A3F9-3FE0C81EC2FD}" destId="{75C1F1D3-12E7-4172-80C6-B2FC55C81DAA}" srcOrd="0" destOrd="0" parTransId="{CA051D67-A5D2-462C-B98B-461DD22B37D1}" sibTransId="{B224027F-D8B9-4B15-AAB1-C92B80286085}"/>
    <dgm:cxn modelId="{9C0CA7EF-7F2E-4143-8F22-0F0E1B8ECC13}" type="presOf" srcId="{75C1F1D3-12E7-4172-80C6-B2FC55C81DAA}" destId="{E7D556BE-0174-4B48-90FD-FD10269E6DDE}" srcOrd="0" destOrd="0" presId="urn:microsoft.com/office/officeart/2005/8/layout/default"/>
    <dgm:cxn modelId="{386B3BF3-9025-415B-971F-8B609B28F24E}" type="presOf" srcId="{C2E7D835-3549-4F34-8F6F-75D9CEBDE138}" destId="{2FEFB728-1808-45C5-AA20-562BAD0C226D}" srcOrd="0" destOrd="0" presId="urn:microsoft.com/office/officeart/2005/8/layout/default"/>
    <dgm:cxn modelId="{309420AD-2A80-451B-9053-63B92CDB9CB7}" type="presParOf" srcId="{73D994FB-F41E-4D83-AB1F-227F78306986}" destId="{E7D556BE-0174-4B48-90FD-FD10269E6DDE}" srcOrd="0" destOrd="0" presId="urn:microsoft.com/office/officeart/2005/8/layout/default"/>
    <dgm:cxn modelId="{B01E3774-8A57-4010-B7BB-6FC3C8244189}" type="presParOf" srcId="{73D994FB-F41E-4D83-AB1F-227F78306986}" destId="{6692B4F2-B531-417B-8A35-BE800EA68C41}" srcOrd="1" destOrd="0" presId="urn:microsoft.com/office/officeart/2005/8/layout/default"/>
    <dgm:cxn modelId="{626179B1-99C8-4BA0-A7F3-A1DBA80394E4}" type="presParOf" srcId="{73D994FB-F41E-4D83-AB1F-227F78306986}" destId="{8BE62D59-82DB-4E83-9D23-ABBB8579DFFD}" srcOrd="2" destOrd="0" presId="urn:microsoft.com/office/officeart/2005/8/layout/default"/>
    <dgm:cxn modelId="{926A6EC4-2025-4F9E-87E6-FB30CAAD0294}" type="presParOf" srcId="{73D994FB-F41E-4D83-AB1F-227F78306986}" destId="{D118B2FA-1429-40FC-AD55-9B0669961B2B}" srcOrd="3" destOrd="0" presId="urn:microsoft.com/office/officeart/2005/8/layout/default"/>
    <dgm:cxn modelId="{4E9A08F2-E436-4EBC-B735-D4ABD6D80A85}" type="presParOf" srcId="{73D994FB-F41E-4D83-AB1F-227F78306986}" destId="{84732743-6370-4505-BEF4-F0DA27DA0D60}" srcOrd="4" destOrd="0" presId="urn:microsoft.com/office/officeart/2005/8/layout/default"/>
    <dgm:cxn modelId="{1754073B-903E-456F-8A0A-4D77163CA594}" type="presParOf" srcId="{73D994FB-F41E-4D83-AB1F-227F78306986}" destId="{54FA19FF-C696-4724-9979-5A60E7E1765D}" srcOrd="5" destOrd="0" presId="urn:microsoft.com/office/officeart/2005/8/layout/default"/>
    <dgm:cxn modelId="{7F4F3FBB-A274-4BCA-9100-25B903B7F144}" type="presParOf" srcId="{73D994FB-F41E-4D83-AB1F-227F78306986}" destId="{2FEFB728-1808-45C5-AA20-562BAD0C226D}" srcOrd="6" destOrd="0" presId="urn:microsoft.com/office/officeart/2005/8/layout/default"/>
    <dgm:cxn modelId="{16DC9E5B-25D3-4767-8D76-1DDF738A4032}" type="presParOf" srcId="{73D994FB-F41E-4D83-AB1F-227F78306986}" destId="{CE71DDBD-C8E6-4C48-A953-E32E07F1DA86}" srcOrd="7" destOrd="0" presId="urn:microsoft.com/office/officeart/2005/8/layout/default"/>
    <dgm:cxn modelId="{58C7B1F2-720F-4E9A-8692-2A6167292749}" type="presParOf" srcId="{73D994FB-F41E-4D83-AB1F-227F78306986}" destId="{B0834851-C19A-4EE5-A7B6-8DA03878A8B7}"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C44434-CD09-49F6-B098-7457800FB132}"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B6DD47D-E0CE-43BF-B7A3-D75697DE6C5E}">
      <dgm:prSet/>
      <dgm:spPr/>
      <dgm:t>
        <a:bodyPr/>
        <a:lstStyle/>
        <a:p>
          <a:r>
            <a:rPr lang="en-US" dirty="0">
              <a:latin typeface="Georgia"/>
            </a:rPr>
            <a:t>•Knowledge and attitude towards mental illness of the studied subjects were not predicted by the diagnosed type of mental illness of their relatives.</a:t>
          </a:r>
        </a:p>
      </dgm:t>
    </dgm:pt>
    <dgm:pt modelId="{38F46047-6410-4D28-8AEA-0947915B9500}" type="parTrans" cxnId="{380E3AD6-1D20-42A9-87B5-F740D8E9B0F1}">
      <dgm:prSet/>
      <dgm:spPr/>
      <dgm:t>
        <a:bodyPr/>
        <a:lstStyle/>
        <a:p>
          <a:endParaRPr lang="en-US"/>
        </a:p>
      </dgm:t>
    </dgm:pt>
    <dgm:pt modelId="{B3321F56-E7B1-4206-B294-9DA8EE6BF7F4}" type="sibTrans" cxnId="{380E3AD6-1D20-42A9-87B5-F740D8E9B0F1}">
      <dgm:prSet/>
      <dgm:spPr/>
      <dgm:t>
        <a:bodyPr/>
        <a:lstStyle/>
        <a:p>
          <a:endParaRPr lang="en-US"/>
        </a:p>
      </dgm:t>
    </dgm:pt>
    <dgm:pt modelId="{750E4DE3-D4B4-40A8-9ABB-848CB650F9FE}">
      <dgm:prSet/>
      <dgm:spPr/>
      <dgm:t>
        <a:bodyPr/>
        <a:lstStyle/>
        <a:p>
          <a:pPr rtl="0"/>
          <a:r>
            <a:rPr lang="en-US" dirty="0">
              <a:latin typeface="Georgia"/>
            </a:rPr>
            <a:t>•This is consistent with a study of knowledge, attitude, perception, and belief (KAPB) of mentally ill patients’ relatives towards mental illness in India. </a:t>
          </a:r>
        </a:p>
      </dgm:t>
    </dgm:pt>
    <dgm:pt modelId="{7FBCE15B-0ACD-46D2-88CB-28495D0FCCFA}" type="parTrans" cxnId="{E81AF16D-F27B-47F5-95DB-FADAA1C17636}">
      <dgm:prSet/>
      <dgm:spPr/>
      <dgm:t>
        <a:bodyPr/>
        <a:lstStyle/>
        <a:p>
          <a:endParaRPr lang="en-US"/>
        </a:p>
      </dgm:t>
    </dgm:pt>
    <dgm:pt modelId="{BF652F43-37A9-4F17-9611-28164C40143A}" type="sibTrans" cxnId="{E81AF16D-F27B-47F5-95DB-FADAA1C17636}">
      <dgm:prSet/>
      <dgm:spPr/>
      <dgm:t>
        <a:bodyPr/>
        <a:lstStyle/>
        <a:p>
          <a:endParaRPr lang="en-US"/>
        </a:p>
      </dgm:t>
    </dgm:pt>
    <dgm:pt modelId="{4EC380F3-EAC4-4798-8D7E-4A427F977FE5}">
      <dgm:prSet/>
      <dgm:spPr/>
      <dgm:t>
        <a:bodyPr/>
        <a:lstStyle/>
        <a:p>
          <a:r>
            <a:rPr lang="en-US" dirty="0">
              <a:latin typeface="Georgia"/>
            </a:rPr>
            <a:t>•The study found that KAPB of the relatives was not associated with the patient diagnosed illness .</a:t>
          </a:r>
        </a:p>
      </dgm:t>
    </dgm:pt>
    <dgm:pt modelId="{A486302F-48B8-4E5F-AEB9-01EA5E3124B9}" type="parTrans" cxnId="{E754BDFA-849C-4E1A-A2D9-21D8DC295812}">
      <dgm:prSet/>
      <dgm:spPr/>
      <dgm:t>
        <a:bodyPr/>
        <a:lstStyle/>
        <a:p>
          <a:endParaRPr lang="en-US"/>
        </a:p>
      </dgm:t>
    </dgm:pt>
    <dgm:pt modelId="{1C079EE5-7C2F-4C4B-A11E-01BCD86F42A3}" type="sibTrans" cxnId="{E754BDFA-849C-4E1A-A2D9-21D8DC295812}">
      <dgm:prSet/>
      <dgm:spPr/>
      <dgm:t>
        <a:bodyPr/>
        <a:lstStyle/>
        <a:p>
          <a:endParaRPr lang="en-US"/>
        </a:p>
      </dgm:t>
    </dgm:pt>
    <dgm:pt modelId="{FF883B80-2ECB-4376-A0F3-F3A114420929}">
      <dgm:prSet/>
      <dgm:spPr/>
      <dgm:t>
        <a:bodyPr/>
        <a:lstStyle/>
        <a:p>
          <a:r>
            <a:rPr lang="en-US" dirty="0">
              <a:latin typeface="Georgia"/>
            </a:rPr>
            <a:t>•The mental health promotion and mental intervention system based on network adopts music, video, animation, electric journal and training, etc. which are suitable for people with healthy mentality, sub-healthy mentality, mild-and-moderate mental problems, as well as people with insufficient pressure, modest pressure and moderate pressure </a:t>
          </a:r>
        </a:p>
      </dgm:t>
    </dgm:pt>
    <dgm:pt modelId="{D2E011BA-9D6B-478F-BD18-2C5EF7385094}" type="parTrans" cxnId="{1B570694-00F8-4FDA-9EA3-7486E26E8D84}">
      <dgm:prSet/>
      <dgm:spPr/>
      <dgm:t>
        <a:bodyPr/>
        <a:lstStyle/>
        <a:p>
          <a:endParaRPr lang="en-US"/>
        </a:p>
      </dgm:t>
    </dgm:pt>
    <dgm:pt modelId="{AC122DDE-AEE5-4369-B5DD-1404302EA0BC}" type="sibTrans" cxnId="{1B570694-00F8-4FDA-9EA3-7486E26E8D84}">
      <dgm:prSet/>
      <dgm:spPr/>
      <dgm:t>
        <a:bodyPr/>
        <a:lstStyle/>
        <a:p>
          <a:endParaRPr lang="en-US"/>
        </a:p>
      </dgm:t>
    </dgm:pt>
    <dgm:pt modelId="{B0A76E34-F961-4FD0-B1E1-010421FE3FC3}" type="pres">
      <dgm:prSet presAssocID="{7AC44434-CD09-49F6-B098-7457800FB132}" presName="vert0" presStyleCnt="0">
        <dgm:presLayoutVars>
          <dgm:dir/>
          <dgm:animOne val="branch"/>
          <dgm:animLvl val="lvl"/>
        </dgm:presLayoutVars>
      </dgm:prSet>
      <dgm:spPr/>
    </dgm:pt>
    <dgm:pt modelId="{0560B2E8-1473-418E-86E2-3ED696961BB3}" type="pres">
      <dgm:prSet presAssocID="{0B6DD47D-E0CE-43BF-B7A3-D75697DE6C5E}" presName="thickLine" presStyleLbl="alignNode1" presStyleIdx="0" presStyleCnt="4"/>
      <dgm:spPr/>
    </dgm:pt>
    <dgm:pt modelId="{9207053D-B8D0-45C9-AB1F-A168B4CD29B8}" type="pres">
      <dgm:prSet presAssocID="{0B6DD47D-E0CE-43BF-B7A3-D75697DE6C5E}" presName="horz1" presStyleCnt="0"/>
      <dgm:spPr/>
    </dgm:pt>
    <dgm:pt modelId="{513A4E66-3AC4-4238-BED6-53ABC1118C3F}" type="pres">
      <dgm:prSet presAssocID="{0B6DD47D-E0CE-43BF-B7A3-D75697DE6C5E}" presName="tx1" presStyleLbl="revTx" presStyleIdx="0" presStyleCnt="4"/>
      <dgm:spPr/>
    </dgm:pt>
    <dgm:pt modelId="{5A246D96-8EFA-47CA-97D9-D95BD0CA0FCF}" type="pres">
      <dgm:prSet presAssocID="{0B6DD47D-E0CE-43BF-B7A3-D75697DE6C5E}" presName="vert1" presStyleCnt="0"/>
      <dgm:spPr/>
    </dgm:pt>
    <dgm:pt modelId="{32A2B756-20A7-4DB9-A813-DA9ACCCB9E14}" type="pres">
      <dgm:prSet presAssocID="{750E4DE3-D4B4-40A8-9ABB-848CB650F9FE}" presName="thickLine" presStyleLbl="alignNode1" presStyleIdx="1" presStyleCnt="4"/>
      <dgm:spPr/>
    </dgm:pt>
    <dgm:pt modelId="{22E911AF-74CF-4485-8014-2B21EC8B46BA}" type="pres">
      <dgm:prSet presAssocID="{750E4DE3-D4B4-40A8-9ABB-848CB650F9FE}" presName="horz1" presStyleCnt="0"/>
      <dgm:spPr/>
    </dgm:pt>
    <dgm:pt modelId="{8AF4F03A-74B0-4E11-94AD-818B9F290917}" type="pres">
      <dgm:prSet presAssocID="{750E4DE3-D4B4-40A8-9ABB-848CB650F9FE}" presName="tx1" presStyleLbl="revTx" presStyleIdx="1" presStyleCnt="4"/>
      <dgm:spPr/>
    </dgm:pt>
    <dgm:pt modelId="{08F573F1-109C-4E67-977A-21A3999D3B66}" type="pres">
      <dgm:prSet presAssocID="{750E4DE3-D4B4-40A8-9ABB-848CB650F9FE}" presName="vert1" presStyleCnt="0"/>
      <dgm:spPr/>
    </dgm:pt>
    <dgm:pt modelId="{9433D09A-E4AF-451C-9024-1007CF686C19}" type="pres">
      <dgm:prSet presAssocID="{4EC380F3-EAC4-4798-8D7E-4A427F977FE5}" presName="thickLine" presStyleLbl="alignNode1" presStyleIdx="2" presStyleCnt="4"/>
      <dgm:spPr/>
    </dgm:pt>
    <dgm:pt modelId="{87FBD94A-4B1F-4989-9421-0719D7B856E6}" type="pres">
      <dgm:prSet presAssocID="{4EC380F3-EAC4-4798-8D7E-4A427F977FE5}" presName="horz1" presStyleCnt="0"/>
      <dgm:spPr/>
    </dgm:pt>
    <dgm:pt modelId="{975A79FB-CCF9-4A14-B55F-B180B7C55682}" type="pres">
      <dgm:prSet presAssocID="{4EC380F3-EAC4-4798-8D7E-4A427F977FE5}" presName="tx1" presStyleLbl="revTx" presStyleIdx="2" presStyleCnt="4"/>
      <dgm:spPr/>
    </dgm:pt>
    <dgm:pt modelId="{A3BCEAFC-FEDA-4C60-86E3-715E5A7D55F1}" type="pres">
      <dgm:prSet presAssocID="{4EC380F3-EAC4-4798-8D7E-4A427F977FE5}" presName="vert1" presStyleCnt="0"/>
      <dgm:spPr/>
    </dgm:pt>
    <dgm:pt modelId="{BB2484FA-75A6-4E52-8506-93F5CCB5B61D}" type="pres">
      <dgm:prSet presAssocID="{FF883B80-2ECB-4376-A0F3-F3A114420929}" presName="thickLine" presStyleLbl="alignNode1" presStyleIdx="3" presStyleCnt="4"/>
      <dgm:spPr/>
    </dgm:pt>
    <dgm:pt modelId="{C5A84C13-2538-4259-B9C6-F5B0FCB5C27D}" type="pres">
      <dgm:prSet presAssocID="{FF883B80-2ECB-4376-A0F3-F3A114420929}" presName="horz1" presStyleCnt="0"/>
      <dgm:spPr/>
    </dgm:pt>
    <dgm:pt modelId="{F57906D2-B31A-47D0-B9B0-D5ABC75F525E}" type="pres">
      <dgm:prSet presAssocID="{FF883B80-2ECB-4376-A0F3-F3A114420929}" presName="tx1" presStyleLbl="revTx" presStyleIdx="3" presStyleCnt="4"/>
      <dgm:spPr/>
    </dgm:pt>
    <dgm:pt modelId="{E18340E0-600D-455B-A6D8-A0968E9E06BD}" type="pres">
      <dgm:prSet presAssocID="{FF883B80-2ECB-4376-A0F3-F3A114420929}" presName="vert1" presStyleCnt="0"/>
      <dgm:spPr/>
    </dgm:pt>
  </dgm:ptLst>
  <dgm:cxnLst>
    <dgm:cxn modelId="{1605041D-8B8E-47BF-B1DC-281D27CD57D2}" type="presOf" srcId="{FF883B80-2ECB-4376-A0F3-F3A114420929}" destId="{F57906D2-B31A-47D0-B9B0-D5ABC75F525E}" srcOrd="0" destOrd="0" presId="urn:microsoft.com/office/officeart/2008/layout/LinedList"/>
    <dgm:cxn modelId="{BAC5E436-85B9-4D57-8242-1DB9C8A635CE}" type="presOf" srcId="{4EC380F3-EAC4-4798-8D7E-4A427F977FE5}" destId="{975A79FB-CCF9-4A14-B55F-B180B7C55682}" srcOrd="0" destOrd="0" presId="urn:microsoft.com/office/officeart/2008/layout/LinedList"/>
    <dgm:cxn modelId="{E81AF16D-F27B-47F5-95DB-FADAA1C17636}" srcId="{7AC44434-CD09-49F6-B098-7457800FB132}" destId="{750E4DE3-D4B4-40A8-9ABB-848CB650F9FE}" srcOrd="1" destOrd="0" parTransId="{7FBCE15B-0ACD-46D2-88CB-28495D0FCCFA}" sibTransId="{BF652F43-37A9-4F17-9611-28164C40143A}"/>
    <dgm:cxn modelId="{20CB4E84-5582-4AF1-9998-1465A892600E}" type="presOf" srcId="{0B6DD47D-E0CE-43BF-B7A3-D75697DE6C5E}" destId="{513A4E66-3AC4-4238-BED6-53ABC1118C3F}" srcOrd="0" destOrd="0" presId="urn:microsoft.com/office/officeart/2008/layout/LinedList"/>
    <dgm:cxn modelId="{1B570694-00F8-4FDA-9EA3-7486E26E8D84}" srcId="{7AC44434-CD09-49F6-B098-7457800FB132}" destId="{FF883B80-2ECB-4376-A0F3-F3A114420929}" srcOrd="3" destOrd="0" parTransId="{D2E011BA-9D6B-478F-BD18-2C5EF7385094}" sibTransId="{AC122DDE-AEE5-4369-B5DD-1404302EA0BC}"/>
    <dgm:cxn modelId="{06A732BA-D6E5-4A3C-8BEE-B332EB7B8D35}" type="presOf" srcId="{750E4DE3-D4B4-40A8-9ABB-848CB650F9FE}" destId="{8AF4F03A-74B0-4E11-94AD-818B9F290917}" srcOrd="0" destOrd="0" presId="urn:microsoft.com/office/officeart/2008/layout/LinedList"/>
    <dgm:cxn modelId="{6A049EBE-47D9-471F-AF75-E20C24F61E3E}" type="presOf" srcId="{7AC44434-CD09-49F6-B098-7457800FB132}" destId="{B0A76E34-F961-4FD0-B1E1-010421FE3FC3}" srcOrd="0" destOrd="0" presId="urn:microsoft.com/office/officeart/2008/layout/LinedList"/>
    <dgm:cxn modelId="{380E3AD6-1D20-42A9-87B5-F740D8E9B0F1}" srcId="{7AC44434-CD09-49F6-B098-7457800FB132}" destId="{0B6DD47D-E0CE-43BF-B7A3-D75697DE6C5E}" srcOrd="0" destOrd="0" parTransId="{38F46047-6410-4D28-8AEA-0947915B9500}" sibTransId="{B3321F56-E7B1-4206-B294-9DA8EE6BF7F4}"/>
    <dgm:cxn modelId="{E754BDFA-849C-4E1A-A2D9-21D8DC295812}" srcId="{7AC44434-CD09-49F6-B098-7457800FB132}" destId="{4EC380F3-EAC4-4798-8D7E-4A427F977FE5}" srcOrd="2" destOrd="0" parTransId="{A486302F-48B8-4E5F-AEB9-01EA5E3124B9}" sibTransId="{1C079EE5-7C2F-4C4B-A11E-01BCD86F42A3}"/>
    <dgm:cxn modelId="{11D184ED-63CF-41D4-B56D-AE0C9C910C00}" type="presParOf" srcId="{B0A76E34-F961-4FD0-B1E1-010421FE3FC3}" destId="{0560B2E8-1473-418E-86E2-3ED696961BB3}" srcOrd="0" destOrd="0" presId="urn:microsoft.com/office/officeart/2008/layout/LinedList"/>
    <dgm:cxn modelId="{7CD44B9E-80F1-4CF1-ACC5-2E847939BD11}" type="presParOf" srcId="{B0A76E34-F961-4FD0-B1E1-010421FE3FC3}" destId="{9207053D-B8D0-45C9-AB1F-A168B4CD29B8}" srcOrd="1" destOrd="0" presId="urn:microsoft.com/office/officeart/2008/layout/LinedList"/>
    <dgm:cxn modelId="{264CD460-98EB-43B4-87CC-B0255F0ACCCB}" type="presParOf" srcId="{9207053D-B8D0-45C9-AB1F-A168B4CD29B8}" destId="{513A4E66-3AC4-4238-BED6-53ABC1118C3F}" srcOrd="0" destOrd="0" presId="urn:microsoft.com/office/officeart/2008/layout/LinedList"/>
    <dgm:cxn modelId="{0E9AC5EB-101C-4316-BB9D-FA83700BEE91}" type="presParOf" srcId="{9207053D-B8D0-45C9-AB1F-A168B4CD29B8}" destId="{5A246D96-8EFA-47CA-97D9-D95BD0CA0FCF}" srcOrd="1" destOrd="0" presId="urn:microsoft.com/office/officeart/2008/layout/LinedList"/>
    <dgm:cxn modelId="{BE12056C-AA6F-417D-9043-CA09A70B003B}" type="presParOf" srcId="{B0A76E34-F961-4FD0-B1E1-010421FE3FC3}" destId="{32A2B756-20A7-4DB9-A813-DA9ACCCB9E14}" srcOrd="2" destOrd="0" presId="urn:microsoft.com/office/officeart/2008/layout/LinedList"/>
    <dgm:cxn modelId="{1C7A866D-F2B2-49F5-B4A0-1596A1A4C051}" type="presParOf" srcId="{B0A76E34-F961-4FD0-B1E1-010421FE3FC3}" destId="{22E911AF-74CF-4485-8014-2B21EC8B46BA}" srcOrd="3" destOrd="0" presId="urn:microsoft.com/office/officeart/2008/layout/LinedList"/>
    <dgm:cxn modelId="{5F38C047-2BF3-4E5A-A76D-A1FB21D768E7}" type="presParOf" srcId="{22E911AF-74CF-4485-8014-2B21EC8B46BA}" destId="{8AF4F03A-74B0-4E11-94AD-818B9F290917}" srcOrd="0" destOrd="0" presId="urn:microsoft.com/office/officeart/2008/layout/LinedList"/>
    <dgm:cxn modelId="{9F504E09-63EB-44B1-9421-36C211FD8304}" type="presParOf" srcId="{22E911AF-74CF-4485-8014-2B21EC8B46BA}" destId="{08F573F1-109C-4E67-977A-21A3999D3B66}" srcOrd="1" destOrd="0" presId="urn:microsoft.com/office/officeart/2008/layout/LinedList"/>
    <dgm:cxn modelId="{4F239107-B558-4135-9698-AF81FCEE70DC}" type="presParOf" srcId="{B0A76E34-F961-4FD0-B1E1-010421FE3FC3}" destId="{9433D09A-E4AF-451C-9024-1007CF686C19}" srcOrd="4" destOrd="0" presId="urn:microsoft.com/office/officeart/2008/layout/LinedList"/>
    <dgm:cxn modelId="{D408E810-29B5-450C-BE46-069BDC4B4D6E}" type="presParOf" srcId="{B0A76E34-F961-4FD0-B1E1-010421FE3FC3}" destId="{87FBD94A-4B1F-4989-9421-0719D7B856E6}" srcOrd="5" destOrd="0" presId="urn:microsoft.com/office/officeart/2008/layout/LinedList"/>
    <dgm:cxn modelId="{F0A751D6-7F44-48EC-8D16-E56547E53731}" type="presParOf" srcId="{87FBD94A-4B1F-4989-9421-0719D7B856E6}" destId="{975A79FB-CCF9-4A14-B55F-B180B7C55682}" srcOrd="0" destOrd="0" presId="urn:microsoft.com/office/officeart/2008/layout/LinedList"/>
    <dgm:cxn modelId="{4B21E6FA-020A-472E-83BF-D696AAECD301}" type="presParOf" srcId="{87FBD94A-4B1F-4989-9421-0719D7B856E6}" destId="{A3BCEAFC-FEDA-4C60-86E3-715E5A7D55F1}" srcOrd="1" destOrd="0" presId="urn:microsoft.com/office/officeart/2008/layout/LinedList"/>
    <dgm:cxn modelId="{CF1EE9C3-EAB4-4916-AC49-5923433BFCEB}" type="presParOf" srcId="{B0A76E34-F961-4FD0-B1E1-010421FE3FC3}" destId="{BB2484FA-75A6-4E52-8506-93F5CCB5B61D}" srcOrd="6" destOrd="0" presId="urn:microsoft.com/office/officeart/2008/layout/LinedList"/>
    <dgm:cxn modelId="{124EF863-F331-490A-9623-469D0F9C7916}" type="presParOf" srcId="{B0A76E34-F961-4FD0-B1E1-010421FE3FC3}" destId="{C5A84C13-2538-4259-B9C6-F5B0FCB5C27D}" srcOrd="7" destOrd="0" presId="urn:microsoft.com/office/officeart/2008/layout/LinedList"/>
    <dgm:cxn modelId="{2459B530-3A74-4260-9FA1-777029D3E6D1}" type="presParOf" srcId="{C5A84C13-2538-4259-B9C6-F5B0FCB5C27D}" destId="{F57906D2-B31A-47D0-B9B0-D5ABC75F525E}" srcOrd="0" destOrd="0" presId="urn:microsoft.com/office/officeart/2008/layout/LinedList"/>
    <dgm:cxn modelId="{67BD621A-9B2E-4CBD-8966-9283E07BBE4E}" type="presParOf" srcId="{C5A84C13-2538-4259-B9C6-F5B0FCB5C27D}" destId="{E18340E0-600D-455B-A6D8-A0968E9E06B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47439A-39D3-450A-A1D8-949CB43F9DDE}">
      <dsp:nvSpPr>
        <dsp:cNvPr id="0" name=""/>
        <dsp:cNvSpPr/>
      </dsp:nvSpPr>
      <dsp:spPr>
        <a:xfrm>
          <a:off x="212335" y="429043"/>
          <a:ext cx="1335915" cy="13359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2B72BC-955C-441E-BDB3-028BF40322DE}">
      <dsp:nvSpPr>
        <dsp:cNvPr id="0" name=""/>
        <dsp:cNvSpPr/>
      </dsp:nvSpPr>
      <dsp:spPr>
        <a:xfrm>
          <a:off x="492877" y="709585"/>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2EBA25-36B1-4981-A899-BA1B2B88DAFE}">
      <dsp:nvSpPr>
        <dsp:cNvPr id="0" name=""/>
        <dsp:cNvSpPr/>
      </dsp:nvSpPr>
      <dsp:spPr>
        <a:xfrm>
          <a:off x="1834517" y="42904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Georgia"/>
            </a:rPr>
            <a:t>•WHO launched the </a:t>
          </a:r>
          <a:r>
            <a:rPr lang="en-US" sz="1400" kern="1200" dirty="0">
              <a:latin typeface="Georgia"/>
              <a:hlinkClick xmlns:r="http://schemas.openxmlformats.org/officeDocument/2006/relationships" r:id="rId3"/>
            </a:rPr>
            <a:t>WHO Special Initiative for Mental Health (2019-2023): Universal Health Coverage for Mental Health</a:t>
          </a:r>
          <a:r>
            <a:rPr lang="en-US" sz="1400" kern="1200" dirty="0">
              <a:latin typeface="Georgia"/>
            </a:rPr>
            <a:t> to ensure access to quality and affordable care for mental health conditions in 12 priority countries to 100 million more people.</a:t>
          </a:r>
        </a:p>
      </dsp:txBody>
      <dsp:txXfrm>
        <a:off x="1834517" y="429043"/>
        <a:ext cx="3148942" cy="1335915"/>
      </dsp:txXfrm>
    </dsp:sp>
    <dsp:sp modelId="{38EAF01A-DE98-4BA2-A634-C33193EE0F28}">
      <dsp:nvSpPr>
        <dsp:cNvPr id="0" name=""/>
        <dsp:cNvSpPr/>
      </dsp:nvSpPr>
      <dsp:spPr>
        <a:xfrm>
          <a:off x="5532139" y="429043"/>
          <a:ext cx="1335915" cy="13359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FAF2C2-7DA5-432A-BEF1-5594C04298FD}">
      <dsp:nvSpPr>
        <dsp:cNvPr id="0" name=""/>
        <dsp:cNvSpPr/>
      </dsp:nvSpPr>
      <dsp:spPr>
        <a:xfrm>
          <a:off x="5812681" y="709585"/>
          <a:ext cx="774830" cy="774830"/>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BA9477-D4BB-4447-9027-02BEAA4BEB14}">
      <dsp:nvSpPr>
        <dsp:cNvPr id="0" name=""/>
        <dsp:cNvSpPr/>
      </dsp:nvSpPr>
      <dsp:spPr>
        <a:xfrm>
          <a:off x="7154322" y="42904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rtl="0">
            <a:lnSpc>
              <a:spcPct val="100000"/>
            </a:lnSpc>
            <a:spcBef>
              <a:spcPct val="0"/>
            </a:spcBef>
            <a:spcAft>
              <a:spcPct val="35000"/>
            </a:spcAft>
            <a:buNone/>
          </a:pPr>
          <a:r>
            <a:rPr lang="en-US" sz="1400" kern="1200" dirty="0">
              <a:latin typeface="Georgia"/>
            </a:rPr>
            <a:t>•Depression is one of the leading causes of disability. Suicide is the fourth leading cause of death among 15-29-year-olds. </a:t>
          </a:r>
        </a:p>
      </dsp:txBody>
      <dsp:txXfrm>
        <a:off x="7154322" y="429043"/>
        <a:ext cx="3148942" cy="1335915"/>
      </dsp:txXfrm>
    </dsp:sp>
    <dsp:sp modelId="{E5D9AFB2-3C22-4441-A91A-7C923B9E0B6F}">
      <dsp:nvSpPr>
        <dsp:cNvPr id="0" name=""/>
        <dsp:cNvSpPr/>
      </dsp:nvSpPr>
      <dsp:spPr>
        <a:xfrm>
          <a:off x="212335" y="2487953"/>
          <a:ext cx="1335915" cy="13359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EEC4FF-148A-4F2C-A338-3FC270031B46}">
      <dsp:nvSpPr>
        <dsp:cNvPr id="0" name=""/>
        <dsp:cNvSpPr/>
      </dsp:nvSpPr>
      <dsp:spPr>
        <a:xfrm>
          <a:off x="492877" y="2768495"/>
          <a:ext cx="774830" cy="774830"/>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A20D27-C493-4ED0-BC0B-6F1CCB5FC664}">
      <dsp:nvSpPr>
        <dsp:cNvPr id="0" name=""/>
        <dsp:cNvSpPr/>
      </dsp:nvSpPr>
      <dsp:spPr>
        <a:xfrm>
          <a:off x="1834517" y="248795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Georgia"/>
            </a:rPr>
            <a:t>•People with severe mental health conditions die prematurely – as much as two decades early – due to preventable physical conditions.</a:t>
          </a:r>
        </a:p>
      </dsp:txBody>
      <dsp:txXfrm>
        <a:off x="1834517" y="2487953"/>
        <a:ext cx="3148942" cy="1335915"/>
      </dsp:txXfrm>
    </dsp:sp>
    <dsp:sp modelId="{B60D5324-FD87-49BB-B93C-9BF2F92A59F8}">
      <dsp:nvSpPr>
        <dsp:cNvPr id="0" name=""/>
        <dsp:cNvSpPr/>
      </dsp:nvSpPr>
      <dsp:spPr>
        <a:xfrm>
          <a:off x="5532139" y="2487953"/>
          <a:ext cx="1335915" cy="133591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48F674-57F9-4245-B7CF-FF7E45B6024D}">
      <dsp:nvSpPr>
        <dsp:cNvPr id="0" name=""/>
        <dsp:cNvSpPr/>
      </dsp:nvSpPr>
      <dsp:spPr>
        <a:xfrm>
          <a:off x="5812681" y="2768495"/>
          <a:ext cx="774830" cy="774830"/>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8271A-AA1C-4579-B56D-C59D1C5401A8}">
      <dsp:nvSpPr>
        <dsp:cNvPr id="0" name=""/>
        <dsp:cNvSpPr/>
      </dsp:nvSpPr>
      <dsp:spPr>
        <a:xfrm>
          <a:off x="7154322" y="248795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latin typeface="Georgia"/>
            </a:rPr>
            <a:t>•Increased investment is required on all fronts: for mental health awareness to increase understanding and reduce stigma; for efforts to increase access to quality mental health care and effective treatments; and for research to identify new treatments and improve existing treatments for all mental disorders</a:t>
          </a:r>
        </a:p>
      </dsp:txBody>
      <dsp:txXfrm>
        <a:off x="7154322" y="2487953"/>
        <a:ext cx="3148942" cy="13359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7636D-31AD-4D5A-9341-EBFDEFA829FC}">
      <dsp:nvSpPr>
        <dsp:cNvPr id="0" name=""/>
        <dsp:cNvSpPr/>
      </dsp:nvSpPr>
      <dsp:spPr>
        <a:xfrm>
          <a:off x="24645" y="487"/>
          <a:ext cx="3270721" cy="196243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Georgia"/>
            </a:rPr>
            <a:t>•Depression, anxiety, sensitive interpersonal relationship, job burnout, and other mental problems directly affect professionals’ normal work and life, but most professionals and employers only pay attention to solution to mental problems. </a:t>
          </a:r>
          <a:endParaRPr lang="en-US" sz="1700" kern="1200"/>
        </a:p>
      </dsp:txBody>
      <dsp:txXfrm>
        <a:off x="24645" y="487"/>
        <a:ext cx="3270721" cy="1962432"/>
      </dsp:txXfrm>
    </dsp:sp>
    <dsp:sp modelId="{329BFB1B-93D5-44AB-8D2C-3C17F441F9DF}">
      <dsp:nvSpPr>
        <dsp:cNvPr id="0" name=""/>
        <dsp:cNvSpPr/>
      </dsp:nvSpPr>
      <dsp:spPr>
        <a:xfrm>
          <a:off x="3622439" y="487"/>
          <a:ext cx="3270721" cy="1962432"/>
        </a:xfrm>
        <a:prstGeom prst="rect">
          <a:avLst/>
        </a:prstGeom>
        <a:solidFill>
          <a:schemeClr val="accent5">
            <a:hueOff val="5803288"/>
            <a:satOff val="2564"/>
            <a:lumOff val="-28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Georgia"/>
            </a:rPr>
            <a:t>•Mental health status constantly changes, so the group with healthy mentality and sub-healthy mentality may have mental problems when meeting with irritant problems or crisis incidents</a:t>
          </a:r>
          <a:endParaRPr lang="en-US" sz="1700" kern="1200"/>
        </a:p>
      </dsp:txBody>
      <dsp:txXfrm>
        <a:off x="3622439" y="487"/>
        <a:ext cx="3270721" cy="1962432"/>
      </dsp:txXfrm>
    </dsp:sp>
    <dsp:sp modelId="{3EFABC54-7915-485A-9F61-406CB12B779A}">
      <dsp:nvSpPr>
        <dsp:cNvPr id="0" name=""/>
        <dsp:cNvSpPr/>
      </dsp:nvSpPr>
      <dsp:spPr>
        <a:xfrm>
          <a:off x="7220232" y="487"/>
          <a:ext cx="3270721" cy="1962432"/>
        </a:xfrm>
        <a:prstGeom prst="rect">
          <a:avLst/>
        </a:prstGeom>
        <a:solidFill>
          <a:schemeClr val="accent5">
            <a:hueOff val="11606576"/>
            <a:satOff val="5128"/>
            <a:lumOff val="-56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Georgia"/>
            </a:rPr>
            <a:t>•Mental intervention is the most common method in preventing mental problems and handling mental crisis</a:t>
          </a:r>
          <a:endParaRPr lang="en-US" sz="1700" kern="1200"/>
        </a:p>
      </dsp:txBody>
      <dsp:txXfrm>
        <a:off x="7220232" y="487"/>
        <a:ext cx="3270721" cy="1962432"/>
      </dsp:txXfrm>
    </dsp:sp>
    <dsp:sp modelId="{511E804C-EF5B-44BA-B6DC-FD233C362244}">
      <dsp:nvSpPr>
        <dsp:cNvPr id="0" name=""/>
        <dsp:cNvSpPr/>
      </dsp:nvSpPr>
      <dsp:spPr>
        <a:xfrm>
          <a:off x="3622439" y="2289992"/>
          <a:ext cx="3270721" cy="1962432"/>
        </a:xfrm>
        <a:prstGeom prst="rect">
          <a:avLst/>
        </a:prstGeom>
        <a:solidFill>
          <a:schemeClr val="accent5">
            <a:hueOff val="17409864"/>
            <a:satOff val="7692"/>
            <a:lumOff val="-8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Georgia"/>
            </a:rPr>
            <a:t>•At present, this method is mainly applied to patients with various severe mental problems, neuroses, and other abnormal mental problems, or groups with mental crisis </a:t>
          </a:r>
          <a:endParaRPr lang="en-US" sz="1700" kern="1200"/>
        </a:p>
      </dsp:txBody>
      <dsp:txXfrm>
        <a:off x="3622439" y="2289992"/>
        <a:ext cx="3270721" cy="196243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D5174-9346-46D9-89F2-ED927062CBFA}">
      <dsp:nvSpPr>
        <dsp:cNvPr id="0" name=""/>
        <dsp:cNvSpPr/>
      </dsp:nvSpPr>
      <dsp:spPr>
        <a:xfrm>
          <a:off x="31797" y="1266"/>
          <a:ext cx="3166646" cy="189998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rtl="0">
            <a:lnSpc>
              <a:spcPct val="90000"/>
            </a:lnSpc>
            <a:spcBef>
              <a:spcPct val="0"/>
            </a:spcBef>
            <a:spcAft>
              <a:spcPct val="35000"/>
            </a:spcAft>
            <a:buNone/>
          </a:pPr>
          <a:r>
            <a:rPr lang="en-US" sz="1500" kern="1200" dirty="0">
              <a:latin typeface="Georgia"/>
            </a:rPr>
            <a:t>•Mental health promotion and positive mental intervention of people with healthy mentality, sub-healthy mentality, and mild-and-moderate mental problems to supplement traditional mental intervention with single layer and dimension for people with severe mental problems. </a:t>
          </a:r>
        </a:p>
      </dsp:txBody>
      <dsp:txXfrm>
        <a:off x="31797" y="1266"/>
        <a:ext cx="3166646" cy="1899987"/>
      </dsp:txXfrm>
    </dsp:sp>
    <dsp:sp modelId="{2303D7B7-1F5F-4253-ACB2-0023A8A9B9EE}">
      <dsp:nvSpPr>
        <dsp:cNvPr id="0" name=""/>
        <dsp:cNvSpPr/>
      </dsp:nvSpPr>
      <dsp:spPr>
        <a:xfrm>
          <a:off x="3515108" y="1266"/>
          <a:ext cx="3166646" cy="189998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Georgia"/>
            </a:rPr>
            <a:t>•In addition, the application of modern network may realize simultaneous mental intervention for several people without limitation of time and space.</a:t>
          </a:r>
        </a:p>
      </dsp:txBody>
      <dsp:txXfrm>
        <a:off x="3515108" y="1266"/>
        <a:ext cx="3166646" cy="1899987"/>
      </dsp:txXfrm>
    </dsp:sp>
    <dsp:sp modelId="{337EF0D7-6857-4D6C-92BA-044D211E2451}">
      <dsp:nvSpPr>
        <dsp:cNvPr id="0" name=""/>
        <dsp:cNvSpPr/>
      </dsp:nvSpPr>
      <dsp:spPr>
        <a:xfrm>
          <a:off x="31797" y="2217918"/>
          <a:ext cx="3166646" cy="189998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Georgia"/>
            </a:rPr>
            <a:t>•Family caregivers are a very important group because they have prolonged contact with the patients, and are involved in various aspects of care tasks with little assistance from limited public services.</a:t>
          </a:r>
        </a:p>
      </dsp:txBody>
      <dsp:txXfrm>
        <a:off x="31797" y="2217918"/>
        <a:ext cx="3166646" cy="1899987"/>
      </dsp:txXfrm>
    </dsp:sp>
    <dsp:sp modelId="{128DC8C4-2D7B-40DB-B5E6-0FB70BB66446}">
      <dsp:nvSpPr>
        <dsp:cNvPr id="0" name=""/>
        <dsp:cNvSpPr/>
      </dsp:nvSpPr>
      <dsp:spPr>
        <a:xfrm>
          <a:off x="3515108" y="2217918"/>
          <a:ext cx="3166646" cy="189998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latin typeface="Georgia"/>
            </a:rPr>
            <a:t>•In the present study, education was a significant predictor of caregivers’ knowledge and attitude towards mental illness, where non-educated (illiterates/can read and write) caregivers had poor knowledge and negative attitude towards mental illness </a:t>
          </a:r>
        </a:p>
      </dsp:txBody>
      <dsp:txXfrm>
        <a:off x="3515108" y="2217918"/>
        <a:ext cx="3166646" cy="18999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8B295B-DCC7-4A81-A782-85587874B509}">
      <dsp:nvSpPr>
        <dsp:cNvPr id="0" name=""/>
        <dsp:cNvSpPr/>
      </dsp:nvSpPr>
      <dsp:spPr>
        <a:xfrm>
          <a:off x="0" y="1732"/>
          <a:ext cx="481888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D462276-0AB3-4A9C-8645-AA52F21002BD}">
      <dsp:nvSpPr>
        <dsp:cNvPr id="0" name=""/>
        <dsp:cNvSpPr/>
      </dsp:nvSpPr>
      <dsp:spPr>
        <a:xfrm>
          <a:off x="0" y="1732"/>
          <a:ext cx="4818888" cy="1181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•Mental illnesses are defined as “health conditions that are characterized by alterations in thinking, mood, or behavior (or some combination thereof) associated with distress and/or impaired functioning”</a:t>
          </a:r>
        </a:p>
      </dsp:txBody>
      <dsp:txXfrm>
        <a:off x="0" y="1732"/>
        <a:ext cx="4818888" cy="1181469"/>
      </dsp:txXfrm>
    </dsp:sp>
    <dsp:sp modelId="{0733AFE1-D159-476F-B8EA-9385FB18D082}">
      <dsp:nvSpPr>
        <dsp:cNvPr id="0" name=""/>
        <dsp:cNvSpPr/>
      </dsp:nvSpPr>
      <dsp:spPr>
        <a:xfrm>
          <a:off x="0" y="1183201"/>
          <a:ext cx="481888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E647309-19CB-4EBE-A824-AEF5F35863D4}">
      <dsp:nvSpPr>
        <dsp:cNvPr id="0" name=""/>
        <dsp:cNvSpPr/>
      </dsp:nvSpPr>
      <dsp:spPr>
        <a:xfrm>
          <a:off x="0" y="1183201"/>
          <a:ext cx="4818888" cy="1181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•Although there is a wide prevalence of mental illnesses, they are largely neglected and surrounded by misunderstanding and stigmatizing attitude.</a:t>
          </a:r>
        </a:p>
      </dsp:txBody>
      <dsp:txXfrm>
        <a:off x="0" y="1183201"/>
        <a:ext cx="4818888" cy="1181469"/>
      </dsp:txXfrm>
    </dsp:sp>
    <dsp:sp modelId="{1B1F3124-EE34-473A-AF50-FB3E543DD851}">
      <dsp:nvSpPr>
        <dsp:cNvPr id="0" name=""/>
        <dsp:cNvSpPr/>
      </dsp:nvSpPr>
      <dsp:spPr>
        <a:xfrm>
          <a:off x="0" y="2364670"/>
          <a:ext cx="481888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DE2FC53-A9BA-4DF8-B14D-4EDE5366C052}">
      <dsp:nvSpPr>
        <dsp:cNvPr id="0" name=""/>
        <dsp:cNvSpPr/>
      </dsp:nvSpPr>
      <dsp:spPr>
        <a:xfrm>
          <a:off x="0" y="2364670"/>
          <a:ext cx="4818888" cy="11814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•Families are the mainstay of caregiving for persons with mental illnesses. Yet, they often lack the knowledge and skills needed to assist their mentally ill relatives.</a:t>
          </a:r>
        </a:p>
      </dsp:txBody>
      <dsp:txXfrm>
        <a:off x="0" y="2364670"/>
        <a:ext cx="4818888" cy="11814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26F0E-EEB4-4CBD-A7D3-6EA3BCE9D2DD}">
      <dsp:nvSpPr>
        <dsp:cNvPr id="0" name=""/>
        <dsp:cNvSpPr/>
      </dsp:nvSpPr>
      <dsp:spPr>
        <a:xfrm>
          <a:off x="748072" y="688604"/>
          <a:ext cx="1066383" cy="10663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361B61-F12D-4172-A69D-11A6E6EEB8FE}">
      <dsp:nvSpPr>
        <dsp:cNvPr id="0" name=""/>
        <dsp:cNvSpPr/>
      </dsp:nvSpPr>
      <dsp:spPr>
        <a:xfrm>
          <a:off x="96393" y="2070335"/>
          <a:ext cx="23697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latin typeface="Georgia"/>
            </a:rPr>
            <a:t>PWMI: People With Mental Illness</a:t>
          </a:r>
        </a:p>
      </dsp:txBody>
      <dsp:txXfrm>
        <a:off x="96393" y="2070335"/>
        <a:ext cx="2369741" cy="720000"/>
      </dsp:txXfrm>
    </dsp:sp>
    <dsp:sp modelId="{46F71B5E-B198-40E7-A3D8-306FB6E11E8A}">
      <dsp:nvSpPr>
        <dsp:cNvPr id="0" name=""/>
        <dsp:cNvSpPr/>
      </dsp:nvSpPr>
      <dsp:spPr>
        <a:xfrm>
          <a:off x="3532519" y="688604"/>
          <a:ext cx="1066383" cy="10663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683D25A-1484-4A95-8661-46B5301802B5}">
      <dsp:nvSpPr>
        <dsp:cNvPr id="0" name=""/>
        <dsp:cNvSpPr/>
      </dsp:nvSpPr>
      <dsp:spPr>
        <a:xfrm>
          <a:off x="2880840" y="2070335"/>
          <a:ext cx="23697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latin typeface="Georgia"/>
            </a:rPr>
            <a:t>ISMI: Internalized Stigma of Mental Illness</a:t>
          </a:r>
        </a:p>
      </dsp:txBody>
      <dsp:txXfrm>
        <a:off x="2880840" y="2070335"/>
        <a:ext cx="2369741" cy="720000"/>
      </dsp:txXfrm>
    </dsp:sp>
    <dsp:sp modelId="{69DB63C0-0737-4411-8CCE-0101AC1B4F39}">
      <dsp:nvSpPr>
        <dsp:cNvPr id="0" name=""/>
        <dsp:cNvSpPr/>
      </dsp:nvSpPr>
      <dsp:spPr>
        <a:xfrm>
          <a:off x="6316965" y="688604"/>
          <a:ext cx="1066383" cy="10663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B01012-EC6E-4049-8500-ABF02DA03510}">
      <dsp:nvSpPr>
        <dsp:cNvPr id="0" name=""/>
        <dsp:cNvSpPr/>
      </dsp:nvSpPr>
      <dsp:spPr>
        <a:xfrm>
          <a:off x="5665286" y="2070335"/>
          <a:ext cx="23697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latin typeface="Georgia"/>
            </a:rPr>
            <a:t>CAMI: Community Attitude towards Mental Illness</a:t>
          </a:r>
        </a:p>
      </dsp:txBody>
      <dsp:txXfrm>
        <a:off x="5665286" y="2070335"/>
        <a:ext cx="2369741" cy="720000"/>
      </dsp:txXfrm>
    </dsp:sp>
    <dsp:sp modelId="{BC3BC72E-7188-4427-9EA3-59B87191AC62}">
      <dsp:nvSpPr>
        <dsp:cNvPr id="0" name=""/>
        <dsp:cNvSpPr/>
      </dsp:nvSpPr>
      <dsp:spPr>
        <a:xfrm>
          <a:off x="9101412" y="688604"/>
          <a:ext cx="1066383" cy="106638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48DF7-2B4C-4594-8CC9-D0A37EE1AFBE}">
      <dsp:nvSpPr>
        <dsp:cNvPr id="0" name=""/>
        <dsp:cNvSpPr/>
      </dsp:nvSpPr>
      <dsp:spPr>
        <a:xfrm>
          <a:off x="8449733" y="2070335"/>
          <a:ext cx="236974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pPr>
          <a:r>
            <a:rPr lang="en-US" sz="1800" kern="1200" dirty="0">
              <a:latin typeface="Georgia"/>
            </a:rPr>
            <a:t>KAPB: knowledge, attitude, perception, and belief </a:t>
          </a:r>
        </a:p>
      </dsp:txBody>
      <dsp:txXfrm>
        <a:off x="8449733" y="2070335"/>
        <a:ext cx="2369741"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36BAF-6427-4884-B56B-69FD103EBE2F}">
      <dsp:nvSpPr>
        <dsp:cNvPr id="0" name=""/>
        <dsp:cNvSpPr/>
      </dsp:nvSpPr>
      <dsp:spPr>
        <a:xfrm>
          <a:off x="0" y="3639308"/>
          <a:ext cx="10526805" cy="119450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a:rPr>
            <a:t>•The mental condition of the patient; diagnosis of mental illness (was obtained from the patient records), duration of mental illness, regular administration of prescribed medication, frequency of seeking outpatient psychiatric care and times of inpatient psychiatric hospital admission in the past 6 months</a:t>
          </a:r>
        </a:p>
      </dsp:txBody>
      <dsp:txXfrm>
        <a:off x="0" y="3639308"/>
        <a:ext cx="10526805" cy="1194502"/>
      </dsp:txXfrm>
    </dsp:sp>
    <dsp:sp modelId="{8A5830E9-D672-4039-B026-8504864847C7}">
      <dsp:nvSpPr>
        <dsp:cNvPr id="0" name=""/>
        <dsp:cNvSpPr/>
      </dsp:nvSpPr>
      <dsp:spPr>
        <a:xfrm rot="10800000">
          <a:off x="0" y="1820081"/>
          <a:ext cx="10526805" cy="183714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a:rPr>
            <a:t>•A cross sectional study design was used. Data was collected from 455 study participants using structured and pre-tested self-administered questionnaire and analyzed using SPSS version 20 software respectively.</a:t>
          </a:r>
        </a:p>
      </dsp:txBody>
      <dsp:txXfrm rot="10800000">
        <a:off x="0" y="1820081"/>
        <a:ext cx="10526805" cy="1193721"/>
      </dsp:txXfrm>
    </dsp:sp>
    <dsp:sp modelId="{CA6D0E70-B1CC-4E87-98E8-886068F6B30F}">
      <dsp:nvSpPr>
        <dsp:cNvPr id="0" name=""/>
        <dsp:cNvSpPr/>
      </dsp:nvSpPr>
      <dsp:spPr>
        <a:xfrm rot="10800000">
          <a:off x="0" y="854"/>
          <a:ext cx="10526805" cy="1837144"/>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a:rPr>
            <a:t>•The socio-demographic characteristics of the caregiver and the patient.</a:t>
          </a:r>
        </a:p>
      </dsp:txBody>
      <dsp:txXfrm rot="10800000">
        <a:off x="0" y="854"/>
        <a:ext cx="10526805" cy="11937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59448-F459-4EE6-8BCA-B8AABAD3DBF8}">
      <dsp:nvSpPr>
        <dsp:cNvPr id="0" name=""/>
        <dsp:cNvSpPr/>
      </dsp:nvSpPr>
      <dsp:spPr>
        <a:xfrm>
          <a:off x="0" y="899622"/>
          <a:ext cx="6900512" cy="1660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7F8641-2E0B-433D-8526-EC965DB70B01}">
      <dsp:nvSpPr>
        <dsp:cNvPr id="0" name=""/>
        <dsp:cNvSpPr/>
      </dsp:nvSpPr>
      <dsp:spPr>
        <a:xfrm>
          <a:off x="502404" y="1273312"/>
          <a:ext cx="913463" cy="9134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2E83FFB-080A-43F5-8ABA-FCC87DA391B7}">
      <dsp:nvSpPr>
        <dsp:cNvPr id="0" name=""/>
        <dsp:cNvSpPr/>
      </dsp:nvSpPr>
      <dsp:spPr>
        <a:xfrm>
          <a:off x="1918272" y="899622"/>
          <a:ext cx="4982239" cy="1660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772" tIns="175772" rIns="175772" bIns="175772" numCol="1" spcCol="1270" anchor="ctr" anchorCtr="0">
          <a:noAutofit/>
        </a:bodyPr>
        <a:lstStyle/>
        <a:p>
          <a:pPr marL="0" lvl="0" indent="0" algn="l" defTabSz="666750">
            <a:lnSpc>
              <a:spcPct val="100000"/>
            </a:lnSpc>
            <a:spcBef>
              <a:spcPct val="0"/>
            </a:spcBef>
            <a:spcAft>
              <a:spcPct val="35000"/>
            </a:spcAft>
            <a:buNone/>
          </a:pPr>
          <a:r>
            <a:rPr lang="en-US" sz="1500" b="1" kern="1200" dirty="0">
              <a:latin typeface="Georgia"/>
            </a:rPr>
            <a:t>Problem Statement: </a:t>
          </a:r>
          <a:r>
            <a:rPr lang="en-US" sz="1500" kern="1200" dirty="0">
              <a:latin typeface="Georgia"/>
            </a:rPr>
            <a:t>Around a lot of people have mental health issues every year. They range from prevalent issues like sadness and anxiety to uncommon issues.</a:t>
          </a:r>
        </a:p>
      </dsp:txBody>
      <dsp:txXfrm>
        <a:off x="1918272" y="899622"/>
        <a:ext cx="4982239" cy="1660842"/>
      </dsp:txXfrm>
    </dsp:sp>
    <dsp:sp modelId="{F2576089-623A-468F-BE7B-5F3D64A14994}">
      <dsp:nvSpPr>
        <dsp:cNvPr id="0" name=""/>
        <dsp:cNvSpPr/>
      </dsp:nvSpPr>
      <dsp:spPr>
        <a:xfrm>
          <a:off x="0" y="2975675"/>
          <a:ext cx="6900512" cy="1660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12936B-51A9-4EEB-805A-2C20C8DA520D}">
      <dsp:nvSpPr>
        <dsp:cNvPr id="0" name=""/>
        <dsp:cNvSpPr/>
      </dsp:nvSpPr>
      <dsp:spPr>
        <a:xfrm>
          <a:off x="502404" y="3349365"/>
          <a:ext cx="913463" cy="9134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B08DA6-83E5-4DA6-8A17-43BB9E3A99D9}">
      <dsp:nvSpPr>
        <dsp:cNvPr id="0" name=""/>
        <dsp:cNvSpPr/>
      </dsp:nvSpPr>
      <dsp:spPr>
        <a:xfrm>
          <a:off x="1918272" y="2975675"/>
          <a:ext cx="4982239" cy="1660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772" tIns="175772" rIns="175772" bIns="175772" numCol="1" spcCol="1270" anchor="ctr" anchorCtr="0">
          <a:noAutofit/>
        </a:bodyPr>
        <a:lstStyle/>
        <a:p>
          <a:pPr marL="0" lvl="0" indent="0" algn="l" defTabSz="666750">
            <a:lnSpc>
              <a:spcPct val="100000"/>
            </a:lnSpc>
            <a:spcBef>
              <a:spcPct val="0"/>
            </a:spcBef>
            <a:spcAft>
              <a:spcPct val="35000"/>
            </a:spcAft>
            <a:buNone/>
          </a:pPr>
          <a:r>
            <a:rPr lang="en-US" sz="1500" b="1" kern="1200" dirty="0">
              <a:latin typeface="Georgia"/>
            </a:rPr>
            <a:t>Scope of the study: </a:t>
          </a:r>
          <a:r>
            <a:rPr lang="en-US" sz="1500" kern="1200" dirty="0">
              <a:latin typeface="Georgia"/>
            </a:rPr>
            <a:t>We must have a deeper understanding of the psychological processes that underlie societal shifts like self-harm, suicide, anxiety, and sadness. This knowledge will assist in the creation of novel, mechanistically based psychological therapies that can be applied in pandemic situations. </a:t>
          </a:r>
        </a:p>
      </dsp:txBody>
      <dsp:txXfrm>
        <a:off x="1918272" y="2975675"/>
        <a:ext cx="4982239" cy="16608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14F82-D53A-43AC-9451-44212372A64E}">
      <dsp:nvSpPr>
        <dsp:cNvPr id="0" name=""/>
        <dsp:cNvSpPr/>
      </dsp:nvSpPr>
      <dsp:spPr>
        <a:xfrm>
          <a:off x="0" y="3851"/>
          <a:ext cx="10515600" cy="61515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91319B-4959-4543-9578-D6952BCBB451}">
      <dsp:nvSpPr>
        <dsp:cNvPr id="0" name=""/>
        <dsp:cNvSpPr/>
      </dsp:nvSpPr>
      <dsp:spPr>
        <a:xfrm>
          <a:off x="186083" y="142260"/>
          <a:ext cx="338665" cy="3383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070AA2-F430-439D-B5ED-F106EFA85C88}">
      <dsp:nvSpPr>
        <dsp:cNvPr id="0" name=""/>
        <dsp:cNvSpPr/>
      </dsp:nvSpPr>
      <dsp:spPr>
        <a:xfrm>
          <a:off x="710833" y="3851"/>
          <a:ext cx="9783236"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Georgia"/>
            </a:rPr>
            <a:t>Study design- </a:t>
          </a:r>
          <a:r>
            <a:rPr lang="en-US" sz="1400" kern="1200" dirty="0">
              <a:latin typeface="Georgia"/>
            </a:rPr>
            <a:t>Qualitative analysis in which I will be using primary data which has been collected while doing this research .</a:t>
          </a:r>
        </a:p>
      </dsp:txBody>
      <dsp:txXfrm>
        <a:off x="710833" y="3851"/>
        <a:ext cx="9783236" cy="653600"/>
      </dsp:txXfrm>
    </dsp:sp>
    <dsp:sp modelId="{6E1B4B52-83B3-4A6F-AA38-6D724BB0E04E}">
      <dsp:nvSpPr>
        <dsp:cNvPr id="0" name=""/>
        <dsp:cNvSpPr/>
      </dsp:nvSpPr>
      <dsp:spPr>
        <a:xfrm>
          <a:off x="0" y="820852"/>
          <a:ext cx="10515600" cy="61515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ED602B-A050-487C-887C-C18502BF6DBB}">
      <dsp:nvSpPr>
        <dsp:cNvPr id="0" name=""/>
        <dsp:cNvSpPr/>
      </dsp:nvSpPr>
      <dsp:spPr>
        <a:xfrm>
          <a:off x="186083" y="959261"/>
          <a:ext cx="338665" cy="3383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3E8570-9292-4CEE-862D-2A59122E0295}">
      <dsp:nvSpPr>
        <dsp:cNvPr id="0" name=""/>
        <dsp:cNvSpPr/>
      </dsp:nvSpPr>
      <dsp:spPr>
        <a:xfrm>
          <a:off x="710833" y="820852"/>
          <a:ext cx="9783236"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kern="1200" dirty="0">
              <a:latin typeface="Georgia"/>
            </a:rPr>
            <a:t>Study duration- </a:t>
          </a:r>
          <a:r>
            <a:rPr lang="en-US" sz="1400" kern="1200" dirty="0">
              <a:latin typeface="Georgia"/>
            </a:rPr>
            <a:t>3 months</a:t>
          </a:r>
        </a:p>
      </dsp:txBody>
      <dsp:txXfrm>
        <a:off x="710833" y="820852"/>
        <a:ext cx="9783236" cy="653600"/>
      </dsp:txXfrm>
    </dsp:sp>
    <dsp:sp modelId="{A4EF1DF8-8D25-42B3-8C12-9A70EB76D259}">
      <dsp:nvSpPr>
        <dsp:cNvPr id="0" name=""/>
        <dsp:cNvSpPr/>
      </dsp:nvSpPr>
      <dsp:spPr>
        <a:xfrm>
          <a:off x="0" y="1637853"/>
          <a:ext cx="10515600" cy="61515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AB0EB1-5149-4EF5-84F0-E6B802A3C96C}">
      <dsp:nvSpPr>
        <dsp:cNvPr id="0" name=""/>
        <dsp:cNvSpPr/>
      </dsp:nvSpPr>
      <dsp:spPr>
        <a:xfrm>
          <a:off x="186083" y="1776262"/>
          <a:ext cx="338665" cy="3383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4C38D2-B596-4C99-A08E-6A50C61F3D9B}">
      <dsp:nvSpPr>
        <dsp:cNvPr id="0" name=""/>
        <dsp:cNvSpPr/>
      </dsp:nvSpPr>
      <dsp:spPr>
        <a:xfrm>
          <a:off x="710833" y="1637853"/>
          <a:ext cx="9783236"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u="sng" kern="1200" dirty="0">
              <a:latin typeface="Georgia"/>
            </a:rPr>
            <a:t>Study population-</a:t>
          </a:r>
          <a:r>
            <a:rPr lang="en-US" sz="1400" b="1" kern="1200" dirty="0">
              <a:latin typeface="Georgia"/>
            </a:rPr>
            <a:t> </a:t>
          </a:r>
          <a:r>
            <a:rPr lang="en-US" sz="1400" kern="1200" dirty="0">
              <a:latin typeface="Georgia"/>
            </a:rPr>
            <a:t>Mental health clients visiting </a:t>
          </a:r>
          <a:r>
            <a:rPr lang="en-US" sz="1400" kern="1200" dirty="0" err="1">
              <a:latin typeface="Georgia"/>
            </a:rPr>
            <a:t>DrSafeHands</a:t>
          </a:r>
          <a:endParaRPr lang="en-US" sz="1400" kern="1200" dirty="0">
            <a:latin typeface="Georgia"/>
          </a:endParaRPr>
        </a:p>
      </dsp:txBody>
      <dsp:txXfrm>
        <a:off x="710833" y="1637853"/>
        <a:ext cx="9783236" cy="653600"/>
      </dsp:txXfrm>
    </dsp:sp>
    <dsp:sp modelId="{AE3C5720-D614-4E8A-BF0F-ECAD47107B23}">
      <dsp:nvSpPr>
        <dsp:cNvPr id="0" name=""/>
        <dsp:cNvSpPr/>
      </dsp:nvSpPr>
      <dsp:spPr>
        <a:xfrm>
          <a:off x="0" y="2454854"/>
          <a:ext cx="10515600" cy="615153"/>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781815-2BFD-4C1D-89F8-7D6009A1F0B3}">
      <dsp:nvSpPr>
        <dsp:cNvPr id="0" name=""/>
        <dsp:cNvSpPr/>
      </dsp:nvSpPr>
      <dsp:spPr>
        <a:xfrm>
          <a:off x="186083" y="2593263"/>
          <a:ext cx="338665" cy="3383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B80895-F407-46EC-B5C3-9B76280313F4}">
      <dsp:nvSpPr>
        <dsp:cNvPr id="0" name=""/>
        <dsp:cNvSpPr/>
      </dsp:nvSpPr>
      <dsp:spPr>
        <a:xfrm>
          <a:off x="710833" y="2454854"/>
          <a:ext cx="9783236"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u="sng" kern="1200" dirty="0">
              <a:latin typeface="Georgia"/>
            </a:rPr>
            <a:t>Sampling method:</a:t>
          </a:r>
          <a:r>
            <a:rPr lang="en-US" sz="1400" b="1" kern="1200" dirty="0">
              <a:latin typeface="Georgia"/>
            </a:rPr>
            <a:t> </a:t>
          </a:r>
          <a:r>
            <a:rPr lang="en-US" sz="1400" kern="1200" dirty="0">
              <a:latin typeface="Georgia"/>
            </a:rPr>
            <a:t>Random sampling method will be used for the study.</a:t>
          </a:r>
        </a:p>
      </dsp:txBody>
      <dsp:txXfrm>
        <a:off x="710833" y="2454854"/>
        <a:ext cx="9783236" cy="653600"/>
      </dsp:txXfrm>
    </dsp:sp>
    <dsp:sp modelId="{7146C6F0-4336-4E31-861F-5A5B1CD45BFC}">
      <dsp:nvSpPr>
        <dsp:cNvPr id="0" name=""/>
        <dsp:cNvSpPr/>
      </dsp:nvSpPr>
      <dsp:spPr>
        <a:xfrm>
          <a:off x="0" y="3271854"/>
          <a:ext cx="10515600" cy="615153"/>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94803B-1AD3-48DD-AF46-BB044496CEFB}">
      <dsp:nvSpPr>
        <dsp:cNvPr id="0" name=""/>
        <dsp:cNvSpPr/>
      </dsp:nvSpPr>
      <dsp:spPr>
        <a:xfrm>
          <a:off x="186083" y="3410264"/>
          <a:ext cx="338665" cy="3383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554147-F3B2-45AE-BEEB-D951C6B28E96}">
      <dsp:nvSpPr>
        <dsp:cNvPr id="0" name=""/>
        <dsp:cNvSpPr/>
      </dsp:nvSpPr>
      <dsp:spPr>
        <a:xfrm>
          <a:off x="710833" y="3271854"/>
          <a:ext cx="9783236"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u="sng" kern="1200" dirty="0">
              <a:latin typeface="Georgia"/>
            </a:rPr>
            <a:t>Method of data collection:</a:t>
          </a:r>
          <a:r>
            <a:rPr lang="en-US" sz="1400" b="1" kern="1200" dirty="0">
              <a:latin typeface="Georgia"/>
            </a:rPr>
            <a:t> </a:t>
          </a:r>
          <a:r>
            <a:rPr lang="en-US" sz="1400" kern="1200" dirty="0">
              <a:latin typeface="Georgia"/>
            </a:rPr>
            <a:t>The Google form will be circulated among the eligible participants and the responses will be entered and stored in Microsoft Excel Spreadsheet.</a:t>
          </a:r>
        </a:p>
      </dsp:txBody>
      <dsp:txXfrm>
        <a:off x="710833" y="3271854"/>
        <a:ext cx="9783236" cy="653600"/>
      </dsp:txXfrm>
    </dsp:sp>
    <dsp:sp modelId="{0B04F470-D96A-4EAF-AF83-79DB88E576C1}">
      <dsp:nvSpPr>
        <dsp:cNvPr id="0" name=""/>
        <dsp:cNvSpPr/>
      </dsp:nvSpPr>
      <dsp:spPr>
        <a:xfrm>
          <a:off x="0" y="4088855"/>
          <a:ext cx="10515600" cy="61515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202FF-271B-409E-88FA-AA7D97F95F78}">
      <dsp:nvSpPr>
        <dsp:cNvPr id="0" name=""/>
        <dsp:cNvSpPr/>
      </dsp:nvSpPr>
      <dsp:spPr>
        <a:xfrm>
          <a:off x="186265" y="4227265"/>
          <a:ext cx="338665" cy="33833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E55841-1D75-4D97-9B91-B77AF8750A60}">
      <dsp:nvSpPr>
        <dsp:cNvPr id="0" name=""/>
        <dsp:cNvSpPr/>
      </dsp:nvSpPr>
      <dsp:spPr>
        <a:xfrm>
          <a:off x="711196" y="4088855"/>
          <a:ext cx="9759953" cy="653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173" tIns="69173" rIns="69173" bIns="69173" numCol="1" spcCol="1270" anchor="ctr" anchorCtr="0">
          <a:noAutofit/>
        </a:bodyPr>
        <a:lstStyle/>
        <a:p>
          <a:pPr marL="0" lvl="0" indent="0" algn="l" defTabSz="622300">
            <a:lnSpc>
              <a:spcPct val="90000"/>
            </a:lnSpc>
            <a:spcBef>
              <a:spcPct val="0"/>
            </a:spcBef>
            <a:spcAft>
              <a:spcPct val="35000"/>
            </a:spcAft>
            <a:buNone/>
          </a:pPr>
          <a:r>
            <a:rPr lang="en-US" sz="1400" b="1" u="sng" kern="1200" dirty="0">
              <a:latin typeface="Georgia"/>
            </a:rPr>
            <a:t>Data Analysis:</a:t>
          </a:r>
          <a:r>
            <a:rPr lang="en-US" sz="1400" b="1" kern="1200" dirty="0">
              <a:latin typeface="Georgia"/>
            </a:rPr>
            <a:t> </a:t>
          </a:r>
          <a:r>
            <a:rPr lang="en-US" sz="1400" kern="1200" dirty="0">
              <a:latin typeface="Georgia"/>
            </a:rPr>
            <a:t>Data will be </a:t>
          </a:r>
          <a:r>
            <a:rPr lang="en-US" sz="1400" kern="1200" dirty="0" err="1">
              <a:latin typeface="Georgia"/>
            </a:rPr>
            <a:t>analysed</a:t>
          </a:r>
          <a:r>
            <a:rPr lang="en-US" sz="1400" kern="1200" dirty="0">
              <a:latin typeface="Georgia"/>
            </a:rPr>
            <a:t> using IBM SPSS. Chi square test will be used to test associations for statistical significance. To organize and summarize the data and need numbers to describe what happened, Histograms or Bar Graphs used to show the way data are distributed. </a:t>
          </a:r>
        </a:p>
      </dsp:txBody>
      <dsp:txXfrm>
        <a:off x="711196" y="4088855"/>
        <a:ext cx="9759953" cy="6536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67499A-0BAB-4EEC-9446-01C356D32385}">
      <dsp:nvSpPr>
        <dsp:cNvPr id="0" name=""/>
        <dsp:cNvSpPr/>
      </dsp:nvSpPr>
      <dsp:spPr>
        <a:xfrm>
          <a:off x="943838" y="422662"/>
          <a:ext cx="1450959" cy="14509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D98CAA-78DB-4DC6-88E6-B78B1BACAB89}">
      <dsp:nvSpPr>
        <dsp:cNvPr id="0" name=""/>
        <dsp:cNvSpPr/>
      </dsp:nvSpPr>
      <dsp:spPr>
        <a:xfrm>
          <a:off x="57140" y="2268777"/>
          <a:ext cx="3224354"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pPr>
          <a:r>
            <a:rPr lang="en-US" sz="1400" kern="1200" dirty="0">
              <a:latin typeface="Georgia"/>
            </a:rPr>
            <a:t>•</a:t>
          </a:r>
          <a:r>
            <a:rPr lang="en-US" sz="1200" kern="1200" dirty="0">
              <a:latin typeface="Georgia"/>
            </a:rPr>
            <a:t>Poor knowledge about mental illness and negative attitudes toward people with mental illness are widespread</a:t>
          </a:r>
          <a:endParaRPr lang="en-US" sz="1400" kern="1200" dirty="0">
            <a:latin typeface="Georgia"/>
          </a:endParaRPr>
        </a:p>
      </dsp:txBody>
      <dsp:txXfrm>
        <a:off x="57140" y="2268777"/>
        <a:ext cx="3224354" cy="787500"/>
      </dsp:txXfrm>
    </dsp:sp>
    <dsp:sp modelId="{7EECC42B-DD41-4F00-8176-2A675AA531A4}">
      <dsp:nvSpPr>
        <dsp:cNvPr id="0" name=""/>
        <dsp:cNvSpPr/>
      </dsp:nvSpPr>
      <dsp:spPr>
        <a:xfrm>
          <a:off x="4732454" y="422662"/>
          <a:ext cx="1450959" cy="14509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0500BE-9F51-48F8-93FB-1E175CA3E7D5}">
      <dsp:nvSpPr>
        <dsp:cNvPr id="0" name=""/>
        <dsp:cNvSpPr/>
      </dsp:nvSpPr>
      <dsp:spPr>
        <a:xfrm>
          <a:off x="3845757" y="2268777"/>
          <a:ext cx="3224354"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rtl="0">
            <a:lnSpc>
              <a:spcPct val="90000"/>
            </a:lnSpc>
            <a:spcBef>
              <a:spcPct val="0"/>
            </a:spcBef>
            <a:spcAft>
              <a:spcPct val="35000"/>
            </a:spcAft>
            <a:buNone/>
          </a:pPr>
          <a:r>
            <a:rPr lang="en-US" sz="1200" kern="1200" dirty="0">
              <a:latin typeface="Georgia"/>
            </a:rPr>
            <a:t>•For the knowledge and attitude (social distance) towards people with mental illness, a computed knowledge score was derived and </a:t>
          </a:r>
          <a:r>
            <a:rPr lang="en-US" sz="1200" kern="1200" dirty="0" err="1">
              <a:latin typeface="Georgia"/>
            </a:rPr>
            <a:t>categorised</a:t>
          </a:r>
          <a:r>
            <a:rPr lang="en-US" sz="1200" kern="1200" dirty="0">
              <a:latin typeface="Georgia"/>
            </a:rPr>
            <a:t> into three groups ‘‘above average’’, ‘‘average’’ and ‘‘below-average’’ knowledge. </a:t>
          </a:r>
        </a:p>
      </dsp:txBody>
      <dsp:txXfrm>
        <a:off x="3845757" y="2268777"/>
        <a:ext cx="3224354" cy="787500"/>
      </dsp:txXfrm>
    </dsp:sp>
    <dsp:sp modelId="{A4A0A279-9EC5-4691-A713-E791E8C1322E}">
      <dsp:nvSpPr>
        <dsp:cNvPr id="0" name=""/>
        <dsp:cNvSpPr/>
      </dsp:nvSpPr>
      <dsp:spPr>
        <a:xfrm>
          <a:off x="8521071" y="422662"/>
          <a:ext cx="1450959" cy="14509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AB575D-A301-4B0C-8A97-3F7318B50C54}">
      <dsp:nvSpPr>
        <dsp:cNvPr id="0" name=""/>
        <dsp:cNvSpPr/>
      </dsp:nvSpPr>
      <dsp:spPr>
        <a:xfrm>
          <a:off x="7634373" y="2268777"/>
          <a:ext cx="3224354" cy="78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dirty="0">
              <a:latin typeface="Georgia"/>
            </a:rPr>
            <a:t>•The majority of them consulted traditional healers as first help for the care of their mentally ill relatives. The consulted traditional healers referred only a small percentage of patients to psychiatric care.</a:t>
          </a:r>
        </a:p>
      </dsp:txBody>
      <dsp:txXfrm>
        <a:off x="7634373" y="2268777"/>
        <a:ext cx="3224354" cy="78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556BE-0174-4B48-90FD-FD10269E6DDE}">
      <dsp:nvSpPr>
        <dsp:cNvPr id="0" name=""/>
        <dsp:cNvSpPr/>
      </dsp:nvSpPr>
      <dsp:spPr>
        <a:xfrm>
          <a:off x="0" y="341471"/>
          <a:ext cx="2154555" cy="1292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Georgia"/>
            </a:rPr>
            <a:t>•Mental health research saves lives, relieves significant distress and improves quality of life.</a:t>
          </a:r>
        </a:p>
      </dsp:txBody>
      <dsp:txXfrm>
        <a:off x="0" y="341471"/>
        <a:ext cx="2154555" cy="1292733"/>
      </dsp:txXfrm>
    </dsp:sp>
    <dsp:sp modelId="{8BE62D59-82DB-4E83-9D23-ABBB8579DFFD}">
      <dsp:nvSpPr>
        <dsp:cNvPr id="0" name=""/>
        <dsp:cNvSpPr/>
      </dsp:nvSpPr>
      <dsp:spPr>
        <a:xfrm>
          <a:off x="2370010" y="341471"/>
          <a:ext cx="2154555" cy="1292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Georgia"/>
            </a:rPr>
            <a:t>•It also benefits the whole of our society by generating social and economic benefits that contribute to thriving communities built upon resilience, reduced levels of mental ill-health and less stigma and discrimination.</a:t>
          </a:r>
        </a:p>
      </dsp:txBody>
      <dsp:txXfrm>
        <a:off x="2370010" y="341471"/>
        <a:ext cx="2154555" cy="1292733"/>
      </dsp:txXfrm>
    </dsp:sp>
    <dsp:sp modelId="{84732743-6370-4505-BEF4-F0DA27DA0D60}">
      <dsp:nvSpPr>
        <dsp:cNvPr id="0" name=""/>
        <dsp:cNvSpPr/>
      </dsp:nvSpPr>
      <dsp:spPr>
        <a:xfrm>
          <a:off x="4740021" y="341471"/>
          <a:ext cx="2154555" cy="1292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Georgia"/>
            </a:rPr>
            <a:t>•Research helps us understand how to best promote mental health in different populations.</a:t>
          </a:r>
        </a:p>
      </dsp:txBody>
      <dsp:txXfrm>
        <a:off x="4740021" y="341471"/>
        <a:ext cx="2154555" cy="1292733"/>
      </dsp:txXfrm>
    </dsp:sp>
    <dsp:sp modelId="{2FEFB728-1808-45C5-AA20-562BAD0C226D}">
      <dsp:nvSpPr>
        <dsp:cNvPr id="0" name=""/>
        <dsp:cNvSpPr/>
      </dsp:nvSpPr>
      <dsp:spPr>
        <a:xfrm>
          <a:off x="1185005" y="1849659"/>
          <a:ext cx="2154555" cy="1292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Georgia"/>
            </a:rPr>
            <a:t>•Data aids us in understanding whether the mental health services and resources that are available meet mental health needs.</a:t>
          </a:r>
        </a:p>
      </dsp:txBody>
      <dsp:txXfrm>
        <a:off x="1185005" y="1849659"/>
        <a:ext cx="2154555" cy="1292733"/>
      </dsp:txXfrm>
    </dsp:sp>
    <dsp:sp modelId="{B0834851-C19A-4EE5-A7B6-8DA03878A8B7}">
      <dsp:nvSpPr>
        <dsp:cNvPr id="0" name=""/>
        <dsp:cNvSpPr/>
      </dsp:nvSpPr>
      <dsp:spPr>
        <a:xfrm>
          <a:off x="3555015" y="1849659"/>
          <a:ext cx="2154555" cy="12927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latin typeface="Georgia"/>
            </a:rPr>
            <a:t>•The findings from mental health research and evaluation studies provide crucial information about the specific needs within communities.</a:t>
          </a:r>
        </a:p>
      </dsp:txBody>
      <dsp:txXfrm>
        <a:off x="3555015" y="1849659"/>
        <a:ext cx="2154555" cy="129273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60B2E8-1473-418E-86E2-3ED696961BB3}">
      <dsp:nvSpPr>
        <dsp:cNvPr id="0" name=""/>
        <dsp:cNvSpPr/>
      </dsp:nvSpPr>
      <dsp:spPr>
        <a:xfrm>
          <a:off x="0" y="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3A4E66-3AC4-4238-BED6-53ABC1118C3F}">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•Knowledge and attitude towards mental illness of the studied subjects were not predicted by the diagnosed type of mental illness of their relatives.</a:t>
          </a:r>
        </a:p>
      </dsp:txBody>
      <dsp:txXfrm>
        <a:off x="0" y="0"/>
        <a:ext cx="6900512" cy="1384035"/>
      </dsp:txXfrm>
    </dsp:sp>
    <dsp:sp modelId="{32A2B756-20A7-4DB9-A813-DA9ACCCB9E14}">
      <dsp:nvSpPr>
        <dsp:cNvPr id="0" name=""/>
        <dsp:cNvSpPr/>
      </dsp:nvSpPr>
      <dsp:spPr>
        <a:xfrm>
          <a:off x="0" y="1384035"/>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F4F03A-74B0-4E11-94AD-818B9F290917}">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rtl="0">
            <a:lnSpc>
              <a:spcPct val="90000"/>
            </a:lnSpc>
            <a:spcBef>
              <a:spcPct val="0"/>
            </a:spcBef>
            <a:spcAft>
              <a:spcPct val="35000"/>
            </a:spcAft>
            <a:buNone/>
          </a:pPr>
          <a:r>
            <a:rPr lang="en-US" sz="1600" kern="1200" dirty="0">
              <a:latin typeface="Georgia"/>
            </a:rPr>
            <a:t>•This is consistent with a study of knowledge, attitude, perception, and belief (KAPB) of mentally ill patients’ relatives towards mental illness in India. </a:t>
          </a:r>
        </a:p>
      </dsp:txBody>
      <dsp:txXfrm>
        <a:off x="0" y="1384035"/>
        <a:ext cx="6900512" cy="1384035"/>
      </dsp:txXfrm>
    </dsp:sp>
    <dsp:sp modelId="{9433D09A-E4AF-451C-9024-1007CF686C19}">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5A79FB-CCF9-4A14-B55F-B180B7C55682}">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•The study found that KAPB of the relatives was not associated with the patient diagnosed illness .</a:t>
          </a:r>
        </a:p>
      </dsp:txBody>
      <dsp:txXfrm>
        <a:off x="0" y="2768070"/>
        <a:ext cx="6900512" cy="1384035"/>
      </dsp:txXfrm>
    </dsp:sp>
    <dsp:sp modelId="{BB2484FA-75A6-4E52-8506-93F5CCB5B61D}">
      <dsp:nvSpPr>
        <dsp:cNvPr id="0" name=""/>
        <dsp:cNvSpPr/>
      </dsp:nvSpPr>
      <dsp:spPr>
        <a:xfrm>
          <a:off x="0" y="4152105"/>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7906D2-B31A-47D0-B9B0-D5ABC75F525E}">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latin typeface="Georgia"/>
            </a:rPr>
            <a:t>•The mental health promotion and mental intervention system based on network adopts music, video, animation, electric journal and training, etc. which are suitable for people with healthy mentality, sub-healthy mentality, mild-and-moderate mental problems, as well as people with insufficient pressure, modest pressure and moderate pressure </a:t>
          </a:r>
        </a:p>
      </dsp:txBody>
      <dsp:txXfrm>
        <a:off x="0" y="4152105"/>
        <a:ext cx="6900512" cy="1384035"/>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6-16T09:05:23.811"/>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6/16/2023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447645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91070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797497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07229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56526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8776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02085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60263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05588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052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6/16/2023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6727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6/16/2023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1177517483"/>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 /><Relationship Id="rId7" Type="http://schemas.microsoft.com/office/2007/relationships/diagramDrawing" Target="../diagrams/drawing8.xml" /><Relationship Id="rId2" Type="http://schemas.openxmlformats.org/officeDocument/2006/relationships/image" Target="../media/image41.jpeg" /><Relationship Id="rId1" Type="http://schemas.openxmlformats.org/officeDocument/2006/relationships/slideLayout" Target="../slideLayouts/slideLayout2.xml" /><Relationship Id="rId6" Type="http://schemas.openxmlformats.org/officeDocument/2006/relationships/diagramColors" Target="../diagrams/colors8.xml" /><Relationship Id="rId5" Type="http://schemas.openxmlformats.org/officeDocument/2006/relationships/diagramQuickStyle" Target="../diagrams/quickStyle8.xml" /><Relationship Id="rId4" Type="http://schemas.openxmlformats.org/officeDocument/2006/relationships/diagramLayout" Target="../diagrams/layout8.xml" /></Relationships>
</file>

<file path=ppt/slides/_rels/slide11.xml.rels><?xml version="1.0" encoding="UTF-8" standalone="yes"?>
<Relationships xmlns="http://schemas.openxmlformats.org/package/2006/relationships"><Relationship Id="rId2" Type="http://schemas.openxmlformats.org/officeDocument/2006/relationships/image" Target="../media/image42.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 /><Relationship Id="rId2" Type="http://schemas.openxmlformats.org/officeDocument/2006/relationships/diagramData" Target="../diagrams/data9.xml" /><Relationship Id="rId1" Type="http://schemas.openxmlformats.org/officeDocument/2006/relationships/slideLayout" Target="../slideLayouts/slideLayout2.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 /><Relationship Id="rId2" Type="http://schemas.openxmlformats.org/officeDocument/2006/relationships/diagramData" Target="../diagrams/data10.xml" /><Relationship Id="rId1" Type="http://schemas.openxmlformats.org/officeDocument/2006/relationships/slideLayout" Target="../slideLayouts/slideLayout2.xml" /><Relationship Id="rId6" Type="http://schemas.microsoft.com/office/2007/relationships/diagramDrawing" Target="../diagrams/drawing10.xml" /><Relationship Id="rId5" Type="http://schemas.openxmlformats.org/officeDocument/2006/relationships/diagramColors" Target="../diagrams/colors10.xml" /><Relationship Id="rId4" Type="http://schemas.openxmlformats.org/officeDocument/2006/relationships/diagramQuickStyle" Target="../diagrams/quickStyle10.xml" /></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1.xml" /><Relationship Id="rId7" Type="http://schemas.microsoft.com/office/2007/relationships/diagramDrawing" Target="../diagrams/drawing11.xml" /><Relationship Id="rId2" Type="http://schemas.openxmlformats.org/officeDocument/2006/relationships/image" Target="../media/image43.jpeg" /><Relationship Id="rId1" Type="http://schemas.openxmlformats.org/officeDocument/2006/relationships/slideLayout" Target="../slideLayouts/slideLayout2.xml" /><Relationship Id="rId6" Type="http://schemas.openxmlformats.org/officeDocument/2006/relationships/diagramColors" Target="../diagrams/colors11.xml" /><Relationship Id="rId5" Type="http://schemas.openxmlformats.org/officeDocument/2006/relationships/diagramQuickStyle" Target="../diagrams/quickStyle11.xml" /><Relationship Id="rId4" Type="http://schemas.openxmlformats.org/officeDocument/2006/relationships/diagramLayout" Target="../diagrams/layout11.xml" /></Relationships>
</file>

<file path=ppt/slides/_rels/slide15.xml.rels><?xml version="1.0" encoding="UTF-8" standalone="yes"?>
<Relationships xmlns="http://schemas.openxmlformats.org/package/2006/relationships"><Relationship Id="rId8" Type="http://schemas.openxmlformats.org/officeDocument/2006/relationships/hyperlink" Target="https://www.enago.com/academy/choosing-references-for-phd-application/" TargetMode="External" /><Relationship Id="rId3" Type="http://schemas.openxmlformats.org/officeDocument/2006/relationships/hyperlink" Target="https://pubmed.ncbi.nlm.nih.gov/24997007" TargetMode="External" /><Relationship Id="rId7" Type="http://schemas.openxmlformats.org/officeDocument/2006/relationships/image" Target="../media/image44.jpeg" /><Relationship Id="rId2" Type="http://schemas.openxmlformats.org/officeDocument/2006/relationships/hyperlink" Target="https://www.ncbi.nlm.nih.gov/pmc/articles/PMC4096423/" TargetMode="External" /><Relationship Id="rId1" Type="http://schemas.openxmlformats.org/officeDocument/2006/relationships/slideLayout" Target="../slideLayouts/slideLayout2.xml" /><Relationship Id="rId6" Type="http://schemas.openxmlformats.org/officeDocument/2006/relationships/hyperlink" Target="https://scholar.google.com/scholar_lookup?journal=Child+Welfare&amp;title=Using+participatory+research+to+help+promote+the+physical+and+mental+health+of+female+social+workers+in+child+welfare&amp;volume=77&amp;publication_year=1998&amp;pages=701-24&amp;pmid=9830112&amp;" TargetMode="External" /><Relationship Id="rId5" Type="http://schemas.openxmlformats.org/officeDocument/2006/relationships/hyperlink" Target="https://pubmed.ncbi.nlm.nih.gov/9830112" TargetMode="External" /><Relationship Id="rId4" Type="http://schemas.openxmlformats.org/officeDocument/2006/relationships/hyperlink" Target="https://scholar.google.com/scholar_lookup?journal=BMC+Public+Health&amp;title=Happy@Work:+protocol+for+a+web-based+randomized+controlled+trial+to+improve+mental+well-being+among+an+Asian+working+population&amp;volume=14&amp;publication_year=2014&amp;pages=685&amp;pmid=24997007&amp;" TargetMode="Externa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46.svg" /><Relationship Id="rId2" Type="http://schemas.openxmlformats.org/officeDocument/2006/relationships/image" Target="../media/image45.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 /><Relationship Id="rId3" Type="http://schemas.openxmlformats.org/officeDocument/2006/relationships/image" Target="../media/image11.png" /><Relationship Id="rId7" Type="http://schemas.openxmlformats.org/officeDocument/2006/relationships/diagramLayout" Target="../diagrams/layout2.xml" /><Relationship Id="rId2" Type="http://schemas.openxmlformats.org/officeDocument/2006/relationships/customXml" Target="../ink/ink1.xml" /><Relationship Id="rId1" Type="http://schemas.openxmlformats.org/officeDocument/2006/relationships/slideLayout" Target="../slideLayouts/slideLayout2.xml" /><Relationship Id="rId6" Type="http://schemas.openxmlformats.org/officeDocument/2006/relationships/diagramData" Target="../diagrams/data2.xml" /><Relationship Id="rId5" Type="http://schemas.openxmlformats.org/officeDocument/2006/relationships/hyperlink" Target="https://courses.lumenlearning.com/wm-abnormalpsych/chapter/mental-treatment-today/" TargetMode="External" /><Relationship Id="rId10" Type="http://schemas.microsoft.com/office/2007/relationships/diagramDrawing" Target="../diagrams/drawing2.xml" /><Relationship Id="rId4" Type="http://schemas.openxmlformats.org/officeDocument/2006/relationships/image" Target="../media/image11.jpeg" /><Relationship Id="rId9" Type="http://schemas.openxmlformats.org/officeDocument/2006/relationships/diagramColors" Target="../diagrams/colors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 /><Relationship Id="rId2" Type="http://schemas.openxmlformats.org/officeDocument/2006/relationships/diagramData" Target="../diagrams/data5.xml" /><Relationship Id="rId1" Type="http://schemas.openxmlformats.org/officeDocument/2006/relationships/slideLayout" Target="../slideLayouts/slideLayout2.xml" /><Relationship Id="rId6" Type="http://schemas.microsoft.com/office/2007/relationships/diagramDrawing" Target="../diagrams/drawing5.xml" /><Relationship Id="rId5" Type="http://schemas.openxmlformats.org/officeDocument/2006/relationships/diagramColors" Target="../diagrams/colors5.xml" /><Relationship Id="rId4" Type="http://schemas.openxmlformats.org/officeDocument/2006/relationships/diagramQuickStyle" Target="../diagrams/quickStyle5.xml" /></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8.xml.rels><?xml version="1.0" encoding="UTF-8" standalone="yes"?>
<Relationships xmlns="http://schemas.openxmlformats.org/package/2006/relationships"><Relationship Id="rId2" Type="http://schemas.openxmlformats.org/officeDocument/2006/relationships/image" Target="../media/image36.jpe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 /><Relationship Id="rId2" Type="http://schemas.openxmlformats.org/officeDocument/2006/relationships/diagramData" Target="../diagrams/data7.xml" /><Relationship Id="rId1" Type="http://schemas.openxmlformats.org/officeDocument/2006/relationships/slideLayout" Target="../slideLayouts/slideLayout2.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4">
            <a:extLst>
              <a:ext uri="{FF2B5EF4-FFF2-40B4-BE49-F238E27FC236}">
                <a16:creationId xmlns:a16="http://schemas.microsoft.com/office/drawing/2014/main" id="{A03CEDD6-8F27-4509-BD35-6A78B51E0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12648" y="1122362"/>
            <a:ext cx="6983563" cy="3174245"/>
          </a:xfrm>
        </p:spPr>
        <p:txBody>
          <a:bodyPr vert="horz" lIns="91440" tIns="45720" rIns="91440" bIns="45720" rtlCol="0" anchor="b">
            <a:noAutofit/>
          </a:bodyPr>
          <a:lstStyle/>
          <a:p>
            <a:pPr>
              <a:lnSpc>
                <a:spcPct val="90000"/>
              </a:lnSpc>
            </a:pPr>
            <a:r>
              <a:rPr lang="en-US" sz="4000" b="1" dirty="0">
                <a:latin typeface="Georgia"/>
              </a:rPr>
              <a:t>Knowledge, perception and attitude towards Mental illness among patients and care givers.”- An explorative research.</a:t>
            </a:r>
            <a:endParaRPr lang="en-US" sz="4000" dirty="0">
              <a:latin typeface="Georgia"/>
            </a:endParaRPr>
          </a:p>
        </p:txBody>
      </p:sp>
      <p:sp>
        <p:nvSpPr>
          <p:cNvPr id="3" name="Subtitle 2"/>
          <p:cNvSpPr>
            <a:spLocks noGrp="1"/>
          </p:cNvSpPr>
          <p:nvPr>
            <p:ph type="subTitle" idx="1"/>
          </p:nvPr>
        </p:nvSpPr>
        <p:spPr>
          <a:xfrm>
            <a:off x="612648" y="4700588"/>
            <a:ext cx="6983563" cy="1440055"/>
          </a:xfrm>
        </p:spPr>
        <p:txBody>
          <a:bodyPr vert="horz" lIns="91440" tIns="45720" rIns="91440" bIns="45720" rtlCol="0" anchor="t">
            <a:normAutofit/>
          </a:bodyPr>
          <a:lstStyle/>
          <a:p>
            <a:r>
              <a:rPr lang="en-US" sz="2400" b="1" dirty="0">
                <a:latin typeface="Georgia"/>
              </a:rPr>
              <a:t>Presented by: Riya Nandan</a:t>
            </a:r>
          </a:p>
          <a:p>
            <a:r>
              <a:rPr lang="en-US" sz="2400" b="1" dirty="0">
                <a:latin typeface="Georgia"/>
              </a:rPr>
              <a:t>PG/21/086</a:t>
            </a:r>
          </a:p>
        </p:txBody>
      </p:sp>
      <p:pic>
        <p:nvPicPr>
          <p:cNvPr id="7" name="Picture 7" descr="A picture containing text, clipart&#10;&#10;Description automatically generated">
            <a:extLst>
              <a:ext uri="{FF2B5EF4-FFF2-40B4-BE49-F238E27FC236}">
                <a16:creationId xmlns:a16="http://schemas.microsoft.com/office/drawing/2014/main" id="{3FCBD381-4D03-23CD-72AA-5B32B92A4D8D}"/>
              </a:ext>
            </a:extLst>
          </p:cNvPr>
          <p:cNvPicPr>
            <a:picLocks noChangeAspect="1"/>
          </p:cNvPicPr>
          <p:nvPr/>
        </p:nvPicPr>
        <p:blipFill>
          <a:blip r:embed="rId2"/>
          <a:stretch>
            <a:fillRect/>
          </a:stretch>
        </p:blipFill>
        <p:spPr>
          <a:xfrm>
            <a:off x="8330247" y="712317"/>
            <a:ext cx="3753261" cy="1006744"/>
          </a:xfrm>
          <a:prstGeom prst="rect">
            <a:avLst/>
          </a:prstGeom>
        </p:spPr>
      </p:pic>
      <p:sp>
        <p:nvSpPr>
          <p:cNvPr id="47" name="Rectangle 6">
            <a:extLst>
              <a:ext uri="{FF2B5EF4-FFF2-40B4-BE49-F238E27FC236}">
                <a16:creationId xmlns:a16="http://schemas.microsoft.com/office/drawing/2014/main" id="{3F1D29E9-9103-4BCA-8C0F-9AA963033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149" y="4484882"/>
            <a:ext cx="3383280" cy="27432"/>
          </a:xfrm>
          <a:custGeom>
            <a:avLst/>
            <a:gdLst>
              <a:gd name="connsiteX0" fmla="*/ 0 w 3383280"/>
              <a:gd name="connsiteY0" fmla="*/ 0 h 27432"/>
              <a:gd name="connsiteX1" fmla="*/ 642823 w 3383280"/>
              <a:gd name="connsiteY1" fmla="*/ 0 h 27432"/>
              <a:gd name="connsiteX2" fmla="*/ 1319479 w 3383280"/>
              <a:gd name="connsiteY2" fmla="*/ 0 h 27432"/>
              <a:gd name="connsiteX3" fmla="*/ 2029968 w 3383280"/>
              <a:gd name="connsiteY3" fmla="*/ 0 h 27432"/>
              <a:gd name="connsiteX4" fmla="*/ 2740457 w 3383280"/>
              <a:gd name="connsiteY4" fmla="*/ 0 h 27432"/>
              <a:gd name="connsiteX5" fmla="*/ 3383280 w 3383280"/>
              <a:gd name="connsiteY5" fmla="*/ 0 h 27432"/>
              <a:gd name="connsiteX6" fmla="*/ 3383280 w 3383280"/>
              <a:gd name="connsiteY6" fmla="*/ 27432 h 27432"/>
              <a:gd name="connsiteX7" fmla="*/ 2638958 w 3383280"/>
              <a:gd name="connsiteY7" fmla="*/ 27432 h 27432"/>
              <a:gd name="connsiteX8" fmla="*/ 1894637 w 3383280"/>
              <a:gd name="connsiteY8" fmla="*/ 27432 h 27432"/>
              <a:gd name="connsiteX9" fmla="*/ 1217981 w 3383280"/>
              <a:gd name="connsiteY9" fmla="*/ 27432 h 27432"/>
              <a:gd name="connsiteX10" fmla="*/ 0 w 3383280"/>
              <a:gd name="connsiteY10" fmla="*/ 27432 h 27432"/>
              <a:gd name="connsiteX11" fmla="*/ 0 w 338328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83280" h="27432" fill="none" extrusionOk="0">
                <a:moveTo>
                  <a:pt x="0" y="0"/>
                </a:moveTo>
                <a:cubicBezTo>
                  <a:pt x="257987" y="12032"/>
                  <a:pt x="404745" y="16905"/>
                  <a:pt x="642823" y="0"/>
                </a:cubicBezTo>
                <a:cubicBezTo>
                  <a:pt x="880901" y="-16905"/>
                  <a:pt x="1102054" y="22021"/>
                  <a:pt x="1319479" y="0"/>
                </a:cubicBezTo>
                <a:cubicBezTo>
                  <a:pt x="1536904" y="-22021"/>
                  <a:pt x="1881604" y="24614"/>
                  <a:pt x="2029968" y="0"/>
                </a:cubicBezTo>
                <a:cubicBezTo>
                  <a:pt x="2178332" y="-24614"/>
                  <a:pt x="2554148" y="3447"/>
                  <a:pt x="2740457" y="0"/>
                </a:cubicBezTo>
                <a:cubicBezTo>
                  <a:pt x="2926766" y="-3447"/>
                  <a:pt x="3065477" y="23645"/>
                  <a:pt x="3383280" y="0"/>
                </a:cubicBezTo>
                <a:cubicBezTo>
                  <a:pt x="3382114" y="7395"/>
                  <a:pt x="3383325" y="21864"/>
                  <a:pt x="3383280" y="27432"/>
                </a:cubicBezTo>
                <a:cubicBezTo>
                  <a:pt x="3088851" y="31951"/>
                  <a:pt x="2966759" y="63689"/>
                  <a:pt x="2638958" y="27432"/>
                </a:cubicBezTo>
                <a:cubicBezTo>
                  <a:pt x="2311157" y="-8825"/>
                  <a:pt x="2123847" y="40497"/>
                  <a:pt x="1894637" y="27432"/>
                </a:cubicBezTo>
                <a:cubicBezTo>
                  <a:pt x="1665427" y="14367"/>
                  <a:pt x="1424813" y="48382"/>
                  <a:pt x="1217981" y="27432"/>
                </a:cubicBezTo>
                <a:cubicBezTo>
                  <a:pt x="1011149" y="6482"/>
                  <a:pt x="538241" y="25631"/>
                  <a:pt x="0" y="27432"/>
                </a:cubicBezTo>
                <a:cubicBezTo>
                  <a:pt x="-503" y="20663"/>
                  <a:pt x="1168" y="5855"/>
                  <a:pt x="0" y="0"/>
                </a:cubicBezTo>
                <a:close/>
              </a:path>
              <a:path w="3383280" h="27432" stroke="0" extrusionOk="0">
                <a:moveTo>
                  <a:pt x="0" y="0"/>
                </a:moveTo>
                <a:cubicBezTo>
                  <a:pt x="151297" y="22734"/>
                  <a:pt x="480695" y="25868"/>
                  <a:pt x="642823" y="0"/>
                </a:cubicBezTo>
                <a:cubicBezTo>
                  <a:pt x="804951" y="-25868"/>
                  <a:pt x="1021125" y="-7020"/>
                  <a:pt x="1217981" y="0"/>
                </a:cubicBezTo>
                <a:cubicBezTo>
                  <a:pt x="1414837" y="7020"/>
                  <a:pt x="1602550" y="692"/>
                  <a:pt x="1962302" y="0"/>
                </a:cubicBezTo>
                <a:cubicBezTo>
                  <a:pt x="2322054" y="-692"/>
                  <a:pt x="2404714" y="-13207"/>
                  <a:pt x="2605126" y="0"/>
                </a:cubicBezTo>
                <a:cubicBezTo>
                  <a:pt x="2805538" y="13207"/>
                  <a:pt x="3040223" y="19007"/>
                  <a:pt x="3383280" y="0"/>
                </a:cubicBezTo>
                <a:cubicBezTo>
                  <a:pt x="3383473" y="12649"/>
                  <a:pt x="3382292" y="17989"/>
                  <a:pt x="3383280" y="27432"/>
                </a:cubicBezTo>
                <a:cubicBezTo>
                  <a:pt x="3246258" y="-5317"/>
                  <a:pt x="2915318" y="27493"/>
                  <a:pt x="2706624" y="27432"/>
                </a:cubicBezTo>
                <a:cubicBezTo>
                  <a:pt x="2497930" y="27371"/>
                  <a:pt x="2314501" y="-484"/>
                  <a:pt x="1962302" y="27432"/>
                </a:cubicBezTo>
                <a:cubicBezTo>
                  <a:pt x="1610103" y="55348"/>
                  <a:pt x="1607990" y="25966"/>
                  <a:pt x="1387145" y="27432"/>
                </a:cubicBezTo>
                <a:cubicBezTo>
                  <a:pt x="1166300" y="28898"/>
                  <a:pt x="856166" y="27780"/>
                  <a:pt x="710489" y="27432"/>
                </a:cubicBezTo>
                <a:cubicBezTo>
                  <a:pt x="564812" y="27084"/>
                  <a:pt x="236809" y="62580"/>
                  <a:pt x="0" y="27432"/>
                </a:cubicBezTo>
                <a:cubicBezTo>
                  <a:pt x="1300" y="19678"/>
                  <a:pt x="-86" y="12044"/>
                  <a:pt x="0" y="0"/>
                </a:cubicBezTo>
                <a:close/>
              </a:path>
            </a:pathLst>
          </a:custGeom>
          <a:solidFill>
            <a:srgbClr val="04B6EA"/>
          </a:solidFill>
          <a:ln w="38100" cap="rnd">
            <a:solidFill>
              <a:srgbClr val="04B6E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descr="Text&#10;&#10;Description automatically generated">
            <a:extLst>
              <a:ext uri="{FF2B5EF4-FFF2-40B4-BE49-F238E27FC236}">
                <a16:creationId xmlns:a16="http://schemas.microsoft.com/office/drawing/2014/main" id="{AA202F50-B817-600A-7657-B04EFB4EA039}"/>
              </a:ext>
            </a:extLst>
          </p:cNvPr>
          <p:cNvPicPr>
            <a:picLocks noChangeAspect="1"/>
          </p:cNvPicPr>
          <p:nvPr/>
        </p:nvPicPr>
        <p:blipFill>
          <a:blip r:embed="rId3"/>
          <a:stretch>
            <a:fillRect/>
          </a:stretch>
        </p:blipFill>
        <p:spPr>
          <a:xfrm>
            <a:off x="8379408" y="4585144"/>
            <a:ext cx="3529584" cy="1985391"/>
          </a:xfrm>
          <a:prstGeom prst="rect">
            <a:avLst/>
          </a:prstGeom>
        </p:spPr>
      </p:pic>
      <p:sp>
        <p:nvSpPr>
          <p:cNvPr id="11" name="Subtitle 2">
            <a:extLst>
              <a:ext uri="{FF2B5EF4-FFF2-40B4-BE49-F238E27FC236}">
                <a16:creationId xmlns:a16="http://schemas.microsoft.com/office/drawing/2014/main" id="{20E88A7D-5388-AD5B-D93B-7E45B8602837}"/>
              </a:ext>
            </a:extLst>
          </p:cNvPr>
          <p:cNvSpPr txBox="1">
            <a:spLocks/>
          </p:cNvSpPr>
          <p:nvPr/>
        </p:nvSpPr>
        <p:spPr>
          <a:xfrm>
            <a:off x="600213" y="5682223"/>
            <a:ext cx="7327692" cy="980614"/>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11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1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dirty="0">
                <a:latin typeface="Georgia"/>
                <a:cs typeface="Calibri"/>
              </a:rPr>
              <a:t>Mentor: Dr Ratika Samtani</a:t>
            </a: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4BC1D0-71CE-9134-BEBA-40AF97DD681B}"/>
              </a:ext>
            </a:extLst>
          </p:cNvPr>
          <p:cNvSpPr>
            <a:spLocks noGrp="1"/>
          </p:cNvSpPr>
          <p:nvPr>
            <p:ph type="title"/>
          </p:nvPr>
        </p:nvSpPr>
        <p:spPr>
          <a:xfrm>
            <a:off x="4654296" y="329184"/>
            <a:ext cx="6894576" cy="1783080"/>
          </a:xfrm>
        </p:spPr>
        <p:txBody>
          <a:bodyPr anchor="b">
            <a:normAutofit/>
          </a:bodyPr>
          <a:lstStyle/>
          <a:p>
            <a:pPr>
              <a:lnSpc>
                <a:spcPct val="90000"/>
              </a:lnSpc>
            </a:pPr>
            <a:r>
              <a:rPr lang="en-US" sz="4000" dirty="0">
                <a:latin typeface="Georgia"/>
              </a:rPr>
              <a:t>Impact of the study</a:t>
            </a:r>
          </a:p>
        </p:txBody>
      </p:sp>
      <p:pic>
        <p:nvPicPr>
          <p:cNvPr id="5" name="Picture 4" descr="Desk with stethoscope and computer keyboard">
            <a:extLst>
              <a:ext uri="{FF2B5EF4-FFF2-40B4-BE49-F238E27FC236}">
                <a16:creationId xmlns:a16="http://schemas.microsoft.com/office/drawing/2014/main" id="{1F9861EF-C057-2F70-9B0C-8E982400AC60}"/>
              </a:ext>
            </a:extLst>
          </p:cNvPr>
          <p:cNvPicPr>
            <a:picLocks noChangeAspect="1"/>
          </p:cNvPicPr>
          <p:nvPr/>
        </p:nvPicPr>
        <p:blipFill rotWithShape="1">
          <a:blip r:embed="rId2"/>
          <a:srcRect l="54696" r="5862" b="3"/>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ontent Placeholder 2">
            <a:extLst>
              <a:ext uri="{FF2B5EF4-FFF2-40B4-BE49-F238E27FC236}">
                <a16:creationId xmlns:a16="http://schemas.microsoft.com/office/drawing/2014/main" id="{7C41BC37-6348-3950-F21C-F54124E2EC74}"/>
              </a:ext>
            </a:extLst>
          </p:cNvPr>
          <p:cNvGraphicFramePr>
            <a:graphicFrameLocks noGrp="1"/>
          </p:cNvGraphicFramePr>
          <p:nvPr>
            <p:ph idx="1"/>
          </p:nvPr>
        </p:nvGraphicFramePr>
        <p:xfrm>
          <a:off x="4654296" y="2706624"/>
          <a:ext cx="6894576" cy="3483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101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ahLst/>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6" name="Rectangle 10">
            <a:extLst>
              <a:ext uri="{FF2B5EF4-FFF2-40B4-BE49-F238E27FC236}">
                <a16:creationId xmlns:a16="http://schemas.microsoft.com/office/drawing/2014/main" id="{76906711-0AFB-47DD-A4B6-4E94B38B8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A91F649-894C-41F6-A21D-3D1AC558E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rgbClr val="5992D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BAC0F83-FAC9-615C-1F8A-F9C9E2A03A88}"/>
              </a:ext>
            </a:extLst>
          </p:cNvPr>
          <p:cNvSpPr>
            <a:spLocks noGrp="1"/>
          </p:cNvSpPr>
          <p:nvPr>
            <p:ph type="title"/>
          </p:nvPr>
        </p:nvSpPr>
        <p:spPr>
          <a:xfrm>
            <a:off x="638881" y="390525"/>
            <a:ext cx="10909640" cy="1129302"/>
          </a:xfrm>
        </p:spPr>
        <p:txBody>
          <a:bodyPr vert="horz" lIns="91440" tIns="45720" rIns="91440" bIns="45720" rtlCol="0" anchor="ctr">
            <a:noAutofit/>
          </a:bodyPr>
          <a:lstStyle/>
          <a:p>
            <a:pPr algn="ctr">
              <a:lnSpc>
                <a:spcPct val="90000"/>
              </a:lnSpc>
            </a:pPr>
            <a:r>
              <a:rPr lang="en-US" sz="4000" dirty="0">
                <a:solidFill>
                  <a:srgbClr val="FFFFFF"/>
                </a:solidFill>
                <a:latin typeface="Georgia"/>
              </a:rPr>
              <a:t>Type of the earliest sought care of the studied caregivers for their patients, </a:t>
            </a:r>
            <a:r>
              <a:rPr lang="en-US" sz="4000" dirty="0" err="1">
                <a:solidFill>
                  <a:srgbClr val="FFFFFF"/>
                </a:solidFill>
                <a:latin typeface="Georgia"/>
              </a:rPr>
              <a:t>DrSafeHands</a:t>
            </a:r>
            <a:endParaRPr lang="en-US" sz="5100">
              <a:solidFill>
                <a:srgbClr val="FFFFFF"/>
              </a:solidFill>
              <a:latin typeface="The Serif Hand Black"/>
            </a:endParaRPr>
          </a:p>
        </p:txBody>
      </p:sp>
      <p:sp>
        <p:nvSpPr>
          <p:cNvPr id="15" name="Rectangle 7">
            <a:extLst>
              <a:ext uri="{FF2B5EF4-FFF2-40B4-BE49-F238E27FC236}">
                <a16:creationId xmlns:a16="http://schemas.microsoft.com/office/drawing/2014/main" id="{56037404-66BD-46B5-9323-1B5313196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1753266"/>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hart, waterfall chart&#10;&#10;Description automatically generated">
            <a:extLst>
              <a:ext uri="{FF2B5EF4-FFF2-40B4-BE49-F238E27FC236}">
                <a16:creationId xmlns:a16="http://schemas.microsoft.com/office/drawing/2014/main" id="{7855073E-F2A0-55F9-5F54-1B8D1ACFD75D}"/>
              </a:ext>
            </a:extLst>
          </p:cNvPr>
          <p:cNvPicPr>
            <a:picLocks noGrp="1" noChangeAspect="1"/>
          </p:cNvPicPr>
          <p:nvPr>
            <p:ph idx="1"/>
          </p:nvPr>
        </p:nvPicPr>
        <p:blipFill>
          <a:blip r:embed="rId2"/>
          <a:stretch>
            <a:fillRect/>
          </a:stretch>
        </p:blipFill>
        <p:spPr>
          <a:xfrm>
            <a:off x="2095091" y="3067050"/>
            <a:ext cx="7998770" cy="3019537"/>
          </a:xfrm>
          <a:prstGeom prst="rect">
            <a:avLst/>
          </a:prstGeom>
        </p:spPr>
      </p:pic>
    </p:spTree>
    <p:extLst>
      <p:ext uri="{BB962C8B-B14F-4D97-AF65-F5344CB8AC3E}">
        <p14:creationId xmlns:p14="http://schemas.microsoft.com/office/powerpoint/2010/main" val="1184252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 name="Rectangle 5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4DF7B1-A7C4-88B7-9C14-7A9ECBF4C6B5}"/>
              </a:ext>
            </a:extLst>
          </p:cNvPr>
          <p:cNvSpPr>
            <a:spLocks noGrp="1"/>
          </p:cNvSpPr>
          <p:nvPr>
            <p:ph type="title"/>
          </p:nvPr>
        </p:nvSpPr>
        <p:spPr>
          <a:xfrm>
            <a:off x="635000" y="640823"/>
            <a:ext cx="3418659" cy="5583148"/>
          </a:xfrm>
        </p:spPr>
        <p:txBody>
          <a:bodyPr anchor="ctr">
            <a:normAutofit/>
          </a:bodyPr>
          <a:lstStyle/>
          <a:p>
            <a:r>
              <a:rPr lang="en-US" sz="4000" dirty="0">
                <a:latin typeface="Georgia"/>
              </a:rPr>
              <a:t>Results</a:t>
            </a:r>
            <a:endParaRPr lang="en-US" sz="4000" dirty="0">
              <a:latin typeface="The Serif Hand Black"/>
            </a:endParaRPr>
          </a:p>
        </p:txBody>
      </p:sp>
      <p:sp>
        <p:nvSpPr>
          <p:cNvPr id="53"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Content Placeholder 2">
            <a:extLst>
              <a:ext uri="{FF2B5EF4-FFF2-40B4-BE49-F238E27FC236}">
                <a16:creationId xmlns:a16="http://schemas.microsoft.com/office/drawing/2014/main" id="{4D2DAB94-DF3C-7656-FD4C-C65529FDF877}"/>
              </a:ext>
            </a:extLst>
          </p:cNvPr>
          <p:cNvGraphicFramePr>
            <a:graphicFrameLocks noGrp="1"/>
          </p:cNvGraphicFramePr>
          <p:nvPr>
            <p:ph idx="1"/>
            <p:extLst>
              <p:ext uri="{D42A27DB-BD31-4B8C-83A1-F6EECF244321}">
                <p14:modId xmlns:p14="http://schemas.microsoft.com/office/powerpoint/2010/main" val="15576868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899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05B60-2E39-F1A0-67CA-365893920280}"/>
              </a:ext>
            </a:extLst>
          </p:cNvPr>
          <p:cNvSpPr>
            <a:spLocks noGrp="1"/>
          </p:cNvSpPr>
          <p:nvPr>
            <p:ph type="title"/>
          </p:nvPr>
        </p:nvSpPr>
        <p:spPr>
          <a:xfrm>
            <a:off x="838200" y="365125"/>
            <a:ext cx="10515600" cy="1325563"/>
          </a:xfrm>
        </p:spPr>
        <p:txBody>
          <a:bodyPr>
            <a:normAutofit/>
          </a:bodyPr>
          <a:lstStyle/>
          <a:p>
            <a:r>
              <a:rPr lang="en-US" sz="4000" dirty="0">
                <a:solidFill>
                  <a:schemeClr val="accent1"/>
                </a:solidFill>
                <a:latin typeface="Georgia"/>
              </a:rPr>
              <a:t>Observations</a:t>
            </a:r>
            <a:endParaRPr lang="en-US" sz="8000" dirty="0">
              <a:solidFill>
                <a:schemeClr val="accent1"/>
              </a:solidFill>
              <a:latin typeface="The Serif Hand Black"/>
            </a:endParaRPr>
          </a:p>
        </p:txBody>
      </p:sp>
      <p:graphicFrame>
        <p:nvGraphicFramePr>
          <p:cNvPr id="5" name="Content Placeholder 2">
            <a:extLst>
              <a:ext uri="{FF2B5EF4-FFF2-40B4-BE49-F238E27FC236}">
                <a16:creationId xmlns:a16="http://schemas.microsoft.com/office/drawing/2014/main" id="{9CBEE80C-99E0-1E1A-BC74-B2875AFA2389}"/>
              </a:ext>
            </a:extLst>
          </p:cNvPr>
          <p:cNvGraphicFramePr>
            <a:graphicFrameLocks noGrp="1"/>
          </p:cNvGraphicFramePr>
          <p:nvPr>
            <p:ph idx="1"/>
            <p:extLst>
              <p:ext uri="{D42A27DB-BD31-4B8C-83A1-F6EECF244321}">
                <p14:modId xmlns:p14="http://schemas.microsoft.com/office/powerpoint/2010/main" val="624081773"/>
              </p:ext>
            </p:extLst>
          </p:nvPr>
        </p:nvGraphicFramePr>
        <p:xfrm>
          <a:off x="838200" y="1928813"/>
          <a:ext cx="10515600" cy="4252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0912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2618FA-9AF3-AEA7-3673-1ADC76D3520E}"/>
              </a:ext>
            </a:extLst>
          </p:cNvPr>
          <p:cNvSpPr>
            <a:spLocks noGrp="1"/>
          </p:cNvSpPr>
          <p:nvPr>
            <p:ph type="title"/>
          </p:nvPr>
        </p:nvSpPr>
        <p:spPr>
          <a:xfrm>
            <a:off x="576072" y="238539"/>
            <a:ext cx="11018520" cy="1434415"/>
          </a:xfrm>
        </p:spPr>
        <p:txBody>
          <a:bodyPr anchor="b">
            <a:normAutofit/>
          </a:bodyPr>
          <a:lstStyle/>
          <a:p>
            <a:r>
              <a:rPr lang="en-US" sz="4000" dirty="0">
                <a:latin typeface="Georgia"/>
              </a:rPr>
              <a:t>Conclusion</a:t>
            </a:r>
          </a:p>
        </p:txBody>
      </p:sp>
      <p:sp>
        <p:nvSpPr>
          <p:cNvPr id="90"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12E3FF"/>
          </a:solidFill>
          <a:ln w="38100" cap="rnd">
            <a:solidFill>
              <a:srgbClr val="12E3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 name="Picture 83" descr="Royalty Free Cardiology Stock Photos | rawpixel">
            <a:extLst>
              <a:ext uri="{FF2B5EF4-FFF2-40B4-BE49-F238E27FC236}">
                <a16:creationId xmlns:a16="http://schemas.microsoft.com/office/drawing/2014/main" id="{EFF57F41-8C2E-A901-F867-26EFAE181BD8}"/>
              </a:ext>
            </a:extLst>
          </p:cNvPr>
          <p:cNvPicPr>
            <a:picLocks noChangeAspect="1"/>
          </p:cNvPicPr>
          <p:nvPr/>
        </p:nvPicPr>
        <p:blipFill rotWithShape="1">
          <a:blip r:embed="rId2"/>
          <a:srcRect l="11199" r="18810" b="-3"/>
          <a:stretch/>
        </p:blipFill>
        <p:spPr>
          <a:xfrm>
            <a:off x="7675658" y="2093976"/>
            <a:ext cx="3941064" cy="4096512"/>
          </a:xfrm>
          <a:prstGeom prst="rect">
            <a:avLst/>
          </a:prstGeom>
        </p:spPr>
      </p:pic>
      <p:graphicFrame>
        <p:nvGraphicFramePr>
          <p:cNvPr id="17" name="Content Placeholder 2">
            <a:extLst>
              <a:ext uri="{FF2B5EF4-FFF2-40B4-BE49-F238E27FC236}">
                <a16:creationId xmlns:a16="http://schemas.microsoft.com/office/drawing/2014/main" id="{76286BC9-B0D6-E731-6501-259D07EECC05}"/>
              </a:ext>
            </a:extLst>
          </p:cNvPr>
          <p:cNvGraphicFramePr>
            <a:graphicFrameLocks noGrp="1"/>
          </p:cNvGraphicFramePr>
          <p:nvPr>
            <p:ph idx="1"/>
            <p:extLst>
              <p:ext uri="{D42A27DB-BD31-4B8C-83A1-F6EECF244321}">
                <p14:modId xmlns:p14="http://schemas.microsoft.com/office/powerpoint/2010/main" val="2737729425"/>
              </p:ext>
            </p:extLst>
          </p:nvPr>
        </p:nvGraphicFramePr>
        <p:xfrm>
          <a:off x="572493" y="2071316"/>
          <a:ext cx="6713552" cy="4119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0555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052675-0D2B-DAE9-5FB6-34C9D55F0DAD}"/>
              </a:ext>
            </a:extLst>
          </p:cNvPr>
          <p:cNvSpPr>
            <a:spLocks noGrp="1"/>
          </p:cNvSpPr>
          <p:nvPr>
            <p:ph type="title"/>
          </p:nvPr>
        </p:nvSpPr>
        <p:spPr>
          <a:xfrm>
            <a:off x="576072" y="238539"/>
            <a:ext cx="11018520" cy="1434415"/>
          </a:xfrm>
        </p:spPr>
        <p:txBody>
          <a:bodyPr anchor="b">
            <a:normAutofit/>
          </a:bodyPr>
          <a:lstStyle/>
          <a:p>
            <a:r>
              <a:rPr lang="en-US" sz="4000" dirty="0">
                <a:latin typeface="Georgia"/>
              </a:rPr>
              <a:t>References</a:t>
            </a:r>
          </a:p>
        </p:txBody>
      </p:sp>
      <p:sp>
        <p:nvSpPr>
          <p:cNvPr id="19"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072" y="1817073"/>
            <a:ext cx="11018520" cy="18288"/>
          </a:xfrm>
          <a:custGeom>
            <a:avLst/>
            <a:gdLst>
              <a:gd name="connsiteX0" fmla="*/ 0 w 11018520"/>
              <a:gd name="connsiteY0" fmla="*/ 0 h 18288"/>
              <a:gd name="connsiteX1" fmla="*/ 468287 w 11018520"/>
              <a:gd name="connsiteY1" fmla="*/ 0 h 18288"/>
              <a:gd name="connsiteX2" fmla="*/ 1156945 w 11018520"/>
              <a:gd name="connsiteY2" fmla="*/ 0 h 18288"/>
              <a:gd name="connsiteX3" fmla="*/ 1955787 w 11018520"/>
              <a:gd name="connsiteY3" fmla="*/ 0 h 18288"/>
              <a:gd name="connsiteX4" fmla="*/ 2313889 w 11018520"/>
              <a:gd name="connsiteY4" fmla="*/ 0 h 18288"/>
              <a:gd name="connsiteX5" fmla="*/ 2671991 w 11018520"/>
              <a:gd name="connsiteY5" fmla="*/ 0 h 18288"/>
              <a:gd name="connsiteX6" fmla="*/ 3581019 w 11018520"/>
              <a:gd name="connsiteY6" fmla="*/ 0 h 18288"/>
              <a:gd name="connsiteX7" fmla="*/ 4269677 w 11018520"/>
              <a:gd name="connsiteY7" fmla="*/ 0 h 18288"/>
              <a:gd name="connsiteX8" fmla="*/ 4627778 w 11018520"/>
              <a:gd name="connsiteY8" fmla="*/ 0 h 18288"/>
              <a:gd name="connsiteX9" fmla="*/ 5316436 w 11018520"/>
              <a:gd name="connsiteY9" fmla="*/ 0 h 18288"/>
              <a:gd name="connsiteX10" fmla="*/ 6225464 w 11018520"/>
              <a:gd name="connsiteY10" fmla="*/ 0 h 18288"/>
              <a:gd name="connsiteX11" fmla="*/ 6803936 w 11018520"/>
              <a:gd name="connsiteY11" fmla="*/ 0 h 18288"/>
              <a:gd name="connsiteX12" fmla="*/ 7382408 w 11018520"/>
              <a:gd name="connsiteY12" fmla="*/ 0 h 18288"/>
              <a:gd name="connsiteX13" fmla="*/ 8071066 w 11018520"/>
              <a:gd name="connsiteY13" fmla="*/ 0 h 18288"/>
              <a:gd name="connsiteX14" fmla="*/ 8869909 w 11018520"/>
              <a:gd name="connsiteY14" fmla="*/ 0 h 18288"/>
              <a:gd name="connsiteX15" fmla="*/ 9668751 w 11018520"/>
              <a:gd name="connsiteY15" fmla="*/ 0 h 18288"/>
              <a:gd name="connsiteX16" fmla="*/ 11018520 w 11018520"/>
              <a:gd name="connsiteY16" fmla="*/ 0 h 18288"/>
              <a:gd name="connsiteX17" fmla="*/ 11018520 w 11018520"/>
              <a:gd name="connsiteY17" fmla="*/ 18288 h 18288"/>
              <a:gd name="connsiteX18" fmla="*/ 10550233 w 11018520"/>
              <a:gd name="connsiteY18" fmla="*/ 18288 h 18288"/>
              <a:gd name="connsiteX19" fmla="*/ 9641205 w 11018520"/>
              <a:gd name="connsiteY19" fmla="*/ 18288 h 18288"/>
              <a:gd name="connsiteX20" fmla="*/ 8952548 w 11018520"/>
              <a:gd name="connsiteY20" fmla="*/ 18288 h 18288"/>
              <a:gd name="connsiteX21" fmla="*/ 8594446 w 11018520"/>
              <a:gd name="connsiteY21" fmla="*/ 18288 h 18288"/>
              <a:gd name="connsiteX22" fmla="*/ 7905788 w 11018520"/>
              <a:gd name="connsiteY22" fmla="*/ 18288 h 18288"/>
              <a:gd name="connsiteX23" fmla="*/ 7327316 w 11018520"/>
              <a:gd name="connsiteY23" fmla="*/ 18288 h 18288"/>
              <a:gd name="connsiteX24" fmla="*/ 6748844 w 11018520"/>
              <a:gd name="connsiteY24" fmla="*/ 18288 h 18288"/>
              <a:gd name="connsiteX25" fmla="*/ 6170371 w 11018520"/>
              <a:gd name="connsiteY25" fmla="*/ 18288 h 18288"/>
              <a:gd name="connsiteX26" fmla="*/ 5591899 w 11018520"/>
              <a:gd name="connsiteY26" fmla="*/ 18288 h 18288"/>
              <a:gd name="connsiteX27" fmla="*/ 4793056 w 11018520"/>
              <a:gd name="connsiteY27" fmla="*/ 18288 h 18288"/>
              <a:gd name="connsiteX28" fmla="*/ 4104399 w 11018520"/>
              <a:gd name="connsiteY28" fmla="*/ 18288 h 18288"/>
              <a:gd name="connsiteX29" fmla="*/ 3746297 w 11018520"/>
              <a:gd name="connsiteY29" fmla="*/ 18288 h 18288"/>
              <a:gd name="connsiteX30" fmla="*/ 3167825 w 11018520"/>
              <a:gd name="connsiteY30" fmla="*/ 18288 h 18288"/>
              <a:gd name="connsiteX31" fmla="*/ 2368982 w 11018520"/>
              <a:gd name="connsiteY31" fmla="*/ 18288 h 18288"/>
              <a:gd name="connsiteX32" fmla="*/ 1900695 w 11018520"/>
              <a:gd name="connsiteY32" fmla="*/ 18288 h 18288"/>
              <a:gd name="connsiteX33" fmla="*/ 991667 w 11018520"/>
              <a:gd name="connsiteY33" fmla="*/ 18288 h 18288"/>
              <a:gd name="connsiteX34" fmla="*/ 0 w 11018520"/>
              <a:gd name="connsiteY34" fmla="*/ 18288 h 18288"/>
              <a:gd name="connsiteX35" fmla="*/ 0 w 11018520"/>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018520" h="18288" fill="none" extrusionOk="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w="11018520" h="18288" stroke="0" extrusionOk="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BF914C"/>
          </a:solidFill>
          <a:ln w="38100" cap="rnd">
            <a:solidFill>
              <a:srgbClr val="BF914C"/>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9CC678F2-4C8B-E3EE-1B2D-278E2AAAA87F}"/>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indent="0">
              <a:lnSpc>
                <a:spcPct val="100000"/>
              </a:lnSpc>
              <a:buNone/>
            </a:pPr>
            <a:r>
              <a:rPr lang="en-US" sz="1600" b="1" dirty="0">
                <a:latin typeface="Georgia"/>
                <a:cs typeface="Times New Roman"/>
              </a:rPr>
              <a:t>1. </a:t>
            </a:r>
            <a:r>
              <a:rPr lang="en-US" sz="1600" dirty="0" err="1">
                <a:latin typeface="Georgia"/>
              </a:rPr>
              <a:t>Beidas</a:t>
            </a:r>
            <a:r>
              <a:rPr lang="en-US" sz="1600" dirty="0">
                <a:latin typeface="Georgia"/>
              </a:rPr>
              <a:t> </a:t>
            </a:r>
            <a:r>
              <a:rPr lang="en-US" sz="1600" dirty="0" err="1">
                <a:latin typeface="Georgia"/>
              </a:rPr>
              <a:t>rs</a:t>
            </a:r>
            <a:r>
              <a:rPr lang="en-US" sz="1600" dirty="0">
                <a:latin typeface="Georgia"/>
              </a:rPr>
              <a:t>, </a:t>
            </a:r>
            <a:r>
              <a:rPr lang="en-US" sz="1600" dirty="0" err="1">
                <a:latin typeface="Georgia"/>
              </a:rPr>
              <a:t>edmunds</a:t>
            </a:r>
            <a:r>
              <a:rPr lang="en-US" sz="1600" dirty="0">
                <a:latin typeface="Georgia"/>
              </a:rPr>
              <a:t> je, </a:t>
            </a:r>
            <a:r>
              <a:rPr lang="en-US" sz="1600" dirty="0" err="1">
                <a:latin typeface="Georgia"/>
              </a:rPr>
              <a:t>marcus</a:t>
            </a:r>
            <a:r>
              <a:rPr lang="en-US" sz="1600" dirty="0">
                <a:latin typeface="Georgia"/>
              </a:rPr>
              <a:t> </a:t>
            </a:r>
            <a:r>
              <a:rPr lang="en-US" sz="1600" dirty="0" err="1">
                <a:latin typeface="Georgia"/>
              </a:rPr>
              <a:t>sc</a:t>
            </a:r>
            <a:r>
              <a:rPr lang="en-US" sz="1600" dirty="0">
                <a:latin typeface="Georgia"/>
              </a:rPr>
              <a:t>, </a:t>
            </a:r>
            <a:r>
              <a:rPr lang="en-US" sz="1600" dirty="0" err="1">
                <a:latin typeface="Georgia"/>
              </a:rPr>
              <a:t>kendall</a:t>
            </a:r>
            <a:r>
              <a:rPr lang="en-US" sz="1600" dirty="0">
                <a:latin typeface="Georgia"/>
              </a:rPr>
              <a:t> pc. Training and consultation to promote implementation of an empirically supported treatment: a randomized trial. </a:t>
            </a:r>
            <a:r>
              <a:rPr lang="en-US" sz="1600" i="1" dirty="0">
                <a:latin typeface="Georgia"/>
              </a:rPr>
              <a:t>Psychiatric services. </a:t>
            </a:r>
            <a:r>
              <a:rPr lang="en-US" sz="1600" dirty="0">
                <a:latin typeface="Georgia"/>
              </a:rPr>
              <a:t>2012;63(660-665)</a:t>
            </a:r>
          </a:p>
          <a:p>
            <a:pPr marL="0" indent="0">
              <a:lnSpc>
                <a:spcPct val="100000"/>
              </a:lnSpc>
              <a:buNone/>
            </a:pPr>
            <a:r>
              <a:rPr lang="en-US" sz="1600" b="1" dirty="0">
                <a:latin typeface="Georgia"/>
              </a:rPr>
              <a:t>2.</a:t>
            </a:r>
            <a:r>
              <a:rPr lang="en-US" sz="1600" dirty="0">
                <a:latin typeface="Georgia"/>
              </a:rPr>
              <a:t> Malhotra s, </a:t>
            </a:r>
            <a:r>
              <a:rPr lang="en-US" sz="1600" dirty="0" err="1">
                <a:latin typeface="Georgia"/>
              </a:rPr>
              <a:t>chakrabarti</a:t>
            </a:r>
            <a:r>
              <a:rPr lang="en-US" sz="1600" dirty="0">
                <a:latin typeface="Georgia"/>
              </a:rPr>
              <a:t> s, shah r. Telepsychiatry: promise, potential, and challenges. </a:t>
            </a:r>
            <a:r>
              <a:rPr lang="en-US" sz="1600" i="1" dirty="0">
                <a:latin typeface="Georgia"/>
              </a:rPr>
              <a:t>Indian j psychiatry. </a:t>
            </a:r>
            <a:r>
              <a:rPr lang="en-US" sz="1600" dirty="0">
                <a:latin typeface="Georgia"/>
              </a:rPr>
              <a:t>2013</a:t>
            </a:r>
          </a:p>
          <a:p>
            <a:pPr marL="0" indent="0">
              <a:lnSpc>
                <a:spcPct val="100000"/>
              </a:lnSpc>
              <a:buNone/>
            </a:pPr>
            <a:r>
              <a:rPr lang="en-US" sz="1600" b="1" dirty="0">
                <a:latin typeface="Georgia"/>
              </a:rPr>
              <a:t>3. </a:t>
            </a:r>
            <a:r>
              <a:rPr lang="en-US" sz="1600" dirty="0" err="1">
                <a:latin typeface="Georgia"/>
              </a:rPr>
              <a:t>Telemed</a:t>
            </a:r>
            <a:r>
              <a:rPr lang="en-US" sz="1600" dirty="0">
                <a:latin typeface="Georgia"/>
              </a:rPr>
              <a:t> j e health.2022 jun;28(6):838-846. Doi: 10.1089/tmj.2021</a:t>
            </a:r>
          </a:p>
          <a:p>
            <a:pPr marL="0" indent="0">
              <a:lnSpc>
                <a:spcPct val="100000"/>
              </a:lnSpc>
              <a:buNone/>
            </a:pPr>
            <a:r>
              <a:rPr lang="en-US" sz="1600" b="1" dirty="0">
                <a:latin typeface="Georgia"/>
              </a:rPr>
              <a:t>4.</a:t>
            </a:r>
            <a:r>
              <a:rPr lang="en-US" sz="1600" dirty="0">
                <a:latin typeface="Georgia"/>
              </a:rPr>
              <a:t>Yuan q, liu s, tang s, zhang d. </a:t>
            </a:r>
            <a:r>
              <a:rPr lang="en-US" sz="1600" dirty="0" err="1">
                <a:latin typeface="Georgia"/>
              </a:rPr>
              <a:t>Happy@work</a:t>
            </a:r>
            <a:r>
              <a:rPr lang="en-US" sz="1600" dirty="0">
                <a:latin typeface="Georgia"/>
              </a:rPr>
              <a:t>: protocol for a web-based randomized controlled trial to improve mental well-being among an asian working population. </a:t>
            </a:r>
            <a:r>
              <a:rPr lang="en-US" sz="1600" i="1" dirty="0">
                <a:latin typeface="Georgia"/>
              </a:rPr>
              <a:t>Bmc public health. </a:t>
            </a:r>
            <a:r>
              <a:rPr lang="en-US" sz="1600" dirty="0">
                <a:latin typeface="Georgia"/>
              </a:rPr>
              <a:t>2014;14:685. [</a:t>
            </a:r>
            <a:r>
              <a:rPr lang="en-US" sz="1600" u="sng" dirty="0">
                <a:latin typeface="Georgia"/>
                <a:hlinkClick r:id="rId2"/>
              </a:rPr>
              <a:t>Pmc free article</a:t>
            </a:r>
            <a:r>
              <a:rPr lang="en-US" sz="1600" dirty="0">
                <a:latin typeface="Georgia"/>
              </a:rPr>
              <a:t>] [</a:t>
            </a:r>
            <a:r>
              <a:rPr lang="en-US" sz="1600" u="sng" dirty="0">
                <a:latin typeface="Georgia"/>
                <a:hlinkClick r:id="rId3"/>
              </a:rPr>
              <a:t>pubmed</a:t>
            </a:r>
            <a:r>
              <a:rPr lang="en-US" sz="1600" dirty="0">
                <a:latin typeface="Georgia"/>
              </a:rPr>
              <a:t>] [</a:t>
            </a:r>
            <a:r>
              <a:rPr lang="en-US" sz="1600" u="sng" dirty="0">
                <a:latin typeface="Georgia"/>
                <a:hlinkClick r:id="rId4"/>
              </a:rPr>
              <a:t>google scholar</a:t>
            </a:r>
            <a:r>
              <a:rPr lang="en-US" sz="1600" dirty="0">
                <a:latin typeface="Georgia"/>
              </a:rPr>
              <a:t>]</a:t>
            </a:r>
            <a:endParaRPr lang="en-US" sz="1600">
              <a:latin typeface="Georgia"/>
            </a:endParaRPr>
          </a:p>
          <a:p>
            <a:pPr marL="0" indent="0">
              <a:lnSpc>
                <a:spcPct val="100000"/>
              </a:lnSpc>
              <a:buNone/>
            </a:pPr>
            <a:r>
              <a:rPr lang="en-US" sz="1600" b="1" dirty="0">
                <a:latin typeface="Georgia"/>
              </a:rPr>
              <a:t>5.</a:t>
            </a:r>
            <a:r>
              <a:rPr lang="en-US" sz="1600" dirty="0">
                <a:latin typeface="Georgia"/>
              </a:rPr>
              <a:t> Gold n. Using participatory research to help promote the physical and mental health of female social workers in child welfare. </a:t>
            </a:r>
            <a:r>
              <a:rPr lang="en-US" sz="1600" i="1" dirty="0">
                <a:latin typeface="Georgia"/>
              </a:rPr>
              <a:t>Child welfare. </a:t>
            </a:r>
            <a:r>
              <a:rPr lang="en-US" sz="1600" dirty="0">
                <a:latin typeface="Georgia"/>
              </a:rPr>
              <a:t>1998;77:701–24. [</a:t>
            </a:r>
            <a:r>
              <a:rPr lang="en-US" sz="1600" u="sng" dirty="0">
                <a:latin typeface="Georgia"/>
                <a:hlinkClick r:id="rId5"/>
              </a:rPr>
              <a:t>Pubmed</a:t>
            </a:r>
            <a:r>
              <a:rPr lang="en-US" sz="1600" dirty="0">
                <a:latin typeface="Georgia"/>
              </a:rPr>
              <a:t>] [</a:t>
            </a:r>
            <a:r>
              <a:rPr lang="en-US" sz="1600" u="sng" dirty="0">
                <a:latin typeface="Georgia"/>
                <a:hlinkClick r:id="rId6"/>
              </a:rPr>
              <a:t>google scholar</a:t>
            </a:r>
            <a:r>
              <a:rPr lang="en-US" sz="1600" dirty="0">
                <a:latin typeface="Georgia"/>
              </a:rPr>
              <a:t>]</a:t>
            </a:r>
            <a:endParaRPr lang="en-US" sz="1600" dirty="0"/>
          </a:p>
          <a:p>
            <a:pPr>
              <a:lnSpc>
                <a:spcPct val="100000"/>
              </a:lnSpc>
            </a:pPr>
            <a:endParaRPr lang="en-US" sz="1300"/>
          </a:p>
        </p:txBody>
      </p:sp>
      <p:pic>
        <p:nvPicPr>
          <p:cNvPr id="4" name="Picture 4">
            <a:extLst>
              <a:ext uri="{FF2B5EF4-FFF2-40B4-BE49-F238E27FC236}">
                <a16:creationId xmlns:a16="http://schemas.microsoft.com/office/drawing/2014/main" id="{32ACCD07-534F-0CA5-E3E9-9D34221900BA}"/>
              </a:ext>
            </a:extLst>
          </p:cNvPr>
          <p:cNvPicPr>
            <a:picLocks noChangeAspect="1"/>
          </p:cNvPicPr>
          <p:nvPr/>
        </p:nvPicPr>
        <p:blipFill rotWithShape="1">
          <a:blip r:embed="rId7">
            <a:extLst>
              <a:ext uri="{837473B0-CC2E-450A-ABE3-18F120FF3D39}">
                <a1611:picAttrSrcUrl xmlns:a1611="http://schemas.microsoft.com/office/drawing/2016/11/main" r:id="rId8"/>
              </a:ext>
            </a:extLst>
          </a:blip>
          <a:srcRect l="27241" r="17682" b="2"/>
          <a:stretch/>
        </p:blipFill>
        <p:spPr>
          <a:xfrm>
            <a:off x="7675658" y="2093976"/>
            <a:ext cx="3941064" cy="4096512"/>
          </a:xfrm>
          <a:prstGeom prst="rect">
            <a:avLst/>
          </a:prstGeom>
        </p:spPr>
      </p:pic>
    </p:spTree>
    <p:extLst>
      <p:ext uri="{BB962C8B-B14F-4D97-AF65-F5344CB8AC3E}">
        <p14:creationId xmlns:p14="http://schemas.microsoft.com/office/powerpoint/2010/main" val="130610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B85936-3A99-5BD5-EB43-EEAB2BBC8B85}"/>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lnSpc>
                <a:spcPct val="100000"/>
              </a:lnSpc>
              <a:buNone/>
            </a:pPr>
            <a:r>
              <a:rPr lang="en-US" sz="1600" b="1" dirty="0">
                <a:latin typeface="Georgia"/>
              </a:rPr>
              <a:t>6.</a:t>
            </a:r>
            <a:r>
              <a:rPr lang="en-US" sz="1600" dirty="0">
                <a:latin typeface="Georgia"/>
              </a:rPr>
              <a:t>Schulze B, </a:t>
            </a:r>
            <a:r>
              <a:rPr lang="en-US" sz="1600" err="1">
                <a:latin typeface="Georgia"/>
              </a:rPr>
              <a:t>angermeyer</a:t>
            </a:r>
            <a:r>
              <a:rPr lang="en-US" sz="1600" dirty="0">
                <a:latin typeface="Georgia"/>
              </a:rPr>
              <a:t> M. Subjective experiences of stigma. A focus group study of schizophrenic patients, their relatives and mental health professionals. Soc sci med. 2003;56:299–312. </a:t>
            </a:r>
            <a:endParaRPr lang="en-US" sz="1600">
              <a:latin typeface="Georgia"/>
            </a:endParaRPr>
          </a:p>
          <a:p>
            <a:pPr marL="0" indent="0">
              <a:lnSpc>
                <a:spcPct val="100000"/>
              </a:lnSpc>
              <a:buNone/>
            </a:pPr>
            <a:r>
              <a:rPr lang="en-US" sz="1600" b="1" dirty="0">
                <a:latin typeface="Georgia"/>
              </a:rPr>
              <a:t>7.</a:t>
            </a:r>
            <a:r>
              <a:rPr lang="en-US" sz="1600" dirty="0">
                <a:latin typeface="Georgia"/>
              </a:rPr>
              <a:t>Bebbington P (2001) the world health report 2001. Soc psychiatry </a:t>
            </a:r>
            <a:r>
              <a:rPr lang="en-US" sz="1600" dirty="0" err="1">
                <a:latin typeface="Georgia"/>
              </a:rPr>
              <a:t>psychiatr</a:t>
            </a:r>
            <a:r>
              <a:rPr lang="en-US" sz="1600" dirty="0">
                <a:latin typeface="Georgia"/>
              </a:rPr>
              <a:t> epidemiol. 36(10):473–474</a:t>
            </a:r>
            <a:endParaRPr lang="en-US" sz="1600">
              <a:latin typeface="Georgia"/>
            </a:endParaRPr>
          </a:p>
          <a:p>
            <a:pPr marL="0" indent="0">
              <a:lnSpc>
                <a:spcPct val="100000"/>
              </a:lnSpc>
              <a:buNone/>
            </a:pPr>
            <a:r>
              <a:rPr lang="en-US" sz="1600" b="1" dirty="0">
                <a:latin typeface="Georgia"/>
              </a:rPr>
              <a:t>8. </a:t>
            </a:r>
            <a:r>
              <a:rPr lang="en-US" sz="1600" dirty="0">
                <a:latin typeface="Georgia"/>
              </a:rPr>
              <a:t>American psychiatric association: diagnostic and </a:t>
            </a:r>
            <a:r>
              <a:rPr lang="en-US" sz="1600" err="1">
                <a:latin typeface="Georgia"/>
              </a:rPr>
              <a:t>statistcal</a:t>
            </a:r>
            <a:r>
              <a:rPr lang="en-US" sz="1600" dirty="0">
                <a:latin typeface="Georgia"/>
              </a:rPr>
              <a:t> manual of mental disorders, fifth edition, arlington, VA, american psychiatric association. 2013.</a:t>
            </a:r>
            <a:endParaRPr lang="en-US" sz="2400" dirty="0"/>
          </a:p>
          <a:p>
            <a:pPr>
              <a:lnSpc>
                <a:spcPct val="100000"/>
              </a:lnSpc>
            </a:pPr>
            <a:endParaRPr lang="en-US" sz="2400"/>
          </a:p>
        </p:txBody>
      </p:sp>
    </p:spTree>
    <p:extLst>
      <p:ext uri="{BB962C8B-B14F-4D97-AF65-F5344CB8AC3E}">
        <p14:creationId xmlns:p14="http://schemas.microsoft.com/office/powerpoint/2010/main" val="2031926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ahLst/>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1" name="Rectangle 10">
            <a:extLst>
              <a:ext uri="{FF2B5EF4-FFF2-40B4-BE49-F238E27FC236}">
                <a16:creationId xmlns:a16="http://schemas.microsoft.com/office/drawing/2014/main" id="{168AB93A-48BC-4C25-A3AD-C17B5A682A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F4AE179-A75B-4007-B5FA-8139ACF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8969" y="1168517"/>
            <a:ext cx="4889565" cy="4424065"/>
          </a:xfrm>
          <a:custGeom>
            <a:avLst/>
            <a:gdLst>
              <a:gd name="connsiteX0" fmla="*/ 2612540 w 5531319"/>
              <a:gd name="connsiteY0" fmla="*/ 836 h 4424065"/>
              <a:gd name="connsiteX1" fmla="*/ 2946310 w 5531319"/>
              <a:gd name="connsiteY1" fmla="*/ 35548 h 4424065"/>
              <a:gd name="connsiteX2" fmla="*/ 3961099 w 5531319"/>
              <a:gd name="connsiteY2" fmla="*/ 303581 h 4424065"/>
              <a:gd name="connsiteX3" fmla="*/ 4854587 w 5531319"/>
              <a:gd name="connsiteY3" fmla="*/ 764502 h 4424065"/>
              <a:gd name="connsiteX4" fmla="*/ 5377812 w 5531319"/>
              <a:gd name="connsiteY4" fmla="*/ 1339732 h 4424065"/>
              <a:gd name="connsiteX5" fmla="*/ 5526197 w 5531319"/>
              <a:gd name="connsiteY5" fmla="*/ 1825829 h 4424065"/>
              <a:gd name="connsiteX6" fmla="*/ 5510557 w 5531319"/>
              <a:gd name="connsiteY6" fmla="*/ 2199398 h 4424065"/>
              <a:gd name="connsiteX7" fmla="*/ 5509795 w 5531319"/>
              <a:gd name="connsiteY7" fmla="*/ 2402839 h 4424065"/>
              <a:gd name="connsiteX8" fmla="*/ 5323519 w 5531319"/>
              <a:gd name="connsiteY8" fmla="*/ 3144890 h 4424065"/>
              <a:gd name="connsiteX9" fmla="*/ 4853061 w 5531319"/>
              <a:gd name="connsiteY9" fmla="*/ 3612932 h 4424065"/>
              <a:gd name="connsiteX10" fmla="*/ 4316358 w 5531319"/>
              <a:gd name="connsiteY10" fmla="*/ 3982940 h 4424065"/>
              <a:gd name="connsiteX11" fmla="*/ 3352556 w 5531319"/>
              <a:gd name="connsiteY11" fmla="*/ 4386771 h 4424065"/>
              <a:gd name="connsiteX12" fmla="*/ 2770206 w 5531319"/>
              <a:gd name="connsiteY12" fmla="*/ 4412201 h 4424065"/>
              <a:gd name="connsiteX13" fmla="*/ 2514888 w 5531319"/>
              <a:gd name="connsiteY13" fmla="*/ 4393637 h 4424065"/>
              <a:gd name="connsiteX14" fmla="*/ 1903166 w 5531319"/>
              <a:gd name="connsiteY14" fmla="*/ 4263562 h 4424065"/>
              <a:gd name="connsiteX15" fmla="*/ 948392 w 5531319"/>
              <a:gd name="connsiteY15" fmla="*/ 3794249 h 4424065"/>
              <a:gd name="connsiteX16" fmla="*/ 223633 w 5531319"/>
              <a:gd name="connsiteY16" fmla="*/ 2975526 h 4424065"/>
              <a:gd name="connsiteX17" fmla="*/ 39519 w 5531319"/>
              <a:gd name="connsiteY17" fmla="*/ 2401695 h 4424065"/>
              <a:gd name="connsiteX18" fmla="*/ 16251 w 5531319"/>
              <a:gd name="connsiteY18" fmla="*/ 2300991 h 4424065"/>
              <a:gd name="connsiteX19" fmla="*/ 11800 w 5531319"/>
              <a:gd name="connsiteY19" fmla="*/ 2053556 h 4424065"/>
              <a:gd name="connsiteX20" fmla="*/ 812849 w 5531319"/>
              <a:gd name="connsiteY20" fmla="*/ 651084 h 4424065"/>
              <a:gd name="connsiteX21" fmla="*/ 2066809 w 5531319"/>
              <a:gd name="connsiteY21" fmla="*/ 52586 h 4424065"/>
              <a:gd name="connsiteX22" fmla="*/ 2332045 w 5531319"/>
              <a:gd name="connsiteY22" fmla="*/ 14441 h 4424065"/>
              <a:gd name="connsiteX23" fmla="*/ 2612540 w 5531319"/>
              <a:gd name="connsiteY23" fmla="*/ 836 h 4424065"/>
              <a:gd name="connsiteX24" fmla="*/ 5468597 w 5531319"/>
              <a:gd name="connsiteY24" fmla="*/ 2088522 h 4424065"/>
              <a:gd name="connsiteX25" fmla="*/ 5471140 w 5531319"/>
              <a:gd name="connsiteY25" fmla="*/ 1826083 h 4424065"/>
              <a:gd name="connsiteX26" fmla="*/ 5327079 w 5531319"/>
              <a:gd name="connsiteY26" fmla="*/ 1361348 h 4424065"/>
              <a:gd name="connsiteX27" fmla="*/ 4833353 w 5531319"/>
              <a:gd name="connsiteY27" fmla="*/ 816507 h 4424065"/>
              <a:gd name="connsiteX28" fmla="*/ 4063456 w 5531319"/>
              <a:gd name="connsiteY28" fmla="*/ 400724 h 4424065"/>
              <a:gd name="connsiteX29" fmla="*/ 3972543 w 5531319"/>
              <a:gd name="connsiteY29" fmla="*/ 365631 h 4424065"/>
              <a:gd name="connsiteX30" fmla="*/ 3885571 w 5531319"/>
              <a:gd name="connsiteY30" fmla="*/ 334733 h 4424065"/>
              <a:gd name="connsiteX31" fmla="*/ 4355012 w 5531319"/>
              <a:gd name="connsiteY31" fmla="*/ 579880 h 4424065"/>
              <a:gd name="connsiteX32" fmla="*/ 5144618 w 5531319"/>
              <a:gd name="connsiteY32" fmla="*/ 1290779 h 4424065"/>
              <a:gd name="connsiteX33" fmla="*/ 5468597 w 5531319"/>
              <a:gd name="connsiteY33" fmla="*/ 2088522 h 4424065"/>
              <a:gd name="connsiteX34" fmla="*/ 2219771 w 5531319"/>
              <a:gd name="connsiteY34" fmla="*/ 85645 h 4424065"/>
              <a:gd name="connsiteX35" fmla="*/ 2181626 w 5531319"/>
              <a:gd name="connsiteY35" fmla="*/ 89333 h 4424065"/>
              <a:gd name="connsiteX36" fmla="*/ 1462971 w 5531319"/>
              <a:gd name="connsiteY36" fmla="*/ 303073 h 4424065"/>
              <a:gd name="connsiteX37" fmla="*/ 308697 w 5531319"/>
              <a:gd name="connsiteY37" fmla="*/ 1338461 h 4424065"/>
              <a:gd name="connsiteX38" fmla="*/ 65839 w 5531319"/>
              <a:gd name="connsiteY38" fmla="*/ 2064364 h 4424065"/>
              <a:gd name="connsiteX39" fmla="*/ 82114 w 5531319"/>
              <a:gd name="connsiteY39" fmla="*/ 2022150 h 4424065"/>
              <a:gd name="connsiteX40" fmla="*/ 423260 w 5531319"/>
              <a:gd name="connsiteY40" fmla="*/ 1282260 h 4424065"/>
              <a:gd name="connsiteX41" fmla="*/ 1231811 w 5531319"/>
              <a:gd name="connsiteY41" fmla="*/ 454001 h 4424065"/>
              <a:gd name="connsiteX42" fmla="*/ 2219771 w 5531319"/>
              <a:gd name="connsiteY42" fmla="*/ 85645 h 4424065"/>
              <a:gd name="connsiteX43" fmla="*/ 2855524 w 5531319"/>
              <a:gd name="connsiteY43" fmla="*/ 4364392 h 4424065"/>
              <a:gd name="connsiteX44" fmla="*/ 4292327 w 5531319"/>
              <a:gd name="connsiteY44" fmla="*/ 3931444 h 4424065"/>
              <a:gd name="connsiteX45" fmla="*/ 2855652 w 5531319"/>
              <a:gd name="connsiteY45" fmla="*/ 4364392 h 4424065"/>
              <a:gd name="connsiteX46" fmla="*/ 3869805 w 5531319"/>
              <a:gd name="connsiteY46" fmla="*/ 330156 h 4424065"/>
              <a:gd name="connsiteX47" fmla="*/ 3865736 w 5531319"/>
              <a:gd name="connsiteY47" fmla="*/ 329520 h 4424065"/>
              <a:gd name="connsiteX48" fmla="*/ 3866499 w 5531319"/>
              <a:gd name="connsiteY48" fmla="*/ 330537 h 4424065"/>
              <a:gd name="connsiteX49" fmla="*/ 4302117 w 5531319"/>
              <a:gd name="connsiteY49" fmla="*/ 3923561 h 4424065"/>
              <a:gd name="connsiteX50" fmla="*/ 4301101 w 5531319"/>
              <a:gd name="connsiteY50" fmla="*/ 3924959 h 4424065"/>
              <a:gd name="connsiteX51" fmla="*/ 4302880 w 5531319"/>
              <a:gd name="connsiteY51" fmla="*/ 3924959 h 4424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5531319" h="4424065">
                <a:moveTo>
                  <a:pt x="2612540" y="836"/>
                </a:moveTo>
                <a:cubicBezTo>
                  <a:pt x="2715913" y="-4250"/>
                  <a:pt x="2831239" y="14695"/>
                  <a:pt x="2946310" y="35548"/>
                </a:cubicBezTo>
                <a:cubicBezTo>
                  <a:pt x="3291651" y="98106"/>
                  <a:pt x="3631143" y="182915"/>
                  <a:pt x="3961099" y="303581"/>
                </a:cubicBezTo>
                <a:cubicBezTo>
                  <a:pt x="4278340" y="419543"/>
                  <a:pt x="4581340" y="563350"/>
                  <a:pt x="4854587" y="764502"/>
                </a:cubicBezTo>
                <a:cubicBezTo>
                  <a:pt x="5067437" y="921152"/>
                  <a:pt x="5250407" y="1105521"/>
                  <a:pt x="5377812" y="1339732"/>
                </a:cubicBezTo>
                <a:cubicBezTo>
                  <a:pt x="5459811" y="1489986"/>
                  <a:pt x="5510303" y="1655396"/>
                  <a:pt x="5526197" y="1825829"/>
                </a:cubicBezTo>
                <a:cubicBezTo>
                  <a:pt x="5538276" y="1951327"/>
                  <a:pt x="5527341" y="2074917"/>
                  <a:pt x="5510557" y="2199398"/>
                </a:cubicBezTo>
                <a:cubicBezTo>
                  <a:pt x="5502966" y="2266991"/>
                  <a:pt x="5502712" y="2335195"/>
                  <a:pt x="5509795" y="2402839"/>
                </a:cubicBezTo>
                <a:cubicBezTo>
                  <a:pt x="5534207" y="2664197"/>
                  <a:pt x="5468471" y="2926051"/>
                  <a:pt x="5323519" y="3144890"/>
                </a:cubicBezTo>
                <a:cubicBezTo>
                  <a:pt x="5201339" y="3332234"/>
                  <a:pt x="5041041" y="3491719"/>
                  <a:pt x="4853061" y="3612932"/>
                </a:cubicBezTo>
                <a:cubicBezTo>
                  <a:pt x="4671109" y="3732072"/>
                  <a:pt x="4498565" y="3864563"/>
                  <a:pt x="4316358" y="3982940"/>
                </a:cubicBezTo>
                <a:cubicBezTo>
                  <a:pt x="4019716" y="4175573"/>
                  <a:pt x="3701076" y="4317347"/>
                  <a:pt x="3352556" y="4386771"/>
                </a:cubicBezTo>
                <a:cubicBezTo>
                  <a:pt x="3160953" y="4425590"/>
                  <a:pt x="2964455" y="4434173"/>
                  <a:pt x="2770206" y="4412201"/>
                </a:cubicBezTo>
                <a:cubicBezTo>
                  <a:pt x="2685524" y="4402537"/>
                  <a:pt x="2599952" y="4402410"/>
                  <a:pt x="2514888" y="4393637"/>
                </a:cubicBezTo>
                <a:cubicBezTo>
                  <a:pt x="2307136" y="4370851"/>
                  <a:pt x="2102208" y="4327277"/>
                  <a:pt x="1903166" y="4263562"/>
                </a:cubicBezTo>
                <a:cubicBezTo>
                  <a:pt x="1560622" y="4156119"/>
                  <a:pt x="1238931" y="4006972"/>
                  <a:pt x="948392" y="3794249"/>
                </a:cubicBezTo>
                <a:cubicBezTo>
                  <a:pt x="647553" y="3573897"/>
                  <a:pt x="396812" y="3308660"/>
                  <a:pt x="223633" y="2975526"/>
                </a:cubicBezTo>
                <a:cubicBezTo>
                  <a:pt x="129453" y="2796370"/>
                  <a:pt x="67149" y="2602198"/>
                  <a:pt x="39519" y="2401695"/>
                </a:cubicBezTo>
                <a:cubicBezTo>
                  <a:pt x="34509" y="2367555"/>
                  <a:pt x="26728" y="2333872"/>
                  <a:pt x="16251" y="2300991"/>
                </a:cubicBezTo>
                <a:cubicBezTo>
                  <a:pt x="-9180" y="2218598"/>
                  <a:pt x="-25" y="2135695"/>
                  <a:pt x="11800" y="2053556"/>
                </a:cubicBezTo>
                <a:cubicBezTo>
                  <a:pt x="93685" y="1480615"/>
                  <a:pt x="377867" y="1021983"/>
                  <a:pt x="812849" y="651084"/>
                </a:cubicBezTo>
                <a:cubicBezTo>
                  <a:pt x="1176754" y="340201"/>
                  <a:pt x="1598259" y="146042"/>
                  <a:pt x="2066809" y="52586"/>
                </a:cubicBezTo>
                <a:cubicBezTo>
                  <a:pt x="2154543" y="35039"/>
                  <a:pt x="2243040" y="23087"/>
                  <a:pt x="2332045" y="14441"/>
                </a:cubicBezTo>
                <a:cubicBezTo>
                  <a:pt x="2421051" y="5794"/>
                  <a:pt x="2508912" y="2107"/>
                  <a:pt x="2612540" y="836"/>
                </a:cubicBezTo>
                <a:close/>
                <a:moveTo>
                  <a:pt x="5468597" y="2088522"/>
                </a:moveTo>
                <a:cubicBezTo>
                  <a:pt x="5479329" y="2001424"/>
                  <a:pt x="5480181" y="1913385"/>
                  <a:pt x="5471140" y="1826083"/>
                </a:cubicBezTo>
                <a:cubicBezTo>
                  <a:pt x="5455336" y="1662962"/>
                  <a:pt x="5406306" y="1504799"/>
                  <a:pt x="5327079" y="1361348"/>
                </a:cubicBezTo>
                <a:cubicBezTo>
                  <a:pt x="5206159" y="1140233"/>
                  <a:pt x="5033361" y="965782"/>
                  <a:pt x="4833353" y="816507"/>
                </a:cubicBezTo>
                <a:cubicBezTo>
                  <a:pt x="4597234" y="640276"/>
                  <a:pt x="4336321" y="509438"/>
                  <a:pt x="4063456" y="400724"/>
                </a:cubicBezTo>
                <a:cubicBezTo>
                  <a:pt x="4033359" y="388607"/>
                  <a:pt x="4003059" y="376909"/>
                  <a:pt x="3972543" y="365631"/>
                </a:cubicBezTo>
                <a:cubicBezTo>
                  <a:pt x="3943679" y="354950"/>
                  <a:pt x="3914562" y="345033"/>
                  <a:pt x="3885571" y="334733"/>
                </a:cubicBezTo>
                <a:cubicBezTo>
                  <a:pt x="4046888" y="406840"/>
                  <a:pt x="4203652" y="488713"/>
                  <a:pt x="4355012" y="579880"/>
                </a:cubicBezTo>
                <a:cubicBezTo>
                  <a:pt x="4662081" y="768063"/>
                  <a:pt x="4933802" y="995790"/>
                  <a:pt x="5144618" y="1290779"/>
                </a:cubicBezTo>
                <a:cubicBezTo>
                  <a:pt x="5314364" y="1528042"/>
                  <a:pt x="5426257" y="1789591"/>
                  <a:pt x="5468597" y="2088522"/>
                </a:cubicBezTo>
                <a:close/>
                <a:moveTo>
                  <a:pt x="2219771" y="85645"/>
                </a:moveTo>
                <a:cubicBezTo>
                  <a:pt x="2206942" y="84005"/>
                  <a:pt x="2193909" y="85264"/>
                  <a:pt x="2181626" y="89333"/>
                </a:cubicBezTo>
                <a:cubicBezTo>
                  <a:pt x="1932919" y="125113"/>
                  <a:pt x="1690799" y="197118"/>
                  <a:pt x="1462971" y="303073"/>
                </a:cubicBezTo>
                <a:cubicBezTo>
                  <a:pt x="971788" y="529528"/>
                  <a:pt x="578129" y="865460"/>
                  <a:pt x="308697" y="1338461"/>
                </a:cubicBezTo>
                <a:cubicBezTo>
                  <a:pt x="180224" y="1561852"/>
                  <a:pt x="97652" y="1808638"/>
                  <a:pt x="65839" y="2064364"/>
                </a:cubicBezTo>
                <a:cubicBezTo>
                  <a:pt x="71942" y="2050505"/>
                  <a:pt x="77283" y="2036391"/>
                  <a:pt x="82114" y="2022150"/>
                </a:cubicBezTo>
                <a:cubicBezTo>
                  <a:pt x="170103" y="1763653"/>
                  <a:pt x="279579" y="1515073"/>
                  <a:pt x="423260" y="1282260"/>
                </a:cubicBezTo>
                <a:cubicBezTo>
                  <a:pt x="630769" y="945565"/>
                  <a:pt x="895370" y="664944"/>
                  <a:pt x="1231811" y="454001"/>
                </a:cubicBezTo>
                <a:cubicBezTo>
                  <a:pt x="1535192" y="263783"/>
                  <a:pt x="1866801" y="149729"/>
                  <a:pt x="2219771" y="85645"/>
                </a:cubicBezTo>
                <a:close/>
                <a:moveTo>
                  <a:pt x="2855524" y="4364392"/>
                </a:moveTo>
                <a:cubicBezTo>
                  <a:pt x="3386633" y="4394018"/>
                  <a:pt x="3853530" y="4210158"/>
                  <a:pt x="4292327" y="3931444"/>
                </a:cubicBezTo>
                <a:cubicBezTo>
                  <a:pt x="3830134" y="4131325"/>
                  <a:pt x="3346707" y="4259111"/>
                  <a:pt x="2855652" y="4364392"/>
                </a:cubicBezTo>
                <a:close/>
                <a:moveTo>
                  <a:pt x="3869805" y="330156"/>
                </a:moveTo>
                <a:lnTo>
                  <a:pt x="3865736" y="329520"/>
                </a:lnTo>
                <a:cubicBezTo>
                  <a:pt x="3865736" y="329520"/>
                  <a:pt x="3865736" y="330410"/>
                  <a:pt x="3866499" y="330537"/>
                </a:cubicBezTo>
                <a:close/>
                <a:moveTo>
                  <a:pt x="4302117" y="3923561"/>
                </a:moveTo>
                <a:lnTo>
                  <a:pt x="4301101" y="3924959"/>
                </a:lnTo>
                <a:lnTo>
                  <a:pt x="4302880" y="3924959"/>
                </a:lnTo>
                <a:close/>
              </a:path>
            </a:pathLst>
          </a:custGeom>
          <a:solidFill>
            <a:schemeClr val="accent1"/>
          </a:solidFill>
          <a:ln w="1270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A350898-9919-841C-4B23-B283DD381839}"/>
              </a:ext>
            </a:extLst>
          </p:cNvPr>
          <p:cNvSpPr>
            <a:spLocks noGrp="1"/>
          </p:cNvSpPr>
          <p:nvPr>
            <p:ph type="title"/>
          </p:nvPr>
        </p:nvSpPr>
        <p:spPr>
          <a:xfrm>
            <a:off x="7124135" y="2156348"/>
            <a:ext cx="3971495" cy="1866748"/>
          </a:xfrm>
        </p:spPr>
        <p:txBody>
          <a:bodyPr vert="horz" lIns="91440" tIns="45720" rIns="91440" bIns="45720" rtlCol="0" anchor="b">
            <a:normAutofit/>
          </a:bodyPr>
          <a:lstStyle/>
          <a:p>
            <a:pPr algn="ctr"/>
            <a:r>
              <a:rPr lang="en-US" sz="5800">
                <a:solidFill>
                  <a:srgbClr val="FFFFFF"/>
                </a:solidFill>
              </a:rPr>
              <a:t>Thank you</a:t>
            </a:r>
          </a:p>
        </p:txBody>
      </p:sp>
      <p:sp>
        <p:nvSpPr>
          <p:cNvPr id="15"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5874" y="4409267"/>
            <a:ext cx="3242551" cy="27432"/>
          </a:xfrm>
          <a:custGeom>
            <a:avLst/>
            <a:gdLst>
              <a:gd name="connsiteX0" fmla="*/ 0 w 3242551"/>
              <a:gd name="connsiteY0" fmla="*/ 0 h 27432"/>
              <a:gd name="connsiteX1" fmla="*/ 616085 w 3242551"/>
              <a:gd name="connsiteY1" fmla="*/ 0 h 27432"/>
              <a:gd name="connsiteX2" fmla="*/ 1264595 w 3242551"/>
              <a:gd name="connsiteY2" fmla="*/ 0 h 27432"/>
              <a:gd name="connsiteX3" fmla="*/ 1945531 w 3242551"/>
              <a:gd name="connsiteY3" fmla="*/ 0 h 27432"/>
              <a:gd name="connsiteX4" fmla="*/ 2626466 w 3242551"/>
              <a:gd name="connsiteY4" fmla="*/ 0 h 27432"/>
              <a:gd name="connsiteX5" fmla="*/ 3242551 w 3242551"/>
              <a:gd name="connsiteY5" fmla="*/ 0 h 27432"/>
              <a:gd name="connsiteX6" fmla="*/ 3242551 w 3242551"/>
              <a:gd name="connsiteY6" fmla="*/ 27432 h 27432"/>
              <a:gd name="connsiteX7" fmla="*/ 2529190 w 3242551"/>
              <a:gd name="connsiteY7" fmla="*/ 27432 h 27432"/>
              <a:gd name="connsiteX8" fmla="*/ 1815829 w 3242551"/>
              <a:gd name="connsiteY8" fmla="*/ 27432 h 27432"/>
              <a:gd name="connsiteX9" fmla="*/ 1167318 w 3242551"/>
              <a:gd name="connsiteY9" fmla="*/ 27432 h 27432"/>
              <a:gd name="connsiteX10" fmla="*/ 0 w 3242551"/>
              <a:gd name="connsiteY10" fmla="*/ 27432 h 27432"/>
              <a:gd name="connsiteX11" fmla="*/ 0 w 3242551"/>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2551" h="27432" fill="none" extrusionOk="0">
                <a:moveTo>
                  <a:pt x="0" y="0"/>
                </a:moveTo>
                <a:cubicBezTo>
                  <a:pt x="194108" y="-30346"/>
                  <a:pt x="476260" y="9901"/>
                  <a:pt x="616085" y="0"/>
                </a:cubicBezTo>
                <a:cubicBezTo>
                  <a:pt x="755911" y="-9901"/>
                  <a:pt x="955441" y="-31994"/>
                  <a:pt x="1264595" y="0"/>
                </a:cubicBezTo>
                <a:cubicBezTo>
                  <a:pt x="1573749" y="31994"/>
                  <a:pt x="1618785" y="-7447"/>
                  <a:pt x="1945531" y="0"/>
                </a:cubicBezTo>
                <a:cubicBezTo>
                  <a:pt x="2272277" y="7447"/>
                  <a:pt x="2390625" y="1646"/>
                  <a:pt x="2626466" y="0"/>
                </a:cubicBezTo>
                <a:cubicBezTo>
                  <a:pt x="2862308" y="-1646"/>
                  <a:pt x="3064770" y="5184"/>
                  <a:pt x="3242551" y="0"/>
                </a:cubicBezTo>
                <a:cubicBezTo>
                  <a:pt x="3241385" y="7395"/>
                  <a:pt x="3242596" y="21864"/>
                  <a:pt x="3242551" y="27432"/>
                </a:cubicBezTo>
                <a:cubicBezTo>
                  <a:pt x="3023282" y="59750"/>
                  <a:pt x="2875833" y="36030"/>
                  <a:pt x="2529190" y="27432"/>
                </a:cubicBezTo>
                <a:cubicBezTo>
                  <a:pt x="2182547" y="18834"/>
                  <a:pt x="2011286" y="10066"/>
                  <a:pt x="1815829" y="27432"/>
                </a:cubicBezTo>
                <a:cubicBezTo>
                  <a:pt x="1620372" y="44798"/>
                  <a:pt x="1410011" y="-1058"/>
                  <a:pt x="1167318" y="27432"/>
                </a:cubicBezTo>
                <a:cubicBezTo>
                  <a:pt x="924625" y="55922"/>
                  <a:pt x="241931" y="85033"/>
                  <a:pt x="0" y="27432"/>
                </a:cubicBezTo>
                <a:cubicBezTo>
                  <a:pt x="-503" y="20663"/>
                  <a:pt x="1168" y="5855"/>
                  <a:pt x="0" y="0"/>
                </a:cubicBezTo>
                <a:close/>
              </a:path>
              <a:path w="3242551" h="27432" stroke="0" extrusionOk="0">
                <a:moveTo>
                  <a:pt x="0" y="0"/>
                </a:moveTo>
                <a:cubicBezTo>
                  <a:pt x="292987" y="-12051"/>
                  <a:pt x="313221" y="-4437"/>
                  <a:pt x="616085" y="0"/>
                </a:cubicBezTo>
                <a:cubicBezTo>
                  <a:pt x="918950" y="4437"/>
                  <a:pt x="1001475" y="-7765"/>
                  <a:pt x="1167318" y="0"/>
                </a:cubicBezTo>
                <a:cubicBezTo>
                  <a:pt x="1333161" y="7765"/>
                  <a:pt x="1642740" y="34995"/>
                  <a:pt x="1880680" y="0"/>
                </a:cubicBezTo>
                <a:cubicBezTo>
                  <a:pt x="2118620" y="-34995"/>
                  <a:pt x="2326628" y="756"/>
                  <a:pt x="2496764" y="0"/>
                </a:cubicBezTo>
                <a:cubicBezTo>
                  <a:pt x="2666900" y="-756"/>
                  <a:pt x="2887316" y="25599"/>
                  <a:pt x="3242551" y="0"/>
                </a:cubicBezTo>
                <a:cubicBezTo>
                  <a:pt x="3242744" y="12649"/>
                  <a:pt x="3241563" y="17989"/>
                  <a:pt x="3242551" y="27432"/>
                </a:cubicBezTo>
                <a:cubicBezTo>
                  <a:pt x="3008998" y="-2757"/>
                  <a:pt x="2799879" y="44559"/>
                  <a:pt x="2594041" y="27432"/>
                </a:cubicBezTo>
                <a:cubicBezTo>
                  <a:pt x="2388203" y="10306"/>
                  <a:pt x="2212925" y="-2221"/>
                  <a:pt x="1880680" y="27432"/>
                </a:cubicBezTo>
                <a:cubicBezTo>
                  <a:pt x="1548435" y="57085"/>
                  <a:pt x="1523943" y="37041"/>
                  <a:pt x="1329446" y="27432"/>
                </a:cubicBezTo>
                <a:cubicBezTo>
                  <a:pt x="1134949" y="17823"/>
                  <a:pt x="919920" y="28299"/>
                  <a:pt x="680936" y="27432"/>
                </a:cubicBezTo>
                <a:cubicBezTo>
                  <a:pt x="441952" y="26566"/>
                  <a:pt x="273000" y="57219"/>
                  <a:pt x="0" y="27432"/>
                </a:cubicBezTo>
                <a:cubicBezTo>
                  <a:pt x="1300" y="19678"/>
                  <a:pt x="-86" y="12044"/>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Smiling Face with No Fill">
            <a:extLst>
              <a:ext uri="{FF2B5EF4-FFF2-40B4-BE49-F238E27FC236}">
                <a16:creationId xmlns:a16="http://schemas.microsoft.com/office/drawing/2014/main" id="{8799B0AC-CCF3-AA86-0F0F-3247602772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3467" y="656387"/>
            <a:ext cx="5448327" cy="5448327"/>
          </a:xfrm>
          <a:prstGeom prst="rect">
            <a:avLst/>
          </a:prstGeom>
        </p:spPr>
      </p:pic>
    </p:spTree>
    <p:extLst>
      <p:ext uri="{BB962C8B-B14F-4D97-AF65-F5344CB8AC3E}">
        <p14:creationId xmlns:p14="http://schemas.microsoft.com/office/powerpoint/2010/main" val="359741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A634228-E143-8D59-E764-1C65FE7EF906}"/>
              </a:ext>
            </a:extLst>
          </p:cNvPr>
          <p:cNvSpPr>
            <a:spLocks noGrp="1"/>
          </p:cNvSpPr>
          <p:nvPr>
            <p:ph type="title"/>
          </p:nvPr>
        </p:nvSpPr>
        <p:spPr>
          <a:xfrm>
            <a:off x="838200" y="365125"/>
            <a:ext cx="10515600" cy="1325563"/>
          </a:xfrm>
        </p:spPr>
        <p:txBody>
          <a:bodyPr>
            <a:normAutofit/>
          </a:bodyPr>
          <a:lstStyle/>
          <a:p>
            <a:r>
              <a:rPr lang="en-US" sz="4000" dirty="0">
                <a:solidFill>
                  <a:schemeClr val="accent1"/>
                </a:solidFill>
                <a:latin typeface="Georgia"/>
              </a:rPr>
              <a:t>Introduction</a:t>
            </a:r>
          </a:p>
        </p:txBody>
      </p:sp>
      <p:graphicFrame>
        <p:nvGraphicFramePr>
          <p:cNvPr id="19" name="Content Placeholder 2">
            <a:extLst>
              <a:ext uri="{FF2B5EF4-FFF2-40B4-BE49-F238E27FC236}">
                <a16:creationId xmlns:a16="http://schemas.microsoft.com/office/drawing/2014/main" id="{7401FF90-E50C-E059-5F11-6D6632BEFC0B}"/>
              </a:ext>
            </a:extLst>
          </p:cNvPr>
          <p:cNvGraphicFramePr>
            <a:graphicFrameLocks noGrp="1"/>
          </p:cNvGraphicFramePr>
          <p:nvPr>
            <p:ph idx="1"/>
            <p:extLst>
              <p:ext uri="{D42A27DB-BD31-4B8C-83A1-F6EECF244321}">
                <p14:modId xmlns:p14="http://schemas.microsoft.com/office/powerpoint/2010/main" val="92467700"/>
              </p:ext>
            </p:extLst>
          </p:nvPr>
        </p:nvGraphicFramePr>
        <p:xfrm>
          <a:off x="838200" y="1928813"/>
          <a:ext cx="10515600" cy="4252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268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19975B-2D4C-89FA-A061-851E922F2FD4}"/>
              </a:ext>
            </a:extLst>
          </p:cNvPr>
          <p:cNvSpPr>
            <a:spLocks noGrp="1"/>
          </p:cNvSpPr>
          <p:nvPr>
            <p:ph type="title"/>
          </p:nvPr>
        </p:nvSpPr>
        <p:spPr>
          <a:xfrm>
            <a:off x="630936" y="640080"/>
            <a:ext cx="4818888" cy="1481328"/>
          </a:xfrm>
        </p:spPr>
        <p:txBody>
          <a:bodyPr anchor="b">
            <a:normAutofit/>
          </a:bodyPr>
          <a:lstStyle/>
          <a:p>
            <a:r>
              <a:rPr lang="en-US" sz="5600">
                <a:latin typeface="Georgia"/>
              </a:rPr>
              <a:t>Background</a:t>
            </a:r>
          </a:p>
        </p:txBody>
      </p:sp>
      <p:sp>
        <p:nvSpPr>
          <p:cNvPr id="23"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F0AD71"/>
          </a:solidFill>
          <a:ln w="38100" cap="rnd">
            <a:solidFill>
              <a:srgbClr val="F0AD7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2">
            <p14:nvContentPartPr>
              <p14:cNvPr id="25" name="Ink 24">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25" name="Ink 24">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4" name="Picture 4" descr="Chart, bar chart&#10;&#10;Description automatically generated">
            <a:extLst>
              <a:ext uri="{FF2B5EF4-FFF2-40B4-BE49-F238E27FC236}">
                <a16:creationId xmlns:a16="http://schemas.microsoft.com/office/drawing/2014/main" id="{15948A23-11C1-C7D2-03D5-B4DF618A2CC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099048" y="2064258"/>
            <a:ext cx="5458968" cy="3688129"/>
          </a:xfrm>
          <a:prstGeom prst="rect">
            <a:avLst/>
          </a:prstGeom>
        </p:spPr>
      </p:pic>
      <p:graphicFrame>
        <p:nvGraphicFramePr>
          <p:cNvPr id="16" name="Content Placeholder 2">
            <a:extLst>
              <a:ext uri="{FF2B5EF4-FFF2-40B4-BE49-F238E27FC236}">
                <a16:creationId xmlns:a16="http://schemas.microsoft.com/office/drawing/2014/main" id="{4282BBB3-4691-D191-7881-23AE97B0D005}"/>
              </a:ext>
            </a:extLst>
          </p:cNvPr>
          <p:cNvGraphicFramePr>
            <a:graphicFrameLocks noGrp="1"/>
          </p:cNvGraphicFramePr>
          <p:nvPr>
            <p:ph idx="1"/>
            <p:extLst>
              <p:ext uri="{D42A27DB-BD31-4B8C-83A1-F6EECF244321}">
                <p14:modId xmlns:p14="http://schemas.microsoft.com/office/powerpoint/2010/main" val="1438880158"/>
              </p:ext>
            </p:extLst>
          </p:nvPr>
        </p:nvGraphicFramePr>
        <p:xfrm>
          <a:off x="630936" y="2660904"/>
          <a:ext cx="4818888" cy="354787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27622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9D055A-A6BB-0E85-78CA-CF91C51FEFC3}"/>
              </a:ext>
            </a:extLst>
          </p:cNvPr>
          <p:cNvSpPr>
            <a:spLocks noGrp="1"/>
          </p:cNvSpPr>
          <p:nvPr>
            <p:ph type="title"/>
          </p:nvPr>
        </p:nvSpPr>
        <p:spPr>
          <a:xfrm>
            <a:off x="635000" y="634029"/>
            <a:ext cx="10921640" cy="1314698"/>
          </a:xfrm>
        </p:spPr>
        <p:txBody>
          <a:bodyPr anchor="ctr">
            <a:normAutofit/>
          </a:bodyPr>
          <a:lstStyle/>
          <a:p>
            <a:pPr algn="ctr"/>
            <a:r>
              <a:rPr lang="en-US" sz="4000" dirty="0">
                <a:latin typeface="Georgia"/>
              </a:rPr>
              <a:t>Key Terms</a:t>
            </a:r>
          </a:p>
        </p:txBody>
      </p:sp>
      <p:sp>
        <p:nvSpPr>
          <p:cNvPr id="11"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030ABDC-D99A-A2B9-21EC-9D44781DF558}"/>
              </a:ext>
            </a:extLst>
          </p:cNvPr>
          <p:cNvGraphicFramePr>
            <a:graphicFrameLocks noGrp="1"/>
          </p:cNvGraphicFramePr>
          <p:nvPr>
            <p:ph idx="1"/>
            <p:extLst>
              <p:ext uri="{D42A27DB-BD31-4B8C-83A1-F6EECF244321}">
                <p14:modId xmlns:p14="http://schemas.microsoft.com/office/powerpoint/2010/main" val="379454707"/>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0783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38A2402-3CCA-533F-71ED-95118A48223C}"/>
              </a:ext>
            </a:extLst>
          </p:cNvPr>
          <p:cNvSpPr>
            <a:spLocks noGrp="1"/>
          </p:cNvSpPr>
          <p:nvPr>
            <p:ph type="title"/>
          </p:nvPr>
        </p:nvSpPr>
        <p:spPr>
          <a:xfrm>
            <a:off x="838200" y="365125"/>
            <a:ext cx="10515600" cy="1325563"/>
          </a:xfrm>
        </p:spPr>
        <p:txBody>
          <a:bodyPr>
            <a:normAutofit/>
          </a:bodyPr>
          <a:lstStyle/>
          <a:p>
            <a:r>
              <a:rPr lang="en-US" sz="6600" dirty="0">
                <a:latin typeface="Georgia"/>
              </a:rPr>
              <a:t>Study Instruments:</a:t>
            </a:r>
          </a:p>
        </p:txBody>
      </p:sp>
      <p:graphicFrame>
        <p:nvGraphicFramePr>
          <p:cNvPr id="19" name="Content Placeholder 2">
            <a:extLst>
              <a:ext uri="{FF2B5EF4-FFF2-40B4-BE49-F238E27FC236}">
                <a16:creationId xmlns:a16="http://schemas.microsoft.com/office/drawing/2014/main" id="{17906477-9B49-7362-4AEB-70E28C034593}"/>
              </a:ext>
            </a:extLst>
          </p:cNvPr>
          <p:cNvGraphicFramePr>
            <a:graphicFrameLocks noGrp="1"/>
          </p:cNvGraphicFramePr>
          <p:nvPr>
            <p:ph idx="1"/>
            <p:extLst>
              <p:ext uri="{D42A27DB-BD31-4B8C-83A1-F6EECF244321}">
                <p14:modId xmlns:p14="http://schemas.microsoft.com/office/powerpoint/2010/main" val="1361868636"/>
              </p:ext>
            </p:extLst>
          </p:nvPr>
        </p:nvGraphicFramePr>
        <p:xfrm>
          <a:off x="838200" y="1929384"/>
          <a:ext cx="10526805" cy="4834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367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097FB-7A0A-8051-ACC7-667BDE3E802F}"/>
              </a:ext>
            </a:extLst>
          </p:cNvPr>
          <p:cNvSpPr>
            <a:spLocks noGrp="1"/>
          </p:cNvSpPr>
          <p:nvPr>
            <p:ph type="title"/>
          </p:nvPr>
        </p:nvSpPr>
        <p:spPr>
          <a:xfrm>
            <a:off x="635000" y="640823"/>
            <a:ext cx="3418659" cy="5583148"/>
          </a:xfrm>
        </p:spPr>
        <p:txBody>
          <a:bodyPr anchor="ctr">
            <a:normAutofit/>
          </a:bodyPr>
          <a:lstStyle/>
          <a:p>
            <a:r>
              <a:rPr lang="en-US" sz="5100">
                <a:latin typeface="Georgia"/>
              </a:rPr>
              <a:t>Rationales of the study:</a:t>
            </a:r>
          </a:p>
        </p:txBody>
      </p:sp>
      <p:sp>
        <p:nvSpPr>
          <p:cNvPr id="16"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4209A86-9FBB-3C42-DE35-9DB8E920462F}"/>
              </a:ext>
            </a:extLst>
          </p:cNvPr>
          <p:cNvGraphicFramePr>
            <a:graphicFrameLocks noGrp="1"/>
          </p:cNvGraphicFramePr>
          <p:nvPr>
            <p:ph idx="1"/>
            <p:extLst>
              <p:ext uri="{D42A27DB-BD31-4B8C-83A1-F6EECF244321}">
                <p14:modId xmlns:p14="http://schemas.microsoft.com/office/powerpoint/2010/main" val="387850669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739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BDD2CD-9B83-80F7-6809-A845325255B5}"/>
              </a:ext>
            </a:extLst>
          </p:cNvPr>
          <p:cNvSpPr>
            <a:spLocks noGrp="1"/>
          </p:cNvSpPr>
          <p:nvPr>
            <p:ph type="title"/>
          </p:nvPr>
        </p:nvSpPr>
        <p:spPr>
          <a:xfrm>
            <a:off x="838200" y="365125"/>
            <a:ext cx="10515600" cy="1325563"/>
          </a:xfrm>
        </p:spPr>
        <p:txBody>
          <a:bodyPr>
            <a:normAutofit/>
          </a:bodyPr>
          <a:lstStyle/>
          <a:p>
            <a:r>
              <a:rPr lang="en-US" sz="4000" dirty="0">
                <a:latin typeface="Georgia"/>
              </a:rPr>
              <a:t>Methodology</a:t>
            </a:r>
          </a:p>
        </p:txBody>
      </p:sp>
      <p:graphicFrame>
        <p:nvGraphicFramePr>
          <p:cNvPr id="19" name="Content Placeholder 2">
            <a:extLst>
              <a:ext uri="{FF2B5EF4-FFF2-40B4-BE49-F238E27FC236}">
                <a16:creationId xmlns:a16="http://schemas.microsoft.com/office/drawing/2014/main" id="{7F71D682-30B4-9094-8C0B-7A5859B47780}"/>
              </a:ext>
            </a:extLst>
          </p:cNvPr>
          <p:cNvGraphicFramePr>
            <a:graphicFrameLocks noGrp="1"/>
          </p:cNvGraphicFramePr>
          <p:nvPr>
            <p:ph idx="1"/>
            <p:extLst>
              <p:ext uri="{D42A27DB-BD31-4B8C-83A1-F6EECF244321}">
                <p14:modId xmlns:p14="http://schemas.microsoft.com/office/powerpoint/2010/main" val="82603795"/>
              </p:ext>
            </p:extLst>
          </p:nvPr>
        </p:nvGraphicFramePr>
        <p:xfrm>
          <a:off x="838200" y="1928812"/>
          <a:ext cx="10515600" cy="4746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20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A30A68-32EC-0A05-F784-A6AEEE5AF6F8}"/>
              </a:ext>
            </a:extLst>
          </p:cNvPr>
          <p:cNvSpPr>
            <a:spLocks noGrp="1"/>
          </p:cNvSpPr>
          <p:nvPr>
            <p:ph type="title"/>
          </p:nvPr>
        </p:nvSpPr>
        <p:spPr>
          <a:xfrm>
            <a:off x="640080" y="325370"/>
            <a:ext cx="6894576" cy="1784538"/>
          </a:xfrm>
        </p:spPr>
        <p:txBody>
          <a:bodyPr anchor="b">
            <a:normAutofit/>
          </a:bodyPr>
          <a:lstStyle/>
          <a:p>
            <a:pPr>
              <a:lnSpc>
                <a:spcPct val="90000"/>
              </a:lnSpc>
            </a:pPr>
            <a:r>
              <a:rPr lang="en-US" sz="2900" b="1" dirty="0">
                <a:latin typeface="Georgia"/>
              </a:rPr>
              <a:t>Caregivers who fulfilled the following criteria were included in the study after obtaining their written informed consent:</a:t>
            </a:r>
            <a:endParaRPr lang="en-US" sz="2900" dirty="0"/>
          </a:p>
        </p:txBody>
      </p:sp>
      <p:sp>
        <p:nvSpPr>
          <p:cNvPr id="18"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395391"/>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4480D0"/>
          </a:solidFill>
          <a:ln w="38100" cap="rnd">
            <a:solidFill>
              <a:srgbClr val="4480D0"/>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D8A026-8B92-9D63-01FB-C96AD2040C4A}"/>
              </a:ext>
            </a:extLst>
          </p:cNvPr>
          <p:cNvSpPr>
            <a:spLocks noGrp="1"/>
          </p:cNvSpPr>
          <p:nvPr>
            <p:ph idx="1"/>
          </p:nvPr>
        </p:nvSpPr>
        <p:spPr>
          <a:xfrm>
            <a:off x="640080" y="2551425"/>
            <a:ext cx="6894576" cy="3440437"/>
          </a:xfrm>
        </p:spPr>
        <p:txBody>
          <a:bodyPr vert="horz" lIns="91440" tIns="45720" rIns="91440" bIns="45720" rtlCol="0" anchor="t">
            <a:noAutofit/>
          </a:bodyPr>
          <a:lstStyle/>
          <a:p>
            <a:pPr marL="0" indent="0">
              <a:lnSpc>
                <a:spcPct val="100000"/>
              </a:lnSpc>
              <a:buNone/>
            </a:pPr>
            <a:r>
              <a:rPr lang="en-US" sz="1400" dirty="0">
                <a:latin typeface="Georgia"/>
              </a:rPr>
              <a:t>For caregivers:</a:t>
            </a:r>
          </a:p>
          <a:p>
            <a:pPr>
              <a:lnSpc>
                <a:spcPct val="100000"/>
              </a:lnSpc>
            </a:pPr>
            <a:r>
              <a:rPr lang="en-US" sz="1400" dirty="0">
                <a:latin typeface="Georgia"/>
              </a:rPr>
              <a:t>Aged 21 years old or more,</a:t>
            </a:r>
          </a:p>
          <a:p>
            <a:pPr>
              <a:lnSpc>
                <a:spcPct val="100000"/>
              </a:lnSpc>
            </a:pPr>
            <a:r>
              <a:rPr lang="en-US" sz="1400" dirty="0">
                <a:latin typeface="Georgia"/>
              </a:rPr>
              <a:t>Were the main care providers for the patients for ≥ 1 year (looking after their daily needs, supervising their medications, taking the patient to the hospital, staying with the patient during the inpatient stay and continuing contact with the hospital staff)</a:t>
            </a:r>
          </a:p>
          <a:p>
            <a:pPr marL="0" indent="0">
              <a:lnSpc>
                <a:spcPct val="100000"/>
              </a:lnSpc>
              <a:buNone/>
            </a:pPr>
            <a:r>
              <a:rPr lang="en-US" sz="1400" dirty="0">
                <a:latin typeface="Georgia"/>
              </a:rPr>
              <a:t>For patients:</a:t>
            </a:r>
          </a:p>
          <a:p>
            <a:pPr>
              <a:lnSpc>
                <a:spcPct val="100000"/>
              </a:lnSpc>
            </a:pPr>
            <a:r>
              <a:rPr lang="en-US" sz="1400" dirty="0">
                <a:latin typeface="Georgia"/>
              </a:rPr>
              <a:t>Met the principal diagnosis of any mental disorder according to the diagnostic and statistical manual of mental disorders-fifth edition (DSM-5) criteria for ≥ 1 year.</a:t>
            </a:r>
          </a:p>
          <a:p>
            <a:pPr>
              <a:lnSpc>
                <a:spcPct val="100000"/>
              </a:lnSpc>
            </a:pPr>
            <a:endParaRPr lang="en-US" sz="1400" dirty="0">
              <a:latin typeface="Georgia"/>
            </a:endParaRPr>
          </a:p>
        </p:txBody>
      </p:sp>
      <p:pic>
        <p:nvPicPr>
          <p:cNvPr id="12" name="Picture 11" descr="People holding hands">
            <a:extLst>
              <a:ext uri="{FF2B5EF4-FFF2-40B4-BE49-F238E27FC236}">
                <a16:creationId xmlns:a16="http://schemas.microsoft.com/office/drawing/2014/main" id="{7868B79A-028D-C52F-1F74-4E4609F981BB}"/>
              </a:ext>
            </a:extLst>
          </p:cNvPr>
          <p:cNvPicPr>
            <a:picLocks noChangeAspect="1"/>
          </p:cNvPicPr>
          <p:nvPr/>
        </p:nvPicPr>
        <p:blipFill rotWithShape="1">
          <a:blip r:embed="rId2"/>
          <a:srcRect l="34231" r="26346" b="4"/>
          <a:stretch/>
        </p:blipFill>
        <p:spPr>
          <a:xfrm>
            <a:off x="8141399" y="10"/>
            <a:ext cx="4050601" cy="6857990"/>
          </a:xfrm>
          <a:custGeom>
            <a:avLst/>
            <a:gdLst/>
            <a:ahLst/>
            <a:cxnLst/>
            <a:rect l="l" t="t" r="r" b="b"/>
            <a:pathLst>
              <a:path w="4050601" h="6858000">
                <a:moveTo>
                  <a:pt x="26697" y="0"/>
                </a:moveTo>
                <a:lnTo>
                  <a:pt x="4050601" y="0"/>
                </a:lnTo>
                <a:lnTo>
                  <a:pt x="4050601" y="6858000"/>
                </a:lnTo>
                <a:lnTo>
                  <a:pt x="28376" y="6858000"/>
                </a:lnTo>
                <a:lnTo>
                  <a:pt x="28782" y="6851321"/>
                </a:lnTo>
                <a:cubicBezTo>
                  <a:pt x="31911" y="6730915"/>
                  <a:pt x="35027" y="6610471"/>
                  <a:pt x="38157" y="6489990"/>
                </a:cubicBezTo>
                <a:cubicBezTo>
                  <a:pt x="38284" y="6484913"/>
                  <a:pt x="39171" y="6479963"/>
                  <a:pt x="39171" y="6474886"/>
                </a:cubicBezTo>
                <a:cubicBezTo>
                  <a:pt x="48166" y="6361042"/>
                  <a:pt x="53107" y="6247198"/>
                  <a:pt x="18899" y="6136019"/>
                </a:cubicBezTo>
                <a:cubicBezTo>
                  <a:pt x="15871" y="6125573"/>
                  <a:pt x="14262" y="6114773"/>
                  <a:pt x="14084" y="6103909"/>
                </a:cubicBezTo>
                <a:cubicBezTo>
                  <a:pt x="12413" y="6006983"/>
                  <a:pt x="16644" y="5910056"/>
                  <a:pt x="26754" y="5813650"/>
                </a:cubicBezTo>
                <a:cubicBezTo>
                  <a:pt x="31949" y="5754507"/>
                  <a:pt x="26754" y="5694475"/>
                  <a:pt x="43478" y="5635967"/>
                </a:cubicBezTo>
                <a:cubicBezTo>
                  <a:pt x="50864" y="5606890"/>
                  <a:pt x="55109" y="5577103"/>
                  <a:pt x="56147" y="5547125"/>
                </a:cubicBezTo>
                <a:cubicBezTo>
                  <a:pt x="59948" y="5474529"/>
                  <a:pt x="38537" y="5406248"/>
                  <a:pt x="18139" y="5337713"/>
                </a:cubicBezTo>
                <a:cubicBezTo>
                  <a:pt x="7370" y="5301414"/>
                  <a:pt x="-5426" y="5264355"/>
                  <a:pt x="2429" y="5226280"/>
                </a:cubicBezTo>
                <a:cubicBezTo>
                  <a:pt x="16707" y="5167720"/>
                  <a:pt x="24854" y="5107828"/>
                  <a:pt x="26754" y="5047581"/>
                </a:cubicBezTo>
                <a:cubicBezTo>
                  <a:pt x="26754" y="5004937"/>
                  <a:pt x="16365" y="4963181"/>
                  <a:pt x="20039" y="4920664"/>
                </a:cubicBezTo>
                <a:cubicBezTo>
                  <a:pt x="28211" y="4838181"/>
                  <a:pt x="30238" y="4755203"/>
                  <a:pt x="26121" y="4672415"/>
                </a:cubicBezTo>
                <a:cubicBezTo>
                  <a:pt x="26095" y="4639315"/>
                  <a:pt x="29846" y="4606317"/>
                  <a:pt x="37270" y="4574054"/>
                </a:cubicBezTo>
                <a:cubicBezTo>
                  <a:pt x="46506" y="4517120"/>
                  <a:pt x="48419" y="4459246"/>
                  <a:pt x="42971" y="4401829"/>
                </a:cubicBezTo>
                <a:cubicBezTo>
                  <a:pt x="37016" y="4335324"/>
                  <a:pt x="19279" y="4269835"/>
                  <a:pt x="14845" y="4203331"/>
                </a:cubicBezTo>
                <a:cubicBezTo>
                  <a:pt x="7876" y="4093167"/>
                  <a:pt x="17759" y="3983003"/>
                  <a:pt x="27514" y="3873347"/>
                </a:cubicBezTo>
                <a:cubicBezTo>
                  <a:pt x="35116" y="3803010"/>
                  <a:pt x="37143" y="3732178"/>
                  <a:pt x="33596" y="3661523"/>
                </a:cubicBezTo>
                <a:cubicBezTo>
                  <a:pt x="29161" y="3605426"/>
                  <a:pt x="22193" y="3549329"/>
                  <a:pt x="20926" y="3493232"/>
                </a:cubicBezTo>
                <a:cubicBezTo>
                  <a:pt x="18646" y="3392967"/>
                  <a:pt x="19532" y="3292703"/>
                  <a:pt x="25360" y="3192439"/>
                </a:cubicBezTo>
                <a:cubicBezTo>
                  <a:pt x="28274" y="3142180"/>
                  <a:pt x="32962" y="3092429"/>
                  <a:pt x="34989" y="3041789"/>
                </a:cubicBezTo>
                <a:cubicBezTo>
                  <a:pt x="37016" y="2991149"/>
                  <a:pt x="41071" y="2940002"/>
                  <a:pt x="29542" y="2890377"/>
                </a:cubicBezTo>
                <a:cubicBezTo>
                  <a:pt x="10030" y="2805978"/>
                  <a:pt x="24347" y="2721959"/>
                  <a:pt x="28528" y="2637813"/>
                </a:cubicBezTo>
                <a:cubicBezTo>
                  <a:pt x="31062" y="2585523"/>
                  <a:pt x="46266" y="2531964"/>
                  <a:pt x="32836" y="2481198"/>
                </a:cubicBezTo>
                <a:cubicBezTo>
                  <a:pt x="11677" y="2401621"/>
                  <a:pt x="25487" y="2323694"/>
                  <a:pt x="32836" y="2245386"/>
                </a:cubicBezTo>
                <a:cubicBezTo>
                  <a:pt x="41311" y="2171280"/>
                  <a:pt x="39816" y="2096361"/>
                  <a:pt x="28401" y="2022648"/>
                </a:cubicBezTo>
                <a:cubicBezTo>
                  <a:pt x="14084" y="1949518"/>
                  <a:pt x="14084" y="1874307"/>
                  <a:pt x="28401" y="1801178"/>
                </a:cubicBezTo>
                <a:cubicBezTo>
                  <a:pt x="40260" y="1740816"/>
                  <a:pt x="41628" y="1678868"/>
                  <a:pt x="32455" y="1618037"/>
                </a:cubicBezTo>
                <a:cubicBezTo>
                  <a:pt x="26247" y="1574505"/>
                  <a:pt x="15098" y="1531226"/>
                  <a:pt x="13578" y="1487694"/>
                </a:cubicBezTo>
                <a:cubicBezTo>
                  <a:pt x="10436" y="1396656"/>
                  <a:pt x="12298" y="1305517"/>
                  <a:pt x="19153" y="1214696"/>
                </a:cubicBezTo>
                <a:cubicBezTo>
                  <a:pt x="27134" y="1111259"/>
                  <a:pt x="42464" y="1008202"/>
                  <a:pt x="31822" y="904004"/>
                </a:cubicBezTo>
                <a:cubicBezTo>
                  <a:pt x="28148" y="868213"/>
                  <a:pt x="20673" y="832549"/>
                  <a:pt x="19913" y="796632"/>
                </a:cubicBezTo>
                <a:cubicBezTo>
                  <a:pt x="18266" y="729366"/>
                  <a:pt x="17505" y="662989"/>
                  <a:pt x="21306" y="593565"/>
                </a:cubicBezTo>
                <a:cubicBezTo>
                  <a:pt x="25107" y="524142"/>
                  <a:pt x="39550" y="453703"/>
                  <a:pt x="29795" y="385549"/>
                </a:cubicBezTo>
                <a:cubicBezTo>
                  <a:pt x="20039" y="317394"/>
                  <a:pt x="26374" y="250382"/>
                  <a:pt x="32709" y="183497"/>
                </a:cubicBezTo>
                <a:cubicBezTo>
                  <a:pt x="35750" y="151705"/>
                  <a:pt x="37809" y="120261"/>
                  <a:pt x="37254" y="88945"/>
                </a:cubicBezTo>
                <a:close/>
              </a:path>
            </a:pathLst>
          </a:custGeom>
        </p:spPr>
      </p:pic>
    </p:spTree>
    <p:extLst>
      <p:ext uri="{BB962C8B-B14F-4D97-AF65-F5344CB8AC3E}">
        <p14:creationId xmlns:p14="http://schemas.microsoft.com/office/powerpoint/2010/main" val="168122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642061-6D44-56DA-7566-87EEE7A1D770}"/>
              </a:ext>
            </a:extLst>
          </p:cNvPr>
          <p:cNvSpPr>
            <a:spLocks noGrp="1"/>
          </p:cNvSpPr>
          <p:nvPr>
            <p:ph type="title"/>
          </p:nvPr>
        </p:nvSpPr>
        <p:spPr>
          <a:xfrm>
            <a:off x="635000" y="634029"/>
            <a:ext cx="10921640" cy="1314698"/>
          </a:xfrm>
        </p:spPr>
        <p:txBody>
          <a:bodyPr anchor="ctr">
            <a:normAutofit/>
          </a:bodyPr>
          <a:lstStyle/>
          <a:p>
            <a:pPr algn="ctr"/>
            <a:r>
              <a:rPr lang="en-US" sz="4000" dirty="0">
                <a:latin typeface="Georgia"/>
              </a:rPr>
              <a:t>Discussion</a:t>
            </a:r>
            <a:endParaRPr lang="en-US" sz="7200"/>
          </a:p>
        </p:txBody>
      </p:sp>
      <p:sp>
        <p:nvSpPr>
          <p:cNvPr id="11"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09C8196-5712-C07A-73FF-19B6793F1C38}"/>
              </a:ext>
            </a:extLst>
          </p:cNvPr>
          <p:cNvGraphicFramePr>
            <a:graphicFrameLocks noGrp="1"/>
          </p:cNvGraphicFramePr>
          <p:nvPr>
            <p:ph idx="1"/>
            <p:extLst>
              <p:ext uri="{D42A27DB-BD31-4B8C-83A1-F6EECF244321}">
                <p14:modId xmlns:p14="http://schemas.microsoft.com/office/powerpoint/2010/main" val="273054717"/>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1623041"/>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office theme</Template>
  <TotalTime>5</TotalTime>
  <Words>1552</Words>
  <Application>Microsoft Office PowerPoint</Application>
  <PresentationFormat>Widescreen</PresentationFormat>
  <Paragraphs>74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SketchyVTI</vt:lpstr>
      <vt:lpstr>Knowledge, perception and attitude towards Mental illness among patients and care givers.”- An explorative research.</vt:lpstr>
      <vt:lpstr>Introduction</vt:lpstr>
      <vt:lpstr>Background</vt:lpstr>
      <vt:lpstr>Key Terms</vt:lpstr>
      <vt:lpstr>Study Instruments:</vt:lpstr>
      <vt:lpstr>Rationales of the study:</vt:lpstr>
      <vt:lpstr>Methodology</vt:lpstr>
      <vt:lpstr>Caregivers who fulfilled the following criteria were included in the study after obtaining their written informed consent:</vt:lpstr>
      <vt:lpstr>Discussion</vt:lpstr>
      <vt:lpstr>Impact of the study</vt:lpstr>
      <vt:lpstr>Type of the earliest sought care of the studied caregivers for their patients, DrSafeHands</vt:lpstr>
      <vt:lpstr>Results</vt:lpstr>
      <vt:lpstr>Observations</vt:lpstr>
      <vt:lpstr>Conclusion</vt:lpstr>
      <vt:lpstr>References</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Riya Nandan</cp:lastModifiedBy>
  <cp:revision>272</cp:revision>
  <dcterms:created xsi:type="dcterms:W3CDTF">2023-06-16T07:49:50Z</dcterms:created>
  <dcterms:modified xsi:type="dcterms:W3CDTF">2023-06-16T09:38:46Z</dcterms:modified>
</cp:coreProperties>
</file>