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rawings/drawing2.xml" ContentType="application/vnd.openxmlformats-officedocument.drawingml.chartshapes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charts/chart2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charts/chart36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charts/chart34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charts/chart19.xml" ContentType="application/vnd.openxmlformats-officedocument.drawingml.chart+xml"/>
  <Override PartName="/ppt/charts/chart37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charts/chart26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charts/chart15.xml" ContentType="application/vnd.openxmlformats-officedocument.drawingml.chart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59"/>
  </p:notesMasterIdLst>
  <p:sldIdLst>
    <p:sldId id="256" r:id="rId2"/>
    <p:sldId id="316" r:id="rId3"/>
    <p:sldId id="257" r:id="rId4"/>
    <p:sldId id="258" r:id="rId5"/>
    <p:sldId id="319" r:id="rId6"/>
    <p:sldId id="321" r:id="rId7"/>
    <p:sldId id="323" r:id="rId8"/>
    <p:sldId id="259" r:id="rId9"/>
    <p:sldId id="335" r:id="rId10"/>
    <p:sldId id="261" r:id="rId11"/>
    <p:sldId id="265" r:id="rId12"/>
    <p:sldId id="303" r:id="rId13"/>
    <p:sldId id="270" r:id="rId14"/>
    <p:sldId id="284" r:id="rId15"/>
    <p:sldId id="271" r:id="rId16"/>
    <p:sldId id="272" r:id="rId17"/>
    <p:sldId id="273" r:id="rId18"/>
    <p:sldId id="274" r:id="rId19"/>
    <p:sldId id="278" r:id="rId20"/>
    <p:sldId id="275" r:id="rId21"/>
    <p:sldId id="277" r:id="rId22"/>
    <p:sldId id="279" r:id="rId23"/>
    <p:sldId id="280" r:id="rId24"/>
    <p:sldId id="304" r:id="rId25"/>
    <p:sldId id="281" r:id="rId26"/>
    <p:sldId id="337" r:id="rId27"/>
    <p:sldId id="283" r:id="rId28"/>
    <p:sldId id="285" r:id="rId29"/>
    <p:sldId id="286" r:id="rId30"/>
    <p:sldId id="287" r:id="rId31"/>
    <p:sldId id="315" r:id="rId32"/>
    <p:sldId id="289" r:id="rId33"/>
    <p:sldId id="290" r:id="rId34"/>
    <p:sldId id="292" r:id="rId35"/>
    <p:sldId id="336" r:id="rId36"/>
    <p:sldId id="293" r:id="rId37"/>
    <p:sldId id="291" r:id="rId38"/>
    <p:sldId id="307" r:id="rId39"/>
    <p:sldId id="308" r:id="rId40"/>
    <p:sldId id="309" r:id="rId41"/>
    <p:sldId id="310" r:id="rId42"/>
    <p:sldId id="311" r:id="rId43"/>
    <p:sldId id="312" r:id="rId44"/>
    <p:sldId id="314" r:id="rId45"/>
    <p:sldId id="294" r:id="rId46"/>
    <p:sldId id="263" r:id="rId47"/>
    <p:sldId id="264" r:id="rId48"/>
    <p:sldId id="299" r:id="rId49"/>
    <p:sldId id="327" r:id="rId50"/>
    <p:sldId id="328" r:id="rId51"/>
    <p:sldId id="329" r:id="rId52"/>
    <p:sldId id="330" r:id="rId53"/>
    <p:sldId id="331" r:id="rId54"/>
    <p:sldId id="332" r:id="rId55"/>
    <p:sldId id="333" r:id="rId56"/>
    <p:sldId id="334" r:id="rId57"/>
    <p:sldId id="300" r:id="rId5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22" autoAdjust="0"/>
    <p:restoredTop sz="94624" autoAdjust="0"/>
  </p:normalViewPr>
  <p:slideViewPr>
    <p:cSldViewPr>
      <p:cViewPr>
        <p:scale>
          <a:sx n="57" d="100"/>
          <a:sy n="57" d="100"/>
        </p:scale>
        <p:origin x="-33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ocuments\Malnutrition%20graph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riyanka\Desktop\Dissertation\Findings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ocuments\Malnutrition%20graphs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ocuments\Malnutrition%20graph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ocuments\Malnutrition%20graph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esktop\PKL\Malnutrition%20graph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ocuments\Malnutrition%20graphs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ocuments\Malnutrition%20graphs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riyanka\Desktop\Dissertation\Findings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ocuments\Malnutrition%20graph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ocuments\Malnutrition%20graphs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ocuments\Malnutrition%20graphs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ocuments\Malnutrition%20graphs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ocuments\Malnutrition%20graphs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esktop\Malnutrition%20graphs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esktop\Malnutrition%20graphs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ocuments\Malnutrition%20graphs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ocuments\Malnutrition%20graphs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esktop\Malnutrition%20graphs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ocuments\Malnutrition%20graphs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Office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ocuments\Malnutrition%20graphs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esktop\Malnutrition%20graphs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esktop\Malnutrition%20graphs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esktop\Malnutrition%20graphs.xlsx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esktop\Malnutrition%20graphs.xlsx" TargetMode="Externa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esktop\Malnutrition%20graphs.xlsx" TargetMode="External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esktop\Malnutrition%20graphs.xlsx" TargetMode="External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esktop\Malnutrition%20graph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ocuments\Malnutrition%20graph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ocuments\Malnutrition%20graph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riyanka\Desktop\Dissertation\Finding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ocuments\Malnutrition%20graph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ocuments\Malnutrition%20graph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ocuments\Malnutrition%20graph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>
        <c:manualLayout>
          <c:layoutTarget val="inner"/>
          <c:xMode val="edge"/>
          <c:yMode val="edge"/>
          <c:x val="7.4815161141217751E-2"/>
          <c:y val="5.5899542907930894E-2"/>
          <c:w val="0.91521631300324657"/>
          <c:h val="0.65640783477738562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IMR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0000"/>
              </a:solidFill>
            </c:spPr>
          </c:dPt>
          <c:dPt>
            <c:idx val="3"/>
            <c:spPr>
              <a:solidFill>
                <a:srgbClr val="FF0000"/>
              </a:solidFill>
            </c:spPr>
          </c:dPt>
          <c:dPt>
            <c:idx val="4"/>
            <c:spPr>
              <a:solidFill>
                <a:srgbClr val="FF0000"/>
              </a:solidFill>
            </c:spPr>
          </c:dPt>
          <c:dPt>
            <c:idx val="5"/>
            <c:spPr>
              <a:solidFill>
                <a:srgbClr val="FF0000"/>
              </a:solidFill>
            </c:spPr>
          </c:dPt>
          <c:dPt>
            <c:idx val="6"/>
            <c:spPr>
              <a:solidFill>
                <a:srgbClr val="FF0000"/>
              </a:solidFill>
            </c:spPr>
          </c:dPt>
          <c:dPt>
            <c:idx val="7"/>
            <c:spPr>
              <a:solidFill>
                <a:srgbClr val="FF0000"/>
              </a:solidFill>
            </c:spPr>
          </c:dPt>
          <c:dPt>
            <c:idx val="8"/>
            <c:spPr>
              <a:solidFill>
                <a:schemeClr val="tx1"/>
              </a:solidFill>
            </c:spPr>
          </c:dPt>
          <c:dPt>
            <c:idx val="9"/>
            <c:spPr>
              <a:solidFill>
                <a:srgbClr val="00B0F0"/>
              </a:solidFill>
              <a:ln>
                <a:noFill/>
              </a:ln>
            </c:spPr>
          </c:dPt>
          <c:dPt>
            <c:idx val="1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1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2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3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4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5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6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7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8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9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2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21"/>
            <c:spPr>
              <a:solidFill>
                <a:srgbClr val="00B050"/>
              </a:solidFill>
            </c:spPr>
          </c:dPt>
          <c:dPt>
            <c:idx val="22"/>
            <c:spPr>
              <a:solidFill>
                <a:srgbClr val="00B050"/>
              </a:solidFill>
            </c:spPr>
          </c:dPt>
          <c:dPt>
            <c:idx val="23"/>
            <c:spPr>
              <a:solidFill>
                <a:srgbClr val="00B050"/>
              </a:solidFill>
            </c:spPr>
          </c:dPt>
          <c:dPt>
            <c:idx val="24"/>
            <c:spPr>
              <a:solidFill>
                <a:srgbClr val="00B050"/>
              </a:solidFill>
            </c:spPr>
          </c:dPt>
          <c:dPt>
            <c:idx val="25"/>
            <c:spPr>
              <a:solidFill>
                <a:srgbClr val="00B050"/>
              </a:solidFill>
            </c:spPr>
          </c:dPt>
          <c:dPt>
            <c:idx val="26"/>
            <c:spPr>
              <a:solidFill>
                <a:srgbClr val="00B050"/>
              </a:solidFill>
            </c:spPr>
          </c:dPt>
          <c:dPt>
            <c:idx val="27"/>
            <c:spPr>
              <a:solidFill>
                <a:srgbClr val="00B050"/>
              </a:solidFill>
            </c:spPr>
          </c:dPt>
          <c:dPt>
            <c:idx val="28"/>
            <c:spPr>
              <a:solidFill>
                <a:srgbClr val="00B050"/>
              </a:solidFill>
            </c:spPr>
          </c:dPt>
          <c:dPt>
            <c:idx val="29"/>
            <c:spPr>
              <a:solidFill>
                <a:srgbClr val="00B050"/>
              </a:solidFill>
            </c:spPr>
          </c:dPt>
          <c:dPt>
            <c:idx val="30"/>
            <c:spPr>
              <a:solidFill>
                <a:srgbClr val="00B050"/>
              </a:solidFill>
            </c:spPr>
          </c:dPt>
          <c:dPt>
            <c:idx val="31"/>
            <c:spPr>
              <a:solidFill>
                <a:srgbClr val="00B050"/>
              </a:solidFill>
            </c:spPr>
          </c:dPt>
          <c:dPt>
            <c:idx val="32"/>
            <c:spPr>
              <a:solidFill>
                <a:srgbClr val="00B050"/>
              </a:solidFill>
            </c:spPr>
          </c:dPt>
          <c:dPt>
            <c:idx val="33"/>
            <c:spPr>
              <a:solidFill>
                <a:srgbClr val="00B050"/>
              </a:solidFill>
            </c:spPr>
          </c:dPt>
          <c:dPt>
            <c:idx val="34"/>
            <c:spPr>
              <a:solidFill>
                <a:srgbClr val="00B050"/>
              </a:solidFill>
            </c:spPr>
          </c:dPt>
          <c:dPt>
            <c:idx val="35"/>
            <c:spPr>
              <a:solidFill>
                <a:srgbClr val="00B050"/>
              </a:solidFill>
            </c:spPr>
          </c:dPt>
          <c:dLbls>
            <c:dLbl>
              <c:idx val="8"/>
              <c:spPr>
                <a:noFill/>
              </c:spPr>
              <c:txPr>
                <a:bodyPr rot="-5400000" vert="horz"/>
                <a:lstStyle/>
                <a:p>
                  <a:pPr>
                    <a:defRPr sz="1600"/>
                  </a:pPr>
                  <a:endParaRPr lang="en-US"/>
                </a:p>
              </c:txPr>
            </c:dLbl>
            <c:dLbl>
              <c:idx val="9"/>
              <c:spPr/>
              <c:txPr>
                <a:bodyPr rot="-5400000" vert="horz"/>
                <a:lstStyle/>
                <a:p>
                  <a:pPr>
                    <a:defRPr sz="1600" b="1"/>
                  </a:pPr>
                  <a:endParaRPr lang="en-US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1600"/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Sheet1!$A$2:$A$37</c:f>
              <c:strCache>
                <c:ptCount val="36"/>
                <c:pt idx="0">
                  <c:v>Madhya Pradesh</c:v>
                </c:pt>
                <c:pt idx="1">
                  <c:v>Assam</c:v>
                </c:pt>
                <c:pt idx="2">
                  <c:v>Odisha </c:v>
                </c:pt>
                <c:pt idx="3">
                  <c:v>Uttar Pradesh </c:v>
                </c:pt>
                <c:pt idx="4">
                  <c:v>Meghalaya </c:v>
                </c:pt>
                <c:pt idx="5">
                  <c:v>Rajasthan </c:v>
                </c:pt>
                <c:pt idx="6">
                  <c:v>Chhattisgarh</c:v>
                </c:pt>
                <c:pt idx="7">
                  <c:v>Bihar </c:v>
                </c:pt>
                <c:pt idx="8">
                  <c:v>Haryana </c:v>
                </c:pt>
                <c:pt idx="9">
                  <c:v>India</c:v>
                </c:pt>
                <c:pt idx="10">
                  <c:v>Andhra Pradesh </c:v>
                </c:pt>
                <c:pt idx="11">
                  <c:v>Jammu &amp; Kashmir </c:v>
                </c:pt>
                <c:pt idx="12">
                  <c:v>Gujarat </c:v>
                </c:pt>
                <c:pt idx="13">
                  <c:v>Jharkhand</c:v>
                </c:pt>
                <c:pt idx="14">
                  <c:v>Himachal Pradesh </c:v>
                </c:pt>
                <c:pt idx="15">
                  <c:v>Mizoram </c:v>
                </c:pt>
                <c:pt idx="16">
                  <c:v>Uttaranchal</c:v>
                </c:pt>
                <c:pt idx="17">
                  <c:v>Arunachal Pradesh </c:v>
                </c:pt>
                <c:pt idx="18">
                  <c:v>D &amp; N Haveli </c:v>
                </c:pt>
                <c:pt idx="19">
                  <c:v>Karnataka </c:v>
                </c:pt>
                <c:pt idx="20">
                  <c:v>West Bengal </c:v>
                </c:pt>
                <c:pt idx="21">
                  <c:v>Punjab </c:v>
                </c:pt>
                <c:pt idx="22">
                  <c:v>Tripura </c:v>
                </c:pt>
                <c:pt idx="23">
                  <c:v>Delhi </c:v>
                </c:pt>
                <c:pt idx="24">
                  <c:v>Maharashtra </c:v>
                </c:pt>
                <c:pt idx="25">
                  <c:v>Lakshadweep </c:v>
                </c:pt>
                <c:pt idx="26">
                  <c:v>Sikkim </c:v>
                </c:pt>
                <c:pt idx="27">
                  <c:v>A &amp; N Islands </c:v>
                </c:pt>
                <c:pt idx="28">
                  <c:v>Daman &amp; Diu </c:v>
                </c:pt>
                <c:pt idx="29">
                  <c:v>Tamil Nadu </c:v>
                </c:pt>
                <c:pt idx="30">
                  <c:v>Chandigarh </c:v>
                </c:pt>
                <c:pt idx="31">
                  <c:v>Nagaland </c:v>
                </c:pt>
                <c:pt idx="32">
                  <c:v>Pudducherry </c:v>
                </c:pt>
                <c:pt idx="33">
                  <c:v>Kerala </c:v>
                </c:pt>
                <c:pt idx="34">
                  <c:v>Goa </c:v>
                </c:pt>
                <c:pt idx="35">
                  <c:v>Manipur </c:v>
                </c:pt>
              </c:strCache>
            </c:strRef>
          </c:cat>
          <c:val>
            <c:numRef>
              <c:f>Sheet1!$B$2:$B$37</c:f>
              <c:numCache>
                <c:formatCode>General</c:formatCode>
                <c:ptCount val="36"/>
                <c:pt idx="0">
                  <c:v>56</c:v>
                </c:pt>
                <c:pt idx="1">
                  <c:v>55</c:v>
                </c:pt>
                <c:pt idx="2">
                  <c:v>53</c:v>
                </c:pt>
                <c:pt idx="3">
                  <c:v>53</c:v>
                </c:pt>
                <c:pt idx="4">
                  <c:v>49</c:v>
                </c:pt>
                <c:pt idx="5">
                  <c:v>49</c:v>
                </c:pt>
                <c:pt idx="6">
                  <c:v>47</c:v>
                </c:pt>
                <c:pt idx="7">
                  <c:v>43</c:v>
                </c:pt>
                <c:pt idx="8">
                  <c:v>42</c:v>
                </c:pt>
                <c:pt idx="9">
                  <c:v>42</c:v>
                </c:pt>
                <c:pt idx="10">
                  <c:v>41</c:v>
                </c:pt>
                <c:pt idx="11">
                  <c:v>39</c:v>
                </c:pt>
                <c:pt idx="12">
                  <c:v>38</c:v>
                </c:pt>
                <c:pt idx="13">
                  <c:v>38</c:v>
                </c:pt>
                <c:pt idx="14">
                  <c:v>36</c:v>
                </c:pt>
                <c:pt idx="15">
                  <c:v>35</c:v>
                </c:pt>
                <c:pt idx="16">
                  <c:v>34</c:v>
                </c:pt>
                <c:pt idx="17">
                  <c:v>33</c:v>
                </c:pt>
                <c:pt idx="18">
                  <c:v>33</c:v>
                </c:pt>
                <c:pt idx="19">
                  <c:v>32</c:v>
                </c:pt>
                <c:pt idx="20">
                  <c:v>32</c:v>
                </c:pt>
                <c:pt idx="21">
                  <c:v>28</c:v>
                </c:pt>
                <c:pt idx="22">
                  <c:v>28</c:v>
                </c:pt>
                <c:pt idx="23">
                  <c:v>25</c:v>
                </c:pt>
                <c:pt idx="24">
                  <c:v>25</c:v>
                </c:pt>
                <c:pt idx="25">
                  <c:v>24</c:v>
                </c:pt>
                <c:pt idx="26">
                  <c:v>24</c:v>
                </c:pt>
                <c:pt idx="27">
                  <c:v>23</c:v>
                </c:pt>
                <c:pt idx="28">
                  <c:v>22</c:v>
                </c:pt>
                <c:pt idx="29">
                  <c:v>21</c:v>
                </c:pt>
                <c:pt idx="30">
                  <c:v>20</c:v>
                </c:pt>
                <c:pt idx="31">
                  <c:v>18</c:v>
                </c:pt>
                <c:pt idx="32">
                  <c:v>17</c:v>
                </c:pt>
                <c:pt idx="33">
                  <c:v>12</c:v>
                </c:pt>
                <c:pt idx="34">
                  <c:v>10</c:v>
                </c:pt>
                <c:pt idx="35">
                  <c:v>10</c:v>
                </c:pt>
              </c:numCache>
            </c:numRef>
          </c:val>
        </c:ser>
        <c:gapWidth val="119"/>
        <c:axId val="84292352"/>
        <c:axId val="84293888"/>
      </c:barChart>
      <c:catAx>
        <c:axId val="84292352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84293888"/>
        <c:crosses val="autoZero"/>
        <c:auto val="1"/>
        <c:lblAlgn val="ctr"/>
        <c:lblOffset val="100"/>
      </c:catAx>
      <c:valAx>
        <c:axId val="84293888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en-IN" sz="1800" dirty="0"/>
                  <a:t>IMR per 1000 live births</a:t>
                </a:r>
                <a:endParaRPr lang="en-US" sz="1800" dirty="0"/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4292352"/>
        <c:crosses val="autoZero"/>
        <c:crossBetween val="between"/>
      </c:valAx>
    </c:plotArea>
    <c:plotVisOnly val="1"/>
    <c:dispBlanksAs val="gap"/>
  </c:chart>
  <c:spPr>
    <a:solidFill>
      <a:schemeClr val="lt1"/>
    </a:solidFill>
    <a:ln w="254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style val="28"/>
  <c:chart>
    <c:autoTitleDeleted val="1"/>
    <c:plotArea>
      <c:layout/>
      <c:bar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dLblPos val="outEnd"/>
            <c:showVal val="1"/>
          </c:dLbls>
          <c:cat>
            <c:strRef>
              <c:f>Sheet1!$B$115:$B$118</c:f>
              <c:strCache>
                <c:ptCount val="4"/>
                <c:pt idx="0">
                  <c:v>Labour</c:v>
                </c:pt>
                <c:pt idx="1">
                  <c:v>Private job</c:v>
                </c:pt>
                <c:pt idx="2">
                  <c:v>Govt. job</c:v>
                </c:pt>
                <c:pt idx="3">
                  <c:v>Housewife</c:v>
                </c:pt>
              </c:strCache>
            </c:strRef>
          </c:cat>
          <c:val>
            <c:numRef>
              <c:f>Sheet1!$C$115:$C$118</c:f>
              <c:numCache>
                <c:formatCode>0.00%</c:formatCode>
                <c:ptCount val="4"/>
                <c:pt idx="0">
                  <c:v>1.2900000000000003E-2</c:v>
                </c:pt>
                <c:pt idx="1">
                  <c:v>3.2399999999999998E-2</c:v>
                </c:pt>
                <c:pt idx="2">
                  <c:v>6.4000000000000203E-3</c:v>
                </c:pt>
                <c:pt idx="3">
                  <c:v>0.9415</c:v>
                </c:pt>
              </c:numCache>
            </c:numRef>
          </c:val>
        </c:ser>
        <c:axId val="73649536"/>
        <c:axId val="78923264"/>
      </c:barChart>
      <c:catAx>
        <c:axId val="7364953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IN" sz="1400" dirty="0" smtClean="0">
                    <a:latin typeface="Times New Roman" pitchFamily="18" charset="0"/>
                    <a:cs typeface="Times New Roman" pitchFamily="18" charset="0"/>
                  </a:rPr>
                  <a:t>Type</a:t>
                </a:r>
                <a:r>
                  <a:rPr lang="en-IN" sz="1400" baseline="0" dirty="0" smtClean="0">
                    <a:latin typeface="Times New Roman" pitchFamily="18" charset="0"/>
                    <a:cs typeface="Times New Roman" pitchFamily="18" charset="0"/>
                  </a:rPr>
                  <a:t> of Job</a:t>
                </a:r>
                <a:endParaRPr lang="en-IN" sz="1400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/>
        </c:title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78923264"/>
        <c:crosses val="autoZero"/>
        <c:auto val="1"/>
        <c:lblAlgn val="ctr"/>
        <c:lblOffset val="100"/>
      </c:catAx>
      <c:valAx>
        <c:axId val="78923264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IN" sz="1400" dirty="0">
                    <a:latin typeface="Times New Roman" pitchFamily="18" charset="0"/>
                    <a:cs typeface="Times New Roman" pitchFamily="18" charset="0"/>
                  </a:rPr>
                  <a:t>Percentage</a:t>
                </a:r>
              </a:p>
            </c:rich>
          </c:tx>
          <c:layout/>
        </c:title>
        <c:numFmt formatCode="0%" sourceLinked="0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73649536"/>
        <c:crosses val="autoZero"/>
        <c:crossBetween val="between"/>
      </c:valAx>
    </c:plotArea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autoTitleDeleted val="1"/>
    <c:plotArea>
      <c:layout/>
      <c:pieChart>
        <c:varyColors val="1"/>
        <c:dLbls>
          <c:showVal val="1"/>
        </c:dLbls>
        <c:firstSliceAng val="0"/>
      </c:pieChart>
    </c:plotArea>
    <c:legend>
      <c:legendPos val="b"/>
      <c:layout/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style val="26"/>
  <c:chart>
    <c:title>
      <c:tx>
        <c:rich>
          <a:bodyPr/>
          <a:lstStyle/>
          <a:p>
            <a:pPr>
              <a:defRPr sz="1400"/>
            </a:pPr>
            <a:r>
              <a:rPr lang="en-IN" sz="1400">
                <a:latin typeface="Times New Roman" pitchFamily="18" charset="0"/>
                <a:cs typeface="Times New Roman" pitchFamily="18" charset="0"/>
              </a:rPr>
              <a:t>Status</a:t>
            </a:r>
            <a:r>
              <a:rPr lang="en-IN" sz="1400" baseline="0">
                <a:latin typeface="Times New Roman" pitchFamily="18" charset="0"/>
                <a:cs typeface="Times New Roman" pitchFamily="18" charset="0"/>
              </a:rPr>
              <a:t> of mother's education</a:t>
            </a:r>
            <a:endParaRPr lang="en-IN" sz="1400">
              <a:latin typeface="Times New Roman" pitchFamily="18" charset="0"/>
              <a:cs typeface="Times New Roman" pitchFamily="18" charset="0"/>
            </a:endParaRPr>
          </a:p>
        </c:rich>
      </c:tx>
      <c:layout/>
    </c:title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dLblPos val="bestFit"/>
            <c:showVal val="1"/>
            <c:showLeaderLines val="1"/>
          </c:dLbls>
          <c:cat>
            <c:strRef>
              <c:f>Sheet1!$C$85:$C$92</c:f>
              <c:strCache>
                <c:ptCount val="8"/>
                <c:pt idx="0">
                  <c:v>Illiterate</c:v>
                </c:pt>
                <c:pt idx="1">
                  <c:v>primary</c:v>
                </c:pt>
                <c:pt idx="2">
                  <c:v>middle</c:v>
                </c:pt>
                <c:pt idx="3">
                  <c:v>high school</c:v>
                </c:pt>
                <c:pt idx="4">
                  <c:v>12 th</c:v>
                </c:pt>
                <c:pt idx="5">
                  <c:v>Graduate or PG</c:v>
                </c:pt>
                <c:pt idx="6">
                  <c:v>Professional course</c:v>
                </c:pt>
                <c:pt idx="7">
                  <c:v>Post high school diploma</c:v>
                </c:pt>
              </c:strCache>
            </c:strRef>
          </c:cat>
          <c:val>
            <c:numRef>
              <c:f>Sheet1!$D$85:$D$92</c:f>
              <c:numCache>
                <c:formatCode>0.00%</c:formatCode>
                <c:ptCount val="8"/>
                <c:pt idx="0">
                  <c:v>0.25970000000000004</c:v>
                </c:pt>
                <c:pt idx="1">
                  <c:v>0.16880000000000001</c:v>
                </c:pt>
                <c:pt idx="2">
                  <c:v>0.1298</c:v>
                </c:pt>
                <c:pt idx="3">
                  <c:v>0.20119999999999999</c:v>
                </c:pt>
                <c:pt idx="4">
                  <c:v>0.1103</c:v>
                </c:pt>
                <c:pt idx="5">
                  <c:v>9.74E-2</c:v>
                </c:pt>
                <c:pt idx="6">
                  <c:v>1.940000000000007E-2</c:v>
                </c:pt>
                <c:pt idx="7">
                  <c:v>6.4000000000000203E-3</c:v>
                </c:pt>
              </c:numCache>
            </c:numRef>
          </c:val>
        </c:ser>
        <c:dLbls>
          <c:showVal val="1"/>
        </c:dLbls>
        <c:firstSliceAng val="0"/>
      </c:pieChart>
    </c:plotArea>
    <c:legend>
      <c:legendPos val="r"/>
      <c:layout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style val="28"/>
  <c:chart>
    <c:title>
      <c:tx>
        <c:rich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r>
              <a:rPr lang="en-IN" sz="1400">
                <a:latin typeface="Times New Roman" pitchFamily="18" charset="0"/>
                <a:cs typeface="Times New Roman" pitchFamily="18" charset="0"/>
              </a:rPr>
              <a:t>Status</a:t>
            </a:r>
            <a:r>
              <a:rPr lang="en-IN" sz="1400" baseline="0">
                <a:latin typeface="Times New Roman" pitchFamily="18" charset="0"/>
                <a:cs typeface="Times New Roman" pitchFamily="18" charset="0"/>
              </a:rPr>
              <a:t> of  Place of delivery</a:t>
            </a:r>
            <a:endParaRPr lang="en-IN" sz="140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31130555555555678"/>
          <c:y val="0"/>
        </c:manualLayout>
      </c:layout>
      <c:overlay val="1"/>
    </c:title>
    <c:plotArea>
      <c:layout>
        <c:manualLayout>
          <c:layoutTarget val="inner"/>
          <c:xMode val="edge"/>
          <c:yMode val="edge"/>
          <c:x val="0.16036351706036742"/>
          <c:y val="6.065981335666374E-2"/>
          <c:w val="0.69716557305336835"/>
          <c:h val="0.77611512102653835"/>
        </c:manualLayout>
      </c:layout>
      <c:bar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dLblPos val="outEnd"/>
            <c:showVal val="1"/>
          </c:dLbls>
          <c:cat>
            <c:strRef>
              <c:f>Sheet1!$B$160:$B$164</c:f>
              <c:strCache>
                <c:ptCount val="5"/>
                <c:pt idx="0">
                  <c:v>Home</c:v>
                </c:pt>
                <c:pt idx="1">
                  <c:v>Subcenter</c:v>
                </c:pt>
                <c:pt idx="2">
                  <c:v>PHC/CHC</c:v>
                </c:pt>
                <c:pt idx="3">
                  <c:v>Govt. hospital</c:v>
                </c:pt>
                <c:pt idx="4">
                  <c:v>Private hospital</c:v>
                </c:pt>
              </c:strCache>
            </c:strRef>
          </c:cat>
          <c:val>
            <c:numRef>
              <c:f>Sheet1!$C$160:$C$164</c:f>
              <c:numCache>
                <c:formatCode>0.00%</c:formatCode>
                <c:ptCount val="5"/>
                <c:pt idx="0">
                  <c:v>0.1168</c:v>
                </c:pt>
                <c:pt idx="1">
                  <c:v>6.4900000000000013E-2</c:v>
                </c:pt>
                <c:pt idx="2">
                  <c:v>3.8900000000000004E-2</c:v>
                </c:pt>
                <c:pt idx="3">
                  <c:v>0.67530000000000201</c:v>
                </c:pt>
                <c:pt idx="4">
                  <c:v>9.74E-2</c:v>
                </c:pt>
              </c:numCache>
            </c:numRef>
          </c:val>
        </c:ser>
        <c:axId val="78988032"/>
        <c:axId val="78989952"/>
      </c:barChart>
      <c:catAx>
        <c:axId val="7898803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IN" sz="1400" dirty="0" smtClean="0"/>
                  <a:t>Facility</a:t>
                </a:r>
                <a:endParaRPr lang="en-IN" sz="1400" dirty="0"/>
              </a:p>
            </c:rich>
          </c:tx>
          <c:layout>
            <c:manualLayout>
              <c:xMode val="edge"/>
              <c:yMode val="edge"/>
              <c:x val="0.48263892659969232"/>
              <c:y val="0.95655293088363957"/>
            </c:manualLayout>
          </c:layout>
        </c:title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78989952"/>
        <c:crosses val="autoZero"/>
        <c:auto val="1"/>
        <c:lblAlgn val="ctr"/>
        <c:lblOffset val="100"/>
      </c:catAx>
      <c:valAx>
        <c:axId val="7898995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Percentage</a:t>
                </a:r>
              </a:p>
            </c:rich>
          </c:tx>
          <c:layout/>
        </c:title>
        <c:numFmt formatCode="0%" sourceLinked="0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78988032"/>
        <c:crosses val="autoZero"/>
        <c:crossBetween val="between"/>
      </c:valAx>
    </c:plotArea>
    <c:plotVisOnly val="1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title>
      <c:tx>
        <c:rich>
          <a:bodyPr/>
          <a:lstStyle/>
          <a:p>
            <a:pPr>
              <a:defRPr/>
            </a:pPr>
            <a:r>
              <a:rPr lang="en-IN"/>
              <a:t>Status of Breastfeeding after birth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cat>
            <c:strRef>
              <c:f>Sheet1!$H$258:$H$262</c:f>
              <c:strCache>
                <c:ptCount val="5"/>
                <c:pt idx="0">
                  <c:v>Within 1 hr</c:v>
                </c:pt>
                <c:pt idx="1">
                  <c:v>Same day but after 1hr</c:v>
                </c:pt>
                <c:pt idx="2">
                  <c:v>2nd day</c:v>
                </c:pt>
                <c:pt idx="3">
                  <c:v>After second day</c:v>
                </c:pt>
                <c:pt idx="4">
                  <c:v>Dont remember</c:v>
                </c:pt>
              </c:strCache>
            </c:strRef>
          </c:cat>
          <c:val>
            <c:numRef>
              <c:f>Sheet1!$I$258:$I$262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Sheet1!$H$258:$H$262</c:f>
              <c:strCache>
                <c:ptCount val="5"/>
                <c:pt idx="0">
                  <c:v>Within 1 hr</c:v>
                </c:pt>
                <c:pt idx="1">
                  <c:v>Same day but after 1hr</c:v>
                </c:pt>
                <c:pt idx="2">
                  <c:v>2nd day</c:v>
                </c:pt>
                <c:pt idx="3">
                  <c:v>After second day</c:v>
                </c:pt>
                <c:pt idx="4">
                  <c:v>Dont remember</c:v>
                </c:pt>
              </c:strCache>
            </c:strRef>
          </c:cat>
          <c:val>
            <c:numRef>
              <c:f>Sheet1!$J$258:$J$262</c:f>
              <c:numCache>
                <c:formatCode>0.00%</c:formatCode>
                <c:ptCount val="5"/>
                <c:pt idx="0">
                  <c:v>0.46750000000000008</c:v>
                </c:pt>
                <c:pt idx="1">
                  <c:v>0.38310000000000038</c:v>
                </c:pt>
                <c:pt idx="2">
                  <c:v>7.7900000000000039E-2</c:v>
                </c:pt>
                <c:pt idx="3">
                  <c:v>7.7900000000000039E-2</c:v>
                </c:pt>
                <c:pt idx="4">
                  <c:v>7.7900000000000039E-2</c:v>
                </c:pt>
              </c:numCache>
            </c:numRef>
          </c:val>
        </c:ser>
        <c:dLbls>
          <c:showVal val="1"/>
        </c:dLbls>
        <c:axId val="79049088"/>
        <c:axId val="79051008"/>
      </c:barChart>
      <c:catAx>
        <c:axId val="7904908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IN" sz="1200" dirty="0" smtClean="0"/>
                  <a:t>TIME</a:t>
                </a:r>
                <a:r>
                  <a:rPr lang="en-IN" sz="1200" baseline="0" dirty="0" smtClean="0"/>
                  <a:t> DURATION</a:t>
                </a:r>
                <a:endParaRPr lang="en-IN" sz="1200" dirty="0"/>
              </a:p>
            </c:rich>
          </c:tx>
          <c:layout/>
        </c:title>
        <c:numFmt formatCode="0%" sourceLinked="0"/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79051008"/>
        <c:crosses val="autoZero"/>
        <c:auto val="1"/>
        <c:lblAlgn val="ctr"/>
        <c:lblOffset val="100"/>
      </c:catAx>
      <c:valAx>
        <c:axId val="7905100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IN" sz="1400" dirty="0" smtClean="0"/>
                  <a:t>Percentage</a:t>
                </a:r>
                <a:endParaRPr lang="en-IN" sz="1400" dirty="0"/>
              </a:p>
            </c:rich>
          </c:tx>
          <c:layout/>
        </c:title>
        <c:numFmt formatCode="0%" sourceLinked="0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79049088"/>
        <c:crosses val="autoZero"/>
        <c:crossBetween val="between"/>
      </c:valAx>
    </c:plotArea>
    <c:plotVisOnly val="1"/>
  </c:chart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style val="28"/>
  <c:chart>
    <c:title>
      <c:tx>
        <c:rich>
          <a:bodyPr/>
          <a:lstStyle/>
          <a:p>
            <a:pPr>
              <a:defRPr sz="1800"/>
            </a:pPr>
            <a:r>
              <a:rPr lang="en-IN" sz="1800">
                <a:latin typeface="Times New Roman" pitchFamily="18" charset="0"/>
                <a:cs typeface="Times New Roman" pitchFamily="18" charset="0"/>
              </a:rPr>
              <a:t>Status</a:t>
            </a:r>
            <a:r>
              <a:rPr lang="en-IN" sz="1800" baseline="0">
                <a:latin typeface="Times New Roman" pitchFamily="18" charset="0"/>
                <a:cs typeface="Times New Roman" pitchFamily="18" charset="0"/>
              </a:rPr>
              <a:t> of Exclusive breastfeeding for 6 months (n=154)</a:t>
            </a:r>
            <a:endParaRPr lang="en-IN" sz="1800">
              <a:latin typeface="Times New Roman" pitchFamily="18" charset="0"/>
              <a:cs typeface="Times New Roman" pitchFamily="18" charset="0"/>
            </a:endParaRP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dLblPos val="outEnd"/>
            <c:showVal val="1"/>
          </c:dLbls>
          <c:cat>
            <c:strRef>
              <c:f>'mother '!$R$14:$R$17</c:f>
              <c:strCache>
                <c:ptCount val="4"/>
                <c:pt idx="0">
                  <c:v>Yes</c:v>
                </c:pt>
                <c:pt idx="1">
                  <c:v>No</c:v>
                </c:pt>
                <c:pt idx="2">
                  <c:v>Dont remember</c:v>
                </c:pt>
                <c:pt idx="3">
                  <c:v>Still giving</c:v>
                </c:pt>
              </c:strCache>
            </c:strRef>
          </c:cat>
          <c:val>
            <c:numRef>
              <c:f>'mother '!$S$14:$S$17</c:f>
              <c:numCache>
                <c:formatCode>0.00%</c:formatCode>
                <c:ptCount val="4"/>
                <c:pt idx="0">
                  <c:v>0.65580000000000005</c:v>
                </c:pt>
                <c:pt idx="1">
                  <c:v>0.25319999999999998</c:v>
                </c:pt>
                <c:pt idx="2">
                  <c:v>6.4000000000000003E-3</c:v>
                </c:pt>
                <c:pt idx="3">
                  <c:v>5.8400000000000001E-2</c:v>
                </c:pt>
              </c:numCache>
            </c:numRef>
          </c:val>
        </c:ser>
        <c:axId val="82197120"/>
        <c:axId val="82617472"/>
      </c:barChart>
      <c:catAx>
        <c:axId val="82197120"/>
        <c:scaling>
          <c:orientation val="minMax"/>
        </c:scaling>
        <c:axPos val="b"/>
        <c:tickLblPos val="nextTo"/>
        <c:txPr>
          <a:bodyPr/>
          <a:lstStyle/>
          <a:p>
            <a:pPr>
              <a:defRPr sz="18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2617472"/>
        <c:crosses val="autoZero"/>
        <c:auto val="1"/>
        <c:lblAlgn val="ctr"/>
        <c:lblOffset val="100"/>
      </c:catAx>
      <c:valAx>
        <c:axId val="8261747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IN" sz="1400">
                    <a:latin typeface="Times New Roman" pitchFamily="18" charset="0"/>
                    <a:cs typeface="Times New Roman" pitchFamily="18" charset="0"/>
                  </a:rPr>
                  <a:t>Percentage</a:t>
                </a:r>
                <a:r>
                  <a:rPr lang="en-IN" sz="1400" baseline="0">
                    <a:latin typeface="Times New Roman" pitchFamily="18" charset="0"/>
                    <a:cs typeface="Times New Roman" pitchFamily="18" charset="0"/>
                  </a:rPr>
                  <a:t> of children</a:t>
                </a:r>
                <a:endParaRPr lang="en-IN" sz="140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/>
        </c:title>
        <c:numFmt formatCode="0%" sourceLinked="0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2197120"/>
        <c:crosses val="autoZero"/>
        <c:crossBetween val="between"/>
      </c:valAx>
    </c:plotArea>
    <c:plotVisOnly val="1"/>
  </c:chart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autoTitleDeleted val="1"/>
    <c:plotArea>
      <c:layout/>
      <c:pieChart>
        <c:varyColors val="1"/>
        <c:ser>
          <c:idx val="0"/>
          <c:order val="0"/>
          <c:tx>
            <c:strRef>
              <c:f>Sheet1!$D$2</c:f>
              <c:strCache>
                <c:ptCount val="1"/>
                <c:pt idx="0">
                  <c:v>Frequency (%)</c:v>
                </c:pt>
              </c:strCache>
            </c:strRef>
          </c:tx>
          <c:dLbls>
            <c:dLbl>
              <c:idx val="0"/>
              <c:layout>
                <c:manualLayout>
                  <c:x val="-2.9320987654321045E-2"/>
                  <c:y val="1.6836195965366927E-2"/>
                </c:manualLayout>
              </c:layout>
              <c:dLblPos val="bestFit"/>
              <c:showLegendKey val="1"/>
              <c:showVal val="1"/>
              <c:showCatName val="1"/>
              <c:showPercent val="1"/>
            </c:dLbl>
            <c:dLbl>
              <c:idx val="1"/>
              <c:layout>
                <c:manualLayout>
                  <c:x val="-4.6296296296296328E-2"/>
                  <c:y val="5.612065321788976E-3"/>
                </c:manualLayout>
              </c:layout>
              <c:dLblPos val="bestFit"/>
              <c:showLegendKey val="1"/>
              <c:showCatName val="1"/>
              <c:showPercent val="1"/>
            </c:dLbl>
            <c:dLbl>
              <c:idx val="2"/>
              <c:layout>
                <c:manualLayout>
                  <c:x val="0.21759259259259275"/>
                  <c:y val="-4.2090489913417281E-2"/>
                </c:manualLayout>
              </c:layout>
              <c:dLblPos val="bestFit"/>
              <c:showLegendKey val="1"/>
              <c:showCatName val="1"/>
              <c:showPercent val="1"/>
            </c:dLbl>
            <c:dLbl>
              <c:idx val="4"/>
              <c:layout>
                <c:manualLayout>
                  <c:x val="2.3148148148148147E-2"/>
                  <c:y val="7.2956849183256692E-2"/>
                </c:manualLayout>
              </c:layout>
              <c:dLblPos val="bestFit"/>
              <c:showLegendKey val="1"/>
              <c:showCatName val="1"/>
              <c:showPercent val="1"/>
            </c:dLbl>
            <c:dLblPos val="outEnd"/>
            <c:showLegendKey val="1"/>
            <c:showCatName val="1"/>
            <c:showPercent val="1"/>
          </c:dLbls>
          <c:cat>
            <c:strRef>
              <c:f>Sheet1!$C$3:$C$8</c:f>
              <c:strCache>
                <c:ptCount val="6"/>
                <c:pt idx="0">
                  <c:v>&lt;=6months</c:v>
                </c:pt>
                <c:pt idx="1">
                  <c:v>=7-12 months</c:v>
                </c:pt>
                <c:pt idx="2">
                  <c:v>13-24 months</c:v>
                </c:pt>
                <c:pt idx="3">
                  <c:v>25-36 months</c:v>
                </c:pt>
                <c:pt idx="4">
                  <c:v>37-48 months</c:v>
                </c:pt>
                <c:pt idx="5">
                  <c:v>49-60 months</c:v>
                </c:pt>
              </c:strCache>
            </c:strRef>
          </c:cat>
          <c:val>
            <c:numRef>
              <c:f>Sheet1!$D$3:$D$8</c:f>
              <c:numCache>
                <c:formatCode>0.00%</c:formatCode>
                <c:ptCount val="6"/>
                <c:pt idx="0">
                  <c:v>0.14930000000000004</c:v>
                </c:pt>
                <c:pt idx="1">
                  <c:v>0.15580000000000024</c:v>
                </c:pt>
                <c:pt idx="2">
                  <c:v>0.40250000000000002</c:v>
                </c:pt>
                <c:pt idx="3">
                  <c:v>0.12330000000000002</c:v>
                </c:pt>
                <c:pt idx="4">
                  <c:v>0.1168</c:v>
                </c:pt>
                <c:pt idx="5">
                  <c:v>5.1900000000000002E-2</c:v>
                </c:pt>
              </c:numCache>
            </c:numRef>
          </c:val>
        </c:ser>
        <c:dLbls>
          <c:showVal val="1"/>
        </c:dLbls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autoTitleDeleted val="1"/>
    <c:plotArea>
      <c:layout/>
      <c:pieChart>
        <c:varyColors val="1"/>
        <c:ser>
          <c:idx val="0"/>
          <c:order val="0"/>
          <c:dLbls>
            <c:dLblPos val="outEnd"/>
            <c:showLegendKey val="1"/>
            <c:showCatName val="1"/>
            <c:showPercent val="1"/>
            <c:separator>
</c:separator>
            <c:showLeaderLines val="1"/>
          </c:dLbls>
          <c:cat>
            <c:strRef>
              <c:f>Sheet1!$C$18:$C$19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Sheet1!$D$18:$D$19</c:f>
              <c:numCache>
                <c:formatCode>0.00%</c:formatCode>
                <c:ptCount val="2"/>
                <c:pt idx="0">
                  <c:v>0.52600000000000002</c:v>
                </c:pt>
                <c:pt idx="1">
                  <c:v>0.47400000000000031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autoTitleDeleted val="1"/>
    <c:plotArea>
      <c:layout/>
      <c:barChart>
        <c:barDir val="col"/>
        <c:grouping val="clustered"/>
        <c:dLbls>
          <c:showVal val="1"/>
        </c:dLbls>
        <c:axId val="79480320"/>
        <c:axId val="79481856"/>
      </c:barChart>
      <c:catAx>
        <c:axId val="79480320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79481856"/>
        <c:crosses val="autoZero"/>
        <c:auto val="1"/>
        <c:lblAlgn val="ctr"/>
        <c:lblOffset val="100"/>
      </c:catAx>
      <c:valAx>
        <c:axId val="7948185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Percentage of Children</a:t>
                </a:r>
              </a:p>
            </c:rich>
          </c:tx>
          <c:layout>
            <c:manualLayout>
              <c:xMode val="edge"/>
              <c:yMode val="edge"/>
              <c:x val="5.9345863721803433E-3"/>
              <c:y val="0.41997885680956842"/>
            </c:manualLayout>
          </c:layout>
        </c:title>
        <c:numFmt formatCode="0%" sourceLinked="1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79480320"/>
        <c:crosses val="autoZero"/>
        <c:crossBetween val="between"/>
      </c:valAx>
    </c:plotArea>
    <c:plotVisOnly val="1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style val="26"/>
  <c:chart>
    <c:autoTitleDeleted val="1"/>
    <c:plotArea>
      <c:layout>
        <c:manualLayout>
          <c:layoutTarget val="inner"/>
          <c:xMode val="edge"/>
          <c:yMode val="edge"/>
          <c:x val="0.17754815605676519"/>
          <c:y val="3.2718439606813851E-2"/>
          <c:w val="0.69716557305336835"/>
          <c:h val="0.77611512102653835"/>
        </c:manualLayout>
      </c:layout>
      <c:barChart>
        <c:barDir val="col"/>
        <c:grouping val="clustered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>
                        <a:latin typeface="Times New Roman" pitchFamily="18" charset="0"/>
                        <a:cs typeface="Times New Roman" pitchFamily="18" charset="0"/>
                      </a:rPr>
                      <a:t>8</a:t>
                    </a:r>
                    <a:r>
                      <a:rPr lang="en-US"/>
                      <a:t>1.2%</a:t>
                    </a:r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>
                        <a:latin typeface="Times New Roman" pitchFamily="18" charset="0"/>
                        <a:cs typeface="Times New Roman" pitchFamily="18" charset="0"/>
                      </a:rPr>
                      <a:t>3</a:t>
                    </a:r>
                    <a:r>
                      <a:rPr lang="en-US"/>
                      <a:t>.2%</a:t>
                    </a:r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en-US"/>
                      <a:t>2.3%</a:t>
                    </a:r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/>
                      <a:t>.6%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Sheet1!$C$54:$C$57</c:f>
              <c:strCache>
                <c:ptCount val="4"/>
                <c:pt idx="0">
                  <c:v>Yes</c:v>
                </c:pt>
                <c:pt idx="1">
                  <c:v>No</c:v>
                </c:pt>
                <c:pt idx="2">
                  <c:v>Dont know</c:v>
                </c:pt>
                <c:pt idx="3">
                  <c:v>Measles after 1 yr</c:v>
                </c:pt>
              </c:strCache>
            </c:strRef>
          </c:cat>
          <c:val>
            <c:numRef>
              <c:f>Sheet1!$D$54:$D$57</c:f>
              <c:numCache>
                <c:formatCode>0.00%</c:formatCode>
                <c:ptCount val="4"/>
                <c:pt idx="0">
                  <c:v>0.81159999999999999</c:v>
                </c:pt>
                <c:pt idx="1">
                  <c:v>3.2399999999999998E-2</c:v>
                </c:pt>
                <c:pt idx="2">
                  <c:v>0.12330000000000002</c:v>
                </c:pt>
                <c:pt idx="3">
                  <c:v>2.5900000000000006E-2</c:v>
                </c:pt>
              </c:numCache>
            </c:numRef>
          </c:val>
        </c:ser>
        <c:dLbls>
          <c:showVal val="1"/>
        </c:dLbls>
        <c:axId val="79493760"/>
        <c:axId val="79512320"/>
      </c:barChart>
      <c:catAx>
        <c:axId val="7949376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IN" sz="1200">
                    <a:latin typeface="Times New Roman" pitchFamily="18" charset="0"/>
                    <a:cs typeface="Times New Roman" pitchFamily="18" charset="0"/>
                  </a:rPr>
                  <a:t>Fully immunized children</a:t>
                </a:r>
              </a:p>
            </c:rich>
          </c:tx>
          <c:layout/>
        </c:title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79512320"/>
        <c:crosses val="autoZero"/>
        <c:auto val="1"/>
        <c:lblAlgn val="ctr"/>
        <c:lblOffset val="100"/>
      </c:catAx>
      <c:valAx>
        <c:axId val="7951232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IN" sz="1200">
                    <a:latin typeface="Times New Roman" pitchFamily="18" charset="0"/>
                    <a:cs typeface="Times New Roman" pitchFamily="18" charset="0"/>
                  </a:rPr>
                  <a:t>Percentage</a:t>
                </a:r>
              </a:p>
            </c:rich>
          </c:tx>
          <c:layout/>
        </c:title>
        <c:numFmt formatCode="0.00%" sourceLinked="1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79493760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pieChart>
        <c:varyColors val="1"/>
        <c:firstSliceAng val="0"/>
      </c:pie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style val="28"/>
  <c:chart>
    <c:title>
      <c:tx>
        <c:rich>
          <a:bodyPr/>
          <a:lstStyle/>
          <a:p>
            <a:pPr>
              <a:defRPr/>
            </a:pPr>
            <a:r>
              <a:rPr lang="en-IN" dirty="0" smtClean="0"/>
              <a:t>Status</a:t>
            </a:r>
            <a:r>
              <a:rPr lang="en-IN" baseline="0" dirty="0" smtClean="0"/>
              <a:t> of Nutrition</a:t>
            </a:r>
            <a:endParaRPr lang="en-IN" dirty="0"/>
          </a:p>
        </c:rich>
      </c:tx>
      <c:layout>
        <c:manualLayout>
          <c:xMode val="edge"/>
          <c:yMode val="edge"/>
          <c:x val="0.69148042664879805"/>
          <c:y val="2.8010816829714492E-2"/>
        </c:manualLayout>
      </c:layout>
      <c:overlay val="1"/>
    </c:title>
    <c:plotArea>
      <c:layout>
        <c:manualLayout>
          <c:layoutTarget val="inner"/>
          <c:xMode val="edge"/>
          <c:yMode val="edge"/>
          <c:x val="0.1157284860669015"/>
          <c:y val="1.6404622809245623E-2"/>
          <c:w val="0.88427151393310044"/>
          <c:h val="0.90281136228939163"/>
        </c:manualLayout>
      </c:layout>
      <c:bar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strRef>
              <c:f>WSU!$L$55:$L$57</c:f>
              <c:strCache>
                <c:ptCount val="3"/>
                <c:pt idx="0">
                  <c:v>Wasting</c:v>
                </c:pt>
                <c:pt idx="1">
                  <c:v>Stunting</c:v>
                </c:pt>
                <c:pt idx="2">
                  <c:v>Underweight</c:v>
                </c:pt>
              </c:strCache>
            </c:strRef>
          </c:cat>
          <c:val>
            <c:numRef>
              <c:f>WSU!$M$55:$M$57</c:f>
              <c:numCache>
                <c:formatCode>0.00%</c:formatCode>
                <c:ptCount val="3"/>
                <c:pt idx="0">
                  <c:v>0.40250000000000002</c:v>
                </c:pt>
                <c:pt idx="1">
                  <c:v>0.57140000000000002</c:v>
                </c:pt>
                <c:pt idx="2">
                  <c:v>0.30510000000000032</c:v>
                </c:pt>
              </c:numCache>
            </c:numRef>
          </c:val>
        </c:ser>
        <c:dLbls>
          <c:showVal val="1"/>
        </c:dLbls>
        <c:axId val="79549184"/>
        <c:axId val="79550720"/>
      </c:barChart>
      <c:catAx>
        <c:axId val="79549184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9550720"/>
        <c:crosses val="autoZero"/>
        <c:auto val="1"/>
        <c:lblAlgn val="ctr"/>
        <c:lblOffset val="100"/>
      </c:catAx>
      <c:valAx>
        <c:axId val="7955072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IN" sz="1400" dirty="0" smtClean="0"/>
                  <a:t>Percentage</a:t>
                </a:r>
                <a:endParaRPr lang="en-IN" sz="1400" dirty="0"/>
              </a:p>
            </c:rich>
          </c:tx>
          <c:layout/>
        </c:title>
        <c:numFmt formatCode="0%" sourceLinked="0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79549184"/>
        <c:crosses val="autoZero"/>
        <c:crossBetween val="between"/>
      </c:valAx>
    </c:plotArea>
    <c:plotVisOnly val="1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plotArea>
      <c:layout/>
      <c:barChart>
        <c:barDir val="col"/>
        <c:grouping val="clustered"/>
        <c:ser>
          <c:idx val="0"/>
          <c:order val="0"/>
          <c:cat>
            <c:strRef>
              <c:f>Sheet2!$B$29:$B$31</c:f>
              <c:strCache>
                <c:ptCount val="3"/>
                <c:pt idx="0">
                  <c:v>Normal</c:v>
                </c:pt>
                <c:pt idx="1">
                  <c:v>Severe Stunting</c:v>
                </c:pt>
                <c:pt idx="2">
                  <c:v>Stunting</c:v>
                </c:pt>
              </c:strCache>
            </c:strRef>
          </c:cat>
          <c:val>
            <c:numRef>
              <c:f>Sheet2!$C$29:$C$31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dLbls>
            <c:dLblPos val="outEnd"/>
            <c:showVal val="1"/>
          </c:dLbls>
          <c:cat>
            <c:strRef>
              <c:f>Sheet2!$B$29:$B$31</c:f>
              <c:strCache>
                <c:ptCount val="3"/>
                <c:pt idx="0">
                  <c:v>Normal</c:v>
                </c:pt>
                <c:pt idx="1">
                  <c:v>Severe Stunting</c:v>
                </c:pt>
                <c:pt idx="2">
                  <c:v>Stunting</c:v>
                </c:pt>
              </c:strCache>
            </c:strRef>
          </c:cat>
          <c:val>
            <c:numRef>
              <c:f>Sheet2!$D$29:$D$31</c:f>
              <c:numCache>
                <c:formatCode>0.00%</c:formatCode>
                <c:ptCount val="3"/>
                <c:pt idx="0">
                  <c:v>0.44800000000000001</c:v>
                </c:pt>
                <c:pt idx="1">
                  <c:v>0.31160000000000032</c:v>
                </c:pt>
                <c:pt idx="2">
                  <c:v>0.24020000000000041</c:v>
                </c:pt>
              </c:numCache>
            </c:numRef>
          </c:val>
        </c:ser>
        <c:axId val="79580544"/>
        <c:axId val="79627776"/>
      </c:barChart>
      <c:catAx>
        <c:axId val="7958054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IN" baseline="0" dirty="0" smtClean="0"/>
                  <a:t>Level of Stunting</a:t>
                </a:r>
                <a:endParaRPr lang="en-IN" dirty="0"/>
              </a:p>
            </c:rich>
          </c:tx>
          <c:layout/>
        </c:title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9627776"/>
        <c:crosses val="autoZero"/>
        <c:auto val="1"/>
        <c:lblAlgn val="ctr"/>
        <c:lblOffset val="100"/>
      </c:catAx>
      <c:valAx>
        <c:axId val="7962777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IN" sz="1400" dirty="0" smtClean="0"/>
                  <a:t>Percentage</a:t>
                </a:r>
                <a:endParaRPr lang="en-IN" sz="1400" dirty="0"/>
              </a:p>
            </c:rich>
          </c:tx>
          <c:layout/>
        </c:title>
        <c:numFmt formatCode="0%" sourceLinked="0"/>
        <c:tickLblPos val="nextTo"/>
        <c:crossAx val="79580544"/>
        <c:crosses val="autoZero"/>
        <c:crossBetween val="between"/>
      </c:valAx>
    </c:plotArea>
    <c:plotVisOnly val="1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title>
      <c:tx>
        <c:rich>
          <a:bodyPr/>
          <a:lstStyle/>
          <a:p>
            <a:pPr>
              <a:defRPr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Status</a:t>
            </a:r>
            <a:r>
              <a:rPr lang="en-IN" baseline="0" dirty="0" smtClean="0">
                <a:latin typeface="Times New Roman" pitchFamily="18" charset="0"/>
                <a:cs typeface="Times New Roman" pitchFamily="18" charset="0"/>
              </a:rPr>
              <a:t> of Wasting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37748148148148242"/>
          <c:y val="0"/>
        </c:manualLayout>
      </c:layout>
    </c:title>
    <c:plotArea>
      <c:layout/>
      <c:barChart>
        <c:barDir val="col"/>
        <c:grouping val="clustered"/>
        <c:ser>
          <c:idx val="0"/>
          <c:order val="0"/>
          <c:dLbls>
            <c:dLblPos val="outEnd"/>
            <c:showVal val="1"/>
          </c:dLbls>
          <c:cat>
            <c:strRef>
              <c:f>Sheet2!$G$43:$G$45</c:f>
              <c:strCache>
                <c:ptCount val="3"/>
                <c:pt idx="0">
                  <c:v>Severe wasting</c:v>
                </c:pt>
                <c:pt idx="1">
                  <c:v>Wasting</c:v>
                </c:pt>
                <c:pt idx="2">
                  <c:v>Normal</c:v>
                </c:pt>
              </c:strCache>
            </c:strRef>
          </c:cat>
          <c:val>
            <c:numRef>
              <c:f>Sheet2!$H$43:$H$45</c:f>
              <c:numCache>
                <c:formatCode>0.00%</c:formatCode>
                <c:ptCount val="3"/>
                <c:pt idx="0">
                  <c:v>0.17530000000000001</c:v>
                </c:pt>
                <c:pt idx="1">
                  <c:v>0.22720000000000001</c:v>
                </c:pt>
                <c:pt idx="2">
                  <c:v>0.59739999999999949</c:v>
                </c:pt>
              </c:numCache>
            </c:numRef>
          </c:val>
        </c:ser>
        <c:axId val="79656448"/>
        <c:axId val="79658368"/>
      </c:barChart>
      <c:catAx>
        <c:axId val="7965644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IN"/>
                  <a:t>Level of  Wasting</a:t>
                </a:r>
              </a:p>
            </c:rich>
          </c:tx>
          <c:layout>
            <c:manualLayout>
              <c:xMode val="edge"/>
              <c:yMode val="edge"/>
              <c:x val="0.47812496354622414"/>
              <c:y val="0.89432624113475157"/>
            </c:manualLayout>
          </c:layout>
        </c:title>
        <c:tickLblPos val="nextTo"/>
        <c:crossAx val="79658368"/>
        <c:crosses val="autoZero"/>
        <c:auto val="1"/>
        <c:lblAlgn val="ctr"/>
        <c:lblOffset val="100"/>
      </c:catAx>
      <c:valAx>
        <c:axId val="79658368"/>
        <c:scaling>
          <c:orientation val="minMax"/>
        </c:scaling>
        <c:axPos val="l"/>
        <c:numFmt formatCode="0%" sourceLinked="0"/>
        <c:tickLblPos val="nextTo"/>
        <c:crossAx val="7965644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style val="26"/>
  <c:chart>
    <c:title>
      <c:tx>
        <c:rich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Status</a:t>
            </a:r>
            <a:r>
              <a:rPr lang="en-IN" sz="1800" baseline="0" dirty="0" smtClean="0">
                <a:latin typeface="Times New Roman" pitchFamily="18" charset="0"/>
                <a:cs typeface="Times New Roman" pitchFamily="18" charset="0"/>
              </a:rPr>
              <a:t> of  Underweight</a:t>
            </a:r>
            <a:endParaRPr lang="en-IN" sz="1800" dirty="0">
              <a:latin typeface="Times New Roman" pitchFamily="18" charset="0"/>
              <a:cs typeface="Times New Roman" pitchFamily="18" charset="0"/>
            </a:endParaRPr>
          </a:p>
        </c:rich>
      </c:tx>
      <c:layout/>
    </c:title>
    <c:plotArea>
      <c:layout>
        <c:manualLayout>
          <c:layoutTarget val="inner"/>
          <c:xMode val="edge"/>
          <c:yMode val="edge"/>
          <c:x val="9.2891076115485596E-2"/>
          <c:y val="0.13471422415481646"/>
          <c:w val="0.745193569553808"/>
          <c:h val="0.66602381791828713"/>
        </c:manualLayout>
      </c:layout>
      <c:barChart>
        <c:barDir val="col"/>
        <c:grouping val="clustered"/>
        <c:ser>
          <c:idx val="0"/>
          <c:order val="0"/>
          <c:cat>
            <c:strRef>
              <c:f>Sheet2!$B$12:$B$14</c:f>
              <c:strCache>
                <c:ptCount val="3"/>
                <c:pt idx="0">
                  <c:v>Normal</c:v>
                </c:pt>
                <c:pt idx="1">
                  <c:v>Underweight</c:v>
                </c:pt>
                <c:pt idx="2">
                  <c:v>Severe underweight</c:v>
                </c:pt>
              </c:strCache>
            </c:strRef>
          </c:cat>
          <c:val>
            <c:numRef>
              <c:f>Sheet2!$C$12:$C$14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Val val="1"/>
          </c:dLbls>
          <c:cat>
            <c:strRef>
              <c:f>Sheet2!$B$12:$B$14</c:f>
              <c:strCache>
                <c:ptCount val="3"/>
                <c:pt idx="0">
                  <c:v>Normal</c:v>
                </c:pt>
                <c:pt idx="1">
                  <c:v>Underweight</c:v>
                </c:pt>
                <c:pt idx="2">
                  <c:v>Severe underweight</c:v>
                </c:pt>
              </c:strCache>
            </c:strRef>
          </c:cat>
          <c:val>
            <c:numRef>
              <c:f>Sheet2!$D$12:$D$14</c:f>
              <c:numCache>
                <c:formatCode>0.00%</c:formatCode>
                <c:ptCount val="3"/>
                <c:pt idx="0">
                  <c:v>0.68830000000000002</c:v>
                </c:pt>
                <c:pt idx="1">
                  <c:v>0.22720000000000001</c:v>
                </c:pt>
                <c:pt idx="2">
                  <c:v>7.7900000000000039E-2</c:v>
                </c:pt>
              </c:numCache>
            </c:numRef>
          </c:val>
        </c:ser>
        <c:dLbls>
          <c:showVal val="1"/>
        </c:dLbls>
        <c:axId val="80040704"/>
        <c:axId val="80042624"/>
      </c:barChart>
      <c:catAx>
        <c:axId val="8004070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IN" sz="1400" dirty="0" smtClean="0"/>
                  <a:t>Level</a:t>
                </a:r>
                <a:r>
                  <a:rPr lang="en-IN" sz="1400" baseline="0" dirty="0" smtClean="0"/>
                  <a:t> of Underweight</a:t>
                </a:r>
                <a:endParaRPr lang="en-IN" sz="1400" dirty="0"/>
              </a:p>
            </c:rich>
          </c:tx>
          <c:layout>
            <c:manualLayout>
              <c:xMode val="edge"/>
              <c:yMode val="edge"/>
              <c:x val="0.41945866141732358"/>
              <c:y val="0.91412617969420651"/>
            </c:manualLayout>
          </c:layout>
        </c:title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0042624"/>
        <c:crosses val="autoZero"/>
        <c:auto val="1"/>
        <c:lblAlgn val="ctr"/>
        <c:lblOffset val="100"/>
      </c:catAx>
      <c:valAx>
        <c:axId val="8004262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IN" sz="1400" dirty="0" smtClean="0"/>
                  <a:t>Percentage</a:t>
                </a:r>
                <a:endParaRPr lang="en-IN" sz="1400" dirty="0"/>
              </a:p>
            </c:rich>
          </c:tx>
          <c:layout/>
        </c:title>
        <c:numFmt formatCode="0%" sourceLinked="0"/>
        <c:tickLblPos val="nextTo"/>
        <c:crossAx val="80040704"/>
        <c:crosses val="autoZero"/>
        <c:crossBetween val="between"/>
      </c:valAx>
    </c:plotArea>
    <c:plotVisOnly val="1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style val="28"/>
  <c:chart>
    <c:title>
      <c:tx>
        <c:rich>
          <a:bodyPr/>
          <a:lstStyle/>
          <a:p>
            <a:pPr>
              <a:defRPr/>
            </a:pPr>
            <a:r>
              <a:rPr lang="en-IN" dirty="0" smtClean="0"/>
              <a:t>Status</a:t>
            </a:r>
            <a:r>
              <a:rPr lang="en-IN" baseline="0" dirty="0" smtClean="0"/>
              <a:t> of Mid Upper Arm  Circumference</a:t>
            </a:r>
            <a:endParaRPr lang="en-IN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spPr>
            <a:ln>
              <a:solidFill>
                <a:srgbClr val="00B050"/>
              </a:solidFill>
            </a:ln>
          </c:spPr>
          <c:dPt>
            <c:idx val="2"/>
            <c:spPr>
              <a:ln>
                <a:solidFill>
                  <a:srgbClr val="00B050"/>
                </a:solidFill>
              </a:ln>
              <a:effectLst>
                <a:outerShdw blurRad="40000" dist="23000" dir="5400000" rotWithShape="0">
                  <a:srgbClr val="00B050">
                    <a:alpha val="35000"/>
                  </a:srgbClr>
                </a:outerShdw>
              </a:effectLst>
            </c:spPr>
          </c:dPt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WSU!$E$105:$E$107</c:f>
              <c:strCache>
                <c:ptCount val="3"/>
                <c:pt idx="0">
                  <c:v>&lt;=11.5</c:v>
                </c:pt>
                <c:pt idx="1">
                  <c:v>11.6-12.5</c:v>
                </c:pt>
                <c:pt idx="2">
                  <c:v>&gt;12.5</c:v>
                </c:pt>
              </c:strCache>
            </c:strRef>
          </c:cat>
          <c:val>
            <c:numRef>
              <c:f>WSU!$F$105:$F$107</c:f>
              <c:numCache>
                <c:formatCode>0.00%</c:formatCode>
                <c:ptCount val="3"/>
                <c:pt idx="0">
                  <c:v>2.5900000000000006E-2</c:v>
                </c:pt>
                <c:pt idx="1">
                  <c:v>3.8900000000000004E-2</c:v>
                </c:pt>
                <c:pt idx="2">
                  <c:v>0.93500000000000005</c:v>
                </c:pt>
              </c:numCache>
            </c:numRef>
          </c:val>
        </c:ser>
        <c:axId val="80063872"/>
        <c:axId val="80115200"/>
      </c:barChart>
      <c:catAx>
        <c:axId val="800638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IN" sz="1400" dirty="0" smtClean="0">
                    <a:latin typeface="Times New Roman" pitchFamily="18" charset="0"/>
                    <a:cs typeface="Times New Roman" pitchFamily="18" charset="0"/>
                  </a:rPr>
                  <a:t>LEVEL</a:t>
                </a:r>
                <a:r>
                  <a:rPr lang="en-IN" sz="1400" baseline="0" dirty="0" smtClean="0">
                    <a:latin typeface="Times New Roman" pitchFamily="18" charset="0"/>
                    <a:cs typeface="Times New Roman" pitchFamily="18" charset="0"/>
                  </a:rPr>
                  <a:t> OF MUAC</a:t>
                </a:r>
                <a:endParaRPr lang="en-IN" sz="1400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>
            <c:manualLayout>
              <c:xMode val="edge"/>
              <c:yMode val="edge"/>
              <c:x val="0.45479610187615427"/>
              <c:y val="0.92646780364753312"/>
            </c:manualLayout>
          </c:layout>
        </c:title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0115200"/>
        <c:crosses val="autoZero"/>
        <c:auto val="1"/>
        <c:lblAlgn val="ctr"/>
        <c:lblOffset val="100"/>
      </c:catAx>
      <c:valAx>
        <c:axId val="8011520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IN" sz="1200" dirty="0" smtClean="0">
                    <a:latin typeface="Times New Roman" pitchFamily="18" charset="0"/>
                    <a:cs typeface="Times New Roman" pitchFamily="18" charset="0"/>
                  </a:rPr>
                  <a:t>PERCENTAGE</a:t>
                </a:r>
                <a:endParaRPr lang="en-IN" sz="1200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/>
        </c:title>
        <c:numFmt formatCode="0%" sourceLinked="0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0063872"/>
        <c:crosses val="autoZero"/>
        <c:crossBetween val="between"/>
      </c:valAx>
    </c:plotArea>
    <c:plotVisOnly val="1"/>
  </c:chart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chart>
    <c:title>
      <c:tx>
        <c:rich>
          <a:bodyPr/>
          <a:lstStyle/>
          <a:p>
            <a:pPr>
              <a:defRPr/>
            </a:pPr>
            <a:r>
              <a:rPr lang="en-IN" dirty="0" smtClean="0"/>
              <a:t>MUAC</a:t>
            </a:r>
            <a:r>
              <a:rPr lang="en-IN" baseline="0" dirty="0" smtClean="0"/>
              <a:t>  and AGE GROUPS</a:t>
            </a:r>
            <a:endParaRPr lang="en-IN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' nutrition status'!$L$46</c:f>
              <c:strCache>
                <c:ptCount val="1"/>
                <c:pt idx="0">
                  <c:v>Red</c:v>
                </c:pt>
              </c:strCache>
            </c:strRef>
          </c:tx>
          <c:spPr>
            <a:solidFill>
              <a:srgbClr val="C00000"/>
            </a:solidFill>
          </c:spPr>
          <c:cat>
            <c:strRef>
              <c:f>' nutrition status'!$M$45:$R$45</c:f>
              <c:strCache>
                <c:ptCount val="6"/>
                <c:pt idx="0">
                  <c:v>&lt;=6months</c:v>
                </c:pt>
                <c:pt idx="1">
                  <c:v>=7-12 months</c:v>
                </c:pt>
                <c:pt idx="2">
                  <c:v>13-24 months</c:v>
                </c:pt>
                <c:pt idx="3">
                  <c:v>25-36 months</c:v>
                </c:pt>
                <c:pt idx="4">
                  <c:v>37-48 months</c:v>
                </c:pt>
                <c:pt idx="5">
                  <c:v>49-60 months</c:v>
                </c:pt>
              </c:strCache>
            </c:strRef>
          </c:cat>
          <c:val>
            <c:numRef>
              <c:f>' nutrition status'!$M$46:$R$46</c:f>
              <c:numCache>
                <c:formatCode>0%</c:formatCode>
                <c:ptCount val="6"/>
                <c:pt idx="0">
                  <c:v>0.5</c:v>
                </c:pt>
                <c:pt idx="1">
                  <c:v>0</c:v>
                </c:pt>
                <c:pt idx="2" formatCode="0.00%">
                  <c:v>0.5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1"/>
          <c:order val="1"/>
          <c:tx>
            <c:strRef>
              <c:f>' nutrition status'!$L$47</c:f>
              <c:strCache>
                <c:ptCount val="1"/>
                <c:pt idx="0">
                  <c:v>Yellow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' nutrition status'!$M$45:$R$45</c:f>
              <c:strCache>
                <c:ptCount val="6"/>
                <c:pt idx="0">
                  <c:v>&lt;=6months</c:v>
                </c:pt>
                <c:pt idx="1">
                  <c:v>=7-12 months</c:v>
                </c:pt>
                <c:pt idx="2">
                  <c:v>13-24 months</c:v>
                </c:pt>
                <c:pt idx="3">
                  <c:v>25-36 months</c:v>
                </c:pt>
                <c:pt idx="4">
                  <c:v>37-48 months</c:v>
                </c:pt>
                <c:pt idx="5">
                  <c:v>49-60 months</c:v>
                </c:pt>
              </c:strCache>
            </c:strRef>
          </c:cat>
          <c:val>
            <c:numRef>
              <c:f>' nutrition status'!$M$47:$R$47</c:f>
              <c:numCache>
                <c:formatCode>0%</c:formatCode>
                <c:ptCount val="6"/>
                <c:pt idx="0">
                  <c:v>0</c:v>
                </c:pt>
                <c:pt idx="1">
                  <c:v>0.16</c:v>
                </c:pt>
                <c:pt idx="2">
                  <c:v>0.66000000000000081</c:v>
                </c:pt>
                <c:pt idx="3">
                  <c:v>0.16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Val val="1"/>
        </c:dLbls>
        <c:axId val="80132736"/>
        <c:axId val="80139008"/>
      </c:barChart>
      <c:catAx>
        <c:axId val="8013273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IN" dirty="0" smtClean="0"/>
                  <a:t>Age</a:t>
                </a:r>
                <a:r>
                  <a:rPr lang="en-IN" baseline="0" dirty="0" smtClean="0"/>
                  <a:t> groups</a:t>
                </a:r>
                <a:endParaRPr lang="en-IN" dirty="0"/>
              </a:p>
            </c:rich>
          </c:tx>
          <c:layout/>
        </c:title>
        <c:tickLblPos val="nextTo"/>
        <c:txPr>
          <a:bodyPr/>
          <a:lstStyle/>
          <a:p>
            <a:pPr>
              <a:defRPr sz="11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0139008"/>
        <c:crosses val="autoZero"/>
        <c:auto val="1"/>
        <c:lblAlgn val="ctr"/>
        <c:lblOffset val="100"/>
      </c:catAx>
      <c:valAx>
        <c:axId val="80139008"/>
        <c:scaling>
          <c:orientation val="minMax"/>
        </c:scaling>
        <c:axPos val="l"/>
        <c:numFmt formatCode="0%" sourceLinked="1"/>
        <c:tickLblPos val="nextTo"/>
        <c:crossAx val="8013273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style val="26"/>
  <c:chart>
    <c:plotArea>
      <c:layout/>
      <c:barChart>
        <c:barDir val="col"/>
        <c:grouping val="clustered"/>
        <c:ser>
          <c:idx val="0"/>
          <c:order val="0"/>
          <c:tx>
            <c:strRef>
              <c:f>Sheet3!$B$2</c:f>
              <c:strCache>
                <c:ptCount val="1"/>
                <c:pt idx="0">
                  <c:v>Male</c:v>
                </c:pt>
              </c:strCache>
            </c:strRef>
          </c:tx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Sheet3!$C$1:$E$1</c:f>
              <c:strCache>
                <c:ptCount val="3"/>
                <c:pt idx="0">
                  <c:v>Wasting</c:v>
                </c:pt>
                <c:pt idx="1">
                  <c:v>Stunting</c:v>
                </c:pt>
                <c:pt idx="2">
                  <c:v>Underweight</c:v>
                </c:pt>
              </c:strCache>
            </c:strRef>
          </c:cat>
          <c:val>
            <c:numRef>
              <c:f>Sheet3!$C$2:$E$2</c:f>
              <c:numCache>
                <c:formatCode>0.00%</c:formatCode>
                <c:ptCount val="3"/>
                <c:pt idx="0">
                  <c:v>0.17530000000000001</c:v>
                </c:pt>
                <c:pt idx="1">
                  <c:v>0.29220000000000002</c:v>
                </c:pt>
                <c:pt idx="2">
                  <c:v>0.14280000000000001</c:v>
                </c:pt>
              </c:numCache>
            </c:numRef>
          </c:val>
        </c:ser>
        <c:ser>
          <c:idx val="1"/>
          <c:order val="1"/>
          <c:tx>
            <c:strRef>
              <c:f>Sheet3!$B$3</c:f>
              <c:strCache>
                <c:ptCount val="1"/>
                <c:pt idx="0">
                  <c:v>Female</c:v>
                </c:pt>
              </c:strCache>
            </c:strRef>
          </c:tx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Sheet3!$C$1:$E$1</c:f>
              <c:strCache>
                <c:ptCount val="3"/>
                <c:pt idx="0">
                  <c:v>Wasting</c:v>
                </c:pt>
                <c:pt idx="1">
                  <c:v>Stunting</c:v>
                </c:pt>
                <c:pt idx="2">
                  <c:v>Underweight</c:v>
                </c:pt>
              </c:strCache>
            </c:strRef>
          </c:cat>
          <c:val>
            <c:numRef>
              <c:f>Sheet3!$C$3:$E$3</c:f>
              <c:numCache>
                <c:formatCode>0.00%</c:formatCode>
                <c:ptCount val="3"/>
                <c:pt idx="0">
                  <c:v>0.22720000000000001</c:v>
                </c:pt>
                <c:pt idx="1">
                  <c:v>0.2792</c:v>
                </c:pt>
                <c:pt idx="2">
                  <c:v>0.1623</c:v>
                </c:pt>
              </c:numCache>
            </c:numRef>
          </c:val>
        </c:ser>
        <c:dLbls>
          <c:showVal val="1"/>
        </c:dLbls>
        <c:axId val="79141120"/>
        <c:axId val="79163776"/>
      </c:barChart>
      <c:catAx>
        <c:axId val="7914112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IN" sz="1400" dirty="0" smtClean="0">
                    <a:latin typeface="Times New Roman" pitchFamily="18" charset="0"/>
                    <a:cs typeface="Times New Roman" pitchFamily="18" charset="0"/>
                  </a:rPr>
                  <a:t>Nutritional</a:t>
                </a:r>
                <a:r>
                  <a:rPr lang="en-IN" sz="1400" baseline="0" dirty="0" smtClean="0">
                    <a:latin typeface="Times New Roman" pitchFamily="18" charset="0"/>
                    <a:cs typeface="Times New Roman" pitchFamily="18" charset="0"/>
                  </a:rPr>
                  <a:t> Status Gender Wise</a:t>
                </a:r>
                <a:endParaRPr lang="en-IN" sz="1400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/>
        </c:title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79163776"/>
        <c:crosses val="autoZero"/>
        <c:auto val="1"/>
        <c:lblAlgn val="ctr"/>
        <c:lblOffset val="100"/>
      </c:catAx>
      <c:valAx>
        <c:axId val="7916377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IN" sz="1400" dirty="0" smtClean="0">
                    <a:latin typeface="Times New Roman" pitchFamily="18" charset="0"/>
                    <a:cs typeface="Times New Roman" pitchFamily="18" charset="0"/>
                  </a:rPr>
                  <a:t>Percentage</a:t>
                </a:r>
                <a:endParaRPr lang="en-IN" sz="1400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/>
        </c:title>
        <c:numFmt formatCode="0%" sourceLinked="0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7914112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barChart>
        <c:barDir val="col"/>
        <c:grouping val="clustered"/>
        <c:ser>
          <c:idx val="0"/>
          <c:order val="0"/>
          <c:tx>
            <c:strRef>
              <c:f>'mother '!$A$50</c:f>
              <c:strCache>
                <c:ptCount val="1"/>
                <c:pt idx="0">
                  <c:v>Wasting</c:v>
                </c:pt>
              </c:strCache>
            </c:strRef>
          </c:tx>
          <c:cat>
            <c:strRef>
              <c:f>'mother '!$B$49:$H$49</c:f>
              <c:strCache>
                <c:ptCount val="7"/>
                <c:pt idx="0">
                  <c:v>Illiterate</c:v>
                </c:pt>
                <c:pt idx="1">
                  <c:v>Primary</c:v>
                </c:pt>
                <c:pt idx="2">
                  <c:v>Middle</c:v>
                </c:pt>
                <c:pt idx="3">
                  <c:v>10 th </c:v>
                </c:pt>
                <c:pt idx="4">
                  <c:v>12 th </c:v>
                </c:pt>
                <c:pt idx="5">
                  <c:v>Graduate</c:v>
                </c:pt>
                <c:pt idx="6">
                  <c:v>P.G</c:v>
                </c:pt>
              </c:strCache>
            </c:strRef>
          </c:cat>
          <c:val>
            <c:numRef>
              <c:f>'mother '!$B$50:$H$50</c:f>
              <c:numCache>
                <c:formatCode>0.00%</c:formatCode>
                <c:ptCount val="7"/>
                <c:pt idx="0" formatCode="0%">
                  <c:v>0.4</c:v>
                </c:pt>
                <c:pt idx="1">
                  <c:v>0.38400000000000084</c:v>
                </c:pt>
                <c:pt idx="2" formatCode="0%">
                  <c:v>0.35000000000000031</c:v>
                </c:pt>
                <c:pt idx="3">
                  <c:v>0.48300000000000032</c:v>
                </c:pt>
                <c:pt idx="4">
                  <c:v>0.47050000000000008</c:v>
                </c:pt>
                <c:pt idx="5">
                  <c:v>0.26600000000000001</c:v>
                </c:pt>
                <c:pt idx="6" formatCode="0%">
                  <c:v>0</c:v>
                </c:pt>
              </c:numCache>
            </c:numRef>
          </c:val>
        </c:ser>
        <c:ser>
          <c:idx val="1"/>
          <c:order val="1"/>
          <c:tx>
            <c:strRef>
              <c:f>'mother '!$A$51</c:f>
              <c:strCache>
                <c:ptCount val="1"/>
                <c:pt idx="0">
                  <c:v>Stunting</c:v>
                </c:pt>
              </c:strCache>
            </c:strRef>
          </c:tx>
          <c:dLbls>
            <c:dLbl>
              <c:idx val="4"/>
              <c:layout>
                <c:manualLayout>
                  <c:x val="-4.9844236760124623E-2"/>
                  <c:y val="1.0752688172043012E-2"/>
                </c:manualLayout>
              </c:layout>
              <c:showVal val="1"/>
            </c:dLbl>
            <c:showVal val="1"/>
          </c:dLbls>
          <c:cat>
            <c:strRef>
              <c:f>'mother '!$B$49:$H$49</c:f>
              <c:strCache>
                <c:ptCount val="7"/>
                <c:pt idx="0">
                  <c:v>Illiterate</c:v>
                </c:pt>
                <c:pt idx="1">
                  <c:v>Primary</c:v>
                </c:pt>
                <c:pt idx="2">
                  <c:v>Middle</c:v>
                </c:pt>
                <c:pt idx="3">
                  <c:v>10 th </c:v>
                </c:pt>
                <c:pt idx="4">
                  <c:v>12 th </c:v>
                </c:pt>
                <c:pt idx="5">
                  <c:v>Graduate</c:v>
                </c:pt>
                <c:pt idx="6">
                  <c:v>P.G</c:v>
                </c:pt>
              </c:strCache>
            </c:strRef>
          </c:cat>
          <c:val>
            <c:numRef>
              <c:f>'mother '!$B$51:$H$51</c:f>
              <c:numCache>
                <c:formatCode>0.00%</c:formatCode>
                <c:ptCount val="7"/>
                <c:pt idx="0">
                  <c:v>0.67500000000000193</c:v>
                </c:pt>
                <c:pt idx="1">
                  <c:v>0.57600000000000062</c:v>
                </c:pt>
                <c:pt idx="2" formatCode="0%">
                  <c:v>0.70000000000000062</c:v>
                </c:pt>
                <c:pt idx="3">
                  <c:v>0.61200000000000065</c:v>
                </c:pt>
                <c:pt idx="4">
                  <c:v>0.35200000000000031</c:v>
                </c:pt>
                <c:pt idx="5">
                  <c:v>0.4</c:v>
                </c:pt>
                <c:pt idx="6" formatCode="0%">
                  <c:v>0.37300000000000072</c:v>
                </c:pt>
              </c:numCache>
            </c:numRef>
          </c:val>
        </c:ser>
        <c:ser>
          <c:idx val="2"/>
          <c:order val="2"/>
          <c:tx>
            <c:strRef>
              <c:f>'mother '!$A$52</c:f>
              <c:strCache>
                <c:ptCount val="1"/>
                <c:pt idx="0">
                  <c:v>Underweight</c:v>
                </c:pt>
              </c:strCache>
            </c:strRef>
          </c:tx>
          <c:dLbls>
            <c:dLbl>
              <c:idx val="4"/>
              <c:layout>
                <c:manualLayout>
                  <c:x val="3.7383177570093566E-2"/>
                  <c:y val="-4.9282584805239185E-17"/>
                </c:manualLayout>
              </c:layout>
              <c:showVal val="1"/>
            </c:dLbl>
            <c:showVal val="1"/>
          </c:dLbls>
          <c:cat>
            <c:strRef>
              <c:f>'mother '!$B$49:$H$49</c:f>
              <c:strCache>
                <c:ptCount val="7"/>
                <c:pt idx="0">
                  <c:v>Illiterate</c:v>
                </c:pt>
                <c:pt idx="1">
                  <c:v>Primary</c:v>
                </c:pt>
                <c:pt idx="2">
                  <c:v>Middle</c:v>
                </c:pt>
                <c:pt idx="3">
                  <c:v>10 th </c:v>
                </c:pt>
                <c:pt idx="4">
                  <c:v>12 th </c:v>
                </c:pt>
                <c:pt idx="5">
                  <c:v>Graduate</c:v>
                </c:pt>
                <c:pt idx="6">
                  <c:v>P.G</c:v>
                </c:pt>
              </c:strCache>
            </c:strRef>
          </c:cat>
          <c:val>
            <c:numRef>
              <c:f>'mother '!$B$52:$H$52</c:f>
              <c:numCache>
                <c:formatCode>0.00%</c:formatCode>
                <c:ptCount val="7"/>
                <c:pt idx="0" formatCode="0%">
                  <c:v>0.45</c:v>
                </c:pt>
                <c:pt idx="1">
                  <c:v>0.23069999999999999</c:v>
                </c:pt>
                <c:pt idx="2" formatCode="0%">
                  <c:v>0.4</c:v>
                </c:pt>
                <c:pt idx="3">
                  <c:v>0.22500000000000001</c:v>
                </c:pt>
                <c:pt idx="4">
                  <c:v>0.35290000000000032</c:v>
                </c:pt>
                <c:pt idx="5">
                  <c:v>0.13300000000000001</c:v>
                </c:pt>
                <c:pt idx="6">
                  <c:v>0</c:v>
                </c:pt>
              </c:numCache>
            </c:numRef>
          </c:val>
        </c:ser>
        <c:dLbls>
          <c:showVal val="1"/>
        </c:dLbls>
        <c:axId val="80244096"/>
        <c:axId val="80258560"/>
      </c:barChart>
      <c:catAx>
        <c:axId val="8024409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IN" sz="1600" dirty="0" smtClean="0"/>
                  <a:t>Level</a:t>
                </a:r>
                <a:r>
                  <a:rPr lang="en-IN" sz="1600" baseline="0" dirty="0" smtClean="0"/>
                  <a:t> of Education</a:t>
                </a:r>
                <a:endParaRPr lang="en-IN" sz="1600" dirty="0"/>
              </a:p>
            </c:rich>
          </c:tx>
          <c:layout/>
        </c:title>
        <c:tickLblPos val="nextTo"/>
        <c:crossAx val="80258560"/>
        <c:crosses val="autoZero"/>
        <c:auto val="1"/>
        <c:lblAlgn val="ctr"/>
        <c:lblOffset val="100"/>
      </c:catAx>
      <c:valAx>
        <c:axId val="8025856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IN" sz="1200" dirty="0" smtClean="0"/>
                  <a:t>Percentage</a:t>
                </a:r>
                <a:r>
                  <a:rPr lang="en-IN" sz="1200" baseline="0" dirty="0" smtClean="0"/>
                  <a:t> of children</a:t>
                </a:r>
                <a:endParaRPr lang="en-IN" sz="1200" dirty="0"/>
              </a:p>
            </c:rich>
          </c:tx>
          <c:layout/>
        </c:title>
        <c:numFmt formatCode="0%" sourceLinked="1"/>
        <c:tickLblPos val="nextTo"/>
        <c:crossAx val="8024409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plotArea>
      <c:layout/>
      <c:barChart>
        <c:barDir val="col"/>
        <c:grouping val="clustered"/>
        <c:ser>
          <c:idx val="0"/>
          <c:order val="0"/>
          <c:tx>
            <c:strRef>
              <c:f>Sheet2!$O$249</c:f>
              <c:strCache>
                <c:ptCount val="1"/>
                <c:pt idx="0">
                  <c:v>Wasting</c:v>
                </c:pt>
              </c:strCache>
            </c:strRef>
          </c:tx>
          <c:dLbls>
            <c:dLbl>
              <c:idx val="1"/>
              <c:layout>
                <c:manualLayout>
                  <c:x val="-1.2345679012345696E-2"/>
                  <c:y val="-2.8060326608945396E-3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-7.7160493827160663E-3"/>
                  <c:y val="-3.3672391930733854E-2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1.2345679012345696E-2"/>
                  <c:y val="0"/>
                </c:manualLayout>
              </c:layout>
              <c:dLblPos val="outEnd"/>
              <c:showVal val="1"/>
            </c:dLbl>
            <c:dLblPos val="outEnd"/>
            <c:showVal val="1"/>
          </c:dLbls>
          <c:cat>
            <c:multiLvlStrRef>
              <c:f>Sheet2!$M$250:$N$255</c:f>
              <c:multiLvlStrCache>
                <c:ptCount val="6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</c:lvl>
                <c:lvl>
                  <c:pt idx="0">
                    <c:v>Birth order</c:v>
                  </c:pt>
                </c:lvl>
              </c:multiLvlStrCache>
            </c:multiLvlStrRef>
          </c:cat>
          <c:val>
            <c:numRef>
              <c:f>Sheet2!$O$250:$O$255</c:f>
              <c:numCache>
                <c:formatCode>0%</c:formatCode>
                <c:ptCount val="6"/>
                <c:pt idx="0">
                  <c:v>0.45</c:v>
                </c:pt>
                <c:pt idx="1">
                  <c:v>0.41000000000000031</c:v>
                </c:pt>
                <c:pt idx="2">
                  <c:v>0.39000000000000051</c:v>
                </c:pt>
                <c:pt idx="3">
                  <c:v>0.2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Sheet2!$P$249</c:f>
              <c:strCache>
                <c:ptCount val="1"/>
                <c:pt idx="0">
                  <c:v>Stunting</c:v>
                </c:pt>
              </c:strCache>
            </c:strRef>
          </c:tx>
          <c:cat>
            <c:multiLvlStrRef>
              <c:f>Sheet2!$M$250:$N$255</c:f>
              <c:multiLvlStrCache>
                <c:ptCount val="6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</c:lvl>
                <c:lvl>
                  <c:pt idx="0">
                    <c:v>Birth order</c:v>
                  </c:pt>
                </c:lvl>
              </c:multiLvlStrCache>
            </c:multiLvlStrRef>
          </c:cat>
          <c:val>
            <c:numRef>
              <c:f>Sheet2!$P$250:$P$255</c:f>
              <c:numCache>
                <c:formatCode>0%</c:formatCode>
                <c:ptCount val="6"/>
                <c:pt idx="0">
                  <c:v>0.56000000000000005</c:v>
                </c:pt>
                <c:pt idx="1">
                  <c:v>0.55000000000000004</c:v>
                </c:pt>
                <c:pt idx="2">
                  <c:v>0.69000000000000061</c:v>
                </c:pt>
                <c:pt idx="3">
                  <c:v>0.60000000000000064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Sheet2!$Q$249</c:f>
              <c:strCache>
                <c:ptCount val="1"/>
                <c:pt idx="0">
                  <c:v>Underweight</c:v>
                </c:pt>
              </c:strCache>
            </c:strRef>
          </c:tx>
          <c:dLbls>
            <c:dLbl>
              <c:idx val="0"/>
              <c:layout>
                <c:manualLayout>
                  <c:x val="2.7777777777777832E-2"/>
                  <c:y val="1.403016330447244E-2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1.2345679012345696E-2"/>
                  <c:y val="1.403016330447244E-2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2.6234567901234605E-2"/>
                  <c:y val="5.612065321788976E-3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2.1604938271604996E-2"/>
                  <c:y val="0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1.8518518518518542E-2"/>
                  <c:y val="5.612065321788976E-3"/>
                </c:manualLayout>
              </c:layout>
              <c:dLblPos val="outEnd"/>
              <c:showVal val="1"/>
            </c:dLbl>
            <c:dLbl>
              <c:idx val="5"/>
              <c:layout>
                <c:manualLayout>
                  <c:x val="4.6296296296296372E-3"/>
                  <c:y val="5.612065321788976E-3"/>
                </c:manualLayout>
              </c:layout>
              <c:dLblPos val="outEnd"/>
              <c:showVal val="1"/>
            </c:dLbl>
            <c:dLblPos val="outEnd"/>
            <c:showVal val="1"/>
          </c:dLbls>
          <c:cat>
            <c:multiLvlStrRef>
              <c:f>Sheet2!$M$250:$N$255</c:f>
              <c:multiLvlStrCache>
                <c:ptCount val="6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</c:lvl>
                <c:lvl>
                  <c:pt idx="0">
                    <c:v>Birth order</c:v>
                  </c:pt>
                </c:lvl>
              </c:multiLvlStrCache>
            </c:multiLvlStrRef>
          </c:cat>
          <c:val>
            <c:numRef>
              <c:f>Sheet2!$Q$250:$Q$255</c:f>
              <c:numCache>
                <c:formatCode>0%</c:formatCode>
                <c:ptCount val="6"/>
                <c:pt idx="0">
                  <c:v>0.31000000000000044</c:v>
                </c:pt>
                <c:pt idx="1">
                  <c:v>0.28000000000000008</c:v>
                </c:pt>
                <c:pt idx="2">
                  <c:v>0.43000000000000038</c:v>
                </c:pt>
                <c:pt idx="3">
                  <c:v>0.2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Val val="1"/>
        </c:dLbls>
        <c:axId val="80362112"/>
        <c:axId val="80388480"/>
      </c:barChart>
      <c:catAx>
        <c:axId val="80362112"/>
        <c:scaling>
          <c:orientation val="minMax"/>
        </c:scaling>
        <c:axPos val="b"/>
        <c:tickLblPos val="nextTo"/>
        <c:crossAx val="80388480"/>
        <c:crosses val="autoZero"/>
        <c:auto val="1"/>
        <c:lblAlgn val="ctr"/>
        <c:lblOffset val="100"/>
      </c:catAx>
      <c:valAx>
        <c:axId val="8038848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IN" dirty="0" smtClean="0"/>
                  <a:t>Percentage</a:t>
                </a:r>
                <a:r>
                  <a:rPr lang="en-IN" baseline="0" dirty="0" smtClean="0"/>
                  <a:t> of children</a:t>
                </a:r>
                <a:endParaRPr lang="en-IN" dirty="0"/>
              </a:p>
            </c:rich>
          </c:tx>
          <c:layout/>
        </c:title>
        <c:numFmt formatCode="0%" sourceLinked="1"/>
        <c:tickLblPos val="nextTo"/>
        <c:crossAx val="8036211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barChart>
        <c:barDir val="col"/>
        <c:grouping val="clustered"/>
        <c:ser>
          <c:idx val="0"/>
          <c:order val="0"/>
          <c:tx>
            <c:strRef>
              <c:f>'mother '!$A$57</c:f>
              <c:strCache>
                <c:ptCount val="1"/>
                <c:pt idx="0">
                  <c:v>Wasting</c:v>
                </c:pt>
              </c:strCache>
            </c:strRef>
          </c:tx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'mother '!$B$56:$D$56</c:f>
              <c:strCache>
                <c:ptCount val="3"/>
                <c:pt idx="0">
                  <c:v>&lt;10,000</c:v>
                </c:pt>
                <c:pt idx="1">
                  <c:v>10,000-20,000</c:v>
                </c:pt>
                <c:pt idx="2">
                  <c:v>&gt;20,000</c:v>
                </c:pt>
              </c:strCache>
            </c:strRef>
          </c:cat>
          <c:val>
            <c:numRef>
              <c:f>'mother '!$B$57:$D$57</c:f>
              <c:numCache>
                <c:formatCode>0.00%</c:formatCode>
                <c:ptCount val="3"/>
                <c:pt idx="0">
                  <c:v>0.41400000000000031</c:v>
                </c:pt>
                <c:pt idx="1">
                  <c:v>0.37500000000000072</c:v>
                </c:pt>
                <c:pt idx="2" formatCode="0%">
                  <c:v>0</c:v>
                </c:pt>
              </c:numCache>
            </c:numRef>
          </c:val>
        </c:ser>
        <c:ser>
          <c:idx val="1"/>
          <c:order val="1"/>
          <c:tx>
            <c:strRef>
              <c:f>'mother '!$A$58</c:f>
              <c:strCache>
                <c:ptCount val="1"/>
                <c:pt idx="0">
                  <c:v>Stunting</c:v>
                </c:pt>
              </c:strCache>
            </c:strRef>
          </c:tx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'mother '!$B$56:$D$56</c:f>
              <c:strCache>
                <c:ptCount val="3"/>
                <c:pt idx="0">
                  <c:v>&lt;10,000</c:v>
                </c:pt>
                <c:pt idx="1">
                  <c:v>10,000-20,000</c:v>
                </c:pt>
                <c:pt idx="2">
                  <c:v>&gt;20,000</c:v>
                </c:pt>
              </c:strCache>
            </c:strRef>
          </c:cat>
          <c:val>
            <c:numRef>
              <c:f>'mother '!$B$58:$D$58</c:f>
              <c:numCache>
                <c:formatCode>0.00%</c:formatCode>
                <c:ptCount val="3"/>
                <c:pt idx="0">
                  <c:v>0.5625</c:v>
                </c:pt>
                <c:pt idx="1">
                  <c:v>0.62500000000000155</c:v>
                </c:pt>
                <c:pt idx="2" formatCode="0%">
                  <c:v>1</c:v>
                </c:pt>
              </c:numCache>
            </c:numRef>
          </c:val>
        </c:ser>
        <c:ser>
          <c:idx val="2"/>
          <c:order val="2"/>
          <c:tx>
            <c:strRef>
              <c:f>'mother '!$A$59</c:f>
              <c:strCache>
                <c:ptCount val="1"/>
                <c:pt idx="0">
                  <c:v>Underweight</c:v>
                </c:pt>
              </c:strCache>
            </c:strRef>
          </c:tx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'mother '!$B$56:$D$56</c:f>
              <c:strCache>
                <c:ptCount val="3"/>
                <c:pt idx="0">
                  <c:v>&lt;10,000</c:v>
                </c:pt>
                <c:pt idx="1">
                  <c:v>10,000-20,000</c:v>
                </c:pt>
                <c:pt idx="2">
                  <c:v>&gt;20,000</c:v>
                </c:pt>
              </c:strCache>
            </c:strRef>
          </c:cat>
          <c:val>
            <c:numRef>
              <c:f>'mother '!$B$59:$D$59</c:f>
              <c:numCache>
                <c:formatCode>0.00%</c:formatCode>
                <c:ptCount val="3"/>
                <c:pt idx="0">
                  <c:v>0.34300000000000008</c:v>
                </c:pt>
                <c:pt idx="1">
                  <c:v>0.125</c:v>
                </c:pt>
                <c:pt idx="2" formatCode="0%">
                  <c:v>0</c:v>
                </c:pt>
              </c:numCache>
            </c:numRef>
          </c:val>
        </c:ser>
        <c:dLbls>
          <c:showVal val="1"/>
        </c:dLbls>
        <c:axId val="79746176"/>
        <c:axId val="79748096"/>
      </c:barChart>
      <c:catAx>
        <c:axId val="7974617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4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IN" sz="2400" dirty="0" smtClean="0">
                    <a:latin typeface="Times New Roman" pitchFamily="18" charset="0"/>
                    <a:cs typeface="Times New Roman" pitchFamily="18" charset="0"/>
                  </a:rPr>
                  <a:t>Monthly</a:t>
                </a:r>
                <a:r>
                  <a:rPr lang="en-IN" sz="2400" baseline="0" dirty="0" smtClean="0">
                    <a:latin typeface="Times New Roman" pitchFamily="18" charset="0"/>
                    <a:cs typeface="Times New Roman" pitchFamily="18" charset="0"/>
                  </a:rPr>
                  <a:t> Income</a:t>
                </a:r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/>
        </c:title>
        <c:numFmt formatCode="0%" sourceLinked="0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79748096"/>
        <c:crosses val="autoZero"/>
        <c:auto val="1"/>
        <c:lblAlgn val="ctr"/>
        <c:lblOffset val="100"/>
      </c:catAx>
      <c:valAx>
        <c:axId val="79748096"/>
        <c:scaling>
          <c:orientation val="minMax"/>
        </c:scaling>
        <c:axPos val="l"/>
        <c:numFmt formatCode="0%" sourceLinked="0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7974617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Lbls>
            <c:showVal val="1"/>
            <c:showLeaderLines val="1"/>
          </c:dLbls>
          <c:cat>
            <c:strRef>
              <c:f>Sheet1!$A$2:$A$7</c:f>
              <c:strCache>
                <c:ptCount val="6"/>
                <c:pt idx="0">
                  <c:v>pneumonia</c:v>
                </c:pt>
                <c:pt idx="1">
                  <c:v>DIARRHEA</c:v>
                </c:pt>
                <c:pt idx="2">
                  <c:v>MALARIA</c:v>
                </c:pt>
                <c:pt idx="3">
                  <c:v>OTHERS</c:v>
                </c:pt>
                <c:pt idx="4">
                  <c:v>measles</c:v>
                </c:pt>
                <c:pt idx="5">
                  <c:v>HIV/AIDS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30</c:v>
                </c:pt>
                <c:pt idx="1">
                  <c:v>27</c:v>
                </c:pt>
                <c:pt idx="2">
                  <c:v>15</c:v>
                </c:pt>
                <c:pt idx="3">
                  <c:v>14</c:v>
                </c:pt>
                <c:pt idx="4">
                  <c:v>6</c:v>
                </c:pt>
                <c:pt idx="5">
                  <c:v>5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barChart>
        <c:barDir val="col"/>
        <c:grouping val="clustered"/>
        <c:ser>
          <c:idx val="0"/>
          <c:order val="0"/>
          <c:tx>
            <c:strRef>
              <c:f>'mother '!$A$70</c:f>
              <c:strCache>
                <c:ptCount val="1"/>
                <c:pt idx="0">
                  <c:v>Wasting</c:v>
                </c:pt>
              </c:strCache>
            </c:strRef>
          </c:tx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'mother '!$B$69:$D$69</c:f>
              <c:strCache>
                <c:ptCount val="3"/>
                <c:pt idx="0">
                  <c:v>&lt;5 Members</c:v>
                </c:pt>
                <c:pt idx="1">
                  <c:v>5-10 Members</c:v>
                </c:pt>
                <c:pt idx="2">
                  <c:v>&gt;10 Members</c:v>
                </c:pt>
              </c:strCache>
            </c:strRef>
          </c:cat>
          <c:val>
            <c:numRef>
              <c:f>'mother '!$B$70:$D$70</c:f>
              <c:numCache>
                <c:formatCode>0.00%</c:formatCode>
                <c:ptCount val="3"/>
                <c:pt idx="0">
                  <c:v>0.23300000000000001</c:v>
                </c:pt>
                <c:pt idx="1">
                  <c:v>0.4042</c:v>
                </c:pt>
                <c:pt idx="2">
                  <c:v>0.5861999999999995</c:v>
                </c:pt>
              </c:numCache>
            </c:numRef>
          </c:val>
        </c:ser>
        <c:ser>
          <c:idx val="1"/>
          <c:order val="1"/>
          <c:tx>
            <c:strRef>
              <c:f>'mother '!$A$71</c:f>
              <c:strCache>
                <c:ptCount val="1"/>
                <c:pt idx="0">
                  <c:v>Stunting</c:v>
                </c:pt>
              </c:strCache>
            </c:strRef>
          </c:tx>
          <c:dLbls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'mother '!$B$69:$D$69</c:f>
              <c:strCache>
                <c:ptCount val="3"/>
                <c:pt idx="0">
                  <c:v>&lt;5 Members</c:v>
                </c:pt>
                <c:pt idx="1">
                  <c:v>5-10 Members</c:v>
                </c:pt>
                <c:pt idx="2">
                  <c:v>&gt;10 Members</c:v>
                </c:pt>
              </c:strCache>
            </c:strRef>
          </c:cat>
          <c:val>
            <c:numRef>
              <c:f>'mother '!$B$71:$D$71</c:f>
              <c:numCache>
                <c:formatCode>0.00%</c:formatCode>
                <c:ptCount val="3"/>
                <c:pt idx="0">
                  <c:v>0.63330000000000064</c:v>
                </c:pt>
                <c:pt idx="1">
                  <c:v>0.5212</c:v>
                </c:pt>
                <c:pt idx="2">
                  <c:v>0.68959999999999999</c:v>
                </c:pt>
              </c:numCache>
            </c:numRef>
          </c:val>
        </c:ser>
        <c:ser>
          <c:idx val="2"/>
          <c:order val="2"/>
          <c:tx>
            <c:strRef>
              <c:f>'mother '!$A$72</c:f>
              <c:strCache>
                <c:ptCount val="1"/>
                <c:pt idx="0">
                  <c:v>Underweight</c:v>
                </c:pt>
              </c:strCache>
            </c:strRef>
          </c:tx>
          <c:dLbls>
            <c:dLbl>
              <c:idx val="0"/>
              <c:layout>
                <c:manualLayout>
                  <c:x val="1.5432098765432129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2.1604938271605013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1.8518518518518556E-2"/>
                  <c:y val="2.8060326608945396E-3"/>
                </c:manualLayout>
              </c:layout>
              <c:showVal val="1"/>
            </c:dLbl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'mother '!$B$69:$D$69</c:f>
              <c:strCache>
                <c:ptCount val="3"/>
                <c:pt idx="0">
                  <c:v>&lt;5 Members</c:v>
                </c:pt>
                <c:pt idx="1">
                  <c:v>5-10 Members</c:v>
                </c:pt>
                <c:pt idx="2">
                  <c:v>&gt;10 Members</c:v>
                </c:pt>
              </c:strCache>
            </c:strRef>
          </c:cat>
          <c:val>
            <c:numRef>
              <c:f>'mother '!$B$72:$D$72</c:f>
              <c:numCache>
                <c:formatCode>0.00%</c:formatCode>
                <c:ptCount val="3"/>
                <c:pt idx="0">
                  <c:v>0.26600000000000001</c:v>
                </c:pt>
                <c:pt idx="1">
                  <c:v>0.29700000000000032</c:v>
                </c:pt>
                <c:pt idx="2">
                  <c:v>0.37930000000000114</c:v>
                </c:pt>
              </c:numCache>
            </c:numRef>
          </c:val>
        </c:ser>
        <c:dLbls>
          <c:showVal val="1"/>
        </c:dLbls>
        <c:axId val="80340480"/>
        <c:axId val="80342400"/>
      </c:barChart>
      <c:catAx>
        <c:axId val="8034048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IN" sz="2000" dirty="0" smtClean="0">
                    <a:latin typeface="Times New Roman" pitchFamily="18" charset="0"/>
                    <a:cs typeface="Times New Roman" pitchFamily="18" charset="0"/>
                  </a:rPr>
                  <a:t>Size</a:t>
                </a:r>
                <a:r>
                  <a:rPr lang="en-IN" sz="2000" baseline="0" dirty="0" smtClean="0">
                    <a:latin typeface="Times New Roman" pitchFamily="18" charset="0"/>
                    <a:cs typeface="Times New Roman" pitchFamily="18" charset="0"/>
                  </a:rPr>
                  <a:t> of Family</a:t>
                </a:r>
                <a:endParaRPr lang="en-IN" sz="2000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/>
        </c:title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0342400"/>
        <c:crosses val="autoZero"/>
        <c:auto val="1"/>
        <c:lblAlgn val="ctr"/>
        <c:lblOffset val="100"/>
      </c:catAx>
      <c:valAx>
        <c:axId val="8034240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IN" sz="1600" dirty="0" smtClean="0">
                    <a:latin typeface="Times New Roman" pitchFamily="18" charset="0"/>
                    <a:cs typeface="Times New Roman" pitchFamily="18" charset="0"/>
                  </a:rPr>
                  <a:t>Percentage</a:t>
                </a:r>
                <a:endParaRPr lang="en-IN" sz="1600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/>
        </c:title>
        <c:numFmt formatCode="0%" sourceLinked="0"/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034048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title>
      <c:tx>
        <c:rich>
          <a:bodyPr/>
          <a:lstStyle/>
          <a:p>
            <a:pPr>
              <a:defRPr/>
            </a:pPr>
            <a:r>
              <a:rPr lang="en-IN"/>
              <a:t>Effect of Exclusive breast feed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Sheet2!$W$64</c:f>
              <c:strCache>
                <c:ptCount val="1"/>
                <c:pt idx="0">
                  <c:v>Yes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Sheet2!$X$63:$Z$63</c:f>
              <c:strCache>
                <c:ptCount val="3"/>
                <c:pt idx="0">
                  <c:v>Wasting</c:v>
                </c:pt>
                <c:pt idx="1">
                  <c:v>Stunting</c:v>
                </c:pt>
                <c:pt idx="2">
                  <c:v>Underweight</c:v>
                </c:pt>
              </c:strCache>
            </c:strRef>
          </c:cat>
          <c:val>
            <c:numRef>
              <c:f>Sheet2!$X$64:$Z$64</c:f>
              <c:numCache>
                <c:formatCode>0%</c:formatCode>
                <c:ptCount val="3"/>
                <c:pt idx="0">
                  <c:v>0.36000000000000032</c:v>
                </c:pt>
                <c:pt idx="1">
                  <c:v>0.55000000000000004</c:v>
                </c:pt>
                <c:pt idx="2">
                  <c:v>0.28000000000000008</c:v>
                </c:pt>
              </c:numCache>
            </c:numRef>
          </c:val>
        </c:ser>
        <c:ser>
          <c:idx val="1"/>
          <c:order val="1"/>
          <c:tx>
            <c:strRef>
              <c:f>Sheet2!$W$65</c:f>
              <c:strCache>
                <c:ptCount val="1"/>
                <c:pt idx="0">
                  <c:v>No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Sheet2!$X$63:$Z$63</c:f>
              <c:strCache>
                <c:ptCount val="3"/>
                <c:pt idx="0">
                  <c:v>Wasting</c:v>
                </c:pt>
                <c:pt idx="1">
                  <c:v>Stunting</c:v>
                </c:pt>
                <c:pt idx="2">
                  <c:v>Underweight</c:v>
                </c:pt>
              </c:strCache>
            </c:strRef>
          </c:cat>
          <c:val>
            <c:numRef>
              <c:f>Sheet2!$X$65:$Z$65</c:f>
              <c:numCache>
                <c:formatCode>0%</c:formatCode>
                <c:ptCount val="3"/>
                <c:pt idx="0">
                  <c:v>0.46</c:v>
                </c:pt>
                <c:pt idx="1">
                  <c:v>0.69000000000000061</c:v>
                </c:pt>
                <c:pt idx="2">
                  <c:v>0.38000000000000067</c:v>
                </c:pt>
              </c:numCache>
            </c:numRef>
          </c:val>
        </c:ser>
        <c:dLbls>
          <c:showVal val="1"/>
        </c:dLbls>
        <c:axId val="80445440"/>
        <c:axId val="80447360"/>
      </c:barChart>
      <c:catAx>
        <c:axId val="8044544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IN" dirty="0" smtClean="0"/>
                  <a:t>Nutritional</a:t>
                </a:r>
                <a:r>
                  <a:rPr lang="en-IN" baseline="0" dirty="0" smtClean="0"/>
                  <a:t> Status</a:t>
                </a:r>
                <a:endParaRPr lang="en-IN" dirty="0"/>
              </a:p>
            </c:rich>
          </c:tx>
          <c:layout/>
        </c:title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0447360"/>
        <c:crosses val="autoZero"/>
        <c:auto val="1"/>
        <c:lblAlgn val="ctr"/>
        <c:lblOffset val="100"/>
      </c:catAx>
      <c:valAx>
        <c:axId val="8044736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IN" sz="2000" dirty="0" smtClean="0"/>
                  <a:t>Percentage</a:t>
                </a:r>
                <a:r>
                  <a:rPr lang="en-IN" baseline="0" dirty="0" smtClean="0"/>
                  <a:t> </a:t>
                </a:r>
                <a:endParaRPr lang="en-IN" dirty="0"/>
              </a:p>
            </c:rich>
          </c:tx>
          <c:layout/>
        </c:title>
        <c:numFmt formatCode="0%" sourceLinked="1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044544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8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txPr>
    <a:bodyPr/>
    <a:lstStyle/>
    <a:p>
      <a:pPr>
        <a:defRPr sz="1400"/>
      </a:pPr>
      <a:endParaRPr lang="en-US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title>
      <c:tx>
        <c:rich>
          <a:bodyPr/>
          <a:lstStyle/>
          <a:p>
            <a:pPr>
              <a:defRPr/>
            </a:pPr>
            <a:r>
              <a:rPr lang="en-IN"/>
              <a:t>Nutritional status and birth weight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Sheet2!$U$86</c:f>
              <c:strCache>
                <c:ptCount val="1"/>
                <c:pt idx="0">
                  <c:v>&lt;2000 gm</c:v>
                </c:pt>
              </c:strCache>
            </c:strRef>
          </c:tx>
          <c:cat>
            <c:strRef>
              <c:f>Sheet2!$V$85:$X$85</c:f>
              <c:strCache>
                <c:ptCount val="3"/>
                <c:pt idx="0">
                  <c:v>Wasting</c:v>
                </c:pt>
                <c:pt idx="1">
                  <c:v>Stunting</c:v>
                </c:pt>
                <c:pt idx="2">
                  <c:v>Underweight</c:v>
                </c:pt>
              </c:strCache>
            </c:strRef>
          </c:cat>
          <c:val>
            <c:numRef>
              <c:f>Sheet2!$V$86:$X$86</c:f>
              <c:numCache>
                <c:formatCode>0%</c:formatCode>
                <c:ptCount val="3"/>
                <c:pt idx="0">
                  <c:v>0.28000000000000008</c:v>
                </c:pt>
                <c:pt idx="1">
                  <c:v>0.85000000000000064</c:v>
                </c:pt>
                <c:pt idx="2">
                  <c:v>0.28000000000000008</c:v>
                </c:pt>
              </c:numCache>
            </c:numRef>
          </c:val>
        </c:ser>
        <c:ser>
          <c:idx val="1"/>
          <c:order val="1"/>
          <c:tx>
            <c:strRef>
              <c:f>Sheet2!$U$87</c:f>
              <c:strCache>
                <c:ptCount val="1"/>
                <c:pt idx="0">
                  <c:v>2000-2500 gm</c:v>
                </c:pt>
              </c:strCache>
            </c:strRef>
          </c:tx>
          <c:cat>
            <c:strRef>
              <c:f>Sheet2!$V$85:$X$85</c:f>
              <c:strCache>
                <c:ptCount val="3"/>
                <c:pt idx="0">
                  <c:v>Wasting</c:v>
                </c:pt>
                <c:pt idx="1">
                  <c:v>Stunting</c:v>
                </c:pt>
                <c:pt idx="2">
                  <c:v>Underweight</c:v>
                </c:pt>
              </c:strCache>
            </c:strRef>
          </c:cat>
          <c:val>
            <c:numRef>
              <c:f>Sheet2!$V$87:$X$87</c:f>
              <c:numCache>
                <c:formatCode>0%</c:formatCode>
                <c:ptCount val="3"/>
                <c:pt idx="0">
                  <c:v>0.52</c:v>
                </c:pt>
                <c:pt idx="1">
                  <c:v>0.77000000000000135</c:v>
                </c:pt>
                <c:pt idx="2">
                  <c:v>0.47000000000000008</c:v>
                </c:pt>
              </c:numCache>
            </c:numRef>
          </c:val>
        </c:ser>
        <c:ser>
          <c:idx val="2"/>
          <c:order val="2"/>
          <c:tx>
            <c:strRef>
              <c:f>Sheet2!$U$88</c:f>
              <c:strCache>
                <c:ptCount val="1"/>
                <c:pt idx="0">
                  <c:v>&gt;2500</c:v>
                </c:pt>
              </c:strCache>
            </c:strRef>
          </c:tx>
          <c:cat>
            <c:strRef>
              <c:f>Sheet2!$V$85:$X$85</c:f>
              <c:strCache>
                <c:ptCount val="3"/>
                <c:pt idx="0">
                  <c:v>Wasting</c:v>
                </c:pt>
                <c:pt idx="1">
                  <c:v>Stunting</c:v>
                </c:pt>
                <c:pt idx="2">
                  <c:v>Underweight</c:v>
                </c:pt>
              </c:strCache>
            </c:strRef>
          </c:cat>
          <c:val>
            <c:numRef>
              <c:f>Sheet2!$V$88:$X$88</c:f>
              <c:numCache>
                <c:formatCode>0%</c:formatCode>
                <c:ptCount val="3"/>
                <c:pt idx="0">
                  <c:v>0.33000000000000085</c:v>
                </c:pt>
                <c:pt idx="1">
                  <c:v>0.38000000000000067</c:v>
                </c:pt>
                <c:pt idx="2">
                  <c:v>0.15000000000000024</c:v>
                </c:pt>
              </c:numCache>
            </c:numRef>
          </c:val>
        </c:ser>
        <c:dLbls>
          <c:showVal val="1"/>
        </c:dLbls>
        <c:axId val="81618048"/>
        <c:axId val="81619968"/>
      </c:barChart>
      <c:catAx>
        <c:axId val="8161804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IN"/>
                  <a:t>Nutrition Status</a:t>
                </a:r>
              </a:p>
            </c:rich>
          </c:tx>
          <c:layout/>
        </c:title>
        <c:tickLblPos val="nextTo"/>
        <c:crossAx val="81619968"/>
        <c:crosses val="autoZero"/>
        <c:auto val="1"/>
        <c:lblAlgn val="ctr"/>
        <c:lblOffset val="100"/>
      </c:catAx>
      <c:valAx>
        <c:axId val="8161996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IN"/>
                  <a:t>Percentage of birth height</a:t>
                </a:r>
              </a:p>
            </c:rich>
          </c:tx>
          <c:layout/>
        </c:title>
        <c:numFmt formatCode="0%" sourceLinked="1"/>
        <c:tickLblPos val="nextTo"/>
        <c:crossAx val="8161804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plotArea>
      <c:layout/>
      <c:barChart>
        <c:barDir val="col"/>
        <c:grouping val="clustered"/>
        <c:ser>
          <c:idx val="0"/>
          <c:order val="0"/>
          <c:tx>
            <c:strRef>
              <c:f>Sheet2!$J$94</c:f>
              <c:strCache>
                <c:ptCount val="1"/>
                <c:pt idx="0">
                  <c:v>Full term</c:v>
                </c:pt>
              </c:strCache>
            </c:strRef>
          </c:tx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Sheet2!$K$93:$M$93</c:f>
              <c:strCache>
                <c:ptCount val="3"/>
                <c:pt idx="0">
                  <c:v>Wasting</c:v>
                </c:pt>
                <c:pt idx="1">
                  <c:v>Stunting</c:v>
                </c:pt>
                <c:pt idx="2">
                  <c:v>Underweight</c:v>
                </c:pt>
              </c:strCache>
            </c:strRef>
          </c:cat>
          <c:val>
            <c:numRef>
              <c:f>Sheet2!$K$94:$M$94</c:f>
              <c:numCache>
                <c:formatCode>0%</c:formatCode>
                <c:ptCount val="3"/>
                <c:pt idx="0">
                  <c:v>0.4</c:v>
                </c:pt>
                <c:pt idx="1">
                  <c:v>0.56999999999999995</c:v>
                </c:pt>
                <c:pt idx="2">
                  <c:v>0.30000000000000032</c:v>
                </c:pt>
              </c:numCache>
            </c:numRef>
          </c:val>
        </c:ser>
        <c:ser>
          <c:idx val="1"/>
          <c:order val="1"/>
          <c:tx>
            <c:strRef>
              <c:f>Sheet2!$J$95</c:f>
              <c:strCache>
                <c:ptCount val="1"/>
                <c:pt idx="0">
                  <c:v>Pre term</c:v>
                </c:pt>
              </c:strCache>
            </c:strRef>
          </c:tx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Sheet2!$K$93:$M$93</c:f>
              <c:strCache>
                <c:ptCount val="3"/>
                <c:pt idx="0">
                  <c:v>Wasting</c:v>
                </c:pt>
                <c:pt idx="1">
                  <c:v>Stunting</c:v>
                </c:pt>
                <c:pt idx="2">
                  <c:v>Underweight</c:v>
                </c:pt>
              </c:strCache>
            </c:strRef>
          </c:cat>
          <c:val>
            <c:numRef>
              <c:f>Sheet2!$K$95:$M$95</c:f>
              <c:numCache>
                <c:formatCode>0%</c:formatCode>
                <c:ptCount val="3"/>
                <c:pt idx="0">
                  <c:v>0.66000000000000159</c:v>
                </c:pt>
                <c:pt idx="1">
                  <c:v>0.66000000000000159</c:v>
                </c:pt>
                <c:pt idx="2">
                  <c:v>0.33000000000000085</c:v>
                </c:pt>
              </c:numCache>
            </c:numRef>
          </c:val>
        </c:ser>
        <c:dLbls>
          <c:showVal val="1"/>
        </c:dLbls>
        <c:axId val="81663104"/>
        <c:axId val="81665024"/>
      </c:barChart>
      <c:catAx>
        <c:axId val="8166310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IN" sz="1400" dirty="0" smtClean="0">
                    <a:latin typeface="Times New Roman" pitchFamily="18" charset="0"/>
                    <a:cs typeface="Times New Roman" pitchFamily="18" charset="0"/>
                  </a:rPr>
                  <a:t>Nutritional</a:t>
                </a:r>
                <a:r>
                  <a:rPr lang="en-IN" sz="1400" baseline="0" dirty="0" smtClean="0">
                    <a:latin typeface="Times New Roman" pitchFamily="18" charset="0"/>
                    <a:cs typeface="Times New Roman" pitchFamily="18" charset="0"/>
                  </a:rPr>
                  <a:t> Status</a:t>
                </a:r>
                <a:endParaRPr lang="en-IN" sz="1400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/>
        </c:title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1665024"/>
        <c:crosses val="autoZero"/>
        <c:auto val="1"/>
        <c:lblAlgn val="ctr"/>
        <c:lblOffset val="100"/>
      </c:catAx>
      <c:valAx>
        <c:axId val="8166502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IN" sz="1800" dirty="0" smtClean="0">
                    <a:latin typeface="Times New Roman" pitchFamily="18" charset="0"/>
                    <a:cs typeface="Times New Roman" pitchFamily="18" charset="0"/>
                  </a:rPr>
                  <a:t>Percentag</a:t>
                </a:r>
                <a:r>
                  <a:rPr lang="en-IN" sz="1800" baseline="0" dirty="0" smtClean="0">
                    <a:latin typeface="Times New Roman" pitchFamily="18" charset="0"/>
                    <a:cs typeface="Times New Roman" pitchFamily="18" charset="0"/>
                  </a:rPr>
                  <a:t>e of full an pre term</a:t>
                </a:r>
                <a:endParaRPr lang="en-IN" sz="1800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/>
        </c:title>
        <c:numFmt formatCode="0%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166310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plotArea>
      <c:layout/>
      <c:barChart>
        <c:barDir val="col"/>
        <c:grouping val="clustered"/>
        <c:ser>
          <c:idx val="0"/>
          <c:order val="0"/>
          <c:tx>
            <c:strRef>
              <c:f>Sheet2!$J$40</c:f>
              <c:strCache>
                <c:ptCount val="1"/>
                <c:pt idx="0">
                  <c:v>Home</c:v>
                </c:pt>
              </c:strCache>
            </c:strRef>
          </c:tx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Sheet2!$K$39:$M$39</c:f>
              <c:strCache>
                <c:ptCount val="3"/>
                <c:pt idx="0">
                  <c:v>Wasting</c:v>
                </c:pt>
                <c:pt idx="1">
                  <c:v>Stunting</c:v>
                </c:pt>
                <c:pt idx="2">
                  <c:v>Underweight</c:v>
                </c:pt>
              </c:strCache>
            </c:strRef>
          </c:cat>
          <c:val>
            <c:numRef>
              <c:f>Sheet2!$K$40:$M$40</c:f>
              <c:numCache>
                <c:formatCode>0%</c:formatCode>
                <c:ptCount val="3"/>
                <c:pt idx="0">
                  <c:v>0.38000000000000067</c:v>
                </c:pt>
                <c:pt idx="1">
                  <c:v>0.77000000000000135</c:v>
                </c:pt>
                <c:pt idx="2">
                  <c:v>0.55000000000000004</c:v>
                </c:pt>
              </c:numCache>
            </c:numRef>
          </c:val>
        </c:ser>
        <c:ser>
          <c:idx val="1"/>
          <c:order val="1"/>
          <c:tx>
            <c:strRef>
              <c:f>Sheet2!$J$41</c:f>
              <c:strCache>
                <c:ptCount val="1"/>
                <c:pt idx="0">
                  <c:v>Govt. Facility</c:v>
                </c:pt>
              </c:strCache>
            </c:strRef>
          </c:tx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Sheet2!$K$39:$M$39</c:f>
              <c:strCache>
                <c:ptCount val="3"/>
                <c:pt idx="0">
                  <c:v>Wasting</c:v>
                </c:pt>
                <c:pt idx="1">
                  <c:v>Stunting</c:v>
                </c:pt>
                <c:pt idx="2">
                  <c:v>Underweight</c:v>
                </c:pt>
              </c:strCache>
            </c:strRef>
          </c:cat>
          <c:val>
            <c:numRef>
              <c:f>Sheet2!$K$41:$M$41</c:f>
              <c:numCache>
                <c:formatCode>0%</c:formatCode>
                <c:ptCount val="3"/>
                <c:pt idx="0">
                  <c:v>0.39000000000000068</c:v>
                </c:pt>
                <c:pt idx="1">
                  <c:v>0.54</c:v>
                </c:pt>
                <c:pt idx="2">
                  <c:v>0.28000000000000008</c:v>
                </c:pt>
              </c:numCache>
            </c:numRef>
          </c:val>
        </c:ser>
        <c:ser>
          <c:idx val="2"/>
          <c:order val="2"/>
          <c:tx>
            <c:strRef>
              <c:f>Sheet2!$J$42</c:f>
              <c:strCache>
                <c:ptCount val="1"/>
                <c:pt idx="0">
                  <c:v>Private Facility</c:v>
                </c:pt>
              </c:strCache>
            </c:strRef>
          </c:tx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Sheet2!$K$39:$M$39</c:f>
              <c:strCache>
                <c:ptCount val="3"/>
                <c:pt idx="0">
                  <c:v>Wasting</c:v>
                </c:pt>
                <c:pt idx="1">
                  <c:v>Stunting</c:v>
                </c:pt>
                <c:pt idx="2">
                  <c:v>Underweight</c:v>
                </c:pt>
              </c:strCache>
            </c:strRef>
          </c:cat>
          <c:val>
            <c:numRef>
              <c:f>Sheet2!$K$42:$M$42</c:f>
              <c:numCache>
                <c:formatCode>0%</c:formatCode>
                <c:ptCount val="3"/>
                <c:pt idx="0">
                  <c:v>0.53</c:v>
                </c:pt>
                <c:pt idx="1">
                  <c:v>0.60000000000000064</c:v>
                </c:pt>
                <c:pt idx="2">
                  <c:v>0.2</c:v>
                </c:pt>
              </c:numCache>
            </c:numRef>
          </c:val>
        </c:ser>
        <c:dLbls>
          <c:showVal val="1"/>
        </c:dLbls>
        <c:axId val="81725312"/>
        <c:axId val="81735680"/>
      </c:barChart>
      <c:catAx>
        <c:axId val="8172531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IN" sz="1400" dirty="0" smtClean="0">
                    <a:latin typeface="Times New Roman" pitchFamily="18" charset="0"/>
                    <a:cs typeface="Times New Roman" pitchFamily="18" charset="0"/>
                  </a:rPr>
                  <a:t>Nutritional</a:t>
                </a:r>
                <a:r>
                  <a:rPr lang="en-IN" sz="1400" baseline="0" dirty="0" smtClean="0">
                    <a:latin typeface="Times New Roman" pitchFamily="18" charset="0"/>
                    <a:cs typeface="Times New Roman" pitchFamily="18" charset="0"/>
                  </a:rPr>
                  <a:t>  Status</a:t>
                </a:r>
                <a:endParaRPr lang="en-IN" sz="1400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</c:title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1735680"/>
        <c:crosses val="autoZero"/>
        <c:auto val="1"/>
        <c:lblAlgn val="ctr"/>
        <c:lblOffset val="100"/>
      </c:catAx>
      <c:valAx>
        <c:axId val="8173568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IN" sz="1400" dirty="0" smtClean="0">
                    <a:latin typeface="Times New Roman" pitchFamily="18" charset="0"/>
                    <a:cs typeface="Times New Roman" pitchFamily="18" charset="0"/>
                  </a:rPr>
                  <a:t>Percentage</a:t>
                </a:r>
                <a:r>
                  <a:rPr lang="en-IN" sz="1400" baseline="0" dirty="0" smtClean="0">
                    <a:latin typeface="Times New Roman" pitchFamily="18" charset="0"/>
                    <a:cs typeface="Times New Roman" pitchFamily="18" charset="0"/>
                  </a:rPr>
                  <a:t> of place of delivery</a:t>
                </a:r>
                <a:endParaRPr lang="en-IN" sz="1400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</c:title>
        <c:numFmt formatCode="0%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1725312"/>
        <c:crosses val="autoZero"/>
        <c:crossBetween val="between"/>
      </c:valAx>
    </c:plotArea>
    <c:legend>
      <c:legendPos val="r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title>
      <c:tx>
        <c:rich>
          <a:bodyPr/>
          <a:lstStyle/>
          <a:p>
            <a:pPr>
              <a:defRPr/>
            </a:pPr>
            <a:r>
              <a:rPr lang="en-IN"/>
              <a:t>Status</a:t>
            </a:r>
            <a:r>
              <a:rPr lang="en-IN" baseline="0"/>
              <a:t> of Nutrition with time of complientary feeding start</a:t>
            </a:r>
            <a:endParaRPr lang="en-IN"/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Sheet2!$H$132</c:f>
              <c:strCache>
                <c:ptCount val="1"/>
                <c:pt idx="0">
                  <c:v>Before 6 months</c:v>
                </c:pt>
              </c:strCache>
            </c:strRef>
          </c:tx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Sheet2!$I$131:$K$131</c:f>
              <c:strCache>
                <c:ptCount val="3"/>
                <c:pt idx="0">
                  <c:v>Wasting</c:v>
                </c:pt>
                <c:pt idx="1">
                  <c:v>Stunting</c:v>
                </c:pt>
                <c:pt idx="2">
                  <c:v>Underweight</c:v>
                </c:pt>
              </c:strCache>
            </c:strRef>
          </c:cat>
          <c:val>
            <c:numRef>
              <c:f>Sheet2!$I$132:$K$132</c:f>
              <c:numCache>
                <c:formatCode>0%</c:formatCode>
                <c:ptCount val="3"/>
                <c:pt idx="0">
                  <c:v>0.5</c:v>
                </c:pt>
                <c:pt idx="1">
                  <c:v>0.78</c:v>
                </c:pt>
                <c:pt idx="2">
                  <c:v>0.5</c:v>
                </c:pt>
              </c:numCache>
            </c:numRef>
          </c:val>
        </c:ser>
        <c:ser>
          <c:idx val="1"/>
          <c:order val="1"/>
          <c:tx>
            <c:strRef>
              <c:f>Sheet2!$H$133</c:f>
              <c:strCache>
                <c:ptCount val="1"/>
                <c:pt idx="0">
                  <c:v>After 6 months</c:v>
                </c:pt>
              </c:strCache>
            </c:strRef>
          </c:tx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Sheet2!$I$131:$K$131</c:f>
              <c:strCache>
                <c:ptCount val="3"/>
                <c:pt idx="0">
                  <c:v>Wasting</c:v>
                </c:pt>
                <c:pt idx="1">
                  <c:v>Stunting</c:v>
                </c:pt>
                <c:pt idx="2">
                  <c:v>Underweight</c:v>
                </c:pt>
              </c:strCache>
            </c:strRef>
          </c:cat>
          <c:val>
            <c:numRef>
              <c:f>Sheet2!$I$133:$K$133</c:f>
              <c:numCache>
                <c:formatCode>0%</c:formatCode>
                <c:ptCount val="3"/>
                <c:pt idx="0">
                  <c:v>0.35000000000000031</c:v>
                </c:pt>
                <c:pt idx="1">
                  <c:v>0.61000000000000065</c:v>
                </c:pt>
                <c:pt idx="2">
                  <c:v>0.30000000000000032</c:v>
                </c:pt>
              </c:numCache>
            </c:numRef>
          </c:val>
        </c:ser>
        <c:dLbls>
          <c:showVal val="1"/>
        </c:dLbls>
        <c:axId val="81774080"/>
        <c:axId val="81776000"/>
      </c:barChart>
      <c:catAx>
        <c:axId val="8177408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IN" sz="1400" dirty="0" smtClean="0">
                    <a:latin typeface="Times New Roman" pitchFamily="18" charset="0"/>
                    <a:cs typeface="Times New Roman" pitchFamily="18" charset="0"/>
                  </a:rPr>
                  <a:t>Nutritional</a:t>
                </a:r>
                <a:r>
                  <a:rPr lang="en-IN" sz="1400" baseline="0" dirty="0" smtClean="0">
                    <a:latin typeface="Times New Roman" pitchFamily="18" charset="0"/>
                    <a:cs typeface="Times New Roman" pitchFamily="18" charset="0"/>
                  </a:rPr>
                  <a:t> Status</a:t>
                </a:r>
                <a:endParaRPr lang="en-IN" sz="1400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</c:title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1776000"/>
        <c:crosses val="autoZero"/>
        <c:auto val="1"/>
        <c:lblAlgn val="ctr"/>
        <c:lblOffset val="100"/>
      </c:catAx>
      <c:valAx>
        <c:axId val="8177600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28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IN" sz="1400" dirty="0" smtClean="0">
                    <a:latin typeface="Times New Roman" pitchFamily="18" charset="0"/>
                    <a:cs typeface="Times New Roman" pitchFamily="18" charset="0"/>
                  </a:rPr>
                  <a:t>Percentage</a:t>
                </a:r>
                <a:r>
                  <a:rPr lang="en-IN" sz="1400" baseline="0" dirty="0" smtClean="0">
                    <a:latin typeface="Times New Roman" pitchFamily="18" charset="0"/>
                    <a:cs typeface="Times New Roman" pitchFamily="18" charset="0"/>
                  </a:rPr>
                  <a:t> of children</a:t>
                </a:r>
                <a:endParaRPr lang="en-IN" sz="1400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>
            <c:manualLayout>
              <c:xMode val="edge"/>
              <c:yMode val="edge"/>
              <c:x val="9.25925925925929E-3"/>
              <c:y val="0.30147771866451456"/>
            </c:manualLayout>
          </c:layout>
        </c:title>
        <c:numFmt formatCode="0%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1774080"/>
        <c:crosses val="autoZero"/>
        <c:crossBetween val="between"/>
      </c:valAx>
    </c:plotArea>
    <c:legend>
      <c:legendPos val="r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plotArea>
      <c:layout/>
      <c:barChart>
        <c:barDir val="col"/>
        <c:grouping val="clustered"/>
        <c:ser>
          <c:idx val="0"/>
          <c:order val="0"/>
          <c:tx>
            <c:strRef>
              <c:f>Sheet2!$H$170</c:f>
              <c:strCache>
                <c:ptCount val="1"/>
                <c:pt idx="0">
                  <c:v>Wasting</c:v>
                </c:pt>
              </c:strCache>
            </c:strRef>
          </c:tx>
          <c:dLbls>
            <c:dLbl>
              <c:idx val="0"/>
              <c:layout>
                <c:manualLayout>
                  <c:x val="-1.0802469135802498E-2"/>
                  <c:y val="-2.5254293948050392E-2"/>
                </c:manualLayout>
              </c:layout>
              <c:showVal val="1"/>
            </c:dLbl>
            <c:dLbl>
              <c:idx val="2"/>
              <c:layout>
                <c:manualLayout>
                  <c:x val="-2.0061728395061783E-2"/>
                  <c:y val="8.4180979826834704E-3"/>
                </c:manualLayout>
              </c:layout>
              <c:showVal val="1"/>
            </c:dLbl>
            <c:showVal val="1"/>
          </c:dLbls>
          <c:cat>
            <c:strRef>
              <c:f>Sheet2!$G$171:$G$174</c:f>
              <c:strCache>
                <c:ptCount val="4"/>
                <c:pt idx="0">
                  <c:v>General</c:v>
                </c:pt>
                <c:pt idx="1">
                  <c:v>OBC</c:v>
                </c:pt>
                <c:pt idx="2">
                  <c:v>SC</c:v>
                </c:pt>
                <c:pt idx="3">
                  <c:v>ST</c:v>
                </c:pt>
              </c:strCache>
            </c:strRef>
          </c:cat>
          <c:val>
            <c:numRef>
              <c:f>Sheet2!$H$171:$H$174</c:f>
              <c:numCache>
                <c:formatCode>0%</c:formatCode>
                <c:ptCount val="4"/>
                <c:pt idx="0">
                  <c:v>0.28000000000000008</c:v>
                </c:pt>
                <c:pt idx="1">
                  <c:v>0.37000000000000038</c:v>
                </c:pt>
                <c:pt idx="2">
                  <c:v>0.56999999999999995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Sheet2!$I$170</c:f>
              <c:strCache>
                <c:ptCount val="1"/>
                <c:pt idx="0">
                  <c:v>Stunting</c:v>
                </c:pt>
              </c:strCache>
            </c:strRef>
          </c:tx>
          <c:dLbls>
            <c:dLbl>
              <c:idx val="1"/>
              <c:layout>
                <c:manualLayout>
                  <c:x val="2.3148148148148147E-2"/>
                  <c:y val="-2.806032660894488E-3"/>
                </c:manualLayout>
              </c:layout>
              <c:showVal val="1"/>
            </c:dLbl>
            <c:showVal val="1"/>
          </c:dLbls>
          <c:cat>
            <c:strRef>
              <c:f>Sheet2!$G$171:$G$174</c:f>
              <c:strCache>
                <c:ptCount val="4"/>
                <c:pt idx="0">
                  <c:v>General</c:v>
                </c:pt>
                <c:pt idx="1">
                  <c:v>OBC</c:v>
                </c:pt>
                <c:pt idx="2">
                  <c:v>SC</c:v>
                </c:pt>
                <c:pt idx="3">
                  <c:v>ST</c:v>
                </c:pt>
              </c:strCache>
            </c:strRef>
          </c:cat>
          <c:val>
            <c:numRef>
              <c:f>Sheet2!$I$171:$I$174</c:f>
              <c:numCache>
                <c:formatCode>0%</c:formatCode>
                <c:ptCount val="4"/>
                <c:pt idx="0">
                  <c:v>0.47000000000000008</c:v>
                </c:pt>
                <c:pt idx="1">
                  <c:v>0.38000000000000067</c:v>
                </c:pt>
                <c:pt idx="2">
                  <c:v>0.69000000000000061</c:v>
                </c:pt>
                <c:pt idx="3">
                  <c:v>0.5</c:v>
                </c:pt>
              </c:numCache>
            </c:numRef>
          </c:val>
        </c:ser>
        <c:ser>
          <c:idx val="2"/>
          <c:order val="2"/>
          <c:tx>
            <c:strRef>
              <c:f>Sheet2!$J$170</c:f>
              <c:strCache>
                <c:ptCount val="1"/>
                <c:pt idx="0">
                  <c:v>Underweight</c:v>
                </c:pt>
              </c:strCache>
            </c:strRef>
          </c:tx>
          <c:dLbls>
            <c:dLbl>
              <c:idx val="2"/>
              <c:layout>
                <c:manualLayout>
                  <c:x val="2.1604938271604975E-2"/>
                  <c:y val="0"/>
                </c:manualLayout>
              </c:layout>
              <c:showVal val="1"/>
            </c:dLbl>
            <c:showVal val="1"/>
          </c:dLbls>
          <c:cat>
            <c:strRef>
              <c:f>Sheet2!$G$171:$G$174</c:f>
              <c:strCache>
                <c:ptCount val="4"/>
                <c:pt idx="0">
                  <c:v>General</c:v>
                </c:pt>
                <c:pt idx="1">
                  <c:v>OBC</c:v>
                </c:pt>
                <c:pt idx="2">
                  <c:v>SC</c:v>
                </c:pt>
                <c:pt idx="3">
                  <c:v>ST</c:v>
                </c:pt>
              </c:strCache>
            </c:strRef>
          </c:cat>
          <c:val>
            <c:numRef>
              <c:f>Sheet2!$J$171:$J$174</c:f>
              <c:numCache>
                <c:formatCode>0%</c:formatCode>
                <c:ptCount val="4"/>
                <c:pt idx="0">
                  <c:v>0.19</c:v>
                </c:pt>
                <c:pt idx="1">
                  <c:v>0.22</c:v>
                </c:pt>
                <c:pt idx="2">
                  <c:v>0.53</c:v>
                </c:pt>
                <c:pt idx="3">
                  <c:v>0</c:v>
                </c:pt>
              </c:numCache>
            </c:numRef>
          </c:val>
        </c:ser>
        <c:dLbls>
          <c:showVal val="1"/>
        </c:dLbls>
        <c:axId val="81832576"/>
        <c:axId val="81842560"/>
      </c:barChart>
      <c:catAx>
        <c:axId val="81832576"/>
        <c:scaling>
          <c:orientation val="minMax"/>
        </c:scaling>
        <c:axPos val="b"/>
        <c:tickLblPos val="nextTo"/>
        <c:crossAx val="81842560"/>
        <c:crosses val="autoZero"/>
        <c:auto val="1"/>
        <c:lblAlgn val="ctr"/>
        <c:lblOffset val="100"/>
      </c:catAx>
      <c:valAx>
        <c:axId val="81842560"/>
        <c:scaling>
          <c:orientation val="minMax"/>
        </c:scaling>
        <c:axPos val="l"/>
        <c:numFmt formatCode="0%" sourceLinked="1"/>
        <c:tickLblPos val="nextTo"/>
        <c:crossAx val="81832576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barChart>
        <c:barDir val="col"/>
        <c:grouping val="clustered"/>
        <c:ser>
          <c:idx val="0"/>
          <c:order val="0"/>
          <c:tx>
            <c:strRef>
              <c:f>Sheet2!$P$290</c:f>
              <c:strCache>
                <c:ptCount val="1"/>
                <c:pt idx="0">
                  <c:v>Stunting</c:v>
                </c:pt>
              </c:strCache>
            </c:strRef>
          </c:tx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Sheet2!$O$291:$O$294</c:f>
              <c:strCache>
                <c:ptCount val="4"/>
                <c:pt idx="0">
                  <c:v>IFA YES</c:v>
                </c:pt>
                <c:pt idx="1">
                  <c:v>IFA No</c:v>
                </c:pt>
                <c:pt idx="2">
                  <c:v>TT Yes</c:v>
                </c:pt>
                <c:pt idx="3">
                  <c:v>TT No</c:v>
                </c:pt>
              </c:strCache>
            </c:strRef>
          </c:cat>
          <c:val>
            <c:numRef>
              <c:f>Sheet2!$P$291:$P$294</c:f>
              <c:numCache>
                <c:formatCode>0%</c:formatCode>
                <c:ptCount val="4"/>
                <c:pt idx="0">
                  <c:v>0.56000000000000005</c:v>
                </c:pt>
                <c:pt idx="1">
                  <c:v>0.71000000000000063</c:v>
                </c:pt>
                <c:pt idx="2">
                  <c:v>0.56999999999999995</c:v>
                </c:pt>
                <c:pt idx="3">
                  <c:v>0.66000000000000159</c:v>
                </c:pt>
              </c:numCache>
            </c:numRef>
          </c:val>
        </c:ser>
        <c:ser>
          <c:idx val="1"/>
          <c:order val="1"/>
          <c:tx>
            <c:strRef>
              <c:f>Sheet2!$Q$290</c:f>
              <c:strCache>
                <c:ptCount val="1"/>
                <c:pt idx="0">
                  <c:v>Underweight</c:v>
                </c:pt>
              </c:strCache>
            </c:strRef>
          </c:tx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Sheet2!$O$291:$O$294</c:f>
              <c:strCache>
                <c:ptCount val="4"/>
                <c:pt idx="0">
                  <c:v>IFA YES</c:v>
                </c:pt>
                <c:pt idx="1">
                  <c:v>IFA No</c:v>
                </c:pt>
                <c:pt idx="2">
                  <c:v>TT Yes</c:v>
                </c:pt>
                <c:pt idx="3">
                  <c:v>TT No</c:v>
                </c:pt>
              </c:strCache>
            </c:strRef>
          </c:cat>
          <c:val>
            <c:numRef>
              <c:f>Sheet2!$Q$291:$Q$294</c:f>
              <c:numCache>
                <c:formatCode>0%</c:formatCode>
                <c:ptCount val="4"/>
                <c:pt idx="0">
                  <c:v>0.30000000000000032</c:v>
                </c:pt>
                <c:pt idx="1">
                  <c:v>0.4</c:v>
                </c:pt>
                <c:pt idx="2">
                  <c:v>0.30000000000000032</c:v>
                </c:pt>
                <c:pt idx="3">
                  <c:v>0.66000000000000159</c:v>
                </c:pt>
              </c:numCache>
            </c:numRef>
          </c:val>
        </c:ser>
        <c:dLbls>
          <c:showVal val="1"/>
        </c:dLbls>
        <c:axId val="82146816"/>
        <c:axId val="82148736"/>
      </c:barChart>
      <c:catAx>
        <c:axId val="8214681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IN" sz="1600" dirty="0" smtClean="0">
                    <a:latin typeface="Times New Roman" pitchFamily="18" charset="0"/>
                    <a:cs typeface="Times New Roman" pitchFamily="18" charset="0"/>
                  </a:rPr>
                  <a:t>STATUS</a:t>
                </a:r>
                <a:r>
                  <a:rPr lang="en-IN" sz="1600" baseline="0" dirty="0" smtClean="0">
                    <a:latin typeface="Times New Roman" pitchFamily="18" charset="0"/>
                    <a:cs typeface="Times New Roman" pitchFamily="18" charset="0"/>
                  </a:rPr>
                  <a:t> OF ANC PACKAGE</a:t>
                </a:r>
                <a:endParaRPr lang="en-IN" sz="1600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</c:title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2148736"/>
        <c:crosses val="autoZero"/>
        <c:auto val="1"/>
        <c:lblAlgn val="ctr"/>
        <c:lblOffset val="100"/>
      </c:catAx>
      <c:valAx>
        <c:axId val="8214873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IN" sz="1400" dirty="0" smtClean="0">
                    <a:latin typeface="Times New Roman" pitchFamily="18" charset="0"/>
                    <a:cs typeface="Times New Roman" pitchFamily="18" charset="0"/>
                  </a:rPr>
                  <a:t>Percentage</a:t>
                </a:r>
                <a:r>
                  <a:rPr lang="en-IN" sz="1400" baseline="0" dirty="0" smtClean="0">
                    <a:latin typeface="Times New Roman" pitchFamily="18" charset="0"/>
                    <a:cs typeface="Times New Roman" pitchFamily="18" charset="0"/>
                  </a:rPr>
                  <a:t> of level of nutrition</a:t>
                </a:r>
                <a:endParaRPr lang="en-IN" sz="1400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</c:title>
        <c:numFmt formatCode="0%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2146816"/>
        <c:crosses val="autoZero"/>
        <c:crossBetween val="between"/>
      </c:valAx>
    </c:plotArea>
    <c:legend>
      <c:legendPos val="r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title>
      <c:tx>
        <c:rich>
          <a:bodyPr/>
          <a:lstStyle/>
          <a:p>
            <a:pPr>
              <a:defRPr/>
            </a:pPr>
            <a:r>
              <a:rPr lang="en-IN" dirty="0" smtClean="0"/>
              <a:t>Chart</a:t>
            </a:r>
            <a:r>
              <a:rPr lang="en-IN" baseline="0" dirty="0" smtClean="0"/>
              <a:t> 2:</a:t>
            </a:r>
            <a:r>
              <a:rPr lang="en-IN" dirty="0" smtClean="0"/>
              <a:t>Religion</a:t>
            </a:r>
            <a:r>
              <a:rPr lang="en-IN" baseline="0" dirty="0" smtClean="0"/>
              <a:t> </a:t>
            </a:r>
            <a:r>
              <a:rPr lang="en-IN" baseline="0" dirty="0"/>
              <a:t>of HH</a:t>
            </a:r>
            <a:endParaRPr lang="en-IN" dirty="0"/>
          </a:p>
        </c:rich>
      </c:tx>
      <c:layout/>
    </c:title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1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LegendKey val="1"/>
            <c:showVal val="1"/>
            <c:showCatName val="1"/>
            <c:showPercent val="1"/>
            <c:separator>
</c:separator>
            <c:showLeaderLines val="1"/>
          </c:dLbls>
          <c:cat>
            <c:strRef>
              <c:f>Sheet1!$H$405:$H$408</c:f>
              <c:strCache>
                <c:ptCount val="4"/>
                <c:pt idx="0">
                  <c:v>Hindu</c:v>
                </c:pt>
                <c:pt idx="1">
                  <c:v>Muslim</c:v>
                </c:pt>
                <c:pt idx="2">
                  <c:v>Sikh</c:v>
                </c:pt>
                <c:pt idx="3">
                  <c:v>Christian</c:v>
                </c:pt>
              </c:strCache>
            </c:strRef>
          </c:cat>
          <c:val>
            <c:numRef>
              <c:f>Sheet1!$I$405:$I$408</c:f>
              <c:numCache>
                <c:formatCode>0.00%</c:formatCode>
                <c:ptCount val="4"/>
                <c:pt idx="0">
                  <c:v>0.81159999999999999</c:v>
                </c:pt>
                <c:pt idx="1">
                  <c:v>5.1900000000000002E-2</c:v>
                </c:pt>
                <c:pt idx="2">
                  <c:v>0.11030000000000002</c:v>
                </c:pt>
                <c:pt idx="3">
                  <c:v>1.940000000000006E-2</c:v>
                </c:pt>
              </c:numCache>
            </c:numRef>
          </c:val>
        </c:ser>
        <c:dLbls>
          <c:showVal val="1"/>
        </c:dLbls>
        <c:firstSliceAng val="0"/>
      </c:pieChart>
    </c:plotArea>
    <c:legend>
      <c:legendPos val="r"/>
      <c:layout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title>
      <c:tx>
        <c:rich>
          <a:bodyPr/>
          <a:lstStyle/>
          <a:p>
            <a:pPr>
              <a:defRPr/>
            </a:pPr>
            <a:r>
              <a:rPr lang="en-IN" dirty="0" smtClean="0"/>
              <a:t>Chart 1: Caste</a:t>
            </a:r>
            <a:r>
              <a:rPr lang="en-IN" baseline="0" dirty="0" smtClean="0"/>
              <a:t> </a:t>
            </a:r>
            <a:r>
              <a:rPr lang="en-IN" baseline="0" dirty="0"/>
              <a:t>of HH</a:t>
            </a:r>
            <a:endParaRPr lang="en-IN" dirty="0"/>
          </a:p>
        </c:rich>
      </c:tx>
      <c:layout/>
    </c:title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dLblPos val="bestFit"/>
            <c:showVal val="1"/>
            <c:showCatName val="1"/>
            <c:showLeaderLines val="1"/>
          </c:dLbls>
          <c:cat>
            <c:strRef>
              <c:f>Sheet1!$H$535:$H$538</c:f>
              <c:strCache>
                <c:ptCount val="4"/>
                <c:pt idx="0">
                  <c:v>General</c:v>
                </c:pt>
                <c:pt idx="1">
                  <c:v>OBC</c:v>
                </c:pt>
                <c:pt idx="2">
                  <c:v>SC</c:v>
                </c:pt>
                <c:pt idx="3">
                  <c:v>ST</c:v>
                </c:pt>
              </c:strCache>
            </c:strRef>
          </c:cat>
          <c:val>
            <c:numRef>
              <c:f>Sheet1!$I$535:$I$538</c:f>
              <c:numCache>
                <c:formatCode>0.00%</c:formatCode>
                <c:ptCount val="4"/>
                <c:pt idx="0">
                  <c:v>0.2727</c:v>
                </c:pt>
                <c:pt idx="1">
                  <c:v>0.38310000000000038</c:v>
                </c:pt>
                <c:pt idx="2">
                  <c:v>0.31810000000000038</c:v>
                </c:pt>
                <c:pt idx="3">
                  <c:v>1.2900000000000003E-2</c:v>
                </c:pt>
              </c:numCache>
            </c:numRef>
          </c:val>
        </c:ser>
        <c:dLbls>
          <c:showVal val="1"/>
        </c:dLbls>
        <c:firstSliceAng val="0"/>
      </c:pieChart>
    </c:plotArea>
    <c:legend>
      <c:legendPos val="r"/>
      <c:layout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autoTitleDeleted val="1"/>
    <c:plotArea>
      <c:layout/>
      <c:barChart>
        <c:barDir val="col"/>
        <c:grouping val="clustered"/>
        <c:dLbls>
          <c:showVal val="1"/>
        </c:dLbls>
        <c:axId val="73545984"/>
        <c:axId val="73582464"/>
      </c:barChart>
      <c:catAx>
        <c:axId val="73545984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73582464"/>
        <c:crosses val="autoZero"/>
        <c:auto val="1"/>
        <c:lblAlgn val="ctr"/>
        <c:lblOffset val="100"/>
      </c:catAx>
      <c:valAx>
        <c:axId val="7358246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 dirty="0" smtClean="0"/>
                  <a:t>P</a:t>
                </a:r>
                <a:r>
                  <a:rPr lang="en-US" sz="1400" b="1" dirty="0" smtClean="0"/>
                  <a:t>ercentage of Households</a:t>
                </a:r>
                <a:endParaRPr lang="en-US" sz="1400" b="1" dirty="0"/>
              </a:p>
            </c:rich>
          </c:tx>
          <c:layout>
            <c:manualLayout>
              <c:xMode val="edge"/>
              <c:yMode val="edge"/>
              <c:x val="5.7471264367816334E-3"/>
              <c:y val="0.35746515521766897"/>
            </c:manualLayout>
          </c:layout>
        </c:title>
        <c:numFmt formatCode="0%" sourceLinked="1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73545984"/>
        <c:crosses val="autoZero"/>
        <c:crossBetween val="between"/>
      </c:valAx>
    </c:plotArea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style val="28"/>
  <c:chart>
    <c:title>
      <c:tx>
        <c:rich>
          <a:bodyPr/>
          <a:lstStyle/>
          <a:p>
            <a:pPr>
              <a:defRPr/>
            </a:pPr>
            <a:r>
              <a:rPr lang="en-IN"/>
              <a:t>Type</a:t>
            </a:r>
            <a:r>
              <a:rPr lang="en-IN" baseline="0"/>
              <a:t> of family</a:t>
            </a:r>
            <a:endParaRPr lang="en-IN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Sheet1!$H$435:$H$436</c:f>
              <c:strCache>
                <c:ptCount val="2"/>
                <c:pt idx="0">
                  <c:v>Nuclear</c:v>
                </c:pt>
                <c:pt idx="1">
                  <c:v>Joint</c:v>
                </c:pt>
              </c:strCache>
            </c:strRef>
          </c:cat>
          <c:val>
            <c:numRef>
              <c:f>Sheet1!$I$435:$I$436</c:f>
              <c:numCache>
                <c:formatCode>0.00%</c:formatCode>
                <c:ptCount val="2"/>
                <c:pt idx="0">
                  <c:v>0.40250000000000002</c:v>
                </c:pt>
                <c:pt idx="1">
                  <c:v>0.59089999999999998</c:v>
                </c:pt>
              </c:numCache>
            </c:numRef>
          </c:val>
        </c:ser>
        <c:dLbls>
          <c:showVal val="1"/>
        </c:dLbls>
        <c:axId val="77624832"/>
        <c:axId val="77626368"/>
      </c:barChart>
      <c:catAx>
        <c:axId val="77624832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77626368"/>
        <c:crosses val="autoZero"/>
        <c:auto val="1"/>
        <c:lblAlgn val="ctr"/>
        <c:lblOffset val="100"/>
      </c:catAx>
      <c:valAx>
        <c:axId val="7762636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IN" sz="1400">
                    <a:latin typeface="Times New Roman" pitchFamily="18" charset="0"/>
                    <a:cs typeface="Times New Roman" pitchFamily="18" charset="0"/>
                  </a:rPr>
                  <a:t>Percentage</a:t>
                </a:r>
              </a:p>
            </c:rich>
          </c:tx>
          <c:layout/>
        </c:title>
        <c:numFmt formatCode="0%" sourceLinked="0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77624832"/>
        <c:crosses val="autoZero"/>
        <c:crossBetween val="between"/>
      </c:valAx>
    </c:plotArea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style val="28"/>
  <c:chart>
    <c:autoTitleDeleted val="1"/>
    <c:plotArea>
      <c:layout/>
      <c:bar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Sheet1!$H$480:$H$482</c:f>
              <c:strCache>
                <c:ptCount val="3"/>
                <c:pt idx="0">
                  <c:v>&lt;10,000</c:v>
                </c:pt>
                <c:pt idx="1">
                  <c:v>10,000-20,000</c:v>
                </c:pt>
                <c:pt idx="2">
                  <c:v>&gt;20,000</c:v>
                </c:pt>
              </c:strCache>
            </c:strRef>
          </c:cat>
          <c:val>
            <c:numRef>
              <c:f>Sheet1!$I$480:$I$482</c:f>
              <c:numCache>
                <c:formatCode>0.00%</c:formatCode>
                <c:ptCount val="3"/>
                <c:pt idx="0">
                  <c:v>0.83109999999999995</c:v>
                </c:pt>
                <c:pt idx="1">
                  <c:v>0.15580000000000024</c:v>
                </c:pt>
                <c:pt idx="2">
                  <c:v>6.4000000000000203E-3</c:v>
                </c:pt>
              </c:numCache>
            </c:numRef>
          </c:val>
        </c:ser>
        <c:dLbls>
          <c:showVal val="1"/>
        </c:dLbls>
        <c:axId val="77647232"/>
        <c:axId val="77653504"/>
      </c:barChart>
      <c:catAx>
        <c:axId val="7764723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IN" sz="1400" dirty="0" smtClean="0"/>
                  <a:t>Monthly</a:t>
                </a:r>
                <a:r>
                  <a:rPr lang="en-IN" sz="1400" baseline="0" dirty="0" smtClean="0"/>
                  <a:t> Income</a:t>
                </a:r>
                <a:endParaRPr lang="en-IN" sz="1400" dirty="0"/>
              </a:p>
            </c:rich>
          </c:tx>
          <c:layout/>
        </c:title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77653504"/>
        <c:crosses val="autoZero"/>
        <c:auto val="1"/>
        <c:lblAlgn val="ctr"/>
        <c:lblOffset val="100"/>
      </c:catAx>
      <c:valAx>
        <c:axId val="7765350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IN" sz="1400" dirty="0" smtClean="0">
                    <a:latin typeface="Times New Roman" pitchFamily="18" charset="0"/>
                    <a:cs typeface="Times New Roman" pitchFamily="18" charset="0"/>
                  </a:rPr>
                  <a:t>Percentage</a:t>
                </a:r>
                <a:endParaRPr lang="en-IN" sz="1400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/>
        </c:title>
        <c:numFmt formatCode="0%" sourceLinked="0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77647232"/>
        <c:crosses val="autoZero"/>
        <c:crossBetween val="between"/>
      </c:valAx>
    </c:plotArea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26"/>
  <c:chart>
    <c:plotArea>
      <c:layout/>
      <c:barChart>
        <c:barDir val="col"/>
        <c:grouping val="clustered"/>
        <c:ser>
          <c:idx val="0"/>
          <c:order val="0"/>
          <c:dLbls>
            <c:dLblPos val="outEnd"/>
            <c:showVal val="1"/>
          </c:dLbls>
          <c:cat>
            <c:strRef>
              <c:f>Sheet1!$H$497:$H$499</c:f>
              <c:strCache>
                <c:ptCount val="3"/>
                <c:pt idx="0">
                  <c:v>&lt;5000</c:v>
                </c:pt>
                <c:pt idx="1">
                  <c:v>5000-10,000</c:v>
                </c:pt>
                <c:pt idx="2">
                  <c:v>&gt;10,000</c:v>
                </c:pt>
              </c:strCache>
            </c:strRef>
          </c:cat>
          <c:val>
            <c:numRef>
              <c:f>Sheet1!$I$497:$I$499</c:f>
              <c:numCache>
                <c:formatCode>0.00%</c:formatCode>
                <c:ptCount val="3"/>
                <c:pt idx="0">
                  <c:v>0.26620000000000005</c:v>
                </c:pt>
                <c:pt idx="1">
                  <c:v>0.61680000000000201</c:v>
                </c:pt>
                <c:pt idx="2">
                  <c:v>0.1103</c:v>
                </c:pt>
              </c:numCache>
            </c:numRef>
          </c:val>
        </c:ser>
        <c:axId val="73610752"/>
        <c:axId val="73612672"/>
      </c:barChart>
      <c:catAx>
        <c:axId val="7361075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IN"/>
                  <a:t>Monthly Expenditure</a:t>
                </a:r>
              </a:p>
            </c:rich>
          </c:tx>
          <c:layout/>
        </c:title>
        <c:tickLblPos val="nextTo"/>
        <c:crossAx val="73612672"/>
        <c:crosses val="autoZero"/>
        <c:auto val="1"/>
        <c:lblAlgn val="ctr"/>
        <c:lblOffset val="100"/>
      </c:catAx>
      <c:valAx>
        <c:axId val="7361267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IN"/>
                  <a:t>Percentage</a:t>
                </a:r>
              </a:p>
            </c:rich>
          </c:tx>
          <c:layout/>
        </c:title>
        <c:numFmt formatCode="0%" sourceLinked="0"/>
        <c:tickLblPos val="nextTo"/>
        <c:crossAx val="7361075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00745C-F7DA-4A02-9358-6E9F49768F5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2A53E3ED-2588-4339-9F05-3D036CED55D1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IN" sz="2400" dirty="0" smtClean="0"/>
            <a:t>ENBCR</a:t>
          </a:r>
          <a:endParaRPr lang="en-IN" sz="1800" dirty="0"/>
        </a:p>
      </dgm:t>
    </dgm:pt>
    <dgm:pt modelId="{53853641-B7FB-4E89-BD26-447110BF4D80}" type="parTrans" cxnId="{FD953392-FA2A-44AA-93F6-1B97A18928AE}">
      <dgm:prSet/>
      <dgm:spPr/>
      <dgm:t>
        <a:bodyPr/>
        <a:lstStyle/>
        <a:p>
          <a:endParaRPr lang="en-IN"/>
        </a:p>
      </dgm:t>
    </dgm:pt>
    <dgm:pt modelId="{C451DFFD-13B2-460C-A7C1-DA98A33F2914}" type="sibTrans" cxnId="{FD953392-FA2A-44AA-93F6-1B97A18928AE}">
      <dgm:prSet/>
      <dgm:spPr/>
      <dgm:t>
        <a:bodyPr/>
        <a:lstStyle/>
        <a:p>
          <a:endParaRPr lang="en-IN"/>
        </a:p>
      </dgm:t>
    </dgm:pt>
    <dgm:pt modelId="{CF8CBD72-3FD2-4BD4-B985-9B27837C0449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IN" sz="2400" dirty="0" smtClean="0"/>
            <a:t>HBPNC</a:t>
          </a:r>
          <a:endParaRPr lang="en-IN" sz="2400" dirty="0"/>
        </a:p>
      </dgm:t>
    </dgm:pt>
    <dgm:pt modelId="{734A21BC-F445-4C25-AF4B-E30EFA650268}" type="parTrans" cxnId="{9392B12A-F606-45AD-A823-7B60B9E6A4A0}">
      <dgm:prSet/>
      <dgm:spPr/>
      <dgm:t>
        <a:bodyPr/>
        <a:lstStyle/>
        <a:p>
          <a:endParaRPr lang="en-IN"/>
        </a:p>
      </dgm:t>
    </dgm:pt>
    <dgm:pt modelId="{36F790BC-0FD6-45DB-B26C-41CB185506AF}" type="sibTrans" cxnId="{9392B12A-F606-45AD-A823-7B60B9E6A4A0}">
      <dgm:prSet/>
      <dgm:spPr/>
      <dgm:t>
        <a:bodyPr/>
        <a:lstStyle/>
        <a:p>
          <a:endParaRPr lang="en-IN"/>
        </a:p>
      </dgm:t>
    </dgm:pt>
    <dgm:pt modelId="{35F30548-3403-4716-B1BE-1C86F78151B2}">
      <dgm:prSet phldrT="[Text]" custT="1"/>
      <dgm:spPr>
        <a:solidFill>
          <a:srgbClr val="7030A0"/>
        </a:solidFill>
      </dgm:spPr>
      <dgm:t>
        <a:bodyPr/>
        <a:lstStyle/>
        <a:p>
          <a:r>
            <a:rPr lang="en-IN" sz="2400" dirty="0" smtClean="0"/>
            <a:t>IMNCI</a:t>
          </a:r>
          <a:endParaRPr lang="en-IN" sz="2400" dirty="0"/>
        </a:p>
      </dgm:t>
    </dgm:pt>
    <dgm:pt modelId="{48A41B15-124C-4FEA-A447-4F51F80B4845}" type="parTrans" cxnId="{D5CF2D87-E46F-4FC3-9F44-A5B2A7D34205}">
      <dgm:prSet/>
      <dgm:spPr/>
      <dgm:t>
        <a:bodyPr/>
        <a:lstStyle/>
        <a:p>
          <a:endParaRPr lang="en-IN"/>
        </a:p>
      </dgm:t>
    </dgm:pt>
    <dgm:pt modelId="{2F99850E-5872-4A64-B912-A571497D875D}" type="sibTrans" cxnId="{D5CF2D87-E46F-4FC3-9F44-A5B2A7D34205}">
      <dgm:prSet/>
      <dgm:spPr/>
      <dgm:t>
        <a:bodyPr/>
        <a:lstStyle/>
        <a:p>
          <a:endParaRPr lang="en-IN"/>
        </a:p>
      </dgm:t>
    </dgm:pt>
    <dgm:pt modelId="{B58DCDCC-0168-4CB0-AE27-4A6A2EA26E40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IN" sz="1700" dirty="0" smtClean="0"/>
            <a:t>I</a:t>
          </a:r>
          <a:r>
            <a:rPr lang="en-IN" sz="1600" dirty="0" smtClean="0"/>
            <a:t>MMUNIZATIO</a:t>
          </a:r>
          <a:r>
            <a:rPr lang="en-IN" sz="1700" dirty="0" smtClean="0"/>
            <a:t>N</a:t>
          </a:r>
          <a:endParaRPr lang="en-IN" sz="1700" dirty="0"/>
        </a:p>
      </dgm:t>
    </dgm:pt>
    <dgm:pt modelId="{246B1BDE-18CA-491F-81BA-9D7FEE58E18D}" type="parTrans" cxnId="{5BD30DA5-ADCC-4CF3-BAC1-4586888EAD90}">
      <dgm:prSet/>
      <dgm:spPr/>
      <dgm:t>
        <a:bodyPr/>
        <a:lstStyle/>
        <a:p>
          <a:endParaRPr lang="en-IN"/>
        </a:p>
      </dgm:t>
    </dgm:pt>
    <dgm:pt modelId="{1F754457-2B76-4682-8021-AB6CDD9AFE38}" type="sibTrans" cxnId="{5BD30DA5-ADCC-4CF3-BAC1-4586888EAD90}">
      <dgm:prSet/>
      <dgm:spPr/>
      <dgm:t>
        <a:bodyPr/>
        <a:lstStyle/>
        <a:p>
          <a:endParaRPr lang="en-IN"/>
        </a:p>
      </dgm:t>
    </dgm:pt>
    <dgm:pt modelId="{1CA5824B-BFD8-4DC2-9C6C-725A40A21B93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IN" dirty="0" smtClean="0"/>
            <a:t>MALNUTRITION</a:t>
          </a:r>
          <a:endParaRPr lang="en-IN" dirty="0"/>
        </a:p>
      </dgm:t>
    </dgm:pt>
    <dgm:pt modelId="{F7DB441F-4C31-4AC4-86AE-6BAA3A46CC9E}" type="parTrans" cxnId="{6DAEE2BB-1D90-4EFF-A298-00C588C385DC}">
      <dgm:prSet/>
      <dgm:spPr/>
      <dgm:t>
        <a:bodyPr/>
        <a:lstStyle/>
        <a:p>
          <a:endParaRPr lang="en-IN"/>
        </a:p>
      </dgm:t>
    </dgm:pt>
    <dgm:pt modelId="{AD451F09-9420-43E9-AC25-BFEAE3A109AA}" type="sibTrans" cxnId="{6DAEE2BB-1D90-4EFF-A298-00C588C385DC}">
      <dgm:prSet/>
      <dgm:spPr/>
      <dgm:t>
        <a:bodyPr/>
        <a:lstStyle/>
        <a:p>
          <a:endParaRPr lang="en-IN"/>
        </a:p>
      </dgm:t>
    </dgm:pt>
    <dgm:pt modelId="{7A678CBB-16EF-4AB3-BBE4-E84CF6B6F58D}" type="pres">
      <dgm:prSet presAssocID="{9200745C-F7DA-4A02-9358-6E9F49768F5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0CD70F80-EE57-4CBF-99F6-681BD88C01EF}" type="pres">
      <dgm:prSet presAssocID="{2A53E3ED-2588-4339-9F05-3D036CED55D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8AABEB8-2010-4597-B4DD-3C1A99908C39}" type="pres">
      <dgm:prSet presAssocID="{C451DFFD-13B2-460C-A7C1-DA98A33F2914}" presName="sibTrans" presStyleCnt="0"/>
      <dgm:spPr/>
    </dgm:pt>
    <dgm:pt modelId="{4410E633-B330-48F1-AEA0-291A16B78A67}" type="pres">
      <dgm:prSet presAssocID="{CF8CBD72-3FD2-4BD4-B985-9B27837C044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604EE5E-12AA-4C1C-A03C-7B9FA2EC58C4}" type="pres">
      <dgm:prSet presAssocID="{36F790BC-0FD6-45DB-B26C-41CB185506AF}" presName="sibTrans" presStyleCnt="0"/>
      <dgm:spPr/>
    </dgm:pt>
    <dgm:pt modelId="{E939BB43-3167-46F6-89D5-23C2DDD208EB}" type="pres">
      <dgm:prSet presAssocID="{35F30548-3403-4716-B1BE-1C86F78151B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236D976-7349-4E01-AFF0-398E78BE482B}" type="pres">
      <dgm:prSet presAssocID="{2F99850E-5872-4A64-B912-A571497D875D}" presName="sibTrans" presStyleCnt="0"/>
      <dgm:spPr/>
    </dgm:pt>
    <dgm:pt modelId="{F732BB16-B8C1-428F-BBD4-C806155D95FA}" type="pres">
      <dgm:prSet presAssocID="{B58DCDCC-0168-4CB0-AE27-4A6A2EA26E4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63F6F36-4173-4458-8A43-E09E85EBC5E8}" type="pres">
      <dgm:prSet presAssocID="{1F754457-2B76-4682-8021-AB6CDD9AFE38}" presName="sibTrans" presStyleCnt="0"/>
      <dgm:spPr/>
    </dgm:pt>
    <dgm:pt modelId="{05A673DF-1A44-4671-96AF-7CF5CBCD2A49}" type="pres">
      <dgm:prSet presAssocID="{1CA5824B-BFD8-4DC2-9C6C-725A40A21B9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478D096-2B44-4F51-875E-AF54057669E4}" type="presOf" srcId="{9200745C-F7DA-4A02-9358-6E9F49768F57}" destId="{7A678CBB-16EF-4AB3-BBE4-E84CF6B6F58D}" srcOrd="0" destOrd="0" presId="urn:microsoft.com/office/officeart/2005/8/layout/default"/>
    <dgm:cxn modelId="{E554F2E4-0B05-403E-A28F-C2519A263706}" type="presOf" srcId="{35F30548-3403-4716-B1BE-1C86F78151B2}" destId="{E939BB43-3167-46F6-89D5-23C2DDD208EB}" srcOrd="0" destOrd="0" presId="urn:microsoft.com/office/officeart/2005/8/layout/default"/>
    <dgm:cxn modelId="{5BD30DA5-ADCC-4CF3-BAC1-4586888EAD90}" srcId="{9200745C-F7DA-4A02-9358-6E9F49768F57}" destId="{B58DCDCC-0168-4CB0-AE27-4A6A2EA26E40}" srcOrd="3" destOrd="0" parTransId="{246B1BDE-18CA-491F-81BA-9D7FEE58E18D}" sibTransId="{1F754457-2B76-4682-8021-AB6CDD9AFE38}"/>
    <dgm:cxn modelId="{D073FD19-2869-4F4B-BCCD-C08FC4335142}" type="presOf" srcId="{2A53E3ED-2588-4339-9F05-3D036CED55D1}" destId="{0CD70F80-EE57-4CBF-99F6-681BD88C01EF}" srcOrd="0" destOrd="0" presId="urn:microsoft.com/office/officeart/2005/8/layout/default"/>
    <dgm:cxn modelId="{FD953392-FA2A-44AA-93F6-1B97A18928AE}" srcId="{9200745C-F7DA-4A02-9358-6E9F49768F57}" destId="{2A53E3ED-2588-4339-9F05-3D036CED55D1}" srcOrd="0" destOrd="0" parTransId="{53853641-B7FB-4E89-BD26-447110BF4D80}" sibTransId="{C451DFFD-13B2-460C-A7C1-DA98A33F2914}"/>
    <dgm:cxn modelId="{E016534A-AA59-405B-B3CD-2844C0343BFA}" type="presOf" srcId="{1CA5824B-BFD8-4DC2-9C6C-725A40A21B93}" destId="{05A673DF-1A44-4671-96AF-7CF5CBCD2A49}" srcOrd="0" destOrd="0" presId="urn:microsoft.com/office/officeart/2005/8/layout/default"/>
    <dgm:cxn modelId="{9392B12A-F606-45AD-A823-7B60B9E6A4A0}" srcId="{9200745C-F7DA-4A02-9358-6E9F49768F57}" destId="{CF8CBD72-3FD2-4BD4-B985-9B27837C0449}" srcOrd="1" destOrd="0" parTransId="{734A21BC-F445-4C25-AF4B-E30EFA650268}" sibTransId="{36F790BC-0FD6-45DB-B26C-41CB185506AF}"/>
    <dgm:cxn modelId="{6DAEE2BB-1D90-4EFF-A298-00C588C385DC}" srcId="{9200745C-F7DA-4A02-9358-6E9F49768F57}" destId="{1CA5824B-BFD8-4DC2-9C6C-725A40A21B93}" srcOrd="4" destOrd="0" parTransId="{F7DB441F-4C31-4AC4-86AE-6BAA3A46CC9E}" sibTransId="{AD451F09-9420-43E9-AC25-BFEAE3A109AA}"/>
    <dgm:cxn modelId="{6629D6B7-BECA-432C-AEB1-BC6BA846AB14}" type="presOf" srcId="{B58DCDCC-0168-4CB0-AE27-4A6A2EA26E40}" destId="{F732BB16-B8C1-428F-BBD4-C806155D95FA}" srcOrd="0" destOrd="0" presId="urn:microsoft.com/office/officeart/2005/8/layout/default"/>
    <dgm:cxn modelId="{D5CF2D87-E46F-4FC3-9F44-A5B2A7D34205}" srcId="{9200745C-F7DA-4A02-9358-6E9F49768F57}" destId="{35F30548-3403-4716-B1BE-1C86F78151B2}" srcOrd="2" destOrd="0" parTransId="{48A41B15-124C-4FEA-A447-4F51F80B4845}" sibTransId="{2F99850E-5872-4A64-B912-A571497D875D}"/>
    <dgm:cxn modelId="{33917F3E-0B07-4F7B-B660-2E7CC0880787}" type="presOf" srcId="{CF8CBD72-3FD2-4BD4-B985-9B27837C0449}" destId="{4410E633-B330-48F1-AEA0-291A16B78A67}" srcOrd="0" destOrd="0" presId="urn:microsoft.com/office/officeart/2005/8/layout/default"/>
    <dgm:cxn modelId="{B3925D6F-5883-4C73-962B-FBA214B24ECE}" type="presParOf" srcId="{7A678CBB-16EF-4AB3-BBE4-E84CF6B6F58D}" destId="{0CD70F80-EE57-4CBF-99F6-681BD88C01EF}" srcOrd="0" destOrd="0" presId="urn:microsoft.com/office/officeart/2005/8/layout/default"/>
    <dgm:cxn modelId="{D7C35293-7A97-4F65-97CD-0CC3C6A88E33}" type="presParOf" srcId="{7A678CBB-16EF-4AB3-BBE4-E84CF6B6F58D}" destId="{78AABEB8-2010-4597-B4DD-3C1A99908C39}" srcOrd="1" destOrd="0" presId="urn:microsoft.com/office/officeart/2005/8/layout/default"/>
    <dgm:cxn modelId="{64940371-0545-48C5-8E8D-104F537BB2E5}" type="presParOf" srcId="{7A678CBB-16EF-4AB3-BBE4-E84CF6B6F58D}" destId="{4410E633-B330-48F1-AEA0-291A16B78A67}" srcOrd="2" destOrd="0" presId="urn:microsoft.com/office/officeart/2005/8/layout/default"/>
    <dgm:cxn modelId="{ED1A0E7E-44AD-4769-AD76-2C121D58A6FD}" type="presParOf" srcId="{7A678CBB-16EF-4AB3-BBE4-E84CF6B6F58D}" destId="{B604EE5E-12AA-4C1C-A03C-7B9FA2EC58C4}" srcOrd="3" destOrd="0" presId="urn:microsoft.com/office/officeart/2005/8/layout/default"/>
    <dgm:cxn modelId="{F62173A9-AF4E-493E-9B9A-124730B611A2}" type="presParOf" srcId="{7A678CBB-16EF-4AB3-BBE4-E84CF6B6F58D}" destId="{E939BB43-3167-46F6-89D5-23C2DDD208EB}" srcOrd="4" destOrd="0" presId="urn:microsoft.com/office/officeart/2005/8/layout/default"/>
    <dgm:cxn modelId="{D623ECC7-581A-4D4E-878B-CECA6F8CCBDA}" type="presParOf" srcId="{7A678CBB-16EF-4AB3-BBE4-E84CF6B6F58D}" destId="{B236D976-7349-4E01-AFF0-398E78BE482B}" srcOrd="5" destOrd="0" presId="urn:microsoft.com/office/officeart/2005/8/layout/default"/>
    <dgm:cxn modelId="{D0D1AA39-25C9-40BA-9685-DA9452BCC79A}" type="presParOf" srcId="{7A678CBB-16EF-4AB3-BBE4-E84CF6B6F58D}" destId="{F732BB16-B8C1-428F-BBD4-C806155D95FA}" srcOrd="6" destOrd="0" presId="urn:microsoft.com/office/officeart/2005/8/layout/default"/>
    <dgm:cxn modelId="{F20438FA-DC6C-4D38-BFE3-A8FEB9AB900D}" type="presParOf" srcId="{7A678CBB-16EF-4AB3-BBE4-E84CF6B6F58D}" destId="{363F6F36-4173-4458-8A43-E09E85EBC5E8}" srcOrd="7" destOrd="0" presId="urn:microsoft.com/office/officeart/2005/8/layout/default"/>
    <dgm:cxn modelId="{BE06A392-3D5D-4954-BC3D-20E901FADE34}" type="presParOf" srcId="{7A678CBB-16EF-4AB3-BBE4-E84CF6B6F58D}" destId="{05A673DF-1A44-4671-96AF-7CF5CBCD2A4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3C41D6-5A0D-4086-B44B-5889AA93B405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0A15F188-E97A-489E-8A33-B0395442B8B4}">
      <dgm:prSet phldrT="[Text]" custT="1"/>
      <dgm:spPr/>
      <dgm:t>
        <a:bodyPr/>
        <a:lstStyle/>
        <a:p>
          <a:r>
            <a:rPr lang="en-IN" sz="2000" dirty="0" smtClean="0"/>
            <a:t>SNCU</a:t>
          </a:r>
          <a:endParaRPr lang="en-IN" sz="2000" dirty="0"/>
        </a:p>
      </dgm:t>
    </dgm:pt>
    <dgm:pt modelId="{78C5FBE5-0C6E-4955-AD38-D3BC9E2A7FF4}" type="parTrans" cxnId="{F7EF3F39-EBCD-4DA5-8264-7D8BAF4D3889}">
      <dgm:prSet/>
      <dgm:spPr/>
      <dgm:t>
        <a:bodyPr/>
        <a:lstStyle/>
        <a:p>
          <a:endParaRPr lang="en-IN"/>
        </a:p>
      </dgm:t>
    </dgm:pt>
    <dgm:pt modelId="{FEAA004C-D972-4B27-8E4A-BBEB89C13A3D}" type="sibTrans" cxnId="{F7EF3F39-EBCD-4DA5-8264-7D8BAF4D3889}">
      <dgm:prSet/>
      <dgm:spPr/>
      <dgm:t>
        <a:bodyPr/>
        <a:lstStyle/>
        <a:p>
          <a:endParaRPr lang="en-IN"/>
        </a:p>
      </dgm:t>
    </dgm:pt>
    <dgm:pt modelId="{52FFC24D-8D59-4A47-AA6D-43D3FCAB981A}">
      <dgm:prSet phldrT="[Text]" custT="1"/>
      <dgm:spPr/>
      <dgm:t>
        <a:bodyPr/>
        <a:lstStyle/>
        <a:p>
          <a:r>
            <a:rPr lang="en-IN" sz="2000" dirty="0" smtClean="0"/>
            <a:t>NBCC</a:t>
          </a:r>
          <a:endParaRPr lang="en-IN" sz="2000" dirty="0"/>
        </a:p>
      </dgm:t>
    </dgm:pt>
    <dgm:pt modelId="{BF297627-8C27-4F71-B8BB-06D6C9C98578}" type="parTrans" cxnId="{1706651F-B06E-4468-803F-814F725FE61A}">
      <dgm:prSet/>
      <dgm:spPr/>
      <dgm:t>
        <a:bodyPr/>
        <a:lstStyle/>
        <a:p>
          <a:endParaRPr lang="en-IN"/>
        </a:p>
      </dgm:t>
    </dgm:pt>
    <dgm:pt modelId="{7435CE57-FC76-405A-A435-857B4A1D2F99}" type="sibTrans" cxnId="{1706651F-B06E-4468-803F-814F725FE61A}">
      <dgm:prSet/>
      <dgm:spPr/>
      <dgm:t>
        <a:bodyPr/>
        <a:lstStyle/>
        <a:p>
          <a:endParaRPr lang="en-IN"/>
        </a:p>
      </dgm:t>
    </dgm:pt>
    <dgm:pt modelId="{C691A13F-AD0D-4D38-9279-4DDB4A340E7D}">
      <dgm:prSet phldrT="[Text]" custT="1"/>
      <dgm:spPr/>
      <dgm:t>
        <a:bodyPr/>
        <a:lstStyle/>
        <a:p>
          <a:r>
            <a:rPr lang="en-IN" sz="2000" dirty="0" smtClean="0"/>
            <a:t>NRCs</a:t>
          </a:r>
          <a:endParaRPr lang="en-IN" sz="2000" dirty="0"/>
        </a:p>
      </dgm:t>
    </dgm:pt>
    <dgm:pt modelId="{24DED99E-2F99-460F-89D6-46D48DBE5A87}" type="parTrans" cxnId="{3CA2C16A-3B58-41B5-80BE-022DA2B8CE17}">
      <dgm:prSet/>
      <dgm:spPr/>
      <dgm:t>
        <a:bodyPr/>
        <a:lstStyle/>
        <a:p>
          <a:endParaRPr lang="en-IN"/>
        </a:p>
      </dgm:t>
    </dgm:pt>
    <dgm:pt modelId="{56D211AC-C26F-4DAF-83A5-41D2EF2DD4E9}" type="sibTrans" cxnId="{3CA2C16A-3B58-41B5-80BE-022DA2B8CE17}">
      <dgm:prSet/>
      <dgm:spPr/>
      <dgm:t>
        <a:bodyPr/>
        <a:lstStyle/>
        <a:p>
          <a:endParaRPr lang="en-IN"/>
        </a:p>
      </dgm:t>
    </dgm:pt>
    <dgm:pt modelId="{E3CB456C-11C1-4375-B427-B709DD1F3975}">
      <dgm:prSet phldrT="[Text]" custT="1"/>
      <dgm:spPr/>
      <dgm:t>
        <a:bodyPr/>
        <a:lstStyle/>
        <a:p>
          <a:r>
            <a:rPr lang="en-IN" sz="1800" dirty="0" smtClean="0"/>
            <a:t>DATA  QUALITY ASSESMENT</a:t>
          </a:r>
          <a:endParaRPr lang="en-IN" sz="1800" dirty="0"/>
        </a:p>
      </dgm:t>
    </dgm:pt>
    <dgm:pt modelId="{FA106E69-5C6D-402E-B01D-84F2A58817CB}" type="parTrans" cxnId="{31B3B744-FC5A-46A6-9738-5652321FE72B}">
      <dgm:prSet/>
      <dgm:spPr/>
    </dgm:pt>
    <dgm:pt modelId="{6F19028B-6364-4006-8283-A3AC41F693B1}" type="sibTrans" cxnId="{31B3B744-FC5A-46A6-9738-5652321FE72B}">
      <dgm:prSet/>
      <dgm:spPr/>
    </dgm:pt>
    <dgm:pt modelId="{60C74E07-B230-443C-8A84-2AB73981BFBB}" type="pres">
      <dgm:prSet presAssocID="{B63C41D6-5A0D-4086-B44B-5889AA93B40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999799E4-69B0-45C4-BE87-24614A4201F4}" type="pres">
      <dgm:prSet presAssocID="{0A15F188-E97A-489E-8A33-B0395442B8B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4848158-3F54-438E-8D20-56F361604D2F}" type="pres">
      <dgm:prSet presAssocID="{FEAA004C-D972-4B27-8E4A-BBEB89C13A3D}" presName="sibTrans" presStyleCnt="0"/>
      <dgm:spPr/>
      <dgm:t>
        <a:bodyPr/>
        <a:lstStyle/>
        <a:p>
          <a:endParaRPr lang="en-IN"/>
        </a:p>
      </dgm:t>
    </dgm:pt>
    <dgm:pt modelId="{E29EBB7D-3E62-44C4-BF93-2B1F90AB8A26}" type="pres">
      <dgm:prSet presAssocID="{52FFC24D-8D59-4A47-AA6D-43D3FCAB981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1D43F84-B53F-44EB-BDE8-F053FAFC4F94}" type="pres">
      <dgm:prSet presAssocID="{7435CE57-FC76-405A-A435-857B4A1D2F99}" presName="sibTrans" presStyleCnt="0"/>
      <dgm:spPr/>
      <dgm:t>
        <a:bodyPr/>
        <a:lstStyle/>
        <a:p>
          <a:endParaRPr lang="en-IN"/>
        </a:p>
      </dgm:t>
    </dgm:pt>
    <dgm:pt modelId="{AFBF2B97-7BAA-4522-A15C-214652F4E9AD}" type="pres">
      <dgm:prSet presAssocID="{C691A13F-AD0D-4D38-9279-4DDB4A340E7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528C063-CB04-490D-9A48-5C5B32D1151F}" type="pres">
      <dgm:prSet presAssocID="{56D211AC-C26F-4DAF-83A5-41D2EF2DD4E9}" presName="sibTrans" presStyleCnt="0"/>
      <dgm:spPr/>
      <dgm:t>
        <a:bodyPr/>
        <a:lstStyle/>
        <a:p>
          <a:endParaRPr lang="en-IN"/>
        </a:p>
      </dgm:t>
    </dgm:pt>
    <dgm:pt modelId="{3EAA8792-8BBD-4675-A128-4DDC47804EE5}" type="pres">
      <dgm:prSet presAssocID="{E3CB456C-11C1-4375-B427-B709DD1F3975}" presName="node" presStyleLbl="node1" presStyleIdx="3" presStyleCnt="4" custLinFactNeighborX="-3457" custLinFactNeighborY="-2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985697D-E6C9-4054-9D24-C816F429F678}" type="presOf" srcId="{C691A13F-AD0D-4D38-9279-4DDB4A340E7D}" destId="{AFBF2B97-7BAA-4522-A15C-214652F4E9AD}" srcOrd="0" destOrd="0" presId="urn:microsoft.com/office/officeart/2005/8/layout/default"/>
    <dgm:cxn modelId="{7512B058-0425-4B40-93EE-CA306C4F5F3B}" type="presOf" srcId="{E3CB456C-11C1-4375-B427-B709DD1F3975}" destId="{3EAA8792-8BBD-4675-A128-4DDC47804EE5}" srcOrd="0" destOrd="0" presId="urn:microsoft.com/office/officeart/2005/8/layout/default"/>
    <dgm:cxn modelId="{F7EF3F39-EBCD-4DA5-8264-7D8BAF4D3889}" srcId="{B63C41D6-5A0D-4086-B44B-5889AA93B405}" destId="{0A15F188-E97A-489E-8A33-B0395442B8B4}" srcOrd="0" destOrd="0" parTransId="{78C5FBE5-0C6E-4955-AD38-D3BC9E2A7FF4}" sibTransId="{FEAA004C-D972-4B27-8E4A-BBEB89C13A3D}"/>
    <dgm:cxn modelId="{AC329FB8-D43B-4DBE-A691-A0D7DC1B258C}" type="presOf" srcId="{52FFC24D-8D59-4A47-AA6D-43D3FCAB981A}" destId="{E29EBB7D-3E62-44C4-BF93-2B1F90AB8A26}" srcOrd="0" destOrd="0" presId="urn:microsoft.com/office/officeart/2005/8/layout/default"/>
    <dgm:cxn modelId="{31B3B744-FC5A-46A6-9738-5652321FE72B}" srcId="{B63C41D6-5A0D-4086-B44B-5889AA93B405}" destId="{E3CB456C-11C1-4375-B427-B709DD1F3975}" srcOrd="3" destOrd="0" parTransId="{FA106E69-5C6D-402E-B01D-84F2A58817CB}" sibTransId="{6F19028B-6364-4006-8283-A3AC41F693B1}"/>
    <dgm:cxn modelId="{3CA2C16A-3B58-41B5-80BE-022DA2B8CE17}" srcId="{B63C41D6-5A0D-4086-B44B-5889AA93B405}" destId="{C691A13F-AD0D-4D38-9279-4DDB4A340E7D}" srcOrd="2" destOrd="0" parTransId="{24DED99E-2F99-460F-89D6-46D48DBE5A87}" sibTransId="{56D211AC-C26F-4DAF-83A5-41D2EF2DD4E9}"/>
    <dgm:cxn modelId="{0CC93AD9-B0CC-428B-A3AD-ECA4AFCEB0D9}" type="presOf" srcId="{B63C41D6-5A0D-4086-B44B-5889AA93B405}" destId="{60C74E07-B230-443C-8A84-2AB73981BFBB}" srcOrd="0" destOrd="0" presId="urn:microsoft.com/office/officeart/2005/8/layout/default"/>
    <dgm:cxn modelId="{1706651F-B06E-4468-803F-814F725FE61A}" srcId="{B63C41D6-5A0D-4086-B44B-5889AA93B405}" destId="{52FFC24D-8D59-4A47-AA6D-43D3FCAB981A}" srcOrd="1" destOrd="0" parTransId="{BF297627-8C27-4F71-B8BB-06D6C9C98578}" sibTransId="{7435CE57-FC76-405A-A435-857B4A1D2F99}"/>
    <dgm:cxn modelId="{8D15D0D1-0927-4446-BD18-9EFD8B4BDF4D}" type="presOf" srcId="{0A15F188-E97A-489E-8A33-B0395442B8B4}" destId="{999799E4-69B0-45C4-BE87-24614A4201F4}" srcOrd="0" destOrd="0" presId="urn:microsoft.com/office/officeart/2005/8/layout/default"/>
    <dgm:cxn modelId="{CEA5518E-ED2D-402C-9AB3-BB2A493C3DDE}" type="presParOf" srcId="{60C74E07-B230-443C-8A84-2AB73981BFBB}" destId="{999799E4-69B0-45C4-BE87-24614A4201F4}" srcOrd="0" destOrd="0" presId="urn:microsoft.com/office/officeart/2005/8/layout/default"/>
    <dgm:cxn modelId="{4FE16D3F-7B75-4496-98A4-BF34BE4C59F1}" type="presParOf" srcId="{60C74E07-B230-443C-8A84-2AB73981BFBB}" destId="{C4848158-3F54-438E-8D20-56F361604D2F}" srcOrd="1" destOrd="0" presId="urn:microsoft.com/office/officeart/2005/8/layout/default"/>
    <dgm:cxn modelId="{C22ADA69-3F6F-4B89-99E3-243D1E7FF7F5}" type="presParOf" srcId="{60C74E07-B230-443C-8A84-2AB73981BFBB}" destId="{E29EBB7D-3E62-44C4-BF93-2B1F90AB8A26}" srcOrd="2" destOrd="0" presId="urn:microsoft.com/office/officeart/2005/8/layout/default"/>
    <dgm:cxn modelId="{50D701A7-C4C1-45EB-AF6B-F59246AC5772}" type="presParOf" srcId="{60C74E07-B230-443C-8A84-2AB73981BFBB}" destId="{A1D43F84-B53F-44EB-BDE8-F053FAFC4F94}" srcOrd="3" destOrd="0" presId="urn:microsoft.com/office/officeart/2005/8/layout/default"/>
    <dgm:cxn modelId="{93655601-A57E-41E9-80FF-EBC0E917C29B}" type="presParOf" srcId="{60C74E07-B230-443C-8A84-2AB73981BFBB}" destId="{AFBF2B97-7BAA-4522-A15C-214652F4E9AD}" srcOrd="4" destOrd="0" presId="urn:microsoft.com/office/officeart/2005/8/layout/default"/>
    <dgm:cxn modelId="{BDF63794-0A33-488B-AC51-1B57F6F8D7DC}" type="presParOf" srcId="{60C74E07-B230-443C-8A84-2AB73981BFBB}" destId="{8528C063-CB04-490D-9A48-5C5B32D1151F}" srcOrd="5" destOrd="0" presId="urn:microsoft.com/office/officeart/2005/8/layout/default"/>
    <dgm:cxn modelId="{7D871844-C5F1-4E46-832F-04B0A8DC7763}" type="presParOf" srcId="{60C74E07-B230-443C-8A84-2AB73981BFBB}" destId="{3EAA8792-8BBD-4675-A128-4DDC47804EE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D70F80-EE57-4CBF-99F6-681BD88C01EF}">
      <dsp:nvSpPr>
        <dsp:cNvPr id="0" name=""/>
        <dsp:cNvSpPr/>
      </dsp:nvSpPr>
      <dsp:spPr>
        <a:xfrm>
          <a:off x="2855" y="145865"/>
          <a:ext cx="1545781" cy="927468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ENBCR</a:t>
          </a:r>
          <a:endParaRPr lang="en-IN" sz="1800" kern="1200" dirty="0"/>
        </a:p>
      </dsp:txBody>
      <dsp:txXfrm>
        <a:off x="2855" y="145865"/>
        <a:ext cx="1545781" cy="927468"/>
      </dsp:txXfrm>
    </dsp:sp>
    <dsp:sp modelId="{4410E633-B330-48F1-AEA0-291A16B78A67}">
      <dsp:nvSpPr>
        <dsp:cNvPr id="0" name=""/>
        <dsp:cNvSpPr/>
      </dsp:nvSpPr>
      <dsp:spPr>
        <a:xfrm>
          <a:off x="1703214" y="145865"/>
          <a:ext cx="1545781" cy="927468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HBPNC</a:t>
          </a:r>
          <a:endParaRPr lang="en-IN" sz="2400" kern="1200" dirty="0"/>
        </a:p>
      </dsp:txBody>
      <dsp:txXfrm>
        <a:off x="1703214" y="145865"/>
        <a:ext cx="1545781" cy="927468"/>
      </dsp:txXfrm>
    </dsp:sp>
    <dsp:sp modelId="{E939BB43-3167-46F6-89D5-23C2DDD208EB}">
      <dsp:nvSpPr>
        <dsp:cNvPr id="0" name=""/>
        <dsp:cNvSpPr/>
      </dsp:nvSpPr>
      <dsp:spPr>
        <a:xfrm>
          <a:off x="3403573" y="145865"/>
          <a:ext cx="1545781" cy="927468"/>
        </a:xfrm>
        <a:prstGeom prst="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IMNCI</a:t>
          </a:r>
          <a:endParaRPr lang="en-IN" sz="2400" kern="1200" dirty="0"/>
        </a:p>
      </dsp:txBody>
      <dsp:txXfrm>
        <a:off x="3403573" y="145865"/>
        <a:ext cx="1545781" cy="927468"/>
      </dsp:txXfrm>
    </dsp:sp>
    <dsp:sp modelId="{F732BB16-B8C1-428F-BBD4-C806155D95FA}">
      <dsp:nvSpPr>
        <dsp:cNvPr id="0" name=""/>
        <dsp:cNvSpPr/>
      </dsp:nvSpPr>
      <dsp:spPr>
        <a:xfrm>
          <a:off x="5103932" y="145865"/>
          <a:ext cx="1545781" cy="927468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kern="1200" dirty="0" smtClean="0"/>
            <a:t>I</a:t>
          </a:r>
          <a:r>
            <a:rPr lang="en-IN" sz="1600" kern="1200" dirty="0" smtClean="0"/>
            <a:t>MMUNIZATIO</a:t>
          </a:r>
          <a:r>
            <a:rPr lang="en-IN" sz="1700" kern="1200" dirty="0" smtClean="0"/>
            <a:t>N</a:t>
          </a:r>
          <a:endParaRPr lang="en-IN" sz="1700" kern="1200" dirty="0"/>
        </a:p>
      </dsp:txBody>
      <dsp:txXfrm>
        <a:off x="5103932" y="145865"/>
        <a:ext cx="1545781" cy="927468"/>
      </dsp:txXfrm>
    </dsp:sp>
    <dsp:sp modelId="{05A673DF-1A44-4671-96AF-7CF5CBCD2A49}">
      <dsp:nvSpPr>
        <dsp:cNvPr id="0" name=""/>
        <dsp:cNvSpPr/>
      </dsp:nvSpPr>
      <dsp:spPr>
        <a:xfrm>
          <a:off x="6804291" y="145865"/>
          <a:ext cx="1545781" cy="927468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kern="1200" dirty="0" smtClean="0"/>
            <a:t>MALNUTRITION</a:t>
          </a:r>
          <a:endParaRPr lang="en-IN" sz="1700" kern="1200" dirty="0"/>
        </a:p>
      </dsp:txBody>
      <dsp:txXfrm>
        <a:off x="6804291" y="145865"/>
        <a:ext cx="1545781" cy="92746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99799E4-69B0-45C4-BE87-24614A4201F4}">
      <dsp:nvSpPr>
        <dsp:cNvPr id="0" name=""/>
        <dsp:cNvSpPr/>
      </dsp:nvSpPr>
      <dsp:spPr>
        <a:xfrm>
          <a:off x="403014" y="162"/>
          <a:ext cx="1269457" cy="76167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SNCU</a:t>
          </a:r>
          <a:endParaRPr lang="en-IN" sz="2000" kern="1200" dirty="0"/>
        </a:p>
      </dsp:txBody>
      <dsp:txXfrm>
        <a:off x="403014" y="162"/>
        <a:ext cx="1269457" cy="761674"/>
      </dsp:txXfrm>
    </dsp:sp>
    <dsp:sp modelId="{E29EBB7D-3E62-44C4-BF93-2B1F90AB8A26}">
      <dsp:nvSpPr>
        <dsp:cNvPr id="0" name=""/>
        <dsp:cNvSpPr/>
      </dsp:nvSpPr>
      <dsp:spPr>
        <a:xfrm>
          <a:off x="1799417" y="162"/>
          <a:ext cx="1269457" cy="761674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NBCC</a:t>
          </a:r>
          <a:endParaRPr lang="en-IN" sz="2000" kern="1200" dirty="0"/>
        </a:p>
      </dsp:txBody>
      <dsp:txXfrm>
        <a:off x="1799417" y="162"/>
        <a:ext cx="1269457" cy="761674"/>
      </dsp:txXfrm>
    </dsp:sp>
    <dsp:sp modelId="{AFBF2B97-7BAA-4522-A15C-214652F4E9AD}">
      <dsp:nvSpPr>
        <dsp:cNvPr id="0" name=""/>
        <dsp:cNvSpPr/>
      </dsp:nvSpPr>
      <dsp:spPr>
        <a:xfrm>
          <a:off x="3195820" y="162"/>
          <a:ext cx="1269457" cy="761674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NRCs</a:t>
          </a:r>
          <a:endParaRPr lang="en-IN" sz="2000" kern="1200" dirty="0"/>
        </a:p>
      </dsp:txBody>
      <dsp:txXfrm>
        <a:off x="3195820" y="162"/>
        <a:ext cx="1269457" cy="761674"/>
      </dsp:txXfrm>
    </dsp:sp>
    <dsp:sp modelId="{3EAA8792-8BBD-4675-A128-4DDC47804EE5}">
      <dsp:nvSpPr>
        <dsp:cNvPr id="0" name=""/>
        <dsp:cNvSpPr/>
      </dsp:nvSpPr>
      <dsp:spPr>
        <a:xfrm>
          <a:off x="4548338" y="2"/>
          <a:ext cx="1269457" cy="761674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/>
            <a:t>DATA  QUALITY ASSESMENT</a:t>
          </a:r>
          <a:endParaRPr lang="en-IN" sz="1800" kern="1200" dirty="0"/>
        </a:p>
      </dsp:txBody>
      <dsp:txXfrm>
        <a:off x="4548338" y="2"/>
        <a:ext cx="1269457" cy="7616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0.67826</cdr:x>
      <cdr:y>0</cdr:y>
    </cdr:from>
    <cdr:to>
      <cdr:x>0.96522</cdr:x>
      <cdr:y>0.07357</cdr:y>
    </cdr:to>
    <cdr:sp macro="" textlink="">
      <cdr:nvSpPr>
        <cdr:cNvPr id="2" name="TextBox 9"/>
        <cdr:cNvSpPr txBox="1"/>
      </cdr:nvSpPr>
      <cdr:spPr>
        <a:xfrm xmlns:a="http://schemas.openxmlformats.org/drawingml/2006/main">
          <a:off x="5910221" y="0"/>
          <a:ext cx="2500512" cy="369332"/>
        </a:xfrm>
        <a:prstGeom xmlns:a="http://schemas.openxmlformats.org/drawingml/2006/main" prst="rect">
          <a:avLst/>
        </a:prstGeom>
        <a:gradFill xmlns:a="http://schemas.openxmlformats.org/drawingml/2006/main" rotWithShape="1">
          <a:gsLst>
            <a:gs pos="0">
              <a:srgbClr val="F79646">
                <a:tint val="50000"/>
                <a:satMod val="300000"/>
              </a:srgbClr>
            </a:gs>
            <a:gs pos="35000">
              <a:srgbClr val="F79646">
                <a:tint val="37000"/>
                <a:satMod val="300000"/>
              </a:srgbClr>
            </a:gs>
            <a:gs pos="100000">
              <a:srgbClr val="F79646">
                <a:tint val="15000"/>
                <a:satMod val="350000"/>
              </a:srgbClr>
            </a:gs>
          </a:gsLst>
          <a:lin ang="16200000" scaled="1"/>
        </a:gradFill>
        <a:ln xmlns:a="http://schemas.openxmlformats.org/drawingml/2006/main" w="9525" cap="flat" cmpd="sng" algn="ctr">
          <a:solidFill>
            <a:srgbClr val="F79646">
              <a:shade val="95000"/>
              <a:satMod val="105000"/>
            </a:srgbClr>
          </a:solidFill>
          <a:prstDash val="solid"/>
        </a:ln>
        <a:effectLst xmlns:a="http://schemas.openxmlformats.org/drawingml/2006/main">
          <a:outerShdw blurRad="40000" dist="20000" dir="5400000" rotWithShape="0">
            <a:srgbClr val="000000">
              <a:alpha val="38000"/>
            </a:srgbClr>
          </a:outerShdw>
        </a:effectLst>
      </cdr:spPr>
      <cdr:style>
        <a:lnRef xmlns:a="http://schemas.openxmlformats.org/drawingml/2006/main" idx="1">
          <a:schemeClr val="accent6"/>
        </a:lnRef>
        <a:fillRef xmlns:a="http://schemas.openxmlformats.org/drawingml/2006/main" idx="2">
          <a:schemeClr val="accent6"/>
        </a:fillRef>
        <a:effectRef xmlns:a="http://schemas.openxmlformats.org/drawingml/2006/main" idx="1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dirty="0" smtClean="0"/>
            <a:t>State wise IMR, 2012</a:t>
          </a:r>
          <a:endParaRPr lang="en-US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0.25472</cdr:x>
      <cdr:y>0.37681</cdr:y>
    </cdr:from>
    <cdr:to>
      <cdr:x>0.57547</cdr:x>
      <cdr:y>0.68116</cdr:y>
    </cdr:to>
    <cdr:sp macro="" textlink="">
      <cdr:nvSpPr>
        <cdr:cNvPr id="2" name="Oval 1"/>
        <cdr:cNvSpPr/>
      </cdr:nvSpPr>
      <cdr:spPr>
        <a:xfrm xmlns:a="http://schemas.openxmlformats.org/drawingml/2006/main">
          <a:off x="1944238" y="1872200"/>
          <a:ext cx="2448249" cy="1512179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2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sz="1800" b="1" dirty="0" smtClean="0"/>
            <a:t>Under nutrition</a:t>
          </a:r>
        </a:p>
        <a:p xmlns:a="http://schemas.openxmlformats.org/drawingml/2006/main">
          <a:endParaRPr lang="en-US" sz="1800" b="1" dirty="0"/>
        </a:p>
        <a:p xmlns:a="http://schemas.openxmlformats.org/drawingml/2006/main">
          <a:r>
            <a:rPr lang="en-US" sz="1800" b="1" dirty="0" smtClean="0"/>
            <a:t>           53%</a:t>
          </a:r>
          <a:endParaRPr lang="en-US" sz="18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2EF89-6E93-4404-BD38-607DC1A05BAA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5D5973-A3E6-42D3-8B90-C457CB11235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E878E5-369A-4EB7-9317-EEC6436043E7}" type="slidenum">
              <a:rPr lang="en-IN" smtClean="0"/>
              <a:pPr/>
              <a:t>2</a:t>
            </a:fld>
            <a:endParaRPr lang="en-I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33400"/>
            <a:ext cx="8077200" cy="2438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Malnutrition among Under-5 children in </a:t>
            </a:r>
            <a:b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district </a:t>
            </a:r>
            <a:r>
              <a:rPr lang="en-US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Panchkula</a:t>
            </a:r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Haryana</a:t>
            </a:r>
            <a:endParaRPr lang="en-US" sz="2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3810000"/>
            <a:ext cx="4724400" cy="1524000"/>
          </a:xfrm>
          <a:blipFill>
            <a:blip r:embed="rId2" cstate="print"/>
            <a:tile tx="0" ty="0" sx="100000" sy="100000" flip="none" algn="tl"/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Dr.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Meenakshi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Suman</a:t>
            </a:r>
            <a:b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Roll No : 49</a:t>
            </a:r>
            <a:b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PGDHM Batch- E (Health)</a:t>
            </a:r>
            <a:b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RQ and Objectives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pPr lvl="0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Research Question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What is the nutritional status  and which socio- economic factors that effect the nutritional status of  under 5 children in the community?</a:t>
            </a:r>
          </a:p>
          <a:p>
            <a:endParaRPr lang="en-US" dirty="0" smtClean="0"/>
          </a:p>
          <a:p>
            <a:pPr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Objectives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assess the nutritional status of Under-5 Children in terms of Anthropometry.</a:t>
            </a:r>
          </a:p>
          <a:p>
            <a:pPr lvl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identify Socio economic factors and other  related factors that contributing to the nutritional status of the Under-5 Children in the study area.</a:t>
            </a:r>
          </a:p>
          <a:p>
            <a:pPr lvl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66928" indent="-457200">
              <a:buFont typeface="+mj-lt"/>
              <a:buAutoNum type="alphaLcParenR"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381000"/>
            <a:ext cx="8534400" cy="6096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Methodology</a:t>
            </a:r>
            <a:br>
              <a:rPr lang="en-US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Study Area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Kalka, Raipur and Urban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Panchkula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Study Design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Non-interventional descriptive Study</a:t>
            </a:r>
          </a:p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Target Population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Under-5 children (along with their mothers)</a:t>
            </a:r>
          </a:p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Sampling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30x7 Cluster Sampling </a:t>
            </a:r>
          </a:p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Sample Size 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210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Covered clusters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22 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Collected Sample size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154 Under 5 Children with mothers</a:t>
            </a: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Duration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: Two and a half months (February 5 to April 30, 2014)</a:t>
            </a:r>
          </a:p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Data Collection Methods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Interviews with semi-structured questionnaire; Anthropometric measures children were taken using  baby scale, SALTER machine, weighing machine, MUAC tape and measuring board.</a:t>
            </a:r>
          </a:p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Data Analysis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SPSS, MS Excel.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lenovo\Desktop\Map-of-Panchku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0" y="533400"/>
            <a:ext cx="3048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List of Areas visited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04799" y="1600201"/>
          <a:ext cx="8458200" cy="4468164"/>
        </p:xfrm>
        <a:graphic>
          <a:graphicData uri="http://schemas.openxmlformats.org/drawingml/2006/table">
            <a:tbl>
              <a:tblPr/>
              <a:tblGrid>
                <a:gridCol w="2818790"/>
                <a:gridCol w="2819705"/>
                <a:gridCol w="2819705"/>
              </a:tblGrid>
              <a:tr h="61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Kalka</a:t>
                      </a:r>
                      <a:endParaRPr lang="en-IN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3A3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Raipur</a:t>
                      </a:r>
                      <a:endParaRPr lang="en-IN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3A3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FFFF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Urban PPK</a:t>
                      </a:r>
                      <a:endParaRPr lang="en-IN" sz="200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3A38"/>
                    </a:solidFill>
                  </a:tcPr>
                </a:tc>
              </a:tr>
              <a:tr h="660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Beerghaghar</a:t>
                      </a:r>
                      <a:endParaRPr lang="en-IN" sz="20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Billa</a:t>
                      </a:r>
                      <a:endParaRPr lang="en-IN" sz="2000" b="1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Ashiana Pocket A</a:t>
                      </a:r>
                      <a:endParaRPr lang="en-IN" sz="2000" b="1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</a:tr>
              <a:tr h="5776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Kanguwala</a:t>
                      </a:r>
                      <a:endParaRPr lang="en-IN" sz="20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Ramgarh</a:t>
                      </a:r>
                      <a:endParaRPr lang="en-IN" sz="2000" b="1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Ashiana Pocket B</a:t>
                      </a:r>
                      <a:endParaRPr lang="en-IN" sz="2000" b="1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E6E6"/>
                    </a:solidFill>
                  </a:tcPr>
                </a:tc>
              </a:tr>
              <a:tr h="7426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Nanakpur</a:t>
                      </a:r>
                      <a:endParaRPr lang="en-IN" sz="20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Barwala</a:t>
                      </a:r>
                      <a:endParaRPr lang="en-IN" sz="20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Sec19 </a:t>
                      </a:r>
                      <a:endParaRPr lang="en-IN" sz="2000" b="1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</a:tr>
              <a:tr h="660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PPC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Kalka (2)</a:t>
                      </a:r>
                      <a:endParaRPr lang="en-IN" sz="20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Mouli</a:t>
                      </a:r>
                      <a:endParaRPr lang="en-IN" sz="20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Sec 28</a:t>
                      </a:r>
                      <a:endParaRPr lang="en-IN" sz="2000" b="1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E6E6"/>
                    </a:solidFill>
                  </a:tcPr>
                </a:tc>
              </a:tr>
              <a:tr h="7287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Ratpur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en-IN" sz="20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Toda (2)</a:t>
                      </a:r>
                      <a:endParaRPr lang="en-IN" sz="20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Indra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Colony , Rajiv Colony (  Sec 26)</a:t>
                      </a:r>
                      <a:endParaRPr lang="en-IN" sz="20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</a:tr>
              <a:tr h="479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Naida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Sahib</a:t>
                      </a:r>
                      <a:endParaRPr lang="en-IN" sz="20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Moginand</a:t>
                      </a:r>
                      <a:endParaRPr lang="en-IN" sz="20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Sec</a:t>
                      </a:r>
                      <a:r>
                        <a:rPr lang="en-US" sz="2000" b="1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10 , Sec 6</a:t>
                      </a:r>
                      <a:endParaRPr lang="en-IN" sz="20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48000" y="2667000"/>
            <a:ext cx="34290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Findings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A. Household Characteristics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4343400" y="1600200"/>
          <a:ext cx="4191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ontent Placeholder 11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n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143000" y="1219200"/>
          <a:ext cx="66294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62200" y="304800"/>
            <a:ext cx="4572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Graph 1. Type of Family of the Household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hart 5"/>
          <p:cNvGraphicFramePr/>
          <p:nvPr/>
        </p:nvGraphicFramePr>
        <p:xfrm>
          <a:off x="381000" y="1143000"/>
          <a:ext cx="79248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38400" y="304800"/>
            <a:ext cx="44958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Graph 2. Monthly income of the households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066800"/>
          <a:ext cx="82296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0" y="304800"/>
            <a:ext cx="50292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Graph 3. Monthly expenditure of the household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B. Maternal Characteristics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19400" y="1066800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Graph 4. Occupation of Mothers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blipFill>
            <a:blip r:embed="rId3" cstate="print"/>
            <a:tile tx="0" ty="0" sx="100000" sy="100000" flip="none" algn="tl"/>
          </a:blip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Organization and Work done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Organization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- NRHM-Haryana </a:t>
            </a:r>
          </a:p>
          <a:p>
            <a:pPr>
              <a:buNone/>
            </a:pP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Designation-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District Child Health Coordinator 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</a:p>
          <a:p>
            <a:pPr>
              <a:buNone/>
            </a:pPr>
            <a:endParaRPr lang="en-IN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Training of programmes of CHILD HEALTH  under </a:t>
            </a:r>
          </a:p>
          <a:p>
            <a:pPr>
              <a:buNone/>
            </a:pP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 NRHM-HARYANA – 5</a:t>
            </a:r>
            <a:r>
              <a:rPr lang="en-IN" sz="2000" b="1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 Feb -30</a:t>
            </a:r>
            <a:r>
              <a:rPr lang="en-IN" sz="2000" b="1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 April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 Key Learning's   - 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Programmes under Child Health </a:t>
            </a:r>
          </a:p>
          <a:p>
            <a:pPr marL="457200" indent="-457200">
              <a:buNone/>
            </a:pP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395536" y="4419600"/>
          <a:ext cx="8352928" cy="121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1547664" y="5791200"/>
          <a:ext cx="6264696" cy="76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685800"/>
          <a:ext cx="41910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0" y="609600"/>
            <a:ext cx="32004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Chart 3. Education of mothers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0" y="609600"/>
            <a:ext cx="32004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Graph 5. Place of Delivery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Chart 7"/>
          <p:cNvGraphicFramePr/>
          <p:nvPr/>
        </p:nvGraphicFramePr>
        <p:xfrm>
          <a:off x="304800" y="1143000"/>
          <a:ext cx="42672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/>
          <p:nvPr/>
        </p:nvGraphicFramePr>
        <p:xfrm>
          <a:off x="4419600" y="1219200"/>
          <a:ext cx="4419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667000" y="381000"/>
            <a:ext cx="4038600" cy="381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Graph 6. Initiation of Breastfeeding 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19200" y="381000"/>
            <a:ext cx="67056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Graph 7. Whether Exclusive Breastfeeding was given for 6 months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C. Individual Characteristics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09800" y="10668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Chart 5. Age-wise distribution of Children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Chart 6: Gender wise distribution of children in the study 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5635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Graph 8. Immunization Status of the Children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838200" y="1371600"/>
          <a:ext cx="73914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533400" y="1600200"/>
          <a:ext cx="76962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48000" y="2667000"/>
            <a:ext cx="34290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Results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Graph 9. Nutritional status of the Children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Chart 6"/>
          <p:cNvGraphicFramePr/>
          <p:nvPr/>
        </p:nvGraphicFramePr>
        <p:xfrm>
          <a:off x="990600" y="1828800"/>
          <a:ext cx="71628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Graph 10. Stunting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4873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Graph 11. Wasting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hart 5"/>
          <p:cNvGraphicFramePr/>
          <p:nvPr/>
        </p:nvGraphicFramePr>
        <p:xfrm>
          <a:off x="1143000" y="2057400"/>
          <a:ext cx="68580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397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Overview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4191000" cy="3873691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Rationale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Scope of the Study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Findings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Recommendations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References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Graph 12. Underweight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hart 5"/>
          <p:cNvGraphicFramePr/>
          <p:nvPr/>
        </p:nvGraphicFramePr>
        <p:xfrm>
          <a:off x="914400" y="1396538"/>
          <a:ext cx="7620000" cy="4470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Graph 12. MUAC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3733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Graph 13. Gender-wise Nutritional Status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71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90600" y="838200"/>
          <a:ext cx="6934200" cy="2337390"/>
        </p:xfrm>
        <a:graphic>
          <a:graphicData uri="http://schemas.openxmlformats.org/drawingml/2006/table">
            <a:tbl>
              <a:tblPr/>
              <a:tblGrid>
                <a:gridCol w="2311400"/>
                <a:gridCol w="2311400"/>
                <a:gridCol w="2311400"/>
              </a:tblGrid>
              <a:tr h="381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Age</a:t>
                      </a:r>
                      <a:endParaRPr lang="en-US" sz="1200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Underweight %</a:t>
                      </a:r>
                      <a:endParaRPr lang="en-US" sz="120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Total (N)</a:t>
                      </a:r>
                      <a:endParaRPr lang="en-US" sz="120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2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0-12 months</a:t>
                      </a:r>
                      <a:endParaRPr lang="en-US" sz="1200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26.08%</a:t>
                      </a:r>
                      <a:endParaRPr lang="en-US" sz="1400" b="1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</a:t>
                      </a:r>
                      <a:endParaRPr lang="en-US" sz="1200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912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13-24 months</a:t>
                      </a:r>
                      <a:endParaRPr lang="en-US" sz="120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23.80%</a:t>
                      </a:r>
                      <a:endParaRPr lang="en-US" sz="1400" b="1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</a:t>
                      </a:r>
                      <a:endParaRPr lang="en-US" sz="1200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12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25-36 months</a:t>
                      </a:r>
                      <a:endParaRPr lang="en-US" sz="120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36.84%</a:t>
                      </a:r>
                      <a:endParaRPr lang="en-US" sz="1400" b="1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</a:t>
                      </a:r>
                      <a:endParaRPr lang="en-US" sz="1200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912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37-48 months</a:t>
                      </a:r>
                      <a:endParaRPr lang="en-US" sz="1200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47.36%</a:t>
                      </a:r>
                      <a:endParaRPr lang="en-US" sz="1400" b="1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</a:t>
                      </a:r>
                      <a:endParaRPr lang="en-US" sz="1200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12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49-60 months</a:t>
                      </a:r>
                      <a:endParaRPr lang="en-US" sz="120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33.33%</a:t>
                      </a:r>
                      <a:endParaRPr lang="en-US" sz="1400" b="1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en-US" sz="1200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0" y="3048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Table 2. Age wise Nutritional Status of Children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37338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Table 3. Mother’s Occupation &amp; Nutritional Status of Children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990600" y="4267200"/>
          <a:ext cx="7801336" cy="1685160"/>
        </p:xfrm>
        <a:graphic>
          <a:graphicData uri="http://schemas.openxmlformats.org/drawingml/2006/table">
            <a:tbl>
              <a:tblPr/>
              <a:tblGrid>
                <a:gridCol w="3360331"/>
                <a:gridCol w="2337371"/>
                <a:gridCol w="2103634"/>
              </a:tblGrid>
              <a:tr h="631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Occupation of Mother</a:t>
                      </a:r>
                      <a:endParaRPr lang="en-US" sz="1400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091" marR="6809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of Malnourished Children</a:t>
                      </a:r>
                      <a:endParaRPr lang="en-US" sz="1400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091" marR="6809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Total Children </a:t>
                      </a:r>
                      <a:r>
                        <a:rPr lang="en-US" sz="1400" b="1" dirty="0" smtClean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en-US" sz="1400" b="1" dirty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N)</a:t>
                      </a:r>
                      <a:endParaRPr lang="en-US" sz="1400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091" marR="6809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63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Employed (</a:t>
                      </a:r>
                      <a:r>
                        <a:rPr lang="en-US" sz="1400" b="1" dirty="0" smtClean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Agriculture/</a:t>
                      </a:r>
                      <a:r>
                        <a:rPr lang="en-US" sz="1400" b="1" dirty="0" err="1" smtClean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Labour</a:t>
                      </a:r>
                      <a:r>
                        <a:rPr lang="en-US" sz="1400" b="1" dirty="0" smtClean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/Private/Govt.)</a:t>
                      </a:r>
                      <a:endParaRPr lang="en-US" sz="1400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091" marR="6809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50%</a:t>
                      </a:r>
                      <a:endParaRPr lang="en-US" sz="1400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091" marR="6809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en-US" sz="1400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091" marR="6809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987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Housewife</a:t>
                      </a:r>
                      <a:endParaRPr lang="en-US" sz="140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091" marR="680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57%</a:t>
                      </a:r>
                      <a:endParaRPr lang="en-US" sz="1400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091" marR="680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365F9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145</a:t>
                      </a:r>
                      <a:endParaRPr lang="en-US" sz="1400" dirty="0">
                        <a:solidFill>
                          <a:srgbClr val="365F9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091" marR="680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635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Graph 14. Mother's education &amp; Nutritional status of children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533400" y="1371600"/>
          <a:ext cx="81534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Graph 15. Birth order and  Nutritional Status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Graph 16 . HH income &amp; Nutritional Status of Children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34" name="Text Box 2"/>
          <p:cNvSpPr txBox="1">
            <a:spLocks noChangeArrowheads="1"/>
          </p:cNvSpPr>
          <p:nvPr/>
        </p:nvSpPr>
        <p:spPr bwMode="auto">
          <a:xfrm rot="16200000">
            <a:off x="-38099" y="3314701"/>
            <a:ext cx="1828801" cy="381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Percentage of Children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Graph 17. Family size &amp; Nutritional Status of Children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90451" y="1295401"/>
          <a:ext cx="8229600" cy="4343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Graph 18. Exclusive Breastfeed and Nutritional Status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Graph 19. Birth weight and Nutritional Status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219200"/>
            <a:ext cx="8534400" cy="53340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Malnutrition continues to be a leading health concern in developing countries.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India is one of the countries where nearly half of infant deaths are related to Malnutrition.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According to NFHS III, 48 percent of the under-5 children are stunted, about 20 percent children have wasting and 42.5 percent children are Underweight in India.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Graph 20. Term at birth  and Nutritional Status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Graph 21. Place of Delivery and Nutritional Status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Graph 22. Complimentary feeding and Nutritional Status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Graph 23. Caste and Nutritional Status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Graph 25. ANC Package Hold and Nutritional Status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400" dirty="0" smtClean="0"/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Common Observations and Reasons during Survey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92500" lnSpcReduction="10000"/>
          </a:bodyPr>
          <a:lstStyle/>
          <a:p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</a:rPr>
              <a:t>Anganwadi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 Workers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not skilled enough to take accurate measurements of the Children. They are not making growth charts.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Wheat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- staple food of the people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Breastfeeding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exclusively for more than 6 months .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</a:rPr>
              <a:t>Handwashing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-  by soap used for washing clothes.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Reason for not giving breastfeed within 1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hr is due to cracks in nipples or delayed milk production.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Every mother told that they are using Tata Salt but they don’t know about the benefits of iodine.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Recommendations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3962400" cy="510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219200"/>
            <a:ext cx="32766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Direct Interventions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029200" y="1219200"/>
            <a:ext cx="32766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Indirect Interventions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14400" y="2057400"/>
            <a:ext cx="3276600" cy="609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Promotion of Complimentary Feeding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14400" y="2895600"/>
            <a:ext cx="3276600" cy="838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Effective Screening and Monitoring at Community Level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14400" y="3962400"/>
            <a:ext cx="3276600" cy="609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Regular Follow-up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14400" y="4876800"/>
            <a:ext cx="3276600" cy="609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Making Malnutrition visible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029200" y="2057400"/>
            <a:ext cx="3276600" cy="838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Socio-economic protection by  The Govt.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914400" y="5791200"/>
            <a:ext cx="3276600" cy="609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Better Mapping &amp; Planning at grass root level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029200" y="3124200"/>
            <a:ext cx="3276600" cy="609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Zero Hunger Approach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References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Chiddarwar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Sonali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S. (2000).Assessment of nutritional status of children below five years of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age.Nagpur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Indira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Gandhi Medical College, Department of Preventive and Social Medicine. ~150 p.</a:t>
            </a:r>
          </a:p>
          <a:p>
            <a:pPr lvl="0"/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Jood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Sudesh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et al (2000).Nutritional status of rural pre-school children of Haryana State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. Indian 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Journal of Pediatrics,67(3): 189-96</a:t>
            </a:r>
          </a:p>
          <a:p>
            <a:pPr lvl="0"/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Kango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Mangala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(2001).Nutrition and malnutrition among children between 1 to 10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years.Ujjain.Govt.Girls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Post Graduate College,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Deptt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. Of Home Science. ~3 p</a:t>
            </a:r>
          </a:p>
          <a:p>
            <a:pPr lvl="0"/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Kanjilal,B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Guha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Mazumdar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P.,Mukherjee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, M. and M.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Hafizur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Rahman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(2010). Nutritional Status of children in India: household socio-economic condition as the contextual determinant. International Journal for Equity in Health 2010,9:19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19800"/>
          </a:xfrm>
        </p:spPr>
        <p:txBody>
          <a:bodyPr>
            <a:normAutofit/>
          </a:bodyPr>
          <a:lstStyle/>
          <a:p>
            <a:pPr lvl="0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N. (2004) Determinants of Child Malnutrition in Nepal: A case analysis from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Dhanusha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Central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of Nepal. Save the Children,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Kathmadu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Nepal. Journal of Nepal Health Research Council, Volume 2 No.2, October-2004</a:t>
            </a:r>
          </a:p>
          <a:p>
            <a:pPr lvl="0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Trivedi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G. (2011) KILLOL Project: A unique intervention to fight malnutrition among children. SRD-SPIPA, Gujarat.</a:t>
            </a:r>
          </a:p>
          <a:p>
            <a:pPr lvl="0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Mendelson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S. (2007) Child malnutrition in India: why does it persists?</a:t>
            </a:r>
          </a:p>
          <a:p>
            <a:pPr lv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Castro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Pellizzari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A. (2012) The Right to Food: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Malnutirition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Determinants in Rural Gujarat.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MSc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Thesis, International Development Studies, Utrecht: Utrecht University.</a:t>
            </a:r>
          </a:p>
          <a:p>
            <a:pPr lv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Government of Gujarat 2012,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GR_of_Gujarat_State_Nutrition_Mission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Health and Family Welfare Department,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Gandhinagar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C:\Users\lenovo\Desktop\phoyos, videos, movies\27 april 2014\DSC052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8534400" cy="624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640343" y="2360857"/>
            <a:ext cx="215156" cy="30838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IMR – where do we stand!</a:t>
            </a:r>
            <a:endParaRPr lang="en-US" dirty="0"/>
          </a:p>
        </p:txBody>
      </p:sp>
      <p:graphicFrame>
        <p:nvGraphicFramePr>
          <p:cNvPr id="3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810292992"/>
              </p:ext>
            </p:extLst>
          </p:nvPr>
        </p:nvGraphicFramePr>
        <p:xfrm>
          <a:off x="107504" y="1124744"/>
          <a:ext cx="8856984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Straight Arrow Connector 8"/>
          <p:cNvCxnSpPr/>
          <p:nvPr/>
        </p:nvCxnSpPr>
        <p:spPr>
          <a:xfrm flipH="1">
            <a:off x="2747921" y="2138067"/>
            <a:ext cx="264201" cy="573748"/>
          </a:xfrm>
          <a:prstGeom prst="straightConnector1">
            <a:avLst/>
          </a:prstGeom>
          <a:ln cmpd="sng">
            <a:solidFill>
              <a:srgbClr val="00B05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C027E-FACA-4B5C-A743-523D8379785A}" type="slidenum">
              <a:rPr lang="en-IN" smtClean="0"/>
              <a:pPr/>
              <a:t>5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62770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phoyos, videos, movies\27 april 2014\DSC052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enovo\Desktop\phoyos, videos, movies\27 april 2014\DSC053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lenovo\Desktop\phoyos, videos, movies\27 april 2014\DSC05464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lenovo\Desktop\phoyos, videos, movies\27 april 2014\DSC05322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lenovo\Desktop\phoyos, videos, movies\27 april 2014\DSC05326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lenovo\Desktop\phoyos, videos, movies\27 april 2014\DSC052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lenovo\Desktop\phoyos, videos, movies\27 april 2014\DSC05226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riyanka\Desktop\Thank You Dragonfl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523999"/>
            <a:ext cx="7620000" cy="3886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3597" y="330922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548680"/>
            <a:ext cx="763284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/>
              <a:t>                         </a:t>
            </a:r>
            <a:endParaRPr lang="en-IN" sz="2800" b="1" dirty="0" smtClean="0"/>
          </a:p>
          <a:p>
            <a:pPr marL="457200" indent="-457200">
              <a:buFont typeface="Arial" pitchFamily="34" charset="0"/>
              <a:buChar char="•"/>
            </a:pPr>
            <a:endParaRPr lang="en-IN" sz="28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Total under five population 25,00,000</a:t>
            </a:r>
          </a:p>
          <a:p>
            <a:endParaRPr lang="en-IN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Under Five Mortality = </a:t>
            </a:r>
            <a:r>
              <a:rPr lang="en-IN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48/1000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 Live Birth</a:t>
            </a:r>
            <a:r>
              <a:rPr lang="en-IN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/>
            <a:r>
              <a:rPr lang="en-IN" sz="2800" b="1" dirty="0" smtClean="0">
                <a:latin typeface="Times New Roman" pitchFamily="18" charset="0"/>
                <a:cs typeface="Times New Roman" pitchFamily="18" charset="0"/>
              </a:rPr>
              <a:t>      (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SRS-2012)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pproximately </a:t>
            </a:r>
            <a:r>
              <a:rPr lang="en-IN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24000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 children died 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very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ear</a:t>
            </a:r>
          </a:p>
          <a:p>
            <a:pPr marL="457200" indent="-457200">
              <a:buFont typeface="Arial" pitchFamily="34" charset="0"/>
              <a:buChar char="•"/>
            </a:pPr>
            <a:endParaRPr lang="en-IN" sz="2800" dirty="0"/>
          </a:p>
          <a:p>
            <a:pPr marL="457200" indent="-457200">
              <a:buFont typeface="Arial" pitchFamily="34" charset="0"/>
              <a:buChar char="•"/>
            </a:pPr>
            <a:endParaRPr lang="en-IN" sz="2800" dirty="0" smtClean="0"/>
          </a:p>
          <a:p>
            <a:pPr marL="457200" indent="-457200"/>
            <a:endParaRPr lang="en-IN" sz="2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IN" sz="2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IN" sz="2800" dirty="0"/>
          </a:p>
          <a:p>
            <a:endParaRPr lang="en-IN" sz="2800" b="1" dirty="0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2286000" y="381000"/>
            <a:ext cx="4630189" cy="8382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IN" sz="3200" b="1" dirty="0" smtClean="0">
                <a:latin typeface="Times New Roman" pitchFamily="18" charset="0"/>
                <a:cs typeface="Times New Roman" pitchFamily="18" charset="0"/>
              </a:rPr>
              <a:t>FACTS &amp; FIGURES </a:t>
            </a:r>
            <a:br>
              <a:rPr lang="en-IN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99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="" xmlns:p14="http://schemas.microsoft.com/office/powerpoint/2010/main" val="112802798"/>
              </p:ext>
            </p:extLst>
          </p:nvPr>
        </p:nvGraphicFramePr>
        <p:xfrm>
          <a:off x="1763688" y="2420888"/>
          <a:ext cx="5976664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="" xmlns:p14="http://schemas.microsoft.com/office/powerpoint/2010/main" val="1509721586"/>
              </p:ext>
            </p:extLst>
          </p:nvPr>
        </p:nvGraphicFramePr>
        <p:xfrm>
          <a:off x="683568" y="1484784"/>
          <a:ext cx="763284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427984" y="6165304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Source: Caulfield LE et al Am J </a:t>
            </a:r>
            <a:r>
              <a:rPr lang="en-IN" dirty="0" err="1"/>
              <a:t>N</a:t>
            </a:r>
            <a:r>
              <a:rPr lang="en-IN" dirty="0" err="1" smtClean="0"/>
              <a:t>utr</a:t>
            </a:r>
            <a:r>
              <a:rPr lang="en-IN" dirty="0" smtClean="0"/>
              <a:t> 2004</a:t>
            </a:r>
            <a:endParaRPr lang="en-IN" dirty="0"/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524000" y="381000"/>
            <a:ext cx="5943600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</a:pP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Causes Of Death In U5 Children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94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0" y="381000"/>
            <a:ext cx="4114800" cy="609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Rationale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371600"/>
            <a:ext cx="8458200" cy="5257800"/>
          </a:xfrm>
        </p:spPr>
        <p:txBody>
          <a:bodyPr>
            <a:normAutofit fontScale="92500"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Haryana, has worst rates in terms of hunger and malnutrition.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NFHS III shows that among under-5 children, 41.9% are underweight, 52% are stunted and 18% have wasting in Haryana.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Recent Study on Malnutrition by PGI reveals that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Panchkula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Ambala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Karnal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Yamunanager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have maximum malnourished children. 37% underweight, 42.8% stunted , 17.5% wasted and 95% children were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anaemic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Karnal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study intends to assess the nutritional status of the under-5 children and analyze the factors contributing to poor nutritional status among them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study </a:t>
            </a:r>
            <a:r>
              <a:rPr lang="en-US" sz="19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done</a:t>
            </a:r>
            <a:r>
              <a:rPr lang="en-US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by </a:t>
            </a:r>
            <a:r>
              <a:rPr lang="en-US" sz="17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Chiddarwar</a:t>
            </a:r>
            <a:r>
              <a:rPr lang="en-US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7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Sonali</a:t>
            </a:r>
            <a:r>
              <a:rPr lang="en-US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S. in 2000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assessed the nutritional status of children below five years of age in Nagpur found that 60.6% of children were suffering from various grades of under nutrition. The prevalence of under nutrition was highest in 36-48 months group. The female children were found to be more affected (59.3%) than male (40.6%). The study revealed certain factors that affected the nutritional status of children, like</a:t>
            </a:r>
            <a:r>
              <a:rPr lang="en-US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Education status of both mother &amp; father, occupation of mother, birth order &amp; birth weight of the child.</a:t>
            </a:r>
          </a:p>
          <a:p>
            <a:pPr algn="just"/>
            <a:r>
              <a:rPr lang="en-US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situation analysis of acute malnutrition in Rajasthan and Madhya Pradesh by ACF in 2010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showed that </a:t>
            </a:r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Scheduled Castes and Tribal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communities were the most vulnerable for under nutrition.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Review of literature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2301</TotalTime>
  <Words>1274</Words>
  <Application>Microsoft Office PowerPoint</Application>
  <PresentationFormat>On-screen Show (4:3)</PresentationFormat>
  <Paragraphs>289</Paragraphs>
  <Slides>57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Office Theme</vt:lpstr>
      <vt:lpstr> Malnutrition among Under-5 children in   district Panchkula- Haryana</vt:lpstr>
      <vt:lpstr>Organization and Work done</vt:lpstr>
      <vt:lpstr>Overview</vt:lpstr>
      <vt:lpstr>Introduction</vt:lpstr>
      <vt:lpstr>IMR – where do we stand!</vt:lpstr>
      <vt:lpstr>FACTS &amp; FIGURES  </vt:lpstr>
      <vt:lpstr>Slide 7</vt:lpstr>
      <vt:lpstr>Rationale</vt:lpstr>
      <vt:lpstr>Review of literature</vt:lpstr>
      <vt:lpstr>RQ and Objectives</vt:lpstr>
      <vt:lpstr>Slide 11</vt:lpstr>
      <vt:lpstr>Slide 12</vt:lpstr>
      <vt:lpstr>Slide 13</vt:lpstr>
      <vt:lpstr>Slide 14</vt:lpstr>
      <vt:lpstr>A. Household Characteristics</vt:lpstr>
      <vt:lpstr>n</vt:lpstr>
      <vt:lpstr>Slide 17</vt:lpstr>
      <vt:lpstr>Slide 18</vt:lpstr>
      <vt:lpstr>B. Maternal Characteristics</vt:lpstr>
      <vt:lpstr>Slide 20</vt:lpstr>
      <vt:lpstr>Slide 21</vt:lpstr>
      <vt:lpstr>Slide 22</vt:lpstr>
      <vt:lpstr>C. Individual Characteristics</vt:lpstr>
      <vt:lpstr>Chart 6: Gender wise distribution of children in the study </vt:lpstr>
      <vt:lpstr>Graph 8. Immunization Status of the Children</vt:lpstr>
      <vt:lpstr>Slide 26</vt:lpstr>
      <vt:lpstr>Graph 9. Nutritional status of the Children</vt:lpstr>
      <vt:lpstr>Graph 10. Stunting</vt:lpstr>
      <vt:lpstr>Graph 11. Wasting</vt:lpstr>
      <vt:lpstr>Graph 12. Underweight</vt:lpstr>
      <vt:lpstr>Graph 12. MUAC</vt:lpstr>
      <vt:lpstr>Graph 13. Gender-wise Nutritional Status</vt:lpstr>
      <vt:lpstr>Slide 33</vt:lpstr>
      <vt:lpstr>Graph 14. Mother's education &amp; Nutritional status of children </vt:lpstr>
      <vt:lpstr>Graph 15. Birth order and  Nutritional Status</vt:lpstr>
      <vt:lpstr>Graph 16 . HH income &amp; Nutritional Status of Children</vt:lpstr>
      <vt:lpstr>Graph 17. Family size &amp; Nutritional Status of Children</vt:lpstr>
      <vt:lpstr>Graph 18. Exclusive Breastfeed and Nutritional Status</vt:lpstr>
      <vt:lpstr>Graph 19. Birth weight and Nutritional Status</vt:lpstr>
      <vt:lpstr>Graph 20. Term at birth  and Nutritional Status</vt:lpstr>
      <vt:lpstr>Graph 21. Place of Delivery and Nutritional Status</vt:lpstr>
      <vt:lpstr>Graph 22. Complimentary feeding and Nutritional Status</vt:lpstr>
      <vt:lpstr>Graph 23. Caste and Nutritional Status</vt:lpstr>
      <vt:lpstr>Graph 25. ANC Package Hold and Nutritional Status</vt:lpstr>
      <vt:lpstr> Common Observations and Reasons during Survey</vt:lpstr>
      <vt:lpstr>Recommendations</vt:lpstr>
      <vt:lpstr>References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Determinants of Acute Malnutrition among  under-5 children in  tribal blocks of district Vadodara</dc:title>
  <dc:creator>Priyanka</dc:creator>
  <cp:lastModifiedBy>lenovo</cp:lastModifiedBy>
  <cp:revision>123</cp:revision>
  <dcterms:created xsi:type="dcterms:W3CDTF">2006-08-16T00:00:00Z</dcterms:created>
  <dcterms:modified xsi:type="dcterms:W3CDTF">2014-05-29T06:12:36Z</dcterms:modified>
</cp:coreProperties>
</file>