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2" r:id="rId1"/>
  </p:sldMasterIdLst>
  <p:sldIdLst>
    <p:sldId id="256" r:id="rId2"/>
    <p:sldId id="296" r:id="rId3"/>
    <p:sldId id="258" r:id="rId4"/>
    <p:sldId id="260" r:id="rId5"/>
    <p:sldId id="257" r:id="rId6"/>
    <p:sldId id="259" r:id="rId7"/>
    <p:sldId id="263" r:id="rId8"/>
    <p:sldId id="264" r:id="rId9"/>
    <p:sldId id="265" r:id="rId10"/>
    <p:sldId id="266" r:id="rId11"/>
    <p:sldId id="286" r:id="rId12"/>
    <p:sldId id="297" r:id="rId13"/>
    <p:sldId id="298" r:id="rId14"/>
    <p:sldId id="299" r:id="rId15"/>
    <p:sldId id="288" r:id="rId16"/>
    <p:sldId id="268" r:id="rId17"/>
    <p:sldId id="269" r:id="rId18"/>
    <p:sldId id="270" r:id="rId19"/>
    <p:sldId id="271" r:id="rId20"/>
    <p:sldId id="272" r:id="rId21"/>
    <p:sldId id="273" r:id="rId22"/>
    <p:sldId id="274" r:id="rId23"/>
    <p:sldId id="275" r:id="rId24"/>
    <p:sldId id="276" r:id="rId25"/>
    <p:sldId id="290" r:id="rId26"/>
    <p:sldId id="277" r:id="rId27"/>
    <p:sldId id="289" r:id="rId28"/>
    <p:sldId id="279" r:id="rId29"/>
    <p:sldId id="280" r:id="rId30"/>
    <p:sldId id="281" r:id="rId31"/>
    <p:sldId id="282" r:id="rId32"/>
    <p:sldId id="283" r:id="rId33"/>
    <p:sldId id="284" r:id="rId34"/>
    <p:sldId id="285" r:id="rId35"/>
    <p:sldId id="291" r:id="rId36"/>
    <p:sldId id="295"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1921" autoAdjust="0"/>
  </p:normalViewPr>
  <p:slideViewPr>
    <p:cSldViewPr snapToGrid="0">
      <p:cViewPr varScale="1">
        <p:scale>
          <a:sx n="68" d="100"/>
          <a:sy n="68"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1" i="0" u="none" strike="noStrike" kern="1200" cap="all" baseline="0">
                <a:solidFill>
                  <a:schemeClr val="lt1"/>
                </a:solidFill>
                <a:latin typeface="Times New Roman" panose="02020603050405020304" pitchFamily="18" charset="0"/>
                <a:ea typeface="+mn-ea"/>
                <a:cs typeface="Times New Roman" panose="02020603050405020304" pitchFamily="18" charset="0"/>
              </a:defRPr>
            </a:pPr>
            <a:r>
              <a:rPr lang="en-IN" sz="1200" b="1">
                <a:latin typeface="Times New Roman" panose="02020603050405020304" pitchFamily="18" charset="0"/>
                <a:cs typeface="Times New Roman" panose="02020603050405020304" pitchFamily="18" charset="0"/>
              </a:rPr>
              <a:t>HAND WASHING: BEFORE AND AFTER MEALS</a:t>
            </a:r>
          </a:p>
        </c:rich>
      </c:tx>
      <c:layout/>
      <c:overlay val="0"/>
      <c:spPr>
        <a:noFill/>
        <a:ln>
          <a:noFill/>
        </a:ln>
        <a:effectLst/>
      </c:spPr>
      <c:txPr>
        <a:bodyPr rot="0" spcFirstLastPara="1" vertOverflow="ellipsis" vert="horz" wrap="square" anchor="ctr" anchorCtr="1"/>
        <a:lstStyle/>
        <a:p>
          <a:pPr>
            <a:defRPr sz="1200" b="1" i="0" u="none" strike="noStrike" kern="1200" cap="all" baseline="0">
              <a:solidFill>
                <a:schemeClr val="lt1"/>
              </a:solidFill>
              <a:latin typeface="Times New Roman" panose="02020603050405020304" pitchFamily="18" charset="0"/>
              <a:ea typeface="+mn-ea"/>
              <a:cs typeface="Times New Roman" panose="02020603050405020304" pitchFamily="18" charset="0"/>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1"/>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2"/>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4"/>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5"/>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6"/>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Sheet1!$A$2:$A$8</c:f>
              <c:strCache>
                <c:ptCount val="7"/>
                <c:pt idx="0">
                  <c:v>Before meals</c:v>
                </c:pt>
                <c:pt idx="1">
                  <c:v>After meals</c:v>
                </c:pt>
                <c:pt idx="2">
                  <c:v>Soap and water</c:v>
                </c:pt>
                <c:pt idx="4">
                  <c:v>Before meals</c:v>
                </c:pt>
                <c:pt idx="5">
                  <c:v>After meals</c:v>
                </c:pt>
                <c:pt idx="6">
                  <c:v>Soap and water</c:v>
                </c:pt>
              </c:strCache>
            </c:strRef>
          </c:cat>
          <c:val>
            <c:numRef>
              <c:f>Sheet1!$B$2:$B$8</c:f>
              <c:numCache>
                <c:formatCode>0.00%</c:formatCode>
                <c:ptCount val="7"/>
                <c:pt idx="0">
                  <c:v>0.84899999999999998</c:v>
                </c:pt>
                <c:pt idx="1">
                  <c:v>0.86299999999999999</c:v>
                </c:pt>
                <c:pt idx="2">
                  <c:v>0.82</c:v>
                </c:pt>
                <c:pt idx="4">
                  <c:v>0.96499999999999997</c:v>
                </c:pt>
                <c:pt idx="5" formatCode="0%">
                  <c:v>0.95</c:v>
                </c:pt>
                <c:pt idx="6">
                  <c:v>0.92500000000000004</c:v>
                </c:pt>
              </c:numCache>
            </c:numRef>
          </c:val>
        </c:ser>
        <c:dLbls>
          <c:showLegendKey val="0"/>
          <c:showVal val="1"/>
          <c:showCatName val="0"/>
          <c:showSerName val="0"/>
          <c:showPercent val="0"/>
          <c:showBubbleSize val="0"/>
        </c:dLbls>
        <c:gapWidth val="84"/>
        <c:gapDepth val="53"/>
        <c:shape val="box"/>
        <c:axId val="402044344"/>
        <c:axId val="402044736"/>
        <c:axId val="0"/>
      </c:bar3DChart>
      <c:catAx>
        <c:axId val="4020443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02044736"/>
        <c:crosses val="autoZero"/>
        <c:auto val="1"/>
        <c:lblAlgn val="ctr"/>
        <c:lblOffset val="100"/>
        <c:noMultiLvlLbl val="0"/>
      </c:catAx>
      <c:valAx>
        <c:axId val="402044736"/>
        <c:scaling>
          <c:orientation val="minMax"/>
        </c:scaling>
        <c:delete val="1"/>
        <c:axPos val="l"/>
        <c:numFmt formatCode="0.00%" sourceLinked="1"/>
        <c:majorTickMark val="out"/>
        <c:minorTickMark val="none"/>
        <c:tickLblPos val="nextTo"/>
        <c:crossAx val="402044344"/>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400" b="1">
                <a:latin typeface="Times New Roman" panose="02020603050405020304" pitchFamily="18" charset="0"/>
                <a:cs typeface="Times New Roman" panose="02020603050405020304" pitchFamily="18" charset="0"/>
              </a:rPr>
              <a:t>TYPE</a:t>
            </a:r>
            <a:r>
              <a:rPr lang="en-IN" sz="1400" b="1" baseline="0">
                <a:latin typeface="Times New Roman" panose="02020603050405020304" pitchFamily="18" charset="0"/>
                <a:cs typeface="Times New Roman" panose="02020603050405020304" pitchFamily="18" charset="0"/>
              </a:rPr>
              <a:t> OF GARBAGE PRESENT</a:t>
            </a:r>
            <a:endParaRPr lang="en-IN" sz="14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1"/>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2"/>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4"/>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Sheet1!$A$58:$A$64</c:f>
              <c:strCache>
                <c:ptCount val="7"/>
                <c:pt idx="0">
                  <c:v>Human Waste</c:v>
                </c:pt>
                <c:pt idx="1">
                  <c:v>Animal waste</c:v>
                </c:pt>
                <c:pt idx="2">
                  <c:v>Others</c:v>
                </c:pt>
                <c:pt idx="4">
                  <c:v>Human Waste</c:v>
                </c:pt>
                <c:pt idx="5">
                  <c:v>Animal waste</c:v>
                </c:pt>
                <c:pt idx="6">
                  <c:v>Others</c:v>
                </c:pt>
              </c:strCache>
            </c:strRef>
          </c:cat>
          <c:val>
            <c:numRef>
              <c:f>Sheet1!$B$58:$B$64</c:f>
              <c:numCache>
                <c:formatCode>0%</c:formatCode>
                <c:ptCount val="7"/>
                <c:pt idx="0" formatCode="0.00%">
                  <c:v>0.54700000000000004</c:v>
                </c:pt>
                <c:pt idx="1">
                  <c:v>0.18</c:v>
                </c:pt>
                <c:pt idx="2" formatCode="0.00%">
                  <c:v>0.27300000000000002</c:v>
                </c:pt>
                <c:pt idx="4" formatCode="0.00%">
                  <c:v>0.33500000000000002</c:v>
                </c:pt>
                <c:pt idx="5">
                  <c:v>0.22</c:v>
                </c:pt>
                <c:pt idx="6" formatCode="0.00%">
                  <c:v>0.44500000000000001</c:v>
                </c:pt>
              </c:numCache>
            </c:numRef>
          </c:val>
        </c:ser>
        <c:dLbls>
          <c:showLegendKey val="0"/>
          <c:showVal val="1"/>
          <c:showCatName val="0"/>
          <c:showSerName val="0"/>
          <c:showPercent val="0"/>
          <c:showBubbleSize val="0"/>
        </c:dLbls>
        <c:gapWidth val="84"/>
        <c:gapDepth val="53"/>
        <c:shape val="box"/>
        <c:axId val="464460160"/>
        <c:axId val="464461336"/>
        <c:axId val="0"/>
      </c:bar3DChart>
      <c:catAx>
        <c:axId val="46446016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64461336"/>
        <c:crosses val="autoZero"/>
        <c:auto val="1"/>
        <c:lblAlgn val="ctr"/>
        <c:lblOffset val="100"/>
        <c:noMultiLvlLbl val="0"/>
      </c:catAx>
      <c:valAx>
        <c:axId val="464461336"/>
        <c:scaling>
          <c:orientation val="minMax"/>
        </c:scaling>
        <c:delete val="1"/>
        <c:axPos val="l"/>
        <c:numFmt formatCode="0.00%" sourceLinked="1"/>
        <c:majorTickMark val="out"/>
        <c:minorTickMark val="none"/>
        <c:tickLblPos val="nextTo"/>
        <c:crossAx val="464460160"/>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400" b="1">
                <a:latin typeface="Times New Roman" panose="02020603050405020304" pitchFamily="18" charset="0"/>
                <a:cs typeface="Times New Roman" panose="02020603050405020304" pitchFamily="18" charset="0"/>
              </a:rPr>
              <a:t>us</a:t>
            </a:r>
            <a:r>
              <a:rPr lang="en-IN" sz="1400" b="1" baseline="0">
                <a:latin typeface="Times New Roman" panose="02020603050405020304" pitchFamily="18" charset="0"/>
                <a:cs typeface="Times New Roman" panose="02020603050405020304" pitchFamily="18" charset="0"/>
              </a:rPr>
              <a:t>e of dustbin at home</a:t>
            </a:r>
            <a:endParaRPr lang="en-IN" sz="14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1"/>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2"/>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4"/>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5"/>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6"/>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Sheet1!$A$66:$A$72</c:f>
              <c:strCache>
                <c:ptCount val="7"/>
                <c:pt idx="0">
                  <c:v>Presence of dustbin at home</c:v>
                </c:pt>
                <c:pt idx="1">
                  <c:v>Disposing garbage in dustbin</c:v>
                </c:pt>
                <c:pt idx="2">
                  <c:v>Daily cleaning of dustbin</c:v>
                </c:pt>
                <c:pt idx="4">
                  <c:v>Presence of dustbin at home</c:v>
                </c:pt>
                <c:pt idx="5">
                  <c:v>Disposing garbage in dustbin</c:v>
                </c:pt>
                <c:pt idx="6">
                  <c:v>Daily cleaning of dustbin</c:v>
                </c:pt>
              </c:strCache>
            </c:strRef>
          </c:cat>
          <c:val>
            <c:numRef>
              <c:f>Sheet1!$B$66:$B$72</c:f>
              <c:numCache>
                <c:formatCode>0.00%</c:formatCode>
                <c:ptCount val="7"/>
                <c:pt idx="0">
                  <c:v>0.86299999999999999</c:v>
                </c:pt>
                <c:pt idx="1">
                  <c:v>0.92</c:v>
                </c:pt>
                <c:pt idx="2">
                  <c:v>0.60399999999999998</c:v>
                </c:pt>
                <c:pt idx="4" formatCode="0%">
                  <c:v>0.91</c:v>
                </c:pt>
                <c:pt idx="5" formatCode="0%">
                  <c:v>0.93</c:v>
                </c:pt>
                <c:pt idx="6" formatCode="0%">
                  <c:v>0.61</c:v>
                </c:pt>
              </c:numCache>
            </c:numRef>
          </c:val>
        </c:ser>
        <c:dLbls>
          <c:showLegendKey val="0"/>
          <c:showVal val="1"/>
          <c:showCatName val="0"/>
          <c:showSerName val="0"/>
          <c:showPercent val="0"/>
          <c:showBubbleSize val="0"/>
        </c:dLbls>
        <c:gapWidth val="84"/>
        <c:gapDepth val="53"/>
        <c:shape val="box"/>
        <c:axId val="464459376"/>
        <c:axId val="464459768"/>
        <c:axId val="0"/>
      </c:bar3DChart>
      <c:catAx>
        <c:axId val="4644593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64459768"/>
        <c:crosses val="autoZero"/>
        <c:auto val="1"/>
        <c:lblAlgn val="ctr"/>
        <c:lblOffset val="100"/>
        <c:noMultiLvlLbl val="0"/>
      </c:catAx>
      <c:valAx>
        <c:axId val="464459768"/>
        <c:scaling>
          <c:orientation val="minMax"/>
        </c:scaling>
        <c:delete val="1"/>
        <c:axPos val="l"/>
        <c:numFmt formatCode="0.00%" sourceLinked="1"/>
        <c:majorTickMark val="out"/>
        <c:minorTickMark val="none"/>
        <c:tickLblPos val="nextTo"/>
        <c:crossAx val="464459376"/>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400" b="1">
                <a:latin typeface="Times New Roman" panose="02020603050405020304" pitchFamily="18" charset="0"/>
                <a:cs typeface="Times New Roman" panose="02020603050405020304" pitchFamily="18" charset="0"/>
              </a:rPr>
              <a:t>PRESENCE</a:t>
            </a:r>
            <a:r>
              <a:rPr lang="en-IN" sz="1400" b="1" baseline="0">
                <a:latin typeface="Times New Roman" panose="02020603050405020304" pitchFamily="18" charset="0"/>
                <a:cs typeface="Times New Roman" panose="02020603050405020304" pitchFamily="18" charset="0"/>
              </a:rPr>
              <a:t> OF TOILET AT HOME</a:t>
            </a:r>
            <a:endParaRPr lang="en-IN" sz="14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222222222222222"/>
          <c:y val="0.1804399970836979"/>
          <c:w val="0.76388888888888884"/>
          <c:h val="0.60111876640419937"/>
        </c:manualLayout>
      </c:layout>
      <c:bar3DChart>
        <c:barDir val="col"/>
        <c:grouping val="clustered"/>
        <c:varyColors val="0"/>
        <c:ser>
          <c:idx val="0"/>
          <c:order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2"/>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Sheet1!$A$74:$A$76</c:f>
              <c:strCache>
                <c:ptCount val="3"/>
                <c:pt idx="0">
                  <c:v>Prsesence of toilet at home</c:v>
                </c:pt>
                <c:pt idx="2">
                  <c:v>Presence of toilet at home</c:v>
                </c:pt>
              </c:strCache>
            </c:strRef>
          </c:cat>
          <c:val>
            <c:numRef>
              <c:f>Sheet1!$B$74:$B$76</c:f>
              <c:numCache>
                <c:formatCode>General</c:formatCode>
                <c:ptCount val="3"/>
                <c:pt idx="0" formatCode="0.00%">
                  <c:v>0.89900000000000002</c:v>
                </c:pt>
                <c:pt idx="2" formatCode="0.00%">
                  <c:v>0.84499999999999997</c:v>
                </c:pt>
              </c:numCache>
            </c:numRef>
          </c:val>
        </c:ser>
        <c:dLbls>
          <c:showLegendKey val="0"/>
          <c:showVal val="1"/>
          <c:showCatName val="0"/>
          <c:showSerName val="0"/>
          <c:showPercent val="0"/>
          <c:showBubbleSize val="0"/>
        </c:dLbls>
        <c:gapWidth val="84"/>
        <c:gapDepth val="53"/>
        <c:shape val="box"/>
        <c:axId val="464462904"/>
        <c:axId val="469400128"/>
        <c:axId val="0"/>
      </c:bar3DChart>
      <c:catAx>
        <c:axId val="46446290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69400128"/>
        <c:crosses val="autoZero"/>
        <c:auto val="1"/>
        <c:lblAlgn val="ctr"/>
        <c:lblOffset val="100"/>
        <c:noMultiLvlLbl val="0"/>
      </c:catAx>
      <c:valAx>
        <c:axId val="469400128"/>
        <c:scaling>
          <c:orientation val="minMax"/>
        </c:scaling>
        <c:delete val="1"/>
        <c:axPos val="l"/>
        <c:numFmt formatCode="0.00%" sourceLinked="1"/>
        <c:majorTickMark val="out"/>
        <c:minorTickMark val="none"/>
        <c:tickLblPos val="nextTo"/>
        <c:crossAx val="464462904"/>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200" b="0">
                <a:latin typeface="Times New Roman" panose="02020603050405020304" pitchFamily="18" charset="0"/>
                <a:cs typeface="Times New Roman" panose="02020603050405020304" pitchFamily="18" charset="0"/>
              </a:rPr>
              <a:t>source</a:t>
            </a:r>
            <a:r>
              <a:rPr lang="en-IN" sz="1200" b="0" baseline="0">
                <a:latin typeface="Times New Roman" panose="02020603050405020304" pitchFamily="18" charset="0"/>
                <a:cs typeface="Times New Roman" panose="02020603050405020304" pitchFamily="18" charset="0"/>
              </a:rPr>
              <a:t> storage and handling of drinking water</a:t>
            </a:r>
            <a:endParaRPr lang="en-IN" sz="1200" b="0">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1"/>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2"/>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3"/>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5"/>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6"/>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7"/>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8"/>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Sheet1!$A$78:$A$86</c:f>
              <c:strCache>
                <c:ptCount val="9"/>
                <c:pt idx="0">
                  <c:v>Government water supply</c:v>
                </c:pt>
                <c:pt idx="1">
                  <c:v>Storing in steel/earthern pot</c:v>
                </c:pt>
                <c:pt idx="2">
                  <c:v>Covering pot with lid</c:v>
                </c:pt>
                <c:pt idx="3">
                  <c:v>Using handled utensil for taking out water</c:v>
                </c:pt>
                <c:pt idx="5">
                  <c:v>Government water supply</c:v>
                </c:pt>
                <c:pt idx="6">
                  <c:v>Storing in steel/earthern pot</c:v>
                </c:pt>
                <c:pt idx="7">
                  <c:v>Covering pot with lid</c:v>
                </c:pt>
                <c:pt idx="8">
                  <c:v>Using handled utensil for taking out water</c:v>
                </c:pt>
              </c:strCache>
            </c:strRef>
          </c:cat>
          <c:val>
            <c:numRef>
              <c:f>Sheet1!$B$78:$B$86</c:f>
              <c:numCache>
                <c:formatCode>0.00%</c:formatCode>
                <c:ptCount val="9"/>
                <c:pt idx="0">
                  <c:v>0.51500000000000001</c:v>
                </c:pt>
                <c:pt idx="1">
                  <c:v>0.54700000000000004</c:v>
                </c:pt>
                <c:pt idx="2">
                  <c:v>0.91400000000000003</c:v>
                </c:pt>
                <c:pt idx="3" formatCode="0%">
                  <c:v>0.309</c:v>
                </c:pt>
                <c:pt idx="5" formatCode="0%">
                  <c:v>0.46</c:v>
                </c:pt>
                <c:pt idx="6">
                  <c:v>0.54500000000000004</c:v>
                </c:pt>
                <c:pt idx="7">
                  <c:v>0.90500000000000003</c:v>
                </c:pt>
                <c:pt idx="8" formatCode="0%">
                  <c:v>0.44</c:v>
                </c:pt>
              </c:numCache>
            </c:numRef>
          </c:val>
        </c:ser>
        <c:dLbls>
          <c:showLegendKey val="0"/>
          <c:showVal val="1"/>
          <c:showCatName val="0"/>
          <c:showSerName val="0"/>
          <c:showPercent val="0"/>
          <c:showBubbleSize val="0"/>
        </c:dLbls>
        <c:gapWidth val="84"/>
        <c:gapDepth val="53"/>
        <c:shape val="box"/>
        <c:axId val="469400520"/>
        <c:axId val="469393856"/>
        <c:axId val="0"/>
      </c:bar3DChart>
      <c:catAx>
        <c:axId val="4694005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69393856"/>
        <c:crosses val="autoZero"/>
        <c:auto val="1"/>
        <c:lblAlgn val="ctr"/>
        <c:lblOffset val="100"/>
        <c:noMultiLvlLbl val="0"/>
      </c:catAx>
      <c:valAx>
        <c:axId val="469393856"/>
        <c:scaling>
          <c:orientation val="minMax"/>
        </c:scaling>
        <c:delete val="1"/>
        <c:axPos val="l"/>
        <c:numFmt formatCode="0.00%" sourceLinked="1"/>
        <c:majorTickMark val="out"/>
        <c:minorTickMark val="none"/>
        <c:tickLblPos val="nextTo"/>
        <c:crossAx val="469400520"/>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400" b="1">
                <a:latin typeface="Times New Roman" panose="02020603050405020304" pitchFamily="18" charset="0"/>
                <a:cs typeface="Times New Roman" panose="02020603050405020304" pitchFamily="18" charset="0"/>
              </a:rPr>
              <a:t>HAND</a:t>
            </a:r>
            <a:r>
              <a:rPr lang="en-IN" sz="1400" b="1" baseline="0">
                <a:latin typeface="Times New Roman" panose="02020603050405020304" pitchFamily="18" charset="0"/>
                <a:cs typeface="Times New Roman" panose="02020603050405020304" pitchFamily="18" charset="0"/>
              </a:rPr>
              <a:t> WASHING: AFTER USING TOILET</a:t>
            </a:r>
            <a:endParaRPr lang="en-IN" sz="14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1"/>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3"/>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4"/>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Sheet1!$A$10:$A$14</c:f>
              <c:strCache>
                <c:ptCount val="5"/>
                <c:pt idx="0">
                  <c:v>After using toilet</c:v>
                </c:pt>
                <c:pt idx="1">
                  <c:v>Soap and water</c:v>
                </c:pt>
                <c:pt idx="3">
                  <c:v>After using toilet</c:v>
                </c:pt>
                <c:pt idx="4">
                  <c:v>Soap and water</c:v>
                </c:pt>
              </c:strCache>
            </c:strRef>
          </c:cat>
          <c:val>
            <c:numRef>
              <c:f>Sheet1!$B$10:$B$14</c:f>
              <c:numCache>
                <c:formatCode>0%</c:formatCode>
                <c:ptCount val="5"/>
                <c:pt idx="0">
                  <c:v>0.96399999999999997</c:v>
                </c:pt>
                <c:pt idx="1">
                  <c:v>0.78400000000000003</c:v>
                </c:pt>
                <c:pt idx="3">
                  <c:v>0.96</c:v>
                </c:pt>
                <c:pt idx="4" formatCode="0.00%">
                  <c:v>0.94499999999999995</c:v>
                </c:pt>
              </c:numCache>
            </c:numRef>
          </c:val>
        </c:ser>
        <c:dLbls>
          <c:showLegendKey val="0"/>
          <c:showVal val="1"/>
          <c:showCatName val="0"/>
          <c:showSerName val="0"/>
          <c:showPercent val="0"/>
          <c:showBubbleSize val="0"/>
        </c:dLbls>
        <c:gapWidth val="84"/>
        <c:gapDepth val="53"/>
        <c:shape val="box"/>
        <c:axId val="402040816"/>
        <c:axId val="402040032"/>
        <c:axId val="0"/>
      </c:bar3DChart>
      <c:catAx>
        <c:axId val="4020408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02040032"/>
        <c:crosses val="autoZero"/>
        <c:auto val="1"/>
        <c:lblAlgn val="ctr"/>
        <c:lblOffset val="100"/>
        <c:noMultiLvlLbl val="0"/>
      </c:catAx>
      <c:valAx>
        <c:axId val="402040032"/>
        <c:scaling>
          <c:orientation val="minMax"/>
        </c:scaling>
        <c:delete val="1"/>
        <c:axPos val="l"/>
        <c:numFmt formatCode="0%" sourceLinked="1"/>
        <c:majorTickMark val="out"/>
        <c:minorTickMark val="none"/>
        <c:tickLblPos val="nextTo"/>
        <c:crossAx val="402040816"/>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200" b="1">
                <a:latin typeface="Times New Roman" panose="02020603050405020304" pitchFamily="18" charset="0"/>
                <a:cs typeface="Times New Roman" panose="02020603050405020304" pitchFamily="18" charset="0"/>
              </a:rPr>
              <a:t>EATING</a:t>
            </a:r>
            <a:r>
              <a:rPr lang="en-IN" sz="1200" b="1" baseline="0">
                <a:latin typeface="Times New Roman" panose="02020603050405020304" pitchFamily="18" charset="0"/>
                <a:cs typeface="Times New Roman" panose="02020603050405020304" pitchFamily="18" charset="0"/>
              </a:rPr>
              <a:t> HABITS: USING SPOON AND TIFFIN FOR MID-DAY MEALS</a:t>
            </a:r>
            <a:endParaRPr lang="en-IN" sz="12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1"/>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3"/>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4"/>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Sheet1!$A$16:$A$20</c:f>
              <c:strCache>
                <c:ptCount val="5"/>
                <c:pt idx="0">
                  <c:v>Eating food with spoon</c:v>
                </c:pt>
                <c:pt idx="1">
                  <c:v>Eating in tiffin</c:v>
                </c:pt>
                <c:pt idx="3">
                  <c:v>Eating food with spoon</c:v>
                </c:pt>
                <c:pt idx="4">
                  <c:v>Eating in tiffin</c:v>
                </c:pt>
              </c:strCache>
            </c:strRef>
          </c:cat>
          <c:val>
            <c:numRef>
              <c:f>Sheet1!$B$16:$B$20</c:f>
              <c:numCache>
                <c:formatCode>0.00%</c:formatCode>
                <c:ptCount val="5"/>
                <c:pt idx="0">
                  <c:v>0.77</c:v>
                </c:pt>
                <c:pt idx="1">
                  <c:v>0.38100000000000001</c:v>
                </c:pt>
                <c:pt idx="3">
                  <c:v>0.92500000000000004</c:v>
                </c:pt>
                <c:pt idx="4" formatCode="0%">
                  <c:v>0.47</c:v>
                </c:pt>
              </c:numCache>
            </c:numRef>
          </c:val>
        </c:ser>
        <c:dLbls>
          <c:showLegendKey val="0"/>
          <c:showVal val="1"/>
          <c:showCatName val="0"/>
          <c:showSerName val="0"/>
          <c:showPercent val="0"/>
          <c:showBubbleSize val="0"/>
        </c:dLbls>
        <c:gapWidth val="84"/>
        <c:gapDepth val="53"/>
        <c:shape val="box"/>
        <c:axId val="402041208"/>
        <c:axId val="402040424"/>
        <c:axId val="0"/>
      </c:bar3DChart>
      <c:catAx>
        <c:axId val="4020412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02040424"/>
        <c:crosses val="autoZero"/>
        <c:auto val="1"/>
        <c:lblAlgn val="ctr"/>
        <c:lblOffset val="100"/>
        <c:noMultiLvlLbl val="0"/>
      </c:catAx>
      <c:valAx>
        <c:axId val="402040424"/>
        <c:scaling>
          <c:orientation val="minMax"/>
        </c:scaling>
        <c:delete val="1"/>
        <c:axPos val="l"/>
        <c:numFmt formatCode="0.00%" sourceLinked="1"/>
        <c:majorTickMark val="out"/>
        <c:minorTickMark val="none"/>
        <c:tickLblPos val="nextTo"/>
        <c:crossAx val="402041208"/>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200" b="1">
                <a:latin typeface="Times New Roman" panose="02020603050405020304" pitchFamily="18" charset="0"/>
                <a:cs typeface="Times New Roman" panose="02020603050405020304" pitchFamily="18" charset="0"/>
              </a:rPr>
              <a:t>brushing</a:t>
            </a:r>
            <a:r>
              <a:rPr lang="en-IN" sz="1200" b="1" baseline="0">
                <a:latin typeface="Times New Roman" panose="02020603050405020304" pitchFamily="18" charset="0"/>
                <a:cs typeface="Times New Roman" panose="02020603050405020304" pitchFamily="18" charset="0"/>
              </a:rPr>
              <a:t> habits: brushing twice daily using brush and toothpaste</a:t>
            </a:r>
            <a:endParaRPr lang="en-IN" sz="1200" b="1">
              <a:latin typeface="Times New Roman" panose="02020603050405020304" pitchFamily="18" charset="0"/>
              <a:cs typeface="Times New Roman" panose="02020603050405020304" pitchFamily="18" charset="0"/>
            </a:endParaRPr>
          </a:p>
        </c:rich>
      </c:tx>
      <c:layout>
        <c:manualLayout>
          <c:xMode val="edge"/>
          <c:yMode val="edge"/>
          <c:x val="0.11995122484689413"/>
          <c:y val="3.2407407407407406E-2"/>
        </c:manualLayout>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1"/>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2"/>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4"/>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5"/>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6"/>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Sheet1!$A$22:$A$28</c:f>
              <c:strCache>
                <c:ptCount val="7"/>
                <c:pt idx="0">
                  <c:v>Brushing twice daily</c:v>
                </c:pt>
                <c:pt idx="1">
                  <c:v>Cleaning tongue daily</c:v>
                </c:pt>
                <c:pt idx="2">
                  <c:v>Using brush and toothpaste</c:v>
                </c:pt>
                <c:pt idx="4">
                  <c:v>Brushing twice daily</c:v>
                </c:pt>
                <c:pt idx="5">
                  <c:v>Cleaning tongue daily</c:v>
                </c:pt>
                <c:pt idx="6">
                  <c:v>Using brush and toothpaste</c:v>
                </c:pt>
              </c:strCache>
            </c:strRef>
          </c:cat>
          <c:val>
            <c:numRef>
              <c:f>Sheet1!$B$22:$B$28</c:f>
              <c:numCache>
                <c:formatCode>0.00%</c:formatCode>
                <c:ptCount val="7"/>
                <c:pt idx="0">
                  <c:v>0.42399999999999999</c:v>
                </c:pt>
                <c:pt idx="1">
                  <c:v>0.80600000000000005</c:v>
                </c:pt>
                <c:pt idx="2" formatCode="0%">
                  <c:v>0.871</c:v>
                </c:pt>
                <c:pt idx="4">
                  <c:v>0.63500000000000001</c:v>
                </c:pt>
                <c:pt idx="5" formatCode="0%">
                  <c:v>0.83</c:v>
                </c:pt>
                <c:pt idx="6">
                  <c:v>0.94499999999999995</c:v>
                </c:pt>
              </c:numCache>
            </c:numRef>
          </c:val>
        </c:ser>
        <c:dLbls>
          <c:showLegendKey val="0"/>
          <c:showVal val="1"/>
          <c:showCatName val="0"/>
          <c:showSerName val="0"/>
          <c:showPercent val="0"/>
          <c:showBubbleSize val="0"/>
        </c:dLbls>
        <c:gapWidth val="84"/>
        <c:gapDepth val="53"/>
        <c:shape val="box"/>
        <c:axId val="402038856"/>
        <c:axId val="402043560"/>
        <c:axId val="0"/>
      </c:bar3DChart>
      <c:catAx>
        <c:axId val="4020388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02043560"/>
        <c:crosses val="autoZero"/>
        <c:auto val="1"/>
        <c:lblAlgn val="ctr"/>
        <c:lblOffset val="100"/>
        <c:noMultiLvlLbl val="0"/>
      </c:catAx>
      <c:valAx>
        <c:axId val="402043560"/>
        <c:scaling>
          <c:orientation val="minMax"/>
        </c:scaling>
        <c:delete val="1"/>
        <c:axPos val="l"/>
        <c:numFmt formatCode="0.00%" sourceLinked="1"/>
        <c:majorTickMark val="out"/>
        <c:minorTickMark val="none"/>
        <c:tickLblPos val="nextTo"/>
        <c:crossAx val="402038856"/>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400" b="1">
                <a:latin typeface="Times New Roman" panose="02020603050405020304" pitchFamily="18" charset="0"/>
                <a:cs typeface="Times New Roman" panose="02020603050405020304" pitchFamily="18" charset="0"/>
              </a:rPr>
              <a:t>BATHING</a:t>
            </a:r>
            <a:r>
              <a:rPr lang="en-IN" sz="1400" b="1" baseline="0">
                <a:latin typeface="Times New Roman" panose="02020603050405020304" pitchFamily="18" charset="0"/>
                <a:cs typeface="Times New Roman" panose="02020603050405020304" pitchFamily="18" charset="0"/>
              </a:rPr>
              <a:t> HABITS: DAILY BATHING USING SOAP AND WATER</a:t>
            </a:r>
            <a:endParaRPr lang="en-IN" sz="14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1"/>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2"/>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4"/>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5"/>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6"/>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Sheet1!$A$30:$A$36</c:f>
              <c:strCache>
                <c:ptCount val="7"/>
                <c:pt idx="0">
                  <c:v>Daily Bathing</c:v>
                </c:pt>
                <c:pt idx="1">
                  <c:v>Using soap and water</c:v>
                </c:pt>
                <c:pt idx="2">
                  <c:v>Washing hands and feet after going back home</c:v>
                </c:pt>
                <c:pt idx="4">
                  <c:v>Daily Bathing</c:v>
                </c:pt>
                <c:pt idx="5">
                  <c:v>Using soap and water</c:v>
                </c:pt>
                <c:pt idx="6">
                  <c:v>Washing hands and feet after going back home</c:v>
                </c:pt>
              </c:strCache>
            </c:strRef>
          </c:cat>
          <c:val>
            <c:numRef>
              <c:f>Sheet1!$B$30:$B$36</c:f>
              <c:numCache>
                <c:formatCode>0.00%</c:formatCode>
                <c:ptCount val="7"/>
                <c:pt idx="0">
                  <c:v>0.78400000000000003</c:v>
                </c:pt>
                <c:pt idx="1">
                  <c:v>0.93500000000000005</c:v>
                </c:pt>
                <c:pt idx="2">
                  <c:v>0.79900000000000004</c:v>
                </c:pt>
                <c:pt idx="4">
                  <c:v>0.80500000000000005</c:v>
                </c:pt>
                <c:pt idx="5" formatCode="0%">
                  <c:v>0.93</c:v>
                </c:pt>
                <c:pt idx="6" formatCode="0%">
                  <c:v>0.94</c:v>
                </c:pt>
              </c:numCache>
            </c:numRef>
          </c:val>
        </c:ser>
        <c:dLbls>
          <c:showLegendKey val="0"/>
          <c:showVal val="1"/>
          <c:showCatName val="0"/>
          <c:showSerName val="0"/>
          <c:showPercent val="0"/>
          <c:showBubbleSize val="0"/>
        </c:dLbls>
        <c:gapWidth val="84"/>
        <c:gapDepth val="53"/>
        <c:shape val="box"/>
        <c:axId val="402043168"/>
        <c:axId val="402039640"/>
        <c:axId val="0"/>
      </c:bar3DChart>
      <c:catAx>
        <c:axId val="40204316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02039640"/>
        <c:crosses val="autoZero"/>
        <c:auto val="1"/>
        <c:lblAlgn val="ctr"/>
        <c:lblOffset val="100"/>
        <c:noMultiLvlLbl val="0"/>
      </c:catAx>
      <c:valAx>
        <c:axId val="402039640"/>
        <c:scaling>
          <c:orientation val="minMax"/>
        </c:scaling>
        <c:delete val="1"/>
        <c:axPos val="l"/>
        <c:numFmt formatCode="0.00%" sourceLinked="1"/>
        <c:majorTickMark val="out"/>
        <c:minorTickMark val="none"/>
        <c:tickLblPos val="nextTo"/>
        <c:crossAx val="402043168"/>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200" b="0">
                <a:latin typeface="Times New Roman" panose="02020603050405020304" pitchFamily="18" charset="0"/>
                <a:cs typeface="Times New Roman" panose="02020603050405020304" pitchFamily="18" charset="0"/>
              </a:rPr>
              <a:t>dressing</a:t>
            </a:r>
            <a:r>
              <a:rPr lang="en-IN" sz="1200" b="0" baseline="0">
                <a:latin typeface="Times New Roman" panose="02020603050405020304" pitchFamily="18" charset="0"/>
                <a:cs typeface="Times New Roman" panose="02020603050405020304" pitchFamily="18" charset="0"/>
              </a:rPr>
              <a:t> habits: changing into clean clothes after school</a:t>
            </a:r>
            <a:endParaRPr lang="en-IN" sz="1200" b="0">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1"/>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3"/>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4"/>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Sheet1!$A$38:$A$42</c:f>
              <c:strCache>
                <c:ptCount val="5"/>
                <c:pt idx="0">
                  <c:v>Changing uniform after going back home</c:v>
                </c:pt>
                <c:pt idx="1">
                  <c:v>Changing into fresh clothes</c:v>
                </c:pt>
                <c:pt idx="3">
                  <c:v>Changing uniform after going back home</c:v>
                </c:pt>
                <c:pt idx="4">
                  <c:v>Changing into fresh clothes</c:v>
                </c:pt>
              </c:strCache>
            </c:strRef>
          </c:cat>
          <c:val>
            <c:numRef>
              <c:f>Sheet1!$B$38:$B$42</c:f>
              <c:numCache>
                <c:formatCode>0.00%</c:formatCode>
                <c:ptCount val="5"/>
                <c:pt idx="0">
                  <c:v>0.98599999999999999</c:v>
                </c:pt>
                <c:pt idx="1">
                  <c:v>0.878</c:v>
                </c:pt>
                <c:pt idx="3" formatCode="0%">
                  <c:v>0.97</c:v>
                </c:pt>
                <c:pt idx="4" formatCode="0%">
                  <c:v>0.88</c:v>
                </c:pt>
              </c:numCache>
            </c:numRef>
          </c:val>
        </c:ser>
        <c:dLbls>
          <c:showLegendKey val="0"/>
          <c:showVal val="1"/>
          <c:showCatName val="0"/>
          <c:showSerName val="0"/>
          <c:showPercent val="0"/>
          <c:showBubbleSize val="0"/>
        </c:dLbls>
        <c:gapWidth val="84"/>
        <c:gapDepth val="53"/>
        <c:shape val="box"/>
        <c:axId val="464464864"/>
        <c:axId val="464463296"/>
        <c:axId val="0"/>
      </c:bar3DChart>
      <c:catAx>
        <c:axId val="4644648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64463296"/>
        <c:crosses val="autoZero"/>
        <c:auto val="1"/>
        <c:lblAlgn val="ctr"/>
        <c:lblOffset val="100"/>
        <c:noMultiLvlLbl val="0"/>
      </c:catAx>
      <c:valAx>
        <c:axId val="464463296"/>
        <c:scaling>
          <c:orientation val="minMax"/>
        </c:scaling>
        <c:delete val="1"/>
        <c:axPos val="l"/>
        <c:numFmt formatCode="0.00%" sourceLinked="1"/>
        <c:majorTickMark val="out"/>
        <c:minorTickMark val="none"/>
        <c:tickLblPos val="nextTo"/>
        <c:crossAx val="464464864"/>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200" b="1">
                <a:latin typeface="Times New Roman" panose="02020603050405020304" pitchFamily="18" charset="0"/>
                <a:cs typeface="Times New Roman" panose="02020603050405020304" pitchFamily="18" charset="0"/>
              </a:rPr>
              <a:t>Trimming</a:t>
            </a:r>
            <a:r>
              <a:rPr lang="en-IN" sz="1200" b="1" baseline="0">
                <a:latin typeface="Times New Roman" panose="02020603050405020304" pitchFamily="18" charset="0"/>
                <a:cs typeface="Times New Roman" panose="02020603050405020304" pitchFamily="18" charset="0"/>
              </a:rPr>
              <a:t> nails and cleaning ear wax</a:t>
            </a:r>
            <a:endParaRPr lang="en-IN" sz="12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1"/>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3"/>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4"/>
            <c:invertIfNegative val="0"/>
            <c:bubble3D val="0"/>
            <c:spPr>
              <a:solidFill>
                <a:srgbClr val="92D05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Sheet1!$A$44:$A$48</c:f>
              <c:strCache>
                <c:ptCount val="5"/>
                <c:pt idx="0">
                  <c:v>Trimming of nails weekly</c:v>
                </c:pt>
                <c:pt idx="1">
                  <c:v>Cleaning ear wax daily after bath</c:v>
                </c:pt>
                <c:pt idx="3">
                  <c:v>Trimming of nails weekly</c:v>
                </c:pt>
                <c:pt idx="4">
                  <c:v>Cleaning ear wax daily after bath</c:v>
                </c:pt>
              </c:strCache>
            </c:strRef>
          </c:cat>
          <c:val>
            <c:numRef>
              <c:f>Sheet1!$B$44:$B$48</c:f>
              <c:numCache>
                <c:formatCode>0.00%</c:formatCode>
                <c:ptCount val="5"/>
                <c:pt idx="0">
                  <c:v>0.72699999999999998</c:v>
                </c:pt>
                <c:pt idx="1">
                  <c:v>0.878</c:v>
                </c:pt>
                <c:pt idx="3">
                  <c:v>0.745</c:v>
                </c:pt>
                <c:pt idx="4">
                  <c:v>0.90500000000000003</c:v>
                </c:pt>
              </c:numCache>
            </c:numRef>
          </c:val>
        </c:ser>
        <c:dLbls>
          <c:showLegendKey val="0"/>
          <c:showVal val="1"/>
          <c:showCatName val="0"/>
          <c:showSerName val="0"/>
          <c:showPercent val="0"/>
          <c:showBubbleSize val="0"/>
        </c:dLbls>
        <c:gapWidth val="84"/>
        <c:gapDepth val="53"/>
        <c:shape val="box"/>
        <c:axId val="464466432"/>
        <c:axId val="464465648"/>
        <c:axId val="0"/>
      </c:bar3DChart>
      <c:catAx>
        <c:axId val="46446643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64465648"/>
        <c:crosses val="autoZero"/>
        <c:auto val="1"/>
        <c:lblAlgn val="ctr"/>
        <c:lblOffset val="100"/>
        <c:noMultiLvlLbl val="0"/>
      </c:catAx>
      <c:valAx>
        <c:axId val="464465648"/>
        <c:scaling>
          <c:orientation val="minMax"/>
        </c:scaling>
        <c:delete val="1"/>
        <c:axPos val="l"/>
        <c:numFmt formatCode="0.00%" sourceLinked="1"/>
        <c:majorTickMark val="out"/>
        <c:minorTickMark val="none"/>
        <c:tickLblPos val="nextTo"/>
        <c:crossAx val="464466432"/>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400" b="1">
                <a:latin typeface="Times New Roman" panose="02020603050405020304" pitchFamily="18" charset="0"/>
                <a:cs typeface="Times New Roman" panose="02020603050405020304" pitchFamily="18" charset="0"/>
              </a:rPr>
              <a:t>absence</a:t>
            </a:r>
            <a:r>
              <a:rPr lang="en-IN" sz="1400" b="1" baseline="0">
                <a:latin typeface="Times New Roman" panose="02020603050405020304" pitchFamily="18" charset="0"/>
                <a:cs typeface="Times New Roman" panose="02020603050405020304" pitchFamily="18" charset="0"/>
              </a:rPr>
              <a:t> of head lice</a:t>
            </a:r>
            <a:endParaRPr lang="en-IN" sz="14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7777777777777779E-2"/>
          <c:y val="0.16712962962962963"/>
          <c:w val="0.85277777777777786"/>
          <c:h val="0.62077938174394864"/>
        </c:manualLayout>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2"/>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Sheet1!$A$50:$A$52</c:f>
              <c:strCache>
                <c:ptCount val="3"/>
                <c:pt idx="0">
                  <c:v>Presence of head lice</c:v>
                </c:pt>
                <c:pt idx="2">
                  <c:v>Presence of head lice</c:v>
                </c:pt>
              </c:strCache>
            </c:strRef>
          </c:cat>
          <c:val>
            <c:numRef>
              <c:f>Sheet1!$B$50:$B$52</c:f>
              <c:numCache>
                <c:formatCode>General</c:formatCode>
                <c:ptCount val="3"/>
                <c:pt idx="0" formatCode="0.00%">
                  <c:v>0.23</c:v>
                </c:pt>
                <c:pt idx="2" formatCode="0.00%">
                  <c:v>0.28499999999999998</c:v>
                </c:pt>
              </c:numCache>
            </c:numRef>
          </c:val>
        </c:ser>
        <c:dLbls>
          <c:showLegendKey val="0"/>
          <c:showVal val="1"/>
          <c:showCatName val="0"/>
          <c:showSerName val="0"/>
          <c:showPercent val="0"/>
          <c:showBubbleSize val="0"/>
        </c:dLbls>
        <c:gapWidth val="84"/>
        <c:gapDepth val="53"/>
        <c:shape val="box"/>
        <c:axId val="464460552"/>
        <c:axId val="464464080"/>
        <c:axId val="0"/>
      </c:bar3DChart>
      <c:catAx>
        <c:axId val="4644605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64464080"/>
        <c:crosses val="autoZero"/>
        <c:auto val="1"/>
        <c:lblAlgn val="ctr"/>
        <c:lblOffset val="100"/>
        <c:noMultiLvlLbl val="0"/>
      </c:catAx>
      <c:valAx>
        <c:axId val="464464080"/>
        <c:scaling>
          <c:orientation val="minMax"/>
        </c:scaling>
        <c:delete val="1"/>
        <c:axPos val="l"/>
        <c:numFmt formatCode="0.00%" sourceLinked="1"/>
        <c:majorTickMark val="out"/>
        <c:minorTickMark val="none"/>
        <c:tickLblPos val="nextTo"/>
        <c:crossAx val="464460552"/>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IN" sz="1400" b="1">
                <a:latin typeface="Times New Roman" panose="02020603050405020304" pitchFamily="18" charset="0"/>
                <a:cs typeface="Times New Roman" panose="02020603050405020304" pitchFamily="18" charset="0"/>
              </a:rPr>
              <a:t>CLEANLINESS:</a:t>
            </a:r>
            <a:r>
              <a:rPr lang="en-IN" sz="1400" b="1" baseline="0">
                <a:latin typeface="Times New Roman" panose="02020603050405020304" pitchFamily="18" charset="0"/>
                <a:cs typeface="Times New Roman" panose="02020603050405020304" pitchFamily="18" charset="0"/>
              </a:rPr>
              <a:t> PRESENCE OF GARBAGE</a:t>
            </a:r>
            <a:endParaRPr lang="en-IN" sz="1400" b="1">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8888888888888892E-2"/>
          <c:y val="0.19432888597258677"/>
          <c:w val="0.83888888888888891"/>
          <c:h val="0.56949001166520852"/>
        </c:manualLayout>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Pt>
            <c:idx val="0"/>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Pt>
            <c:idx val="2"/>
            <c:invertIfNegative val="0"/>
            <c:bubble3D val="0"/>
            <c:spPr>
              <a:solidFill>
                <a:srgbClr val="FFC000"/>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dPt>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50000"/>
                        </a:schemeClr>
                      </a:solidFill>
                      <a:round/>
                    </a:ln>
                    <a:effectLst/>
                  </c:spPr>
                </c15:leaderLines>
              </c:ext>
            </c:extLst>
          </c:dLbls>
          <c:cat>
            <c:strRef>
              <c:f>Sheet1!$A$54:$A$56</c:f>
              <c:strCache>
                <c:ptCount val="3"/>
                <c:pt idx="0">
                  <c:v>Garbage present around house</c:v>
                </c:pt>
                <c:pt idx="2">
                  <c:v>Garbage present around house</c:v>
                </c:pt>
              </c:strCache>
            </c:strRef>
          </c:cat>
          <c:val>
            <c:numRef>
              <c:f>Sheet1!$B$54:$B$56</c:f>
              <c:numCache>
                <c:formatCode>General</c:formatCode>
                <c:ptCount val="3"/>
                <c:pt idx="0" formatCode="0%">
                  <c:v>0.51</c:v>
                </c:pt>
                <c:pt idx="2" formatCode="0%">
                  <c:v>0.51</c:v>
                </c:pt>
              </c:numCache>
            </c:numRef>
          </c:val>
        </c:ser>
        <c:dLbls>
          <c:showLegendKey val="0"/>
          <c:showVal val="1"/>
          <c:showCatName val="0"/>
          <c:showSerName val="0"/>
          <c:showPercent val="0"/>
          <c:showBubbleSize val="0"/>
        </c:dLbls>
        <c:gapWidth val="84"/>
        <c:gapDepth val="53"/>
        <c:shape val="box"/>
        <c:axId val="464465256"/>
        <c:axId val="464466040"/>
        <c:axId val="0"/>
      </c:bar3DChart>
      <c:catAx>
        <c:axId val="4644652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lumMod val="75000"/>
                  </a:schemeClr>
                </a:solidFill>
                <a:latin typeface="Times New Roman" panose="02020603050405020304" pitchFamily="18" charset="0"/>
                <a:ea typeface="+mn-ea"/>
                <a:cs typeface="Times New Roman" panose="02020603050405020304" pitchFamily="18" charset="0"/>
              </a:defRPr>
            </a:pPr>
            <a:endParaRPr lang="en-US"/>
          </a:p>
        </c:txPr>
        <c:crossAx val="464466040"/>
        <c:crosses val="autoZero"/>
        <c:auto val="1"/>
        <c:lblAlgn val="ctr"/>
        <c:lblOffset val="100"/>
        <c:noMultiLvlLbl val="0"/>
      </c:catAx>
      <c:valAx>
        <c:axId val="464466040"/>
        <c:scaling>
          <c:orientation val="minMax"/>
        </c:scaling>
        <c:delete val="1"/>
        <c:axPos val="l"/>
        <c:numFmt formatCode="0%" sourceLinked="1"/>
        <c:majorTickMark val="out"/>
        <c:minorTickMark val="none"/>
        <c:tickLblPos val="nextTo"/>
        <c:crossAx val="464465256"/>
        <c:crosses val="autoZero"/>
        <c:crossBetween val="between"/>
      </c:valAx>
      <c:spPr>
        <a:noFill/>
        <a:ln>
          <a:noFill/>
        </a:ln>
        <a:effectLst/>
      </c:spPr>
    </c:plotArea>
    <c:plotVisOnly val="1"/>
    <c:dispBlanksAs val="gap"/>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0.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1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5.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6.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7.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8.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9.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smtClean="0"/>
              <a:t>5/16/2018</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3648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548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2086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9682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9918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47493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05969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33009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84144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27298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5/16/2018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02293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96DFF08F-DC6B-4601-B491-B0F83F6DD2DA}" type="datetimeFigureOut">
              <a:rPr lang="en-US" smtClean="0"/>
              <a:pPr/>
              <a:t>5/16/2018</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4548832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g"/><Relationship Id="rId1" Type="http://schemas.openxmlformats.org/officeDocument/2006/relationships/slideLayout" Target="../slideLayouts/slideLayout6.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6.xml"/><Relationship Id="rId6" Type="http://schemas.openxmlformats.org/officeDocument/2006/relationships/image" Target="../media/image5.jpg"/><Relationship Id="rId5" Type="http://schemas.openxmlformats.org/officeDocument/2006/relationships/image" Target="../media/image6.jpg"/><Relationship Id="rId4" Type="http://schemas.openxmlformats.org/officeDocument/2006/relationships/image" Target="../media/image22.jpg"/></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9980" y="1294500"/>
            <a:ext cx="9966960" cy="2221432"/>
          </a:xfrm>
        </p:spPr>
        <p:txBody>
          <a:bodyPr>
            <a:noAutofit/>
          </a:bodyPr>
          <a:lstStyle/>
          <a:p>
            <a:r>
              <a:rPr lang="en-US" sz="3600" dirty="0" smtClean="0">
                <a:solidFill>
                  <a:schemeClr val="accent6">
                    <a:lumMod val="50000"/>
                  </a:schemeClr>
                </a:solidFill>
                <a:effectLst>
                  <a:outerShdw blurRad="38100" dist="38100" dir="2700000" algn="tl">
                    <a:srgbClr val="000000">
                      <a:alpha val="43137"/>
                    </a:srgbClr>
                  </a:outerShdw>
                </a:effectLst>
              </a:rPr>
              <a:t>An intervention study on personal hygiene habits and sanitation practices among students of an urban primary government school of Delhi</a:t>
            </a:r>
            <a:endParaRPr lang="en-IN" sz="3600" dirty="0">
              <a:solidFill>
                <a:schemeClr val="accent6">
                  <a:lumMod val="50000"/>
                </a:schemeClr>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709530" y="4623514"/>
            <a:ext cx="8767860" cy="953037"/>
          </a:xfrm>
        </p:spPr>
        <p:txBody>
          <a:bodyPr/>
          <a:lstStyle/>
          <a:p>
            <a:r>
              <a:rPr lang="en-US" b="1" dirty="0" smtClean="0">
                <a:solidFill>
                  <a:schemeClr val="accent6">
                    <a:lumMod val="50000"/>
                  </a:schemeClr>
                </a:solidFill>
                <a:effectLst>
                  <a:outerShdw blurRad="38100" dist="38100" dir="2700000" algn="tl">
                    <a:srgbClr val="000000">
                      <a:alpha val="43137"/>
                    </a:srgbClr>
                  </a:outerShdw>
                </a:effectLst>
              </a:rPr>
              <a:t>DR. RAASHI GAUR</a:t>
            </a:r>
          </a:p>
          <a:p>
            <a:r>
              <a:rPr lang="en-US" b="1" dirty="0" smtClean="0">
                <a:solidFill>
                  <a:schemeClr val="accent6">
                    <a:lumMod val="50000"/>
                  </a:schemeClr>
                </a:solidFill>
                <a:effectLst>
                  <a:outerShdw blurRad="38100" dist="38100" dir="2700000" algn="tl">
                    <a:srgbClr val="000000">
                      <a:alpha val="43137"/>
                    </a:srgbClr>
                  </a:outerShdw>
                </a:effectLst>
              </a:rPr>
              <a:t>PG/16/039</a:t>
            </a:r>
          </a:p>
          <a:p>
            <a:endParaRPr lang="en-IN" dirty="0">
              <a:solidFill>
                <a:schemeClr val="accent6">
                  <a:lumMod val="50000"/>
                </a:schemeClr>
              </a:solidFill>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872" t="3788" r="3190" b="6572"/>
          <a:stretch/>
        </p:blipFill>
        <p:spPr>
          <a:xfrm>
            <a:off x="1109980" y="4380930"/>
            <a:ext cx="3052587" cy="1705971"/>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136" t="3778" r="3506" b="4689"/>
          <a:stretch/>
        </p:blipFill>
        <p:spPr>
          <a:xfrm>
            <a:off x="8229600" y="4445391"/>
            <a:ext cx="2743200" cy="1561514"/>
          </a:xfrm>
          <a:prstGeom prst="rect">
            <a:avLst/>
          </a:prstGeom>
        </p:spPr>
      </p:pic>
    </p:spTree>
    <p:extLst>
      <p:ext uri="{BB962C8B-B14F-4D97-AF65-F5344CB8AC3E}">
        <p14:creationId xmlns:p14="http://schemas.microsoft.com/office/powerpoint/2010/main" val="31458998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METHODOLOGY</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lgn="just"/>
            <a:r>
              <a:rPr lang="en-US" b="1" dirty="0" smtClean="0">
                <a:solidFill>
                  <a:schemeClr val="accent6">
                    <a:lumMod val="50000"/>
                  </a:schemeClr>
                </a:solidFill>
                <a:effectLst>
                  <a:outerShdw blurRad="38100" dist="38100" dir="2700000" algn="tl">
                    <a:srgbClr val="000000">
                      <a:alpha val="43137"/>
                    </a:srgbClr>
                  </a:outerShdw>
                </a:effectLst>
              </a:rPr>
              <a:t>PERMISSION</a:t>
            </a:r>
            <a:r>
              <a:rPr lang="en-US" dirty="0" smtClean="0">
                <a:solidFill>
                  <a:schemeClr val="accent6">
                    <a:lumMod val="50000"/>
                  </a:schemeClr>
                </a:solidFill>
              </a:rPr>
              <a:t>: </a:t>
            </a:r>
            <a:r>
              <a:rPr lang="en-US" sz="2000" dirty="0" smtClean="0">
                <a:solidFill>
                  <a:schemeClr val="accent6">
                    <a:lumMod val="50000"/>
                  </a:schemeClr>
                </a:solidFill>
              </a:rPr>
              <a:t>Written permission obtained form ADE, NDMC prior to start of the study. Written consent for conducting study and taking pictures obtained from school authorities.</a:t>
            </a:r>
          </a:p>
          <a:p>
            <a:pPr algn="just"/>
            <a:r>
              <a:rPr lang="en-US" b="1" dirty="0" smtClean="0">
                <a:solidFill>
                  <a:schemeClr val="accent6">
                    <a:lumMod val="50000"/>
                  </a:schemeClr>
                </a:solidFill>
                <a:effectLst>
                  <a:outerShdw blurRad="38100" dist="38100" dir="2700000" algn="tl">
                    <a:srgbClr val="000000">
                      <a:alpha val="43137"/>
                    </a:srgbClr>
                  </a:outerShdw>
                </a:effectLst>
              </a:rPr>
              <a:t>ANALYSIS </a:t>
            </a:r>
            <a:r>
              <a:rPr lang="en-US" b="1" dirty="0" smtClean="0">
                <a:solidFill>
                  <a:schemeClr val="accent6">
                    <a:lumMod val="50000"/>
                  </a:schemeClr>
                </a:solidFill>
                <a:effectLst>
                  <a:outerShdw blurRad="38100" dist="38100" dir="2700000" algn="tl">
                    <a:srgbClr val="000000">
                      <a:alpha val="43137"/>
                    </a:srgbClr>
                  </a:outerShdw>
                </a:effectLst>
              </a:rPr>
              <a:t>PLAN</a:t>
            </a:r>
            <a:r>
              <a:rPr lang="en-US" dirty="0">
                <a:solidFill>
                  <a:schemeClr val="accent6">
                    <a:lumMod val="50000"/>
                  </a:schemeClr>
                </a:solidFill>
              </a:rPr>
              <a:t>:</a:t>
            </a:r>
            <a:r>
              <a:rPr lang="en-US" sz="2000" b="1" dirty="0" smtClean="0">
                <a:solidFill>
                  <a:schemeClr val="accent6">
                    <a:lumMod val="50000"/>
                  </a:schemeClr>
                </a:solidFill>
              </a:rPr>
              <a:t> </a:t>
            </a:r>
            <a:r>
              <a:rPr lang="en-US" sz="2000" dirty="0" smtClean="0">
                <a:solidFill>
                  <a:schemeClr val="accent6">
                    <a:lumMod val="50000"/>
                  </a:schemeClr>
                </a:solidFill>
              </a:rPr>
              <a:t>Ideal </a:t>
            </a:r>
            <a:r>
              <a:rPr lang="en-US" sz="2000" dirty="0" smtClean="0">
                <a:solidFill>
                  <a:schemeClr val="accent6">
                    <a:lumMod val="50000"/>
                  </a:schemeClr>
                </a:solidFill>
              </a:rPr>
              <a:t>answer marked as 1 and </a:t>
            </a:r>
            <a:r>
              <a:rPr lang="en-US" sz="2000" dirty="0" smtClean="0">
                <a:solidFill>
                  <a:schemeClr val="accent6">
                    <a:lumMod val="50000"/>
                  </a:schemeClr>
                </a:solidFill>
              </a:rPr>
              <a:t>incorrect/unexpected response </a:t>
            </a:r>
            <a:r>
              <a:rPr lang="en-US" sz="2000" dirty="0" smtClean="0">
                <a:solidFill>
                  <a:schemeClr val="accent6">
                    <a:lumMod val="50000"/>
                  </a:schemeClr>
                </a:solidFill>
              </a:rPr>
              <a:t>marked as </a:t>
            </a:r>
            <a:r>
              <a:rPr lang="en-US" sz="2000" dirty="0" smtClean="0">
                <a:solidFill>
                  <a:schemeClr val="accent6">
                    <a:lumMod val="50000"/>
                  </a:schemeClr>
                </a:solidFill>
              </a:rPr>
              <a:t>0. </a:t>
            </a:r>
            <a:r>
              <a:rPr lang="en-US" sz="2000" dirty="0" smtClean="0">
                <a:solidFill>
                  <a:schemeClr val="accent6">
                    <a:lumMod val="50000"/>
                  </a:schemeClr>
                </a:solidFill>
              </a:rPr>
              <a:t>Based on this, simple frequencies and percentage were calculated.</a:t>
            </a:r>
            <a:endParaRPr lang="en-US" dirty="0" smtClean="0">
              <a:solidFill>
                <a:schemeClr val="accent6">
                  <a:lumMod val="50000"/>
                </a:schemeClr>
              </a:solidFill>
            </a:endParaRPr>
          </a:p>
          <a:p>
            <a:pPr algn="just"/>
            <a:r>
              <a:rPr lang="en-US" b="1" dirty="0" smtClean="0">
                <a:solidFill>
                  <a:schemeClr val="accent6">
                    <a:lumMod val="50000"/>
                  </a:schemeClr>
                </a:solidFill>
                <a:effectLst>
                  <a:outerShdw blurRad="38100" dist="38100" dir="2700000" algn="tl">
                    <a:srgbClr val="000000">
                      <a:alpha val="43137"/>
                    </a:srgbClr>
                  </a:outerShdw>
                </a:effectLst>
              </a:rPr>
              <a:t>ETHICAL CONSIDERATION</a:t>
            </a:r>
            <a:r>
              <a:rPr lang="en-US" dirty="0" smtClean="0">
                <a:solidFill>
                  <a:schemeClr val="accent6">
                    <a:lumMod val="50000"/>
                  </a:schemeClr>
                </a:solidFill>
              </a:rPr>
              <a:t>: </a:t>
            </a:r>
            <a:r>
              <a:rPr lang="en-US" sz="2000" dirty="0" smtClean="0">
                <a:solidFill>
                  <a:schemeClr val="accent6">
                    <a:lumMod val="50000"/>
                  </a:schemeClr>
                </a:solidFill>
              </a:rPr>
              <a:t>Participants adequately informed about purpose, benefits and risks  of the study. Consent letter was designed to be signed by parents. Assent section was incorporated in the study to seek permission from the students.</a:t>
            </a:r>
          </a:p>
        </p:txBody>
      </p:sp>
    </p:spTree>
    <p:extLst>
      <p:ext uri="{BB962C8B-B14F-4D97-AF65-F5344CB8AC3E}">
        <p14:creationId xmlns:p14="http://schemas.microsoft.com/office/powerpoint/2010/main" val="28085520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2698"/>
          <a:stretch/>
        </p:blipFill>
        <p:spPr>
          <a:xfrm>
            <a:off x="1390920" y="1506828"/>
            <a:ext cx="9362940" cy="4649273"/>
          </a:xfrm>
          <a:prstGeom prst="rect">
            <a:avLst/>
          </a:prstGeom>
        </p:spPr>
      </p:pic>
      <p:sp>
        <p:nvSpPr>
          <p:cNvPr id="2" name="TextBox 1"/>
          <p:cNvSpPr txBox="1"/>
          <p:nvPr/>
        </p:nvSpPr>
        <p:spPr>
          <a:xfrm>
            <a:off x="3541690" y="927279"/>
            <a:ext cx="5112913" cy="307777"/>
          </a:xfrm>
          <a:prstGeom prst="rect">
            <a:avLst/>
          </a:prstGeom>
          <a:noFill/>
        </p:spPr>
        <p:txBody>
          <a:bodyPr wrap="square" rtlCol="0">
            <a:spAutoFit/>
          </a:bodyPr>
          <a:lstStyle/>
          <a:p>
            <a:pPr algn="ctr"/>
            <a:r>
              <a:rPr lang="en-US" sz="1400" b="1" dirty="0" smtClean="0">
                <a:effectLst>
                  <a:outerShdw blurRad="38100" dist="38100" dir="2700000" algn="tl">
                    <a:srgbClr val="000000">
                      <a:alpha val="43137"/>
                    </a:srgbClr>
                  </a:outerShdw>
                </a:effectLst>
              </a:rPr>
              <a:t>SCHOOL STUDENTS BEFORE THE STUDY</a:t>
            </a:r>
            <a:endParaRPr lang="en-IN" sz="1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140042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METHODOLOGY: DESIGNING INTERVENTION</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algn="just"/>
            <a:r>
              <a:rPr lang="en-US" b="1" dirty="0" smtClean="0">
                <a:solidFill>
                  <a:schemeClr val="accent6">
                    <a:lumMod val="50000"/>
                  </a:schemeClr>
                </a:solidFill>
                <a:effectLst>
                  <a:outerShdw blurRad="38100" dist="38100" dir="2700000" algn="tl">
                    <a:srgbClr val="000000">
                      <a:alpha val="43137"/>
                    </a:srgbClr>
                  </a:outerShdw>
                </a:effectLst>
              </a:rPr>
              <a:t>Target audience</a:t>
            </a:r>
            <a:r>
              <a:rPr lang="en-US" dirty="0" smtClean="0">
                <a:solidFill>
                  <a:schemeClr val="accent6">
                    <a:lumMod val="50000"/>
                  </a:schemeClr>
                </a:solidFill>
              </a:rPr>
              <a:t>: </a:t>
            </a:r>
            <a:r>
              <a:rPr lang="en-US" sz="2000" dirty="0" smtClean="0">
                <a:solidFill>
                  <a:schemeClr val="accent6">
                    <a:lumMod val="50000"/>
                  </a:schemeClr>
                </a:solidFill>
              </a:rPr>
              <a:t>Age, background, SE status and current practices of students.</a:t>
            </a:r>
          </a:p>
          <a:p>
            <a:pPr algn="just"/>
            <a:r>
              <a:rPr lang="en-US" b="1" dirty="0" smtClean="0">
                <a:solidFill>
                  <a:schemeClr val="accent6">
                    <a:lumMod val="50000"/>
                  </a:schemeClr>
                </a:solidFill>
                <a:effectLst>
                  <a:outerShdw blurRad="38100" dist="38100" dir="2700000" algn="tl">
                    <a:srgbClr val="000000">
                      <a:alpha val="43137"/>
                    </a:srgbClr>
                  </a:outerShdw>
                </a:effectLst>
              </a:rPr>
              <a:t>Sensitivity and sustainability</a:t>
            </a:r>
            <a:r>
              <a:rPr lang="en-US" dirty="0" smtClean="0">
                <a:solidFill>
                  <a:schemeClr val="accent6">
                    <a:lumMod val="50000"/>
                  </a:schemeClr>
                </a:solidFill>
              </a:rPr>
              <a:t>: </a:t>
            </a:r>
            <a:r>
              <a:rPr lang="en-US" sz="2000" dirty="0" smtClean="0">
                <a:solidFill>
                  <a:schemeClr val="accent6">
                    <a:lumMod val="50000"/>
                  </a:schemeClr>
                </a:solidFill>
              </a:rPr>
              <a:t>Creative and group learning, participatory approach, concept of change agents, reinforcement for sustainability.</a:t>
            </a:r>
            <a:endParaRPr lang="en-US" dirty="0" smtClean="0">
              <a:solidFill>
                <a:schemeClr val="accent6">
                  <a:lumMod val="50000"/>
                </a:schemeClr>
              </a:solidFill>
            </a:endParaRPr>
          </a:p>
          <a:p>
            <a:pPr algn="just"/>
            <a:r>
              <a:rPr lang="en-US" b="1" dirty="0" smtClean="0">
                <a:solidFill>
                  <a:schemeClr val="accent6">
                    <a:lumMod val="50000"/>
                  </a:schemeClr>
                </a:solidFill>
                <a:effectLst>
                  <a:outerShdw blurRad="38100" dist="38100" dir="2700000" algn="tl">
                    <a:srgbClr val="000000">
                      <a:alpha val="43137"/>
                    </a:srgbClr>
                  </a:outerShdw>
                </a:effectLst>
              </a:rPr>
              <a:t>Change in knowledge, skill and attitude for behavioral modification</a:t>
            </a:r>
          </a:p>
          <a:p>
            <a:pPr algn="just"/>
            <a:r>
              <a:rPr lang="en-US" b="1" dirty="0" smtClean="0">
                <a:solidFill>
                  <a:schemeClr val="accent6">
                    <a:lumMod val="50000"/>
                  </a:schemeClr>
                </a:solidFill>
                <a:effectLst>
                  <a:outerShdw blurRad="38100" dist="38100" dir="2700000" algn="tl">
                    <a:srgbClr val="000000">
                      <a:alpha val="43137"/>
                    </a:srgbClr>
                  </a:outerShdw>
                </a:effectLst>
              </a:rPr>
              <a:t>Periodic assessment and innovations</a:t>
            </a:r>
          </a:p>
          <a:p>
            <a:pPr algn="just"/>
            <a:r>
              <a:rPr lang="en-US" b="1" dirty="0" smtClean="0">
                <a:solidFill>
                  <a:schemeClr val="accent6">
                    <a:lumMod val="50000"/>
                  </a:schemeClr>
                </a:solidFill>
                <a:effectLst>
                  <a:outerShdw blurRad="38100" dist="38100" dir="2700000" algn="tl">
                    <a:srgbClr val="000000">
                      <a:alpha val="43137"/>
                    </a:srgbClr>
                  </a:outerShdw>
                </a:effectLst>
              </a:rPr>
              <a:t>Cost effective </a:t>
            </a:r>
          </a:p>
          <a:p>
            <a:pPr algn="just"/>
            <a:r>
              <a:rPr lang="en-US" b="1" dirty="0" smtClean="0">
                <a:solidFill>
                  <a:schemeClr val="accent6">
                    <a:lumMod val="50000"/>
                  </a:schemeClr>
                </a:solidFill>
                <a:effectLst>
                  <a:outerShdw blurRad="38100" dist="38100" dir="2700000" algn="tl">
                    <a:srgbClr val="000000">
                      <a:alpha val="43137"/>
                    </a:srgbClr>
                  </a:outerShdw>
                </a:effectLst>
              </a:rPr>
              <a:t>Evidence informed</a:t>
            </a:r>
          </a:p>
          <a:p>
            <a:pPr algn="just"/>
            <a:r>
              <a:rPr lang="en-US" b="1" dirty="0" smtClean="0">
                <a:solidFill>
                  <a:schemeClr val="accent6">
                    <a:lumMod val="50000"/>
                  </a:schemeClr>
                </a:solidFill>
                <a:effectLst>
                  <a:outerShdw blurRad="38100" dist="38100" dir="2700000" algn="tl">
                    <a:srgbClr val="000000">
                      <a:alpha val="43137"/>
                    </a:srgbClr>
                  </a:outerShdw>
                </a:effectLst>
              </a:rPr>
              <a:t>Piloting </a:t>
            </a:r>
          </a:p>
          <a:p>
            <a:pPr algn="just"/>
            <a:r>
              <a:rPr lang="en-US" b="1" dirty="0" smtClean="0">
                <a:solidFill>
                  <a:schemeClr val="accent6">
                    <a:lumMod val="50000"/>
                  </a:schemeClr>
                </a:solidFill>
                <a:effectLst>
                  <a:outerShdw blurRad="38100" dist="38100" dir="2700000" algn="tl">
                    <a:srgbClr val="000000">
                      <a:alpha val="43137"/>
                    </a:srgbClr>
                  </a:outerShdw>
                </a:effectLst>
              </a:rPr>
              <a:t>Customization of available IEC material</a:t>
            </a:r>
            <a:endParaRPr lang="en-IN" b="1" dirty="0">
              <a:solidFill>
                <a:schemeClr val="accent6">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483664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METHODOLOGY: CONTENTS OF IEC MATERIAL</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lgn="just"/>
            <a:r>
              <a:rPr lang="en-IN" b="1" dirty="0" smtClean="0">
                <a:solidFill>
                  <a:schemeClr val="accent6">
                    <a:lumMod val="50000"/>
                  </a:schemeClr>
                </a:solidFill>
                <a:effectLst>
                  <a:outerShdw blurRad="38100" dist="38100" dir="2700000" algn="tl">
                    <a:srgbClr val="000000">
                      <a:alpha val="43137"/>
                    </a:srgbClr>
                  </a:outerShdw>
                </a:effectLst>
              </a:rPr>
              <a:t>Posters (08): </a:t>
            </a:r>
            <a:r>
              <a:rPr lang="en-IN" sz="2000" dirty="0" smtClean="0">
                <a:solidFill>
                  <a:schemeClr val="accent6">
                    <a:lumMod val="50000"/>
                  </a:schemeClr>
                </a:solidFill>
              </a:rPr>
              <a:t>Handwashing </a:t>
            </a:r>
            <a:r>
              <a:rPr lang="en-IN" sz="2000" dirty="0">
                <a:solidFill>
                  <a:schemeClr val="accent6">
                    <a:lumMod val="50000"/>
                  </a:schemeClr>
                </a:solidFill>
              </a:rPr>
              <a:t>steps, safe drinking water, good personal hygiene habits, handwashing with soap, cleanliness around the house, use of dustbin for throwing garbage, use of toilet for defecation and cleaning teeth.</a:t>
            </a:r>
            <a:endParaRPr lang="en-IN" dirty="0">
              <a:solidFill>
                <a:schemeClr val="accent6">
                  <a:lumMod val="50000"/>
                </a:schemeClr>
              </a:solidFill>
            </a:endParaRPr>
          </a:p>
          <a:p>
            <a:pPr lvl="0" algn="just"/>
            <a:r>
              <a:rPr lang="en-IN" sz="2400" b="1" dirty="0" smtClean="0">
                <a:solidFill>
                  <a:schemeClr val="accent6">
                    <a:lumMod val="50000"/>
                  </a:schemeClr>
                </a:solidFill>
                <a:effectLst>
                  <a:outerShdw blurRad="38100" dist="38100" dir="2700000" algn="tl">
                    <a:srgbClr val="000000">
                      <a:alpha val="43137"/>
                    </a:srgbClr>
                  </a:outerShdw>
                </a:effectLst>
              </a:rPr>
              <a:t>Videos (04): </a:t>
            </a:r>
            <a:endParaRPr lang="en-IN" sz="2000" b="1" dirty="0">
              <a:solidFill>
                <a:schemeClr val="accent6">
                  <a:lumMod val="50000"/>
                </a:schemeClr>
              </a:solidFill>
              <a:effectLst>
                <a:outerShdw blurRad="38100" dist="38100" dir="2700000" algn="tl">
                  <a:srgbClr val="000000">
                    <a:alpha val="43137"/>
                  </a:srgbClr>
                </a:outerShdw>
              </a:effectLst>
            </a:endParaRPr>
          </a:p>
          <a:p>
            <a:pPr lvl="2" algn="just"/>
            <a:r>
              <a:rPr lang="en-IN" dirty="0">
                <a:solidFill>
                  <a:schemeClr val="accent6">
                    <a:lumMod val="50000"/>
                  </a:schemeClr>
                </a:solidFill>
              </a:rPr>
              <a:t>“</a:t>
            </a:r>
            <a:r>
              <a:rPr lang="en-IN" dirty="0" err="1">
                <a:solidFill>
                  <a:schemeClr val="accent6">
                    <a:lumMod val="50000"/>
                  </a:schemeClr>
                </a:solidFill>
              </a:rPr>
              <a:t>aakad-bakkad</a:t>
            </a:r>
            <a:r>
              <a:rPr lang="en-IN" dirty="0">
                <a:solidFill>
                  <a:schemeClr val="accent6">
                    <a:lumMod val="50000"/>
                  </a:schemeClr>
                </a:solidFill>
              </a:rPr>
              <a:t> </a:t>
            </a:r>
            <a:r>
              <a:rPr lang="en-IN" dirty="0" err="1">
                <a:solidFill>
                  <a:schemeClr val="accent6">
                    <a:lumMod val="50000"/>
                  </a:schemeClr>
                </a:solidFill>
              </a:rPr>
              <a:t>bambe</a:t>
            </a:r>
            <a:r>
              <a:rPr lang="en-IN" dirty="0">
                <a:solidFill>
                  <a:schemeClr val="accent6">
                    <a:lumMod val="50000"/>
                  </a:schemeClr>
                </a:solidFill>
              </a:rPr>
              <a:t> </a:t>
            </a:r>
            <a:r>
              <a:rPr lang="en-IN" dirty="0" err="1">
                <a:solidFill>
                  <a:schemeClr val="accent6">
                    <a:lumMod val="50000"/>
                  </a:schemeClr>
                </a:solidFill>
              </a:rPr>
              <a:t>bo</a:t>
            </a:r>
            <a:r>
              <a:rPr lang="en-IN" dirty="0">
                <a:solidFill>
                  <a:schemeClr val="accent6">
                    <a:lumMod val="50000"/>
                  </a:schemeClr>
                </a:solidFill>
              </a:rPr>
              <a:t>” for handwashing before meals and using toilets.</a:t>
            </a:r>
            <a:endParaRPr lang="en-IN" sz="1600" dirty="0">
              <a:solidFill>
                <a:schemeClr val="accent6">
                  <a:lumMod val="50000"/>
                </a:schemeClr>
              </a:solidFill>
            </a:endParaRPr>
          </a:p>
          <a:p>
            <a:pPr lvl="2" algn="just"/>
            <a:r>
              <a:rPr lang="en-IN" dirty="0">
                <a:solidFill>
                  <a:schemeClr val="accent6">
                    <a:lumMod val="50000"/>
                  </a:schemeClr>
                </a:solidFill>
              </a:rPr>
              <a:t>“Good manners” for maintaining healthy lifestyle.</a:t>
            </a:r>
            <a:endParaRPr lang="en-IN" sz="1600" dirty="0">
              <a:solidFill>
                <a:schemeClr val="accent6">
                  <a:lumMod val="50000"/>
                </a:schemeClr>
              </a:solidFill>
            </a:endParaRPr>
          </a:p>
          <a:p>
            <a:pPr lvl="2" algn="just"/>
            <a:r>
              <a:rPr lang="en-IN" dirty="0">
                <a:solidFill>
                  <a:schemeClr val="accent6">
                    <a:lumMod val="50000"/>
                  </a:schemeClr>
                </a:solidFill>
              </a:rPr>
              <a:t>“</a:t>
            </a:r>
            <a:r>
              <a:rPr lang="en-IN" dirty="0" err="1">
                <a:solidFill>
                  <a:schemeClr val="accent6">
                    <a:lumMod val="50000"/>
                  </a:schemeClr>
                </a:solidFill>
              </a:rPr>
              <a:t>Swacchta</a:t>
            </a:r>
            <a:r>
              <a:rPr lang="en-IN" dirty="0">
                <a:solidFill>
                  <a:schemeClr val="accent6">
                    <a:lumMod val="50000"/>
                  </a:schemeClr>
                </a:solidFill>
              </a:rPr>
              <a:t> and </a:t>
            </a:r>
            <a:r>
              <a:rPr lang="en-IN" dirty="0" err="1">
                <a:solidFill>
                  <a:schemeClr val="accent6">
                    <a:lumMod val="50000"/>
                  </a:schemeClr>
                </a:solidFill>
              </a:rPr>
              <a:t>Khushhaali</a:t>
            </a:r>
            <a:r>
              <a:rPr lang="en-IN" dirty="0">
                <a:solidFill>
                  <a:schemeClr val="accent6">
                    <a:lumMod val="50000"/>
                  </a:schemeClr>
                </a:solidFill>
              </a:rPr>
              <a:t>” for handwashing habits.</a:t>
            </a:r>
            <a:endParaRPr lang="en-IN" sz="1600" dirty="0">
              <a:solidFill>
                <a:schemeClr val="accent6">
                  <a:lumMod val="50000"/>
                </a:schemeClr>
              </a:solidFill>
            </a:endParaRPr>
          </a:p>
          <a:p>
            <a:pPr lvl="2" algn="just"/>
            <a:r>
              <a:rPr lang="en-IN" dirty="0">
                <a:solidFill>
                  <a:schemeClr val="accent6">
                    <a:lumMod val="50000"/>
                  </a:schemeClr>
                </a:solidFill>
              </a:rPr>
              <a:t>“</a:t>
            </a:r>
            <a:r>
              <a:rPr lang="en-IN" dirty="0" err="1">
                <a:solidFill>
                  <a:schemeClr val="accent6">
                    <a:lumMod val="50000"/>
                  </a:schemeClr>
                </a:solidFill>
              </a:rPr>
              <a:t>Swachh</a:t>
            </a:r>
            <a:r>
              <a:rPr lang="en-IN" dirty="0">
                <a:solidFill>
                  <a:schemeClr val="accent6">
                    <a:lumMod val="50000"/>
                  </a:schemeClr>
                </a:solidFill>
              </a:rPr>
              <a:t> </a:t>
            </a:r>
            <a:r>
              <a:rPr lang="en-IN" dirty="0" err="1">
                <a:solidFill>
                  <a:schemeClr val="accent6">
                    <a:lumMod val="50000"/>
                  </a:schemeClr>
                </a:solidFill>
              </a:rPr>
              <a:t>poshtik</a:t>
            </a:r>
            <a:r>
              <a:rPr lang="en-IN" dirty="0">
                <a:solidFill>
                  <a:schemeClr val="accent6">
                    <a:lumMod val="50000"/>
                  </a:schemeClr>
                </a:solidFill>
              </a:rPr>
              <a:t> </a:t>
            </a:r>
            <a:r>
              <a:rPr lang="en-IN" dirty="0" err="1">
                <a:solidFill>
                  <a:schemeClr val="accent6">
                    <a:lumMod val="50000"/>
                  </a:schemeClr>
                </a:solidFill>
              </a:rPr>
              <a:t>khaana</a:t>
            </a:r>
            <a:r>
              <a:rPr lang="en-IN" dirty="0">
                <a:solidFill>
                  <a:schemeClr val="accent6">
                    <a:lumMod val="50000"/>
                  </a:schemeClr>
                </a:solidFill>
              </a:rPr>
              <a:t>” for hygienic food.</a:t>
            </a:r>
            <a:endParaRPr lang="en-IN" sz="1600" dirty="0">
              <a:solidFill>
                <a:schemeClr val="accent6">
                  <a:lumMod val="50000"/>
                </a:schemeClr>
              </a:solidFill>
            </a:endParaRPr>
          </a:p>
          <a:p>
            <a:pPr algn="just"/>
            <a:r>
              <a:rPr lang="en-IN" b="1" dirty="0" smtClean="0">
                <a:solidFill>
                  <a:schemeClr val="accent6">
                    <a:lumMod val="50000"/>
                  </a:schemeClr>
                </a:solidFill>
                <a:effectLst>
                  <a:outerShdw blurRad="38100" dist="38100" dir="2700000" algn="tl">
                    <a:srgbClr val="000000">
                      <a:alpha val="43137"/>
                    </a:srgbClr>
                  </a:outerShdw>
                </a:effectLst>
              </a:rPr>
              <a:t>Demonstrations (04): </a:t>
            </a:r>
            <a:r>
              <a:rPr lang="en-IN" sz="2000" dirty="0" smtClean="0">
                <a:solidFill>
                  <a:schemeClr val="accent6">
                    <a:lumMod val="50000"/>
                  </a:schemeClr>
                </a:solidFill>
              </a:rPr>
              <a:t>Demonstrations were </a:t>
            </a:r>
            <a:r>
              <a:rPr lang="en-IN" sz="2000" dirty="0">
                <a:solidFill>
                  <a:schemeClr val="accent6">
                    <a:lumMod val="50000"/>
                  </a:schemeClr>
                </a:solidFill>
              </a:rPr>
              <a:t>given on brushing habits, placing of brush and movements during brushing. </a:t>
            </a:r>
            <a:endParaRPr lang="en-IN" dirty="0">
              <a:solidFill>
                <a:schemeClr val="accent6">
                  <a:lumMod val="50000"/>
                </a:schemeClr>
              </a:solidFill>
            </a:endParaRPr>
          </a:p>
          <a:p>
            <a:endParaRPr lang="en-IN" dirty="0"/>
          </a:p>
        </p:txBody>
      </p:sp>
    </p:spTree>
    <p:extLst>
      <p:ext uri="{BB962C8B-B14F-4D97-AF65-F5344CB8AC3E}">
        <p14:creationId xmlns:p14="http://schemas.microsoft.com/office/powerpoint/2010/main" val="24916465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27174" y="359898"/>
            <a:ext cx="9875520" cy="1356360"/>
          </a:xfrm>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IEC MATERIAL</a:t>
            </a:r>
            <a:endParaRPr lang="en-IN" b="1" dirty="0">
              <a:solidFill>
                <a:schemeClr val="accent6">
                  <a:lumMod val="50000"/>
                </a:schemeClr>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0842" y="4740812"/>
            <a:ext cx="3282464" cy="171135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843" y="4740812"/>
            <a:ext cx="3334043" cy="171135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7043" y="1491175"/>
            <a:ext cx="3175782" cy="473590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842" y="1315915"/>
            <a:ext cx="3334043" cy="3031002"/>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04982" y="1315915"/>
            <a:ext cx="3288324" cy="3031002"/>
          </a:xfrm>
          <a:prstGeom prst="rect">
            <a:avLst/>
          </a:prstGeom>
        </p:spPr>
      </p:pic>
    </p:spTree>
    <p:extLst>
      <p:ext uri="{BB962C8B-B14F-4D97-AF65-F5344CB8AC3E}">
        <p14:creationId xmlns:p14="http://schemas.microsoft.com/office/powerpoint/2010/main" val="39965845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6985" y="1931832"/>
            <a:ext cx="6928834" cy="4121239"/>
          </a:xfrm>
          <a:prstGeom prst="rect">
            <a:avLst/>
          </a:prstGeom>
        </p:spPr>
      </p:pic>
      <p:sp>
        <p:nvSpPr>
          <p:cNvPr id="2" name="TextBox 1"/>
          <p:cNvSpPr txBox="1"/>
          <p:nvPr/>
        </p:nvSpPr>
        <p:spPr>
          <a:xfrm>
            <a:off x="3129566" y="1171977"/>
            <a:ext cx="5563673" cy="307777"/>
          </a:xfrm>
          <a:prstGeom prst="rect">
            <a:avLst/>
          </a:prstGeom>
          <a:noFill/>
        </p:spPr>
        <p:txBody>
          <a:bodyPr wrap="square" rtlCol="0">
            <a:spAutoFit/>
          </a:bodyPr>
          <a:lstStyle/>
          <a:p>
            <a:pPr algn="ctr"/>
            <a:r>
              <a:rPr lang="en-US" sz="1400" b="1" dirty="0" smtClean="0">
                <a:effectLst>
                  <a:outerShdw blurRad="38100" dist="38100" dir="2700000" algn="tl">
                    <a:srgbClr val="000000">
                      <a:alpha val="43137"/>
                    </a:srgbClr>
                  </a:outerShdw>
                </a:effectLst>
              </a:rPr>
              <a:t>PILOTING INTERVENTION</a:t>
            </a:r>
            <a:endParaRPr lang="en-IN" sz="1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64613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chemeClr val="accent6">
                    <a:lumMod val="50000"/>
                  </a:schemeClr>
                </a:solidFill>
                <a:effectLst>
                  <a:outerShdw blurRad="38100" dist="38100" dir="2700000" algn="tl">
                    <a:srgbClr val="000000">
                      <a:alpha val="43137"/>
                    </a:srgbClr>
                  </a:outerShdw>
                </a:effectLst>
              </a:rPr>
              <a:t>RESULTS: SOCIO DEMOGRAPHIC PROFILE</a:t>
            </a:r>
            <a:endParaRPr lang="en-IN" sz="4000"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43000" y="2057399"/>
            <a:ext cx="9872871" cy="4420673"/>
          </a:xfrm>
        </p:spPr>
        <p:txBody>
          <a:bodyPr>
            <a:normAutofit/>
          </a:bodyPr>
          <a:lstStyle/>
          <a:p>
            <a:r>
              <a:rPr lang="en-US" b="1" smtClean="0">
                <a:solidFill>
                  <a:schemeClr val="accent6">
                    <a:lumMod val="50000"/>
                  </a:schemeClr>
                </a:solidFill>
                <a:effectLst>
                  <a:outerShdw blurRad="38100" dist="38100" dir="2700000" algn="tl">
                    <a:srgbClr val="000000">
                      <a:alpha val="43137"/>
                    </a:srgbClr>
                  </a:outerShdw>
                </a:effectLst>
              </a:rPr>
              <a:t>Gender</a:t>
            </a:r>
            <a:r>
              <a:rPr lang="en-US" dirty="0" smtClean="0">
                <a:solidFill>
                  <a:schemeClr val="accent6">
                    <a:lumMod val="50000"/>
                  </a:schemeClr>
                </a:solidFill>
              </a:rPr>
              <a:t>: </a:t>
            </a:r>
            <a:r>
              <a:rPr lang="en-US" sz="2000" dirty="0" smtClean="0">
                <a:solidFill>
                  <a:schemeClr val="accent6">
                    <a:lumMod val="50000"/>
                  </a:schemeClr>
                </a:solidFill>
              </a:rPr>
              <a:t>55.3%  (105) Boys and 44.2%  (84) Girls</a:t>
            </a:r>
          </a:p>
          <a:p>
            <a:r>
              <a:rPr lang="en-US" b="1" dirty="0" smtClean="0">
                <a:solidFill>
                  <a:schemeClr val="accent6">
                    <a:lumMod val="50000"/>
                  </a:schemeClr>
                </a:solidFill>
                <a:effectLst>
                  <a:outerShdw blurRad="38100" dist="38100" dir="2700000" algn="tl">
                    <a:srgbClr val="000000">
                      <a:alpha val="43137"/>
                    </a:srgbClr>
                  </a:outerShdw>
                </a:effectLst>
              </a:rPr>
              <a:t>Age Range</a:t>
            </a:r>
            <a:r>
              <a:rPr lang="en-US" dirty="0" smtClean="0">
                <a:solidFill>
                  <a:schemeClr val="accent6">
                    <a:lumMod val="50000"/>
                  </a:schemeClr>
                </a:solidFill>
              </a:rPr>
              <a:t>: </a:t>
            </a:r>
            <a:r>
              <a:rPr lang="en-US" sz="2000" dirty="0" smtClean="0">
                <a:solidFill>
                  <a:schemeClr val="accent6">
                    <a:lumMod val="50000"/>
                  </a:schemeClr>
                </a:solidFill>
              </a:rPr>
              <a:t>8-10 years (101, 53.2%), Mean age 10 years (SD 1.295)</a:t>
            </a:r>
            <a:endParaRPr lang="en-US" dirty="0" smtClean="0">
              <a:solidFill>
                <a:schemeClr val="accent6">
                  <a:lumMod val="50000"/>
                </a:schemeClr>
              </a:solidFill>
            </a:endParaRPr>
          </a:p>
          <a:p>
            <a:r>
              <a:rPr lang="en-US" dirty="0" smtClean="0">
                <a:solidFill>
                  <a:schemeClr val="accent6">
                    <a:lumMod val="50000"/>
                  </a:schemeClr>
                </a:solidFill>
                <a:effectLst>
                  <a:outerShdw blurRad="38100" dist="38100" dir="2700000" algn="tl">
                    <a:srgbClr val="000000">
                      <a:alpha val="43137"/>
                    </a:srgbClr>
                  </a:outerShdw>
                </a:effectLst>
              </a:rPr>
              <a:t>Grade wise participation</a:t>
            </a:r>
            <a:r>
              <a:rPr lang="en-US" dirty="0" smtClean="0">
                <a:solidFill>
                  <a:schemeClr val="accent6">
                    <a:lumMod val="50000"/>
                  </a:schemeClr>
                </a:solidFill>
              </a:rPr>
              <a:t>:</a:t>
            </a:r>
          </a:p>
          <a:p>
            <a:pPr lvl="1"/>
            <a:r>
              <a:rPr lang="en-US" dirty="0" smtClean="0">
                <a:solidFill>
                  <a:schemeClr val="accent6">
                    <a:lumMod val="50000"/>
                  </a:schemeClr>
                </a:solidFill>
              </a:rPr>
              <a:t>Third (44, 23.15%)</a:t>
            </a:r>
          </a:p>
          <a:p>
            <a:pPr lvl="1"/>
            <a:r>
              <a:rPr lang="en-US" dirty="0" smtClean="0">
                <a:solidFill>
                  <a:schemeClr val="accent6">
                    <a:lumMod val="50000"/>
                  </a:schemeClr>
                </a:solidFill>
              </a:rPr>
              <a:t>Fourth (81, 42.63%)</a:t>
            </a:r>
          </a:p>
          <a:p>
            <a:pPr lvl="1"/>
            <a:r>
              <a:rPr lang="en-US" dirty="0" smtClean="0">
                <a:solidFill>
                  <a:schemeClr val="accent6">
                    <a:lumMod val="50000"/>
                  </a:schemeClr>
                </a:solidFill>
              </a:rPr>
              <a:t>Fifth (65, 34.21%)</a:t>
            </a:r>
          </a:p>
          <a:p>
            <a:r>
              <a:rPr lang="en-US" b="1" dirty="0" smtClean="0">
                <a:solidFill>
                  <a:schemeClr val="accent6">
                    <a:lumMod val="50000"/>
                  </a:schemeClr>
                </a:solidFill>
                <a:effectLst>
                  <a:outerShdw blurRad="38100" dist="38100" dir="2700000" algn="tl">
                    <a:srgbClr val="000000">
                      <a:alpha val="43137"/>
                    </a:srgbClr>
                  </a:outerShdw>
                </a:effectLst>
              </a:rPr>
              <a:t>SE Status</a:t>
            </a:r>
            <a:r>
              <a:rPr lang="en-US" dirty="0" smtClean="0">
                <a:solidFill>
                  <a:schemeClr val="accent6">
                    <a:lumMod val="50000"/>
                  </a:schemeClr>
                </a:solidFill>
              </a:rPr>
              <a:t>:</a:t>
            </a:r>
          </a:p>
          <a:p>
            <a:pPr lvl="1"/>
            <a:r>
              <a:rPr lang="en-US" dirty="0" smtClean="0">
                <a:solidFill>
                  <a:schemeClr val="accent6">
                    <a:lumMod val="50000"/>
                  </a:schemeClr>
                </a:solidFill>
              </a:rPr>
              <a:t>Lower/Upper lower (143, 75.3%)</a:t>
            </a:r>
          </a:p>
          <a:p>
            <a:r>
              <a:rPr lang="en-US" b="1" dirty="0" smtClean="0">
                <a:solidFill>
                  <a:schemeClr val="accent6">
                    <a:lumMod val="50000"/>
                  </a:schemeClr>
                </a:solidFill>
                <a:effectLst>
                  <a:outerShdw blurRad="38100" dist="38100" dir="2700000" algn="tl">
                    <a:srgbClr val="000000">
                      <a:alpha val="43137"/>
                    </a:srgbClr>
                  </a:outerShdw>
                </a:effectLst>
              </a:rPr>
              <a:t>Family education</a:t>
            </a:r>
            <a:r>
              <a:rPr lang="en-US" dirty="0" smtClean="0">
                <a:solidFill>
                  <a:schemeClr val="accent6">
                    <a:lumMod val="50000"/>
                  </a:schemeClr>
                </a:solidFill>
              </a:rPr>
              <a:t>: </a:t>
            </a:r>
            <a:r>
              <a:rPr lang="en-US" sz="2000" dirty="0" smtClean="0">
                <a:solidFill>
                  <a:schemeClr val="accent6">
                    <a:lumMod val="50000"/>
                  </a:schemeClr>
                </a:solidFill>
              </a:rPr>
              <a:t>Uneducated: Mothers (52, 27.4%) and Fathers (24, 12.6%)</a:t>
            </a:r>
          </a:p>
          <a:p>
            <a:r>
              <a:rPr lang="en-US" b="1" dirty="0" smtClean="0">
                <a:solidFill>
                  <a:schemeClr val="accent6">
                    <a:lumMod val="50000"/>
                  </a:schemeClr>
                </a:solidFill>
                <a:effectLst>
                  <a:outerShdw blurRad="38100" dist="38100" dir="2700000" algn="tl">
                    <a:srgbClr val="000000">
                      <a:alpha val="43137"/>
                    </a:srgbClr>
                  </a:outerShdw>
                </a:effectLst>
              </a:rPr>
              <a:t>Family Income</a:t>
            </a:r>
            <a:r>
              <a:rPr lang="en-US" dirty="0" smtClean="0">
                <a:solidFill>
                  <a:schemeClr val="accent6">
                    <a:lumMod val="50000"/>
                  </a:schemeClr>
                </a:solidFill>
              </a:rPr>
              <a:t>: </a:t>
            </a:r>
            <a:r>
              <a:rPr lang="en-US" sz="2000" dirty="0" smtClean="0">
                <a:solidFill>
                  <a:schemeClr val="accent6">
                    <a:lumMod val="50000"/>
                  </a:schemeClr>
                </a:solidFill>
              </a:rPr>
              <a:t>1866-5546 bracket: 143, 75.3%</a:t>
            </a:r>
          </a:p>
          <a:p>
            <a:endParaRPr lang="en-IN" dirty="0"/>
          </a:p>
        </p:txBody>
      </p:sp>
    </p:spTree>
    <p:extLst>
      <p:ext uri="{BB962C8B-B14F-4D97-AF65-F5344CB8AC3E}">
        <p14:creationId xmlns:p14="http://schemas.microsoft.com/office/powerpoint/2010/main" val="37648304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chemeClr val="accent6">
                    <a:lumMod val="50000"/>
                  </a:schemeClr>
                </a:solidFill>
                <a:effectLst>
                  <a:outerShdw blurRad="38100" dist="38100" dir="2700000" algn="tl">
                    <a:srgbClr val="000000">
                      <a:alpha val="43137"/>
                    </a:srgbClr>
                  </a:outerShdw>
                </a:effectLst>
              </a:rPr>
              <a:t>RESULTS: COMPARISON OF THE FINDINGS </a:t>
            </a:r>
            <a:endParaRPr lang="en-IN" sz="4000" dirty="0"/>
          </a:p>
        </p:txBody>
      </p:sp>
      <p:sp>
        <p:nvSpPr>
          <p:cNvPr id="3" name="Content Placeholder 2"/>
          <p:cNvSpPr>
            <a:spLocks noGrp="1"/>
          </p:cNvSpPr>
          <p:nvPr>
            <p:ph idx="1"/>
          </p:nvPr>
        </p:nvSpPr>
        <p:spPr/>
        <p:txBody>
          <a:bodyPr/>
          <a:lstStyle/>
          <a:p>
            <a:pPr algn="just"/>
            <a:r>
              <a:rPr lang="en-US" b="1" dirty="0" smtClean="0">
                <a:solidFill>
                  <a:schemeClr val="accent6">
                    <a:lumMod val="50000"/>
                  </a:schemeClr>
                </a:solidFill>
                <a:effectLst>
                  <a:outerShdw blurRad="38100" dist="38100" dir="2700000" algn="tl">
                    <a:srgbClr val="000000">
                      <a:alpha val="43137"/>
                    </a:srgbClr>
                  </a:outerShdw>
                </a:effectLst>
              </a:rPr>
              <a:t>PERSONAL HYGIENE HABITS</a:t>
            </a:r>
            <a:r>
              <a:rPr lang="en-US" dirty="0" smtClean="0">
                <a:solidFill>
                  <a:schemeClr val="accent6">
                    <a:lumMod val="50000"/>
                  </a:schemeClr>
                </a:solidFill>
              </a:rPr>
              <a:t>: </a:t>
            </a:r>
            <a:r>
              <a:rPr lang="en-IN" sz="2000" dirty="0">
                <a:solidFill>
                  <a:schemeClr val="accent6">
                    <a:lumMod val="50000"/>
                  </a:schemeClr>
                </a:solidFill>
              </a:rPr>
              <a:t>For the assessment of current personal hygiene habits that the students follow, twenty questions were included in the questionnaire. The questions covered various aspects of personal hygiene habits like hand washing, eating with spoon, bathing daily, brushing regularly, changing into clean clothes after school and keeping finger/toe nails trimmed. </a:t>
            </a:r>
            <a:endParaRPr lang="en-IN" sz="2000" dirty="0" smtClean="0">
              <a:solidFill>
                <a:schemeClr val="accent6">
                  <a:lumMod val="50000"/>
                </a:schemeClr>
              </a:solidFill>
            </a:endParaRPr>
          </a:p>
          <a:p>
            <a:pPr algn="just"/>
            <a:r>
              <a:rPr lang="en-US" b="1" dirty="0" smtClean="0">
                <a:solidFill>
                  <a:schemeClr val="accent6">
                    <a:lumMod val="50000"/>
                  </a:schemeClr>
                </a:solidFill>
                <a:effectLst>
                  <a:outerShdw blurRad="38100" dist="38100" dir="2700000" algn="tl">
                    <a:srgbClr val="000000">
                      <a:alpha val="43137"/>
                    </a:srgbClr>
                  </a:outerShdw>
                </a:effectLst>
              </a:rPr>
              <a:t>SANITATION PRACTICES</a:t>
            </a:r>
            <a:r>
              <a:rPr lang="en-US" dirty="0" smtClean="0">
                <a:solidFill>
                  <a:schemeClr val="accent6">
                    <a:lumMod val="50000"/>
                  </a:schemeClr>
                </a:solidFill>
              </a:rPr>
              <a:t>: </a:t>
            </a:r>
            <a:r>
              <a:rPr lang="en-IN" sz="2000" dirty="0">
                <a:solidFill>
                  <a:schemeClr val="accent6">
                    <a:lumMod val="50000"/>
                  </a:schemeClr>
                </a:solidFill>
              </a:rPr>
              <a:t>For the assessment of the sanitation practices that the students are aware of and see at home regularly, eleven questions were framed. These questions were based on the indicators of sanitation found during literature </a:t>
            </a:r>
            <a:r>
              <a:rPr lang="en-IN" sz="2000" dirty="0" smtClean="0">
                <a:solidFill>
                  <a:schemeClr val="accent6">
                    <a:lumMod val="50000"/>
                  </a:schemeClr>
                </a:solidFill>
              </a:rPr>
              <a:t>review</a:t>
            </a:r>
            <a:r>
              <a:rPr lang="en-IN" sz="2000" dirty="0">
                <a:solidFill>
                  <a:schemeClr val="accent6">
                    <a:lumMod val="50000"/>
                  </a:schemeClr>
                </a:solidFill>
              </a:rPr>
              <a:t> </a:t>
            </a:r>
            <a:r>
              <a:rPr lang="en-IN" sz="2000" dirty="0" smtClean="0">
                <a:solidFill>
                  <a:schemeClr val="accent6">
                    <a:lumMod val="50000"/>
                  </a:schemeClr>
                </a:solidFill>
              </a:rPr>
              <a:t>i.e. presence of garbage near house, use of dustbin at home, type of toilet facility used, source, storage and handling of drinking water along with storing the cooked food at home.</a:t>
            </a:r>
            <a:endParaRPr lang="en-IN" sz="2000" dirty="0">
              <a:solidFill>
                <a:schemeClr val="accent6">
                  <a:lumMod val="50000"/>
                </a:schemeClr>
              </a:solidFill>
            </a:endParaRPr>
          </a:p>
        </p:txBody>
      </p:sp>
    </p:spTree>
    <p:extLst>
      <p:ext uri="{BB962C8B-B14F-4D97-AF65-F5344CB8AC3E}">
        <p14:creationId xmlns:p14="http://schemas.microsoft.com/office/powerpoint/2010/main" val="39220025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1107582"/>
          </a:xfrm>
        </p:spPr>
        <p:txBody>
          <a:bodyPr>
            <a:normAutofit/>
          </a:bodyPr>
          <a:lstStyle/>
          <a:p>
            <a:pPr algn="ctr"/>
            <a:r>
              <a:rPr lang="en-US" sz="3600" b="1" dirty="0" smtClean="0">
                <a:solidFill>
                  <a:schemeClr val="accent6">
                    <a:lumMod val="50000"/>
                  </a:schemeClr>
                </a:solidFill>
                <a:effectLst>
                  <a:outerShdw blurRad="38100" dist="38100" dir="2700000" algn="tl">
                    <a:srgbClr val="000000">
                      <a:alpha val="43137"/>
                    </a:srgbClr>
                  </a:outerShdw>
                </a:effectLst>
              </a:rPr>
              <a:t>RESULTS: PERSONAL HYGIENE HABITS</a:t>
            </a:r>
            <a:br>
              <a:rPr lang="en-US" sz="3600" b="1" dirty="0" smtClean="0">
                <a:solidFill>
                  <a:schemeClr val="accent6">
                    <a:lumMod val="50000"/>
                  </a:schemeClr>
                </a:solidFill>
                <a:effectLst>
                  <a:outerShdw blurRad="38100" dist="38100" dir="2700000" algn="tl">
                    <a:srgbClr val="000000">
                      <a:alpha val="43137"/>
                    </a:srgbClr>
                  </a:outerShdw>
                </a:effectLst>
              </a:rPr>
            </a:br>
            <a:r>
              <a:rPr lang="en-US" sz="2800" b="1" dirty="0" smtClean="0">
                <a:solidFill>
                  <a:schemeClr val="accent6">
                    <a:lumMod val="50000"/>
                  </a:schemeClr>
                </a:solidFill>
                <a:effectLst>
                  <a:outerShdw blurRad="38100" dist="38100" dir="2700000" algn="tl">
                    <a:srgbClr val="000000">
                      <a:alpha val="43137"/>
                    </a:srgbClr>
                  </a:outerShdw>
                </a:effectLst>
              </a:rPr>
              <a:t>HAND WASHING HABITS</a:t>
            </a:r>
            <a:endParaRPr lang="en-IN" sz="2000" b="1" dirty="0">
              <a:solidFill>
                <a:schemeClr val="accent6">
                  <a:lumMod val="50000"/>
                </a:schemeClr>
              </a:solidFill>
              <a:effectLst>
                <a:outerShdw blurRad="38100" dist="38100" dir="2700000" algn="tl">
                  <a:srgbClr val="000000">
                    <a:alpha val="43137"/>
                  </a:srgbClr>
                </a:outerShdw>
              </a:effectLst>
            </a:endParaRPr>
          </a:p>
        </p:txBody>
      </p:sp>
      <p:sp>
        <p:nvSpPr>
          <p:cNvPr id="7" name="Content Placeholder 6"/>
          <p:cNvSpPr>
            <a:spLocks noGrp="1"/>
          </p:cNvSpPr>
          <p:nvPr>
            <p:ph sz="half" idx="2"/>
          </p:nvPr>
        </p:nvSpPr>
        <p:spPr>
          <a:xfrm>
            <a:off x="1246030" y="5051309"/>
            <a:ext cx="9772489" cy="1107583"/>
          </a:xfrm>
        </p:spPr>
        <p:txBody>
          <a:bodyPr>
            <a:normAutofit/>
          </a:bodyPr>
          <a:lstStyle/>
          <a:p>
            <a:pPr marL="45720" indent="0" algn="just">
              <a:buNone/>
            </a:pPr>
            <a:r>
              <a:rPr lang="en-US" sz="2000" dirty="0" smtClean="0">
                <a:solidFill>
                  <a:schemeClr val="accent6">
                    <a:lumMod val="50000"/>
                  </a:schemeClr>
                </a:solidFill>
              </a:rPr>
              <a:t>Students were asked about the handwashing practice that they follow during the two most crucial times i.e. before and after meals and after using toilet. Also, the medium of washing hands was assessed. Change in percentage obtained is shown in the graph above.</a:t>
            </a:r>
            <a:endParaRPr lang="en-IN" sz="2000" dirty="0">
              <a:solidFill>
                <a:schemeClr val="accent6">
                  <a:lumMod val="50000"/>
                </a:schemeClr>
              </a:solidFill>
            </a:endParaRPr>
          </a:p>
        </p:txBody>
      </p:sp>
      <p:graphicFrame>
        <p:nvGraphicFramePr>
          <p:cNvPr id="8" name="Chart 7"/>
          <p:cNvGraphicFramePr>
            <a:graphicFrameLocks/>
          </p:cNvGraphicFramePr>
          <p:nvPr>
            <p:extLst>
              <p:ext uri="{D42A27DB-BD31-4B8C-83A1-F6EECF244321}">
                <p14:modId xmlns:p14="http://schemas.microsoft.com/office/powerpoint/2010/main" val="2619107021"/>
              </p:ext>
            </p:extLst>
          </p:nvPr>
        </p:nvGraphicFramePr>
        <p:xfrm>
          <a:off x="1246030" y="1965960"/>
          <a:ext cx="4572000" cy="28365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p:cNvGraphicFramePr>
            <a:graphicFrameLocks/>
          </p:cNvGraphicFramePr>
          <p:nvPr>
            <p:extLst>
              <p:ext uri="{D42A27DB-BD31-4B8C-83A1-F6EECF244321}">
                <p14:modId xmlns:p14="http://schemas.microsoft.com/office/powerpoint/2010/main" val="1430465326"/>
              </p:ext>
            </p:extLst>
          </p:nvPr>
        </p:nvGraphicFramePr>
        <p:xfrm>
          <a:off x="6446519" y="1965959"/>
          <a:ext cx="4572000" cy="28365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5939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172" y="1338470"/>
            <a:ext cx="4824245" cy="465664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1" y="1338470"/>
            <a:ext cx="5278286" cy="4656645"/>
          </a:xfrm>
          <a:prstGeom prst="rect">
            <a:avLst/>
          </a:prstGeom>
        </p:spPr>
      </p:pic>
      <p:sp>
        <p:nvSpPr>
          <p:cNvPr id="7" name="TextBox 6"/>
          <p:cNvSpPr txBox="1"/>
          <p:nvPr/>
        </p:nvSpPr>
        <p:spPr>
          <a:xfrm>
            <a:off x="768172" y="881893"/>
            <a:ext cx="4824245" cy="338554"/>
          </a:xfrm>
          <a:prstGeom prst="rect">
            <a:avLst/>
          </a:prstGeom>
          <a:noFill/>
        </p:spPr>
        <p:txBody>
          <a:bodyPr wrap="square" rtlCol="0">
            <a:spAutoFit/>
          </a:bodyPr>
          <a:lstStyle/>
          <a:p>
            <a:pPr algn="ctr"/>
            <a:r>
              <a:rPr lang="en-US" sz="1600" b="1" dirty="0" smtClean="0">
                <a:solidFill>
                  <a:schemeClr val="accent6">
                    <a:lumMod val="50000"/>
                  </a:schemeClr>
                </a:solidFill>
                <a:effectLst>
                  <a:outerShdw blurRad="38100" dist="38100" dir="2700000" algn="tl">
                    <a:srgbClr val="000000">
                      <a:alpha val="43137"/>
                    </a:srgbClr>
                  </a:outerShdw>
                </a:effectLst>
                <a:latin typeface="Corbel" panose="020B0503020204020204" pitchFamily="34" charset="0"/>
                <a:cs typeface="Times New Roman" panose="02020603050405020304" pitchFamily="18" charset="0"/>
              </a:rPr>
              <a:t>HAND WASHING BEFORE INTERVENTION</a:t>
            </a:r>
            <a:endParaRPr lang="en-IN" sz="1600" b="1" dirty="0">
              <a:solidFill>
                <a:schemeClr val="accent6">
                  <a:lumMod val="50000"/>
                </a:schemeClr>
              </a:solidFill>
              <a:effectLst>
                <a:outerShdw blurRad="38100" dist="38100" dir="2700000" algn="tl">
                  <a:srgbClr val="000000">
                    <a:alpha val="43137"/>
                  </a:srgbClr>
                </a:outerShdw>
              </a:effectLst>
              <a:latin typeface="Corbel" panose="020B0503020204020204" pitchFamily="34" charset="0"/>
              <a:cs typeface="Times New Roman" panose="02020603050405020304" pitchFamily="18" charset="0"/>
            </a:endParaRPr>
          </a:p>
        </p:txBody>
      </p:sp>
      <p:sp>
        <p:nvSpPr>
          <p:cNvPr id="8" name="TextBox 7"/>
          <p:cNvSpPr txBox="1"/>
          <p:nvPr/>
        </p:nvSpPr>
        <p:spPr>
          <a:xfrm>
            <a:off x="6508551" y="881893"/>
            <a:ext cx="4824245" cy="338554"/>
          </a:xfrm>
          <a:prstGeom prst="rect">
            <a:avLst/>
          </a:prstGeom>
          <a:noFill/>
        </p:spPr>
        <p:txBody>
          <a:bodyPr wrap="square" rtlCol="0">
            <a:spAutoFit/>
          </a:bodyPr>
          <a:lstStyle/>
          <a:p>
            <a:pPr algn="ctr"/>
            <a:r>
              <a:rPr lang="en-US" sz="1600" b="1" dirty="0" smtClean="0">
                <a:solidFill>
                  <a:schemeClr val="accent6">
                    <a:lumMod val="50000"/>
                  </a:schemeClr>
                </a:solidFill>
                <a:effectLst>
                  <a:outerShdw blurRad="38100" dist="38100" dir="2700000" algn="tl">
                    <a:srgbClr val="000000">
                      <a:alpha val="43137"/>
                    </a:srgbClr>
                  </a:outerShdw>
                </a:effectLst>
                <a:latin typeface="+mj-lt"/>
                <a:cs typeface="Times New Roman" panose="02020603050405020304" pitchFamily="18" charset="0"/>
              </a:rPr>
              <a:t>HAND WASHING AFTER INTERVENTION</a:t>
            </a:r>
            <a:endParaRPr lang="en-IN" sz="1600" b="1" dirty="0">
              <a:solidFill>
                <a:schemeClr val="accent6">
                  <a:lumMod val="50000"/>
                </a:schemeClr>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157713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818183">
                    <a:lumMod val="50000"/>
                  </a:srgbClr>
                </a:solidFill>
                <a:effectLst>
                  <a:outerShdw blurRad="38100" dist="38100" dir="2700000" algn="tl">
                    <a:srgbClr val="000000">
                      <a:alpha val="43137"/>
                    </a:srgbClr>
                  </a:outerShdw>
                </a:effectLst>
              </a:rPr>
              <a:t>OUTLINE</a:t>
            </a:r>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659248130"/>
              </p:ext>
            </p:extLst>
          </p:nvPr>
        </p:nvGraphicFramePr>
        <p:xfrm>
          <a:off x="1491175" y="1965960"/>
          <a:ext cx="9242473" cy="3998742"/>
        </p:xfrm>
        <a:graphic>
          <a:graphicData uri="http://schemas.openxmlformats.org/drawingml/2006/table">
            <a:tbl>
              <a:tblPr firstRow="1" bandRow="1">
                <a:tableStyleId>{5C22544A-7EE6-4342-B048-85BDC9FD1C3A}</a:tableStyleId>
              </a:tblPr>
              <a:tblGrid>
                <a:gridCol w="913915"/>
                <a:gridCol w="6136156"/>
                <a:gridCol w="2192402"/>
              </a:tblGrid>
              <a:tr h="666457">
                <a:tc>
                  <a:txBody>
                    <a:bodyPr/>
                    <a:lstStyle/>
                    <a:p>
                      <a:pPr algn="ctr"/>
                      <a:r>
                        <a:rPr lang="en-US" dirty="0" smtClean="0">
                          <a:solidFill>
                            <a:schemeClr val="accent6">
                              <a:lumMod val="50000"/>
                            </a:schemeClr>
                          </a:solidFill>
                          <a:effectLst>
                            <a:outerShdw blurRad="38100" dist="38100" dir="2700000" algn="tl">
                              <a:srgbClr val="000000">
                                <a:alpha val="43137"/>
                              </a:srgbClr>
                            </a:outerShdw>
                          </a:effectLst>
                        </a:rPr>
                        <a:t>S.No</a:t>
                      </a:r>
                      <a:endParaRPr lang="en-IN"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dirty="0" smtClean="0">
                          <a:solidFill>
                            <a:schemeClr val="accent6">
                              <a:lumMod val="50000"/>
                            </a:schemeClr>
                          </a:solidFill>
                          <a:effectLst>
                            <a:outerShdw blurRad="38100" dist="38100" dir="2700000" algn="tl">
                              <a:srgbClr val="000000">
                                <a:alpha val="43137"/>
                              </a:srgbClr>
                            </a:outerShdw>
                          </a:effectLst>
                        </a:rPr>
                        <a:t>SLIDE</a:t>
                      </a:r>
                      <a:r>
                        <a:rPr lang="en-US" baseline="0" dirty="0" smtClean="0">
                          <a:solidFill>
                            <a:schemeClr val="accent6">
                              <a:lumMod val="50000"/>
                            </a:schemeClr>
                          </a:solidFill>
                          <a:effectLst>
                            <a:outerShdw blurRad="38100" dist="38100" dir="2700000" algn="tl">
                              <a:srgbClr val="000000">
                                <a:alpha val="43137"/>
                              </a:srgbClr>
                            </a:outerShdw>
                          </a:effectLst>
                        </a:rPr>
                        <a:t> CONTENT</a:t>
                      </a:r>
                      <a:endParaRPr lang="en-IN"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dirty="0" smtClean="0">
                          <a:solidFill>
                            <a:schemeClr val="accent6">
                              <a:lumMod val="50000"/>
                            </a:schemeClr>
                          </a:solidFill>
                          <a:effectLst>
                            <a:outerShdw blurRad="38100" dist="38100" dir="2700000" algn="tl">
                              <a:srgbClr val="000000">
                                <a:alpha val="43137"/>
                              </a:srgbClr>
                            </a:outerShdw>
                          </a:effectLst>
                        </a:rPr>
                        <a:t>SLIDE NUMBER</a:t>
                      </a:r>
                      <a:endParaRPr lang="en-IN" dirty="0">
                        <a:solidFill>
                          <a:schemeClr val="accent6">
                            <a:lumMod val="50000"/>
                          </a:schemeClr>
                        </a:solidFill>
                        <a:effectLst>
                          <a:outerShdw blurRad="38100" dist="38100" dir="2700000" algn="tl">
                            <a:srgbClr val="000000">
                              <a:alpha val="43137"/>
                            </a:srgbClr>
                          </a:outerShdw>
                        </a:effectLst>
                      </a:endParaRPr>
                    </a:p>
                  </a:txBody>
                  <a:tcPr/>
                </a:tc>
              </a:tr>
              <a:tr h="666457">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1</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INTRODUCTION</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3-6</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r>
              <a:tr h="666457">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2</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OBJECTIVES</a:t>
                      </a:r>
                      <a:r>
                        <a:rPr lang="en-US" sz="1400" b="1" baseline="0" dirty="0" smtClean="0">
                          <a:solidFill>
                            <a:schemeClr val="accent6">
                              <a:lumMod val="50000"/>
                            </a:schemeClr>
                          </a:solidFill>
                          <a:effectLst>
                            <a:outerShdw blurRad="38100" dist="38100" dir="2700000" algn="tl">
                              <a:srgbClr val="000000">
                                <a:alpha val="43137"/>
                              </a:srgbClr>
                            </a:outerShdw>
                          </a:effectLst>
                        </a:rPr>
                        <a:t> OF THE STUDY</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8</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r>
              <a:tr h="666457">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3</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METHODOLOGY</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9-11</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r>
              <a:tr h="666457">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4</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RESULTS</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14-29</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r>
              <a:tr h="666457">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5</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CONCLUSION</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c>
                  <a:txBody>
                    <a:bodyPr/>
                    <a:lstStyle/>
                    <a:p>
                      <a:pPr algn="ctr"/>
                      <a:r>
                        <a:rPr lang="en-US" sz="1400" b="1" dirty="0" smtClean="0">
                          <a:solidFill>
                            <a:schemeClr val="accent6">
                              <a:lumMod val="50000"/>
                            </a:schemeClr>
                          </a:solidFill>
                          <a:effectLst>
                            <a:outerShdw blurRad="38100" dist="38100" dir="2700000" algn="tl">
                              <a:srgbClr val="000000">
                                <a:alpha val="43137"/>
                              </a:srgbClr>
                            </a:outerShdw>
                          </a:effectLst>
                        </a:rPr>
                        <a:t>31</a:t>
                      </a:r>
                      <a:endParaRPr lang="en-IN" sz="1400" b="1" dirty="0">
                        <a:solidFill>
                          <a:schemeClr val="accent6">
                            <a:lumMod val="50000"/>
                          </a:schemeClr>
                        </a:solidFill>
                        <a:effectLst>
                          <a:outerShdw blurRad="38100" dist="38100" dir="2700000" algn="tl">
                            <a:srgbClr val="000000">
                              <a:alpha val="43137"/>
                            </a:srgbClr>
                          </a:outerShdw>
                        </a:effectLst>
                      </a:endParaRPr>
                    </a:p>
                  </a:txBody>
                  <a:tcPr/>
                </a:tc>
              </a:tr>
            </a:tbl>
          </a:graphicData>
        </a:graphic>
      </p:graphicFrame>
    </p:spTree>
    <p:extLst>
      <p:ext uri="{BB962C8B-B14F-4D97-AF65-F5344CB8AC3E}">
        <p14:creationId xmlns:p14="http://schemas.microsoft.com/office/powerpoint/2010/main" val="74059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rgbClr val="818183">
                    <a:lumMod val="50000"/>
                  </a:srgbClr>
                </a:solidFill>
                <a:effectLst>
                  <a:outerShdw blurRad="38100" dist="38100" dir="2700000" algn="tl">
                    <a:srgbClr val="000000">
                      <a:alpha val="43137"/>
                    </a:srgbClr>
                  </a:outerShdw>
                </a:effectLst>
              </a:rPr>
              <a:t>RESULTS: PERSONAL HYGIENE HABITS</a:t>
            </a:r>
            <a:br>
              <a:rPr lang="en-US" sz="3600" b="1" dirty="0">
                <a:solidFill>
                  <a:srgbClr val="818183">
                    <a:lumMod val="50000"/>
                  </a:srgbClr>
                </a:solidFill>
                <a:effectLst>
                  <a:outerShdw blurRad="38100" dist="38100" dir="2700000" algn="tl">
                    <a:srgbClr val="000000">
                      <a:alpha val="43137"/>
                    </a:srgbClr>
                  </a:outerShdw>
                </a:effectLst>
              </a:rPr>
            </a:br>
            <a:r>
              <a:rPr lang="en-US" sz="2800" b="1" dirty="0" smtClean="0">
                <a:solidFill>
                  <a:srgbClr val="818183">
                    <a:lumMod val="50000"/>
                  </a:srgbClr>
                </a:solidFill>
                <a:effectLst>
                  <a:outerShdw blurRad="38100" dist="38100" dir="2700000" algn="tl">
                    <a:srgbClr val="000000">
                      <a:alpha val="43137"/>
                    </a:srgbClr>
                  </a:outerShdw>
                </a:effectLst>
              </a:rPr>
              <a:t>EATING HABITS</a:t>
            </a:r>
            <a:endParaRPr lang="en-IN" dirty="0"/>
          </a:p>
        </p:txBody>
      </p:sp>
      <p:sp>
        <p:nvSpPr>
          <p:cNvPr id="3" name="Content Placeholder 2"/>
          <p:cNvSpPr>
            <a:spLocks noGrp="1"/>
          </p:cNvSpPr>
          <p:nvPr>
            <p:ph idx="1"/>
          </p:nvPr>
        </p:nvSpPr>
        <p:spPr>
          <a:xfrm>
            <a:off x="6555346" y="2137893"/>
            <a:ext cx="4460525" cy="3412901"/>
          </a:xfrm>
        </p:spPr>
        <p:txBody>
          <a:bodyPr>
            <a:normAutofit/>
          </a:bodyPr>
          <a:lstStyle/>
          <a:p>
            <a:pPr algn="just"/>
            <a:r>
              <a:rPr lang="en-US" sz="2000" dirty="0" smtClean="0">
                <a:solidFill>
                  <a:schemeClr val="accent6">
                    <a:lumMod val="50000"/>
                  </a:schemeClr>
                </a:solidFill>
              </a:rPr>
              <a:t>For eating habits, two important questions i.e. eating food with spoon and using tiffin to eat food were included in the questionnaire.</a:t>
            </a:r>
          </a:p>
          <a:p>
            <a:pPr algn="just"/>
            <a:r>
              <a:rPr lang="en-US" sz="2000" dirty="0" smtClean="0">
                <a:solidFill>
                  <a:schemeClr val="accent6">
                    <a:lumMod val="50000"/>
                  </a:schemeClr>
                </a:solidFill>
              </a:rPr>
              <a:t>There was a 15% increase seen in the percentage of students using spoon after intervention.</a:t>
            </a:r>
          </a:p>
          <a:p>
            <a:pPr algn="just"/>
            <a:r>
              <a:rPr lang="en-US" sz="2000" dirty="0" smtClean="0">
                <a:solidFill>
                  <a:schemeClr val="accent6">
                    <a:lumMod val="50000"/>
                  </a:schemeClr>
                </a:solidFill>
              </a:rPr>
              <a:t>Whereas a 8.9% rise was seen in students using tiffin to eat food rather than polybag or plastic.</a:t>
            </a:r>
            <a:endParaRPr lang="en-IN" sz="2000" dirty="0">
              <a:solidFill>
                <a:schemeClr val="accent6">
                  <a:lumMod val="50000"/>
                </a:schemeClr>
              </a:solidFill>
            </a:endParaRPr>
          </a:p>
        </p:txBody>
      </p:sp>
      <p:graphicFrame>
        <p:nvGraphicFramePr>
          <p:cNvPr id="4" name="Chart 3"/>
          <p:cNvGraphicFramePr>
            <a:graphicFrameLocks/>
          </p:cNvGraphicFramePr>
          <p:nvPr>
            <p:extLst>
              <p:ext uri="{D42A27DB-BD31-4B8C-83A1-F6EECF244321}">
                <p14:modId xmlns:p14="http://schemas.microsoft.com/office/powerpoint/2010/main" val="2873935637"/>
              </p:ext>
            </p:extLst>
          </p:nvPr>
        </p:nvGraphicFramePr>
        <p:xfrm>
          <a:off x="1375893" y="2392251"/>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4404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721" y="1378039"/>
            <a:ext cx="4812406" cy="486821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8221" y="1378039"/>
            <a:ext cx="5744910" cy="4868215"/>
          </a:xfrm>
          <a:prstGeom prst="rect">
            <a:avLst/>
          </a:prstGeom>
        </p:spPr>
      </p:pic>
      <p:sp>
        <p:nvSpPr>
          <p:cNvPr id="7" name="TextBox 6"/>
          <p:cNvSpPr txBox="1"/>
          <p:nvPr/>
        </p:nvSpPr>
        <p:spPr>
          <a:xfrm flipH="1">
            <a:off x="893068" y="862886"/>
            <a:ext cx="4387269" cy="276999"/>
          </a:xfrm>
          <a:prstGeom prst="rect">
            <a:avLst/>
          </a:prstGeom>
          <a:noFill/>
        </p:spPr>
        <p:txBody>
          <a:bodyPr wrap="square" rtlCol="0">
            <a:spAutoFit/>
          </a:bodyPr>
          <a:lstStyle/>
          <a:p>
            <a:pPr algn="ctr"/>
            <a:r>
              <a:rPr lang="en-US" sz="1200" b="1" dirty="0" smtClean="0">
                <a:latin typeface="Times New Roman" panose="02020603050405020304" pitchFamily="18" charset="0"/>
                <a:cs typeface="Times New Roman" panose="02020603050405020304" pitchFamily="18" charset="0"/>
              </a:rPr>
              <a:t>USING TIFFIN TO EAT MID-DAY MEALS</a:t>
            </a:r>
            <a:endParaRPr lang="en-IN" sz="1200" b="1" dirty="0">
              <a:latin typeface="Times New Roman" panose="02020603050405020304" pitchFamily="18" charset="0"/>
              <a:cs typeface="Times New Roman" panose="02020603050405020304" pitchFamily="18" charset="0"/>
            </a:endParaRPr>
          </a:p>
        </p:txBody>
      </p:sp>
      <p:sp>
        <p:nvSpPr>
          <p:cNvPr id="8" name="TextBox 7"/>
          <p:cNvSpPr txBox="1"/>
          <p:nvPr/>
        </p:nvSpPr>
        <p:spPr>
          <a:xfrm flipH="1">
            <a:off x="6397041" y="862886"/>
            <a:ext cx="4387269" cy="276999"/>
          </a:xfrm>
          <a:prstGeom prst="rect">
            <a:avLst/>
          </a:prstGeom>
          <a:noFill/>
        </p:spPr>
        <p:txBody>
          <a:bodyPr wrap="square" rtlCol="0">
            <a:spAutoFit/>
          </a:bodyPr>
          <a:lstStyle/>
          <a:p>
            <a:pPr algn="ctr"/>
            <a:r>
              <a:rPr lang="en-US" sz="1200" b="1" dirty="0" smtClean="0">
                <a:latin typeface="Times New Roman" panose="02020603050405020304" pitchFamily="18" charset="0"/>
                <a:cs typeface="Times New Roman" panose="02020603050405020304" pitchFamily="18" charset="0"/>
              </a:rPr>
              <a:t>USING SPOON TO EAT MID-DAY MEAL AT SCHOOL</a:t>
            </a:r>
            <a:endParaRPr lang="en-IN"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95456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solidFill>
                  <a:srgbClr val="818183">
                    <a:lumMod val="50000"/>
                  </a:srgbClr>
                </a:solidFill>
                <a:effectLst>
                  <a:outerShdw blurRad="38100" dist="38100" dir="2700000" algn="tl">
                    <a:srgbClr val="000000">
                      <a:alpha val="43137"/>
                    </a:srgbClr>
                  </a:outerShdw>
                </a:effectLst>
              </a:rPr>
              <a:t>RESULTS: PERSONAL HYGIENE HABITS</a:t>
            </a:r>
            <a:br>
              <a:rPr lang="en-US" b="1" dirty="0">
                <a:solidFill>
                  <a:srgbClr val="818183">
                    <a:lumMod val="50000"/>
                  </a:srgbClr>
                </a:solidFill>
                <a:effectLst>
                  <a:outerShdw blurRad="38100" dist="38100" dir="2700000" algn="tl">
                    <a:srgbClr val="000000">
                      <a:alpha val="43137"/>
                    </a:srgbClr>
                  </a:outerShdw>
                </a:effectLst>
              </a:rPr>
            </a:br>
            <a:r>
              <a:rPr lang="en-US" sz="3600" b="1" dirty="0" smtClean="0">
                <a:solidFill>
                  <a:srgbClr val="818183">
                    <a:lumMod val="50000"/>
                  </a:srgbClr>
                </a:solidFill>
                <a:effectLst>
                  <a:outerShdw blurRad="38100" dist="38100" dir="2700000" algn="tl">
                    <a:srgbClr val="000000">
                      <a:alpha val="43137"/>
                    </a:srgbClr>
                  </a:outerShdw>
                </a:effectLst>
              </a:rPr>
              <a:t>BRUSHING HABITS</a:t>
            </a:r>
            <a:endParaRPr lang="en-IN" dirty="0"/>
          </a:p>
        </p:txBody>
      </p:sp>
      <p:sp>
        <p:nvSpPr>
          <p:cNvPr id="5" name="Content Placeholder 4"/>
          <p:cNvSpPr>
            <a:spLocks noGrp="1"/>
          </p:cNvSpPr>
          <p:nvPr>
            <p:ph sz="half" idx="2"/>
          </p:nvPr>
        </p:nvSpPr>
        <p:spPr>
          <a:xfrm>
            <a:off x="1143000" y="2393539"/>
            <a:ext cx="4754880" cy="3168202"/>
          </a:xfrm>
        </p:spPr>
        <p:txBody>
          <a:bodyPr>
            <a:normAutofit/>
          </a:bodyPr>
          <a:lstStyle/>
          <a:p>
            <a:pPr algn="just"/>
            <a:r>
              <a:rPr lang="en-US" sz="2000" dirty="0" smtClean="0">
                <a:solidFill>
                  <a:schemeClr val="accent6">
                    <a:lumMod val="50000"/>
                  </a:schemeClr>
                </a:solidFill>
              </a:rPr>
              <a:t>The frequency of brushing twice daily saw an increase of around 21% after intervention.</a:t>
            </a:r>
          </a:p>
          <a:p>
            <a:pPr algn="just"/>
            <a:r>
              <a:rPr lang="en-US" sz="2000" dirty="0" smtClean="0">
                <a:solidFill>
                  <a:schemeClr val="accent6">
                    <a:lumMod val="50000"/>
                  </a:schemeClr>
                </a:solidFill>
              </a:rPr>
              <a:t>83% started cleaning their tongue after intervention in comparison to 80.6% before.</a:t>
            </a:r>
          </a:p>
          <a:p>
            <a:pPr algn="just"/>
            <a:r>
              <a:rPr lang="en-US" sz="2000" dirty="0" smtClean="0">
                <a:solidFill>
                  <a:schemeClr val="accent6">
                    <a:lumMod val="50000"/>
                  </a:schemeClr>
                </a:solidFill>
              </a:rPr>
              <a:t>A 7.5% increase was seen in percentage of students using toothbrush and toothpaste for cleaning their teeth.</a:t>
            </a:r>
            <a:endParaRPr lang="en-IN" sz="2000" dirty="0">
              <a:solidFill>
                <a:schemeClr val="accent6">
                  <a:lumMod val="50000"/>
                </a:schemeClr>
              </a:solidFill>
            </a:endParaRPr>
          </a:p>
        </p:txBody>
      </p:sp>
      <p:graphicFrame>
        <p:nvGraphicFramePr>
          <p:cNvPr id="8" name="Chart 7"/>
          <p:cNvGraphicFramePr>
            <a:graphicFrameLocks/>
          </p:cNvGraphicFramePr>
          <p:nvPr>
            <p:extLst>
              <p:ext uri="{D42A27DB-BD31-4B8C-83A1-F6EECF244321}">
                <p14:modId xmlns:p14="http://schemas.microsoft.com/office/powerpoint/2010/main" val="935700790"/>
              </p:ext>
            </p:extLst>
          </p:nvPr>
        </p:nvGraphicFramePr>
        <p:xfrm>
          <a:off x="6446520" y="260604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92048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solidFill>
                  <a:srgbClr val="818183">
                    <a:lumMod val="50000"/>
                  </a:srgbClr>
                </a:solidFill>
                <a:effectLst>
                  <a:outerShdw blurRad="38100" dist="38100" dir="2700000" algn="tl">
                    <a:srgbClr val="000000">
                      <a:alpha val="43137"/>
                    </a:srgbClr>
                  </a:outerShdw>
                </a:effectLst>
              </a:rPr>
              <a:t>RESULTS: PERSONAL HYGIENE HABITS</a:t>
            </a:r>
            <a:br>
              <a:rPr lang="en-US" sz="4000" b="1" dirty="0">
                <a:solidFill>
                  <a:srgbClr val="818183">
                    <a:lumMod val="50000"/>
                  </a:srgbClr>
                </a:solidFill>
                <a:effectLst>
                  <a:outerShdw blurRad="38100" dist="38100" dir="2700000" algn="tl">
                    <a:srgbClr val="000000">
                      <a:alpha val="43137"/>
                    </a:srgbClr>
                  </a:outerShdw>
                </a:effectLst>
              </a:rPr>
            </a:br>
            <a:r>
              <a:rPr lang="en-US" sz="3200" b="1" dirty="0" smtClean="0">
                <a:solidFill>
                  <a:srgbClr val="818183">
                    <a:lumMod val="50000"/>
                  </a:srgbClr>
                </a:solidFill>
                <a:effectLst>
                  <a:outerShdw blurRad="38100" dist="38100" dir="2700000" algn="tl">
                    <a:srgbClr val="000000">
                      <a:alpha val="43137"/>
                    </a:srgbClr>
                  </a:outerShdw>
                </a:effectLst>
              </a:rPr>
              <a:t>BATHING </a:t>
            </a:r>
            <a:r>
              <a:rPr lang="en-US" sz="3200" b="1" dirty="0">
                <a:solidFill>
                  <a:srgbClr val="818183">
                    <a:lumMod val="50000"/>
                  </a:srgbClr>
                </a:solidFill>
                <a:effectLst>
                  <a:outerShdw blurRad="38100" dist="38100" dir="2700000" algn="tl">
                    <a:srgbClr val="000000">
                      <a:alpha val="43137"/>
                    </a:srgbClr>
                  </a:outerShdw>
                </a:effectLst>
              </a:rPr>
              <a:t>HABITS</a:t>
            </a:r>
            <a:endParaRPr lang="en-IN" dirty="0"/>
          </a:p>
        </p:txBody>
      </p:sp>
      <p:sp>
        <p:nvSpPr>
          <p:cNvPr id="5" name="Content Placeholder 4"/>
          <p:cNvSpPr>
            <a:spLocks noGrp="1"/>
          </p:cNvSpPr>
          <p:nvPr>
            <p:ph sz="half" idx="2"/>
          </p:nvPr>
        </p:nvSpPr>
        <p:spPr>
          <a:xfrm>
            <a:off x="6644478" y="2538975"/>
            <a:ext cx="4374042" cy="3060209"/>
          </a:xfrm>
        </p:spPr>
        <p:txBody>
          <a:bodyPr>
            <a:normAutofit/>
          </a:bodyPr>
          <a:lstStyle/>
          <a:p>
            <a:pPr algn="just"/>
            <a:r>
              <a:rPr lang="en-US" sz="2000" dirty="0" smtClean="0">
                <a:solidFill>
                  <a:schemeClr val="accent6">
                    <a:lumMod val="50000"/>
                  </a:schemeClr>
                </a:solidFill>
              </a:rPr>
              <a:t>There was a positive trend seen in the increase in percentage in case of taking bath daily and washing hands and feet after going back home.</a:t>
            </a:r>
          </a:p>
          <a:p>
            <a:pPr algn="just"/>
            <a:r>
              <a:rPr lang="en-US" sz="2000" dirty="0" smtClean="0">
                <a:solidFill>
                  <a:schemeClr val="accent6">
                    <a:lumMod val="50000"/>
                  </a:schemeClr>
                </a:solidFill>
              </a:rPr>
              <a:t>A negative trend was seen in case of using soap and water for washing hands. A decline of 0.5% was seen in reporting of this question in post intervention phase.</a:t>
            </a:r>
            <a:endParaRPr lang="en-IN" sz="2000" dirty="0">
              <a:solidFill>
                <a:schemeClr val="accent6">
                  <a:lumMod val="50000"/>
                </a:schemeClr>
              </a:solidFill>
            </a:endParaRPr>
          </a:p>
        </p:txBody>
      </p:sp>
      <p:graphicFrame>
        <p:nvGraphicFramePr>
          <p:cNvPr id="6" name="Chart 5"/>
          <p:cNvGraphicFramePr>
            <a:graphicFrameLocks/>
          </p:cNvGraphicFramePr>
          <p:nvPr>
            <p:extLst>
              <p:ext uri="{D42A27DB-BD31-4B8C-83A1-F6EECF244321}">
                <p14:modId xmlns:p14="http://schemas.microsoft.com/office/powerpoint/2010/main" val="121615870"/>
              </p:ext>
            </p:extLst>
          </p:nvPr>
        </p:nvGraphicFramePr>
        <p:xfrm>
          <a:off x="1143000" y="269748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362465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solidFill>
                  <a:srgbClr val="818183">
                    <a:lumMod val="50000"/>
                  </a:srgbClr>
                </a:solidFill>
                <a:effectLst>
                  <a:outerShdw blurRad="38100" dist="38100" dir="2700000" algn="tl">
                    <a:srgbClr val="000000">
                      <a:alpha val="43137"/>
                    </a:srgbClr>
                  </a:outerShdw>
                </a:effectLst>
              </a:rPr>
              <a:t>RESULTS: PERSONAL HYGIENE HABITS</a:t>
            </a:r>
            <a:br>
              <a:rPr lang="en-US" sz="4000" b="1" dirty="0">
                <a:solidFill>
                  <a:srgbClr val="818183">
                    <a:lumMod val="50000"/>
                  </a:srgbClr>
                </a:solidFill>
                <a:effectLst>
                  <a:outerShdw blurRad="38100" dist="38100" dir="2700000" algn="tl">
                    <a:srgbClr val="000000">
                      <a:alpha val="43137"/>
                    </a:srgbClr>
                  </a:outerShdw>
                </a:effectLst>
              </a:rPr>
            </a:br>
            <a:r>
              <a:rPr lang="en-US" sz="3200" b="1" dirty="0" smtClean="0">
                <a:solidFill>
                  <a:srgbClr val="818183">
                    <a:lumMod val="50000"/>
                  </a:srgbClr>
                </a:solidFill>
                <a:effectLst>
                  <a:outerShdw blurRad="38100" dist="38100" dir="2700000" algn="tl">
                    <a:srgbClr val="000000">
                      <a:alpha val="43137"/>
                    </a:srgbClr>
                  </a:outerShdw>
                </a:effectLst>
              </a:rPr>
              <a:t>DRESSING </a:t>
            </a:r>
            <a:r>
              <a:rPr lang="en-US" sz="3200" b="1" dirty="0">
                <a:solidFill>
                  <a:srgbClr val="818183">
                    <a:lumMod val="50000"/>
                  </a:srgbClr>
                </a:solidFill>
                <a:effectLst>
                  <a:outerShdw blurRad="38100" dist="38100" dir="2700000" algn="tl">
                    <a:srgbClr val="000000">
                      <a:alpha val="43137"/>
                    </a:srgbClr>
                  </a:outerShdw>
                </a:effectLst>
              </a:rPr>
              <a:t>HABITS</a:t>
            </a:r>
            <a:endParaRPr lang="en-IN" dirty="0"/>
          </a:p>
        </p:txBody>
      </p:sp>
      <p:sp>
        <p:nvSpPr>
          <p:cNvPr id="4" name="Content Placeholder 3"/>
          <p:cNvSpPr>
            <a:spLocks noGrp="1"/>
          </p:cNvSpPr>
          <p:nvPr>
            <p:ph sz="half" idx="1"/>
          </p:nvPr>
        </p:nvSpPr>
        <p:spPr>
          <a:xfrm>
            <a:off x="1143000" y="2335813"/>
            <a:ext cx="4754880" cy="3466531"/>
          </a:xfrm>
        </p:spPr>
        <p:txBody>
          <a:bodyPr>
            <a:normAutofit lnSpcReduction="10000"/>
          </a:bodyPr>
          <a:lstStyle/>
          <a:p>
            <a:pPr algn="just"/>
            <a:r>
              <a:rPr lang="en-US" sz="2000" dirty="0" smtClean="0">
                <a:solidFill>
                  <a:schemeClr val="accent6">
                    <a:lumMod val="50000"/>
                  </a:schemeClr>
                </a:solidFill>
              </a:rPr>
              <a:t>The area of dressing habits i.e. changing uniform after going back home and changing into clean clothes saw an opposite trend in the percentage.</a:t>
            </a:r>
          </a:p>
          <a:p>
            <a:pPr algn="just"/>
            <a:r>
              <a:rPr lang="en-US" sz="2000" dirty="0" smtClean="0">
                <a:solidFill>
                  <a:schemeClr val="accent6">
                    <a:lumMod val="50000"/>
                  </a:schemeClr>
                </a:solidFill>
              </a:rPr>
              <a:t>Changing uniform after going back home scored 98.6% during pre intervention phase while in post intervention, it saw a decrease to 97%.</a:t>
            </a:r>
          </a:p>
          <a:p>
            <a:r>
              <a:rPr lang="en-US" sz="2000" dirty="0" smtClean="0">
                <a:solidFill>
                  <a:schemeClr val="accent6">
                    <a:lumMod val="50000"/>
                  </a:schemeClr>
                </a:solidFill>
              </a:rPr>
              <a:t>Slightly positive trend was seen in changing into fresh clothes after going back home. It increased from 87.8% to 88%.</a:t>
            </a:r>
            <a:endParaRPr lang="en-IN" sz="2000" dirty="0">
              <a:solidFill>
                <a:schemeClr val="accent6">
                  <a:lumMod val="50000"/>
                </a:schemeClr>
              </a:solidFill>
            </a:endParaRPr>
          </a:p>
        </p:txBody>
      </p:sp>
      <p:graphicFrame>
        <p:nvGraphicFramePr>
          <p:cNvPr id="6" name="Chart 5"/>
          <p:cNvGraphicFramePr>
            <a:graphicFrameLocks/>
          </p:cNvGraphicFramePr>
          <p:nvPr>
            <p:extLst>
              <p:ext uri="{D42A27DB-BD31-4B8C-83A1-F6EECF244321}">
                <p14:modId xmlns:p14="http://schemas.microsoft.com/office/powerpoint/2010/main" val="3833496637"/>
              </p:ext>
            </p:extLst>
          </p:nvPr>
        </p:nvGraphicFramePr>
        <p:xfrm>
          <a:off x="6446520" y="2697479"/>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90124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296" y="1656545"/>
            <a:ext cx="5507865" cy="4679861"/>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21154"/>
          <a:stretch/>
        </p:blipFill>
        <p:spPr>
          <a:xfrm>
            <a:off x="6211910" y="1656545"/>
            <a:ext cx="5507865" cy="4679861"/>
          </a:xfrm>
          <a:prstGeom prst="rect">
            <a:avLst/>
          </a:prstGeom>
        </p:spPr>
      </p:pic>
      <p:sp>
        <p:nvSpPr>
          <p:cNvPr id="7" name="TextBox 6"/>
          <p:cNvSpPr txBox="1"/>
          <p:nvPr/>
        </p:nvSpPr>
        <p:spPr>
          <a:xfrm>
            <a:off x="682580" y="1004552"/>
            <a:ext cx="5151550" cy="307777"/>
          </a:xfrm>
          <a:prstGeom prst="rect">
            <a:avLst/>
          </a:prstGeom>
          <a:noFill/>
        </p:spPr>
        <p:txBody>
          <a:bodyPr wrap="square" rtlCol="0">
            <a:spAutoFit/>
          </a:bodyPr>
          <a:lstStyle/>
          <a:p>
            <a:pPr algn="ctr"/>
            <a:r>
              <a:rPr lang="en-US" sz="1400" b="1" dirty="0" smtClean="0">
                <a:latin typeface="Times New Roman" panose="02020603050405020304" pitchFamily="18" charset="0"/>
                <a:cs typeface="Times New Roman" panose="02020603050405020304" pitchFamily="18" charset="0"/>
              </a:rPr>
              <a:t>DIRTY UNIFORM BEFORE INTEREVNTION</a:t>
            </a:r>
            <a:endParaRPr lang="en-IN" sz="14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6211910" y="1004552"/>
            <a:ext cx="5151550" cy="307777"/>
          </a:xfrm>
          <a:prstGeom prst="rect">
            <a:avLst/>
          </a:prstGeom>
          <a:noFill/>
        </p:spPr>
        <p:txBody>
          <a:bodyPr wrap="square" rtlCol="0">
            <a:spAutoFit/>
          </a:bodyPr>
          <a:lstStyle/>
          <a:p>
            <a:pPr algn="ctr"/>
            <a:r>
              <a:rPr lang="en-US" sz="1400" b="1" dirty="0" smtClean="0">
                <a:latin typeface="Times New Roman" panose="02020603050405020304" pitchFamily="18" charset="0"/>
                <a:cs typeface="Times New Roman" panose="02020603050405020304" pitchFamily="18" charset="0"/>
              </a:rPr>
              <a:t>CLEAN UNIFORM AFTER INTEREVNTION</a:t>
            </a:r>
            <a:endParaRPr lang="en-IN"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86356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solidFill>
                  <a:srgbClr val="818183">
                    <a:lumMod val="50000"/>
                  </a:srgbClr>
                </a:solidFill>
                <a:effectLst>
                  <a:outerShdw blurRad="38100" dist="38100" dir="2700000" algn="tl">
                    <a:srgbClr val="000000">
                      <a:alpha val="43137"/>
                    </a:srgbClr>
                  </a:outerShdw>
                </a:effectLst>
              </a:rPr>
              <a:t>RESULTS: PERSONAL HYGIENE HABITS</a:t>
            </a:r>
            <a:br>
              <a:rPr lang="en-US" sz="4000" b="1" dirty="0">
                <a:solidFill>
                  <a:srgbClr val="818183">
                    <a:lumMod val="50000"/>
                  </a:srgbClr>
                </a:solidFill>
                <a:effectLst>
                  <a:outerShdw blurRad="38100" dist="38100" dir="2700000" algn="tl">
                    <a:srgbClr val="000000">
                      <a:alpha val="43137"/>
                    </a:srgbClr>
                  </a:outerShdw>
                </a:effectLst>
              </a:rPr>
            </a:br>
            <a:r>
              <a:rPr lang="en-US" sz="3200" b="1" dirty="0" smtClean="0">
                <a:solidFill>
                  <a:srgbClr val="818183">
                    <a:lumMod val="50000"/>
                  </a:srgbClr>
                </a:solidFill>
                <a:effectLst>
                  <a:outerShdw blurRad="38100" dist="38100" dir="2700000" algn="tl">
                    <a:srgbClr val="000000">
                      <a:alpha val="43137"/>
                    </a:srgbClr>
                  </a:outerShdw>
                </a:effectLst>
              </a:rPr>
              <a:t>TRIMMING NAILS AND CLEANING EAR WAX</a:t>
            </a:r>
            <a:endParaRPr lang="en-IN" dirty="0"/>
          </a:p>
        </p:txBody>
      </p:sp>
      <p:sp>
        <p:nvSpPr>
          <p:cNvPr id="5" name="Content Placeholder 4"/>
          <p:cNvSpPr>
            <a:spLocks noGrp="1"/>
          </p:cNvSpPr>
          <p:nvPr>
            <p:ph sz="half" idx="2"/>
          </p:nvPr>
        </p:nvSpPr>
        <p:spPr>
          <a:xfrm>
            <a:off x="6223380" y="2697481"/>
            <a:ext cx="4799112" cy="2743200"/>
          </a:xfrm>
        </p:spPr>
        <p:txBody>
          <a:bodyPr>
            <a:normAutofit/>
          </a:bodyPr>
          <a:lstStyle/>
          <a:p>
            <a:r>
              <a:rPr lang="en-US" sz="2000" dirty="0" smtClean="0">
                <a:solidFill>
                  <a:schemeClr val="accent6">
                    <a:lumMod val="50000"/>
                  </a:schemeClr>
                </a:solidFill>
              </a:rPr>
              <a:t>There was a slight increase from 72.7% to 74.5% seen in the percentage of students trimming their nails on weekly basis. </a:t>
            </a:r>
          </a:p>
          <a:p>
            <a:r>
              <a:rPr lang="en-US" sz="2000" dirty="0" smtClean="0">
                <a:solidFill>
                  <a:schemeClr val="accent6">
                    <a:lumMod val="50000"/>
                  </a:schemeClr>
                </a:solidFill>
              </a:rPr>
              <a:t>Cleaning of ear wax after having bath increased from 87.8% to 90.5%. </a:t>
            </a:r>
            <a:endParaRPr lang="en-IN" sz="2000" dirty="0">
              <a:solidFill>
                <a:schemeClr val="accent6">
                  <a:lumMod val="50000"/>
                </a:schemeClr>
              </a:solidFill>
            </a:endParaRPr>
          </a:p>
        </p:txBody>
      </p:sp>
      <p:graphicFrame>
        <p:nvGraphicFramePr>
          <p:cNvPr id="6" name="Chart 5"/>
          <p:cNvGraphicFramePr>
            <a:graphicFrameLocks/>
          </p:cNvGraphicFramePr>
          <p:nvPr>
            <p:extLst>
              <p:ext uri="{D42A27DB-BD31-4B8C-83A1-F6EECF244321}">
                <p14:modId xmlns:p14="http://schemas.microsoft.com/office/powerpoint/2010/main" val="1784596010"/>
              </p:ext>
            </p:extLst>
          </p:nvPr>
        </p:nvGraphicFramePr>
        <p:xfrm>
          <a:off x="1143000" y="269748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790062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872" y="1429555"/>
            <a:ext cx="5045187" cy="489397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6085" y="1429555"/>
            <a:ext cx="5072930" cy="4893972"/>
          </a:xfrm>
          <a:prstGeom prst="rect">
            <a:avLst/>
          </a:prstGeom>
        </p:spPr>
      </p:pic>
      <p:sp>
        <p:nvSpPr>
          <p:cNvPr id="7" name="TextBox 6"/>
          <p:cNvSpPr txBox="1"/>
          <p:nvPr/>
        </p:nvSpPr>
        <p:spPr>
          <a:xfrm>
            <a:off x="837127" y="837127"/>
            <a:ext cx="4623515" cy="307777"/>
          </a:xfrm>
          <a:prstGeom prst="rect">
            <a:avLst/>
          </a:prstGeom>
          <a:noFill/>
        </p:spPr>
        <p:txBody>
          <a:bodyPr wrap="square" rtlCol="0">
            <a:spAutoFit/>
          </a:bodyPr>
          <a:lstStyle/>
          <a:p>
            <a:pPr algn="ctr"/>
            <a:r>
              <a:rPr lang="en-US" sz="1400" b="1" dirty="0" smtClean="0">
                <a:latin typeface="Times New Roman" panose="02020603050405020304" pitchFamily="18" charset="0"/>
                <a:cs typeface="Times New Roman" panose="02020603050405020304" pitchFamily="18" charset="0"/>
              </a:rPr>
              <a:t>DIRTY NAILS BEFORE INTERVENTION</a:t>
            </a:r>
            <a:endParaRPr lang="en-IN" sz="14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6467340" y="837126"/>
            <a:ext cx="4623515" cy="307777"/>
          </a:xfrm>
          <a:prstGeom prst="rect">
            <a:avLst/>
          </a:prstGeom>
          <a:noFill/>
        </p:spPr>
        <p:txBody>
          <a:bodyPr wrap="square" rtlCol="0">
            <a:spAutoFit/>
          </a:bodyPr>
          <a:lstStyle/>
          <a:p>
            <a:pPr algn="ctr"/>
            <a:r>
              <a:rPr lang="en-US" sz="1400" b="1" dirty="0" smtClean="0">
                <a:latin typeface="Times New Roman" panose="02020603050405020304" pitchFamily="18" charset="0"/>
                <a:cs typeface="Times New Roman" panose="02020603050405020304" pitchFamily="18" charset="0"/>
              </a:rPr>
              <a:t>CLEAN NAILS AFTER INTERVENTION</a:t>
            </a:r>
            <a:endParaRPr lang="en-IN"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9271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4000" b="1" dirty="0">
                <a:solidFill>
                  <a:srgbClr val="818183">
                    <a:lumMod val="50000"/>
                  </a:srgbClr>
                </a:solidFill>
                <a:effectLst>
                  <a:outerShdw blurRad="38100" dist="38100" dir="2700000" algn="tl">
                    <a:srgbClr val="000000">
                      <a:alpha val="43137"/>
                    </a:srgbClr>
                  </a:outerShdw>
                </a:effectLst>
              </a:rPr>
              <a:t>RESULTS: PERSONAL HYGIENE HABITS</a:t>
            </a:r>
            <a:br>
              <a:rPr lang="en-US" sz="4000" b="1" dirty="0">
                <a:solidFill>
                  <a:srgbClr val="818183">
                    <a:lumMod val="50000"/>
                  </a:srgbClr>
                </a:solidFill>
                <a:effectLst>
                  <a:outerShdw blurRad="38100" dist="38100" dir="2700000" algn="tl">
                    <a:srgbClr val="000000">
                      <a:alpha val="43137"/>
                    </a:srgbClr>
                  </a:outerShdw>
                </a:effectLst>
              </a:rPr>
            </a:br>
            <a:r>
              <a:rPr lang="en-US" sz="3200" b="1" dirty="0" smtClean="0">
                <a:solidFill>
                  <a:srgbClr val="818183">
                    <a:lumMod val="50000"/>
                  </a:srgbClr>
                </a:solidFill>
                <a:effectLst>
                  <a:outerShdw blurRad="38100" dist="38100" dir="2700000" algn="tl">
                    <a:srgbClr val="000000">
                      <a:alpha val="43137"/>
                    </a:srgbClr>
                  </a:outerShdw>
                </a:effectLst>
              </a:rPr>
              <a:t>ABSENCE OF HEAD LICE</a:t>
            </a:r>
            <a:endParaRPr lang="en-IN" sz="3600" dirty="0"/>
          </a:p>
        </p:txBody>
      </p:sp>
      <p:sp>
        <p:nvSpPr>
          <p:cNvPr id="6" name="Content Placeholder 5"/>
          <p:cNvSpPr>
            <a:spLocks noGrp="1"/>
          </p:cNvSpPr>
          <p:nvPr>
            <p:ph sz="half" idx="2"/>
          </p:nvPr>
        </p:nvSpPr>
        <p:spPr>
          <a:xfrm>
            <a:off x="6267612" y="2697479"/>
            <a:ext cx="4754880" cy="2743201"/>
          </a:xfrm>
        </p:spPr>
        <p:txBody>
          <a:bodyPr>
            <a:normAutofit/>
          </a:bodyPr>
          <a:lstStyle/>
          <a:p>
            <a:pPr algn="just"/>
            <a:r>
              <a:rPr lang="en-US" sz="2000" dirty="0" smtClean="0">
                <a:solidFill>
                  <a:schemeClr val="accent6">
                    <a:lumMod val="50000"/>
                  </a:schemeClr>
                </a:solidFill>
              </a:rPr>
              <a:t>Very few students i.e. only 23% during pre intervention reported that they never had lice in their head.</a:t>
            </a:r>
          </a:p>
          <a:p>
            <a:pPr algn="just"/>
            <a:r>
              <a:rPr lang="en-US" sz="2000" dirty="0" smtClean="0">
                <a:solidFill>
                  <a:schemeClr val="accent6">
                    <a:lumMod val="50000"/>
                  </a:schemeClr>
                </a:solidFill>
              </a:rPr>
              <a:t>This percentage increased by 5% in the post intervention phase. </a:t>
            </a:r>
          </a:p>
        </p:txBody>
      </p:sp>
      <p:graphicFrame>
        <p:nvGraphicFramePr>
          <p:cNvPr id="7" name="Chart 6"/>
          <p:cNvGraphicFramePr>
            <a:graphicFrameLocks/>
          </p:cNvGraphicFramePr>
          <p:nvPr>
            <p:extLst>
              <p:ext uri="{D42A27DB-BD31-4B8C-83A1-F6EECF244321}">
                <p14:modId xmlns:p14="http://schemas.microsoft.com/office/powerpoint/2010/main" val="3071395487"/>
              </p:ext>
            </p:extLst>
          </p:nvPr>
        </p:nvGraphicFramePr>
        <p:xfrm>
          <a:off x="1143000" y="269748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019127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rgbClr val="818183">
                    <a:lumMod val="50000"/>
                  </a:srgbClr>
                </a:solidFill>
                <a:effectLst>
                  <a:outerShdw blurRad="38100" dist="38100" dir="2700000" algn="tl">
                    <a:srgbClr val="000000">
                      <a:alpha val="43137"/>
                    </a:srgbClr>
                  </a:outerShdw>
                </a:effectLst>
              </a:rPr>
              <a:t>RESULTS: </a:t>
            </a:r>
            <a:r>
              <a:rPr lang="en-US" sz="3600" b="1" dirty="0" smtClean="0">
                <a:solidFill>
                  <a:srgbClr val="818183">
                    <a:lumMod val="50000"/>
                  </a:srgbClr>
                </a:solidFill>
                <a:effectLst>
                  <a:outerShdw blurRad="38100" dist="38100" dir="2700000" algn="tl">
                    <a:srgbClr val="000000">
                      <a:alpha val="43137"/>
                    </a:srgbClr>
                  </a:outerShdw>
                </a:effectLst>
              </a:rPr>
              <a:t>SANITATION PRACTICES</a:t>
            </a:r>
            <a:r>
              <a:rPr lang="en-US" sz="3600" b="1" dirty="0">
                <a:solidFill>
                  <a:srgbClr val="818183">
                    <a:lumMod val="50000"/>
                  </a:srgbClr>
                </a:solidFill>
                <a:effectLst>
                  <a:outerShdw blurRad="38100" dist="38100" dir="2700000" algn="tl">
                    <a:srgbClr val="000000">
                      <a:alpha val="43137"/>
                    </a:srgbClr>
                  </a:outerShdw>
                </a:effectLst>
              </a:rPr>
              <a:t/>
            </a:r>
            <a:br>
              <a:rPr lang="en-US" sz="3600" b="1" dirty="0">
                <a:solidFill>
                  <a:srgbClr val="818183">
                    <a:lumMod val="50000"/>
                  </a:srgbClr>
                </a:solidFill>
                <a:effectLst>
                  <a:outerShdw blurRad="38100" dist="38100" dir="2700000" algn="tl">
                    <a:srgbClr val="000000">
                      <a:alpha val="43137"/>
                    </a:srgbClr>
                  </a:outerShdw>
                </a:effectLst>
              </a:rPr>
            </a:br>
            <a:r>
              <a:rPr lang="en-US" sz="2800" b="1" dirty="0" smtClean="0">
                <a:solidFill>
                  <a:srgbClr val="818183">
                    <a:lumMod val="50000"/>
                  </a:srgbClr>
                </a:solidFill>
                <a:effectLst>
                  <a:outerShdw blurRad="38100" dist="38100" dir="2700000" algn="tl">
                    <a:srgbClr val="000000">
                      <a:alpha val="43137"/>
                    </a:srgbClr>
                  </a:outerShdw>
                </a:effectLst>
              </a:rPr>
              <a:t>CLEANLINESS </a:t>
            </a:r>
            <a:endParaRPr lang="en-IN" dirty="0"/>
          </a:p>
        </p:txBody>
      </p:sp>
      <p:graphicFrame>
        <p:nvGraphicFramePr>
          <p:cNvPr id="4" name="Chart 3"/>
          <p:cNvGraphicFramePr>
            <a:graphicFrameLocks/>
          </p:cNvGraphicFramePr>
          <p:nvPr>
            <p:extLst>
              <p:ext uri="{D42A27DB-BD31-4B8C-83A1-F6EECF244321}">
                <p14:modId xmlns:p14="http://schemas.microsoft.com/office/powerpoint/2010/main" val="311700025"/>
              </p:ext>
            </p:extLst>
          </p:nvPr>
        </p:nvGraphicFramePr>
        <p:xfrm>
          <a:off x="1143000" y="2186189"/>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149604170"/>
              </p:ext>
            </p:extLst>
          </p:nvPr>
        </p:nvGraphicFramePr>
        <p:xfrm>
          <a:off x="6446520" y="2186189"/>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1143000" y="5293217"/>
            <a:ext cx="9875520" cy="923330"/>
          </a:xfrm>
          <a:prstGeom prst="rect">
            <a:avLst/>
          </a:prstGeom>
          <a:noFill/>
        </p:spPr>
        <p:txBody>
          <a:bodyPr wrap="square" rtlCol="0">
            <a:spAutoFit/>
          </a:bodyPr>
          <a:lstStyle/>
          <a:p>
            <a:r>
              <a:rPr lang="en-US" dirty="0" smtClean="0"/>
              <a:t>Presence of garbage was assessed using two questions i.e. presence of garbage around house and type of garbage present. The status of presence of garbage remained same in both the phases whereas for type of garbage present mixed reporting was seen. </a:t>
            </a:r>
            <a:endParaRPr lang="en-IN" dirty="0"/>
          </a:p>
        </p:txBody>
      </p:sp>
    </p:spTree>
    <p:extLst>
      <p:ext uri="{BB962C8B-B14F-4D97-AF65-F5344CB8AC3E}">
        <p14:creationId xmlns:p14="http://schemas.microsoft.com/office/powerpoint/2010/main" val="8112642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chemeClr val="accent6">
                    <a:lumMod val="50000"/>
                  </a:schemeClr>
                </a:solidFill>
                <a:effectLst>
                  <a:outerShdw blurRad="38100" dist="38100" dir="2700000" algn="tl">
                    <a:srgbClr val="000000">
                      <a:alpha val="43137"/>
                    </a:srgbClr>
                  </a:outerShdw>
                </a:effectLst>
              </a:rPr>
              <a:t>BACKGROUND</a:t>
            </a:r>
            <a:endParaRPr lang="en-IN" sz="4000" b="1" dirty="0">
              <a:solidFill>
                <a:schemeClr val="accent6">
                  <a:lumMod val="50000"/>
                </a:schemeClr>
              </a:solidFill>
              <a:effectLst>
                <a:outerShdw blurRad="38100" dist="38100" dir="2700000" algn="tl">
                  <a:srgbClr val="000000">
                    <a:alpha val="43137"/>
                  </a:srgbClr>
                </a:outerShdw>
              </a:effectLst>
            </a:endParaRPr>
          </a:p>
        </p:txBody>
      </p:sp>
      <p:pic>
        <p:nvPicPr>
          <p:cNvPr id="3" name="Content Placeholder 2"/>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43000" y="2057399"/>
            <a:ext cx="5000223" cy="3738093"/>
          </a:xfrm>
        </p:spPr>
      </p:pic>
      <p:sp>
        <p:nvSpPr>
          <p:cNvPr id="6" name="Content Placeholder 5"/>
          <p:cNvSpPr>
            <a:spLocks noGrp="1"/>
          </p:cNvSpPr>
          <p:nvPr>
            <p:ph sz="half" idx="2"/>
          </p:nvPr>
        </p:nvSpPr>
        <p:spPr/>
        <p:txBody>
          <a:bodyPr/>
          <a:lstStyle/>
          <a:p>
            <a:pPr algn="just"/>
            <a:r>
              <a:rPr lang="en-US" dirty="0" smtClean="0">
                <a:solidFill>
                  <a:schemeClr val="accent6">
                    <a:lumMod val="50000"/>
                  </a:schemeClr>
                </a:solidFill>
              </a:rPr>
              <a:t>663 million people still lack access to improved drinking water  facility.</a:t>
            </a:r>
          </a:p>
          <a:p>
            <a:pPr algn="just"/>
            <a:r>
              <a:rPr lang="en-US" dirty="0" smtClean="0">
                <a:solidFill>
                  <a:schemeClr val="accent6">
                    <a:lumMod val="50000"/>
                  </a:schemeClr>
                </a:solidFill>
              </a:rPr>
              <a:t>Over 50% rural households defecate in the open.</a:t>
            </a:r>
          </a:p>
          <a:p>
            <a:pPr algn="just"/>
            <a:r>
              <a:rPr lang="en-US" dirty="0" smtClean="0">
                <a:solidFill>
                  <a:schemeClr val="accent6">
                    <a:lumMod val="50000"/>
                  </a:schemeClr>
                </a:solidFill>
              </a:rPr>
              <a:t>Each year around 2,00,000 children die due to diarrhea.</a:t>
            </a:r>
            <a:endParaRPr lang="en-IN" dirty="0">
              <a:solidFill>
                <a:schemeClr val="accent6">
                  <a:lumMod val="50000"/>
                </a:schemeClr>
              </a:solidFill>
            </a:endParaRPr>
          </a:p>
        </p:txBody>
      </p:sp>
    </p:spTree>
    <p:extLst>
      <p:ext uri="{BB962C8B-B14F-4D97-AF65-F5344CB8AC3E}">
        <p14:creationId xmlns:p14="http://schemas.microsoft.com/office/powerpoint/2010/main" val="5342841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rgbClr val="818183">
                    <a:lumMod val="50000"/>
                  </a:srgbClr>
                </a:solidFill>
                <a:effectLst>
                  <a:outerShdw blurRad="38100" dist="38100" dir="2700000" algn="tl">
                    <a:srgbClr val="000000">
                      <a:alpha val="43137"/>
                    </a:srgbClr>
                  </a:outerShdw>
                </a:effectLst>
              </a:rPr>
              <a:t>RESULTS: SANITATION PRACTICES</a:t>
            </a:r>
            <a:br>
              <a:rPr lang="en-US" sz="3600" b="1" dirty="0">
                <a:solidFill>
                  <a:srgbClr val="818183">
                    <a:lumMod val="50000"/>
                  </a:srgbClr>
                </a:solidFill>
                <a:effectLst>
                  <a:outerShdw blurRad="38100" dist="38100" dir="2700000" algn="tl">
                    <a:srgbClr val="000000">
                      <a:alpha val="43137"/>
                    </a:srgbClr>
                  </a:outerShdw>
                </a:effectLst>
              </a:rPr>
            </a:br>
            <a:r>
              <a:rPr lang="en-US" sz="2800" b="1" dirty="0" smtClean="0">
                <a:solidFill>
                  <a:srgbClr val="818183">
                    <a:lumMod val="50000"/>
                  </a:srgbClr>
                </a:solidFill>
                <a:effectLst>
                  <a:outerShdw blurRad="38100" dist="38100" dir="2700000" algn="tl">
                    <a:srgbClr val="000000">
                      <a:alpha val="43137"/>
                    </a:srgbClr>
                  </a:outerShdw>
                </a:effectLst>
              </a:rPr>
              <a:t>USE OF DUSTBIN</a:t>
            </a:r>
            <a:endParaRPr lang="en-IN" dirty="0"/>
          </a:p>
        </p:txBody>
      </p:sp>
      <p:sp>
        <p:nvSpPr>
          <p:cNvPr id="4" name="Content Placeholder 3"/>
          <p:cNvSpPr>
            <a:spLocks noGrp="1"/>
          </p:cNvSpPr>
          <p:nvPr>
            <p:ph sz="half" idx="1"/>
          </p:nvPr>
        </p:nvSpPr>
        <p:spPr>
          <a:xfrm>
            <a:off x="1143000" y="2697479"/>
            <a:ext cx="4754880" cy="2743200"/>
          </a:xfrm>
        </p:spPr>
        <p:txBody>
          <a:bodyPr/>
          <a:lstStyle/>
          <a:p>
            <a:pPr algn="just"/>
            <a:r>
              <a:rPr lang="en-US" dirty="0" smtClean="0">
                <a:solidFill>
                  <a:schemeClr val="accent6">
                    <a:lumMod val="50000"/>
                  </a:schemeClr>
                </a:solidFill>
              </a:rPr>
              <a:t>Post intervention there was a rise seen in percentage use of dustbin at home from 86.3% to 91%.</a:t>
            </a:r>
          </a:p>
          <a:p>
            <a:pPr algn="just"/>
            <a:r>
              <a:rPr lang="en-US" dirty="0" smtClean="0">
                <a:solidFill>
                  <a:schemeClr val="accent6">
                    <a:lumMod val="50000"/>
                  </a:schemeClr>
                </a:solidFill>
              </a:rPr>
              <a:t>Use of dustbin for disposing waste increased from 92% to 93%.</a:t>
            </a:r>
          </a:p>
          <a:p>
            <a:pPr algn="just"/>
            <a:r>
              <a:rPr lang="en-US" dirty="0" smtClean="0">
                <a:solidFill>
                  <a:schemeClr val="accent6">
                    <a:lumMod val="50000"/>
                  </a:schemeClr>
                </a:solidFill>
              </a:rPr>
              <a:t>Daily cleaning of dustbin reduced from 60.4% to 61%.</a:t>
            </a:r>
            <a:endParaRPr lang="en-IN" dirty="0">
              <a:solidFill>
                <a:schemeClr val="accent6">
                  <a:lumMod val="50000"/>
                </a:schemeClr>
              </a:solidFill>
            </a:endParaRPr>
          </a:p>
        </p:txBody>
      </p:sp>
      <p:graphicFrame>
        <p:nvGraphicFramePr>
          <p:cNvPr id="7" name="Chart 6"/>
          <p:cNvGraphicFramePr>
            <a:graphicFrameLocks/>
          </p:cNvGraphicFramePr>
          <p:nvPr>
            <p:extLst>
              <p:ext uri="{D42A27DB-BD31-4B8C-83A1-F6EECF244321}">
                <p14:modId xmlns:p14="http://schemas.microsoft.com/office/powerpoint/2010/main" val="3542739958"/>
              </p:ext>
            </p:extLst>
          </p:nvPr>
        </p:nvGraphicFramePr>
        <p:xfrm>
          <a:off x="6446520" y="2697479"/>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55981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a:solidFill>
                  <a:srgbClr val="818183">
                    <a:lumMod val="50000"/>
                  </a:srgbClr>
                </a:solidFill>
                <a:effectLst>
                  <a:outerShdw blurRad="38100" dist="38100" dir="2700000" algn="tl">
                    <a:srgbClr val="000000">
                      <a:alpha val="43137"/>
                    </a:srgbClr>
                  </a:outerShdw>
                </a:effectLst>
              </a:rPr>
              <a:t>RESULTS: SANITATION PRACTICES</a:t>
            </a:r>
            <a:br>
              <a:rPr lang="en-US" sz="3600" b="1" dirty="0">
                <a:solidFill>
                  <a:srgbClr val="818183">
                    <a:lumMod val="50000"/>
                  </a:srgbClr>
                </a:solidFill>
                <a:effectLst>
                  <a:outerShdw blurRad="38100" dist="38100" dir="2700000" algn="tl">
                    <a:srgbClr val="000000">
                      <a:alpha val="43137"/>
                    </a:srgbClr>
                  </a:outerShdw>
                </a:effectLst>
              </a:rPr>
            </a:br>
            <a:r>
              <a:rPr lang="en-US" sz="2800" b="1" dirty="0" smtClean="0">
                <a:solidFill>
                  <a:srgbClr val="818183">
                    <a:lumMod val="50000"/>
                  </a:srgbClr>
                </a:solidFill>
                <a:effectLst>
                  <a:outerShdw blurRad="38100" dist="38100" dir="2700000" algn="tl">
                    <a:srgbClr val="000000">
                      <a:alpha val="43137"/>
                    </a:srgbClr>
                  </a:outerShdw>
                </a:effectLst>
              </a:rPr>
              <a:t>TYPE OF TOILET FACILITY USED AT HOME</a:t>
            </a:r>
            <a:endParaRPr lang="en-IN" dirty="0"/>
          </a:p>
        </p:txBody>
      </p:sp>
      <p:sp>
        <p:nvSpPr>
          <p:cNvPr id="5" name="Content Placeholder 4"/>
          <p:cNvSpPr>
            <a:spLocks noGrp="1"/>
          </p:cNvSpPr>
          <p:nvPr>
            <p:ph sz="half" idx="2"/>
          </p:nvPr>
        </p:nvSpPr>
        <p:spPr>
          <a:xfrm>
            <a:off x="6267612" y="2697480"/>
            <a:ext cx="4754880" cy="2743200"/>
          </a:xfrm>
        </p:spPr>
        <p:txBody>
          <a:bodyPr/>
          <a:lstStyle/>
          <a:p>
            <a:pPr algn="just"/>
            <a:r>
              <a:rPr lang="en-US" dirty="0" smtClean="0">
                <a:solidFill>
                  <a:schemeClr val="accent6">
                    <a:lumMod val="50000"/>
                  </a:schemeClr>
                </a:solidFill>
              </a:rPr>
              <a:t>There was a declining trend seen in reporting of toilet use at home.</a:t>
            </a:r>
          </a:p>
          <a:p>
            <a:pPr algn="just"/>
            <a:r>
              <a:rPr lang="en-US" dirty="0" smtClean="0">
                <a:solidFill>
                  <a:schemeClr val="accent6">
                    <a:lumMod val="50000"/>
                  </a:schemeClr>
                </a:solidFill>
              </a:rPr>
              <a:t>During the pre intervention phase 89.9% students responded in having toilet at home but post intervention only 84.5% responded having toilets at home.</a:t>
            </a:r>
            <a:endParaRPr lang="en-IN" dirty="0">
              <a:solidFill>
                <a:schemeClr val="accent6">
                  <a:lumMod val="50000"/>
                </a:schemeClr>
              </a:solidFill>
            </a:endParaRPr>
          </a:p>
        </p:txBody>
      </p:sp>
      <p:graphicFrame>
        <p:nvGraphicFramePr>
          <p:cNvPr id="6" name="Chart 5"/>
          <p:cNvGraphicFramePr>
            <a:graphicFrameLocks/>
          </p:cNvGraphicFramePr>
          <p:nvPr>
            <p:extLst>
              <p:ext uri="{D42A27DB-BD31-4B8C-83A1-F6EECF244321}">
                <p14:modId xmlns:p14="http://schemas.microsoft.com/office/powerpoint/2010/main" val="2181314496"/>
              </p:ext>
            </p:extLst>
          </p:nvPr>
        </p:nvGraphicFramePr>
        <p:xfrm>
          <a:off x="1143000" y="2697480"/>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949961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3600" b="1" dirty="0">
                <a:solidFill>
                  <a:srgbClr val="818183">
                    <a:lumMod val="50000"/>
                  </a:srgbClr>
                </a:solidFill>
                <a:effectLst>
                  <a:outerShdw blurRad="38100" dist="38100" dir="2700000" algn="tl">
                    <a:srgbClr val="000000">
                      <a:alpha val="43137"/>
                    </a:srgbClr>
                  </a:outerShdw>
                </a:effectLst>
              </a:rPr>
              <a:t>RESULTS: SANITATION PRACTICES</a:t>
            </a:r>
            <a:br>
              <a:rPr lang="en-US" sz="3600" b="1" dirty="0">
                <a:solidFill>
                  <a:srgbClr val="818183">
                    <a:lumMod val="50000"/>
                  </a:srgbClr>
                </a:solidFill>
                <a:effectLst>
                  <a:outerShdw blurRad="38100" dist="38100" dir="2700000" algn="tl">
                    <a:srgbClr val="000000">
                      <a:alpha val="43137"/>
                    </a:srgbClr>
                  </a:outerShdw>
                </a:effectLst>
              </a:rPr>
            </a:br>
            <a:r>
              <a:rPr lang="en-US" sz="2800" b="1" dirty="0" smtClean="0">
                <a:solidFill>
                  <a:srgbClr val="818183">
                    <a:lumMod val="50000"/>
                  </a:srgbClr>
                </a:solidFill>
                <a:effectLst>
                  <a:outerShdw blurRad="38100" dist="38100" dir="2700000" algn="tl">
                    <a:srgbClr val="000000">
                      <a:alpha val="43137"/>
                    </a:srgbClr>
                  </a:outerShdw>
                </a:effectLst>
              </a:rPr>
              <a:t>SOURCE STORAGE AND HANDLING OF DRINKING WATER</a:t>
            </a:r>
            <a:endParaRPr lang="en-IN" dirty="0"/>
          </a:p>
        </p:txBody>
      </p:sp>
      <p:sp>
        <p:nvSpPr>
          <p:cNvPr id="5" name="Content Placeholder 4"/>
          <p:cNvSpPr>
            <a:spLocks noGrp="1"/>
          </p:cNvSpPr>
          <p:nvPr>
            <p:ph sz="half" idx="1"/>
          </p:nvPr>
        </p:nvSpPr>
        <p:spPr>
          <a:xfrm>
            <a:off x="1143000" y="2697479"/>
            <a:ext cx="4754880" cy="2743200"/>
          </a:xfrm>
        </p:spPr>
        <p:txBody>
          <a:bodyPr>
            <a:normAutofit fontScale="92500" lnSpcReduction="20000"/>
          </a:bodyPr>
          <a:lstStyle/>
          <a:p>
            <a:pPr algn="just"/>
            <a:r>
              <a:rPr lang="en-US" dirty="0" smtClean="0">
                <a:solidFill>
                  <a:schemeClr val="accent6">
                    <a:lumMod val="50000"/>
                  </a:schemeClr>
                </a:solidFill>
              </a:rPr>
              <a:t>Students reporting Government water supply as the main source of drinking water decreased by 5.5% from 51.5% to 46%.</a:t>
            </a:r>
          </a:p>
          <a:p>
            <a:pPr algn="just"/>
            <a:r>
              <a:rPr lang="en-US" dirty="0" smtClean="0">
                <a:solidFill>
                  <a:schemeClr val="accent6">
                    <a:lumMod val="50000"/>
                  </a:schemeClr>
                </a:solidFill>
              </a:rPr>
              <a:t>Decline in covering of water container with lid was seen from 91.4% to 90.5%.</a:t>
            </a:r>
          </a:p>
          <a:p>
            <a:pPr algn="just"/>
            <a:r>
              <a:rPr lang="en-US" dirty="0" smtClean="0">
                <a:solidFill>
                  <a:schemeClr val="accent6">
                    <a:lumMod val="50000"/>
                  </a:schemeClr>
                </a:solidFill>
              </a:rPr>
              <a:t>Use of long handled utensil for taking out drinking water was seen in 44% students in comparison to 31% in pre intervention phase.</a:t>
            </a:r>
            <a:endParaRPr lang="en-IN" dirty="0">
              <a:solidFill>
                <a:schemeClr val="accent6">
                  <a:lumMod val="50000"/>
                </a:schemeClr>
              </a:solidFill>
            </a:endParaRPr>
          </a:p>
        </p:txBody>
      </p:sp>
      <p:graphicFrame>
        <p:nvGraphicFramePr>
          <p:cNvPr id="7" name="Chart 6"/>
          <p:cNvGraphicFramePr>
            <a:graphicFrameLocks/>
          </p:cNvGraphicFramePr>
          <p:nvPr>
            <p:extLst>
              <p:ext uri="{D42A27DB-BD31-4B8C-83A1-F6EECF244321}">
                <p14:modId xmlns:p14="http://schemas.microsoft.com/office/powerpoint/2010/main" val="1329912724"/>
              </p:ext>
            </p:extLst>
          </p:nvPr>
        </p:nvGraphicFramePr>
        <p:xfrm>
          <a:off x="6446520" y="2697479"/>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711065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DISCUSSION</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lgn="just"/>
            <a:r>
              <a:rPr lang="en-US" dirty="0" smtClean="0">
                <a:solidFill>
                  <a:schemeClr val="accent6">
                    <a:lumMod val="50000"/>
                  </a:schemeClr>
                </a:solidFill>
              </a:rPr>
              <a:t>The aim of the study was to design targeted interventions and assess its effectiveness.</a:t>
            </a:r>
          </a:p>
          <a:p>
            <a:pPr algn="just"/>
            <a:r>
              <a:rPr lang="en-US" dirty="0" smtClean="0">
                <a:solidFill>
                  <a:schemeClr val="accent6">
                    <a:lumMod val="50000"/>
                  </a:schemeClr>
                </a:solidFill>
              </a:rPr>
              <a:t>Heterogeneous media approach for sustainability and effectiveness.</a:t>
            </a:r>
          </a:p>
          <a:p>
            <a:pPr algn="just"/>
            <a:r>
              <a:rPr lang="en-US" dirty="0" smtClean="0">
                <a:solidFill>
                  <a:schemeClr val="accent6">
                    <a:lumMod val="50000"/>
                  </a:schemeClr>
                </a:solidFill>
              </a:rPr>
              <a:t>Study results in sympathy with previous intervention studies conducted in Mumbai  and Chennai. However variations noticed when compared with Ethiopia and Ghana studies.</a:t>
            </a:r>
          </a:p>
          <a:p>
            <a:pPr algn="just"/>
            <a:r>
              <a:rPr lang="en-US" dirty="0" smtClean="0">
                <a:solidFill>
                  <a:schemeClr val="accent6">
                    <a:lumMod val="50000"/>
                  </a:schemeClr>
                </a:solidFill>
              </a:rPr>
              <a:t>Audio-Visual media was found to be most effective in terms of influencing behavior and inculcating good habits.</a:t>
            </a:r>
          </a:p>
          <a:p>
            <a:pPr algn="just"/>
            <a:r>
              <a:rPr lang="en-US" dirty="0" smtClean="0">
                <a:solidFill>
                  <a:schemeClr val="accent6">
                    <a:lumMod val="50000"/>
                  </a:schemeClr>
                </a:solidFill>
              </a:rPr>
              <a:t>Limitations</a:t>
            </a:r>
          </a:p>
          <a:p>
            <a:endParaRPr lang="en-IN" dirty="0"/>
          </a:p>
        </p:txBody>
      </p:sp>
    </p:spTree>
    <p:extLst>
      <p:ext uri="{BB962C8B-B14F-4D97-AF65-F5344CB8AC3E}">
        <p14:creationId xmlns:p14="http://schemas.microsoft.com/office/powerpoint/2010/main" val="25774866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CONCLUSION</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lgn="just"/>
            <a:r>
              <a:rPr lang="en-US" dirty="0" smtClean="0">
                <a:solidFill>
                  <a:schemeClr val="accent6">
                    <a:lumMod val="50000"/>
                  </a:schemeClr>
                </a:solidFill>
              </a:rPr>
              <a:t>The targeted interventions led to inculcating good personal hygiene habits among students (10%-20% increase in the values was seen).</a:t>
            </a:r>
          </a:p>
          <a:p>
            <a:pPr algn="just"/>
            <a:r>
              <a:rPr lang="en-US" dirty="0" smtClean="0">
                <a:solidFill>
                  <a:schemeClr val="accent6">
                    <a:lumMod val="50000"/>
                  </a:schemeClr>
                </a:solidFill>
              </a:rPr>
              <a:t>Improvement of around 5% was seen in sanitation practices.</a:t>
            </a:r>
          </a:p>
          <a:p>
            <a:pPr algn="just"/>
            <a:r>
              <a:rPr lang="en-US" dirty="0" smtClean="0">
                <a:solidFill>
                  <a:schemeClr val="accent6">
                    <a:lumMod val="50000"/>
                  </a:schemeClr>
                </a:solidFill>
              </a:rPr>
              <a:t>For intervention to be effective and innovative, larger study involving mix of schools and backgrounds is recommended.</a:t>
            </a:r>
          </a:p>
          <a:p>
            <a:pPr algn="just"/>
            <a:r>
              <a:rPr lang="en-US" dirty="0" smtClean="0">
                <a:solidFill>
                  <a:schemeClr val="accent6">
                    <a:lumMod val="50000"/>
                  </a:schemeClr>
                </a:solidFill>
              </a:rPr>
              <a:t>Synergy between stakeholders is of paramount importance to achieve desired change.</a:t>
            </a:r>
            <a:endParaRPr lang="en-IN" dirty="0">
              <a:solidFill>
                <a:schemeClr val="accent6">
                  <a:lumMod val="50000"/>
                </a:schemeClr>
              </a:solidFill>
            </a:endParaRPr>
          </a:p>
        </p:txBody>
      </p:sp>
    </p:spTree>
    <p:extLst>
      <p:ext uri="{BB962C8B-B14F-4D97-AF65-F5344CB8AC3E}">
        <p14:creationId xmlns:p14="http://schemas.microsoft.com/office/powerpoint/2010/main" val="30421263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STUDY HIGHLIGHTS</a:t>
            </a:r>
            <a:endParaRPr lang="en-IN" b="1" dirty="0">
              <a:solidFill>
                <a:schemeClr val="accent6">
                  <a:lumMod val="50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670" y="1965960"/>
            <a:ext cx="3338202" cy="164849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4308" y="1965960"/>
            <a:ext cx="3412903" cy="404396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670" y="3987943"/>
            <a:ext cx="3338202" cy="202198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69928" y="1965961"/>
            <a:ext cx="3318028" cy="164849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8085" y="3987944"/>
            <a:ext cx="3309871" cy="2021983"/>
          </a:xfrm>
          <a:prstGeom prst="rect">
            <a:avLst/>
          </a:prstGeom>
        </p:spPr>
      </p:pic>
    </p:spTree>
    <p:extLst>
      <p:ext uri="{BB962C8B-B14F-4D97-AF65-F5344CB8AC3E}">
        <p14:creationId xmlns:p14="http://schemas.microsoft.com/office/powerpoint/2010/main" val="40568777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8385" y="2967335"/>
            <a:ext cx="5035226" cy="1015663"/>
          </a:xfrm>
          <a:prstGeom prst="rect">
            <a:avLst/>
          </a:prstGeom>
        </p:spPr>
        <p:style>
          <a:lnRef idx="1">
            <a:schemeClr val="accent1"/>
          </a:lnRef>
          <a:fillRef idx="3">
            <a:schemeClr val="accent1"/>
          </a:fillRef>
          <a:effectRef idx="2">
            <a:schemeClr val="accent1"/>
          </a:effectRef>
          <a:fontRef idx="minor">
            <a:schemeClr val="lt1"/>
          </a:fontRef>
        </p:style>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6000" b="1" dirty="0" smtClean="0">
                <a:ln/>
                <a:solidFill>
                  <a:srgbClr val="002060"/>
                </a:solidFill>
                <a:effectLst>
                  <a:outerShdw blurRad="38100" dist="38100" dir="2700000" algn="tl">
                    <a:srgbClr val="000000">
                      <a:alpha val="43137"/>
                    </a:srgbClr>
                  </a:outerShdw>
                </a:effectLst>
              </a:rPr>
              <a:t>THANK YOU!!!</a:t>
            </a:r>
            <a:endParaRPr lang="en-US" sz="6000" b="1" cap="none" spc="0" dirty="0">
              <a:ln/>
              <a:solidFill>
                <a:srgbClr val="002060"/>
              </a:solidFill>
              <a:effectLst>
                <a:outerShdw blurRad="38100" dist="38100" dir="2700000" algn="tl">
                  <a:srgbClr val="000000">
                    <a:alpha val="43137"/>
                  </a:srgbClr>
                </a:outerShdw>
              </a:effectLst>
            </a:endParaRPr>
          </a:p>
        </p:txBody>
      </p:sp>
      <p:pic>
        <p:nvPicPr>
          <p:cNvPr id="1026" name="Picture 2" descr="Image result for personal hygiene for ki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730" y="550460"/>
            <a:ext cx="2143125" cy="213360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Image result for personal hygiene for kid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32" name="Picture 8"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730" y="4588210"/>
            <a:ext cx="2143125" cy="16954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personal hygiene for kid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7756" y="550459"/>
            <a:ext cx="2333625" cy="2133601"/>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12" descr="Image result for cutting nails clipar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42" name="Picture 18" descr="Image result for cutting nails clipa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67756" y="4588210"/>
            <a:ext cx="2333625" cy="1695451"/>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Related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799" y="550459"/>
            <a:ext cx="4705351" cy="2133601"/>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Image result for use toilet clipar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8385" y="4588210"/>
            <a:ext cx="486076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967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chemeClr val="accent6">
                    <a:lumMod val="50000"/>
                  </a:schemeClr>
                </a:solidFill>
                <a:effectLst>
                  <a:outerShdw blurRad="38100" dist="38100" dir="2700000" algn="tl">
                    <a:srgbClr val="000000">
                      <a:alpha val="43137"/>
                    </a:srgbClr>
                  </a:outerShdw>
                </a:effectLst>
              </a:rPr>
              <a:t>BACKGROUND</a:t>
            </a:r>
            <a:endParaRPr lang="en-IN" sz="4000" dirty="0"/>
          </a:p>
        </p:txBody>
      </p:sp>
      <p:sp>
        <p:nvSpPr>
          <p:cNvPr id="3" name="Content Placeholder 2"/>
          <p:cNvSpPr>
            <a:spLocks noGrp="1"/>
          </p:cNvSpPr>
          <p:nvPr>
            <p:ph sz="half" idx="1"/>
          </p:nvPr>
        </p:nvSpPr>
        <p:spPr>
          <a:xfrm>
            <a:off x="1143000" y="2488861"/>
            <a:ext cx="4754880" cy="3159803"/>
          </a:xfrm>
        </p:spPr>
        <p:txBody>
          <a:bodyPr/>
          <a:lstStyle/>
          <a:p>
            <a:pPr algn="just"/>
            <a:r>
              <a:rPr lang="en-US" dirty="0" smtClean="0">
                <a:solidFill>
                  <a:schemeClr val="accent6">
                    <a:lumMod val="50000"/>
                  </a:schemeClr>
                </a:solidFill>
              </a:rPr>
              <a:t>Only 42% students i.e. 2 out of 5 use soap for handwashing.</a:t>
            </a:r>
          </a:p>
          <a:p>
            <a:pPr algn="just"/>
            <a:r>
              <a:rPr lang="en-US" dirty="0" smtClean="0">
                <a:solidFill>
                  <a:schemeClr val="accent6">
                    <a:lumMod val="50000"/>
                  </a:schemeClr>
                </a:solidFill>
              </a:rPr>
              <a:t>Only 12% of schools have soaps for washing hands after defecation.</a:t>
            </a:r>
          </a:p>
          <a:p>
            <a:pPr algn="just"/>
            <a:r>
              <a:rPr lang="en-US" dirty="0" smtClean="0">
                <a:solidFill>
                  <a:schemeClr val="accent6">
                    <a:lumMod val="50000"/>
                  </a:schemeClr>
                </a:solidFill>
              </a:rPr>
              <a:t>60% use only water to wash their hands before eating.</a:t>
            </a:r>
            <a:endParaRPr lang="en-IN" dirty="0">
              <a:solidFill>
                <a:schemeClr val="accent6">
                  <a:lumMod val="50000"/>
                </a:schemeClr>
              </a:solidFill>
            </a:endParaRP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67450" y="2488861"/>
            <a:ext cx="4754563" cy="3159803"/>
          </a:xfrm>
        </p:spPr>
      </p:pic>
    </p:spTree>
    <p:extLst>
      <p:ext uri="{BB962C8B-B14F-4D97-AF65-F5344CB8AC3E}">
        <p14:creationId xmlns:p14="http://schemas.microsoft.com/office/powerpoint/2010/main" val="25161266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BACKGROUND</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algn="just"/>
            <a:r>
              <a:rPr lang="en-US" dirty="0" smtClean="0">
                <a:solidFill>
                  <a:schemeClr val="accent6">
                    <a:lumMod val="50000"/>
                  </a:schemeClr>
                </a:solidFill>
              </a:rPr>
              <a:t>Hygiene and sanitation are two important aspects of healthy living.</a:t>
            </a:r>
          </a:p>
          <a:p>
            <a:pPr algn="just"/>
            <a:r>
              <a:rPr lang="en-US" dirty="0" smtClean="0">
                <a:solidFill>
                  <a:schemeClr val="accent6">
                    <a:lumMod val="50000"/>
                  </a:schemeClr>
                </a:solidFill>
              </a:rPr>
              <a:t>It includes bathing, brushing, washing hands, trimming nails and safe disposal of human waste.</a:t>
            </a:r>
          </a:p>
          <a:p>
            <a:pPr algn="just"/>
            <a:r>
              <a:rPr lang="en-US" dirty="0" smtClean="0">
                <a:solidFill>
                  <a:schemeClr val="accent6">
                    <a:lumMod val="50000"/>
                  </a:schemeClr>
                </a:solidFill>
              </a:rPr>
              <a:t>Improving personal hygiene and sanitation is known to have a significant impact on health of both individual and community.</a:t>
            </a:r>
          </a:p>
          <a:p>
            <a:pPr algn="just"/>
            <a:r>
              <a:rPr lang="en-US" dirty="0" smtClean="0">
                <a:solidFill>
                  <a:schemeClr val="accent6">
                    <a:lumMod val="50000"/>
                  </a:schemeClr>
                </a:solidFill>
              </a:rPr>
              <a:t>WASH is a collective term for water, sanitation and hygiene. These core neglected issues are interdependent on each other and affect the health of individual and community in a cumulative way.</a:t>
            </a:r>
          </a:p>
          <a:p>
            <a:pPr algn="just"/>
            <a:r>
              <a:rPr lang="en-US" dirty="0" smtClean="0">
                <a:solidFill>
                  <a:schemeClr val="accent6">
                    <a:lumMod val="50000"/>
                  </a:schemeClr>
                </a:solidFill>
              </a:rPr>
              <a:t>WASH remains a leading cause of death worldwide, hitting children in a worst possible way.</a:t>
            </a:r>
          </a:p>
          <a:p>
            <a:endParaRPr lang="en-IN" sz="2000" dirty="0">
              <a:solidFill>
                <a:schemeClr val="accent6">
                  <a:lumMod val="50000"/>
                </a:schemeClr>
              </a:solidFill>
            </a:endParaRPr>
          </a:p>
        </p:txBody>
      </p:sp>
    </p:spTree>
    <p:extLst>
      <p:ext uri="{BB962C8B-B14F-4D97-AF65-F5344CB8AC3E}">
        <p14:creationId xmlns:p14="http://schemas.microsoft.com/office/powerpoint/2010/main" val="143048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BACKGROUND</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43000" y="1790163"/>
            <a:ext cx="9875520" cy="4584879"/>
          </a:xfrm>
        </p:spPr>
        <p:txBody>
          <a:bodyPr>
            <a:normAutofit lnSpcReduction="10000"/>
          </a:bodyPr>
          <a:lstStyle/>
          <a:p>
            <a:pPr algn="just"/>
            <a:r>
              <a:rPr lang="en-US" sz="2000" dirty="0" smtClean="0">
                <a:solidFill>
                  <a:schemeClr val="accent6">
                    <a:lumMod val="50000"/>
                  </a:schemeClr>
                </a:solidFill>
              </a:rPr>
              <a:t>In developing countries, 80% of the diseases are associated with poor domestic sanitation and improper hygiene.</a:t>
            </a:r>
          </a:p>
          <a:p>
            <a:pPr algn="just"/>
            <a:r>
              <a:rPr lang="en-US" sz="2000" dirty="0" smtClean="0">
                <a:solidFill>
                  <a:schemeClr val="accent6">
                    <a:lumMod val="50000"/>
                  </a:schemeClr>
                </a:solidFill>
              </a:rPr>
              <a:t>According to WHO,</a:t>
            </a:r>
          </a:p>
          <a:p>
            <a:pPr lvl="1" algn="just"/>
            <a:r>
              <a:rPr lang="en-US" sz="1800" dirty="0" smtClean="0">
                <a:solidFill>
                  <a:schemeClr val="accent6">
                    <a:lumMod val="50000"/>
                  </a:schemeClr>
                </a:solidFill>
              </a:rPr>
              <a:t>1.7 billion cases of diarrhea occur every year.</a:t>
            </a:r>
          </a:p>
          <a:p>
            <a:pPr lvl="1" algn="just"/>
            <a:r>
              <a:rPr lang="en-US" sz="1800" dirty="0" smtClean="0">
                <a:solidFill>
                  <a:schemeClr val="accent6">
                    <a:lumMod val="50000"/>
                  </a:schemeClr>
                </a:solidFill>
              </a:rPr>
              <a:t>Around 7.6 lac under five die every year due to diarrheal episodes.</a:t>
            </a:r>
          </a:p>
          <a:p>
            <a:pPr lvl="1" algn="just"/>
            <a:r>
              <a:rPr lang="en-US" sz="1800" dirty="0" smtClean="0">
                <a:solidFill>
                  <a:schemeClr val="accent6">
                    <a:lumMod val="50000"/>
                  </a:schemeClr>
                </a:solidFill>
              </a:rPr>
              <a:t>Children loose around 272 million days per year.</a:t>
            </a:r>
          </a:p>
          <a:p>
            <a:pPr lvl="1" algn="just"/>
            <a:r>
              <a:rPr lang="en-US" sz="1800" dirty="0" smtClean="0">
                <a:solidFill>
                  <a:schemeClr val="accent6">
                    <a:lumMod val="50000"/>
                  </a:schemeClr>
                </a:solidFill>
              </a:rPr>
              <a:t>1 in every 3 child is infested with intestinal worms.</a:t>
            </a:r>
          </a:p>
          <a:p>
            <a:pPr algn="just"/>
            <a:r>
              <a:rPr lang="en-US" sz="2000" dirty="0">
                <a:solidFill>
                  <a:schemeClr val="accent6">
                    <a:lumMod val="50000"/>
                  </a:schemeClr>
                </a:solidFill>
              </a:rPr>
              <a:t>School is a place where children get a platform to learn and imbibe new things, knowledge and good practices.</a:t>
            </a:r>
          </a:p>
          <a:p>
            <a:pPr algn="just"/>
            <a:r>
              <a:rPr lang="en-US" sz="2000" dirty="0">
                <a:solidFill>
                  <a:schemeClr val="accent6">
                    <a:lumMod val="50000"/>
                  </a:schemeClr>
                </a:solidFill>
              </a:rPr>
              <a:t>GOI started a TSC (total sanitation campaign) in 2004 to ensure SSHE (school sanitation and hygiene education) for behavior change among school going children</a:t>
            </a:r>
            <a:r>
              <a:rPr lang="en-US" sz="2000" dirty="0" smtClean="0">
                <a:solidFill>
                  <a:schemeClr val="accent6">
                    <a:lumMod val="50000"/>
                  </a:schemeClr>
                </a:solidFill>
              </a:rPr>
              <a:t>.</a:t>
            </a:r>
          </a:p>
          <a:p>
            <a:pPr algn="just"/>
            <a:r>
              <a:rPr lang="en-US" sz="2000" dirty="0">
                <a:solidFill>
                  <a:schemeClr val="accent6">
                    <a:lumMod val="50000"/>
                  </a:schemeClr>
                </a:solidFill>
              </a:rPr>
              <a:t>School children have been consistently implicated in spread of communicable disease</a:t>
            </a:r>
            <a:r>
              <a:rPr lang="en-US" sz="2000" dirty="0" smtClean="0">
                <a:solidFill>
                  <a:schemeClr val="accent6">
                    <a:lumMod val="50000"/>
                  </a:schemeClr>
                </a:solidFill>
              </a:rPr>
              <a:t>. Bearing </a:t>
            </a:r>
            <a:r>
              <a:rPr lang="en-US" sz="2000" dirty="0">
                <a:solidFill>
                  <a:schemeClr val="accent6">
                    <a:lumMod val="50000"/>
                  </a:schemeClr>
                </a:solidFill>
              </a:rPr>
              <a:t>in mind that the school is a vital setting for health promotion, this study was planned. </a:t>
            </a:r>
            <a:endParaRPr lang="en-IN" sz="2000" dirty="0">
              <a:solidFill>
                <a:schemeClr val="accent6">
                  <a:lumMod val="50000"/>
                </a:schemeClr>
              </a:solidFill>
            </a:endParaRPr>
          </a:p>
          <a:p>
            <a:pPr algn="just"/>
            <a:endParaRPr lang="en-US" dirty="0">
              <a:solidFill>
                <a:schemeClr val="accent6">
                  <a:lumMod val="50000"/>
                </a:schemeClr>
              </a:solidFill>
            </a:endParaRPr>
          </a:p>
          <a:p>
            <a:pPr algn="just"/>
            <a:endParaRPr lang="en-US" dirty="0" smtClean="0">
              <a:solidFill>
                <a:schemeClr val="accent6">
                  <a:lumMod val="50000"/>
                </a:schemeClr>
              </a:solidFill>
            </a:endParaRPr>
          </a:p>
          <a:p>
            <a:pPr algn="just"/>
            <a:endParaRPr lang="en-IN" dirty="0">
              <a:solidFill>
                <a:schemeClr val="accent6">
                  <a:lumMod val="50000"/>
                </a:schemeClr>
              </a:solidFill>
            </a:endParaRPr>
          </a:p>
        </p:txBody>
      </p:sp>
    </p:spTree>
    <p:extLst>
      <p:ext uri="{BB962C8B-B14F-4D97-AF65-F5344CB8AC3E}">
        <p14:creationId xmlns:p14="http://schemas.microsoft.com/office/powerpoint/2010/main" val="3259666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OBJECTIVES OF THE STUDY</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pPr algn="just"/>
            <a:r>
              <a:rPr lang="en-IN" b="1" dirty="0" smtClean="0">
                <a:solidFill>
                  <a:schemeClr val="accent6">
                    <a:lumMod val="50000"/>
                  </a:schemeClr>
                </a:solidFill>
                <a:effectLst>
                  <a:outerShdw blurRad="38100" dist="38100" dir="2700000" algn="tl">
                    <a:srgbClr val="000000">
                      <a:alpha val="43137"/>
                    </a:srgbClr>
                  </a:outerShdw>
                </a:effectLst>
              </a:rPr>
              <a:t>GENERAL OBJECTIVE</a:t>
            </a:r>
            <a:r>
              <a:rPr lang="en-IN" dirty="0" smtClean="0">
                <a:solidFill>
                  <a:schemeClr val="accent6">
                    <a:lumMod val="50000"/>
                  </a:schemeClr>
                </a:solidFill>
              </a:rPr>
              <a:t>: </a:t>
            </a:r>
            <a:r>
              <a:rPr lang="en-IN" sz="2000" dirty="0">
                <a:solidFill>
                  <a:schemeClr val="accent6">
                    <a:lumMod val="50000"/>
                  </a:schemeClr>
                </a:solidFill>
              </a:rPr>
              <a:t>To assess the personal hygiene habits and sanitation practices of students of an urban primary Government school of Delhi and </a:t>
            </a:r>
            <a:r>
              <a:rPr lang="en-IN" sz="2000" dirty="0" smtClean="0">
                <a:solidFill>
                  <a:schemeClr val="accent6">
                    <a:lumMod val="50000"/>
                  </a:schemeClr>
                </a:solidFill>
              </a:rPr>
              <a:t>design </a:t>
            </a:r>
            <a:r>
              <a:rPr lang="en-IN" sz="2000" dirty="0">
                <a:solidFill>
                  <a:schemeClr val="accent6">
                    <a:lumMod val="50000"/>
                  </a:schemeClr>
                </a:solidFill>
              </a:rPr>
              <a:t>and implement an intervention based on the above results </a:t>
            </a:r>
            <a:r>
              <a:rPr lang="en-IN" sz="2000" dirty="0" smtClean="0">
                <a:solidFill>
                  <a:schemeClr val="accent6">
                    <a:lumMod val="50000"/>
                  </a:schemeClr>
                </a:solidFill>
              </a:rPr>
              <a:t>to </a:t>
            </a:r>
            <a:r>
              <a:rPr lang="en-IN" sz="2000" dirty="0">
                <a:solidFill>
                  <a:schemeClr val="accent6">
                    <a:lumMod val="50000"/>
                  </a:schemeClr>
                </a:solidFill>
              </a:rPr>
              <a:t>see an effect on the </a:t>
            </a:r>
            <a:r>
              <a:rPr lang="en-IN" sz="2000" dirty="0" smtClean="0">
                <a:solidFill>
                  <a:schemeClr val="accent6">
                    <a:lumMod val="50000"/>
                  </a:schemeClr>
                </a:solidFill>
              </a:rPr>
              <a:t>behaviour change among students.</a:t>
            </a:r>
          </a:p>
          <a:p>
            <a:pPr marL="45720" indent="0" algn="just">
              <a:buNone/>
            </a:pPr>
            <a:endParaRPr lang="en-IN" sz="2000" dirty="0">
              <a:solidFill>
                <a:schemeClr val="accent6">
                  <a:lumMod val="50000"/>
                </a:schemeClr>
              </a:solidFill>
            </a:endParaRPr>
          </a:p>
          <a:p>
            <a:pPr algn="just"/>
            <a:r>
              <a:rPr lang="en-IN" sz="2000" b="1" dirty="0" smtClean="0">
                <a:solidFill>
                  <a:schemeClr val="accent6">
                    <a:lumMod val="50000"/>
                  </a:schemeClr>
                </a:solidFill>
                <a:effectLst>
                  <a:outerShdw blurRad="38100" dist="38100" dir="2700000" algn="tl">
                    <a:srgbClr val="000000">
                      <a:alpha val="43137"/>
                    </a:srgbClr>
                  </a:outerShdw>
                </a:effectLst>
              </a:rPr>
              <a:t>SPECIFIC OBJECTIVES</a:t>
            </a:r>
            <a:r>
              <a:rPr lang="en-IN" sz="2000" dirty="0" smtClean="0">
                <a:solidFill>
                  <a:schemeClr val="accent6">
                    <a:lumMod val="50000"/>
                  </a:schemeClr>
                </a:solidFill>
              </a:rPr>
              <a:t>:</a:t>
            </a:r>
            <a:endParaRPr lang="en-IN" sz="2000" dirty="0">
              <a:solidFill>
                <a:schemeClr val="accent6">
                  <a:lumMod val="50000"/>
                </a:schemeClr>
              </a:solidFill>
            </a:endParaRPr>
          </a:p>
          <a:p>
            <a:pPr lvl="1" algn="just"/>
            <a:r>
              <a:rPr lang="en-IN" dirty="0">
                <a:solidFill>
                  <a:schemeClr val="accent6">
                    <a:lumMod val="50000"/>
                  </a:schemeClr>
                </a:solidFill>
              </a:rPr>
              <a:t>To assess the personal hygiene habits and sanitation practices of students of an urban primary </a:t>
            </a:r>
            <a:r>
              <a:rPr lang="en-IN" dirty="0" smtClean="0">
                <a:solidFill>
                  <a:schemeClr val="accent6">
                    <a:lumMod val="50000"/>
                  </a:schemeClr>
                </a:solidFill>
              </a:rPr>
              <a:t>Government school </a:t>
            </a:r>
            <a:r>
              <a:rPr lang="en-IN" dirty="0">
                <a:solidFill>
                  <a:schemeClr val="accent6">
                    <a:lumMod val="50000"/>
                  </a:schemeClr>
                </a:solidFill>
              </a:rPr>
              <a:t>of Delhi.</a:t>
            </a:r>
          </a:p>
          <a:p>
            <a:pPr lvl="1" algn="just"/>
            <a:r>
              <a:rPr lang="en-IN" dirty="0">
                <a:solidFill>
                  <a:schemeClr val="accent6">
                    <a:lumMod val="50000"/>
                  </a:schemeClr>
                </a:solidFill>
              </a:rPr>
              <a:t>To design an intervention </a:t>
            </a:r>
            <a:r>
              <a:rPr lang="en-IN" dirty="0" smtClean="0">
                <a:solidFill>
                  <a:schemeClr val="accent6">
                    <a:lumMod val="50000"/>
                  </a:schemeClr>
                </a:solidFill>
              </a:rPr>
              <a:t>based on the data obtained.</a:t>
            </a:r>
            <a:endParaRPr lang="en-IN" dirty="0">
              <a:solidFill>
                <a:schemeClr val="accent6">
                  <a:lumMod val="50000"/>
                </a:schemeClr>
              </a:solidFill>
            </a:endParaRPr>
          </a:p>
          <a:p>
            <a:pPr lvl="1" algn="just"/>
            <a:r>
              <a:rPr lang="en-IN" dirty="0">
                <a:solidFill>
                  <a:schemeClr val="accent6">
                    <a:lumMod val="50000"/>
                  </a:schemeClr>
                </a:solidFill>
              </a:rPr>
              <a:t>To see the </a:t>
            </a:r>
            <a:r>
              <a:rPr lang="en-IN" dirty="0" smtClean="0">
                <a:solidFill>
                  <a:schemeClr val="accent6">
                    <a:lumMod val="50000"/>
                  </a:schemeClr>
                </a:solidFill>
              </a:rPr>
              <a:t>percentage increase in the responses before and after intervention.</a:t>
            </a:r>
            <a:endParaRPr lang="en-IN" dirty="0">
              <a:solidFill>
                <a:schemeClr val="accent6">
                  <a:lumMod val="50000"/>
                </a:schemeClr>
              </a:solidFill>
            </a:endParaRPr>
          </a:p>
          <a:p>
            <a:endParaRPr lang="en-IN" dirty="0"/>
          </a:p>
        </p:txBody>
      </p:sp>
    </p:spTree>
    <p:extLst>
      <p:ext uri="{BB962C8B-B14F-4D97-AF65-F5344CB8AC3E}">
        <p14:creationId xmlns:p14="http://schemas.microsoft.com/office/powerpoint/2010/main" val="14548585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METHODOLOGY</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pPr algn="just"/>
            <a:r>
              <a:rPr lang="en-US" b="1" dirty="0" smtClean="0">
                <a:solidFill>
                  <a:schemeClr val="accent6">
                    <a:lumMod val="50000"/>
                  </a:schemeClr>
                </a:solidFill>
                <a:effectLst>
                  <a:outerShdw blurRad="38100" dist="38100" dir="2700000" algn="tl">
                    <a:srgbClr val="000000">
                      <a:alpha val="43137"/>
                    </a:srgbClr>
                  </a:outerShdw>
                </a:effectLst>
              </a:rPr>
              <a:t>STUDY AREA</a:t>
            </a:r>
            <a:r>
              <a:rPr lang="en-US" dirty="0" smtClean="0">
                <a:solidFill>
                  <a:schemeClr val="accent6">
                    <a:lumMod val="50000"/>
                  </a:schemeClr>
                </a:solidFill>
              </a:rPr>
              <a:t>: </a:t>
            </a:r>
            <a:r>
              <a:rPr lang="en-US" sz="2000" dirty="0" smtClean="0">
                <a:solidFill>
                  <a:schemeClr val="accent6">
                    <a:lumMod val="50000"/>
                  </a:schemeClr>
                </a:solidFill>
              </a:rPr>
              <a:t>Urban Primary MC School, Rohini Zone, North-West district of Delhi.</a:t>
            </a:r>
            <a:endParaRPr lang="en-US" dirty="0" smtClean="0">
              <a:solidFill>
                <a:schemeClr val="accent6">
                  <a:lumMod val="50000"/>
                </a:schemeClr>
              </a:solidFill>
            </a:endParaRPr>
          </a:p>
          <a:p>
            <a:pPr algn="just"/>
            <a:r>
              <a:rPr lang="en-US" b="1" dirty="0" smtClean="0">
                <a:solidFill>
                  <a:schemeClr val="accent6">
                    <a:lumMod val="50000"/>
                  </a:schemeClr>
                </a:solidFill>
                <a:effectLst>
                  <a:outerShdw blurRad="38100" dist="38100" dir="2700000" algn="tl">
                    <a:srgbClr val="000000">
                      <a:alpha val="43137"/>
                    </a:srgbClr>
                  </a:outerShdw>
                </a:effectLst>
              </a:rPr>
              <a:t>STUDY PERIOD</a:t>
            </a:r>
            <a:r>
              <a:rPr lang="en-US" dirty="0" smtClean="0">
                <a:solidFill>
                  <a:schemeClr val="accent6">
                    <a:lumMod val="50000"/>
                  </a:schemeClr>
                </a:solidFill>
              </a:rPr>
              <a:t>:  </a:t>
            </a:r>
            <a:r>
              <a:rPr lang="en-US" sz="2000" dirty="0" smtClean="0">
                <a:solidFill>
                  <a:schemeClr val="accent6">
                    <a:lumMod val="50000"/>
                  </a:schemeClr>
                </a:solidFill>
              </a:rPr>
              <a:t>The study was carried out in three phases during November 2017 to February 2018.</a:t>
            </a:r>
            <a:endParaRPr lang="en-US" sz="1800" dirty="0" smtClean="0">
              <a:solidFill>
                <a:schemeClr val="accent6">
                  <a:lumMod val="50000"/>
                </a:schemeClr>
              </a:solidFill>
            </a:endParaRPr>
          </a:p>
          <a:p>
            <a:pPr lvl="1" algn="just"/>
            <a:r>
              <a:rPr lang="en-US" sz="1800" dirty="0" smtClean="0">
                <a:solidFill>
                  <a:schemeClr val="accent6">
                    <a:lumMod val="50000"/>
                  </a:schemeClr>
                </a:solidFill>
              </a:rPr>
              <a:t>Phase 1: Baseline assessment: December 2017</a:t>
            </a:r>
          </a:p>
          <a:p>
            <a:pPr lvl="1" algn="just"/>
            <a:r>
              <a:rPr lang="en-US" sz="1800" dirty="0" smtClean="0">
                <a:solidFill>
                  <a:schemeClr val="accent6">
                    <a:lumMod val="50000"/>
                  </a:schemeClr>
                </a:solidFill>
              </a:rPr>
              <a:t>Phase 2: Intervention (Designing and Implementation): January 2018</a:t>
            </a:r>
          </a:p>
          <a:p>
            <a:pPr lvl="1" algn="just"/>
            <a:r>
              <a:rPr lang="en-US" sz="1800" dirty="0" smtClean="0">
                <a:solidFill>
                  <a:schemeClr val="accent6">
                    <a:lumMod val="50000"/>
                  </a:schemeClr>
                </a:solidFill>
              </a:rPr>
              <a:t>Phase 3: End line assessment: February 2018</a:t>
            </a:r>
          </a:p>
          <a:p>
            <a:pPr algn="just"/>
            <a:r>
              <a:rPr lang="en-US" b="1" dirty="0" smtClean="0">
                <a:solidFill>
                  <a:schemeClr val="accent6">
                    <a:lumMod val="50000"/>
                  </a:schemeClr>
                </a:solidFill>
                <a:effectLst>
                  <a:outerShdw blurRad="38100" dist="38100" dir="2700000" algn="tl">
                    <a:srgbClr val="000000">
                      <a:alpha val="43137"/>
                    </a:srgbClr>
                  </a:outerShdw>
                </a:effectLst>
              </a:rPr>
              <a:t>STUDY DESIGN</a:t>
            </a:r>
            <a:r>
              <a:rPr lang="en-US" dirty="0" smtClean="0">
                <a:solidFill>
                  <a:schemeClr val="accent6">
                    <a:lumMod val="50000"/>
                  </a:schemeClr>
                </a:solidFill>
              </a:rPr>
              <a:t>: </a:t>
            </a:r>
            <a:r>
              <a:rPr lang="en-US" sz="2000" dirty="0">
                <a:solidFill>
                  <a:schemeClr val="accent6">
                    <a:lumMod val="50000"/>
                  </a:schemeClr>
                </a:solidFill>
              </a:rPr>
              <a:t>I</a:t>
            </a:r>
            <a:r>
              <a:rPr lang="en-US" sz="2000" dirty="0" smtClean="0">
                <a:solidFill>
                  <a:schemeClr val="accent6">
                    <a:lumMod val="50000"/>
                  </a:schemeClr>
                </a:solidFill>
              </a:rPr>
              <a:t>ntervention </a:t>
            </a:r>
            <a:r>
              <a:rPr lang="en-US" sz="2000" dirty="0" smtClean="0">
                <a:solidFill>
                  <a:schemeClr val="accent6">
                    <a:lumMod val="50000"/>
                  </a:schemeClr>
                </a:solidFill>
              </a:rPr>
              <a:t>study: Pre-post</a:t>
            </a:r>
            <a:endParaRPr lang="en-US" sz="2000" dirty="0" smtClean="0">
              <a:solidFill>
                <a:schemeClr val="accent6">
                  <a:lumMod val="50000"/>
                </a:schemeClr>
              </a:solidFill>
            </a:endParaRPr>
          </a:p>
          <a:p>
            <a:pPr algn="just"/>
            <a:r>
              <a:rPr lang="en-US" b="1" dirty="0" smtClean="0">
                <a:solidFill>
                  <a:schemeClr val="accent6">
                    <a:lumMod val="50000"/>
                  </a:schemeClr>
                </a:solidFill>
                <a:effectLst>
                  <a:outerShdw blurRad="38100" dist="38100" dir="2700000" algn="tl">
                    <a:srgbClr val="000000">
                      <a:alpha val="43137"/>
                    </a:srgbClr>
                  </a:outerShdw>
                </a:effectLst>
              </a:rPr>
              <a:t>STUDY POPULATION</a:t>
            </a:r>
            <a:r>
              <a:rPr lang="en-US" dirty="0" smtClean="0">
                <a:solidFill>
                  <a:schemeClr val="accent6">
                    <a:lumMod val="50000"/>
                  </a:schemeClr>
                </a:solidFill>
              </a:rPr>
              <a:t>: </a:t>
            </a:r>
            <a:r>
              <a:rPr lang="en-US" sz="2000" dirty="0" smtClean="0">
                <a:solidFill>
                  <a:schemeClr val="accent6">
                    <a:lumMod val="50000"/>
                  </a:schemeClr>
                </a:solidFill>
              </a:rPr>
              <a:t>Students from class three to class five, present on the day of study.</a:t>
            </a:r>
          </a:p>
          <a:p>
            <a:pPr algn="just"/>
            <a:r>
              <a:rPr lang="en-US" b="1" dirty="0" smtClean="0">
                <a:solidFill>
                  <a:schemeClr val="accent6">
                    <a:lumMod val="50000"/>
                  </a:schemeClr>
                </a:solidFill>
                <a:effectLst>
                  <a:outerShdw blurRad="38100" dist="38100" dir="2700000" algn="tl">
                    <a:srgbClr val="000000">
                      <a:alpha val="43137"/>
                    </a:srgbClr>
                  </a:outerShdw>
                </a:effectLst>
              </a:rPr>
              <a:t>SAMPLE SIZE</a:t>
            </a:r>
            <a:r>
              <a:rPr lang="en-US" sz="2000" dirty="0" smtClean="0">
                <a:solidFill>
                  <a:schemeClr val="accent6">
                    <a:lumMod val="50000"/>
                  </a:schemeClr>
                </a:solidFill>
              </a:rPr>
              <a:t>: 190 students present on the day of intervention in pre intervention phase, whereas 200 students participated in the post intervention phase.</a:t>
            </a:r>
            <a:endParaRPr lang="en-IN" dirty="0">
              <a:solidFill>
                <a:schemeClr val="accent6">
                  <a:lumMod val="50000"/>
                </a:schemeClr>
              </a:solidFill>
            </a:endParaRPr>
          </a:p>
        </p:txBody>
      </p:sp>
    </p:spTree>
    <p:extLst>
      <p:ext uri="{BB962C8B-B14F-4D97-AF65-F5344CB8AC3E}">
        <p14:creationId xmlns:p14="http://schemas.microsoft.com/office/powerpoint/2010/main" val="2100871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accent6">
                    <a:lumMod val="50000"/>
                  </a:schemeClr>
                </a:solidFill>
                <a:effectLst>
                  <a:outerShdw blurRad="38100" dist="38100" dir="2700000" algn="tl">
                    <a:srgbClr val="000000">
                      <a:alpha val="43137"/>
                    </a:srgbClr>
                  </a:outerShdw>
                </a:effectLst>
              </a:rPr>
              <a:t>METHODOLOGY</a:t>
            </a:r>
            <a:endParaRPr lang="en-IN" b="1" dirty="0">
              <a:solidFill>
                <a:schemeClr val="accent6">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pPr algn="just"/>
            <a:r>
              <a:rPr lang="en-US" b="1" dirty="0" smtClean="0">
                <a:solidFill>
                  <a:schemeClr val="accent6">
                    <a:lumMod val="50000"/>
                  </a:schemeClr>
                </a:solidFill>
                <a:effectLst>
                  <a:outerShdw blurRad="38100" dist="38100" dir="2700000" algn="tl">
                    <a:srgbClr val="000000">
                      <a:alpha val="43137"/>
                    </a:srgbClr>
                  </a:outerShdw>
                </a:effectLst>
              </a:rPr>
              <a:t>INCLUSION CRITERIA</a:t>
            </a:r>
            <a:r>
              <a:rPr lang="en-US" dirty="0" smtClean="0">
                <a:solidFill>
                  <a:schemeClr val="accent6">
                    <a:lumMod val="50000"/>
                  </a:schemeClr>
                </a:solidFill>
              </a:rPr>
              <a:t>: </a:t>
            </a:r>
            <a:r>
              <a:rPr lang="en-US" sz="2000" dirty="0" smtClean="0">
                <a:solidFill>
                  <a:schemeClr val="accent6">
                    <a:lumMod val="50000"/>
                  </a:schemeClr>
                </a:solidFill>
              </a:rPr>
              <a:t>Students present on the day of data collection and willingly participated in the study.</a:t>
            </a:r>
          </a:p>
          <a:p>
            <a:pPr algn="just"/>
            <a:r>
              <a:rPr lang="en-US" b="1" dirty="0" smtClean="0">
                <a:solidFill>
                  <a:schemeClr val="accent6">
                    <a:lumMod val="50000"/>
                  </a:schemeClr>
                </a:solidFill>
                <a:effectLst>
                  <a:outerShdw blurRad="38100" dist="38100" dir="2700000" algn="tl">
                    <a:srgbClr val="000000">
                      <a:alpha val="43137"/>
                    </a:srgbClr>
                  </a:outerShdw>
                </a:effectLst>
              </a:rPr>
              <a:t>EXCLUSION CRITERIA</a:t>
            </a:r>
            <a:r>
              <a:rPr lang="en-US" dirty="0" smtClean="0">
                <a:solidFill>
                  <a:schemeClr val="accent6">
                    <a:lumMod val="50000"/>
                  </a:schemeClr>
                </a:solidFill>
              </a:rPr>
              <a:t>: </a:t>
            </a:r>
            <a:r>
              <a:rPr lang="en-US" sz="2000" dirty="0" smtClean="0">
                <a:solidFill>
                  <a:schemeClr val="accent6">
                    <a:lumMod val="50000"/>
                  </a:schemeClr>
                </a:solidFill>
              </a:rPr>
              <a:t>Non-responsive, did not have parent’s consent, absent and not willing to participate in the study.</a:t>
            </a:r>
            <a:endParaRPr lang="en-US" dirty="0" smtClean="0">
              <a:solidFill>
                <a:schemeClr val="accent6">
                  <a:lumMod val="50000"/>
                </a:schemeClr>
              </a:solidFill>
            </a:endParaRPr>
          </a:p>
          <a:p>
            <a:pPr algn="just"/>
            <a:r>
              <a:rPr lang="en-US" b="1" dirty="0" smtClean="0">
                <a:solidFill>
                  <a:schemeClr val="accent6">
                    <a:lumMod val="50000"/>
                  </a:schemeClr>
                </a:solidFill>
                <a:effectLst>
                  <a:outerShdw blurRad="38100" dist="38100" dir="2700000" algn="tl">
                    <a:srgbClr val="000000">
                      <a:alpha val="43137"/>
                    </a:srgbClr>
                  </a:outerShdw>
                </a:effectLst>
              </a:rPr>
              <a:t>INSTRUMENT DESIGN</a:t>
            </a:r>
            <a:r>
              <a:rPr lang="en-US" dirty="0" smtClean="0">
                <a:solidFill>
                  <a:schemeClr val="accent6">
                    <a:lumMod val="50000"/>
                  </a:schemeClr>
                </a:solidFill>
              </a:rPr>
              <a:t>: Questionnaire consisting three parts was designed. The three parts are as follows:</a:t>
            </a:r>
          </a:p>
          <a:p>
            <a:pPr lvl="1" algn="just"/>
            <a:r>
              <a:rPr lang="en-US" sz="1800" dirty="0" smtClean="0">
                <a:solidFill>
                  <a:schemeClr val="accent6">
                    <a:lumMod val="50000"/>
                  </a:schemeClr>
                </a:solidFill>
              </a:rPr>
              <a:t>Part 1: Demographic Information</a:t>
            </a:r>
          </a:p>
          <a:p>
            <a:pPr lvl="1" algn="just"/>
            <a:r>
              <a:rPr lang="en-US" sz="1800" dirty="0" smtClean="0">
                <a:solidFill>
                  <a:schemeClr val="accent6">
                    <a:lumMod val="50000"/>
                  </a:schemeClr>
                </a:solidFill>
              </a:rPr>
              <a:t>Part 2: Personal hygiene habits</a:t>
            </a:r>
          </a:p>
          <a:p>
            <a:pPr lvl="1" algn="just"/>
            <a:r>
              <a:rPr lang="en-US" sz="1800" dirty="0" smtClean="0">
                <a:solidFill>
                  <a:schemeClr val="accent6">
                    <a:lumMod val="50000"/>
                  </a:schemeClr>
                </a:solidFill>
              </a:rPr>
              <a:t>Part 3: Sanitation Practices</a:t>
            </a:r>
          </a:p>
          <a:p>
            <a:pPr algn="just"/>
            <a:r>
              <a:rPr lang="en-US" b="1" dirty="0" smtClean="0">
                <a:solidFill>
                  <a:schemeClr val="accent6">
                    <a:lumMod val="50000"/>
                  </a:schemeClr>
                </a:solidFill>
                <a:effectLst>
                  <a:outerShdw blurRad="38100" dist="38100" dir="2700000" algn="tl">
                    <a:srgbClr val="000000">
                      <a:alpha val="43137"/>
                    </a:srgbClr>
                  </a:outerShdw>
                </a:effectLst>
              </a:rPr>
              <a:t>PRE-TESTING</a:t>
            </a:r>
            <a:r>
              <a:rPr lang="en-US" dirty="0" smtClean="0">
                <a:solidFill>
                  <a:schemeClr val="accent6">
                    <a:lumMod val="50000"/>
                  </a:schemeClr>
                </a:solidFill>
              </a:rPr>
              <a:t>: </a:t>
            </a:r>
            <a:r>
              <a:rPr lang="en-US" sz="2000" dirty="0" smtClean="0">
                <a:solidFill>
                  <a:schemeClr val="accent6">
                    <a:lumMod val="50000"/>
                  </a:schemeClr>
                </a:solidFill>
              </a:rPr>
              <a:t>Questionnaire was first drawn in English, translated to </a:t>
            </a:r>
            <a:r>
              <a:rPr lang="en-US" sz="2000" dirty="0">
                <a:solidFill>
                  <a:schemeClr val="accent6">
                    <a:lumMod val="50000"/>
                  </a:schemeClr>
                </a:solidFill>
              </a:rPr>
              <a:t>H</a:t>
            </a:r>
            <a:r>
              <a:rPr lang="en-US" sz="2000" dirty="0" smtClean="0">
                <a:solidFill>
                  <a:schemeClr val="accent6">
                    <a:lumMod val="50000"/>
                  </a:schemeClr>
                </a:solidFill>
              </a:rPr>
              <a:t>indi and then back translated to English to check the validity. One students per class and five students per grade were selected for pretesting of the questionnaire.</a:t>
            </a:r>
            <a:endParaRPr lang="en-IN" sz="2000" dirty="0">
              <a:solidFill>
                <a:schemeClr val="accent6">
                  <a:lumMod val="50000"/>
                </a:schemeClr>
              </a:solidFill>
            </a:endParaRPr>
          </a:p>
        </p:txBody>
      </p:sp>
    </p:spTree>
    <p:extLst>
      <p:ext uri="{BB962C8B-B14F-4D97-AF65-F5344CB8AC3E}">
        <p14:creationId xmlns:p14="http://schemas.microsoft.com/office/powerpoint/2010/main" val="1322629856"/>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Basis</Template>
  <TotalTime>731</TotalTime>
  <Words>2085</Words>
  <Application>Microsoft Office PowerPoint</Application>
  <PresentationFormat>Widescreen</PresentationFormat>
  <Paragraphs>179</Paragraphs>
  <Slides>36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Corbel</vt:lpstr>
      <vt:lpstr>Times New Roman</vt:lpstr>
      <vt:lpstr>Basis</vt:lpstr>
      <vt:lpstr>An intervention study on personal hygiene habits and sanitation practices among students of an urban primary government school of Delhi</vt:lpstr>
      <vt:lpstr>OUTLINE</vt:lpstr>
      <vt:lpstr>BACKGROUND</vt:lpstr>
      <vt:lpstr>BACKGROUND</vt:lpstr>
      <vt:lpstr>BACKGROUND</vt:lpstr>
      <vt:lpstr>BACKGROUND</vt:lpstr>
      <vt:lpstr>OBJECTIVES OF THE STUDY</vt:lpstr>
      <vt:lpstr>METHODOLOGY</vt:lpstr>
      <vt:lpstr>METHODOLOGY</vt:lpstr>
      <vt:lpstr>METHODOLOGY</vt:lpstr>
      <vt:lpstr>PowerPoint Presentation</vt:lpstr>
      <vt:lpstr>METHODOLOGY: DESIGNING INTERVENTION</vt:lpstr>
      <vt:lpstr>METHODOLOGY: CONTENTS OF IEC MATERIAL</vt:lpstr>
      <vt:lpstr>IEC MATERIAL</vt:lpstr>
      <vt:lpstr>PowerPoint Presentation</vt:lpstr>
      <vt:lpstr>RESULTS: SOCIO DEMOGRAPHIC PROFILE</vt:lpstr>
      <vt:lpstr>RESULTS: COMPARISON OF THE FINDINGS </vt:lpstr>
      <vt:lpstr>RESULTS: PERSONAL HYGIENE HABITS HAND WASHING HABITS</vt:lpstr>
      <vt:lpstr>PowerPoint Presentation</vt:lpstr>
      <vt:lpstr>RESULTS: PERSONAL HYGIENE HABITS EATING HABITS</vt:lpstr>
      <vt:lpstr>PowerPoint Presentation</vt:lpstr>
      <vt:lpstr>RESULTS: PERSONAL HYGIENE HABITS BRUSHING HABITS</vt:lpstr>
      <vt:lpstr>RESULTS: PERSONAL HYGIENE HABITS BATHING HABITS</vt:lpstr>
      <vt:lpstr>RESULTS: PERSONAL HYGIENE HABITS DRESSING HABITS</vt:lpstr>
      <vt:lpstr>PowerPoint Presentation</vt:lpstr>
      <vt:lpstr>RESULTS: PERSONAL HYGIENE HABITS TRIMMING NAILS AND CLEANING EAR WAX</vt:lpstr>
      <vt:lpstr>PowerPoint Presentation</vt:lpstr>
      <vt:lpstr>RESULTS: PERSONAL HYGIENE HABITS ABSENCE OF HEAD LICE</vt:lpstr>
      <vt:lpstr>RESULTS: SANITATION PRACTICES CLEANLINESS </vt:lpstr>
      <vt:lpstr>RESULTS: SANITATION PRACTICES USE OF DUSTBIN</vt:lpstr>
      <vt:lpstr>RESULTS: SANITATION PRACTICES TYPE OF TOILET FACILITY USED AT HOME</vt:lpstr>
      <vt:lpstr>RESULTS: SANITATION PRACTICES SOURCE STORAGE AND HANDLING OF DRINKING WATER</vt:lpstr>
      <vt:lpstr>DISCUSSION</vt:lpstr>
      <vt:lpstr>CONCLUSION</vt:lpstr>
      <vt:lpstr>STUDY HIGHLIGHTS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 LaPtOp</dc:creator>
  <cp:lastModifiedBy>DeLL LaPtOp</cp:lastModifiedBy>
  <cp:revision>83</cp:revision>
  <dcterms:created xsi:type="dcterms:W3CDTF">2018-05-06T09:24:31Z</dcterms:created>
  <dcterms:modified xsi:type="dcterms:W3CDTF">2018-05-16T07:55:24Z</dcterms:modified>
</cp:coreProperties>
</file>