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4" r:id="rId4"/>
    <p:sldId id="260" r:id="rId5"/>
    <p:sldId id="259" r:id="rId6"/>
    <p:sldId id="262" r:id="rId7"/>
    <p:sldId id="263" r:id="rId8"/>
    <p:sldId id="264" r:id="rId9"/>
    <p:sldId id="265" r:id="rId10"/>
    <p:sldId id="267" r:id="rId11"/>
    <p:sldId id="273" r:id="rId12"/>
    <p:sldId id="268"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80DDAA-1671-F92F-20CC-B638F908C4A1}" v="61" dt="2023-06-11T11:23:49.836"/>
    <p1510:client id="{B9B43846-706B-1A66-D467-4BF90ECC1E4F}" v="946" dt="2023-06-16T21:56:12.520"/>
    <p1510:client id="{F5159F55-BC08-B5F2-8BE4-5E688ECD3E70}" v="116" dt="2023-06-16T20:01:33.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4" d="100"/>
          <a:sy n="64" d="100"/>
        </p:scale>
        <p:origin x="9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8F77FE-80C6-4F48-88B1-4E53F32FBAF1}"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CFE2ADEE-AAEF-4929-8A39-349982397FD3}">
      <dgm:prSet/>
      <dgm:spPr/>
      <dgm:t>
        <a:bodyPr/>
        <a:lstStyle/>
        <a:p>
          <a:r>
            <a:rPr lang="en-IN" dirty="0"/>
            <a:t>Anaemia is defined as a condition where the level of haemoglobin in the blood is less than 11g/dl.</a:t>
          </a:r>
          <a:endParaRPr lang="en-US" dirty="0"/>
        </a:p>
      </dgm:t>
    </dgm:pt>
    <dgm:pt modelId="{C1B685D4-23FB-4812-A3BD-AD78B2DBE11D}" type="parTrans" cxnId="{2D1129D3-A629-48EB-BC5A-BDA2EEED4526}">
      <dgm:prSet/>
      <dgm:spPr/>
      <dgm:t>
        <a:bodyPr/>
        <a:lstStyle/>
        <a:p>
          <a:endParaRPr lang="en-US"/>
        </a:p>
      </dgm:t>
    </dgm:pt>
    <dgm:pt modelId="{61DC78D0-99AC-472C-8ADA-25E43278C203}" type="sibTrans" cxnId="{2D1129D3-A629-48EB-BC5A-BDA2EEED4526}">
      <dgm:prSet/>
      <dgm:spPr/>
      <dgm:t>
        <a:bodyPr/>
        <a:lstStyle/>
        <a:p>
          <a:endParaRPr lang="en-US"/>
        </a:p>
      </dgm:t>
    </dgm:pt>
    <dgm:pt modelId="{BF6267C1-5606-40C1-B22E-81EDBFC5DFCB}">
      <dgm:prSet/>
      <dgm:spPr/>
      <dgm:t>
        <a:bodyPr/>
        <a:lstStyle/>
        <a:p>
          <a:r>
            <a:rPr lang="en-IN" dirty="0"/>
            <a:t>Studies have shown the main cause of anaemia in pregnancy in India is Iron deficiency.</a:t>
          </a:r>
          <a:endParaRPr lang="en-US" dirty="0"/>
        </a:p>
      </dgm:t>
    </dgm:pt>
    <dgm:pt modelId="{3F89A4DF-0CC4-4558-A512-96E3E6A48F00}" type="parTrans" cxnId="{FFE28434-55B8-44E9-A633-9482E0CB7DC4}">
      <dgm:prSet/>
      <dgm:spPr/>
      <dgm:t>
        <a:bodyPr/>
        <a:lstStyle/>
        <a:p>
          <a:endParaRPr lang="en-US"/>
        </a:p>
      </dgm:t>
    </dgm:pt>
    <dgm:pt modelId="{B994D9BF-91F4-43EF-993C-7637998341A0}" type="sibTrans" cxnId="{FFE28434-55B8-44E9-A633-9482E0CB7DC4}">
      <dgm:prSet/>
      <dgm:spPr/>
      <dgm:t>
        <a:bodyPr/>
        <a:lstStyle/>
        <a:p>
          <a:endParaRPr lang="en-US"/>
        </a:p>
      </dgm:t>
    </dgm:pt>
    <dgm:pt modelId="{64BB3B1D-C151-429E-B696-752CB7BCF957}">
      <dgm:prSet/>
      <dgm:spPr/>
      <dgm:t>
        <a:bodyPr/>
        <a:lstStyle/>
        <a:p>
          <a:r>
            <a:rPr lang="en-IN" dirty="0"/>
            <a:t>Anaemia during pregnancy can have significant health implications for both the mother and the developing foetus.</a:t>
          </a:r>
          <a:endParaRPr lang="en-US" dirty="0"/>
        </a:p>
      </dgm:t>
    </dgm:pt>
    <dgm:pt modelId="{8E61A513-6D7B-46E7-9F8F-754F1DA24371}" type="parTrans" cxnId="{84CF95DE-9023-4FB7-8E35-F46AB48F056D}">
      <dgm:prSet/>
      <dgm:spPr/>
      <dgm:t>
        <a:bodyPr/>
        <a:lstStyle/>
        <a:p>
          <a:endParaRPr lang="en-US"/>
        </a:p>
      </dgm:t>
    </dgm:pt>
    <dgm:pt modelId="{A1449E56-5A39-4580-BD37-BEBE75F0BC25}" type="sibTrans" cxnId="{84CF95DE-9023-4FB7-8E35-F46AB48F056D}">
      <dgm:prSet/>
      <dgm:spPr/>
      <dgm:t>
        <a:bodyPr/>
        <a:lstStyle/>
        <a:p>
          <a:endParaRPr lang="en-US"/>
        </a:p>
      </dgm:t>
    </dgm:pt>
    <dgm:pt modelId="{9FD05F7D-81B4-4C26-8913-19991072A162}">
      <dgm:prSet/>
      <dgm:spPr/>
      <dgm:t>
        <a:bodyPr/>
        <a:lstStyle/>
        <a:p>
          <a:r>
            <a:rPr lang="en-IN" dirty="0"/>
            <a:t>Anaemia post-pregnancy can also have long-term health implications.</a:t>
          </a:r>
          <a:endParaRPr lang="en-US" dirty="0"/>
        </a:p>
      </dgm:t>
    </dgm:pt>
    <dgm:pt modelId="{6ED60B22-56D6-4668-A520-241FD081DF87}" type="parTrans" cxnId="{CE61815C-22FF-4013-8FE7-A27407ACEF4B}">
      <dgm:prSet/>
      <dgm:spPr/>
      <dgm:t>
        <a:bodyPr/>
        <a:lstStyle/>
        <a:p>
          <a:endParaRPr lang="en-US"/>
        </a:p>
      </dgm:t>
    </dgm:pt>
    <dgm:pt modelId="{EF50CDE7-31F6-4842-AEB1-82281F8B1465}" type="sibTrans" cxnId="{CE61815C-22FF-4013-8FE7-A27407ACEF4B}">
      <dgm:prSet/>
      <dgm:spPr/>
      <dgm:t>
        <a:bodyPr/>
        <a:lstStyle/>
        <a:p>
          <a:endParaRPr lang="en-US"/>
        </a:p>
      </dgm:t>
    </dgm:pt>
    <dgm:pt modelId="{608170F9-D4DB-4601-B2A1-DF06565E2A1C}">
      <dgm:prSet/>
      <dgm:spPr/>
      <dgm:t>
        <a:bodyPr/>
        <a:lstStyle/>
        <a:p>
          <a:r>
            <a:rPr lang="en-IN" dirty="0"/>
            <a:t>The experiences of anaemic women during and after pregnancy are not well understood, which can impact a woman's ability to care for herself and her newborn.</a:t>
          </a:r>
          <a:endParaRPr lang="en-US" dirty="0"/>
        </a:p>
      </dgm:t>
    </dgm:pt>
    <dgm:pt modelId="{9CE2A4A2-A049-4DDB-A9E0-2C194397AB8E}" type="parTrans" cxnId="{59BFD062-F435-43BA-A4FD-BBDF7F387179}">
      <dgm:prSet/>
      <dgm:spPr/>
      <dgm:t>
        <a:bodyPr/>
        <a:lstStyle/>
        <a:p>
          <a:endParaRPr lang="en-US"/>
        </a:p>
      </dgm:t>
    </dgm:pt>
    <dgm:pt modelId="{2F4769F8-4318-4751-AEE5-EC9DE4D6A243}" type="sibTrans" cxnId="{59BFD062-F435-43BA-A4FD-BBDF7F387179}">
      <dgm:prSet/>
      <dgm:spPr/>
      <dgm:t>
        <a:bodyPr/>
        <a:lstStyle/>
        <a:p>
          <a:endParaRPr lang="en-US"/>
        </a:p>
      </dgm:t>
    </dgm:pt>
    <dgm:pt modelId="{BDDD516E-54D8-4B59-A759-4ACD5E71B683}" type="pres">
      <dgm:prSet presAssocID="{C18F77FE-80C6-4F48-88B1-4E53F32FBAF1}" presName="vert0" presStyleCnt="0">
        <dgm:presLayoutVars>
          <dgm:dir/>
          <dgm:animOne val="branch"/>
          <dgm:animLvl val="lvl"/>
        </dgm:presLayoutVars>
      </dgm:prSet>
      <dgm:spPr/>
    </dgm:pt>
    <dgm:pt modelId="{7167D08A-361D-456C-BB73-706D8CB2DFE6}" type="pres">
      <dgm:prSet presAssocID="{CFE2ADEE-AAEF-4929-8A39-349982397FD3}" presName="thickLine" presStyleLbl="alignNode1" presStyleIdx="0" presStyleCnt="5"/>
      <dgm:spPr/>
    </dgm:pt>
    <dgm:pt modelId="{67FC62C5-CEA2-4AB1-84CC-6DDAF1D4766E}" type="pres">
      <dgm:prSet presAssocID="{CFE2ADEE-AAEF-4929-8A39-349982397FD3}" presName="horz1" presStyleCnt="0"/>
      <dgm:spPr/>
    </dgm:pt>
    <dgm:pt modelId="{31E41DEA-817A-413F-969B-AFC758430FE5}" type="pres">
      <dgm:prSet presAssocID="{CFE2ADEE-AAEF-4929-8A39-349982397FD3}" presName="tx1" presStyleLbl="revTx" presStyleIdx="0" presStyleCnt="5"/>
      <dgm:spPr/>
    </dgm:pt>
    <dgm:pt modelId="{88D912D4-BE97-40ED-A674-88691DC9F9CA}" type="pres">
      <dgm:prSet presAssocID="{CFE2ADEE-AAEF-4929-8A39-349982397FD3}" presName="vert1" presStyleCnt="0"/>
      <dgm:spPr/>
    </dgm:pt>
    <dgm:pt modelId="{371E22A6-C37C-4C51-8BD6-4918F2F49762}" type="pres">
      <dgm:prSet presAssocID="{BF6267C1-5606-40C1-B22E-81EDBFC5DFCB}" presName="thickLine" presStyleLbl="alignNode1" presStyleIdx="1" presStyleCnt="5"/>
      <dgm:spPr/>
    </dgm:pt>
    <dgm:pt modelId="{6A6720BD-1C20-49EB-AEED-4683D9D8C92C}" type="pres">
      <dgm:prSet presAssocID="{BF6267C1-5606-40C1-B22E-81EDBFC5DFCB}" presName="horz1" presStyleCnt="0"/>
      <dgm:spPr/>
    </dgm:pt>
    <dgm:pt modelId="{5989EBF0-B727-4F14-A4BC-C8CA3E6EC1DA}" type="pres">
      <dgm:prSet presAssocID="{BF6267C1-5606-40C1-B22E-81EDBFC5DFCB}" presName="tx1" presStyleLbl="revTx" presStyleIdx="1" presStyleCnt="5"/>
      <dgm:spPr/>
    </dgm:pt>
    <dgm:pt modelId="{9AB590F5-7CE4-4255-94D4-95DC2D827E43}" type="pres">
      <dgm:prSet presAssocID="{BF6267C1-5606-40C1-B22E-81EDBFC5DFCB}" presName="vert1" presStyleCnt="0"/>
      <dgm:spPr/>
    </dgm:pt>
    <dgm:pt modelId="{3656B60A-5DED-4EFE-A1F0-E68A14B44814}" type="pres">
      <dgm:prSet presAssocID="{64BB3B1D-C151-429E-B696-752CB7BCF957}" presName="thickLine" presStyleLbl="alignNode1" presStyleIdx="2" presStyleCnt="5"/>
      <dgm:spPr/>
    </dgm:pt>
    <dgm:pt modelId="{4422999F-456E-4E31-80CD-7964FFBACFD9}" type="pres">
      <dgm:prSet presAssocID="{64BB3B1D-C151-429E-B696-752CB7BCF957}" presName="horz1" presStyleCnt="0"/>
      <dgm:spPr/>
    </dgm:pt>
    <dgm:pt modelId="{0F59DDB6-2047-457D-854C-389520042344}" type="pres">
      <dgm:prSet presAssocID="{64BB3B1D-C151-429E-B696-752CB7BCF957}" presName="tx1" presStyleLbl="revTx" presStyleIdx="2" presStyleCnt="5"/>
      <dgm:spPr/>
    </dgm:pt>
    <dgm:pt modelId="{817850E9-C56A-4542-A0A8-82D767375860}" type="pres">
      <dgm:prSet presAssocID="{64BB3B1D-C151-429E-B696-752CB7BCF957}" presName="vert1" presStyleCnt="0"/>
      <dgm:spPr/>
    </dgm:pt>
    <dgm:pt modelId="{124CB0B3-7CF6-470E-B80E-56259AD09F23}" type="pres">
      <dgm:prSet presAssocID="{9FD05F7D-81B4-4C26-8913-19991072A162}" presName="thickLine" presStyleLbl="alignNode1" presStyleIdx="3" presStyleCnt="5"/>
      <dgm:spPr/>
    </dgm:pt>
    <dgm:pt modelId="{104EC9E3-6019-4EAA-BB82-9662F5FD88FF}" type="pres">
      <dgm:prSet presAssocID="{9FD05F7D-81B4-4C26-8913-19991072A162}" presName="horz1" presStyleCnt="0"/>
      <dgm:spPr/>
    </dgm:pt>
    <dgm:pt modelId="{237516E4-03FB-42E8-9B53-453635A5D26D}" type="pres">
      <dgm:prSet presAssocID="{9FD05F7D-81B4-4C26-8913-19991072A162}" presName="tx1" presStyleLbl="revTx" presStyleIdx="3" presStyleCnt="5"/>
      <dgm:spPr/>
    </dgm:pt>
    <dgm:pt modelId="{C4119A7C-BF64-4780-BEC3-44877CEB53F9}" type="pres">
      <dgm:prSet presAssocID="{9FD05F7D-81B4-4C26-8913-19991072A162}" presName="vert1" presStyleCnt="0"/>
      <dgm:spPr/>
    </dgm:pt>
    <dgm:pt modelId="{BC87E362-1DB4-4B04-8CE4-678F17BE55DF}" type="pres">
      <dgm:prSet presAssocID="{608170F9-D4DB-4601-B2A1-DF06565E2A1C}" presName="thickLine" presStyleLbl="alignNode1" presStyleIdx="4" presStyleCnt="5"/>
      <dgm:spPr/>
    </dgm:pt>
    <dgm:pt modelId="{D77B502C-1B92-46A5-A91E-3974E09E958B}" type="pres">
      <dgm:prSet presAssocID="{608170F9-D4DB-4601-B2A1-DF06565E2A1C}" presName="horz1" presStyleCnt="0"/>
      <dgm:spPr/>
    </dgm:pt>
    <dgm:pt modelId="{4F690539-2F2D-446F-8B0E-C97B29DC5760}" type="pres">
      <dgm:prSet presAssocID="{608170F9-D4DB-4601-B2A1-DF06565E2A1C}" presName="tx1" presStyleLbl="revTx" presStyleIdx="4" presStyleCnt="5"/>
      <dgm:spPr/>
    </dgm:pt>
    <dgm:pt modelId="{47E1523B-76B8-46EE-BF14-A9989C095440}" type="pres">
      <dgm:prSet presAssocID="{608170F9-D4DB-4601-B2A1-DF06565E2A1C}" presName="vert1" presStyleCnt="0"/>
      <dgm:spPr/>
    </dgm:pt>
  </dgm:ptLst>
  <dgm:cxnLst>
    <dgm:cxn modelId="{8B60AB07-73E1-4EC1-8E65-5E6ED920087A}" type="presOf" srcId="{64BB3B1D-C151-429E-B696-752CB7BCF957}" destId="{0F59DDB6-2047-457D-854C-389520042344}" srcOrd="0" destOrd="0" presId="urn:microsoft.com/office/officeart/2008/layout/LinedList"/>
    <dgm:cxn modelId="{DF57B720-736C-461C-BB4F-63158CCC8C9D}" type="presOf" srcId="{C18F77FE-80C6-4F48-88B1-4E53F32FBAF1}" destId="{BDDD516E-54D8-4B59-A759-4ACD5E71B683}" srcOrd="0" destOrd="0" presId="urn:microsoft.com/office/officeart/2008/layout/LinedList"/>
    <dgm:cxn modelId="{627D1A2B-B05B-4AA9-8F04-5A7737AF15F7}" type="presOf" srcId="{CFE2ADEE-AAEF-4929-8A39-349982397FD3}" destId="{31E41DEA-817A-413F-969B-AFC758430FE5}" srcOrd="0" destOrd="0" presId="urn:microsoft.com/office/officeart/2008/layout/LinedList"/>
    <dgm:cxn modelId="{FFE28434-55B8-44E9-A633-9482E0CB7DC4}" srcId="{C18F77FE-80C6-4F48-88B1-4E53F32FBAF1}" destId="{BF6267C1-5606-40C1-B22E-81EDBFC5DFCB}" srcOrd="1" destOrd="0" parTransId="{3F89A4DF-0CC4-4558-A512-96E3E6A48F00}" sibTransId="{B994D9BF-91F4-43EF-993C-7637998341A0}"/>
    <dgm:cxn modelId="{853DF737-AD85-4883-9C8C-9AF8A151D22A}" type="presOf" srcId="{9FD05F7D-81B4-4C26-8913-19991072A162}" destId="{237516E4-03FB-42E8-9B53-453635A5D26D}" srcOrd="0" destOrd="0" presId="urn:microsoft.com/office/officeart/2008/layout/LinedList"/>
    <dgm:cxn modelId="{CE61815C-22FF-4013-8FE7-A27407ACEF4B}" srcId="{C18F77FE-80C6-4F48-88B1-4E53F32FBAF1}" destId="{9FD05F7D-81B4-4C26-8913-19991072A162}" srcOrd="3" destOrd="0" parTransId="{6ED60B22-56D6-4668-A520-241FD081DF87}" sibTransId="{EF50CDE7-31F6-4842-AEB1-82281F8B1465}"/>
    <dgm:cxn modelId="{59BFD062-F435-43BA-A4FD-BBDF7F387179}" srcId="{C18F77FE-80C6-4F48-88B1-4E53F32FBAF1}" destId="{608170F9-D4DB-4601-B2A1-DF06565E2A1C}" srcOrd="4" destOrd="0" parTransId="{9CE2A4A2-A049-4DDB-A9E0-2C194397AB8E}" sibTransId="{2F4769F8-4318-4751-AEE5-EC9DE4D6A243}"/>
    <dgm:cxn modelId="{2D1129D3-A629-48EB-BC5A-BDA2EEED4526}" srcId="{C18F77FE-80C6-4F48-88B1-4E53F32FBAF1}" destId="{CFE2ADEE-AAEF-4929-8A39-349982397FD3}" srcOrd="0" destOrd="0" parTransId="{C1B685D4-23FB-4812-A3BD-AD78B2DBE11D}" sibTransId="{61DC78D0-99AC-472C-8ADA-25E43278C203}"/>
    <dgm:cxn modelId="{84CF95DE-9023-4FB7-8E35-F46AB48F056D}" srcId="{C18F77FE-80C6-4F48-88B1-4E53F32FBAF1}" destId="{64BB3B1D-C151-429E-B696-752CB7BCF957}" srcOrd="2" destOrd="0" parTransId="{8E61A513-6D7B-46E7-9F8F-754F1DA24371}" sibTransId="{A1449E56-5A39-4580-BD37-BEBE75F0BC25}"/>
    <dgm:cxn modelId="{5597DBDF-E0B3-4C30-93DA-83E35189776C}" type="presOf" srcId="{BF6267C1-5606-40C1-B22E-81EDBFC5DFCB}" destId="{5989EBF0-B727-4F14-A4BC-C8CA3E6EC1DA}" srcOrd="0" destOrd="0" presId="urn:microsoft.com/office/officeart/2008/layout/LinedList"/>
    <dgm:cxn modelId="{A86194FF-160C-4AF1-9BF9-FA4BB891DBB1}" type="presOf" srcId="{608170F9-D4DB-4601-B2A1-DF06565E2A1C}" destId="{4F690539-2F2D-446F-8B0E-C97B29DC5760}" srcOrd="0" destOrd="0" presId="urn:microsoft.com/office/officeart/2008/layout/LinedList"/>
    <dgm:cxn modelId="{02611731-7FEA-4729-88A7-D6065533F985}" type="presParOf" srcId="{BDDD516E-54D8-4B59-A759-4ACD5E71B683}" destId="{7167D08A-361D-456C-BB73-706D8CB2DFE6}" srcOrd="0" destOrd="0" presId="urn:microsoft.com/office/officeart/2008/layout/LinedList"/>
    <dgm:cxn modelId="{38C6B711-1121-4191-B65A-36227621F048}" type="presParOf" srcId="{BDDD516E-54D8-4B59-A759-4ACD5E71B683}" destId="{67FC62C5-CEA2-4AB1-84CC-6DDAF1D4766E}" srcOrd="1" destOrd="0" presId="urn:microsoft.com/office/officeart/2008/layout/LinedList"/>
    <dgm:cxn modelId="{38D6A31A-8F34-4F09-9FDE-762C78C19746}" type="presParOf" srcId="{67FC62C5-CEA2-4AB1-84CC-6DDAF1D4766E}" destId="{31E41DEA-817A-413F-969B-AFC758430FE5}" srcOrd="0" destOrd="0" presId="urn:microsoft.com/office/officeart/2008/layout/LinedList"/>
    <dgm:cxn modelId="{89B14EE1-580C-4E5D-AA7F-006B8D148E4C}" type="presParOf" srcId="{67FC62C5-CEA2-4AB1-84CC-6DDAF1D4766E}" destId="{88D912D4-BE97-40ED-A674-88691DC9F9CA}" srcOrd="1" destOrd="0" presId="urn:microsoft.com/office/officeart/2008/layout/LinedList"/>
    <dgm:cxn modelId="{7BD732FF-E3EF-4570-995C-428A6B954980}" type="presParOf" srcId="{BDDD516E-54D8-4B59-A759-4ACD5E71B683}" destId="{371E22A6-C37C-4C51-8BD6-4918F2F49762}" srcOrd="2" destOrd="0" presId="urn:microsoft.com/office/officeart/2008/layout/LinedList"/>
    <dgm:cxn modelId="{11B4AE4C-5744-42A7-A6DC-0284229D1462}" type="presParOf" srcId="{BDDD516E-54D8-4B59-A759-4ACD5E71B683}" destId="{6A6720BD-1C20-49EB-AEED-4683D9D8C92C}" srcOrd="3" destOrd="0" presId="urn:microsoft.com/office/officeart/2008/layout/LinedList"/>
    <dgm:cxn modelId="{AD51C74D-2C30-43A8-A158-33E88082FE32}" type="presParOf" srcId="{6A6720BD-1C20-49EB-AEED-4683D9D8C92C}" destId="{5989EBF0-B727-4F14-A4BC-C8CA3E6EC1DA}" srcOrd="0" destOrd="0" presId="urn:microsoft.com/office/officeart/2008/layout/LinedList"/>
    <dgm:cxn modelId="{B3B43452-F9D5-458C-9E85-F3BB81E8E7D6}" type="presParOf" srcId="{6A6720BD-1C20-49EB-AEED-4683D9D8C92C}" destId="{9AB590F5-7CE4-4255-94D4-95DC2D827E43}" srcOrd="1" destOrd="0" presId="urn:microsoft.com/office/officeart/2008/layout/LinedList"/>
    <dgm:cxn modelId="{D5E09A93-9B11-4256-919E-F8FC0A91FBF7}" type="presParOf" srcId="{BDDD516E-54D8-4B59-A759-4ACD5E71B683}" destId="{3656B60A-5DED-4EFE-A1F0-E68A14B44814}" srcOrd="4" destOrd="0" presId="urn:microsoft.com/office/officeart/2008/layout/LinedList"/>
    <dgm:cxn modelId="{8EE7C9FC-4B5A-4761-8F7B-0FB9E7C8D5D3}" type="presParOf" srcId="{BDDD516E-54D8-4B59-A759-4ACD5E71B683}" destId="{4422999F-456E-4E31-80CD-7964FFBACFD9}" srcOrd="5" destOrd="0" presId="urn:microsoft.com/office/officeart/2008/layout/LinedList"/>
    <dgm:cxn modelId="{C793E8D9-9850-4092-A579-9E5E29AC6CD2}" type="presParOf" srcId="{4422999F-456E-4E31-80CD-7964FFBACFD9}" destId="{0F59DDB6-2047-457D-854C-389520042344}" srcOrd="0" destOrd="0" presId="urn:microsoft.com/office/officeart/2008/layout/LinedList"/>
    <dgm:cxn modelId="{92A0BB9C-D7A0-4423-8A25-344818C45C02}" type="presParOf" srcId="{4422999F-456E-4E31-80CD-7964FFBACFD9}" destId="{817850E9-C56A-4542-A0A8-82D767375860}" srcOrd="1" destOrd="0" presId="urn:microsoft.com/office/officeart/2008/layout/LinedList"/>
    <dgm:cxn modelId="{AA341CE9-B8F0-493E-B37C-058DB963CE70}" type="presParOf" srcId="{BDDD516E-54D8-4B59-A759-4ACD5E71B683}" destId="{124CB0B3-7CF6-470E-B80E-56259AD09F23}" srcOrd="6" destOrd="0" presId="urn:microsoft.com/office/officeart/2008/layout/LinedList"/>
    <dgm:cxn modelId="{52A95840-7574-4ADB-8EA7-F4BC12EE7E8D}" type="presParOf" srcId="{BDDD516E-54D8-4B59-A759-4ACD5E71B683}" destId="{104EC9E3-6019-4EAA-BB82-9662F5FD88FF}" srcOrd="7" destOrd="0" presId="urn:microsoft.com/office/officeart/2008/layout/LinedList"/>
    <dgm:cxn modelId="{D7C85C72-9F5A-453C-9348-156D7AEC51CB}" type="presParOf" srcId="{104EC9E3-6019-4EAA-BB82-9662F5FD88FF}" destId="{237516E4-03FB-42E8-9B53-453635A5D26D}" srcOrd="0" destOrd="0" presId="urn:microsoft.com/office/officeart/2008/layout/LinedList"/>
    <dgm:cxn modelId="{1079D31F-35FF-4F84-8DDC-98E1FD6932F4}" type="presParOf" srcId="{104EC9E3-6019-4EAA-BB82-9662F5FD88FF}" destId="{C4119A7C-BF64-4780-BEC3-44877CEB53F9}" srcOrd="1" destOrd="0" presId="urn:microsoft.com/office/officeart/2008/layout/LinedList"/>
    <dgm:cxn modelId="{1C1EF424-1359-48DF-A1B0-E64FE8A76FCE}" type="presParOf" srcId="{BDDD516E-54D8-4B59-A759-4ACD5E71B683}" destId="{BC87E362-1DB4-4B04-8CE4-678F17BE55DF}" srcOrd="8" destOrd="0" presId="urn:microsoft.com/office/officeart/2008/layout/LinedList"/>
    <dgm:cxn modelId="{05AF9A3A-631A-4DEB-ADB9-FDF068E47720}" type="presParOf" srcId="{BDDD516E-54D8-4B59-A759-4ACD5E71B683}" destId="{D77B502C-1B92-46A5-A91E-3974E09E958B}" srcOrd="9" destOrd="0" presId="urn:microsoft.com/office/officeart/2008/layout/LinedList"/>
    <dgm:cxn modelId="{28DC758C-3B69-4F96-9806-8ED736116FF4}" type="presParOf" srcId="{D77B502C-1B92-46A5-A91E-3974E09E958B}" destId="{4F690539-2F2D-446F-8B0E-C97B29DC5760}" srcOrd="0" destOrd="0" presId="urn:microsoft.com/office/officeart/2008/layout/LinedList"/>
    <dgm:cxn modelId="{21C734E1-A4C6-43C9-B0D5-E9759C327461}" type="presParOf" srcId="{D77B502C-1B92-46A5-A91E-3974E09E958B}" destId="{47E1523B-76B8-46EE-BF14-A9989C09544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95E9FC-78CF-43CD-AB96-633AFE4A29CA}"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40860E6F-7D66-40AB-AF85-655DFD3FC43D}">
      <dgm:prSet/>
      <dgm:spPr/>
      <dgm:t>
        <a:bodyPr/>
        <a:lstStyle/>
        <a:p>
          <a:r>
            <a:rPr lang="en-IN" dirty="0"/>
            <a:t>To explore the experiences of anaemic women during and after pregnancy, including their physical, emotional, and social needs, and the challenges they faced.</a:t>
          </a:r>
          <a:endParaRPr lang="en-US" dirty="0"/>
        </a:p>
      </dgm:t>
    </dgm:pt>
    <dgm:pt modelId="{F77B691B-DEB3-455E-82E5-E48B5C41874A}" type="parTrans" cxnId="{76BE605B-2BB1-4CA7-B582-523A8A49058A}">
      <dgm:prSet/>
      <dgm:spPr/>
      <dgm:t>
        <a:bodyPr/>
        <a:lstStyle/>
        <a:p>
          <a:endParaRPr lang="en-US"/>
        </a:p>
      </dgm:t>
    </dgm:pt>
    <dgm:pt modelId="{5B8285FF-19B9-4BBE-88CE-2ABB19CB11F3}" type="sibTrans" cxnId="{76BE605B-2BB1-4CA7-B582-523A8A49058A}">
      <dgm:prSet/>
      <dgm:spPr/>
      <dgm:t>
        <a:bodyPr/>
        <a:lstStyle/>
        <a:p>
          <a:endParaRPr lang="en-US"/>
        </a:p>
      </dgm:t>
    </dgm:pt>
    <dgm:pt modelId="{ABED48FA-1FC9-4225-9377-6077FE75373F}">
      <dgm:prSet/>
      <dgm:spPr/>
      <dgm:t>
        <a:bodyPr/>
        <a:lstStyle/>
        <a:p>
          <a:r>
            <a:rPr lang="en-IN" dirty="0"/>
            <a:t>To identify the factors that influence the adherence to iron supplementation among anaemic women during and after pregnancy.</a:t>
          </a:r>
          <a:endParaRPr lang="en-US" dirty="0"/>
        </a:p>
      </dgm:t>
    </dgm:pt>
    <dgm:pt modelId="{1DC94D15-E793-4153-B8FE-9B351D2CF343}" type="parTrans" cxnId="{EE697630-363E-49FA-9A0C-DC5E088413E5}">
      <dgm:prSet/>
      <dgm:spPr/>
      <dgm:t>
        <a:bodyPr/>
        <a:lstStyle/>
        <a:p>
          <a:endParaRPr lang="en-US"/>
        </a:p>
      </dgm:t>
    </dgm:pt>
    <dgm:pt modelId="{F9768CAB-CA8B-4E01-B78D-920F3B17BD19}" type="sibTrans" cxnId="{EE697630-363E-49FA-9A0C-DC5E088413E5}">
      <dgm:prSet/>
      <dgm:spPr/>
      <dgm:t>
        <a:bodyPr/>
        <a:lstStyle/>
        <a:p>
          <a:endParaRPr lang="en-US"/>
        </a:p>
      </dgm:t>
    </dgm:pt>
    <dgm:pt modelId="{97389D8B-7F16-4816-81C0-89C54E44E34F}" type="pres">
      <dgm:prSet presAssocID="{C495E9FC-78CF-43CD-AB96-633AFE4A29CA}" presName="vert0" presStyleCnt="0">
        <dgm:presLayoutVars>
          <dgm:dir/>
          <dgm:animOne val="branch"/>
          <dgm:animLvl val="lvl"/>
        </dgm:presLayoutVars>
      </dgm:prSet>
      <dgm:spPr/>
    </dgm:pt>
    <dgm:pt modelId="{171F659E-4260-4EBA-9CC5-9B55E2AD4DFC}" type="pres">
      <dgm:prSet presAssocID="{40860E6F-7D66-40AB-AF85-655DFD3FC43D}" presName="thickLine" presStyleLbl="alignNode1" presStyleIdx="0" presStyleCnt="2"/>
      <dgm:spPr/>
    </dgm:pt>
    <dgm:pt modelId="{8FD4EB0A-19AB-4AEA-A695-FC0257C8BCF8}" type="pres">
      <dgm:prSet presAssocID="{40860E6F-7D66-40AB-AF85-655DFD3FC43D}" presName="horz1" presStyleCnt="0"/>
      <dgm:spPr/>
    </dgm:pt>
    <dgm:pt modelId="{2F82BCDD-E54B-4D94-A3A3-1301E172800F}" type="pres">
      <dgm:prSet presAssocID="{40860E6F-7D66-40AB-AF85-655DFD3FC43D}" presName="tx1" presStyleLbl="revTx" presStyleIdx="0" presStyleCnt="2"/>
      <dgm:spPr/>
    </dgm:pt>
    <dgm:pt modelId="{C6F68C9C-3E25-4633-90A1-1EF90B450795}" type="pres">
      <dgm:prSet presAssocID="{40860E6F-7D66-40AB-AF85-655DFD3FC43D}" presName="vert1" presStyleCnt="0"/>
      <dgm:spPr/>
    </dgm:pt>
    <dgm:pt modelId="{A3D9FB84-B600-44A2-950A-1F7D2556189D}" type="pres">
      <dgm:prSet presAssocID="{ABED48FA-1FC9-4225-9377-6077FE75373F}" presName="thickLine" presStyleLbl="alignNode1" presStyleIdx="1" presStyleCnt="2"/>
      <dgm:spPr/>
    </dgm:pt>
    <dgm:pt modelId="{6B944A41-E7CF-49CA-9DF4-F7D78F0A5E9A}" type="pres">
      <dgm:prSet presAssocID="{ABED48FA-1FC9-4225-9377-6077FE75373F}" presName="horz1" presStyleCnt="0"/>
      <dgm:spPr/>
    </dgm:pt>
    <dgm:pt modelId="{E966EB1B-8FA6-4E53-BAC8-50095E538DC7}" type="pres">
      <dgm:prSet presAssocID="{ABED48FA-1FC9-4225-9377-6077FE75373F}" presName="tx1" presStyleLbl="revTx" presStyleIdx="1" presStyleCnt="2"/>
      <dgm:spPr/>
    </dgm:pt>
    <dgm:pt modelId="{B54464F7-7567-4C3A-880B-3A15D498B23A}" type="pres">
      <dgm:prSet presAssocID="{ABED48FA-1FC9-4225-9377-6077FE75373F}" presName="vert1" presStyleCnt="0"/>
      <dgm:spPr/>
    </dgm:pt>
  </dgm:ptLst>
  <dgm:cxnLst>
    <dgm:cxn modelId="{6E66D619-4807-44B0-96AA-F8C50A7A5E9B}" type="presOf" srcId="{40860E6F-7D66-40AB-AF85-655DFD3FC43D}" destId="{2F82BCDD-E54B-4D94-A3A3-1301E172800F}" srcOrd="0" destOrd="0" presId="urn:microsoft.com/office/officeart/2008/layout/LinedList"/>
    <dgm:cxn modelId="{EE697630-363E-49FA-9A0C-DC5E088413E5}" srcId="{C495E9FC-78CF-43CD-AB96-633AFE4A29CA}" destId="{ABED48FA-1FC9-4225-9377-6077FE75373F}" srcOrd="1" destOrd="0" parTransId="{1DC94D15-E793-4153-B8FE-9B351D2CF343}" sibTransId="{F9768CAB-CA8B-4E01-B78D-920F3B17BD19}"/>
    <dgm:cxn modelId="{76BE605B-2BB1-4CA7-B582-523A8A49058A}" srcId="{C495E9FC-78CF-43CD-AB96-633AFE4A29CA}" destId="{40860E6F-7D66-40AB-AF85-655DFD3FC43D}" srcOrd="0" destOrd="0" parTransId="{F77B691B-DEB3-455E-82E5-E48B5C41874A}" sibTransId="{5B8285FF-19B9-4BBE-88CE-2ABB19CB11F3}"/>
    <dgm:cxn modelId="{6EBB7395-B47C-4024-B29E-4AA567F11059}" type="presOf" srcId="{ABED48FA-1FC9-4225-9377-6077FE75373F}" destId="{E966EB1B-8FA6-4E53-BAC8-50095E538DC7}" srcOrd="0" destOrd="0" presId="urn:microsoft.com/office/officeart/2008/layout/LinedList"/>
    <dgm:cxn modelId="{22EC2696-F64D-4521-BCF6-E36FAA1C7EAD}" type="presOf" srcId="{C495E9FC-78CF-43CD-AB96-633AFE4A29CA}" destId="{97389D8B-7F16-4816-81C0-89C54E44E34F}" srcOrd="0" destOrd="0" presId="urn:microsoft.com/office/officeart/2008/layout/LinedList"/>
    <dgm:cxn modelId="{98617299-B667-46BC-B88F-F59260ADF004}" type="presParOf" srcId="{97389D8B-7F16-4816-81C0-89C54E44E34F}" destId="{171F659E-4260-4EBA-9CC5-9B55E2AD4DFC}" srcOrd="0" destOrd="0" presId="urn:microsoft.com/office/officeart/2008/layout/LinedList"/>
    <dgm:cxn modelId="{CBD2A570-4E3B-47A5-907F-32BBC88AD0D3}" type="presParOf" srcId="{97389D8B-7F16-4816-81C0-89C54E44E34F}" destId="{8FD4EB0A-19AB-4AEA-A695-FC0257C8BCF8}" srcOrd="1" destOrd="0" presId="urn:microsoft.com/office/officeart/2008/layout/LinedList"/>
    <dgm:cxn modelId="{07519070-7716-40F7-B345-796612202ECB}" type="presParOf" srcId="{8FD4EB0A-19AB-4AEA-A695-FC0257C8BCF8}" destId="{2F82BCDD-E54B-4D94-A3A3-1301E172800F}" srcOrd="0" destOrd="0" presId="urn:microsoft.com/office/officeart/2008/layout/LinedList"/>
    <dgm:cxn modelId="{9ACA3D58-ED41-4741-B00A-2B31F655F010}" type="presParOf" srcId="{8FD4EB0A-19AB-4AEA-A695-FC0257C8BCF8}" destId="{C6F68C9C-3E25-4633-90A1-1EF90B450795}" srcOrd="1" destOrd="0" presId="urn:microsoft.com/office/officeart/2008/layout/LinedList"/>
    <dgm:cxn modelId="{3282F03A-A500-4093-9941-E1835417CF56}" type="presParOf" srcId="{97389D8B-7F16-4816-81C0-89C54E44E34F}" destId="{A3D9FB84-B600-44A2-950A-1F7D2556189D}" srcOrd="2" destOrd="0" presId="urn:microsoft.com/office/officeart/2008/layout/LinedList"/>
    <dgm:cxn modelId="{153A1931-C40B-4A8F-9471-9B0B63AC2F22}" type="presParOf" srcId="{97389D8B-7F16-4816-81C0-89C54E44E34F}" destId="{6B944A41-E7CF-49CA-9DF4-F7D78F0A5E9A}" srcOrd="3" destOrd="0" presId="urn:microsoft.com/office/officeart/2008/layout/LinedList"/>
    <dgm:cxn modelId="{63EFCDB7-DD9A-45BA-B60B-7B294267D224}" type="presParOf" srcId="{6B944A41-E7CF-49CA-9DF4-F7D78F0A5E9A}" destId="{E966EB1B-8FA6-4E53-BAC8-50095E538DC7}" srcOrd="0" destOrd="0" presId="urn:microsoft.com/office/officeart/2008/layout/LinedList"/>
    <dgm:cxn modelId="{A382CBAD-C37E-4E42-9166-50C8257F4C33}" type="presParOf" srcId="{6B944A41-E7CF-49CA-9DF4-F7D78F0A5E9A}" destId="{B54464F7-7567-4C3A-880B-3A15D498B23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1E2AA3-00A8-46B1-94A9-8E284E2769C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95B0010-A4BD-4185-82DE-96824DE7F267}">
      <dgm:prSet/>
      <dgm:spPr/>
      <dgm:t>
        <a:bodyPr/>
        <a:lstStyle/>
        <a:p>
          <a:r>
            <a:rPr lang="en-IN" dirty="0"/>
            <a:t>Sampling: The study will use purposive sampling for anaemic women who are currently pregnant or have recently given birth.</a:t>
          </a:r>
          <a:endParaRPr lang="en-US" dirty="0"/>
        </a:p>
      </dgm:t>
    </dgm:pt>
    <dgm:pt modelId="{743D3D67-F8BC-47E2-8EAA-B6881700602A}" type="parTrans" cxnId="{333CDF61-3FD6-41B5-A1FE-A532807199C2}">
      <dgm:prSet/>
      <dgm:spPr/>
      <dgm:t>
        <a:bodyPr/>
        <a:lstStyle/>
        <a:p>
          <a:endParaRPr lang="en-US"/>
        </a:p>
      </dgm:t>
    </dgm:pt>
    <dgm:pt modelId="{6917E0A4-4CC2-4ED0-95FA-0EDB87A01FF7}" type="sibTrans" cxnId="{333CDF61-3FD6-41B5-A1FE-A532807199C2}">
      <dgm:prSet/>
      <dgm:spPr/>
      <dgm:t>
        <a:bodyPr/>
        <a:lstStyle/>
        <a:p>
          <a:endParaRPr lang="en-US"/>
        </a:p>
      </dgm:t>
    </dgm:pt>
    <dgm:pt modelId="{28913486-C050-4273-BC33-AA3D0901FEA5}">
      <dgm:prSet/>
      <dgm:spPr/>
      <dgm:t>
        <a:bodyPr/>
        <a:lstStyle/>
        <a:p>
          <a:r>
            <a:rPr lang="en-IN"/>
            <a:t>Qualitative data: Semi-structured interviews will be conducted to collect in-depth data on the experiences of anemic women during and after pregnancy.</a:t>
          </a:r>
          <a:endParaRPr lang="en-US"/>
        </a:p>
      </dgm:t>
    </dgm:pt>
    <dgm:pt modelId="{290F31FB-89F7-43A6-89A6-6133DA89C339}" type="parTrans" cxnId="{87910FAB-E7FC-49C5-A636-601EEE8649C5}">
      <dgm:prSet/>
      <dgm:spPr/>
      <dgm:t>
        <a:bodyPr/>
        <a:lstStyle/>
        <a:p>
          <a:endParaRPr lang="en-US"/>
        </a:p>
      </dgm:t>
    </dgm:pt>
    <dgm:pt modelId="{753470D5-DE85-4429-BB24-2AB4B23DA780}" type="sibTrans" cxnId="{87910FAB-E7FC-49C5-A636-601EEE8649C5}">
      <dgm:prSet/>
      <dgm:spPr/>
      <dgm:t>
        <a:bodyPr/>
        <a:lstStyle/>
        <a:p>
          <a:endParaRPr lang="en-US"/>
        </a:p>
      </dgm:t>
    </dgm:pt>
    <dgm:pt modelId="{84D58891-4BDA-471E-904A-9B6D54A0FE7E}">
      <dgm:prSet/>
      <dgm:spPr/>
      <dgm:t>
        <a:bodyPr/>
        <a:lstStyle/>
        <a:p>
          <a:r>
            <a:rPr lang="en-IN"/>
            <a:t>Data analysis: The quantitative data will be analyzed using descriptive statistics, and the qualitative data will be analyzed using thematic analysis.</a:t>
          </a:r>
          <a:endParaRPr lang="en-US"/>
        </a:p>
      </dgm:t>
    </dgm:pt>
    <dgm:pt modelId="{B2973C2C-38DB-4DA8-BA03-B6CB2DEA12AA}" type="parTrans" cxnId="{475B918B-7C18-484C-BEEC-17C7C5072370}">
      <dgm:prSet/>
      <dgm:spPr/>
      <dgm:t>
        <a:bodyPr/>
        <a:lstStyle/>
        <a:p>
          <a:endParaRPr lang="en-US"/>
        </a:p>
      </dgm:t>
    </dgm:pt>
    <dgm:pt modelId="{3D12C269-DE1C-4D0D-8731-90F4996C05D6}" type="sibTrans" cxnId="{475B918B-7C18-484C-BEEC-17C7C5072370}">
      <dgm:prSet/>
      <dgm:spPr/>
      <dgm:t>
        <a:bodyPr/>
        <a:lstStyle/>
        <a:p>
          <a:endParaRPr lang="en-US"/>
        </a:p>
      </dgm:t>
    </dgm:pt>
    <dgm:pt modelId="{12E093A0-A66E-47E3-AC0D-05B8344DDC7B}" type="pres">
      <dgm:prSet presAssocID="{601E2AA3-00A8-46B1-94A9-8E284E2769CE}" presName="linear" presStyleCnt="0">
        <dgm:presLayoutVars>
          <dgm:animLvl val="lvl"/>
          <dgm:resizeHandles val="exact"/>
        </dgm:presLayoutVars>
      </dgm:prSet>
      <dgm:spPr/>
    </dgm:pt>
    <dgm:pt modelId="{437B6DC0-4BBD-45DF-B3E1-4285A0BEFBEC}" type="pres">
      <dgm:prSet presAssocID="{C95B0010-A4BD-4185-82DE-96824DE7F267}" presName="parentText" presStyleLbl="node1" presStyleIdx="0" presStyleCnt="3">
        <dgm:presLayoutVars>
          <dgm:chMax val="0"/>
          <dgm:bulletEnabled val="1"/>
        </dgm:presLayoutVars>
      </dgm:prSet>
      <dgm:spPr/>
    </dgm:pt>
    <dgm:pt modelId="{C450C568-2804-4E30-9E25-F78B53B89705}" type="pres">
      <dgm:prSet presAssocID="{6917E0A4-4CC2-4ED0-95FA-0EDB87A01FF7}" presName="spacer" presStyleCnt="0"/>
      <dgm:spPr/>
    </dgm:pt>
    <dgm:pt modelId="{3EC26EAA-BF22-46DF-B36C-7E3500A093F7}" type="pres">
      <dgm:prSet presAssocID="{28913486-C050-4273-BC33-AA3D0901FEA5}" presName="parentText" presStyleLbl="node1" presStyleIdx="1" presStyleCnt="3">
        <dgm:presLayoutVars>
          <dgm:chMax val="0"/>
          <dgm:bulletEnabled val="1"/>
        </dgm:presLayoutVars>
      </dgm:prSet>
      <dgm:spPr/>
    </dgm:pt>
    <dgm:pt modelId="{73E765C8-EEC7-4753-9DD5-CB28DE3A8269}" type="pres">
      <dgm:prSet presAssocID="{753470D5-DE85-4429-BB24-2AB4B23DA780}" presName="spacer" presStyleCnt="0"/>
      <dgm:spPr/>
    </dgm:pt>
    <dgm:pt modelId="{90969309-A169-4D68-A2E3-20E829C6CAE4}" type="pres">
      <dgm:prSet presAssocID="{84D58891-4BDA-471E-904A-9B6D54A0FE7E}" presName="parentText" presStyleLbl="node1" presStyleIdx="2" presStyleCnt="3">
        <dgm:presLayoutVars>
          <dgm:chMax val="0"/>
          <dgm:bulletEnabled val="1"/>
        </dgm:presLayoutVars>
      </dgm:prSet>
      <dgm:spPr/>
    </dgm:pt>
  </dgm:ptLst>
  <dgm:cxnLst>
    <dgm:cxn modelId="{A7DAC206-E093-4BF6-BAA0-DD20B2E4BAAA}" type="presOf" srcId="{84D58891-4BDA-471E-904A-9B6D54A0FE7E}" destId="{90969309-A169-4D68-A2E3-20E829C6CAE4}" srcOrd="0" destOrd="0" presId="urn:microsoft.com/office/officeart/2005/8/layout/vList2"/>
    <dgm:cxn modelId="{333CDF61-3FD6-41B5-A1FE-A532807199C2}" srcId="{601E2AA3-00A8-46B1-94A9-8E284E2769CE}" destId="{C95B0010-A4BD-4185-82DE-96824DE7F267}" srcOrd="0" destOrd="0" parTransId="{743D3D67-F8BC-47E2-8EAA-B6881700602A}" sibTransId="{6917E0A4-4CC2-4ED0-95FA-0EDB87A01FF7}"/>
    <dgm:cxn modelId="{B79BCB48-3999-43BE-BA5A-E49A13E1D82C}" type="presOf" srcId="{601E2AA3-00A8-46B1-94A9-8E284E2769CE}" destId="{12E093A0-A66E-47E3-AC0D-05B8344DDC7B}" srcOrd="0" destOrd="0" presId="urn:microsoft.com/office/officeart/2005/8/layout/vList2"/>
    <dgm:cxn modelId="{475B918B-7C18-484C-BEEC-17C7C5072370}" srcId="{601E2AA3-00A8-46B1-94A9-8E284E2769CE}" destId="{84D58891-4BDA-471E-904A-9B6D54A0FE7E}" srcOrd="2" destOrd="0" parTransId="{B2973C2C-38DB-4DA8-BA03-B6CB2DEA12AA}" sibTransId="{3D12C269-DE1C-4D0D-8731-90F4996C05D6}"/>
    <dgm:cxn modelId="{87910FAB-E7FC-49C5-A636-601EEE8649C5}" srcId="{601E2AA3-00A8-46B1-94A9-8E284E2769CE}" destId="{28913486-C050-4273-BC33-AA3D0901FEA5}" srcOrd="1" destOrd="0" parTransId="{290F31FB-89F7-43A6-89A6-6133DA89C339}" sibTransId="{753470D5-DE85-4429-BB24-2AB4B23DA780}"/>
    <dgm:cxn modelId="{D03725AE-D18A-4729-8332-A6A0D1338C7E}" type="presOf" srcId="{28913486-C050-4273-BC33-AA3D0901FEA5}" destId="{3EC26EAA-BF22-46DF-B36C-7E3500A093F7}" srcOrd="0" destOrd="0" presId="urn:microsoft.com/office/officeart/2005/8/layout/vList2"/>
    <dgm:cxn modelId="{7A2ED1E9-2E01-4C64-9840-6A2CCAEF7B10}" type="presOf" srcId="{C95B0010-A4BD-4185-82DE-96824DE7F267}" destId="{437B6DC0-4BBD-45DF-B3E1-4285A0BEFBEC}" srcOrd="0" destOrd="0" presId="urn:microsoft.com/office/officeart/2005/8/layout/vList2"/>
    <dgm:cxn modelId="{7E1A170B-FE67-428A-9A38-39015F5C6D02}" type="presParOf" srcId="{12E093A0-A66E-47E3-AC0D-05B8344DDC7B}" destId="{437B6DC0-4BBD-45DF-B3E1-4285A0BEFBEC}" srcOrd="0" destOrd="0" presId="urn:microsoft.com/office/officeart/2005/8/layout/vList2"/>
    <dgm:cxn modelId="{E3ED1E3E-9B8E-4FE4-BC5F-F137D530B37A}" type="presParOf" srcId="{12E093A0-A66E-47E3-AC0D-05B8344DDC7B}" destId="{C450C568-2804-4E30-9E25-F78B53B89705}" srcOrd="1" destOrd="0" presId="urn:microsoft.com/office/officeart/2005/8/layout/vList2"/>
    <dgm:cxn modelId="{1C3885D4-9DD5-46DE-A893-48894BC0594B}" type="presParOf" srcId="{12E093A0-A66E-47E3-AC0D-05B8344DDC7B}" destId="{3EC26EAA-BF22-46DF-B36C-7E3500A093F7}" srcOrd="2" destOrd="0" presId="urn:microsoft.com/office/officeart/2005/8/layout/vList2"/>
    <dgm:cxn modelId="{6224C80E-7A48-42C1-A533-8427BF7044DE}" type="presParOf" srcId="{12E093A0-A66E-47E3-AC0D-05B8344DDC7B}" destId="{73E765C8-EEC7-4753-9DD5-CB28DE3A8269}" srcOrd="3" destOrd="0" presId="urn:microsoft.com/office/officeart/2005/8/layout/vList2"/>
    <dgm:cxn modelId="{3994AE0B-0659-44D8-A842-559234135DF5}" type="presParOf" srcId="{12E093A0-A66E-47E3-AC0D-05B8344DDC7B}" destId="{90969309-A169-4D68-A2E3-20E829C6CAE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1DF5C8-04CD-4D0E-BC29-69A8E0B9422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2CD4E8B-0F74-4C55-96C2-252BC1A9628E}">
      <dgm:prSet/>
      <dgm:spPr/>
      <dgm:t>
        <a:bodyPr/>
        <a:lstStyle/>
        <a:p>
          <a:r>
            <a:rPr lang="en-IN" dirty="0"/>
            <a:t>ACCESS TO ANTENATAL CARE -</a:t>
          </a:r>
          <a:endParaRPr lang="en-US" dirty="0"/>
        </a:p>
      </dgm:t>
    </dgm:pt>
    <dgm:pt modelId="{13BF163B-4196-4418-9E85-FD64A3FF2B52}" type="parTrans" cxnId="{2BBCF007-25FB-4E67-8E7E-DD0E3E11FA22}">
      <dgm:prSet/>
      <dgm:spPr/>
      <dgm:t>
        <a:bodyPr/>
        <a:lstStyle/>
        <a:p>
          <a:endParaRPr lang="en-US"/>
        </a:p>
      </dgm:t>
    </dgm:pt>
    <dgm:pt modelId="{34769A07-6E49-42C8-9186-09E750E283EE}" type="sibTrans" cxnId="{2BBCF007-25FB-4E67-8E7E-DD0E3E11FA22}">
      <dgm:prSet/>
      <dgm:spPr/>
      <dgm:t>
        <a:bodyPr/>
        <a:lstStyle/>
        <a:p>
          <a:endParaRPr lang="en-US"/>
        </a:p>
      </dgm:t>
    </dgm:pt>
    <dgm:pt modelId="{D20AB369-47B8-4946-815A-78D5742A4D22}">
      <dgm:prSet/>
      <dgm:spPr/>
      <dgm:t>
        <a:bodyPr/>
        <a:lstStyle/>
        <a:p>
          <a:r>
            <a:rPr lang="en-IN" dirty="0"/>
            <a:t>Individual: Fear and shame- ‘if it’s their first pregnancy they needed a guardian, they were afraid to go out alone’</a:t>
          </a:r>
          <a:endParaRPr lang="en-US" dirty="0"/>
        </a:p>
      </dgm:t>
    </dgm:pt>
    <dgm:pt modelId="{4F8AF04F-5600-4ECE-AD14-BD9AA2A25DA9}" type="parTrans" cxnId="{850DCFB8-B69B-4123-8C83-E0827D7D6305}">
      <dgm:prSet/>
      <dgm:spPr/>
      <dgm:t>
        <a:bodyPr/>
        <a:lstStyle/>
        <a:p>
          <a:endParaRPr lang="en-US"/>
        </a:p>
      </dgm:t>
    </dgm:pt>
    <dgm:pt modelId="{CFBC6472-7572-4A86-A605-D795B8BAA491}" type="sibTrans" cxnId="{850DCFB8-B69B-4123-8C83-E0827D7D6305}">
      <dgm:prSet/>
      <dgm:spPr/>
      <dgm:t>
        <a:bodyPr/>
        <a:lstStyle/>
        <a:p>
          <a:endParaRPr lang="en-US"/>
        </a:p>
      </dgm:t>
    </dgm:pt>
    <dgm:pt modelId="{20810E2F-B28B-4EA5-B9CD-D2EF40F26651}">
      <dgm:prSet/>
      <dgm:spPr/>
      <dgm:t>
        <a:bodyPr/>
        <a:lstStyle/>
        <a:p>
          <a:r>
            <a:rPr lang="en-IN" dirty="0"/>
            <a:t>Community: Shame and stigma- fathers were less understanding of the women shyness, they do not talk about it with their in-laws during pregnancy.</a:t>
          </a:r>
          <a:endParaRPr lang="en-US" dirty="0"/>
        </a:p>
      </dgm:t>
    </dgm:pt>
    <dgm:pt modelId="{2830F094-239A-493B-A0EA-52C4F619AD0B}" type="parTrans" cxnId="{399DB894-4ECE-4F9B-8470-DF5D44B68A97}">
      <dgm:prSet/>
      <dgm:spPr/>
      <dgm:t>
        <a:bodyPr/>
        <a:lstStyle/>
        <a:p>
          <a:endParaRPr lang="en-US"/>
        </a:p>
      </dgm:t>
    </dgm:pt>
    <dgm:pt modelId="{2986CD64-5862-4F94-AA0F-A54AF6E6E306}" type="sibTrans" cxnId="{399DB894-4ECE-4F9B-8470-DF5D44B68A97}">
      <dgm:prSet/>
      <dgm:spPr/>
      <dgm:t>
        <a:bodyPr/>
        <a:lstStyle/>
        <a:p>
          <a:endParaRPr lang="en-US"/>
        </a:p>
      </dgm:t>
    </dgm:pt>
    <dgm:pt modelId="{D4509C1B-CFB1-422E-9C0B-1943832DA45A}">
      <dgm:prSet/>
      <dgm:spPr/>
      <dgm:t>
        <a:bodyPr/>
        <a:lstStyle/>
        <a:p>
          <a:r>
            <a:rPr lang="en-IN" dirty="0"/>
            <a:t>Family: Power and positionality- ‘ I didn’t go outside of my home alone as I am daughter in-law and it is my first pregnancy. </a:t>
          </a:r>
          <a:endParaRPr lang="en-US" dirty="0"/>
        </a:p>
      </dgm:t>
    </dgm:pt>
    <dgm:pt modelId="{8AF014DF-E80B-40BF-A7B4-F938587019C9}" type="parTrans" cxnId="{A2C8AF6B-C1C8-4661-8FED-82E22EAA7F89}">
      <dgm:prSet/>
      <dgm:spPr/>
      <dgm:t>
        <a:bodyPr/>
        <a:lstStyle/>
        <a:p>
          <a:endParaRPr lang="en-US"/>
        </a:p>
      </dgm:t>
    </dgm:pt>
    <dgm:pt modelId="{FAD18DED-EA20-4C2E-9FEF-FFF545878EB6}" type="sibTrans" cxnId="{A2C8AF6B-C1C8-4661-8FED-82E22EAA7F89}">
      <dgm:prSet/>
      <dgm:spPr/>
      <dgm:t>
        <a:bodyPr/>
        <a:lstStyle/>
        <a:p>
          <a:endParaRPr lang="en-US"/>
        </a:p>
      </dgm:t>
    </dgm:pt>
    <dgm:pt modelId="{05966D0F-E624-4D44-A840-48EDA4D078A2}">
      <dgm:prSet/>
      <dgm:spPr/>
      <dgm:t>
        <a:bodyPr/>
        <a:lstStyle/>
        <a:p>
          <a:r>
            <a:rPr lang="en-IN" dirty="0"/>
            <a:t>Community: Quality of antenatal care and trust</a:t>
          </a:r>
          <a:endParaRPr lang="en-US" dirty="0"/>
        </a:p>
      </dgm:t>
    </dgm:pt>
    <dgm:pt modelId="{63CAA443-FDB3-4268-8F5A-BE5412DEC0BD}" type="parTrans" cxnId="{62ABDA22-410F-44D2-A0EB-5FF8A6DD1D3C}">
      <dgm:prSet/>
      <dgm:spPr/>
      <dgm:t>
        <a:bodyPr/>
        <a:lstStyle/>
        <a:p>
          <a:endParaRPr lang="en-US"/>
        </a:p>
      </dgm:t>
    </dgm:pt>
    <dgm:pt modelId="{4A319DE5-F386-494C-9E0C-CE2787EB2E51}" type="sibTrans" cxnId="{62ABDA22-410F-44D2-A0EB-5FF8A6DD1D3C}">
      <dgm:prSet/>
      <dgm:spPr/>
      <dgm:t>
        <a:bodyPr/>
        <a:lstStyle/>
        <a:p>
          <a:endParaRPr lang="en-US"/>
        </a:p>
      </dgm:t>
    </dgm:pt>
    <dgm:pt modelId="{FCDAF182-2E27-4A52-9CDF-844F643C603C}">
      <dgm:prSet/>
      <dgm:spPr/>
      <dgm:t>
        <a:bodyPr/>
        <a:lstStyle/>
        <a:p>
          <a:r>
            <a:rPr lang="en-IN" dirty="0"/>
            <a:t>CONSUMPTION OF MICRONUTRIENT RICH DIET </a:t>
          </a:r>
          <a:endParaRPr lang="en-US" dirty="0"/>
        </a:p>
      </dgm:t>
    </dgm:pt>
    <dgm:pt modelId="{9DA1F61C-AC50-4F75-9911-574C9B6A635A}" type="parTrans" cxnId="{92B6962C-1584-4567-996C-E806FE9FEA3D}">
      <dgm:prSet/>
      <dgm:spPr/>
      <dgm:t>
        <a:bodyPr/>
        <a:lstStyle/>
        <a:p>
          <a:endParaRPr lang="en-US"/>
        </a:p>
      </dgm:t>
    </dgm:pt>
    <dgm:pt modelId="{322F90BC-DBC2-467D-ACFC-F32CE4DC9D86}" type="sibTrans" cxnId="{92B6962C-1584-4567-996C-E806FE9FEA3D}">
      <dgm:prSet/>
      <dgm:spPr/>
      <dgm:t>
        <a:bodyPr/>
        <a:lstStyle/>
        <a:p>
          <a:endParaRPr lang="en-US"/>
        </a:p>
      </dgm:t>
    </dgm:pt>
    <dgm:pt modelId="{7D879F4A-768B-4D21-9206-0F24ED03BFA5}">
      <dgm:prSet/>
      <dgm:spPr/>
      <dgm:t>
        <a:bodyPr/>
        <a:lstStyle/>
        <a:p>
          <a:r>
            <a:rPr lang="en-IN" dirty="0"/>
            <a:t>Individual: Nausea and digestive problems-’ I did not like to eat, my stomach felt heavy’</a:t>
          </a:r>
          <a:endParaRPr lang="en-US" dirty="0"/>
        </a:p>
      </dgm:t>
    </dgm:pt>
    <dgm:pt modelId="{A64E18A2-B2D2-4869-84F6-ED985C3FE734}" type="parTrans" cxnId="{45FC2290-394B-4800-AA74-AAE081E4A189}">
      <dgm:prSet/>
      <dgm:spPr/>
      <dgm:t>
        <a:bodyPr/>
        <a:lstStyle/>
        <a:p>
          <a:endParaRPr lang="en-US"/>
        </a:p>
      </dgm:t>
    </dgm:pt>
    <dgm:pt modelId="{1C6BFB74-4D9F-40CC-95AF-3325A1E70FE6}" type="sibTrans" cxnId="{45FC2290-394B-4800-AA74-AAE081E4A189}">
      <dgm:prSet/>
      <dgm:spPr/>
      <dgm:t>
        <a:bodyPr/>
        <a:lstStyle/>
        <a:p>
          <a:endParaRPr lang="en-US"/>
        </a:p>
      </dgm:t>
    </dgm:pt>
    <dgm:pt modelId="{7DF9EC99-6DCD-48FC-BBC0-60937B01441E}">
      <dgm:prSet/>
      <dgm:spPr/>
      <dgm:t>
        <a:bodyPr/>
        <a:lstStyle/>
        <a:p>
          <a:r>
            <a:rPr lang="en-IN" dirty="0"/>
            <a:t>Individual and family: Knowledge- beetroot and pomegranate were specifically mentioned.</a:t>
          </a:r>
          <a:endParaRPr lang="en-US" dirty="0"/>
        </a:p>
      </dgm:t>
    </dgm:pt>
    <dgm:pt modelId="{47EF5365-9E14-432C-8EB6-A6F60BB48A80}" type="parTrans" cxnId="{8B71D5E0-4E1D-469A-A639-BA2A30B616CF}">
      <dgm:prSet/>
      <dgm:spPr/>
      <dgm:t>
        <a:bodyPr/>
        <a:lstStyle/>
        <a:p>
          <a:endParaRPr lang="en-US"/>
        </a:p>
      </dgm:t>
    </dgm:pt>
    <dgm:pt modelId="{D2FC029C-21CA-40B6-BA04-F940B746A7D6}" type="sibTrans" cxnId="{8B71D5E0-4E1D-469A-A639-BA2A30B616CF}">
      <dgm:prSet/>
      <dgm:spPr/>
      <dgm:t>
        <a:bodyPr/>
        <a:lstStyle/>
        <a:p>
          <a:endParaRPr lang="en-US"/>
        </a:p>
      </dgm:t>
    </dgm:pt>
    <dgm:pt modelId="{2E5520EC-2857-4860-9192-838CA2E2DC23}">
      <dgm:prSet/>
      <dgm:spPr/>
      <dgm:t>
        <a:bodyPr/>
        <a:lstStyle/>
        <a:p>
          <a:r>
            <a:rPr lang="en-IN" dirty="0"/>
            <a:t>Family and community: Knowledge-should not eat dry food was considered low in energy.</a:t>
          </a:r>
          <a:endParaRPr lang="en-US" dirty="0"/>
        </a:p>
      </dgm:t>
    </dgm:pt>
    <dgm:pt modelId="{06F46402-4804-49BF-B5C7-BAC03573FA26}" type="parTrans" cxnId="{265C85C4-ABAE-4CE6-8DED-5B3D24C81F52}">
      <dgm:prSet/>
      <dgm:spPr/>
      <dgm:t>
        <a:bodyPr/>
        <a:lstStyle/>
        <a:p>
          <a:endParaRPr lang="en-US"/>
        </a:p>
      </dgm:t>
    </dgm:pt>
    <dgm:pt modelId="{1ECE7D71-2C31-4B08-AF3A-1618757FA7E8}" type="sibTrans" cxnId="{265C85C4-ABAE-4CE6-8DED-5B3D24C81F52}">
      <dgm:prSet/>
      <dgm:spPr/>
      <dgm:t>
        <a:bodyPr/>
        <a:lstStyle/>
        <a:p>
          <a:endParaRPr lang="en-US"/>
        </a:p>
      </dgm:t>
    </dgm:pt>
    <dgm:pt modelId="{772290A7-DF3E-4432-9ADF-6DC12454BC60}">
      <dgm:prSet/>
      <dgm:spPr/>
      <dgm:t>
        <a:bodyPr/>
        <a:lstStyle/>
        <a:p>
          <a:r>
            <a:rPr lang="en-IN" dirty="0"/>
            <a:t>Family: power and positionality- mother in-law took the decision of what should I eat.</a:t>
          </a:r>
          <a:endParaRPr lang="en-US" dirty="0"/>
        </a:p>
      </dgm:t>
    </dgm:pt>
    <dgm:pt modelId="{F5DE813D-1944-4E9A-8394-1263809B4116}" type="parTrans" cxnId="{3AB11C24-BFA2-402E-816D-29916C09F4CB}">
      <dgm:prSet/>
      <dgm:spPr/>
      <dgm:t>
        <a:bodyPr/>
        <a:lstStyle/>
        <a:p>
          <a:endParaRPr lang="en-US"/>
        </a:p>
      </dgm:t>
    </dgm:pt>
    <dgm:pt modelId="{3023B51C-0D45-4994-ADAC-5704F4B90334}" type="sibTrans" cxnId="{3AB11C24-BFA2-402E-816D-29916C09F4CB}">
      <dgm:prSet/>
      <dgm:spPr/>
      <dgm:t>
        <a:bodyPr/>
        <a:lstStyle/>
        <a:p>
          <a:endParaRPr lang="en-US"/>
        </a:p>
      </dgm:t>
    </dgm:pt>
    <dgm:pt modelId="{B5EDE691-3B29-4AAD-8C1C-97D38408AE00}" type="pres">
      <dgm:prSet presAssocID="{921DF5C8-04CD-4D0E-BC29-69A8E0B94228}" presName="linear" presStyleCnt="0">
        <dgm:presLayoutVars>
          <dgm:dir/>
          <dgm:animLvl val="lvl"/>
          <dgm:resizeHandles val="exact"/>
        </dgm:presLayoutVars>
      </dgm:prSet>
      <dgm:spPr/>
    </dgm:pt>
    <dgm:pt modelId="{64EBACD1-590F-41B8-88EF-C2F00FBADCBA}" type="pres">
      <dgm:prSet presAssocID="{32CD4E8B-0F74-4C55-96C2-252BC1A9628E}" presName="parentLin" presStyleCnt="0"/>
      <dgm:spPr/>
    </dgm:pt>
    <dgm:pt modelId="{69F743D8-5299-4BD5-A39A-E7453E4FEC16}" type="pres">
      <dgm:prSet presAssocID="{32CD4E8B-0F74-4C55-96C2-252BC1A9628E}" presName="parentLeftMargin" presStyleLbl="node1" presStyleIdx="0" presStyleCnt="2"/>
      <dgm:spPr/>
    </dgm:pt>
    <dgm:pt modelId="{0D3DF19F-7360-440B-B74F-8A9C024D0B9E}" type="pres">
      <dgm:prSet presAssocID="{32CD4E8B-0F74-4C55-96C2-252BC1A9628E}" presName="parentText" presStyleLbl="node1" presStyleIdx="0" presStyleCnt="2">
        <dgm:presLayoutVars>
          <dgm:chMax val="0"/>
          <dgm:bulletEnabled val="1"/>
        </dgm:presLayoutVars>
      </dgm:prSet>
      <dgm:spPr/>
    </dgm:pt>
    <dgm:pt modelId="{DAF896F6-06EB-4FD7-AF83-7AF2700FD150}" type="pres">
      <dgm:prSet presAssocID="{32CD4E8B-0F74-4C55-96C2-252BC1A9628E}" presName="negativeSpace" presStyleCnt="0"/>
      <dgm:spPr/>
    </dgm:pt>
    <dgm:pt modelId="{E7BF71E5-1488-4C5C-8E71-BBD1702AF3C4}" type="pres">
      <dgm:prSet presAssocID="{32CD4E8B-0F74-4C55-96C2-252BC1A9628E}" presName="childText" presStyleLbl="conFgAcc1" presStyleIdx="0" presStyleCnt="2">
        <dgm:presLayoutVars>
          <dgm:bulletEnabled val="1"/>
        </dgm:presLayoutVars>
      </dgm:prSet>
      <dgm:spPr/>
    </dgm:pt>
    <dgm:pt modelId="{BAB3B4C9-81C0-400E-A1F2-90A28D84BB8B}" type="pres">
      <dgm:prSet presAssocID="{34769A07-6E49-42C8-9186-09E750E283EE}" presName="spaceBetweenRectangles" presStyleCnt="0"/>
      <dgm:spPr/>
    </dgm:pt>
    <dgm:pt modelId="{61B547B2-55E1-4E87-8803-BCE905D9D2E8}" type="pres">
      <dgm:prSet presAssocID="{FCDAF182-2E27-4A52-9CDF-844F643C603C}" presName="parentLin" presStyleCnt="0"/>
      <dgm:spPr/>
    </dgm:pt>
    <dgm:pt modelId="{23AD74BF-5ABE-4D22-B20F-FC4D5DB4A3F6}" type="pres">
      <dgm:prSet presAssocID="{FCDAF182-2E27-4A52-9CDF-844F643C603C}" presName="parentLeftMargin" presStyleLbl="node1" presStyleIdx="0" presStyleCnt="2"/>
      <dgm:spPr/>
    </dgm:pt>
    <dgm:pt modelId="{E7389738-BFC3-4A4E-8B19-BBA33A5D1743}" type="pres">
      <dgm:prSet presAssocID="{FCDAF182-2E27-4A52-9CDF-844F643C603C}" presName="parentText" presStyleLbl="node1" presStyleIdx="1" presStyleCnt="2">
        <dgm:presLayoutVars>
          <dgm:chMax val="0"/>
          <dgm:bulletEnabled val="1"/>
        </dgm:presLayoutVars>
      </dgm:prSet>
      <dgm:spPr/>
    </dgm:pt>
    <dgm:pt modelId="{E5DC3DBA-AAC3-4DA9-810D-3012C4574850}" type="pres">
      <dgm:prSet presAssocID="{FCDAF182-2E27-4A52-9CDF-844F643C603C}" presName="negativeSpace" presStyleCnt="0"/>
      <dgm:spPr/>
    </dgm:pt>
    <dgm:pt modelId="{227D95A4-E9F1-4113-A85E-E5114853149A}" type="pres">
      <dgm:prSet presAssocID="{FCDAF182-2E27-4A52-9CDF-844F643C603C}" presName="childText" presStyleLbl="conFgAcc1" presStyleIdx="1" presStyleCnt="2">
        <dgm:presLayoutVars>
          <dgm:bulletEnabled val="1"/>
        </dgm:presLayoutVars>
      </dgm:prSet>
      <dgm:spPr/>
    </dgm:pt>
  </dgm:ptLst>
  <dgm:cxnLst>
    <dgm:cxn modelId="{2BBCF007-25FB-4E67-8E7E-DD0E3E11FA22}" srcId="{921DF5C8-04CD-4D0E-BC29-69A8E0B94228}" destId="{32CD4E8B-0F74-4C55-96C2-252BC1A9628E}" srcOrd="0" destOrd="0" parTransId="{13BF163B-4196-4418-9E85-FD64A3FF2B52}" sibTransId="{34769A07-6E49-42C8-9186-09E750E283EE}"/>
    <dgm:cxn modelId="{DFA7241E-0746-464A-B33C-68961E92ADF0}" type="presOf" srcId="{D20AB369-47B8-4946-815A-78D5742A4D22}" destId="{E7BF71E5-1488-4C5C-8E71-BBD1702AF3C4}" srcOrd="0" destOrd="0" presId="urn:microsoft.com/office/officeart/2005/8/layout/list1"/>
    <dgm:cxn modelId="{62ABDA22-410F-44D2-A0EB-5FF8A6DD1D3C}" srcId="{32CD4E8B-0F74-4C55-96C2-252BC1A9628E}" destId="{05966D0F-E624-4D44-A840-48EDA4D078A2}" srcOrd="3" destOrd="0" parTransId="{63CAA443-FDB3-4268-8F5A-BE5412DEC0BD}" sibTransId="{4A319DE5-F386-494C-9E0C-CE2787EB2E51}"/>
    <dgm:cxn modelId="{3AB11C24-BFA2-402E-816D-29916C09F4CB}" srcId="{FCDAF182-2E27-4A52-9CDF-844F643C603C}" destId="{772290A7-DF3E-4432-9ADF-6DC12454BC60}" srcOrd="3" destOrd="0" parTransId="{F5DE813D-1944-4E9A-8394-1263809B4116}" sibTransId="{3023B51C-0D45-4994-ADAC-5704F4B90334}"/>
    <dgm:cxn modelId="{BD297C25-23B2-4266-BB54-C4E3CC0E4D52}" type="presOf" srcId="{FCDAF182-2E27-4A52-9CDF-844F643C603C}" destId="{23AD74BF-5ABE-4D22-B20F-FC4D5DB4A3F6}" srcOrd="0" destOrd="0" presId="urn:microsoft.com/office/officeart/2005/8/layout/list1"/>
    <dgm:cxn modelId="{92B6962C-1584-4567-996C-E806FE9FEA3D}" srcId="{921DF5C8-04CD-4D0E-BC29-69A8E0B94228}" destId="{FCDAF182-2E27-4A52-9CDF-844F643C603C}" srcOrd="1" destOrd="0" parTransId="{9DA1F61C-AC50-4F75-9911-574C9B6A635A}" sibTransId="{322F90BC-DBC2-467D-ACFC-F32CE4DC9D86}"/>
    <dgm:cxn modelId="{AABE6A41-CE2F-4CDD-94EB-5334DD044998}" type="presOf" srcId="{32CD4E8B-0F74-4C55-96C2-252BC1A9628E}" destId="{69F743D8-5299-4BD5-A39A-E7453E4FEC16}" srcOrd="0" destOrd="0" presId="urn:microsoft.com/office/officeart/2005/8/layout/list1"/>
    <dgm:cxn modelId="{C7522668-1B82-4513-9F6A-1F4011B8313A}" type="presOf" srcId="{7DF9EC99-6DCD-48FC-BBC0-60937B01441E}" destId="{227D95A4-E9F1-4113-A85E-E5114853149A}" srcOrd="0" destOrd="1" presId="urn:microsoft.com/office/officeart/2005/8/layout/list1"/>
    <dgm:cxn modelId="{A2C8AF6B-C1C8-4661-8FED-82E22EAA7F89}" srcId="{32CD4E8B-0F74-4C55-96C2-252BC1A9628E}" destId="{D4509C1B-CFB1-422E-9C0B-1943832DA45A}" srcOrd="2" destOrd="0" parTransId="{8AF014DF-E80B-40BF-A7B4-F938587019C9}" sibTransId="{FAD18DED-EA20-4C2E-9FEF-FFF545878EB6}"/>
    <dgm:cxn modelId="{A6BD684D-E0E5-4680-B542-F27DABBDFFA7}" type="presOf" srcId="{772290A7-DF3E-4432-9ADF-6DC12454BC60}" destId="{227D95A4-E9F1-4113-A85E-E5114853149A}" srcOrd="0" destOrd="3" presId="urn:microsoft.com/office/officeart/2005/8/layout/list1"/>
    <dgm:cxn modelId="{DB94FF51-C8D3-40E8-A7D2-5044327EB2D5}" type="presOf" srcId="{05966D0F-E624-4D44-A840-48EDA4D078A2}" destId="{E7BF71E5-1488-4C5C-8E71-BBD1702AF3C4}" srcOrd="0" destOrd="3" presId="urn:microsoft.com/office/officeart/2005/8/layout/list1"/>
    <dgm:cxn modelId="{ECE03253-6F1D-41FA-922C-8DBD2ED096E8}" type="presOf" srcId="{20810E2F-B28B-4EA5-B9CD-D2EF40F26651}" destId="{E7BF71E5-1488-4C5C-8E71-BBD1702AF3C4}" srcOrd="0" destOrd="1" presId="urn:microsoft.com/office/officeart/2005/8/layout/list1"/>
    <dgm:cxn modelId="{74FFF15A-CE4D-4419-A232-ED0774F16938}" type="presOf" srcId="{FCDAF182-2E27-4A52-9CDF-844F643C603C}" destId="{E7389738-BFC3-4A4E-8B19-BBA33A5D1743}" srcOrd="1" destOrd="0" presId="urn:microsoft.com/office/officeart/2005/8/layout/list1"/>
    <dgm:cxn modelId="{45FC2290-394B-4800-AA74-AAE081E4A189}" srcId="{FCDAF182-2E27-4A52-9CDF-844F643C603C}" destId="{7D879F4A-768B-4D21-9206-0F24ED03BFA5}" srcOrd="0" destOrd="0" parTransId="{A64E18A2-B2D2-4869-84F6-ED985C3FE734}" sibTransId="{1C6BFB74-4D9F-40CC-95AF-3325A1E70FE6}"/>
    <dgm:cxn modelId="{BC76BD90-809F-42F6-8A00-AEAF94D4338B}" type="presOf" srcId="{D4509C1B-CFB1-422E-9C0B-1943832DA45A}" destId="{E7BF71E5-1488-4C5C-8E71-BBD1702AF3C4}" srcOrd="0" destOrd="2" presId="urn:microsoft.com/office/officeart/2005/8/layout/list1"/>
    <dgm:cxn modelId="{399DB894-4ECE-4F9B-8470-DF5D44B68A97}" srcId="{32CD4E8B-0F74-4C55-96C2-252BC1A9628E}" destId="{20810E2F-B28B-4EA5-B9CD-D2EF40F26651}" srcOrd="1" destOrd="0" parTransId="{2830F094-239A-493B-A0EA-52C4F619AD0B}" sibTransId="{2986CD64-5862-4F94-AA0F-A54AF6E6E306}"/>
    <dgm:cxn modelId="{32375C9A-69B3-4C6F-B142-DFE5BF2FA77D}" type="presOf" srcId="{32CD4E8B-0F74-4C55-96C2-252BC1A9628E}" destId="{0D3DF19F-7360-440B-B74F-8A9C024D0B9E}" srcOrd="1" destOrd="0" presId="urn:microsoft.com/office/officeart/2005/8/layout/list1"/>
    <dgm:cxn modelId="{850DCFB8-B69B-4123-8C83-E0827D7D6305}" srcId="{32CD4E8B-0F74-4C55-96C2-252BC1A9628E}" destId="{D20AB369-47B8-4946-815A-78D5742A4D22}" srcOrd="0" destOrd="0" parTransId="{4F8AF04F-5600-4ECE-AD14-BD9AA2A25DA9}" sibTransId="{CFBC6472-7572-4A86-A605-D795B8BAA491}"/>
    <dgm:cxn modelId="{B55CB7BC-B268-45B3-B0D4-F1868D02EEA0}" type="presOf" srcId="{921DF5C8-04CD-4D0E-BC29-69A8E0B94228}" destId="{B5EDE691-3B29-4AAD-8C1C-97D38408AE00}" srcOrd="0" destOrd="0" presId="urn:microsoft.com/office/officeart/2005/8/layout/list1"/>
    <dgm:cxn modelId="{265C85C4-ABAE-4CE6-8DED-5B3D24C81F52}" srcId="{FCDAF182-2E27-4A52-9CDF-844F643C603C}" destId="{2E5520EC-2857-4860-9192-838CA2E2DC23}" srcOrd="2" destOrd="0" parTransId="{06F46402-4804-49BF-B5C7-BAC03573FA26}" sibTransId="{1ECE7D71-2C31-4B08-AF3A-1618757FA7E8}"/>
    <dgm:cxn modelId="{5E4F84C7-9F41-4A6D-84CC-C84A4E5A02C1}" type="presOf" srcId="{2E5520EC-2857-4860-9192-838CA2E2DC23}" destId="{227D95A4-E9F1-4113-A85E-E5114853149A}" srcOrd="0" destOrd="2" presId="urn:microsoft.com/office/officeart/2005/8/layout/list1"/>
    <dgm:cxn modelId="{8B71D5E0-4E1D-469A-A639-BA2A30B616CF}" srcId="{FCDAF182-2E27-4A52-9CDF-844F643C603C}" destId="{7DF9EC99-6DCD-48FC-BBC0-60937B01441E}" srcOrd="1" destOrd="0" parTransId="{47EF5365-9E14-432C-8EB6-A6F60BB48A80}" sibTransId="{D2FC029C-21CA-40B6-BA04-F940B746A7D6}"/>
    <dgm:cxn modelId="{CE8C81FB-B36C-47E2-AE4E-35A75648DBE0}" type="presOf" srcId="{7D879F4A-768B-4D21-9206-0F24ED03BFA5}" destId="{227D95A4-E9F1-4113-A85E-E5114853149A}" srcOrd="0" destOrd="0" presId="urn:microsoft.com/office/officeart/2005/8/layout/list1"/>
    <dgm:cxn modelId="{2C0E273C-C2AF-4BCB-B497-13628B25498F}" type="presParOf" srcId="{B5EDE691-3B29-4AAD-8C1C-97D38408AE00}" destId="{64EBACD1-590F-41B8-88EF-C2F00FBADCBA}" srcOrd="0" destOrd="0" presId="urn:microsoft.com/office/officeart/2005/8/layout/list1"/>
    <dgm:cxn modelId="{A5B6E9E4-1155-4CDE-A8F3-20CAA7B40F54}" type="presParOf" srcId="{64EBACD1-590F-41B8-88EF-C2F00FBADCBA}" destId="{69F743D8-5299-4BD5-A39A-E7453E4FEC16}" srcOrd="0" destOrd="0" presId="urn:microsoft.com/office/officeart/2005/8/layout/list1"/>
    <dgm:cxn modelId="{54C800B6-65D4-4E92-9331-952FB0F25A28}" type="presParOf" srcId="{64EBACD1-590F-41B8-88EF-C2F00FBADCBA}" destId="{0D3DF19F-7360-440B-B74F-8A9C024D0B9E}" srcOrd="1" destOrd="0" presId="urn:microsoft.com/office/officeart/2005/8/layout/list1"/>
    <dgm:cxn modelId="{BEE44F8D-4625-4EB8-A0D2-C7CE8BE9C321}" type="presParOf" srcId="{B5EDE691-3B29-4AAD-8C1C-97D38408AE00}" destId="{DAF896F6-06EB-4FD7-AF83-7AF2700FD150}" srcOrd="1" destOrd="0" presId="urn:microsoft.com/office/officeart/2005/8/layout/list1"/>
    <dgm:cxn modelId="{D6E20E9A-CDEC-4F7E-B51E-F34C544F49E1}" type="presParOf" srcId="{B5EDE691-3B29-4AAD-8C1C-97D38408AE00}" destId="{E7BF71E5-1488-4C5C-8E71-BBD1702AF3C4}" srcOrd="2" destOrd="0" presId="urn:microsoft.com/office/officeart/2005/8/layout/list1"/>
    <dgm:cxn modelId="{123B0232-E07E-4A5C-9688-79130F9C5841}" type="presParOf" srcId="{B5EDE691-3B29-4AAD-8C1C-97D38408AE00}" destId="{BAB3B4C9-81C0-400E-A1F2-90A28D84BB8B}" srcOrd="3" destOrd="0" presId="urn:microsoft.com/office/officeart/2005/8/layout/list1"/>
    <dgm:cxn modelId="{0951BDEC-04E0-4054-85A5-4E1C0096D783}" type="presParOf" srcId="{B5EDE691-3B29-4AAD-8C1C-97D38408AE00}" destId="{61B547B2-55E1-4E87-8803-BCE905D9D2E8}" srcOrd="4" destOrd="0" presId="urn:microsoft.com/office/officeart/2005/8/layout/list1"/>
    <dgm:cxn modelId="{04C5563E-B5B4-407D-947D-C1A1294CD4A7}" type="presParOf" srcId="{61B547B2-55E1-4E87-8803-BCE905D9D2E8}" destId="{23AD74BF-5ABE-4D22-B20F-FC4D5DB4A3F6}" srcOrd="0" destOrd="0" presId="urn:microsoft.com/office/officeart/2005/8/layout/list1"/>
    <dgm:cxn modelId="{3C692DA3-931D-40BE-8BC4-94C033BAE1DC}" type="presParOf" srcId="{61B547B2-55E1-4E87-8803-BCE905D9D2E8}" destId="{E7389738-BFC3-4A4E-8B19-BBA33A5D1743}" srcOrd="1" destOrd="0" presId="urn:microsoft.com/office/officeart/2005/8/layout/list1"/>
    <dgm:cxn modelId="{D3730781-103F-41C0-86F6-BB4054468E8D}" type="presParOf" srcId="{B5EDE691-3B29-4AAD-8C1C-97D38408AE00}" destId="{E5DC3DBA-AAC3-4DA9-810D-3012C4574850}" srcOrd="5" destOrd="0" presId="urn:microsoft.com/office/officeart/2005/8/layout/list1"/>
    <dgm:cxn modelId="{D76B4C9D-A816-481E-BEE4-64099CCB8D5D}" type="presParOf" srcId="{B5EDE691-3B29-4AAD-8C1C-97D38408AE00}" destId="{227D95A4-E9F1-4113-A85E-E5114853149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4FAB9E-4217-4916-B71F-24D892116057}"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6C948E72-CB03-418C-A12E-95802B8DB0D5}">
      <dgm:prSet/>
      <dgm:spPr/>
      <dgm:t>
        <a:bodyPr/>
        <a:lstStyle/>
        <a:p>
          <a:r>
            <a:rPr lang="en-IN" dirty="0"/>
            <a:t>CONSUMPTION OF IFA</a:t>
          </a:r>
          <a:endParaRPr lang="en-US" dirty="0"/>
        </a:p>
      </dgm:t>
    </dgm:pt>
    <dgm:pt modelId="{692620BA-E547-48C3-A1F7-37378C6A7946}" type="parTrans" cxnId="{DBFD92E0-E3A2-46DB-86CD-14352225AA17}">
      <dgm:prSet/>
      <dgm:spPr/>
      <dgm:t>
        <a:bodyPr/>
        <a:lstStyle/>
        <a:p>
          <a:endParaRPr lang="en-US"/>
        </a:p>
      </dgm:t>
    </dgm:pt>
    <dgm:pt modelId="{A4C30909-84DD-4B21-BCE7-FEC33988B62F}" type="sibTrans" cxnId="{DBFD92E0-E3A2-46DB-86CD-14352225AA17}">
      <dgm:prSet/>
      <dgm:spPr/>
      <dgm:t>
        <a:bodyPr/>
        <a:lstStyle/>
        <a:p>
          <a:endParaRPr lang="en-US"/>
        </a:p>
      </dgm:t>
    </dgm:pt>
    <dgm:pt modelId="{EC3895BF-C390-4A9B-AB99-337C8E699080}">
      <dgm:prSet/>
      <dgm:spPr/>
      <dgm:t>
        <a:bodyPr/>
        <a:lstStyle/>
        <a:p>
          <a:r>
            <a:rPr lang="en-IN" dirty="0"/>
            <a:t>Individuals: Knowledge- ‘it gives energy, you won’t have weakness.’ ‘Amount of blood increases’</a:t>
          </a:r>
          <a:endParaRPr lang="en-US" dirty="0"/>
        </a:p>
      </dgm:t>
    </dgm:pt>
    <dgm:pt modelId="{D210C6CD-8587-4169-9944-F6D54FC15B7F}" type="parTrans" cxnId="{FBE0DE26-46F3-4612-81A2-DD9D4A8D5896}">
      <dgm:prSet/>
      <dgm:spPr/>
      <dgm:t>
        <a:bodyPr/>
        <a:lstStyle/>
        <a:p>
          <a:endParaRPr lang="en-US"/>
        </a:p>
      </dgm:t>
    </dgm:pt>
    <dgm:pt modelId="{870098E3-7DDE-4928-A29A-A18591BD45DA}" type="sibTrans" cxnId="{FBE0DE26-46F3-4612-81A2-DD9D4A8D5896}">
      <dgm:prSet/>
      <dgm:spPr/>
      <dgm:t>
        <a:bodyPr/>
        <a:lstStyle/>
        <a:p>
          <a:endParaRPr lang="en-US"/>
        </a:p>
      </dgm:t>
    </dgm:pt>
    <dgm:pt modelId="{699DB38E-46B0-466B-AEBB-46B1A2BAD80C}">
      <dgm:prSet/>
      <dgm:spPr/>
      <dgm:t>
        <a:bodyPr/>
        <a:lstStyle/>
        <a:p>
          <a:r>
            <a:rPr lang="en-IN" dirty="0"/>
            <a:t>Individuals: Side-effects- commonly </a:t>
          </a:r>
          <a:r>
            <a:rPr lang="en-IN" dirty="0" err="1"/>
            <a:t>percieved</a:t>
          </a:r>
          <a:r>
            <a:rPr lang="en-IN" dirty="0"/>
            <a:t> side effects(digestive problems, black stool, vomiting)</a:t>
          </a:r>
          <a:endParaRPr lang="en-US" dirty="0"/>
        </a:p>
      </dgm:t>
    </dgm:pt>
    <dgm:pt modelId="{4AF9BC72-EBC9-4338-8F7B-528B6AAFE862}" type="parTrans" cxnId="{E361862E-8A23-419A-824D-DADD1FFFB5A9}">
      <dgm:prSet/>
      <dgm:spPr/>
      <dgm:t>
        <a:bodyPr/>
        <a:lstStyle/>
        <a:p>
          <a:endParaRPr lang="en-US"/>
        </a:p>
      </dgm:t>
    </dgm:pt>
    <dgm:pt modelId="{49E79B6D-023B-475B-AC85-92A2DC84B82D}" type="sibTrans" cxnId="{E361862E-8A23-419A-824D-DADD1FFFB5A9}">
      <dgm:prSet/>
      <dgm:spPr/>
      <dgm:t>
        <a:bodyPr/>
        <a:lstStyle/>
        <a:p>
          <a:endParaRPr lang="en-US"/>
        </a:p>
      </dgm:t>
    </dgm:pt>
    <dgm:pt modelId="{D1EAB206-5AA0-455B-B7F8-0590972D46A8}">
      <dgm:prSet/>
      <dgm:spPr/>
      <dgm:t>
        <a:bodyPr/>
        <a:lstStyle/>
        <a:p>
          <a:r>
            <a:rPr lang="en-IN" dirty="0"/>
            <a:t>Family: Power and positionality- ‘mother in-law brought IFA tablet for her daughter in-law and few keep check also.</a:t>
          </a:r>
          <a:endParaRPr lang="en-US" dirty="0"/>
        </a:p>
      </dgm:t>
    </dgm:pt>
    <dgm:pt modelId="{F2103EA1-C941-4F45-BD0F-50F203152216}" type="parTrans" cxnId="{BA6767C5-F3A5-454C-8017-EB1326D06DC4}">
      <dgm:prSet/>
      <dgm:spPr/>
      <dgm:t>
        <a:bodyPr/>
        <a:lstStyle/>
        <a:p>
          <a:endParaRPr lang="en-US"/>
        </a:p>
      </dgm:t>
    </dgm:pt>
    <dgm:pt modelId="{4747C989-7A80-471A-AF5B-C792FFA03B14}" type="sibTrans" cxnId="{BA6767C5-F3A5-454C-8017-EB1326D06DC4}">
      <dgm:prSet/>
      <dgm:spPr/>
      <dgm:t>
        <a:bodyPr/>
        <a:lstStyle/>
        <a:p>
          <a:endParaRPr lang="en-US"/>
        </a:p>
      </dgm:t>
    </dgm:pt>
    <dgm:pt modelId="{1D3C8D35-46C9-494B-B86F-7408C47400B0}" type="pres">
      <dgm:prSet presAssocID="{9B4FAB9E-4217-4916-B71F-24D892116057}" presName="linear" presStyleCnt="0">
        <dgm:presLayoutVars>
          <dgm:animLvl val="lvl"/>
          <dgm:resizeHandles val="exact"/>
        </dgm:presLayoutVars>
      </dgm:prSet>
      <dgm:spPr/>
    </dgm:pt>
    <dgm:pt modelId="{B1595299-69AE-43EF-8BD0-7F9209F6B026}" type="pres">
      <dgm:prSet presAssocID="{6C948E72-CB03-418C-A12E-95802B8DB0D5}" presName="parentText" presStyleLbl="node1" presStyleIdx="0" presStyleCnt="1" custLinFactNeighborX="-5481" custLinFactNeighborY="-41397">
        <dgm:presLayoutVars>
          <dgm:chMax val="0"/>
          <dgm:bulletEnabled val="1"/>
        </dgm:presLayoutVars>
      </dgm:prSet>
      <dgm:spPr/>
    </dgm:pt>
    <dgm:pt modelId="{D7AA9EB8-59E7-4E05-A175-AF6831ADA632}" type="pres">
      <dgm:prSet presAssocID="{6C948E72-CB03-418C-A12E-95802B8DB0D5}" presName="childText" presStyleLbl="revTx" presStyleIdx="0" presStyleCnt="1">
        <dgm:presLayoutVars>
          <dgm:bulletEnabled val="1"/>
        </dgm:presLayoutVars>
      </dgm:prSet>
      <dgm:spPr/>
    </dgm:pt>
  </dgm:ptLst>
  <dgm:cxnLst>
    <dgm:cxn modelId="{EABB5501-2563-4CFA-A1A5-4918DCBDB389}" type="presOf" srcId="{9B4FAB9E-4217-4916-B71F-24D892116057}" destId="{1D3C8D35-46C9-494B-B86F-7408C47400B0}" srcOrd="0" destOrd="0" presId="urn:microsoft.com/office/officeart/2005/8/layout/vList2"/>
    <dgm:cxn modelId="{FBE0DE26-46F3-4612-81A2-DD9D4A8D5896}" srcId="{6C948E72-CB03-418C-A12E-95802B8DB0D5}" destId="{EC3895BF-C390-4A9B-AB99-337C8E699080}" srcOrd="0" destOrd="0" parTransId="{D210C6CD-8587-4169-9944-F6D54FC15B7F}" sibTransId="{870098E3-7DDE-4928-A29A-A18591BD45DA}"/>
    <dgm:cxn modelId="{E361862E-8A23-419A-824D-DADD1FFFB5A9}" srcId="{6C948E72-CB03-418C-A12E-95802B8DB0D5}" destId="{699DB38E-46B0-466B-AEBB-46B1A2BAD80C}" srcOrd="1" destOrd="0" parTransId="{4AF9BC72-EBC9-4338-8F7B-528B6AAFE862}" sibTransId="{49E79B6D-023B-475B-AC85-92A2DC84B82D}"/>
    <dgm:cxn modelId="{95C75535-1E84-4D28-B7F6-6D3331F5AEBA}" type="presOf" srcId="{6C948E72-CB03-418C-A12E-95802B8DB0D5}" destId="{B1595299-69AE-43EF-8BD0-7F9209F6B026}" srcOrd="0" destOrd="0" presId="urn:microsoft.com/office/officeart/2005/8/layout/vList2"/>
    <dgm:cxn modelId="{4622EA45-80F2-4157-ABEC-835BDA1CE5D7}" type="presOf" srcId="{699DB38E-46B0-466B-AEBB-46B1A2BAD80C}" destId="{D7AA9EB8-59E7-4E05-A175-AF6831ADA632}" srcOrd="0" destOrd="1" presId="urn:microsoft.com/office/officeart/2005/8/layout/vList2"/>
    <dgm:cxn modelId="{80AD9591-0FBB-4A36-A7BE-6EBEE9402C26}" type="presOf" srcId="{EC3895BF-C390-4A9B-AB99-337C8E699080}" destId="{D7AA9EB8-59E7-4E05-A175-AF6831ADA632}" srcOrd="0" destOrd="0" presId="urn:microsoft.com/office/officeart/2005/8/layout/vList2"/>
    <dgm:cxn modelId="{BA6767C5-F3A5-454C-8017-EB1326D06DC4}" srcId="{6C948E72-CB03-418C-A12E-95802B8DB0D5}" destId="{D1EAB206-5AA0-455B-B7F8-0590972D46A8}" srcOrd="2" destOrd="0" parTransId="{F2103EA1-C941-4F45-BD0F-50F203152216}" sibTransId="{4747C989-7A80-471A-AF5B-C792FFA03B14}"/>
    <dgm:cxn modelId="{C2FC55CE-B0C6-4F66-8E40-6AE0C22524D9}" type="presOf" srcId="{D1EAB206-5AA0-455B-B7F8-0590972D46A8}" destId="{D7AA9EB8-59E7-4E05-A175-AF6831ADA632}" srcOrd="0" destOrd="2" presId="urn:microsoft.com/office/officeart/2005/8/layout/vList2"/>
    <dgm:cxn modelId="{DBFD92E0-E3A2-46DB-86CD-14352225AA17}" srcId="{9B4FAB9E-4217-4916-B71F-24D892116057}" destId="{6C948E72-CB03-418C-A12E-95802B8DB0D5}" srcOrd="0" destOrd="0" parTransId="{692620BA-E547-48C3-A1F7-37378C6A7946}" sibTransId="{A4C30909-84DD-4B21-BCE7-FEC33988B62F}"/>
    <dgm:cxn modelId="{D2AFE10B-ADCC-4F25-8EFE-3C6471BF1517}" type="presParOf" srcId="{1D3C8D35-46C9-494B-B86F-7408C47400B0}" destId="{B1595299-69AE-43EF-8BD0-7F9209F6B026}" srcOrd="0" destOrd="0" presId="urn:microsoft.com/office/officeart/2005/8/layout/vList2"/>
    <dgm:cxn modelId="{0A7B9EAC-DEF8-474D-B85E-D482B65BE80E}" type="presParOf" srcId="{1D3C8D35-46C9-494B-B86F-7408C47400B0}" destId="{D7AA9EB8-59E7-4E05-A175-AF6831ADA632}"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EBE4C2-1C72-4750-9D20-8D9BF940B644}"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18A4C538-CE12-4743-97F0-9EC96CCF3323}">
      <dgm:prSet/>
      <dgm:spPr/>
      <dgm:t>
        <a:bodyPr/>
        <a:lstStyle/>
        <a:p>
          <a:r>
            <a:rPr lang="en-GB"/>
            <a:t>Complex interventions are necessaryto address the multiple causes of anemia in this context.</a:t>
          </a:r>
          <a:endParaRPr lang="en-US"/>
        </a:p>
      </dgm:t>
    </dgm:pt>
    <dgm:pt modelId="{0040E71E-5E9C-42DC-8115-18B91E97B950}" type="parTrans" cxnId="{731EECEB-DCA9-495C-9D2F-3E120C48B1C8}">
      <dgm:prSet/>
      <dgm:spPr/>
      <dgm:t>
        <a:bodyPr/>
        <a:lstStyle/>
        <a:p>
          <a:endParaRPr lang="en-US"/>
        </a:p>
      </dgm:t>
    </dgm:pt>
    <dgm:pt modelId="{DDF705A1-61D4-40AB-92CD-3ECED9BC0001}" type="sibTrans" cxnId="{731EECEB-DCA9-495C-9D2F-3E120C48B1C8}">
      <dgm:prSet/>
      <dgm:spPr/>
      <dgm:t>
        <a:bodyPr/>
        <a:lstStyle/>
        <a:p>
          <a:endParaRPr lang="en-US"/>
        </a:p>
      </dgm:t>
    </dgm:pt>
    <dgm:pt modelId="{5813CB65-F1D6-4660-85F1-90A2E406C39B}">
      <dgm:prSet/>
      <dgm:spPr/>
      <dgm:t>
        <a:bodyPr/>
        <a:lstStyle/>
        <a:p>
          <a:r>
            <a:rPr lang="en-GB"/>
            <a:t>Pregnant women and other family members lacked awareness.</a:t>
          </a:r>
          <a:endParaRPr lang="en-US"/>
        </a:p>
      </dgm:t>
    </dgm:pt>
    <dgm:pt modelId="{B66B9B24-4119-4697-AA45-F1EFF185EC45}" type="parTrans" cxnId="{8F70DA9A-A7BB-4C37-8AC8-BEA3BA9E0E78}">
      <dgm:prSet/>
      <dgm:spPr/>
      <dgm:t>
        <a:bodyPr/>
        <a:lstStyle/>
        <a:p>
          <a:endParaRPr lang="en-US"/>
        </a:p>
      </dgm:t>
    </dgm:pt>
    <dgm:pt modelId="{BBF39952-B170-44C8-87E8-2CB6175D1C9C}" type="sibTrans" cxnId="{8F70DA9A-A7BB-4C37-8AC8-BEA3BA9E0E78}">
      <dgm:prSet/>
      <dgm:spPr/>
      <dgm:t>
        <a:bodyPr/>
        <a:lstStyle/>
        <a:p>
          <a:endParaRPr lang="en-US"/>
        </a:p>
      </dgm:t>
    </dgm:pt>
    <dgm:pt modelId="{CFB2DACB-4454-4803-9CEE-7AA8514D5514}">
      <dgm:prSet/>
      <dgm:spPr/>
      <dgm:t>
        <a:bodyPr/>
        <a:lstStyle/>
        <a:p>
          <a:r>
            <a:rPr lang="en-GB"/>
            <a:t>Harmful gender norms restricted women's mobility, access to iron rich food and antenatal care.</a:t>
          </a:r>
          <a:endParaRPr lang="en-US"/>
        </a:p>
      </dgm:t>
    </dgm:pt>
    <dgm:pt modelId="{29D181EA-0309-4654-A9AA-05DA0D6E4D37}" type="parTrans" cxnId="{D22E2FAA-0308-4B9E-9EF7-38E4A06FD96C}">
      <dgm:prSet/>
      <dgm:spPr/>
      <dgm:t>
        <a:bodyPr/>
        <a:lstStyle/>
        <a:p>
          <a:endParaRPr lang="en-US"/>
        </a:p>
      </dgm:t>
    </dgm:pt>
    <dgm:pt modelId="{9F9F4E7A-AACE-4838-BB23-648A183BA863}" type="sibTrans" cxnId="{D22E2FAA-0308-4B9E-9EF7-38E4A06FD96C}">
      <dgm:prSet/>
      <dgm:spPr/>
      <dgm:t>
        <a:bodyPr/>
        <a:lstStyle/>
        <a:p>
          <a:endParaRPr lang="en-US"/>
        </a:p>
      </dgm:t>
    </dgm:pt>
    <dgm:pt modelId="{CBAA843F-91B9-4C06-ADC4-176042486BDC}" type="pres">
      <dgm:prSet presAssocID="{9EEBE4C2-1C72-4750-9D20-8D9BF940B644}" presName="hierChild1" presStyleCnt="0">
        <dgm:presLayoutVars>
          <dgm:chPref val="1"/>
          <dgm:dir/>
          <dgm:animOne val="branch"/>
          <dgm:animLvl val="lvl"/>
          <dgm:resizeHandles/>
        </dgm:presLayoutVars>
      </dgm:prSet>
      <dgm:spPr/>
    </dgm:pt>
    <dgm:pt modelId="{D4DC66A3-C9F3-45F2-9105-6930D5BF4130}" type="pres">
      <dgm:prSet presAssocID="{18A4C538-CE12-4743-97F0-9EC96CCF3323}" presName="hierRoot1" presStyleCnt="0"/>
      <dgm:spPr/>
    </dgm:pt>
    <dgm:pt modelId="{E0EC7A5D-5759-45C2-AAC1-BDA2900718FF}" type="pres">
      <dgm:prSet presAssocID="{18A4C538-CE12-4743-97F0-9EC96CCF3323}" presName="composite" presStyleCnt="0"/>
      <dgm:spPr/>
    </dgm:pt>
    <dgm:pt modelId="{3DBF9A4A-5AD2-4258-A7DE-318B0B8E6878}" type="pres">
      <dgm:prSet presAssocID="{18A4C538-CE12-4743-97F0-9EC96CCF3323}" presName="background" presStyleLbl="node0" presStyleIdx="0" presStyleCnt="3"/>
      <dgm:spPr/>
    </dgm:pt>
    <dgm:pt modelId="{D6EA528A-7685-4833-90D4-2CD652A288DD}" type="pres">
      <dgm:prSet presAssocID="{18A4C538-CE12-4743-97F0-9EC96CCF3323}" presName="text" presStyleLbl="fgAcc0" presStyleIdx="0" presStyleCnt="3">
        <dgm:presLayoutVars>
          <dgm:chPref val="3"/>
        </dgm:presLayoutVars>
      </dgm:prSet>
      <dgm:spPr/>
    </dgm:pt>
    <dgm:pt modelId="{48CF2BBE-5C22-4992-9B81-AC220DFF2109}" type="pres">
      <dgm:prSet presAssocID="{18A4C538-CE12-4743-97F0-9EC96CCF3323}" presName="hierChild2" presStyleCnt="0"/>
      <dgm:spPr/>
    </dgm:pt>
    <dgm:pt modelId="{F924A9FA-9DB8-4C41-952E-105DFD3FF8FC}" type="pres">
      <dgm:prSet presAssocID="{5813CB65-F1D6-4660-85F1-90A2E406C39B}" presName="hierRoot1" presStyleCnt="0"/>
      <dgm:spPr/>
    </dgm:pt>
    <dgm:pt modelId="{8130CBA0-4853-459D-B537-99ACABAC5E2C}" type="pres">
      <dgm:prSet presAssocID="{5813CB65-F1D6-4660-85F1-90A2E406C39B}" presName="composite" presStyleCnt="0"/>
      <dgm:spPr/>
    </dgm:pt>
    <dgm:pt modelId="{E9E5F021-607A-468F-BB20-A9A46ABC653E}" type="pres">
      <dgm:prSet presAssocID="{5813CB65-F1D6-4660-85F1-90A2E406C39B}" presName="background" presStyleLbl="node0" presStyleIdx="1" presStyleCnt="3"/>
      <dgm:spPr/>
    </dgm:pt>
    <dgm:pt modelId="{0A7B78C2-39AC-4760-B92D-3E1D9734C905}" type="pres">
      <dgm:prSet presAssocID="{5813CB65-F1D6-4660-85F1-90A2E406C39B}" presName="text" presStyleLbl="fgAcc0" presStyleIdx="1" presStyleCnt="3">
        <dgm:presLayoutVars>
          <dgm:chPref val="3"/>
        </dgm:presLayoutVars>
      </dgm:prSet>
      <dgm:spPr/>
    </dgm:pt>
    <dgm:pt modelId="{11729FC3-9EC5-4E34-A2B9-589F6F8F1A7F}" type="pres">
      <dgm:prSet presAssocID="{5813CB65-F1D6-4660-85F1-90A2E406C39B}" presName="hierChild2" presStyleCnt="0"/>
      <dgm:spPr/>
    </dgm:pt>
    <dgm:pt modelId="{2DF0CB03-C8BC-4093-A2A2-6D297C18BADF}" type="pres">
      <dgm:prSet presAssocID="{CFB2DACB-4454-4803-9CEE-7AA8514D5514}" presName="hierRoot1" presStyleCnt="0"/>
      <dgm:spPr/>
    </dgm:pt>
    <dgm:pt modelId="{DC61883D-0522-4444-AA0D-EF1E511D688C}" type="pres">
      <dgm:prSet presAssocID="{CFB2DACB-4454-4803-9CEE-7AA8514D5514}" presName="composite" presStyleCnt="0"/>
      <dgm:spPr/>
    </dgm:pt>
    <dgm:pt modelId="{C2686E23-5667-4FA7-A410-29940B9DE0F0}" type="pres">
      <dgm:prSet presAssocID="{CFB2DACB-4454-4803-9CEE-7AA8514D5514}" presName="background" presStyleLbl="node0" presStyleIdx="2" presStyleCnt="3"/>
      <dgm:spPr/>
    </dgm:pt>
    <dgm:pt modelId="{1A1D4157-21E6-40FF-B982-D47230421C28}" type="pres">
      <dgm:prSet presAssocID="{CFB2DACB-4454-4803-9CEE-7AA8514D5514}" presName="text" presStyleLbl="fgAcc0" presStyleIdx="2" presStyleCnt="3">
        <dgm:presLayoutVars>
          <dgm:chPref val="3"/>
        </dgm:presLayoutVars>
      </dgm:prSet>
      <dgm:spPr/>
    </dgm:pt>
    <dgm:pt modelId="{46CD4F25-1513-4185-A503-AE0389112650}" type="pres">
      <dgm:prSet presAssocID="{CFB2DACB-4454-4803-9CEE-7AA8514D5514}" presName="hierChild2" presStyleCnt="0"/>
      <dgm:spPr/>
    </dgm:pt>
  </dgm:ptLst>
  <dgm:cxnLst>
    <dgm:cxn modelId="{7EF19223-3D48-4CC1-A3DC-348507AF4B36}" type="presOf" srcId="{18A4C538-CE12-4743-97F0-9EC96CCF3323}" destId="{D6EA528A-7685-4833-90D4-2CD652A288DD}" srcOrd="0" destOrd="0" presId="urn:microsoft.com/office/officeart/2005/8/layout/hierarchy1"/>
    <dgm:cxn modelId="{6A9B7337-44DA-466A-A9FF-ACA50DDA9348}" type="presOf" srcId="{9EEBE4C2-1C72-4750-9D20-8D9BF940B644}" destId="{CBAA843F-91B9-4C06-ADC4-176042486BDC}" srcOrd="0" destOrd="0" presId="urn:microsoft.com/office/officeart/2005/8/layout/hierarchy1"/>
    <dgm:cxn modelId="{1DB3EF78-C879-4658-A6E5-89035C3E16EA}" type="presOf" srcId="{CFB2DACB-4454-4803-9CEE-7AA8514D5514}" destId="{1A1D4157-21E6-40FF-B982-D47230421C28}" srcOrd="0" destOrd="0" presId="urn:microsoft.com/office/officeart/2005/8/layout/hierarchy1"/>
    <dgm:cxn modelId="{8F70DA9A-A7BB-4C37-8AC8-BEA3BA9E0E78}" srcId="{9EEBE4C2-1C72-4750-9D20-8D9BF940B644}" destId="{5813CB65-F1D6-4660-85F1-90A2E406C39B}" srcOrd="1" destOrd="0" parTransId="{B66B9B24-4119-4697-AA45-F1EFF185EC45}" sibTransId="{BBF39952-B170-44C8-87E8-2CB6175D1C9C}"/>
    <dgm:cxn modelId="{D22E2FAA-0308-4B9E-9EF7-38E4A06FD96C}" srcId="{9EEBE4C2-1C72-4750-9D20-8D9BF940B644}" destId="{CFB2DACB-4454-4803-9CEE-7AA8514D5514}" srcOrd="2" destOrd="0" parTransId="{29D181EA-0309-4654-A9AA-05DA0D6E4D37}" sibTransId="{9F9F4E7A-AACE-4838-BB23-648A183BA863}"/>
    <dgm:cxn modelId="{7C663FE8-3359-480E-9F0F-403680A28B28}" type="presOf" srcId="{5813CB65-F1D6-4660-85F1-90A2E406C39B}" destId="{0A7B78C2-39AC-4760-B92D-3E1D9734C905}" srcOrd="0" destOrd="0" presId="urn:microsoft.com/office/officeart/2005/8/layout/hierarchy1"/>
    <dgm:cxn modelId="{731EECEB-DCA9-495C-9D2F-3E120C48B1C8}" srcId="{9EEBE4C2-1C72-4750-9D20-8D9BF940B644}" destId="{18A4C538-CE12-4743-97F0-9EC96CCF3323}" srcOrd="0" destOrd="0" parTransId="{0040E71E-5E9C-42DC-8115-18B91E97B950}" sibTransId="{DDF705A1-61D4-40AB-92CD-3ECED9BC0001}"/>
    <dgm:cxn modelId="{27BA020C-3739-41FE-92FB-091B0E15AA36}" type="presParOf" srcId="{CBAA843F-91B9-4C06-ADC4-176042486BDC}" destId="{D4DC66A3-C9F3-45F2-9105-6930D5BF4130}" srcOrd="0" destOrd="0" presId="urn:microsoft.com/office/officeart/2005/8/layout/hierarchy1"/>
    <dgm:cxn modelId="{39434F5C-CE0A-41BC-AA7A-8E4B79402576}" type="presParOf" srcId="{D4DC66A3-C9F3-45F2-9105-6930D5BF4130}" destId="{E0EC7A5D-5759-45C2-AAC1-BDA2900718FF}" srcOrd="0" destOrd="0" presId="urn:microsoft.com/office/officeart/2005/8/layout/hierarchy1"/>
    <dgm:cxn modelId="{0F75C33E-87F8-429C-9866-B36D1ECFBD06}" type="presParOf" srcId="{E0EC7A5D-5759-45C2-AAC1-BDA2900718FF}" destId="{3DBF9A4A-5AD2-4258-A7DE-318B0B8E6878}" srcOrd="0" destOrd="0" presId="urn:microsoft.com/office/officeart/2005/8/layout/hierarchy1"/>
    <dgm:cxn modelId="{09D2B461-FF0E-461B-9D34-935FBF669535}" type="presParOf" srcId="{E0EC7A5D-5759-45C2-AAC1-BDA2900718FF}" destId="{D6EA528A-7685-4833-90D4-2CD652A288DD}" srcOrd="1" destOrd="0" presId="urn:microsoft.com/office/officeart/2005/8/layout/hierarchy1"/>
    <dgm:cxn modelId="{13E66B46-34D1-4CCF-AACB-6E60837057C0}" type="presParOf" srcId="{D4DC66A3-C9F3-45F2-9105-6930D5BF4130}" destId="{48CF2BBE-5C22-4992-9B81-AC220DFF2109}" srcOrd="1" destOrd="0" presId="urn:microsoft.com/office/officeart/2005/8/layout/hierarchy1"/>
    <dgm:cxn modelId="{22CCB0B2-C50A-46FB-8E4F-4F7BE312DEC8}" type="presParOf" srcId="{CBAA843F-91B9-4C06-ADC4-176042486BDC}" destId="{F924A9FA-9DB8-4C41-952E-105DFD3FF8FC}" srcOrd="1" destOrd="0" presId="urn:microsoft.com/office/officeart/2005/8/layout/hierarchy1"/>
    <dgm:cxn modelId="{85484BAB-7707-4571-998D-6F1E41144614}" type="presParOf" srcId="{F924A9FA-9DB8-4C41-952E-105DFD3FF8FC}" destId="{8130CBA0-4853-459D-B537-99ACABAC5E2C}" srcOrd="0" destOrd="0" presId="urn:microsoft.com/office/officeart/2005/8/layout/hierarchy1"/>
    <dgm:cxn modelId="{AFB5D505-B7DB-40AC-A67D-168B664E7B05}" type="presParOf" srcId="{8130CBA0-4853-459D-B537-99ACABAC5E2C}" destId="{E9E5F021-607A-468F-BB20-A9A46ABC653E}" srcOrd="0" destOrd="0" presId="urn:microsoft.com/office/officeart/2005/8/layout/hierarchy1"/>
    <dgm:cxn modelId="{605E511B-904D-4171-890F-AC977B84FB94}" type="presParOf" srcId="{8130CBA0-4853-459D-B537-99ACABAC5E2C}" destId="{0A7B78C2-39AC-4760-B92D-3E1D9734C905}" srcOrd="1" destOrd="0" presId="urn:microsoft.com/office/officeart/2005/8/layout/hierarchy1"/>
    <dgm:cxn modelId="{AEF8A758-1F50-44E7-8430-6ABCE572A83B}" type="presParOf" srcId="{F924A9FA-9DB8-4C41-952E-105DFD3FF8FC}" destId="{11729FC3-9EC5-4E34-A2B9-589F6F8F1A7F}" srcOrd="1" destOrd="0" presId="urn:microsoft.com/office/officeart/2005/8/layout/hierarchy1"/>
    <dgm:cxn modelId="{6A978864-1699-4FCC-895B-4596B1B5FE64}" type="presParOf" srcId="{CBAA843F-91B9-4C06-ADC4-176042486BDC}" destId="{2DF0CB03-C8BC-4093-A2A2-6D297C18BADF}" srcOrd="2" destOrd="0" presId="urn:microsoft.com/office/officeart/2005/8/layout/hierarchy1"/>
    <dgm:cxn modelId="{B9E320A5-B9A3-4BD5-8A06-A882B7A13121}" type="presParOf" srcId="{2DF0CB03-C8BC-4093-A2A2-6D297C18BADF}" destId="{DC61883D-0522-4444-AA0D-EF1E511D688C}" srcOrd="0" destOrd="0" presId="urn:microsoft.com/office/officeart/2005/8/layout/hierarchy1"/>
    <dgm:cxn modelId="{47D09403-3222-4222-84F2-C51EA31EAFFD}" type="presParOf" srcId="{DC61883D-0522-4444-AA0D-EF1E511D688C}" destId="{C2686E23-5667-4FA7-A410-29940B9DE0F0}" srcOrd="0" destOrd="0" presId="urn:microsoft.com/office/officeart/2005/8/layout/hierarchy1"/>
    <dgm:cxn modelId="{A3E95ED0-1AA6-4BDE-9FBD-064969CA6F9A}" type="presParOf" srcId="{DC61883D-0522-4444-AA0D-EF1E511D688C}" destId="{1A1D4157-21E6-40FF-B982-D47230421C28}" srcOrd="1" destOrd="0" presId="urn:microsoft.com/office/officeart/2005/8/layout/hierarchy1"/>
    <dgm:cxn modelId="{0B3BA06D-DDEE-4379-8030-D4F4026C6F1F}" type="presParOf" srcId="{2DF0CB03-C8BC-4093-A2A2-6D297C18BADF}" destId="{46CD4F25-1513-4185-A503-AE038911265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4B9558-CE92-4379-9E84-EA4864DCAA9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F680BEC-1859-474D-A6B4-1B5D4D24974D}">
      <dgm:prSet/>
      <dgm:spPr/>
      <dgm:t>
        <a:bodyPr/>
        <a:lstStyle/>
        <a:p>
          <a:r>
            <a:rPr lang="en-IN"/>
            <a:t>Anemia in pregnancy is a persistent problem in India and a contextual understanding of the causes of anemia is necessary to develop responsive interventions.</a:t>
          </a:r>
          <a:endParaRPr lang="en-US"/>
        </a:p>
      </dgm:t>
    </dgm:pt>
    <dgm:pt modelId="{2D68589F-86B1-45C5-BA93-0942B894648D}" type="parTrans" cxnId="{2580A5D0-0774-4B74-A3BE-5EFDE2735001}">
      <dgm:prSet/>
      <dgm:spPr/>
      <dgm:t>
        <a:bodyPr/>
        <a:lstStyle/>
        <a:p>
          <a:endParaRPr lang="en-US"/>
        </a:p>
      </dgm:t>
    </dgm:pt>
    <dgm:pt modelId="{5CBADCE0-8D56-416B-8523-4D2DA41C0273}" type="sibTrans" cxnId="{2580A5D0-0774-4B74-A3BE-5EFDE2735001}">
      <dgm:prSet/>
      <dgm:spPr/>
      <dgm:t>
        <a:bodyPr/>
        <a:lstStyle/>
        <a:p>
          <a:endParaRPr lang="en-US"/>
        </a:p>
      </dgm:t>
    </dgm:pt>
    <dgm:pt modelId="{B26B98D7-0A65-4114-A609-64AD01692BE5}">
      <dgm:prSet/>
      <dgm:spPr/>
      <dgm:t>
        <a:bodyPr/>
        <a:lstStyle/>
        <a:p>
          <a:r>
            <a:rPr lang="en-IN"/>
            <a:t>Gender norms thatplace maternal health in the female domain ,where men are not expectedto participate beyond their provider role are harmful and limit the agency of men and women to address anemia during pregnancy.</a:t>
          </a:r>
          <a:endParaRPr lang="en-US"/>
        </a:p>
      </dgm:t>
    </dgm:pt>
    <dgm:pt modelId="{9DDC0FE3-65CA-464E-B643-5742E39E199E}" type="parTrans" cxnId="{B39BD060-BE6F-4DE5-93B6-164D80ADE648}">
      <dgm:prSet/>
      <dgm:spPr/>
      <dgm:t>
        <a:bodyPr/>
        <a:lstStyle/>
        <a:p>
          <a:endParaRPr lang="en-US"/>
        </a:p>
      </dgm:t>
    </dgm:pt>
    <dgm:pt modelId="{C0A907F2-ABC1-427A-BC8D-3DFB905CD3E6}" type="sibTrans" cxnId="{B39BD060-BE6F-4DE5-93B6-164D80ADE648}">
      <dgm:prSet/>
      <dgm:spPr/>
      <dgm:t>
        <a:bodyPr/>
        <a:lstStyle/>
        <a:p>
          <a:endParaRPr lang="en-US"/>
        </a:p>
      </dgm:t>
    </dgm:pt>
    <dgm:pt modelId="{D44EC35E-16C9-4D5C-A59F-ABFB89C1630D}" type="pres">
      <dgm:prSet presAssocID="{484B9558-CE92-4379-9E84-EA4864DCAA96}" presName="linear" presStyleCnt="0">
        <dgm:presLayoutVars>
          <dgm:animLvl val="lvl"/>
          <dgm:resizeHandles val="exact"/>
        </dgm:presLayoutVars>
      </dgm:prSet>
      <dgm:spPr/>
    </dgm:pt>
    <dgm:pt modelId="{5BD9DF80-C6FF-404F-9E66-1D3BF10125F1}" type="pres">
      <dgm:prSet presAssocID="{2F680BEC-1859-474D-A6B4-1B5D4D24974D}" presName="parentText" presStyleLbl="node1" presStyleIdx="0" presStyleCnt="2">
        <dgm:presLayoutVars>
          <dgm:chMax val="0"/>
          <dgm:bulletEnabled val="1"/>
        </dgm:presLayoutVars>
      </dgm:prSet>
      <dgm:spPr/>
    </dgm:pt>
    <dgm:pt modelId="{95446A49-187B-4618-B702-6C7DBC379A1B}" type="pres">
      <dgm:prSet presAssocID="{5CBADCE0-8D56-416B-8523-4D2DA41C0273}" presName="spacer" presStyleCnt="0"/>
      <dgm:spPr/>
    </dgm:pt>
    <dgm:pt modelId="{CB7279C5-1573-4C79-A05D-5331AB23B17F}" type="pres">
      <dgm:prSet presAssocID="{B26B98D7-0A65-4114-A609-64AD01692BE5}" presName="parentText" presStyleLbl="node1" presStyleIdx="1" presStyleCnt="2">
        <dgm:presLayoutVars>
          <dgm:chMax val="0"/>
          <dgm:bulletEnabled val="1"/>
        </dgm:presLayoutVars>
      </dgm:prSet>
      <dgm:spPr/>
    </dgm:pt>
  </dgm:ptLst>
  <dgm:cxnLst>
    <dgm:cxn modelId="{CE218E38-7F78-4F05-B5F4-F0F71E1E6FE2}" type="presOf" srcId="{2F680BEC-1859-474D-A6B4-1B5D4D24974D}" destId="{5BD9DF80-C6FF-404F-9E66-1D3BF10125F1}" srcOrd="0" destOrd="0" presId="urn:microsoft.com/office/officeart/2005/8/layout/vList2"/>
    <dgm:cxn modelId="{D245E45B-EF71-4418-BA3B-A25B468219B9}" type="presOf" srcId="{B26B98D7-0A65-4114-A609-64AD01692BE5}" destId="{CB7279C5-1573-4C79-A05D-5331AB23B17F}" srcOrd="0" destOrd="0" presId="urn:microsoft.com/office/officeart/2005/8/layout/vList2"/>
    <dgm:cxn modelId="{B39BD060-BE6F-4DE5-93B6-164D80ADE648}" srcId="{484B9558-CE92-4379-9E84-EA4864DCAA96}" destId="{B26B98D7-0A65-4114-A609-64AD01692BE5}" srcOrd="1" destOrd="0" parTransId="{9DDC0FE3-65CA-464E-B643-5742E39E199E}" sibTransId="{C0A907F2-ABC1-427A-BC8D-3DFB905CD3E6}"/>
    <dgm:cxn modelId="{A4596768-033A-4C10-B753-1C7FC5A898A4}" type="presOf" srcId="{484B9558-CE92-4379-9E84-EA4864DCAA96}" destId="{D44EC35E-16C9-4D5C-A59F-ABFB89C1630D}" srcOrd="0" destOrd="0" presId="urn:microsoft.com/office/officeart/2005/8/layout/vList2"/>
    <dgm:cxn modelId="{2580A5D0-0774-4B74-A3BE-5EFDE2735001}" srcId="{484B9558-CE92-4379-9E84-EA4864DCAA96}" destId="{2F680BEC-1859-474D-A6B4-1B5D4D24974D}" srcOrd="0" destOrd="0" parTransId="{2D68589F-86B1-45C5-BA93-0942B894648D}" sibTransId="{5CBADCE0-8D56-416B-8523-4D2DA41C0273}"/>
    <dgm:cxn modelId="{9D093ABD-3B83-49F1-87E9-164BD0CE12E9}" type="presParOf" srcId="{D44EC35E-16C9-4D5C-A59F-ABFB89C1630D}" destId="{5BD9DF80-C6FF-404F-9E66-1D3BF10125F1}" srcOrd="0" destOrd="0" presId="urn:microsoft.com/office/officeart/2005/8/layout/vList2"/>
    <dgm:cxn modelId="{C3781739-D4D9-4FA8-A326-3D8BEBCA1ACC}" type="presParOf" srcId="{D44EC35E-16C9-4D5C-A59F-ABFB89C1630D}" destId="{95446A49-187B-4618-B702-6C7DBC379A1B}" srcOrd="1" destOrd="0" presId="urn:microsoft.com/office/officeart/2005/8/layout/vList2"/>
    <dgm:cxn modelId="{49CECF3D-4155-488D-B356-D91E7DDE9D68}" type="presParOf" srcId="{D44EC35E-16C9-4D5C-A59F-ABFB89C1630D}" destId="{CB7279C5-1573-4C79-A05D-5331AB23B17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7D08A-361D-456C-BB73-706D8CB2DFE6}">
      <dsp:nvSpPr>
        <dsp:cNvPr id="0" name=""/>
        <dsp:cNvSpPr/>
      </dsp:nvSpPr>
      <dsp:spPr>
        <a:xfrm>
          <a:off x="0" y="658"/>
          <a:ext cx="4555782"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1E41DEA-817A-413F-969B-AFC758430FE5}">
      <dsp:nvSpPr>
        <dsp:cNvPr id="0" name=""/>
        <dsp:cNvSpPr/>
      </dsp:nvSpPr>
      <dsp:spPr>
        <a:xfrm>
          <a:off x="0" y="658"/>
          <a:ext cx="4555782" cy="107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Anaemia is defined as a condition where the level of haemoglobin in the blood is less than 11g/dl.</a:t>
          </a:r>
          <a:endParaRPr lang="en-US" sz="1700" kern="1200" dirty="0"/>
        </a:p>
      </dsp:txBody>
      <dsp:txXfrm>
        <a:off x="0" y="658"/>
        <a:ext cx="4555782" cy="1078233"/>
      </dsp:txXfrm>
    </dsp:sp>
    <dsp:sp modelId="{371E22A6-C37C-4C51-8BD6-4918F2F49762}">
      <dsp:nvSpPr>
        <dsp:cNvPr id="0" name=""/>
        <dsp:cNvSpPr/>
      </dsp:nvSpPr>
      <dsp:spPr>
        <a:xfrm>
          <a:off x="0" y="1078891"/>
          <a:ext cx="4555782"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989EBF0-B727-4F14-A4BC-C8CA3E6EC1DA}">
      <dsp:nvSpPr>
        <dsp:cNvPr id="0" name=""/>
        <dsp:cNvSpPr/>
      </dsp:nvSpPr>
      <dsp:spPr>
        <a:xfrm>
          <a:off x="0" y="1078891"/>
          <a:ext cx="4555782" cy="107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Studies have shown the main cause of anaemia in pregnancy in India is Iron deficiency.</a:t>
          </a:r>
          <a:endParaRPr lang="en-US" sz="1700" kern="1200" dirty="0"/>
        </a:p>
      </dsp:txBody>
      <dsp:txXfrm>
        <a:off x="0" y="1078891"/>
        <a:ext cx="4555782" cy="1078233"/>
      </dsp:txXfrm>
    </dsp:sp>
    <dsp:sp modelId="{3656B60A-5DED-4EFE-A1F0-E68A14B44814}">
      <dsp:nvSpPr>
        <dsp:cNvPr id="0" name=""/>
        <dsp:cNvSpPr/>
      </dsp:nvSpPr>
      <dsp:spPr>
        <a:xfrm>
          <a:off x="0" y="2157124"/>
          <a:ext cx="4555782"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F59DDB6-2047-457D-854C-389520042344}">
      <dsp:nvSpPr>
        <dsp:cNvPr id="0" name=""/>
        <dsp:cNvSpPr/>
      </dsp:nvSpPr>
      <dsp:spPr>
        <a:xfrm>
          <a:off x="0" y="2157124"/>
          <a:ext cx="4555782" cy="107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Anaemia during pregnancy can have significant health implications for both the mother and the developing foetus.</a:t>
          </a:r>
          <a:endParaRPr lang="en-US" sz="1700" kern="1200" dirty="0"/>
        </a:p>
      </dsp:txBody>
      <dsp:txXfrm>
        <a:off x="0" y="2157124"/>
        <a:ext cx="4555782" cy="1078233"/>
      </dsp:txXfrm>
    </dsp:sp>
    <dsp:sp modelId="{124CB0B3-7CF6-470E-B80E-56259AD09F23}">
      <dsp:nvSpPr>
        <dsp:cNvPr id="0" name=""/>
        <dsp:cNvSpPr/>
      </dsp:nvSpPr>
      <dsp:spPr>
        <a:xfrm>
          <a:off x="0" y="3235357"/>
          <a:ext cx="4555782"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37516E4-03FB-42E8-9B53-453635A5D26D}">
      <dsp:nvSpPr>
        <dsp:cNvPr id="0" name=""/>
        <dsp:cNvSpPr/>
      </dsp:nvSpPr>
      <dsp:spPr>
        <a:xfrm>
          <a:off x="0" y="3235357"/>
          <a:ext cx="4555782" cy="107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Anaemia post-pregnancy can also have long-term health implications.</a:t>
          </a:r>
          <a:endParaRPr lang="en-US" sz="1700" kern="1200" dirty="0"/>
        </a:p>
      </dsp:txBody>
      <dsp:txXfrm>
        <a:off x="0" y="3235357"/>
        <a:ext cx="4555782" cy="1078233"/>
      </dsp:txXfrm>
    </dsp:sp>
    <dsp:sp modelId="{BC87E362-1DB4-4B04-8CE4-678F17BE55DF}">
      <dsp:nvSpPr>
        <dsp:cNvPr id="0" name=""/>
        <dsp:cNvSpPr/>
      </dsp:nvSpPr>
      <dsp:spPr>
        <a:xfrm>
          <a:off x="0" y="4313590"/>
          <a:ext cx="4555782"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F690539-2F2D-446F-8B0E-C97B29DC5760}">
      <dsp:nvSpPr>
        <dsp:cNvPr id="0" name=""/>
        <dsp:cNvSpPr/>
      </dsp:nvSpPr>
      <dsp:spPr>
        <a:xfrm>
          <a:off x="0" y="4313590"/>
          <a:ext cx="4555782" cy="107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dirty="0"/>
            <a:t>The experiences of anaemic women during and after pregnancy are not well understood, which can impact a woman's ability to care for herself and her newborn.</a:t>
          </a:r>
          <a:endParaRPr lang="en-US" sz="1700" kern="1200" dirty="0"/>
        </a:p>
      </dsp:txBody>
      <dsp:txXfrm>
        <a:off x="0" y="4313590"/>
        <a:ext cx="4555782" cy="10782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1F659E-4260-4EBA-9CC5-9B55E2AD4DFC}">
      <dsp:nvSpPr>
        <dsp:cNvPr id="0" name=""/>
        <dsp:cNvSpPr/>
      </dsp:nvSpPr>
      <dsp:spPr>
        <a:xfrm>
          <a:off x="0" y="0"/>
          <a:ext cx="455578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82BCDD-E54B-4D94-A3A3-1301E172800F}">
      <dsp:nvSpPr>
        <dsp:cNvPr id="0" name=""/>
        <dsp:cNvSpPr/>
      </dsp:nvSpPr>
      <dsp:spPr>
        <a:xfrm>
          <a:off x="0" y="0"/>
          <a:ext cx="4555782" cy="2696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kern="1200" dirty="0"/>
            <a:t>To explore the experiences of anaemic women during and after pregnancy, including their physical, emotional, and social needs, and the challenges they faced.</a:t>
          </a:r>
          <a:endParaRPr lang="en-US" sz="2800" kern="1200" dirty="0"/>
        </a:p>
      </dsp:txBody>
      <dsp:txXfrm>
        <a:off x="0" y="0"/>
        <a:ext cx="4555782" cy="2696240"/>
      </dsp:txXfrm>
    </dsp:sp>
    <dsp:sp modelId="{A3D9FB84-B600-44A2-950A-1F7D2556189D}">
      <dsp:nvSpPr>
        <dsp:cNvPr id="0" name=""/>
        <dsp:cNvSpPr/>
      </dsp:nvSpPr>
      <dsp:spPr>
        <a:xfrm>
          <a:off x="0" y="2696240"/>
          <a:ext cx="455578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66EB1B-8FA6-4E53-BAC8-50095E538DC7}">
      <dsp:nvSpPr>
        <dsp:cNvPr id="0" name=""/>
        <dsp:cNvSpPr/>
      </dsp:nvSpPr>
      <dsp:spPr>
        <a:xfrm>
          <a:off x="0" y="2696240"/>
          <a:ext cx="4555782" cy="2696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IN" sz="2800" kern="1200" dirty="0"/>
            <a:t>To identify the factors that influence the adherence to iron supplementation among anaemic women during and after pregnancy.</a:t>
          </a:r>
          <a:endParaRPr lang="en-US" sz="2800" kern="1200" dirty="0"/>
        </a:p>
      </dsp:txBody>
      <dsp:txXfrm>
        <a:off x="0" y="2696240"/>
        <a:ext cx="4555782" cy="2696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7B6DC0-4BBD-45DF-B3E1-4285A0BEFBEC}">
      <dsp:nvSpPr>
        <dsp:cNvPr id="0" name=""/>
        <dsp:cNvSpPr/>
      </dsp:nvSpPr>
      <dsp:spPr>
        <a:xfrm>
          <a:off x="0" y="14875"/>
          <a:ext cx="10515600" cy="14544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t>Sampling: The study will use purposive sampling for anaemic women who are currently pregnant or have recently given birth.</a:t>
          </a:r>
          <a:endParaRPr lang="en-US" sz="2600" kern="1200" dirty="0"/>
        </a:p>
      </dsp:txBody>
      <dsp:txXfrm>
        <a:off x="71001" y="85876"/>
        <a:ext cx="10373598" cy="1312454"/>
      </dsp:txXfrm>
    </dsp:sp>
    <dsp:sp modelId="{3EC26EAA-BF22-46DF-B36C-7E3500A093F7}">
      <dsp:nvSpPr>
        <dsp:cNvPr id="0" name=""/>
        <dsp:cNvSpPr/>
      </dsp:nvSpPr>
      <dsp:spPr>
        <a:xfrm>
          <a:off x="0" y="1544211"/>
          <a:ext cx="10515600" cy="14544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a:t>Qualitative data: Semi-structured interviews will be conducted to collect in-depth data on the experiences of anemic women during and after pregnancy.</a:t>
          </a:r>
          <a:endParaRPr lang="en-US" sz="2600" kern="1200"/>
        </a:p>
      </dsp:txBody>
      <dsp:txXfrm>
        <a:off x="71001" y="1615212"/>
        <a:ext cx="10373598" cy="1312454"/>
      </dsp:txXfrm>
    </dsp:sp>
    <dsp:sp modelId="{90969309-A169-4D68-A2E3-20E829C6CAE4}">
      <dsp:nvSpPr>
        <dsp:cNvPr id="0" name=""/>
        <dsp:cNvSpPr/>
      </dsp:nvSpPr>
      <dsp:spPr>
        <a:xfrm>
          <a:off x="0" y="3073547"/>
          <a:ext cx="10515600" cy="14544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a:t>Data analysis: The quantitative data will be analyzed using descriptive statistics, and the qualitative data will be analyzed using thematic analysis.</a:t>
          </a:r>
          <a:endParaRPr lang="en-US" sz="2600" kern="1200"/>
        </a:p>
      </dsp:txBody>
      <dsp:txXfrm>
        <a:off x="71001" y="3144548"/>
        <a:ext cx="10373598" cy="1312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F71E5-1488-4C5C-8E71-BBD1702AF3C4}">
      <dsp:nvSpPr>
        <dsp:cNvPr id="0" name=""/>
        <dsp:cNvSpPr/>
      </dsp:nvSpPr>
      <dsp:spPr>
        <a:xfrm>
          <a:off x="0" y="318068"/>
          <a:ext cx="10515600" cy="216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dirty="0"/>
            <a:t>Individual: Fear and shame- ‘if it’s their first pregnancy they needed a guardian, they were afraid to go out alone’</a:t>
          </a:r>
          <a:endParaRPr lang="en-US" sz="1600" kern="1200" dirty="0"/>
        </a:p>
        <a:p>
          <a:pPr marL="171450" lvl="1" indent="-171450" algn="l" defTabSz="711200">
            <a:lnSpc>
              <a:spcPct val="90000"/>
            </a:lnSpc>
            <a:spcBef>
              <a:spcPct val="0"/>
            </a:spcBef>
            <a:spcAft>
              <a:spcPct val="15000"/>
            </a:spcAft>
            <a:buChar char="•"/>
          </a:pPr>
          <a:r>
            <a:rPr lang="en-IN" sz="1600" kern="1200" dirty="0"/>
            <a:t>Community: Shame and stigma- fathers were less understanding of the women shyness, they do not talk about it with their in-laws during pregnancy.</a:t>
          </a:r>
          <a:endParaRPr lang="en-US" sz="1600" kern="1200" dirty="0"/>
        </a:p>
        <a:p>
          <a:pPr marL="171450" lvl="1" indent="-171450" algn="l" defTabSz="711200">
            <a:lnSpc>
              <a:spcPct val="90000"/>
            </a:lnSpc>
            <a:spcBef>
              <a:spcPct val="0"/>
            </a:spcBef>
            <a:spcAft>
              <a:spcPct val="15000"/>
            </a:spcAft>
            <a:buChar char="•"/>
          </a:pPr>
          <a:r>
            <a:rPr lang="en-IN" sz="1600" kern="1200" dirty="0"/>
            <a:t>Family: Power and positionality- ‘ I didn’t go outside of my home alone as I am daughter in-law and it is my first pregnancy. </a:t>
          </a:r>
          <a:endParaRPr lang="en-US" sz="1600" kern="1200" dirty="0"/>
        </a:p>
        <a:p>
          <a:pPr marL="171450" lvl="1" indent="-171450" algn="l" defTabSz="711200">
            <a:lnSpc>
              <a:spcPct val="90000"/>
            </a:lnSpc>
            <a:spcBef>
              <a:spcPct val="0"/>
            </a:spcBef>
            <a:spcAft>
              <a:spcPct val="15000"/>
            </a:spcAft>
            <a:buChar char="•"/>
          </a:pPr>
          <a:r>
            <a:rPr lang="en-IN" sz="1600" kern="1200" dirty="0"/>
            <a:t>Community: Quality of antenatal care and trust</a:t>
          </a:r>
          <a:endParaRPr lang="en-US" sz="1600" kern="1200" dirty="0"/>
        </a:p>
      </dsp:txBody>
      <dsp:txXfrm>
        <a:off x="0" y="318068"/>
        <a:ext cx="10515600" cy="2167200"/>
      </dsp:txXfrm>
    </dsp:sp>
    <dsp:sp modelId="{0D3DF19F-7360-440B-B74F-8A9C024D0B9E}">
      <dsp:nvSpPr>
        <dsp:cNvPr id="0" name=""/>
        <dsp:cNvSpPr/>
      </dsp:nvSpPr>
      <dsp:spPr>
        <a:xfrm>
          <a:off x="525780" y="81908"/>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kern="1200" dirty="0"/>
            <a:t>ACCESS TO ANTENATAL CARE -</a:t>
          </a:r>
          <a:endParaRPr lang="en-US" sz="1600" kern="1200" dirty="0"/>
        </a:p>
      </dsp:txBody>
      <dsp:txXfrm>
        <a:off x="548837" y="104965"/>
        <a:ext cx="7314806" cy="426206"/>
      </dsp:txXfrm>
    </dsp:sp>
    <dsp:sp modelId="{227D95A4-E9F1-4113-A85E-E5114853149A}">
      <dsp:nvSpPr>
        <dsp:cNvPr id="0" name=""/>
        <dsp:cNvSpPr/>
      </dsp:nvSpPr>
      <dsp:spPr>
        <a:xfrm>
          <a:off x="0" y="2807829"/>
          <a:ext cx="10515600" cy="146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IN" sz="1600" kern="1200" dirty="0"/>
            <a:t>Individual: Nausea and digestive problems-’ I did not like to eat, my stomach felt heavy’</a:t>
          </a:r>
          <a:endParaRPr lang="en-US" sz="1600" kern="1200" dirty="0"/>
        </a:p>
        <a:p>
          <a:pPr marL="171450" lvl="1" indent="-171450" algn="l" defTabSz="711200">
            <a:lnSpc>
              <a:spcPct val="90000"/>
            </a:lnSpc>
            <a:spcBef>
              <a:spcPct val="0"/>
            </a:spcBef>
            <a:spcAft>
              <a:spcPct val="15000"/>
            </a:spcAft>
            <a:buChar char="•"/>
          </a:pPr>
          <a:r>
            <a:rPr lang="en-IN" sz="1600" kern="1200" dirty="0"/>
            <a:t>Individual and family: Knowledge- beetroot and pomegranate were specifically mentioned.</a:t>
          </a:r>
          <a:endParaRPr lang="en-US" sz="1600" kern="1200" dirty="0"/>
        </a:p>
        <a:p>
          <a:pPr marL="171450" lvl="1" indent="-171450" algn="l" defTabSz="711200">
            <a:lnSpc>
              <a:spcPct val="90000"/>
            </a:lnSpc>
            <a:spcBef>
              <a:spcPct val="0"/>
            </a:spcBef>
            <a:spcAft>
              <a:spcPct val="15000"/>
            </a:spcAft>
            <a:buChar char="•"/>
          </a:pPr>
          <a:r>
            <a:rPr lang="en-IN" sz="1600" kern="1200" dirty="0"/>
            <a:t>Family and community: Knowledge-should not eat dry food was considered low in energy.</a:t>
          </a:r>
          <a:endParaRPr lang="en-US" sz="1600" kern="1200" dirty="0"/>
        </a:p>
        <a:p>
          <a:pPr marL="171450" lvl="1" indent="-171450" algn="l" defTabSz="711200">
            <a:lnSpc>
              <a:spcPct val="90000"/>
            </a:lnSpc>
            <a:spcBef>
              <a:spcPct val="0"/>
            </a:spcBef>
            <a:spcAft>
              <a:spcPct val="15000"/>
            </a:spcAft>
            <a:buChar char="•"/>
          </a:pPr>
          <a:r>
            <a:rPr lang="en-IN" sz="1600" kern="1200" dirty="0"/>
            <a:t>Family: power and positionality- mother in-law took the decision of what should I eat.</a:t>
          </a:r>
          <a:endParaRPr lang="en-US" sz="1600" kern="1200" dirty="0"/>
        </a:p>
      </dsp:txBody>
      <dsp:txXfrm>
        <a:off x="0" y="2807829"/>
        <a:ext cx="10515600" cy="1461600"/>
      </dsp:txXfrm>
    </dsp:sp>
    <dsp:sp modelId="{E7389738-BFC3-4A4E-8B19-BBA33A5D1743}">
      <dsp:nvSpPr>
        <dsp:cNvPr id="0" name=""/>
        <dsp:cNvSpPr/>
      </dsp:nvSpPr>
      <dsp:spPr>
        <a:xfrm>
          <a:off x="525780" y="2571669"/>
          <a:ext cx="7360920" cy="472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IN" sz="1600" kern="1200" dirty="0"/>
            <a:t>CONSUMPTION OF MICRONUTRIENT RICH DIET </a:t>
          </a:r>
          <a:endParaRPr lang="en-US" sz="1600" kern="1200" dirty="0"/>
        </a:p>
      </dsp:txBody>
      <dsp:txXfrm>
        <a:off x="548837" y="2594726"/>
        <a:ext cx="731480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95299-69AE-43EF-8BD0-7F9209F6B026}">
      <dsp:nvSpPr>
        <dsp:cNvPr id="0" name=""/>
        <dsp:cNvSpPr/>
      </dsp:nvSpPr>
      <dsp:spPr>
        <a:xfrm>
          <a:off x="0" y="0"/>
          <a:ext cx="8640871" cy="93541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IN" sz="3900" kern="1200" dirty="0"/>
            <a:t>CONSUMPTION OF IFA</a:t>
          </a:r>
          <a:endParaRPr lang="en-US" sz="3900" kern="1200" dirty="0"/>
        </a:p>
      </dsp:txBody>
      <dsp:txXfrm>
        <a:off x="45663" y="45663"/>
        <a:ext cx="8549545" cy="844089"/>
      </dsp:txXfrm>
    </dsp:sp>
    <dsp:sp modelId="{D7AA9EB8-59E7-4E05-A175-AF6831ADA632}">
      <dsp:nvSpPr>
        <dsp:cNvPr id="0" name=""/>
        <dsp:cNvSpPr/>
      </dsp:nvSpPr>
      <dsp:spPr>
        <a:xfrm>
          <a:off x="0" y="944413"/>
          <a:ext cx="8640871" cy="3229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48"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IN" sz="3000" kern="1200" dirty="0"/>
            <a:t>Individuals: Knowledge- ‘it gives energy, you won’t have weakness.’ ‘Amount of blood increases’</a:t>
          </a:r>
          <a:endParaRPr lang="en-US" sz="3000" kern="1200" dirty="0"/>
        </a:p>
        <a:p>
          <a:pPr marL="285750" lvl="1" indent="-285750" algn="l" defTabSz="1333500">
            <a:lnSpc>
              <a:spcPct val="90000"/>
            </a:lnSpc>
            <a:spcBef>
              <a:spcPct val="0"/>
            </a:spcBef>
            <a:spcAft>
              <a:spcPct val="20000"/>
            </a:spcAft>
            <a:buChar char="•"/>
          </a:pPr>
          <a:r>
            <a:rPr lang="en-IN" sz="3000" kern="1200" dirty="0"/>
            <a:t>Individuals: Side-effects- commonly </a:t>
          </a:r>
          <a:r>
            <a:rPr lang="en-IN" sz="3000" kern="1200" dirty="0" err="1"/>
            <a:t>percieved</a:t>
          </a:r>
          <a:r>
            <a:rPr lang="en-IN" sz="3000" kern="1200" dirty="0"/>
            <a:t> side effects(digestive problems, black stool, vomiting)</a:t>
          </a:r>
          <a:endParaRPr lang="en-US" sz="3000" kern="1200" dirty="0"/>
        </a:p>
        <a:p>
          <a:pPr marL="285750" lvl="1" indent="-285750" algn="l" defTabSz="1333500">
            <a:lnSpc>
              <a:spcPct val="90000"/>
            </a:lnSpc>
            <a:spcBef>
              <a:spcPct val="0"/>
            </a:spcBef>
            <a:spcAft>
              <a:spcPct val="20000"/>
            </a:spcAft>
            <a:buChar char="•"/>
          </a:pPr>
          <a:r>
            <a:rPr lang="en-IN" sz="3000" kern="1200" dirty="0"/>
            <a:t>Family: Power and positionality- ‘mother in-law brought IFA tablet for her daughter in-law and few keep check also.</a:t>
          </a:r>
          <a:endParaRPr lang="en-US" sz="3000" kern="1200" dirty="0"/>
        </a:p>
      </dsp:txBody>
      <dsp:txXfrm>
        <a:off x="0" y="944413"/>
        <a:ext cx="8640871" cy="3229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F9A4A-5AD2-4258-A7DE-318B0B8E6878}">
      <dsp:nvSpPr>
        <dsp:cNvPr id="0" name=""/>
        <dsp:cNvSpPr/>
      </dsp:nvSpPr>
      <dsp:spPr>
        <a:xfrm>
          <a:off x="0" y="1080567"/>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EA528A-7685-4833-90D4-2CD652A288DD}">
      <dsp:nvSpPr>
        <dsp:cNvPr id="0" name=""/>
        <dsp:cNvSpPr/>
      </dsp:nvSpPr>
      <dsp:spPr>
        <a:xfrm>
          <a:off x="328612"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Complex interventions are necessaryto address the multiple causes of anemia in this context.</a:t>
          </a:r>
          <a:endParaRPr lang="en-US" sz="2200" kern="1200"/>
        </a:p>
      </dsp:txBody>
      <dsp:txXfrm>
        <a:off x="383617" y="1447754"/>
        <a:ext cx="2847502" cy="1768010"/>
      </dsp:txXfrm>
    </dsp:sp>
    <dsp:sp modelId="{E9E5F021-607A-468F-BB20-A9A46ABC653E}">
      <dsp:nvSpPr>
        <dsp:cNvPr id="0" name=""/>
        <dsp:cNvSpPr/>
      </dsp:nvSpPr>
      <dsp:spPr>
        <a:xfrm>
          <a:off x="3614737" y="1080567"/>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7B78C2-39AC-4760-B92D-3E1D9734C905}">
      <dsp:nvSpPr>
        <dsp:cNvPr id="0" name=""/>
        <dsp:cNvSpPr/>
      </dsp:nvSpPr>
      <dsp:spPr>
        <a:xfrm>
          <a:off x="3943350"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Pregnant women and other family members lacked awareness.</a:t>
          </a:r>
          <a:endParaRPr lang="en-US" sz="2200" kern="1200"/>
        </a:p>
      </dsp:txBody>
      <dsp:txXfrm>
        <a:off x="3998355" y="1447754"/>
        <a:ext cx="2847502" cy="1768010"/>
      </dsp:txXfrm>
    </dsp:sp>
    <dsp:sp modelId="{C2686E23-5667-4FA7-A410-29940B9DE0F0}">
      <dsp:nvSpPr>
        <dsp:cNvPr id="0" name=""/>
        <dsp:cNvSpPr/>
      </dsp:nvSpPr>
      <dsp:spPr>
        <a:xfrm>
          <a:off x="7229475" y="1080567"/>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1D4157-21E6-40FF-B982-D47230421C28}">
      <dsp:nvSpPr>
        <dsp:cNvPr id="0" name=""/>
        <dsp:cNvSpPr/>
      </dsp:nvSpPr>
      <dsp:spPr>
        <a:xfrm>
          <a:off x="7558087" y="139274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Harmful gender norms restricted women's mobility, access to iron rich food and antenatal care.</a:t>
          </a:r>
          <a:endParaRPr lang="en-US" sz="2200" kern="1200"/>
        </a:p>
      </dsp:txBody>
      <dsp:txXfrm>
        <a:off x="7613092" y="1447754"/>
        <a:ext cx="2847502" cy="17680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9DF80-C6FF-404F-9E66-1D3BF10125F1}">
      <dsp:nvSpPr>
        <dsp:cNvPr id="0" name=""/>
        <dsp:cNvSpPr/>
      </dsp:nvSpPr>
      <dsp:spPr>
        <a:xfrm>
          <a:off x="0" y="18790"/>
          <a:ext cx="10515600" cy="21136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kern="1200"/>
            <a:t>Anemia in pregnancy is a persistent problem in India and a contextual understanding of the causes of anemia is necessary to develop responsive interventions.</a:t>
          </a:r>
          <a:endParaRPr lang="en-US" sz="3000" kern="1200"/>
        </a:p>
      </dsp:txBody>
      <dsp:txXfrm>
        <a:off x="103181" y="121971"/>
        <a:ext cx="10309238" cy="1907316"/>
      </dsp:txXfrm>
    </dsp:sp>
    <dsp:sp modelId="{CB7279C5-1573-4C79-A05D-5331AB23B17F}">
      <dsp:nvSpPr>
        <dsp:cNvPr id="0" name=""/>
        <dsp:cNvSpPr/>
      </dsp:nvSpPr>
      <dsp:spPr>
        <a:xfrm>
          <a:off x="0" y="2218869"/>
          <a:ext cx="10515600" cy="21136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kern="1200"/>
            <a:t>Gender norms thatplace maternal health in the female domain ,where men are not expectedto participate beyond their provider role are harmful and limit the agency of men and women to address anemia during pregnancy.</a:t>
          </a:r>
          <a:endParaRPr lang="en-US" sz="3000" kern="1200"/>
        </a:p>
      </dsp:txBody>
      <dsp:txXfrm>
        <a:off x="103181" y="2322050"/>
        <a:ext cx="10309238" cy="1907316"/>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17-06-2023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17-06-2023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17-06-2023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17-06-2023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17-06-2023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17-06-2023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17-06-2023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17-06-2023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17-06-2023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17-06-2023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17-06-2023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11">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13">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5">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17">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127208" y="857251"/>
            <a:ext cx="5263380" cy="3098061"/>
          </a:xfrm>
        </p:spPr>
        <p:txBody>
          <a:bodyPr anchor="b">
            <a:normAutofit/>
          </a:bodyPr>
          <a:lstStyle/>
          <a:p>
            <a:pPr algn="l"/>
            <a:r>
              <a:rPr lang="en-IN" sz="3400" dirty="0">
                <a:solidFill>
                  <a:srgbClr val="FFFFFF"/>
                </a:solidFill>
                <a:ea typeface="+mj-lt"/>
                <a:cs typeface="+mj-lt"/>
              </a:rPr>
              <a:t> </a:t>
            </a:r>
            <a:r>
              <a:rPr lang="en-GB" sz="3400" b="1" dirty="0">
                <a:solidFill>
                  <a:srgbClr val="FFFFFF"/>
                </a:solidFill>
                <a:ea typeface="+mj-lt"/>
                <a:cs typeface="+mj-lt"/>
              </a:rPr>
              <a:t>A QUALITATIVE RESEARCH ON WOMEN EXPERIENCE WITH ANEMIA PRE AND POST PARTUM </a:t>
            </a:r>
            <a:r>
              <a:rPr lang="en-GB" sz="3400" b="1" dirty="0">
                <a:solidFill>
                  <a:srgbClr val="FFFFFF"/>
                </a:solidFill>
                <a:ea typeface="Calibri Light" panose="020F0302020204030204"/>
                <a:cs typeface="Calibri Light" panose="020F0302020204030204"/>
              </a:rPr>
              <a:t> </a:t>
            </a:r>
            <a:endParaRPr lang="en-US" sz="3400" b="1" dirty="0">
              <a:solidFill>
                <a:srgbClr val="FFFFFF"/>
              </a:solidFill>
              <a:ea typeface="Calibri Light" panose="020F0302020204030204"/>
              <a:cs typeface="Calibri Light" panose="020F0302020204030204"/>
            </a:endParaRPr>
          </a:p>
        </p:txBody>
      </p:sp>
      <p:sp>
        <p:nvSpPr>
          <p:cNvPr id="40" name="Rectangle 19">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127208" y="4756265"/>
            <a:ext cx="4393278" cy="1244483"/>
          </a:xfrm>
        </p:spPr>
        <p:txBody>
          <a:bodyPr vert="horz" lIns="91440" tIns="45720" rIns="91440" bIns="45720" rtlCol="0" anchor="t">
            <a:normAutofit/>
          </a:bodyPr>
          <a:lstStyle/>
          <a:p>
            <a:pPr algn="l"/>
            <a:endParaRPr lang="en-IN" sz="1700" dirty="0">
              <a:solidFill>
                <a:srgbClr val="FFFFFF"/>
              </a:solidFill>
              <a:ea typeface="Calibri"/>
              <a:cs typeface="Calibri"/>
            </a:endParaRPr>
          </a:p>
          <a:p>
            <a:pPr algn="l"/>
            <a:r>
              <a:rPr lang="en-IN" sz="1700" dirty="0">
                <a:solidFill>
                  <a:srgbClr val="FFFFFF"/>
                </a:solidFill>
                <a:ea typeface="Calibri"/>
                <a:cs typeface="Calibri"/>
              </a:rPr>
              <a:t>Under the guidance of Dr </a:t>
            </a:r>
            <a:r>
              <a:rPr lang="en-IN" sz="1700" dirty="0" err="1">
                <a:solidFill>
                  <a:srgbClr val="FFFFFF"/>
                </a:solidFill>
                <a:ea typeface="Calibri"/>
                <a:cs typeface="Calibri"/>
              </a:rPr>
              <a:t>Pijush</a:t>
            </a:r>
            <a:r>
              <a:rPr lang="en-IN" sz="1700" dirty="0">
                <a:solidFill>
                  <a:srgbClr val="FFFFFF"/>
                </a:solidFill>
                <a:ea typeface="Calibri"/>
                <a:cs typeface="Calibri"/>
              </a:rPr>
              <a:t> Kanti Khan</a:t>
            </a:r>
            <a:endParaRPr lang="en-IN" sz="1700" dirty="0">
              <a:solidFill>
                <a:srgbClr val="FFFFFF"/>
              </a:solidFill>
            </a:endParaRPr>
          </a:p>
          <a:p>
            <a:pPr algn="l"/>
            <a:r>
              <a:rPr lang="en-IN" sz="1700" dirty="0">
                <a:solidFill>
                  <a:srgbClr val="FFFFFF"/>
                </a:solidFill>
              </a:rPr>
              <a:t>IIHMR Delhi</a:t>
            </a:r>
          </a:p>
        </p:txBody>
      </p:sp>
      <p:sp>
        <p:nvSpPr>
          <p:cNvPr id="41" name="Oval 21">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0559" y="2487254"/>
            <a:ext cx="3737164" cy="1897778"/>
          </a:xfrm>
          <a:prstGeom prst="rect">
            <a:avLst/>
          </a:prstGeom>
        </p:spPr>
      </p:pic>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704320" y="6451600"/>
            <a:ext cx="444500" cy="365125"/>
          </a:xfrm>
        </p:spPr>
        <p:txBody>
          <a:bodyPr>
            <a:normAutofit/>
          </a:bodyPr>
          <a:lstStyle/>
          <a:p>
            <a:pPr>
              <a:spcAft>
                <a:spcPts val="600"/>
              </a:spcAft>
            </a:pPr>
            <a:fld id="{26AD20E6-394B-4DF0-96A5-9647FF39C943}" type="slidenum">
              <a:rPr lang="en-IN" sz="1100">
                <a:solidFill>
                  <a:srgbClr val="FFFFFF"/>
                </a:solidFill>
              </a:rPr>
              <a:pPr>
                <a:spcAft>
                  <a:spcPts val="600"/>
                </a:spcAft>
              </a:pPr>
              <a:t>1</a:t>
            </a:fld>
            <a:endParaRPr lang="en-IN" sz="1100">
              <a:solidFill>
                <a:srgbClr val="FFFFFF"/>
              </a:solidFill>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graphicFrame>
        <p:nvGraphicFramePr>
          <p:cNvPr id="8" name="Content Placeholder 2">
            <a:extLst>
              <a:ext uri="{FF2B5EF4-FFF2-40B4-BE49-F238E27FC236}">
                <a16:creationId xmlns:a16="http://schemas.microsoft.com/office/drawing/2014/main" id="{E0E61839-B0DC-C2D5-C518-F8DC4831859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r>
              <a:rPr lang="en-US" b="0" i="0" dirty="0">
                <a:solidFill>
                  <a:srgbClr val="222222"/>
                </a:solidFill>
                <a:effectLst/>
                <a:latin typeface="Arial" panose="020B0604020202020204" pitchFamily="34" charset="0"/>
              </a:rPr>
              <a:t>Williams MD, </a:t>
            </a:r>
            <a:r>
              <a:rPr lang="en-US" b="0" i="0" dirty="0" err="1">
                <a:solidFill>
                  <a:srgbClr val="222222"/>
                </a:solidFill>
                <a:effectLst/>
                <a:latin typeface="Arial" panose="020B0604020202020204" pitchFamily="34" charset="0"/>
              </a:rPr>
              <a:t>Wheby</a:t>
            </a:r>
            <a:r>
              <a:rPr lang="en-US" b="0" i="0" dirty="0">
                <a:solidFill>
                  <a:srgbClr val="222222"/>
                </a:solidFill>
                <a:effectLst/>
                <a:latin typeface="Arial" panose="020B0604020202020204" pitchFamily="34" charset="0"/>
              </a:rPr>
              <a:t> MS. Anemia in pregnancy. Medical Clinics of North America. 1992 May 1;76(3):631-47.</a:t>
            </a:r>
          </a:p>
          <a:p>
            <a:r>
              <a:rPr lang="en-IN" b="0" i="0" dirty="0">
                <a:solidFill>
                  <a:srgbClr val="222222"/>
                </a:solidFill>
                <a:effectLst/>
                <a:latin typeface="Arial" panose="020B0604020202020204" pitchFamily="34" charset="0"/>
              </a:rPr>
              <a:t>Horowitz KM, </a:t>
            </a:r>
            <a:r>
              <a:rPr lang="en-IN" b="0" i="0" dirty="0" err="1">
                <a:solidFill>
                  <a:srgbClr val="222222"/>
                </a:solidFill>
                <a:effectLst/>
                <a:latin typeface="Arial" panose="020B0604020202020204" pitchFamily="34" charset="0"/>
              </a:rPr>
              <a:t>Ingardia</a:t>
            </a:r>
            <a:r>
              <a:rPr lang="en-IN" b="0" i="0" dirty="0">
                <a:solidFill>
                  <a:srgbClr val="222222"/>
                </a:solidFill>
                <a:effectLst/>
                <a:latin typeface="Arial" panose="020B0604020202020204" pitchFamily="34" charset="0"/>
              </a:rPr>
              <a:t> CJ, </a:t>
            </a:r>
            <a:r>
              <a:rPr lang="en-IN" b="0" i="0" dirty="0" err="1">
                <a:solidFill>
                  <a:srgbClr val="222222"/>
                </a:solidFill>
                <a:effectLst/>
                <a:latin typeface="Arial" panose="020B0604020202020204" pitchFamily="34" charset="0"/>
              </a:rPr>
              <a:t>Borgida</a:t>
            </a:r>
            <a:r>
              <a:rPr lang="en-IN" b="0" i="0" dirty="0">
                <a:solidFill>
                  <a:srgbClr val="222222"/>
                </a:solidFill>
                <a:effectLst/>
                <a:latin typeface="Arial" panose="020B0604020202020204" pitchFamily="34" charset="0"/>
              </a:rPr>
              <a:t> AF. </a:t>
            </a:r>
            <a:r>
              <a:rPr lang="en-IN" b="0" i="0" dirty="0" err="1">
                <a:solidFill>
                  <a:srgbClr val="222222"/>
                </a:solidFill>
                <a:effectLst/>
                <a:latin typeface="Arial" panose="020B0604020202020204" pitchFamily="34" charset="0"/>
              </a:rPr>
              <a:t>Anemia</a:t>
            </a:r>
            <a:r>
              <a:rPr lang="en-IN" b="0" i="0" dirty="0">
                <a:solidFill>
                  <a:srgbClr val="222222"/>
                </a:solidFill>
                <a:effectLst/>
                <a:latin typeface="Arial" panose="020B0604020202020204" pitchFamily="34" charset="0"/>
              </a:rPr>
              <a:t> in pregnancy. Clinics in laboratory medicine. 2013 Jun 1;33(2):281-91.</a:t>
            </a:r>
            <a:endParaRPr lang="en-US" dirty="0">
              <a:solidFill>
                <a:srgbClr val="222222"/>
              </a:solidFill>
              <a:latin typeface="Arial" panose="020B0604020202020204" pitchFamily="34" charset="0"/>
            </a:endParaRPr>
          </a:p>
          <a:p>
            <a:r>
              <a:rPr lang="en-IN" b="0" i="0" dirty="0">
                <a:solidFill>
                  <a:srgbClr val="222222"/>
                </a:solidFill>
                <a:effectLst/>
                <a:latin typeface="Arial" panose="020B0604020202020204" pitchFamily="34" charset="0"/>
              </a:rPr>
              <a:t>Lee AI, </a:t>
            </a:r>
            <a:r>
              <a:rPr lang="en-IN" b="0" i="0" dirty="0" err="1">
                <a:solidFill>
                  <a:srgbClr val="222222"/>
                </a:solidFill>
                <a:effectLst/>
                <a:latin typeface="Arial" panose="020B0604020202020204" pitchFamily="34" charset="0"/>
              </a:rPr>
              <a:t>Okam</a:t>
            </a:r>
            <a:r>
              <a:rPr lang="en-IN" b="0" i="0" dirty="0">
                <a:solidFill>
                  <a:srgbClr val="222222"/>
                </a:solidFill>
                <a:effectLst/>
                <a:latin typeface="Arial" panose="020B0604020202020204" pitchFamily="34" charset="0"/>
              </a:rPr>
              <a:t> MM. </a:t>
            </a:r>
            <a:r>
              <a:rPr lang="en-IN" b="0" i="0" dirty="0" err="1">
                <a:solidFill>
                  <a:srgbClr val="222222"/>
                </a:solidFill>
                <a:effectLst/>
                <a:latin typeface="Arial" panose="020B0604020202020204" pitchFamily="34" charset="0"/>
              </a:rPr>
              <a:t>Anemia</a:t>
            </a:r>
            <a:r>
              <a:rPr lang="en-IN" b="0" i="0" dirty="0">
                <a:solidFill>
                  <a:srgbClr val="222222"/>
                </a:solidFill>
                <a:effectLst/>
                <a:latin typeface="Arial" panose="020B0604020202020204" pitchFamily="34" charset="0"/>
              </a:rPr>
              <a:t> in pregnancy. </a:t>
            </a:r>
            <a:r>
              <a:rPr lang="en-IN" b="0" i="0" dirty="0" err="1">
                <a:solidFill>
                  <a:srgbClr val="222222"/>
                </a:solidFill>
                <a:effectLst/>
                <a:latin typeface="Arial" panose="020B0604020202020204" pitchFamily="34" charset="0"/>
              </a:rPr>
              <a:t>Hematology</a:t>
            </a:r>
            <a:r>
              <a:rPr lang="en-IN" b="0" i="0" dirty="0">
                <a:solidFill>
                  <a:srgbClr val="222222"/>
                </a:solidFill>
                <a:effectLst/>
                <a:latin typeface="Arial" panose="020B0604020202020204" pitchFamily="34" charset="0"/>
              </a:rPr>
              <a:t>/Oncology Clinics. 2011 Apr 1;25(2):241-59.</a:t>
            </a:r>
            <a:endParaRPr lang="en-US" b="0" i="0" dirty="0">
              <a:solidFill>
                <a:srgbClr val="222222"/>
              </a:solidFill>
              <a:effectLst/>
              <a:latin typeface="Arial" panose="020B0604020202020204" pitchFamily="34" charset="0"/>
            </a:endParaRPr>
          </a:p>
          <a:p>
            <a:r>
              <a:rPr lang="en-US" b="0" i="0" dirty="0">
                <a:solidFill>
                  <a:srgbClr val="222222"/>
                </a:solidFill>
                <a:effectLst/>
                <a:latin typeface="Arial" panose="020B0604020202020204" pitchFamily="34" charset="0"/>
              </a:rPr>
              <a:t>Sifakis S, </a:t>
            </a:r>
            <a:r>
              <a:rPr lang="en-US" b="0" i="0" dirty="0" err="1">
                <a:solidFill>
                  <a:srgbClr val="222222"/>
                </a:solidFill>
                <a:effectLst/>
                <a:latin typeface="Arial" panose="020B0604020202020204" pitchFamily="34" charset="0"/>
              </a:rPr>
              <a:t>Pharmakides</a:t>
            </a:r>
            <a:r>
              <a:rPr lang="en-US" b="0" i="0" dirty="0">
                <a:solidFill>
                  <a:srgbClr val="222222"/>
                </a:solidFill>
                <a:effectLst/>
                <a:latin typeface="Arial" panose="020B0604020202020204" pitchFamily="34" charset="0"/>
              </a:rPr>
              <a:t> G. Anemia in pregnancy. Annals of the New York Academy of Sciences. 2000 Apr;900(1):125-36.</a:t>
            </a: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11</a:t>
            </a:fld>
            <a:endParaRPr lang="en-IN"/>
          </a:p>
        </p:txBody>
      </p:sp>
    </p:spTree>
    <p:extLst>
      <p:ext uri="{BB962C8B-B14F-4D97-AF65-F5344CB8AC3E}">
        <p14:creationId xmlns:p14="http://schemas.microsoft.com/office/powerpoint/2010/main" val="149243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dirty="0" smtClean="0"/>
              <a:t>12</a:t>
            </a:fld>
            <a:endParaRPr lang="en-IN" dirty="0"/>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233393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endParaRPr lang="en-US" dirty="0">
              <a:cs typeface="Calibri"/>
            </a:endParaRP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58">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0">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010727" y="-368845"/>
            <a:ext cx="4259731" cy="1985085"/>
          </a:xfrm>
        </p:spPr>
        <p:txBody>
          <a:bodyPr anchor="b">
            <a:normAutofit/>
          </a:bodyPr>
          <a:lstStyle/>
          <a:p>
            <a:pPr algn="ctr"/>
            <a:r>
              <a:rPr lang="en-IN" b="1" dirty="0"/>
              <a:t>Introduction  </a:t>
            </a:r>
          </a:p>
        </p:txBody>
      </p:sp>
      <p:sp>
        <p:nvSpPr>
          <p:cNvPr id="66" name="Freeform: Shape 62">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598" y="-3302"/>
            <a:ext cx="1507763" cy="783857"/>
          </a:xfrm>
          <a:prstGeom prst="rect">
            <a:avLst/>
          </a:prstGeom>
        </p:spPr>
      </p:pic>
      <p:sp>
        <p:nvSpPr>
          <p:cNvPr id="67"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z="1000"/>
              <a:pPr>
                <a:spcAft>
                  <a:spcPts val="600"/>
                </a:spcAft>
              </a:pPr>
              <a:t>3</a:t>
            </a:fld>
            <a:endParaRPr lang="en-IN" sz="1000"/>
          </a:p>
        </p:txBody>
      </p:sp>
      <p:graphicFrame>
        <p:nvGraphicFramePr>
          <p:cNvPr id="14" name="Content Placeholder 2">
            <a:extLst>
              <a:ext uri="{FF2B5EF4-FFF2-40B4-BE49-F238E27FC236}">
                <a16:creationId xmlns:a16="http://schemas.microsoft.com/office/drawing/2014/main" id="{EA9B302B-DAB8-B83A-D068-BACFA861C011}"/>
              </a:ext>
            </a:extLst>
          </p:cNvPr>
          <p:cNvGraphicFramePr>
            <a:graphicFrameLocks noGrp="1"/>
          </p:cNvGraphicFramePr>
          <p:nvPr>
            <p:ph idx="1"/>
            <p:extLst>
              <p:ext uri="{D42A27DB-BD31-4B8C-83A1-F6EECF244321}">
                <p14:modId xmlns:p14="http://schemas.microsoft.com/office/powerpoint/2010/main" val="173265360"/>
              </p:ext>
            </p:extLst>
          </p:nvPr>
        </p:nvGraphicFramePr>
        <p:xfrm>
          <a:off x="6586415" y="723153"/>
          <a:ext cx="4555782" cy="5392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Picture 18" descr="Diagram&#10;&#10;Description automatically generated">
            <a:extLst>
              <a:ext uri="{FF2B5EF4-FFF2-40B4-BE49-F238E27FC236}">
                <a16:creationId xmlns:a16="http://schemas.microsoft.com/office/drawing/2014/main" id="{524B2E01-0C8E-5C96-9E9E-43E09916179B}"/>
              </a:ext>
            </a:extLst>
          </p:cNvPr>
          <p:cNvPicPr>
            <a:picLocks noChangeAspect="1"/>
          </p:cNvPicPr>
          <p:nvPr/>
        </p:nvPicPr>
        <p:blipFill>
          <a:blip r:embed="rId8"/>
          <a:stretch>
            <a:fillRect/>
          </a:stretch>
        </p:blipFill>
        <p:spPr>
          <a:xfrm>
            <a:off x="109269" y="1707646"/>
            <a:ext cx="6193764" cy="4362858"/>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910086" y="1112023"/>
            <a:ext cx="4259731" cy="1985085"/>
          </a:xfrm>
        </p:spPr>
        <p:txBody>
          <a:bodyPr anchor="b">
            <a:normAutofit/>
          </a:bodyPr>
          <a:lstStyle/>
          <a:p>
            <a:pPr algn="ctr"/>
            <a:r>
              <a:rPr lang="en-IN" b="1" dirty="0"/>
              <a:t>Objectives </a:t>
            </a:r>
            <a:endParaRPr lang="en-IN" b="1"/>
          </a:p>
        </p:txBody>
      </p:sp>
      <p:sp>
        <p:nvSpPr>
          <p:cNvPr id="17" name="Freeform: Shape 16">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 y="126095"/>
            <a:ext cx="2183498" cy="1114536"/>
          </a:xfrm>
          <a:prstGeom prst="rect">
            <a:avLst/>
          </a:prstGeom>
        </p:spPr>
      </p:pic>
      <p:sp>
        <p:nvSpPr>
          <p:cNvPr id="19"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z="1000" dirty="0"/>
              <a:pPr>
                <a:spcAft>
                  <a:spcPts val="600"/>
                </a:spcAft>
              </a:pPr>
              <a:t>4</a:t>
            </a:fld>
            <a:endParaRPr lang="en-IN" sz="1000" dirty="0"/>
          </a:p>
        </p:txBody>
      </p:sp>
      <p:graphicFrame>
        <p:nvGraphicFramePr>
          <p:cNvPr id="8" name="Content Placeholder 2">
            <a:extLst>
              <a:ext uri="{FF2B5EF4-FFF2-40B4-BE49-F238E27FC236}">
                <a16:creationId xmlns:a16="http://schemas.microsoft.com/office/drawing/2014/main" id="{A009C7DA-1DF5-37F1-0234-5E3D3C393678}"/>
              </a:ext>
            </a:extLst>
          </p:cNvPr>
          <p:cNvGraphicFramePr>
            <a:graphicFrameLocks noGrp="1"/>
          </p:cNvGraphicFramePr>
          <p:nvPr>
            <p:ph idx="1"/>
            <p:extLst>
              <p:ext uri="{D42A27DB-BD31-4B8C-83A1-F6EECF244321}">
                <p14:modId xmlns:p14="http://schemas.microsoft.com/office/powerpoint/2010/main" val="4002938018"/>
              </p:ext>
            </p:extLst>
          </p:nvPr>
        </p:nvGraphicFramePr>
        <p:xfrm>
          <a:off x="6471396" y="751908"/>
          <a:ext cx="4555782" cy="5392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468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Data &amp; Methodology </a:t>
            </a:r>
          </a:p>
        </p:txBody>
      </p:sp>
      <p:graphicFrame>
        <p:nvGraphicFramePr>
          <p:cNvPr id="8" name="Content Placeholder 2">
            <a:extLst>
              <a:ext uri="{FF2B5EF4-FFF2-40B4-BE49-F238E27FC236}">
                <a16:creationId xmlns:a16="http://schemas.microsoft.com/office/drawing/2014/main" id="{DCDEA79A-D0C2-5A85-C75D-3FA2955B4DF3}"/>
              </a:ext>
            </a:extLst>
          </p:cNvPr>
          <p:cNvGraphicFramePr>
            <a:graphicFrameLocks noGrp="1"/>
          </p:cNvGraphicFramePr>
          <p:nvPr>
            <p:ph idx="1"/>
            <p:extLst>
              <p:ext uri="{D42A27DB-BD31-4B8C-83A1-F6EECF244321}">
                <p14:modId xmlns:p14="http://schemas.microsoft.com/office/powerpoint/2010/main" val="1787845443"/>
              </p:ext>
            </p:extLst>
          </p:nvPr>
        </p:nvGraphicFramePr>
        <p:xfrm>
          <a:off x="838200" y="1634084"/>
          <a:ext cx="10515600" cy="4542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a:t>
            </a:r>
          </a:p>
        </p:txBody>
      </p:sp>
      <p:pic>
        <p:nvPicPr>
          <p:cNvPr id="7" name="Picture 7" descr="Diagram&#10;&#10;Description automatically generated">
            <a:extLst>
              <a:ext uri="{FF2B5EF4-FFF2-40B4-BE49-F238E27FC236}">
                <a16:creationId xmlns:a16="http://schemas.microsoft.com/office/drawing/2014/main" id="{BAAB4DC2-B169-8F83-7EFE-CD99C0445F7A}"/>
              </a:ext>
            </a:extLst>
          </p:cNvPr>
          <p:cNvPicPr>
            <a:picLocks noGrp="1" noChangeAspect="1"/>
          </p:cNvPicPr>
          <p:nvPr>
            <p:ph idx="1"/>
          </p:nvPr>
        </p:nvPicPr>
        <p:blipFill>
          <a:blip r:embed="rId2"/>
          <a:stretch>
            <a:fillRect/>
          </a:stretch>
        </p:blipFill>
        <p:spPr>
          <a:xfrm>
            <a:off x="477617" y="1365550"/>
            <a:ext cx="11639331" cy="5472770"/>
          </a:xfr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graphicFrame>
        <p:nvGraphicFramePr>
          <p:cNvPr id="8" name="Content Placeholder 2">
            <a:extLst>
              <a:ext uri="{FF2B5EF4-FFF2-40B4-BE49-F238E27FC236}">
                <a16:creationId xmlns:a16="http://schemas.microsoft.com/office/drawing/2014/main" id="{90F3F20F-6D36-F0D3-E627-0BA21B0725E9}"/>
              </a:ext>
            </a:extLst>
          </p:cNvPr>
          <p:cNvGraphicFramePr>
            <a:graphicFrameLocks noGrp="1"/>
          </p:cNvGraphicFramePr>
          <p:nvPr>
            <p:ph idx="1"/>
            <p:extLst>
              <p:ext uri="{D42A27DB-BD31-4B8C-83A1-F6EECF244321}">
                <p14:modId xmlns:p14="http://schemas.microsoft.com/office/powerpoint/2010/main" val="5996294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104900" y="-152031"/>
            <a:ext cx="9829800" cy="1325880"/>
          </a:xfrm>
        </p:spPr>
        <p:txBody>
          <a:bodyPr anchor="b">
            <a:normAutofit/>
          </a:bodyPr>
          <a:lstStyle/>
          <a:p>
            <a:pPr algn="ctr"/>
            <a:r>
              <a:rPr lang="en-IN" sz="3600" b="1" dirty="0">
                <a:solidFill>
                  <a:schemeClr val="tx2"/>
                </a:solidFill>
              </a:rPr>
              <a:t>Results </a:t>
            </a:r>
          </a:p>
        </p:txBody>
      </p:sp>
      <p:grpSp>
        <p:nvGrpSpPr>
          <p:cNvPr id="76" name="Group 75">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77" name="Freeform: Shape 76">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Freeform: Shape 78">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Freeform: Shape 79">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pPr>
                <a:spcAft>
                  <a:spcPts val="600"/>
                </a:spcAft>
              </a:pPr>
              <a:t>8</a:t>
            </a:fld>
            <a:endParaRPr lang="en-IN"/>
          </a:p>
        </p:txBody>
      </p:sp>
      <p:grpSp>
        <p:nvGrpSpPr>
          <p:cNvPr id="82" name="Group 81">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83" name="Freeform: Shape 82">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86" name="Freeform: Shape 85">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723354"/>
            <a:ext cx="749300" cy="380503"/>
          </a:xfrm>
          <a:prstGeom prst="rect">
            <a:avLst/>
          </a:prstGeom>
        </p:spPr>
      </p:pic>
      <p:graphicFrame>
        <p:nvGraphicFramePr>
          <p:cNvPr id="37" name="Content Placeholder 2">
            <a:extLst>
              <a:ext uri="{FF2B5EF4-FFF2-40B4-BE49-F238E27FC236}">
                <a16:creationId xmlns:a16="http://schemas.microsoft.com/office/drawing/2014/main" id="{ABDB779D-3813-FE26-BDED-BE1C9375D882}"/>
              </a:ext>
            </a:extLst>
          </p:cNvPr>
          <p:cNvGraphicFramePr>
            <a:graphicFrameLocks noGrp="1"/>
          </p:cNvGraphicFramePr>
          <p:nvPr>
            <p:ph idx="1"/>
            <p:extLst>
              <p:ext uri="{D42A27DB-BD31-4B8C-83A1-F6EECF244321}">
                <p14:modId xmlns:p14="http://schemas.microsoft.com/office/powerpoint/2010/main" val="159950551"/>
              </p:ext>
            </p:extLst>
          </p:nvPr>
        </p:nvGraphicFramePr>
        <p:xfrm>
          <a:off x="2188564" y="1854915"/>
          <a:ext cx="8640871" cy="4182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861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endParaRPr lang="en-IN" b="1"/>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1" name="Content Placeholder 8">
            <a:extLst>
              <a:ext uri="{FF2B5EF4-FFF2-40B4-BE49-F238E27FC236}">
                <a16:creationId xmlns:a16="http://schemas.microsoft.com/office/drawing/2014/main" id="{EA60310D-2566-2BA5-48FC-32F7BC331BB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6270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692</Words>
  <Application>Microsoft Office PowerPoint</Application>
  <PresentationFormat>Widescreen</PresentationFormat>
  <Paragraphs>67</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 A QUALITATIVE RESEARCH ON WOMEN EXPERIENCE WITH ANEMIA PRE AND POST PARTUM  </vt:lpstr>
      <vt:lpstr>Mentor Approval</vt:lpstr>
      <vt:lpstr>Introduction  </vt:lpstr>
      <vt:lpstr>Objectives </vt:lpstr>
      <vt:lpstr>Data &amp; Methodology </vt:lpstr>
      <vt:lpstr>Result</vt:lpstr>
      <vt:lpstr>Results </vt:lpstr>
      <vt:lpstr>Results </vt:lpstr>
      <vt:lpstr>Discussion </vt:lpstr>
      <vt:lpstr>Conclusion</vt:lpstr>
      <vt:lpstr>References </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Srishti Shokeen</cp:lastModifiedBy>
  <cp:revision>386</cp:revision>
  <dcterms:created xsi:type="dcterms:W3CDTF">2022-05-20T15:11:38Z</dcterms:created>
  <dcterms:modified xsi:type="dcterms:W3CDTF">2023-06-17T06:25:38Z</dcterms:modified>
</cp:coreProperties>
</file>