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8" r:id="rId9"/>
    <p:sldId id="263" r:id="rId10"/>
    <p:sldId id="264" r:id="rId11"/>
    <p:sldId id="269" r:id="rId12"/>
    <p:sldId id="265" r:id="rId13"/>
    <p:sldId id="266" r:id="rId14"/>
    <p:sldId id="267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08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D:\Project\Analysis.xls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D:\Project\Analysis.xls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/>
            </a:pPr>
            <a:r>
              <a:rPr lang="en-US"/>
              <a:t>Type of Treatment</a:t>
            </a:r>
          </a:p>
        </c:rich>
      </c:tx>
      <c:layout/>
      <c:spPr>
        <a:noFill/>
        <a:ln w="25400">
          <a:noFill/>
        </a:ln>
      </c:spPr>
    </c:title>
    <c:view3D>
      <c:rotX val="30"/>
      <c:perspective val="30"/>
    </c:view3D>
    <c:plotArea>
      <c:layout/>
      <c:pie3DChart>
        <c:varyColors val="1"/>
        <c:ser>
          <c:idx val="0"/>
          <c:order val="0"/>
          <c:explosion val="25"/>
          <c:dLbls>
            <c:dLbl>
              <c:idx val="0"/>
              <c:layout>
                <c:manualLayout>
                  <c:x val="9.6096096096096525E-2"/>
                  <c:y val="2.4242424242424229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/>
                  </a:pPr>
                  <a:endParaRPr lang="en-US"/>
                </a:p>
              </c:txPr>
              <c:dLblPos val="bestFit"/>
              <c:showPercent val="1"/>
            </c:dLbl>
            <c:dLbl>
              <c:idx val="1"/>
              <c:layout>
                <c:manualLayout>
                  <c:x val="-9.6096096096096525E-2"/>
                  <c:y val="0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/>
                  </a:pPr>
                  <a:endParaRPr lang="en-US"/>
                </a:p>
              </c:txPr>
              <c:dLblPos val="bestFit"/>
              <c:showPercent val="1"/>
            </c:dLbl>
            <c:dLbl>
              <c:idx val="2"/>
              <c:layout>
                <c:manualLayout>
                  <c:x val="-7.6076076076076124E-2"/>
                  <c:y val="0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/>
                  </a:pPr>
                  <a:endParaRPr lang="en-US"/>
                </a:p>
              </c:txPr>
              <c:dLblPos val="bestFit"/>
              <c:showPercent val="1"/>
            </c:dLbl>
            <c:spPr>
              <a:noFill/>
              <a:ln w="25400">
                <a:noFill/>
              </a:ln>
            </c:spPr>
            <c:dLblPos val="outEnd"/>
            <c:showPercent val="1"/>
            <c:showLeaderLines val="1"/>
          </c:dLbls>
          <c:cat>
            <c:strRef>
              <c:f>Sheet1!$DN$35:$DN$37</c:f>
              <c:strCache>
                <c:ptCount val="3"/>
                <c:pt idx="0">
                  <c:v>Medical</c:v>
                </c:pt>
                <c:pt idx="1">
                  <c:v>Surgical</c:v>
                </c:pt>
                <c:pt idx="2">
                  <c:v>Others</c:v>
                </c:pt>
              </c:strCache>
            </c:strRef>
          </c:cat>
          <c:val>
            <c:numRef>
              <c:f>Sheet1!$DO$35:$DO$37</c:f>
              <c:numCache>
                <c:formatCode>General</c:formatCode>
                <c:ptCount val="3"/>
                <c:pt idx="0">
                  <c:v>20</c:v>
                </c:pt>
                <c:pt idx="1">
                  <c:v>72</c:v>
                </c:pt>
                <c:pt idx="2">
                  <c:v>8</c:v>
                </c:pt>
              </c:numCache>
            </c:numRef>
          </c:val>
        </c:ser>
        <c:dLbls>
          <c:showPercent val="1"/>
        </c:dLbls>
      </c:pie3DChart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77777998470911891"/>
          <c:y val="0.42727368169887942"/>
          <c:w val="0.19519582574700711"/>
          <c:h val="0.32727368169887955"/>
        </c:manualLayout>
      </c:layout>
    </c:legend>
    <c:plotVisOnly val="1"/>
    <c:dispBlanksAs val="zero"/>
  </c:chart>
  <c:spPr>
    <a:ln>
      <a:solidFill>
        <a:schemeClr val="accent1"/>
      </a:solidFill>
    </a:ln>
  </c:sp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/>
            </a:pPr>
            <a:r>
              <a:rPr lang="en-US" sz="1600" dirty="0"/>
              <a:t>How the patients came to know about the hospital</a:t>
            </a:r>
          </a:p>
        </c:rich>
      </c:tx>
      <c:layout/>
      <c:spPr>
        <a:noFill/>
        <a:ln w="25400">
          <a:noFill/>
        </a:ln>
      </c:spPr>
    </c:title>
    <c:view3D>
      <c:depthPercent val="100"/>
      <c:rAngAx val="1"/>
    </c:view3D>
    <c:plotArea>
      <c:layout>
        <c:manualLayout>
          <c:layoutTarget val="inner"/>
          <c:xMode val="edge"/>
          <c:yMode val="edge"/>
          <c:x val="0.14513286878877618"/>
          <c:y val="0.10754689671144049"/>
          <c:w val="0.8212396477803926"/>
          <c:h val="0.6066330863053887"/>
        </c:manualLayout>
      </c:layout>
      <c:bar3DChart>
        <c:barDir val="col"/>
        <c:grouping val="clustered"/>
        <c:ser>
          <c:idx val="0"/>
          <c:order val="0"/>
          <c:dLbls>
            <c:dLbl>
              <c:idx val="0"/>
              <c:layout>
                <c:manualLayout>
                  <c:x val="2.2816900099876941E-2"/>
                  <c:y val="-2.7484291736260252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/>
                  </a:pPr>
                  <a:endParaRPr lang="en-US"/>
                </a:p>
              </c:txPr>
              <c:showVal val="1"/>
            </c:dLbl>
            <c:dLbl>
              <c:idx val="1"/>
              <c:layout>
                <c:manualLayout>
                  <c:x val="1.2054723248089575E-2"/>
                  <c:y val="-1.6998687664041993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/>
                  </a:pPr>
                  <a:endParaRPr lang="en-US"/>
                </a:p>
              </c:txPr>
              <c:showVal val="1"/>
            </c:dLbl>
            <c:dLbl>
              <c:idx val="2"/>
              <c:layout>
                <c:manualLayout>
                  <c:x val="2.3121640768355285E-2"/>
                  <c:y val="-3.0680346774834943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/>
                  </a:pPr>
                  <a:endParaRPr lang="en-US"/>
                </a:p>
              </c:txPr>
              <c:showVal val="1"/>
            </c:dLbl>
            <c:dLbl>
              <c:idx val="3"/>
              <c:layout>
                <c:manualLayout>
                  <c:x val="1.6489071609411689E-2"/>
                  <c:y val="-1.8107372942018623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/>
                  </a:pPr>
                  <a:endParaRPr lang="en-US"/>
                </a:p>
              </c:txPr>
              <c:showVal val="1"/>
            </c:dLbl>
            <c:dLbl>
              <c:idx val="4"/>
              <c:layout>
                <c:manualLayout>
                  <c:x val="1.8033772327131679E-2"/>
                  <c:y val="-3.2338821283703099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/>
                  </a:pPr>
                  <a:endParaRPr lang="en-US"/>
                </a:p>
              </c:txPr>
              <c:showVal val="1"/>
            </c:dLbl>
            <c:spPr>
              <a:noFill/>
              <a:ln w="25400">
                <a:noFill/>
              </a:ln>
            </c:spPr>
            <c:showVal val="1"/>
          </c:dLbls>
          <c:cat>
            <c:strRef>
              <c:f>Sheet1!$DW$27:$DW$31</c:f>
              <c:strCache>
                <c:ptCount val="5"/>
                <c:pt idx="0">
                  <c:v>Tourism agency</c:v>
                </c:pt>
                <c:pt idx="1">
                  <c:v>Doctor/Hospital reference</c:v>
                </c:pt>
                <c:pt idx="2">
                  <c:v>Internet</c:v>
                </c:pt>
                <c:pt idx="3">
                  <c:v>Referred by Friend/Relative</c:v>
                </c:pt>
                <c:pt idx="4">
                  <c:v>Others</c:v>
                </c:pt>
              </c:strCache>
            </c:strRef>
          </c:cat>
          <c:val>
            <c:numRef>
              <c:f>Sheet1!$DX$27:$DX$31</c:f>
              <c:numCache>
                <c:formatCode>General</c:formatCode>
                <c:ptCount val="5"/>
                <c:pt idx="0">
                  <c:v>24</c:v>
                </c:pt>
                <c:pt idx="1">
                  <c:v>26</c:v>
                </c:pt>
                <c:pt idx="2">
                  <c:v>10</c:v>
                </c:pt>
                <c:pt idx="3">
                  <c:v>36</c:v>
                </c:pt>
                <c:pt idx="4">
                  <c:v>4</c:v>
                </c:pt>
              </c:numCache>
            </c:numRef>
          </c:val>
        </c:ser>
        <c:shape val="box"/>
        <c:axId val="50996352"/>
        <c:axId val="50997888"/>
        <c:axId val="0"/>
      </c:bar3DChart>
      <c:catAx>
        <c:axId val="50996352"/>
        <c:scaling>
          <c:orientation val="minMax"/>
        </c:scaling>
        <c:axPos val="b"/>
        <c:numFmt formatCode="General" sourceLinked="1"/>
        <c:majorTickMark val="none"/>
        <c:tickLblPos val="nextTo"/>
        <c:txPr>
          <a:bodyPr rot="-2160000" vert="horz"/>
          <a:lstStyle/>
          <a:p>
            <a:pPr>
              <a:defRPr sz="1400" b="0" i="0" u="none" strike="noStrike" baseline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defRPr>
            </a:pPr>
            <a:endParaRPr lang="en-US"/>
          </a:p>
        </c:txPr>
        <c:crossAx val="50997888"/>
        <c:crosses val="autoZero"/>
        <c:auto val="1"/>
        <c:lblAlgn val="ctr"/>
        <c:lblOffset val="100"/>
      </c:catAx>
      <c:valAx>
        <c:axId val="50997888"/>
        <c:scaling>
          <c:orientation val="minMax"/>
        </c:scaling>
        <c:axPos val="l"/>
        <c:majorGridlines/>
        <c:title>
          <c:tx>
            <c:rich>
              <a:bodyPr/>
              <a:lstStyle/>
              <a:p>
                <a:pPr>
                  <a:defRPr sz="1400" b="1" i="0" u="none" strike="noStrike" baseline="0">
                    <a:solidFill>
                      <a:srgbClr val="000000"/>
                    </a:solidFill>
                    <a:latin typeface="Times New Roman" pitchFamily="18" charset="0"/>
                    <a:ea typeface="Calibri"/>
                    <a:cs typeface="Times New Roman" pitchFamily="18" charset="0"/>
                  </a:defRPr>
                </a:pPr>
                <a:r>
                  <a:rPr lang="en-US" sz="1400">
                    <a:latin typeface="Times New Roman" pitchFamily="18" charset="0"/>
                    <a:cs typeface="Times New Roman" pitchFamily="18" charset="0"/>
                  </a:rPr>
                  <a:t>%age of International patients</a:t>
                </a:r>
              </a:p>
            </c:rich>
          </c:tx>
          <c:layout>
            <c:manualLayout>
              <c:xMode val="edge"/>
              <c:yMode val="edge"/>
              <c:x val="5.1327433628318618E-2"/>
              <c:y val="0.30904166666666688"/>
            </c:manualLayout>
          </c:layout>
          <c:spPr>
            <a:noFill/>
            <a:ln w="25400">
              <a:noFill/>
            </a:ln>
          </c:spPr>
        </c:title>
        <c:numFmt formatCode="General" sourceLinked="1"/>
        <c:majorTickMark val="none"/>
        <c:tickLblPos val="nextTo"/>
        <c:crossAx val="50996352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</c:chart>
  <c:spPr>
    <a:ln>
      <a:solidFill>
        <a:srgbClr val="2DA2BF"/>
      </a:solidFill>
    </a:ln>
  </c:spPr>
  <c:externalData r:id="rId1"/>
</c:chartSpace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9A90BDFF-F589-485F-9088-72D9910D5392}" type="datetimeFigureOut">
              <a:rPr lang="en-US" smtClean="0"/>
              <a:pPr/>
              <a:t>4/27/2011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90A7D6C0-A3C2-4784-B43A-C899CBC2E2A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A90BDFF-F589-485F-9088-72D9910D5392}" type="datetimeFigureOut">
              <a:rPr lang="en-US" smtClean="0"/>
              <a:pPr/>
              <a:t>4/27/2011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0A7D6C0-A3C2-4784-B43A-C899CBC2E2A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A90BDFF-F589-485F-9088-72D9910D5392}" type="datetimeFigureOut">
              <a:rPr lang="en-US" smtClean="0"/>
              <a:pPr/>
              <a:t>4/27/2011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0A7D6C0-A3C2-4784-B43A-C899CBC2E2A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A90BDFF-F589-485F-9088-72D9910D5392}" type="datetimeFigureOut">
              <a:rPr lang="en-US" smtClean="0"/>
              <a:pPr/>
              <a:t>4/27/2011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0A7D6C0-A3C2-4784-B43A-C899CBC2E2A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A90BDFF-F589-485F-9088-72D9910D5392}" type="datetimeFigureOut">
              <a:rPr lang="en-US" smtClean="0"/>
              <a:pPr/>
              <a:t>4/27/2011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0A7D6C0-A3C2-4784-B43A-C899CBC2E2A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A90BDFF-F589-485F-9088-72D9910D5392}" type="datetimeFigureOut">
              <a:rPr lang="en-US" smtClean="0"/>
              <a:pPr/>
              <a:t>4/27/2011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0A7D6C0-A3C2-4784-B43A-C899CBC2E2A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A90BDFF-F589-485F-9088-72D9910D5392}" type="datetimeFigureOut">
              <a:rPr lang="en-US" smtClean="0"/>
              <a:pPr/>
              <a:t>4/27/2011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0A7D6C0-A3C2-4784-B43A-C899CBC2E2A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A90BDFF-F589-485F-9088-72D9910D5392}" type="datetimeFigureOut">
              <a:rPr lang="en-US" smtClean="0"/>
              <a:pPr/>
              <a:t>4/27/2011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0A7D6C0-A3C2-4784-B43A-C899CBC2E2A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A90BDFF-F589-485F-9088-72D9910D5392}" type="datetimeFigureOut">
              <a:rPr lang="en-US" smtClean="0"/>
              <a:pPr/>
              <a:t>4/27/2011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0A7D6C0-A3C2-4784-B43A-C899CBC2E2A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9A90BDFF-F589-485F-9088-72D9910D5392}" type="datetimeFigureOut">
              <a:rPr lang="en-US" smtClean="0"/>
              <a:pPr/>
              <a:t>4/27/2011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0A7D6C0-A3C2-4784-B43A-C899CBC2E2A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9A90BDFF-F589-485F-9088-72D9910D5392}" type="datetimeFigureOut">
              <a:rPr lang="en-US" smtClean="0"/>
              <a:pPr/>
              <a:t>4/27/2011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90A7D6C0-A3C2-4784-B43A-C899CBC2E2A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9A90BDFF-F589-485F-9088-72D9910D5392}" type="datetimeFigureOut">
              <a:rPr lang="en-US" smtClean="0"/>
              <a:pPr/>
              <a:t>4/27/2011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90A7D6C0-A3C2-4784-B43A-C899CBC2E2A2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228600"/>
            <a:ext cx="7772400" cy="2590800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Studying the present status of Medical Tourism in context of various corporate hospitals in Delhi/NCR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5334000"/>
            <a:ext cx="6400800" cy="1524000"/>
          </a:xfrm>
        </p:spPr>
        <p:txBody>
          <a:bodyPr>
            <a:normAutofit/>
          </a:bodyPr>
          <a:lstStyle/>
          <a:p>
            <a:pPr algn="ctr"/>
            <a:r>
              <a:rPr lang="en-US" sz="2000" u="sng" dirty="0" smtClean="0">
                <a:solidFill>
                  <a:schemeClr val="bg1"/>
                </a:solidFill>
              </a:rPr>
              <a:t>Submitted By</a:t>
            </a:r>
            <a:r>
              <a:rPr lang="en-US" sz="2000" dirty="0" smtClean="0">
                <a:solidFill>
                  <a:schemeClr val="bg1"/>
                </a:solidFill>
              </a:rPr>
              <a:t>:</a:t>
            </a:r>
          </a:p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SONI</a:t>
            </a:r>
          </a:p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Student </a:t>
            </a:r>
            <a:r>
              <a:rPr lang="en-US" sz="2000" smtClean="0">
                <a:solidFill>
                  <a:schemeClr val="bg1"/>
                </a:solidFill>
              </a:rPr>
              <a:t>– PGDHHM</a:t>
            </a:r>
            <a:endParaRPr lang="en-US" sz="2000" dirty="0" smtClean="0">
              <a:solidFill>
                <a:schemeClr val="bg1"/>
              </a:solidFill>
            </a:endParaRPr>
          </a:p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IIHMR, New Delhi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57200" y="3886200"/>
            <a:ext cx="838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/>
              <a:t>Dissertation Organization</a:t>
            </a:r>
            <a:r>
              <a:rPr lang="en-US" sz="2400" b="1" dirty="0" smtClean="0">
                <a:solidFill>
                  <a:schemeClr val="accent2">
                    <a:lumMod val="75000"/>
                  </a:schemeClr>
                </a:solidFill>
              </a:rPr>
              <a:t>: </a:t>
            </a:r>
          </a:p>
          <a:p>
            <a:pPr algn="ctr"/>
            <a:r>
              <a:rPr lang="en-US" sz="2400" b="1" dirty="0" smtClean="0">
                <a:solidFill>
                  <a:schemeClr val="accent2">
                    <a:lumMod val="75000"/>
                  </a:schemeClr>
                </a:solidFill>
              </a:rPr>
              <a:t>Delhi Heart &amp; Lung Institute</a:t>
            </a:r>
            <a:endParaRPr lang="en-US" sz="2400" b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90600"/>
          </a:xfrm>
        </p:spPr>
        <p:txBody>
          <a:bodyPr/>
          <a:lstStyle/>
          <a:p>
            <a:r>
              <a:rPr lang="en-US" dirty="0" smtClean="0"/>
              <a:t>Contd..</a:t>
            </a:r>
            <a:endParaRPr lang="en-US" dirty="0"/>
          </a:p>
        </p:txBody>
      </p:sp>
      <p:pic>
        <p:nvPicPr>
          <p:cNvPr id="4098" name="Chart 15"/>
          <p:cNvPicPr>
            <a:picLocks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762000"/>
            <a:ext cx="5943600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Chart 16"/>
          <p:cNvPicPr>
            <a:picLocks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48000" y="3810000"/>
            <a:ext cx="5791200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Contd..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481138"/>
          <a:ext cx="8153400" cy="4499512"/>
        </p:xfrm>
        <a:graphic>
          <a:graphicData uri="http://schemas.openxmlformats.org/drawingml/2006/table">
            <a:tbl>
              <a:tblPr/>
              <a:tblGrid>
                <a:gridCol w="3525614"/>
                <a:gridCol w="2390249"/>
                <a:gridCol w="2237537"/>
              </a:tblGrid>
              <a:tr h="78590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778000" algn="l"/>
                        </a:tabLst>
                      </a:pPr>
                      <a:r>
                        <a:rPr lang="en-US" sz="1800" b="1" cap="all" dirty="0">
                          <a:solidFill>
                            <a:srgbClr val="337C9A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Attributes of services of hospital</a:t>
                      </a:r>
                      <a:endParaRPr lang="en-US" sz="1800" dirty="0">
                        <a:solidFill>
                          <a:srgbClr val="00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7016" marR="670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778000" algn="l"/>
                        </a:tabLst>
                      </a:pPr>
                      <a:r>
                        <a:rPr lang="en-US" sz="1800" b="1" cap="all" dirty="0">
                          <a:solidFill>
                            <a:srgbClr val="337C9A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AVERAGED RANKING</a:t>
                      </a:r>
                      <a:endParaRPr lang="en-US" sz="1800" dirty="0">
                        <a:solidFill>
                          <a:srgbClr val="00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7016" marR="670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778000" algn="l"/>
                        </a:tabLst>
                      </a:pPr>
                      <a:r>
                        <a:rPr lang="en-US" sz="1800" b="1" cap="all" dirty="0">
                          <a:solidFill>
                            <a:srgbClr val="337C9A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rELATIVE ranking</a:t>
                      </a:r>
                      <a:endParaRPr lang="en-US" sz="1800" dirty="0">
                        <a:solidFill>
                          <a:srgbClr val="00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7016" marR="670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459569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778000" algn="l"/>
                        </a:tabLs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Good medical / surgical treatment</a:t>
                      </a:r>
                    </a:p>
                  </a:txBody>
                  <a:tcPr marL="67016" marR="670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778000" algn="l"/>
                        </a:tabLst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2.06</a:t>
                      </a:r>
                    </a:p>
                  </a:txBody>
                  <a:tcPr marL="67016" marR="670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778000" algn="l"/>
                        </a:tabLst>
                      </a:pPr>
                      <a:r>
                        <a:rPr lang="en-US" sz="16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7016" marR="670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459569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778000" algn="l"/>
                        </a:tabLs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Comfortable facility</a:t>
                      </a:r>
                    </a:p>
                  </a:txBody>
                  <a:tcPr marL="67016" marR="670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778000" algn="l"/>
                        </a:tabLst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3.69</a:t>
                      </a:r>
                    </a:p>
                  </a:txBody>
                  <a:tcPr marL="67016" marR="670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778000" algn="l"/>
                        </a:tabLst>
                      </a:pPr>
                      <a:r>
                        <a:rPr lang="en-US" sz="16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67016" marR="670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459569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778000" algn="l"/>
                        </a:tabLs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Low cost procedures</a:t>
                      </a:r>
                    </a:p>
                  </a:txBody>
                  <a:tcPr marL="67016" marR="670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778000" algn="l"/>
                        </a:tabLst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3.16</a:t>
                      </a:r>
                    </a:p>
                  </a:txBody>
                  <a:tcPr marL="67016" marR="670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778000" algn="l"/>
                        </a:tabLst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67016" marR="670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459569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778000" algn="l"/>
                        </a:tabLs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Transparent billing</a:t>
                      </a:r>
                    </a:p>
                  </a:txBody>
                  <a:tcPr marL="67016" marR="670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778000" algn="l"/>
                        </a:tabLst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5.38</a:t>
                      </a:r>
                    </a:p>
                  </a:txBody>
                  <a:tcPr marL="67016" marR="670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778000" algn="l"/>
                        </a:tabLst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67016" marR="670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459569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778000" algn="l"/>
                        </a:tabLs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Responsive nursing</a:t>
                      </a:r>
                    </a:p>
                  </a:txBody>
                  <a:tcPr marL="67016" marR="670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778000" algn="l"/>
                        </a:tabLst>
                      </a:pPr>
                      <a:r>
                        <a:rPr lang="en-US" sz="16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5.56</a:t>
                      </a:r>
                    </a:p>
                  </a:txBody>
                  <a:tcPr marL="67016" marR="670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778000" algn="l"/>
                        </a:tabLst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</a:t>
                      </a:r>
                    </a:p>
                  </a:txBody>
                  <a:tcPr marL="67016" marR="670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459569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778000" algn="l"/>
                        </a:tabLs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Easy communication</a:t>
                      </a:r>
                    </a:p>
                  </a:txBody>
                  <a:tcPr marL="67016" marR="670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778000" algn="l"/>
                        </a:tabLst>
                      </a:pPr>
                      <a:r>
                        <a:rPr lang="en-US" sz="16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6.08</a:t>
                      </a:r>
                    </a:p>
                  </a:txBody>
                  <a:tcPr marL="67016" marR="670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778000" algn="l"/>
                        </a:tabLst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</a:t>
                      </a:r>
                    </a:p>
                  </a:txBody>
                  <a:tcPr marL="67016" marR="670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459569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778000" algn="l"/>
                        </a:tabLs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High technology equipment</a:t>
                      </a:r>
                    </a:p>
                  </a:txBody>
                  <a:tcPr marL="67016" marR="670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778000" algn="l"/>
                        </a:tabLst>
                      </a:pPr>
                      <a:r>
                        <a:rPr lang="en-US" sz="16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3.93</a:t>
                      </a:r>
                    </a:p>
                  </a:txBody>
                  <a:tcPr marL="67016" marR="670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778000" algn="l"/>
                        </a:tabLst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67016" marR="670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459569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778000" algn="l"/>
                        </a:tabLs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Organized and planned trip</a:t>
                      </a:r>
                    </a:p>
                  </a:txBody>
                  <a:tcPr marL="67016" marR="670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778000" algn="l"/>
                        </a:tabLst>
                      </a:pPr>
                      <a:r>
                        <a:rPr lang="en-US" sz="16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6.12</a:t>
                      </a:r>
                    </a:p>
                  </a:txBody>
                  <a:tcPr marL="67016" marR="670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778000" algn="l"/>
                        </a:tabLst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8</a:t>
                      </a:r>
                    </a:p>
                  </a:txBody>
                  <a:tcPr marL="67016" marR="670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876800"/>
          </a:xfrm>
        </p:spPr>
        <p:txBody>
          <a:bodyPr>
            <a:normAutofit fontScale="70000" lnSpcReduction="20000"/>
          </a:bodyPr>
          <a:lstStyle/>
          <a:p>
            <a:pPr lvl="0"/>
            <a:r>
              <a:rPr lang="en-US" dirty="0" smtClean="0"/>
              <a:t>Tie-up with medical tourism companies. </a:t>
            </a:r>
          </a:p>
          <a:p>
            <a:pPr lvl="0"/>
            <a:endParaRPr lang="en-US" dirty="0" smtClean="0"/>
          </a:p>
          <a:p>
            <a:pPr lvl="0"/>
            <a:r>
              <a:rPr lang="en-US" dirty="0" smtClean="0"/>
              <a:t>Tie-up with doctors and/or hospitals at countries with prospective patients.</a:t>
            </a:r>
          </a:p>
          <a:p>
            <a:pPr lvl="0"/>
            <a:endParaRPr lang="en-US" dirty="0" smtClean="0"/>
          </a:p>
          <a:p>
            <a:pPr lvl="0"/>
            <a:r>
              <a:rPr lang="en-US" dirty="0" smtClean="0"/>
              <a:t>Campaigns / CMEs to be conducted at the countries with prospective patients. </a:t>
            </a:r>
          </a:p>
          <a:p>
            <a:pPr lvl="0"/>
            <a:endParaRPr lang="en-US" dirty="0" smtClean="0"/>
          </a:p>
          <a:p>
            <a:pPr lvl="0"/>
            <a:r>
              <a:rPr lang="en-US" dirty="0" smtClean="0"/>
              <a:t>Articles, advertisements to be printed in some financially feasible international journals/ magazines on medical tourism.</a:t>
            </a:r>
          </a:p>
          <a:p>
            <a:pPr lvl="0"/>
            <a:endParaRPr lang="en-US" dirty="0" smtClean="0"/>
          </a:p>
          <a:p>
            <a:pPr lvl="0"/>
            <a:r>
              <a:rPr lang="en-US" dirty="0" smtClean="0"/>
              <a:t>Tie-up with health insurance companies for assisting international patients in health insurance facilitation for their treatment.</a:t>
            </a:r>
          </a:p>
          <a:p>
            <a:endParaRPr lang="en-US" dirty="0" smtClean="0"/>
          </a:p>
          <a:p>
            <a:r>
              <a:rPr lang="en-US" dirty="0" smtClean="0"/>
              <a:t>Tie-up with hospitals within the country to facilitate international patients transfer to self and other specialized care facility as and when required.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Recommendations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5029200"/>
          </a:xfrm>
        </p:spPr>
        <p:txBody>
          <a:bodyPr>
            <a:normAutofit fontScale="47500" lnSpcReduction="20000"/>
          </a:bodyPr>
          <a:lstStyle/>
          <a:p>
            <a:pPr marL="0" lvl="0" indent="0">
              <a:buNone/>
            </a:pPr>
            <a:r>
              <a:rPr lang="en-US" sz="3400" dirty="0" smtClean="0"/>
              <a:t>Pref</a:t>
            </a:r>
            <a:r>
              <a:rPr lang="en-US" sz="3300" dirty="0" smtClean="0"/>
              <a:t>erences for various attributes of services given describes that for better flow of international patients to the hospital, it needs to take the following steps:</a:t>
            </a:r>
          </a:p>
          <a:p>
            <a:pPr marL="0" lvl="0" indent="0">
              <a:buNone/>
            </a:pPr>
            <a:endParaRPr lang="en-US" sz="3300" dirty="0" smtClean="0"/>
          </a:p>
          <a:p>
            <a:pPr lvl="0"/>
            <a:r>
              <a:rPr lang="en-US" sz="3300" dirty="0" smtClean="0"/>
              <a:t>Focus on advancement of medical technologies and doctors expertise needs to be undertaken.</a:t>
            </a:r>
          </a:p>
          <a:p>
            <a:pPr lvl="0"/>
            <a:endParaRPr lang="en-US" sz="3300" dirty="0" smtClean="0"/>
          </a:p>
          <a:p>
            <a:pPr lvl="0"/>
            <a:r>
              <a:rPr lang="en-US" sz="3300" dirty="0" smtClean="0"/>
              <a:t>Billing for particular procedure should be predefined &amp; pre-informed to the international patients.</a:t>
            </a:r>
          </a:p>
          <a:p>
            <a:pPr lvl="0"/>
            <a:endParaRPr lang="en-US" sz="3300" dirty="0" smtClean="0"/>
          </a:p>
          <a:p>
            <a:pPr lvl="0"/>
            <a:r>
              <a:rPr lang="en-US" sz="3300" dirty="0" smtClean="0"/>
              <a:t>Strict Communication training for the nursing staff should be undertaken as they represent the medical services of the hospital.</a:t>
            </a:r>
          </a:p>
          <a:p>
            <a:pPr lvl="0"/>
            <a:endParaRPr lang="en-US" sz="3300" dirty="0" smtClean="0"/>
          </a:p>
          <a:p>
            <a:pPr lvl="0"/>
            <a:r>
              <a:rPr lang="en-US" sz="3300" dirty="0" smtClean="0"/>
              <a:t>Correct, accurate &amp; relevant information should be provided by every employee of the hospital to the patients. </a:t>
            </a:r>
          </a:p>
          <a:p>
            <a:pPr lvl="0"/>
            <a:endParaRPr lang="en-US" sz="3300" dirty="0" smtClean="0"/>
          </a:p>
          <a:p>
            <a:pPr lvl="0"/>
            <a:r>
              <a:rPr lang="en-US" sz="3300" dirty="0" smtClean="0"/>
              <a:t>Response time should be well defined &amp; fast.</a:t>
            </a:r>
          </a:p>
          <a:p>
            <a:pPr lvl="0"/>
            <a:endParaRPr lang="en-US" sz="3300" dirty="0" smtClean="0"/>
          </a:p>
          <a:p>
            <a:pPr lvl="0"/>
            <a:r>
              <a:rPr lang="en-US" sz="3300" dirty="0" smtClean="0"/>
              <a:t>Appointment scheduling, air-ticket booking and accommodation arrangement for patient and attendant should be done on time to make their trip well organized &amp; planned.</a:t>
            </a:r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Contd..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6600" i="1" dirty="0" smtClean="0">
                <a:solidFill>
                  <a:schemeClr val="accent1"/>
                </a:solidFill>
              </a:rPr>
              <a:t>THANK YOU </a:t>
            </a:r>
            <a:endParaRPr lang="en-US" sz="6600" i="1"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754563"/>
          </a:xfrm>
        </p:spPr>
        <p:txBody>
          <a:bodyPr>
            <a:noAutofit/>
          </a:bodyPr>
          <a:lstStyle/>
          <a:p>
            <a:pPr algn="just"/>
            <a:r>
              <a:rPr lang="en-US" sz="2200" dirty="0" smtClean="0"/>
              <a:t>Hospital marketing </a:t>
            </a:r>
          </a:p>
          <a:p>
            <a:pPr algn="just"/>
            <a:r>
              <a:rPr lang="en-US" sz="2200" dirty="0" smtClean="0"/>
              <a:t>Marketing &amp; corporate relations department</a:t>
            </a:r>
          </a:p>
          <a:p>
            <a:pPr algn="just"/>
            <a:r>
              <a:rPr lang="en-US" sz="2200" dirty="0" smtClean="0"/>
              <a:t>Key initiatives undertaken</a:t>
            </a:r>
          </a:p>
          <a:p>
            <a:pPr algn="just"/>
            <a:r>
              <a:rPr lang="en-US" sz="2200" dirty="0" smtClean="0"/>
              <a:t>Tasks performed during the period of internship</a:t>
            </a:r>
          </a:p>
          <a:p>
            <a:pPr lvl="0" algn="just"/>
            <a:endParaRPr lang="en-US" sz="2200" dirty="0" smtClean="0"/>
          </a:p>
          <a:p>
            <a:pPr lvl="0" algn="just"/>
            <a:r>
              <a:rPr lang="en-US" sz="2200" dirty="0" smtClean="0"/>
              <a:t>A sound client relationship management (CRM) forms the basis for soliciting corporate tie-ups today</a:t>
            </a:r>
          </a:p>
          <a:p>
            <a:pPr lvl="0" algn="just"/>
            <a:r>
              <a:rPr lang="en-US" sz="2200" dirty="0" smtClean="0"/>
              <a:t>Events, both indoor and out-reach programmes, play a significant role in marketing of healthcare institutions. </a:t>
            </a:r>
          </a:p>
          <a:p>
            <a:pPr algn="just"/>
            <a:r>
              <a:rPr lang="en-US" sz="2200" dirty="0" smtClean="0"/>
              <a:t>Hospitals need to conduct research so as to segmentize the market and tap that area from which patients are not turning up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u="sng" dirty="0" smtClean="0"/>
              <a:t>Reflection of Internship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953000"/>
          </a:xfrm>
        </p:spPr>
        <p:txBody>
          <a:bodyPr>
            <a:normAutofit fontScale="47500" lnSpcReduction="20000"/>
          </a:bodyPr>
          <a:lstStyle/>
          <a:p>
            <a:r>
              <a:rPr lang="en-US" sz="5100" b="1" dirty="0"/>
              <a:t>Medical tourism</a:t>
            </a:r>
            <a:r>
              <a:rPr lang="en-US" sz="5100" dirty="0"/>
              <a:t> refers specifically to the increasing tendency among people from developed countries to undertake medical travel in combination with visiting tourist </a:t>
            </a:r>
            <a:r>
              <a:rPr lang="en-US" sz="5100" dirty="0" smtClean="0"/>
              <a:t>attractions.</a:t>
            </a:r>
            <a:endParaRPr lang="en-US" sz="5100" dirty="0"/>
          </a:p>
          <a:p>
            <a:r>
              <a:rPr lang="en-US" sz="5100" dirty="0" smtClean="0"/>
              <a:t>Drivers for medical tourism</a:t>
            </a:r>
          </a:p>
          <a:p>
            <a:r>
              <a:rPr lang="en-US" sz="5100" dirty="0" smtClean="0"/>
              <a:t>Category of medical travelers</a:t>
            </a:r>
          </a:p>
          <a:p>
            <a:r>
              <a:rPr lang="en-US" sz="5100" dirty="0" smtClean="0"/>
              <a:t>Risks</a:t>
            </a:r>
            <a:r>
              <a:rPr lang="en-US" sz="5100" dirty="0"/>
              <a:t>							</a:t>
            </a:r>
            <a:endParaRPr lang="en-US" sz="5100" dirty="0" smtClean="0"/>
          </a:p>
          <a:p>
            <a:r>
              <a:rPr lang="en-US" sz="5100" dirty="0" smtClean="0"/>
              <a:t>Legal &amp; Ethical </a:t>
            </a:r>
            <a:r>
              <a:rPr lang="en-US" sz="5100" dirty="0"/>
              <a:t>Issues						</a:t>
            </a:r>
            <a:endParaRPr lang="en-US" sz="5100" dirty="0" smtClean="0"/>
          </a:p>
          <a:p>
            <a:r>
              <a:rPr lang="en-US" sz="5100" dirty="0" smtClean="0"/>
              <a:t>Need of the Study </a:t>
            </a:r>
            <a:r>
              <a:rPr lang="en-US" sz="4200" dirty="0" smtClean="0"/>
              <a:t>– </a:t>
            </a:r>
          </a:p>
          <a:p>
            <a:pPr lvl="1"/>
            <a:r>
              <a:rPr lang="en-US" sz="4200" dirty="0" smtClean="0"/>
              <a:t>The </a:t>
            </a:r>
            <a:r>
              <a:rPr lang="en-US" sz="4200" dirty="0"/>
              <a:t>hospital required a primary </a:t>
            </a:r>
            <a:r>
              <a:rPr lang="en-US" sz="4200" dirty="0" smtClean="0"/>
              <a:t>study</a:t>
            </a:r>
          </a:p>
          <a:p>
            <a:pPr lvl="1"/>
            <a:r>
              <a:rPr lang="en-US" sz="4200" dirty="0" smtClean="0"/>
              <a:t>To develop </a:t>
            </a:r>
            <a:r>
              <a:rPr lang="en-US" sz="4200" dirty="0"/>
              <a:t>an effective marketing strategy </a:t>
            </a:r>
            <a:endParaRPr lang="en-US" sz="4200" dirty="0" smtClean="0"/>
          </a:p>
          <a:p>
            <a:pPr lvl="1"/>
            <a:r>
              <a:rPr lang="en-US" sz="4200" dirty="0" smtClean="0"/>
              <a:t>Focus </a:t>
            </a:r>
            <a:r>
              <a:rPr lang="en-US" sz="4200" dirty="0"/>
              <a:t>on the major regions of medical tourists </a:t>
            </a:r>
            <a:endParaRPr lang="en-US" sz="4200" dirty="0" smtClean="0"/>
          </a:p>
          <a:p>
            <a:pPr lvl="1"/>
            <a:r>
              <a:rPr lang="en-US" sz="4200" dirty="0" smtClean="0"/>
              <a:t>Service attributes </a:t>
            </a:r>
            <a:r>
              <a:rPr lang="en-US" sz="4200" dirty="0"/>
              <a:t>related </a:t>
            </a:r>
            <a:r>
              <a:rPr lang="en-US" sz="4200" dirty="0" smtClean="0"/>
              <a:t>with International </a:t>
            </a:r>
            <a:r>
              <a:rPr lang="en-US" sz="4200" dirty="0"/>
              <a:t>patients </a:t>
            </a:r>
            <a:r>
              <a:rPr lang="en-US" sz="4200" dirty="0" smtClean="0"/>
              <a:t>requirements</a:t>
            </a:r>
            <a:endParaRPr lang="en-US" sz="4200" dirty="0"/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en-US" b="1" u="sng" dirty="0" smtClean="0"/>
              <a:t>General Objective</a:t>
            </a:r>
            <a:r>
              <a:rPr lang="en-US" b="1" dirty="0" smtClean="0"/>
              <a:t>:</a:t>
            </a:r>
            <a:endParaRPr lang="en-US" dirty="0" smtClean="0"/>
          </a:p>
          <a:p>
            <a:r>
              <a:rPr lang="en-US" dirty="0" smtClean="0"/>
              <a:t> </a:t>
            </a:r>
            <a:r>
              <a:rPr lang="en-US" sz="2400" dirty="0"/>
              <a:t>To study the medical tourism industry in various corporate hospitals of Delhi/ NCR</a:t>
            </a:r>
            <a:r>
              <a:rPr lang="en-US" dirty="0"/>
              <a:t>.</a:t>
            </a:r>
          </a:p>
          <a:p>
            <a:pPr>
              <a:buNone/>
            </a:pPr>
            <a:r>
              <a:rPr lang="en-US" b="1" dirty="0"/>
              <a:t> </a:t>
            </a:r>
            <a:endParaRPr lang="en-US" dirty="0"/>
          </a:p>
          <a:p>
            <a:pPr>
              <a:buNone/>
            </a:pPr>
            <a:r>
              <a:rPr lang="en-US" b="1" dirty="0" smtClean="0"/>
              <a:t> </a:t>
            </a:r>
            <a:r>
              <a:rPr lang="en-US" b="1" u="sng" dirty="0" smtClean="0"/>
              <a:t>Specific Objectives</a:t>
            </a:r>
            <a:r>
              <a:rPr lang="en-US" b="1" dirty="0" smtClean="0"/>
              <a:t>:</a:t>
            </a:r>
            <a:endParaRPr lang="en-US" dirty="0"/>
          </a:p>
          <a:p>
            <a:pPr lvl="0"/>
            <a:r>
              <a:rPr lang="en-US" sz="2400" dirty="0"/>
              <a:t>To understand the concept of medical tourism</a:t>
            </a:r>
          </a:p>
          <a:p>
            <a:pPr lvl="0"/>
            <a:endParaRPr lang="en-US" sz="2400" dirty="0" smtClean="0"/>
          </a:p>
          <a:p>
            <a:pPr lvl="0"/>
            <a:r>
              <a:rPr lang="en-US" sz="2400" dirty="0" smtClean="0"/>
              <a:t>To </a:t>
            </a:r>
            <a:r>
              <a:rPr lang="en-US" sz="2400" dirty="0"/>
              <a:t>identify the major regions and specialty-wise distribution of international patients.</a:t>
            </a:r>
          </a:p>
          <a:p>
            <a:pPr lvl="0"/>
            <a:endParaRPr lang="en-US" sz="2400" dirty="0" smtClean="0"/>
          </a:p>
          <a:p>
            <a:pPr lvl="0"/>
            <a:r>
              <a:rPr lang="en-US" sz="2400" dirty="0" smtClean="0"/>
              <a:t>To </a:t>
            </a:r>
            <a:r>
              <a:rPr lang="en-US" sz="2400" dirty="0"/>
              <a:t>identify attributes which influence number of international foot-falls. (Through questionnaire – what will attract patient to the hospital again – easy travel, convenience, language, etc.)</a:t>
            </a:r>
          </a:p>
          <a:p>
            <a:pPr lvl="0"/>
            <a:endParaRPr lang="en-US" sz="2400" dirty="0" smtClean="0"/>
          </a:p>
          <a:p>
            <a:pPr lvl="0"/>
            <a:r>
              <a:rPr lang="en-US" sz="2400" dirty="0" smtClean="0"/>
              <a:t>To </a:t>
            </a:r>
            <a:r>
              <a:rPr lang="en-US" sz="2400" dirty="0"/>
              <a:t>develop the process for international patients’ visit to Delhi Heart &amp; Lung Institute.</a:t>
            </a:r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Objectives of the Study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953000"/>
          </a:xfrm>
        </p:spPr>
        <p:txBody>
          <a:bodyPr>
            <a:normAutofit fontScale="55000" lnSpcReduction="20000"/>
          </a:bodyPr>
          <a:lstStyle/>
          <a:p>
            <a:endParaRPr lang="en-US" sz="4000" b="1" dirty="0" smtClean="0"/>
          </a:p>
          <a:p>
            <a:r>
              <a:rPr lang="en-US" sz="4000" b="1" dirty="0" smtClean="0"/>
              <a:t>Study </a:t>
            </a:r>
            <a:r>
              <a:rPr lang="en-US" sz="4000" b="1" dirty="0"/>
              <a:t>Design</a:t>
            </a:r>
            <a:r>
              <a:rPr lang="en-US" sz="4000" b="1" dirty="0" smtClean="0"/>
              <a:t>: </a:t>
            </a:r>
            <a:r>
              <a:rPr lang="en-US" sz="4000" dirty="0" smtClean="0"/>
              <a:t>Cross-sectional study</a:t>
            </a:r>
            <a:endParaRPr lang="en-US" sz="4000" dirty="0"/>
          </a:p>
          <a:p>
            <a:pPr lvl="0"/>
            <a:r>
              <a:rPr lang="en-US" sz="4000" b="1" dirty="0"/>
              <a:t>Study Type: </a:t>
            </a:r>
            <a:r>
              <a:rPr lang="en-US" sz="4000" dirty="0" smtClean="0"/>
              <a:t>Convenience </a:t>
            </a:r>
            <a:r>
              <a:rPr lang="en-US" sz="4000" dirty="0"/>
              <a:t>sampling </a:t>
            </a:r>
            <a:r>
              <a:rPr lang="en-US" sz="4000" dirty="0" smtClean="0"/>
              <a:t>study</a:t>
            </a:r>
          </a:p>
          <a:p>
            <a:pPr lvl="0"/>
            <a:r>
              <a:rPr lang="en-US" sz="4000" b="1" dirty="0" smtClean="0"/>
              <a:t>Study </a:t>
            </a:r>
            <a:r>
              <a:rPr lang="en-US" sz="4000" b="1" dirty="0"/>
              <a:t>Setting: </a:t>
            </a:r>
            <a:r>
              <a:rPr lang="en-US" sz="4000" dirty="0"/>
              <a:t>All the corporate/private hospitals in Delhi/NCR receiving International patients and participating in the project.</a:t>
            </a:r>
          </a:p>
          <a:p>
            <a:pPr lvl="0"/>
            <a:r>
              <a:rPr lang="en-US" sz="4000" b="1" dirty="0"/>
              <a:t>Sample Size: </a:t>
            </a:r>
            <a:r>
              <a:rPr lang="en-US" sz="4000" dirty="0" smtClean="0"/>
              <a:t>100 patients</a:t>
            </a:r>
            <a:endParaRPr lang="en-US" sz="4000" dirty="0"/>
          </a:p>
          <a:p>
            <a:pPr lvl="0"/>
            <a:endParaRPr lang="en-US" sz="4000" dirty="0"/>
          </a:p>
          <a:p>
            <a:pPr>
              <a:buNone/>
            </a:pPr>
            <a:r>
              <a:rPr lang="en-US" sz="4000" b="1" dirty="0" smtClean="0"/>
              <a:t>Data </a:t>
            </a:r>
            <a:r>
              <a:rPr lang="en-US" sz="4000" b="1" dirty="0"/>
              <a:t>Collection</a:t>
            </a:r>
            <a:r>
              <a:rPr lang="en-US" sz="4000" dirty="0"/>
              <a:t>: </a:t>
            </a:r>
          </a:p>
          <a:p>
            <a:pPr lvl="0"/>
            <a:r>
              <a:rPr lang="en-US" sz="4000" dirty="0"/>
              <a:t>A questionnaire was developed for feedback and other information required from International patients. </a:t>
            </a:r>
          </a:p>
          <a:p>
            <a:pPr lvl="0"/>
            <a:r>
              <a:rPr lang="en-US" sz="4000" dirty="0"/>
              <a:t>Secondary data from internet about the profiles of various hospitals.</a:t>
            </a:r>
          </a:p>
          <a:p>
            <a:pPr>
              <a:buNone/>
            </a:pPr>
            <a:r>
              <a:rPr lang="en-US" sz="4000" dirty="0" smtClean="0"/>
              <a:t> </a:t>
            </a:r>
          </a:p>
          <a:p>
            <a:pPr>
              <a:buNone/>
            </a:pPr>
            <a:r>
              <a:rPr lang="en-US" sz="4000" b="1" dirty="0" smtClean="0"/>
              <a:t>Data Analysis: </a:t>
            </a:r>
            <a:r>
              <a:rPr lang="en-US" sz="4000" dirty="0" smtClean="0"/>
              <a:t>Using excel software.</a:t>
            </a:r>
          </a:p>
          <a:p>
            <a:endParaRPr lang="en-US" sz="4000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Methodology of the Study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 smtClean="0"/>
              <a:t>Study Findings</a:t>
            </a:r>
            <a:endParaRPr lang="en-US" dirty="0"/>
          </a:p>
        </p:txBody>
      </p:sp>
      <p:pic>
        <p:nvPicPr>
          <p:cNvPr id="1026" name="Chart 6"/>
          <p:cNvPicPr>
            <a:picLocks noChangeArrowheads="1"/>
          </p:cNvPicPr>
          <p:nvPr/>
        </p:nvPicPr>
        <p:blipFill>
          <a:blip r:embed="rId2"/>
          <a:srcRect b="-32"/>
          <a:stretch>
            <a:fillRect/>
          </a:stretch>
        </p:blipFill>
        <p:spPr bwMode="auto">
          <a:xfrm>
            <a:off x="228600" y="990600"/>
            <a:ext cx="5334000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Chart 7"/>
          <p:cNvPicPr>
            <a:picLocks noChangeArrowheads="1"/>
          </p:cNvPicPr>
          <p:nvPr/>
        </p:nvPicPr>
        <p:blipFill>
          <a:blip r:embed="rId3"/>
          <a:srcRect b="-89"/>
          <a:stretch>
            <a:fillRect/>
          </a:stretch>
        </p:blipFill>
        <p:spPr bwMode="auto">
          <a:xfrm>
            <a:off x="3581400" y="3810000"/>
            <a:ext cx="5330825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85800"/>
          </a:xfrm>
        </p:spPr>
        <p:txBody>
          <a:bodyPr>
            <a:normAutofit/>
          </a:bodyPr>
          <a:lstStyle/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Contd..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Chart 3"/>
          <p:cNvGraphicFramePr>
            <a:graphicFrameLocks/>
          </p:cNvGraphicFramePr>
          <p:nvPr/>
        </p:nvGraphicFramePr>
        <p:xfrm>
          <a:off x="228600" y="685800"/>
          <a:ext cx="4800600" cy="2895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1026" name="Chart 10"/>
          <p:cNvPicPr>
            <a:picLocks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52800" y="3733800"/>
            <a:ext cx="5562600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762000" y="609600"/>
          <a:ext cx="7010400" cy="2731616"/>
        </p:xfrm>
        <a:graphic>
          <a:graphicData uri="http://schemas.openxmlformats.org/drawingml/2006/table">
            <a:tbl>
              <a:tblPr/>
              <a:tblGrid>
                <a:gridCol w="3368278"/>
                <a:gridCol w="3642122"/>
              </a:tblGrid>
              <a:tr h="61359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REASON FOR MEDICAL TRAVEL OUTSIDE HOME COUNTRY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778000" algn="l"/>
                        </a:tabLst>
                      </a:pPr>
                      <a:r>
                        <a:rPr lang="en-US" sz="1200" b="1" cap="all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%AGE OF INTERNATIONAL PATIENTS</a:t>
                      </a:r>
                      <a:endParaRPr lang="en-US" sz="12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0454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778000" algn="l"/>
                        </a:tabLst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(A)Inadequate health insurance coverage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778000" algn="l"/>
                        </a:tabLst>
                      </a:pPr>
                      <a:r>
                        <a:rPr lang="en-US" sz="1200" b="1" cap="all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4%</a:t>
                      </a:r>
                      <a:endParaRPr lang="en-US" sz="12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0454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778000" algn="l"/>
                        </a:tabLst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(B)Long waiting list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778000" algn="l"/>
                        </a:tabLst>
                      </a:pPr>
                      <a:r>
                        <a:rPr lang="en-US" sz="1200" b="1" cap="all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8%</a:t>
                      </a:r>
                      <a:endParaRPr lang="en-US" sz="12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4932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778000" algn="l"/>
                        </a:tabLst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(C) High cost of medical treatment in home </a:t>
                      </a:r>
                      <a:r>
                        <a:rPr lang="en-US" sz="12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country</a:t>
                      </a:r>
                      <a:endParaRPr lang="en-US" sz="1200" b="1" dirty="0">
                        <a:solidFill>
                          <a:srgbClr val="00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778000" algn="l"/>
                        </a:tabLst>
                      </a:pPr>
                      <a:r>
                        <a:rPr lang="en-US" sz="1200" b="1" cap="all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10%</a:t>
                      </a:r>
                      <a:endParaRPr lang="en-US" sz="12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0454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778000" algn="l"/>
                        </a:tabLst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(D)Unavailable quality services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778000" algn="l"/>
                        </a:tabLst>
                      </a:pPr>
                      <a:r>
                        <a:rPr lang="en-US" sz="1200" b="1" cap="all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28%</a:t>
                      </a:r>
                      <a:endParaRPr lang="en-US" sz="12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0454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771525" algn="l"/>
                        </a:tabLs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(E) Poor medical infrastructural facilities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778000" algn="l"/>
                        </a:tabLst>
                      </a:pPr>
                      <a:r>
                        <a:rPr lang="en-US" sz="1200" b="1" cap="all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45%</a:t>
                      </a:r>
                      <a:endParaRPr lang="en-US" sz="12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0454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771525" algn="l"/>
                        </a:tabLst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(F) Rare/Complex medical disease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778000" algn="l"/>
                        </a:tabLst>
                      </a:pPr>
                      <a:r>
                        <a:rPr lang="en-US" sz="1200" b="1" cap="all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4%</a:t>
                      </a:r>
                      <a:endParaRPr lang="en-US" sz="12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1676400" y="3657600"/>
          <a:ext cx="7162800" cy="2666998"/>
        </p:xfrm>
        <a:graphic>
          <a:graphicData uri="http://schemas.openxmlformats.org/drawingml/2006/table">
            <a:tbl>
              <a:tblPr/>
              <a:tblGrid>
                <a:gridCol w="3721299"/>
                <a:gridCol w="3441501"/>
              </a:tblGrid>
              <a:tr h="6236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REASON FOR CHOOSING AS MEDICAL DESTINATION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778000" algn="l"/>
                        </a:tabLst>
                      </a:pPr>
                      <a:r>
                        <a:rPr lang="en-US" sz="1200" b="1" cap="all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%AGE OF INTERNATIONAL PATIENTS</a:t>
                      </a:r>
                      <a:endParaRPr lang="en-US" sz="12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1914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778000" algn="l"/>
                        </a:tabLst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(A)  Low cost treatment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778000" algn="l"/>
                        </a:tabLst>
                      </a:pPr>
                      <a:r>
                        <a:rPr lang="en-US" sz="1200" b="1" cap="all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25%</a:t>
                      </a:r>
                      <a:endParaRPr lang="en-US" sz="12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1914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778000" algn="l"/>
                        </a:tabLst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(B) Availability of latest medical technologies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778000" algn="l"/>
                        </a:tabLst>
                      </a:pPr>
                      <a:r>
                        <a:rPr lang="en-US" sz="1200" b="1" cap="all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29%</a:t>
                      </a:r>
                      <a:endParaRPr lang="en-US" sz="12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1914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778000" algn="l"/>
                        </a:tabLst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(C) Excellent quality services	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778000" algn="l"/>
                        </a:tabLst>
                      </a:pPr>
                      <a:r>
                        <a:rPr lang="en-US" sz="1200" b="1" cap="all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26%</a:t>
                      </a:r>
                      <a:endParaRPr lang="en-US" sz="12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191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(D) No language barrier in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778000" algn="l"/>
                        </a:tabLst>
                      </a:pPr>
                      <a:r>
                        <a:rPr lang="en-US" sz="1200" b="1" cap="all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1%</a:t>
                      </a:r>
                      <a:endParaRPr lang="en-US" sz="12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1914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771525" algn="l"/>
                        </a:tabLst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(E) No waiting time/Immediate treatment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778000" algn="l"/>
                        </a:tabLst>
                      </a:pPr>
                      <a:r>
                        <a:rPr lang="en-US" sz="1200" b="1" cap="all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11%</a:t>
                      </a:r>
                      <a:endParaRPr lang="en-US" sz="12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191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(F) Convenient to travel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778000" algn="l"/>
                        </a:tabLst>
                      </a:pPr>
                      <a:r>
                        <a:rPr lang="en-US" sz="1200" b="1" cap="all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5%</a:t>
                      </a:r>
                      <a:endParaRPr lang="en-US" sz="12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1914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778000" algn="l"/>
                        </a:tabLst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(G) Coinciding with business trip to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778000" algn="l"/>
                        </a:tabLst>
                      </a:pPr>
                      <a:r>
                        <a:rPr lang="en-US" sz="1200" b="1" cap="all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2%</a:t>
                      </a:r>
                      <a:endParaRPr lang="en-US" sz="12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85800"/>
          </a:xfrm>
        </p:spPr>
        <p:txBody>
          <a:bodyPr>
            <a:normAutofit/>
          </a:bodyPr>
          <a:lstStyle/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Contd..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838200"/>
          </a:xfrm>
        </p:spPr>
        <p:txBody>
          <a:bodyPr/>
          <a:lstStyle/>
          <a:p>
            <a:r>
              <a:rPr lang="en-US" dirty="0" smtClean="0"/>
              <a:t>Contd..</a:t>
            </a:r>
            <a:endParaRPr lang="en-US" dirty="0"/>
          </a:p>
        </p:txBody>
      </p:sp>
      <p:graphicFrame>
        <p:nvGraphicFramePr>
          <p:cNvPr id="6" name="Chart 5"/>
          <p:cNvGraphicFramePr>
            <a:graphicFrameLocks/>
          </p:cNvGraphicFramePr>
          <p:nvPr/>
        </p:nvGraphicFramePr>
        <p:xfrm>
          <a:off x="762000" y="1143000"/>
          <a:ext cx="7315200" cy="5486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198</TotalTime>
  <Words>677</Words>
  <Application>Microsoft Office PowerPoint</Application>
  <PresentationFormat>On-screen Show (4:3)</PresentationFormat>
  <Paragraphs>152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Concourse</vt:lpstr>
      <vt:lpstr>Studying the present status of Medical Tourism in context of various corporate hospitals in Delhi/NCR</vt:lpstr>
      <vt:lpstr>Reflection of Internship</vt:lpstr>
      <vt:lpstr>Introduction</vt:lpstr>
      <vt:lpstr>Objectives of the Study</vt:lpstr>
      <vt:lpstr>Methodology of the Study</vt:lpstr>
      <vt:lpstr>Study Findings</vt:lpstr>
      <vt:lpstr>Contd..</vt:lpstr>
      <vt:lpstr>Contd..</vt:lpstr>
      <vt:lpstr>Contd..</vt:lpstr>
      <vt:lpstr>Contd..</vt:lpstr>
      <vt:lpstr>Contd..</vt:lpstr>
      <vt:lpstr>Recommendations</vt:lpstr>
      <vt:lpstr>Contd..</vt:lpstr>
      <vt:lpstr>THANK YOU 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iihmr</dc:creator>
  <cp:lastModifiedBy>iihmr</cp:lastModifiedBy>
  <cp:revision>37</cp:revision>
  <dcterms:created xsi:type="dcterms:W3CDTF">2011-04-25T14:09:37Z</dcterms:created>
  <dcterms:modified xsi:type="dcterms:W3CDTF">2011-04-27T09:41:43Z</dcterms:modified>
</cp:coreProperties>
</file>