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12192000"/>
  <p:notesSz cx="6858000" cy="9144000"/>
  <p:embeddedFontLst>
    <p:embeddedFont>
      <p:font typeface="Inter Light"/>
      <p:regular r:id="rId24"/>
      <p:bold r:id="rId25"/>
      <p:italic r:id="rId26"/>
      <p:boldItalic r:id="rId27"/>
    </p:embeddedFont>
    <p:embeddedFont>
      <p:font typeface="Corben"/>
      <p:regular r:id="rId28"/>
      <p:bold r:id="rId29"/>
    </p:embeddedFont>
    <p:embeddedFont>
      <p:font typeface="Inter"/>
      <p:regular r:id="rId30"/>
      <p:bold r:id="rId31"/>
      <p:italic r:id="rId32"/>
      <p:boldItalic r:id="rId33"/>
    </p:embeddedFont>
    <p:embeddedFont>
      <p:font typeface="Arial Black"/>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75BE231-6B71-4F7A-8490-44CA865EB9ED}">
  <a:tblStyle styleId="{175BE231-6B71-4F7A-8490-44CA865EB9ED}"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InterLight-regular.fntdata"/><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InterLight-italic.fntdata"/><Relationship Id="rId25" Type="http://schemas.openxmlformats.org/officeDocument/2006/relationships/font" Target="fonts/InterLight-bold.fntdata"/><Relationship Id="rId28" Type="http://schemas.openxmlformats.org/officeDocument/2006/relationships/font" Target="fonts/Corben-regular.fntdata"/><Relationship Id="rId27" Type="http://schemas.openxmlformats.org/officeDocument/2006/relationships/font" Target="fonts/InterLight-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Corben-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5.xml"/><Relationship Id="rId33" Type="http://schemas.openxmlformats.org/officeDocument/2006/relationships/font" Target="fonts/Inter-boldItalic.fntdata"/><Relationship Id="rId10" Type="http://schemas.openxmlformats.org/officeDocument/2006/relationships/slide" Target="slides/slide4.xml"/><Relationship Id="rId32" Type="http://schemas.openxmlformats.org/officeDocument/2006/relationships/font" Target="fonts/Inter-italic.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ArialBlack-regular.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N"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65cb22a3f0_0_14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g365cb22a3f0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65cb22a3f0_0_1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65cb22a3f0_0_1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365cb22a3f0_0_15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65cb22a3f0_0_1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65cb22a3f0_0_1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365cb22a3f0_0_16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65cb22a3f0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65cb22a3f0_0_1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365cb22a3f0_0_1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65cc6c96cb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 name="Google Shape;348;g365cc6c96cb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65cb22a3f0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65cb22a3f0_0_18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365cb22a3f0_0_18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65cb22a3f0_0_18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365cb22a3f0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65cb22a3f0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365cb22a3f0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IN"/>
              <a:t>Add RFP reference number </a:t>
            </a:r>
            <a:endParaRPr/>
          </a:p>
        </p:txBody>
      </p:sp>
      <p:sp>
        <p:nvSpPr>
          <p:cNvPr id="371" name="Google Shape;371;g365cb22a3f0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65cb22a3f0_1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g365cb22a3f0_1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ver alternate" showMasterSp="0">
  <p:cSld name="3_Cover alternate">
    <p:spTree>
      <p:nvGrpSpPr>
        <p:cNvPr id="84" name="Shape 84"/>
        <p:cNvGrpSpPr/>
        <p:nvPr/>
      </p:nvGrpSpPr>
      <p:grpSpPr>
        <a:xfrm>
          <a:off x="0" y="0"/>
          <a:ext cx="0" cy="0"/>
          <a:chOff x="0" y="0"/>
          <a:chExt cx="0" cy="0"/>
        </a:xfrm>
      </p:grpSpPr>
      <p:pic>
        <p:nvPicPr>
          <p:cNvPr id="85" name="Google Shape;85;p13"/>
          <p:cNvPicPr preferRelativeResize="0"/>
          <p:nvPr/>
        </p:nvPicPr>
        <p:blipFill rotWithShape="1">
          <a:blip r:embed="rId2">
            <a:alphaModFix/>
          </a:blip>
          <a:srcRect b="6895" l="1" r="1" t="8797"/>
          <a:stretch/>
        </p:blipFill>
        <p:spPr>
          <a:xfrm>
            <a:off x="0" y="0"/>
            <a:ext cx="12192000" cy="6858000"/>
          </a:xfrm>
          <a:prstGeom prst="rect">
            <a:avLst/>
          </a:prstGeom>
          <a:noFill/>
          <a:ln>
            <a:noFill/>
          </a:ln>
        </p:spPr>
      </p:pic>
      <p:sp>
        <p:nvSpPr>
          <p:cNvPr id="86" name="Google Shape;86;p13"/>
          <p:cNvSpPr/>
          <p:nvPr/>
        </p:nvSpPr>
        <p:spPr>
          <a:xfrm rot="10800000">
            <a:off x="504883" y="594864"/>
            <a:ext cx="6009412" cy="4064277"/>
          </a:xfrm>
          <a:custGeom>
            <a:rect b="b" l="l" r="r" t="t"/>
            <a:pathLst>
              <a:path extrusionOk="0" h="10688" w="10000">
                <a:moveTo>
                  <a:pt x="6" y="0"/>
                </a:moveTo>
                <a:cubicBezTo>
                  <a:pt x="4" y="2358"/>
                  <a:pt x="2" y="8331"/>
                  <a:pt x="0" y="10688"/>
                </a:cubicBezTo>
                <a:lnTo>
                  <a:pt x="10000" y="7911"/>
                </a:lnTo>
                <a:lnTo>
                  <a:pt x="10000" y="7"/>
                </a:lnTo>
                <a:lnTo>
                  <a:pt x="6" y="0"/>
                </a:lnTo>
                <a:close/>
              </a:path>
            </a:pathLst>
          </a:custGeom>
          <a:solidFill>
            <a:srgbClr val="FFE600"/>
          </a:solidFill>
          <a:ln>
            <a:noFill/>
          </a:ln>
        </p:spPr>
        <p:txBody>
          <a:bodyPr anchorCtr="0" anchor="t" bIns="45675" lIns="91375" spcFirstLastPara="1" rIns="91375" wrap="square" tIns="45675">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chemeClr val="dk1"/>
              </a:solidFill>
              <a:latin typeface="Calibri"/>
              <a:ea typeface="Calibri"/>
              <a:cs typeface="Calibri"/>
              <a:sym typeface="Calibri"/>
            </a:endParaRPr>
          </a:p>
        </p:txBody>
      </p:sp>
      <p:sp>
        <p:nvSpPr>
          <p:cNvPr id="87" name="Google Shape;87;p13"/>
          <p:cNvSpPr txBox="1"/>
          <p:nvPr>
            <p:ph type="ctrTitle"/>
          </p:nvPr>
        </p:nvSpPr>
        <p:spPr>
          <a:xfrm>
            <a:off x="793246" y="1873223"/>
            <a:ext cx="5419932" cy="8604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404040"/>
              </a:buClr>
              <a:buSzPts val="2999"/>
              <a:buFont typeface="Inter Light"/>
              <a:buNone/>
              <a:defRPr b="0" sz="2999">
                <a:solidFill>
                  <a:srgbClr val="404040"/>
                </a:solidFill>
                <a:latin typeface="Inter Light"/>
                <a:ea typeface="Inter Light"/>
                <a:cs typeface="Inter Light"/>
                <a:sym typeface="Inter Ligh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3"/>
          <p:cNvSpPr txBox="1"/>
          <p:nvPr>
            <p:ph idx="1" type="subTitle"/>
          </p:nvPr>
        </p:nvSpPr>
        <p:spPr>
          <a:xfrm>
            <a:off x="793247" y="2819492"/>
            <a:ext cx="5419932" cy="391225"/>
          </a:xfrm>
          <a:prstGeom prst="rect">
            <a:avLst/>
          </a:prstGeom>
          <a:noFill/>
          <a:ln>
            <a:noFill/>
          </a:ln>
        </p:spPr>
        <p:txBody>
          <a:bodyPr anchorCtr="0" anchor="t" bIns="45700" lIns="91425" spcFirstLastPara="1" rIns="91425" wrap="square" tIns="45700">
            <a:normAutofit/>
          </a:bodyPr>
          <a:lstStyle>
            <a:lvl1pPr lvl="0" marR="0" algn="l">
              <a:lnSpc>
                <a:spcPct val="100000"/>
              </a:lnSpc>
              <a:spcBef>
                <a:spcPts val="320"/>
              </a:spcBef>
              <a:spcAft>
                <a:spcPts val="0"/>
              </a:spcAft>
              <a:buClr>
                <a:schemeClr val="accent2"/>
              </a:buClr>
              <a:buSzPts val="1119"/>
              <a:buFont typeface="Arial"/>
              <a:buNone/>
              <a:defRPr b="0" sz="1599">
                <a:solidFill>
                  <a:srgbClr val="404040"/>
                </a:solidFill>
                <a:latin typeface="Inter"/>
                <a:ea typeface="Inter"/>
                <a:cs typeface="Inter"/>
                <a:sym typeface="Inter"/>
              </a:defRPr>
            </a:lvl1pPr>
            <a:lvl2pPr lvl="1" algn="l">
              <a:lnSpc>
                <a:spcPct val="90000"/>
              </a:lnSpc>
              <a:spcBef>
                <a:spcPts val="1199"/>
              </a:spcBef>
              <a:spcAft>
                <a:spcPts val="0"/>
              </a:spcAft>
              <a:buClr>
                <a:srgbClr val="404040"/>
              </a:buClr>
              <a:buSzPts val="1599"/>
              <a:buNone/>
              <a:defRPr sz="1599">
                <a:solidFill>
                  <a:srgbClr val="404040"/>
                </a:solidFill>
              </a:defRPr>
            </a:lvl2pPr>
            <a:lvl3pPr lvl="2" algn="ctr">
              <a:lnSpc>
                <a:spcPct val="90000"/>
              </a:lnSpc>
              <a:spcBef>
                <a:spcPts val="500"/>
              </a:spcBef>
              <a:spcAft>
                <a:spcPts val="0"/>
              </a:spcAft>
              <a:buClr>
                <a:srgbClr val="888888"/>
              </a:buClr>
              <a:buSzPts val="2000"/>
              <a:buNone/>
              <a:defRPr>
                <a:solidFill>
                  <a:srgbClr val="888888"/>
                </a:solidFill>
              </a:defRPr>
            </a:lvl3pPr>
            <a:lvl4pPr lvl="3" algn="ctr">
              <a:lnSpc>
                <a:spcPct val="90000"/>
              </a:lnSpc>
              <a:spcBef>
                <a:spcPts val="500"/>
              </a:spcBef>
              <a:spcAft>
                <a:spcPts val="0"/>
              </a:spcAft>
              <a:buClr>
                <a:srgbClr val="888888"/>
              </a:buClr>
              <a:buSzPts val="1800"/>
              <a:buNone/>
              <a:defRPr>
                <a:solidFill>
                  <a:srgbClr val="888888"/>
                </a:solidFill>
              </a:defRPr>
            </a:lvl4pPr>
            <a:lvl5pPr lvl="4" algn="ctr">
              <a:lnSpc>
                <a:spcPct val="90000"/>
              </a:lnSpc>
              <a:spcBef>
                <a:spcPts val="500"/>
              </a:spcBef>
              <a:spcAft>
                <a:spcPts val="0"/>
              </a:spcAft>
              <a:buClr>
                <a:srgbClr val="888888"/>
              </a:buClr>
              <a:buSzPts val="1800"/>
              <a:buNone/>
              <a:defRPr>
                <a:solidFill>
                  <a:srgbClr val="888888"/>
                </a:solidFill>
              </a:defRPr>
            </a:lvl5pPr>
            <a:lvl6pPr lvl="5" algn="ctr">
              <a:lnSpc>
                <a:spcPct val="90000"/>
              </a:lnSpc>
              <a:spcBef>
                <a:spcPts val="500"/>
              </a:spcBef>
              <a:spcAft>
                <a:spcPts val="0"/>
              </a:spcAft>
              <a:buClr>
                <a:srgbClr val="888888"/>
              </a:buClr>
              <a:buSzPts val="1800"/>
              <a:buNone/>
              <a:defRPr>
                <a:solidFill>
                  <a:srgbClr val="888888"/>
                </a:solidFill>
              </a:defRPr>
            </a:lvl6pPr>
            <a:lvl7pPr lvl="6" algn="ctr">
              <a:lnSpc>
                <a:spcPct val="90000"/>
              </a:lnSpc>
              <a:spcBef>
                <a:spcPts val="500"/>
              </a:spcBef>
              <a:spcAft>
                <a:spcPts val="0"/>
              </a:spcAft>
              <a:buClr>
                <a:srgbClr val="888888"/>
              </a:buClr>
              <a:buSzPts val="1800"/>
              <a:buNone/>
              <a:defRPr>
                <a:solidFill>
                  <a:srgbClr val="888888"/>
                </a:solidFill>
              </a:defRPr>
            </a:lvl7pPr>
            <a:lvl8pPr lvl="7" algn="ctr">
              <a:lnSpc>
                <a:spcPct val="90000"/>
              </a:lnSpc>
              <a:spcBef>
                <a:spcPts val="500"/>
              </a:spcBef>
              <a:spcAft>
                <a:spcPts val="0"/>
              </a:spcAft>
              <a:buClr>
                <a:srgbClr val="888888"/>
              </a:buClr>
              <a:buSzPts val="1800"/>
              <a:buNone/>
              <a:defRPr>
                <a:solidFill>
                  <a:srgbClr val="888888"/>
                </a:solidFill>
              </a:defRPr>
            </a:lvl8pPr>
            <a:lvl9pPr lvl="8" algn="ctr">
              <a:lnSpc>
                <a:spcPct val="90000"/>
              </a:lnSpc>
              <a:spcBef>
                <a:spcPts val="500"/>
              </a:spcBef>
              <a:spcAft>
                <a:spcPts val="0"/>
              </a:spcAft>
              <a:buClr>
                <a:srgbClr val="888888"/>
              </a:buClr>
              <a:buSzPts val="1800"/>
              <a:buNone/>
              <a:defRPr>
                <a:solidFill>
                  <a:srgbClr val="888888"/>
                </a:solidFill>
              </a:defRPr>
            </a:lvl9pPr>
          </a:lstStyle>
          <a:p/>
        </p:txBody>
      </p:sp>
      <p:grpSp>
        <p:nvGrpSpPr>
          <p:cNvPr id="89" name="Google Shape;89;p13"/>
          <p:cNvGrpSpPr/>
          <p:nvPr/>
        </p:nvGrpSpPr>
        <p:grpSpPr>
          <a:xfrm>
            <a:off x="10359392" y="4960938"/>
            <a:ext cx="1224912" cy="1435100"/>
            <a:chOff x="6529" y="3125"/>
            <a:chExt cx="772" cy="904"/>
          </a:xfrm>
        </p:grpSpPr>
        <p:sp>
          <p:nvSpPr>
            <p:cNvPr id="90" name="Google Shape;90;p13"/>
            <p:cNvSpPr/>
            <p:nvPr/>
          </p:nvSpPr>
          <p:spPr>
            <a:xfrm>
              <a:off x="6529" y="3125"/>
              <a:ext cx="619" cy="226"/>
            </a:xfrm>
            <a:custGeom>
              <a:rect b="b" l="l" r="r" t="t"/>
              <a:pathLst>
                <a:path extrusionOk="0" h="902" w="2473">
                  <a:moveTo>
                    <a:pt x="2473" y="0"/>
                  </a:moveTo>
                  <a:lnTo>
                    <a:pt x="0" y="902"/>
                  </a:lnTo>
                  <a:lnTo>
                    <a:pt x="2473" y="466"/>
                  </a:lnTo>
                  <a:lnTo>
                    <a:pt x="2473"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chemeClr val="dk1"/>
                </a:solidFill>
                <a:latin typeface="Calibri"/>
                <a:ea typeface="Calibri"/>
                <a:cs typeface="Calibri"/>
                <a:sym typeface="Calibri"/>
              </a:endParaRPr>
            </a:p>
          </p:txBody>
        </p:sp>
        <p:sp>
          <p:nvSpPr>
            <p:cNvPr id="91" name="Google Shape;91;p13"/>
            <p:cNvSpPr/>
            <p:nvPr/>
          </p:nvSpPr>
          <p:spPr>
            <a:xfrm>
              <a:off x="6529" y="3444"/>
              <a:ext cx="772" cy="585"/>
            </a:xfrm>
            <a:custGeom>
              <a:rect b="b" l="l" r="r" t="t"/>
              <a:pathLst>
                <a:path extrusionOk="0" h="2339" w="3088">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dk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chemeClr val="dk1"/>
                </a:solidFill>
                <a:latin typeface="Calibri"/>
                <a:ea typeface="Calibri"/>
                <a:cs typeface="Calibri"/>
                <a:sym typeface="Calibri"/>
              </a:endParaRPr>
            </a:p>
          </p:txBody>
        </p:sp>
      </p:grpSp>
    </p:spTree>
  </p:cSld>
  <p:clrMapOvr>
    <a:masterClrMapping/>
  </p:clrMapOvr>
  <p:extLst>
    <p:ext uri="{DCECCB84-F9BA-43D5-87BE-67443E8EF086}">
      <p15:sldGuideLst>
        <p15:guide id="1" pos="384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8" name="Shape 98"/>
        <p:cNvGrpSpPr/>
        <p:nvPr/>
      </p:nvGrpSpPr>
      <p:grpSpPr>
        <a:xfrm>
          <a:off x="0" y="0"/>
          <a:ext cx="0" cy="0"/>
          <a:chOff x="0" y="0"/>
          <a:chExt cx="0" cy="0"/>
        </a:xfrm>
      </p:grpSpPr>
      <p:sp>
        <p:nvSpPr>
          <p:cNvPr id="99" name="Google Shape;99;p1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8" name="Shape 108"/>
        <p:cNvGrpSpPr/>
        <p:nvPr/>
      </p:nvGrpSpPr>
      <p:grpSpPr>
        <a:xfrm>
          <a:off x="0" y="0"/>
          <a:ext cx="0" cy="0"/>
          <a:chOff x="0" y="0"/>
          <a:chExt cx="0" cy="0"/>
        </a:xfrm>
      </p:grpSpPr>
      <p:sp>
        <p:nvSpPr>
          <p:cNvPr id="109" name="Google Shape;109;p17"/>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7"/>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1" name="Google Shape;111;p1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4" name="Shape 114"/>
        <p:cNvGrpSpPr/>
        <p:nvPr/>
      </p:nvGrpSpPr>
      <p:grpSpPr>
        <a:xfrm>
          <a:off x="0" y="0"/>
          <a:ext cx="0" cy="0"/>
          <a:chOff x="0" y="0"/>
          <a:chExt cx="0" cy="0"/>
        </a:xfrm>
      </p:grpSpPr>
      <p:sp>
        <p:nvSpPr>
          <p:cNvPr id="115" name="Google Shape;115;p18"/>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18"/>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7" name="Google Shape;117;p1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1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1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0" name="Shape 120"/>
        <p:cNvGrpSpPr/>
        <p:nvPr/>
      </p:nvGrpSpPr>
      <p:grpSpPr>
        <a:xfrm>
          <a:off x="0" y="0"/>
          <a:ext cx="0" cy="0"/>
          <a:chOff x="0" y="0"/>
          <a:chExt cx="0" cy="0"/>
        </a:xfrm>
      </p:grpSpPr>
      <p:sp>
        <p:nvSpPr>
          <p:cNvPr id="121" name="Google Shape;121;p1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19"/>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19"/>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19"/>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19"/>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7" name="Shape 127"/>
        <p:cNvGrpSpPr/>
        <p:nvPr/>
      </p:nvGrpSpPr>
      <p:grpSpPr>
        <a:xfrm>
          <a:off x="0" y="0"/>
          <a:ext cx="0" cy="0"/>
          <a:chOff x="0" y="0"/>
          <a:chExt cx="0" cy="0"/>
        </a:xfrm>
      </p:grpSpPr>
      <p:sp>
        <p:nvSpPr>
          <p:cNvPr id="128" name="Google Shape;128;p20"/>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20"/>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0" name="Google Shape;130;p20"/>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20"/>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2" name="Google Shape;132;p20"/>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2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6" name="Shape 136"/>
        <p:cNvGrpSpPr/>
        <p:nvPr/>
      </p:nvGrpSpPr>
      <p:grpSpPr>
        <a:xfrm>
          <a:off x="0" y="0"/>
          <a:ext cx="0" cy="0"/>
          <a:chOff x="0" y="0"/>
          <a:chExt cx="0" cy="0"/>
        </a:xfrm>
      </p:grpSpPr>
      <p:sp>
        <p:nvSpPr>
          <p:cNvPr id="137" name="Google Shape;137;p2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2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2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1" name="Shape 141"/>
        <p:cNvGrpSpPr/>
        <p:nvPr/>
      </p:nvGrpSpPr>
      <p:grpSpPr>
        <a:xfrm>
          <a:off x="0" y="0"/>
          <a:ext cx="0" cy="0"/>
          <a:chOff x="0" y="0"/>
          <a:chExt cx="0" cy="0"/>
        </a:xfrm>
      </p:grpSpPr>
      <p:sp>
        <p:nvSpPr>
          <p:cNvPr id="142" name="Google Shape;142;p22"/>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 name="Google Shape;143;p22"/>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4" name="Google Shape;144;p22"/>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5" name="Google Shape;145;p2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2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8" name="Shape 148"/>
        <p:cNvGrpSpPr/>
        <p:nvPr/>
      </p:nvGrpSpPr>
      <p:grpSpPr>
        <a:xfrm>
          <a:off x="0" y="0"/>
          <a:ext cx="0" cy="0"/>
          <a:chOff x="0" y="0"/>
          <a:chExt cx="0" cy="0"/>
        </a:xfrm>
      </p:grpSpPr>
      <p:sp>
        <p:nvSpPr>
          <p:cNvPr id="149" name="Google Shape;149;p23"/>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23"/>
          <p:cNvSpPr/>
          <p:nvPr>
            <p:ph idx="2" type="pic"/>
          </p:nvPr>
        </p:nvSpPr>
        <p:spPr>
          <a:xfrm>
            <a:off x="5183188" y="987425"/>
            <a:ext cx="6172200" cy="4873500"/>
          </a:xfrm>
          <a:prstGeom prst="rect">
            <a:avLst/>
          </a:prstGeom>
          <a:noFill/>
          <a:ln>
            <a:noFill/>
          </a:ln>
        </p:spPr>
      </p:sp>
      <p:sp>
        <p:nvSpPr>
          <p:cNvPr id="151" name="Google Shape;151;p23"/>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2" name="Google Shape;152;p2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2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2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5" name="Shape 155"/>
        <p:cNvGrpSpPr/>
        <p:nvPr/>
      </p:nvGrpSpPr>
      <p:grpSpPr>
        <a:xfrm>
          <a:off x="0" y="0"/>
          <a:ext cx="0" cy="0"/>
          <a:chOff x="0" y="0"/>
          <a:chExt cx="0" cy="0"/>
        </a:xfrm>
      </p:grpSpPr>
      <p:sp>
        <p:nvSpPr>
          <p:cNvPr id="156" name="Google Shape;156;p2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24"/>
          <p:cNvSpPr txBox="1"/>
          <p:nvPr>
            <p:ph idx="1" type="body"/>
          </p:nvPr>
        </p:nvSpPr>
        <p:spPr>
          <a:xfrm rot="5400000">
            <a:off x="3920400" y="-1256575"/>
            <a:ext cx="43512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2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2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2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1" name="Shape 161"/>
        <p:cNvGrpSpPr/>
        <p:nvPr/>
      </p:nvGrpSpPr>
      <p:grpSpPr>
        <a:xfrm>
          <a:off x="0" y="0"/>
          <a:ext cx="0" cy="0"/>
          <a:chOff x="0" y="0"/>
          <a:chExt cx="0" cy="0"/>
        </a:xfrm>
      </p:grpSpPr>
      <p:sp>
        <p:nvSpPr>
          <p:cNvPr id="162" name="Google Shape;162;p25"/>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25"/>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2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2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2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ver alternate" showMasterSp="0">
  <p:cSld name="3_Cover alternate">
    <p:spTree>
      <p:nvGrpSpPr>
        <p:cNvPr id="167" name="Shape 167"/>
        <p:cNvGrpSpPr/>
        <p:nvPr/>
      </p:nvGrpSpPr>
      <p:grpSpPr>
        <a:xfrm>
          <a:off x="0" y="0"/>
          <a:ext cx="0" cy="0"/>
          <a:chOff x="0" y="0"/>
          <a:chExt cx="0" cy="0"/>
        </a:xfrm>
      </p:grpSpPr>
      <p:pic>
        <p:nvPicPr>
          <p:cNvPr id="168" name="Google Shape;168;p26"/>
          <p:cNvPicPr preferRelativeResize="0"/>
          <p:nvPr/>
        </p:nvPicPr>
        <p:blipFill rotWithShape="1">
          <a:blip r:embed="rId2">
            <a:alphaModFix/>
          </a:blip>
          <a:srcRect b="6896" l="0" r="0" t="8793"/>
          <a:stretch/>
        </p:blipFill>
        <p:spPr>
          <a:xfrm>
            <a:off x="0" y="0"/>
            <a:ext cx="12191997" cy="6857998"/>
          </a:xfrm>
          <a:prstGeom prst="rect">
            <a:avLst/>
          </a:prstGeom>
          <a:noFill/>
          <a:ln>
            <a:noFill/>
          </a:ln>
        </p:spPr>
      </p:pic>
      <p:sp>
        <p:nvSpPr>
          <p:cNvPr id="169" name="Google Shape;169;p26"/>
          <p:cNvSpPr/>
          <p:nvPr/>
        </p:nvSpPr>
        <p:spPr>
          <a:xfrm rot="10800000">
            <a:off x="504895" y="594869"/>
            <a:ext cx="6009400" cy="4064272"/>
          </a:xfrm>
          <a:custGeom>
            <a:rect b="b" l="l" r="r" t="t"/>
            <a:pathLst>
              <a:path extrusionOk="0" h="10688" w="10000">
                <a:moveTo>
                  <a:pt x="6" y="0"/>
                </a:moveTo>
                <a:cubicBezTo>
                  <a:pt x="4" y="2358"/>
                  <a:pt x="2" y="8331"/>
                  <a:pt x="0" y="10688"/>
                </a:cubicBezTo>
                <a:lnTo>
                  <a:pt x="10000" y="7911"/>
                </a:lnTo>
                <a:lnTo>
                  <a:pt x="10000" y="7"/>
                </a:lnTo>
                <a:lnTo>
                  <a:pt x="6" y="0"/>
                </a:lnTo>
                <a:close/>
              </a:path>
            </a:pathLst>
          </a:custGeom>
          <a:solidFill>
            <a:srgbClr val="FFE600"/>
          </a:solidFill>
          <a:ln>
            <a:noFill/>
          </a:ln>
        </p:spPr>
        <p:txBody>
          <a:bodyPr anchorCtr="0" anchor="t" bIns="45675" lIns="91375" spcFirstLastPara="1" rIns="91375" wrap="square" tIns="45675">
            <a:noAutofit/>
          </a:bodyPr>
          <a:lstStyle/>
          <a:p>
            <a:pPr indent="0" lvl="0" marL="0" marR="0" rtl="0" algn="l">
              <a:spcBef>
                <a:spcPts val="0"/>
              </a:spcBef>
              <a:spcAft>
                <a:spcPts val="0"/>
              </a:spcAft>
              <a:buNone/>
            </a:pPr>
            <a:r>
              <a:t/>
            </a:r>
            <a:endParaRPr sz="1799">
              <a:solidFill>
                <a:schemeClr val="dk1"/>
              </a:solidFill>
              <a:latin typeface="Calibri"/>
              <a:ea typeface="Calibri"/>
              <a:cs typeface="Calibri"/>
              <a:sym typeface="Calibri"/>
            </a:endParaRPr>
          </a:p>
        </p:txBody>
      </p:sp>
      <p:sp>
        <p:nvSpPr>
          <p:cNvPr id="170" name="Google Shape;170;p26"/>
          <p:cNvSpPr txBox="1"/>
          <p:nvPr>
            <p:ph type="ctrTitle"/>
          </p:nvPr>
        </p:nvSpPr>
        <p:spPr>
          <a:xfrm>
            <a:off x="793246" y="1873223"/>
            <a:ext cx="5419800" cy="8604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404040"/>
              </a:buClr>
              <a:buSzPts val="2999"/>
              <a:buFont typeface="Inter Light"/>
              <a:buNone/>
              <a:defRPr b="0" sz="2999">
                <a:solidFill>
                  <a:srgbClr val="404040"/>
                </a:solidFill>
                <a:latin typeface="Inter Light"/>
                <a:ea typeface="Inter Light"/>
                <a:cs typeface="Inter Light"/>
                <a:sym typeface="Inter Ligh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26"/>
          <p:cNvSpPr txBox="1"/>
          <p:nvPr>
            <p:ph idx="1" type="subTitle"/>
          </p:nvPr>
        </p:nvSpPr>
        <p:spPr>
          <a:xfrm>
            <a:off x="793247" y="2819492"/>
            <a:ext cx="5419800" cy="391200"/>
          </a:xfrm>
          <a:prstGeom prst="rect">
            <a:avLst/>
          </a:prstGeom>
          <a:noFill/>
          <a:ln>
            <a:noFill/>
          </a:ln>
        </p:spPr>
        <p:txBody>
          <a:bodyPr anchorCtr="0" anchor="t" bIns="45700" lIns="91425" spcFirstLastPara="1" rIns="91425" wrap="square" tIns="45700">
            <a:normAutofit/>
          </a:bodyPr>
          <a:lstStyle>
            <a:lvl1pPr lvl="0" marR="0" algn="l">
              <a:lnSpc>
                <a:spcPct val="100000"/>
              </a:lnSpc>
              <a:spcBef>
                <a:spcPts val="320"/>
              </a:spcBef>
              <a:spcAft>
                <a:spcPts val="0"/>
              </a:spcAft>
              <a:buClr>
                <a:schemeClr val="accent2"/>
              </a:buClr>
              <a:buSzPts val="1119"/>
              <a:buFont typeface="Arial"/>
              <a:buNone/>
              <a:defRPr b="0" sz="1599">
                <a:solidFill>
                  <a:srgbClr val="404040"/>
                </a:solidFill>
                <a:latin typeface="Inter"/>
                <a:ea typeface="Inter"/>
                <a:cs typeface="Inter"/>
                <a:sym typeface="Inter"/>
              </a:defRPr>
            </a:lvl1pPr>
            <a:lvl2pPr lvl="1" algn="l">
              <a:lnSpc>
                <a:spcPct val="90000"/>
              </a:lnSpc>
              <a:spcBef>
                <a:spcPts val="1199"/>
              </a:spcBef>
              <a:spcAft>
                <a:spcPts val="0"/>
              </a:spcAft>
              <a:buClr>
                <a:srgbClr val="404040"/>
              </a:buClr>
              <a:buSzPts val="1599"/>
              <a:buNone/>
              <a:defRPr sz="1599">
                <a:solidFill>
                  <a:srgbClr val="404040"/>
                </a:solidFill>
              </a:defRPr>
            </a:lvl2pPr>
            <a:lvl3pPr lvl="2" algn="ctr">
              <a:lnSpc>
                <a:spcPct val="90000"/>
              </a:lnSpc>
              <a:spcBef>
                <a:spcPts val="500"/>
              </a:spcBef>
              <a:spcAft>
                <a:spcPts val="0"/>
              </a:spcAft>
              <a:buClr>
                <a:srgbClr val="888888"/>
              </a:buClr>
              <a:buSzPts val="2000"/>
              <a:buNone/>
              <a:defRPr>
                <a:solidFill>
                  <a:srgbClr val="888888"/>
                </a:solidFill>
              </a:defRPr>
            </a:lvl3pPr>
            <a:lvl4pPr lvl="3" algn="ctr">
              <a:lnSpc>
                <a:spcPct val="90000"/>
              </a:lnSpc>
              <a:spcBef>
                <a:spcPts val="500"/>
              </a:spcBef>
              <a:spcAft>
                <a:spcPts val="0"/>
              </a:spcAft>
              <a:buClr>
                <a:srgbClr val="888888"/>
              </a:buClr>
              <a:buSzPts val="1800"/>
              <a:buNone/>
              <a:defRPr>
                <a:solidFill>
                  <a:srgbClr val="888888"/>
                </a:solidFill>
              </a:defRPr>
            </a:lvl4pPr>
            <a:lvl5pPr lvl="4" algn="ctr">
              <a:lnSpc>
                <a:spcPct val="90000"/>
              </a:lnSpc>
              <a:spcBef>
                <a:spcPts val="500"/>
              </a:spcBef>
              <a:spcAft>
                <a:spcPts val="0"/>
              </a:spcAft>
              <a:buClr>
                <a:srgbClr val="888888"/>
              </a:buClr>
              <a:buSzPts val="1800"/>
              <a:buNone/>
              <a:defRPr>
                <a:solidFill>
                  <a:srgbClr val="888888"/>
                </a:solidFill>
              </a:defRPr>
            </a:lvl5pPr>
            <a:lvl6pPr lvl="5" algn="ctr">
              <a:lnSpc>
                <a:spcPct val="90000"/>
              </a:lnSpc>
              <a:spcBef>
                <a:spcPts val="500"/>
              </a:spcBef>
              <a:spcAft>
                <a:spcPts val="0"/>
              </a:spcAft>
              <a:buClr>
                <a:srgbClr val="888888"/>
              </a:buClr>
              <a:buSzPts val="1800"/>
              <a:buNone/>
              <a:defRPr>
                <a:solidFill>
                  <a:srgbClr val="888888"/>
                </a:solidFill>
              </a:defRPr>
            </a:lvl6pPr>
            <a:lvl7pPr lvl="6" algn="ctr">
              <a:lnSpc>
                <a:spcPct val="90000"/>
              </a:lnSpc>
              <a:spcBef>
                <a:spcPts val="500"/>
              </a:spcBef>
              <a:spcAft>
                <a:spcPts val="0"/>
              </a:spcAft>
              <a:buClr>
                <a:srgbClr val="888888"/>
              </a:buClr>
              <a:buSzPts val="1800"/>
              <a:buNone/>
              <a:defRPr>
                <a:solidFill>
                  <a:srgbClr val="888888"/>
                </a:solidFill>
              </a:defRPr>
            </a:lvl7pPr>
            <a:lvl8pPr lvl="7" algn="ctr">
              <a:lnSpc>
                <a:spcPct val="90000"/>
              </a:lnSpc>
              <a:spcBef>
                <a:spcPts val="500"/>
              </a:spcBef>
              <a:spcAft>
                <a:spcPts val="0"/>
              </a:spcAft>
              <a:buClr>
                <a:srgbClr val="888888"/>
              </a:buClr>
              <a:buSzPts val="1800"/>
              <a:buNone/>
              <a:defRPr>
                <a:solidFill>
                  <a:srgbClr val="888888"/>
                </a:solidFill>
              </a:defRPr>
            </a:lvl8pPr>
            <a:lvl9pPr lvl="8" algn="ctr">
              <a:lnSpc>
                <a:spcPct val="90000"/>
              </a:lnSpc>
              <a:spcBef>
                <a:spcPts val="500"/>
              </a:spcBef>
              <a:spcAft>
                <a:spcPts val="0"/>
              </a:spcAft>
              <a:buClr>
                <a:srgbClr val="888888"/>
              </a:buClr>
              <a:buSzPts val="1800"/>
              <a:buNone/>
              <a:defRPr>
                <a:solidFill>
                  <a:srgbClr val="888888"/>
                </a:solidFill>
              </a:defRPr>
            </a:lvl9pPr>
          </a:lstStyle>
          <a:p/>
        </p:txBody>
      </p:sp>
      <p:grpSp>
        <p:nvGrpSpPr>
          <p:cNvPr id="172" name="Google Shape;172;p26"/>
          <p:cNvGrpSpPr/>
          <p:nvPr/>
        </p:nvGrpSpPr>
        <p:grpSpPr>
          <a:xfrm>
            <a:off x="10359392" y="4960938"/>
            <a:ext cx="1224912" cy="1434703"/>
            <a:chOff x="6529" y="3125"/>
            <a:chExt cx="772" cy="904"/>
          </a:xfrm>
        </p:grpSpPr>
        <p:sp>
          <p:nvSpPr>
            <p:cNvPr id="173" name="Google Shape;173;p26"/>
            <p:cNvSpPr/>
            <p:nvPr/>
          </p:nvSpPr>
          <p:spPr>
            <a:xfrm>
              <a:off x="6529" y="3125"/>
              <a:ext cx="618" cy="226"/>
            </a:xfrm>
            <a:custGeom>
              <a:rect b="b" l="l" r="r" t="t"/>
              <a:pathLst>
                <a:path extrusionOk="0" h="902" w="2473">
                  <a:moveTo>
                    <a:pt x="2473" y="0"/>
                  </a:moveTo>
                  <a:lnTo>
                    <a:pt x="0" y="902"/>
                  </a:lnTo>
                  <a:lnTo>
                    <a:pt x="2473" y="466"/>
                  </a:lnTo>
                  <a:lnTo>
                    <a:pt x="2473"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chemeClr val="dk1"/>
                </a:solidFill>
                <a:latin typeface="Calibri"/>
                <a:ea typeface="Calibri"/>
                <a:cs typeface="Calibri"/>
                <a:sym typeface="Calibri"/>
              </a:endParaRPr>
            </a:p>
          </p:txBody>
        </p:sp>
        <p:sp>
          <p:nvSpPr>
            <p:cNvPr id="174" name="Google Shape;174;p26"/>
            <p:cNvSpPr/>
            <p:nvPr/>
          </p:nvSpPr>
          <p:spPr>
            <a:xfrm>
              <a:off x="6529" y="3444"/>
              <a:ext cx="772" cy="585"/>
            </a:xfrm>
            <a:custGeom>
              <a:rect b="b" l="l" r="r" t="t"/>
              <a:pathLst>
                <a:path extrusionOk="0" h="2339" w="3088">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dk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799">
                <a:solidFill>
                  <a:schemeClr val="dk1"/>
                </a:solidFill>
                <a:latin typeface="Calibri"/>
                <a:ea typeface="Calibri"/>
                <a:cs typeface="Calibri"/>
                <a:sym typeface="Calibri"/>
              </a:endParaRPr>
            </a:p>
          </p:txBody>
        </p:sp>
      </p:grpSp>
    </p:spTree>
  </p:cSld>
  <p:clrMapOvr>
    <a:masterClrMapping/>
  </p:clrMapOvr>
  <p:extLst>
    <p:ext uri="{DCECCB84-F9BA-43D5-87BE-67443E8EF086}">
      <p15:sldGuideLst>
        <p15:guide id="1" pos="384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4" name="Google Shape;3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1.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1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1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1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1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spcBef>
                <a:spcPts val="0"/>
              </a:spcBef>
              <a:buNone/>
              <a:defRPr b="0" i="0" sz="1200" u="none" cap="none" strike="noStrike">
                <a:solidFill>
                  <a:srgbClr val="888888"/>
                </a:solidFill>
                <a:latin typeface="Calibri"/>
                <a:ea typeface="Calibri"/>
                <a:cs typeface="Calibri"/>
                <a:sym typeface="Calibri"/>
              </a:defRPr>
            </a:lvl1pPr>
            <a:lvl2pPr indent="0" lvl="1" marL="0" marR="0" algn="r">
              <a:spcBef>
                <a:spcPts val="0"/>
              </a:spcBef>
              <a:buNone/>
              <a:defRPr b="0" i="0" sz="1200" u="none" cap="none" strike="noStrike">
                <a:solidFill>
                  <a:srgbClr val="888888"/>
                </a:solidFill>
                <a:latin typeface="Calibri"/>
                <a:ea typeface="Calibri"/>
                <a:cs typeface="Calibri"/>
                <a:sym typeface="Calibri"/>
              </a:defRPr>
            </a:lvl2pPr>
            <a:lvl3pPr indent="0" lvl="2" marL="0" marR="0" algn="r">
              <a:spcBef>
                <a:spcPts val="0"/>
              </a:spcBef>
              <a:buNone/>
              <a:defRPr b="0" i="0" sz="1200" u="none" cap="none" strike="noStrike">
                <a:solidFill>
                  <a:srgbClr val="888888"/>
                </a:solidFill>
                <a:latin typeface="Calibri"/>
                <a:ea typeface="Calibri"/>
                <a:cs typeface="Calibri"/>
                <a:sym typeface="Calibri"/>
              </a:defRPr>
            </a:lvl3pPr>
            <a:lvl4pPr indent="0" lvl="3" marL="0" marR="0" algn="r">
              <a:spcBef>
                <a:spcPts val="0"/>
              </a:spcBef>
              <a:buNone/>
              <a:defRPr b="0" i="0" sz="1200" u="none" cap="none" strike="noStrike">
                <a:solidFill>
                  <a:srgbClr val="888888"/>
                </a:solidFill>
                <a:latin typeface="Calibri"/>
                <a:ea typeface="Calibri"/>
                <a:cs typeface="Calibri"/>
                <a:sym typeface="Calibri"/>
              </a:defRPr>
            </a:lvl4pPr>
            <a:lvl5pPr indent="0" lvl="4" marL="0" marR="0" algn="r">
              <a:spcBef>
                <a:spcPts val="0"/>
              </a:spcBef>
              <a:buNone/>
              <a:defRPr b="0" i="0" sz="1200" u="none" cap="none" strike="noStrike">
                <a:solidFill>
                  <a:srgbClr val="888888"/>
                </a:solidFill>
                <a:latin typeface="Calibri"/>
                <a:ea typeface="Calibri"/>
                <a:cs typeface="Calibri"/>
                <a:sym typeface="Calibri"/>
              </a:defRPr>
            </a:lvl5pPr>
            <a:lvl6pPr indent="0" lvl="5" marL="0" marR="0" algn="r">
              <a:spcBef>
                <a:spcPts val="0"/>
              </a:spcBef>
              <a:buNone/>
              <a:defRPr b="0" i="0" sz="1200" u="none" cap="none" strike="noStrike">
                <a:solidFill>
                  <a:srgbClr val="888888"/>
                </a:solidFill>
                <a:latin typeface="Calibri"/>
                <a:ea typeface="Calibri"/>
                <a:cs typeface="Calibri"/>
                <a:sym typeface="Calibri"/>
              </a:defRPr>
            </a:lvl6pPr>
            <a:lvl7pPr indent="0" lvl="6" marL="0" marR="0" algn="r">
              <a:spcBef>
                <a:spcPts val="0"/>
              </a:spcBef>
              <a:buNone/>
              <a:defRPr b="0" i="0" sz="1200" u="none" cap="none" strike="noStrike">
                <a:solidFill>
                  <a:srgbClr val="888888"/>
                </a:solidFill>
                <a:latin typeface="Calibri"/>
                <a:ea typeface="Calibri"/>
                <a:cs typeface="Calibri"/>
                <a:sym typeface="Calibri"/>
              </a:defRPr>
            </a:lvl7pPr>
            <a:lvl8pPr indent="0" lvl="7" marL="0" marR="0" algn="r">
              <a:spcBef>
                <a:spcPts val="0"/>
              </a:spcBef>
              <a:buNone/>
              <a:defRPr b="0" i="0" sz="1200" u="none" cap="none" strike="noStrike">
                <a:solidFill>
                  <a:srgbClr val="888888"/>
                </a:solidFill>
                <a:latin typeface="Calibri"/>
                <a:ea typeface="Calibri"/>
                <a:cs typeface="Calibri"/>
                <a:sym typeface="Calibri"/>
              </a:defRPr>
            </a:lvl8pPr>
            <a:lvl9pPr indent="0" lvl="8" marL="0" marR="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2.jpg"/><Relationship Id="rId6"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2.jpg"/><Relationship Id="rId6"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2.jpg"/><Relationship Id="rId7"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16.xml.rels><?xml version="1.0" encoding="UTF-8" standalone="yes"?><Relationships xmlns="http://schemas.openxmlformats.org/package/2006/relationships"><Relationship Id="rId11" Type="http://schemas.openxmlformats.org/officeDocument/2006/relationships/hyperlink" Target="https://www.researchgate.net/publication/353260498_A_Study_on_Perception_of_Corporate_Employees_working_in_Bangalore_City_towards_Corporate_Wellness_Programs_offered_by_their_Company" TargetMode="External"/><Relationship Id="rId10" Type="http://schemas.openxmlformats.org/officeDocument/2006/relationships/hyperlink" Target="https://natboard.edu.in/ejournal/article/publish/9925040137.pdf" TargetMode="External"/><Relationship Id="rId13" Type="http://schemas.openxmlformats.org/officeDocument/2006/relationships/hyperlink" Target="https://www.irejournals.com/formatedpaper/1700714.pdf" TargetMode="External"/><Relationship Id="rId12" Type="http://schemas.openxmlformats.org/officeDocument/2006/relationships/hyperlink" Target="https://www.ijnrd.org/papers/IJNRD2404792.pdf" TargetMode="External"/><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jpg"/><Relationship Id="rId4" Type="http://schemas.openxmlformats.org/officeDocument/2006/relationships/image" Target="../media/image3.png"/><Relationship Id="rId9" Type="http://schemas.openxmlformats.org/officeDocument/2006/relationships/hyperlink" Target="https://journals.lww.com/jcsr/fulltext/2021/10010/general_health_check_up_of_employees_aged__40.5.aspx" TargetMode="External"/><Relationship Id="rId15" Type="http://schemas.openxmlformats.org/officeDocument/2006/relationships/hyperlink" Target="https://www.peoplematters.digital/Campaign-Wellness360-A-research-study-on-corporate-wellness-programs" TargetMode="External"/><Relationship Id="rId14" Type="http://schemas.openxmlformats.org/officeDocument/2006/relationships/hyperlink" Target="https://sist.sathyabama.ac.in/sist_naac/documents/1.3.4/2022-mba-mba-batchno-40.pdf" TargetMode="External"/><Relationship Id="rId5" Type="http://schemas.openxmlformats.org/officeDocument/2006/relationships/hyperlink" Target="https://pmc.ncbi.nlm.nih.gov/articles/PMC10874466/" TargetMode="External"/><Relationship Id="rId6" Type="http://schemas.openxmlformats.org/officeDocument/2006/relationships/hyperlink" Target="https://www.researchgate.net/publication/259093786_Worksite_Health_and_Wellness_Programs_in_India" TargetMode="External"/><Relationship Id="rId7" Type="http://schemas.openxmlformats.org/officeDocument/2006/relationships/hyperlink" Target="https://pmc.ncbi.nlm.nih.gov/articles/PMC6598800/?utm_" TargetMode="External"/><Relationship Id="rId8" Type="http://schemas.openxmlformats.org/officeDocument/2006/relationships/hyperlink" Target="https://pmc.ncbi.nlm.nih.gov/articles/PMC10874466/"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8.jpg"/><Relationship Id="rId4" Type="http://schemas.openxmlformats.org/officeDocument/2006/relationships/image" Target="../media/image2.jpg"/><Relationship Id="rId5"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2.jp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3.png"/><Relationship Id="rId5" Type="http://schemas.openxmlformats.org/officeDocument/2006/relationships/hyperlink" Target="https://forms.gle/x3hGdz3g2ub76JCK7"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8" name="Shape 178"/>
        <p:cNvGrpSpPr/>
        <p:nvPr/>
      </p:nvGrpSpPr>
      <p:grpSpPr>
        <a:xfrm>
          <a:off x="0" y="0"/>
          <a:ext cx="0" cy="0"/>
          <a:chOff x="0" y="0"/>
          <a:chExt cx="0" cy="0"/>
        </a:xfrm>
      </p:grpSpPr>
      <p:sp>
        <p:nvSpPr>
          <p:cNvPr id="179" name="Google Shape;179;p27"/>
          <p:cNvSpPr txBox="1"/>
          <p:nvPr/>
        </p:nvSpPr>
        <p:spPr>
          <a:xfrm>
            <a:off x="92818" y="728330"/>
            <a:ext cx="12006363" cy="1059897"/>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2800"/>
              <a:buFont typeface="Arial"/>
              <a:buNone/>
            </a:pPr>
            <a:r>
              <a:rPr b="1" i="0" lang="en-IN" sz="2800" u="none" cap="none" strike="noStrike">
                <a:solidFill>
                  <a:srgbClr val="000000"/>
                </a:solidFill>
                <a:latin typeface="Arial"/>
                <a:ea typeface="Arial"/>
                <a:cs typeface="Arial"/>
                <a:sym typeface="Arial"/>
              </a:rPr>
              <a:t>Impact and Acceptance of Annual Health and Pre-Employment Health Checkups on Company Employees</a:t>
            </a:r>
            <a:endParaRPr b="1" i="0" sz="2800" u="none" cap="none" strike="noStrike">
              <a:solidFill>
                <a:srgbClr val="000000"/>
              </a:solidFill>
              <a:latin typeface="Arial"/>
              <a:ea typeface="Arial"/>
              <a:cs typeface="Arial"/>
              <a:sym typeface="Arial"/>
            </a:endParaRPr>
          </a:p>
        </p:txBody>
      </p:sp>
      <p:sp>
        <p:nvSpPr>
          <p:cNvPr id="180" name="Google Shape;180;p27"/>
          <p:cNvSpPr txBox="1"/>
          <p:nvPr/>
        </p:nvSpPr>
        <p:spPr>
          <a:xfrm flipH="1">
            <a:off x="3645899" y="1900500"/>
            <a:ext cx="358936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AT</a:t>
            </a:r>
            <a:endParaRPr b="1" i="0" sz="1800" u="none" cap="none" strike="noStrike">
              <a:solidFill>
                <a:srgbClr val="000000"/>
              </a:solidFill>
              <a:latin typeface="Arial"/>
              <a:ea typeface="Arial"/>
              <a:cs typeface="Arial"/>
              <a:sym typeface="Arial"/>
            </a:endParaRPr>
          </a:p>
        </p:txBody>
      </p:sp>
      <p:sp>
        <p:nvSpPr>
          <p:cNvPr id="181" name="Google Shape;181;p27"/>
          <p:cNvSpPr/>
          <p:nvPr/>
        </p:nvSpPr>
        <p:spPr>
          <a:xfrm>
            <a:off x="3443879" y="2493356"/>
            <a:ext cx="3993402" cy="4001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en-IN" sz="2000" u="none" cap="none" strike="noStrike">
                <a:solidFill>
                  <a:srgbClr val="000000"/>
                </a:solidFill>
                <a:latin typeface="Arial"/>
                <a:ea typeface="Arial"/>
                <a:cs typeface="Arial"/>
                <a:sym typeface="Arial"/>
              </a:rPr>
              <a:t>PROJECT UNDER - </a:t>
            </a:r>
            <a:r>
              <a:rPr b="1" i="0" lang="en-IN" sz="2000" u="none" cap="none" strike="noStrike">
                <a:solidFill>
                  <a:srgbClr val="000000"/>
                </a:solidFill>
                <a:latin typeface="Arial"/>
                <a:ea typeface="Arial"/>
                <a:cs typeface="Arial"/>
                <a:sym typeface="Arial"/>
              </a:rPr>
              <a:t>MediBuddy</a:t>
            </a:r>
            <a:endParaRPr b="1" i="1" sz="2000" u="none" cap="none" strike="noStrike">
              <a:solidFill>
                <a:srgbClr val="000000"/>
              </a:solidFill>
              <a:latin typeface="Arial"/>
              <a:ea typeface="Arial"/>
              <a:cs typeface="Arial"/>
              <a:sym typeface="Arial"/>
            </a:endParaRPr>
          </a:p>
        </p:txBody>
      </p:sp>
      <p:pic>
        <p:nvPicPr>
          <p:cNvPr descr="Partners | Green Yatra" id="182" name="Google Shape;182;p27"/>
          <p:cNvPicPr preferRelativeResize="0"/>
          <p:nvPr/>
        </p:nvPicPr>
        <p:blipFill rotWithShape="1">
          <a:blip r:embed="rId3">
            <a:alphaModFix/>
          </a:blip>
          <a:srcRect b="0" l="0" r="0" t="0"/>
          <a:stretch/>
        </p:blipFill>
        <p:spPr>
          <a:xfrm>
            <a:off x="10768971" y="16788"/>
            <a:ext cx="1423029" cy="538384"/>
          </a:xfrm>
          <a:prstGeom prst="rect">
            <a:avLst/>
          </a:prstGeom>
          <a:noFill/>
          <a:ln>
            <a:noFill/>
          </a:ln>
        </p:spPr>
      </p:pic>
      <p:pic>
        <p:nvPicPr>
          <p:cNvPr id="183" name="Google Shape;183;p27"/>
          <p:cNvPicPr preferRelativeResize="0"/>
          <p:nvPr/>
        </p:nvPicPr>
        <p:blipFill rotWithShape="1">
          <a:blip r:embed="rId4">
            <a:alphaModFix/>
          </a:blip>
          <a:srcRect b="0" l="0" r="0" t="0"/>
          <a:stretch/>
        </p:blipFill>
        <p:spPr>
          <a:xfrm>
            <a:off x="4091205" y="2893466"/>
            <a:ext cx="2698747" cy="1243898"/>
          </a:xfrm>
          <a:prstGeom prst="rect">
            <a:avLst/>
          </a:prstGeom>
          <a:noFill/>
          <a:ln>
            <a:noFill/>
          </a:ln>
        </p:spPr>
      </p:pic>
      <p:sp>
        <p:nvSpPr>
          <p:cNvPr id="184" name="Google Shape;184;p27"/>
          <p:cNvSpPr/>
          <p:nvPr/>
        </p:nvSpPr>
        <p:spPr>
          <a:xfrm>
            <a:off x="7559838" y="4757057"/>
            <a:ext cx="4539343" cy="2100943"/>
          </a:xfrm>
          <a:prstGeom prst="roundRect">
            <a:avLst>
              <a:gd fmla="val 16667" name="adj"/>
            </a:avLst>
          </a:prstGeom>
          <a:solidFill>
            <a:srgbClr val="D8D8D8"/>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Calibri"/>
              <a:buNone/>
            </a:pPr>
            <a:r>
              <a:t/>
            </a:r>
            <a:endParaRPr b="1"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2000"/>
              <a:buFont typeface="Calibri"/>
              <a:buNone/>
            </a:pPr>
            <a:r>
              <a:t/>
            </a:r>
            <a:endParaRPr b="1"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en-IN" sz="2000" u="none" cap="none" strike="noStrike">
                <a:solidFill>
                  <a:srgbClr val="000000"/>
                </a:solidFill>
                <a:latin typeface="Arial"/>
                <a:ea typeface="Arial"/>
                <a:cs typeface="Arial"/>
                <a:sym typeface="Arial"/>
              </a:rPr>
              <a:t> Presented By- Dr. Samridhi Kaur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en-IN" sz="2000" u="none" cap="none" strike="noStrike">
                <a:solidFill>
                  <a:srgbClr val="000000"/>
                </a:solidFill>
                <a:latin typeface="Arial"/>
                <a:ea typeface="Arial"/>
                <a:cs typeface="Arial"/>
                <a:sym typeface="Arial"/>
              </a:rPr>
              <a:t>                    PG/23/118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en-IN" sz="2000" u="none" cap="none" strike="noStrike">
                <a:solidFill>
                  <a:srgbClr val="000000"/>
                </a:solidFill>
                <a:latin typeface="Arial"/>
                <a:ea typeface="Arial"/>
                <a:cs typeface="Arial"/>
                <a:sym typeface="Arial"/>
              </a:rPr>
              <a:t>           Health Management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2000"/>
              <a:buFont typeface="Calibri"/>
              <a:buNone/>
            </a:pPr>
            <a:r>
              <a:t/>
            </a:r>
            <a:endParaRPr b="1"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en-IN" sz="2000" u="none" cap="none" strike="noStrike">
                <a:solidFill>
                  <a:srgbClr val="000000"/>
                </a:solidFill>
                <a:latin typeface="Arial"/>
                <a:ea typeface="Arial"/>
                <a:cs typeface="Arial"/>
                <a:sym typeface="Arial"/>
              </a:rPr>
              <a:t>Mentor – Nishikant Bele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lt1"/>
              </a:buClr>
              <a:buSzPts val="2000"/>
              <a:buFont typeface="Calibri"/>
              <a:buNone/>
            </a:pPr>
            <a:r>
              <a:t/>
            </a:r>
            <a:endParaRPr b="1" i="0" sz="20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9" name="Shape 299"/>
        <p:cNvGrpSpPr/>
        <p:nvPr/>
      </p:nvGrpSpPr>
      <p:grpSpPr>
        <a:xfrm>
          <a:off x="0" y="0"/>
          <a:ext cx="0" cy="0"/>
          <a:chOff x="0" y="0"/>
          <a:chExt cx="0" cy="0"/>
        </a:xfrm>
      </p:grpSpPr>
      <p:sp>
        <p:nvSpPr>
          <p:cNvPr id="300" name="Google Shape;300;p36"/>
          <p:cNvSpPr/>
          <p:nvPr/>
        </p:nvSpPr>
        <p:spPr>
          <a:xfrm>
            <a:off x="261795" y="262113"/>
            <a:ext cx="10967100" cy="76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i="0" lang="en-IN" sz="2400" u="none" cap="none" strike="noStrike">
                <a:solidFill>
                  <a:srgbClr val="E7E6E6"/>
                </a:solidFill>
                <a:latin typeface="Arial"/>
                <a:ea typeface="Arial"/>
                <a:cs typeface="Arial"/>
                <a:sym typeface="Arial"/>
              </a:rPr>
              <a:t>                                                       </a:t>
            </a:r>
            <a:r>
              <a:rPr b="1" lang="en-IN" sz="3600"/>
              <a:t>Result (</a:t>
            </a:r>
            <a:r>
              <a:rPr b="1" lang="en-IN" sz="3600"/>
              <a:t>1/4</a:t>
            </a:r>
            <a:r>
              <a:rPr b="1" lang="en-IN" sz="3600"/>
              <a:t>)</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pic>
        <p:nvPicPr>
          <p:cNvPr descr="Partners | Green Yatra" id="301" name="Google Shape;301;p36"/>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302" name="Google Shape;302;p36"/>
          <p:cNvPicPr preferRelativeResize="0"/>
          <p:nvPr/>
        </p:nvPicPr>
        <p:blipFill rotWithShape="1">
          <a:blip r:embed="rId4">
            <a:alphaModFix/>
          </a:blip>
          <a:srcRect b="0" l="0" r="0" t="0"/>
          <a:stretch/>
        </p:blipFill>
        <p:spPr>
          <a:xfrm>
            <a:off x="10885714" y="6118811"/>
            <a:ext cx="1306287" cy="711515"/>
          </a:xfrm>
          <a:prstGeom prst="rect">
            <a:avLst/>
          </a:prstGeom>
          <a:noFill/>
          <a:ln>
            <a:noFill/>
          </a:ln>
        </p:spPr>
      </p:pic>
      <p:sp>
        <p:nvSpPr>
          <p:cNvPr id="303" name="Google Shape;303;p36"/>
          <p:cNvSpPr txBox="1"/>
          <p:nvPr/>
        </p:nvSpPr>
        <p:spPr>
          <a:xfrm>
            <a:off x="468075" y="1028626"/>
            <a:ext cx="11255700" cy="31758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IN" sz="1800"/>
              <a:t>Total candidates who participated in the survey :- 156</a:t>
            </a:r>
            <a:endParaRPr sz="1800"/>
          </a:p>
          <a:p>
            <a:pPr indent="0" lvl="0" marL="0" marR="0" rtl="0" algn="just">
              <a:lnSpc>
                <a:spcPct val="150000"/>
              </a:lnSpc>
              <a:spcBef>
                <a:spcPts val="0"/>
              </a:spcBef>
              <a:spcAft>
                <a:spcPts val="0"/>
              </a:spcAft>
              <a:buNone/>
            </a:pPr>
            <a:r>
              <a:rPr lang="en-IN" sz="1800"/>
              <a:t>Candidates who does not got their health check up through corporate :- 52</a:t>
            </a:r>
            <a:endParaRPr sz="1800"/>
          </a:p>
          <a:p>
            <a:pPr indent="0" lvl="0" marL="0" marR="0" rtl="0" algn="just">
              <a:lnSpc>
                <a:spcPct val="150000"/>
              </a:lnSpc>
              <a:spcBef>
                <a:spcPts val="0"/>
              </a:spcBef>
              <a:spcAft>
                <a:spcPts val="0"/>
              </a:spcAft>
              <a:buNone/>
            </a:pPr>
            <a:r>
              <a:rPr lang="en-IN" sz="1800"/>
              <a:t>Total candidates remaining in the survey :-104</a:t>
            </a:r>
            <a:endParaRPr sz="1800"/>
          </a:p>
          <a:p>
            <a:pPr indent="0" lvl="0" marL="0" marR="0" rtl="0" algn="just">
              <a:lnSpc>
                <a:spcPct val="150000"/>
              </a:lnSpc>
              <a:spcBef>
                <a:spcPts val="0"/>
              </a:spcBef>
              <a:spcAft>
                <a:spcPts val="0"/>
              </a:spcAft>
              <a:buNone/>
            </a:pPr>
            <a:r>
              <a:t/>
            </a:r>
            <a:endParaRPr sz="1800"/>
          </a:p>
          <a:p>
            <a:pPr indent="0" lvl="0" marL="0" marR="0" rtl="0" algn="just">
              <a:lnSpc>
                <a:spcPct val="150000"/>
              </a:lnSpc>
              <a:spcBef>
                <a:spcPts val="0"/>
              </a:spcBef>
              <a:spcAft>
                <a:spcPts val="0"/>
              </a:spcAft>
              <a:buNone/>
            </a:pPr>
            <a:r>
              <a:t/>
            </a:r>
            <a:endParaRPr sz="1800"/>
          </a:p>
          <a:p>
            <a:pPr indent="0" lvl="0" marL="0" marR="0" rtl="0" algn="l">
              <a:lnSpc>
                <a:spcPct val="200000"/>
              </a:lnSpc>
              <a:spcBef>
                <a:spcPts val="800"/>
              </a:spcBef>
              <a:spcAft>
                <a:spcPts val="0"/>
              </a:spcAft>
              <a:buClr>
                <a:schemeClr val="dk1"/>
              </a:buClr>
              <a:buSzPts val="1800"/>
              <a:buFont typeface="Calibri"/>
              <a:buNone/>
            </a:pPr>
            <a:r>
              <a:t/>
            </a:r>
            <a:endParaRPr b="0" i="0" sz="1800" u="none" cap="none" strike="noStrike">
              <a:solidFill>
                <a:srgbClr val="000000"/>
              </a:solidFill>
              <a:latin typeface="Arial"/>
              <a:ea typeface="Arial"/>
              <a:cs typeface="Arial"/>
              <a:sym typeface="Arial"/>
            </a:endParaRPr>
          </a:p>
          <a:p>
            <a:pPr indent="0" lvl="0" marL="0" marR="0" rtl="0" algn="l">
              <a:lnSpc>
                <a:spcPct val="200000"/>
              </a:lnSpc>
              <a:spcBef>
                <a:spcPts val="800"/>
              </a:spcBef>
              <a:spcAft>
                <a:spcPts val="0"/>
              </a:spcAft>
              <a:buClr>
                <a:schemeClr val="dk1"/>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304" name="Google Shape;304;p36"/>
          <p:cNvSpPr txBox="1"/>
          <p:nvPr/>
        </p:nvSpPr>
        <p:spPr>
          <a:xfrm>
            <a:off x="7914925" y="2867250"/>
            <a:ext cx="4031100" cy="35916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lang="en-IN" sz="1800"/>
              <a:t>Finding:</a:t>
            </a:r>
            <a:endParaRPr b="1" i="0" sz="1800" u="none" cap="none" strike="noStrike">
              <a:solidFill>
                <a:srgbClr val="000000"/>
              </a:solidFill>
            </a:endParaRPr>
          </a:p>
          <a:p>
            <a:pPr indent="0" lvl="0" marL="0" marR="0" rtl="0" algn="just">
              <a:lnSpc>
                <a:spcPct val="150000"/>
              </a:lnSpc>
              <a:spcBef>
                <a:spcPts val="0"/>
              </a:spcBef>
              <a:spcAft>
                <a:spcPts val="0"/>
              </a:spcAft>
              <a:buNone/>
            </a:pPr>
            <a:r>
              <a:rPr lang="en-IN" sz="1800"/>
              <a:t>Out of the 156 employees in the sample, 66%  have taken a health checkup through the company, while 34% have not got their Health check up through company</a:t>
            </a:r>
            <a:endParaRPr sz="1800"/>
          </a:p>
          <a:p>
            <a:pPr indent="0" lvl="0" marL="0" marR="0" rtl="0" algn="l">
              <a:lnSpc>
                <a:spcPct val="200000"/>
              </a:lnSpc>
              <a:spcBef>
                <a:spcPts val="800"/>
              </a:spcBef>
              <a:spcAft>
                <a:spcPts val="0"/>
              </a:spcAft>
              <a:buClr>
                <a:schemeClr val="dk1"/>
              </a:buClr>
              <a:buSzPts val="1800"/>
              <a:buFont typeface="Calibri"/>
              <a:buNone/>
            </a:pPr>
            <a:r>
              <a:t/>
            </a:r>
            <a:endParaRPr b="0" i="0" sz="1800" u="none" cap="none" strike="noStrike">
              <a:solidFill>
                <a:srgbClr val="000000"/>
              </a:solidFill>
              <a:latin typeface="Arial"/>
              <a:ea typeface="Arial"/>
              <a:cs typeface="Arial"/>
              <a:sym typeface="Arial"/>
            </a:endParaRPr>
          </a:p>
          <a:p>
            <a:pPr indent="0" lvl="0" marL="0" marR="0" rtl="0" algn="l">
              <a:lnSpc>
                <a:spcPct val="200000"/>
              </a:lnSpc>
              <a:spcBef>
                <a:spcPts val="800"/>
              </a:spcBef>
              <a:spcAft>
                <a:spcPts val="0"/>
              </a:spcAft>
              <a:buClr>
                <a:schemeClr val="dk1"/>
              </a:buClr>
              <a:buSzPts val="1600"/>
              <a:buFont typeface="Calibri"/>
              <a:buNone/>
            </a:pPr>
            <a:r>
              <a:t/>
            </a:r>
            <a:endParaRPr b="0" i="0" sz="1600" u="none" cap="none" strike="noStrike">
              <a:solidFill>
                <a:srgbClr val="000000"/>
              </a:solidFill>
              <a:latin typeface="Arial"/>
              <a:ea typeface="Arial"/>
              <a:cs typeface="Arial"/>
              <a:sym typeface="Arial"/>
            </a:endParaRPr>
          </a:p>
        </p:txBody>
      </p:sp>
      <p:pic>
        <p:nvPicPr>
          <p:cNvPr id="305" name="Google Shape;305;p36" title="Chart"/>
          <p:cNvPicPr preferRelativeResize="0"/>
          <p:nvPr/>
        </p:nvPicPr>
        <p:blipFill>
          <a:blip r:embed="rId5">
            <a:alphaModFix/>
          </a:blip>
          <a:stretch>
            <a:fillRect/>
          </a:stretch>
        </p:blipFill>
        <p:spPr>
          <a:xfrm>
            <a:off x="611775" y="2512575"/>
            <a:ext cx="6267300" cy="3880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7"/>
          <p:cNvSpPr/>
          <p:nvPr/>
        </p:nvSpPr>
        <p:spPr>
          <a:xfrm>
            <a:off x="323625" y="1169250"/>
            <a:ext cx="3832800" cy="76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i="0" lang="en-IN" sz="2400" u="none" cap="none" strike="noStrike">
                <a:solidFill>
                  <a:srgbClr val="E7E6E6"/>
                </a:solidFill>
                <a:latin typeface="Arial"/>
                <a:ea typeface="Arial"/>
                <a:cs typeface="Arial"/>
                <a:sym typeface="Arial"/>
              </a:rPr>
              <a:t>                                                   </a:t>
            </a:r>
            <a:br>
              <a:rPr b="1" i="0" lang="en-IN" sz="2400" u="none" cap="none" strike="noStrike">
                <a:solidFill>
                  <a:srgbClr val="E7E6E6"/>
                </a:solidFill>
                <a:latin typeface="Arial"/>
                <a:ea typeface="Arial"/>
                <a:cs typeface="Arial"/>
                <a:sym typeface="Arial"/>
              </a:rPr>
            </a:br>
            <a:r>
              <a:rPr b="1" lang="en-IN" sz="2400">
                <a:solidFill>
                  <a:schemeClr val="dk1"/>
                </a:solidFill>
              </a:rPr>
              <a:t>Gender distribution</a:t>
            </a:r>
            <a:endParaRPr b="1" i="0" sz="2400" u="none" cap="none" strike="noStrike">
              <a:solidFill>
                <a:schemeClr val="dk1"/>
              </a:solidFill>
              <a:latin typeface="Arial"/>
              <a:ea typeface="Arial"/>
              <a:cs typeface="Arial"/>
              <a:sym typeface="Arial"/>
            </a:endParaRPr>
          </a:p>
        </p:txBody>
      </p:sp>
      <p:sp>
        <p:nvSpPr>
          <p:cNvPr id="312" name="Google Shape;312;p37"/>
          <p:cNvSpPr/>
          <p:nvPr/>
        </p:nvSpPr>
        <p:spPr>
          <a:xfrm>
            <a:off x="8407946" y="1338025"/>
            <a:ext cx="3171600" cy="76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lang="en-IN" sz="2400">
                <a:solidFill>
                  <a:schemeClr val="dk1"/>
                </a:solidFill>
              </a:rPr>
              <a:t>Age distribution</a:t>
            </a:r>
            <a:r>
              <a:rPr b="1" i="0" lang="en-IN" sz="2400" u="none" cap="none" strike="noStrike">
                <a:solidFill>
                  <a:srgbClr val="E7E6E6"/>
                </a:solidFill>
                <a:latin typeface="Arial"/>
                <a:ea typeface="Arial"/>
                <a:cs typeface="Arial"/>
                <a:sym typeface="Arial"/>
              </a:rPr>
              <a:t>                                                     </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pic>
        <p:nvPicPr>
          <p:cNvPr id="313" name="Google Shape;313;p37" title="Chart"/>
          <p:cNvPicPr preferRelativeResize="0"/>
          <p:nvPr/>
        </p:nvPicPr>
        <p:blipFill>
          <a:blip r:embed="rId3">
            <a:alphaModFix/>
          </a:blip>
          <a:stretch>
            <a:fillRect/>
          </a:stretch>
        </p:blipFill>
        <p:spPr>
          <a:xfrm>
            <a:off x="152400" y="2256925"/>
            <a:ext cx="6120425" cy="3738425"/>
          </a:xfrm>
          <a:prstGeom prst="rect">
            <a:avLst/>
          </a:prstGeom>
          <a:noFill/>
          <a:ln>
            <a:noFill/>
          </a:ln>
        </p:spPr>
      </p:pic>
      <p:pic>
        <p:nvPicPr>
          <p:cNvPr id="314" name="Google Shape;314;p37" title="Chart"/>
          <p:cNvPicPr preferRelativeResize="0"/>
          <p:nvPr/>
        </p:nvPicPr>
        <p:blipFill>
          <a:blip r:embed="rId4">
            <a:alphaModFix/>
          </a:blip>
          <a:stretch>
            <a:fillRect/>
          </a:stretch>
        </p:blipFill>
        <p:spPr>
          <a:xfrm>
            <a:off x="5771850" y="2256925"/>
            <a:ext cx="6773800" cy="4201851"/>
          </a:xfrm>
          <a:prstGeom prst="rect">
            <a:avLst/>
          </a:prstGeom>
          <a:noFill/>
          <a:ln>
            <a:noFill/>
          </a:ln>
        </p:spPr>
      </p:pic>
      <p:sp>
        <p:nvSpPr>
          <p:cNvPr id="315" name="Google Shape;315;p37"/>
          <p:cNvSpPr txBox="1"/>
          <p:nvPr/>
        </p:nvSpPr>
        <p:spPr>
          <a:xfrm>
            <a:off x="4440500" y="142025"/>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IN" sz="3600">
                <a:solidFill>
                  <a:schemeClr val="dk1"/>
                </a:solidFill>
              </a:rPr>
              <a:t>Result (2/4)</a:t>
            </a:r>
            <a:endParaRPr/>
          </a:p>
        </p:txBody>
      </p:sp>
      <p:pic>
        <p:nvPicPr>
          <p:cNvPr descr="Partners | Green Yatra" id="316" name="Google Shape;316;p37"/>
          <p:cNvPicPr preferRelativeResize="0"/>
          <p:nvPr/>
        </p:nvPicPr>
        <p:blipFill rotWithShape="1">
          <a:blip r:embed="rId5">
            <a:alphaModFix/>
          </a:blip>
          <a:srcRect b="0" l="0" r="0" t="0"/>
          <a:stretch/>
        </p:blipFill>
        <p:spPr>
          <a:xfrm>
            <a:off x="10768971" y="16787"/>
            <a:ext cx="1423029" cy="711515"/>
          </a:xfrm>
          <a:prstGeom prst="rect">
            <a:avLst/>
          </a:prstGeom>
          <a:noFill/>
          <a:ln>
            <a:noFill/>
          </a:ln>
        </p:spPr>
      </p:pic>
      <p:pic>
        <p:nvPicPr>
          <p:cNvPr id="317" name="Google Shape;317;p37"/>
          <p:cNvPicPr preferRelativeResize="0"/>
          <p:nvPr/>
        </p:nvPicPr>
        <p:blipFill rotWithShape="1">
          <a:blip r:embed="rId6">
            <a:alphaModFix/>
          </a:blip>
          <a:srcRect b="0" l="0" r="0" t="0"/>
          <a:stretch/>
        </p:blipFill>
        <p:spPr>
          <a:xfrm>
            <a:off x="10885714" y="6118811"/>
            <a:ext cx="1306287" cy="71151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8"/>
          <p:cNvSpPr/>
          <p:nvPr/>
        </p:nvSpPr>
        <p:spPr>
          <a:xfrm>
            <a:off x="225810" y="927975"/>
            <a:ext cx="5211000" cy="76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lang="en-IN" sz="2400">
                <a:solidFill>
                  <a:schemeClr val="dk1"/>
                </a:solidFill>
              </a:rPr>
              <a:t>Identification of Health concerns</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sp>
        <p:nvSpPr>
          <p:cNvPr id="324" name="Google Shape;324;p38"/>
          <p:cNvSpPr/>
          <p:nvPr/>
        </p:nvSpPr>
        <p:spPr>
          <a:xfrm>
            <a:off x="6299225" y="1152675"/>
            <a:ext cx="5892900" cy="541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lang="en-IN" sz="2400">
                <a:solidFill>
                  <a:schemeClr val="dk1"/>
                </a:solidFill>
              </a:rPr>
              <a:t>People who took preventive measures after the Health Check up</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pic>
        <p:nvPicPr>
          <p:cNvPr id="325" name="Google Shape;325;p38" title="Chart"/>
          <p:cNvPicPr preferRelativeResize="0"/>
          <p:nvPr/>
        </p:nvPicPr>
        <p:blipFill>
          <a:blip r:embed="rId3">
            <a:alphaModFix/>
          </a:blip>
          <a:stretch>
            <a:fillRect/>
          </a:stretch>
        </p:blipFill>
        <p:spPr>
          <a:xfrm>
            <a:off x="152400" y="1519700"/>
            <a:ext cx="5357826" cy="4030800"/>
          </a:xfrm>
          <a:prstGeom prst="rect">
            <a:avLst/>
          </a:prstGeom>
          <a:noFill/>
          <a:ln>
            <a:noFill/>
          </a:ln>
        </p:spPr>
      </p:pic>
      <p:pic>
        <p:nvPicPr>
          <p:cNvPr id="326" name="Google Shape;326;p38" title="Chart"/>
          <p:cNvPicPr preferRelativeResize="0"/>
          <p:nvPr/>
        </p:nvPicPr>
        <p:blipFill>
          <a:blip r:embed="rId4">
            <a:alphaModFix/>
          </a:blip>
          <a:stretch>
            <a:fillRect/>
          </a:stretch>
        </p:blipFill>
        <p:spPr>
          <a:xfrm>
            <a:off x="6146825" y="1846775"/>
            <a:ext cx="5892774" cy="3943099"/>
          </a:xfrm>
          <a:prstGeom prst="rect">
            <a:avLst/>
          </a:prstGeom>
          <a:noFill/>
          <a:ln>
            <a:noFill/>
          </a:ln>
        </p:spPr>
      </p:pic>
      <p:sp>
        <p:nvSpPr>
          <p:cNvPr id="327" name="Google Shape;327;p38"/>
          <p:cNvSpPr txBox="1"/>
          <p:nvPr/>
        </p:nvSpPr>
        <p:spPr>
          <a:xfrm>
            <a:off x="4596000" y="0"/>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IN" sz="3600">
                <a:solidFill>
                  <a:schemeClr val="dk1"/>
                </a:solidFill>
              </a:rPr>
              <a:t>Result (3/4)</a:t>
            </a:r>
            <a:endParaRPr/>
          </a:p>
        </p:txBody>
      </p:sp>
      <p:sp>
        <p:nvSpPr>
          <p:cNvPr id="328" name="Google Shape;328;p38"/>
          <p:cNvSpPr txBox="1"/>
          <p:nvPr/>
        </p:nvSpPr>
        <p:spPr>
          <a:xfrm>
            <a:off x="8264775" y="4030925"/>
            <a:ext cx="791400" cy="7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IN" sz="2800">
                <a:solidFill>
                  <a:schemeClr val="dk1"/>
                </a:solidFill>
                <a:latin typeface="Calibri"/>
                <a:ea typeface="Calibri"/>
                <a:cs typeface="Calibri"/>
                <a:sym typeface="Calibri"/>
              </a:rPr>
              <a:t>64</a:t>
            </a:r>
            <a:endParaRPr sz="2800">
              <a:solidFill>
                <a:schemeClr val="dk1"/>
              </a:solidFill>
              <a:latin typeface="Calibri"/>
              <a:ea typeface="Calibri"/>
              <a:cs typeface="Calibri"/>
              <a:sym typeface="Calibri"/>
            </a:endParaRPr>
          </a:p>
        </p:txBody>
      </p:sp>
      <p:sp>
        <p:nvSpPr>
          <p:cNvPr id="329" name="Google Shape;329;p38"/>
          <p:cNvSpPr txBox="1"/>
          <p:nvPr/>
        </p:nvSpPr>
        <p:spPr>
          <a:xfrm>
            <a:off x="9431675" y="4426800"/>
            <a:ext cx="791400" cy="7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IN" sz="2800">
                <a:solidFill>
                  <a:schemeClr val="dk1"/>
                </a:solidFill>
                <a:latin typeface="Calibri"/>
                <a:ea typeface="Calibri"/>
                <a:cs typeface="Calibri"/>
                <a:sym typeface="Calibri"/>
              </a:rPr>
              <a:t>40</a:t>
            </a:r>
            <a:endParaRPr sz="2800">
              <a:solidFill>
                <a:schemeClr val="dk1"/>
              </a:solidFill>
              <a:latin typeface="Calibri"/>
              <a:ea typeface="Calibri"/>
              <a:cs typeface="Calibri"/>
              <a:sym typeface="Calibri"/>
            </a:endParaRPr>
          </a:p>
        </p:txBody>
      </p:sp>
      <p:pic>
        <p:nvPicPr>
          <p:cNvPr descr="Partners | Green Yatra" id="330" name="Google Shape;330;p38"/>
          <p:cNvPicPr preferRelativeResize="0"/>
          <p:nvPr/>
        </p:nvPicPr>
        <p:blipFill rotWithShape="1">
          <a:blip r:embed="rId5">
            <a:alphaModFix/>
          </a:blip>
          <a:srcRect b="0" l="0" r="0" t="0"/>
          <a:stretch/>
        </p:blipFill>
        <p:spPr>
          <a:xfrm>
            <a:off x="10768971" y="16787"/>
            <a:ext cx="1423029" cy="711515"/>
          </a:xfrm>
          <a:prstGeom prst="rect">
            <a:avLst/>
          </a:prstGeom>
          <a:noFill/>
          <a:ln>
            <a:noFill/>
          </a:ln>
        </p:spPr>
      </p:pic>
      <p:pic>
        <p:nvPicPr>
          <p:cNvPr id="331" name="Google Shape;331;p38"/>
          <p:cNvPicPr preferRelativeResize="0"/>
          <p:nvPr/>
        </p:nvPicPr>
        <p:blipFill rotWithShape="1">
          <a:blip r:embed="rId6">
            <a:alphaModFix/>
          </a:blip>
          <a:srcRect b="0" l="0" r="0" t="0"/>
          <a:stretch/>
        </p:blipFill>
        <p:spPr>
          <a:xfrm>
            <a:off x="10885714" y="6118811"/>
            <a:ext cx="1306287" cy="71151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39" title="Chart"/>
          <p:cNvPicPr preferRelativeResize="0"/>
          <p:nvPr/>
        </p:nvPicPr>
        <p:blipFill>
          <a:blip r:embed="rId3">
            <a:alphaModFix/>
          </a:blip>
          <a:stretch>
            <a:fillRect/>
          </a:stretch>
        </p:blipFill>
        <p:spPr>
          <a:xfrm>
            <a:off x="593050" y="1309375"/>
            <a:ext cx="5212300" cy="2780075"/>
          </a:xfrm>
          <a:prstGeom prst="rect">
            <a:avLst/>
          </a:prstGeom>
          <a:noFill/>
          <a:ln>
            <a:noFill/>
          </a:ln>
        </p:spPr>
      </p:pic>
      <p:sp>
        <p:nvSpPr>
          <p:cNvPr id="338" name="Google Shape;338;p39"/>
          <p:cNvSpPr/>
          <p:nvPr/>
        </p:nvSpPr>
        <p:spPr>
          <a:xfrm>
            <a:off x="1552722" y="1028613"/>
            <a:ext cx="4128000" cy="76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lang="en-IN" sz="2400">
                <a:solidFill>
                  <a:schemeClr val="dk1"/>
                </a:solidFill>
              </a:rPr>
              <a:t>Health Awareness</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sp>
        <p:nvSpPr>
          <p:cNvPr id="339" name="Google Shape;339;p39"/>
          <p:cNvSpPr/>
          <p:nvPr/>
        </p:nvSpPr>
        <p:spPr>
          <a:xfrm>
            <a:off x="401175" y="4990300"/>
            <a:ext cx="4401900" cy="76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lang="en-IN" sz="2400">
                <a:solidFill>
                  <a:schemeClr val="dk1"/>
                </a:solidFill>
              </a:rPr>
              <a:t>Did it effect overall wellbeing at work</a:t>
            </a:r>
            <a:r>
              <a:rPr b="1" i="0" lang="en-IN" sz="2400" u="none" cap="none" strike="noStrike">
                <a:solidFill>
                  <a:srgbClr val="E7E6E6"/>
                </a:solidFill>
                <a:latin typeface="Arial"/>
                <a:ea typeface="Arial"/>
                <a:cs typeface="Arial"/>
                <a:sym typeface="Arial"/>
              </a:rPr>
              <a:t>                                        </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sp>
        <p:nvSpPr>
          <p:cNvPr id="340" name="Google Shape;340;p39"/>
          <p:cNvSpPr/>
          <p:nvPr/>
        </p:nvSpPr>
        <p:spPr>
          <a:xfrm>
            <a:off x="6550025" y="542875"/>
            <a:ext cx="5496300" cy="7665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i="0" lang="en-IN" sz="2400" u="none" cap="none" strike="noStrike">
                <a:solidFill>
                  <a:srgbClr val="E7E6E6"/>
                </a:solidFill>
                <a:latin typeface="Arial"/>
                <a:ea typeface="Arial"/>
                <a:cs typeface="Arial"/>
                <a:sym typeface="Arial"/>
              </a:rPr>
              <a:t>                                                      </a:t>
            </a:r>
            <a:r>
              <a:rPr b="1" lang="en-IN" sz="2400">
                <a:solidFill>
                  <a:schemeClr val="dk1"/>
                </a:solidFill>
              </a:rPr>
              <a:t>Encouraged for healthier </a:t>
            </a:r>
            <a:r>
              <a:rPr b="1" lang="en-IN" sz="2400">
                <a:solidFill>
                  <a:schemeClr val="dk1"/>
                </a:solidFill>
              </a:rPr>
              <a:t>lifestyle</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pic>
        <p:nvPicPr>
          <p:cNvPr id="341" name="Google Shape;341;p39" title="Chart"/>
          <p:cNvPicPr preferRelativeResize="0"/>
          <p:nvPr/>
        </p:nvPicPr>
        <p:blipFill>
          <a:blip r:embed="rId4">
            <a:alphaModFix/>
          </a:blip>
          <a:stretch>
            <a:fillRect/>
          </a:stretch>
        </p:blipFill>
        <p:spPr>
          <a:xfrm>
            <a:off x="6007825" y="1165600"/>
            <a:ext cx="5940825" cy="2922800"/>
          </a:xfrm>
          <a:prstGeom prst="rect">
            <a:avLst/>
          </a:prstGeom>
          <a:noFill/>
          <a:ln>
            <a:noFill/>
          </a:ln>
        </p:spPr>
      </p:pic>
      <p:pic>
        <p:nvPicPr>
          <p:cNvPr id="342" name="Google Shape;342;p39" title="Chart"/>
          <p:cNvPicPr preferRelativeResize="0"/>
          <p:nvPr/>
        </p:nvPicPr>
        <p:blipFill>
          <a:blip r:embed="rId5">
            <a:alphaModFix/>
          </a:blip>
          <a:stretch>
            <a:fillRect/>
          </a:stretch>
        </p:blipFill>
        <p:spPr>
          <a:xfrm>
            <a:off x="4681350" y="4088400"/>
            <a:ext cx="5863551" cy="2769600"/>
          </a:xfrm>
          <a:prstGeom prst="rect">
            <a:avLst/>
          </a:prstGeom>
          <a:noFill/>
          <a:ln>
            <a:noFill/>
          </a:ln>
        </p:spPr>
      </p:pic>
      <p:sp>
        <p:nvSpPr>
          <p:cNvPr id="343" name="Google Shape;343;p39"/>
          <p:cNvSpPr txBox="1"/>
          <p:nvPr/>
        </p:nvSpPr>
        <p:spPr>
          <a:xfrm>
            <a:off x="4596000" y="0"/>
            <a:ext cx="3000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IN" sz="3600">
                <a:solidFill>
                  <a:schemeClr val="dk1"/>
                </a:solidFill>
              </a:rPr>
              <a:t>Result (4/4)</a:t>
            </a:r>
            <a:endParaRPr/>
          </a:p>
        </p:txBody>
      </p:sp>
      <p:pic>
        <p:nvPicPr>
          <p:cNvPr descr="Partners | Green Yatra" id="344" name="Google Shape;344;p39"/>
          <p:cNvPicPr preferRelativeResize="0"/>
          <p:nvPr/>
        </p:nvPicPr>
        <p:blipFill rotWithShape="1">
          <a:blip r:embed="rId6">
            <a:alphaModFix/>
          </a:blip>
          <a:srcRect b="0" l="0" r="0" t="0"/>
          <a:stretch/>
        </p:blipFill>
        <p:spPr>
          <a:xfrm>
            <a:off x="10768971" y="16787"/>
            <a:ext cx="1423029" cy="711515"/>
          </a:xfrm>
          <a:prstGeom prst="rect">
            <a:avLst/>
          </a:prstGeom>
          <a:noFill/>
          <a:ln>
            <a:noFill/>
          </a:ln>
        </p:spPr>
      </p:pic>
      <p:pic>
        <p:nvPicPr>
          <p:cNvPr id="345" name="Google Shape;345;p39"/>
          <p:cNvPicPr preferRelativeResize="0"/>
          <p:nvPr/>
        </p:nvPicPr>
        <p:blipFill rotWithShape="1">
          <a:blip r:embed="rId7">
            <a:alphaModFix/>
          </a:blip>
          <a:srcRect b="0" l="0" r="0" t="0"/>
          <a:stretch/>
        </p:blipFill>
        <p:spPr>
          <a:xfrm>
            <a:off x="10885714" y="6118811"/>
            <a:ext cx="1306287" cy="71151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9" name="Shape 349"/>
        <p:cNvGrpSpPr/>
        <p:nvPr/>
      </p:nvGrpSpPr>
      <p:grpSpPr>
        <a:xfrm>
          <a:off x="0" y="0"/>
          <a:ext cx="0" cy="0"/>
          <a:chOff x="0" y="0"/>
          <a:chExt cx="0" cy="0"/>
        </a:xfrm>
      </p:grpSpPr>
      <p:sp>
        <p:nvSpPr>
          <p:cNvPr id="350" name="Google Shape;350;p40"/>
          <p:cNvSpPr txBox="1"/>
          <p:nvPr/>
        </p:nvSpPr>
        <p:spPr>
          <a:xfrm>
            <a:off x="468150" y="728300"/>
            <a:ext cx="11255700" cy="5849100"/>
          </a:xfrm>
          <a:prstGeom prst="rect">
            <a:avLst/>
          </a:prstGeom>
          <a:noFill/>
          <a:ln>
            <a:noFill/>
          </a:ln>
        </p:spPr>
        <p:txBody>
          <a:bodyPr anchorCtr="0" anchor="t" bIns="45700" lIns="91425" spcFirstLastPara="1" rIns="91425" wrap="square" tIns="45700">
            <a:spAutoFit/>
          </a:bodyPr>
          <a:lstStyle/>
          <a:p>
            <a:pPr indent="-336550" lvl="0" marL="457200" rtl="0" algn="just">
              <a:lnSpc>
                <a:spcPct val="150000"/>
              </a:lnSpc>
              <a:spcBef>
                <a:spcPts val="0"/>
              </a:spcBef>
              <a:spcAft>
                <a:spcPts val="0"/>
              </a:spcAft>
              <a:buSzPts val="1700"/>
              <a:buChar char="•"/>
            </a:pPr>
            <a:r>
              <a:rPr b="1" lang="en-IN" sz="1700">
                <a:solidFill>
                  <a:schemeClr val="dk1"/>
                </a:solidFill>
              </a:rPr>
              <a:t>Health Checkup Participation:</a:t>
            </a:r>
            <a:br>
              <a:rPr b="1" lang="en-IN" sz="1700">
                <a:solidFill>
                  <a:schemeClr val="dk1"/>
                </a:solidFill>
              </a:rPr>
            </a:br>
            <a:r>
              <a:rPr lang="en-IN" sz="1700">
                <a:solidFill>
                  <a:schemeClr val="dk1"/>
                </a:solidFill>
              </a:rPr>
              <a:t>66% of employees have utilized company-sponsored health checkups, indicating good engagement, while 34% have not.</a:t>
            </a:r>
            <a:endParaRPr sz="1700">
              <a:solidFill>
                <a:schemeClr val="dk1"/>
              </a:solidFill>
            </a:endParaRPr>
          </a:p>
          <a:p>
            <a:pPr indent="-336550" lvl="0" marL="457200" rtl="0" algn="just">
              <a:lnSpc>
                <a:spcPct val="150000"/>
              </a:lnSpc>
              <a:spcBef>
                <a:spcPts val="0"/>
              </a:spcBef>
              <a:spcAft>
                <a:spcPts val="0"/>
              </a:spcAft>
              <a:buSzPts val="1700"/>
              <a:buChar char="•"/>
            </a:pPr>
            <a:r>
              <a:rPr b="1" lang="en-IN" sz="1700">
                <a:solidFill>
                  <a:schemeClr val="dk1"/>
                </a:solidFill>
              </a:rPr>
              <a:t>Gender &amp; Age Insights:</a:t>
            </a:r>
            <a:br>
              <a:rPr b="1" lang="en-IN" sz="1700">
                <a:solidFill>
                  <a:schemeClr val="dk1"/>
                </a:solidFill>
              </a:rPr>
            </a:br>
            <a:r>
              <a:rPr lang="en-IN" sz="1700">
                <a:solidFill>
                  <a:schemeClr val="dk1"/>
                </a:solidFill>
              </a:rPr>
              <a:t>Out of 104 respondents, 56% are female and 44% male. Majority fall in the 21–30 and 51–60 age brackets, suggesting targeted health awareness may be needed for mid-age groups.</a:t>
            </a:r>
            <a:endParaRPr sz="1700">
              <a:solidFill>
                <a:schemeClr val="dk1"/>
              </a:solidFill>
            </a:endParaRPr>
          </a:p>
          <a:p>
            <a:pPr indent="-336550" lvl="0" marL="457200" rtl="0" algn="just">
              <a:lnSpc>
                <a:spcPct val="150000"/>
              </a:lnSpc>
              <a:spcBef>
                <a:spcPts val="0"/>
              </a:spcBef>
              <a:spcAft>
                <a:spcPts val="0"/>
              </a:spcAft>
              <a:buSzPts val="1700"/>
              <a:buChar char="•"/>
            </a:pPr>
            <a:r>
              <a:rPr b="1" lang="en-IN" sz="1700">
                <a:solidFill>
                  <a:schemeClr val="dk1"/>
                </a:solidFill>
              </a:rPr>
              <a:t>Preventive Health Awareness:</a:t>
            </a:r>
            <a:br>
              <a:rPr b="1" lang="en-IN" sz="1700">
                <a:solidFill>
                  <a:schemeClr val="dk1"/>
                </a:solidFill>
              </a:rPr>
            </a:br>
            <a:r>
              <a:rPr lang="en-IN" sz="1700">
                <a:solidFill>
                  <a:schemeClr val="dk1"/>
                </a:solidFill>
              </a:rPr>
              <a:t>64 employees take preventive health measures, showing moderate awareness. 40 do not, signaling scope for better health education.</a:t>
            </a:r>
            <a:endParaRPr sz="1700">
              <a:solidFill>
                <a:schemeClr val="dk1"/>
              </a:solidFill>
            </a:endParaRPr>
          </a:p>
          <a:p>
            <a:pPr indent="-336550" lvl="0" marL="457200" rtl="0" algn="just">
              <a:lnSpc>
                <a:spcPct val="150000"/>
              </a:lnSpc>
              <a:spcBef>
                <a:spcPts val="0"/>
              </a:spcBef>
              <a:spcAft>
                <a:spcPts val="0"/>
              </a:spcAft>
              <a:buSzPts val="1700"/>
              <a:buChar char="•"/>
            </a:pPr>
            <a:r>
              <a:rPr b="1" lang="en-IN" sz="1700">
                <a:solidFill>
                  <a:schemeClr val="dk1"/>
                </a:solidFill>
              </a:rPr>
              <a:t>Impact of Health Checkups:</a:t>
            </a:r>
            <a:br>
              <a:rPr b="1" lang="en-IN" sz="1700">
                <a:solidFill>
                  <a:schemeClr val="dk1"/>
                </a:solidFill>
              </a:rPr>
            </a:br>
            <a:r>
              <a:rPr lang="en-IN" sz="1700">
                <a:solidFill>
                  <a:schemeClr val="dk1"/>
                </a:solidFill>
              </a:rPr>
              <a:t>67 employees felt encouraged to lead a healthier lifestyle post-checkup, and the same number linked it to improved workplace wellbeing.</a:t>
            </a:r>
            <a:endParaRPr sz="1700">
              <a:solidFill>
                <a:schemeClr val="dk1"/>
              </a:solidFill>
            </a:endParaRPr>
          </a:p>
          <a:p>
            <a:pPr indent="-336550" lvl="0" marL="457200" rtl="0" algn="just">
              <a:lnSpc>
                <a:spcPct val="150000"/>
              </a:lnSpc>
              <a:spcBef>
                <a:spcPts val="0"/>
              </a:spcBef>
              <a:spcAft>
                <a:spcPts val="0"/>
              </a:spcAft>
              <a:buSzPts val="1700"/>
              <a:buChar char="•"/>
            </a:pPr>
            <a:r>
              <a:rPr b="1" lang="en-IN" sz="1700">
                <a:solidFill>
                  <a:schemeClr val="dk1"/>
                </a:solidFill>
              </a:rPr>
              <a:t>Opportunities for Improvement:</a:t>
            </a:r>
            <a:br>
              <a:rPr b="1" lang="en-IN" sz="1700">
                <a:solidFill>
                  <a:schemeClr val="dk1"/>
                </a:solidFill>
              </a:rPr>
            </a:br>
            <a:r>
              <a:rPr lang="en-IN" sz="1700">
                <a:solidFill>
                  <a:schemeClr val="dk1"/>
                </a:solidFill>
              </a:rPr>
              <a:t>A significant number (37) remain unconvinced about the value of health checkups, indicating a need for increased awareness and communication.</a:t>
            </a:r>
            <a:endParaRPr i="0" sz="1700" u="none" cap="none" strike="noStrike">
              <a:solidFill>
                <a:srgbClr val="000000"/>
              </a:solidFill>
            </a:endParaRPr>
          </a:p>
        </p:txBody>
      </p:sp>
      <p:sp>
        <p:nvSpPr>
          <p:cNvPr id="351" name="Google Shape;351;p40"/>
          <p:cNvSpPr txBox="1"/>
          <p:nvPr/>
        </p:nvSpPr>
        <p:spPr>
          <a:xfrm>
            <a:off x="4509205" y="49276"/>
            <a:ext cx="6097500" cy="646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IN" sz="3600">
                <a:solidFill>
                  <a:schemeClr val="dk1"/>
                </a:solidFill>
              </a:rPr>
              <a:t>Discussions</a:t>
            </a:r>
            <a:endParaRPr b="0" i="0" sz="1400" u="none" cap="none" strike="noStrike">
              <a:solidFill>
                <a:srgbClr val="000000"/>
              </a:solidFill>
              <a:latin typeface="Arial"/>
              <a:ea typeface="Arial"/>
              <a:cs typeface="Arial"/>
              <a:sym typeface="Arial"/>
            </a:endParaRPr>
          </a:p>
        </p:txBody>
      </p:sp>
      <p:pic>
        <p:nvPicPr>
          <p:cNvPr descr="Partners | Green Yatra" id="352" name="Google Shape;352;p40"/>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353" name="Google Shape;353;p40"/>
          <p:cNvPicPr preferRelativeResize="0"/>
          <p:nvPr/>
        </p:nvPicPr>
        <p:blipFill rotWithShape="1">
          <a:blip r:embed="rId4">
            <a:alphaModFix/>
          </a:blip>
          <a:srcRect b="0" l="0" r="0" t="0"/>
          <a:stretch/>
        </p:blipFill>
        <p:spPr>
          <a:xfrm>
            <a:off x="10885714" y="6118811"/>
            <a:ext cx="1306287" cy="71151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41"/>
          <p:cNvPicPr preferRelativeResize="0"/>
          <p:nvPr/>
        </p:nvPicPr>
        <p:blipFill>
          <a:blip r:embed="rId3">
            <a:alphaModFix/>
          </a:blip>
          <a:stretch>
            <a:fillRect/>
          </a:stretch>
        </p:blipFill>
        <p:spPr>
          <a:xfrm>
            <a:off x="152400" y="152400"/>
            <a:ext cx="11650132" cy="65531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2"/>
          <p:cNvSpPr/>
          <p:nvPr/>
        </p:nvSpPr>
        <p:spPr>
          <a:xfrm>
            <a:off x="1017270" y="262113"/>
            <a:ext cx="9481200" cy="7665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IN" sz="3600" u="none" cap="none" strike="noStrike">
                <a:solidFill>
                  <a:srgbClr val="000000"/>
                </a:solidFill>
                <a:latin typeface="Arial"/>
                <a:ea typeface="Arial"/>
                <a:cs typeface="Arial"/>
                <a:sym typeface="Arial"/>
              </a:rPr>
              <a:t>REFERENCES</a:t>
            </a:r>
            <a:br>
              <a:rPr b="1" i="0" lang="en-IN" sz="2400" u="none" cap="none" strike="noStrike">
                <a:solidFill>
                  <a:srgbClr val="E7E6E6"/>
                </a:solidFill>
                <a:latin typeface="Arial"/>
                <a:ea typeface="Arial"/>
                <a:cs typeface="Arial"/>
                <a:sym typeface="Arial"/>
              </a:rPr>
            </a:br>
            <a:endParaRPr b="1" i="0" sz="2400" u="none" cap="none" strike="noStrike">
              <a:solidFill>
                <a:srgbClr val="E7E6E6"/>
              </a:solidFill>
              <a:latin typeface="Arial"/>
              <a:ea typeface="Arial"/>
              <a:cs typeface="Arial"/>
              <a:sym typeface="Arial"/>
            </a:endParaRPr>
          </a:p>
        </p:txBody>
      </p:sp>
      <p:pic>
        <p:nvPicPr>
          <p:cNvPr descr="Partners | Green Yatra" id="365" name="Google Shape;365;p42"/>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366" name="Google Shape;366;p42"/>
          <p:cNvPicPr preferRelativeResize="0"/>
          <p:nvPr/>
        </p:nvPicPr>
        <p:blipFill rotWithShape="1">
          <a:blip r:embed="rId4">
            <a:alphaModFix/>
          </a:blip>
          <a:srcRect b="0" l="0" r="0" t="0"/>
          <a:stretch/>
        </p:blipFill>
        <p:spPr>
          <a:xfrm>
            <a:off x="10885714" y="6118811"/>
            <a:ext cx="1306287" cy="711515"/>
          </a:xfrm>
          <a:prstGeom prst="rect">
            <a:avLst/>
          </a:prstGeom>
          <a:noFill/>
          <a:ln>
            <a:noFill/>
          </a:ln>
        </p:spPr>
      </p:pic>
      <p:sp>
        <p:nvSpPr>
          <p:cNvPr id="367" name="Google Shape;367;p42"/>
          <p:cNvSpPr txBox="1"/>
          <p:nvPr/>
        </p:nvSpPr>
        <p:spPr>
          <a:xfrm>
            <a:off x="558165" y="1191767"/>
            <a:ext cx="11304300" cy="5079600"/>
          </a:xfrm>
          <a:prstGeom prst="rect">
            <a:avLst/>
          </a:prstGeom>
          <a:noFill/>
          <a:ln>
            <a:noFill/>
          </a:ln>
        </p:spPr>
        <p:txBody>
          <a:bodyPr anchorCtr="0" anchor="t" bIns="45700" lIns="91425" spcFirstLastPara="1" rIns="91425" wrap="square" tIns="45700">
            <a:spAutoFit/>
          </a:bodyPr>
          <a:lstStyle/>
          <a:p>
            <a:pPr indent="-342900" lvl="0" marL="457200" marR="0" rtl="0" algn="l">
              <a:spcBef>
                <a:spcPts val="0"/>
              </a:spcBef>
              <a:spcAft>
                <a:spcPts val="0"/>
              </a:spcAft>
              <a:buClr>
                <a:schemeClr val="accent1"/>
              </a:buClr>
              <a:buSzPts val="1800"/>
              <a:buChar char="●"/>
            </a:pPr>
            <a:r>
              <a:rPr i="0" lang="en-IN" sz="1800" u="none" cap="none" strike="noStrike">
                <a:solidFill>
                  <a:schemeClr val="accent1"/>
                </a:solidFill>
              </a:rPr>
              <a:t>https://pmc.ncbi.nlm.nih.gov/articles/PMC6598800/?utm_</a:t>
            </a:r>
            <a:endParaRPr>
              <a:solidFill>
                <a:schemeClr val="accent1"/>
              </a:solidFill>
            </a:endParaRPr>
          </a:p>
          <a:p>
            <a:pPr indent="-342900" lvl="0" marL="457200" marR="0" rtl="0" algn="l">
              <a:spcBef>
                <a:spcPts val="0"/>
              </a:spcBef>
              <a:spcAft>
                <a:spcPts val="0"/>
              </a:spcAft>
              <a:buSzPts val="1800"/>
              <a:buChar char="●"/>
            </a:pPr>
            <a:r>
              <a:rPr lang="en-IN" sz="1800" u="sng">
                <a:solidFill>
                  <a:schemeClr val="accent1"/>
                </a:solidFill>
                <a:hlinkClick r:id="rId5">
                  <a:extLst>
                    <a:ext uri="{A12FA001-AC4F-418D-AE19-62706E023703}">
                      <ahyp:hlinkClr val="tx"/>
                    </a:ext>
                  </a:extLst>
                </a:hlinkClick>
              </a:rPr>
              <a:t>https://pmc.ncbi.nlm.nih.gov/articles/PMC10874466/</a:t>
            </a:r>
            <a:endParaRPr sz="1800">
              <a:solidFill>
                <a:schemeClr val="accent1"/>
              </a:solidFill>
            </a:endParaRPr>
          </a:p>
          <a:p>
            <a:pPr indent="-342900" lvl="0" marL="457200" marR="0" rtl="0" algn="l">
              <a:spcBef>
                <a:spcPts val="0"/>
              </a:spcBef>
              <a:spcAft>
                <a:spcPts val="0"/>
              </a:spcAft>
              <a:buSzPts val="1800"/>
              <a:buFont typeface="Calibri"/>
              <a:buChar char="●"/>
            </a:pPr>
            <a:r>
              <a:rPr lang="en-IN" sz="1800" u="sng">
                <a:solidFill>
                  <a:schemeClr val="accent1"/>
                </a:solidFill>
                <a:latin typeface="Calibri"/>
                <a:ea typeface="Calibri"/>
                <a:cs typeface="Calibri"/>
                <a:sym typeface="Calibri"/>
                <a:hlinkClick r:id="rId6">
                  <a:extLst>
                    <a:ext uri="{A12FA001-AC4F-418D-AE19-62706E023703}">
                      <ahyp:hlinkClr val="tx"/>
                    </a:ext>
                  </a:extLst>
                </a:hlinkClick>
              </a:rPr>
              <a:t>https://www.researchgate.net/publication/259093786_Worksite_Health_and_Wellness_Programs_in_India</a:t>
            </a:r>
            <a:endParaRPr sz="1800">
              <a:solidFill>
                <a:schemeClr val="accent1"/>
              </a:solidFill>
              <a:latin typeface="Calibri"/>
              <a:ea typeface="Calibri"/>
              <a:cs typeface="Calibri"/>
              <a:sym typeface="Calibri"/>
            </a:endParaRPr>
          </a:p>
          <a:p>
            <a:pPr indent="-342900" lvl="0" marL="457200" rtl="0" algn="l">
              <a:spcBef>
                <a:spcPts val="0"/>
              </a:spcBef>
              <a:spcAft>
                <a:spcPts val="0"/>
              </a:spcAft>
              <a:buSzPts val="1800"/>
              <a:buFont typeface="Calibri"/>
              <a:buChar char="●"/>
            </a:pPr>
            <a:r>
              <a:rPr lang="en-IN" sz="1800" u="sng">
                <a:solidFill>
                  <a:schemeClr val="accent1"/>
                </a:solidFill>
                <a:latin typeface="Calibri"/>
                <a:ea typeface="Calibri"/>
                <a:cs typeface="Calibri"/>
                <a:sym typeface="Calibri"/>
                <a:hlinkClick r:id="rId7">
                  <a:extLst>
                    <a:ext uri="{A12FA001-AC4F-418D-AE19-62706E023703}">
                      <ahyp:hlinkClr val="tx"/>
                    </a:ext>
                  </a:extLst>
                </a:hlinkClick>
              </a:rPr>
              <a:t>https://pmc.ncbi.nlm.nih.gov/articles/PMC6598800/?utm_</a:t>
            </a:r>
            <a:endParaRPr sz="1800">
              <a:solidFill>
                <a:schemeClr val="accent1"/>
              </a:solidFill>
              <a:latin typeface="Calibri"/>
              <a:ea typeface="Calibri"/>
              <a:cs typeface="Calibri"/>
              <a:sym typeface="Calibri"/>
            </a:endParaRPr>
          </a:p>
          <a:p>
            <a:pPr indent="-342900" lvl="0" marL="457200" rtl="0" algn="l">
              <a:spcBef>
                <a:spcPts val="0"/>
              </a:spcBef>
              <a:spcAft>
                <a:spcPts val="0"/>
              </a:spcAft>
              <a:buSzPts val="1800"/>
              <a:buFont typeface="Calibri"/>
              <a:buChar char="●"/>
            </a:pPr>
            <a:r>
              <a:rPr lang="en-IN" sz="1800" u="sng">
                <a:solidFill>
                  <a:schemeClr val="accent1"/>
                </a:solidFill>
                <a:latin typeface="Calibri"/>
                <a:ea typeface="Calibri"/>
                <a:cs typeface="Calibri"/>
                <a:sym typeface="Calibri"/>
                <a:hlinkClick r:id="rId8">
                  <a:extLst>
                    <a:ext uri="{A12FA001-AC4F-418D-AE19-62706E023703}">
                      <ahyp:hlinkClr val="tx"/>
                    </a:ext>
                  </a:extLst>
                </a:hlinkClick>
              </a:rPr>
              <a:t>https://pmc.ncbi.nlm.nih.gov/articles/PMC10874466/</a:t>
            </a:r>
            <a:endParaRPr sz="1800">
              <a:solidFill>
                <a:schemeClr val="accent1"/>
              </a:solidFill>
              <a:latin typeface="Calibri"/>
              <a:ea typeface="Calibri"/>
              <a:cs typeface="Calibri"/>
              <a:sym typeface="Calibri"/>
            </a:endParaRPr>
          </a:p>
          <a:p>
            <a:pPr indent="-342900" lvl="0" marL="457200" rtl="0" algn="l">
              <a:spcBef>
                <a:spcPts val="0"/>
              </a:spcBef>
              <a:spcAft>
                <a:spcPts val="0"/>
              </a:spcAft>
              <a:buClr>
                <a:schemeClr val="accent1"/>
              </a:buClr>
              <a:buSzPts val="1800"/>
              <a:buFont typeface="Calibri"/>
              <a:buChar char="●"/>
            </a:pPr>
            <a:r>
              <a:rPr lang="en-IN" sz="1800">
                <a:solidFill>
                  <a:schemeClr val="accent1"/>
                </a:solidFill>
                <a:latin typeface="Calibri"/>
                <a:ea typeface="Calibri"/>
                <a:cs typeface="Calibri"/>
                <a:sym typeface="Calibri"/>
              </a:rPr>
              <a:t>(PDF) Worksite Health and Wellness ProgramsResearch</a:t>
            </a:r>
            <a:r>
              <a:rPr lang="en-IN" sz="1800" u="sng">
                <a:solidFill>
                  <a:schemeClr val="accent1"/>
                </a:solidFill>
                <a:latin typeface="Calibri"/>
                <a:ea typeface="Calibri"/>
                <a:cs typeface="Calibri"/>
                <a:sym typeface="Calibri"/>
                <a:hlinkClick r:id="rId9">
                  <a:extLst>
                    <a:ext uri="{A12FA001-AC4F-418D-AE19-62706E023703}">
                      <ahyp:hlinkClr val="tx"/>
                    </a:ext>
                  </a:extLst>
                </a:hlinkClick>
              </a:rPr>
              <a:t>https://journals.lww.com/jcsr/fulltext/2021/10010/general_health_check_up_of_employees_aged__40.5.aspx</a:t>
            </a:r>
            <a:endParaRPr sz="1800">
              <a:solidFill>
                <a:schemeClr val="accent1"/>
              </a:solidFill>
              <a:latin typeface="Calibri"/>
              <a:ea typeface="Calibri"/>
              <a:cs typeface="Calibri"/>
              <a:sym typeface="Calibri"/>
            </a:endParaRPr>
          </a:p>
          <a:p>
            <a:pPr indent="-342900" lvl="0" marL="457200" rtl="0" algn="l">
              <a:spcBef>
                <a:spcPts val="0"/>
              </a:spcBef>
              <a:spcAft>
                <a:spcPts val="0"/>
              </a:spcAft>
              <a:buSzPts val="1800"/>
              <a:buFont typeface="Calibri"/>
              <a:buChar char="●"/>
            </a:pPr>
            <a:r>
              <a:rPr lang="en-IN" sz="1800" u="sng">
                <a:solidFill>
                  <a:schemeClr val="accent1"/>
                </a:solidFill>
                <a:latin typeface="Calibri"/>
                <a:ea typeface="Calibri"/>
                <a:cs typeface="Calibri"/>
                <a:sym typeface="Calibri"/>
                <a:hlinkClick r:id="rId10">
                  <a:extLst>
                    <a:ext uri="{A12FA001-AC4F-418D-AE19-62706E023703}">
                      <ahyp:hlinkClr val="tx"/>
                    </a:ext>
                  </a:extLst>
                </a:hlinkClick>
              </a:rPr>
              <a:t>Microsoft Word - Article_5-Original</a:t>
            </a:r>
            <a:endParaRPr sz="1800">
              <a:solidFill>
                <a:schemeClr val="accent1"/>
              </a:solidFill>
              <a:latin typeface="Calibri"/>
              <a:ea typeface="Calibri"/>
              <a:cs typeface="Calibri"/>
              <a:sym typeface="Calibri"/>
            </a:endParaRPr>
          </a:p>
          <a:p>
            <a:pPr indent="-342900" lvl="0" marL="457200" rtl="0" algn="l">
              <a:spcBef>
                <a:spcPts val="0"/>
              </a:spcBef>
              <a:spcAft>
                <a:spcPts val="0"/>
              </a:spcAft>
              <a:buClr>
                <a:schemeClr val="accent1"/>
              </a:buClr>
              <a:buSzPts val="1800"/>
              <a:buFont typeface="Calibri"/>
              <a:buChar char="●"/>
            </a:pPr>
            <a:r>
              <a:rPr lang="en-IN" sz="1800">
                <a:solidFill>
                  <a:schemeClr val="accent1"/>
                </a:solidFill>
                <a:latin typeface="Calibri"/>
                <a:ea typeface="Calibri"/>
                <a:cs typeface="Calibri"/>
                <a:sym typeface="Calibri"/>
              </a:rPr>
              <a:t>(PDF) "A Study on Perception of Corporate Employees working in Bangalore City towards Corporate Wellness Programs offered by their Company"</a:t>
            </a:r>
            <a:r>
              <a:rPr lang="en-IN" sz="1800" u="sng">
                <a:solidFill>
                  <a:schemeClr val="accent1"/>
                </a:solidFill>
                <a:latin typeface="Calibri"/>
                <a:ea typeface="Calibri"/>
                <a:cs typeface="Calibri"/>
                <a:sym typeface="Calibri"/>
                <a:hlinkClick r:id="rId11">
                  <a:extLst>
                    <a:ext uri="{A12FA001-AC4F-418D-AE19-62706E023703}">
                      <ahyp:hlinkClr val="tx"/>
                    </a:ext>
                  </a:extLst>
                </a:hlinkClick>
              </a:rPr>
              <a:t>https://www.researchgate.net/publication/353260498_A_Study_on_Perception_of_Corporate_Employees_working_in_Bangalore_City_towards_Corporate_Wellness_Programs_offered_by_their_Company</a:t>
            </a:r>
            <a:endParaRPr sz="1800">
              <a:solidFill>
                <a:schemeClr val="accent1"/>
              </a:solidFill>
              <a:latin typeface="Calibri"/>
              <a:ea typeface="Calibri"/>
              <a:cs typeface="Calibri"/>
              <a:sym typeface="Calibri"/>
            </a:endParaRPr>
          </a:p>
          <a:p>
            <a:pPr indent="-342900" lvl="0" marL="457200" rtl="0" algn="l">
              <a:spcBef>
                <a:spcPts val="0"/>
              </a:spcBef>
              <a:spcAft>
                <a:spcPts val="0"/>
              </a:spcAft>
              <a:buSzPts val="1800"/>
              <a:buFont typeface="Calibri"/>
              <a:buChar char="●"/>
            </a:pPr>
            <a:r>
              <a:rPr lang="en-IN" sz="1800" u="sng">
                <a:solidFill>
                  <a:schemeClr val="accent1"/>
                </a:solidFill>
                <a:latin typeface="Calibri"/>
                <a:ea typeface="Calibri"/>
                <a:cs typeface="Calibri"/>
                <a:sym typeface="Calibri"/>
                <a:hlinkClick r:id="rId12">
                  <a:extLst>
                    <a:ext uri="{A12FA001-AC4F-418D-AE19-62706E023703}">
                      <ahyp:hlinkClr val="tx"/>
                    </a:ext>
                  </a:extLst>
                </a:hlinkClick>
              </a:rPr>
              <a:t>https://www.ijnrd.org/papers/IJNRD2404792.pdf</a:t>
            </a:r>
            <a:endParaRPr sz="1800">
              <a:solidFill>
                <a:schemeClr val="accent1"/>
              </a:solidFill>
              <a:latin typeface="Calibri"/>
              <a:ea typeface="Calibri"/>
              <a:cs typeface="Calibri"/>
              <a:sym typeface="Calibri"/>
            </a:endParaRPr>
          </a:p>
          <a:p>
            <a:pPr indent="-342900" lvl="0" marL="457200" rtl="0" algn="l">
              <a:spcBef>
                <a:spcPts val="0"/>
              </a:spcBef>
              <a:spcAft>
                <a:spcPts val="0"/>
              </a:spcAft>
              <a:buClr>
                <a:schemeClr val="accent1"/>
              </a:buClr>
              <a:buSzPts val="1800"/>
              <a:buFont typeface="Calibri"/>
              <a:buChar char="●"/>
            </a:pPr>
            <a:r>
              <a:rPr lang="en-IN" sz="1800">
                <a:solidFill>
                  <a:schemeClr val="accent1"/>
                </a:solidFill>
                <a:latin typeface="Calibri"/>
                <a:ea typeface="Calibri"/>
                <a:cs typeface="Calibri"/>
                <a:sym typeface="Calibri"/>
              </a:rPr>
              <a:t>A Study on Wokplace Wellness Programs and Their Effectiveness in </a:t>
            </a:r>
            <a:r>
              <a:rPr lang="en-IN" sz="1800" u="sng">
                <a:solidFill>
                  <a:schemeClr val="accent1"/>
                </a:solidFill>
                <a:latin typeface="Calibri"/>
                <a:ea typeface="Calibri"/>
                <a:cs typeface="Calibri"/>
                <a:sym typeface="Calibri"/>
                <a:hlinkClick r:id="rId13">
                  <a:extLst>
                    <a:ext uri="{A12FA001-AC4F-418D-AE19-62706E023703}">
                      <ahyp:hlinkClr val="tx"/>
                    </a:ext>
                  </a:extLst>
                </a:hlinkClick>
              </a:rPr>
              <a:t>https://www.irejournals.com/formatedpaper/1700714.pdf</a:t>
            </a:r>
            <a:endParaRPr sz="1800">
              <a:solidFill>
                <a:schemeClr val="accent1"/>
              </a:solidFill>
              <a:latin typeface="Calibri"/>
              <a:ea typeface="Calibri"/>
              <a:cs typeface="Calibri"/>
              <a:sym typeface="Calibri"/>
            </a:endParaRPr>
          </a:p>
          <a:p>
            <a:pPr indent="-342900" lvl="0" marL="457200" rtl="0" algn="l">
              <a:spcBef>
                <a:spcPts val="0"/>
              </a:spcBef>
              <a:spcAft>
                <a:spcPts val="0"/>
              </a:spcAft>
              <a:buSzPts val="1800"/>
              <a:buFont typeface="Calibri"/>
              <a:buChar char="●"/>
            </a:pPr>
            <a:r>
              <a:rPr lang="en-IN" sz="1800" u="sng">
                <a:solidFill>
                  <a:schemeClr val="accent1"/>
                </a:solidFill>
                <a:latin typeface="Calibri"/>
                <a:ea typeface="Calibri"/>
                <a:cs typeface="Calibri"/>
                <a:sym typeface="Calibri"/>
                <a:hlinkClick r:id="rId14">
                  <a:extLst>
                    <a:ext uri="{A12FA001-AC4F-418D-AE19-62706E023703}">
                      <ahyp:hlinkClr val="tx"/>
                    </a:ext>
                  </a:extLst>
                </a:hlinkClick>
              </a:rPr>
              <a:t>https://sist.sathyabama.ac.in/sist_naac/documents/1.3.4/2022-mba-mba-batchno-40.pdf</a:t>
            </a:r>
            <a:endParaRPr sz="1800">
              <a:solidFill>
                <a:schemeClr val="accent1"/>
              </a:solidFill>
              <a:latin typeface="Calibri"/>
              <a:ea typeface="Calibri"/>
              <a:cs typeface="Calibri"/>
              <a:sym typeface="Calibri"/>
            </a:endParaRPr>
          </a:p>
          <a:p>
            <a:pPr indent="-342900" lvl="0" marL="457200" rtl="0" algn="l">
              <a:spcBef>
                <a:spcPts val="0"/>
              </a:spcBef>
              <a:spcAft>
                <a:spcPts val="0"/>
              </a:spcAft>
              <a:buSzPts val="1800"/>
              <a:buFont typeface="Calibri"/>
              <a:buChar char="●"/>
            </a:pPr>
            <a:r>
              <a:rPr lang="en-IN" sz="1800" u="sng">
                <a:solidFill>
                  <a:schemeClr val="accent1"/>
                </a:solidFill>
                <a:latin typeface="Calibri"/>
                <a:ea typeface="Calibri"/>
                <a:cs typeface="Calibri"/>
                <a:sym typeface="Calibri"/>
                <a:hlinkClick r:id="rId15">
                  <a:extLst>
                    <a:ext uri="{A12FA001-AC4F-418D-AE19-62706E023703}">
                      <ahyp:hlinkClr val="tx"/>
                    </a:ext>
                  </a:extLst>
                </a:hlinkClick>
              </a:rPr>
              <a:t>https://www.peoplematters.digital/Campaign-Wellness360-A-research-study-on-corporate-wellness-programs</a:t>
            </a:r>
            <a:endParaRPr sz="1800">
              <a:solidFill>
                <a:schemeClr val="accen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2" name="Shape 372"/>
        <p:cNvGrpSpPr/>
        <p:nvPr/>
      </p:nvGrpSpPr>
      <p:grpSpPr>
        <a:xfrm>
          <a:off x="0" y="0"/>
          <a:ext cx="0" cy="0"/>
          <a:chOff x="0" y="0"/>
          <a:chExt cx="0" cy="0"/>
        </a:xfrm>
      </p:grpSpPr>
      <p:sp>
        <p:nvSpPr>
          <p:cNvPr id="373" name="Google Shape;373;p4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erial view of a highway near the ocean" id="374" name="Google Shape;374;p43"/>
          <p:cNvPicPr preferRelativeResize="0"/>
          <p:nvPr/>
        </p:nvPicPr>
        <p:blipFill rotWithShape="1">
          <a:blip r:embed="rId3">
            <a:alphaModFix/>
          </a:blip>
          <a:srcRect b="0" l="0" r="5204" t="0"/>
          <a:stretch/>
        </p:blipFill>
        <p:spPr>
          <a:xfrm>
            <a:off x="3523488" y="10"/>
            <a:ext cx="8668513" cy="6857989"/>
          </a:xfrm>
          <a:prstGeom prst="rect">
            <a:avLst/>
          </a:prstGeom>
          <a:noFill/>
          <a:ln>
            <a:noFill/>
          </a:ln>
        </p:spPr>
      </p:pic>
      <p:sp>
        <p:nvSpPr>
          <p:cNvPr id="375" name="Google Shape;375;p43"/>
          <p:cNvSpPr/>
          <p:nvPr/>
        </p:nvSpPr>
        <p:spPr>
          <a:xfrm>
            <a:off x="3" y="0"/>
            <a:ext cx="9339300" cy="6858000"/>
          </a:xfrm>
          <a:prstGeom prst="rect">
            <a:avLst/>
          </a:prstGeom>
          <a:gradFill>
            <a:gsLst>
              <a:gs pos="0">
                <a:srgbClr val="000000">
                  <a:alpha val="0"/>
                </a:srgbClr>
              </a:gs>
              <a:gs pos="33000">
                <a:srgbClr val="000000">
                  <a:alpha val="63921"/>
                </a:srgbClr>
              </a:gs>
              <a:gs pos="58000">
                <a:schemeClr val="dk1"/>
              </a:gs>
              <a:gs pos="100000">
                <a:schemeClr val="dk1"/>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6" name="Google Shape;376;p43"/>
          <p:cNvSpPr txBox="1"/>
          <p:nvPr>
            <p:ph idx="4294967295" type="ctrTitle"/>
          </p:nvPr>
        </p:nvSpPr>
        <p:spPr>
          <a:xfrm>
            <a:off x="4669606" y="625683"/>
            <a:ext cx="4023300" cy="3204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lt1"/>
              </a:buClr>
              <a:buSzPts val="4800"/>
              <a:buFont typeface="Arial"/>
              <a:buNone/>
            </a:pPr>
            <a:r>
              <a:rPr b="1" i="0" lang="en-IN" sz="4800" u="none" cap="none" strike="noStrike">
                <a:solidFill>
                  <a:schemeClr val="lt1"/>
                </a:solidFill>
                <a:latin typeface="Arial"/>
                <a:ea typeface="Arial"/>
                <a:cs typeface="Arial"/>
                <a:sym typeface="Arial"/>
              </a:rPr>
              <a:t>Thank You</a:t>
            </a:r>
            <a:endParaRPr/>
          </a:p>
        </p:txBody>
      </p:sp>
      <p:sp>
        <p:nvSpPr>
          <p:cNvPr id="377" name="Google Shape;377;p43"/>
          <p:cNvSpPr/>
          <p:nvPr/>
        </p:nvSpPr>
        <p:spPr>
          <a:xfrm rot="5400000">
            <a:off x="759867" y="346833"/>
            <a:ext cx="146400" cy="7041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78" name="Google Shape;378;p43"/>
          <p:cNvSpPr/>
          <p:nvPr/>
        </p:nvSpPr>
        <p:spPr>
          <a:xfrm>
            <a:off x="481029" y="4546920"/>
            <a:ext cx="3977700" cy="183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Partners | Green Yatra" id="379" name="Google Shape;379;p43"/>
          <p:cNvPicPr preferRelativeResize="0"/>
          <p:nvPr/>
        </p:nvPicPr>
        <p:blipFill rotWithShape="1">
          <a:blip r:embed="rId4">
            <a:alphaModFix/>
          </a:blip>
          <a:srcRect b="0" l="0" r="0" t="0"/>
          <a:stretch/>
        </p:blipFill>
        <p:spPr>
          <a:xfrm>
            <a:off x="10768971" y="16787"/>
            <a:ext cx="1423029" cy="711515"/>
          </a:xfrm>
          <a:prstGeom prst="rect">
            <a:avLst/>
          </a:prstGeom>
          <a:noFill/>
          <a:ln>
            <a:noFill/>
          </a:ln>
        </p:spPr>
      </p:pic>
      <p:pic>
        <p:nvPicPr>
          <p:cNvPr id="380" name="Google Shape;380;p43"/>
          <p:cNvPicPr preferRelativeResize="0"/>
          <p:nvPr/>
        </p:nvPicPr>
        <p:blipFill rotWithShape="1">
          <a:blip r:embed="rId5">
            <a:alphaModFix/>
          </a:blip>
          <a:srcRect b="0" l="0" r="0" t="0"/>
          <a:stretch/>
        </p:blipFill>
        <p:spPr>
          <a:xfrm>
            <a:off x="10885714" y="6118811"/>
            <a:ext cx="1306287" cy="711515"/>
          </a:xfrm>
          <a:prstGeom prst="rect">
            <a:avLst/>
          </a:prstGeom>
          <a:noFill/>
          <a:ln>
            <a:noFill/>
          </a:ln>
        </p:spPr>
      </p:pic>
    </p:spTree>
  </p:cSld>
  <p:clrMapOvr>
    <a:masterClrMapping/>
  </p:clrMapOvr>
  <mc:AlternateContent>
    <mc:Choice Requires="p14">
      <p:transition spd="med">
        <p14:gallery dir="l"/>
      </p:transition>
    </mc:Choice>
    <mc:Fallback>
      <p:transition spd="med">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376"/>
                                        </p:tgtEl>
                                        <p:attrNameLst>
                                          <p:attrName>style.visibility</p:attrName>
                                        </p:attrNameLst>
                                      </p:cBhvr>
                                      <p:to>
                                        <p:strVal val="visible"/>
                                      </p:to>
                                    </p:set>
                                    <p:animEffect filter="fade" transition="in">
                                      <p:cBhvr>
                                        <p:cTn dur="7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8" name="Shape 188"/>
        <p:cNvGrpSpPr/>
        <p:nvPr/>
      </p:nvGrpSpPr>
      <p:grpSpPr>
        <a:xfrm>
          <a:off x="0" y="0"/>
          <a:ext cx="0" cy="0"/>
          <a:chOff x="0" y="0"/>
          <a:chExt cx="0" cy="0"/>
        </a:xfrm>
      </p:grpSpPr>
      <p:pic>
        <p:nvPicPr>
          <p:cNvPr id="189" name="Google Shape;189;p28"/>
          <p:cNvPicPr preferRelativeResize="0"/>
          <p:nvPr/>
        </p:nvPicPr>
        <p:blipFill rotWithShape="1">
          <a:blip r:embed="rId3">
            <a:alphaModFix/>
          </a:blip>
          <a:srcRect b="0" l="0" r="0" t="0"/>
          <a:stretch/>
        </p:blipFill>
        <p:spPr>
          <a:xfrm>
            <a:off x="0" y="1837"/>
            <a:ext cx="12191559" cy="6854325"/>
          </a:xfrm>
          <a:prstGeom prst="rect">
            <a:avLst/>
          </a:prstGeom>
          <a:noFill/>
          <a:ln>
            <a:noFill/>
          </a:ln>
        </p:spPr>
      </p:pic>
      <p:sp>
        <p:nvSpPr>
          <p:cNvPr id="190" name="Google Shape;190;p28"/>
          <p:cNvSpPr/>
          <p:nvPr/>
        </p:nvSpPr>
        <p:spPr>
          <a:xfrm>
            <a:off x="0" y="-60831"/>
            <a:ext cx="1917069" cy="6916610"/>
          </a:xfrm>
          <a:prstGeom prst="rect">
            <a:avLst/>
          </a:prstGeom>
          <a:solidFill>
            <a:schemeClr val="lt1"/>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E600"/>
              </a:solidFill>
              <a:latin typeface="Corben"/>
              <a:ea typeface="Corben"/>
              <a:cs typeface="Corben"/>
              <a:sym typeface="Corben"/>
            </a:endParaRPr>
          </a:p>
        </p:txBody>
      </p:sp>
      <p:sp>
        <p:nvSpPr>
          <p:cNvPr id="191" name="Google Shape;191;p28"/>
          <p:cNvSpPr txBox="1"/>
          <p:nvPr/>
        </p:nvSpPr>
        <p:spPr>
          <a:xfrm>
            <a:off x="279779" y="252482"/>
            <a:ext cx="1446663" cy="63709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B</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400"/>
              <a:buFont typeface="Calibri"/>
              <a:buNone/>
            </a:pPr>
            <a:r>
              <a:t/>
            </a:r>
            <a:endParaRPr b="1" i="0" sz="2400" u="none" cap="none" strike="noStrike">
              <a:solidFill>
                <a:srgbClr val="000000"/>
              </a:solidFill>
              <a:latin typeface="Arial Black"/>
              <a:ea typeface="Arial Black"/>
              <a:cs typeface="Arial Black"/>
              <a:sym typeface="Arial Black"/>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F</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2400"/>
              <a:buFont typeface="Calibri"/>
              <a:buNone/>
            </a:pPr>
            <a:r>
              <a:t/>
            </a:r>
            <a:endParaRPr b="1" i="0" sz="2400" u="none" cap="none" strike="noStrike">
              <a:solidFill>
                <a:srgbClr val="000000"/>
              </a:solidFill>
              <a:latin typeface="Arial Black"/>
              <a:ea typeface="Arial Black"/>
              <a:cs typeface="Arial Black"/>
              <a:sym typeface="Arial Black"/>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C</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O</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Black"/>
              <a:buNone/>
            </a:pPr>
            <a:r>
              <a:rPr b="1" i="0" lang="en-IN" sz="2400" u="none" cap="none" strike="noStrike">
                <a:solidFill>
                  <a:srgbClr val="000000"/>
                </a:solidFill>
                <a:latin typeface="Arial Black"/>
                <a:ea typeface="Arial Black"/>
                <a:cs typeface="Arial Black"/>
                <a:sym typeface="Arial Black"/>
              </a:rPr>
              <a:t>S</a:t>
            </a:r>
            <a:endParaRPr b="1" i="0" sz="2400" u="none" cap="none" strike="noStrike">
              <a:solidFill>
                <a:srgbClr val="000000"/>
              </a:solidFill>
              <a:latin typeface="Arial Black"/>
              <a:ea typeface="Arial Black"/>
              <a:cs typeface="Arial Black"/>
              <a:sym typeface="Arial Black"/>
            </a:endParaRPr>
          </a:p>
        </p:txBody>
      </p:sp>
      <p:sp>
        <p:nvSpPr>
          <p:cNvPr id="192" name="Google Shape;192;p28"/>
          <p:cNvSpPr/>
          <p:nvPr/>
        </p:nvSpPr>
        <p:spPr>
          <a:xfrm>
            <a:off x="1828799" y="387507"/>
            <a:ext cx="3339372" cy="494811"/>
          </a:xfrm>
          <a:prstGeom prst="roundRect">
            <a:avLst>
              <a:gd fmla="val 16667" name="adj"/>
            </a:avLst>
          </a:prstGeom>
          <a:solidFill>
            <a:srgbClr val="D8D8D8"/>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INTRODUCTION</a:t>
            </a:r>
            <a:endParaRPr b="1" i="0" sz="1800" u="none" cap="none" strike="noStrike">
              <a:solidFill>
                <a:srgbClr val="000000"/>
              </a:solidFill>
              <a:latin typeface="Arial"/>
              <a:ea typeface="Arial"/>
              <a:cs typeface="Arial"/>
              <a:sym typeface="Arial"/>
            </a:endParaRPr>
          </a:p>
        </p:txBody>
      </p:sp>
      <p:sp>
        <p:nvSpPr>
          <p:cNvPr id="193" name="Google Shape;193;p28"/>
          <p:cNvSpPr/>
          <p:nvPr/>
        </p:nvSpPr>
        <p:spPr>
          <a:xfrm>
            <a:off x="1828799" y="1233584"/>
            <a:ext cx="3339372" cy="591437"/>
          </a:xfrm>
          <a:prstGeom prst="roundRect">
            <a:avLst>
              <a:gd fmla="val 16667" name="adj"/>
            </a:avLst>
          </a:prstGeom>
          <a:solidFill>
            <a:srgbClr val="D8D8D8"/>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KEY RESEARCH QUESTION</a:t>
            </a:r>
            <a:endParaRPr b="1" i="0" sz="1800" u="none" cap="none" strike="noStrike">
              <a:solidFill>
                <a:srgbClr val="000000"/>
              </a:solidFill>
              <a:latin typeface="Arial"/>
              <a:ea typeface="Arial"/>
              <a:cs typeface="Arial"/>
              <a:sym typeface="Arial"/>
            </a:endParaRPr>
          </a:p>
        </p:txBody>
      </p:sp>
      <p:sp>
        <p:nvSpPr>
          <p:cNvPr id="194" name="Google Shape;194;p28"/>
          <p:cNvSpPr/>
          <p:nvPr/>
        </p:nvSpPr>
        <p:spPr>
          <a:xfrm>
            <a:off x="1828799" y="2219236"/>
            <a:ext cx="3339372" cy="494811"/>
          </a:xfrm>
          <a:prstGeom prst="roundRect">
            <a:avLst>
              <a:gd fmla="val 16667" name="adj"/>
            </a:avLst>
          </a:prstGeom>
          <a:solidFill>
            <a:srgbClr val="D8D8D8"/>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METHODOLOGY</a:t>
            </a:r>
            <a:endParaRPr b="1" i="0" sz="1800" u="none" cap="none" strike="noStrike">
              <a:solidFill>
                <a:srgbClr val="000000"/>
              </a:solidFill>
              <a:latin typeface="Arial"/>
              <a:ea typeface="Arial"/>
              <a:cs typeface="Arial"/>
              <a:sym typeface="Arial"/>
            </a:endParaRPr>
          </a:p>
        </p:txBody>
      </p:sp>
      <p:sp>
        <p:nvSpPr>
          <p:cNvPr id="195" name="Google Shape;195;p28"/>
          <p:cNvSpPr/>
          <p:nvPr/>
        </p:nvSpPr>
        <p:spPr>
          <a:xfrm>
            <a:off x="1828799" y="3108262"/>
            <a:ext cx="3339372" cy="494811"/>
          </a:xfrm>
          <a:prstGeom prst="roundRect">
            <a:avLst>
              <a:gd fmla="val 16667" name="adj"/>
            </a:avLst>
          </a:prstGeom>
          <a:solidFill>
            <a:srgbClr val="D8D8D8"/>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ETHICAL CONSIDERATION</a:t>
            </a:r>
            <a:endParaRPr b="0" i="0" sz="1400" u="none" cap="none" strike="noStrike">
              <a:solidFill>
                <a:srgbClr val="000000"/>
              </a:solidFill>
              <a:latin typeface="Arial"/>
              <a:ea typeface="Arial"/>
              <a:cs typeface="Arial"/>
              <a:sym typeface="Arial"/>
            </a:endParaRPr>
          </a:p>
        </p:txBody>
      </p:sp>
      <p:sp>
        <p:nvSpPr>
          <p:cNvPr id="196" name="Google Shape;196;p28"/>
          <p:cNvSpPr/>
          <p:nvPr/>
        </p:nvSpPr>
        <p:spPr>
          <a:xfrm>
            <a:off x="1828799" y="3982755"/>
            <a:ext cx="3339372" cy="494811"/>
          </a:xfrm>
          <a:prstGeom prst="roundRect">
            <a:avLst>
              <a:gd fmla="val 16667" name="adj"/>
            </a:avLst>
          </a:prstGeom>
          <a:solidFill>
            <a:srgbClr val="D8D8D8"/>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LIMITATIONS &amp; </a:t>
            </a:r>
            <a:r>
              <a:rPr b="1" lang="en-IN" sz="1800"/>
              <a:t>TOOLS</a:t>
            </a:r>
            <a:endParaRPr b="1" i="0" sz="1800" u="none" cap="none" strike="noStrike">
              <a:solidFill>
                <a:srgbClr val="000000"/>
              </a:solidFill>
              <a:latin typeface="Arial"/>
              <a:ea typeface="Arial"/>
              <a:cs typeface="Arial"/>
              <a:sym typeface="Arial"/>
            </a:endParaRPr>
          </a:p>
        </p:txBody>
      </p:sp>
      <p:sp>
        <p:nvSpPr>
          <p:cNvPr id="197" name="Google Shape;197;p28"/>
          <p:cNvSpPr/>
          <p:nvPr/>
        </p:nvSpPr>
        <p:spPr>
          <a:xfrm>
            <a:off x="1828799" y="4864009"/>
            <a:ext cx="3339372" cy="494811"/>
          </a:xfrm>
          <a:prstGeom prst="roundRect">
            <a:avLst>
              <a:gd fmla="val 16667" name="adj"/>
            </a:avLst>
          </a:prstGeom>
          <a:solidFill>
            <a:srgbClr val="D8D8D8"/>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lang="en-IN" sz="1800"/>
              <a:t>RESULT &amp; DISCUSSIONS</a:t>
            </a:r>
            <a:endParaRPr b="1" i="0" sz="1800" u="none" cap="none" strike="noStrike">
              <a:solidFill>
                <a:srgbClr val="000000"/>
              </a:solidFill>
              <a:latin typeface="Arial"/>
              <a:ea typeface="Arial"/>
              <a:cs typeface="Arial"/>
              <a:sym typeface="Arial"/>
            </a:endParaRPr>
          </a:p>
        </p:txBody>
      </p:sp>
      <p:sp>
        <p:nvSpPr>
          <p:cNvPr id="198" name="Google Shape;198;p28"/>
          <p:cNvSpPr/>
          <p:nvPr/>
        </p:nvSpPr>
        <p:spPr>
          <a:xfrm>
            <a:off x="1828798" y="5729496"/>
            <a:ext cx="3623311" cy="494811"/>
          </a:xfrm>
          <a:prstGeom prst="roundRect">
            <a:avLst>
              <a:gd fmla="val 16667" name="adj"/>
            </a:avLst>
          </a:prstGeom>
          <a:solidFill>
            <a:srgbClr val="D8D8D8"/>
          </a:solidFill>
          <a:ln cap="flat" cmpd="sng" w="952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REFERENCE QUESTIONNAIRE</a:t>
            </a:r>
            <a:endParaRPr b="0" i="0" sz="1400" u="none" cap="none" strike="noStrike">
              <a:solidFill>
                <a:srgbClr val="000000"/>
              </a:solidFill>
              <a:latin typeface="Arial"/>
              <a:ea typeface="Arial"/>
              <a:cs typeface="Arial"/>
              <a:sym typeface="Arial"/>
            </a:endParaRPr>
          </a:p>
        </p:txBody>
      </p:sp>
      <p:pic>
        <p:nvPicPr>
          <p:cNvPr descr="Partners | Green Yatra" id="199" name="Google Shape;199;p28"/>
          <p:cNvPicPr preferRelativeResize="0"/>
          <p:nvPr/>
        </p:nvPicPr>
        <p:blipFill rotWithShape="1">
          <a:blip r:embed="rId4">
            <a:alphaModFix/>
          </a:blip>
          <a:srcRect b="0" l="0" r="0" t="0"/>
          <a:stretch/>
        </p:blipFill>
        <p:spPr>
          <a:xfrm>
            <a:off x="10768530" y="0"/>
            <a:ext cx="1423029" cy="711515"/>
          </a:xfrm>
          <a:prstGeom prst="rect">
            <a:avLst/>
          </a:prstGeom>
          <a:noFill/>
          <a:ln>
            <a:noFill/>
          </a:ln>
        </p:spPr>
      </p:pic>
      <p:pic>
        <p:nvPicPr>
          <p:cNvPr id="200" name="Google Shape;200;p28"/>
          <p:cNvPicPr preferRelativeResize="0"/>
          <p:nvPr/>
        </p:nvPicPr>
        <p:blipFill rotWithShape="1">
          <a:blip r:embed="rId5">
            <a:alphaModFix/>
          </a:blip>
          <a:srcRect b="0" l="0" r="0" t="0"/>
          <a:stretch/>
        </p:blipFill>
        <p:spPr>
          <a:xfrm>
            <a:off x="10885714" y="6118811"/>
            <a:ext cx="1306286" cy="7115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9"/>
          <p:cNvSpPr txBox="1"/>
          <p:nvPr/>
        </p:nvSpPr>
        <p:spPr>
          <a:xfrm>
            <a:off x="-174173" y="690304"/>
            <a:ext cx="5301343"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IN" sz="2800" u="none" cap="none" strike="noStrike">
                <a:solidFill>
                  <a:srgbClr val="000000"/>
                </a:solidFill>
                <a:latin typeface="Arial"/>
                <a:ea typeface="Arial"/>
                <a:cs typeface="Arial"/>
                <a:sym typeface="Arial"/>
              </a:rPr>
              <a:t>ABOUT ORGANISATION</a:t>
            </a:r>
            <a:endParaRPr/>
          </a:p>
        </p:txBody>
      </p:sp>
      <p:sp>
        <p:nvSpPr>
          <p:cNvPr id="206" name="Google Shape;206;p29"/>
          <p:cNvSpPr txBox="1"/>
          <p:nvPr/>
        </p:nvSpPr>
        <p:spPr>
          <a:xfrm>
            <a:off x="642256" y="1245058"/>
            <a:ext cx="11255830" cy="3400098"/>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50000"/>
              </a:lnSpc>
              <a:spcBef>
                <a:spcPts val="0"/>
              </a:spcBef>
              <a:spcAft>
                <a:spcPts val="0"/>
              </a:spcAft>
              <a:buClr>
                <a:srgbClr val="000000"/>
              </a:buClr>
              <a:buSzPts val="1600"/>
              <a:buFont typeface="Arial"/>
              <a:buChar char="•"/>
            </a:pPr>
            <a:r>
              <a:rPr b="0" i="0" lang="en-IN" sz="1600" u="none" cap="none" strike="noStrike">
                <a:solidFill>
                  <a:srgbClr val="000000"/>
                </a:solidFill>
                <a:latin typeface="Arial"/>
                <a:ea typeface="Arial"/>
                <a:cs typeface="Arial"/>
                <a:sym typeface="Arial"/>
              </a:rPr>
              <a:t>MediBuddy is India’s leading digital healthcare platform, offering seamless access to a wide range of health services anytime, anywhere. </a:t>
            </a:r>
            <a:endParaRPr/>
          </a:p>
          <a:p>
            <a:pPr indent="-342900" lvl="0" marL="342900" marR="0" rtl="0" algn="just">
              <a:lnSpc>
                <a:spcPct val="150000"/>
              </a:lnSpc>
              <a:spcBef>
                <a:spcPts val="800"/>
              </a:spcBef>
              <a:spcAft>
                <a:spcPts val="0"/>
              </a:spcAft>
              <a:buClr>
                <a:srgbClr val="000000"/>
              </a:buClr>
              <a:buSzPts val="1600"/>
              <a:buFont typeface="Arial"/>
              <a:buChar char="•"/>
            </a:pPr>
            <a:r>
              <a:rPr b="0" i="0" lang="en-IN" sz="1600" u="none" cap="none" strike="noStrike">
                <a:solidFill>
                  <a:srgbClr val="000000"/>
                </a:solidFill>
                <a:latin typeface="Arial"/>
                <a:ea typeface="Arial"/>
                <a:cs typeface="Arial"/>
                <a:sym typeface="Arial"/>
              </a:rPr>
              <a:t>From online doctor consultations and lab test bookings to medicine delivery and hospitalization support, MediBuddy empowers users with convenient, reliable, and affordable healthcare at their fingertips.</a:t>
            </a:r>
            <a:endParaRPr/>
          </a:p>
          <a:p>
            <a:pPr indent="-342900" lvl="0" marL="342900" marR="0" rtl="0" algn="just">
              <a:lnSpc>
                <a:spcPct val="150000"/>
              </a:lnSpc>
              <a:spcBef>
                <a:spcPts val="800"/>
              </a:spcBef>
              <a:spcAft>
                <a:spcPts val="0"/>
              </a:spcAft>
              <a:buClr>
                <a:srgbClr val="000000"/>
              </a:buClr>
              <a:buSzPts val="1600"/>
              <a:buFont typeface="Arial"/>
              <a:buChar char="•"/>
            </a:pPr>
            <a:r>
              <a:rPr b="0" i="0" lang="en-IN" sz="1600" u="none" cap="none" strike="noStrike">
                <a:solidFill>
                  <a:srgbClr val="000000"/>
                </a:solidFill>
                <a:latin typeface="Arial"/>
                <a:ea typeface="Arial"/>
                <a:cs typeface="Arial"/>
                <a:sym typeface="Arial"/>
              </a:rPr>
              <a:t>MediBuddy bridges the gap between patients and quality healthcare through cutting-edge technology and a user-friendly interface having a strong network of:</a:t>
            </a:r>
            <a:endParaRPr b="0" i="0" sz="1200" u="none" cap="none" strike="noStrike">
              <a:solidFill>
                <a:srgbClr val="000000"/>
              </a:solidFill>
              <a:latin typeface="Arial"/>
              <a:ea typeface="Arial"/>
              <a:cs typeface="Arial"/>
              <a:sym typeface="Arial"/>
            </a:endParaRPr>
          </a:p>
          <a:p>
            <a:pPr indent="0" lvl="0" marL="0" marR="0" rtl="0" algn="just">
              <a:lnSpc>
                <a:spcPct val="200000"/>
              </a:lnSpc>
              <a:spcBef>
                <a:spcPts val="80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200000"/>
              </a:lnSpc>
              <a:spcBef>
                <a:spcPts val="80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207" name="Google Shape;207;p29"/>
          <p:cNvSpPr txBox="1"/>
          <p:nvPr/>
        </p:nvSpPr>
        <p:spPr>
          <a:xfrm>
            <a:off x="4245430" y="-10886"/>
            <a:ext cx="6097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IN" sz="3200" u="none" cap="none" strike="noStrike">
                <a:solidFill>
                  <a:srgbClr val="000000"/>
                </a:solidFill>
                <a:latin typeface="Arial"/>
                <a:ea typeface="Arial"/>
                <a:cs typeface="Arial"/>
                <a:sym typeface="Arial"/>
              </a:rPr>
              <a:t>INTRODUCTION (</a:t>
            </a:r>
            <a:r>
              <a:rPr b="1" i="0" lang="en-IN" sz="3200" u="none" cap="none" strike="noStrike">
                <a:solidFill>
                  <a:srgbClr val="000000"/>
                </a:solidFill>
                <a:latin typeface="Arial"/>
                <a:ea typeface="Arial"/>
                <a:cs typeface="Arial"/>
                <a:sym typeface="Arial"/>
              </a:rPr>
              <a:t>1/2</a:t>
            </a:r>
            <a:r>
              <a:rPr b="1" i="0" lang="en-IN" sz="3200" u="none" cap="none" strike="noStrike">
                <a:solidFill>
                  <a:srgbClr val="000000"/>
                </a:solidFill>
                <a:latin typeface="Arial"/>
                <a:ea typeface="Arial"/>
                <a:cs typeface="Arial"/>
                <a:sym typeface="Arial"/>
              </a:rPr>
              <a:t>)</a:t>
            </a:r>
            <a:endParaRPr/>
          </a:p>
        </p:txBody>
      </p:sp>
      <p:pic>
        <p:nvPicPr>
          <p:cNvPr descr="Partners | Green Yatra" id="208" name="Google Shape;208;p29"/>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209" name="Google Shape;209;p29"/>
          <p:cNvPicPr preferRelativeResize="0"/>
          <p:nvPr/>
        </p:nvPicPr>
        <p:blipFill rotWithShape="1">
          <a:blip r:embed="rId4">
            <a:alphaModFix/>
          </a:blip>
          <a:srcRect b="0" l="0" r="0" t="0"/>
          <a:stretch/>
        </p:blipFill>
        <p:spPr>
          <a:xfrm>
            <a:off x="10827347" y="6146476"/>
            <a:ext cx="1306287" cy="711515"/>
          </a:xfrm>
          <a:prstGeom prst="rect">
            <a:avLst/>
          </a:prstGeom>
          <a:noFill/>
          <a:ln>
            <a:noFill/>
          </a:ln>
        </p:spPr>
      </p:pic>
      <p:pic>
        <p:nvPicPr>
          <p:cNvPr id="210" name="Google Shape;210;p29"/>
          <p:cNvPicPr preferRelativeResize="0"/>
          <p:nvPr/>
        </p:nvPicPr>
        <p:blipFill rotWithShape="1">
          <a:blip r:embed="rId5">
            <a:alphaModFix/>
          </a:blip>
          <a:srcRect b="0" l="0" r="0" t="0"/>
          <a:stretch/>
        </p:blipFill>
        <p:spPr>
          <a:xfrm>
            <a:off x="637966" y="3790831"/>
            <a:ext cx="11255830" cy="2609969"/>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14" name="Shape 214"/>
        <p:cNvGrpSpPr/>
        <p:nvPr/>
      </p:nvGrpSpPr>
      <p:grpSpPr>
        <a:xfrm>
          <a:off x="0" y="0"/>
          <a:ext cx="0" cy="0"/>
          <a:chOff x="0" y="0"/>
          <a:chExt cx="0" cy="0"/>
        </a:xfrm>
      </p:grpSpPr>
      <p:sp>
        <p:nvSpPr>
          <p:cNvPr id="215" name="Google Shape;215;p30"/>
          <p:cNvSpPr txBox="1"/>
          <p:nvPr/>
        </p:nvSpPr>
        <p:spPr>
          <a:xfrm>
            <a:off x="-174173" y="690304"/>
            <a:ext cx="5301343"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IN" sz="2800" u="none" cap="none" strike="noStrike">
                <a:solidFill>
                  <a:srgbClr val="000000"/>
                </a:solidFill>
                <a:latin typeface="Arial"/>
                <a:ea typeface="Arial"/>
                <a:cs typeface="Arial"/>
                <a:sym typeface="Arial"/>
              </a:rPr>
              <a:t>Rationale of the Study</a:t>
            </a:r>
            <a:endParaRPr b="0" i="0" sz="1400" u="none" cap="none" strike="noStrike">
              <a:solidFill>
                <a:srgbClr val="000000"/>
              </a:solidFill>
              <a:latin typeface="Arial"/>
              <a:ea typeface="Arial"/>
              <a:cs typeface="Arial"/>
              <a:sym typeface="Arial"/>
            </a:endParaRPr>
          </a:p>
        </p:txBody>
      </p:sp>
      <p:sp>
        <p:nvSpPr>
          <p:cNvPr id="216" name="Google Shape;216;p30"/>
          <p:cNvSpPr txBox="1"/>
          <p:nvPr/>
        </p:nvSpPr>
        <p:spPr>
          <a:xfrm>
            <a:off x="468085" y="1346917"/>
            <a:ext cx="11255830" cy="4796698"/>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50000"/>
              </a:lnSpc>
              <a:spcBef>
                <a:spcPts val="0"/>
              </a:spcBef>
              <a:spcAft>
                <a:spcPts val="0"/>
              </a:spcAft>
              <a:buClr>
                <a:srgbClr val="000000"/>
              </a:buClr>
              <a:buSzPts val="1800"/>
              <a:buFont typeface="Arial"/>
              <a:buChar char="•"/>
            </a:pPr>
            <a:r>
              <a:rPr b="0" i="0" lang="en-IN" sz="1800" u="none" cap="none" strike="noStrike">
                <a:solidFill>
                  <a:srgbClr val="000000"/>
                </a:solidFill>
                <a:latin typeface="Arial"/>
                <a:ea typeface="Arial"/>
                <a:cs typeface="Arial"/>
                <a:sym typeface="Arial"/>
              </a:rPr>
              <a:t>The increasing focus on employee well-being has led organizations to adopt regular health checkups as a key component of workplace wellness programs. Annual health and pre-employment health checkups aim to prevent health risks, improve productivity, and ensure a healthier workforce. However, the acceptance and perceived impact of such initiatives vary across industries and employee demographics. This study seeks to explore the effectiveness, challenges, and overall perception of these health checkups in corporate environments.</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80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50000"/>
              </a:lnSpc>
              <a:spcBef>
                <a:spcPts val="800"/>
              </a:spcBef>
              <a:spcAft>
                <a:spcPts val="0"/>
              </a:spcAft>
              <a:buClr>
                <a:srgbClr val="000000"/>
              </a:buClr>
              <a:buSzPts val="1800"/>
              <a:buFont typeface="Arial"/>
              <a:buNone/>
            </a:pPr>
            <a:r>
              <a:rPr b="1" i="0" lang="en-IN" sz="1800" u="none" cap="none" strike="noStrike">
                <a:solidFill>
                  <a:srgbClr val="000000"/>
                </a:solidFill>
                <a:latin typeface="Arial"/>
                <a:ea typeface="Arial"/>
                <a:cs typeface="Arial"/>
                <a:sym typeface="Arial"/>
              </a:rPr>
              <a:t>Project Location</a:t>
            </a:r>
            <a:r>
              <a:rPr b="0" i="0" lang="en-IN" sz="1800" u="none" cap="none" strike="noStrike">
                <a:solidFill>
                  <a:srgbClr val="000000"/>
                </a:solidFill>
                <a:latin typeface="Arial"/>
                <a:ea typeface="Arial"/>
                <a:cs typeface="Arial"/>
                <a:sym typeface="Arial"/>
              </a:rPr>
              <a:t>: MediBuddy, Gurgaon</a:t>
            </a:r>
            <a:endParaRPr b="0" i="0" sz="1400" u="none" cap="none" strike="noStrike">
              <a:solidFill>
                <a:srgbClr val="000000"/>
              </a:solidFill>
              <a:latin typeface="Arial"/>
              <a:ea typeface="Arial"/>
              <a:cs typeface="Arial"/>
              <a:sym typeface="Arial"/>
            </a:endParaRPr>
          </a:p>
          <a:p>
            <a:pPr indent="0" lvl="0" marL="0" marR="0" rtl="0" algn="l">
              <a:lnSpc>
                <a:spcPct val="200000"/>
              </a:lnSpc>
              <a:spcBef>
                <a:spcPts val="800"/>
              </a:spcBef>
              <a:spcAft>
                <a:spcPts val="0"/>
              </a:spcAft>
              <a:buClr>
                <a:schemeClr val="dk1"/>
              </a:buClr>
              <a:buSzPts val="1800"/>
              <a:buFont typeface="Calibri"/>
              <a:buNone/>
            </a:pPr>
            <a:r>
              <a:t/>
            </a:r>
            <a:endParaRPr b="0" i="0" sz="1800" u="none" cap="none" strike="noStrike">
              <a:solidFill>
                <a:srgbClr val="000000"/>
              </a:solidFill>
              <a:latin typeface="Arial"/>
              <a:ea typeface="Arial"/>
              <a:cs typeface="Arial"/>
              <a:sym typeface="Arial"/>
            </a:endParaRPr>
          </a:p>
          <a:p>
            <a:pPr indent="0" lvl="0" marL="0" marR="0" rtl="0" algn="l">
              <a:lnSpc>
                <a:spcPct val="200000"/>
              </a:lnSpc>
              <a:spcBef>
                <a:spcPts val="800"/>
              </a:spcBef>
              <a:spcAft>
                <a:spcPts val="0"/>
              </a:spcAft>
              <a:buClr>
                <a:schemeClr val="dk1"/>
              </a:buClr>
              <a:buSzPts val="1600"/>
              <a:buFont typeface="Calibri"/>
              <a:buNone/>
            </a:pPr>
            <a:r>
              <a:t/>
            </a:r>
            <a:endParaRPr b="0" i="0" sz="1600" u="none" cap="none" strike="noStrike">
              <a:solidFill>
                <a:srgbClr val="000000"/>
              </a:solidFill>
              <a:latin typeface="Arial"/>
              <a:ea typeface="Arial"/>
              <a:cs typeface="Arial"/>
              <a:sym typeface="Arial"/>
            </a:endParaRPr>
          </a:p>
        </p:txBody>
      </p:sp>
      <p:sp>
        <p:nvSpPr>
          <p:cNvPr id="217" name="Google Shape;217;p30"/>
          <p:cNvSpPr txBox="1"/>
          <p:nvPr/>
        </p:nvSpPr>
        <p:spPr>
          <a:xfrm>
            <a:off x="4245430" y="-10886"/>
            <a:ext cx="6097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IN" sz="3200" u="none" cap="none" strike="noStrike">
                <a:solidFill>
                  <a:srgbClr val="000000"/>
                </a:solidFill>
                <a:latin typeface="Arial"/>
                <a:ea typeface="Arial"/>
                <a:cs typeface="Arial"/>
                <a:sym typeface="Arial"/>
              </a:rPr>
              <a:t>INTRODUCTION (2/2)</a:t>
            </a:r>
            <a:endParaRPr b="0" i="0" sz="1400" u="none" cap="none" strike="noStrike">
              <a:solidFill>
                <a:srgbClr val="000000"/>
              </a:solidFill>
              <a:latin typeface="Arial"/>
              <a:ea typeface="Arial"/>
              <a:cs typeface="Arial"/>
              <a:sym typeface="Arial"/>
            </a:endParaRPr>
          </a:p>
        </p:txBody>
      </p:sp>
      <p:pic>
        <p:nvPicPr>
          <p:cNvPr descr="Partners | Green Yatra" id="218" name="Google Shape;218;p30"/>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219" name="Google Shape;219;p30"/>
          <p:cNvPicPr preferRelativeResize="0"/>
          <p:nvPr/>
        </p:nvPicPr>
        <p:blipFill rotWithShape="1">
          <a:blip r:embed="rId4">
            <a:alphaModFix/>
          </a:blip>
          <a:srcRect b="0" l="0" r="0" t="0"/>
          <a:stretch/>
        </p:blipFill>
        <p:spPr>
          <a:xfrm>
            <a:off x="10885714" y="6118811"/>
            <a:ext cx="1306286" cy="71151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3" name="Shape 223"/>
        <p:cNvGrpSpPr/>
        <p:nvPr/>
      </p:nvGrpSpPr>
      <p:grpSpPr>
        <a:xfrm>
          <a:off x="0" y="0"/>
          <a:ext cx="0" cy="0"/>
          <a:chOff x="0" y="0"/>
          <a:chExt cx="0" cy="0"/>
        </a:xfrm>
      </p:grpSpPr>
      <p:sp>
        <p:nvSpPr>
          <p:cNvPr id="224" name="Google Shape;224;p31"/>
          <p:cNvSpPr txBox="1"/>
          <p:nvPr/>
        </p:nvSpPr>
        <p:spPr>
          <a:xfrm>
            <a:off x="4245430" y="-10886"/>
            <a:ext cx="6097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IN" sz="3200" u="none" cap="none" strike="noStrike">
                <a:solidFill>
                  <a:srgbClr val="000000"/>
                </a:solidFill>
                <a:latin typeface="Arial"/>
                <a:ea typeface="Arial"/>
                <a:cs typeface="Arial"/>
                <a:sym typeface="Arial"/>
              </a:rPr>
              <a:t>Review of Literature</a:t>
            </a:r>
            <a:endParaRPr b="0" i="0" sz="1400" u="none" cap="none" strike="noStrike">
              <a:solidFill>
                <a:srgbClr val="000000"/>
              </a:solidFill>
              <a:latin typeface="Arial"/>
              <a:ea typeface="Arial"/>
              <a:cs typeface="Arial"/>
              <a:sym typeface="Arial"/>
            </a:endParaRPr>
          </a:p>
        </p:txBody>
      </p:sp>
      <p:pic>
        <p:nvPicPr>
          <p:cNvPr descr="Partners | Green Yatra" id="225" name="Google Shape;225;p31"/>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226" name="Google Shape;226;p31"/>
          <p:cNvPicPr preferRelativeResize="0"/>
          <p:nvPr/>
        </p:nvPicPr>
        <p:blipFill rotWithShape="1">
          <a:blip r:embed="rId4">
            <a:alphaModFix/>
          </a:blip>
          <a:srcRect b="0" l="0" r="0" t="0"/>
          <a:stretch/>
        </p:blipFill>
        <p:spPr>
          <a:xfrm>
            <a:off x="10885714" y="6118811"/>
            <a:ext cx="1306286" cy="711515"/>
          </a:xfrm>
          <a:prstGeom prst="rect">
            <a:avLst/>
          </a:prstGeom>
          <a:noFill/>
          <a:ln>
            <a:noFill/>
          </a:ln>
        </p:spPr>
      </p:pic>
      <p:graphicFrame>
        <p:nvGraphicFramePr>
          <p:cNvPr id="227" name="Google Shape;227;p31"/>
          <p:cNvGraphicFramePr/>
          <p:nvPr/>
        </p:nvGraphicFramePr>
        <p:xfrm>
          <a:off x="461010" y="1220710"/>
          <a:ext cx="3000000" cy="3000000"/>
        </p:xfrm>
        <a:graphic>
          <a:graphicData uri="http://schemas.openxmlformats.org/drawingml/2006/table">
            <a:tbl>
              <a:tblPr>
                <a:noFill/>
                <a:tableStyleId>{175BE231-6B71-4F7A-8490-44CA865EB9ED}</a:tableStyleId>
              </a:tblPr>
              <a:tblGrid>
                <a:gridCol w="3756650"/>
                <a:gridCol w="3756650"/>
                <a:gridCol w="3756650"/>
              </a:tblGrid>
              <a:tr h="594350">
                <a:tc>
                  <a:txBody>
                    <a:bodyPr/>
                    <a:lstStyle/>
                    <a:p>
                      <a:pPr indent="0" lvl="0" marL="0" marR="0" rtl="0" algn="l">
                        <a:lnSpc>
                          <a:spcPct val="100000"/>
                        </a:lnSpc>
                        <a:spcBef>
                          <a:spcPts val="0"/>
                        </a:spcBef>
                        <a:spcAft>
                          <a:spcPts val="0"/>
                        </a:spcAft>
                        <a:buClr>
                          <a:srgbClr val="000000"/>
                        </a:buClr>
                        <a:buSzPts val="1800"/>
                        <a:buFont typeface="Arial"/>
                        <a:buNone/>
                      </a:pPr>
                      <a:r>
                        <a:rPr b="1" lang="en-IN" sz="1800" u="none" cap="none" strike="noStrike">
                          <a:latin typeface="Arial"/>
                          <a:ea typeface="Arial"/>
                          <a:cs typeface="Arial"/>
                          <a:sym typeface="Arial"/>
                        </a:rPr>
                        <a:t>Author &amp; Year</a:t>
                      </a:r>
                      <a:endParaRPr sz="1400" u="none" cap="none" strike="noStrike"/>
                    </a:p>
                  </a:txBody>
                  <a:tcPr marT="38850" marB="38850" marR="77700" marL="777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9DAF8"/>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n-IN" sz="1800" u="none" cap="none" strike="noStrike">
                          <a:latin typeface="Arial"/>
                          <a:ea typeface="Arial"/>
                          <a:cs typeface="Arial"/>
                          <a:sym typeface="Arial"/>
                        </a:rPr>
                        <a:t>Study Focus</a:t>
                      </a:r>
                      <a:endParaRPr sz="1400" u="none" cap="none" strike="noStrike"/>
                    </a:p>
                  </a:txBody>
                  <a:tcPr marT="38850" marB="38850" marR="77700" marL="777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9DAF8"/>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n-IN" sz="1800" u="none" cap="none" strike="noStrike">
                          <a:latin typeface="Arial"/>
                          <a:ea typeface="Arial"/>
                          <a:cs typeface="Arial"/>
                          <a:sym typeface="Arial"/>
                        </a:rPr>
                        <a:t>Key Findings</a:t>
                      </a:r>
                      <a:endParaRPr sz="1400" u="none" cap="none" strike="noStrike"/>
                    </a:p>
                  </a:txBody>
                  <a:tcPr marT="38850" marB="38850" marR="77700" marL="777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C9DAF8"/>
                    </a:solidFill>
                  </a:tcPr>
                </a:tc>
              </a:tr>
              <a:tr h="1040125">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Sivagami &amp; Samuel, 2024</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Utilization, motivators, and barriers to preventive health checkups in Perambalur</a:t>
                      </a:r>
                      <a:endParaRPr sz="1600" u="none" cap="none" strike="noStrike">
                        <a:latin typeface="Arial"/>
                        <a:ea typeface="Arial"/>
                        <a:cs typeface="Arial"/>
                        <a:sym typeface="Arial"/>
                      </a:endParaRPr>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Only 29.82% of adults underwent checkups; motivators included doctor’s advice and insurance; barriers were lack of awareness and discomfort.</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r>
              <a:tr h="1084350">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Deepa &amp; Mohan, 2013</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Review of worksite health and wellness programs in India</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Identified cardiovascular risk as a key concern; emphasized need for structured and evidence-based wellness programs.</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r>
              <a:tr h="811525">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Rao &amp; Nayak, 2021</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Diagnostic value of health checkups for employees aged ≥40 years in a tertiary hospital</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Regular screenings led to early detection and better health outcomes among employees.</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r>
              <a:tr h="1108700">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Bhatnagar &amp; Dey, 2022 (NBEMS)</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Significance of preventive health checkups in enhancing well-being</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IN" sz="1600" u="none" cap="none" strike="noStrike">
                          <a:latin typeface="Arial"/>
                          <a:ea typeface="Arial"/>
                          <a:cs typeface="Arial"/>
                          <a:sym typeface="Arial"/>
                        </a:rPr>
                        <a:t>Checkups associated with 45% reduction in all-cause mortality; recommended institutionalizing workplace physicals.</a:t>
                      </a:r>
                      <a:endParaRPr sz="1400" u="none" cap="none" strike="noStrike"/>
                    </a:p>
                  </a:txBody>
                  <a:tcPr marT="38850" marB="38850" marR="77700" marL="777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ACC"/>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1" name="Shape 231"/>
        <p:cNvGrpSpPr/>
        <p:nvPr/>
      </p:nvGrpSpPr>
      <p:grpSpPr>
        <a:xfrm>
          <a:off x="0" y="0"/>
          <a:ext cx="0" cy="0"/>
          <a:chOff x="0" y="0"/>
          <a:chExt cx="0" cy="0"/>
        </a:xfrm>
      </p:grpSpPr>
      <p:sp>
        <p:nvSpPr>
          <p:cNvPr id="232" name="Google Shape;232;p32"/>
          <p:cNvSpPr/>
          <p:nvPr/>
        </p:nvSpPr>
        <p:spPr>
          <a:xfrm rot="-186521">
            <a:off x="2999357" y="428047"/>
            <a:ext cx="5360488" cy="1180431"/>
          </a:xfrm>
          <a:prstGeom prst="rect">
            <a:avLst/>
          </a:prstGeom>
          <a:solidFill>
            <a:srgbClr val="C9DAF8"/>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IN" sz="3600" u="none" cap="none" strike="noStrike">
                <a:solidFill>
                  <a:schemeClr val="dk1"/>
                </a:solidFill>
                <a:latin typeface="Cambria"/>
                <a:ea typeface="Cambria"/>
                <a:cs typeface="Cambria"/>
                <a:sym typeface="Cambria"/>
              </a:rPr>
              <a:t>Key Research Question</a:t>
            </a:r>
            <a:endParaRPr b="1" i="0" sz="3600" u="none" cap="none" strike="noStrike">
              <a:solidFill>
                <a:schemeClr val="dk1"/>
              </a:solidFill>
              <a:latin typeface="Cambria"/>
              <a:ea typeface="Cambria"/>
              <a:cs typeface="Cambria"/>
              <a:sym typeface="Cambria"/>
            </a:endParaRPr>
          </a:p>
        </p:txBody>
      </p:sp>
      <p:sp>
        <p:nvSpPr>
          <p:cNvPr id="233" name="Google Shape;233;p32"/>
          <p:cNvSpPr/>
          <p:nvPr/>
        </p:nvSpPr>
        <p:spPr>
          <a:xfrm>
            <a:off x="607525" y="1176450"/>
            <a:ext cx="10383650" cy="2266300"/>
          </a:xfrm>
          <a:prstGeom prst="flowChartManualInput">
            <a:avLst/>
          </a:prstGeom>
          <a:solidFill>
            <a:schemeClr val="lt1"/>
          </a:solidFill>
          <a:ln cap="flat" cmpd="sng" w="9525">
            <a:solidFill>
              <a:srgbClr val="0C0C0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3100"/>
              <a:buFont typeface="Arial"/>
              <a:buNone/>
            </a:pPr>
            <a:r>
              <a:rPr b="1" i="0" lang="en-IN" sz="3100" u="none" cap="none" strike="noStrike">
                <a:solidFill>
                  <a:schemeClr val="dk1"/>
                </a:solidFill>
                <a:latin typeface="Cambria"/>
                <a:ea typeface="Cambria"/>
                <a:cs typeface="Cambria"/>
                <a:sym typeface="Cambria"/>
              </a:rPr>
              <a:t>Research Question</a:t>
            </a:r>
            <a:r>
              <a:rPr b="0" i="0" lang="en-IN" sz="3100" u="none" cap="none" strike="noStrike">
                <a:solidFill>
                  <a:schemeClr val="dk1"/>
                </a:solidFill>
                <a:latin typeface="Cambria"/>
                <a:ea typeface="Cambria"/>
                <a:cs typeface="Cambria"/>
                <a:sym typeface="Cambria"/>
              </a:rPr>
              <a:t>: How do annual physical checkups given in corporates influence healthcare awareness and disease risk prevention among employees</a:t>
            </a:r>
            <a:endParaRPr b="1" i="0" sz="3100" u="none" cap="none" strike="noStrike">
              <a:solidFill>
                <a:srgbClr val="000000"/>
              </a:solidFill>
              <a:latin typeface="Cambria"/>
              <a:ea typeface="Cambria"/>
              <a:cs typeface="Cambria"/>
              <a:sym typeface="Cambria"/>
            </a:endParaRPr>
          </a:p>
        </p:txBody>
      </p:sp>
      <p:pic>
        <p:nvPicPr>
          <p:cNvPr descr="Partners | Green Yatra" id="234" name="Google Shape;234;p32"/>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235" name="Google Shape;235;p32"/>
          <p:cNvPicPr preferRelativeResize="0"/>
          <p:nvPr/>
        </p:nvPicPr>
        <p:blipFill rotWithShape="1">
          <a:blip r:embed="rId4">
            <a:alphaModFix/>
          </a:blip>
          <a:srcRect b="0" l="0" r="0" t="0"/>
          <a:stretch/>
        </p:blipFill>
        <p:spPr>
          <a:xfrm>
            <a:off x="10874284" y="6118811"/>
            <a:ext cx="1306287" cy="711515"/>
          </a:xfrm>
          <a:prstGeom prst="rect">
            <a:avLst/>
          </a:prstGeom>
          <a:noFill/>
          <a:ln>
            <a:noFill/>
          </a:ln>
        </p:spPr>
      </p:pic>
      <p:sp>
        <p:nvSpPr>
          <p:cNvPr id="236" name="Google Shape;236;p32"/>
          <p:cNvSpPr/>
          <p:nvPr/>
        </p:nvSpPr>
        <p:spPr>
          <a:xfrm>
            <a:off x="607524" y="3692061"/>
            <a:ext cx="10383649" cy="2514429"/>
          </a:xfrm>
          <a:prstGeom prst="rect">
            <a:avLst/>
          </a:prstGeom>
          <a:solidFill>
            <a:srgbClr val="FFFACC"/>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2800"/>
              <a:buFont typeface="Arial"/>
              <a:buNone/>
            </a:pPr>
            <a:r>
              <a:rPr b="1" i="0" lang="en-IN" sz="2800" u="none" cap="none" strike="noStrike">
                <a:solidFill>
                  <a:srgbClr val="0070C0"/>
                </a:solidFill>
                <a:latin typeface="Calibri"/>
                <a:ea typeface="Calibri"/>
                <a:cs typeface="Calibri"/>
                <a:sym typeface="Calibri"/>
              </a:rPr>
              <a:t>OBJECTIVE  OF STUDY</a:t>
            </a:r>
            <a:endParaRPr b="0" i="1" sz="2800" u="none" cap="none" strike="noStrike">
              <a:solidFill>
                <a:srgbClr val="000000"/>
              </a:solidFill>
              <a:latin typeface="Calibri"/>
              <a:ea typeface="Calibri"/>
              <a:cs typeface="Calibri"/>
              <a:sym typeface="Calibri"/>
            </a:endParaRPr>
          </a:p>
          <a:p>
            <a:pPr indent="-285750" lvl="0" marL="285750" marR="0" rtl="0" algn="just">
              <a:lnSpc>
                <a:spcPct val="100000"/>
              </a:lnSpc>
              <a:spcBef>
                <a:spcPts val="0"/>
              </a:spcBef>
              <a:spcAft>
                <a:spcPts val="0"/>
              </a:spcAft>
              <a:buClr>
                <a:srgbClr val="000000"/>
              </a:buClr>
              <a:buSzPts val="2400"/>
              <a:buFont typeface="Arial"/>
              <a:buChar char="•"/>
            </a:pPr>
            <a:r>
              <a:rPr b="0" i="0" lang="en-IN" sz="2400" u="none" cap="none" strike="noStrike">
                <a:solidFill>
                  <a:srgbClr val="000000"/>
                </a:solidFill>
                <a:latin typeface="Cambria"/>
                <a:ea typeface="Cambria"/>
                <a:cs typeface="Cambria"/>
                <a:sym typeface="Cambria"/>
              </a:rPr>
              <a:t>To evaluate employee experiences with annual and pre-employment health checkups provided by their organization. </a:t>
            </a:r>
            <a:endParaRPr/>
          </a:p>
          <a:p>
            <a:pPr indent="-285750" lvl="0" marL="285750" marR="0" rtl="0" algn="just">
              <a:lnSpc>
                <a:spcPct val="100000"/>
              </a:lnSpc>
              <a:spcBef>
                <a:spcPts val="0"/>
              </a:spcBef>
              <a:spcAft>
                <a:spcPts val="0"/>
              </a:spcAft>
              <a:buClr>
                <a:srgbClr val="000000"/>
              </a:buClr>
              <a:buSzPts val="2400"/>
              <a:buFont typeface="Arial"/>
              <a:buChar char="•"/>
            </a:pPr>
            <a:r>
              <a:rPr b="0" i="0" lang="en-IN" sz="2400" u="none" cap="none" strike="noStrike">
                <a:solidFill>
                  <a:srgbClr val="000000"/>
                </a:solidFill>
                <a:latin typeface="Cambria"/>
                <a:ea typeface="Cambria"/>
                <a:cs typeface="Cambria"/>
                <a:sym typeface="Cambria"/>
              </a:rPr>
              <a:t>To assess the perceived benefits of these health checkups such as early detection of health issues and lifestyle changes.</a:t>
            </a:r>
            <a:endParaRPr/>
          </a:p>
          <a:p>
            <a:pPr indent="-285750" lvl="0" marL="285750" marR="0" rtl="0" algn="just">
              <a:lnSpc>
                <a:spcPct val="100000"/>
              </a:lnSpc>
              <a:spcBef>
                <a:spcPts val="0"/>
              </a:spcBef>
              <a:spcAft>
                <a:spcPts val="0"/>
              </a:spcAft>
              <a:buClr>
                <a:srgbClr val="000000"/>
              </a:buClr>
              <a:buSzPts val="2400"/>
              <a:buFont typeface="Arial"/>
              <a:buChar char="•"/>
            </a:pPr>
            <a:r>
              <a:rPr b="0" i="0" lang="en-IN" sz="2400" u="none" cap="none" strike="noStrike">
                <a:solidFill>
                  <a:srgbClr val="000000"/>
                </a:solidFill>
                <a:latin typeface="Cambria"/>
                <a:ea typeface="Cambria"/>
                <a:cs typeface="Cambria"/>
                <a:sym typeface="Cambria"/>
              </a:rPr>
              <a:t>To examine the impact of health checkups on employee well-being, absents </a:t>
            </a:r>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Light"/>
              <a:ea typeface="Inter Light"/>
              <a:cs typeface="Inter Light"/>
              <a:sym typeface="Inter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0" name="Shape 240"/>
        <p:cNvGrpSpPr/>
        <p:nvPr/>
      </p:nvGrpSpPr>
      <p:grpSpPr>
        <a:xfrm>
          <a:off x="0" y="0"/>
          <a:ext cx="0" cy="0"/>
          <a:chOff x="0" y="0"/>
          <a:chExt cx="0" cy="0"/>
        </a:xfrm>
      </p:grpSpPr>
      <p:cxnSp>
        <p:nvCxnSpPr>
          <p:cNvPr id="241" name="Google Shape;241;p33"/>
          <p:cNvCxnSpPr/>
          <p:nvPr/>
        </p:nvCxnSpPr>
        <p:spPr>
          <a:xfrm>
            <a:off x="2941834" y="3509011"/>
            <a:ext cx="651218" cy="0"/>
          </a:xfrm>
          <a:prstGeom prst="straightConnector1">
            <a:avLst/>
          </a:prstGeom>
          <a:noFill/>
          <a:ln cap="flat" cmpd="sng" w="25400">
            <a:solidFill>
              <a:schemeClr val="dk1"/>
            </a:solidFill>
            <a:prstDash val="solid"/>
            <a:miter lim="800000"/>
            <a:headEnd len="sm" w="sm" type="none"/>
            <a:tailEnd len="sm" w="sm" type="none"/>
          </a:ln>
        </p:spPr>
      </p:cxnSp>
      <p:sp>
        <p:nvSpPr>
          <p:cNvPr id="242" name="Google Shape;242;p33"/>
          <p:cNvSpPr/>
          <p:nvPr/>
        </p:nvSpPr>
        <p:spPr>
          <a:xfrm>
            <a:off x="5312428" y="2176758"/>
            <a:ext cx="2717891" cy="2484496"/>
          </a:xfrm>
          <a:custGeom>
            <a:rect b="b" l="l" r="r" t="t"/>
            <a:pathLst>
              <a:path extrusionOk="0" h="1570" w="1363">
                <a:moveTo>
                  <a:pt x="0" y="785"/>
                </a:moveTo>
                <a:lnTo>
                  <a:pt x="1363" y="1570"/>
                </a:lnTo>
                <a:lnTo>
                  <a:pt x="1363" y="1570"/>
                </a:lnTo>
                <a:lnTo>
                  <a:pt x="1363" y="0"/>
                </a:lnTo>
                <a:lnTo>
                  <a:pt x="0" y="785"/>
                </a:lnTo>
                <a:close/>
              </a:path>
            </a:pathLst>
          </a:custGeom>
          <a:solidFill>
            <a:srgbClr val="C9DAF8"/>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i="0" sz="3600" u="none" cap="none" strike="noStrike">
              <a:solidFill>
                <a:schemeClr val="dk1"/>
              </a:solidFill>
              <a:latin typeface="Cambria"/>
              <a:ea typeface="Cambria"/>
              <a:cs typeface="Cambria"/>
              <a:sym typeface="Cambria"/>
            </a:endParaRPr>
          </a:p>
          <a:p>
            <a:pPr indent="0" lvl="0" marL="0" marR="0" rtl="0" algn="ctr">
              <a:lnSpc>
                <a:spcPct val="100000"/>
              </a:lnSpc>
              <a:spcBef>
                <a:spcPts val="0"/>
              </a:spcBef>
              <a:spcAft>
                <a:spcPts val="0"/>
              </a:spcAft>
              <a:buNone/>
            </a:pPr>
            <a:r>
              <a:rPr b="1" i="0" lang="en-IN" sz="1800" u="none" cap="none" strike="noStrike">
                <a:solidFill>
                  <a:schemeClr val="dk1"/>
                </a:solidFill>
                <a:latin typeface="Cambria"/>
                <a:ea typeface="Cambria"/>
                <a:cs typeface="Cambria"/>
                <a:sym typeface="Cambria"/>
              </a:rPr>
              <a:t>                         </a:t>
            </a:r>
            <a:endParaRPr/>
          </a:p>
          <a:p>
            <a:pPr indent="0" lvl="0" marL="0" marR="0" rtl="0" algn="ctr">
              <a:lnSpc>
                <a:spcPct val="100000"/>
              </a:lnSpc>
              <a:spcBef>
                <a:spcPts val="0"/>
              </a:spcBef>
              <a:spcAft>
                <a:spcPts val="0"/>
              </a:spcAft>
              <a:buNone/>
            </a:pPr>
            <a:r>
              <a:rPr b="1" i="0" lang="en-IN" sz="1800" u="none" cap="none" strike="noStrike">
                <a:solidFill>
                  <a:schemeClr val="dk1"/>
                </a:solidFill>
                <a:latin typeface="Cambria"/>
                <a:ea typeface="Cambria"/>
                <a:cs typeface="Cambria"/>
                <a:sym typeface="Cambria"/>
              </a:rPr>
              <a:t>                         Sample </a:t>
            </a:r>
            <a:endParaRPr/>
          </a:p>
          <a:p>
            <a:pPr indent="0" lvl="0" marL="0" marR="0" rtl="0" algn="ctr">
              <a:lnSpc>
                <a:spcPct val="100000"/>
              </a:lnSpc>
              <a:spcBef>
                <a:spcPts val="0"/>
              </a:spcBef>
              <a:spcAft>
                <a:spcPts val="0"/>
              </a:spcAft>
              <a:buNone/>
            </a:pPr>
            <a:r>
              <a:rPr b="1" i="0" lang="en-IN" sz="1800" u="none" cap="none" strike="noStrike">
                <a:solidFill>
                  <a:schemeClr val="dk1"/>
                </a:solidFill>
                <a:latin typeface="Cambria"/>
                <a:ea typeface="Cambria"/>
                <a:cs typeface="Cambria"/>
                <a:sym typeface="Cambria"/>
              </a:rPr>
              <a:t>                  Size</a:t>
            </a:r>
            <a:endParaRPr b="1" i="0" sz="1800" u="none" cap="none" strike="noStrike">
              <a:solidFill>
                <a:schemeClr val="dk1"/>
              </a:solidFill>
              <a:latin typeface="Cambria"/>
              <a:ea typeface="Cambria"/>
              <a:cs typeface="Cambria"/>
              <a:sym typeface="Cambria"/>
            </a:endParaRPr>
          </a:p>
          <a:p>
            <a:pPr indent="0" lvl="0" marL="0" marR="0" rtl="0" algn="ctr">
              <a:lnSpc>
                <a:spcPct val="100000"/>
              </a:lnSpc>
              <a:spcBef>
                <a:spcPts val="0"/>
              </a:spcBef>
              <a:spcAft>
                <a:spcPts val="0"/>
              </a:spcAft>
              <a:buNone/>
            </a:pPr>
            <a:r>
              <a:t/>
            </a:r>
            <a:endParaRPr b="1" i="0" sz="3600" u="none" cap="none" strike="noStrike">
              <a:solidFill>
                <a:schemeClr val="dk1"/>
              </a:solidFill>
              <a:latin typeface="Cambria"/>
              <a:ea typeface="Cambria"/>
              <a:cs typeface="Cambria"/>
              <a:sym typeface="Cambria"/>
            </a:endParaRPr>
          </a:p>
          <a:p>
            <a:pPr indent="0" lvl="0" marL="0" marR="0" rtl="0" algn="ctr">
              <a:lnSpc>
                <a:spcPct val="100000"/>
              </a:lnSpc>
              <a:spcBef>
                <a:spcPts val="0"/>
              </a:spcBef>
              <a:spcAft>
                <a:spcPts val="0"/>
              </a:spcAft>
              <a:buNone/>
            </a:pPr>
            <a:r>
              <a:rPr b="1" i="0" lang="en-IN" sz="3600" u="none" cap="none" strike="noStrike">
                <a:solidFill>
                  <a:schemeClr val="dk1"/>
                </a:solidFill>
                <a:latin typeface="Cambria"/>
                <a:ea typeface="Cambria"/>
                <a:cs typeface="Cambria"/>
                <a:sym typeface="Cambria"/>
              </a:rPr>
              <a:t>                      </a:t>
            </a:r>
            <a:endParaRPr/>
          </a:p>
        </p:txBody>
      </p:sp>
      <p:sp>
        <p:nvSpPr>
          <p:cNvPr id="243" name="Google Shape;243;p33"/>
          <p:cNvSpPr/>
          <p:nvPr/>
        </p:nvSpPr>
        <p:spPr>
          <a:xfrm>
            <a:off x="3333786" y="2248982"/>
            <a:ext cx="2717890" cy="2345527"/>
          </a:xfrm>
          <a:custGeom>
            <a:rect b="b" l="l" r="r" t="t"/>
            <a:pathLst>
              <a:path extrusionOk="0" h="1570" w="1363">
                <a:moveTo>
                  <a:pt x="0" y="0"/>
                </a:moveTo>
                <a:lnTo>
                  <a:pt x="0" y="0"/>
                </a:lnTo>
                <a:lnTo>
                  <a:pt x="0" y="1570"/>
                </a:lnTo>
                <a:lnTo>
                  <a:pt x="1363" y="785"/>
                </a:lnTo>
                <a:lnTo>
                  <a:pt x="0" y="0"/>
                </a:lnTo>
                <a:close/>
              </a:path>
            </a:pathLst>
          </a:custGeom>
          <a:solidFill>
            <a:srgbClr val="FFFACC"/>
          </a:solidFill>
          <a:ln cap="flat" cmpd="sng" w="9525">
            <a:solidFill>
              <a:schemeClr val="dk1"/>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l">
              <a:lnSpc>
                <a:spcPct val="100000"/>
              </a:lnSpc>
              <a:spcBef>
                <a:spcPts val="0"/>
              </a:spcBef>
              <a:spcAft>
                <a:spcPts val="0"/>
              </a:spcAft>
              <a:buClr>
                <a:srgbClr val="FFFFFF"/>
              </a:buClr>
              <a:buSzPts val="1800"/>
              <a:buFont typeface="Arial"/>
              <a:buNone/>
            </a:pPr>
            <a:r>
              <a:rPr b="0" i="0" lang="en-IN" sz="1800" u="none" cap="none" strike="noStrike">
                <a:solidFill>
                  <a:srgbClr val="FFFFFF"/>
                </a:solidFill>
                <a:latin typeface="Cambria"/>
                <a:ea typeface="Cambria"/>
                <a:cs typeface="Cambria"/>
                <a:sym typeface="Cambria"/>
              </a:rPr>
              <a:t>    </a:t>
            </a:r>
            <a:r>
              <a:rPr b="1" i="0" lang="en-IN" sz="1800" u="none" cap="none" strike="noStrike">
                <a:solidFill>
                  <a:srgbClr val="000000"/>
                </a:solidFill>
                <a:latin typeface="Cambria"/>
                <a:ea typeface="Cambria"/>
                <a:cs typeface="Cambria"/>
                <a:sym typeface="Cambria"/>
              </a:rPr>
              <a:t>Study </a:t>
            </a:r>
            <a:endParaRPr b="0" i="0" sz="14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Cambria"/>
                <a:ea typeface="Cambria"/>
                <a:cs typeface="Cambria"/>
                <a:sym typeface="Cambria"/>
              </a:rPr>
              <a:t>  Duration</a:t>
            </a:r>
            <a:endParaRPr b="0" i="0" sz="1400" u="none" cap="none" strike="noStrike">
              <a:solidFill>
                <a:srgbClr val="000000"/>
              </a:solidFill>
              <a:latin typeface="Cambria"/>
              <a:ea typeface="Cambria"/>
              <a:cs typeface="Cambria"/>
              <a:sym typeface="Cambria"/>
            </a:endParaRPr>
          </a:p>
        </p:txBody>
      </p:sp>
      <p:sp>
        <p:nvSpPr>
          <p:cNvPr id="244" name="Google Shape;244;p33"/>
          <p:cNvSpPr/>
          <p:nvPr/>
        </p:nvSpPr>
        <p:spPr>
          <a:xfrm>
            <a:off x="5549326" y="3503851"/>
            <a:ext cx="2486065" cy="2278782"/>
          </a:xfrm>
          <a:custGeom>
            <a:rect b="b" l="l" r="r" t="t"/>
            <a:pathLst>
              <a:path extrusionOk="0" h="1570" w="1363">
                <a:moveTo>
                  <a:pt x="0" y="0"/>
                </a:moveTo>
                <a:lnTo>
                  <a:pt x="0" y="0"/>
                </a:lnTo>
                <a:lnTo>
                  <a:pt x="0" y="1570"/>
                </a:lnTo>
                <a:lnTo>
                  <a:pt x="1363" y="785"/>
                </a:lnTo>
                <a:lnTo>
                  <a:pt x="0" y="0"/>
                </a:lnTo>
                <a:close/>
              </a:path>
            </a:pathLst>
          </a:custGeom>
          <a:solidFill>
            <a:srgbClr val="FFFACC"/>
          </a:solidFill>
          <a:ln cap="flat" cmpd="sng" w="9525">
            <a:solidFill>
              <a:schemeClr val="dk1"/>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l">
              <a:lnSpc>
                <a:spcPct val="100000"/>
              </a:lnSpc>
              <a:spcBef>
                <a:spcPts val="0"/>
              </a:spcBef>
              <a:spcAft>
                <a:spcPts val="0"/>
              </a:spcAft>
              <a:buClr>
                <a:srgbClr val="FFFFFF"/>
              </a:buClr>
              <a:buSzPts val="1800"/>
              <a:buFont typeface="Arial"/>
              <a:buNone/>
            </a:pPr>
            <a:r>
              <a:rPr b="0" i="0" lang="en-IN" sz="1800" u="none" cap="none" strike="noStrike">
                <a:solidFill>
                  <a:srgbClr val="FFFFFF"/>
                </a:solidFill>
                <a:latin typeface="Cambria"/>
                <a:ea typeface="Cambria"/>
                <a:cs typeface="Cambria"/>
                <a:sym typeface="Cambria"/>
              </a:rPr>
              <a:t>         </a:t>
            </a:r>
            <a:r>
              <a:rPr b="1" i="0" lang="en-IN" sz="1800" u="none" cap="none" strike="noStrike">
                <a:solidFill>
                  <a:srgbClr val="000000"/>
                </a:solidFill>
                <a:latin typeface="Cambria"/>
                <a:ea typeface="Cambria"/>
                <a:cs typeface="Cambria"/>
                <a:sym typeface="Cambria"/>
              </a:rPr>
              <a:t>Sample </a:t>
            </a:r>
            <a:endParaRPr b="0" i="0" sz="14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Cambria"/>
                <a:ea typeface="Cambria"/>
                <a:cs typeface="Cambria"/>
                <a:sym typeface="Cambria"/>
              </a:rPr>
              <a:t>      Selection</a:t>
            </a:r>
            <a:endParaRPr b="0" i="0" sz="1400" u="none" cap="none" strike="noStrike">
              <a:solidFill>
                <a:srgbClr val="000000"/>
              </a:solidFill>
              <a:latin typeface="Cambria"/>
              <a:ea typeface="Cambria"/>
              <a:cs typeface="Cambria"/>
              <a:sym typeface="Cambria"/>
            </a:endParaRPr>
          </a:p>
        </p:txBody>
      </p:sp>
      <p:sp>
        <p:nvSpPr>
          <p:cNvPr id="245" name="Google Shape;245;p33"/>
          <p:cNvSpPr/>
          <p:nvPr/>
        </p:nvSpPr>
        <p:spPr>
          <a:xfrm>
            <a:off x="3333785" y="3428999"/>
            <a:ext cx="2220614" cy="2353634"/>
          </a:xfrm>
          <a:custGeom>
            <a:rect b="b" l="l" r="r" t="t"/>
            <a:pathLst>
              <a:path extrusionOk="0" h="1570" w="1363">
                <a:moveTo>
                  <a:pt x="0" y="785"/>
                </a:moveTo>
                <a:lnTo>
                  <a:pt x="1363" y="1570"/>
                </a:lnTo>
                <a:lnTo>
                  <a:pt x="1363" y="1570"/>
                </a:lnTo>
                <a:lnTo>
                  <a:pt x="1363" y="0"/>
                </a:lnTo>
                <a:lnTo>
                  <a:pt x="0" y="785"/>
                </a:lnTo>
                <a:close/>
              </a:path>
            </a:pathLst>
          </a:custGeom>
          <a:solidFill>
            <a:srgbClr val="C9DAF8"/>
          </a:solidFill>
          <a:ln cap="flat" cmpd="sng" w="9525">
            <a:solidFill>
              <a:schemeClr val="dk1"/>
            </a:solidFill>
            <a:prstDash val="solid"/>
            <a:round/>
            <a:headEnd len="sm" w="sm" type="none"/>
            <a:tailEnd len="sm" w="sm" type="none"/>
          </a:ln>
        </p:spPr>
        <p:txBody>
          <a:bodyPr anchorCtr="0" anchor="t" bIns="45675" lIns="91375" spcFirstLastPara="1" rIns="91375" wrap="square" tIns="45675">
            <a:noAutofit/>
          </a:bodyPr>
          <a:lstStyle/>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Cambria"/>
                <a:ea typeface="Cambria"/>
                <a:cs typeface="Cambria"/>
                <a:sym typeface="Cambria"/>
              </a:rPr>
              <a:t>  </a:t>
            </a:r>
            <a:endParaRPr b="0" i="0" sz="14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Cambria"/>
                <a:ea typeface="Cambria"/>
                <a:cs typeface="Cambria"/>
                <a:sym typeface="Cambria"/>
              </a:rPr>
              <a:t>              Study</a:t>
            </a:r>
            <a:endParaRPr b="1" i="0" sz="14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Cambria"/>
                <a:ea typeface="Cambria"/>
                <a:cs typeface="Cambria"/>
                <a:sym typeface="Cambria"/>
              </a:rPr>
              <a:t>              Area</a:t>
            </a:r>
            <a:endParaRPr b="1" i="0" sz="1400" u="none" cap="none" strike="noStrike">
              <a:solidFill>
                <a:srgbClr val="000000"/>
              </a:solidFill>
              <a:latin typeface="Cambria"/>
              <a:ea typeface="Cambria"/>
              <a:cs typeface="Cambria"/>
              <a:sym typeface="Cambria"/>
            </a:endParaRPr>
          </a:p>
        </p:txBody>
      </p:sp>
      <p:sp>
        <p:nvSpPr>
          <p:cNvPr id="246" name="Google Shape;246;p33"/>
          <p:cNvSpPr/>
          <p:nvPr/>
        </p:nvSpPr>
        <p:spPr>
          <a:xfrm>
            <a:off x="5544254" y="987546"/>
            <a:ext cx="2499802" cy="2397767"/>
          </a:xfrm>
          <a:custGeom>
            <a:rect b="b" l="l" r="r" t="t"/>
            <a:pathLst>
              <a:path extrusionOk="0" h="1570" w="1363">
                <a:moveTo>
                  <a:pt x="0" y="0"/>
                </a:moveTo>
                <a:lnTo>
                  <a:pt x="0" y="0"/>
                </a:lnTo>
                <a:lnTo>
                  <a:pt x="0" y="1570"/>
                </a:lnTo>
                <a:lnTo>
                  <a:pt x="1363" y="785"/>
                </a:lnTo>
                <a:lnTo>
                  <a:pt x="0" y="0"/>
                </a:lnTo>
                <a:close/>
              </a:path>
            </a:pathLst>
          </a:custGeom>
          <a:solidFill>
            <a:srgbClr val="FFFACC"/>
          </a:solidFill>
          <a:ln cap="flat" cmpd="sng" w="9525">
            <a:solidFill>
              <a:schemeClr val="dk1"/>
            </a:solidFill>
            <a:prstDash val="solid"/>
            <a:round/>
            <a:headEnd len="sm" w="sm" type="none"/>
            <a:tailEnd len="sm" w="sm" type="none"/>
          </a:ln>
        </p:spPr>
        <p:txBody>
          <a:bodyPr anchorCtr="0" anchor="t" bIns="45675" lIns="91375" spcFirstLastPara="1" rIns="91375" wrap="square" tIns="45675">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a:p>
            <a:pPr indent="0" lvl="0" marL="0" marR="0" rtl="0" algn="l">
              <a:lnSpc>
                <a:spcPct val="100000"/>
              </a:lnSpc>
              <a:spcBef>
                <a:spcPts val="0"/>
              </a:spcBef>
              <a:spcAft>
                <a:spcPts val="0"/>
              </a:spcAft>
              <a:buClr>
                <a:srgbClr val="FFFFFF"/>
              </a:buClr>
              <a:buSzPts val="1800"/>
              <a:buFont typeface="Arial"/>
              <a:buNone/>
            </a:pPr>
            <a:r>
              <a:rPr b="0" i="0" lang="en-IN" sz="1800" u="none" cap="none" strike="noStrike">
                <a:solidFill>
                  <a:srgbClr val="FFFFFF"/>
                </a:solidFill>
                <a:latin typeface="Cambria"/>
                <a:ea typeface="Cambria"/>
                <a:cs typeface="Cambria"/>
                <a:sym typeface="Cambria"/>
              </a:rPr>
              <a:t>       </a:t>
            </a:r>
            <a:r>
              <a:rPr b="1" i="0" lang="en-IN" sz="1800" u="none" cap="none" strike="noStrike">
                <a:solidFill>
                  <a:srgbClr val="000000"/>
                </a:solidFill>
                <a:latin typeface="Cambria"/>
                <a:ea typeface="Cambria"/>
                <a:cs typeface="Cambria"/>
                <a:sym typeface="Cambria"/>
              </a:rPr>
              <a:t>Sampling </a:t>
            </a:r>
            <a:endParaRPr b="0" i="0" sz="14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800"/>
              <a:buFont typeface="Arial"/>
              <a:buNone/>
            </a:pPr>
            <a:r>
              <a:rPr b="1" i="0" lang="en-IN" sz="1800" u="none" cap="none" strike="noStrike">
                <a:solidFill>
                  <a:srgbClr val="000000"/>
                </a:solidFill>
                <a:latin typeface="Cambria"/>
                <a:ea typeface="Cambria"/>
                <a:cs typeface="Cambria"/>
                <a:sym typeface="Cambria"/>
              </a:rPr>
              <a:t>        Method</a:t>
            </a:r>
            <a:endParaRPr b="0" i="0" sz="1400" u="none" cap="none" strike="noStrike">
              <a:solidFill>
                <a:srgbClr val="000000"/>
              </a:solidFill>
              <a:latin typeface="Cambria"/>
              <a:ea typeface="Cambria"/>
              <a:cs typeface="Cambria"/>
              <a:sym typeface="Cambria"/>
            </a:endParaRPr>
          </a:p>
        </p:txBody>
      </p:sp>
      <p:sp>
        <p:nvSpPr>
          <p:cNvPr id="247" name="Google Shape;247;p33"/>
          <p:cNvSpPr/>
          <p:nvPr/>
        </p:nvSpPr>
        <p:spPr>
          <a:xfrm>
            <a:off x="3333787" y="1007864"/>
            <a:ext cx="2220613" cy="2471079"/>
          </a:xfrm>
          <a:custGeom>
            <a:rect b="b" l="l" r="r" t="t"/>
            <a:pathLst>
              <a:path extrusionOk="0" h="1569" w="1362">
                <a:moveTo>
                  <a:pt x="1362" y="0"/>
                </a:moveTo>
                <a:lnTo>
                  <a:pt x="1362" y="0"/>
                </a:lnTo>
                <a:lnTo>
                  <a:pt x="0" y="784"/>
                </a:lnTo>
                <a:lnTo>
                  <a:pt x="1362" y="1569"/>
                </a:lnTo>
                <a:lnTo>
                  <a:pt x="1362" y="0"/>
                </a:lnTo>
                <a:close/>
              </a:path>
            </a:pathLst>
          </a:custGeom>
          <a:solidFill>
            <a:srgbClr val="C9DAF8"/>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1" i="0" sz="3600" u="none" cap="none" strike="noStrike">
              <a:solidFill>
                <a:schemeClr val="dk1"/>
              </a:solidFill>
              <a:latin typeface="Cambria"/>
              <a:ea typeface="Cambria"/>
              <a:cs typeface="Cambria"/>
              <a:sym typeface="Cambria"/>
            </a:endParaRPr>
          </a:p>
          <a:p>
            <a:pPr indent="0" lvl="0" marL="0" marR="0" rtl="0" algn="ctr">
              <a:lnSpc>
                <a:spcPct val="100000"/>
              </a:lnSpc>
              <a:spcBef>
                <a:spcPts val="0"/>
              </a:spcBef>
              <a:spcAft>
                <a:spcPts val="0"/>
              </a:spcAft>
              <a:buNone/>
            </a:pPr>
            <a:r>
              <a:t/>
            </a:r>
            <a:endParaRPr b="1" i="0" sz="3600" u="none" cap="none" strike="noStrike">
              <a:solidFill>
                <a:schemeClr val="dk1"/>
              </a:solidFill>
              <a:latin typeface="Cambria"/>
              <a:ea typeface="Cambria"/>
              <a:cs typeface="Cambria"/>
              <a:sym typeface="Cambria"/>
            </a:endParaRPr>
          </a:p>
          <a:p>
            <a:pPr indent="0" lvl="0" marL="0" marR="0" rtl="0" algn="ctr">
              <a:lnSpc>
                <a:spcPct val="100000"/>
              </a:lnSpc>
              <a:spcBef>
                <a:spcPts val="0"/>
              </a:spcBef>
              <a:spcAft>
                <a:spcPts val="0"/>
              </a:spcAft>
              <a:buNone/>
            </a:pPr>
            <a:r>
              <a:rPr b="1" i="0" lang="en-IN" sz="1800" u="none" cap="none" strike="noStrike">
                <a:solidFill>
                  <a:schemeClr val="dk1"/>
                </a:solidFill>
                <a:latin typeface="Cambria"/>
                <a:ea typeface="Cambria"/>
                <a:cs typeface="Cambria"/>
                <a:sym typeface="Cambria"/>
              </a:rPr>
              <a:t>     Study</a:t>
            </a:r>
            <a:endParaRPr/>
          </a:p>
          <a:p>
            <a:pPr indent="0" lvl="0" marL="0" marR="0" rtl="0" algn="ctr">
              <a:lnSpc>
                <a:spcPct val="100000"/>
              </a:lnSpc>
              <a:spcBef>
                <a:spcPts val="0"/>
              </a:spcBef>
              <a:spcAft>
                <a:spcPts val="0"/>
              </a:spcAft>
              <a:buNone/>
            </a:pPr>
            <a:r>
              <a:rPr b="1" i="0" lang="en-IN" sz="1800" u="none" cap="none" strike="noStrike">
                <a:solidFill>
                  <a:schemeClr val="dk1"/>
                </a:solidFill>
                <a:latin typeface="Cambria"/>
                <a:ea typeface="Cambria"/>
                <a:cs typeface="Cambria"/>
                <a:sym typeface="Cambria"/>
              </a:rPr>
              <a:t>      Design</a:t>
            </a:r>
            <a:endParaRPr/>
          </a:p>
          <a:p>
            <a:pPr indent="0" lvl="0" marL="0" marR="0" rtl="0" algn="ctr">
              <a:lnSpc>
                <a:spcPct val="100000"/>
              </a:lnSpc>
              <a:spcBef>
                <a:spcPts val="0"/>
              </a:spcBef>
              <a:spcAft>
                <a:spcPts val="0"/>
              </a:spcAft>
              <a:buNone/>
            </a:pPr>
            <a:r>
              <a:t/>
            </a:r>
            <a:endParaRPr b="1" i="0" sz="3600" u="none" cap="none" strike="noStrike">
              <a:solidFill>
                <a:schemeClr val="dk1"/>
              </a:solidFill>
              <a:latin typeface="Cambria"/>
              <a:ea typeface="Cambria"/>
              <a:cs typeface="Cambria"/>
              <a:sym typeface="Cambria"/>
            </a:endParaRPr>
          </a:p>
          <a:p>
            <a:pPr indent="0" lvl="0" marL="0" marR="0" rtl="0" algn="ctr">
              <a:lnSpc>
                <a:spcPct val="100000"/>
              </a:lnSpc>
              <a:spcBef>
                <a:spcPts val="0"/>
              </a:spcBef>
              <a:spcAft>
                <a:spcPts val="0"/>
              </a:spcAft>
              <a:buNone/>
            </a:pPr>
            <a:r>
              <a:rPr b="1" i="0" lang="en-IN" sz="3600" u="none" cap="none" strike="noStrike">
                <a:solidFill>
                  <a:schemeClr val="dk1"/>
                </a:solidFill>
                <a:latin typeface="Cambria"/>
                <a:ea typeface="Cambria"/>
                <a:cs typeface="Cambria"/>
                <a:sym typeface="Cambria"/>
              </a:rPr>
              <a:t>  </a:t>
            </a:r>
            <a:endParaRPr b="1" i="0" sz="2400" u="none" cap="none" strike="noStrike">
              <a:solidFill>
                <a:schemeClr val="dk1"/>
              </a:solidFill>
              <a:latin typeface="Cambria"/>
              <a:ea typeface="Cambria"/>
              <a:cs typeface="Cambria"/>
              <a:sym typeface="Cambria"/>
            </a:endParaRPr>
          </a:p>
        </p:txBody>
      </p:sp>
      <p:sp>
        <p:nvSpPr>
          <p:cNvPr id="248" name="Google Shape;248;p33"/>
          <p:cNvSpPr/>
          <p:nvPr/>
        </p:nvSpPr>
        <p:spPr>
          <a:xfrm>
            <a:off x="4780208" y="2677117"/>
            <a:ext cx="1557462" cy="1351873"/>
          </a:xfrm>
          <a:custGeom>
            <a:rect b="b" l="l" r="r" t="t"/>
            <a:pathLst>
              <a:path extrusionOk="0" h="1025" w="890">
                <a:moveTo>
                  <a:pt x="0" y="257"/>
                </a:moveTo>
                <a:lnTo>
                  <a:pt x="445" y="0"/>
                </a:lnTo>
                <a:lnTo>
                  <a:pt x="890" y="257"/>
                </a:lnTo>
                <a:lnTo>
                  <a:pt x="890" y="768"/>
                </a:lnTo>
                <a:lnTo>
                  <a:pt x="445" y="1025"/>
                </a:lnTo>
                <a:lnTo>
                  <a:pt x="0" y="768"/>
                </a:lnTo>
                <a:lnTo>
                  <a:pt x="0" y="257"/>
                </a:lnTo>
                <a:close/>
              </a:path>
            </a:pathLst>
          </a:custGeom>
          <a:solidFill>
            <a:schemeClr val="lt1"/>
          </a:solidFill>
          <a:ln cap="flat" cmpd="sng" w="9525">
            <a:solidFill>
              <a:schemeClr val="dk1"/>
            </a:solidFill>
            <a:prstDash val="solid"/>
            <a:round/>
            <a:headEnd len="sm" w="sm" type="none"/>
            <a:tailEnd len="sm" w="sm" type="none"/>
          </a:ln>
          <a:effectLst>
            <a:outerShdw blurRad="139700" rotWithShape="0" algn="t" dir="5400000" dist="38100">
              <a:srgbClr val="000000">
                <a:alpha val="37254"/>
              </a:srgbClr>
            </a:outerShdw>
          </a:effectLst>
        </p:spPr>
        <p:txBody>
          <a:bodyPr anchorCtr="0" anchor="t" bIns="45675" lIns="91375" spcFirstLastPara="1" rIns="91375" wrap="square" tIns="45675">
            <a:noAutofit/>
          </a:bodyPr>
          <a:lstStyle/>
          <a:p>
            <a:pPr indent="0" lvl="0" marL="0" marR="0" rtl="0" algn="ctr">
              <a:lnSpc>
                <a:spcPct val="100000"/>
              </a:lnSpc>
              <a:spcBef>
                <a:spcPts val="0"/>
              </a:spcBef>
              <a:spcAft>
                <a:spcPts val="0"/>
              </a:spcAft>
              <a:buClr>
                <a:schemeClr val="dk1"/>
              </a:buClr>
              <a:buSzPts val="1400"/>
              <a:buFont typeface="Calibri"/>
              <a:buNone/>
            </a:pPr>
            <a:r>
              <a:t/>
            </a:r>
            <a:endParaRPr b="0" i="0" sz="1800" u="none" cap="none" strike="noStrike">
              <a:solidFill>
                <a:srgbClr val="000000"/>
              </a:solidFill>
              <a:latin typeface="Cambria"/>
              <a:ea typeface="Cambria"/>
              <a:cs typeface="Cambria"/>
              <a:sym typeface="Cambria"/>
            </a:endParaRPr>
          </a:p>
          <a:p>
            <a:pPr indent="0" lvl="0" marL="0" marR="0" rtl="0" algn="ctr">
              <a:lnSpc>
                <a:spcPct val="100000"/>
              </a:lnSpc>
              <a:spcBef>
                <a:spcPts val="0"/>
              </a:spcBef>
              <a:spcAft>
                <a:spcPts val="0"/>
              </a:spcAft>
              <a:buClr>
                <a:srgbClr val="000000"/>
              </a:buClr>
              <a:buSzPts val="1400"/>
              <a:buFont typeface="Arial"/>
              <a:buNone/>
            </a:pPr>
            <a:r>
              <a:rPr b="1" i="0" lang="en-IN" sz="1800" u="none" cap="none" strike="noStrike">
                <a:solidFill>
                  <a:srgbClr val="000000"/>
                </a:solidFill>
                <a:latin typeface="Cambria"/>
                <a:ea typeface="Cambria"/>
                <a:cs typeface="Cambria"/>
                <a:sym typeface="Cambria"/>
              </a:rPr>
              <a:t>Project </a:t>
            </a:r>
            <a:endParaRPr b="0" i="0" sz="1800" u="none" cap="none" strike="noStrike">
              <a:solidFill>
                <a:srgbClr val="000000"/>
              </a:solidFill>
              <a:latin typeface="Cambria"/>
              <a:ea typeface="Cambria"/>
              <a:cs typeface="Cambria"/>
              <a:sym typeface="Cambria"/>
            </a:endParaRPr>
          </a:p>
          <a:p>
            <a:pPr indent="0" lvl="0" marL="0" marR="0" rtl="0" algn="ctr">
              <a:lnSpc>
                <a:spcPct val="100000"/>
              </a:lnSpc>
              <a:spcBef>
                <a:spcPts val="0"/>
              </a:spcBef>
              <a:spcAft>
                <a:spcPts val="0"/>
              </a:spcAft>
              <a:buClr>
                <a:srgbClr val="000000"/>
              </a:buClr>
              <a:buSzPts val="1400"/>
              <a:buFont typeface="Arial"/>
              <a:buNone/>
            </a:pPr>
            <a:r>
              <a:rPr b="1" i="0" lang="en-IN" sz="1800" u="none" cap="none" strike="noStrike">
                <a:solidFill>
                  <a:srgbClr val="000000"/>
                </a:solidFill>
                <a:latin typeface="Cambria"/>
                <a:ea typeface="Cambria"/>
                <a:cs typeface="Cambria"/>
                <a:sym typeface="Cambria"/>
              </a:rPr>
              <a:t>Methodology</a:t>
            </a:r>
            <a:endParaRPr b="0" i="0" sz="1800" u="none" cap="none" strike="noStrike">
              <a:solidFill>
                <a:srgbClr val="000000"/>
              </a:solidFill>
              <a:latin typeface="Cambria"/>
              <a:ea typeface="Cambria"/>
              <a:cs typeface="Cambria"/>
              <a:sym typeface="Cambria"/>
            </a:endParaRPr>
          </a:p>
        </p:txBody>
      </p:sp>
      <p:sp>
        <p:nvSpPr>
          <p:cNvPr id="249" name="Google Shape;249;p33"/>
          <p:cNvSpPr/>
          <p:nvPr/>
        </p:nvSpPr>
        <p:spPr>
          <a:xfrm>
            <a:off x="95533" y="5198894"/>
            <a:ext cx="2991769" cy="488700"/>
          </a:xfrm>
          <a:prstGeom prst="roundRect">
            <a:avLst>
              <a:gd fmla="val 6710" name="adj"/>
            </a:avLst>
          </a:prstGeom>
          <a:solidFill>
            <a:srgbClr val="D8D8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Cambria"/>
                <a:ea typeface="Cambria"/>
                <a:cs typeface="Cambria"/>
                <a:sym typeface="Cambria"/>
              </a:rPr>
              <a:t>MediBuddy, Gurgaon</a:t>
            </a:r>
            <a:endParaRPr b="0" i="0" sz="1800" u="none" cap="none" strike="noStrike">
              <a:solidFill>
                <a:srgbClr val="000000"/>
              </a:solidFill>
              <a:latin typeface="Cambria"/>
              <a:ea typeface="Cambria"/>
              <a:cs typeface="Cambria"/>
              <a:sym typeface="Cambria"/>
            </a:endParaRPr>
          </a:p>
        </p:txBody>
      </p:sp>
      <p:cxnSp>
        <p:nvCxnSpPr>
          <p:cNvPr id="250" name="Google Shape;250;p33"/>
          <p:cNvCxnSpPr>
            <a:stCxn id="249" idx="3"/>
          </p:cNvCxnSpPr>
          <p:nvPr/>
        </p:nvCxnSpPr>
        <p:spPr>
          <a:xfrm>
            <a:off x="3087302" y="5443244"/>
            <a:ext cx="651300" cy="0"/>
          </a:xfrm>
          <a:prstGeom prst="straightConnector1">
            <a:avLst/>
          </a:prstGeom>
          <a:noFill/>
          <a:ln cap="flat" cmpd="sng" w="25400">
            <a:solidFill>
              <a:schemeClr val="dk1"/>
            </a:solidFill>
            <a:prstDash val="solid"/>
            <a:miter lim="800000"/>
            <a:headEnd len="sm" w="sm" type="none"/>
            <a:tailEnd len="sm" w="sm" type="none"/>
          </a:ln>
        </p:spPr>
      </p:cxnSp>
      <p:cxnSp>
        <p:nvCxnSpPr>
          <p:cNvPr id="251" name="Google Shape;251;p33"/>
          <p:cNvCxnSpPr/>
          <p:nvPr/>
        </p:nvCxnSpPr>
        <p:spPr>
          <a:xfrm flipH="1" rot="10800000">
            <a:off x="3738520" y="5029200"/>
            <a:ext cx="352111" cy="414044"/>
          </a:xfrm>
          <a:prstGeom prst="straightConnector1">
            <a:avLst/>
          </a:prstGeom>
          <a:noFill/>
          <a:ln cap="flat" cmpd="sng" w="19050">
            <a:solidFill>
              <a:schemeClr val="dk1"/>
            </a:solidFill>
            <a:prstDash val="solid"/>
            <a:miter lim="800000"/>
            <a:headEnd len="sm" w="sm" type="none"/>
            <a:tailEnd len="med" w="med" type="triangle"/>
          </a:ln>
        </p:spPr>
      </p:cxnSp>
      <p:sp>
        <p:nvSpPr>
          <p:cNvPr id="252" name="Google Shape;252;p33"/>
          <p:cNvSpPr/>
          <p:nvPr/>
        </p:nvSpPr>
        <p:spPr>
          <a:xfrm>
            <a:off x="95533" y="3259501"/>
            <a:ext cx="2839432" cy="488700"/>
          </a:xfrm>
          <a:prstGeom prst="roundRect">
            <a:avLst>
              <a:gd fmla="val 6710" name="adj"/>
            </a:avLst>
          </a:prstGeom>
          <a:solidFill>
            <a:srgbClr val="D8D8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Cambria"/>
                <a:ea typeface="Cambria"/>
                <a:cs typeface="Cambria"/>
                <a:sym typeface="Cambria"/>
              </a:rPr>
              <a:t>3 Months (Mar-May)</a:t>
            </a:r>
            <a:endParaRPr b="0" i="0" sz="1400" u="none" cap="none" strike="noStrike">
              <a:solidFill>
                <a:srgbClr val="000000"/>
              </a:solidFill>
              <a:latin typeface="Cambria"/>
              <a:ea typeface="Cambria"/>
              <a:cs typeface="Cambria"/>
              <a:sym typeface="Cambria"/>
            </a:endParaRPr>
          </a:p>
        </p:txBody>
      </p:sp>
      <p:sp>
        <p:nvSpPr>
          <p:cNvPr id="253" name="Google Shape;253;p33"/>
          <p:cNvSpPr/>
          <p:nvPr/>
        </p:nvSpPr>
        <p:spPr>
          <a:xfrm>
            <a:off x="65573" y="894586"/>
            <a:ext cx="2915632" cy="1279417"/>
          </a:xfrm>
          <a:prstGeom prst="roundRect">
            <a:avLst>
              <a:gd fmla="val 6710" name="adj"/>
            </a:avLst>
          </a:prstGeom>
          <a:solidFill>
            <a:srgbClr val="D8D8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Cambria"/>
                <a:ea typeface="Cambria"/>
                <a:cs typeface="Cambria"/>
                <a:sym typeface="Cambria"/>
              </a:rPr>
              <a:t>A mixed-methods approach, incorporating both qualitative research.</a:t>
            </a:r>
            <a:endParaRPr b="0" i="0" sz="1400" u="none" cap="none" strike="noStrike">
              <a:solidFill>
                <a:srgbClr val="000000"/>
              </a:solidFill>
              <a:latin typeface="Cambria"/>
              <a:ea typeface="Cambria"/>
              <a:cs typeface="Cambria"/>
              <a:sym typeface="Cambria"/>
            </a:endParaRPr>
          </a:p>
        </p:txBody>
      </p:sp>
      <p:cxnSp>
        <p:nvCxnSpPr>
          <p:cNvPr id="254" name="Google Shape;254;p33"/>
          <p:cNvCxnSpPr/>
          <p:nvPr/>
        </p:nvCxnSpPr>
        <p:spPr>
          <a:xfrm>
            <a:off x="2981205" y="1146927"/>
            <a:ext cx="651218" cy="0"/>
          </a:xfrm>
          <a:prstGeom prst="straightConnector1">
            <a:avLst/>
          </a:prstGeom>
          <a:noFill/>
          <a:ln cap="flat" cmpd="sng" w="25400">
            <a:solidFill>
              <a:schemeClr val="dk1"/>
            </a:solidFill>
            <a:prstDash val="solid"/>
            <a:miter lim="800000"/>
            <a:headEnd len="sm" w="sm" type="none"/>
            <a:tailEnd len="sm" w="sm" type="none"/>
          </a:ln>
        </p:spPr>
      </p:cxnSp>
      <p:cxnSp>
        <p:nvCxnSpPr>
          <p:cNvPr id="255" name="Google Shape;255;p33"/>
          <p:cNvCxnSpPr/>
          <p:nvPr/>
        </p:nvCxnSpPr>
        <p:spPr>
          <a:xfrm>
            <a:off x="3639142" y="1148887"/>
            <a:ext cx="638349" cy="550048"/>
          </a:xfrm>
          <a:prstGeom prst="straightConnector1">
            <a:avLst/>
          </a:prstGeom>
          <a:noFill/>
          <a:ln cap="flat" cmpd="sng" w="19050">
            <a:solidFill>
              <a:schemeClr val="dk1"/>
            </a:solidFill>
            <a:prstDash val="solid"/>
            <a:miter lim="800000"/>
            <a:headEnd len="sm" w="sm" type="none"/>
            <a:tailEnd len="med" w="med" type="triangle"/>
          </a:ln>
        </p:spPr>
      </p:cxnSp>
      <p:sp>
        <p:nvSpPr>
          <p:cNvPr id="256" name="Google Shape;256;p33"/>
          <p:cNvSpPr/>
          <p:nvPr/>
        </p:nvSpPr>
        <p:spPr>
          <a:xfrm>
            <a:off x="8423033" y="902577"/>
            <a:ext cx="2867659" cy="488700"/>
          </a:xfrm>
          <a:prstGeom prst="roundRect">
            <a:avLst>
              <a:gd fmla="val 6710" name="adj"/>
            </a:avLst>
          </a:prstGeom>
          <a:solidFill>
            <a:srgbClr val="D8D8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Cambria"/>
                <a:ea typeface="Cambria"/>
                <a:cs typeface="Cambria"/>
                <a:sym typeface="Cambria"/>
              </a:rPr>
              <a:t>Purposive Sampling</a:t>
            </a:r>
            <a:endParaRPr b="0" i="0" sz="1400" u="none" cap="none" strike="noStrike">
              <a:solidFill>
                <a:srgbClr val="000000"/>
              </a:solidFill>
              <a:latin typeface="Cambria"/>
              <a:ea typeface="Cambria"/>
              <a:cs typeface="Cambria"/>
              <a:sym typeface="Cambria"/>
            </a:endParaRPr>
          </a:p>
        </p:txBody>
      </p:sp>
      <p:sp>
        <p:nvSpPr>
          <p:cNvPr id="257" name="Google Shape;257;p33"/>
          <p:cNvSpPr/>
          <p:nvPr/>
        </p:nvSpPr>
        <p:spPr>
          <a:xfrm>
            <a:off x="8423033" y="3259501"/>
            <a:ext cx="3171854" cy="488700"/>
          </a:xfrm>
          <a:prstGeom prst="roundRect">
            <a:avLst>
              <a:gd fmla="val 6710" name="adj"/>
            </a:avLst>
          </a:prstGeom>
          <a:solidFill>
            <a:srgbClr val="D8D8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en-IN" sz="2000" u="none" cap="none" strike="noStrike">
                <a:solidFill>
                  <a:srgbClr val="000000"/>
                </a:solidFill>
                <a:latin typeface="Cambria"/>
                <a:ea typeface="Cambria"/>
                <a:cs typeface="Cambria"/>
                <a:sym typeface="Cambria"/>
              </a:rPr>
              <a:t>70</a:t>
            </a:r>
            <a:endParaRPr b="0" i="0" sz="1400" u="none" cap="none" strike="noStrike">
              <a:solidFill>
                <a:srgbClr val="000000"/>
              </a:solidFill>
              <a:latin typeface="Cambria"/>
              <a:ea typeface="Cambria"/>
              <a:cs typeface="Cambria"/>
              <a:sym typeface="Cambria"/>
            </a:endParaRPr>
          </a:p>
        </p:txBody>
      </p:sp>
      <p:cxnSp>
        <p:nvCxnSpPr>
          <p:cNvPr id="258" name="Google Shape;258;p33"/>
          <p:cNvCxnSpPr>
            <a:endCxn id="257" idx="1"/>
          </p:cNvCxnSpPr>
          <p:nvPr/>
        </p:nvCxnSpPr>
        <p:spPr>
          <a:xfrm>
            <a:off x="8024633" y="3503851"/>
            <a:ext cx="398400" cy="0"/>
          </a:xfrm>
          <a:prstGeom prst="straightConnector1">
            <a:avLst/>
          </a:prstGeom>
          <a:noFill/>
          <a:ln cap="flat" cmpd="sng" w="25400">
            <a:solidFill>
              <a:schemeClr val="dk1"/>
            </a:solidFill>
            <a:prstDash val="solid"/>
            <a:miter lim="800000"/>
            <a:headEnd len="sm" w="sm" type="none"/>
            <a:tailEnd len="sm" w="sm" type="none"/>
          </a:ln>
        </p:spPr>
      </p:cxnSp>
      <p:cxnSp>
        <p:nvCxnSpPr>
          <p:cNvPr id="259" name="Google Shape;259;p33"/>
          <p:cNvCxnSpPr/>
          <p:nvPr/>
        </p:nvCxnSpPr>
        <p:spPr>
          <a:xfrm flipH="1">
            <a:off x="6939815" y="1146927"/>
            <a:ext cx="628414" cy="534568"/>
          </a:xfrm>
          <a:prstGeom prst="straightConnector1">
            <a:avLst/>
          </a:prstGeom>
          <a:noFill/>
          <a:ln cap="flat" cmpd="sng" w="19050">
            <a:solidFill>
              <a:schemeClr val="dk1"/>
            </a:solidFill>
            <a:prstDash val="solid"/>
            <a:miter lim="800000"/>
            <a:headEnd len="sm" w="sm" type="none"/>
            <a:tailEnd len="med" w="med" type="triangle"/>
          </a:ln>
        </p:spPr>
      </p:cxnSp>
      <p:cxnSp>
        <p:nvCxnSpPr>
          <p:cNvPr id="260" name="Google Shape;260;p33"/>
          <p:cNvCxnSpPr>
            <a:stCxn id="256" idx="1"/>
          </p:cNvCxnSpPr>
          <p:nvPr/>
        </p:nvCxnSpPr>
        <p:spPr>
          <a:xfrm flipH="1">
            <a:off x="7568333" y="1146927"/>
            <a:ext cx="854700" cy="3300"/>
          </a:xfrm>
          <a:prstGeom prst="straightConnector1">
            <a:avLst/>
          </a:prstGeom>
          <a:noFill/>
          <a:ln cap="flat" cmpd="sng" w="25400">
            <a:solidFill>
              <a:schemeClr val="dk1"/>
            </a:solidFill>
            <a:prstDash val="solid"/>
            <a:miter lim="800000"/>
            <a:headEnd len="sm" w="sm" type="none"/>
            <a:tailEnd len="sm" w="sm" type="none"/>
          </a:ln>
        </p:spPr>
      </p:cxnSp>
      <p:sp>
        <p:nvSpPr>
          <p:cNvPr id="261" name="Google Shape;261;p33"/>
          <p:cNvSpPr/>
          <p:nvPr/>
        </p:nvSpPr>
        <p:spPr>
          <a:xfrm>
            <a:off x="8153032" y="4621144"/>
            <a:ext cx="3943435" cy="1480573"/>
          </a:xfrm>
          <a:prstGeom prst="roundRect">
            <a:avLst>
              <a:gd fmla="val 6710" name="adj"/>
            </a:avLst>
          </a:prstGeom>
          <a:solidFill>
            <a:srgbClr val="D8D8D8"/>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800"/>
              <a:buFont typeface="Arial"/>
              <a:buNone/>
            </a:pPr>
            <a:r>
              <a:rPr b="0" i="0" lang="en-IN" sz="1800" u="none" cap="none" strike="noStrike">
                <a:solidFill>
                  <a:srgbClr val="000000"/>
                </a:solidFill>
                <a:latin typeface="Cambria"/>
                <a:ea typeface="Cambria"/>
                <a:cs typeface="Cambria"/>
                <a:sym typeface="Cambria"/>
              </a:rPr>
              <a:t>Employees from different industries, with a mix of those who have undergone health checkups and those who have not.</a:t>
            </a:r>
            <a:endParaRPr b="0" i="0" sz="1400" u="none" cap="none" strike="noStrike">
              <a:solidFill>
                <a:srgbClr val="000000"/>
              </a:solidFill>
              <a:latin typeface="Cambria"/>
              <a:ea typeface="Cambria"/>
              <a:cs typeface="Cambria"/>
              <a:sym typeface="Cambria"/>
            </a:endParaRPr>
          </a:p>
        </p:txBody>
      </p:sp>
      <p:cxnSp>
        <p:nvCxnSpPr>
          <p:cNvPr id="262" name="Google Shape;262;p33"/>
          <p:cNvCxnSpPr/>
          <p:nvPr/>
        </p:nvCxnSpPr>
        <p:spPr>
          <a:xfrm rot="10800000">
            <a:off x="7218833" y="5045801"/>
            <a:ext cx="314207" cy="352285"/>
          </a:xfrm>
          <a:prstGeom prst="straightConnector1">
            <a:avLst/>
          </a:prstGeom>
          <a:noFill/>
          <a:ln cap="flat" cmpd="sng" w="19050">
            <a:solidFill>
              <a:schemeClr val="dk1"/>
            </a:solidFill>
            <a:prstDash val="solid"/>
            <a:miter lim="800000"/>
            <a:headEnd len="sm" w="sm" type="none"/>
            <a:tailEnd len="med" w="med" type="triangle"/>
          </a:ln>
        </p:spPr>
      </p:cxnSp>
      <p:sp>
        <p:nvSpPr>
          <p:cNvPr id="263" name="Google Shape;263;p33"/>
          <p:cNvSpPr txBox="1"/>
          <p:nvPr/>
        </p:nvSpPr>
        <p:spPr>
          <a:xfrm>
            <a:off x="2923298" y="69775"/>
            <a:ext cx="610241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IN" sz="3600" u="none" cap="none" strike="noStrike">
                <a:solidFill>
                  <a:srgbClr val="000000"/>
                </a:solidFill>
                <a:latin typeface="Cambria"/>
                <a:ea typeface="Cambria"/>
                <a:cs typeface="Cambria"/>
                <a:sym typeface="Cambria"/>
              </a:rPr>
              <a:t>METHODOLOGY (1/2)</a:t>
            </a:r>
            <a:endParaRPr b="1" i="0" sz="1800" u="none" cap="none" strike="noStrike">
              <a:solidFill>
                <a:srgbClr val="000000"/>
              </a:solidFill>
              <a:latin typeface="Cambria"/>
              <a:ea typeface="Cambria"/>
              <a:cs typeface="Cambria"/>
              <a:sym typeface="Cambria"/>
            </a:endParaRPr>
          </a:p>
        </p:txBody>
      </p:sp>
      <p:cxnSp>
        <p:nvCxnSpPr>
          <p:cNvPr id="264" name="Google Shape;264;p33"/>
          <p:cNvCxnSpPr/>
          <p:nvPr/>
        </p:nvCxnSpPr>
        <p:spPr>
          <a:xfrm>
            <a:off x="7533040" y="5390030"/>
            <a:ext cx="619992" cy="1"/>
          </a:xfrm>
          <a:prstGeom prst="straightConnector1">
            <a:avLst/>
          </a:prstGeom>
          <a:noFill/>
          <a:ln cap="flat" cmpd="sng" w="25400">
            <a:solidFill>
              <a:schemeClr val="dk1"/>
            </a:solidFill>
            <a:prstDash val="solid"/>
            <a:miter lim="800000"/>
            <a:headEnd len="sm" w="sm" type="none"/>
            <a:tailEnd len="sm" w="sm" type="none"/>
          </a:ln>
        </p:spPr>
      </p:cxnSp>
      <p:pic>
        <p:nvPicPr>
          <p:cNvPr descr="Partners | Green Yatra" id="265" name="Google Shape;265;p33"/>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266" name="Google Shape;266;p33"/>
          <p:cNvPicPr preferRelativeResize="0"/>
          <p:nvPr/>
        </p:nvPicPr>
        <p:blipFill rotWithShape="1">
          <a:blip r:embed="rId4">
            <a:alphaModFix/>
          </a:blip>
          <a:srcRect b="0" l="0" r="0" t="0"/>
          <a:stretch/>
        </p:blipFill>
        <p:spPr>
          <a:xfrm>
            <a:off x="10885714" y="6118811"/>
            <a:ext cx="1306286" cy="7115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0" name="Shape 270"/>
        <p:cNvGrpSpPr/>
        <p:nvPr/>
      </p:nvGrpSpPr>
      <p:grpSpPr>
        <a:xfrm>
          <a:off x="0" y="0"/>
          <a:ext cx="0" cy="0"/>
          <a:chOff x="0" y="0"/>
          <a:chExt cx="0" cy="0"/>
        </a:xfrm>
      </p:grpSpPr>
      <p:sp>
        <p:nvSpPr>
          <p:cNvPr id="271" name="Google Shape;271;p34"/>
          <p:cNvSpPr/>
          <p:nvPr/>
        </p:nvSpPr>
        <p:spPr>
          <a:xfrm>
            <a:off x="-468630" y="262113"/>
            <a:ext cx="10967088" cy="7664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E7E6E6"/>
              </a:buClr>
              <a:buSzPts val="2400"/>
              <a:buFont typeface="Arial"/>
              <a:buNone/>
            </a:pPr>
            <a:r>
              <a:rPr b="1" i="0" lang="en-IN" sz="2400" u="none" cap="none" strike="noStrike">
                <a:solidFill>
                  <a:srgbClr val="E7E6E6"/>
                </a:solidFill>
                <a:latin typeface="Cambria"/>
                <a:ea typeface="Cambria"/>
                <a:cs typeface="Cambria"/>
                <a:sym typeface="Cambria"/>
              </a:rPr>
              <a:t>                                                       </a:t>
            </a:r>
            <a:r>
              <a:rPr b="1" i="0" lang="en-IN" sz="3600" u="none" cap="none" strike="noStrike">
                <a:solidFill>
                  <a:srgbClr val="000000"/>
                </a:solidFill>
                <a:latin typeface="Cambria"/>
                <a:ea typeface="Cambria"/>
                <a:cs typeface="Cambria"/>
                <a:sym typeface="Cambria"/>
              </a:rPr>
              <a:t>METHODOLOGY (2/2)</a:t>
            </a:r>
            <a:br>
              <a:rPr b="1" i="0" lang="en-IN" sz="2400" u="none" cap="none" strike="noStrike">
                <a:solidFill>
                  <a:srgbClr val="E7E6E6"/>
                </a:solidFill>
                <a:latin typeface="Cambria"/>
                <a:ea typeface="Cambria"/>
                <a:cs typeface="Cambria"/>
                <a:sym typeface="Cambria"/>
              </a:rPr>
            </a:br>
            <a:endParaRPr b="1" i="0" sz="2400" u="none" cap="none" strike="noStrike">
              <a:solidFill>
                <a:srgbClr val="E7E6E6"/>
              </a:solidFill>
              <a:latin typeface="Cambria"/>
              <a:ea typeface="Cambria"/>
              <a:cs typeface="Cambria"/>
              <a:sym typeface="Cambria"/>
            </a:endParaRPr>
          </a:p>
        </p:txBody>
      </p:sp>
      <p:sp>
        <p:nvSpPr>
          <p:cNvPr id="272" name="Google Shape;272;p34"/>
          <p:cNvSpPr/>
          <p:nvPr/>
        </p:nvSpPr>
        <p:spPr>
          <a:xfrm>
            <a:off x="254829" y="1702287"/>
            <a:ext cx="5225365" cy="3846427"/>
          </a:xfrm>
          <a:prstGeom prst="rect">
            <a:avLst/>
          </a:prstGeom>
          <a:solidFill>
            <a:schemeClr val="lt1"/>
          </a:solidFill>
          <a:ln cap="flat" cmpd="sng" w="25400">
            <a:solidFill>
              <a:srgbClr val="7D7D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2000"/>
              <a:buFont typeface="Arial"/>
              <a:buNone/>
            </a:pPr>
            <a:r>
              <a:rPr b="0" i="0" lang="en-IN" sz="2000" u="none" cap="none" strike="noStrike">
                <a:solidFill>
                  <a:schemeClr val="dk1"/>
                </a:solidFill>
                <a:latin typeface="Cambria"/>
                <a:ea typeface="Cambria"/>
                <a:cs typeface="Cambria"/>
                <a:sym typeface="Cambria"/>
              </a:rPr>
              <a:t>1.</a:t>
            </a:r>
            <a:r>
              <a:rPr b="1" i="0" lang="en-IN" sz="2000" u="none" cap="none" strike="noStrike">
                <a:solidFill>
                  <a:schemeClr val="dk1"/>
                </a:solidFill>
                <a:latin typeface="Cambria"/>
                <a:ea typeface="Cambria"/>
                <a:cs typeface="Cambria"/>
                <a:sym typeface="Cambria"/>
              </a:rPr>
              <a:t>Inclusion criteria </a:t>
            </a:r>
            <a:r>
              <a:rPr b="0" i="0" lang="en-IN" sz="2000" u="none" cap="none" strike="noStrike">
                <a:solidFill>
                  <a:schemeClr val="dk1"/>
                </a:solidFill>
                <a:latin typeface="Cambria"/>
                <a:ea typeface="Cambria"/>
                <a:cs typeface="Cambria"/>
                <a:sym typeface="Cambria"/>
              </a:rPr>
              <a:t>- Employees from different industries, with a mix of those who have undergone health checkups and those who have not.</a:t>
            </a:r>
            <a:endParaRPr b="0" i="0" sz="1600" u="none" cap="none" strike="noStrike">
              <a:solidFill>
                <a:srgbClr val="000000"/>
              </a:solidFill>
              <a:latin typeface="Cambria"/>
              <a:ea typeface="Cambria"/>
              <a:cs typeface="Cambria"/>
              <a:sym typeface="Cambria"/>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mbria"/>
              <a:ea typeface="Cambria"/>
              <a:cs typeface="Cambria"/>
              <a:sym typeface="Cambria"/>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mbria"/>
              <a:ea typeface="Cambria"/>
              <a:cs typeface="Cambria"/>
              <a:sym typeface="Cambria"/>
            </a:endParaRPr>
          </a:p>
          <a:p>
            <a:pPr indent="0" lvl="0" marL="0" marR="0" rtl="0" algn="just">
              <a:lnSpc>
                <a:spcPct val="100000"/>
              </a:lnSpc>
              <a:spcBef>
                <a:spcPts val="0"/>
              </a:spcBef>
              <a:spcAft>
                <a:spcPts val="0"/>
              </a:spcAft>
              <a:buClr>
                <a:srgbClr val="000000"/>
              </a:buClr>
              <a:buSzPts val="2000"/>
              <a:buFont typeface="Arial"/>
              <a:buNone/>
            </a:pPr>
            <a:r>
              <a:rPr b="0" i="0" lang="en-IN" sz="2000" u="none" cap="none" strike="noStrike">
                <a:solidFill>
                  <a:schemeClr val="dk1"/>
                </a:solidFill>
                <a:latin typeface="Cambria"/>
                <a:ea typeface="Cambria"/>
                <a:cs typeface="Cambria"/>
                <a:sym typeface="Cambria"/>
              </a:rPr>
              <a:t>2.</a:t>
            </a:r>
            <a:r>
              <a:rPr b="1" i="0" lang="en-IN" sz="2000" u="none" cap="none" strike="noStrike">
                <a:solidFill>
                  <a:schemeClr val="dk1"/>
                </a:solidFill>
                <a:latin typeface="Cambria"/>
                <a:ea typeface="Cambria"/>
                <a:cs typeface="Cambria"/>
                <a:sym typeface="Cambria"/>
              </a:rPr>
              <a:t>Exclusion criteria </a:t>
            </a:r>
            <a:r>
              <a:rPr b="0" i="0" lang="en-IN" sz="2000" u="none" cap="none" strike="noStrike">
                <a:solidFill>
                  <a:schemeClr val="dk1"/>
                </a:solidFill>
                <a:latin typeface="Cambria"/>
                <a:ea typeface="Cambria"/>
                <a:cs typeface="Cambria"/>
                <a:sym typeface="Cambria"/>
              </a:rPr>
              <a:t>- Employees at higher official positions that include Strategy Planning, policy, Non Functional areas like Finance, HR, and Sales.</a:t>
            </a:r>
            <a:endParaRPr b="0" i="0" sz="1600" u="none" cap="none" strike="noStrike">
              <a:solidFill>
                <a:srgbClr val="000000"/>
              </a:solidFill>
              <a:latin typeface="Cambria"/>
              <a:ea typeface="Cambria"/>
              <a:cs typeface="Cambria"/>
              <a:sym typeface="Cambria"/>
            </a:endParaRPr>
          </a:p>
        </p:txBody>
      </p:sp>
      <p:sp>
        <p:nvSpPr>
          <p:cNvPr id="273" name="Google Shape;273;p34"/>
          <p:cNvSpPr txBox="1"/>
          <p:nvPr/>
        </p:nvSpPr>
        <p:spPr>
          <a:xfrm>
            <a:off x="993133" y="1248726"/>
            <a:ext cx="3748755" cy="429892"/>
          </a:xfrm>
          <a:prstGeom prst="rect">
            <a:avLst/>
          </a:prstGeom>
          <a:solidFill>
            <a:srgbClr val="FFFACC"/>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70C0"/>
              </a:buClr>
              <a:buSzPts val="2400"/>
              <a:buFont typeface="Arial"/>
              <a:buNone/>
            </a:pPr>
            <a:r>
              <a:rPr b="1" i="0" lang="en-IN" sz="2400" u="none" cap="none" strike="noStrike">
                <a:solidFill>
                  <a:srgbClr val="0070C0"/>
                </a:solidFill>
                <a:latin typeface="Cambria"/>
                <a:ea typeface="Cambria"/>
                <a:cs typeface="Cambria"/>
                <a:sym typeface="Cambria"/>
              </a:rPr>
              <a:t>   SELECTION CRITERIA</a:t>
            </a:r>
            <a:endParaRPr b="1" i="0" sz="2400" u="none" cap="none" strike="noStrike">
              <a:solidFill>
                <a:srgbClr val="0070C0"/>
              </a:solidFill>
              <a:latin typeface="Cambria"/>
              <a:ea typeface="Cambria"/>
              <a:cs typeface="Cambria"/>
              <a:sym typeface="Cambria"/>
            </a:endParaRPr>
          </a:p>
        </p:txBody>
      </p:sp>
      <p:sp>
        <p:nvSpPr>
          <p:cNvPr id="274" name="Google Shape;274;p34"/>
          <p:cNvSpPr/>
          <p:nvPr/>
        </p:nvSpPr>
        <p:spPr>
          <a:xfrm>
            <a:off x="5820557" y="1702287"/>
            <a:ext cx="5854458" cy="3846427"/>
          </a:xfrm>
          <a:prstGeom prst="rect">
            <a:avLst/>
          </a:prstGeom>
          <a:solidFill>
            <a:schemeClr val="lt1"/>
          </a:solidFill>
          <a:ln cap="flat" cmpd="sng" w="25400">
            <a:solidFill>
              <a:srgbClr val="7D7D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mbria"/>
              <a:ea typeface="Cambria"/>
              <a:cs typeface="Cambria"/>
              <a:sym typeface="Cambria"/>
            </a:endParaRPr>
          </a:p>
        </p:txBody>
      </p:sp>
      <p:sp>
        <p:nvSpPr>
          <p:cNvPr id="275" name="Google Shape;275;p34"/>
          <p:cNvSpPr/>
          <p:nvPr/>
        </p:nvSpPr>
        <p:spPr>
          <a:xfrm>
            <a:off x="5866371" y="1990407"/>
            <a:ext cx="2839720" cy="2170430"/>
          </a:xfrm>
          <a:prstGeom prst="roundRect">
            <a:avLst>
              <a:gd fmla="val 7071" name="adj"/>
            </a:avLst>
          </a:prstGeom>
          <a:solidFill>
            <a:schemeClr val="lt1"/>
          </a:solidFill>
          <a:ln cap="flat" cmpd="sng" w="25400">
            <a:solidFill>
              <a:srgbClr val="7D7D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None/>
            </a:pPr>
            <a:r>
              <a:t/>
            </a:r>
            <a:endParaRPr b="0" i="0" sz="1800" u="none" cap="none" strike="noStrike">
              <a:solidFill>
                <a:schemeClr val="dk1"/>
              </a:solidFill>
              <a:latin typeface="Cambria"/>
              <a:ea typeface="Cambria"/>
              <a:cs typeface="Cambria"/>
              <a:sym typeface="Cambria"/>
            </a:endParaRPr>
          </a:p>
          <a:p>
            <a:pPr indent="0" lvl="0" marL="0" marR="0" rtl="0" algn="just">
              <a:lnSpc>
                <a:spcPct val="100000"/>
              </a:lnSpc>
              <a:spcBef>
                <a:spcPts val="0"/>
              </a:spcBef>
              <a:spcAft>
                <a:spcPts val="0"/>
              </a:spcAft>
              <a:buNone/>
            </a:pPr>
            <a:r>
              <a:t/>
            </a:r>
            <a:endParaRPr b="0" i="0" sz="1800" u="none" cap="none" strike="noStrike">
              <a:solidFill>
                <a:schemeClr val="dk1"/>
              </a:solidFill>
              <a:latin typeface="Cambria"/>
              <a:ea typeface="Cambria"/>
              <a:cs typeface="Cambria"/>
              <a:sym typeface="Cambria"/>
            </a:endParaRPr>
          </a:p>
          <a:p>
            <a:pPr indent="0" lvl="0" marL="0" marR="0" rtl="0" algn="just">
              <a:lnSpc>
                <a:spcPct val="100000"/>
              </a:lnSpc>
              <a:spcBef>
                <a:spcPts val="0"/>
              </a:spcBef>
              <a:spcAft>
                <a:spcPts val="0"/>
              </a:spcAft>
              <a:buNone/>
            </a:pPr>
            <a:r>
              <a:t/>
            </a:r>
            <a:endParaRPr b="0" i="0" sz="1800" u="none" cap="none" strike="noStrike">
              <a:solidFill>
                <a:schemeClr val="dk1"/>
              </a:solidFill>
              <a:latin typeface="Cambria"/>
              <a:ea typeface="Cambria"/>
              <a:cs typeface="Cambria"/>
              <a:sym typeface="Cambria"/>
            </a:endParaRPr>
          </a:p>
        </p:txBody>
      </p:sp>
      <p:sp>
        <p:nvSpPr>
          <p:cNvPr id="276" name="Google Shape;276;p34"/>
          <p:cNvSpPr/>
          <p:nvPr/>
        </p:nvSpPr>
        <p:spPr>
          <a:xfrm>
            <a:off x="5621138" y="1811898"/>
            <a:ext cx="380805" cy="381287"/>
          </a:xfrm>
          <a:prstGeom prst="ellipse">
            <a:avLst/>
          </a:prstGeom>
          <a:solidFill>
            <a:srgbClr val="FFFACC"/>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IN" sz="1600" u="none" cap="none" strike="noStrike">
                <a:solidFill>
                  <a:srgbClr val="0070C0"/>
                </a:solidFill>
                <a:latin typeface="Cambria"/>
                <a:ea typeface="Cambria"/>
                <a:cs typeface="Cambria"/>
                <a:sym typeface="Cambria"/>
              </a:rPr>
              <a:t>1</a:t>
            </a:r>
            <a:endParaRPr b="1" i="0" sz="2400" u="none" cap="none" strike="noStrike">
              <a:solidFill>
                <a:srgbClr val="0070C0"/>
              </a:solidFill>
              <a:latin typeface="Cambria"/>
              <a:ea typeface="Cambria"/>
              <a:cs typeface="Cambria"/>
              <a:sym typeface="Cambria"/>
            </a:endParaRPr>
          </a:p>
        </p:txBody>
      </p:sp>
      <p:sp>
        <p:nvSpPr>
          <p:cNvPr id="277" name="Google Shape;277;p34"/>
          <p:cNvSpPr/>
          <p:nvPr/>
        </p:nvSpPr>
        <p:spPr>
          <a:xfrm>
            <a:off x="7478934" y="4490312"/>
            <a:ext cx="3528156" cy="954770"/>
          </a:xfrm>
          <a:prstGeom prst="roundRect">
            <a:avLst>
              <a:gd fmla="val 7071" name="adj"/>
            </a:avLst>
          </a:prstGeom>
          <a:solidFill>
            <a:schemeClr val="lt1"/>
          </a:solidFill>
          <a:ln cap="flat" cmpd="sng" w="25400">
            <a:solidFill>
              <a:schemeClr val="dk1"/>
            </a:solidFill>
            <a:prstDash val="solid"/>
            <a:round/>
            <a:headEnd len="sm" w="sm" type="none"/>
            <a:tailEnd len="sm" w="sm" type="none"/>
          </a:ln>
          <a:effectLst>
            <a:outerShdw blurRad="63500" sx="102000" rotWithShape="0" algn="ctr" sy="102000">
              <a:srgbClr val="000000">
                <a:alpha val="40000"/>
              </a:srgbClr>
            </a:outerShdw>
          </a:effectLst>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0C0C0C"/>
              </a:solidFill>
              <a:latin typeface="Cambria"/>
              <a:ea typeface="Cambria"/>
              <a:cs typeface="Cambria"/>
              <a:sym typeface="Cambria"/>
            </a:endParaRPr>
          </a:p>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0C0C0C"/>
              </a:solidFill>
              <a:latin typeface="Cambria"/>
              <a:ea typeface="Cambria"/>
              <a:cs typeface="Cambria"/>
              <a:sym typeface="Cambria"/>
            </a:endParaRPr>
          </a:p>
          <a:p>
            <a:pPr indent="0" lvl="0" marL="0" marR="0" rtl="0" algn="ctr">
              <a:lnSpc>
                <a:spcPct val="100000"/>
              </a:lnSpc>
              <a:spcBef>
                <a:spcPts val="0"/>
              </a:spcBef>
              <a:spcAft>
                <a:spcPts val="0"/>
              </a:spcAft>
              <a:buClr>
                <a:schemeClr val="dk1"/>
              </a:buClr>
              <a:buSzPts val="1200"/>
              <a:buFont typeface="Calibri"/>
              <a:buNone/>
            </a:pPr>
            <a:r>
              <a:t/>
            </a:r>
            <a:endParaRPr b="0" i="0" sz="1200" u="none" cap="none" strike="noStrike">
              <a:solidFill>
                <a:srgbClr val="0C0C0C"/>
              </a:solidFill>
              <a:latin typeface="Cambria"/>
              <a:ea typeface="Cambria"/>
              <a:cs typeface="Cambria"/>
              <a:sym typeface="Cambria"/>
            </a:endParaRPr>
          </a:p>
        </p:txBody>
      </p:sp>
      <p:sp>
        <p:nvSpPr>
          <p:cNvPr id="278" name="Google Shape;278;p34"/>
          <p:cNvSpPr txBox="1"/>
          <p:nvPr/>
        </p:nvSpPr>
        <p:spPr>
          <a:xfrm>
            <a:off x="7618255" y="4587329"/>
            <a:ext cx="3375930" cy="8309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IN" sz="1600" u="none" cap="none" strike="noStrike">
                <a:solidFill>
                  <a:srgbClr val="000000"/>
                </a:solidFill>
                <a:latin typeface="Cambria"/>
                <a:ea typeface="Cambria"/>
                <a:cs typeface="Cambria"/>
                <a:sym typeface="Cambria"/>
              </a:rPr>
              <a:t>ANALYSIS PLAN </a:t>
            </a:r>
            <a:endParaRPr b="0" i="0" sz="16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1400"/>
              <a:buFont typeface="Arial"/>
              <a:buNone/>
            </a:pPr>
            <a:r>
              <a:rPr b="0" i="0" lang="en-IN" sz="1600" u="none" cap="none" strike="noStrike">
                <a:solidFill>
                  <a:srgbClr val="000000"/>
                </a:solidFill>
                <a:latin typeface="Cambria"/>
                <a:ea typeface="Cambria"/>
                <a:cs typeface="Cambria"/>
                <a:sym typeface="Cambria"/>
              </a:rPr>
              <a:t>The Data Analysis would be done on MS Excel</a:t>
            </a:r>
            <a:endParaRPr b="0" i="0" sz="1600" u="none" cap="none" strike="noStrike">
              <a:solidFill>
                <a:srgbClr val="000000"/>
              </a:solidFill>
              <a:latin typeface="Cambria"/>
              <a:ea typeface="Cambria"/>
              <a:cs typeface="Cambria"/>
              <a:sym typeface="Cambria"/>
            </a:endParaRPr>
          </a:p>
        </p:txBody>
      </p:sp>
      <p:sp>
        <p:nvSpPr>
          <p:cNvPr id="279" name="Google Shape;279;p34"/>
          <p:cNvSpPr/>
          <p:nvPr/>
        </p:nvSpPr>
        <p:spPr>
          <a:xfrm>
            <a:off x="7208887" y="4382904"/>
            <a:ext cx="438956" cy="391023"/>
          </a:xfrm>
          <a:prstGeom prst="ellipse">
            <a:avLst/>
          </a:prstGeom>
          <a:solidFill>
            <a:srgbClr val="FFFACC"/>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IN" sz="1600" u="none" cap="none" strike="noStrike">
                <a:solidFill>
                  <a:srgbClr val="0070C0"/>
                </a:solidFill>
                <a:latin typeface="Cambria"/>
                <a:ea typeface="Cambria"/>
                <a:cs typeface="Cambria"/>
                <a:sym typeface="Cambria"/>
              </a:rPr>
              <a:t>3</a:t>
            </a:r>
            <a:endParaRPr b="1" i="0" sz="1600" u="none" cap="none" strike="noStrike">
              <a:solidFill>
                <a:srgbClr val="0070C0"/>
              </a:solidFill>
              <a:latin typeface="Cambria"/>
              <a:ea typeface="Cambria"/>
              <a:cs typeface="Cambria"/>
              <a:sym typeface="Cambria"/>
            </a:endParaRPr>
          </a:p>
        </p:txBody>
      </p:sp>
      <p:sp>
        <p:nvSpPr>
          <p:cNvPr id="280" name="Google Shape;280;p34"/>
          <p:cNvSpPr txBox="1"/>
          <p:nvPr/>
        </p:nvSpPr>
        <p:spPr>
          <a:xfrm>
            <a:off x="6719205" y="1333615"/>
            <a:ext cx="4057162" cy="351646"/>
          </a:xfrm>
          <a:prstGeom prst="rect">
            <a:avLst/>
          </a:prstGeom>
          <a:solidFill>
            <a:srgbClr val="FFFACC"/>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70C0"/>
              </a:buClr>
              <a:buSzPts val="2400"/>
              <a:buFont typeface="Arial"/>
              <a:buNone/>
            </a:pPr>
            <a:r>
              <a:rPr b="1" i="0" lang="en-IN" sz="2400" u="none" cap="none" strike="noStrike">
                <a:solidFill>
                  <a:srgbClr val="0070C0"/>
                </a:solidFill>
                <a:latin typeface="Cambria"/>
                <a:ea typeface="Cambria"/>
                <a:cs typeface="Cambria"/>
                <a:sym typeface="Cambria"/>
              </a:rPr>
              <a:t>DATA &amp; ANALYSIS PLAN</a:t>
            </a:r>
            <a:endParaRPr b="1" i="0" sz="2400" u="none" cap="none" strike="noStrike">
              <a:solidFill>
                <a:srgbClr val="0070C0"/>
              </a:solidFill>
              <a:latin typeface="Cambria"/>
              <a:ea typeface="Cambria"/>
              <a:cs typeface="Cambria"/>
              <a:sym typeface="Cambria"/>
            </a:endParaRPr>
          </a:p>
        </p:txBody>
      </p:sp>
      <p:pic>
        <p:nvPicPr>
          <p:cNvPr descr="Partners | Green Yatra" id="281" name="Google Shape;281;p34"/>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282" name="Google Shape;282;p34"/>
          <p:cNvPicPr preferRelativeResize="0"/>
          <p:nvPr/>
        </p:nvPicPr>
        <p:blipFill rotWithShape="1">
          <a:blip r:embed="rId4">
            <a:alphaModFix/>
          </a:blip>
          <a:srcRect b="0" l="0" r="0" t="0"/>
          <a:stretch/>
        </p:blipFill>
        <p:spPr>
          <a:xfrm>
            <a:off x="10885714" y="6118811"/>
            <a:ext cx="1306286" cy="711515"/>
          </a:xfrm>
          <a:prstGeom prst="rect">
            <a:avLst/>
          </a:prstGeom>
          <a:noFill/>
          <a:ln>
            <a:noFill/>
          </a:ln>
        </p:spPr>
      </p:pic>
      <p:sp>
        <p:nvSpPr>
          <p:cNvPr id="283" name="Google Shape;283;p34"/>
          <p:cNvSpPr/>
          <p:nvPr/>
        </p:nvSpPr>
        <p:spPr>
          <a:xfrm>
            <a:off x="8892844" y="1983016"/>
            <a:ext cx="2644959" cy="2170430"/>
          </a:xfrm>
          <a:prstGeom prst="roundRect">
            <a:avLst>
              <a:gd fmla="val 7071" name="adj"/>
            </a:avLst>
          </a:prstGeom>
          <a:solidFill>
            <a:schemeClr val="lt1"/>
          </a:solidFill>
          <a:ln cap="flat" cmpd="sng" w="25400">
            <a:solidFill>
              <a:schemeClr val="dk1"/>
            </a:solidFill>
            <a:prstDash val="solid"/>
            <a:round/>
            <a:headEnd len="sm" w="sm" type="none"/>
            <a:tailEnd len="sm" w="sm" type="none"/>
          </a:ln>
          <a:effectLst>
            <a:outerShdw blurRad="63500" sx="102000" rotWithShape="0" algn="ctr" sy="102000">
              <a:srgbClr val="000000">
                <a:alpha val="40000"/>
              </a:srgbClr>
            </a:outerShdw>
          </a:effectLst>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mbria"/>
              <a:ea typeface="Cambria"/>
              <a:cs typeface="Cambria"/>
              <a:sym typeface="Cambria"/>
            </a:endParaRPr>
          </a:p>
          <a:p>
            <a:pPr indent="-152400" lvl="0" marL="228600" marR="0" rtl="0" algn="l">
              <a:lnSpc>
                <a:spcPct val="100000"/>
              </a:lnSpc>
              <a:spcBef>
                <a:spcPts val="0"/>
              </a:spcBef>
              <a:spcAft>
                <a:spcPts val="0"/>
              </a:spcAft>
              <a:buClr>
                <a:schemeClr val="dk1"/>
              </a:buClr>
              <a:buSzPts val="1200"/>
              <a:buFont typeface="Arial"/>
              <a:buNone/>
            </a:pPr>
            <a:r>
              <a:t/>
            </a:r>
            <a:endParaRPr b="1" i="0" sz="1200" u="none" cap="none" strike="noStrike">
              <a:solidFill>
                <a:srgbClr val="000000"/>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1200"/>
              <a:buFont typeface="Calibri"/>
              <a:buNone/>
            </a:pPr>
            <a:r>
              <a:t/>
            </a:r>
            <a:endParaRPr b="1" i="0" sz="1200" u="none" cap="none" strike="noStrike">
              <a:solidFill>
                <a:srgbClr val="000000"/>
              </a:solidFill>
              <a:latin typeface="Cambria"/>
              <a:ea typeface="Cambria"/>
              <a:cs typeface="Cambria"/>
              <a:sym typeface="Cambria"/>
            </a:endParaRPr>
          </a:p>
        </p:txBody>
      </p:sp>
      <p:sp>
        <p:nvSpPr>
          <p:cNvPr id="284" name="Google Shape;284;p34"/>
          <p:cNvSpPr/>
          <p:nvPr/>
        </p:nvSpPr>
        <p:spPr>
          <a:xfrm>
            <a:off x="8784744" y="1799675"/>
            <a:ext cx="380806" cy="381287"/>
          </a:xfrm>
          <a:prstGeom prst="ellipse">
            <a:avLst/>
          </a:prstGeom>
          <a:solidFill>
            <a:srgbClr val="FFFACC"/>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IN" sz="1600" u="none" cap="none" strike="noStrike">
                <a:solidFill>
                  <a:srgbClr val="0070C0"/>
                </a:solidFill>
                <a:latin typeface="Cambria"/>
                <a:ea typeface="Cambria"/>
                <a:cs typeface="Cambria"/>
                <a:sym typeface="Cambria"/>
              </a:rPr>
              <a:t>2</a:t>
            </a:r>
            <a:endParaRPr b="1" i="0" sz="1600" u="none" cap="none" strike="noStrike">
              <a:solidFill>
                <a:srgbClr val="0070C0"/>
              </a:solidFill>
              <a:latin typeface="Cambria"/>
              <a:ea typeface="Cambria"/>
              <a:cs typeface="Cambria"/>
              <a:sym typeface="Cambria"/>
            </a:endParaRPr>
          </a:p>
        </p:txBody>
      </p:sp>
      <p:sp>
        <p:nvSpPr>
          <p:cNvPr id="285" name="Google Shape;285;p34"/>
          <p:cNvSpPr/>
          <p:nvPr/>
        </p:nvSpPr>
        <p:spPr>
          <a:xfrm>
            <a:off x="5935521" y="2261657"/>
            <a:ext cx="2730680" cy="160915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IN" sz="1400" u="none" cap="none" strike="noStrike">
                <a:solidFill>
                  <a:srgbClr val="000000"/>
                </a:solidFill>
                <a:latin typeface="Cambria"/>
                <a:ea typeface="Cambria"/>
                <a:cs typeface="Cambria"/>
                <a:sym typeface="Cambria"/>
              </a:rPr>
              <a:t>STUDY TOOL - </a:t>
            </a:r>
            <a:endParaRPr b="1" i="0" sz="1400" u="none" cap="none" strike="noStrike">
              <a:solidFill>
                <a:srgbClr val="000000"/>
              </a:solidFill>
              <a:latin typeface="Cambria"/>
              <a:ea typeface="Cambria"/>
              <a:cs typeface="Cambria"/>
              <a:sym typeface="Cambria"/>
            </a:endParaRPr>
          </a:p>
          <a:p>
            <a:pPr indent="-228600" lvl="0" marL="228600" marR="0" rtl="0" algn="l">
              <a:lnSpc>
                <a:spcPct val="100000"/>
              </a:lnSpc>
              <a:spcBef>
                <a:spcPts val="0"/>
              </a:spcBef>
              <a:spcAft>
                <a:spcPts val="0"/>
              </a:spcAft>
              <a:buClr>
                <a:srgbClr val="000000"/>
              </a:buClr>
              <a:buSzPts val="1400"/>
              <a:buFont typeface="Arial"/>
              <a:buAutoNum type="arabicPeriod"/>
            </a:pPr>
            <a:r>
              <a:rPr b="0" i="0" lang="en-IN" sz="1600" u="none" cap="none" strike="noStrike">
                <a:solidFill>
                  <a:srgbClr val="000000"/>
                </a:solidFill>
                <a:latin typeface="Cambria"/>
                <a:ea typeface="Cambria"/>
                <a:cs typeface="Cambria"/>
                <a:sym typeface="Cambria"/>
              </a:rPr>
              <a:t>Semi structured questionnaire containing closed and open questions.</a:t>
            </a:r>
            <a:endParaRPr b="0" i="0" sz="1600" u="none" cap="none" strike="noStrike">
              <a:solidFill>
                <a:srgbClr val="000000"/>
              </a:solidFill>
              <a:latin typeface="Cambria"/>
              <a:ea typeface="Cambria"/>
              <a:cs typeface="Cambria"/>
              <a:sym typeface="Cambria"/>
            </a:endParaRPr>
          </a:p>
          <a:p>
            <a:pPr indent="-228600" lvl="0" marL="228600" marR="0" rtl="0" algn="just">
              <a:lnSpc>
                <a:spcPct val="100000"/>
              </a:lnSpc>
              <a:spcBef>
                <a:spcPts val="0"/>
              </a:spcBef>
              <a:spcAft>
                <a:spcPts val="0"/>
              </a:spcAft>
              <a:buClr>
                <a:srgbClr val="000000"/>
              </a:buClr>
              <a:buSzPts val="1400"/>
              <a:buFont typeface="Arial"/>
              <a:buAutoNum type="arabicPeriod"/>
            </a:pPr>
            <a:r>
              <a:rPr b="0" i="0" lang="en-IN" sz="1600" u="none" cap="none" strike="noStrike">
                <a:solidFill>
                  <a:srgbClr val="000000"/>
                </a:solidFill>
                <a:latin typeface="Cambria"/>
                <a:ea typeface="Cambria"/>
                <a:cs typeface="Cambria"/>
                <a:sym typeface="Cambria"/>
              </a:rPr>
              <a:t>The tool includes questions for individuals who have undergone health checkups.</a:t>
            </a:r>
            <a:endParaRPr b="0" i="0" sz="1600" u="none" cap="none" strike="noStrike">
              <a:solidFill>
                <a:srgbClr val="000000"/>
              </a:solidFill>
              <a:latin typeface="Cambria"/>
              <a:ea typeface="Cambria"/>
              <a:cs typeface="Cambria"/>
              <a:sym typeface="Cambria"/>
            </a:endParaRPr>
          </a:p>
        </p:txBody>
      </p:sp>
      <p:sp>
        <p:nvSpPr>
          <p:cNvPr id="286" name="Google Shape;286;p34"/>
          <p:cNvSpPr/>
          <p:nvPr/>
        </p:nvSpPr>
        <p:spPr>
          <a:xfrm>
            <a:off x="8907421" y="2180962"/>
            <a:ext cx="2541581" cy="187895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IN" sz="1400" u="none" cap="none" strike="noStrike">
                <a:solidFill>
                  <a:srgbClr val="000000"/>
                </a:solidFill>
                <a:latin typeface="Cambria"/>
                <a:ea typeface="Cambria"/>
                <a:cs typeface="Cambria"/>
                <a:sym typeface="Cambria"/>
              </a:rPr>
              <a:t>    METHOD OF DATA</a:t>
            </a:r>
            <a:r>
              <a:rPr b="1" i="0" lang="en-IN" sz="1400" u="none" cap="none" strike="noStrike">
                <a:solidFill>
                  <a:srgbClr val="0C0C0C"/>
                </a:solidFill>
                <a:latin typeface="Cambria"/>
                <a:ea typeface="Cambria"/>
                <a:cs typeface="Cambria"/>
                <a:sym typeface="Cambria"/>
              </a:rPr>
              <a:t>    </a:t>
            </a:r>
            <a:endParaRPr/>
          </a:p>
          <a:p>
            <a:pPr indent="0" lvl="0" marL="0" marR="0" rtl="0" algn="l">
              <a:lnSpc>
                <a:spcPct val="100000"/>
              </a:lnSpc>
              <a:spcBef>
                <a:spcPts val="0"/>
              </a:spcBef>
              <a:spcAft>
                <a:spcPts val="0"/>
              </a:spcAft>
              <a:buClr>
                <a:srgbClr val="000000"/>
              </a:buClr>
              <a:buSzPts val="1400"/>
              <a:buFont typeface="Arial"/>
              <a:buNone/>
            </a:pPr>
            <a:r>
              <a:rPr b="1" i="0" lang="en-IN" sz="1400" u="none" cap="none" strike="noStrike">
                <a:solidFill>
                  <a:srgbClr val="0C0C0C"/>
                </a:solidFill>
                <a:latin typeface="Cambria"/>
                <a:ea typeface="Cambria"/>
                <a:cs typeface="Cambria"/>
                <a:sym typeface="Cambria"/>
              </a:rPr>
              <a:t>    COLLECTION </a:t>
            </a:r>
            <a:endParaRPr b="0" i="0" sz="1400" u="none" cap="none" strike="noStrike">
              <a:solidFill>
                <a:srgbClr val="000000"/>
              </a:solidFill>
              <a:latin typeface="Cambria"/>
              <a:ea typeface="Cambria"/>
              <a:cs typeface="Cambria"/>
              <a:sym typeface="Cambria"/>
            </a:endParaRPr>
          </a:p>
          <a:p>
            <a:pPr indent="-228600" lvl="0" marL="228600" marR="0" rtl="0" algn="just">
              <a:lnSpc>
                <a:spcPct val="100000"/>
              </a:lnSpc>
              <a:spcBef>
                <a:spcPts val="0"/>
              </a:spcBef>
              <a:spcAft>
                <a:spcPts val="0"/>
              </a:spcAft>
              <a:buClr>
                <a:srgbClr val="0C0C0C"/>
              </a:buClr>
              <a:buSzPts val="1400"/>
              <a:buFont typeface="Arial"/>
              <a:buAutoNum type="arabicPeriod"/>
            </a:pPr>
            <a:r>
              <a:rPr b="0" i="0" lang="en-IN" sz="1600" u="none" cap="none" strike="noStrike">
                <a:solidFill>
                  <a:srgbClr val="0C0C0C"/>
                </a:solidFill>
                <a:latin typeface="Cambria"/>
                <a:ea typeface="Cambria"/>
                <a:cs typeface="Cambria"/>
                <a:sym typeface="Cambria"/>
              </a:rPr>
              <a:t>The Google form was circulated among the eligible participants and their responses were recorded and stored in MS Excel Spreadsheet</a:t>
            </a:r>
            <a:endParaRPr b="0" i="0" sz="1600" u="none" cap="none" strike="noStrike">
              <a:solidFill>
                <a:srgbClr val="000000"/>
              </a:solidFill>
              <a:latin typeface="Cambria"/>
              <a:ea typeface="Cambria"/>
              <a:cs typeface="Cambria"/>
              <a:sym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90" name="Shape 290"/>
        <p:cNvGrpSpPr/>
        <p:nvPr/>
      </p:nvGrpSpPr>
      <p:grpSpPr>
        <a:xfrm>
          <a:off x="0" y="0"/>
          <a:ext cx="0" cy="0"/>
          <a:chOff x="0" y="0"/>
          <a:chExt cx="0" cy="0"/>
        </a:xfrm>
      </p:grpSpPr>
      <p:sp>
        <p:nvSpPr>
          <p:cNvPr id="291" name="Google Shape;291;p35"/>
          <p:cNvSpPr/>
          <p:nvPr/>
        </p:nvSpPr>
        <p:spPr>
          <a:xfrm rot="-186576">
            <a:off x="1615128" y="403629"/>
            <a:ext cx="8417194" cy="1180431"/>
          </a:xfrm>
          <a:prstGeom prst="rect">
            <a:avLst/>
          </a:prstGeom>
          <a:solidFill>
            <a:srgbClr val="C9DAF8"/>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lang="en-IN" sz="3600">
                <a:solidFill>
                  <a:schemeClr val="dk1"/>
                </a:solidFill>
                <a:latin typeface="Cambria"/>
                <a:ea typeface="Cambria"/>
                <a:cs typeface="Cambria"/>
                <a:sym typeface="Cambria"/>
              </a:rPr>
              <a:t>Ethical Consideration &amp; Limitations</a:t>
            </a:r>
            <a:endParaRPr b="1" i="0" sz="3600" u="none" cap="none" strike="noStrike">
              <a:solidFill>
                <a:schemeClr val="dk1"/>
              </a:solidFill>
              <a:latin typeface="Cambria"/>
              <a:ea typeface="Cambria"/>
              <a:cs typeface="Cambria"/>
              <a:sym typeface="Cambria"/>
            </a:endParaRPr>
          </a:p>
        </p:txBody>
      </p:sp>
      <p:sp>
        <p:nvSpPr>
          <p:cNvPr id="292" name="Google Shape;292;p35"/>
          <p:cNvSpPr/>
          <p:nvPr/>
        </p:nvSpPr>
        <p:spPr>
          <a:xfrm>
            <a:off x="607525" y="1176450"/>
            <a:ext cx="10383650" cy="2266300"/>
          </a:xfrm>
          <a:prstGeom prst="flowChartManualInput">
            <a:avLst/>
          </a:prstGeom>
          <a:solidFill>
            <a:schemeClr val="lt1"/>
          </a:solidFill>
          <a:ln cap="flat" cmpd="sng" w="9525">
            <a:solidFill>
              <a:srgbClr val="0C0C0C"/>
            </a:solidFill>
            <a:prstDash val="solid"/>
            <a:miter lim="800000"/>
            <a:headEnd len="sm" w="sm" type="none"/>
            <a:tailEnd len="sm" w="sm" type="none"/>
          </a:ln>
        </p:spPr>
        <p:txBody>
          <a:bodyPr anchorCtr="0" anchor="ctr" bIns="45700" lIns="91425" spcFirstLastPara="1" rIns="91425" wrap="square" tIns="45700">
            <a:noAutofit/>
          </a:bodyPr>
          <a:lstStyle/>
          <a:p>
            <a:pPr indent="0" lvl="0" marL="0" rtl="0" algn="just">
              <a:spcBef>
                <a:spcPts val="0"/>
              </a:spcBef>
              <a:spcAft>
                <a:spcPts val="0"/>
              </a:spcAft>
              <a:buClr>
                <a:schemeClr val="dk1"/>
              </a:buClr>
              <a:buSzPts val="1400"/>
              <a:buFont typeface="Arial"/>
              <a:buNone/>
            </a:pPr>
            <a:r>
              <a:t/>
            </a:r>
            <a:endParaRPr sz="2100">
              <a:solidFill>
                <a:schemeClr val="dk1"/>
              </a:solidFill>
              <a:latin typeface="Cambria"/>
              <a:ea typeface="Cambria"/>
              <a:cs typeface="Cambria"/>
              <a:sym typeface="Cambria"/>
            </a:endParaRPr>
          </a:p>
          <a:p>
            <a:pPr indent="-330200" lvl="0" marL="285750" rtl="0" algn="just">
              <a:spcBef>
                <a:spcPts val="0"/>
              </a:spcBef>
              <a:spcAft>
                <a:spcPts val="0"/>
              </a:spcAft>
              <a:buClr>
                <a:schemeClr val="dk1"/>
              </a:buClr>
              <a:buSzPts val="2100"/>
              <a:buFont typeface="Cambria"/>
              <a:buChar char="•"/>
            </a:pPr>
            <a:r>
              <a:rPr lang="en-IN" sz="2100">
                <a:solidFill>
                  <a:schemeClr val="dk1"/>
                </a:solidFill>
                <a:latin typeface="Cambria"/>
                <a:ea typeface="Cambria"/>
                <a:cs typeface="Cambria"/>
                <a:sym typeface="Cambria"/>
              </a:rPr>
              <a:t>Informed consent taken from all participants</a:t>
            </a:r>
            <a:endParaRPr sz="2100">
              <a:solidFill>
                <a:schemeClr val="dk1"/>
              </a:solidFill>
              <a:latin typeface="Cambria"/>
              <a:ea typeface="Cambria"/>
              <a:cs typeface="Cambria"/>
              <a:sym typeface="Cambria"/>
            </a:endParaRPr>
          </a:p>
          <a:p>
            <a:pPr indent="-196850" lvl="0" marL="285750" rtl="0" algn="just">
              <a:spcBef>
                <a:spcPts val="0"/>
              </a:spcBef>
              <a:spcAft>
                <a:spcPts val="0"/>
              </a:spcAft>
              <a:buClr>
                <a:schemeClr val="dk1"/>
              </a:buClr>
              <a:buSzPts val="1400"/>
              <a:buFont typeface="Arial"/>
              <a:buNone/>
            </a:pPr>
            <a:r>
              <a:t/>
            </a:r>
            <a:endParaRPr sz="2100">
              <a:solidFill>
                <a:schemeClr val="dk1"/>
              </a:solidFill>
              <a:latin typeface="Cambria"/>
              <a:ea typeface="Cambria"/>
              <a:cs typeface="Cambria"/>
              <a:sym typeface="Cambria"/>
            </a:endParaRPr>
          </a:p>
          <a:p>
            <a:pPr indent="-330200" lvl="0" marL="285750" rtl="0" algn="just">
              <a:spcBef>
                <a:spcPts val="0"/>
              </a:spcBef>
              <a:spcAft>
                <a:spcPts val="0"/>
              </a:spcAft>
              <a:buClr>
                <a:schemeClr val="dk1"/>
              </a:buClr>
              <a:buSzPts val="2100"/>
              <a:buFont typeface="Cambria"/>
              <a:buChar char="•"/>
            </a:pPr>
            <a:r>
              <a:rPr lang="en-IN" sz="2100">
                <a:solidFill>
                  <a:schemeClr val="dk1"/>
                </a:solidFill>
                <a:latin typeface="Cambria"/>
                <a:ea typeface="Cambria"/>
                <a:cs typeface="Cambria"/>
                <a:sym typeface="Cambria"/>
              </a:rPr>
              <a:t>Confidentiality of data ensured.</a:t>
            </a:r>
            <a:endParaRPr sz="2100">
              <a:solidFill>
                <a:schemeClr val="dk1"/>
              </a:solidFill>
              <a:latin typeface="Cambria"/>
              <a:ea typeface="Cambria"/>
              <a:cs typeface="Cambria"/>
              <a:sym typeface="Cambria"/>
            </a:endParaRPr>
          </a:p>
          <a:p>
            <a:pPr indent="0" lvl="0" marL="457200" rtl="0" algn="just">
              <a:spcBef>
                <a:spcPts val="0"/>
              </a:spcBef>
              <a:spcAft>
                <a:spcPts val="0"/>
              </a:spcAft>
              <a:buNone/>
            </a:pPr>
            <a:r>
              <a:t/>
            </a:r>
            <a:endParaRPr sz="2100">
              <a:solidFill>
                <a:schemeClr val="dk1"/>
              </a:solidFill>
              <a:latin typeface="Cambria"/>
              <a:ea typeface="Cambria"/>
              <a:cs typeface="Cambria"/>
              <a:sym typeface="Cambria"/>
            </a:endParaRPr>
          </a:p>
          <a:p>
            <a:pPr indent="-330200" lvl="0" marL="285750" rtl="0" algn="just">
              <a:spcBef>
                <a:spcPts val="0"/>
              </a:spcBef>
              <a:spcAft>
                <a:spcPts val="0"/>
              </a:spcAft>
              <a:buClr>
                <a:schemeClr val="dk1"/>
              </a:buClr>
              <a:buSzPts val="2100"/>
              <a:buFont typeface="Cambria"/>
              <a:buChar char="•"/>
            </a:pPr>
            <a:r>
              <a:rPr lang="en-IN" sz="2100">
                <a:solidFill>
                  <a:schemeClr val="dk1"/>
                </a:solidFill>
                <a:latin typeface="Cambria"/>
                <a:ea typeface="Cambria"/>
                <a:cs typeface="Cambria"/>
                <a:sym typeface="Cambria"/>
              </a:rPr>
              <a:t>Non-probability sampling may reduce the external validity of the study findings</a:t>
            </a:r>
            <a:endParaRPr sz="2100">
              <a:solidFill>
                <a:schemeClr val="dk1"/>
              </a:solidFill>
              <a:latin typeface="Cambria"/>
              <a:ea typeface="Cambria"/>
              <a:cs typeface="Cambria"/>
              <a:sym typeface="Cambria"/>
            </a:endParaRPr>
          </a:p>
          <a:p>
            <a:pPr indent="0" lvl="0" marL="0" rtl="0" algn="just">
              <a:spcBef>
                <a:spcPts val="0"/>
              </a:spcBef>
              <a:spcAft>
                <a:spcPts val="0"/>
              </a:spcAft>
              <a:buClr>
                <a:schemeClr val="dk1"/>
              </a:buClr>
              <a:buSzPts val="1400"/>
              <a:buFont typeface="Arial"/>
              <a:buNone/>
            </a:pPr>
            <a:r>
              <a:t/>
            </a:r>
            <a:endParaRPr b="1" sz="2100">
              <a:solidFill>
                <a:schemeClr val="dk1"/>
              </a:solidFill>
              <a:latin typeface="Cambria"/>
              <a:ea typeface="Cambria"/>
              <a:cs typeface="Cambria"/>
              <a:sym typeface="Cambria"/>
            </a:endParaRPr>
          </a:p>
          <a:p>
            <a:pPr indent="0" lvl="0" marL="0" marR="0" rtl="0" algn="just">
              <a:lnSpc>
                <a:spcPct val="100000"/>
              </a:lnSpc>
              <a:spcBef>
                <a:spcPts val="0"/>
              </a:spcBef>
              <a:spcAft>
                <a:spcPts val="0"/>
              </a:spcAft>
              <a:buClr>
                <a:srgbClr val="000000"/>
              </a:buClr>
              <a:buSzPts val="3100"/>
              <a:buFont typeface="Arial"/>
              <a:buNone/>
            </a:pPr>
            <a:r>
              <a:t/>
            </a:r>
            <a:endParaRPr b="1" sz="2100">
              <a:solidFill>
                <a:schemeClr val="dk1"/>
              </a:solidFill>
              <a:latin typeface="Cambria"/>
              <a:ea typeface="Cambria"/>
              <a:cs typeface="Cambria"/>
              <a:sym typeface="Cambria"/>
            </a:endParaRPr>
          </a:p>
        </p:txBody>
      </p:sp>
      <p:pic>
        <p:nvPicPr>
          <p:cNvPr descr="Partners | Green Yatra" id="293" name="Google Shape;293;p35"/>
          <p:cNvPicPr preferRelativeResize="0"/>
          <p:nvPr/>
        </p:nvPicPr>
        <p:blipFill rotWithShape="1">
          <a:blip r:embed="rId3">
            <a:alphaModFix/>
          </a:blip>
          <a:srcRect b="0" l="0" r="0" t="0"/>
          <a:stretch/>
        </p:blipFill>
        <p:spPr>
          <a:xfrm>
            <a:off x="10768971" y="16787"/>
            <a:ext cx="1423029" cy="711515"/>
          </a:xfrm>
          <a:prstGeom prst="rect">
            <a:avLst/>
          </a:prstGeom>
          <a:noFill/>
          <a:ln>
            <a:noFill/>
          </a:ln>
        </p:spPr>
      </p:pic>
      <p:pic>
        <p:nvPicPr>
          <p:cNvPr id="294" name="Google Shape;294;p35"/>
          <p:cNvPicPr preferRelativeResize="0"/>
          <p:nvPr/>
        </p:nvPicPr>
        <p:blipFill rotWithShape="1">
          <a:blip r:embed="rId4">
            <a:alphaModFix/>
          </a:blip>
          <a:srcRect b="0" l="0" r="0" t="0"/>
          <a:stretch/>
        </p:blipFill>
        <p:spPr>
          <a:xfrm>
            <a:off x="10874284" y="6118811"/>
            <a:ext cx="1306287" cy="711515"/>
          </a:xfrm>
          <a:prstGeom prst="rect">
            <a:avLst/>
          </a:prstGeom>
          <a:noFill/>
          <a:ln>
            <a:noFill/>
          </a:ln>
        </p:spPr>
      </p:pic>
      <p:sp>
        <p:nvSpPr>
          <p:cNvPr id="295" name="Google Shape;295;p35"/>
          <p:cNvSpPr/>
          <p:nvPr/>
        </p:nvSpPr>
        <p:spPr>
          <a:xfrm>
            <a:off x="804050" y="3773200"/>
            <a:ext cx="9990600" cy="2514300"/>
          </a:xfrm>
          <a:prstGeom prst="rect">
            <a:avLst/>
          </a:prstGeom>
          <a:solidFill>
            <a:srgbClr val="FFFACC"/>
          </a:solidFill>
          <a:ln>
            <a:noFill/>
          </a:ln>
          <a:effectLst>
            <a:outerShdw blurRad="107950" algn="ctr" dir="5400000" dist="12700">
              <a:srgbClr val="000000"/>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70C0"/>
              </a:buClr>
              <a:buSzPts val="2800"/>
              <a:buFont typeface="Arial"/>
              <a:buNone/>
            </a:pPr>
            <a:r>
              <a:rPr b="1" i="0" lang="en-IN" sz="2800" u="none" cap="none" strike="noStrike">
                <a:solidFill>
                  <a:srgbClr val="0070C0"/>
                </a:solidFill>
                <a:latin typeface="Calibri"/>
                <a:ea typeface="Calibri"/>
                <a:cs typeface="Calibri"/>
                <a:sym typeface="Calibri"/>
              </a:rPr>
              <a:t>Expected Outcome &amp; Too</a:t>
            </a:r>
            <a:r>
              <a:rPr b="1" lang="en-IN" sz="2800">
                <a:solidFill>
                  <a:srgbClr val="0070C0"/>
                </a:solidFill>
                <a:latin typeface="Calibri"/>
                <a:ea typeface="Calibri"/>
                <a:cs typeface="Calibri"/>
                <a:sym typeface="Calibri"/>
              </a:rPr>
              <a:t>l Used</a:t>
            </a:r>
            <a:endParaRPr b="1" sz="2800">
              <a:solidFill>
                <a:srgbClr val="0070C0"/>
              </a:solidFill>
              <a:latin typeface="Calibri"/>
              <a:ea typeface="Calibri"/>
              <a:cs typeface="Calibri"/>
              <a:sym typeface="Calibri"/>
            </a:endParaRPr>
          </a:p>
          <a:p>
            <a:pPr indent="0" lvl="0" marL="0" marR="0" rtl="0" algn="ctr">
              <a:lnSpc>
                <a:spcPct val="100000"/>
              </a:lnSpc>
              <a:spcBef>
                <a:spcPts val="0"/>
              </a:spcBef>
              <a:spcAft>
                <a:spcPts val="0"/>
              </a:spcAft>
              <a:buClr>
                <a:srgbClr val="0070C0"/>
              </a:buClr>
              <a:buSzPts val="2800"/>
              <a:buFont typeface="Arial"/>
              <a:buNone/>
            </a:pPr>
            <a:r>
              <a:t/>
            </a:r>
            <a:endParaRPr b="1" sz="2800">
              <a:solidFill>
                <a:srgbClr val="0070C0"/>
              </a:solidFill>
              <a:latin typeface="Calibri"/>
              <a:ea typeface="Calibri"/>
              <a:cs typeface="Calibri"/>
              <a:sym typeface="Calibri"/>
            </a:endParaRPr>
          </a:p>
          <a:p>
            <a:pPr indent="-381000" lvl="0" marL="457200" rtl="0" algn="just">
              <a:lnSpc>
                <a:spcPct val="115000"/>
              </a:lnSpc>
              <a:spcBef>
                <a:spcPts val="0"/>
              </a:spcBef>
              <a:spcAft>
                <a:spcPts val="0"/>
              </a:spcAft>
              <a:buClr>
                <a:schemeClr val="dk1"/>
              </a:buClr>
              <a:buSzPts val="2400"/>
              <a:buFont typeface="Cambria"/>
              <a:buChar char="●"/>
            </a:pPr>
            <a:r>
              <a:rPr lang="en-IN" sz="2400">
                <a:solidFill>
                  <a:schemeClr val="dk1"/>
                </a:solidFill>
                <a:latin typeface="Cambria"/>
                <a:ea typeface="Cambria"/>
                <a:cs typeface="Cambria"/>
                <a:sym typeface="Cambria"/>
              </a:rPr>
              <a:t>Insights into employee satisfaction with health checkups</a:t>
            </a:r>
            <a:endParaRPr sz="2400">
              <a:solidFill>
                <a:schemeClr val="dk1"/>
              </a:solidFill>
              <a:latin typeface="Cambria"/>
              <a:ea typeface="Cambria"/>
              <a:cs typeface="Cambria"/>
              <a:sym typeface="Cambria"/>
            </a:endParaRPr>
          </a:p>
          <a:p>
            <a:pPr indent="-381000" lvl="0" marL="457200" rtl="0" algn="just">
              <a:lnSpc>
                <a:spcPct val="115000"/>
              </a:lnSpc>
              <a:spcBef>
                <a:spcPts val="0"/>
              </a:spcBef>
              <a:spcAft>
                <a:spcPts val="0"/>
              </a:spcAft>
              <a:buClr>
                <a:schemeClr val="dk1"/>
              </a:buClr>
              <a:buSzPts val="2400"/>
              <a:buFont typeface="Cambria"/>
              <a:buChar char="●"/>
            </a:pPr>
            <a:r>
              <a:rPr lang="en-IN" sz="2400">
                <a:solidFill>
                  <a:schemeClr val="dk1"/>
                </a:solidFill>
                <a:latin typeface="Cambria"/>
                <a:ea typeface="Cambria"/>
                <a:cs typeface="Cambria"/>
                <a:sym typeface="Cambria"/>
              </a:rPr>
              <a:t>Recommendations to improve participation and outcomes</a:t>
            </a:r>
            <a:endParaRPr sz="2400">
              <a:solidFill>
                <a:schemeClr val="dk1"/>
              </a:solidFill>
              <a:latin typeface="Cambria"/>
              <a:ea typeface="Cambria"/>
              <a:cs typeface="Cambria"/>
              <a:sym typeface="Cambria"/>
            </a:endParaRPr>
          </a:p>
          <a:p>
            <a:pPr indent="-381000" lvl="0" marL="457200" rtl="0" algn="just">
              <a:lnSpc>
                <a:spcPct val="115000"/>
              </a:lnSpc>
              <a:spcBef>
                <a:spcPts val="0"/>
              </a:spcBef>
              <a:spcAft>
                <a:spcPts val="0"/>
              </a:spcAft>
              <a:buClr>
                <a:schemeClr val="dk1"/>
              </a:buClr>
              <a:buSzPts val="2400"/>
              <a:buFont typeface="Cambria"/>
              <a:buChar char="●"/>
            </a:pPr>
            <a:r>
              <a:rPr lang="en-IN" sz="2400">
                <a:solidFill>
                  <a:schemeClr val="dk1"/>
                </a:solidFill>
                <a:latin typeface="Cambria"/>
                <a:ea typeface="Cambria"/>
                <a:cs typeface="Cambria"/>
                <a:sym typeface="Cambria"/>
              </a:rPr>
              <a:t>Evidence for organizational policy enhancement</a:t>
            </a:r>
            <a:endParaRPr sz="2400">
              <a:solidFill>
                <a:schemeClr val="dk1"/>
              </a:solidFill>
              <a:latin typeface="Cambria"/>
              <a:ea typeface="Cambria"/>
              <a:cs typeface="Cambria"/>
              <a:sym typeface="Cambria"/>
            </a:endParaRPr>
          </a:p>
          <a:p>
            <a:pPr indent="-381000" lvl="0" marL="457200" rtl="0" algn="just">
              <a:spcBef>
                <a:spcPts val="0"/>
              </a:spcBef>
              <a:spcAft>
                <a:spcPts val="0"/>
              </a:spcAft>
              <a:buSzPts val="2400"/>
              <a:buFont typeface="Cambria"/>
              <a:buChar char="●"/>
            </a:pPr>
            <a:r>
              <a:rPr lang="en-IN" sz="2400">
                <a:solidFill>
                  <a:schemeClr val="dk1"/>
                </a:solidFill>
                <a:latin typeface="Cambria"/>
                <a:ea typeface="Cambria"/>
                <a:cs typeface="Cambria"/>
                <a:sym typeface="Cambria"/>
              </a:rPr>
              <a:t>Google Form (</a:t>
            </a:r>
            <a:r>
              <a:rPr lang="en-IN" sz="2400" u="sng">
                <a:solidFill>
                  <a:schemeClr val="hlink"/>
                </a:solidFill>
                <a:latin typeface="Cambria"/>
                <a:ea typeface="Cambria"/>
                <a:cs typeface="Cambria"/>
                <a:sym typeface="Cambria"/>
                <a:hlinkClick r:id="rId5"/>
              </a:rPr>
              <a:t>https://forms.gle/x3hGdz3g2ub76JCK7</a:t>
            </a:r>
            <a:r>
              <a:rPr lang="en-IN" sz="2400">
                <a:solidFill>
                  <a:schemeClr val="dk1"/>
                </a:solidFill>
                <a:latin typeface="Cambria"/>
                <a:ea typeface="Cambria"/>
                <a:cs typeface="Cambria"/>
                <a:sym typeface="Cambria"/>
              </a:rPr>
              <a:t>) </a:t>
            </a:r>
            <a:endParaRPr i="0" sz="2400" u="none" cap="none" strike="noStrike">
              <a:solidFill>
                <a:srgbClr val="000000"/>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