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2"/>
  </p:notesMasterIdLst>
  <p:handoutMasterIdLst>
    <p:handoutMasterId r:id="rId23"/>
  </p:handoutMasterIdLst>
  <p:sldIdLst>
    <p:sldId id="256" r:id="rId5"/>
    <p:sldId id="289" r:id="rId6"/>
    <p:sldId id="290" r:id="rId7"/>
    <p:sldId id="299" r:id="rId8"/>
    <p:sldId id="287" r:id="rId9"/>
    <p:sldId id="278" r:id="rId10"/>
    <p:sldId id="277" r:id="rId11"/>
    <p:sldId id="291" r:id="rId12"/>
    <p:sldId id="298" r:id="rId13"/>
    <p:sldId id="279" r:id="rId14"/>
    <p:sldId id="281" r:id="rId15"/>
    <p:sldId id="296" r:id="rId16"/>
    <p:sldId id="297" r:id="rId17"/>
    <p:sldId id="292" r:id="rId18"/>
    <p:sldId id="283" r:id="rId19"/>
    <p:sldId id="280" r:id="rId20"/>
    <p:sldId id="28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8" userDrawn="1">
          <p15:clr>
            <a:srgbClr val="A4A3A4"/>
          </p15:clr>
        </p15:guide>
        <p15:guide id="2" pos="3864" userDrawn="1">
          <p15:clr>
            <a:srgbClr val="A4A3A4"/>
          </p15:clr>
        </p15:guide>
        <p15:guide id="3" pos="7512" userDrawn="1">
          <p15:clr>
            <a:srgbClr val="A4A3A4"/>
          </p15:clr>
        </p15:guide>
        <p15:guide id="4" pos="144" userDrawn="1">
          <p15:clr>
            <a:srgbClr val="A4A3A4"/>
          </p15:clr>
        </p15:guide>
        <p15:guide id="5" orient="horz" pos="624" userDrawn="1">
          <p15:clr>
            <a:srgbClr val="A4A3A4"/>
          </p15:clr>
        </p15:guide>
        <p15:guide id="6" orient="horz" pos="405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52" autoAdjust="0"/>
  </p:normalViewPr>
  <p:slideViewPr>
    <p:cSldViewPr snapToGrid="0" showGuides="1">
      <p:cViewPr varScale="1">
        <p:scale>
          <a:sx n="87" d="100"/>
          <a:sy n="87" d="100"/>
        </p:scale>
        <p:origin x="528" y="58"/>
      </p:cViewPr>
      <p:guideLst>
        <p:guide orient="horz" pos="2328"/>
        <p:guide pos="3864"/>
        <p:guide pos="7512"/>
        <p:guide pos="144"/>
        <p:guide orient="horz" pos="624"/>
        <p:guide orient="horz" pos="4056"/>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IN"/>
              <a:t>Graphical representation of EMR usage</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lineChart>
        <c:grouping val="standard"/>
        <c:varyColors val="0"/>
        <c:ser>
          <c:idx val="0"/>
          <c:order val="0"/>
          <c:tx>
            <c:strRef>
              <c:f>Sheet1!$D$3</c:f>
              <c:strCache>
                <c:ptCount val="1"/>
                <c:pt idx="0">
                  <c:v>ADOPTION</c:v>
                </c:pt>
              </c:strCache>
            </c:strRef>
          </c:tx>
          <c:spPr>
            <a:ln w="31750" cap="rnd">
              <a:solidFill>
                <a:schemeClr val="accent1"/>
              </a:solidFill>
              <a:round/>
            </a:ln>
            <a:effectLst/>
          </c:spPr>
          <c:marker>
            <c:symbol val="none"/>
          </c:marker>
          <c:cat>
            <c:strRef>
              <c:f>Sheet1!$C$4:$C$6</c:f>
              <c:strCache>
                <c:ptCount val="3"/>
                <c:pt idx="0">
                  <c:v>MARCH</c:v>
                </c:pt>
                <c:pt idx="1">
                  <c:v>APRIL</c:v>
                </c:pt>
                <c:pt idx="2">
                  <c:v>MAY</c:v>
                </c:pt>
              </c:strCache>
            </c:strRef>
          </c:cat>
          <c:val>
            <c:numRef>
              <c:f>Sheet1!$D$4:$D$6</c:f>
              <c:numCache>
                <c:formatCode>0%</c:formatCode>
                <c:ptCount val="3"/>
                <c:pt idx="0">
                  <c:v>0.82</c:v>
                </c:pt>
                <c:pt idx="1">
                  <c:v>0.89</c:v>
                </c:pt>
                <c:pt idx="2">
                  <c:v>0.81</c:v>
                </c:pt>
              </c:numCache>
            </c:numRef>
          </c:val>
          <c:smooth val="0"/>
          <c:extLst>
            <c:ext xmlns:c16="http://schemas.microsoft.com/office/drawing/2014/chart" uri="{C3380CC4-5D6E-409C-BE32-E72D297353CC}">
              <c16:uniqueId val="{00000000-7A72-4041-B5A5-32580D4E5C7E}"/>
            </c:ext>
          </c:extLst>
        </c:ser>
        <c:ser>
          <c:idx val="1"/>
          <c:order val="1"/>
          <c:tx>
            <c:strRef>
              <c:f>Sheet1!$E$3</c:f>
              <c:strCache>
                <c:ptCount val="1"/>
                <c:pt idx="0">
                  <c:v>OVERALL USAGE</c:v>
                </c:pt>
              </c:strCache>
            </c:strRef>
          </c:tx>
          <c:spPr>
            <a:ln w="31750" cap="rnd">
              <a:solidFill>
                <a:schemeClr val="accent2"/>
              </a:solidFill>
              <a:round/>
            </a:ln>
            <a:effectLst/>
          </c:spPr>
          <c:marker>
            <c:symbol val="none"/>
          </c:marker>
          <c:cat>
            <c:strRef>
              <c:f>Sheet1!$C$4:$C$6</c:f>
              <c:strCache>
                <c:ptCount val="3"/>
                <c:pt idx="0">
                  <c:v>MARCH</c:v>
                </c:pt>
                <c:pt idx="1">
                  <c:v>APRIL</c:v>
                </c:pt>
                <c:pt idx="2">
                  <c:v>MAY</c:v>
                </c:pt>
              </c:strCache>
            </c:strRef>
          </c:cat>
          <c:val>
            <c:numRef>
              <c:f>Sheet1!$E$4:$E$6</c:f>
              <c:numCache>
                <c:formatCode>0%</c:formatCode>
                <c:ptCount val="3"/>
                <c:pt idx="0">
                  <c:v>0.68</c:v>
                </c:pt>
                <c:pt idx="1">
                  <c:v>0.8</c:v>
                </c:pt>
                <c:pt idx="2">
                  <c:v>0.8</c:v>
                </c:pt>
              </c:numCache>
            </c:numRef>
          </c:val>
          <c:smooth val="0"/>
          <c:extLst>
            <c:ext xmlns:c16="http://schemas.microsoft.com/office/drawing/2014/chart" uri="{C3380CC4-5D6E-409C-BE32-E72D297353CC}">
              <c16:uniqueId val="{00000001-7A72-4041-B5A5-32580D4E5C7E}"/>
            </c:ext>
          </c:extLst>
        </c:ser>
        <c:dLbls>
          <c:showLegendKey val="0"/>
          <c:showVal val="0"/>
          <c:showCatName val="0"/>
          <c:showSerName val="0"/>
          <c:showPercent val="0"/>
          <c:showBubbleSize val="0"/>
        </c:dLbls>
        <c:smooth val="0"/>
        <c:axId val="1991858768"/>
        <c:axId val="1992075072"/>
      </c:lineChart>
      <c:catAx>
        <c:axId val="1991858768"/>
        <c:scaling>
          <c:orientation val="minMax"/>
        </c:scaling>
        <c:delete val="0"/>
        <c:axPos val="b"/>
        <c:title>
          <c:tx>
            <c:rich>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GB"/>
                  <a:t>Month</a:t>
                </a:r>
              </a:p>
            </c:rich>
          </c:tx>
          <c:overlay val="0"/>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92075072"/>
        <c:crosses val="autoZero"/>
        <c:auto val="1"/>
        <c:lblAlgn val="ctr"/>
        <c:lblOffset val="100"/>
        <c:noMultiLvlLbl val="0"/>
      </c:catAx>
      <c:valAx>
        <c:axId val="199207507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GB"/>
                  <a:t>Percentage usage</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99185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Top</a:t>
            </a:r>
            <a:r>
              <a:rPr lang="en-US" b="1" baseline="0"/>
              <a:t> 5 specialities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PAEDIATRIC MEDICINE</c:v>
                </c:pt>
                <c:pt idx="1">
                  <c:v>PAEDIATRICS SURGERY</c:v>
                </c:pt>
                <c:pt idx="2">
                  <c:v>OBSTETRICS &amp; GYNAECOLOGY</c:v>
                </c:pt>
                <c:pt idx="3">
                  <c:v>PAEDIATRIC NEUROLOGY</c:v>
                </c:pt>
                <c:pt idx="4">
                  <c:v>PAEDIATRIC HAEMATOLOGY ONCOLOGY</c:v>
                </c:pt>
              </c:strCache>
            </c:strRef>
          </c:cat>
          <c:val>
            <c:numRef>
              <c:f>Sheet1!$B$2:$B$6</c:f>
              <c:numCache>
                <c:formatCode>0</c:formatCode>
                <c:ptCount val="5"/>
                <c:pt idx="0">
                  <c:v>92.543021032504797</c:v>
                </c:pt>
                <c:pt idx="1">
                  <c:v>92.79069767441861</c:v>
                </c:pt>
                <c:pt idx="2">
                  <c:v>94.114470842332608</c:v>
                </c:pt>
                <c:pt idx="3">
                  <c:v>95.730337078651687</c:v>
                </c:pt>
                <c:pt idx="4">
                  <c:v>95.995288574793875</c:v>
                </c:pt>
              </c:numCache>
            </c:numRef>
          </c:val>
          <c:extLst>
            <c:ext xmlns:c16="http://schemas.microsoft.com/office/drawing/2014/chart" uri="{C3380CC4-5D6E-409C-BE32-E72D297353CC}">
              <c16:uniqueId val="{00000000-6C62-4631-8D26-088B2032E8B7}"/>
            </c:ext>
          </c:extLst>
        </c:ser>
        <c:dLbls>
          <c:showLegendKey val="0"/>
          <c:showVal val="0"/>
          <c:showCatName val="0"/>
          <c:showSerName val="0"/>
          <c:showPercent val="0"/>
          <c:showBubbleSize val="0"/>
        </c:dLbls>
        <c:gapWidth val="182"/>
        <c:axId val="77758128"/>
        <c:axId val="1879710640"/>
      </c:barChart>
      <c:catAx>
        <c:axId val="77758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9710640"/>
        <c:crosses val="autoZero"/>
        <c:auto val="1"/>
        <c:lblAlgn val="ctr"/>
        <c:lblOffset val="100"/>
        <c:noMultiLvlLbl val="0"/>
      </c:catAx>
      <c:valAx>
        <c:axId val="18797106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75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Bottom 5 specialities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ANAESTHESIA</c:v>
                </c:pt>
                <c:pt idx="1">
                  <c:v>FAMILY MEDICINE</c:v>
                </c:pt>
                <c:pt idx="2">
                  <c:v>VASCULAR SURGERY</c:v>
                </c:pt>
                <c:pt idx="3">
                  <c:v>MEDICAL ONCOLOGY</c:v>
                </c:pt>
                <c:pt idx="4">
                  <c:v>GENERAL MEDICINE</c:v>
                </c:pt>
              </c:strCache>
            </c:strRef>
          </c:cat>
          <c:val>
            <c:numRef>
              <c:f>Sheet1!$B$2:$B$6</c:f>
              <c:numCache>
                <c:formatCode>0</c:formatCode>
                <c:ptCount val="5"/>
                <c:pt idx="0">
                  <c:v>0</c:v>
                </c:pt>
                <c:pt idx="1">
                  <c:v>13.28125</c:v>
                </c:pt>
                <c:pt idx="2">
                  <c:v>23.63405336721728</c:v>
                </c:pt>
                <c:pt idx="3">
                  <c:v>37.182852143482066</c:v>
                </c:pt>
                <c:pt idx="4">
                  <c:v>40.093240093240098</c:v>
                </c:pt>
              </c:numCache>
            </c:numRef>
          </c:val>
          <c:extLst>
            <c:ext xmlns:c16="http://schemas.microsoft.com/office/drawing/2014/chart" uri="{C3380CC4-5D6E-409C-BE32-E72D297353CC}">
              <c16:uniqueId val="{00000000-6CCA-471B-A109-60DC0B50C42A}"/>
            </c:ext>
          </c:extLst>
        </c:ser>
        <c:dLbls>
          <c:dLblPos val="outEnd"/>
          <c:showLegendKey val="0"/>
          <c:showVal val="1"/>
          <c:showCatName val="0"/>
          <c:showSerName val="0"/>
          <c:showPercent val="0"/>
          <c:showBubbleSize val="0"/>
        </c:dLbls>
        <c:gapWidth val="182"/>
        <c:axId val="2081180928"/>
        <c:axId val="2052029312"/>
      </c:barChart>
      <c:catAx>
        <c:axId val="2081180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2029312"/>
        <c:crosses val="autoZero"/>
        <c:auto val="1"/>
        <c:lblAlgn val="ctr"/>
        <c:lblOffset val="100"/>
        <c:noMultiLvlLbl val="0"/>
      </c:catAx>
      <c:valAx>
        <c:axId val="20520293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118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Top 5 specialities</a:t>
            </a:r>
          </a:p>
        </c:rich>
      </c:tx>
      <c:layout>
        <c:manualLayout>
          <c:xMode val="edge"/>
          <c:yMode val="edge"/>
          <c:x val="0.38803708194861763"/>
          <c:y val="3.056351480420248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MEDICAL ONCOLOGY</c:v>
                </c:pt>
                <c:pt idx="1">
                  <c:v>PAEDIATRIC MEDICINE</c:v>
                </c:pt>
                <c:pt idx="2">
                  <c:v>OBSTETRICS &amp; GYNAECOLOGY</c:v>
                </c:pt>
                <c:pt idx="3">
                  <c:v>ENDOCRINOLOGY &amp; DIABETOLOGY</c:v>
                </c:pt>
                <c:pt idx="4">
                  <c:v>MEDICAL GASTROENTEROLOGY</c:v>
                </c:pt>
              </c:strCache>
            </c:strRef>
          </c:cat>
          <c:val>
            <c:numRef>
              <c:f>Sheet1!$B$2:$B$6</c:f>
              <c:numCache>
                <c:formatCode>0%</c:formatCode>
                <c:ptCount val="5"/>
                <c:pt idx="0">
                  <c:v>0.95</c:v>
                </c:pt>
                <c:pt idx="1">
                  <c:v>0.95</c:v>
                </c:pt>
                <c:pt idx="2">
                  <c:v>0.96</c:v>
                </c:pt>
                <c:pt idx="3">
                  <c:v>0.97</c:v>
                </c:pt>
                <c:pt idx="4">
                  <c:v>1</c:v>
                </c:pt>
              </c:numCache>
            </c:numRef>
          </c:val>
          <c:extLst>
            <c:ext xmlns:c16="http://schemas.microsoft.com/office/drawing/2014/chart" uri="{C3380CC4-5D6E-409C-BE32-E72D297353CC}">
              <c16:uniqueId val="{00000000-A666-4D2A-866E-0705E8C052CD}"/>
            </c:ext>
          </c:extLst>
        </c:ser>
        <c:dLbls>
          <c:dLblPos val="outEnd"/>
          <c:showLegendKey val="0"/>
          <c:showVal val="1"/>
          <c:showCatName val="0"/>
          <c:showSerName val="0"/>
          <c:showPercent val="0"/>
          <c:showBubbleSize val="0"/>
        </c:dLbls>
        <c:gapWidth val="182"/>
        <c:axId val="2081188528"/>
        <c:axId val="2052029728"/>
      </c:barChart>
      <c:catAx>
        <c:axId val="2081188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2029728"/>
        <c:crosses val="autoZero"/>
        <c:auto val="1"/>
        <c:lblAlgn val="ctr"/>
        <c:lblOffset val="100"/>
        <c:noMultiLvlLbl val="0"/>
      </c:catAx>
      <c:valAx>
        <c:axId val="205202972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118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Bottom 5 specialities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SPEECH AND SWALLOW REHABILITATION</c:v>
                </c:pt>
                <c:pt idx="1">
                  <c:v>PULMONOLOGY</c:v>
                </c:pt>
                <c:pt idx="2">
                  <c:v>ANAESTHESIA</c:v>
                </c:pt>
                <c:pt idx="3">
                  <c:v>GENERAL MEDICINE</c:v>
                </c:pt>
                <c:pt idx="4">
                  <c:v>NEPHROLOGY</c:v>
                </c:pt>
              </c:strCache>
            </c:strRef>
          </c:cat>
          <c:val>
            <c:numRef>
              <c:f>Sheet1!$B$2:$B$6</c:f>
              <c:numCache>
                <c:formatCode>0%</c:formatCode>
                <c:ptCount val="5"/>
                <c:pt idx="0">
                  <c:v>0.26</c:v>
                </c:pt>
                <c:pt idx="1">
                  <c:v>0.33</c:v>
                </c:pt>
                <c:pt idx="2">
                  <c:v>0.47</c:v>
                </c:pt>
                <c:pt idx="3">
                  <c:v>0.54</c:v>
                </c:pt>
                <c:pt idx="4">
                  <c:v>0.64</c:v>
                </c:pt>
              </c:numCache>
            </c:numRef>
          </c:val>
          <c:extLst>
            <c:ext xmlns:c16="http://schemas.microsoft.com/office/drawing/2014/chart" uri="{C3380CC4-5D6E-409C-BE32-E72D297353CC}">
              <c16:uniqueId val="{00000000-36E0-4132-A5CB-2979F1AB39EF}"/>
            </c:ext>
          </c:extLst>
        </c:ser>
        <c:dLbls>
          <c:dLblPos val="outEnd"/>
          <c:showLegendKey val="0"/>
          <c:showVal val="1"/>
          <c:showCatName val="0"/>
          <c:showSerName val="0"/>
          <c:showPercent val="0"/>
          <c:showBubbleSize val="0"/>
        </c:dLbls>
        <c:gapWidth val="182"/>
        <c:axId val="85250496"/>
        <c:axId val="2083710864"/>
      </c:barChart>
      <c:catAx>
        <c:axId val="85250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710864"/>
        <c:crosses val="autoZero"/>
        <c:auto val="1"/>
        <c:lblAlgn val="ctr"/>
        <c:lblOffset val="100"/>
        <c:noMultiLvlLbl val="0"/>
      </c:catAx>
      <c:valAx>
        <c:axId val="20837108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5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Top 5 specialities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MEDICAL ONCOLOGY</c:v>
                </c:pt>
                <c:pt idx="1">
                  <c:v>PAEDIATRIC MEDICINE</c:v>
                </c:pt>
                <c:pt idx="2">
                  <c:v>OBSTETRICS &amp; GYNAECOLOGY</c:v>
                </c:pt>
                <c:pt idx="3">
                  <c:v>ENDOCRINOLOGY &amp; DIABETOLOGY</c:v>
                </c:pt>
                <c:pt idx="4">
                  <c:v>MEDICAL GASTROENTEROLOGY</c:v>
                </c:pt>
              </c:strCache>
            </c:strRef>
          </c:cat>
          <c:val>
            <c:numRef>
              <c:f>Sheet1!$B$2:$B$6</c:f>
              <c:numCache>
                <c:formatCode>0%</c:formatCode>
                <c:ptCount val="5"/>
                <c:pt idx="0">
                  <c:v>0.90880989180834626</c:v>
                </c:pt>
                <c:pt idx="1">
                  <c:v>0.90939044481054365</c:v>
                </c:pt>
                <c:pt idx="2">
                  <c:v>0.92385218365061594</c:v>
                </c:pt>
                <c:pt idx="3">
                  <c:v>0.9731343283582089</c:v>
                </c:pt>
                <c:pt idx="4">
                  <c:v>0.99864314789687925</c:v>
                </c:pt>
              </c:numCache>
            </c:numRef>
          </c:val>
          <c:extLst>
            <c:ext xmlns:c16="http://schemas.microsoft.com/office/drawing/2014/chart" uri="{C3380CC4-5D6E-409C-BE32-E72D297353CC}">
              <c16:uniqueId val="{00000000-19C8-441C-9514-A8B8B80A0176}"/>
            </c:ext>
          </c:extLst>
        </c:ser>
        <c:dLbls>
          <c:dLblPos val="outEnd"/>
          <c:showLegendKey val="0"/>
          <c:showVal val="1"/>
          <c:showCatName val="0"/>
          <c:showSerName val="0"/>
          <c:showPercent val="0"/>
          <c:showBubbleSize val="0"/>
        </c:dLbls>
        <c:gapWidth val="182"/>
        <c:axId val="2082654752"/>
        <c:axId val="1579581904"/>
      </c:barChart>
      <c:catAx>
        <c:axId val="2082654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79581904"/>
        <c:crosses val="autoZero"/>
        <c:auto val="1"/>
        <c:lblAlgn val="ctr"/>
        <c:lblOffset val="100"/>
        <c:noMultiLvlLbl val="0"/>
      </c:catAx>
      <c:valAx>
        <c:axId val="157958190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265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Bottom</a:t>
            </a:r>
            <a:r>
              <a:rPr lang="en-US" b="1" baseline="0"/>
              <a:t> 5 specialities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Percentage EMR usage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ANESTHESIOLOGY</c:v>
                </c:pt>
                <c:pt idx="1">
                  <c:v>PHYSIOTHERAPY &amp; PHYSICAL REHABILITATION</c:v>
                </c:pt>
                <c:pt idx="2">
                  <c:v>CLINICAL PSYCHOLOGY</c:v>
                </c:pt>
                <c:pt idx="3">
                  <c:v>THORACIC SURGERY</c:v>
                </c:pt>
                <c:pt idx="4">
                  <c:v>PULMONOLOGY</c:v>
                </c:pt>
              </c:strCache>
            </c:strRef>
          </c:cat>
          <c:val>
            <c:numRef>
              <c:f>Sheet1!$B$2:$B$6</c:f>
              <c:numCache>
                <c:formatCode>0%</c:formatCode>
                <c:ptCount val="5"/>
                <c:pt idx="0">
                  <c:v>0</c:v>
                </c:pt>
                <c:pt idx="1">
                  <c:v>0</c:v>
                </c:pt>
                <c:pt idx="2">
                  <c:v>0.10101010101010101</c:v>
                </c:pt>
                <c:pt idx="3">
                  <c:v>0.17</c:v>
                </c:pt>
                <c:pt idx="4">
                  <c:v>0.28189550425273391</c:v>
                </c:pt>
              </c:numCache>
            </c:numRef>
          </c:val>
          <c:extLst>
            <c:ext xmlns:c16="http://schemas.microsoft.com/office/drawing/2014/chart" uri="{C3380CC4-5D6E-409C-BE32-E72D297353CC}">
              <c16:uniqueId val="{00000000-FBBB-46D7-9D74-FC29F296BB13}"/>
            </c:ext>
          </c:extLst>
        </c:ser>
        <c:dLbls>
          <c:dLblPos val="outEnd"/>
          <c:showLegendKey val="0"/>
          <c:showVal val="1"/>
          <c:showCatName val="0"/>
          <c:showSerName val="0"/>
          <c:showPercent val="0"/>
          <c:showBubbleSize val="0"/>
        </c:dLbls>
        <c:gapWidth val="182"/>
        <c:axId val="2074297184"/>
        <c:axId val="2083713360"/>
      </c:barChart>
      <c:catAx>
        <c:axId val="2074297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713360"/>
        <c:crosses val="autoZero"/>
        <c:auto val="1"/>
        <c:lblAlgn val="ctr"/>
        <c:lblOffset val="100"/>
        <c:noMultiLvlLbl val="0"/>
      </c:catAx>
      <c:valAx>
        <c:axId val="208371336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7429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withinLinear" id="16">
  <a:schemeClr val="accent3"/>
</cs:colorStyle>
</file>

<file path=ppt/charts/colors7.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1876D-3201-4074-B84C-C6D0CED5BDD6}" type="doc">
      <dgm:prSet loTypeId="urn:microsoft.com/office/officeart/2008/layout/PictureStrips" loCatId="list" qsTypeId="urn:microsoft.com/office/officeart/2005/8/quickstyle/3d1" qsCatId="3D" csTypeId="urn:microsoft.com/office/officeart/2005/8/colors/colorful1" csCatId="colorful" phldr="1"/>
      <dgm:spPr/>
      <dgm:t>
        <a:bodyPr/>
        <a:lstStyle/>
        <a:p>
          <a:endParaRPr lang="en-IN"/>
        </a:p>
      </dgm:t>
    </dgm:pt>
    <dgm:pt modelId="{AE3D1B34-651C-45AF-A9EA-66F016C60778}">
      <dgm:prSet phldrT="[Text]"/>
      <dgm:spPr/>
      <dgm:t>
        <a:bodyPr/>
        <a:lstStyle/>
        <a:p>
          <a:pPr algn="just"/>
          <a:r>
            <a:rPr lang="en-IN" b="1" dirty="0"/>
            <a:t>Qualitative one on one interview </a:t>
          </a:r>
          <a:r>
            <a:rPr lang="en-IN" dirty="0"/>
            <a:t>with the physicians and other EMR users at </a:t>
          </a:r>
          <a:r>
            <a:rPr lang="en-IN" b="1" dirty="0"/>
            <a:t>Narayana Health, Health city, Bangalore</a:t>
          </a:r>
          <a:r>
            <a:rPr lang="en-IN" dirty="0"/>
            <a:t> regarding their perspective and views on the current usage of EMR software being deployed at the hospital for OPD operations.</a:t>
          </a:r>
        </a:p>
      </dgm:t>
    </dgm:pt>
    <dgm:pt modelId="{43A98FB5-46C0-495D-BD17-BD149A2AF056}" type="parTrans" cxnId="{1D83F65B-D5C3-47F1-A3B5-286C764CB01E}">
      <dgm:prSet/>
      <dgm:spPr/>
      <dgm:t>
        <a:bodyPr/>
        <a:lstStyle/>
        <a:p>
          <a:endParaRPr lang="en-IN"/>
        </a:p>
      </dgm:t>
    </dgm:pt>
    <dgm:pt modelId="{6211781D-B745-4C15-B267-B0817F27495E}" type="sibTrans" cxnId="{1D83F65B-D5C3-47F1-A3B5-286C764CB01E}">
      <dgm:prSet/>
      <dgm:spPr/>
      <dgm:t>
        <a:bodyPr/>
        <a:lstStyle/>
        <a:p>
          <a:endParaRPr lang="en-IN"/>
        </a:p>
      </dgm:t>
    </dgm:pt>
    <dgm:pt modelId="{D4189E65-62F0-4D96-92DC-D2629CCADB5C}">
      <dgm:prSet phldrT="[Text]"/>
      <dgm:spPr/>
      <dgm:t>
        <a:bodyPr/>
        <a:lstStyle/>
        <a:p>
          <a:pPr algn="just"/>
          <a:r>
            <a:rPr lang="en-IN" b="0" dirty="0"/>
            <a:t>EMR adoption and usage data also collected.</a:t>
          </a:r>
        </a:p>
        <a:p>
          <a:pPr algn="just"/>
          <a:r>
            <a:rPr lang="en-IN" b="0" dirty="0"/>
            <a:t>Time period – </a:t>
          </a:r>
          <a:r>
            <a:rPr lang="en-IN" b="1" dirty="0"/>
            <a:t>3 months </a:t>
          </a:r>
          <a:r>
            <a:rPr lang="en-IN" b="0" dirty="0"/>
            <a:t>(March-May 2021)</a:t>
          </a:r>
        </a:p>
        <a:p>
          <a:pPr algn="just"/>
          <a:r>
            <a:rPr lang="en-IN" b="0" dirty="0"/>
            <a:t>Study design - </a:t>
          </a:r>
          <a:r>
            <a:rPr lang="en-IN" b="1" dirty="0"/>
            <a:t>descriptive study </a:t>
          </a:r>
          <a:r>
            <a:rPr lang="en-IN" b="0" dirty="0"/>
            <a:t>covering EMR users </a:t>
          </a:r>
          <a:r>
            <a:rPr lang="en-IN" dirty="0"/>
            <a:t>at the </a:t>
          </a:r>
          <a:r>
            <a:rPr lang="en-IN" b="1" dirty="0"/>
            <a:t>Mazumdar Shaw Medical Centre (MSMC) unit of Narayana Health, Health city. </a:t>
          </a:r>
        </a:p>
      </dgm:t>
    </dgm:pt>
    <dgm:pt modelId="{54780CE5-C1FD-4CA4-AE39-84D397F5FAD5}" type="parTrans" cxnId="{2AC9F740-299D-4928-848D-B370F0414A37}">
      <dgm:prSet/>
      <dgm:spPr/>
      <dgm:t>
        <a:bodyPr/>
        <a:lstStyle/>
        <a:p>
          <a:endParaRPr lang="en-IN"/>
        </a:p>
      </dgm:t>
    </dgm:pt>
    <dgm:pt modelId="{72A881A4-D0C6-40BE-9B24-F98B644808CD}" type="sibTrans" cxnId="{2AC9F740-299D-4928-848D-B370F0414A37}">
      <dgm:prSet/>
      <dgm:spPr/>
      <dgm:t>
        <a:bodyPr/>
        <a:lstStyle/>
        <a:p>
          <a:endParaRPr lang="en-IN"/>
        </a:p>
      </dgm:t>
    </dgm:pt>
    <dgm:pt modelId="{49F19E8F-7EDB-453B-A00A-65BAB188F4DE}">
      <dgm:prSet phldrT="[Text]"/>
      <dgm:spPr/>
      <dgm:t>
        <a:bodyPr/>
        <a:lstStyle/>
        <a:p>
          <a:pPr algn="just"/>
          <a:r>
            <a:rPr lang="en-IN" b="1" dirty="0"/>
            <a:t>Convenient Sampling</a:t>
          </a:r>
          <a:r>
            <a:rPr lang="en-IN" dirty="0"/>
            <a:t> method </a:t>
          </a:r>
        </a:p>
        <a:p>
          <a:pPr algn="just"/>
          <a:r>
            <a:rPr lang="en-IN" dirty="0"/>
            <a:t>Total sample size taken to be </a:t>
          </a:r>
          <a:r>
            <a:rPr lang="en-IN" b="1" dirty="0"/>
            <a:t>50</a:t>
          </a:r>
          <a:r>
            <a:rPr lang="en-IN" dirty="0"/>
            <a:t> (25 physicians, 10 nurses, 15 paramedic, i.e., radiology and laboratory professionals and admin staff, i.e., EMR team members).</a:t>
          </a:r>
        </a:p>
      </dgm:t>
    </dgm:pt>
    <dgm:pt modelId="{830FABFE-6AF0-489A-9705-3DA9F67E5A5B}" type="parTrans" cxnId="{4F98189B-EB5D-460C-879A-051CB95DE70C}">
      <dgm:prSet/>
      <dgm:spPr/>
      <dgm:t>
        <a:bodyPr/>
        <a:lstStyle/>
        <a:p>
          <a:endParaRPr lang="en-IN"/>
        </a:p>
      </dgm:t>
    </dgm:pt>
    <dgm:pt modelId="{0162EBBD-BA74-4236-A21C-78B8B2C102A8}" type="sibTrans" cxnId="{4F98189B-EB5D-460C-879A-051CB95DE70C}">
      <dgm:prSet/>
      <dgm:spPr/>
      <dgm:t>
        <a:bodyPr/>
        <a:lstStyle/>
        <a:p>
          <a:endParaRPr lang="en-IN"/>
        </a:p>
      </dgm:t>
    </dgm:pt>
    <dgm:pt modelId="{1ACD8D7C-4344-4F7D-8D88-09AA46D54D49}" type="pres">
      <dgm:prSet presAssocID="{03B1876D-3201-4074-B84C-C6D0CED5BDD6}" presName="Name0" presStyleCnt="0">
        <dgm:presLayoutVars>
          <dgm:dir/>
          <dgm:resizeHandles val="exact"/>
        </dgm:presLayoutVars>
      </dgm:prSet>
      <dgm:spPr/>
    </dgm:pt>
    <dgm:pt modelId="{0C1E5C9C-F8B5-49FB-88BF-C91B9862BC47}" type="pres">
      <dgm:prSet presAssocID="{AE3D1B34-651C-45AF-A9EA-66F016C60778}" presName="composite" presStyleCnt="0"/>
      <dgm:spPr/>
    </dgm:pt>
    <dgm:pt modelId="{967D997E-5198-4AD4-B612-BE909909C3B4}" type="pres">
      <dgm:prSet presAssocID="{AE3D1B34-651C-45AF-A9EA-66F016C60778}" presName="rect1" presStyleLbl="trAlignAcc1" presStyleIdx="0" presStyleCnt="3">
        <dgm:presLayoutVars>
          <dgm:bulletEnabled val="1"/>
        </dgm:presLayoutVars>
      </dgm:prSet>
      <dgm:spPr/>
    </dgm:pt>
    <dgm:pt modelId="{B647A4C3-8FA8-4E37-91F9-23E481B314AD}" type="pres">
      <dgm:prSet presAssocID="{AE3D1B34-651C-45AF-A9EA-66F016C60778}"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D93A95C4-545E-4F7D-9648-9764858B4861}" type="pres">
      <dgm:prSet presAssocID="{6211781D-B745-4C15-B267-B0817F27495E}" presName="sibTrans" presStyleCnt="0"/>
      <dgm:spPr/>
    </dgm:pt>
    <dgm:pt modelId="{7EE53850-6380-43C3-A6BB-19C465DAA538}" type="pres">
      <dgm:prSet presAssocID="{D4189E65-62F0-4D96-92DC-D2629CCADB5C}" presName="composite" presStyleCnt="0"/>
      <dgm:spPr/>
    </dgm:pt>
    <dgm:pt modelId="{DEE184AB-9067-4764-8555-762E79AACC4D}" type="pres">
      <dgm:prSet presAssocID="{D4189E65-62F0-4D96-92DC-D2629CCADB5C}" presName="rect1" presStyleLbl="trAlignAcc1" presStyleIdx="1" presStyleCnt="3">
        <dgm:presLayoutVars>
          <dgm:bulletEnabled val="1"/>
        </dgm:presLayoutVars>
      </dgm:prSet>
      <dgm:spPr/>
    </dgm:pt>
    <dgm:pt modelId="{E0842955-B7DD-459B-B2DE-AD076C87B542}" type="pres">
      <dgm:prSet presAssocID="{D4189E65-62F0-4D96-92DC-D2629CCADB5C}" presName="rect2" presStyleLbl="fgImgPlace1" presStyleIdx="1"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 modelId="{E0765880-6579-4073-85E9-122775FFD99F}" type="pres">
      <dgm:prSet presAssocID="{72A881A4-D0C6-40BE-9B24-F98B644808CD}" presName="sibTrans" presStyleCnt="0"/>
      <dgm:spPr/>
    </dgm:pt>
    <dgm:pt modelId="{D2CF787A-100D-403C-A428-B0989D8A8DEF}" type="pres">
      <dgm:prSet presAssocID="{49F19E8F-7EDB-453B-A00A-65BAB188F4DE}" presName="composite" presStyleCnt="0"/>
      <dgm:spPr/>
    </dgm:pt>
    <dgm:pt modelId="{D030B790-1C23-438F-943D-56EBA0B6E333}" type="pres">
      <dgm:prSet presAssocID="{49F19E8F-7EDB-453B-A00A-65BAB188F4DE}" presName="rect1" presStyleLbl="trAlignAcc1" presStyleIdx="2" presStyleCnt="3">
        <dgm:presLayoutVars>
          <dgm:bulletEnabled val="1"/>
        </dgm:presLayoutVars>
      </dgm:prSet>
      <dgm:spPr/>
    </dgm:pt>
    <dgm:pt modelId="{B3F99EEB-F61A-45D3-B951-C61741845249}" type="pres">
      <dgm:prSet presAssocID="{49F19E8F-7EDB-453B-A00A-65BAB188F4DE}" presName="rect2" presStyleLbl="fgImgPlace1" presStyleIdx="2"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dgm:spPr>
    </dgm:pt>
  </dgm:ptLst>
  <dgm:cxnLst>
    <dgm:cxn modelId="{C0815228-B1DF-4E8B-A083-24E4EAF1E1B4}" type="presOf" srcId="{49F19E8F-7EDB-453B-A00A-65BAB188F4DE}" destId="{D030B790-1C23-438F-943D-56EBA0B6E333}" srcOrd="0" destOrd="0" presId="urn:microsoft.com/office/officeart/2008/layout/PictureStrips"/>
    <dgm:cxn modelId="{2AC9F740-299D-4928-848D-B370F0414A37}" srcId="{03B1876D-3201-4074-B84C-C6D0CED5BDD6}" destId="{D4189E65-62F0-4D96-92DC-D2629CCADB5C}" srcOrd="1" destOrd="0" parTransId="{54780CE5-C1FD-4CA4-AE39-84D397F5FAD5}" sibTransId="{72A881A4-D0C6-40BE-9B24-F98B644808CD}"/>
    <dgm:cxn modelId="{1D83F65B-D5C3-47F1-A3B5-286C764CB01E}" srcId="{03B1876D-3201-4074-B84C-C6D0CED5BDD6}" destId="{AE3D1B34-651C-45AF-A9EA-66F016C60778}" srcOrd="0" destOrd="0" parTransId="{43A98FB5-46C0-495D-BD17-BD149A2AF056}" sibTransId="{6211781D-B745-4C15-B267-B0817F27495E}"/>
    <dgm:cxn modelId="{BEF7566E-2CE9-4A3E-846C-8A39745D4249}" type="presOf" srcId="{AE3D1B34-651C-45AF-A9EA-66F016C60778}" destId="{967D997E-5198-4AD4-B612-BE909909C3B4}" srcOrd="0" destOrd="0" presId="urn:microsoft.com/office/officeart/2008/layout/PictureStrips"/>
    <dgm:cxn modelId="{4F98189B-EB5D-460C-879A-051CB95DE70C}" srcId="{03B1876D-3201-4074-B84C-C6D0CED5BDD6}" destId="{49F19E8F-7EDB-453B-A00A-65BAB188F4DE}" srcOrd="2" destOrd="0" parTransId="{830FABFE-6AF0-489A-9705-3DA9F67E5A5B}" sibTransId="{0162EBBD-BA74-4236-A21C-78B8B2C102A8}"/>
    <dgm:cxn modelId="{BD242CDB-2519-4D80-98DB-816028BA2926}" type="presOf" srcId="{03B1876D-3201-4074-B84C-C6D0CED5BDD6}" destId="{1ACD8D7C-4344-4F7D-8D88-09AA46D54D49}" srcOrd="0" destOrd="0" presId="urn:microsoft.com/office/officeart/2008/layout/PictureStrips"/>
    <dgm:cxn modelId="{A5BDC3DB-4D86-429B-A0D4-01A5D0344DAF}" type="presOf" srcId="{D4189E65-62F0-4D96-92DC-D2629CCADB5C}" destId="{DEE184AB-9067-4764-8555-762E79AACC4D}" srcOrd="0" destOrd="0" presId="urn:microsoft.com/office/officeart/2008/layout/PictureStrips"/>
    <dgm:cxn modelId="{59E01C2C-472C-4E06-B2AC-5B5E810B813F}" type="presParOf" srcId="{1ACD8D7C-4344-4F7D-8D88-09AA46D54D49}" destId="{0C1E5C9C-F8B5-49FB-88BF-C91B9862BC47}" srcOrd="0" destOrd="0" presId="urn:microsoft.com/office/officeart/2008/layout/PictureStrips"/>
    <dgm:cxn modelId="{FA256FB4-6F2B-4581-80ED-C406D450F356}" type="presParOf" srcId="{0C1E5C9C-F8B5-49FB-88BF-C91B9862BC47}" destId="{967D997E-5198-4AD4-B612-BE909909C3B4}" srcOrd="0" destOrd="0" presId="urn:microsoft.com/office/officeart/2008/layout/PictureStrips"/>
    <dgm:cxn modelId="{C84E8C4A-ABC8-4DF1-8AAD-F8D1844A0BA8}" type="presParOf" srcId="{0C1E5C9C-F8B5-49FB-88BF-C91B9862BC47}" destId="{B647A4C3-8FA8-4E37-91F9-23E481B314AD}" srcOrd="1" destOrd="0" presId="urn:microsoft.com/office/officeart/2008/layout/PictureStrips"/>
    <dgm:cxn modelId="{A36B369A-8586-408A-BF7D-8F988A9323B6}" type="presParOf" srcId="{1ACD8D7C-4344-4F7D-8D88-09AA46D54D49}" destId="{D93A95C4-545E-4F7D-9648-9764858B4861}" srcOrd="1" destOrd="0" presId="urn:microsoft.com/office/officeart/2008/layout/PictureStrips"/>
    <dgm:cxn modelId="{B8F34B62-8586-4746-B332-F0299C399142}" type="presParOf" srcId="{1ACD8D7C-4344-4F7D-8D88-09AA46D54D49}" destId="{7EE53850-6380-43C3-A6BB-19C465DAA538}" srcOrd="2" destOrd="0" presId="urn:microsoft.com/office/officeart/2008/layout/PictureStrips"/>
    <dgm:cxn modelId="{99B0AD75-DDB8-4A72-B178-3EF84282D504}" type="presParOf" srcId="{7EE53850-6380-43C3-A6BB-19C465DAA538}" destId="{DEE184AB-9067-4764-8555-762E79AACC4D}" srcOrd="0" destOrd="0" presId="urn:microsoft.com/office/officeart/2008/layout/PictureStrips"/>
    <dgm:cxn modelId="{4F541BAD-A0F5-4C9A-80FF-A4398207AC94}" type="presParOf" srcId="{7EE53850-6380-43C3-A6BB-19C465DAA538}" destId="{E0842955-B7DD-459B-B2DE-AD076C87B542}" srcOrd="1" destOrd="0" presId="urn:microsoft.com/office/officeart/2008/layout/PictureStrips"/>
    <dgm:cxn modelId="{3E1A11FD-4408-42FB-8143-C6F0CACE8550}" type="presParOf" srcId="{1ACD8D7C-4344-4F7D-8D88-09AA46D54D49}" destId="{E0765880-6579-4073-85E9-122775FFD99F}" srcOrd="3" destOrd="0" presId="urn:microsoft.com/office/officeart/2008/layout/PictureStrips"/>
    <dgm:cxn modelId="{7A9F92CB-FEFA-4A8F-854D-C57CC5F63B3F}" type="presParOf" srcId="{1ACD8D7C-4344-4F7D-8D88-09AA46D54D49}" destId="{D2CF787A-100D-403C-A428-B0989D8A8DEF}" srcOrd="4" destOrd="0" presId="urn:microsoft.com/office/officeart/2008/layout/PictureStrips"/>
    <dgm:cxn modelId="{16F7B924-60D2-43F1-A8E6-DABC19EF46E0}" type="presParOf" srcId="{D2CF787A-100D-403C-A428-B0989D8A8DEF}" destId="{D030B790-1C23-438F-943D-56EBA0B6E333}" srcOrd="0" destOrd="0" presId="urn:microsoft.com/office/officeart/2008/layout/PictureStrips"/>
    <dgm:cxn modelId="{F3707E5F-F9BA-4CC2-A06C-F45860EDA87B}" type="presParOf" srcId="{D2CF787A-100D-403C-A428-B0989D8A8DEF}" destId="{B3F99EEB-F61A-45D3-B951-C61741845249}"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0D1F2D-56D9-4D29-82B1-B61860A16702}" type="doc">
      <dgm:prSet loTypeId="urn:microsoft.com/office/officeart/2005/8/layout/hList3" loCatId="list" qsTypeId="urn:microsoft.com/office/officeart/2005/8/quickstyle/simple1" qsCatId="simple" csTypeId="urn:microsoft.com/office/officeart/2005/8/colors/accent4_1" csCatId="accent4" phldr="1"/>
      <dgm:spPr/>
      <dgm:t>
        <a:bodyPr/>
        <a:lstStyle/>
        <a:p>
          <a:endParaRPr lang="en-IN"/>
        </a:p>
      </dgm:t>
    </dgm:pt>
    <dgm:pt modelId="{C3800ABC-E382-44CE-BBC4-54EAA54516F2}">
      <dgm:prSet phldrT="[Text]" custT="1"/>
      <dgm:spPr/>
      <dgm:t>
        <a:bodyPr/>
        <a:lstStyle/>
        <a:p>
          <a:pPr algn="just"/>
          <a:r>
            <a:rPr lang="en-IN" sz="1800" dirty="0"/>
            <a:t>From the responses received during the interviews, several </a:t>
          </a:r>
          <a:r>
            <a:rPr lang="en-IN" sz="1800" b="1" dirty="0"/>
            <a:t>major and minor barriers </a:t>
          </a:r>
          <a:r>
            <a:rPr lang="en-IN" sz="1800" dirty="0"/>
            <a:t>could also be identified such as level of computer literacy, amount of training, level of comfort with technology, time, etc.). Those barriers could be classified into several categories namely – </a:t>
          </a:r>
          <a:r>
            <a:rPr lang="en-IN" sz="1800" b="1" i="1" dirty="0"/>
            <a:t>psychological, behavioural, technical, legal factors.</a:t>
          </a:r>
        </a:p>
      </dgm:t>
    </dgm:pt>
    <dgm:pt modelId="{1146D4B5-3DA9-4ACF-9476-F52D2C1E3852}" type="parTrans" cxnId="{929EE8EA-91AF-41AB-986E-05E7BA0629F5}">
      <dgm:prSet/>
      <dgm:spPr/>
      <dgm:t>
        <a:bodyPr/>
        <a:lstStyle/>
        <a:p>
          <a:endParaRPr lang="en-IN"/>
        </a:p>
      </dgm:t>
    </dgm:pt>
    <dgm:pt modelId="{5C5A7214-C64E-4C68-9437-443A5BA110BC}" type="sibTrans" cxnId="{929EE8EA-91AF-41AB-986E-05E7BA0629F5}">
      <dgm:prSet/>
      <dgm:spPr/>
      <dgm:t>
        <a:bodyPr/>
        <a:lstStyle/>
        <a:p>
          <a:endParaRPr lang="en-IN"/>
        </a:p>
      </dgm:t>
    </dgm:pt>
    <dgm:pt modelId="{F9E007BA-80D1-4042-842B-C8D81B5E976A}">
      <dgm:prSet phldrT="[Text]"/>
      <dgm:spPr/>
      <dgm:t>
        <a:bodyPr/>
        <a:lstStyle/>
        <a:p>
          <a:pPr algn="just">
            <a:buFont typeface="+mj-lt"/>
            <a:buAutoNum type="arabicPeriod"/>
          </a:pPr>
          <a:r>
            <a:rPr lang="en-IN" b="1" i="0" dirty="0"/>
            <a:t>Psychological</a:t>
          </a:r>
          <a:endParaRPr lang="en-IN" i="0" dirty="0"/>
        </a:p>
        <a:p>
          <a:pPr algn="just">
            <a:buFont typeface="+mj-lt"/>
            <a:buAutoNum type="arabicPeriod"/>
          </a:pPr>
          <a:r>
            <a:rPr lang="en-IN" i="0" dirty="0"/>
            <a:t>It focuses on </a:t>
          </a:r>
          <a:r>
            <a:rPr lang="en-IN" b="1" i="0" dirty="0"/>
            <a:t>factors impacting on the emotional feelings of EMR users</a:t>
          </a:r>
          <a:r>
            <a:rPr lang="en-IN" i="0" dirty="0"/>
            <a:t>.</a:t>
          </a:r>
        </a:p>
        <a:p>
          <a:pPr algn="just">
            <a:buFont typeface="+mj-lt"/>
            <a:buAutoNum type="arabicPeriod"/>
          </a:pPr>
          <a:r>
            <a:rPr lang="en-IN" i="0" dirty="0"/>
            <a:t>Among all the other users, moving from a paper-based medical practice to an electronic medical record environment is especially challenging for physicians. </a:t>
          </a:r>
        </a:p>
      </dgm:t>
    </dgm:pt>
    <dgm:pt modelId="{2D9E5946-5ABD-4739-8C3D-9BF5094169AF}" type="parTrans" cxnId="{3A47B2CC-55B9-4174-BEB8-2BA7977343E0}">
      <dgm:prSet/>
      <dgm:spPr/>
      <dgm:t>
        <a:bodyPr/>
        <a:lstStyle/>
        <a:p>
          <a:endParaRPr lang="en-IN"/>
        </a:p>
      </dgm:t>
    </dgm:pt>
    <dgm:pt modelId="{86BB9482-F796-4FDA-83F8-631CA9CF56FF}" type="sibTrans" cxnId="{3A47B2CC-55B9-4174-BEB8-2BA7977343E0}">
      <dgm:prSet/>
      <dgm:spPr/>
      <dgm:t>
        <a:bodyPr/>
        <a:lstStyle/>
        <a:p>
          <a:endParaRPr lang="en-IN"/>
        </a:p>
      </dgm:t>
    </dgm:pt>
    <dgm:pt modelId="{5630B25B-CD97-4411-A244-126C5D1EF8FB}">
      <dgm:prSet phldrT="[Text]"/>
      <dgm:spPr/>
      <dgm:t>
        <a:bodyPr/>
        <a:lstStyle/>
        <a:p>
          <a:pPr algn="just">
            <a:buFont typeface="+mj-lt"/>
            <a:buAutoNum type="arabicPeriod"/>
          </a:pPr>
          <a:r>
            <a:rPr lang="en-IN" b="1" i="0" dirty="0"/>
            <a:t>Behavioural</a:t>
          </a:r>
        </a:p>
        <a:p>
          <a:pPr algn="just">
            <a:buFont typeface="+mj-lt"/>
            <a:buAutoNum type="arabicPeriod"/>
          </a:pPr>
          <a:r>
            <a:rPr lang="en-IN" i="0" dirty="0"/>
            <a:t>Some factors, including </a:t>
          </a:r>
          <a:r>
            <a:rPr lang="en-IN" b="1" i="0" dirty="0"/>
            <a:t>computer literacy, task fit and facilitating conditions</a:t>
          </a:r>
          <a:r>
            <a:rPr lang="en-IN" i="0" dirty="0"/>
            <a:t>, that impact on automatic behaviour. </a:t>
          </a:r>
        </a:p>
        <a:p>
          <a:pPr algn="just">
            <a:buFont typeface="+mj-lt"/>
            <a:buAutoNum type="arabicPeriod"/>
          </a:pPr>
          <a:r>
            <a:rPr lang="en-IN" i="0" dirty="0"/>
            <a:t>As they call themselves, </a:t>
          </a:r>
          <a:r>
            <a:rPr lang="en-IN" b="1" i="0" dirty="0"/>
            <a:t>the creatures of habit,</a:t>
          </a:r>
          <a:r>
            <a:rPr lang="en-IN" i="0" dirty="0"/>
            <a:t> are so much comfortable in using paper that it became difficult for them to step out of their comfort zone and accept the EMR systems into their operational use.</a:t>
          </a:r>
        </a:p>
      </dgm:t>
    </dgm:pt>
    <dgm:pt modelId="{46088B5F-A430-41B8-B786-8F8C06CC7AE7}" type="parTrans" cxnId="{7DEBF116-5E4B-40E2-83D0-C56E22787AE2}">
      <dgm:prSet/>
      <dgm:spPr/>
      <dgm:t>
        <a:bodyPr/>
        <a:lstStyle/>
        <a:p>
          <a:endParaRPr lang="en-IN"/>
        </a:p>
      </dgm:t>
    </dgm:pt>
    <dgm:pt modelId="{0167BC26-11F9-4705-B790-582659567045}" type="sibTrans" cxnId="{7DEBF116-5E4B-40E2-83D0-C56E22787AE2}">
      <dgm:prSet/>
      <dgm:spPr/>
      <dgm:t>
        <a:bodyPr/>
        <a:lstStyle/>
        <a:p>
          <a:endParaRPr lang="en-IN"/>
        </a:p>
      </dgm:t>
    </dgm:pt>
    <dgm:pt modelId="{78D30FA2-FE16-42D0-9F71-C13520463999}">
      <dgm:prSet phldrT="[Text]"/>
      <dgm:spPr/>
      <dgm:t>
        <a:bodyPr/>
        <a:lstStyle/>
        <a:p>
          <a:pPr algn="just">
            <a:buFont typeface="+mj-lt"/>
            <a:buNone/>
          </a:pPr>
          <a:r>
            <a:rPr lang="en-IN" b="1" i="0" dirty="0"/>
            <a:t>Technical</a:t>
          </a:r>
          <a:endParaRPr lang="en-IN" i="0" dirty="0"/>
        </a:p>
        <a:p>
          <a:pPr algn="just">
            <a:buFont typeface="+mj-lt"/>
            <a:buNone/>
          </a:pPr>
          <a:r>
            <a:rPr lang="en-IN" i="0" dirty="0"/>
            <a:t>Factors like </a:t>
          </a:r>
          <a:r>
            <a:rPr lang="en-IN" b="1" i="0" dirty="0"/>
            <a:t>technical training, technical support, compatibility, system reliability, communication tools, system usability, implementation, </a:t>
          </a:r>
          <a:r>
            <a:rPr lang="en-IN" i="0" dirty="0"/>
            <a:t>etc. indicate that if the providers are not able to embrace computer technology in their workplace, the EMR adoption can be at stake and decrease eventually.</a:t>
          </a:r>
        </a:p>
      </dgm:t>
    </dgm:pt>
    <dgm:pt modelId="{01C6570D-D256-407B-9928-A02B424A67CF}" type="parTrans" cxnId="{5B472832-9969-42C2-A3F6-E6FD2A0E1BCF}">
      <dgm:prSet/>
      <dgm:spPr/>
      <dgm:t>
        <a:bodyPr/>
        <a:lstStyle/>
        <a:p>
          <a:endParaRPr lang="en-IN"/>
        </a:p>
      </dgm:t>
    </dgm:pt>
    <dgm:pt modelId="{C5C7974A-5F1E-4CD4-9A75-6B427AE48B64}" type="sibTrans" cxnId="{5B472832-9969-42C2-A3F6-E6FD2A0E1BCF}">
      <dgm:prSet/>
      <dgm:spPr/>
      <dgm:t>
        <a:bodyPr/>
        <a:lstStyle/>
        <a:p>
          <a:endParaRPr lang="en-IN"/>
        </a:p>
      </dgm:t>
    </dgm:pt>
    <dgm:pt modelId="{C875B5BF-E5AD-4B5C-B593-30A5C8AC1FB8}">
      <dgm:prSet phldrT="[Text]"/>
      <dgm:spPr/>
      <dgm:t>
        <a:bodyPr/>
        <a:lstStyle/>
        <a:p>
          <a:pPr algn="just">
            <a:buFont typeface="+mj-lt"/>
            <a:buAutoNum type="arabicPeriod"/>
          </a:pPr>
          <a:r>
            <a:rPr lang="en-IN" b="1" i="0" dirty="0"/>
            <a:t>Legal</a:t>
          </a:r>
        </a:p>
        <a:p>
          <a:pPr algn="just">
            <a:buFont typeface="+mj-lt"/>
            <a:buAutoNum type="arabicPeriod"/>
          </a:pPr>
          <a:r>
            <a:rPr lang="en-IN" i="0" dirty="0"/>
            <a:t>This includes some legal concepts such as </a:t>
          </a:r>
          <a:r>
            <a:rPr lang="en-IN" b="1" i="0" dirty="0"/>
            <a:t>security and privacy concerns</a:t>
          </a:r>
          <a:r>
            <a:rPr lang="en-IN" i="0" dirty="0"/>
            <a:t>, legal liability concerns, and policies and standards. </a:t>
          </a:r>
        </a:p>
        <a:p>
          <a:pPr algn="just">
            <a:buFont typeface="+mj-lt"/>
            <a:buAutoNum type="arabicPeriod"/>
          </a:pPr>
          <a:r>
            <a:rPr lang="en-IN" i="0" dirty="0"/>
            <a:t>Security issues, including </a:t>
          </a:r>
          <a:r>
            <a:rPr lang="en-IN" b="1" i="0" dirty="0"/>
            <a:t>confidentiality, integrity and availability</a:t>
          </a:r>
          <a:r>
            <a:rPr lang="en-IN" i="0" dirty="0"/>
            <a:t>, are the major concerns in EMR adoption. </a:t>
          </a:r>
        </a:p>
      </dgm:t>
    </dgm:pt>
    <dgm:pt modelId="{62C84447-5D50-4EF5-982E-21161DF369C9}" type="parTrans" cxnId="{B138B3BC-37F6-4578-BBD0-74372F0ED926}">
      <dgm:prSet/>
      <dgm:spPr/>
      <dgm:t>
        <a:bodyPr/>
        <a:lstStyle/>
        <a:p>
          <a:endParaRPr lang="en-IN"/>
        </a:p>
      </dgm:t>
    </dgm:pt>
    <dgm:pt modelId="{51CDA44F-0608-4F8A-8924-5BBFE038FB5C}" type="sibTrans" cxnId="{B138B3BC-37F6-4578-BBD0-74372F0ED926}">
      <dgm:prSet/>
      <dgm:spPr/>
      <dgm:t>
        <a:bodyPr/>
        <a:lstStyle/>
        <a:p>
          <a:endParaRPr lang="en-IN"/>
        </a:p>
      </dgm:t>
    </dgm:pt>
    <dgm:pt modelId="{41837724-D7AB-4B15-97EF-38DB7684C35B}" type="pres">
      <dgm:prSet presAssocID="{890D1F2D-56D9-4D29-82B1-B61860A16702}" presName="composite" presStyleCnt="0">
        <dgm:presLayoutVars>
          <dgm:chMax val="1"/>
          <dgm:dir/>
          <dgm:resizeHandles val="exact"/>
        </dgm:presLayoutVars>
      </dgm:prSet>
      <dgm:spPr/>
    </dgm:pt>
    <dgm:pt modelId="{F15FF197-7E19-4AEC-AD33-AAF0CFFE73D3}" type="pres">
      <dgm:prSet presAssocID="{C3800ABC-E382-44CE-BBC4-54EAA54516F2}" presName="roof" presStyleLbl="dkBgShp" presStyleIdx="0" presStyleCnt="2"/>
      <dgm:spPr/>
    </dgm:pt>
    <dgm:pt modelId="{B6D509A3-B994-4C71-8B30-4C27A56F2160}" type="pres">
      <dgm:prSet presAssocID="{C3800ABC-E382-44CE-BBC4-54EAA54516F2}" presName="pillars" presStyleCnt="0"/>
      <dgm:spPr/>
    </dgm:pt>
    <dgm:pt modelId="{ED58F464-F703-456A-BCDF-1B6F21D447B0}" type="pres">
      <dgm:prSet presAssocID="{C3800ABC-E382-44CE-BBC4-54EAA54516F2}" presName="pillar1" presStyleLbl="node1" presStyleIdx="0" presStyleCnt="4">
        <dgm:presLayoutVars>
          <dgm:bulletEnabled val="1"/>
        </dgm:presLayoutVars>
      </dgm:prSet>
      <dgm:spPr/>
    </dgm:pt>
    <dgm:pt modelId="{09461FC2-AC4A-405B-A7A4-2B81BCFABBFC}" type="pres">
      <dgm:prSet presAssocID="{5630B25B-CD97-4411-A244-126C5D1EF8FB}" presName="pillarX" presStyleLbl="node1" presStyleIdx="1" presStyleCnt="4">
        <dgm:presLayoutVars>
          <dgm:bulletEnabled val="1"/>
        </dgm:presLayoutVars>
      </dgm:prSet>
      <dgm:spPr/>
    </dgm:pt>
    <dgm:pt modelId="{87C4FE16-405A-44D5-8922-6EC2EBF50447}" type="pres">
      <dgm:prSet presAssocID="{78D30FA2-FE16-42D0-9F71-C13520463999}" presName="pillarX" presStyleLbl="node1" presStyleIdx="2" presStyleCnt="4">
        <dgm:presLayoutVars>
          <dgm:bulletEnabled val="1"/>
        </dgm:presLayoutVars>
      </dgm:prSet>
      <dgm:spPr/>
    </dgm:pt>
    <dgm:pt modelId="{F490769A-E63D-49BA-A0E9-22B8E8BF7B66}" type="pres">
      <dgm:prSet presAssocID="{C875B5BF-E5AD-4B5C-B593-30A5C8AC1FB8}" presName="pillarX" presStyleLbl="node1" presStyleIdx="3" presStyleCnt="4">
        <dgm:presLayoutVars>
          <dgm:bulletEnabled val="1"/>
        </dgm:presLayoutVars>
      </dgm:prSet>
      <dgm:spPr/>
    </dgm:pt>
    <dgm:pt modelId="{BA772F45-0C61-4A19-A081-7D87F5E7C4B7}" type="pres">
      <dgm:prSet presAssocID="{C3800ABC-E382-44CE-BBC4-54EAA54516F2}" presName="base" presStyleLbl="dkBgShp" presStyleIdx="1" presStyleCnt="2"/>
      <dgm:spPr/>
    </dgm:pt>
  </dgm:ptLst>
  <dgm:cxnLst>
    <dgm:cxn modelId="{B0CC6002-4060-4611-B017-15846BA47339}" type="presOf" srcId="{C875B5BF-E5AD-4B5C-B593-30A5C8AC1FB8}" destId="{F490769A-E63D-49BA-A0E9-22B8E8BF7B66}" srcOrd="0" destOrd="0" presId="urn:microsoft.com/office/officeart/2005/8/layout/hList3"/>
    <dgm:cxn modelId="{7DEBF116-5E4B-40E2-83D0-C56E22787AE2}" srcId="{C3800ABC-E382-44CE-BBC4-54EAA54516F2}" destId="{5630B25B-CD97-4411-A244-126C5D1EF8FB}" srcOrd="1" destOrd="0" parTransId="{46088B5F-A430-41B8-B786-8F8C06CC7AE7}" sibTransId="{0167BC26-11F9-4705-B790-582659567045}"/>
    <dgm:cxn modelId="{A03E4A2F-F9E9-48E5-8323-E5CF4AEC2998}" type="presOf" srcId="{890D1F2D-56D9-4D29-82B1-B61860A16702}" destId="{41837724-D7AB-4B15-97EF-38DB7684C35B}" srcOrd="0" destOrd="0" presId="urn:microsoft.com/office/officeart/2005/8/layout/hList3"/>
    <dgm:cxn modelId="{873F8930-C80A-4259-8DC1-2EE47FBB4385}" type="presOf" srcId="{C3800ABC-E382-44CE-BBC4-54EAA54516F2}" destId="{F15FF197-7E19-4AEC-AD33-AAF0CFFE73D3}" srcOrd="0" destOrd="0" presId="urn:microsoft.com/office/officeart/2005/8/layout/hList3"/>
    <dgm:cxn modelId="{C1BFA230-8664-4522-A884-8A4DF8471104}" type="presOf" srcId="{F9E007BA-80D1-4042-842B-C8D81B5E976A}" destId="{ED58F464-F703-456A-BCDF-1B6F21D447B0}" srcOrd="0" destOrd="0" presId="urn:microsoft.com/office/officeart/2005/8/layout/hList3"/>
    <dgm:cxn modelId="{5B472832-9969-42C2-A3F6-E6FD2A0E1BCF}" srcId="{C3800ABC-E382-44CE-BBC4-54EAA54516F2}" destId="{78D30FA2-FE16-42D0-9F71-C13520463999}" srcOrd="2" destOrd="0" parTransId="{01C6570D-D256-407B-9928-A02B424A67CF}" sibTransId="{C5C7974A-5F1E-4CD4-9A75-6B427AE48B64}"/>
    <dgm:cxn modelId="{BC60BB3C-A18A-41A3-BCA1-CFC5537564D9}" type="presOf" srcId="{78D30FA2-FE16-42D0-9F71-C13520463999}" destId="{87C4FE16-405A-44D5-8922-6EC2EBF50447}" srcOrd="0" destOrd="0" presId="urn:microsoft.com/office/officeart/2005/8/layout/hList3"/>
    <dgm:cxn modelId="{B8F85CA6-6FED-42B7-8D56-ED7C6D833641}" type="presOf" srcId="{5630B25B-CD97-4411-A244-126C5D1EF8FB}" destId="{09461FC2-AC4A-405B-A7A4-2B81BCFABBFC}" srcOrd="0" destOrd="0" presId="urn:microsoft.com/office/officeart/2005/8/layout/hList3"/>
    <dgm:cxn modelId="{B138B3BC-37F6-4578-BBD0-74372F0ED926}" srcId="{C3800ABC-E382-44CE-BBC4-54EAA54516F2}" destId="{C875B5BF-E5AD-4B5C-B593-30A5C8AC1FB8}" srcOrd="3" destOrd="0" parTransId="{62C84447-5D50-4EF5-982E-21161DF369C9}" sibTransId="{51CDA44F-0608-4F8A-8924-5BBFE038FB5C}"/>
    <dgm:cxn modelId="{3A47B2CC-55B9-4174-BEB8-2BA7977343E0}" srcId="{C3800ABC-E382-44CE-BBC4-54EAA54516F2}" destId="{F9E007BA-80D1-4042-842B-C8D81B5E976A}" srcOrd="0" destOrd="0" parTransId="{2D9E5946-5ABD-4739-8C3D-9BF5094169AF}" sibTransId="{86BB9482-F796-4FDA-83F8-631CA9CF56FF}"/>
    <dgm:cxn modelId="{929EE8EA-91AF-41AB-986E-05E7BA0629F5}" srcId="{890D1F2D-56D9-4D29-82B1-B61860A16702}" destId="{C3800ABC-E382-44CE-BBC4-54EAA54516F2}" srcOrd="0" destOrd="0" parTransId="{1146D4B5-3DA9-4ACF-9476-F52D2C1E3852}" sibTransId="{5C5A7214-C64E-4C68-9437-443A5BA110BC}"/>
    <dgm:cxn modelId="{1DFF047B-0AD0-4437-9B96-B0B3D4B973A8}" type="presParOf" srcId="{41837724-D7AB-4B15-97EF-38DB7684C35B}" destId="{F15FF197-7E19-4AEC-AD33-AAF0CFFE73D3}" srcOrd="0" destOrd="0" presId="urn:microsoft.com/office/officeart/2005/8/layout/hList3"/>
    <dgm:cxn modelId="{8A2F2905-0FB9-4DCE-96BA-D015CBF494B2}" type="presParOf" srcId="{41837724-D7AB-4B15-97EF-38DB7684C35B}" destId="{B6D509A3-B994-4C71-8B30-4C27A56F2160}" srcOrd="1" destOrd="0" presId="urn:microsoft.com/office/officeart/2005/8/layout/hList3"/>
    <dgm:cxn modelId="{7DDB7C66-AFAF-482C-8A3E-07AA4A178F10}" type="presParOf" srcId="{B6D509A3-B994-4C71-8B30-4C27A56F2160}" destId="{ED58F464-F703-456A-BCDF-1B6F21D447B0}" srcOrd="0" destOrd="0" presId="urn:microsoft.com/office/officeart/2005/8/layout/hList3"/>
    <dgm:cxn modelId="{4C21E11E-C584-4734-8A3D-40D13F3D336E}" type="presParOf" srcId="{B6D509A3-B994-4C71-8B30-4C27A56F2160}" destId="{09461FC2-AC4A-405B-A7A4-2B81BCFABBFC}" srcOrd="1" destOrd="0" presId="urn:microsoft.com/office/officeart/2005/8/layout/hList3"/>
    <dgm:cxn modelId="{4BEB2EA1-3D40-4CD4-BDD8-6866DF34B02D}" type="presParOf" srcId="{B6D509A3-B994-4C71-8B30-4C27A56F2160}" destId="{87C4FE16-405A-44D5-8922-6EC2EBF50447}" srcOrd="2" destOrd="0" presId="urn:microsoft.com/office/officeart/2005/8/layout/hList3"/>
    <dgm:cxn modelId="{46524693-9F63-4B13-BFE6-98C61768D4ED}" type="presParOf" srcId="{B6D509A3-B994-4C71-8B30-4C27A56F2160}" destId="{F490769A-E63D-49BA-A0E9-22B8E8BF7B66}" srcOrd="3" destOrd="0" presId="urn:microsoft.com/office/officeart/2005/8/layout/hList3"/>
    <dgm:cxn modelId="{252AF1E5-4240-4780-B614-D9A351C5C71D}" type="presParOf" srcId="{41837724-D7AB-4B15-97EF-38DB7684C35B}" destId="{BA772F45-0C61-4A19-A081-7D87F5E7C4B7}"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53A6C2-C010-4468-A15C-CC774FFA326B}" type="doc">
      <dgm:prSet loTypeId="urn:microsoft.com/office/officeart/2005/8/layout/arrow2" loCatId="process" qsTypeId="urn:microsoft.com/office/officeart/2005/8/quickstyle/simple4" qsCatId="simple" csTypeId="urn:microsoft.com/office/officeart/2005/8/colors/colorful1" csCatId="colorful" phldr="1"/>
      <dgm:spPr/>
      <dgm:t>
        <a:bodyPr/>
        <a:lstStyle/>
        <a:p>
          <a:endParaRPr lang="en-IN"/>
        </a:p>
      </dgm:t>
    </dgm:pt>
    <dgm:pt modelId="{4A8067AA-931F-4D1A-855F-3FB18E5B5258}">
      <dgm:prSet phldrT="[Text]" custT="1"/>
      <dgm:spPr/>
      <dgm:t>
        <a:bodyPr/>
        <a:lstStyle/>
        <a:p>
          <a:pPr algn="l"/>
          <a:r>
            <a:rPr lang="en-IN" sz="1200" dirty="0"/>
            <a:t>Finding about the current scenario of EMR.</a:t>
          </a:r>
        </a:p>
        <a:p>
          <a:pPr algn="l"/>
          <a:r>
            <a:rPr lang="en-IN" sz="1200" dirty="0"/>
            <a:t>Filtering the departments with adoption less than 50%.</a:t>
          </a:r>
        </a:p>
      </dgm:t>
    </dgm:pt>
    <dgm:pt modelId="{F8AF72D9-C2D3-4787-902F-96854E8B799D}" type="parTrans" cxnId="{559C9FFC-EBEB-43C8-89CB-02AFE2908CA3}">
      <dgm:prSet/>
      <dgm:spPr/>
      <dgm:t>
        <a:bodyPr/>
        <a:lstStyle/>
        <a:p>
          <a:pPr algn="l"/>
          <a:endParaRPr lang="en-IN" sz="1400"/>
        </a:p>
      </dgm:t>
    </dgm:pt>
    <dgm:pt modelId="{16EDB0B7-5E0D-44E5-8E75-B330F7304E25}" type="sibTrans" cxnId="{559C9FFC-EBEB-43C8-89CB-02AFE2908CA3}">
      <dgm:prSet/>
      <dgm:spPr/>
      <dgm:t>
        <a:bodyPr/>
        <a:lstStyle/>
        <a:p>
          <a:pPr algn="l"/>
          <a:endParaRPr lang="en-IN" sz="1400"/>
        </a:p>
      </dgm:t>
    </dgm:pt>
    <dgm:pt modelId="{D3441B99-F0F4-414C-8B87-B63CEAE42B13}">
      <dgm:prSet phldrT="[Text]" custT="1"/>
      <dgm:spPr/>
      <dgm:t>
        <a:bodyPr/>
        <a:lstStyle/>
        <a:p>
          <a:pPr algn="l"/>
          <a:r>
            <a:rPr lang="en-IN" sz="1200" dirty="0"/>
            <a:t>Targeting doctors individually to understand their perception and reasons of not adopting it into their OPD operations.</a:t>
          </a:r>
        </a:p>
      </dgm:t>
    </dgm:pt>
    <dgm:pt modelId="{4133F788-BEBF-4860-AF5F-CC95B44D6ECD}" type="parTrans" cxnId="{31DE15AC-577D-4B1B-B4B3-EE0965AE8500}">
      <dgm:prSet/>
      <dgm:spPr/>
      <dgm:t>
        <a:bodyPr/>
        <a:lstStyle/>
        <a:p>
          <a:pPr algn="l"/>
          <a:endParaRPr lang="en-IN" sz="1400"/>
        </a:p>
      </dgm:t>
    </dgm:pt>
    <dgm:pt modelId="{170577BA-3745-4B83-9349-2DBFD332BBED}" type="sibTrans" cxnId="{31DE15AC-577D-4B1B-B4B3-EE0965AE8500}">
      <dgm:prSet/>
      <dgm:spPr/>
      <dgm:t>
        <a:bodyPr/>
        <a:lstStyle/>
        <a:p>
          <a:pPr algn="l"/>
          <a:endParaRPr lang="en-IN" sz="1400"/>
        </a:p>
      </dgm:t>
    </dgm:pt>
    <dgm:pt modelId="{130BD9EA-9270-4A4F-AA08-56C12BA0999D}">
      <dgm:prSet phldrT="[Text]" custT="1"/>
      <dgm:spPr/>
      <dgm:t>
        <a:bodyPr/>
        <a:lstStyle/>
        <a:p>
          <a:pPr algn="l"/>
          <a:r>
            <a:rPr lang="en-IN" sz="1200" dirty="0"/>
            <a:t>Taking their suggestions and requirements to improve on the existing software.</a:t>
          </a:r>
        </a:p>
      </dgm:t>
    </dgm:pt>
    <dgm:pt modelId="{EAECD652-C89D-49A3-B330-03D03E36487E}" type="parTrans" cxnId="{A7E0613E-2A2C-4C42-9C6F-C2C01167CACB}">
      <dgm:prSet/>
      <dgm:spPr/>
      <dgm:t>
        <a:bodyPr/>
        <a:lstStyle/>
        <a:p>
          <a:pPr algn="l"/>
          <a:endParaRPr lang="en-IN" sz="1400"/>
        </a:p>
      </dgm:t>
    </dgm:pt>
    <dgm:pt modelId="{33ABCCC0-4ABC-47E5-8C75-3B33C4B45F5C}" type="sibTrans" cxnId="{A7E0613E-2A2C-4C42-9C6F-C2C01167CACB}">
      <dgm:prSet/>
      <dgm:spPr/>
      <dgm:t>
        <a:bodyPr/>
        <a:lstStyle/>
        <a:p>
          <a:pPr algn="l"/>
          <a:endParaRPr lang="en-IN" sz="1400"/>
        </a:p>
      </dgm:t>
    </dgm:pt>
    <dgm:pt modelId="{8169B0CD-9157-433B-8743-87658640060D}">
      <dgm:prSet phldrT="[Text]" custT="1"/>
      <dgm:spPr/>
      <dgm:t>
        <a:bodyPr/>
        <a:lstStyle/>
        <a:p>
          <a:pPr algn="l"/>
          <a:r>
            <a:rPr lang="en-IN" sz="1200" dirty="0"/>
            <a:t>Providing end to end training, hand holding assistance.</a:t>
          </a:r>
        </a:p>
        <a:p>
          <a:pPr algn="l"/>
          <a:r>
            <a:rPr lang="en-IN" sz="1200" dirty="0"/>
            <a:t>Pitching to them the advantages and make them understand the shortcomings they may face, in case of not adopting to digital functions.</a:t>
          </a:r>
        </a:p>
      </dgm:t>
    </dgm:pt>
    <dgm:pt modelId="{82699014-2B36-4BFC-B5A8-2B689864B19C}" type="parTrans" cxnId="{4598995C-8893-4AD6-B6A7-05391DF6649C}">
      <dgm:prSet/>
      <dgm:spPr/>
      <dgm:t>
        <a:bodyPr/>
        <a:lstStyle/>
        <a:p>
          <a:pPr algn="l"/>
          <a:endParaRPr lang="en-IN" sz="1400"/>
        </a:p>
      </dgm:t>
    </dgm:pt>
    <dgm:pt modelId="{08038C9D-DFB4-4819-89A2-ADD80A6E41DB}" type="sibTrans" cxnId="{4598995C-8893-4AD6-B6A7-05391DF6649C}">
      <dgm:prSet/>
      <dgm:spPr/>
      <dgm:t>
        <a:bodyPr/>
        <a:lstStyle/>
        <a:p>
          <a:pPr algn="l"/>
          <a:endParaRPr lang="en-IN" sz="1400"/>
        </a:p>
      </dgm:t>
    </dgm:pt>
    <dgm:pt modelId="{54644F7A-3CB6-48B5-BA1F-090A90AE0A53}">
      <dgm:prSet phldrT="[Text]" custT="1"/>
      <dgm:spPr/>
      <dgm:t>
        <a:bodyPr/>
        <a:lstStyle/>
        <a:p>
          <a:pPr algn="l"/>
          <a:r>
            <a:rPr lang="en-IN" sz="1200" dirty="0"/>
            <a:t>Monitoring the targeted personnel and departments for over few weeks and following up with each one of them.</a:t>
          </a:r>
        </a:p>
      </dgm:t>
    </dgm:pt>
    <dgm:pt modelId="{E9C8EA4E-DCA2-4A56-B3E0-75608B7FE9E0}" type="parTrans" cxnId="{EE6DF59D-6568-4AFE-B624-28F87F966A48}">
      <dgm:prSet/>
      <dgm:spPr/>
      <dgm:t>
        <a:bodyPr/>
        <a:lstStyle/>
        <a:p>
          <a:endParaRPr lang="en-IN"/>
        </a:p>
      </dgm:t>
    </dgm:pt>
    <dgm:pt modelId="{CA4CD8FA-86AE-48D7-A27C-B94A173AFBBA}" type="sibTrans" cxnId="{EE6DF59D-6568-4AFE-B624-28F87F966A48}">
      <dgm:prSet/>
      <dgm:spPr/>
      <dgm:t>
        <a:bodyPr/>
        <a:lstStyle/>
        <a:p>
          <a:endParaRPr lang="en-IN"/>
        </a:p>
      </dgm:t>
    </dgm:pt>
    <dgm:pt modelId="{56DFC703-ED70-40D0-9035-BBA09F19DBDB}" type="pres">
      <dgm:prSet presAssocID="{D653A6C2-C010-4468-A15C-CC774FFA326B}" presName="arrowDiagram" presStyleCnt="0">
        <dgm:presLayoutVars>
          <dgm:chMax val="5"/>
          <dgm:dir/>
          <dgm:resizeHandles val="exact"/>
        </dgm:presLayoutVars>
      </dgm:prSet>
      <dgm:spPr/>
    </dgm:pt>
    <dgm:pt modelId="{2A8195D3-4175-4410-AF18-32B90FD46534}" type="pres">
      <dgm:prSet presAssocID="{D653A6C2-C010-4468-A15C-CC774FFA326B}" presName="arrow" presStyleLbl="bgShp" presStyleIdx="0" presStyleCnt="1"/>
      <dgm:spPr/>
    </dgm:pt>
    <dgm:pt modelId="{53AE9A23-9A9D-47ED-B7AE-191F66454C4E}" type="pres">
      <dgm:prSet presAssocID="{D653A6C2-C010-4468-A15C-CC774FFA326B}" presName="arrowDiagram5" presStyleCnt="0"/>
      <dgm:spPr/>
    </dgm:pt>
    <dgm:pt modelId="{EAB193B1-0E6C-45AC-AC00-BE20AABEB185}" type="pres">
      <dgm:prSet presAssocID="{4A8067AA-931F-4D1A-855F-3FB18E5B5258}" presName="bullet5a" presStyleLbl="node1" presStyleIdx="0" presStyleCnt="5"/>
      <dgm:spPr/>
    </dgm:pt>
    <dgm:pt modelId="{52432E84-54C6-4A24-A9D5-849247053490}" type="pres">
      <dgm:prSet presAssocID="{4A8067AA-931F-4D1A-855F-3FB18E5B5258}" presName="textBox5a" presStyleLbl="revTx" presStyleIdx="0" presStyleCnt="5">
        <dgm:presLayoutVars>
          <dgm:bulletEnabled val="1"/>
        </dgm:presLayoutVars>
      </dgm:prSet>
      <dgm:spPr/>
    </dgm:pt>
    <dgm:pt modelId="{3177E948-590F-4C83-96E3-5D4262A49FC8}" type="pres">
      <dgm:prSet presAssocID="{D3441B99-F0F4-414C-8B87-B63CEAE42B13}" presName="bullet5b" presStyleLbl="node1" presStyleIdx="1" presStyleCnt="5"/>
      <dgm:spPr/>
    </dgm:pt>
    <dgm:pt modelId="{2D8479CB-2A2F-48B5-9653-AC4F3F19808E}" type="pres">
      <dgm:prSet presAssocID="{D3441B99-F0F4-414C-8B87-B63CEAE42B13}" presName="textBox5b" presStyleLbl="revTx" presStyleIdx="1" presStyleCnt="5">
        <dgm:presLayoutVars>
          <dgm:bulletEnabled val="1"/>
        </dgm:presLayoutVars>
      </dgm:prSet>
      <dgm:spPr/>
    </dgm:pt>
    <dgm:pt modelId="{0BA9B2F6-9F12-4CC9-BD21-0072A8D008B8}" type="pres">
      <dgm:prSet presAssocID="{130BD9EA-9270-4A4F-AA08-56C12BA0999D}" presName="bullet5c" presStyleLbl="node1" presStyleIdx="2" presStyleCnt="5"/>
      <dgm:spPr/>
    </dgm:pt>
    <dgm:pt modelId="{A12B859D-B809-4E01-885C-713D94AB2B30}" type="pres">
      <dgm:prSet presAssocID="{130BD9EA-9270-4A4F-AA08-56C12BA0999D}" presName="textBox5c" presStyleLbl="revTx" presStyleIdx="2" presStyleCnt="5">
        <dgm:presLayoutVars>
          <dgm:bulletEnabled val="1"/>
        </dgm:presLayoutVars>
      </dgm:prSet>
      <dgm:spPr/>
    </dgm:pt>
    <dgm:pt modelId="{1F8880E6-B854-4696-BB9D-2A6C56487BC1}" type="pres">
      <dgm:prSet presAssocID="{8169B0CD-9157-433B-8743-87658640060D}" presName="bullet5d" presStyleLbl="node1" presStyleIdx="3" presStyleCnt="5"/>
      <dgm:spPr/>
    </dgm:pt>
    <dgm:pt modelId="{EC8ED19C-0B50-48B5-9C0E-168D605517E7}" type="pres">
      <dgm:prSet presAssocID="{8169B0CD-9157-433B-8743-87658640060D}" presName="textBox5d" presStyleLbl="revTx" presStyleIdx="3" presStyleCnt="5">
        <dgm:presLayoutVars>
          <dgm:bulletEnabled val="1"/>
        </dgm:presLayoutVars>
      </dgm:prSet>
      <dgm:spPr/>
    </dgm:pt>
    <dgm:pt modelId="{17CE0BFD-8A77-4BB6-92C4-E4C1325FF1EF}" type="pres">
      <dgm:prSet presAssocID="{54644F7A-3CB6-48B5-BA1F-090A90AE0A53}" presName="bullet5e" presStyleLbl="node1" presStyleIdx="4" presStyleCnt="5"/>
      <dgm:spPr/>
    </dgm:pt>
    <dgm:pt modelId="{21DEB624-950E-4E65-99D4-113E0E3D3293}" type="pres">
      <dgm:prSet presAssocID="{54644F7A-3CB6-48B5-BA1F-090A90AE0A53}" presName="textBox5e" presStyleLbl="revTx" presStyleIdx="4" presStyleCnt="5">
        <dgm:presLayoutVars>
          <dgm:bulletEnabled val="1"/>
        </dgm:presLayoutVars>
      </dgm:prSet>
      <dgm:spPr/>
    </dgm:pt>
  </dgm:ptLst>
  <dgm:cxnLst>
    <dgm:cxn modelId="{45507420-C108-487F-BE81-1F692E9E134E}" type="presOf" srcId="{8169B0CD-9157-433B-8743-87658640060D}" destId="{EC8ED19C-0B50-48B5-9C0E-168D605517E7}" srcOrd="0" destOrd="0" presId="urn:microsoft.com/office/officeart/2005/8/layout/arrow2"/>
    <dgm:cxn modelId="{A7E0613E-2A2C-4C42-9C6F-C2C01167CACB}" srcId="{D653A6C2-C010-4468-A15C-CC774FFA326B}" destId="{130BD9EA-9270-4A4F-AA08-56C12BA0999D}" srcOrd="2" destOrd="0" parTransId="{EAECD652-C89D-49A3-B330-03D03E36487E}" sibTransId="{33ABCCC0-4ABC-47E5-8C75-3B33C4B45F5C}"/>
    <dgm:cxn modelId="{4598995C-8893-4AD6-B6A7-05391DF6649C}" srcId="{D653A6C2-C010-4468-A15C-CC774FFA326B}" destId="{8169B0CD-9157-433B-8743-87658640060D}" srcOrd="3" destOrd="0" parTransId="{82699014-2B36-4BFC-B5A8-2B689864B19C}" sibTransId="{08038C9D-DFB4-4819-89A2-ADD80A6E41DB}"/>
    <dgm:cxn modelId="{34B82D60-2DF2-4F44-84E8-1B8AB585B820}" type="presOf" srcId="{D653A6C2-C010-4468-A15C-CC774FFA326B}" destId="{56DFC703-ED70-40D0-9035-BBA09F19DBDB}" srcOrd="0" destOrd="0" presId="urn:microsoft.com/office/officeart/2005/8/layout/arrow2"/>
    <dgm:cxn modelId="{43424E41-149C-4D78-BAB0-DA4890F8F60B}" type="presOf" srcId="{130BD9EA-9270-4A4F-AA08-56C12BA0999D}" destId="{A12B859D-B809-4E01-885C-713D94AB2B30}" srcOrd="0" destOrd="0" presId="urn:microsoft.com/office/officeart/2005/8/layout/arrow2"/>
    <dgm:cxn modelId="{2DA58379-8D88-4D06-BA14-D920F11C5E32}" type="presOf" srcId="{D3441B99-F0F4-414C-8B87-B63CEAE42B13}" destId="{2D8479CB-2A2F-48B5-9653-AC4F3F19808E}" srcOrd="0" destOrd="0" presId="urn:microsoft.com/office/officeart/2005/8/layout/arrow2"/>
    <dgm:cxn modelId="{EE6DF59D-6568-4AFE-B624-28F87F966A48}" srcId="{D653A6C2-C010-4468-A15C-CC774FFA326B}" destId="{54644F7A-3CB6-48B5-BA1F-090A90AE0A53}" srcOrd="4" destOrd="0" parTransId="{E9C8EA4E-DCA2-4A56-B3E0-75608B7FE9E0}" sibTransId="{CA4CD8FA-86AE-48D7-A27C-B94A173AFBBA}"/>
    <dgm:cxn modelId="{31DE15AC-577D-4B1B-B4B3-EE0965AE8500}" srcId="{D653A6C2-C010-4468-A15C-CC774FFA326B}" destId="{D3441B99-F0F4-414C-8B87-B63CEAE42B13}" srcOrd="1" destOrd="0" parTransId="{4133F788-BEBF-4860-AF5F-CC95B44D6ECD}" sibTransId="{170577BA-3745-4B83-9349-2DBFD332BBED}"/>
    <dgm:cxn modelId="{16EE44B3-074F-40D9-8FE5-2D8B8600BABE}" type="presOf" srcId="{54644F7A-3CB6-48B5-BA1F-090A90AE0A53}" destId="{21DEB624-950E-4E65-99D4-113E0E3D3293}" srcOrd="0" destOrd="0" presId="urn:microsoft.com/office/officeart/2005/8/layout/arrow2"/>
    <dgm:cxn modelId="{5ACF13C5-C4D2-4102-8310-0ADE1CDA643D}" type="presOf" srcId="{4A8067AA-931F-4D1A-855F-3FB18E5B5258}" destId="{52432E84-54C6-4A24-A9D5-849247053490}" srcOrd="0" destOrd="0" presId="urn:microsoft.com/office/officeart/2005/8/layout/arrow2"/>
    <dgm:cxn modelId="{559C9FFC-EBEB-43C8-89CB-02AFE2908CA3}" srcId="{D653A6C2-C010-4468-A15C-CC774FFA326B}" destId="{4A8067AA-931F-4D1A-855F-3FB18E5B5258}" srcOrd="0" destOrd="0" parTransId="{F8AF72D9-C2D3-4787-902F-96854E8B799D}" sibTransId="{16EDB0B7-5E0D-44E5-8E75-B330F7304E25}"/>
    <dgm:cxn modelId="{420F26F9-72D6-4016-BA2F-B92E2FEEB578}" type="presParOf" srcId="{56DFC703-ED70-40D0-9035-BBA09F19DBDB}" destId="{2A8195D3-4175-4410-AF18-32B90FD46534}" srcOrd="0" destOrd="0" presId="urn:microsoft.com/office/officeart/2005/8/layout/arrow2"/>
    <dgm:cxn modelId="{E23CB975-6450-4C06-A998-441F6F3A000E}" type="presParOf" srcId="{56DFC703-ED70-40D0-9035-BBA09F19DBDB}" destId="{53AE9A23-9A9D-47ED-B7AE-191F66454C4E}" srcOrd="1" destOrd="0" presId="urn:microsoft.com/office/officeart/2005/8/layout/arrow2"/>
    <dgm:cxn modelId="{3DF1A83C-75D8-44FA-BDBC-4CCA8826E50A}" type="presParOf" srcId="{53AE9A23-9A9D-47ED-B7AE-191F66454C4E}" destId="{EAB193B1-0E6C-45AC-AC00-BE20AABEB185}" srcOrd="0" destOrd="0" presId="urn:microsoft.com/office/officeart/2005/8/layout/arrow2"/>
    <dgm:cxn modelId="{157476DA-F793-4FFD-A13D-2FD07C10045C}" type="presParOf" srcId="{53AE9A23-9A9D-47ED-B7AE-191F66454C4E}" destId="{52432E84-54C6-4A24-A9D5-849247053490}" srcOrd="1" destOrd="0" presId="urn:microsoft.com/office/officeart/2005/8/layout/arrow2"/>
    <dgm:cxn modelId="{74829BAA-506A-4400-9D7E-25D8D549E4F9}" type="presParOf" srcId="{53AE9A23-9A9D-47ED-B7AE-191F66454C4E}" destId="{3177E948-590F-4C83-96E3-5D4262A49FC8}" srcOrd="2" destOrd="0" presId="urn:microsoft.com/office/officeart/2005/8/layout/arrow2"/>
    <dgm:cxn modelId="{E814ABF0-C79F-44AE-9F72-14E2704CADBD}" type="presParOf" srcId="{53AE9A23-9A9D-47ED-B7AE-191F66454C4E}" destId="{2D8479CB-2A2F-48B5-9653-AC4F3F19808E}" srcOrd="3" destOrd="0" presId="urn:microsoft.com/office/officeart/2005/8/layout/arrow2"/>
    <dgm:cxn modelId="{2FFA407F-DEEF-4D00-9325-C0FA4247D052}" type="presParOf" srcId="{53AE9A23-9A9D-47ED-B7AE-191F66454C4E}" destId="{0BA9B2F6-9F12-4CC9-BD21-0072A8D008B8}" srcOrd="4" destOrd="0" presId="urn:microsoft.com/office/officeart/2005/8/layout/arrow2"/>
    <dgm:cxn modelId="{47DAC886-A980-4E01-BF0A-A774CA43D98F}" type="presParOf" srcId="{53AE9A23-9A9D-47ED-B7AE-191F66454C4E}" destId="{A12B859D-B809-4E01-885C-713D94AB2B30}" srcOrd="5" destOrd="0" presId="urn:microsoft.com/office/officeart/2005/8/layout/arrow2"/>
    <dgm:cxn modelId="{14E3D5E6-7BC8-4020-9CE1-A48968CF181D}" type="presParOf" srcId="{53AE9A23-9A9D-47ED-B7AE-191F66454C4E}" destId="{1F8880E6-B854-4696-BB9D-2A6C56487BC1}" srcOrd="6" destOrd="0" presId="urn:microsoft.com/office/officeart/2005/8/layout/arrow2"/>
    <dgm:cxn modelId="{2DB88C8C-AA30-4A57-B51E-26D20486D034}" type="presParOf" srcId="{53AE9A23-9A9D-47ED-B7AE-191F66454C4E}" destId="{EC8ED19C-0B50-48B5-9C0E-168D605517E7}" srcOrd="7" destOrd="0" presId="urn:microsoft.com/office/officeart/2005/8/layout/arrow2"/>
    <dgm:cxn modelId="{03F437AD-3BF8-422C-8AA6-3507323D0B39}" type="presParOf" srcId="{53AE9A23-9A9D-47ED-B7AE-191F66454C4E}" destId="{17CE0BFD-8A77-4BB6-92C4-E4C1325FF1EF}" srcOrd="8" destOrd="0" presId="urn:microsoft.com/office/officeart/2005/8/layout/arrow2"/>
    <dgm:cxn modelId="{806C7DBF-897F-4199-BF1C-4158B0BE5D94}" type="presParOf" srcId="{53AE9A23-9A9D-47ED-B7AE-191F66454C4E}" destId="{21DEB624-950E-4E65-99D4-113E0E3D3293}"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7D997E-5198-4AD4-B612-BE909909C3B4}">
      <dsp:nvSpPr>
        <dsp:cNvPr id="0" name=""/>
        <dsp:cNvSpPr/>
      </dsp:nvSpPr>
      <dsp:spPr>
        <a:xfrm>
          <a:off x="2730483" y="375927"/>
          <a:ext cx="5179977" cy="16187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96429" tIns="60960" rIns="60960" bIns="60960" numCol="1" spcCol="1270" anchor="ctr" anchorCtr="0">
          <a:noAutofit/>
        </a:bodyPr>
        <a:lstStyle/>
        <a:p>
          <a:pPr marL="0" lvl="0" indent="0" algn="just" defTabSz="711200">
            <a:lnSpc>
              <a:spcPct val="90000"/>
            </a:lnSpc>
            <a:spcBef>
              <a:spcPct val="0"/>
            </a:spcBef>
            <a:spcAft>
              <a:spcPct val="35000"/>
            </a:spcAft>
            <a:buNone/>
          </a:pPr>
          <a:r>
            <a:rPr lang="en-IN" sz="1600" b="1" kern="1200" dirty="0"/>
            <a:t>Qualitative one on one interview </a:t>
          </a:r>
          <a:r>
            <a:rPr lang="en-IN" sz="1600" kern="1200" dirty="0"/>
            <a:t>with the physicians and other EMR users at </a:t>
          </a:r>
          <a:r>
            <a:rPr lang="en-IN" sz="1600" b="1" kern="1200" dirty="0"/>
            <a:t>Narayana Health, Health city, Bangalore</a:t>
          </a:r>
          <a:r>
            <a:rPr lang="en-IN" sz="1600" kern="1200" dirty="0"/>
            <a:t> regarding their perspective and views on the current usage of EMR software being deployed at the hospital for OPD operations.</a:t>
          </a:r>
        </a:p>
      </dsp:txBody>
      <dsp:txXfrm>
        <a:off x="2730483" y="375927"/>
        <a:ext cx="5179977" cy="1618742"/>
      </dsp:txXfrm>
    </dsp:sp>
    <dsp:sp modelId="{B647A4C3-8FA8-4E37-91F9-23E481B314AD}">
      <dsp:nvSpPr>
        <dsp:cNvPr id="0" name=""/>
        <dsp:cNvSpPr/>
      </dsp:nvSpPr>
      <dsp:spPr>
        <a:xfrm>
          <a:off x="2514651" y="142108"/>
          <a:ext cx="1133120" cy="16996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EE184AB-9067-4764-8555-762E79AACC4D}">
      <dsp:nvSpPr>
        <dsp:cNvPr id="0" name=""/>
        <dsp:cNvSpPr/>
      </dsp:nvSpPr>
      <dsp:spPr>
        <a:xfrm>
          <a:off x="2730483" y="2413744"/>
          <a:ext cx="5179977" cy="16187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96429" tIns="60960" rIns="60960" bIns="60960" numCol="1" spcCol="1270" anchor="ctr" anchorCtr="0">
          <a:noAutofit/>
        </a:bodyPr>
        <a:lstStyle/>
        <a:p>
          <a:pPr marL="0" lvl="0" indent="0" algn="just" defTabSz="711200">
            <a:lnSpc>
              <a:spcPct val="90000"/>
            </a:lnSpc>
            <a:spcBef>
              <a:spcPct val="0"/>
            </a:spcBef>
            <a:spcAft>
              <a:spcPct val="35000"/>
            </a:spcAft>
            <a:buNone/>
          </a:pPr>
          <a:r>
            <a:rPr lang="en-IN" sz="1600" b="0" kern="1200" dirty="0"/>
            <a:t>EMR adoption and usage data also collected.</a:t>
          </a:r>
        </a:p>
        <a:p>
          <a:pPr marL="0" lvl="0" indent="0" algn="just" defTabSz="711200">
            <a:lnSpc>
              <a:spcPct val="90000"/>
            </a:lnSpc>
            <a:spcBef>
              <a:spcPct val="0"/>
            </a:spcBef>
            <a:spcAft>
              <a:spcPct val="35000"/>
            </a:spcAft>
            <a:buNone/>
          </a:pPr>
          <a:r>
            <a:rPr lang="en-IN" sz="1600" b="0" kern="1200" dirty="0"/>
            <a:t>Time period – </a:t>
          </a:r>
          <a:r>
            <a:rPr lang="en-IN" sz="1600" b="1" kern="1200" dirty="0"/>
            <a:t>3 months </a:t>
          </a:r>
          <a:r>
            <a:rPr lang="en-IN" sz="1600" b="0" kern="1200" dirty="0"/>
            <a:t>(March-May 2021)</a:t>
          </a:r>
        </a:p>
        <a:p>
          <a:pPr marL="0" lvl="0" indent="0" algn="just" defTabSz="711200">
            <a:lnSpc>
              <a:spcPct val="90000"/>
            </a:lnSpc>
            <a:spcBef>
              <a:spcPct val="0"/>
            </a:spcBef>
            <a:spcAft>
              <a:spcPct val="35000"/>
            </a:spcAft>
            <a:buNone/>
          </a:pPr>
          <a:r>
            <a:rPr lang="en-IN" sz="1600" b="0" kern="1200" dirty="0"/>
            <a:t>Study design - </a:t>
          </a:r>
          <a:r>
            <a:rPr lang="en-IN" sz="1600" b="1" kern="1200" dirty="0"/>
            <a:t>descriptive study </a:t>
          </a:r>
          <a:r>
            <a:rPr lang="en-IN" sz="1600" b="0" kern="1200" dirty="0"/>
            <a:t>covering EMR users </a:t>
          </a:r>
          <a:r>
            <a:rPr lang="en-IN" sz="1600" kern="1200" dirty="0"/>
            <a:t>at the </a:t>
          </a:r>
          <a:r>
            <a:rPr lang="en-IN" sz="1600" b="1" kern="1200" dirty="0"/>
            <a:t>Mazumdar Shaw Medical Centre (MSMC) unit of Narayana Health, Health city. </a:t>
          </a:r>
        </a:p>
      </dsp:txBody>
      <dsp:txXfrm>
        <a:off x="2730483" y="2413744"/>
        <a:ext cx="5179977" cy="1618742"/>
      </dsp:txXfrm>
    </dsp:sp>
    <dsp:sp modelId="{E0842955-B7DD-459B-B2DE-AD076C87B542}">
      <dsp:nvSpPr>
        <dsp:cNvPr id="0" name=""/>
        <dsp:cNvSpPr/>
      </dsp:nvSpPr>
      <dsp:spPr>
        <a:xfrm>
          <a:off x="2514651" y="2179926"/>
          <a:ext cx="1133120" cy="16996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30B790-1C23-438F-943D-56EBA0B6E333}">
      <dsp:nvSpPr>
        <dsp:cNvPr id="0" name=""/>
        <dsp:cNvSpPr/>
      </dsp:nvSpPr>
      <dsp:spPr>
        <a:xfrm>
          <a:off x="2730483" y="4451562"/>
          <a:ext cx="5179977" cy="16187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96429" tIns="60960" rIns="60960" bIns="60960" numCol="1" spcCol="1270" anchor="ctr" anchorCtr="0">
          <a:noAutofit/>
        </a:bodyPr>
        <a:lstStyle/>
        <a:p>
          <a:pPr marL="0" lvl="0" indent="0" algn="just" defTabSz="711200">
            <a:lnSpc>
              <a:spcPct val="90000"/>
            </a:lnSpc>
            <a:spcBef>
              <a:spcPct val="0"/>
            </a:spcBef>
            <a:spcAft>
              <a:spcPct val="35000"/>
            </a:spcAft>
            <a:buNone/>
          </a:pPr>
          <a:r>
            <a:rPr lang="en-IN" sz="1600" b="1" kern="1200" dirty="0"/>
            <a:t>Convenient Sampling</a:t>
          </a:r>
          <a:r>
            <a:rPr lang="en-IN" sz="1600" kern="1200" dirty="0"/>
            <a:t> method </a:t>
          </a:r>
        </a:p>
        <a:p>
          <a:pPr marL="0" lvl="0" indent="0" algn="just" defTabSz="711200">
            <a:lnSpc>
              <a:spcPct val="90000"/>
            </a:lnSpc>
            <a:spcBef>
              <a:spcPct val="0"/>
            </a:spcBef>
            <a:spcAft>
              <a:spcPct val="35000"/>
            </a:spcAft>
            <a:buNone/>
          </a:pPr>
          <a:r>
            <a:rPr lang="en-IN" sz="1600" kern="1200" dirty="0"/>
            <a:t>Total sample size taken to be </a:t>
          </a:r>
          <a:r>
            <a:rPr lang="en-IN" sz="1600" b="1" kern="1200" dirty="0"/>
            <a:t>50</a:t>
          </a:r>
          <a:r>
            <a:rPr lang="en-IN" sz="1600" kern="1200" dirty="0"/>
            <a:t> (25 physicians, 10 nurses, 15 paramedic, i.e., radiology and laboratory professionals and admin staff, i.e., EMR team members).</a:t>
          </a:r>
        </a:p>
      </dsp:txBody>
      <dsp:txXfrm>
        <a:off x="2730483" y="4451562"/>
        <a:ext cx="5179977" cy="1618742"/>
      </dsp:txXfrm>
    </dsp:sp>
    <dsp:sp modelId="{B3F99EEB-F61A-45D3-B951-C61741845249}">
      <dsp:nvSpPr>
        <dsp:cNvPr id="0" name=""/>
        <dsp:cNvSpPr/>
      </dsp:nvSpPr>
      <dsp:spPr>
        <a:xfrm>
          <a:off x="2514651" y="4217743"/>
          <a:ext cx="1133120" cy="16996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51000" r="-5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FF197-7E19-4AEC-AD33-AAF0CFFE73D3}">
      <dsp:nvSpPr>
        <dsp:cNvPr id="0" name=""/>
        <dsp:cNvSpPr/>
      </dsp:nvSpPr>
      <dsp:spPr>
        <a:xfrm>
          <a:off x="0" y="0"/>
          <a:ext cx="10592533" cy="1643673"/>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IN" sz="1800" kern="1200" dirty="0"/>
            <a:t>From the responses received during the interviews, several </a:t>
          </a:r>
          <a:r>
            <a:rPr lang="en-IN" sz="1800" b="1" kern="1200" dirty="0"/>
            <a:t>major and minor barriers </a:t>
          </a:r>
          <a:r>
            <a:rPr lang="en-IN" sz="1800" kern="1200" dirty="0"/>
            <a:t>could also be identified such as level of computer literacy, amount of training, level of comfort with technology, time, etc.). Those barriers could be classified into several categories namely – </a:t>
          </a:r>
          <a:r>
            <a:rPr lang="en-IN" sz="1800" b="1" i="1" kern="1200" dirty="0"/>
            <a:t>psychological, behavioural, technical, legal factors.</a:t>
          </a:r>
        </a:p>
      </dsp:txBody>
      <dsp:txXfrm>
        <a:off x="0" y="0"/>
        <a:ext cx="10592533" cy="1643673"/>
      </dsp:txXfrm>
    </dsp:sp>
    <dsp:sp modelId="{ED58F464-F703-456A-BCDF-1B6F21D447B0}">
      <dsp:nvSpPr>
        <dsp:cNvPr id="0" name=""/>
        <dsp:cNvSpPr/>
      </dsp:nvSpPr>
      <dsp:spPr>
        <a:xfrm>
          <a:off x="0" y="1643673"/>
          <a:ext cx="2648133" cy="345171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Font typeface="+mj-lt"/>
            <a:buNone/>
          </a:pPr>
          <a:r>
            <a:rPr lang="en-IN" sz="1500" b="1" i="0" kern="1200" dirty="0"/>
            <a:t>Psychological</a:t>
          </a:r>
          <a:endParaRPr lang="en-IN" sz="1500" i="0" kern="1200" dirty="0"/>
        </a:p>
        <a:p>
          <a:pPr marL="0" lvl="0" indent="0" algn="just" defTabSz="666750">
            <a:lnSpc>
              <a:spcPct val="90000"/>
            </a:lnSpc>
            <a:spcBef>
              <a:spcPct val="0"/>
            </a:spcBef>
            <a:spcAft>
              <a:spcPct val="35000"/>
            </a:spcAft>
            <a:buFont typeface="+mj-lt"/>
            <a:buNone/>
          </a:pPr>
          <a:r>
            <a:rPr lang="en-IN" sz="1500" i="0" kern="1200" dirty="0"/>
            <a:t>It focuses on </a:t>
          </a:r>
          <a:r>
            <a:rPr lang="en-IN" sz="1500" b="1" i="0" kern="1200" dirty="0"/>
            <a:t>factors impacting on the emotional feelings of EMR users</a:t>
          </a:r>
          <a:r>
            <a:rPr lang="en-IN" sz="1500" i="0" kern="1200" dirty="0"/>
            <a:t>.</a:t>
          </a:r>
        </a:p>
        <a:p>
          <a:pPr marL="0" lvl="0" indent="0" algn="just" defTabSz="666750">
            <a:lnSpc>
              <a:spcPct val="90000"/>
            </a:lnSpc>
            <a:spcBef>
              <a:spcPct val="0"/>
            </a:spcBef>
            <a:spcAft>
              <a:spcPct val="35000"/>
            </a:spcAft>
            <a:buFont typeface="+mj-lt"/>
            <a:buNone/>
          </a:pPr>
          <a:r>
            <a:rPr lang="en-IN" sz="1500" i="0" kern="1200" dirty="0"/>
            <a:t>Among all the other users, moving from a paper-based medical practice to an electronic medical record environment is especially challenging for physicians. </a:t>
          </a:r>
        </a:p>
      </dsp:txBody>
      <dsp:txXfrm>
        <a:off x="0" y="1643673"/>
        <a:ext cx="2648133" cy="3451713"/>
      </dsp:txXfrm>
    </dsp:sp>
    <dsp:sp modelId="{09461FC2-AC4A-405B-A7A4-2B81BCFABBFC}">
      <dsp:nvSpPr>
        <dsp:cNvPr id="0" name=""/>
        <dsp:cNvSpPr/>
      </dsp:nvSpPr>
      <dsp:spPr>
        <a:xfrm>
          <a:off x="2648133" y="1643673"/>
          <a:ext cx="2648133" cy="345171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Font typeface="+mj-lt"/>
            <a:buNone/>
          </a:pPr>
          <a:r>
            <a:rPr lang="en-IN" sz="1500" b="1" i="0" kern="1200" dirty="0"/>
            <a:t>Behavioural</a:t>
          </a:r>
        </a:p>
        <a:p>
          <a:pPr marL="0" lvl="0" indent="0" algn="just" defTabSz="666750">
            <a:lnSpc>
              <a:spcPct val="90000"/>
            </a:lnSpc>
            <a:spcBef>
              <a:spcPct val="0"/>
            </a:spcBef>
            <a:spcAft>
              <a:spcPct val="35000"/>
            </a:spcAft>
            <a:buFont typeface="+mj-lt"/>
            <a:buNone/>
          </a:pPr>
          <a:r>
            <a:rPr lang="en-IN" sz="1500" i="0" kern="1200" dirty="0"/>
            <a:t>Some factors, including </a:t>
          </a:r>
          <a:r>
            <a:rPr lang="en-IN" sz="1500" b="1" i="0" kern="1200" dirty="0"/>
            <a:t>computer literacy, task fit and facilitating conditions</a:t>
          </a:r>
          <a:r>
            <a:rPr lang="en-IN" sz="1500" i="0" kern="1200" dirty="0"/>
            <a:t>, that impact on automatic behaviour. </a:t>
          </a:r>
        </a:p>
        <a:p>
          <a:pPr marL="0" lvl="0" indent="0" algn="just" defTabSz="666750">
            <a:lnSpc>
              <a:spcPct val="90000"/>
            </a:lnSpc>
            <a:spcBef>
              <a:spcPct val="0"/>
            </a:spcBef>
            <a:spcAft>
              <a:spcPct val="35000"/>
            </a:spcAft>
            <a:buFont typeface="+mj-lt"/>
            <a:buNone/>
          </a:pPr>
          <a:r>
            <a:rPr lang="en-IN" sz="1500" i="0" kern="1200" dirty="0"/>
            <a:t>As they call themselves, </a:t>
          </a:r>
          <a:r>
            <a:rPr lang="en-IN" sz="1500" b="1" i="0" kern="1200" dirty="0"/>
            <a:t>the creatures of habit,</a:t>
          </a:r>
          <a:r>
            <a:rPr lang="en-IN" sz="1500" i="0" kern="1200" dirty="0"/>
            <a:t> are so much comfortable in using paper that it became difficult for them to step out of their comfort zone and accept the EMR systems into their operational use.</a:t>
          </a:r>
        </a:p>
      </dsp:txBody>
      <dsp:txXfrm>
        <a:off x="2648133" y="1643673"/>
        <a:ext cx="2648133" cy="3451713"/>
      </dsp:txXfrm>
    </dsp:sp>
    <dsp:sp modelId="{87C4FE16-405A-44D5-8922-6EC2EBF50447}">
      <dsp:nvSpPr>
        <dsp:cNvPr id="0" name=""/>
        <dsp:cNvSpPr/>
      </dsp:nvSpPr>
      <dsp:spPr>
        <a:xfrm>
          <a:off x="5296266" y="1643673"/>
          <a:ext cx="2648133" cy="345171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Font typeface="+mj-lt"/>
            <a:buNone/>
          </a:pPr>
          <a:r>
            <a:rPr lang="en-IN" sz="1500" b="1" i="0" kern="1200" dirty="0"/>
            <a:t>Technical</a:t>
          </a:r>
          <a:endParaRPr lang="en-IN" sz="1500" i="0" kern="1200" dirty="0"/>
        </a:p>
        <a:p>
          <a:pPr marL="0" lvl="0" indent="0" algn="just" defTabSz="666750">
            <a:lnSpc>
              <a:spcPct val="90000"/>
            </a:lnSpc>
            <a:spcBef>
              <a:spcPct val="0"/>
            </a:spcBef>
            <a:spcAft>
              <a:spcPct val="35000"/>
            </a:spcAft>
            <a:buFont typeface="+mj-lt"/>
            <a:buNone/>
          </a:pPr>
          <a:r>
            <a:rPr lang="en-IN" sz="1500" i="0" kern="1200" dirty="0"/>
            <a:t>Factors like </a:t>
          </a:r>
          <a:r>
            <a:rPr lang="en-IN" sz="1500" b="1" i="0" kern="1200" dirty="0"/>
            <a:t>technical training, technical support, compatibility, system reliability, communication tools, system usability, implementation, </a:t>
          </a:r>
          <a:r>
            <a:rPr lang="en-IN" sz="1500" i="0" kern="1200" dirty="0"/>
            <a:t>etc. indicate that if the providers are not able to embrace computer technology in their workplace, the EMR adoption can be at stake and decrease eventually.</a:t>
          </a:r>
        </a:p>
      </dsp:txBody>
      <dsp:txXfrm>
        <a:off x="5296266" y="1643673"/>
        <a:ext cx="2648133" cy="3451713"/>
      </dsp:txXfrm>
    </dsp:sp>
    <dsp:sp modelId="{F490769A-E63D-49BA-A0E9-22B8E8BF7B66}">
      <dsp:nvSpPr>
        <dsp:cNvPr id="0" name=""/>
        <dsp:cNvSpPr/>
      </dsp:nvSpPr>
      <dsp:spPr>
        <a:xfrm>
          <a:off x="7944399" y="1643673"/>
          <a:ext cx="2648133" cy="3451713"/>
        </a:xfrm>
        <a:prstGeom prst="rect">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Font typeface="+mj-lt"/>
            <a:buNone/>
          </a:pPr>
          <a:r>
            <a:rPr lang="en-IN" sz="1500" b="1" i="0" kern="1200" dirty="0"/>
            <a:t>Legal</a:t>
          </a:r>
        </a:p>
        <a:p>
          <a:pPr marL="0" lvl="0" indent="0" algn="just" defTabSz="666750">
            <a:lnSpc>
              <a:spcPct val="90000"/>
            </a:lnSpc>
            <a:spcBef>
              <a:spcPct val="0"/>
            </a:spcBef>
            <a:spcAft>
              <a:spcPct val="35000"/>
            </a:spcAft>
            <a:buFont typeface="+mj-lt"/>
            <a:buNone/>
          </a:pPr>
          <a:r>
            <a:rPr lang="en-IN" sz="1500" i="0" kern="1200" dirty="0"/>
            <a:t>This includes some legal concepts such as </a:t>
          </a:r>
          <a:r>
            <a:rPr lang="en-IN" sz="1500" b="1" i="0" kern="1200" dirty="0"/>
            <a:t>security and privacy concerns</a:t>
          </a:r>
          <a:r>
            <a:rPr lang="en-IN" sz="1500" i="0" kern="1200" dirty="0"/>
            <a:t>, legal liability concerns, and policies and standards. </a:t>
          </a:r>
        </a:p>
        <a:p>
          <a:pPr marL="0" lvl="0" indent="0" algn="just" defTabSz="666750">
            <a:lnSpc>
              <a:spcPct val="90000"/>
            </a:lnSpc>
            <a:spcBef>
              <a:spcPct val="0"/>
            </a:spcBef>
            <a:spcAft>
              <a:spcPct val="35000"/>
            </a:spcAft>
            <a:buFont typeface="+mj-lt"/>
            <a:buNone/>
          </a:pPr>
          <a:r>
            <a:rPr lang="en-IN" sz="1500" i="0" kern="1200" dirty="0"/>
            <a:t>Security issues, including </a:t>
          </a:r>
          <a:r>
            <a:rPr lang="en-IN" sz="1500" b="1" i="0" kern="1200" dirty="0"/>
            <a:t>confidentiality, integrity and availability</a:t>
          </a:r>
          <a:r>
            <a:rPr lang="en-IN" sz="1500" i="0" kern="1200" dirty="0"/>
            <a:t>, are the major concerns in EMR adoption. </a:t>
          </a:r>
        </a:p>
      </dsp:txBody>
      <dsp:txXfrm>
        <a:off x="7944399" y="1643673"/>
        <a:ext cx="2648133" cy="3451713"/>
      </dsp:txXfrm>
    </dsp:sp>
    <dsp:sp modelId="{BA772F45-0C61-4A19-A081-7D87F5E7C4B7}">
      <dsp:nvSpPr>
        <dsp:cNvPr id="0" name=""/>
        <dsp:cNvSpPr/>
      </dsp:nvSpPr>
      <dsp:spPr>
        <a:xfrm>
          <a:off x="0" y="5095386"/>
          <a:ext cx="10592533" cy="383523"/>
        </a:xfrm>
        <a:prstGeom prst="rect">
          <a:avLst/>
        </a:prstGeom>
        <a:solidFill>
          <a:schemeClr val="accent4">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195D3-4175-4410-AF18-32B90FD46534}">
      <dsp:nvSpPr>
        <dsp:cNvPr id="0" name=""/>
        <dsp:cNvSpPr/>
      </dsp:nvSpPr>
      <dsp:spPr>
        <a:xfrm>
          <a:off x="3019" y="0"/>
          <a:ext cx="8669406" cy="5418378"/>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AB193B1-0E6C-45AC-AC00-BE20AABEB185}">
      <dsp:nvSpPr>
        <dsp:cNvPr id="0" name=""/>
        <dsp:cNvSpPr/>
      </dsp:nvSpPr>
      <dsp:spPr>
        <a:xfrm>
          <a:off x="856955" y="4029106"/>
          <a:ext cx="199396" cy="19939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2432E84-54C6-4A24-A9D5-849247053490}">
      <dsp:nvSpPr>
        <dsp:cNvPr id="0" name=""/>
        <dsp:cNvSpPr/>
      </dsp:nvSpPr>
      <dsp:spPr>
        <a:xfrm>
          <a:off x="956654" y="4128804"/>
          <a:ext cx="1135692" cy="1289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5656" tIns="0" rIns="0" bIns="0" numCol="1" spcCol="1270" anchor="t" anchorCtr="0">
          <a:noAutofit/>
        </a:bodyPr>
        <a:lstStyle/>
        <a:p>
          <a:pPr marL="0" lvl="0" indent="0" algn="l" defTabSz="533400">
            <a:lnSpc>
              <a:spcPct val="90000"/>
            </a:lnSpc>
            <a:spcBef>
              <a:spcPct val="0"/>
            </a:spcBef>
            <a:spcAft>
              <a:spcPct val="35000"/>
            </a:spcAft>
            <a:buNone/>
          </a:pPr>
          <a:r>
            <a:rPr lang="en-IN" sz="1200" kern="1200" dirty="0"/>
            <a:t>Finding about the current scenario of EMR.</a:t>
          </a:r>
        </a:p>
        <a:p>
          <a:pPr marL="0" lvl="0" indent="0" algn="l" defTabSz="533400">
            <a:lnSpc>
              <a:spcPct val="90000"/>
            </a:lnSpc>
            <a:spcBef>
              <a:spcPct val="0"/>
            </a:spcBef>
            <a:spcAft>
              <a:spcPct val="35000"/>
            </a:spcAft>
            <a:buNone/>
          </a:pPr>
          <a:r>
            <a:rPr lang="en-IN" sz="1200" kern="1200" dirty="0"/>
            <a:t>Filtering the departments with adoption less than 50%.</a:t>
          </a:r>
        </a:p>
      </dsp:txBody>
      <dsp:txXfrm>
        <a:off x="956654" y="4128804"/>
        <a:ext cx="1135692" cy="1289574"/>
      </dsp:txXfrm>
    </dsp:sp>
    <dsp:sp modelId="{3177E948-590F-4C83-96E3-5D4262A49FC8}">
      <dsp:nvSpPr>
        <dsp:cNvPr id="0" name=""/>
        <dsp:cNvSpPr/>
      </dsp:nvSpPr>
      <dsp:spPr>
        <a:xfrm>
          <a:off x="1936296" y="2992028"/>
          <a:ext cx="312098" cy="312098"/>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D8479CB-2A2F-48B5-9653-AC4F3F19808E}">
      <dsp:nvSpPr>
        <dsp:cNvPr id="0" name=""/>
        <dsp:cNvSpPr/>
      </dsp:nvSpPr>
      <dsp:spPr>
        <a:xfrm>
          <a:off x="2092346" y="3148078"/>
          <a:ext cx="1439121" cy="2270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375" tIns="0" rIns="0" bIns="0" numCol="1" spcCol="1270" anchor="t" anchorCtr="0">
          <a:noAutofit/>
        </a:bodyPr>
        <a:lstStyle/>
        <a:p>
          <a:pPr marL="0" lvl="0" indent="0" algn="l" defTabSz="533400">
            <a:lnSpc>
              <a:spcPct val="90000"/>
            </a:lnSpc>
            <a:spcBef>
              <a:spcPct val="0"/>
            </a:spcBef>
            <a:spcAft>
              <a:spcPct val="35000"/>
            </a:spcAft>
            <a:buNone/>
          </a:pPr>
          <a:r>
            <a:rPr lang="en-IN" sz="1200" kern="1200" dirty="0"/>
            <a:t>Targeting doctors individually to understand their perception and reasons of not adopting it into their OPD operations.</a:t>
          </a:r>
        </a:p>
      </dsp:txBody>
      <dsp:txXfrm>
        <a:off x="2092346" y="3148078"/>
        <a:ext cx="1439121" cy="2270300"/>
      </dsp:txXfrm>
    </dsp:sp>
    <dsp:sp modelId="{0BA9B2F6-9F12-4CC9-BD21-0072A8D008B8}">
      <dsp:nvSpPr>
        <dsp:cNvPr id="0" name=""/>
        <dsp:cNvSpPr/>
      </dsp:nvSpPr>
      <dsp:spPr>
        <a:xfrm>
          <a:off x="3323401" y="2165184"/>
          <a:ext cx="416131" cy="416131"/>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12B859D-B809-4E01-885C-713D94AB2B30}">
      <dsp:nvSpPr>
        <dsp:cNvPr id="0" name=""/>
        <dsp:cNvSpPr/>
      </dsp:nvSpPr>
      <dsp:spPr>
        <a:xfrm>
          <a:off x="3531467" y="2373250"/>
          <a:ext cx="1673195" cy="30451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99" tIns="0" rIns="0" bIns="0" numCol="1" spcCol="1270" anchor="t" anchorCtr="0">
          <a:noAutofit/>
        </a:bodyPr>
        <a:lstStyle/>
        <a:p>
          <a:pPr marL="0" lvl="0" indent="0" algn="l" defTabSz="533400">
            <a:lnSpc>
              <a:spcPct val="90000"/>
            </a:lnSpc>
            <a:spcBef>
              <a:spcPct val="0"/>
            </a:spcBef>
            <a:spcAft>
              <a:spcPct val="35000"/>
            </a:spcAft>
            <a:buNone/>
          </a:pPr>
          <a:r>
            <a:rPr lang="en-IN" sz="1200" kern="1200" dirty="0"/>
            <a:t>Taking their suggestions and requirements to improve on the existing software.</a:t>
          </a:r>
        </a:p>
      </dsp:txBody>
      <dsp:txXfrm>
        <a:off x="3531467" y="2373250"/>
        <a:ext cx="1673195" cy="3045128"/>
      </dsp:txXfrm>
    </dsp:sp>
    <dsp:sp modelId="{1F8880E6-B854-4696-BB9D-2A6C56487BC1}">
      <dsp:nvSpPr>
        <dsp:cNvPr id="0" name=""/>
        <dsp:cNvSpPr/>
      </dsp:nvSpPr>
      <dsp:spPr>
        <a:xfrm>
          <a:off x="4935911" y="1519313"/>
          <a:ext cx="537503" cy="537503"/>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C8ED19C-0B50-48B5-9C0E-168D605517E7}">
      <dsp:nvSpPr>
        <dsp:cNvPr id="0" name=""/>
        <dsp:cNvSpPr/>
      </dsp:nvSpPr>
      <dsp:spPr>
        <a:xfrm>
          <a:off x="5204663" y="1788065"/>
          <a:ext cx="1733881" cy="363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4812" tIns="0" rIns="0" bIns="0" numCol="1" spcCol="1270" anchor="t" anchorCtr="0">
          <a:noAutofit/>
        </a:bodyPr>
        <a:lstStyle/>
        <a:p>
          <a:pPr marL="0" lvl="0" indent="0" algn="l" defTabSz="533400">
            <a:lnSpc>
              <a:spcPct val="90000"/>
            </a:lnSpc>
            <a:spcBef>
              <a:spcPct val="0"/>
            </a:spcBef>
            <a:spcAft>
              <a:spcPct val="35000"/>
            </a:spcAft>
            <a:buNone/>
          </a:pPr>
          <a:r>
            <a:rPr lang="en-IN" sz="1200" kern="1200" dirty="0"/>
            <a:t>Providing end to end training, hand holding assistance.</a:t>
          </a:r>
        </a:p>
        <a:p>
          <a:pPr marL="0" lvl="0" indent="0" algn="l" defTabSz="533400">
            <a:lnSpc>
              <a:spcPct val="90000"/>
            </a:lnSpc>
            <a:spcBef>
              <a:spcPct val="0"/>
            </a:spcBef>
            <a:spcAft>
              <a:spcPct val="35000"/>
            </a:spcAft>
            <a:buNone/>
          </a:pPr>
          <a:r>
            <a:rPr lang="en-IN" sz="1200" kern="1200" dirty="0"/>
            <a:t>Pitching to them the advantages and make them understand the shortcomings they may face, in case of not adopting to digital functions.</a:t>
          </a:r>
        </a:p>
      </dsp:txBody>
      <dsp:txXfrm>
        <a:off x="5204663" y="1788065"/>
        <a:ext cx="1733881" cy="3630313"/>
      </dsp:txXfrm>
    </dsp:sp>
    <dsp:sp modelId="{17CE0BFD-8A77-4BB6-92C4-E4C1325FF1EF}">
      <dsp:nvSpPr>
        <dsp:cNvPr id="0" name=""/>
        <dsp:cNvSpPr/>
      </dsp:nvSpPr>
      <dsp:spPr>
        <a:xfrm>
          <a:off x="6596102" y="1088010"/>
          <a:ext cx="684883" cy="684883"/>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1DEB624-950E-4E65-99D4-113E0E3D3293}">
      <dsp:nvSpPr>
        <dsp:cNvPr id="0" name=""/>
        <dsp:cNvSpPr/>
      </dsp:nvSpPr>
      <dsp:spPr>
        <a:xfrm>
          <a:off x="6938544" y="1430452"/>
          <a:ext cx="1733881" cy="39879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905" tIns="0" rIns="0" bIns="0" numCol="1" spcCol="1270" anchor="t" anchorCtr="0">
          <a:noAutofit/>
        </a:bodyPr>
        <a:lstStyle/>
        <a:p>
          <a:pPr marL="0" lvl="0" indent="0" algn="l" defTabSz="533400">
            <a:lnSpc>
              <a:spcPct val="90000"/>
            </a:lnSpc>
            <a:spcBef>
              <a:spcPct val="0"/>
            </a:spcBef>
            <a:spcAft>
              <a:spcPct val="35000"/>
            </a:spcAft>
            <a:buNone/>
          </a:pPr>
          <a:r>
            <a:rPr lang="en-IN" sz="1200" kern="1200" dirty="0"/>
            <a:t>Monitoring the targeted personnel and departments for over few weeks and following up with each one of them.</a:t>
          </a:r>
        </a:p>
      </dsp:txBody>
      <dsp:txXfrm>
        <a:off x="6938544" y="1430452"/>
        <a:ext cx="1733881" cy="3987926"/>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65D3EB-CBDD-4100-83B7-3BFE0A8F41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72B4595-A79D-4567-9FE1-DCF31A42B3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E5C0719-993D-42E1-80ED-8F01056F36C2}" type="datetimeFigureOut">
              <a:rPr lang="en-US" smtClean="0"/>
              <a:t>6/25/2021</a:t>
            </a:fld>
            <a:endParaRPr lang="en-US" dirty="0"/>
          </a:p>
        </p:txBody>
      </p:sp>
      <p:sp>
        <p:nvSpPr>
          <p:cNvPr id="4" name="Footer Placeholder 3">
            <a:extLst>
              <a:ext uri="{FF2B5EF4-FFF2-40B4-BE49-F238E27FC236}">
                <a16:creationId xmlns:a16="http://schemas.microsoft.com/office/drawing/2014/main" id="{850E452F-E862-4273-987C-980229E532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3EE394C-9AD7-48EA-AB0F-18032A3E09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0421AD-3AC0-48CB-8727-BB447FD2264E}" type="slidenum">
              <a:rPr lang="en-US" smtClean="0"/>
              <a:t>‹#›</a:t>
            </a:fld>
            <a:endParaRPr lang="en-US" dirty="0"/>
          </a:p>
        </p:txBody>
      </p:sp>
    </p:spTree>
    <p:extLst>
      <p:ext uri="{BB962C8B-B14F-4D97-AF65-F5344CB8AC3E}">
        <p14:creationId xmlns:p14="http://schemas.microsoft.com/office/powerpoint/2010/main" val="3268159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3BC9C-6C58-464F-B94E-FD73C5FB016E}" type="datetimeFigureOut">
              <a:rPr lang="en-US" smtClean="0"/>
              <a:t>6/25/2021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0DC36-8EFA-4378-9855-E019C55AC472}" type="slidenum">
              <a:rPr lang="en-US" smtClean="0"/>
              <a:t>‹#›</a:t>
            </a:fld>
            <a:endParaRPr lang="en-US" dirty="0"/>
          </a:p>
        </p:txBody>
      </p:sp>
    </p:spTree>
    <p:extLst>
      <p:ext uri="{BB962C8B-B14F-4D97-AF65-F5344CB8AC3E}">
        <p14:creationId xmlns:p14="http://schemas.microsoft.com/office/powerpoint/2010/main" val="1877053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a:t>
            </a:fld>
            <a:endParaRPr lang="en-US" dirty="0"/>
          </a:p>
        </p:txBody>
      </p:sp>
    </p:spTree>
    <p:extLst>
      <p:ext uri="{BB962C8B-B14F-4D97-AF65-F5344CB8AC3E}">
        <p14:creationId xmlns:p14="http://schemas.microsoft.com/office/powerpoint/2010/main" val="177352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2</a:t>
            </a:fld>
            <a:endParaRPr lang="en-US" dirty="0"/>
          </a:p>
        </p:txBody>
      </p:sp>
    </p:spTree>
    <p:extLst>
      <p:ext uri="{BB962C8B-B14F-4D97-AF65-F5344CB8AC3E}">
        <p14:creationId xmlns:p14="http://schemas.microsoft.com/office/powerpoint/2010/main" val="2318605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3</a:t>
            </a:fld>
            <a:endParaRPr lang="en-US" dirty="0"/>
          </a:p>
        </p:txBody>
      </p:sp>
    </p:spTree>
    <p:extLst>
      <p:ext uri="{BB962C8B-B14F-4D97-AF65-F5344CB8AC3E}">
        <p14:creationId xmlns:p14="http://schemas.microsoft.com/office/powerpoint/2010/main" val="2843729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4</a:t>
            </a:fld>
            <a:endParaRPr lang="en-US" dirty="0"/>
          </a:p>
        </p:txBody>
      </p:sp>
    </p:spTree>
    <p:extLst>
      <p:ext uri="{BB962C8B-B14F-4D97-AF65-F5344CB8AC3E}">
        <p14:creationId xmlns:p14="http://schemas.microsoft.com/office/powerpoint/2010/main" val="343068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5</a:t>
            </a:fld>
            <a:endParaRPr lang="en-US" dirty="0"/>
          </a:p>
        </p:txBody>
      </p:sp>
    </p:spTree>
    <p:extLst>
      <p:ext uri="{BB962C8B-B14F-4D97-AF65-F5344CB8AC3E}">
        <p14:creationId xmlns:p14="http://schemas.microsoft.com/office/powerpoint/2010/main" val="4085712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6</a:t>
            </a:fld>
            <a:endParaRPr lang="en-US" dirty="0"/>
          </a:p>
        </p:txBody>
      </p:sp>
    </p:spTree>
    <p:extLst>
      <p:ext uri="{BB962C8B-B14F-4D97-AF65-F5344CB8AC3E}">
        <p14:creationId xmlns:p14="http://schemas.microsoft.com/office/powerpoint/2010/main" val="1772151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7</a:t>
            </a:fld>
            <a:endParaRPr lang="en-US" dirty="0"/>
          </a:p>
        </p:txBody>
      </p:sp>
    </p:spTree>
    <p:extLst>
      <p:ext uri="{BB962C8B-B14F-4D97-AF65-F5344CB8AC3E}">
        <p14:creationId xmlns:p14="http://schemas.microsoft.com/office/powerpoint/2010/main" val="220047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8</a:t>
            </a:fld>
            <a:endParaRPr lang="en-US" dirty="0"/>
          </a:p>
        </p:txBody>
      </p:sp>
    </p:spTree>
    <p:extLst>
      <p:ext uri="{BB962C8B-B14F-4D97-AF65-F5344CB8AC3E}">
        <p14:creationId xmlns:p14="http://schemas.microsoft.com/office/powerpoint/2010/main" val="436557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9</a:t>
            </a:fld>
            <a:endParaRPr lang="en-US" dirty="0"/>
          </a:p>
        </p:txBody>
      </p:sp>
    </p:spTree>
    <p:extLst>
      <p:ext uri="{BB962C8B-B14F-4D97-AF65-F5344CB8AC3E}">
        <p14:creationId xmlns:p14="http://schemas.microsoft.com/office/powerpoint/2010/main" val="1744523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10</a:t>
            </a:fld>
            <a:endParaRPr lang="en-US" dirty="0"/>
          </a:p>
        </p:txBody>
      </p:sp>
    </p:spTree>
    <p:extLst>
      <p:ext uri="{BB962C8B-B14F-4D97-AF65-F5344CB8AC3E}">
        <p14:creationId xmlns:p14="http://schemas.microsoft.com/office/powerpoint/2010/main" val="1171546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11</a:t>
            </a:fld>
            <a:endParaRPr lang="en-US" dirty="0"/>
          </a:p>
        </p:txBody>
      </p:sp>
    </p:spTree>
    <p:extLst>
      <p:ext uri="{BB962C8B-B14F-4D97-AF65-F5344CB8AC3E}">
        <p14:creationId xmlns:p14="http://schemas.microsoft.com/office/powerpoint/2010/main" val="1279294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12</a:t>
            </a:fld>
            <a:endParaRPr lang="en-US" dirty="0"/>
          </a:p>
        </p:txBody>
      </p:sp>
    </p:spTree>
    <p:extLst>
      <p:ext uri="{BB962C8B-B14F-4D97-AF65-F5344CB8AC3E}">
        <p14:creationId xmlns:p14="http://schemas.microsoft.com/office/powerpoint/2010/main" val="1133098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13</a:t>
            </a:fld>
            <a:endParaRPr lang="en-US" dirty="0"/>
          </a:p>
        </p:txBody>
      </p:sp>
    </p:spTree>
    <p:extLst>
      <p:ext uri="{BB962C8B-B14F-4D97-AF65-F5344CB8AC3E}">
        <p14:creationId xmlns:p14="http://schemas.microsoft.com/office/powerpoint/2010/main" val="2864962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14</a:t>
            </a:fld>
            <a:endParaRPr lang="en-US" dirty="0"/>
          </a:p>
        </p:txBody>
      </p:sp>
    </p:spTree>
    <p:extLst>
      <p:ext uri="{BB962C8B-B14F-4D97-AF65-F5344CB8AC3E}">
        <p14:creationId xmlns:p14="http://schemas.microsoft.com/office/powerpoint/2010/main" val="2773293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15</a:t>
            </a:fld>
            <a:endParaRPr lang="en-US" dirty="0"/>
          </a:p>
        </p:txBody>
      </p:sp>
    </p:spTree>
    <p:extLst>
      <p:ext uri="{BB962C8B-B14F-4D97-AF65-F5344CB8AC3E}">
        <p14:creationId xmlns:p14="http://schemas.microsoft.com/office/powerpoint/2010/main" val="206603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16</a:t>
            </a:fld>
            <a:endParaRPr lang="en-US" dirty="0"/>
          </a:p>
        </p:txBody>
      </p:sp>
    </p:spTree>
    <p:extLst>
      <p:ext uri="{BB962C8B-B14F-4D97-AF65-F5344CB8AC3E}">
        <p14:creationId xmlns:p14="http://schemas.microsoft.com/office/powerpoint/2010/main" val="3728569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0DC36-8EFA-4378-9855-E019C55AC472}" type="slidenum">
              <a:rPr lang="en-US" smtClean="0"/>
              <a:t>17</a:t>
            </a:fld>
            <a:endParaRPr lang="en-US" dirty="0"/>
          </a:p>
        </p:txBody>
      </p:sp>
    </p:spTree>
    <p:extLst>
      <p:ext uri="{BB962C8B-B14F-4D97-AF65-F5344CB8AC3E}">
        <p14:creationId xmlns:p14="http://schemas.microsoft.com/office/powerpoint/2010/main" val="39679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F864C-44C4-4000-952D-01F31BFB3F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392E06-C914-467E-9D4F-BD763EDA2D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BEFBAF-82E9-49AD-B2CF-7D154E024431}"/>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5AD8006A-94B1-44F7-972D-56767EDE3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E7BFAB-D84B-45E1-A0BD-2516AC14F8AC}"/>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48564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7FBE-061D-452C-A8A6-213063CFD6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A3535-1708-499D-B5D2-7D8F9FD182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06063-A112-49AB-80C8-504D99ECD771}"/>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6344C8D5-F898-4318-A76D-1FBD873291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76EC76-E8E8-4FFA-B671-7FA2F3EF5DEF}"/>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2789287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CABF-E3C1-431A-A69C-D4881CC43F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584226-69DA-4211-B2C8-C29FD05A4A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5FF82DB-B518-40FD-8A66-44B874C055FB}"/>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FCC1CCEE-725F-4745-837B-87EFB70E71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61522A-E0E6-406B-BF30-A7C7A57294BE}"/>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123004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C9BDC-6F21-4EF5-A8DD-E35E27EACA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968D5F-2AB6-42D3-A54E-AB3E6032517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5AB07F-D5F7-402A-AE4E-027BF1CA91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108EDC-3863-43B9-93C7-37465DC73B28}"/>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6" name="Footer Placeholder 5">
            <a:extLst>
              <a:ext uri="{FF2B5EF4-FFF2-40B4-BE49-F238E27FC236}">
                <a16:creationId xmlns:a16="http://schemas.microsoft.com/office/drawing/2014/main" id="{A777D452-958D-4159-A9A4-16DD29680A0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9654B6-1460-48B9-AC7E-592F68BAB276}"/>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3974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8C848-926A-4FD3-A311-A100A2662B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8ECD90-B4F0-4DFB-BB3D-F231020789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35A6C3A-033E-474B-AB97-D8291A04E7D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32B928-3A23-4FCA-AD1F-E45A467B54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BDC8376-6FC6-4A11-B0DB-9A148E9C00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80206F-8846-425C-A56E-16FFBA442014}"/>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8" name="Footer Placeholder 7">
            <a:extLst>
              <a:ext uri="{FF2B5EF4-FFF2-40B4-BE49-F238E27FC236}">
                <a16:creationId xmlns:a16="http://schemas.microsoft.com/office/drawing/2014/main" id="{6A45E89F-12CF-4561-A5F2-1E05783A306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EB4DFE4-927C-43B1-A061-5CB97FFB33BE}"/>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469058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0E367-8DA0-4655-BCBC-F4280D8642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EF9592-AA3C-4CF8-A5DB-4D010195A438}"/>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4" name="Footer Placeholder 3">
            <a:extLst>
              <a:ext uri="{FF2B5EF4-FFF2-40B4-BE49-F238E27FC236}">
                <a16:creationId xmlns:a16="http://schemas.microsoft.com/office/drawing/2014/main" id="{3C2C9377-F93E-4515-852A-26470775515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AED076D-476B-42BA-8795-14FE6C1E6974}"/>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3625551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A599B4-6AB2-4190-82B5-7667EE1E922A}"/>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3" name="Footer Placeholder 2">
            <a:extLst>
              <a:ext uri="{FF2B5EF4-FFF2-40B4-BE49-F238E27FC236}">
                <a16:creationId xmlns:a16="http://schemas.microsoft.com/office/drawing/2014/main" id="{1B8FBFB3-AD86-4E39-B8AE-B4EC145281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9A4AF55-C114-4B60-9A20-56B00A11B3BF}"/>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3058200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83DA1-5CB8-405D-9613-8A9B7BC566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42BB15-A24D-42E9-9CAE-BB82722630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F0849D-D3C3-462A-9751-4EAB0B9145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180DD20-7A20-4574-98A4-427795876739}"/>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6" name="Footer Placeholder 5">
            <a:extLst>
              <a:ext uri="{FF2B5EF4-FFF2-40B4-BE49-F238E27FC236}">
                <a16:creationId xmlns:a16="http://schemas.microsoft.com/office/drawing/2014/main" id="{54D0ED2B-71C4-421A-9DB0-676E00C10B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4572A-ADFC-4C53-BCA2-42BDF693BC4D}"/>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32309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5C67-EEEC-4AB0-9653-0F80D6B109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D50D6D-5277-4324-AF23-5FAF007834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5275657-2BF9-4761-96B6-50EE3CFCF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C3C3F7B-A4C8-4F9D-8165-BC5186EA0929}"/>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6" name="Footer Placeholder 5">
            <a:extLst>
              <a:ext uri="{FF2B5EF4-FFF2-40B4-BE49-F238E27FC236}">
                <a16:creationId xmlns:a16="http://schemas.microsoft.com/office/drawing/2014/main" id="{DE696EA5-2FA2-464D-982F-C53E6426A84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911B398-191B-4AB1-86ED-00D0046EACF5}"/>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1586601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B869-BFB2-4C20-8AB1-46704BB3D1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F007DB-4F12-4428-9C48-5120DF0704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FFA8DA-0E31-4CA6-BBFC-2467AAD1D30B}"/>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064974BD-9845-459A-9AAA-12731E2507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A71B0A-FDFB-4B2C-A9EC-2334C590013E}"/>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3931409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B5D73-1652-4A8E-B5A3-101523D7290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B7FB99-7425-444D-B602-01B672BCE8C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EA9C5-552A-48A1-AB54-ED54209B3B48}"/>
              </a:ext>
            </a:extLst>
          </p:cNvPr>
          <p:cNvSpPr>
            <a:spLocks noGrp="1"/>
          </p:cNvSpPr>
          <p:nvPr>
            <p:ph type="dt" sz="half" idx="10"/>
          </p:nvPr>
        </p:nvSpPr>
        <p:spPr/>
        <p:txBody>
          <a:body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1A83AAA3-4155-48FB-8F00-16DBE0C9C25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D694EAE-CB3C-4DEF-A66D-583C7AAC92D8}"/>
              </a:ext>
            </a:extLst>
          </p:cNvPr>
          <p:cNvSpPr>
            <a:spLocks noGrp="1"/>
          </p:cNvSpPr>
          <p:nvPr>
            <p:ph type="sldNum" sz="quarter" idx="12"/>
          </p:nvPr>
        </p:nvSpPr>
        <p:spPr/>
        <p:txBody>
          <a:bodyPr/>
          <a:lstStyle/>
          <a:p>
            <a:fld id="{06FEDF93-2BFD-41CA-ABC7-B039102F3792}" type="slidenum">
              <a:rPr lang="en-US" smtClean="0"/>
              <a:t>‹#›</a:t>
            </a:fld>
            <a:endParaRPr lang="en-US" dirty="0"/>
          </a:p>
        </p:txBody>
      </p:sp>
    </p:spTree>
    <p:extLst>
      <p:ext uri="{BB962C8B-B14F-4D97-AF65-F5344CB8AC3E}">
        <p14:creationId xmlns:p14="http://schemas.microsoft.com/office/powerpoint/2010/main" val="1746804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3445CA-54C1-4DDE-A216-DD2414E3F5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06395A-6879-4E93-B24E-067F88AC1D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0FF5B-A6A6-4F0F-AA5D-3F0F69A43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DA1498-92C7-4E4B-8045-C9195F453964}" type="datetimeFigureOut">
              <a:rPr lang="en-US" smtClean="0"/>
              <a:t>6/25/2021</a:t>
            </a:fld>
            <a:endParaRPr lang="en-US" dirty="0"/>
          </a:p>
        </p:txBody>
      </p:sp>
      <p:sp>
        <p:nvSpPr>
          <p:cNvPr id="5" name="Footer Placeholder 4">
            <a:extLst>
              <a:ext uri="{FF2B5EF4-FFF2-40B4-BE49-F238E27FC236}">
                <a16:creationId xmlns:a16="http://schemas.microsoft.com/office/drawing/2014/main" id="{FA798FAA-76CC-42EF-8BE0-466A41BB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149FF02-6890-4E10-B958-1097AD32C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EDF93-2BFD-41CA-ABC7-B039102F3792}" type="slidenum">
              <a:rPr lang="en-US" smtClean="0"/>
              <a:t>‹#›</a:t>
            </a:fld>
            <a:endParaRPr lang="en-US" dirty="0"/>
          </a:p>
        </p:txBody>
      </p:sp>
    </p:spTree>
    <p:extLst>
      <p:ext uri="{BB962C8B-B14F-4D97-AF65-F5344CB8AC3E}">
        <p14:creationId xmlns:p14="http://schemas.microsoft.com/office/powerpoint/2010/main" val="2603789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zigZag">
          <a:fgClr>
            <a:schemeClr val="accent3">
              <a:lumMod val="75000"/>
            </a:schemeClr>
          </a:fgClr>
          <a:bgClr>
            <a:schemeClr val="accent3">
              <a:lumMod val="50000"/>
            </a:schemeClr>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00AEF-1595-4419-801B-6E36A33BB8CF}"/>
              </a:ext>
            </a:extLst>
          </p:cNvPr>
          <p:cNvSpPr>
            <a:spLocks noGrp="1"/>
          </p:cNvSpPr>
          <p:nvPr>
            <p:ph type="ctrTitle"/>
          </p:nvPr>
        </p:nvSpPr>
        <p:spPr>
          <a:xfrm>
            <a:off x="1008185" y="2482531"/>
            <a:ext cx="10175630" cy="2991588"/>
          </a:xfrm>
        </p:spPr>
        <p:txBody>
          <a:bodyPr wrap="square" lIns="0" tIns="0" rIns="0" bIns="0" anchor="t">
            <a:spAutoFit/>
          </a:bodyPr>
          <a:lstStyle/>
          <a:p>
            <a:r>
              <a:rPr lang="en-US" sz="3600" dirty="0">
                <a:solidFill>
                  <a:schemeClr val="bg1"/>
                </a:solidFill>
              </a:rPr>
              <a:t>To study the Electronic Medical Records (EMR) implementation strategy at Narayana Health, Bangalore, Karnataka, India</a:t>
            </a:r>
            <a:br>
              <a:rPr lang="en-US" sz="3600" dirty="0">
                <a:solidFill>
                  <a:schemeClr val="bg1"/>
                </a:solidFill>
              </a:rPr>
            </a:br>
            <a:br>
              <a:rPr lang="en-US" sz="3600" dirty="0">
                <a:solidFill>
                  <a:schemeClr val="bg1"/>
                </a:solidFill>
              </a:rPr>
            </a:br>
            <a:r>
              <a:rPr lang="en-US" sz="3600" dirty="0">
                <a:solidFill>
                  <a:srgbClr val="FFC000"/>
                </a:solidFill>
                <a:latin typeface="+mn-lt"/>
              </a:rPr>
              <a:t>Name: Anamika Gandhi (PG/19/011)</a:t>
            </a:r>
            <a:br>
              <a:rPr lang="en-US" sz="3600" dirty="0">
                <a:solidFill>
                  <a:srgbClr val="FFC000"/>
                </a:solidFill>
                <a:latin typeface="+mn-lt"/>
              </a:rPr>
            </a:br>
            <a:r>
              <a:rPr lang="en-US" sz="3600" dirty="0">
                <a:solidFill>
                  <a:srgbClr val="FFC000"/>
                </a:solidFill>
                <a:latin typeface="+mn-lt"/>
              </a:rPr>
              <a:t>Supervisor: Dr Sumant Swain</a:t>
            </a:r>
            <a:endParaRPr lang="en-US" dirty="0">
              <a:solidFill>
                <a:srgbClr val="FFC000"/>
              </a:solidFill>
              <a:latin typeface="+mn-lt"/>
            </a:endParaRPr>
          </a:p>
        </p:txBody>
      </p:sp>
      <p:sp>
        <p:nvSpPr>
          <p:cNvPr id="4" name="Diamond 3">
            <a:extLst>
              <a:ext uri="{FF2B5EF4-FFF2-40B4-BE49-F238E27FC236}">
                <a16:creationId xmlns:a16="http://schemas.microsoft.com/office/drawing/2014/main" id="{1C59176D-59A8-4C02-B448-EE01232FB3E7}"/>
              </a:ext>
              <a:ext uri="{C183D7F6-B498-43B3-948B-1728B52AA6E4}">
                <adec:decorative xmlns:adec="http://schemas.microsoft.com/office/drawing/2017/decorative" val="1"/>
              </a:ext>
            </a:extLst>
          </p:cNvPr>
          <p:cNvSpPr/>
          <p:nvPr/>
        </p:nvSpPr>
        <p:spPr>
          <a:xfrm>
            <a:off x="4792319" y="-608242"/>
            <a:ext cx="2607364" cy="2607364"/>
          </a:xfrm>
          <a:prstGeom prst="diamond">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iamond 4">
            <a:extLst>
              <a:ext uri="{FF2B5EF4-FFF2-40B4-BE49-F238E27FC236}">
                <a16:creationId xmlns:a16="http://schemas.microsoft.com/office/drawing/2014/main" id="{A50B1817-3C7F-41BC-8557-7A00C928EE16}"/>
              </a:ext>
              <a:ext uri="{C183D7F6-B498-43B3-948B-1728B52AA6E4}">
                <adec:decorative xmlns:adec="http://schemas.microsoft.com/office/drawing/2017/decorative" val="1"/>
              </a:ext>
            </a:extLst>
          </p:cNvPr>
          <p:cNvSpPr/>
          <p:nvPr/>
        </p:nvSpPr>
        <p:spPr>
          <a:xfrm>
            <a:off x="4325258" y="-1770743"/>
            <a:ext cx="3541486" cy="3541486"/>
          </a:xfrm>
          <a:prstGeom prst="diamond">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7849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7C70995F-D8C5-410A-AA8B-1EE172A29454}"/>
              </a:ext>
            </a:extLst>
          </p:cNvPr>
          <p:cNvSpPr>
            <a:spLocks noGrp="1"/>
          </p:cNvSpPr>
          <p:nvPr>
            <p:ph type="title" idx="4294967295"/>
          </p:nvPr>
        </p:nvSpPr>
        <p:spPr>
          <a:xfrm>
            <a:off x="0" y="365125"/>
            <a:ext cx="10515600" cy="1325563"/>
          </a:xfrm>
        </p:spPr>
        <p:txBody>
          <a:bodyPr/>
          <a:lstStyle/>
          <a:p>
            <a:r>
              <a:rPr lang="en-US" dirty="0"/>
              <a:t>Project analysis slide 10</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105259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EMR AT </a:t>
            </a:r>
          </a:p>
          <a:p>
            <a:pPr algn="ctr"/>
            <a:r>
              <a:rPr lang="en-US" sz="2800" b="1" dirty="0">
                <a:solidFill>
                  <a:schemeClr val="tx1">
                    <a:lumMod val="75000"/>
                    <a:lumOff val="25000"/>
                  </a:schemeClr>
                </a:solidFill>
              </a:rPr>
              <a:t>NARAYANA HEALTH</a:t>
            </a:r>
            <a:br>
              <a:rPr lang="en-US" sz="2800" dirty="0">
                <a:solidFill>
                  <a:schemeClr val="tx1">
                    <a:lumMod val="75000"/>
                    <a:lumOff val="25000"/>
                  </a:schemeClr>
                </a:solidFill>
              </a:rPr>
            </a:br>
            <a:r>
              <a:rPr lang="en-US" sz="2000" dirty="0">
                <a:solidFill>
                  <a:schemeClr val="tx1">
                    <a:lumMod val="75000"/>
                    <a:lumOff val="25000"/>
                  </a:schemeClr>
                </a:solidFill>
              </a:rPr>
              <a:t> </a:t>
            </a: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A997C66-4ED4-4017-9439-1D07ED31D783}"/>
              </a:ext>
            </a:extLst>
          </p:cNvPr>
          <p:cNvSpPr/>
          <p:nvPr/>
        </p:nvSpPr>
        <p:spPr>
          <a:xfrm>
            <a:off x="254013" y="1793693"/>
            <a:ext cx="5850458" cy="1705595"/>
          </a:xfrm>
          <a:prstGeom prst="rect">
            <a:avLst/>
          </a:prstGeom>
        </p:spPr>
        <p:txBody>
          <a:bodyPr wrap="square" lIns="0" tIns="0" rIns="0" bIns="0" anchor="t">
            <a:spAutoFit/>
          </a:bodyPr>
          <a:lstStyle/>
          <a:p>
            <a:pPr algn="just">
              <a:lnSpc>
                <a:spcPts val="1900"/>
              </a:lnSpc>
            </a:pPr>
            <a:r>
              <a:rPr lang="en-US" sz="1600" b="1" dirty="0">
                <a:solidFill>
                  <a:schemeClr val="tx1">
                    <a:lumMod val="75000"/>
                    <a:lumOff val="25000"/>
                  </a:schemeClr>
                </a:solidFill>
                <a:cs typeface="Times New Roman" panose="02020603050405020304" pitchFamily="18" charset="0"/>
              </a:rPr>
              <a:t>What is EMR?</a:t>
            </a:r>
          </a:p>
          <a:p>
            <a:pPr algn="just">
              <a:lnSpc>
                <a:spcPts val="1900"/>
              </a:lnSpc>
            </a:pPr>
            <a:r>
              <a:rPr lang="en-IN" sz="1600" dirty="0">
                <a:cs typeface="Times New Roman" panose="02020603050405020304" pitchFamily="18" charset="0"/>
              </a:rPr>
              <a:t>EMR stand for </a:t>
            </a:r>
            <a:r>
              <a:rPr lang="en-IN" sz="1600" b="1" dirty="0">
                <a:cs typeface="Times New Roman" panose="02020603050405020304" pitchFamily="18" charset="0"/>
              </a:rPr>
              <a:t>Electronic Medical Records</a:t>
            </a:r>
            <a:r>
              <a:rPr lang="en-IN" sz="1600" dirty="0">
                <a:cs typeface="Times New Roman" panose="02020603050405020304" pitchFamily="18" charset="0"/>
              </a:rPr>
              <a:t>, which are the digital equivalent of paper records. Electronic medical records refer to the systematized collection of patient and population </a:t>
            </a:r>
            <a:r>
              <a:rPr lang="en-IN" sz="1600" b="1" dirty="0">
                <a:cs typeface="Times New Roman" panose="02020603050405020304" pitchFamily="18" charset="0"/>
              </a:rPr>
              <a:t>electronically stored health information </a:t>
            </a:r>
            <a:r>
              <a:rPr lang="en-IN" sz="1600" dirty="0">
                <a:cs typeface="Times New Roman" panose="02020603050405020304" pitchFamily="18" charset="0"/>
              </a:rPr>
              <a:t>in a digital format. They contain information such as patient details, treatment plan, medical history of the patient, etc.</a:t>
            </a:r>
          </a:p>
        </p:txBody>
      </p:sp>
      <p:sp>
        <p:nvSpPr>
          <p:cNvPr id="12" name="Rectangle 11">
            <a:extLst>
              <a:ext uri="{FF2B5EF4-FFF2-40B4-BE49-F238E27FC236}">
                <a16:creationId xmlns:a16="http://schemas.microsoft.com/office/drawing/2014/main" id="{690C1A7A-78BB-48B4-B5CE-2B9C34E5E67B}"/>
              </a:ext>
            </a:extLst>
          </p:cNvPr>
          <p:cNvSpPr/>
          <p:nvPr/>
        </p:nvSpPr>
        <p:spPr>
          <a:xfrm>
            <a:off x="237071" y="4049886"/>
            <a:ext cx="5867400" cy="1705595"/>
          </a:xfrm>
          <a:prstGeom prst="rect">
            <a:avLst/>
          </a:prstGeom>
        </p:spPr>
        <p:txBody>
          <a:bodyPr wrap="square" lIns="0" tIns="0" rIns="0" bIns="0" anchor="t">
            <a:spAutoFit/>
          </a:bodyPr>
          <a:lstStyle/>
          <a:p>
            <a:pPr algn="just">
              <a:lnSpc>
                <a:spcPts val="1900"/>
              </a:lnSpc>
            </a:pPr>
            <a:r>
              <a:rPr lang="en-IN" sz="1600" b="1" dirty="0"/>
              <a:t>EMR software at Narayana Health</a:t>
            </a:r>
          </a:p>
          <a:p>
            <a:pPr marL="285750" indent="-285750" algn="just">
              <a:lnSpc>
                <a:spcPts val="1900"/>
              </a:lnSpc>
              <a:buFont typeface="Arial" panose="020B0604020202020204" pitchFamily="34" charset="0"/>
              <a:buChar char="•"/>
            </a:pPr>
            <a:r>
              <a:rPr lang="en-IN" sz="1600" dirty="0"/>
              <a:t>Total Hospital Management Application – an </a:t>
            </a:r>
            <a:r>
              <a:rPr lang="en-IN" sz="1600" b="1" dirty="0"/>
              <a:t>inhouse web-based hospital management and information system</a:t>
            </a:r>
            <a:r>
              <a:rPr lang="en-IN" sz="1600" dirty="0"/>
              <a:t>.</a:t>
            </a:r>
          </a:p>
          <a:p>
            <a:pPr marL="285750" indent="-285750" algn="just">
              <a:lnSpc>
                <a:spcPts val="1900"/>
              </a:lnSpc>
              <a:buFont typeface="Arial" panose="020B0604020202020204" pitchFamily="34" charset="0"/>
              <a:buChar char="•"/>
            </a:pPr>
            <a:r>
              <a:rPr lang="en-IN" sz="1600" dirty="0"/>
              <a:t>Supports a wide range of hospital administration and management functions, provides quick access to vital information. </a:t>
            </a:r>
          </a:p>
          <a:p>
            <a:pPr marL="285750" indent="-285750" algn="just">
              <a:lnSpc>
                <a:spcPts val="1900"/>
              </a:lnSpc>
              <a:buFont typeface="Arial" panose="020B0604020202020204" pitchFamily="34" charset="0"/>
              <a:buChar char="•"/>
            </a:pPr>
            <a:r>
              <a:rPr lang="en-IN" sz="1600" dirty="0"/>
              <a:t>It is </a:t>
            </a:r>
            <a:r>
              <a:rPr lang="en-IN" sz="1600" b="1" dirty="0"/>
              <a:t>scalable and configurable </a:t>
            </a:r>
            <a:r>
              <a:rPr lang="en-IN" sz="1600" dirty="0"/>
              <a:t>and offers seamless integration with various other applications.</a:t>
            </a:r>
          </a:p>
        </p:txBody>
      </p:sp>
      <p:sp>
        <p:nvSpPr>
          <p:cNvPr id="13" name="Rectangle 12">
            <a:extLst>
              <a:ext uri="{FF2B5EF4-FFF2-40B4-BE49-F238E27FC236}">
                <a16:creationId xmlns:a16="http://schemas.microsoft.com/office/drawing/2014/main" id="{53CF038C-66AF-4E81-9068-703EC0088620}"/>
              </a:ext>
            </a:extLst>
          </p:cNvPr>
          <p:cNvSpPr/>
          <p:nvPr/>
        </p:nvSpPr>
        <p:spPr>
          <a:xfrm>
            <a:off x="6448425" y="2140429"/>
            <a:ext cx="5514975" cy="2436564"/>
          </a:xfrm>
          <a:prstGeom prst="rect">
            <a:avLst/>
          </a:prstGeom>
        </p:spPr>
        <p:txBody>
          <a:bodyPr wrap="square" lIns="0" tIns="0" rIns="0" bIns="0" anchor="t">
            <a:spAutoFit/>
          </a:bodyPr>
          <a:lstStyle/>
          <a:p>
            <a:pPr marL="285750" indent="-285750" algn="just">
              <a:lnSpc>
                <a:spcPts val="1900"/>
              </a:lnSpc>
              <a:buFont typeface="Arial" panose="020B0604020202020204" pitchFamily="34" charset="0"/>
              <a:buChar char="•"/>
            </a:pPr>
            <a:r>
              <a:rPr lang="en-US" sz="1600" dirty="0"/>
              <a:t>‘</a:t>
            </a:r>
            <a:r>
              <a:rPr lang="en-US" sz="1600" b="1" i="1" dirty="0"/>
              <a:t>Electronic Health Records’ (EHR)- </a:t>
            </a:r>
            <a:r>
              <a:rPr lang="en-US" sz="1600" dirty="0"/>
              <a:t>functions as a central source of information for communication between administration, healthcare providers.</a:t>
            </a:r>
          </a:p>
          <a:p>
            <a:pPr marL="285750" indent="-285750" algn="just">
              <a:lnSpc>
                <a:spcPts val="1900"/>
              </a:lnSpc>
              <a:buFont typeface="Arial" panose="020B0604020202020204" pitchFamily="34" charset="0"/>
              <a:buChar char="•"/>
            </a:pPr>
            <a:r>
              <a:rPr lang="en-IN" sz="1600" dirty="0"/>
              <a:t>The physicians can view their patients under each category separately namely – </a:t>
            </a:r>
            <a:r>
              <a:rPr lang="en-IN" sz="1600" b="1" dirty="0"/>
              <a:t>Inpatients, Outpatients, Day-care and Emergency.</a:t>
            </a:r>
          </a:p>
          <a:p>
            <a:pPr marL="285750" indent="-285750" algn="just">
              <a:lnSpc>
                <a:spcPts val="1900"/>
              </a:lnSpc>
              <a:buFont typeface="Arial" panose="020B0604020202020204" pitchFamily="34" charset="0"/>
              <a:buChar char="•"/>
            </a:pPr>
            <a:r>
              <a:rPr lang="en-IN" sz="1600" dirty="0"/>
              <a:t>Several modules in the NH EMR software both for clinical and non-clinical purposes include Bay management, Billing, Pharmacy, ADT (Admission, Discharge Transfer), Ambulatory, etc.</a:t>
            </a:r>
          </a:p>
        </p:txBody>
      </p:sp>
      <p:pic>
        <p:nvPicPr>
          <p:cNvPr id="3" name="Picture 2">
            <a:extLst>
              <a:ext uri="{FF2B5EF4-FFF2-40B4-BE49-F238E27FC236}">
                <a16:creationId xmlns:a16="http://schemas.microsoft.com/office/drawing/2014/main" id="{0FC272DC-C66E-4263-9890-F2577C77E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1627" y="134943"/>
            <a:ext cx="1820373" cy="1820373"/>
          </a:xfrm>
          <a:prstGeom prst="rect">
            <a:avLst/>
          </a:prstGeom>
        </p:spPr>
      </p:pic>
    </p:spTree>
    <p:extLst>
      <p:ext uri="{BB962C8B-B14F-4D97-AF65-F5344CB8AC3E}">
        <p14:creationId xmlns:p14="http://schemas.microsoft.com/office/powerpoint/2010/main" val="2783623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364CFD90-D0E1-4BC3-9D8B-7503E2632C39}"/>
              </a:ext>
              <a:ext uri="{C183D7F6-B498-43B3-948B-1728B52AA6E4}">
                <adec:decorative xmlns:adec="http://schemas.microsoft.com/office/drawing/2017/decorative" val="1"/>
              </a:ext>
            </a:extLst>
          </p:cNvPr>
          <p:cNvSpPr/>
          <p:nvPr/>
        </p:nvSpPr>
        <p:spPr>
          <a:xfrm>
            <a:off x="4111626" y="1720850"/>
            <a:ext cx="3968750" cy="396875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hidden="1">
            <a:extLst>
              <a:ext uri="{FF2B5EF4-FFF2-40B4-BE49-F238E27FC236}">
                <a16:creationId xmlns:a16="http://schemas.microsoft.com/office/drawing/2014/main" id="{B5981CF1-BC08-49F8-B0F9-AAF98EC67450}"/>
              </a:ext>
            </a:extLst>
          </p:cNvPr>
          <p:cNvSpPr>
            <a:spLocks noGrp="1"/>
          </p:cNvSpPr>
          <p:nvPr>
            <p:ph type="title" idx="4294967295"/>
          </p:nvPr>
        </p:nvSpPr>
        <p:spPr>
          <a:xfrm>
            <a:off x="0" y="365125"/>
            <a:ext cx="10515600" cy="1325563"/>
          </a:xfrm>
        </p:spPr>
        <p:txBody>
          <a:bodyPr/>
          <a:lstStyle/>
          <a:p>
            <a:r>
              <a:rPr lang="en-US" dirty="0"/>
              <a:t>Project analysis slide 2</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FEATURES</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E3ECCC05-FF78-40FA-84FF-172821D8B58A}"/>
              </a:ext>
              <a:ext uri="{C183D7F6-B498-43B3-948B-1728B52AA6E4}">
                <adec:decorative xmlns:adec="http://schemas.microsoft.com/office/drawing/2017/decorative" val="1"/>
              </a:ext>
            </a:extLst>
          </p:cNvPr>
          <p:cNvSpPr/>
          <p:nvPr/>
        </p:nvSpPr>
        <p:spPr>
          <a:xfrm>
            <a:off x="5248275" y="2857500"/>
            <a:ext cx="1695450" cy="16954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EMR MODULE FEATURES</a:t>
            </a:r>
          </a:p>
        </p:txBody>
      </p:sp>
      <p:sp>
        <p:nvSpPr>
          <p:cNvPr id="16" name="Rectangle: Rounded Corners 15">
            <a:extLst>
              <a:ext uri="{FF2B5EF4-FFF2-40B4-BE49-F238E27FC236}">
                <a16:creationId xmlns:a16="http://schemas.microsoft.com/office/drawing/2014/main" id="{D6178536-4D8A-4FF2-BBDC-4B3E7E0FCF26}"/>
              </a:ext>
              <a:ext uri="{C183D7F6-B498-43B3-948B-1728B52AA6E4}">
                <adec:decorative xmlns:adec="http://schemas.microsoft.com/office/drawing/2017/decorative" val="1"/>
              </a:ext>
            </a:extLst>
          </p:cNvPr>
          <p:cNvSpPr/>
          <p:nvPr/>
        </p:nvSpPr>
        <p:spPr>
          <a:xfrm>
            <a:off x="6943725" y="1613877"/>
            <a:ext cx="3660775" cy="74099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FORM </a:t>
            </a:r>
          </a:p>
          <a:p>
            <a:pPr algn="ctr"/>
            <a:r>
              <a:rPr lang="en-US" sz="1600" dirty="0"/>
              <a:t>CUSTOMIZATION</a:t>
            </a:r>
          </a:p>
        </p:txBody>
      </p:sp>
      <p:sp>
        <p:nvSpPr>
          <p:cNvPr id="15" name="Oval 14">
            <a:extLst>
              <a:ext uri="{FF2B5EF4-FFF2-40B4-BE49-F238E27FC236}">
                <a16:creationId xmlns:a16="http://schemas.microsoft.com/office/drawing/2014/main" id="{416F1356-9015-4B5C-9C64-3C1D963E5F59}"/>
              </a:ext>
              <a:ext uri="{C183D7F6-B498-43B3-948B-1728B52AA6E4}">
                <adec:decorative xmlns:adec="http://schemas.microsoft.com/office/drawing/2017/decorative" val="1"/>
              </a:ext>
            </a:extLst>
          </p:cNvPr>
          <p:cNvSpPr/>
          <p:nvPr/>
        </p:nvSpPr>
        <p:spPr>
          <a:xfrm>
            <a:off x="6832600" y="1514475"/>
            <a:ext cx="939800" cy="939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EB7F2E37-0ACF-4E8A-9C1D-EC5B65BA2906}"/>
              </a:ext>
              <a:ext uri="{C183D7F6-B498-43B3-948B-1728B52AA6E4}">
                <adec:decorative xmlns:adec="http://schemas.microsoft.com/office/drawing/2017/decorative" val="1"/>
              </a:ext>
            </a:extLst>
          </p:cNvPr>
          <p:cNvSpPr/>
          <p:nvPr/>
        </p:nvSpPr>
        <p:spPr>
          <a:xfrm>
            <a:off x="7693025" y="3334727"/>
            <a:ext cx="3660775" cy="74099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CARE TEAM </a:t>
            </a:r>
          </a:p>
          <a:p>
            <a:pPr algn="ctr"/>
            <a:r>
              <a:rPr lang="en-US" sz="1600" dirty="0"/>
              <a:t>DEFINITION</a:t>
            </a:r>
          </a:p>
        </p:txBody>
      </p:sp>
      <p:sp>
        <p:nvSpPr>
          <p:cNvPr id="20" name="Oval 19">
            <a:extLst>
              <a:ext uri="{FF2B5EF4-FFF2-40B4-BE49-F238E27FC236}">
                <a16:creationId xmlns:a16="http://schemas.microsoft.com/office/drawing/2014/main" id="{88F812F5-70AF-4FBD-80D9-D59B3C456D5E}"/>
              </a:ext>
              <a:ext uri="{C183D7F6-B498-43B3-948B-1728B52AA6E4}">
                <adec:decorative xmlns:adec="http://schemas.microsoft.com/office/drawing/2017/decorative" val="1"/>
              </a:ext>
            </a:extLst>
          </p:cNvPr>
          <p:cNvSpPr/>
          <p:nvPr/>
        </p:nvSpPr>
        <p:spPr>
          <a:xfrm>
            <a:off x="7490264" y="3235325"/>
            <a:ext cx="939800" cy="9398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Rounded Corners 20">
            <a:extLst>
              <a:ext uri="{FF2B5EF4-FFF2-40B4-BE49-F238E27FC236}">
                <a16:creationId xmlns:a16="http://schemas.microsoft.com/office/drawing/2014/main" id="{952C5002-7E64-4069-ACA0-6876E54A9B46}"/>
              </a:ext>
              <a:ext uri="{C183D7F6-B498-43B3-948B-1728B52AA6E4}">
                <adec:decorative xmlns:adec="http://schemas.microsoft.com/office/drawing/2017/decorative" val="1"/>
              </a:ext>
            </a:extLst>
          </p:cNvPr>
          <p:cNvSpPr/>
          <p:nvPr/>
        </p:nvSpPr>
        <p:spPr>
          <a:xfrm>
            <a:off x="6943725" y="5154978"/>
            <a:ext cx="3660775" cy="74099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WIDGETS</a:t>
            </a:r>
          </a:p>
        </p:txBody>
      </p:sp>
      <p:sp>
        <p:nvSpPr>
          <p:cNvPr id="22" name="Oval 21">
            <a:extLst>
              <a:ext uri="{FF2B5EF4-FFF2-40B4-BE49-F238E27FC236}">
                <a16:creationId xmlns:a16="http://schemas.microsoft.com/office/drawing/2014/main" id="{A49C5F3A-6F0D-4A0F-AE6E-92F342C22ACD}"/>
              </a:ext>
              <a:ext uri="{C183D7F6-B498-43B3-948B-1728B52AA6E4}">
                <adec:decorative xmlns:adec="http://schemas.microsoft.com/office/drawing/2017/decorative" val="1"/>
              </a:ext>
            </a:extLst>
          </p:cNvPr>
          <p:cNvSpPr/>
          <p:nvPr/>
        </p:nvSpPr>
        <p:spPr>
          <a:xfrm>
            <a:off x="6832600" y="5055576"/>
            <a:ext cx="939800" cy="939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Rounded Corners 24">
            <a:extLst>
              <a:ext uri="{FF2B5EF4-FFF2-40B4-BE49-F238E27FC236}">
                <a16:creationId xmlns:a16="http://schemas.microsoft.com/office/drawing/2014/main" id="{94A75A79-A67A-4A23-8588-7FC5EB9A5183}"/>
              </a:ext>
              <a:ext uri="{C183D7F6-B498-43B3-948B-1728B52AA6E4}">
                <adec:decorative xmlns:adec="http://schemas.microsoft.com/office/drawing/2017/decorative" val="1"/>
              </a:ext>
            </a:extLst>
          </p:cNvPr>
          <p:cNvSpPr/>
          <p:nvPr/>
        </p:nvSpPr>
        <p:spPr>
          <a:xfrm>
            <a:off x="1587500" y="1613877"/>
            <a:ext cx="3660775" cy="74099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DOCTOR’S </a:t>
            </a:r>
          </a:p>
          <a:p>
            <a:pPr algn="ctr"/>
            <a:r>
              <a:rPr lang="en-US" sz="1600" dirty="0"/>
              <a:t>DASHBOARD</a:t>
            </a:r>
          </a:p>
        </p:txBody>
      </p:sp>
      <p:sp>
        <p:nvSpPr>
          <p:cNvPr id="26" name="Oval 25">
            <a:extLst>
              <a:ext uri="{FF2B5EF4-FFF2-40B4-BE49-F238E27FC236}">
                <a16:creationId xmlns:a16="http://schemas.microsoft.com/office/drawing/2014/main" id="{BBC62739-FA35-49F8-8929-743B31F55A69}"/>
              </a:ext>
              <a:ext uri="{C183D7F6-B498-43B3-948B-1728B52AA6E4}">
                <adec:decorative xmlns:adec="http://schemas.microsoft.com/office/drawing/2017/decorative" val="1"/>
              </a:ext>
            </a:extLst>
          </p:cNvPr>
          <p:cNvSpPr/>
          <p:nvPr/>
        </p:nvSpPr>
        <p:spPr>
          <a:xfrm>
            <a:off x="4419600" y="1514475"/>
            <a:ext cx="939800" cy="9398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Rounded Corners 26">
            <a:extLst>
              <a:ext uri="{FF2B5EF4-FFF2-40B4-BE49-F238E27FC236}">
                <a16:creationId xmlns:a16="http://schemas.microsoft.com/office/drawing/2014/main" id="{71BB375D-5EE6-4428-9817-2C7DB6B94332}"/>
              </a:ext>
              <a:ext uri="{C183D7F6-B498-43B3-948B-1728B52AA6E4}">
                <adec:decorative xmlns:adec="http://schemas.microsoft.com/office/drawing/2017/decorative" val="1"/>
              </a:ext>
            </a:extLst>
          </p:cNvPr>
          <p:cNvSpPr/>
          <p:nvPr/>
        </p:nvSpPr>
        <p:spPr>
          <a:xfrm>
            <a:off x="838200" y="3334727"/>
            <a:ext cx="3660775" cy="740997"/>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CONSULTATION </a:t>
            </a:r>
          </a:p>
          <a:p>
            <a:pPr algn="ctr"/>
            <a:r>
              <a:rPr lang="en-US" sz="1600" dirty="0"/>
              <a:t>NOTES</a:t>
            </a:r>
          </a:p>
        </p:txBody>
      </p:sp>
      <p:sp>
        <p:nvSpPr>
          <p:cNvPr id="28" name="Oval 27">
            <a:extLst>
              <a:ext uri="{FF2B5EF4-FFF2-40B4-BE49-F238E27FC236}">
                <a16:creationId xmlns:a16="http://schemas.microsoft.com/office/drawing/2014/main" id="{B3A511B7-C7F3-4107-9962-1E10D2E087DD}"/>
              </a:ext>
              <a:ext uri="{C183D7F6-B498-43B3-948B-1728B52AA6E4}">
                <adec:decorative xmlns:adec="http://schemas.microsoft.com/office/drawing/2017/decorative" val="1"/>
              </a:ext>
            </a:extLst>
          </p:cNvPr>
          <p:cNvSpPr/>
          <p:nvPr/>
        </p:nvSpPr>
        <p:spPr>
          <a:xfrm>
            <a:off x="3670300" y="3235325"/>
            <a:ext cx="939800" cy="939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D4D7D4B6-62C2-45AB-89A5-3A41DA021FD2}"/>
              </a:ext>
              <a:ext uri="{C183D7F6-B498-43B3-948B-1728B52AA6E4}">
                <adec:decorative xmlns:adec="http://schemas.microsoft.com/office/drawing/2017/decorative" val="1"/>
              </a:ext>
            </a:extLst>
          </p:cNvPr>
          <p:cNvSpPr/>
          <p:nvPr/>
        </p:nvSpPr>
        <p:spPr>
          <a:xfrm>
            <a:off x="1587500" y="5154978"/>
            <a:ext cx="3660775" cy="74099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PATIENT CHART</a:t>
            </a:r>
          </a:p>
        </p:txBody>
      </p:sp>
      <p:sp>
        <p:nvSpPr>
          <p:cNvPr id="30" name="Oval 29">
            <a:extLst>
              <a:ext uri="{FF2B5EF4-FFF2-40B4-BE49-F238E27FC236}">
                <a16:creationId xmlns:a16="http://schemas.microsoft.com/office/drawing/2014/main" id="{83902602-D4BC-4D44-AC14-BB55A86C5D06}"/>
              </a:ext>
              <a:ext uri="{C183D7F6-B498-43B3-948B-1728B52AA6E4}">
                <adec:decorative xmlns:adec="http://schemas.microsoft.com/office/drawing/2017/decorative" val="1"/>
              </a:ext>
            </a:extLst>
          </p:cNvPr>
          <p:cNvSpPr/>
          <p:nvPr/>
        </p:nvSpPr>
        <p:spPr>
          <a:xfrm>
            <a:off x="4419600" y="5055576"/>
            <a:ext cx="939800" cy="9398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1676" descr="Icon of check box. ">
            <a:extLst>
              <a:ext uri="{FF2B5EF4-FFF2-40B4-BE49-F238E27FC236}">
                <a16:creationId xmlns:a16="http://schemas.microsoft.com/office/drawing/2014/main" id="{6FB02354-C73F-4DCF-8004-E9CCA66963EA}"/>
              </a:ext>
            </a:extLst>
          </p:cNvPr>
          <p:cNvSpPr>
            <a:spLocks noEditPoints="1"/>
          </p:cNvSpPr>
          <p:nvPr/>
        </p:nvSpPr>
        <p:spPr bwMode="auto">
          <a:xfrm>
            <a:off x="7129621" y="1811496"/>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3" name="Freeform 1676" descr="Icon of check box. ">
            <a:extLst>
              <a:ext uri="{FF2B5EF4-FFF2-40B4-BE49-F238E27FC236}">
                <a16:creationId xmlns:a16="http://schemas.microsoft.com/office/drawing/2014/main" id="{63B9DADB-E93D-45CF-A4A7-E87DEDF5F72B}"/>
              </a:ext>
            </a:extLst>
          </p:cNvPr>
          <p:cNvSpPr>
            <a:spLocks noEditPoints="1"/>
          </p:cNvSpPr>
          <p:nvPr/>
        </p:nvSpPr>
        <p:spPr bwMode="auto">
          <a:xfrm>
            <a:off x="4716621" y="1811496"/>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4" name="Freeform 1676" descr="Icon of check box. ">
            <a:extLst>
              <a:ext uri="{FF2B5EF4-FFF2-40B4-BE49-F238E27FC236}">
                <a16:creationId xmlns:a16="http://schemas.microsoft.com/office/drawing/2014/main" id="{22410AA4-61AB-47BF-AF96-06CD8E8FE4AB}"/>
              </a:ext>
            </a:extLst>
          </p:cNvPr>
          <p:cNvSpPr>
            <a:spLocks noEditPoints="1"/>
          </p:cNvSpPr>
          <p:nvPr/>
        </p:nvSpPr>
        <p:spPr bwMode="auto">
          <a:xfrm>
            <a:off x="3967321" y="3532346"/>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5" name="Freeform 1676" descr="Icon of check box. ">
            <a:extLst>
              <a:ext uri="{FF2B5EF4-FFF2-40B4-BE49-F238E27FC236}">
                <a16:creationId xmlns:a16="http://schemas.microsoft.com/office/drawing/2014/main" id="{302CD2A3-E514-40F9-939D-62809AAF28D4}"/>
              </a:ext>
            </a:extLst>
          </p:cNvPr>
          <p:cNvSpPr>
            <a:spLocks noEditPoints="1"/>
          </p:cNvSpPr>
          <p:nvPr/>
        </p:nvSpPr>
        <p:spPr bwMode="auto">
          <a:xfrm>
            <a:off x="7129621" y="5352597"/>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7" name="Freeform 1676" descr="Icon of check box. ">
            <a:extLst>
              <a:ext uri="{FF2B5EF4-FFF2-40B4-BE49-F238E27FC236}">
                <a16:creationId xmlns:a16="http://schemas.microsoft.com/office/drawing/2014/main" id="{53802E31-2726-4476-A183-E8C4AB0E7AC0}"/>
              </a:ext>
            </a:extLst>
          </p:cNvPr>
          <p:cNvSpPr>
            <a:spLocks noEditPoints="1"/>
          </p:cNvSpPr>
          <p:nvPr/>
        </p:nvSpPr>
        <p:spPr bwMode="auto">
          <a:xfrm>
            <a:off x="7787285" y="3532346"/>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48" name="Freeform 1676" descr="Icon of check box. ">
            <a:extLst>
              <a:ext uri="{FF2B5EF4-FFF2-40B4-BE49-F238E27FC236}">
                <a16:creationId xmlns:a16="http://schemas.microsoft.com/office/drawing/2014/main" id="{55DA1B59-3D64-4A86-8C7B-5B1F833EE8B4}"/>
              </a:ext>
            </a:extLst>
          </p:cNvPr>
          <p:cNvSpPr>
            <a:spLocks noEditPoints="1"/>
          </p:cNvSpPr>
          <p:nvPr/>
        </p:nvSpPr>
        <p:spPr bwMode="auto">
          <a:xfrm>
            <a:off x="4716621" y="5340802"/>
            <a:ext cx="345758" cy="345758"/>
          </a:xfrm>
          <a:custGeom>
            <a:avLst/>
            <a:gdLst>
              <a:gd name="T0" fmla="*/ 374 w 719"/>
              <a:gd name="T1" fmla="*/ 267 h 719"/>
              <a:gd name="T2" fmla="*/ 366 w 719"/>
              <a:gd name="T3" fmla="*/ 263 h 719"/>
              <a:gd name="T4" fmla="*/ 362 w 719"/>
              <a:gd name="T5" fmla="*/ 254 h 719"/>
              <a:gd name="T6" fmla="*/ 366 w 719"/>
              <a:gd name="T7" fmla="*/ 247 h 719"/>
              <a:gd name="T8" fmla="*/ 374 w 719"/>
              <a:gd name="T9" fmla="*/ 243 h 719"/>
              <a:gd name="T10" fmla="*/ 621 w 719"/>
              <a:gd name="T11" fmla="*/ 244 h 719"/>
              <a:gd name="T12" fmla="*/ 627 w 719"/>
              <a:gd name="T13" fmla="*/ 250 h 719"/>
              <a:gd name="T14" fmla="*/ 627 w 719"/>
              <a:gd name="T15" fmla="*/ 260 h 719"/>
              <a:gd name="T16" fmla="*/ 621 w 719"/>
              <a:gd name="T17" fmla="*/ 265 h 719"/>
              <a:gd name="T18" fmla="*/ 616 w 719"/>
              <a:gd name="T19" fmla="*/ 528 h 719"/>
              <a:gd name="T20" fmla="*/ 370 w 719"/>
              <a:gd name="T21" fmla="*/ 527 h 719"/>
              <a:gd name="T22" fmla="*/ 363 w 719"/>
              <a:gd name="T23" fmla="*/ 521 h 719"/>
              <a:gd name="T24" fmla="*/ 363 w 719"/>
              <a:gd name="T25" fmla="*/ 512 h 719"/>
              <a:gd name="T26" fmla="*/ 370 w 719"/>
              <a:gd name="T27" fmla="*/ 505 h 719"/>
              <a:gd name="T28" fmla="*/ 616 w 719"/>
              <a:gd name="T29" fmla="*/ 504 h 719"/>
              <a:gd name="T30" fmla="*/ 625 w 719"/>
              <a:gd name="T31" fmla="*/ 507 h 719"/>
              <a:gd name="T32" fmla="*/ 628 w 719"/>
              <a:gd name="T33" fmla="*/ 516 h 719"/>
              <a:gd name="T34" fmla="*/ 625 w 719"/>
              <a:gd name="T35" fmla="*/ 525 h 719"/>
              <a:gd name="T36" fmla="*/ 616 w 719"/>
              <a:gd name="T37" fmla="*/ 528 h 719"/>
              <a:gd name="T38" fmla="*/ 171 w 719"/>
              <a:gd name="T39" fmla="*/ 279 h 719"/>
              <a:gd name="T40" fmla="*/ 164 w 719"/>
              <a:gd name="T41" fmla="*/ 282 h 719"/>
              <a:gd name="T42" fmla="*/ 155 w 719"/>
              <a:gd name="T43" fmla="*/ 279 h 719"/>
              <a:gd name="T44" fmla="*/ 92 w 719"/>
              <a:gd name="T45" fmla="*/ 214 h 719"/>
              <a:gd name="T46" fmla="*/ 92 w 719"/>
              <a:gd name="T47" fmla="*/ 205 h 719"/>
              <a:gd name="T48" fmla="*/ 98 w 719"/>
              <a:gd name="T49" fmla="*/ 198 h 719"/>
              <a:gd name="T50" fmla="*/ 107 w 719"/>
              <a:gd name="T51" fmla="*/ 198 h 719"/>
              <a:gd name="T52" fmla="*/ 164 w 719"/>
              <a:gd name="T53" fmla="*/ 253 h 719"/>
              <a:gd name="T54" fmla="*/ 309 w 719"/>
              <a:gd name="T55" fmla="*/ 109 h 719"/>
              <a:gd name="T56" fmla="*/ 318 w 719"/>
              <a:gd name="T57" fmla="*/ 109 h 719"/>
              <a:gd name="T58" fmla="*/ 325 w 719"/>
              <a:gd name="T59" fmla="*/ 114 h 719"/>
              <a:gd name="T60" fmla="*/ 325 w 719"/>
              <a:gd name="T61" fmla="*/ 124 h 719"/>
              <a:gd name="T62" fmla="*/ 323 w 719"/>
              <a:gd name="T63" fmla="*/ 414 h 719"/>
              <a:gd name="T64" fmla="*/ 168 w 719"/>
              <a:gd name="T65" fmla="*/ 568 h 719"/>
              <a:gd name="T66" fmla="*/ 158 w 719"/>
              <a:gd name="T67" fmla="*/ 568 h 719"/>
              <a:gd name="T68" fmla="*/ 94 w 719"/>
              <a:gd name="T69" fmla="*/ 505 h 719"/>
              <a:gd name="T70" fmla="*/ 91 w 719"/>
              <a:gd name="T71" fmla="*/ 497 h 719"/>
              <a:gd name="T72" fmla="*/ 94 w 719"/>
              <a:gd name="T73" fmla="*/ 488 h 719"/>
              <a:gd name="T74" fmla="*/ 103 w 719"/>
              <a:gd name="T75" fmla="*/ 485 h 719"/>
              <a:gd name="T76" fmla="*/ 111 w 719"/>
              <a:gd name="T77" fmla="*/ 488 h 719"/>
              <a:gd name="T78" fmla="*/ 306 w 719"/>
              <a:gd name="T79" fmla="*/ 397 h 719"/>
              <a:gd name="T80" fmla="*/ 314 w 719"/>
              <a:gd name="T81" fmla="*/ 394 h 719"/>
              <a:gd name="T82" fmla="*/ 323 w 719"/>
              <a:gd name="T83" fmla="*/ 398 h 719"/>
              <a:gd name="T84" fmla="*/ 326 w 719"/>
              <a:gd name="T85" fmla="*/ 406 h 719"/>
              <a:gd name="T86" fmla="*/ 323 w 719"/>
              <a:gd name="T87" fmla="*/ 414 h 719"/>
              <a:gd name="T88" fmla="*/ 12 w 719"/>
              <a:gd name="T89" fmla="*/ 0 h 719"/>
              <a:gd name="T90" fmla="*/ 3 w 719"/>
              <a:gd name="T91" fmla="*/ 5 h 719"/>
              <a:gd name="T92" fmla="*/ 0 w 719"/>
              <a:gd name="T93" fmla="*/ 13 h 719"/>
              <a:gd name="T94" fmla="*/ 1 w 719"/>
              <a:gd name="T95" fmla="*/ 713 h 719"/>
              <a:gd name="T96" fmla="*/ 8 w 719"/>
              <a:gd name="T97" fmla="*/ 719 h 719"/>
              <a:gd name="T98" fmla="*/ 707 w 719"/>
              <a:gd name="T99" fmla="*/ 719 h 719"/>
              <a:gd name="T100" fmla="*/ 716 w 719"/>
              <a:gd name="T101" fmla="*/ 716 h 719"/>
              <a:gd name="T102" fmla="*/ 719 w 719"/>
              <a:gd name="T103" fmla="*/ 707 h 719"/>
              <a:gd name="T104" fmla="*/ 718 w 719"/>
              <a:gd name="T105" fmla="*/ 8 h 719"/>
              <a:gd name="T106" fmla="*/ 711 w 719"/>
              <a:gd name="T107" fmla="*/ 2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9" h="719">
                <a:moveTo>
                  <a:pt x="616" y="267"/>
                </a:moveTo>
                <a:lnTo>
                  <a:pt x="374" y="267"/>
                </a:lnTo>
                <a:lnTo>
                  <a:pt x="370" y="265"/>
                </a:lnTo>
                <a:lnTo>
                  <a:pt x="366" y="263"/>
                </a:lnTo>
                <a:lnTo>
                  <a:pt x="363" y="260"/>
                </a:lnTo>
                <a:lnTo>
                  <a:pt x="362" y="254"/>
                </a:lnTo>
                <a:lnTo>
                  <a:pt x="363" y="250"/>
                </a:lnTo>
                <a:lnTo>
                  <a:pt x="366" y="247"/>
                </a:lnTo>
                <a:lnTo>
                  <a:pt x="370" y="244"/>
                </a:lnTo>
                <a:lnTo>
                  <a:pt x="374" y="243"/>
                </a:lnTo>
                <a:lnTo>
                  <a:pt x="616" y="243"/>
                </a:lnTo>
                <a:lnTo>
                  <a:pt x="621" y="244"/>
                </a:lnTo>
                <a:lnTo>
                  <a:pt x="625" y="247"/>
                </a:lnTo>
                <a:lnTo>
                  <a:pt x="627" y="250"/>
                </a:lnTo>
                <a:lnTo>
                  <a:pt x="628" y="254"/>
                </a:lnTo>
                <a:lnTo>
                  <a:pt x="627" y="260"/>
                </a:lnTo>
                <a:lnTo>
                  <a:pt x="625" y="263"/>
                </a:lnTo>
                <a:lnTo>
                  <a:pt x="621" y="265"/>
                </a:lnTo>
                <a:lnTo>
                  <a:pt x="616" y="267"/>
                </a:lnTo>
                <a:close/>
                <a:moveTo>
                  <a:pt x="616" y="528"/>
                </a:moveTo>
                <a:lnTo>
                  <a:pt x="374" y="528"/>
                </a:lnTo>
                <a:lnTo>
                  <a:pt x="370" y="527"/>
                </a:lnTo>
                <a:lnTo>
                  <a:pt x="366" y="525"/>
                </a:lnTo>
                <a:lnTo>
                  <a:pt x="363" y="521"/>
                </a:lnTo>
                <a:lnTo>
                  <a:pt x="362" y="516"/>
                </a:lnTo>
                <a:lnTo>
                  <a:pt x="363" y="512"/>
                </a:lnTo>
                <a:lnTo>
                  <a:pt x="366" y="507"/>
                </a:lnTo>
                <a:lnTo>
                  <a:pt x="370" y="505"/>
                </a:lnTo>
                <a:lnTo>
                  <a:pt x="374" y="504"/>
                </a:lnTo>
                <a:lnTo>
                  <a:pt x="616" y="504"/>
                </a:lnTo>
                <a:lnTo>
                  <a:pt x="621" y="505"/>
                </a:lnTo>
                <a:lnTo>
                  <a:pt x="625" y="507"/>
                </a:lnTo>
                <a:lnTo>
                  <a:pt x="627" y="512"/>
                </a:lnTo>
                <a:lnTo>
                  <a:pt x="628" y="516"/>
                </a:lnTo>
                <a:lnTo>
                  <a:pt x="627" y="521"/>
                </a:lnTo>
                <a:lnTo>
                  <a:pt x="625" y="525"/>
                </a:lnTo>
                <a:lnTo>
                  <a:pt x="621" y="527"/>
                </a:lnTo>
                <a:lnTo>
                  <a:pt x="616" y="528"/>
                </a:lnTo>
                <a:close/>
                <a:moveTo>
                  <a:pt x="323" y="127"/>
                </a:moveTo>
                <a:lnTo>
                  <a:pt x="171" y="279"/>
                </a:lnTo>
                <a:lnTo>
                  <a:pt x="168" y="282"/>
                </a:lnTo>
                <a:lnTo>
                  <a:pt x="164" y="282"/>
                </a:lnTo>
                <a:lnTo>
                  <a:pt x="158" y="282"/>
                </a:lnTo>
                <a:lnTo>
                  <a:pt x="155" y="279"/>
                </a:lnTo>
                <a:lnTo>
                  <a:pt x="94" y="218"/>
                </a:lnTo>
                <a:lnTo>
                  <a:pt x="92" y="214"/>
                </a:lnTo>
                <a:lnTo>
                  <a:pt x="91" y="209"/>
                </a:lnTo>
                <a:lnTo>
                  <a:pt x="92" y="205"/>
                </a:lnTo>
                <a:lnTo>
                  <a:pt x="94" y="201"/>
                </a:lnTo>
                <a:lnTo>
                  <a:pt x="98" y="198"/>
                </a:lnTo>
                <a:lnTo>
                  <a:pt x="103" y="197"/>
                </a:lnTo>
                <a:lnTo>
                  <a:pt x="107" y="198"/>
                </a:lnTo>
                <a:lnTo>
                  <a:pt x="111" y="201"/>
                </a:lnTo>
                <a:lnTo>
                  <a:pt x="164" y="253"/>
                </a:lnTo>
                <a:lnTo>
                  <a:pt x="306" y="111"/>
                </a:lnTo>
                <a:lnTo>
                  <a:pt x="309" y="109"/>
                </a:lnTo>
                <a:lnTo>
                  <a:pt x="314" y="108"/>
                </a:lnTo>
                <a:lnTo>
                  <a:pt x="318" y="109"/>
                </a:lnTo>
                <a:lnTo>
                  <a:pt x="323" y="111"/>
                </a:lnTo>
                <a:lnTo>
                  <a:pt x="325" y="114"/>
                </a:lnTo>
                <a:lnTo>
                  <a:pt x="326" y="119"/>
                </a:lnTo>
                <a:lnTo>
                  <a:pt x="325" y="124"/>
                </a:lnTo>
                <a:lnTo>
                  <a:pt x="323" y="127"/>
                </a:lnTo>
                <a:close/>
                <a:moveTo>
                  <a:pt x="323" y="414"/>
                </a:moveTo>
                <a:lnTo>
                  <a:pt x="171" y="565"/>
                </a:lnTo>
                <a:lnTo>
                  <a:pt x="168" y="568"/>
                </a:lnTo>
                <a:lnTo>
                  <a:pt x="164" y="569"/>
                </a:lnTo>
                <a:lnTo>
                  <a:pt x="158" y="568"/>
                </a:lnTo>
                <a:lnTo>
                  <a:pt x="155" y="565"/>
                </a:lnTo>
                <a:lnTo>
                  <a:pt x="94" y="505"/>
                </a:lnTo>
                <a:lnTo>
                  <a:pt x="92" y="502"/>
                </a:lnTo>
                <a:lnTo>
                  <a:pt x="91" y="497"/>
                </a:lnTo>
                <a:lnTo>
                  <a:pt x="92" y="493"/>
                </a:lnTo>
                <a:lnTo>
                  <a:pt x="94" y="488"/>
                </a:lnTo>
                <a:lnTo>
                  <a:pt x="98" y="486"/>
                </a:lnTo>
                <a:lnTo>
                  <a:pt x="103" y="485"/>
                </a:lnTo>
                <a:lnTo>
                  <a:pt x="107" y="486"/>
                </a:lnTo>
                <a:lnTo>
                  <a:pt x="111" y="488"/>
                </a:lnTo>
                <a:lnTo>
                  <a:pt x="164" y="540"/>
                </a:lnTo>
                <a:lnTo>
                  <a:pt x="306" y="397"/>
                </a:lnTo>
                <a:lnTo>
                  <a:pt x="309" y="395"/>
                </a:lnTo>
                <a:lnTo>
                  <a:pt x="314" y="394"/>
                </a:lnTo>
                <a:lnTo>
                  <a:pt x="318" y="395"/>
                </a:lnTo>
                <a:lnTo>
                  <a:pt x="323" y="398"/>
                </a:lnTo>
                <a:lnTo>
                  <a:pt x="325" y="401"/>
                </a:lnTo>
                <a:lnTo>
                  <a:pt x="326" y="406"/>
                </a:lnTo>
                <a:lnTo>
                  <a:pt x="325" y="410"/>
                </a:lnTo>
                <a:lnTo>
                  <a:pt x="323" y="414"/>
                </a:lnTo>
                <a:close/>
                <a:moveTo>
                  <a:pt x="707" y="0"/>
                </a:moveTo>
                <a:lnTo>
                  <a:pt x="12" y="0"/>
                </a:lnTo>
                <a:lnTo>
                  <a:pt x="8" y="2"/>
                </a:lnTo>
                <a:lnTo>
                  <a:pt x="3" y="5"/>
                </a:lnTo>
                <a:lnTo>
                  <a:pt x="1" y="8"/>
                </a:lnTo>
                <a:lnTo>
                  <a:pt x="0" y="13"/>
                </a:lnTo>
                <a:lnTo>
                  <a:pt x="0" y="707"/>
                </a:lnTo>
                <a:lnTo>
                  <a:pt x="1" y="713"/>
                </a:lnTo>
                <a:lnTo>
                  <a:pt x="3" y="716"/>
                </a:lnTo>
                <a:lnTo>
                  <a:pt x="8" y="719"/>
                </a:lnTo>
                <a:lnTo>
                  <a:pt x="12" y="719"/>
                </a:lnTo>
                <a:lnTo>
                  <a:pt x="707" y="719"/>
                </a:lnTo>
                <a:lnTo>
                  <a:pt x="711" y="719"/>
                </a:lnTo>
                <a:lnTo>
                  <a:pt x="716" y="716"/>
                </a:lnTo>
                <a:lnTo>
                  <a:pt x="718" y="713"/>
                </a:lnTo>
                <a:lnTo>
                  <a:pt x="719" y="707"/>
                </a:lnTo>
                <a:lnTo>
                  <a:pt x="719" y="13"/>
                </a:lnTo>
                <a:lnTo>
                  <a:pt x="718" y="8"/>
                </a:lnTo>
                <a:lnTo>
                  <a:pt x="716" y="5"/>
                </a:lnTo>
                <a:lnTo>
                  <a:pt x="711" y="2"/>
                </a:lnTo>
                <a:lnTo>
                  <a:pt x="707"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939852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3877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RATIONALE</a:t>
            </a: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13AB221-FD8D-4664-9B4C-AE1B1660ECAA}"/>
              </a:ext>
            </a:extLst>
          </p:cNvPr>
          <p:cNvSpPr/>
          <p:nvPr/>
        </p:nvSpPr>
        <p:spPr>
          <a:xfrm>
            <a:off x="1134208" y="2189285"/>
            <a:ext cx="4220307" cy="3411190"/>
          </a:xfrm>
          <a:prstGeom prst="rect">
            <a:avLst/>
          </a:prstGeom>
        </p:spPr>
        <p:txBody>
          <a:bodyPr wrap="square" lIns="0" tIns="0" rIns="0" bIns="0" anchor="t">
            <a:spAutoFit/>
          </a:bodyPr>
          <a:lstStyle/>
          <a:p>
            <a:pPr marL="285750" indent="-285750" algn="just">
              <a:lnSpc>
                <a:spcPts val="1900"/>
              </a:lnSpc>
              <a:buFont typeface="Arial" panose="020B0604020202020204" pitchFamily="34" charset="0"/>
              <a:buChar char="•"/>
            </a:pPr>
            <a:r>
              <a:rPr lang="en-US" sz="1600" dirty="0">
                <a:solidFill>
                  <a:schemeClr val="tx1">
                    <a:lumMod val="75000"/>
                    <a:lumOff val="25000"/>
                  </a:schemeClr>
                </a:solidFill>
                <a:cs typeface="Segoe UI" panose="020B0502040204020203" pitchFamily="34" charset="0"/>
              </a:rPr>
              <a:t>The study focuses on understanding the EMR (Electronic Medical Records) implementation at the Mazumdar Shaw Medical Centre unit of Narayana Health, Health city, Bangalore.</a:t>
            </a:r>
          </a:p>
          <a:p>
            <a:pPr algn="just">
              <a:lnSpc>
                <a:spcPts val="1900"/>
              </a:lnSpc>
            </a:pPr>
            <a:endParaRPr lang="en-US" sz="1600" dirty="0">
              <a:solidFill>
                <a:schemeClr val="tx1">
                  <a:lumMod val="75000"/>
                  <a:lumOff val="25000"/>
                </a:schemeClr>
              </a:solidFill>
              <a:cs typeface="Segoe UI" panose="020B0502040204020203" pitchFamily="34" charset="0"/>
            </a:endParaRPr>
          </a:p>
          <a:p>
            <a:pPr marL="285750" indent="-285750" algn="just">
              <a:lnSpc>
                <a:spcPts val="1900"/>
              </a:lnSpc>
              <a:buFont typeface="Arial" panose="020B0604020202020204" pitchFamily="34" charset="0"/>
              <a:buChar char="•"/>
            </a:pPr>
            <a:r>
              <a:rPr lang="en-US" sz="1600" dirty="0">
                <a:solidFill>
                  <a:schemeClr val="tx1">
                    <a:lumMod val="75000"/>
                    <a:lumOff val="25000"/>
                  </a:schemeClr>
                </a:solidFill>
                <a:cs typeface="Segoe UI" panose="020B0502040204020203" pitchFamily="34" charset="0"/>
              </a:rPr>
              <a:t>Planning out the strategies regarding increasing the EMR adoption and usage at various departments at MSMC unit.</a:t>
            </a:r>
          </a:p>
          <a:p>
            <a:pPr algn="just">
              <a:lnSpc>
                <a:spcPts val="1900"/>
              </a:lnSpc>
            </a:pPr>
            <a:endParaRPr lang="en-US" sz="1600" dirty="0">
              <a:solidFill>
                <a:schemeClr val="tx1">
                  <a:lumMod val="75000"/>
                  <a:lumOff val="25000"/>
                </a:schemeClr>
              </a:solidFill>
              <a:cs typeface="Segoe UI" panose="020B0502040204020203" pitchFamily="34" charset="0"/>
            </a:endParaRPr>
          </a:p>
          <a:p>
            <a:pPr marL="285750" indent="-285750" algn="just">
              <a:lnSpc>
                <a:spcPts val="1900"/>
              </a:lnSpc>
              <a:buFont typeface="Arial" panose="020B0604020202020204" pitchFamily="34" charset="0"/>
              <a:buChar char="•"/>
            </a:pPr>
            <a:r>
              <a:rPr lang="en-US" sz="1600" dirty="0">
                <a:solidFill>
                  <a:schemeClr val="tx1">
                    <a:lumMod val="75000"/>
                    <a:lumOff val="25000"/>
                  </a:schemeClr>
                </a:solidFill>
                <a:cs typeface="Segoe UI" panose="020B0502040204020203" pitchFamily="34" charset="0"/>
              </a:rPr>
              <a:t>The study also helps in understanding the perception of the users at the healthcare facility and find out the barriers faced by them in their day to day operations.</a:t>
            </a:r>
          </a:p>
          <a:p>
            <a:pPr marL="285750" indent="-285750" algn="just">
              <a:lnSpc>
                <a:spcPts val="1900"/>
              </a:lnSpc>
              <a:buFont typeface="Arial" panose="020B0604020202020204" pitchFamily="34" charset="0"/>
              <a:buChar char="•"/>
            </a:pPr>
            <a:endParaRPr lang="en-US" sz="1600" dirty="0">
              <a:solidFill>
                <a:schemeClr val="tx1">
                  <a:lumMod val="75000"/>
                  <a:lumOff val="25000"/>
                </a:schemeClr>
              </a:solidFill>
              <a:cs typeface="Segoe UI" panose="020B0502040204020203" pitchFamily="34" charset="0"/>
            </a:endParaRPr>
          </a:p>
        </p:txBody>
      </p:sp>
      <p:sp>
        <p:nvSpPr>
          <p:cNvPr id="2" name="Title 1" hidden="1">
            <a:extLst>
              <a:ext uri="{FF2B5EF4-FFF2-40B4-BE49-F238E27FC236}">
                <a16:creationId xmlns:a16="http://schemas.microsoft.com/office/drawing/2014/main" id="{09C05F0C-382F-476A-A0D2-932E111A7F9A}"/>
              </a:ext>
            </a:extLst>
          </p:cNvPr>
          <p:cNvSpPr>
            <a:spLocks noGrp="1"/>
          </p:cNvSpPr>
          <p:nvPr>
            <p:ph type="title" idx="4294967295"/>
          </p:nvPr>
        </p:nvSpPr>
        <p:spPr>
          <a:xfrm>
            <a:off x="0" y="365125"/>
            <a:ext cx="10515600" cy="1325563"/>
          </a:xfrm>
        </p:spPr>
        <p:txBody>
          <a:bodyPr/>
          <a:lstStyle/>
          <a:p>
            <a:r>
              <a:rPr lang="en-US" dirty="0"/>
              <a:t>Project analysis slide 11</a:t>
            </a:r>
          </a:p>
        </p:txBody>
      </p:sp>
      <p:pic>
        <p:nvPicPr>
          <p:cNvPr id="4" name="Picture 3">
            <a:extLst>
              <a:ext uri="{FF2B5EF4-FFF2-40B4-BE49-F238E27FC236}">
                <a16:creationId xmlns:a16="http://schemas.microsoft.com/office/drawing/2014/main" id="{A61D424A-4C0D-48FA-81B8-344217309A1F}"/>
              </a:ext>
            </a:extLst>
          </p:cNvPr>
          <p:cNvPicPr>
            <a:picLocks noChangeAspect="1"/>
          </p:cNvPicPr>
          <p:nvPr/>
        </p:nvPicPr>
        <p:blipFill rotWithShape="1">
          <a:blip r:embed="rId3">
            <a:extLst>
              <a:ext uri="{28A0092B-C50C-407E-A947-70E740481C1C}">
                <a14:useLocalDpi xmlns:a14="http://schemas.microsoft.com/office/drawing/2010/main" val="0"/>
              </a:ext>
            </a:extLst>
          </a:blip>
          <a:srcRect b="6461"/>
          <a:stretch/>
        </p:blipFill>
        <p:spPr>
          <a:xfrm>
            <a:off x="6202973" y="1297598"/>
            <a:ext cx="5156688" cy="5194563"/>
          </a:xfrm>
          <a:prstGeom prst="rect">
            <a:avLst/>
          </a:prstGeom>
        </p:spPr>
      </p:pic>
    </p:spTree>
    <p:extLst>
      <p:ext uri="{BB962C8B-B14F-4D97-AF65-F5344CB8AC3E}">
        <p14:creationId xmlns:p14="http://schemas.microsoft.com/office/powerpoint/2010/main" val="111791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OBJECTIVES</a:t>
            </a:r>
          </a:p>
          <a:p>
            <a:pPr algn="ctr"/>
            <a:r>
              <a:rPr lang="en-US" sz="2800" b="1" dirty="0">
                <a:solidFill>
                  <a:schemeClr val="tx1">
                    <a:lumMod val="75000"/>
                    <a:lumOff val="25000"/>
                  </a:schemeClr>
                </a:solidFill>
              </a:rPr>
              <a:t>OF THE STUDY</a:t>
            </a: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13AB221-FD8D-4664-9B4C-AE1B1660ECAA}"/>
              </a:ext>
            </a:extLst>
          </p:cNvPr>
          <p:cNvSpPr/>
          <p:nvPr/>
        </p:nvSpPr>
        <p:spPr>
          <a:xfrm>
            <a:off x="1134208" y="2189285"/>
            <a:ext cx="4879730" cy="3390928"/>
          </a:xfrm>
          <a:prstGeom prst="rect">
            <a:avLst/>
          </a:prstGeom>
        </p:spPr>
        <p:txBody>
          <a:bodyPr wrap="square" lIns="0" tIns="0" rIns="0" bIns="0" anchor="t">
            <a:spAutoFit/>
          </a:bodyPr>
          <a:lstStyle/>
          <a:p>
            <a:pPr marL="285750" indent="-285750" algn="just">
              <a:lnSpc>
                <a:spcPts val="1900"/>
              </a:lnSpc>
              <a:buFont typeface="Arial" panose="020B0604020202020204" pitchFamily="34" charset="0"/>
              <a:buChar char="•"/>
            </a:pPr>
            <a:endParaRPr lang="en-IN" dirty="0"/>
          </a:p>
          <a:p>
            <a:pPr marL="285750" indent="-285750" algn="just">
              <a:lnSpc>
                <a:spcPts val="1900"/>
              </a:lnSpc>
              <a:buFont typeface="Arial" panose="020B0604020202020204" pitchFamily="34" charset="0"/>
              <a:buChar char="•"/>
            </a:pPr>
            <a:endParaRPr lang="en-IN" dirty="0"/>
          </a:p>
          <a:p>
            <a:pPr marL="285750" indent="-285750" algn="just">
              <a:lnSpc>
                <a:spcPts val="1900"/>
              </a:lnSpc>
              <a:buFont typeface="Arial" panose="020B0604020202020204" pitchFamily="34" charset="0"/>
              <a:buChar char="•"/>
            </a:pPr>
            <a:r>
              <a:rPr lang="en-IN" dirty="0"/>
              <a:t>To study EMR implementation (and integration with hospital operations) and understand the perspective of various users of EMR.</a:t>
            </a:r>
          </a:p>
          <a:p>
            <a:pPr marL="285750" indent="-285750" algn="just">
              <a:lnSpc>
                <a:spcPts val="1900"/>
              </a:lnSpc>
              <a:buFont typeface="Arial" panose="020B0604020202020204" pitchFamily="34" charset="0"/>
              <a:buChar char="•"/>
            </a:pPr>
            <a:endParaRPr lang="en-IN" dirty="0"/>
          </a:p>
          <a:p>
            <a:pPr algn="just">
              <a:lnSpc>
                <a:spcPts val="1900"/>
              </a:lnSpc>
            </a:pPr>
            <a:endParaRPr lang="en-IN" dirty="0"/>
          </a:p>
          <a:p>
            <a:pPr marL="285750" indent="-285750" algn="just">
              <a:lnSpc>
                <a:spcPts val="1900"/>
              </a:lnSpc>
              <a:buFont typeface="Arial" panose="020B0604020202020204" pitchFamily="34" charset="0"/>
              <a:buChar char="•"/>
            </a:pPr>
            <a:r>
              <a:rPr lang="en-IN" dirty="0"/>
              <a:t>To study and analyse EMR usage and adoption percentage at the healthcare facility.</a:t>
            </a:r>
          </a:p>
          <a:p>
            <a:pPr marL="285750" indent="-285750" algn="just">
              <a:lnSpc>
                <a:spcPts val="1900"/>
              </a:lnSpc>
              <a:buFont typeface="Arial" panose="020B0604020202020204" pitchFamily="34" charset="0"/>
              <a:buChar char="•"/>
            </a:pPr>
            <a:endParaRPr lang="en-IN" dirty="0"/>
          </a:p>
          <a:p>
            <a:pPr marL="285750" indent="-285750" algn="just">
              <a:lnSpc>
                <a:spcPts val="1900"/>
              </a:lnSpc>
              <a:buFont typeface="Arial" panose="020B0604020202020204" pitchFamily="34" charset="0"/>
              <a:buChar char="•"/>
            </a:pPr>
            <a:r>
              <a:rPr lang="en-IN" dirty="0"/>
              <a:t>To identify the challenges and barriers regarding implementation and EMR operations and do a SWOT analysis for the same.</a:t>
            </a:r>
          </a:p>
          <a:p>
            <a:pPr algn="just">
              <a:lnSpc>
                <a:spcPts val="1900"/>
              </a:lnSpc>
            </a:pPr>
            <a:endParaRPr lang="en-US" sz="1400" dirty="0">
              <a:solidFill>
                <a:schemeClr val="tx1">
                  <a:lumMod val="75000"/>
                  <a:lumOff val="25000"/>
                </a:schemeClr>
              </a:solidFill>
              <a:cs typeface="Segoe UI" panose="020B0502040204020203" pitchFamily="34" charset="0"/>
            </a:endParaRPr>
          </a:p>
        </p:txBody>
      </p:sp>
      <p:sp>
        <p:nvSpPr>
          <p:cNvPr id="2" name="Title 1" hidden="1">
            <a:extLst>
              <a:ext uri="{FF2B5EF4-FFF2-40B4-BE49-F238E27FC236}">
                <a16:creationId xmlns:a16="http://schemas.microsoft.com/office/drawing/2014/main" id="{09C05F0C-382F-476A-A0D2-932E111A7F9A}"/>
              </a:ext>
            </a:extLst>
          </p:cNvPr>
          <p:cNvSpPr>
            <a:spLocks noGrp="1"/>
          </p:cNvSpPr>
          <p:nvPr>
            <p:ph type="title" idx="4294967295"/>
          </p:nvPr>
        </p:nvSpPr>
        <p:spPr>
          <a:xfrm>
            <a:off x="0" y="365125"/>
            <a:ext cx="10515600" cy="1325563"/>
          </a:xfrm>
        </p:spPr>
        <p:txBody>
          <a:bodyPr/>
          <a:lstStyle/>
          <a:p>
            <a:r>
              <a:rPr lang="en-US" dirty="0"/>
              <a:t>Project analysis slide 11</a:t>
            </a:r>
          </a:p>
        </p:txBody>
      </p:sp>
      <p:pic>
        <p:nvPicPr>
          <p:cNvPr id="5" name="Picture 4">
            <a:extLst>
              <a:ext uri="{FF2B5EF4-FFF2-40B4-BE49-F238E27FC236}">
                <a16:creationId xmlns:a16="http://schemas.microsoft.com/office/drawing/2014/main" id="{671DA7D6-EC3E-44C1-878D-3DEF05217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4802" y="1574591"/>
            <a:ext cx="4312990" cy="43129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75478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ED2F5393-91A3-4102-A584-E902285C507A}"/>
              </a:ext>
            </a:extLst>
          </p:cNvPr>
          <p:cNvSpPr>
            <a:spLocks noGrp="1"/>
          </p:cNvSpPr>
          <p:nvPr>
            <p:ph type="title" idx="4294967295"/>
          </p:nvPr>
        </p:nvSpPr>
        <p:spPr>
          <a:xfrm>
            <a:off x="0" y="365125"/>
            <a:ext cx="10515600" cy="1325563"/>
          </a:xfrm>
        </p:spPr>
        <p:txBody>
          <a:bodyPr/>
          <a:lstStyle/>
          <a:p>
            <a:r>
              <a:rPr lang="en-US" dirty="0"/>
              <a:t>Project analysis slide 4</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METHODOLOGY</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graphicFrame>
        <p:nvGraphicFramePr>
          <p:cNvPr id="9" name="Diagram 8">
            <a:extLst>
              <a:ext uri="{FF2B5EF4-FFF2-40B4-BE49-F238E27FC236}">
                <a16:creationId xmlns:a16="http://schemas.microsoft.com/office/drawing/2014/main" id="{2B64C1AF-9BD1-46B4-8BB5-100B7E1BC578}"/>
              </a:ext>
            </a:extLst>
          </p:cNvPr>
          <p:cNvGraphicFramePr/>
          <p:nvPr>
            <p:extLst>
              <p:ext uri="{D42A27DB-BD31-4B8C-83A1-F6EECF244321}">
                <p14:modId xmlns:p14="http://schemas.microsoft.com/office/powerpoint/2010/main" val="3033160895"/>
              </p:ext>
            </p:extLst>
          </p:nvPr>
        </p:nvGraphicFramePr>
        <p:xfrm>
          <a:off x="-1697831" y="522898"/>
          <a:ext cx="10425112" cy="62124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11">
            <a:extLst>
              <a:ext uri="{FF2B5EF4-FFF2-40B4-BE49-F238E27FC236}">
                <a16:creationId xmlns:a16="http://schemas.microsoft.com/office/drawing/2014/main" id="{2AFCAEEA-1ADA-47DD-9A03-A462DB11A482}"/>
              </a:ext>
            </a:extLst>
          </p:cNvPr>
          <p:cNvSpPr/>
          <p:nvPr/>
        </p:nvSpPr>
        <p:spPr>
          <a:xfrm>
            <a:off x="7172325" y="1759408"/>
            <a:ext cx="4476749" cy="2810256"/>
          </a:xfrm>
          <a:prstGeom prst="rect">
            <a:avLst/>
          </a:prstGeom>
        </p:spPr>
        <p:txBody>
          <a:bodyPr wrap="square">
            <a:spAutoFit/>
          </a:bodyPr>
          <a:lstStyle/>
          <a:p>
            <a:pPr algn="just">
              <a:lnSpc>
                <a:spcPct val="107000"/>
              </a:lnSpc>
              <a:spcAft>
                <a:spcPts val="800"/>
              </a:spcAft>
            </a:pPr>
            <a:r>
              <a:rPr lang="en-IN" sz="1600" dirty="0">
                <a:solidFill>
                  <a:srgbClr val="000000"/>
                </a:solidFill>
                <a:ea typeface="Calibri" panose="020F0502020204030204" pitchFamily="34" charset="0"/>
                <a:cs typeface="Calibri" panose="020F0502020204030204" pitchFamily="34" charset="0"/>
              </a:rPr>
              <a:t>The interview questions explored the implementation process and barriers and facilitators to EMR implementation, beginning with questions such as, </a:t>
            </a:r>
            <a:r>
              <a:rPr lang="en-IN" sz="1600" i="1" dirty="0">
                <a:solidFill>
                  <a:srgbClr val="000000"/>
                </a:solidFill>
                <a:ea typeface="Calibri" panose="020F0502020204030204" pitchFamily="34" charset="0"/>
                <a:cs typeface="Calibri" panose="020F0502020204030204" pitchFamily="34" charset="0"/>
              </a:rPr>
              <a:t>“What is your general view on the concept of EMR?”, “What challenges have you faced with regard to implementing and using the EMR?” </a:t>
            </a:r>
          </a:p>
          <a:p>
            <a:pPr algn="just">
              <a:lnSpc>
                <a:spcPct val="107000"/>
              </a:lnSpc>
              <a:spcAft>
                <a:spcPts val="800"/>
              </a:spcAft>
            </a:pPr>
            <a:r>
              <a:rPr lang="en-IN" sz="1600" dirty="0">
                <a:solidFill>
                  <a:srgbClr val="000000"/>
                </a:solidFill>
                <a:ea typeface="Calibri" panose="020F0502020204030204" pitchFamily="34" charset="0"/>
                <a:cs typeface="Calibri" panose="020F0502020204030204" pitchFamily="34" charset="0"/>
              </a:rPr>
              <a:t>The interviews lasted half an hour on average. All the interviews were audiotaped and analysed individually for better understanding or responses. </a:t>
            </a:r>
            <a:endParaRPr lang="en-IN" sz="1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3768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a:extLst>
              <a:ext uri="{FF2B5EF4-FFF2-40B4-BE49-F238E27FC236}">
                <a16:creationId xmlns:a16="http://schemas.microsoft.com/office/drawing/2014/main" id="{9FDB6406-0CDB-4213-A1B6-DE47D953FED3}"/>
              </a:ext>
            </a:extLst>
          </p:cNvPr>
          <p:cNvSpPr>
            <a:spLocks noGrp="1"/>
          </p:cNvSpPr>
          <p:nvPr>
            <p:ph type="title" idx="4294967295"/>
          </p:nvPr>
        </p:nvSpPr>
        <p:spPr>
          <a:xfrm>
            <a:off x="0" y="365125"/>
            <a:ext cx="10515600" cy="1325563"/>
          </a:xfrm>
        </p:spPr>
        <p:txBody>
          <a:bodyPr/>
          <a:lstStyle/>
          <a:p>
            <a:r>
              <a:rPr lang="en-US" dirty="0"/>
              <a:t>Project analysis slide 3</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RESULT</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5B804E9F-B6B5-41F9-9B63-9AF435FDC2B7}"/>
              </a:ext>
              <a:ext uri="{C183D7F6-B498-43B3-948B-1728B52AA6E4}">
                <adec:decorative xmlns:adec="http://schemas.microsoft.com/office/drawing/2017/decorative" val="1"/>
              </a:ext>
            </a:extLst>
          </p:cNvPr>
          <p:cNvSpPr/>
          <p:nvPr/>
        </p:nvSpPr>
        <p:spPr>
          <a:xfrm rot="5400000">
            <a:off x="-587183" y="2539439"/>
            <a:ext cx="4378241" cy="2270427"/>
          </a:xfrm>
          <a:prstGeom prst="trapezoi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rapezoid 42">
            <a:extLst>
              <a:ext uri="{FF2B5EF4-FFF2-40B4-BE49-F238E27FC236}">
                <a16:creationId xmlns:a16="http://schemas.microsoft.com/office/drawing/2014/main" id="{0092C447-C8E1-4B12-B012-E6D21CBB1FBE}"/>
              </a:ext>
              <a:ext uri="{C183D7F6-B498-43B3-948B-1728B52AA6E4}">
                <adec:decorative xmlns:adec="http://schemas.microsoft.com/office/drawing/2017/decorative" val="1"/>
              </a:ext>
            </a:extLst>
          </p:cNvPr>
          <p:cNvSpPr/>
          <p:nvPr/>
        </p:nvSpPr>
        <p:spPr>
          <a:xfrm rot="5400000">
            <a:off x="1761132" y="2673357"/>
            <a:ext cx="4336142" cy="2044685"/>
          </a:xfrm>
          <a:prstGeom prst="trapezoi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rapezoid 43">
            <a:extLst>
              <a:ext uri="{FF2B5EF4-FFF2-40B4-BE49-F238E27FC236}">
                <a16:creationId xmlns:a16="http://schemas.microsoft.com/office/drawing/2014/main" id="{7E139379-1914-4446-8D6D-984A47041A54}"/>
              </a:ext>
              <a:ext uri="{C183D7F6-B498-43B3-948B-1728B52AA6E4}">
                <adec:decorative xmlns:adec="http://schemas.microsoft.com/office/drawing/2017/decorative" val="1"/>
              </a:ext>
            </a:extLst>
          </p:cNvPr>
          <p:cNvSpPr/>
          <p:nvPr/>
        </p:nvSpPr>
        <p:spPr>
          <a:xfrm rot="5400000">
            <a:off x="3927930" y="2673357"/>
            <a:ext cx="4336142" cy="2044685"/>
          </a:xfrm>
          <a:prstGeom prst="trapezoi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rapezoid 44">
            <a:extLst>
              <a:ext uri="{FF2B5EF4-FFF2-40B4-BE49-F238E27FC236}">
                <a16:creationId xmlns:a16="http://schemas.microsoft.com/office/drawing/2014/main" id="{F79B51BB-1B30-4ED8-B26D-21EE8BC675B2}"/>
              </a:ext>
              <a:ext uri="{C183D7F6-B498-43B3-948B-1728B52AA6E4}">
                <adec:decorative xmlns:adec="http://schemas.microsoft.com/office/drawing/2017/decorative" val="1"/>
              </a:ext>
            </a:extLst>
          </p:cNvPr>
          <p:cNvSpPr/>
          <p:nvPr/>
        </p:nvSpPr>
        <p:spPr>
          <a:xfrm rot="5400000">
            <a:off x="6094728" y="2631261"/>
            <a:ext cx="4336142" cy="2044685"/>
          </a:xfrm>
          <a:prstGeom prst="trapezoi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rapezoid 45">
            <a:extLst>
              <a:ext uri="{FF2B5EF4-FFF2-40B4-BE49-F238E27FC236}">
                <a16:creationId xmlns:a16="http://schemas.microsoft.com/office/drawing/2014/main" id="{89DA262E-0502-4E65-8ABA-E063880EAC4C}"/>
              </a:ext>
              <a:ext uri="{C183D7F6-B498-43B3-948B-1728B52AA6E4}">
                <adec:decorative xmlns:adec="http://schemas.microsoft.com/office/drawing/2017/decorative" val="1"/>
              </a:ext>
            </a:extLst>
          </p:cNvPr>
          <p:cNvSpPr/>
          <p:nvPr/>
        </p:nvSpPr>
        <p:spPr>
          <a:xfrm rot="5400000">
            <a:off x="8263685" y="2673357"/>
            <a:ext cx="4336142" cy="2044685"/>
          </a:xfrm>
          <a:prstGeom prst="trapezoid">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E1535E1C-6EBC-45D8-BCE1-D5B947A61FB6}"/>
              </a:ext>
            </a:extLst>
          </p:cNvPr>
          <p:cNvSpPr/>
          <p:nvPr/>
        </p:nvSpPr>
        <p:spPr>
          <a:xfrm>
            <a:off x="5304164" y="2361161"/>
            <a:ext cx="1583671" cy="2416302"/>
          </a:xfrm>
          <a:prstGeom prst="rect">
            <a:avLst/>
          </a:prstGeom>
        </p:spPr>
        <p:txBody>
          <a:bodyPr wrap="square" lIns="0" tIns="0" rIns="0" bIns="0" anchor="t">
            <a:spAutoFit/>
          </a:bodyPr>
          <a:lstStyle/>
          <a:p>
            <a:pPr>
              <a:lnSpc>
                <a:spcPts val="1900"/>
              </a:lnSpc>
            </a:pPr>
            <a:r>
              <a:rPr lang="en-IN" sz="1600" dirty="0">
                <a:solidFill>
                  <a:schemeClr val="bg1"/>
                </a:solidFill>
              </a:rPr>
              <a:t>Many physicians believed that electronic medical record applications would </a:t>
            </a:r>
            <a:r>
              <a:rPr lang="en-IN" sz="1600" b="1" dirty="0">
                <a:solidFill>
                  <a:schemeClr val="bg1"/>
                </a:solidFill>
              </a:rPr>
              <a:t>facilitate improved coordination </a:t>
            </a:r>
            <a:r>
              <a:rPr lang="en-IN" sz="1600" dirty="0">
                <a:solidFill>
                  <a:schemeClr val="bg1"/>
                </a:solidFill>
              </a:rPr>
              <a:t>of patient care across the practitioner community.</a:t>
            </a:r>
            <a:endParaRPr lang="en-US" sz="1600" dirty="0">
              <a:solidFill>
                <a:schemeClr val="bg1"/>
              </a:solidFill>
              <a:cs typeface="Segoe UI" panose="020B0502040204020203" pitchFamily="34" charset="0"/>
            </a:endParaRPr>
          </a:p>
        </p:txBody>
      </p:sp>
      <p:sp>
        <p:nvSpPr>
          <p:cNvPr id="54" name="Rectangle 53">
            <a:extLst>
              <a:ext uri="{FF2B5EF4-FFF2-40B4-BE49-F238E27FC236}">
                <a16:creationId xmlns:a16="http://schemas.microsoft.com/office/drawing/2014/main" id="{28FF18A5-7B4E-4493-B38D-E732E033F82F}"/>
              </a:ext>
            </a:extLst>
          </p:cNvPr>
          <p:cNvSpPr/>
          <p:nvPr/>
        </p:nvSpPr>
        <p:spPr>
          <a:xfrm>
            <a:off x="7532361" y="2435321"/>
            <a:ext cx="1463035" cy="2436564"/>
          </a:xfrm>
          <a:prstGeom prst="rect">
            <a:avLst/>
          </a:prstGeom>
        </p:spPr>
        <p:txBody>
          <a:bodyPr wrap="square" lIns="0" tIns="0" rIns="0" bIns="0" anchor="t">
            <a:spAutoFit/>
          </a:bodyPr>
          <a:lstStyle/>
          <a:p>
            <a:pPr>
              <a:lnSpc>
                <a:spcPts val="1900"/>
              </a:lnSpc>
            </a:pPr>
            <a:r>
              <a:rPr lang="en-IN" sz="1600" dirty="0">
                <a:solidFill>
                  <a:schemeClr val="bg1"/>
                </a:solidFill>
              </a:rPr>
              <a:t>Participants felt that the EMR implementation had </a:t>
            </a:r>
            <a:r>
              <a:rPr lang="en-IN" sz="1600" b="1" dirty="0">
                <a:solidFill>
                  <a:schemeClr val="bg1"/>
                </a:solidFill>
              </a:rPr>
              <a:t>improved the quality </a:t>
            </a:r>
            <a:r>
              <a:rPr lang="en-IN" sz="1600" dirty="0">
                <a:solidFill>
                  <a:schemeClr val="bg1"/>
                </a:solidFill>
              </a:rPr>
              <a:t>of their records, better organized, and they were able to find data quickly. </a:t>
            </a:r>
            <a:endParaRPr lang="en-US" sz="1200" dirty="0">
              <a:solidFill>
                <a:schemeClr val="bg1"/>
              </a:solidFill>
              <a:cs typeface="Segoe UI" panose="020B0502040204020203" pitchFamily="34" charset="0"/>
            </a:endParaRPr>
          </a:p>
        </p:txBody>
      </p:sp>
      <p:sp>
        <p:nvSpPr>
          <p:cNvPr id="55" name="Rectangle 54">
            <a:extLst>
              <a:ext uri="{FF2B5EF4-FFF2-40B4-BE49-F238E27FC236}">
                <a16:creationId xmlns:a16="http://schemas.microsoft.com/office/drawing/2014/main" id="{5BCD242F-9A97-473E-8E17-3F6C3C75CE68}"/>
              </a:ext>
            </a:extLst>
          </p:cNvPr>
          <p:cNvSpPr/>
          <p:nvPr/>
        </p:nvSpPr>
        <p:spPr>
          <a:xfrm>
            <a:off x="9696348" y="2301417"/>
            <a:ext cx="1676502" cy="2903615"/>
          </a:xfrm>
          <a:prstGeom prst="rect">
            <a:avLst/>
          </a:prstGeom>
        </p:spPr>
        <p:txBody>
          <a:bodyPr wrap="square" lIns="0" tIns="0" rIns="0" bIns="0" anchor="t">
            <a:spAutoFit/>
          </a:bodyPr>
          <a:lstStyle/>
          <a:p>
            <a:pPr>
              <a:lnSpc>
                <a:spcPts val="1900"/>
              </a:lnSpc>
            </a:pPr>
            <a:r>
              <a:rPr lang="en-IN" sz="1600" b="1" dirty="0">
                <a:solidFill>
                  <a:schemeClr val="bg1"/>
                </a:solidFill>
              </a:rPr>
              <a:t>Legibility had improved </a:t>
            </a:r>
            <a:r>
              <a:rPr lang="en-IN" sz="1600" dirty="0">
                <a:solidFill>
                  <a:schemeClr val="bg1"/>
                </a:solidFill>
              </a:rPr>
              <a:t>as well. Participants commented on the ability to generate reports, which was tied to their expectation that the EMR would </a:t>
            </a:r>
            <a:r>
              <a:rPr lang="en-IN" sz="1600" b="1" dirty="0">
                <a:solidFill>
                  <a:schemeClr val="bg1"/>
                </a:solidFill>
              </a:rPr>
              <a:t>help them provide better care</a:t>
            </a:r>
            <a:r>
              <a:rPr lang="en-IN" sz="1600" dirty="0">
                <a:solidFill>
                  <a:schemeClr val="bg1"/>
                </a:solidFill>
              </a:rPr>
              <a:t>.</a:t>
            </a:r>
          </a:p>
          <a:p>
            <a:pPr>
              <a:lnSpc>
                <a:spcPts val="1900"/>
              </a:lnSpc>
            </a:pPr>
            <a:endParaRPr lang="en-US" sz="1200" dirty="0">
              <a:solidFill>
                <a:schemeClr val="bg1"/>
              </a:solidFill>
              <a:cs typeface="Segoe UI" panose="020B0502040204020203" pitchFamily="34" charset="0"/>
            </a:endParaRPr>
          </a:p>
        </p:txBody>
      </p:sp>
      <p:sp>
        <p:nvSpPr>
          <p:cNvPr id="38" name="Trapezoid 37">
            <a:extLst>
              <a:ext uri="{FF2B5EF4-FFF2-40B4-BE49-F238E27FC236}">
                <a16:creationId xmlns:a16="http://schemas.microsoft.com/office/drawing/2014/main" id="{B87C6C8E-DDFF-4673-A0B4-1CD40D9AB612}"/>
              </a:ext>
              <a:ext uri="{C183D7F6-B498-43B3-948B-1728B52AA6E4}">
                <adec:decorative xmlns:adec="http://schemas.microsoft.com/office/drawing/2017/decorative" val="1"/>
              </a:ext>
            </a:extLst>
          </p:cNvPr>
          <p:cNvSpPr/>
          <p:nvPr/>
        </p:nvSpPr>
        <p:spPr>
          <a:xfrm rot="5400000">
            <a:off x="1761132" y="2673359"/>
            <a:ext cx="4336142" cy="2044685"/>
          </a:xfrm>
          <a:prstGeom prst="trapezoid">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C917D653-8719-4852-A4BB-9FFE23FCDDFD}"/>
              </a:ext>
            </a:extLst>
          </p:cNvPr>
          <p:cNvSpPr/>
          <p:nvPr/>
        </p:nvSpPr>
        <p:spPr>
          <a:xfrm>
            <a:off x="2906858" y="2186129"/>
            <a:ext cx="1976578" cy="3072059"/>
          </a:xfrm>
          <a:prstGeom prst="rect">
            <a:avLst/>
          </a:prstGeom>
        </p:spPr>
        <p:txBody>
          <a:bodyPr wrap="square">
            <a:spAutoFit/>
          </a:bodyPr>
          <a:lstStyle/>
          <a:p>
            <a:pPr>
              <a:lnSpc>
                <a:spcPct val="107000"/>
              </a:lnSpc>
              <a:spcAft>
                <a:spcPts val="800"/>
              </a:spcAft>
            </a:pPr>
            <a:r>
              <a:rPr lang="en-IN" sz="1400" dirty="0">
                <a:solidFill>
                  <a:schemeClr val="bg1"/>
                </a:solidFill>
                <a:ea typeface="Calibri" panose="020F0502020204030204" pitchFamily="34" charset="0"/>
                <a:cs typeface="Calibri" panose="020F0502020204030204" pitchFamily="34" charset="0"/>
              </a:rPr>
              <a:t>Participants found that some aspects of the EMR made </a:t>
            </a:r>
            <a:r>
              <a:rPr lang="en-IN" sz="1400" b="1" dirty="0">
                <a:solidFill>
                  <a:schemeClr val="bg1"/>
                </a:solidFill>
                <a:ea typeface="Calibri" panose="020F0502020204030204" pitchFamily="34" charset="0"/>
                <a:cs typeface="Calibri" panose="020F0502020204030204" pitchFamily="34" charset="0"/>
              </a:rPr>
              <a:t>them more efficient</a:t>
            </a:r>
            <a:r>
              <a:rPr lang="en-IN" sz="1400" dirty="0">
                <a:solidFill>
                  <a:schemeClr val="bg1"/>
                </a:solidFill>
                <a:ea typeface="Calibri" panose="020F0502020204030204" pitchFamily="34" charset="0"/>
                <a:cs typeface="Calibri" panose="020F0502020204030204" pitchFamily="34" charset="0"/>
              </a:rPr>
              <a:t>, once they had learned the system, but this happened only after an initial decrease in the efficiency. After required training and data entry, even the physicians were able to explore their administrative side.</a:t>
            </a:r>
            <a:endParaRPr lang="en-IN" sz="1200" dirty="0">
              <a:solidFill>
                <a:schemeClr val="bg1"/>
              </a:solidFill>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5BE41ADC-FFDF-4009-B76E-25B02C0A3F7F}"/>
              </a:ext>
            </a:extLst>
          </p:cNvPr>
          <p:cNvSpPr/>
          <p:nvPr/>
        </p:nvSpPr>
        <p:spPr>
          <a:xfrm>
            <a:off x="579594" y="2186129"/>
            <a:ext cx="2044686" cy="2554545"/>
          </a:xfrm>
          <a:prstGeom prst="rect">
            <a:avLst/>
          </a:prstGeom>
        </p:spPr>
        <p:txBody>
          <a:bodyPr wrap="square">
            <a:spAutoFit/>
          </a:bodyPr>
          <a:lstStyle/>
          <a:p>
            <a:r>
              <a:rPr lang="en-IN" sz="1600" dirty="0">
                <a:solidFill>
                  <a:schemeClr val="bg1"/>
                </a:solidFill>
                <a:ea typeface="Calibri" panose="020F0502020204030204" pitchFamily="34" charset="0"/>
                <a:cs typeface="Calibri" panose="020F0502020204030204" pitchFamily="34" charset="0"/>
              </a:rPr>
              <a:t>The responses were a mixture of positives and negatives.</a:t>
            </a:r>
            <a:r>
              <a:rPr lang="en-IN" sz="1600" b="1" dirty="0">
                <a:solidFill>
                  <a:schemeClr val="bg1"/>
                </a:solidFill>
                <a:ea typeface="Calibri" panose="020F0502020204030204" pitchFamily="34" charset="0"/>
                <a:cs typeface="Calibri" panose="020F0502020204030204" pitchFamily="34" charset="0"/>
              </a:rPr>
              <a:t> </a:t>
            </a:r>
            <a:r>
              <a:rPr lang="en-IN" sz="1600" dirty="0">
                <a:solidFill>
                  <a:schemeClr val="bg1"/>
                </a:solidFill>
              </a:rPr>
              <a:t>Overall, participants expressed a lot of </a:t>
            </a:r>
            <a:r>
              <a:rPr lang="en-IN" sz="1600" b="1" dirty="0">
                <a:solidFill>
                  <a:schemeClr val="bg1"/>
                </a:solidFill>
              </a:rPr>
              <a:t>ambivalence about the EMR</a:t>
            </a:r>
            <a:r>
              <a:rPr lang="en-IN" sz="1600" dirty="0">
                <a:solidFill>
                  <a:schemeClr val="bg1"/>
                </a:solidFill>
              </a:rPr>
              <a:t>.</a:t>
            </a:r>
            <a:endParaRPr lang="en-IN" sz="1600" b="1" dirty="0">
              <a:solidFill>
                <a:schemeClr val="bg1"/>
              </a:solidFill>
              <a:ea typeface="Calibri" panose="020F0502020204030204" pitchFamily="34" charset="0"/>
              <a:cs typeface="Calibri" panose="020F0502020204030204" pitchFamily="34" charset="0"/>
            </a:endParaRPr>
          </a:p>
          <a:p>
            <a:endParaRPr lang="en-IN" sz="1600" b="1" dirty="0">
              <a:solidFill>
                <a:schemeClr val="bg1"/>
              </a:solidFill>
              <a:ea typeface="Calibri" panose="020F0502020204030204" pitchFamily="34" charset="0"/>
              <a:cs typeface="Calibri" panose="020F0502020204030204" pitchFamily="34" charset="0"/>
            </a:endParaRPr>
          </a:p>
          <a:p>
            <a:r>
              <a:rPr lang="en-IN" sz="1600" dirty="0">
                <a:solidFill>
                  <a:schemeClr val="bg1"/>
                </a:solidFill>
                <a:cs typeface="Calibri" panose="020F0502020204030204" pitchFamily="34" charset="0"/>
              </a:rPr>
              <a:t>Some of the positives are discussed here.</a:t>
            </a:r>
            <a:endParaRPr lang="en-IN" sz="1600" dirty="0">
              <a:solidFill>
                <a:schemeClr val="bg1"/>
              </a:solidFill>
            </a:endParaRPr>
          </a:p>
        </p:txBody>
      </p:sp>
    </p:spTree>
    <p:extLst>
      <p:ext uri="{BB962C8B-B14F-4D97-AF65-F5344CB8AC3E}">
        <p14:creationId xmlns:p14="http://schemas.microsoft.com/office/powerpoint/2010/main" val="822569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a:extLst>
              <a:ext uri="{FF2B5EF4-FFF2-40B4-BE49-F238E27FC236}">
                <a16:creationId xmlns:a16="http://schemas.microsoft.com/office/drawing/2014/main" id="{9FDB6406-0CDB-4213-A1B6-DE47D953FED3}"/>
              </a:ext>
            </a:extLst>
          </p:cNvPr>
          <p:cNvSpPr>
            <a:spLocks noGrp="1"/>
          </p:cNvSpPr>
          <p:nvPr>
            <p:ph type="title" idx="4294967295"/>
          </p:nvPr>
        </p:nvSpPr>
        <p:spPr>
          <a:xfrm>
            <a:off x="0" y="365125"/>
            <a:ext cx="10515600" cy="1325563"/>
          </a:xfrm>
        </p:spPr>
        <p:txBody>
          <a:bodyPr/>
          <a:lstStyle/>
          <a:p>
            <a:r>
              <a:rPr lang="en-US" dirty="0"/>
              <a:t>Project analysis slide 3</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800" b="1" dirty="0">
                <a:solidFill>
                  <a:schemeClr val="tx1">
                    <a:lumMod val="75000"/>
                    <a:lumOff val="25000"/>
                  </a:schemeClr>
                </a:solidFill>
              </a:rPr>
              <a:t>RESULT</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8DD61D59-BFD9-4388-BD08-731F36C23498}"/>
              </a:ext>
            </a:extLst>
          </p:cNvPr>
          <p:cNvGraphicFramePr/>
          <p:nvPr>
            <p:extLst>
              <p:ext uri="{D42A27DB-BD31-4B8C-83A1-F6EECF244321}">
                <p14:modId xmlns:p14="http://schemas.microsoft.com/office/powerpoint/2010/main" val="2537094462"/>
              </p:ext>
            </p:extLst>
          </p:nvPr>
        </p:nvGraphicFramePr>
        <p:xfrm>
          <a:off x="799733" y="966097"/>
          <a:ext cx="10592533" cy="54789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50292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2AC0C949-7A02-4C95-8017-D82E7E71C4F7}"/>
              </a:ext>
            </a:extLst>
          </p:cNvPr>
          <p:cNvSpPr>
            <a:spLocks noGrp="1"/>
          </p:cNvSpPr>
          <p:nvPr>
            <p:ph type="title" idx="4294967295"/>
          </p:nvPr>
        </p:nvSpPr>
        <p:spPr>
          <a:xfrm>
            <a:off x="0" y="365125"/>
            <a:ext cx="10515600" cy="1325563"/>
          </a:xfrm>
        </p:spPr>
        <p:txBody>
          <a:bodyPr/>
          <a:lstStyle/>
          <a:p>
            <a:r>
              <a:rPr lang="en-US" dirty="0"/>
              <a:t>Project analysis slide 5</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DATA ANALYSIS</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516ABC0-EF46-4159-B4CF-45B14EA929B3}"/>
              </a:ext>
              <a:ext uri="{C183D7F6-B498-43B3-948B-1728B52AA6E4}">
                <adec:decorative xmlns:adec="http://schemas.microsoft.com/office/drawing/2017/decorative" val="1"/>
              </a:ext>
            </a:extLst>
          </p:cNvPr>
          <p:cNvCxnSpPr/>
          <p:nvPr/>
        </p:nvCxnSpPr>
        <p:spPr>
          <a:xfrm>
            <a:off x="4069375" y="2552819"/>
            <a:ext cx="0" cy="120650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51613421-44EB-4EA7-89AE-D8972D473414}"/>
              </a:ext>
            </a:extLst>
          </p:cNvPr>
          <p:cNvSpPr/>
          <p:nvPr/>
        </p:nvSpPr>
        <p:spPr>
          <a:xfrm>
            <a:off x="228600" y="2393865"/>
            <a:ext cx="3648055" cy="1685333"/>
          </a:xfrm>
          <a:prstGeom prst="rect">
            <a:avLst/>
          </a:prstGeom>
        </p:spPr>
        <p:txBody>
          <a:bodyPr wrap="square" lIns="0" tIns="0" rIns="0" bIns="0" anchor="t">
            <a:spAutoFit/>
          </a:bodyPr>
          <a:lstStyle/>
          <a:p>
            <a:pPr algn="just">
              <a:lnSpc>
                <a:spcPts val="1900"/>
              </a:lnSpc>
            </a:pPr>
            <a:r>
              <a:rPr lang="en-IN" sz="1400" dirty="0"/>
              <a:t>Data related to EMR usage at </a:t>
            </a:r>
            <a:r>
              <a:rPr lang="en-IN" sz="1400" b="1" dirty="0"/>
              <a:t>Mazumdar Shaw Medical Centre (MSMC) unit, NH Bangalore </a:t>
            </a:r>
            <a:r>
              <a:rPr lang="en-IN" sz="1400" dirty="0"/>
              <a:t>was also collected for a time frame of over 3 months, i.e., March, April and May 2021. </a:t>
            </a:r>
          </a:p>
          <a:p>
            <a:pPr algn="just">
              <a:lnSpc>
                <a:spcPts val="1900"/>
              </a:lnSpc>
            </a:pPr>
            <a:endParaRPr lang="en-IN" sz="1400" dirty="0"/>
          </a:p>
          <a:p>
            <a:pPr algn="just">
              <a:lnSpc>
                <a:spcPts val="1900"/>
              </a:lnSpc>
            </a:pPr>
            <a:r>
              <a:rPr lang="en-IN" sz="1400" dirty="0">
                <a:solidFill>
                  <a:schemeClr val="tx1">
                    <a:lumMod val="75000"/>
                    <a:lumOff val="25000"/>
                  </a:schemeClr>
                </a:solidFill>
                <a:cs typeface="Segoe UI" panose="020B0502040204020203" pitchFamily="34" charset="0"/>
              </a:rPr>
              <a:t>A graphical representation has been presented and analysed for the same.</a:t>
            </a:r>
            <a:endParaRPr lang="en-US" sz="1100" dirty="0">
              <a:solidFill>
                <a:schemeClr val="tx1">
                  <a:lumMod val="75000"/>
                  <a:lumOff val="25000"/>
                </a:schemeClr>
              </a:solidFill>
              <a:cs typeface="Segoe UI" panose="020B0502040204020203" pitchFamily="34" charset="0"/>
            </a:endParaRPr>
          </a:p>
        </p:txBody>
      </p:sp>
      <p:graphicFrame>
        <p:nvGraphicFramePr>
          <p:cNvPr id="2" name="Table 1">
            <a:extLst>
              <a:ext uri="{FF2B5EF4-FFF2-40B4-BE49-F238E27FC236}">
                <a16:creationId xmlns:a16="http://schemas.microsoft.com/office/drawing/2014/main" id="{D27814B9-B9F1-444E-8F8C-5FFE82FC4030}"/>
              </a:ext>
            </a:extLst>
          </p:cNvPr>
          <p:cNvGraphicFramePr>
            <a:graphicFrameLocks noGrp="1"/>
          </p:cNvGraphicFramePr>
          <p:nvPr>
            <p:extLst>
              <p:ext uri="{D42A27DB-BD31-4B8C-83A1-F6EECF244321}">
                <p14:modId xmlns:p14="http://schemas.microsoft.com/office/powerpoint/2010/main" val="1572947183"/>
              </p:ext>
            </p:extLst>
          </p:nvPr>
        </p:nvGraphicFramePr>
        <p:xfrm>
          <a:off x="4477848" y="1583306"/>
          <a:ext cx="7412647" cy="3928191"/>
        </p:xfrm>
        <a:graphic>
          <a:graphicData uri="http://schemas.openxmlformats.org/drawingml/2006/table">
            <a:tbl>
              <a:tblPr firstRow="1" firstCol="1" bandRow="1">
                <a:tableStyleId>{5FD0F851-EC5A-4D38-B0AD-8093EC10F338}</a:tableStyleId>
              </a:tblPr>
              <a:tblGrid>
                <a:gridCol w="2065401">
                  <a:extLst>
                    <a:ext uri="{9D8B030D-6E8A-4147-A177-3AD203B41FA5}">
                      <a16:colId xmlns:a16="http://schemas.microsoft.com/office/drawing/2014/main" val="2797457176"/>
                    </a:ext>
                  </a:extLst>
                </a:gridCol>
                <a:gridCol w="2012087">
                  <a:extLst>
                    <a:ext uri="{9D8B030D-6E8A-4147-A177-3AD203B41FA5}">
                      <a16:colId xmlns:a16="http://schemas.microsoft.com/office/drawing/2014/main" val="64435610"/>
                    </a:ext>
                  </a:extLst>
                </a:gridCol>
                <a:gridCol w="1811945">
                  <a:extLst>
                    <a:ext uri="{9D8B030D-6E8A-4147-A177-3AD203B41FA5}">
                      <a16:colId xmlns:a16="http://schemas.microsoft.com/office/drawing/2014/main" val="783553165"/>
                    </a:ext>
                  </a:extLst>
                </a:gridCol>
                <a:gridCol w="1523214">
                  <a:extLst>
                    <a:ext uri="{9D8B030D-6E8A-4147-A177-3AD203B41FA5}">
                      <a16:colId xmlns:a16="http://schemas.microsoft.com/office/drawing/2014/main" val="2114100462"/>
                    </a:ext>
                  </a:extLst>
                </a:gridCol>
              </a:tblGrid>
              <a:tr h="1591167">
                <a:tc>
                  <a:txBody>
                    <a:bodyPr/>
                    <a:lstStyle/>
                    <a:p>
                      <a:pPr algn="just">
                        <a:lnSpc>
                          <a:spcPct val="107000"/>
                        </a:lnSpc>
                        <a:spcAft>
                          <a:spcPts val="0"/>
                        </a:spcAft>
                      </a:pPr>
                      <a:r>
                        <a:rPr lang="en-IN" sz="1200" dirty="0">
                          <a:effectLst/>
                        </a:rPr>
                        <a:t>MONTH</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OPD VOLUME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ADOPTION</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OVERALL EMR USAGE</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0145417"/>
                  </a:ext>
                </a:extLst>
              </a:tr>
              <a:tr h="779008">
                <a:tc>
                  <a:txBody>
                    <a:bodyPr/>
                    <a:lstStyle/>
                    <a:p>
                      <a:pPr algn="just">
                        <a:lnSpc>
                          <a:spcPct val="107000"/>
                        </a:lnSpc>
                        <a:spcAft>
                          <a:spcPts val="0"/>
                        </a:spcAft>
                      </a:pPr>
                      <a:r>
                        <a:rPr lang="en-IN" sz="1200">
                          <a:effectLst/>
                        </a:rPr>
                        <a:t>MARCH</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26988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dirty="0">
                          <a:effectLst/>
                        </a:rPr>
                        <a:t>82%</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68%</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224163"/>
                  </a:ext>
                </a:extLst>
              </a:tr>
              <a:tr h="779008">
                <a:tc>
                  <a:txBody>
                    <a:bodyPr/>
                    <a:lstStyle/>
                    <a:p>
                      <a:pPr algn="just">
                        <a:lnSpc>
                          <a:spcPct val="107000"/>
                        </a:lnSpc>
                        <a:spcAft>
                          <a:spcPts val="0"/>
                        </a:spcAft>
                      </a:pPr>
                      <a:r>
                        <a:rPr lang="en-IN" sz="1200">
                          <a:effectLst/>
                        </a:rPr>
                        <a:t>APRIL</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dirty="0">
                          <a:effectLst/>
                        </a:rPr>
                        <a:t>20121</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89%</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80%</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4129628"/>
                  </a:ext>
                </a:extLst>
              </a:tr>
              <a:tr h="779008">
                <a:tc>
                  <a:txBody>
                    <a:bodyPr/>
                    <a:lstStyle/>
                    <a:p>
                      <a:pPr algn="just">
                        <a:lnSpc>
                          <a:spcPct val="107000"/>
                        </a:lnSpc>
                        <a:spcAft>
                          <a:spcPts val="0"/>
                        </a:spcAft>
                      </a:pPr>
                      <a:r>
                        <a:rPr lang="en-IN" sz="1200" dirty="0">
                          <a:effectLst/>
                        </a:rPr>
                        <a:t>MAY</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12836</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a:effectLst/>
                        </a:rPr>
                        <a:t>81%</a:t>
                      </a:r>
                      <a:endParaRPr lang="en-IN"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IN" sz="1200" dirty="0">
                          <a:effectLst/>
                        </a:rPr>
                        <a:t>80%</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6274816"/>
                  </a:ext>
                </a:extLst>
              </a:tr>
            </a:tbl>
          </a:graphicData>
        </a:graphic>
      </p:graphicFrame>
      <p:pic>
        <p:nvPicPr>
          <p:cNvPr id="5" name="Picture 4">
            <a:extLst>
              <a:ext uri="{FF2B5EF4-FFF2-40B4-BE49-F238E27FC236}">
                <a16:creationId xmlns:a16="http://schemas.microsoft.com/office/drawing/2014/main" id="{A2AD410C-F955-4105-9646-37C9E4E2E2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4838" y="1583306"/>
            <a:ext cx="636547" cy="636547"/>
          </a:xfrm>
          <a:prstGeom prst="rect">
            <a:avLst/>
          </a:prstGeom>
        </p:spPr>
      </p:pic>
    </p:spTree>
    <p:extLst>
      <p:ext uri="{BB962C8B-B14F-4D97-AF65-F5344CB8AC3E}">
        <p14:creationId xmlns:p14="http://schemas.microsoft.com/office/powerpoint/2010/main" val="2637370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2AC0C949-7A02-4C95-8017-D82E7E71C4F7}"/>
              </a:ext>
            </a:extLst>
          </p:cNvPr>
          <p:cNvSpPr>
            <a:spLocks noGrp="1"/>
          </p:cNvSpPr>
          <p:nvPr>
            <p:ph type="title" idx="4294967295"/>
          </p:nvPr>
        </p:nvSpPr>
        <p:spPr>
          <a:xfrm>
            <a:off x="0" y="365125"/>
            <a:ext cx="10515600" cy="1325563"/>
          </a:xfrm>
        </p:spPr>
        <p:txBody>
          <a:bodyPr/>
          <a:lstStyle/>
          <a:p>
            <a:r>
              <a:rPr lang="en-US" dirty="0"/>
              <a:t>Project analysis slide 5</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GRAPHICAL ANALYSIS</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graphicFrame>
        <p:nvGraphicFramePr>
          <p:cNvPr id="19" name="Chart 18">
            <a:extLst>
              <a:ext uri="{FF2B5EF4-FFF2-40B4-BE49-F238E27FC236}">
                <a16:creationId xmlns:a16="http://schemas.microsoft.com/office/drawing/2014/main" id="{9033A94B-1873-0C40-AC40-98CBD92CF0A3}"/>
              </a:ext>
            </a:extLst>
          </p:cNvPr>
          <p:cNvGraphicFramePr/>
          <p:nvPr>
            <p:extLst>
              <p:ext uri="{D42A27DB-BD31-4B8C-83A1-F6EECF244321}">
                <p14:modId xmlns:p14="http://schemas.microsoft.com/office/powerpoint/2010/main" val="2708604928"/>
              </p:ext>
            </p:extLst>
          </p:nvPr>
        </p:nvGraphicFramePr>
        <p:xfrm>
          <a:off x="228600" y="966097"/>
          <a:ext cx="7067516" cy="5086346"/>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B9C0AFD0-E65A-4202-91A3-665651938F7B}"/>
              </a:ext>
            </a:extLst>
          </p:cNvPr>
          <p:cNvSpPr/>
          <p:nvPr/>
        </p:nvSpPr>
        <p:spPr>
          <a:xfrm>
            <a:off x="8105775" y="1668766"/>
            <a:ext cx="3250408" cy="4852867"/>
          </a:xfrm>
          <a:prstGeom prst="rect">
            <a:avLst/>
          </a:prstGeom>
        </p:spPr>
        <p:txBody>
          <a:bodyPr wrap="square" lIns="0" tIns="0" rIns="0" bIns="0" anchor="t">
            <a:spAutoFit/>
          </a:bodyPr>
          <a:lstStyle/>
          <a:p>
            <a:pPr algn="just">
              <a:lnSpc>
                <a:spcPts val="1900"/>
              </a:lnSpc>
            </a:pPr>
            <a:r>
              <a:rPr lang="en-IN" sz="1400" dirty="0"/>
              <a:t>The graphical analysis shows an </a:t>
            </a:r>
            <a:r>
              <a:rPr lang="en-IN" sz="1400" b="1" dirty="0"/>
              <a:t>increase in the adoption from March to April</a:t>
            </a:r>
            <a:r>
              <a:rPr lang="en-IN" sz="1400" dirty="0"/>
              <a:t>.</a:t>
            </a:r>
          </a:p>
          <a:p>
            <a:pPr algn="just">
              <a:lnSpc>
                <a:spcPts val="1900"/>
              </a:lnSpc>
            </a:pPr>
            <a:endParaRPr lang="en-IN" sz="1400" dirty="0"/>
          </a:p>
          <a:p>
            <a:pPr algn="just">
              <a:lnSpc>
                <a:spcPts val="1900"/>
              </a:lnSpc>
            </a:pPr>
            <a:r>
              <a:rPr lang="en-IN" sz="1400" dirty="0"/>
              <a:t>EMR adoption percentage saw a </a:t>
            </a:r>
            <a:r>
              <a:rPr lang="en-IN" sz="1400" b="1" dirty="0"/>
              <a:t>slight decrease in the month of May 2021</a:t>
            </a:r>
            <a:r>
              <a:rPr lang="en-IN" sz="1400" dirty="0"/>
              <a:t>, the main reason for which is the pandemic </a:t>
            </a:r>
            <a:r>
              <a:rPr lang="en-IN" sz="1400" b="1" dirty="0"/>
              <a:t>Covid-19 second wave</a:t>
            </a:r>
            <a:r>
              <a:rPr lang="en-IN" sz="1400" dirty="0"/>
              <a:t>. </a:t>
            </a:r>
          </a:p>
          <a:p>
            <a:pPr algn="just">
              <a:lnSpc>
                <a:spcPts val="1900"/>
              </a:lnSpc>
            </a:pPr>
            <a:endParaRPr lang="en-IN" sz="1400" dirty="0"/>
          </a:p>
          <a:p>
            <a:pPr algn="just">
              <a:lnSpc>
                <a:spcPts val="1900"/>
              </a:lnSpc>
            </a:pPr>
            <a:r>
              <a:rPr lang="en-IN" sz="1400" dirty="0"/>
              <a:t>When analysed more specifically, it was found that the two departments namely </a:t>
            </a:r>
            <a:r>
              <a:rPr lang="en-IN" sz="1400" b="1" dirty="0"/>
              <a:t>Pulmonology and General Medicine </a:t>
            </a:r>
            <a:r>
              <a:rPr lang="en-IN" sz="1400" dirty="0"/>
              <a:t>were affected the most as the physicians from these departments were engaged actively in clinical management of Covid-19 patients.  </a:t>
            </a:r>
          </a:p>
          <a:p>
            <a:pPr algn="just">
              <a:lnSpc>
                <a:spcPts val="1900"/>
              </a:lnSpc>
            </a:pPr>
            <a:endParaRPr lang="en-IN" sz="1400" dirty="0"/>
          </a:p>
          <a:p>
            <a:pPr algn="just">
              <a:lnSpc>
                <a:spcPts val="1900"/>
              </a:lnSpc>
            </a:pPr>
            <a:r>
              <a:rPr lang="en-IN" sz="1400" dirty="0"/>
              <a:t>The OPD patient volume also saw a significant decline in number, whereas EMR usage percentage could be maintained the same.</a:t>
            </a:r>
          </a:p>
        </p:txBody>
      </p:sp>
    </p:spTree>
    <p:extLst>
      <p:ext uri="{BB962C8B-B14F-4D97-AF65-F5344CB8AC3E}">
        <p14:creationId xmlns:p14="http://schemas.microsoft.com/office/powerpoint/2010/main" val="121214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D33B6BF4-2C08-4464-A4ED-A7F5F991F0BF}"/>
              </a:ext>
            </a:extLst>
          </p:cNvPr>
          <p:cNvSpPr>
            <a:spLocks noGrp="1"/>
          </p:cNvSpPr>
          <p:nvPr>
            <p:ph type="title"/>
          </p:nvPr>
        </p:nvSpPr>
        <p:spPr/>
        <p:txBody>
          <a:bodyPr/>
          <a:lstStyle/>
          <a:p>
            <a:r>
              <a:rPr lang="en-US" dirty="0"/>
              <a:t>Project analysis slide 7</a:t>
            </a:r>
          </a:p>
        </p:txBody>
      </p:sp>
      <p:sp>
        <p:nvSpPr>
          <p:cNvPr id="6" name="Slide Number Placeholder 5">
            <a:extLst>
              <a:ext uri="{FF2B5EF4-FFF2-40B4-BE49-F238E27FC236}">
                <a16:creationId xmlns:a16="http://schemas.microsoft.com/office/drawing/2014/main" id="{8C0551EA-9F3C-4E6B-8292-6C64ABE1C797}"/>
              </a:ext>
            </a:extLst>
          </p:cNvPr>
          <p:cNvSpPr>
            <a:spLocks noGrp="1"/>
          </p:cNvSpPr>
          <p:nvPr>
            <p:ph type="sldNum" sz="quarter" idx="12"/>
          </p:nvPr>
        </p:nvSpPr>
        <p:spPr/>
        <p:txBody>
          <a:bodyPr/>
          <a:lstStyle/>
          <a:p>
            <a:fld id="{06FEDF93-2BFD-41CA-ABC7-B039102F3792}" type="slidenum">
              <a:rPr lang="en-US" smtClean="0"/>
              <a:pPr/>
              <a:t>11</a:t>
            </a:fld>
            <a:endParaRPr lang="en-US" dirty="0"/>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Freeform 3886" descr="Icon of magnifying glass representing search. ">
            <a:extLst>
              <a:ext uri="{FF2B5EF4-FFF2-40B4-BE49-F238E27FC236}">
                <a16:creationId xmlns:a16="http://schemas.microsoft.com/office/drawing/2014/main" id="{9EE2839B-44FB-42AC-BF2D-037A4BE4BEC7}"/>
              </a:ext>
            </a:extLst>
          </p:cNvPr>
          <p:cNvSpPr>
            <a:spLocks noEditPoints="1"/>
          </p:cNvSpPr>
          <p:nvPr/>
        </p:nvSpPr>
        <p:spPr bwMode="auto">
          <a:xfrm>
            <a:off x="845745" y="1368977"/>
            <a:ext cx="287338" cy="285750"/>
          </a:xfrm>
          <a:custGeom>
            <a:avLst/>
            <a:gdLst>
              <a:gd name="T0" fmla="*/ 268 w 902"/>
              <a:gd name="T1" fmla="*/ 575 h 901"/>
              <a:gd name="T2" fmla="*/ 207 w 902"/>
              <a:gd name="T3" fmla="*/ 555 h 901"/>
              <a:gd name="T4" fmla="*/ 155 w 902"/>
              <a:gd name="T5" fmla="*/ 520 h 901"/>
              <a:gd name="T6" fmla="*/ 112 w 902"/>
              <a:gd name="T7" fmla="*/ 475 h 901"/>
              <a:gd name="T8" fmla="*/ 81 w 902"/>
              <a:gd name="T9" fmla="*/ 422 h 901"/>
              <a:gd name="T10" fmla="*/ 64 w 902"/>
              <a:gd name="T11" fmla="*/ 360 h 901"/>
              <a:gd name="T12" fmla="*/ 61 w 902"/>
              <a:gd name="T13" fmla="*/ 294 h 901"/>
              <a:gd name="T14" fmla="*/ 76 w 902"/>
              <a:gd name="T15" fmla="*/ 231 h 901"/>
              <a:gd name="T16" fmla="*/ 104 w 902"/>
              <a:gd name="T17" fmla="*/ 175 h 901"/>
              <a:gd name="T18" fmla="*/ 145 w 902"/>
              <a:gd name="T19" fmla="*/ 128 h 901"/>
              <a:gd name="T20" fmla="*/ 197 w 902"/>
              <a:gd name="T21" fmla="*/ 92 h 901"/>
              <a:gd name="T22" fmla="*/ 256 w 902"/>
              <a:gd name="T23" fmla="*/ 69 h 901"/>
              <a:gd name="T24" fmla="*/ 320 w 902"/>
              <a:gd name="T25" fmla="*/ 60 h 901"/>
              <a:gd name="T26" fmla="*/ 385 w 902"/>
              <a:gd name="T27" fmla="*/ 69 h 901"/>
              <a:gd name="T28" fmla="*/ 444 w 902"/>
              <a:gd name="T29" fmla="*/ 92 h 901"/>
              <a:gd name="T30" fmla="*/ 495 w 902"/>
              <a:gd name="T31" fmla="*/ 128 h 901"/>
              <a:gd name="T32" fmla="*/ 537 w 902"/>
              <a:gd name="T33" fmla="*/ 175 h 901"/>
              <a:gd name="T34" fmla="*/ 564 w 902"/>
              <a:gd name="T35" fmla="*/ 231 h 901"/>
              <a:gd name="T36" fmla="*/ 579 w 902"/>
              <a:gd name="T37" fmla="*/ 294 h 901"/>
              <a:gd name="T38" fmla="*/ 577 w 902"/>
              <a:gd name="T39" fmla="*/ 360 h 901"/>
              <a:gd name="T40" fmla="*/ 560 w 902"/>
              <a:gd name="T41" fmla="*/ 422 h 901"/>
              <a:gd name="T42" fmla="*/ 529 w 902"/>
              <a:gd name="T43" fmla="*/ 475 h 901"/>
              <a:gd name="T44" fmla="*/ 486 w 902"/>
              <a:gd name="T45" fmla="*/ 520 h 901"/>
              <a:gd name="T46" fmla="*/ 432 w 902"/>
              <a:gd name="T47" fmla="*/ 555 h 901"/>
              <a:gd name="T48" fmla="*/ 372 w 902"/>
              <a:gd name="T49" fmla="*/ 575 h 901"/>
              <a:gd name="T50" fmla="*/ 320 w 902"/>
              <a:gd name="T51" fmla="*/ 580 h 901"/>
              <a:gd name="T52" fmla="*/ 591 w 902"/>
              <a:gd name="T53" fmla="*/ 491 h 901"/>
              <a:gd name="T54" fmla="*/ 621 w 902"/>
              <a:gd name="T55" fmla="*/ 430 h 901"/>
              <a:gd name="T56" fmla="*/ 637 w 902"/>
              <a:gd name="T57" fmla="*/ 363 h 901"/>
              <a:gd name="T58" fmla="*/ 638 w 902"/>
              <a:gd name="T59" fmla="*/ 288 h 901"/>
              <a:gd name="T60" fmla="*/ 621 w 902"/>
              <a:gd name="T61" fmla="*/ 211 h 901"/>
              <a:gd name="T62" fmla="*/ 586 w 902"/>
              <a:gd name="T63" fmla="*/ 142 h 901"/>
              <a:gd name="T64" fmla="*/ 535 w 902"/>
              <a:gd name="T65" fmla="*/ 83 h 901"/>
              <a:gd name="T66" fmla="*/ 473 w 902"/>
              <a:gd name="T67" fmla="*/ 39 h 901"/>
              <a:gd name="T68" fmla="*/ 400 w 902"/>
              <a:gd name="T69" fmla="*/ 10 h 901"/>
              <a:gd name="T70" fmla="*/ 320 w 902"/>
              <a:gd name="T71" fmla="*/ 0 h 901"/>
              <a:gd name="T72" fmla="*/ 241 w 902"/>
              <a:gd name="T73" fmla="*/ 10 h 901"/>
              <a:gd name="T74" fmla="*/ 168 w 902"/>
              <a:gd name="T75" fmla="*/ 39 h 901"/>
              <a:gd name="T76" fmla="*/ 105 w 902"/>
              <a:gd name="T77" fmla="*/ 83 h 901"/>
              <a:gd name="T78" fmla="*/ 55 w 902"/>
              <a:gd name="T79" fmla="*/ 142 h 901"/>
              <a:gd name="T80" fmla="*/ 20 w 902"/>
              <a:gd name="T81" fmla="*/ 211 h 901"/>
              <a:gd name="T82" fmla="*/ 1 w 902"/>
              <a:gd name="T83" fmla="*/ 288 h 901"/>
              <a:gd name="T84" fmla="*/ 3 w 902"/>
              <a:gd name="T85" fmla="*/ 369 h 901"/>
              <a:gd name="T86" fmla="*/ 25 w 902"/>
              <a:gd name="T87" fmla="*/ 445 h 901"/>
              <a:gd name="T88" fmla="*/ 64 w 902"/>
              <a:gd name="T89" fmla="*/ 512 h 901"/>
              <a:gd name="T90" fmla="*/ 117 w 902"/>
              <a:gd name="T91" fmla="*/ 568 h 901"/>
              <a:gd name="T92" fmla="*/ 182 w 902"/>
              <a:gd name="T93" fmla="*/ 608 h 901"/>
              <a:gd name="T94" fmla="*/ 256 w 902"/>
              <a:gd name="T95" fmla="*/ 634 h 901"/>
              <a:gd name="T96" fmla="*/ 335 w 902"/>
              <a:gd name="T97" fmla="*/ 641 h 901"/>
              <a:gd name="T98" fmla="*/ 405 w 902"/>
              <a:gd name="T99" fmla="*/ 630 h 901"/>
              <a:gd name="T100" fmla="*/ 468 w 902"/>
              <a:gd name="T101" fmla="*/ 604 h 901"/>
              <a:gd name="T102" fmla="*/ 525 w 902"/>
              <a:gd name="T103" fmla="*/ 567 h 901"/>
              <a:gd name="T104" fmla="*/ 871 w 902"/>
              <a:gd name="T105" fmla="*/ 901 h 901"/>
              <a:gd name="T106" fmla="*/ 897 w 902"/>
              <a:gd name="T107" fmla="*/ 888 h 901"/>
              <a:gd name="T108" fmla="*/ 899 w 902"/>
              <a:gd name="T109" fmla="*/ 86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2" h="901">
                <a:moveTo>
                  <a:pt x="320" y="580"/>
                </a:moveTo>
                <a:lnTo>
                  <a:pt x="307" y="580"/>
                </a:lnTo>
                <a:lnTo>
                  <a:pt x="294" y="579"/>
                </a:lnTo>
                <a:lnTo>
                  <a:pt x="281" y="577"/>
                </a:lnTo>
                <a:lnTo>
                  <a:pt x="268" y="575"/>
                </a:lnTo>
                <a:lnTo>
                  <a:pt x="256" y="572"/>
                </a:lnTo>
                <a:lnTo>
                  <a:pt x="243" y="569"/>
                </a:lnTo>
                <a:lnTo>
                  <a:pt x="231" y="564"/>
                </a:lnTo>
                <a:lnTo>
                  <a:pt x="219" y="560"/>
                </a:lnTo>
                <a:lnTo>
                  <a:pt x="207" y="555"/>
                </a:lnTo>
                <a:lnTo>
                  <a:pt x="197" y="549"/>
                </a:lnTo>
                <a:lnTo>
                  <a:pt x="186" y="543"/>
                </a:lnTo>
                <a:lnTo>
                  <a:pt x="175" y="535"/>
                </a:lnTo>
                <a:lnTo>
                  <a:pt x="164" y="529"/>
                </a:lnTo>
                <a:lnTo>
                  <a:pt x="155" y="520"/>
                </a:lnTo>
                <a:lnTo>
                  <a:pt x="145" y="513"/>
                </a:lnTo>
                <a:lnTo>
                  <a:pt x="136" y="504"/>
                </a:lnTo>
                <a:lnTo>
                  <a:pt x="128" y="495"/>
                </a:lnTo>
                <a:lnTo>
                  <a:pt x="119" y="486"/>
                </a:lnTo>
                <a:lnTo>
                  <a:pt x="112" y="475"/>
                </a:lnTo>
                <a:lnTo>
                  <a:pt x="104" y="466"/>
                </a:lnTo>
                <a:lnTo>
                  <a:pt x="98" y="455"/>
                </a:lnTo>
                <a:lnTo>
                  <a:pt x="91" y="444"/>
                </a:lnTo>
                <a:lnTo>
                  <a:pt x="86" y="432"/>
                </a:lnTo>
                <a:lnTo>
                  <a:pt x="81" y="422"/>
                </a:lnTo>
                <a:lnTo>
                  <a:pt x="76" y="410"/>
                </a:lnTo>
                <a:lnTo>
                  <a:pt x="72" y="397"/>
                </a:lnTo>
                <a:lnTo>
                  <a:pt x="69" y="385"/>
                </a:lnTo>
                <a:lnTo>
                  <a:pt x="66" y="372"/>
                </a:lnTo>
                <a:lnTo>
                  <a:pt x="64" y="360"/>
                </a:lnTo>
                <a:lnTo>
                  <a:pt x="61" y="347"/>
                </a:lnTo>
                <a:lnTo>
                  <a:pt x="60" y="334"/>
                </a:lnTo>
                <a:lnTo>
                  <a:pt x="60" y="320"/>
                </a:lnTo>
                <a:lnTo>
                  <a:pt x="60" y="307"/>
                </a:lnTo>
                <a:lnTo>
                  <a:pt x="61" y="294"/>
                </a:lnTo>
                <a:lnTo>
                  <a:pt x="64" y="281"/>
                </a:lnTo>
                <a:lnTo>
                  <a:pt x="66" y="268"/>
                </a:lnTo>
                <a:lnTo>
                  <a:pt x="69" y="256"/>
                </a:lnTo>
                <a:lnTo>
                  <a:pt x="72" y="243"/>
                </a:lnTo>
                <a:lnTo>
                  <a:pt x="76" y="231"/>
                </a:lnTo>
                <a:lnTo>
                  <a:pt x="81" y="219"/>
                </a:lnTo>
                <a:lnTo>
                  <a:pt x="86" y="207"/>
                </a:lnTo>
                <a:lnTo>
                  <a:pt x="91" y="197"/>
                </a:lnTo>
                <a:lnTo>
                  <a:pt x="98" y="186"/>
                </a:lnTo>
                <a:lnTo>
                  <a:pt x="104" y="175"/>
                </a:lnTo>
                <a:lnTo>
                  <a:pt x="112" y="164"/>
                </a:lnTo>
                <a:lnTo>
                  <a:pt x="119" y="155"/>
                </a:lnTo>
                <a:lnTo>
                  <a:pt x="128" y="145"/>
                </a:lnTo>
                <a:lnTo>
                  <a:pt x="136" y="137"/>
                </a:lnTo>
                <a:lnTo>
                  <a:pt x="145" y="128"/>
                </a:lnTo>
                <a:lnTo>
                  <a:pt x="155" y="119"/>
                </a:lnTo>
                <a:lnTo>
                  <a:pt x="164" y="112"/>
                </a:lnTo>
                <a:lnTo>
                  <a:pt x="175" y="104"/>
                </a:lnTo>
                <a:lnTo>
                  <a:pt x="186" y="98"/>
                </a:lnTo>
                <a:lnTo>
                  <a:pt x="197" y="92"/>
                </a:lnTo>
                <a:lnTo>
                  <a:pt x="207" y="86"/>
                </a:lnTo>
                <a:lnTo>
                  <a:pt x="219" y="81"/>
                </a:lnTo>
                <a:lnTo>
                  <a:pt x="231" y="77"/>
                </a:lnTo>
                <a:lnTo>
                  <a:pt x="243" y="72"/>
                </a:lnTo>
                <a:lnTo>
                  <a:pt x="256" y="69"/>
                </a:lnTo>
                <a:lnTo>
                  <a:pt x="268" y="66"/>
                </a:lnTo>
                <a:lnTo>
                  <a:pt x="281" y="64"/>
                </a:lnTo>
                <a:lnTo>
                  <a:pt x="294" y="61"/>
                </a:lnTo>
                <a:lnTo>
                  <a:pt x="307" y="60"/>
                </a:lnTo>
                <a:lnTo>
                  <a:pt x="320" y="60"/>
                </a:lnTo>
                <a:lnTo>
                  <a:pt x="334" y="60"/>
                </a:lnTo>
                <a:lnTo>
                  <a:pt x="347" y="61"/>
                </a:lnTo>
                <a:lnTo>
                  <a:pt x="360" y="64"/>
                </a:lnTo>
                <a:lnTo>
                  <a:pt x="372" y="66"/>
                </a:lnTo>
                <a:lnTo>
                  <a:pt x="385" y="69"/>
                </a:lnTo>
                <a:lnTo>
                  <a:pt x="397" y="72"/>
                </a:lnTo>
                <a:lnTo>
                  <a:pt x="410" y="77"/>
                </a:lnTo>
                <a:lnTo>
                  <a:pt x="422" y="81"/>
                </a:lnTo>
                <a:lnTo>
                  <a:pt x="432" y="86"/>
                </a:lnTo>
                <a:lnTo>
                  <a:pt x="444" y="92"/>
                </a:lnTo>
                <a:lnTo>
                  <a:pt x="455" y="98"/>
                </a:lnTo>
                <a:lnTo>
                  <a:pt x="466" y="104"/>
                </a:lnTo>
                <a:lnTo>
                  <a:pt x="475" y="112"/>
                </a:lnTo>
                <a:lnTo>
                  <a:pt x="486" y="119"/>
                </a:lnTo>
                <a:lnTo>
                  <a:pt x="495" y="128"/>
                </a:lnTo>
                <a:lnTo>
                  <a:pt x="504" y="137"/>
                </a:lnTo>
                <a:lnTo>
                  <a:pt x="513" y="145"/>
                </a:lnTo>
                <a:lnTo>
                  <a:pt x="522" y="155"/>
                </a:lnTo>
                <a:lnTo>
                  <a:pt x="529" y="164"/>
                </a:lnTo>
                <a:lnTo>
                  <a:pt x="537" y="175"/>
                </a:lnTo>
                <a:lnTo>
                  <a:pt x="543" y="186"/>
                </a:lnTo>
                <a:lnTo>
                  <a:pt x="549" y="197"/>
                </a:lnTo>
                <a:lnTo>
                  <a:pt x="555" y="207"/>
                </a:lnTo>
                <a:lnTo>
                  <a:pt x="560" y="219"/>
                </a:lnTo>
                <a:lnTo>
                  <a:pt x="564" y="231"/>
                </a:lnTo>
                <a:lnTo>
                  <a:pt x="569" y="243"/>
                </a:lnTo>
                <a:lnTo>
                  <a:pt x="572" y="256"/>
                </a:lnTo>
                <a:lnTo>
                  <a:pt x="575" y="268"/>
                </a:lnTo>
                <a:lnTo>
                  <a:pt x="577" y="281"/>
                </a:lnTo>
                <a:lnTo>
                  <a:pt x="579" y="294"/>
                </a:lnTo>
                <a:lnTo>
                  <a:pt x="580" y="307"/>
                </a:lnTo>
                <a:lnTo>
                  <a:pt x="580" y="320"/>
                </a:lnTo>
                <a:lnTo>
                  <a:pt x="580" y="334"/>
                </a:lnTo>
                <a:lnTo>
                  <a:pt x="579" y="347"/>
                </a:lnTo>
                <a:lnTo>
                  <a:pt x="577" y="360"/>
                </a:lnTo>
                <a:lnTo>
                  <a:pt x="575" y="372"/>
                </a:lnTo>
                <a:lnTo>
                  <a:pt x="572" y="385"/>
                </a:lnTo>
                <a:lnTo>
                  <a:pt x="569" y="397"/>
                </a:lnTo>
                <a:lnTo>
                  <a:pt x="564" y="410"/>
                </a:lnTo>
                <a:lnTo>
                  <a:pt x="560" y="422"/>
                </a:lnTo>
                <a:lnTo>
                  <a:pt x="555" y="432"/>
                </a:lnTo>
                <a:lnTo>
                  <a:pt x="549" y="444"/>
                </a:lnTo>
                <a:lnTo>
                  <a:pt x="543" y="455"/>
                </a:lnTo>
                <a:lnTo>
                  <a:pt x="537" y="466"/>
                </a:lnTo>
                <a:lnTo>
                  <a:pt x="529" y="475"/>
                </a:lnTo>
                <a:lnTo>
                  <a:pt x="522" y="486"/>
                </a:lnTo>
                <a:lnTo>
                  <a:pt x="513" y="495"/>
                </a:lnTo>
                <a:lnTo>
                  <a:pt x="504" y="504"/>
                </a:lnTo>
                <a:lnTo>
                  <a:pt x="495" y="513"/>
                </a:lnTo>
                <a:lnTo>
                  <a:pt x="486" y="520"/>
                </a:lnTo>
                <a:lnTo>
                  <a:pt x="475" y="529"/>
                </a:lnTo>
                <a:lnTo>
                  <a:pt x="466" y="535"/>
                </a:lnTo>
                <a:lnTo>
                  <a:pt x="455" y="543"/>
                </a:lnTo>
                <a:lnTo>
                  <a:pt x="444" y="549"/>
                </a:lnTo>
                <a:lnTo>
                  <a:pt x="432" y="555"/>
                </a:lnTo>
                <a:lnTo>
                  <a:pt x="422" y="560"/>
                </a:lnTo>
                <a:lnTo>
                  <a:pt x="410" y="564"/>
                </a:lnTo>
                <a:lnTo>
                  <a:pt x="397" y="569"/>
                </a:lnTo>
                <a:lnTo>
                  <a:pt x="385" y="572"/>
                </a:lnTo>
                <a:lnTo>
                  <a:pt x="372" y="575"/>
                </a:lnTo>
                <a:lnTo>
                  <a:pt x="360" y="577"/>
                </a:lnTo>
                <a:lnTo>
                  <a:pt x="347" y="579"/>
                </a:lnTo>
                <a:lnTo>
                  <a:pt x="334" y="580"/>
                </a:lnTo>
                <a:lnTo>
                  <a:pt x="320" y="580"/>
                </a:lnTo>
                <a:lnTo>
                  <a:pt x="320" y="580"/>
                </a:lnTo>
                <a:close/>
                <a:moveTo>
                  <a:pt x="893" y="851"/>
                </a:moveTo>
                <a:lnTo>
                  <a:pt x="567" y="525"/>
                </a:lnTo>
                <a:lnTo>
                  <a:pt x="575" y="514"/>
                </a:lnTo>
                <a:lnTo>
                  <a:pt x="584" y="503"/>
                </a:lnTo>
                <a:lnTo>
                  <a:pt x="591" y="491"/>
                </a:lnTo>
                <a:lnTo>
                  <a:pt x="598" y="480"/>
                </a:lnTo>
                <a:lnTo>
                  <a:pt x="604" y="468"/>
                </a:lnTo>
                <a:lnTo>
                  <a:pt x="611" y="456"/>
                </a:lnTo>
                <a:lnTo>
                  <a:pt x="616" y="443"/>
                </a:lnTo>
                <a:lnTo>
                  <a:pt x="621" y="430"/>
                </a:lnTo>
                <a:lnTo>
                  <a:pt x="626" y="417"/>
                </a:lnTo>
                <a:lnTo>
                  <a:pt x="630" y="405"/>
                </a:lnTo>
                <a:lnTo>
                  <a:pt x="633" y="391"/>
                </a:lnTo>
                <a:lnTo>
                  <a:pt x="635" y="377"/>
                </a:lnTo>
                <a:lnTo>
                  <a:pt x="637" y="363"/>
                </a:lnTo>
                <a:lnTo>
                  <a:pt x="639" y="349"/>
                </a:lnTo>
                <a:lnTo>
                  <a:pt x="641" y="335"/>
                </a:lnTo>
                <a:lnTo>
                  <a:pt x="641" y="320"/>
                </a:lnTo>
                <a:lnTo>
                  <a:pt x="641" y="304"/>
                </a:lnTo>
                <a:lnTo>
                  <a:pt x="638" y="288"/>
                </a:lnTo>
                <a:lnTo>
                  <a:pt x="637" y="272"/>
                </a:lnTo>
                <a:lnTo>
                  <a:pt x="634" y="256"/>
                </a:lnTo>
                <a:lnTo>
                  <a:pt x="631" y="241"/>
                </a:lnTo>
                <a:lnTo>
                  <a:pt x="627" y="226"/>
                </a:lnTo>
                <a:lnTo>
                  <a:pt x="621" y="211"/>
                </a:lnTo>
                <a:lnTo>
                  <a:pt x="616" y="196"/>
                </a:lnTo>
                <a:lnTo>
                  <a:pt x="609" y="182"/>
                </a:lnTo>
                <a:lnTo>
                  <a:pt x="602" y="168"/>
                </a:lnTo>
                <a:lnTo>
                  <a:pt x="594" y="155"/>
                </a:lnTo>
                <a:lnTo>
                  <a:pt x="586" y="142"/>
                </a:lnTo>
                <a:lnTo>
                  <a:pt x="577" y="129"/>
                </a:lnTo>
                <a:lnTo>
                  <a:pt x="568" y="117"/>
                </a:lnTo>
                <a:lnTo>
                  <a:pt x="557" y="105"/>
                </a:lnTo>
                <a:lnTo>
                  <a:pt x="546" y="94"/>
                </a:lnTo>
                <a:lnTo>
                  <a:pt x="535" y="83"/>
                </a:lnTo>
                <a:lnTo>
                  <a:pt x="524" y="73"/>
                </a:lnTo>
                <a:lnTo>
                  <a:pt x="512" y="64"/>
                </a:lnTo>
                <a:lnTo>
                  <a:pt x="499" y="55"/>
                </a:lnTo>
                <a:lnTo>
                  <a:pt x="486" y="46"/>
                </a:lnTo>
                <a:lnTo>
                  <a:pt x="473" y="39"/>
                </a:lnTo>
                <a:lnTo>
                  <a:pt x="459" y="31"/>
                </a:lnTo>
                <a:lnTo>
                  <a:pt x="445" y="25"/>
                </a:lnTo>
                <a:lnTo>
                  <a:pt x="430" y="20"/>
                </a:lnTo>
                <a:lnTo>
                  <a:pt x="415" y="14"/>
                </a:lnTo>
                <a:lnTo>
                  <a:pt x="400" y="10"/>
                </a:lnTo>
                <a:lnTo>
                  <a:pt x="385" y="7"/>
                </a:lnTo>
                <a:lnTo>
                  <a:pt x="369" y="4"/>
                </a:lnTo>
                <a:lnTo>
                  <a:pt x="353" y="1"/>
                </a:lnTo>
                <a:lnTo>
                  <a:pt x="337" y="0"/>
                </a:lnTo>
                <a:lnTo>
                  <a:pt x="320" y="0"/>
                </a:lnTo>
                <a:lnTo>
                  <a:pt x="304" y="0"/>
                </a:lnTo>
                <a:lnTo>
                  <a:pt x="288" y="1"/>
                </a:lnTo>
                <a:lnTo>
                  <a:pt x="272" y="4"/>
                </a:lnTo>
                <a:lnTo>
                  <a:pt x="256" y="7"/>
                </a:lnTo>
                <a:lnTo>
                  <a:pt x="241" y="10"/>
                </a:lnTo>
                <a:lnTo>
                  <a:pt x="225" y="14"/>
                </a:lnTo>
                <a:lnTo>
                  <a:pt x="210" y="20"/>
                </a:lnTo>
                <a:lnTo>
                  <a:pt x="195" y="25"/>
                </a:lnTo>
                <a:lnTo>
                  <a:pt x="182" y="31"/>
                </a:lnTo>
                <a:lnTo>
                  <a:pt x="168" y="39"/>
                </a:lnTo>
                <a:lnTo>
                  <a:pt x="155" y="46"/>
                </a:lnTo>
                <a:lnTo>
                  <a:pt x="142" y="55"/>
                </a:lnTo>
                <a:lnTo>
                  <a:pt x="129" y="64"/>
                </a:lnTo>
                <a:lnTo>
                  <a:pt x="117" y="73"/>
                </a:lnTo>
                <a:lnTo>
                  <a:pt x="105" y="83"/>
                </a:lnTo>
                <a:lnTo>
                  <a:pt x="94" y="94"/>
                </a:lnTo>
                <a:lnTo>
                  <a:pt x="84" y="105"/>
                </a:lnTo>
                <a:lnTo>
                  <a:pt x="73" y="117"/>
                </a:lnTo>
                <a:lnTo>
                  <a:pt x="64" y="129"/>
                </a:lnTo>
                <a:lnTo>
                  <a:pt x="55" y="142"/>
                </a:lnTo>
                <a:lnTo>
                  <a:pt x="46" y="155"/>
                </a:lnTo>
                <a:lnTo>
                  <a:pt x="39" y="168"/>
                </a:lnTo>
                <a:lnTo>
                  <a:pt x="31" y="182"/>
                </a:lnTo>
                <a:lnTo>
                  <a:pt x="25" y="196"/>
                </a:lnTo>
                <a:lnTo>
                  <a:pt x="20" y="211"/>
                </a:lnTo>
                <a:lnTo>
                  <a:pt x="14" y="226"/>
                </a:lnTo>
                <a:lnTo>
                  <a:pt x="10" y="241"/>
                </a:lnTo>
                <a:lnTo>
                  <a:pt x="7" y="256"/>
                </a:lnTo>
                <a:lnTo>
                  <a:pt x="3" y="272"/>
                </a:lnTo>
                <a:lnTo>
                  <a:pt x="1" y="288"/>
                </a:lnTo>
                <a:lnTo>
                  <a:pt x="0" y="304"/>
                </a:lnTo>
                <a:lnTo>
                  <a:pt x="0" y="320"/>
                </a:lnTo>
                <a:lnTo>
                  <a:pt x="0" y="337"/>
                </a:lnTo>
                <a:lnTo>
                  <a:pt x="1" y="353"/>
                </a:lnTo>
                <a:lnTo>
                  <a:pt x="3" y="369"/>
                </a:lnTo>
                <a:lnTo>
                  <a:pt x="7" y="385"/>
                </a:lnTo>
                <a:lnTo>
                  <a:pt x="10" y="400"/>
                </a:lnTo>
                <a:lnTo>
                  <a:pt x="14" y="415"/>
                </a:lnTo>
                <a:lnTo>
                  <a:pt x="20" y="430"/>
                </a:lnTo>
                <a:lnTo>
                  <a:pt x="25" y="445"/>
                </a:lnTo>
                <a:lnTo>
                  <a:pt x="31" y="459"/>
                </a:lnTo>
                <a:lnTo>
                  <a:pt x="39" y="473"/>
                </a:lnTo>
                <a:lnTo>
                  <a:pt x="46" y="486"/>
                </a:lnTo>
                <a:lnTo>
                  <a:pt x="55" y="499"/>
                </a:lnTo>
                <a:lnTo>
                  <a:pt x="64" y="512"/>
                </a:lnTo>
                <a:lnTo>
                  <a:pt x="73" y="524"/>
                </a:lnTo>
                <a:lnTo>
                  <a:pt x="84" y="535"/>
                </a:lnTo>
                <a:lnTo>
                  <a:pt x="94" y="546"/>
                </a:lnTo>
                <a:lnTo>
                  <a:pt x="105" y="557"/>
                </a:lnTo>
                <a:lnTo>
                  <a:pt x="117" y="568"/>
                </a:lnTo>
                <a:lnTo>
                  <a:pt x="129" y="577"/>
                </a:lnTo>
                <a:lnTo>
                  <a:pt x="142" y="586"/>
                </a:lnTo>
                <a:lnTo>
                  <a:pt x="155" y="594"/>
                </a:lnTo>
                <a:lnTo>
                  <a:pt x="168" y="602"/>
                </a:lnTo>
                <a:lnTo>
                  <a:pt x="182" y="608"/>
                </a:lnTo>
                <a:lnTo>
                  <a:pt x="195" y="615"/>
                </a:lnTo>
                <a:lnTo>
                  <a:pt x="210" y="621"/>
                </a:lnTo>
                <a:lnTo>
                  <a:pt x="225" y="627"/>
                </a:lnTo>
                <a:lnTo>
                  <a:pt x="241" y="631"/>
                </a:lnTo>
                <a:lnTo>
                  <a:pt x="256" y="634"/>
                </a:lnTo>
                <a:lnTo>
                  <a:pt x="272" y="637"/>
                </a:lnTo>
                <a:lnTo>
                  <a:pt x="288" y="638"/>
                </a:lnTo>
                <a:lnTo>
                  <a:pt x="304" y="641"/>
                </a:lnTo>
                <a:lnTo>
                  <a:pt x="320" y="641"/>
                </a:lnTo>
                <a:lnTo>
                  <a:pt x="335" y="641"/>
                </a:lnTo>
                <a:lnTo>
                  <a:pt x="349" y="639"/>
                </a:lnTo>
                <a:lnTo>
                  <a:pt x="363" y="637"/>
                </a:lnTo>
                <a:lnTo>
                  <a:pt x="377" y="635"/>
                </a:lnTo>
                <a:lnTo>
                  <a:pt x="391" y="633"/>
                </a:lnTo>
                <a:lnTo>
                  <a:pt x="405" y="630"/>
                </a:lnTo>
                <a:lnTo>
                  <a:pt x="417" y="625"/>
                </a:lnTo>
                <a:lnTo>
                  <a:pt x="430" y="621"/>
                </a:lnTo>
                <a:lnTo>
                  <a:pt x="443" y="616"/>
                </a:lnTo>
                <a:lnTo>
                  <a:pt x="456" y="610"/>
                </a:lnTo>
                <a:lnTo>
                  <a:pt x="468" y="604"/>
                </a:lnTo>
                <a:lnTo>
                  <a:pt x="480" y="598"/>
                </a:lnTo>
                <a:lnTo>
                  <a:pt x="491" y="591"/>
                </a:lnTo>
                <a:lnTo>
                  <a:pt x="503" y="584"/>
                </a:lnTo>
                <a:lnTo>
                  <a:pt x="514" y="575"/>
                </a:lnTo>
                <a:lnTo>
                  <a:pt x="525" y="567"/>
                </a:lnTo>
                <a:lnTo>
                  <a:pt x="851" y="892"/>
                </a:lnTo>
                <a:lnTo>
                  <a:pt x="855" y="897"/>
                </a:lnTo>
                <a:lnTo>
                  <a:pt x="860" y="899"/>
                </a:lnTo>
                <a:lnTo>
                  <a:pt x="866" y="901"/>
                </a:lnTo>
                <a:lnTo>
                  <a:pt x="871" y="901"/>
                </a:lnTo>
                <a:lnTo>
                  <a:pt x="878" y="901"/>
                </a:lnTo>
                <a:lnTo>
                  <a:pt x="883" y="899"/>
                </a:lnTo>
                <a:lnTo>
                  <a:pt x="888" y="897"/>
                </a:lnTo>
                <a:lnTo>
                  <a:pt x="893" y="892"/>
                </a:lnTo>
                <a:lnTo>
                  <a:pt x="897" y="888"/>
                </a:lnTo>
                <a:lnTo>
                  <a:pt x="899" y="883"/>
                </a:lnTo>
                <a:lnTo>
                  <a:pt x="901" y="877"/>
                </a:lnTo>
                <a:lnTo>
                  <a:pt x="902" y="871"/>
                </a:lnTo>
                <a:lnTo>
                  <a:pt x="901" y="866"/>
                </a:lnTo>
                <a:lnTo>
                  <a:pt x="899" y="860"/>
                </a:lnTo>
                <a:lnTo>
                  <a:pt x="897" y="855"/>
                </a:lnTo>
                <a:lnTo>
                  <a:pt x="893" y="85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grpSp>
        <p:nvGrpSpPr>
          <p:cNvPr id="85" name="Group 84" descr="Icon of computer monitors.">
            <a:extLst>
              <a:ext uri="{FF2B5EF4-FFF2-40B4-BE49-F238E27FC236}">
                <a16:creationId xmlns:a16="http://schemas.microsoft.com/office/drawing/2014/main" id="{A97EEAA0-CE6D-46A9-9837-67DD5CDA8CE9}"/>
              </a:ext>
            </a:extLst>
          </p:cNvPr>
          <p:cNvGrpSpPr/>
          <p:nvPr/>
        </p:nvGrpSpPr>
        <p:grpSpPr>
          <a:xfrm>
            <a:off x="4277123" y="1359245"/>
            <a:ext cx="287338" cy="258762"/>
            <a:chOff x="304800" y="5129213"/>
            <a:chExt cx="287338" cy="258762"/>
          </a:xfrm>
          <a:solidFill>
            <a:schemeClr val="bg1"/>
          </a:solidFill>
        </p:grpSpPr>
        <p:sp>
          <p:nvSpPr>
            <p:cNvPr id="86" name="Freeform 1630">
              <a:extLst>
                <a:ext uri="{FF2B5EF4-FFF2-40B4-BE49-F238E27FC236}">
                  <a16:creationId xmlns:a16="http://schemas.microsoft.com/office/drawing/2014/main" id="{CD9DD3B0-9FD5-473E-A718-FEFF0355FBCA}"/>
                </a:ext>
              </a:extLst>
            </p:cNvPr>
            <p:cNvSpPr>
              <a:spLocks/>
            </p:cNvSpPr>
            <p:nvPr/>
          </p:nvSpPr>
          <p:spPr bwMode="auto">
            <a:xfrm>
              <a:off x="381000" y="5224463"/>
              <a:ext cx="134938" cy="38100"/>
            </a:xfrm>
            <a:custGeom>
              <a:avLst/>
              <a:gdLst>
                <a:gd name="T0" fmla="*/ 176 w 423"/>
                <a:gd name="T1" fmla="*/ 120 h 120"/>
                <a:gd name="T2" fmla="*/ 247 w 423"/>
                <a:gd name="T3" fmla="*/ 120 h 120"/>
                <a:gd name="T4" fmla="*/ 252 w 423"/>
                <a:gd name="T5" fmla="*/ 108 h 120"/>
                <a:gd name="T6" fmla="*/ 260 w 423"/>
                <a:gd name="T7" fmla="*/ 97 h 120"/>
                <a:gd name="T8" fmla="*/ 269 w 423"/>
                <a:gd name="T9" fmla="*/ 86 h 120"/>
                <a:gd name="T10" fmla="*/ 280 w 423"/>
                <a:gd name="T11" fmla="*/ 77 h 120"/>
                <a:gd name="T12" fmla="*/ 291 w 423"/>
                <a:gd name="T13" fmla="*/ 71 h 120"/>
                <a:gd name="T14" fmla="*/ 304 w 423"/>
                <a:gd name="T15" fmla="*/ 65 h 120"/>
                <a:gd name="T16" fmla="*/ 311 w 423"/>
                <a:gd name="T17" fmla="*/ 63 h 120"/>
                <a:gd name="T18" fmla="*/ 318 w 423"/>
                <a:gd name="T19" fmla="*/ 62 h 120"/>
                <a:gd name="T20" fmla="*/ 325 w 423"/>
                <a:gd name="T21" fmla="*/ 61 h 120"/>
                <a:gd name="T22" fmla="*/ 332 w 423"/>
                <a:gd name="T23" fmla="*/ 61 h 120"/>
                <a:gd name="T24" fmla="*/ 423 w 423"/>
                <a:gd name="T25" fmla="*/ 61 h 120"/>
                <a:gd name="T26" fmla="*/ 423 w 423"/>
                <a:gd name="T27" fmla="*/ 31 h 120"/>
                <a:gd name="T28" fmla="*/ 423 w 423"/>
                <a:gd name="T29" fmla="*/ 22 h 120"/>
                <a:gd name="T30" fmla="*/ 420 w 423"/>
                <a:gd name="T31" fmla="*/ 14 h 120"/>
                <a:gd name="T32" fmla="*/ 418 w 423"/>
                <a:gd name="T33" fmla="*/ 8 h 120"/>
                <a:gd name="T34" fmla="*/ 415 w 423"/>
                <a:gd name="T35" fmla="*/ 0 h 120"/>
                <a:gd name="T36" fmla="*/ 363 w 423"/>
                <a:gd name="T37" fmla="*/ 0 h 120"/>
                <a:gd name="T38" fmla="*/ 61 w 423"/>
                <a:gd name="T39" fmla="*/ 0 h 120"/>
                <a:gd name="T40" fmla="*/ 9 w 423"/>
                <a:gd name="T41" fmla="*/ 0 h 120"/>
                <a:gd name="T42" fmla="*/ 6 w 423"/>
                <a:gd name="T43" fmla="*/ 8 h 120"/>
                <a:gd name="T44" fmla="*/ 2 w 423"/>
                <a:gd name="T45" fmla="*/ 14 h 120"/>
                <a:gd name="T46" fmla="*/ 1 w 423"/>
                <a:gd name="T47" fmla="*/ 22 h 120"/>
                <a:gd name="T48" fmla="*/ 0 w 423"/>
                <a:gd name="T49" fmla="*/ 31 h 120"/>
                <a:gd name="T50" fmla="*/ 0 w 423"/>
                <a:gd name="T51" fmla="*/ 61 h 120"/>
                <a:gd name="T52" fmla="*/ 91 w 423"/>
                <a:gd name="T53" fmla="*/ 61 h 120"/>
                <a:gd name="T54" fmla="*/ 99 w 423"/>
                <a:gd name="T55" fmla="*/ 61 h 120"/>
                <a:gd name="T56" fmla="*/ 105 w 423"/>
                <a:gd name="T57" fmla="*/ 62 h 120"/>
                <a:gd name="T58" fmla="*/ 112 w 423"/>
                <a:gd name="T59" fmla="*/ 63 h 120"/>
                <a:gd name="T60" fmla="*/ 120 w 423"/>
                <a:gd name="T61" fmla="*/ 65 h 120"/>
                <a:gd name="T62" fmla="*/ 132 w 423"/>
                <a:gd name="T63" fmla="*/ 71 h 120"/>
                <a:gd name="T64" fmla="*/ 144 w 423"/>
                <a:gd name="T65" fmla="*/ 77 h 120"/>
                <a:gd name="T66" fmla="*/ 154 w 423"/>
                <a:gd name="T67" fmla="*/ 86 h 120"/>
                <a:gd name="T68" fmla="*/ 163 w 423"/>
                <a:gd name="T69" fmla="*/ 97 h 120"/>
                <a:gd name="T70" fmla="*/ 170 w 423"/>
                <a:gd name="T71" fmla="*/ 108 h 120"/>
                <a:gd name="T72" fmla="*/ 176 w 423"/>
                <a:gd name="T73"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3" h="120">
                  <a:moveTo>
                    <a:pt x="176" y="120"/>
                  </a:moveTo>
                  <a:lnTo>
                    <a:pt x="247" y="120"/>
                  </a:lnTo>
                  <a:lnTo>
                    <a:pt x="252" y="108"/>
                  </a:lnTo>
                  <a:lnTo>
                    <a:pt x="260" y="97"/>
                  </a:lnTo>
                  <a:lnTo>
                    <a:pt x="269" y="86"/>
                  </a:lnTo>
                  <a:lnTo>
                    <a:pt x="280" y="77"/>
                  </a:lnTo>
                  <a:lnTo>
                    <a:pt x="291" y="71"/>
                  </a:lnTo>
                  <a:lnTo>
                    <a:pt x="304" y="65"/>
                  </a:lnTo>
                  <a:lnTo>
                    <a:pt x="311" y="63"/>
                  </a:lnTo>
                  <a:lnTo>
                    <a:pt x="318" y="62"/>
                  </a:lnTo>
                  <a:lnTo>
                    <a:pt x="325" y="61"/>
                  </a:lnTo>
                  <a:lnTo>
                    <a:pt x="332" y="61"/>
                  </a:lnTo>
                  <a:lnTo>
                    <a:pt x="423" y="61"/>
                  </a:lnTo>
                  <a:lnTo>
                    <a:pt x="423" y="31"/>
                  </a:lnTo>
                  <a:lnTo>
                    <a:pt x="423" y="22"/>
                  </a:lnTo>
                  <a:lnTo>
                    <a:pt x="420" y="14"/>
                  </a:lnTo>
                  <a:lnTo>
                    <a:pt x="418" y="8"/>
                  </a:lnTo>
                  <a:lnTo>
                    <a:pt x="415" y="0"/>
                  </a:lnTo>
                  <a:lnTo>
                    <a:pt x="363" y="0"/>
                  </a:lnTo>
                  <a:lnTo>
                    <a:pt x="61" y="0"/>
                  </a:lnTo>
                  <a:lnTo>
                    <a:pt x="9" y="0"/>
                  </a:lnTo>
                  <a:lnTo>
                    <a:pt x="6" y="8"/>
                  </a:lnTo>
                  <a:lnTo>
                    <a:pt x="2" y="14"/>
                  </a:lnTo>
                  <a:lnTo>
                    <a:pt x="1" y="22"/>
                  </a:lnTo>
                  <a:lnTo>
                    <a:pt x="0" y="31"/>
                  </a:lnTo>
                  <a:lnTo>
                    <a:pt x="0" y="61"/>
                  </a:lnTo>
                  <a:lnTo>
                    <a:pt x="91" y="61"/>
                  </a:lnTo>
                  <a:lnTo>
                    <a:pt x="99" y="61"/>
                  </a:lnTo>
                  <a:lnTo>
                    <a:pt x="105" y="62"/>
                  </a:lnTo>
                  <a:lnTo>
                    <a:pt x="112" y="63"/>
                  </a:lnTo>
                  <a:lnTo>
                    <a:pt x="120" y="65"/>
                  </a:lnTo>
                  <a:lnTo>
                    <a:pt x="132" y="71"/>
                  </a:lnTo>
                  <a:lnTo>
                    <a:pt x="144" y="77"/>
                  </a:lnTo>
                  <a:lnTo>
                    <a:pt x="154" y="86"/>
                  </a:lnTo>
                  <a:lnTo>
                    <a:pt x="163" y="97"/>
                  </a:lnTo>
                  <a:lnTo>
                    <a:pt x="170" y="108"/>
                  </a:lnTo>
                  <a:lnTo>
                    <a:pt x="17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631">
              <a:extLst>
                <a:ext uri="{FF2B5EF4-FFF2-40B4-BE49-F238E27FC236}">
                  <a16:creationId xmlns:a16="http://schemas.microsoft.com/office/drawing/2014/main" id="{99F6D614-3AD7-472A-92A9-85406C4F4B20}"/>
                </a:ext>
              </a:extLst>
            </p:cNvPr>
            <p:cNvSpPr>
              <a:spLocks noEditPoints="1"/>
            </p:cNvSpPr>
            <p:nvPr/>
          </p:nvSpPr>
          <p:spPr bwMode="auto">
            <a:xfrm>
              <a:off x="390525" y="5129213"/>
              <a:ext cx="115888" cy="85725"/>
            </a:xfrm>
            <a:custGeom>
              <a:avLst/>
              <a:gdLst>
                <a:gd name="T0" fmla="*/ 60 w 362"/>
                <a:gd name="T1" fmla="*/ 72 h 271"/>
                <a:gd name="T2" fmla="*/ 62 w 362"/>
                <a:gd name="T3" fmla="*/ 66 h 271"/>
                <a:gd name="T4" fmla="*/ 66 w 362"/>
                <a:gd name="T5" fmla="*/ 62 h 271"/>
                <a:gd name="T6" fmla="*/ 72 w 362"/>
                <a:gd name="T7" fmla="*/ 60 h 271"/>
                <a:gd name="T8" fmla="*/ 287 w 362"/>
                <a:gd name="T9" fmla="*/ 60 h 271"/>
                <a:gd name="T10" fmla="*/ 292 w 362"/>
                <a:gd name="T11" fmla="*/ 61 h 271"/>
                <a:gd name="T12" fmla="*/ 297 w 362"/>
                <a:gd name="T13" fmla="*/ 64 h 271"/>
                <a:gd name="T14" fmla="*/ 300 w 362"/>
                <a:gd name="T15" fmla="*/ 70 h 271"/>
                <a:gd name="T16" fmla="*/ 301 w 362"/>
                <a:gd name="T17" fmla="*/ 75 h 271"/>
                <a:gd name="T18" fmla="*/ 301 w 362"/>
                <a:gd name="T19" fmla="*/ 229 h 271"/>
                <a:gd name="T20" fmla="*/ 299 w 362"/>
                <a:gd name="T21" fmla="*/ 234 h 271"/>
                <a:gd name="T22" fmla="*/ 294 w 362"/>
                <a:gd name="T23" fmla="*/ 239 h 271"/>
                <a:gd name="T24" fmla="*/ 289 w 362"/>
                <a:gd name="T25" fmla="*/ 241 h 271"/>
                <a:gd name="T26" fmla="*/ 75 w 362"/>
                <a:gd name="T27" fmla="*/ 241 h 271"/>
                <a:gd name="T28" fmla="*/ 69 w 362"/>
                <a:gd name="T29" fmla="*/ 240 h 271"/>
                <a:gd name="T30" fmla="*/ 64 w 362"/>
                <a:gd name="T31" fmla="*/ 237 h 271"/>
                <a:gd name="T32" fmla="*/ 61 w 362"/>
                <a:gd name="T33" fmla="*/ 231 h 271"/>
                <a:gd name="T34" fmla="*/ 60 w 362"/>
                <a:gd name="T35" fmla="*/ 226 h 271"/>
                <a:gd name="T36" fmla="*/ 332 w 362"/>
                <a:gd name="T37" fmla="*/ 271 h 271"/>
                <a:gd name="T38" fmla="*/ 362 w 362"/>
                <a:gd name="T39" fmla="*/ 60 h 271"/>
                <a:gd name="T40" fmla="*/ 361 w 362"/>
                <a:gd name="T41" fmla="*/ 47 h 271"/>
                <a:gd name="T42" fmla="*/ 357 w 362"/>
                <a:gd name="T43" fmla="*/ 36 h 271"/>
                <a:gd name="T44" fmla="*/ 352 w 362"/>
                <a:gd name="T45" fmla="*/ 26 h 271"/>
                <a:gd name="T46" fmla="*/ 344 w 362"/>
                <a:gd name="T47" fmla="*/ 18 h 271"/>
                <a:gd name="T48" fmla="*/ 335 w 362"/>
                <a:gd name="T49" fmla="*/ 10 h 271"/>
                <a:gd name="T50" fmla="*/ 325 w 362"/>
                <a:gd name="T51" fmla="*/ 4 h 271"/>
                <a:gd name="T52" fmla="*/ 313 w 362"/>
                <a:gd name="T53" fmla="*/ 1 h 271"/>
                <a:gd name="T54" fmla="*/ 301 w 362"/>
                <a:gd name="T55" fmla="*/ 0 h 271"/>
                <a:gd name="T56" fmla="*/ 54 w 362"/>
                <a:gd name="T57" fmla="*/ 0 h 271"/>
                <a:gd name="T58" fmla="*/ 42 w 362"/>
                <a:gd name="T59" fmla="*/ 2 h 271"/>
                <a:gd name="T60" fmla="*/ 31 w 362"/>
                <a:gd name="T61" fmla="*/ 7 h 271"/>
                <a:gd name="T62" fmla="*/ 21 w 362"/>
                <a:gd name="T63" fmla="*/ 13 h 271"/>
                <a:gd name="T64" fmla="*/ 13 w 362"/>
                <a:gd name="T65" fmla="*/ 21 h 271"/>
                <a:gd name="T66" fmla="*/ 7 w 362"/>
                <a:gd name="T67" fmla="*/ 31 h 271"/>
                <a:gd name="T68" fmla="*/ 2 w 362"/>
                <a:gd name="T69" fmla="*/ 42 h 271"/>
                <a:gd name="T70" fmla="*/ 0 w 362"/>
                <a:gd name="T71" fmla="*/ 54 h 271"/>
                <a:gd name="T72" fmla="*/ 0 w 362"/>
                <a:gd name="T73" fmla="*/ 271 h 271"/>
                <a:gd name="T74" fmla="*/ 332 w 362"/>
                <a:gd name="T75"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2" h="271">
                  <a:moveTo>
                    <a:pt x="60" y="75"/>
                  </a:moveTo>
                  <a:lnTo>
                    <a:pt x="60" y="72"/>
                  </a:lnTo>
                  <a:lnTo>
                    <a:pt x="61" y="68"/>
                  </a:lnTo>
                  <a:lnTo>
                    <a:pt x="62" y="66"/>
                  </a:lnTo>
                  <a:lnTo>
                    <a:pt x="64" y="64"/>
                  </a:lnTo>
                  <a:lnTo>
                    <a:pt x="66" y="62"/>
                  </a:lnTo>
                  <a:lnTo>
                    <a:pt x="69" y="61"/>
                  </a:lnTo>
                  <a:lnTo>
                    <a:pt x="72" y="60"/>
                  </a:lnTo>
                  <a:lnTo>
                    <a:pt x="75" y="60"/>
                  </a:lnTo>
                  <a:lnTo>
                    <a:pt x="287" y="60"/>
                  </a:lnTo>
                  <a:lnTo>
                    <a:pt x="289" y="60"/>
                  </a:lnTo>
                  <a:lnTo>
                    <a:pt x="292" y="61"/>
                  </a:lnTo>
                  <a:lnTo>
                    <a:pt x="294" y="62"/>
                  </a:lnTo>
                  <a:lnTo>
                    <a:pt x="297" y="64"/>
                  </a:lnTo>
                  <a:lnTo>
                    <a:pt x="299" y="66"/>
                  </a:lnTo>
                  <a:lnTo>
                    <a:pt x="300" y="70"/>
                  </a:lnTo>
                  <a:lnTo>
                    <a:pt x="301" y="72"/>
                  </a:lnTo>
                  <a:lnTo>
                    <a:pt x="301" y="75"/>
                  </a:lnTo>
                  <a:lnTo>
                    <a:pt x="301" y="226"/>
                  </a:lnTo>
                  <a:lnTo>
                    <a:pt x="301" y="229"/>
                  </a:lnTo>
                  <a:lnTo>
                    <a:pt x="300" y="231"/>
                  </a:lnTo>
                  <a:lnTo>
                    <a:pt x="299" y="234"/>
                  </a:lnTo>
                  <a:lnTo>
                    <a:pt x="297" y="237"/>
                  </a:lnTo>
                  <a:lnTo>
                    <a:pt x="294" y="239"/>
                  </a:lnTo>
                  <a:lnTo>
                    <a:pt x="292" y="240"/>
                  </a:lnTo>
                  <a:lnTo>
                    <a:pt x="289" y="241"/>
                  </a:lnTo>
                  <a:lnTo>
                    <a:pt x="287" y="241"/>
                  </a:lnTo>
                  <a:lnTo>
                    <a:pt x="75" y="241"/>
                  </a:lnTo>
                  <a:lnTo>
                    <a:pt x="72" y="241"/>
                  </a:lnTo>
                  <a:lnTo>
                    <a:pt x="69" y="240"/>
                  </a:lnTo>
                  <a:lnTo>
                    <a:pt x="66" y="239"/>
                  </a:lnTo>
                  <a:lnTo>
                    <a:pt x="64" y="237"/>
                  </a:lnTo>
                  <a:lnTo>
                    <a:pt x="62" y="234"/>
                  </a:lnTo>
                  <a:lnTo>
                    <a:pt x="61" y="231"/>
                  </a:lnTo>
                  <a:lnTo>
                    <a:pt x="60" y="229"/>
                  </a:lnTo>
                  <a:lnTo>
                    <a:pt x="60" y="226"/>
                  </a:lnTo>
                  <a:lnTo>
                    <a:pt x="60" y="75"/>
                  </a:lnTo>
                  <a:close/>
                  <a:moveTo>
                    <a:pt x="332" y="271"/>
                  </a:moveTo>
                  <a:lnTo>
                    <a:pt x="362" y="271"/>
                  </a:lnTo>
                  <a:lnTo>
                    <a:pt x="362" y="60"/>
                  </a:lnTo>
                  <a:lnTo>
                    <a:pt x="362" y="54"/>
                  </a:lnTo>
                  <a:lnTo>
                    <a:pt x="361" y="47"/>
                  </a:lnTo>
                  <a:lnTo>
                    <a:pt x="358" y="42"/>
                  </a:lnTo>
                  <a:lnTo>
                    <a:pt x="357" y="36"/>
                  </a:lnTo>
                  <a:lnTo>
                    <a:pt x="354" y="31"/>
                  </a:lnTo>
                  <a:lnTo>
                    <a:pt x="352" y="26"/>
                  </a:lnTo>
                  <a:lnTo>
                    <a:pt x="347" y="21"/>
                  </a:lnTo>
                  <a:lnTo>
                    <a:pt x="344" y="18"/>
                  </a:lnTo>
                  <a:lnTo>
                    <a:pt x="340" y="13"/>
                  </a:lnTo>
                  <a:lnTo>
                    <a:pt x="335" y="10"/>
                  </a:lnTo>
                  <a:lnTo>
                    <a:pt x="330" y="7"/>
                  </a:lnTo>
                  <a:lnTo>
                    <a:pt x="325" y="4"/>
                  </a:lnTo>
                  <a:lnTo>
                    <a:pt x="320" y="2"/>
                  </a:lnTo>
                  <a:lnTo>
                    <a:pt x="313" y="1"/>
                  </a:lnTo>
                  <a:lnTo>
                    <a:pt x="308" y="0"/>
                  </a:lnTo>
                  <a:lnTo>
                    <a:pt x="301" y="0"/>
                  </a:lnTo>
                  <a:lnTo>
                    <a:pt x="60" y="0"/>
                  </a:lnTo>
                  <a:lnTo>
                    <a:pt x="54" y="0"/>
                  </a:lnTo>
                  <a:lnTo>
                    <a:pt x="48" y="1"/>
                  </a:lnTo>
                  <a:lnTo>
                    <a:pt x="42" y="2"/>
                  </a:lnTo>
                  <a:lnTo>
                    <a:pt x="37" y="4"/>
                  </a:lnTo>
                  <a:lnTo>
                    <a:pt x="31" y="7"/>
                  </a:lnTo>
                  <a:lnTo>
                    <a:pt x="27" y="10"/>
                  </a:lnTo>
                  <a:lnTo>
                    <a:pt x="21" y="13"/>
                  </a:lnTo>
                  <a:lnTo>
                    <a:pt x="18" y="18"/>
                  </a:lnTo>
                  <a:lnTo>
                    <a:pt x="13" y="21"/>
                  </a:lnTo>
                  <a:lnTo>
                    <a:pt x="10" y="26"/>
                  </a:lnTo>
                  <a:lnTo>
                    <a:pt x="7" y="31"/>
                  </a:lnTo>
                  <a:lnTo>
                    <a:pt x="5" y="36"/>
                  </a:lnTo>
                  <a:lnTo>
                    <a:pt x="2" y="42"/>
                  </a:lnTo>
                  <a:lnTo>
                    <a:pt x="1" y="47"/>
                  </a:lnTo>
                  <a:lnTo>
                    <a:pt x="0" y="54"/>
                  </a:lnTo>
                  <a:lnTo>
                    <a:pt x="0" y="60"/>
                  </a:lnTo>
                  <a:lnTo>
                    <a:pt x="0" y="271"/>
                  </a:lnTo>
                  <a:lnTo>
                    <a:pt x="30" y="271"/>
                  </a:lnTo>
                  <a:lnTo>
                    <a:pt x="332"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632">
              <a:extLst>
                <a:ext uri="{FF2B5EF4-FFF2-40B4-BE49-F238E27FC236}">
                  <a16:creationId xmlns:a16="http://schemas.microsoft.com/office/drawing/2014/main" id="{32C10E2D-7492-462D-9F53-98946445AD6D}"/>
                </a:ext>
              </a:extLst>
            </p:cNvPr>
            <p:cNvSpPr>
              <a:spLocks/>
            </p:cNvSpPr>
            <p:nvPr/>
          </p:nvSpPr>
          <p:spPr bwMode="auto">
            <a:xfrm>
              <a:off x="457200" y="5349875"/>
              <a:ext cx="134938" cy="38100"/>
            </a:xfrm>
            <a:custGeom>
              <a:avLst/>
              <a:gdLst>
                <a:gd name="T0" fmla="*/ 422 w 423"/>
                <a:gd name="T1" fmla="*/ 18 h 121"/>
                <a:gd name="T2" fmla="*/ 422 w 423"/>
                <a:gd name="T3" fmla="*/ 17 h 121"/>
                <a:gd name="T4" fmla="*/ 422 w 423"/>
                <a:gd name="T5" fmla="*/ 17 h 121"/>
                <a:gd name="T6" fmla="*/ 419 w 423"/>
                <a:gd name="T7" fmla="*/ 10 h 121"/>
                <a:gd name="T8" fmla="*/ 417 w 423"/>
                <a:gd name="T9" fmla="*/ 5 h 121"/>
                <a:gd name="T10" fmla="*/ 417 w 423"/>
                <a:gd name="T11" fmla="*/ 4 h 121"/>
                <a:gd name="T12" fmla="*/ 416 w 423"/>
                <a:gd name="T13" fmla="*/ 4 h 121"/>
                <a:gd name="T14" fmla="*/ 415 w 423"/>
                <a:gd name="T15" fmla="*/ 2 h 121"/>
                <a:gd name="T16" fmla="*/ 415 w 423"/>
                <a:gd name="T17" fmla="*/ 0 h 121"/>
                <a:gd name="T18" fmla="*/ 9 w 423"/>
                <a:gd name="T19" fmla="*/ 0 h 121"/>
                <a:gd name="T20" fmla="*/ 8 w 423"/>
                <a:gd name="T21" fmla="*/ 2 h 121"/>
                <a:gd name="T22" fmla="*/ 7 w 423"/>
                <a:gd name="T23" fmla="*/ 4 h 121"/>
                <a:gd name="T24" fmla="*/ 7 w 423"/>
                <a:gd name="T25" fmla="*/ 4 h 121"/>
                <a:gd name="T26" fmla="*/ 7 w 423"/>
                <a:gd name="T27" fmla="*/ 5 h 121"/>
                <a:gd name="T28" fmla="*/ 5 w 423"/>
                <a:gd name="T29" fmla="*/ 10 h 121"/>
                <a:gd name="T30" fmla="*/ 2 w 423"/>
                <a:gd name="T31" fmla="*/ 17 h 121"/>
                <a:gd name="T32" fmla="*/ 2 w 423"/>
                <a:gd name="T33" fmla="*/ 17 h 121"/>
                <a:gd name="T34" fmla="*/ 2 w 423"/>
                <a:gd name="T35" fmla="*/ 18 h 121"/>
                <a:gd name="T36" fmla="*/ 1 w 423"/>
                <a:gd name="T37" fmla="*/ 24 h 121"/>
                <a:gd name="T38" fmla="*/ 0 w 423"/>
                <a:gd name="T39" fmla="*/ 30 h 121"/>
                <a:gd name="T40" fmla="*/ 0 w 423"/>
                <a:gd name="T41" fmla="*/ 107 h 121"/>
                <a:gd name="T42" fmla="*/ 1 w 423"/>
                <a:gd name="T43" fmla="*/ 109 h 121"/>
                <a:gd name="T44" fmla="*/ 2 w 423"/>
                <a:gd name="T45" fmla="*/ 112 h 121"/>
                <a:gd name="T46" fmla="*/ 4 w 423"/>
                <a:gd name="T47" fmla="*/ 114 h 121"/>
                <a:gd name="T48" fmla="*/ 6 w 423"/>
                <a:gd name="T49" fmla="*/ 117 h 121"/>
                <a:gd name="T50" fmla="*/ 8 w 423"/>
                <a:gd name="T51" fmla="*/ 119 h 121"/>
                <a:gd name="T52" fmla="*/ 10 w 423"/>
                <a:gd name="T53" fmla="*/ 120 h 121"/>
                <a:gd name="T54" fmla="*/ 12 w 423"/>
                <a:gd name="T55" fmla="*/ 121 h 121"/>
                <a:gd name="T56" fmla="*/ 16 w 423"/>
                <a:gd name="T57" fmla="*/ 121 h 121"/>
                <a:gd name="T58" fmla="*/ 408 w 423"/>
                <a:gd name="T59" fmla="*/ 121 h 121"/>
                <a:gd name="T60" fmla="*/ 412 w 423"/>
                <a:gd name="T61" fmla="*/ 121 h 121"/>
                <a:gd name="T62" fmla="*/ 414 w 423"/>
                <a:gd name="T63" fmla="*/ 120 h 121"/>
                <a:gd name="T64" fmla="*/ 416 w 423"/>
                <a:gd name="T65" fmla="*/ 119 h 121"/>
                <a:gd name="T66" fmla="*/ 418 w 423"/>
                <a:gd name="T67" fmla="*/ 117 h 121"/>
                <a:gd name="T68" fmla="*/ 421 w 423"/>
                <a:gd name="T69" fmla="*/ 114 h 121"/>
                <a:gd name="T70" fmla="*/ 422 w 423"/>
                <a:gd name="T71" fmla="*/ 112 h 121"/>
                <a:gd name="T72" fmla="*/ 423 w 423"/>
                <a:gd name="T73" fmla="*/ 109 h 121"/>
                <a:gd name="T74" fmla="*/ 423 w 423"/>
                <a:gd name="T75" fmla="*/ 107 h 121"/>
                <a:gd name="T76" fmla="*/ 423 w 423"/>
                <a:gd name="T77" fmla="*/ 30 h 121"/>
                <a:gd name="T78" fmla="*/ 423 w 423"/>
                <a:gd name="T79" fmla="*/ 24 h 121"/>
                <a:gd name="T80" fmla="*/ 422 w 423"/>
                <a:gd name="T81"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2" y="18"/>
                  </a:moveTo>
                  <a:lnTo>
                    <a:pt x="422" y="17"/>
                  </a:lnTo>
                  <a:lnTo>
                    <a:pt x="422" y="17"/>
                  </a:lnTo>
                  <a:lnTo>
                    <a:pt x="419" y="10"/>
                  </a:lnTo>
                  <a:lnTo>
                    <a:pt x="417" y="5"/>
                  </a:lnTo>
                  <a:lnTo>
                    <a:pt x="417" y="4"/>
                  </a:lnTo>
                  <a:lnTo>
                    <a:pt x="416" y="4"/>
                  </a:lnTo>
                  <a:lnTo>
                    <a:pt x="415" y="2"/>
                  </a:lnTo>
                  <a:lnTo>
                    <a:pt x="415" y="0"/>
                  </a:lnTo>
                  <a:lnTo>
                    <a:pt x="9" y="0"/>
                  </a:lnTo>
                  <a:lnTo>
                    <a:pt x="8" y="2"/>
                  </a:lnTo>
                  <a:lnTo>
                    <a:pt x="7" y="4"/>
                  </a:lnTo>
                  <a:lnTo>
                    <a:pt x="7" y="4"/>
                  </a:lnTo>
                  <a:lnTo>
                    <a:pt x="7" y="5"/>
                  </a:lnTo>
                  <a:lnTo>
                    <a:pt x="5" y="10"/>
                  </a:lnTo>
                  <a:lnTo>
                    <a:pt x="2" y="17"/>
                  </a:lnTo>
                  <a:lnTo>
                    <a:pt x="2" y="17"/>
                  </a:lnTo>
                  <a:lnTo>
                    <a:pt x="2" y="18"/>
                  </a:lnTo>
                  <a:lnTo>
                    <a:pt x="1" y="24"/>
                  </a:lnTo>
                  <a:lnTo>
                    <a:pt x="0" y="30"/>
                  </a:lnTo>
                  <a:lnTo>
                    <a:pt x="0" y="107"/>
                  </a:lnTo>
                  <a:lnTo>
                    <a:pt x="1" y="109"/>
                  </a:lnTo>
                  <a:lnTo>
                    <a:pt x="2" y="112"/>
                  </a:lnTo>
                  <a:lnTo>
                    <a:pt x="4" y="114"/>
                  </a:lnTo>
                  <a:lnTo>
                    <a:pt x="6" y="117"/>
                  </a:lnTo>
                  <a:lnTo>
                    <a:pt x="8" y="119"/>
                  </a:lnTo>
                  <a:lnTo>
                    <a:pt x="10" y="120"/>
                  </a:lnTo>
                  <a:lnTo>
                    <a:pt x="12" y="121"/>
                  </a:lnTo>
                  <a:lnTo>
                    <a:pt x="16" y="121"/>
                  </a:lnTo>
                  <a:lnTo>
                    <a:pt x="408" y="121"/>
                  </a:lnTo>
                  <a:lnTo>
                    <a:pt x="412" y="121"/>
                  </a:lnTo>
                  <a:lnTo>
                    <a:pt x="414" y="120"/>
                  </a:lnTo>
                  <a:lnTo>
                    <a:pt x="416" y="119"/>
                  </a:lnTo>
                  <a:lnTo>
                    <a:pt x="418" y="117"/>
                  </a:lnTo>
                  <a:lnTo>
                    <a:pt x="421" y="114"/>
                  </a:lnTo>
                  <a:lnTo>
                    <a:pt x="422" y="112"/>
                  </a:lnTo>
                  <a:lnTo>
                    <a:pt x="423" y="109"/>
                  </a:lnTo>
                  <a:lnTo>
                    <a:pt x="423" y="107"/>
                  </a:lnTo>
                  <a:lnTo>
                    <a:pt x="423" y="30"/>
                  </a:lnTo>
                  <a:lnTo>
                    <a:pt x="423" y="24"/>
                  </a:lnTo>
                  <a:lnTo>
                    <a:pt x="42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1633">
              <a:extLst>
                <a:ext uri="{FF2B5EF4-FFF2-40B4-BE49-F238E27FC236}">
                  <a16:creationId xmlns:a16="http://schemas.microsoft.com/office/drawing/2014/main" id="{4FA8B819-0160-4EA0-86E9-6D9D4C17F168}"/>
                </a:ext>
              </a:extLst>
            </p:cNvPr>
            <p:cNvSpPr>
              <a:spLocks noEditPoints="1"/>
            </p:cNvSpPr>
            <p:nvPr/>
          </p:nvSpPr>
          <p:spPr bwMode="auto">
            <a:xfrm>
              <a:off x="468313" y="5253038"/>
              <a:ext cx="114300" cy="87313"/>
            </a:xfrm>
            <a:custGeom>
              <a:avLst/>
              <a:gdLst>
                <a:gd name="T0" fmla="*/ 302 w 362"/>
                <a:gd name="T1" fmla="*/ 227 h 273"/>
                <a:gd name="T2" fmla="*/ 301 w 362"/>
                <a:gd name="T3" fmla="*/ 233 h 273"/>
                <a:gd name="T4" fmla="*/ 298 w 362"/>
                <a:gd name="T5" fmla="*/ 237 h 273"/>
                <a:gd name="T6" fmla="*/ 292 w 362"/>
                <a:gd name="T7" fmla="*/ 241 h 273"/>
                <a:gd name="T8" fmla="*/ 287 w 362"/>
                <a:gd name="T9" fmla="*/ 242 h 273"/>
                <a:gd name="T10" fmla="*/ 72 w 362"/>
                <a:gd name="T11" fmla="*/ 242 h 273"/>
                <a:gd name="T12" fmla="*/ 67 w 362"/>
                <a:gd name="T13" fmla="*/ 239 h 273"/>
                <a:gd name="T14" fmla="*/ 63 w 362"/>
                <a:gd name="T15" fmla="*/ 235 h 273"/>
                <a:gd name="T16" fmla="*/ 61 w 362"/>
                <a:gd name="T17" fmla="*/ 231 h 273"/>
                <a:gd name="T18" fmla="*/ 60 w 362"/>
                <a:gd name="T19" fmla="*/ 76 h 273"/>
                <a:gd name="T20" fmla="*/ 61 w 362"/>
                <a:gd name="T21" fmla="*/ 70 h 273"/>
                <a:gd name="T22" fmla="*/ 64 w 362"/>
                <a:gd name="T23" fmla="*/ 66 h 273"/>
                <a:gd name="T24" fmla="*/ 70 w 362"/>
                <a:gd name="T25" fmla="*/ 62 h 273"/>
                <a:gd name="T26" fmla="*/ 75 w 362"/>
                <a:gd name="T27" fmla="*/ 61 h 273"/>
                <a:gd name="T28" fmla="*/ 290 w 362"/>
                <a:gd name="T29" fmla="*/ 61 h 273"/>
                <a:gd name="T30" fmla="*/ 296 w 362"/>
                <a:gd name="T31" fmla="*/ 64 h 273"/>
                <a:gd name="T32" fmla="*/ 299 w 362"/>
                <a:gd name="T33" fmla="*/ 68 h 273"/>
                <a:gd name="T34" fmla="*/ 301 w 362"/>
                <a:gd name="T35" fmla="*/ 73 h 273"/>
                <a:gd name="T36" fmla="*/ 60 w 362"/>
                <a:gd name="T37" fmla="*/ 0 h 273"/>
                <a:gd name="T38" fmla="*/ 42 w 362"/>
                <a:gd name="T39" fmla="*/ 4 h 273"/>
                <a:gd name="T40" fmla="*/ 27 w 362"/>
                <a:gd name="T41" fmla="*/ 12 h 273"/>
                <a:gd name="T42" fmla="*/ 18 w 362"/>
                <a:gd name="T43" fmla="*/ 18 h 273"/>
                <a:gd name="T44" fmla="*/ 5 w 362"/>
                <a:gd name="T45" fmla="*/ 38 h 273"/>
                <a:gd name="T46" fmla="*/ 1 w 362"/>
                <a:gd name="T47" fmla="*/ 49 h 273"/>
                <a:gd name="T48" fmla="*/ 0 w 362"/>
                <a:gd name="T49" fmla="*/ 61 h 273"/>
                <a:gd name="T50" fmla="*/ 362 w 362"/>
                <a:gd name="T51" fmla="*/ 273 h 273"/>
                <a:gd name="T52" fmla="*/ 362 w 362"/>
                <a:gd name="T53" fmla="*/ 55 h 273"/>
                <a:gd name="T54" fmla="*/ 360 w 362"/>
                <a:gd name="T55" fmla="*/ 44 h 273"/>
                <a:gd name="T56" fmla="*/ 352 w 362"/>
                <a:gd name="T57" fmla="*/ 27 h 273"/>
                <a:gd name="T58" fmla="*/ 340 w 362"/>
                <a:gd name="T59" fmla="*/ 15 h 273"/>
                <a:gd name="T60" fmla="*/ 328 w 362"/>
                <a:gd name="T61" fmla="*/ 7 h 273"/>
                <a:gd name="T62" fmla="*/ 311 w 362"/>
                <a:gd name="T63" fmla="*/ 2 h 273"/>
                <a:gd name="T64" fmla="*/ 121 w 362"/>
                <a:gd name="T6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2" h="273">
                  <a:moveTo>
                    <a:pt x="302" y="76"/>
                  </a:moveTo>
                  <a:lnTo>
                    <a:pt x="302" y="227"/>
                  </a:lnTo>
                  <a:lnTo>
                    <a:pt x="301" y="231"/>
                  </a:lnTo>
                  <a:lnTo>
                    <a:pt x="301" y="233"/>
                  </a:lnTo>
                  <a:lnTo>
                    <a:pt x="299" y="235"/>
                  </a:lnTo>
                  <a:lnTo>
                    <a:pt x="298" y="237"/>
                  </a:lnTo>
                  <a:lnTo>
                    <a:pt x="296" y="239"/>
                  </a:lnTo>
                  <a:lnTo>
                    <a:pt x="292" y="241"/>
                  </a:lnTo>
                  <a:lnTo>
                    <a:pt x="290" y="242"/>
                  </a:lnTo>
                  <a:lnTo>
                    <a:pt x="287" y="242"/>
                  </a:lnTo>
                  <a:lnTo>
                    <a:pt x="75" y="242"/>
                  </a:lnTo>
                  <a:lnTo>
                    <a:pt x="72" y="242"/>
                  </a:lnTo>
                  <a:lnTo>
                    <a:pt x="70" y="241"/>
                  </a:lnTo>
                  <a:lnTo>
                    <a:pt x="67" y="239"/>
                  </a:lnTo>
                  <a:lnTo>
                    <a:pt x="64" y="237"/>
                  </a:lnTo>
                  <a:lnTo>
                    <a:pt x="63" y="235"/>
                  </a:lnTo>
                  <a:lnTo>
                    <a:pt x="61" y="233"/>
                  </a:lnTo>
                  <a:lnTo>
                    <a:pt x="61" y="231"/>
                  </a:lnTo>
                  <a:lnTo>
                    <a:pt x="60" y="227"/>
                  </a:lnTo>
                  <a:lnTo>
                    <a:pt x="60" y="76"/>
                  </a:lnTo>
                  <a:lnTo>
                    <a:pt x="61" y="73"/>
                  </a:lnTo>
                  <a:lnTo>
                    <a:pt x="61" y="70"/>
                  </a:lnTo>
                  <a:lnTo>
                    <a:pt x="63" y="68"/>
                  </a:lnTo>
                  <a:lnTo>
                    <a:pt x="64" y="66"/>
                  </a:lnTo>
                  <a:lnTo>
                    <a:pt x="67" y="64"/>
                  </a:lnTo>
                  <a:lnTo>
                    <a:pt x="70" y="62"/>
                  </a:lnTo>
                  <a:lnTo>
                    <a:pt x="72" y="61"/>
                  </a:lnTo>
                  <a:lnTo>
                    <a:pt x="75" y="61"/>
                  </a:lnTo>
                  <a:lnTo>
                    <a:pt x="287" y="61"/>
                  </a:lnTo>
                  <a:lnTo>
                    <a:pt x="290" y="61"/>
                  </a:lnTo>
                  <a:lnTo>
                    <a:pt x="292" y="62"/>
                  </a:lnTo>
                  <a:lnTo>
                    <a:pt x="296" y="64"/>
                  </a:lnTo>
                  <a:lnTo>
                    <a:pt x="298" y="66"/>
                  </a:lnTo>
                  <a:lnTo>
                    <a:pt x="299" y="68"/>
                  </a:lnTo>
                  <a:lnTo>
                    <a:pt x="301" y="70"/>
                  </a:lnTo>
                  <a:lnTo>
                    <a:pt x="301" y="73"/>
                  </a:lnTo>
                  <a:lnTo>
                    <a:pt x="302" y="76"/>
                  </a:lnTo>
                  <a:close/>
                  <a:moveTo>
                    <a:pt x="60" y="0"/>
                  </a:moveTo>
                  <a:lnTo>
                    <a:pt x="51" y="2"/>
                  </a:lnTo>
                  <a:lnTo>
                    <a:pt x="42" y="4"/>
                  </a:lnTo>
                  <a:lnTo>
                    <a:pt x="35" y="7"/>
                  </a:lnTo>
                  <a:lnTo>
                    <a:pt x="27" y="12"/>
                  </a:lnTo>
                  <a:lnTo>
                    <a:pt x="22" y="15"/>
                  </a:lnTo>
                  <a:lnTo>
                    <a:pt x="18" y="18"/>
                  </a:lnTo>
                  <a:lnTo>
                    <a:pt x="10" y="27"/>
                  </a:lnTo>
                  <a:lnTo>
                    <a:pt x="5" y="38"/>
                  </a:lnTo>
                  <a:lnTo>
                    <a:pt x="2" y="44"/>
                  </a:lnTo>
                  <a:lnTo>
                    <a:pt x="1" y="49"/>
                  </a:lnTo>
                  <a:lnTo>
                    <a:pt x="0" y="55"/>
                  </a:lnTo>
                  <a:lnTo>
                    <a:pt x="0" y="61"/>
                  </a:lnTo>
                  <a:lnTo>
                    <a:pt x="0" y="273"/>
                  </a:lnTo>
                  <a:lnTo>
                    <a:pt x="362" y="273"/>
                  </a:lnTo>
                  <a:lnTo>
                    <a:pt x="362" y="61"/>
                  </a:lnTo>
                  <a:lnTo>
                    <a:pt x="362" y="55"/>
                  </a:lnTo>
                  <a:lnTo>
                    <a:pt x="361" y="49"/>
                  </a:lnTo>
                  <a:lnTo>
                    <a:pt x="360" y="44"/>
                  </a:lnTo>
                  <a:lnTo>
                    <a:pt x="358" y="38"/>
                  </a:lnTo>
                  <a:lnTo>
                    <a:pt x="352" y="27"/>
                  </a:lnTo>
                  <a:lnTo>
                    <a:pt x="344" y="18"/>
                  </a:lnTo>
                  <a:lnTo>
                    <a:pt x="340" y="15"/>
                  </a:lnTo>
                  <a:lnTo>
                    <a:pt x="335" y="12"/>
                  </a:lnTo>
                  <a:lnTo>
                    <a:pt x="328" y="7"/>
                  </a:lnTo>
                  <a:lnTo>
                    <a:pt x="320" y="4"/>
                  </a:lnTo>
                  <a:lnTo>
                    <a:pt x="311" y="2"/>
                  </a:lnTo>
                  <a:lnTo>
                    <a:pt x="302" y="0"/>
                  </a:lnTo>
                  <a:lnTo>
                    <a:pt x="121"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1634">
              <a:extLst>
                <a:ext uri="{FF2B5EF4-FFF2-40B4-BE49-F238E27FC236}">
                  <a16:creationId xmlns:a16="http://schemas.microsoft.com/office/drawing/2014/main" id="{2C93C243-2B14-4681-B84A-CD4AAEC1D316}"/>
                </a:ext>
              </a:extLst>
            </p:cNvPr>
            <p:cNvSpPr>
              <a:spLocks noEditPoints="1"/>
            </p:cNvSpPr>
            <p:nvPr/>
          </p:nvSpPr>
          <p:spPr bwMode="auto">
            <a:xfrm>
              <a:off x="314325" y="5253038"/>
              <a:ext cx="115888" cy="87313"/>
            </a:xfrm>
            <a:custGeom>
              <a:avLst/>
              <a:gdLst>
                <a:gd name="T0" fmla="*/ 302 w 363"/>
                <a:gd name="T1" fmla="*/ 231 h 273"/>
                <a:gd name="T2" fmla="*/ 300 w 363"/>
                <a:gd name="T3" fmla="*/ 235 h 273"/>
                <a:gd name="T4" fmla="*/ 295 w 363"/>
                <a:gd name="T5" fmla="*/ 239 h 273"/>
                <a:gd name="T6" fmla="*/ 290 w 363"/>
                <a:gd name="T7" fmla="*/ 242 h 273"/>
                <a:gd name="T8" fmla="*/ 75 w 363"/>
                <a:gd name="T9" fmla="*/ 242 h 273"/>
                <a:gd name="T10" fmla="*/ 70 w 363"/>
                <a:gd name="T11" fmla="*/ 241 h 273"/>
                <a:gd name="T12" fmla="*/ 65 w 363"/>
                <a:gd name="T13" fmla="*/ 237 h 273"/>
                <a:gd name="T14" fmla="*/ 62 w 363"/>
                <a:gd name="T15" fmla="*/ 233 h 273"/>
                <a:gd name="T16" fmla="*/ 61 w 363"/>
                <a:gd name="T17" fmla="*/ 227 h 273"/>
                <a:gd name="T18" fmla="*/ 61 w 363"/>
                <a:gd name="T19" fmla="*/ 73 h 273"/>
                <a:gd name="T20" fmla="*/ 63 w 363"/>
                <a:gd name="T21" fmla="*/ 68 h 273"/>
                <a:gd name="T22" fmla="*/ 67 w 363"/>
                <a:gd name="T23" fmla="*/ 64 h 273"/>
                <a:gd name="T24" fmla="*/ 73 w 363"/>
                <a:gd name="T25" fmla="*/ 61 h 273"/>
                <a:gd name="T26" fmla="*/ 286 w 363"/>
                <a:gd name="T27" fmla="*/ 61 h 273"/>
                <a:gd name="T28" fmla="*/ 293 w 363"/>
                <a:gd name="T29" fmla="*/ 62 h 273"/>
                <a:gd name="T30" fmla="*/ 297 w 363"/>
                <a:gd name="T31" fmla="*/ 66 h 273"/>
                <a:gd name="T32" fmla="*/ 301 w 363"/>
                <a:gd name="T33" fmla="*/ 70 h 273"/>
                <a:gd name="T34" fmla="*/ 302 w 363"/>
                <a:gd name="T35" fmla="*/ 76 h 273"/>
                <a:gd name="T36" fmla="*/ 363 w 363"/>
                <a:gd name="T37" fmla="*/ 61 h 273"/>
                <a:gd name="T38" fmla="*/ 362 w 363"/>
                <a:gd name="T39" fmla="*/ 49 h 273"/>
                <a:gd name="T40" fmla="*/ 357 w 363"/>
                <a:gd name="T41" fmla="*/ 38 h 273"/>
                <a:gd name="T42" fmla="*/ 345 w 363"/>
                <a:gd name="T43" fmla="*/ 18 h 273"/>
                <a:gd name="T44" fmla="*/ 336 w 363"/>
                <a:gd name="T45" fmla="*/ 12 h 273"/>
                <a:gd name="T46" fmla="*/ 320 w 363"/>
                <a:gd name="T47" fmla="*/ 4 h 273"/>
                <a:gd name="T48" fmla="*/ 302 w 363"/>
                <a:gd name="T49" fmla="*/ 0 h 273"/>
                <a:gd name="T50" fmla="*/ 61 w 363"/>
                <a:gd name="T51" fmla="*/ 0 h 273"/>
                <a:gd name="T52" fmla="*/ 43 w 363"/>
                <a:gd name="T53" fmla="*/ 4 h 273"/>
                <a:gd name="T54" fmla="*/ 26 w 363"/>
                <a:gd name="T55" fmla="*/ 12 h 273"/>
                <a:gd name="T56" fmla="*/ 18 w 363"/>
                <a:gd name="T57" fmla="*/ 18 h 273"/>
                <a:gd name="T58" fmla="*/ 5 w 363"/>
                <a:gd name="T59" fmla="*/ 38 h 273"/>
                <a:gd name="T60" fmla="*/ 1 w 363"/>
                <a:gd name="T61" fmla="*/ 49 h 273"/>
                <a:gd name="T62" fmla="*/ 0 w 363"/>
                <a:gd name="T63" fmla="*/ 61 h 273"/>
                <a:gd name="T64" fmla="*/ 363 w 363"/>
                <a:gd name="T65"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3" h="273">
                  <a:moveTo>
                    <a:pt x="302" y="227"/>
                  </a:moveTo>
                  <a:lnTo>
                    <a:pt x="302" y="231"/>
                  </a:lnTo>
                  <a:lnTo>
                    <a:pt x="301" y="233"/>
                  </a:lnTo>
                  <a:lnTo>
                    <a:pt x="300" y="235"/>
                  </a:lnTo>
                  <a:lnTo>
                    <a:pt x="297" y="237"/>
                  </a:lnTo>
                  <a:lnTo>
                    <a:pt x="295" y="239"/>
                  </a:lnTo>
                  <a:lnTo>
                    <a:pt x="293" y="241"/>
                  </a:lnTo>
                  <a:lnTo>
                    <a:pt x="290" y="242"/>
                  </a:lnTo>
                  <a:lnTo>
                    <a:pt x="286" y="242"/>
                  </a:lnTo>
                  <a:lnTo>
                    <a:pt x="75" y="242"/>
                  </a:lnTo>
                  <a:lnTo>
                    <a:pt x="73" y="242"/>
                  </a:lnTo>
                  <a:lnTo>
                    <a:pt x="70" y="241"/>
                  </a:lnTo>
                  <a:lnTo>
                    <a:pt x="67" y="239"/>
                  </a:lnTo>
                  <a:lnTo>
                    <a:pt x="65" y="237"/>
                  </a:lnTo>
                  <a:lnTo>
                    <a:pt x="63" y="235"/>
                  </a:lnTo>
                  <a:lnTo>
                    <a:pt x="62" y="233"/>
                  </a:lnTo>
                  <a:lnTo>
                    <a:pt x="61" y="231"/>
                  </a:lnTo>
                  <a:lnTo>
                    <a:pt x="61" y="227"/>
                  </a:lnTo>
                  <a:lnTo>
                    <a:pt x="61" y="76"/>
                  </a:lnTo>
                  <a:lnTo>
                    <a:pt x="61" y="73"/>
                  </a:lnTo>
                  <a:lnTo>
                    <a:pt x="62" y="70"/>
                  </a:lnTo>
                  <a:lnTo>
                    <a:pt x="63" y="68"/>
                  </a:lnTo>
                  <a:lnTo>
                    <a:pt x="65" y="66"/>
                  </a:lnTo>
                  <a:lnTo>
                    <a:pt x="67" y="64"/>
                  </a:lnTo>
                  <a:lnTo>
                    <a:pt x="70" y="62"/>
                  </a:lnTo>
                  <a:lnTo>
                    <a:pt x="73" y="61"/>
                  </a:lnTo>
                  <a:lnTo>
                    <a:pt x="75" y="61"/>
                  </a:lnTo>
                  <a:lnTo>
                    <a:pt x="286" y="61"/>
                  </a:lnTo>
                  <a:lnTo>
                    <a:pt x="290" y="61"/>
                  </a:lnTo>
                  <a:lnTo>
                    <a:pt x="293" y="62"/>
                  </a:lnTo>
                  <a:lnTo>
                    <a:pt x="295" y="64"/>
                  </a:lnTo>
                  <a:lnTo>
                    <a:pt x="297" y="66"/>
                  </a:lnTo>
                  <a:lnTo>
                    <a:pt x="300" y="68"/>
                  </a:lnTo>
                  <a:lnTo>
                    <a:pt x="301" y="70"/>
                  </a:lnTo>
                  <a:lnTo>
                    <a:pt x="302" y="73"/>
                  </a:lnTo>
                  <a:lnTo>
                    <a:pt x="302" y="76"/>
                  </a:lnTo>
                  <a:lnTo>
                    <a:pt x="302" y="227"/>
                  </a:lnTo>
                  <a:close/>
                  <a:moveTo>
                    <a:pt x="363" y="61"/>
                  </a:moveTo>
                  <a:lnTo>
                    <a:pt x="362" y="55"/>
                  </a:lnTo>
                  <a:lnTo>
                    <a:pt x="362" y="49"/>
                  </a:lnTo>
                  <a:lnTo>
                    <a:pt x="359" y="44"/>
                  </a:lnTo>
                  <a:lnTo>
                    <a:pt x="357" y="38"/>
                  </a:lnTo>
                  <a:lnTo>
                    <a:pt x="352" y="27"/>
                  </a:lnTo>
                  <a:lnTo>
                    <a:pt x="345" y="18"/>
                  </a:lnTo>
                  <a:lnTo>
                    <a:pt x="341" y="15"/>
                  </a:lnTo>
                  <a:lnTo>
                    <a:pt x="336" y="12"/>
                  </a:lnTo>
                  <a:lnTo>
                    <a:pt x="328" y="7"/>
                  </a:lnTo>
                  <a:lnTo>
                    <a:pt x="320" y="4"/>
                  </a:lnTo>
                  <a:lnTo>
                    <a:pt x="311" y="2"/>
                  </a:lnTo>
                  <a:lnTo>
                    <a:pt x="302" y="0"/>
                  </a:lnTo>
                  <a:lnTo>
                    <a:pt x="242" y="0"/>
                  </a:lnTo>
                  <a:lnTo>
                    <a:pt x="61" y="0"/>
                  </a:lnTo>
                  <a:lnTo>
                    <a:pt x="52" y="2"/>
                  </a:lnTo>
                  <a:lnTo>
                    <a:pt x="43" y="4"/>
                  </a:lnTo>
                  <a:lnTo>
                    <a:pt x="34" y="7"/>
                  </a:lnTo>
                  <a:lnTo>
                    <a:pt x="26" y="12"/>
                  </a:lnTo>
                  <a:lnTo>
                    <a:pt x="22" y="15"/>
                  </a:lnTo>
                  <a:lnTo>
                    <a:pt x="18" y="18"/>
                  </a:lnTo>
                  <a:lnTo>
                    <a:pt x="11" y="27"/>
                  </a:lnTo>
                  <a:lnTo>
                    <a:pt x="5" y="38"/>
                  </a:lnTo>
                  <a:lnTo>
                    <a:pt x="3" y="44"/>
                  </a:lnTo>
                  <a:lnTo>
                    <a:pt x="1" y="49"/>
                  </a:lnTo>
                  <a:lnTo>
                    <a:pt x="1" y="55"/>
                  </a:lnTo>
                  <a:lnTo>
                    <a:pt x="0" y="61"/>
                  </a:lnTo>
                  <a:lnTo>
                    <a:pt x="0" y="273"/>
                  </a:lnTo>
                  <a:lnTo>
                    <a:pt x="363" y="273"/>
                  </a:lnTo>
                  <a:lnTo>
                    <a:pt x="36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1635">
              <a:extLst>
                <a:ext uri="{FF2B5EF4-FFF2-40B4-BE49-F238E27FC236}">
                  <a16:creationId xmlns:a16="http://schemas.microsoft.com/office/drawing/2014/main" id="{220CF904-6E1F-487B-91DB-61DBBB3EE278}"/>
                </a:ext>
              </a:extLst>
            </p:cNvPr>
            <p:cNvSpPr>
              <a:spLocks/>
            </p:cNvSpPr>
            <p:nvPr/>
          </p:nvSpPr>
          <p:spPr bwMode="auto">
            <a:xfrm>
              <a:off x="304800" y="5349875"/>
              <a:ext cx="134938" cy="38100"/>
            </a:xfrm>
            <a:custGeom>
              <a:avLst/>
              <a:gdLst>
                <a:gd name="T0" fmla="*/ 420 w 423"/>
                <a:gd name="T1" fmla="*/ 16 h 121"/>
                <a:gd name="T2" fmla="*/ 419 w 423"/>
                <a:gd name="T3" fmla="*/ 10 h 121"/>
                <a:gd name="T4" fmla="*/ 416 w 423"/>
                <a:gd name="T5" fmla="*/ 5 h 121"/>
                <a:gd name="T6" fmla="*/ 416 w 423"/>
                <a:gd name="T7" fmla="*/ 4 h 121"/>
                <a:gd name="T8" fmla="*/ 416 w 423"/>
                <a:gd name="T9" fmla="*/ 4 h 121"/>
                <a:gd name="T10" fmla="*/ 415 w 423"/>
                <a:gd name="T11" fmla="*/ 2 h 121"/>
                <a:gd name="T12" fmla="*/ 414 w 423"/>
                <a:gd name="T13" fmla="*/ 0 h 121"/>
                <a:gd name="T14" fmla="*/ 9 w 423"/>
                <a:gd name="T15" fmla="*/ 0 h 121"/>
                <a:gd name="T16" fmla="*/ 8 w 423"/>
                <a:gd name="T17" fmla="*/ 2 h 121"/>
                <a:gd name="T18" fmla="*/ 7 w 423"/>
                <a:gd name="T19" fmla="*/ 4 h 121"/>
                <a:gd name="T20" fmla="*/ 7 w 423"/>
                <a:gd name="T21" fmla="*/ 4 h 121"/>
                <a:gd name="T22" fmla="*/ 7 w 423"/>
                <a:gd name="T23" fmla="*/ 5 h 121"/>
                <a:gd name="T24" fmla="*/ 3 w 423"/>
                <a:gd name="T25" fmla="*/ 10 h 121"/>
                <a:gd name="T26" fmla="*/ 2 w 423"/>
                <a:gd name="T27" fmla="*/ 17 h 121"/>
                <a:gd name="T28" fmla="*/ 2 w 423"/>
                <a:gd name="T29" fmla="*/ 17 h 121"/>
                <a:gd name="T30" fmla="*/ 1 w 423"/>
                <a:gd name="T31" fmla="*/ 18 h 121"/>
                <a:gd name="T32" fmla="*/ 0 w 423"/>
                <a:gd name="T33" fmla="*/ 24 h 121"/>
                <a:gd name="T34" fmla="*/ 0 w 423"/>
                <a:gd name="T35" fmla="*/ 30 h 121"/>
                <a:gd name="T36" fmla="*/ 0 w 423"/>
                <a:gd name="T37" fmla="*/ 107 h 121"/>
                <a:gd name="T38" fmla="*/ 0 w 423"/>
                <a:gd name="T39" fmla="*/ 109 h 121"/>
                <a:gd name="T40" fmla="*/ 1 w 423"/>
                <a:gd name="T41" fmla="*/ 112 h 121"/>
                <a:gd name="T42" fmla="*/ 2 w 423"/>
                <a:gd name="T43" fmla="*/ 114 h 121"/>
                <a:gd name="T44" fmla="*/ 4 w 423"/>
                <a:gd name="T45" fmla="*/ 117 h 121"/>
                <a:gd name="T46" fmla="*/ 7 w 423"/>
                <a:gd name="T47" fmla="*/ 119 h 121"/>
                <a:gd name="T48" fmla="*/ 9 w 423"/>
                <a:gd name="T49" fmla="*/ 120 h 121"/>
                <a:gd name="T50" fmla="*/ 12 w 423"/>
                <a:gd name="T51" fmla="*/ 121 h 121"/>
                <a:gd name="T52" fmla="*/ 15 w 423"/>
                <a:gd name="T53" fmla="*/ 121 h 121"/>
                <a:gd name="T54" fmla="*/ 407 w 423"/>
                <a:gd name="T55" fmla="*/ 121 h 121"/>
                <a:gd name="T56" fmla="*/ 410 w 423"/>
                <a:gd name="T57" fmla="*/ 121 h 121"/>
                <a:gd name="T58" fmla="*/ 414 w 423"/>
                <a:gd name="T59" fmla="*/ 120 h 121"/>
                <a:gd name="T60" fmla="*/ 416 w 423"/>
                <a:gd name="T61" fmla="*/ 119 h 121"/>
                <a:gd name="T62" fmla="*/ 418 w 423"/>
                <a:gd name="T63" fmla="*/ 117 h 121"/>
                <a:gd name="T64" fmla="*/ 420 w 423"/>
                <a:gd name="T65" fmla="*/ 114 h 121"/>
                <a:gd name="T66" fmla="*/ 421 w 423"/>
                <a:gd name="T67" fmla="*/ 112 h 121"/>
                <a:gd name="T68" fmla="*/ 423 w 423"/>
                <a:gd name="T69" fmla="*/ 109 h 121"/>
                <a:gd name="T70" fmla="*/ 423 w 423"/>
                <a:gd name="T71" fmla="*/ 107 h 121"/>
                <a:gd name="T72" fmla="*/ 423 w 423"/>
                <a:gd name="T73" fmla="*/ 30 h 121"/>
                <a:gd name="T74" fmla="*/ 423 w 423"/>
                <a:gd name="T75" fmla="*/ 24 h 121"/>
                <a:gd name="T76" fmla="*/ 421 w 423"/>
                <a:gd name="T77" fmla="*/ 18 h 121"/>
                <a:gd name="T78" fmla="*/ 420 w 423"/>
                <a:gd name="T79" fmla="*/ 17 h 121"/>
                <a:gd name="T80" fmla="*/ 420 w 423"/>
                <a:gd name="T81"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0" y="16"/>
                  </a:moveTo>
                  <a:lnTo>
                    <a:pt x="419" y="10"/>
                  </a:lnTo>
                  <a:lnTo>
                    <a:pt x="416" y="5"/>
                  </a:lnTo>
                  <a:lnTo>
                    <a:pt x="416" y="4"/>
                  </a:lnTo>
                  <a:lnTo>
                    <a:pt x="416" y="4"/>
                  </a:lnTo>
                  <a:lnTo>
                    <a:pt x="415" y="2"/>
                  </a:lnTo>
                  <a:lnTo>
                    <a:pt x="414" y="0"/>
                  </a:lnTo>
                  <a:lnTo>
                    <a:pt x="9" y="0"/>
                  </a:lnTo>
                  <a:lnTo>
                    <a:pt x="8" y="2"/>
                  </a:lnTo>
                  <a:lnTo>
                    <a:pt x="7" y="4"/>
                  </a:lnTo>
                  <a:lnTo>
                    <a:pt x="7" y="4"/>
                  </a:lnTo>
                  <a:lnTo>
                    <a:pt x="7" y="5"/>
                  </a:lnTo>
                  <a:lnTo>
                    <a:pt x="3" y="10"/>
                  </a:lnTo>
                  <a:lnTo>
                    <a:pt x="2" y="17"/>
                  </a:lnTo>
                  <a:lnTo>
                    <a:pt x="2" y="17"/>
                  </a:lnTo>
                  <a:lnTo>
                    <a:pt x="1" y="18"/>
                  </a:lnTo>
                  <a:lnTo>
                    <a:pt x="0" y="24"/>
                  </a:lnTo>
                  <a:lnTo>
                    <a:pt x="0" y="30"/>
                  </a:lnTo>
                  <a:lnTo>
                    <a:pt x="0" y="107"/>
                  </a:lnTo>
                  <a:lnTo>
                    <a:pt x="0" y="109"/>
                  </a:lnTo>
                  <a:lnTo>
                    <a:pt x="1" y="112"/>
                  </a:lnTo>
                  <a:lnTo>
                    <a:pt x="2" y="114"/>
                  </a:lnTo>
                  <a:lnTo>
                    <a:pt x="4" y="117"/>
                  </a:lnTo>
                  <a:lnTo>
                    <a:pt x="7" y="119"/>
                  </a:lnTo>
                  <a:lnTo>
                    <a:pt x="9" y="120"/>
                  </a:lnTo>
                  <a:lnTo>
                    <a:pt x="12" y="121"/>
                  </a:lnTo>
                  <a:lnTo>
                    <a:pt x="15" y="121"/>
                  </a:lnTo>
                  <a:lnTo>
                    <a:pt x="407" y="121"/>
                  </a:lnTo>
                  <a:lnTo>
                    <a:pt x="410" y="121"/>
                  </a:lnTo>
                  <a:lnTo>
                    <a:pt x="414" y="120"/>
                  </a:lnTo>
                  <a:lnTo>
                    <a:pt x="416" y="119"/>
                  </a:lnTo>
                  <a:lnTo>
                    <a:pt x="418" y="117"/>
                  </a:lnTo>
                  <a:lnTo>
                    <a:pt x="420" y="114"/>
                  </a:lnTo>
                  <a:lnTo>
                    <a:pt x="421" y="112"/>
                  </a:lnTo>
                  <a:lnTo>
                    <a:pt x="423" y="109"/>
                  </a:lnTo>
                  <a:lnTo>
                    <a:pt x="423" y="107"/>
                  </a:lnTo>
                  <a:lnTo>
                    <a:pt x="423" y="30"/>
                  </a:lnTo>
                  <a:lnTo>
                    <a:pt x="423" y="24"/>
                  </a:lnTo>
                  <a:lnTo>
                    <a:pt x="421" y="18"/>
                  </a:lnTo>
                  <a:lnTo>
                    <a:pt x="420" y="17"/>
                  </a:lnTo>
                  <a:lnTo>
                    <a:pt x="42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2" name="Group 91" descr="Icon of four squares.">
            <a:extLst>
              <a:ext uri="{FF2B5EF4-FFF2-40B4-BE49-F238E27FC236}">
                <a16:creationId xmlns:a16="http://schemas.microsoft.com/office/drawing/2014/main" id="{268D639A-62F0-4F2B-B632-5A45CD6DD132}"/>
              </a:ext>
              <a:ext uri="{C183D7F6-B498-43B3-948B-1728B52AA6E4}">
                <adec:decorative xmlns:adec="http://schemas.microsoft.com/office/drawing/2017/decorative" val="0"/>
              </a:ext>
            </a:extLst>
          </p:cNvPr>
          <p:cNvGrpSpPr/>
          <p:nvPr/>
        </p:nvGrpSpPr>
        <p:grpSpPr>
          <a:xfrm>
            <a:off x="5420916" y="1368977"/>
            <a:ext cx="287338" cy="285750"/>
            <a:chOff x="4900613" y="3937000"/>
            <a:chExt cx="287338" cy="285750"/>
          </a:xfrm>
          <a:solidFill>
            <a:schemeClr val="bg1"/>
          </a:solidFill>
        </p:grpSpPr>
        <p:sp>
          <p:nvSpPr>
            <p:cNvPr id="93" name="Freeform 4743">
              <a:extLst>
                <a:ext uri="{FF2B5EF4-FFF2-40B4-BE49-F238E27FC236}">
                  <a16:creationId xmlns:a16="http://schemas.microsoft.com/office/drawing/2014/main" id="{A654CD2F-871A-4BFA-805D-636E7B50540D}"/>
                </a:ext>
              </a:extLst>
            </p:cNvPr>
            <p:cNvSpPr>
              <a:spLocks/>
            </p:cNvSpPr>
            <p:nvPr/>
          </p:nvSpPr>
          <p:spPr bwMode="auto">
            <a:xfrm>
              <a:off x="4900613" y="3937000"/>
              <a:ext cx="133350" cy="38100"/>
            </a:xfrm>
            <a:custGeom>
              <a:avLst/>
              <a:gdLst>
                <a:gd name="T0" fmla="*/ 346 w 421"/>
                <a:gd name="T1" fmla="*/ 0 h 120"/>
                <a:gd name="T2" fmla="*/ 76 w 421"/>
                <a:gd name="T3" fmla="*/ 0 h 120"/>
                <a:gd name="T4" fmla="*/ 68 w 421"/>
                <a:gd name="T5" fmla="*/ 1 h 120"/>
                <a:gd name="T6" fmla="*/ 61 w 421"/>
                <a:gd name="T7" fmla="*/ 2 h 120"/>
                <a:gd name="T8" fmla="*/ 53 w 421"/>
                <a:gd name="T9" fmla="*/ 3 h 120"/>
                <a:gd name="T10" fmla="*/ 46 w 421"/>
                <a:gd name="T11" fmla="*/ 5 h 120"/>
                <a:gd name="T12" fmla="*/ 40 w 421"/>
                <a:gd name="T13" fmla="*/ 9 h 120"/>
                <a:gd name="T14" fmla="*/ 33 w 421"/>
                <a:gd name="T15" fmla="*/ 12 h 120"/>
                <a:gd name="T16" fmla="*/ 27 w 421"/>
                <a:gd name="T17" fmla="*/ 17 h 120"/>
                <a:gd name="T18" fmla="*/ 22 w 421"/>
                <a:gd name="T19" fmla="*/ 22 h 120"/>
                <a:gd name="T20" fmla="*/ 18 w 421"/>
                <a:gd name="T21" fmla="*/ 27 h 120"/>
                <a:gd name="T22" fmla="*/ 13 w 421"/>
                <a:gd name="T23" fmla="*/ 33 h 120"/>
                <a:gd name="T24" fmla="*/ 10 w 421"/>
                <a:gd name="T25" fmla="*/ 39 h 120"/>
                <a:gd name="T26" fmla="*/ 6 w 421"/>
                <a:gd name="T27" fmla="*/ 46 h 120"/>
                <a:gd name="T28" fmla="*/ 4 w 421"/>
                <a:gd name="T29" fmla="*/ 53 h 120"/>
                <a:gd name="T30" fmla="*/ 2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20 w 421"/>
                <a:gd name="T45" fmla="*/ 60 h 120"/>
                <a:gd name="T46" fmla="*/ 417 w 421"/>
                <a:gd name="T47" fmla="*/ 53 h 120"/>
                <a:gd name="T48" fmla="*/ 415 w 421"/>
                <a:gd name="T49" fmla="*/ 46 h 120"/>
                <a:gd name="T50" fmla="*/ 412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5 w 421"/>
                <a:gd name="T65" fmla="*/ 5 h 120"/>
                <a:gd name="T66" fmla="*/ 368 w 421"/>
                <a:gd name="T67" fmla="*/ 3 h 120"/>
                <a:gd name="T68" fmla="*/ 361 w 421"/>
                <a:gd name="T69" fmla="*/ 2 h 120"/>
                <a:gd name="T70" fmla="*/ 354 w 421"/>
                <a:gd name="T71" fmla="*/ 1 h 120"/>
                <a:gd name="T72" fmla="*/ 346 w 421"/>
                <a:gd name="T73" fmla="*/ 0 h 120"/>
                <a:gd name="T74" fmla="*/ 346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6" y="0"/>
                  </a:moveTo>
                  <a:lnTo>
                    <a:pt x="76" y="0"/>
                  </a:lnTo>
                  <a:lnTo>
                    <a:pt x="68" y="1"/>
                  </a:lnTo>
                  <a:lnTo>
                    <a:pt x="61" y="2"/>
                  </a:lnTo>
                  <a:lnTo>
                    <a:pt x="53" y="3"/>
                  </a:lnTo>
                  <a:lnTo>
                    <a:pt x="46" y="5"/>
                  </a:lnTo>
                  <a:lnTo>
                    <a:pt x="40" y="9"/>
                  </a:lnTo>
                  <a:lnTo>
                    <a:pt x="33" y="12"/>
                  </a:lnTo>
                  <a:lnTo>
                    <a:pt x="27" y="17"/>
                  </a:lnTo>
                  <a:lnTo>
                    <a:pt x="22" y="22"/>
                  </a:lnTo>
                  <a:lnTo>
                    <a:pt x="18" y="27"/>
                  </a:lnTo>
                  <a:lnTo>
                    <a:pt x="13" y="33"/>
                  </a:lnTo>
                  <a:lnTo>
                    <a:pt x="10" y="39"/>
                  </a:lnTo>
                  <a:lnTo>
                    <a:pt x="6" y="46"/>
                  </a:lnTo>
                  <a:lnTo>
                    <a:pt x="4" y="53"/>
                  </a:lnTo>
                  <a:lnTo>
                    <a:pt x="2" y="60"/>
                  </a:lnTo>
                  <a:lnTo>
                    <a:pt x="0" y="67"/>
                  </a:lnTo>
                  <a:lnTo>
                    <a:pt x="0" y="75"/>
                  </a:lnTo>
                  <a:lnTo>
                    <a:pt x="0" y="120"/>
                  </a:lnTo>
                  <a:lnTo>
                    <a:pt x="421" y="120"/>
                  </a:lnTo>
                  <a:lnTo>
                    <a:pt x="421" y="75"/>
                  </a:lnTo>
                  <a:lnTo>
                    <a:pt x="421" y="67"/>
                  </a:lnTo>
                  <a:lnTo>
                    <a:pt x="420" y="60"/>
                  </a:lnTo>
                  <a:lnTo>
                    <a:pt x="417" y="53"/>
                  </a:lnTo>
                  <a:lnTo>
                    <a:pt x="415" y="46"/>
                  </a:lnTo>
                  <a:lnTo>
                    <a:pt x="412" y="39"/>
                  </a:lnTo>
                  <a:lnTo>
                    <a:pt x="408" y="33"/>
                  </a:lnTo>
                  <a:lnTo>
                    <a:pt x="403" y="27"/>
                  </a:lnTo>
                  <a:lnTo>
                    <a:pt x="399" y="22"/>
                  </a:lnTo>
                  <a:lnTo>
                    <a:pt x="393" y="17"/>
                  </a:lnTo>
                  <a:lnTo>
                    <a:pt x="387" y="12"/>
                  </a:lnTo>
                  <a:lnTo>
                    <a:pt x="381" y="9"/>
                  </a:lnTo>
                  <a:lnTo>
                    <a:pt x="375" y="5"/>
                  </a:lnTo>
                  <a:lnTo>
                    <a:pt x="368" y="3"/>
                  </a:lnTo>
                  <a:lnTo>
                    <a:pt x="361" y="2"/>
                  </a:lnTo>
                  <a:lnTo>
                    <a:pt x="354" y="1"/>
                  </a:lnTo>
                  <a:lnTo>
                    <a:pt x="346" y="0"/>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4744">
              <a:extLst>
                <a:ext uri="{FF2B5EF4-FFF2-40B4-BE49-F238E27FC236}">
                  <a16:creationId xmlns:a16="http://schemas.microsoft.com/office/drawing/2014/main" id="{5A76ECC7-C209-476D-BB16-D2195C8DD95B}"/>
                </a:ext>
              </a:extLst>
            </p:cNvPr>
            <p:cNvSpPr>
              <a:spLocks/>
            </p:cNvSpPr>
            <p:nvPr/>
          </p:nvSpPr>
          <p:spPr bwMode="auto">
            <a:xfrm>
              <a:off x="4900613" y="3984625"/>
              <a:ext cx="133350" cy="85725"/>
            </a:xfrm>
            <a:custGeom>
              <a:avLst/>
              <a:gdLst>
                <a:gd name="T0" fmla="*/ 0 w 421"/>
                <a:gd name="T1" fmla="*/ 196 h 270"/>
                <a:gd name="T2" fmla="*/ 0 w 421"/>
                <a:gd name="T3" fmla="*/ 203 h 270"/>
                <a:gd name="T4" fmla="*/ 2 w 421"/>
                <a:gd name="T5" fmla="*/ 211 h 270"/>
                <a:gd name="T6" fmla="*/ 4 w 421"/>
                <a:gd name="T7" fmla="*/ 218 h 270"/>
                <a:gd name="T8" fmla="*/ 6 w 421"/>
                <a:gd name="T9" fmla="*/ 225 h 270"/>
                <a:gd name="T10" fmla="*/ 10 w 421"/>
                <a:gd name="T11" fmla="*/ 231 h 270"/>
                <a:gd name="T12" fmla="*/ 13 w 421"/>
                <a:gd name="T13" fmla="*/ 238 h 270"/>
                <a:gd name="T14" fmla="*/ 18 w 421"/>
                <a:gd name="T15" fmla="*/ 243 h 270"/>
                <a:gd name="T16" fmla="*/ 22 w 421"/>
                <a:gd name="T17" fmla="*/ 248 h 270"/>
                <a:gd name="T18" fmla="*/ 27 w 421"/>
                <a:gd name="T19" fmla="*/ 254 h 270"/>
                <a:gd name="T20" fmla="*/ 33 w 421"/>
                <a:gd name="T21" fmla="*/ 257 h 270"/>
                <a:gd name="T22" fmla="*/ 40 w 421"/>
                <a:gd name="T23" fmla="*/ 262 h 270"/>
                <a:gd name="T24" fmla="*/ 46 w 421"/>
                <a:gd name="T25" fmla="*/ 264 h 270"/>
                <a:gd name="T26" fmla="*/ 53 w 421"/>
                <a:gd name="T27" fmla="*/ 267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7 h 270"/>
                <a:gd name="T42" fmla="*/ 375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2 w 421"/>
                <a:gd name="T57" fmla="*/ 231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2" y="211"/>
                  </a:lnTo>
                  <a:lnTo>
                    <a:pt x="4" y="218"/>
                  </a:lnTo>
                  <a:lnTo>
                    <a:pt x="6" y="225"/>
                  </a:lnTo>
                  <a:lnTo>
                    <a:pt x="10" y="231"/>
                  </a:lnTo>
                  <a:lnTo>
                    <a:pt x="13" y="238"/>
                  </a:lnTo>
                  <a:lnTo>
                    <a:pt x="18" y="243"/>
                  </a:lnTo>
                  <a:lnTo>
                    <a:pt x="22" y="248"/>
                  </a:lnTo>
                  <a:lnTo>
                    <a:pt x="27" y="254"/>
                  </a:lnTo>
                  <a:lnTo>
                    <a:pt x="33" y="257"/>
                  </a:lnTo>
                  <a:lnTo>
                    <a:pt x="40" y="262"/>
                  </a:lnTo>
                  <a:lnTo>
                    <a:pt x="46" y="264"/>
                  </a:lnTo>
                  <a:lnTo>
                    <a:pt x="53" y="267"/>
                  </a:lnTo>
                  <a:lnTo>
                    <a:pt x="61" y="269"/>
                  </a:lnTo>
                  <a:lnTo>
                    <a:pt x="68" y="270"/>
                  </a:lnTo>
                  <a:lnTo>
                    <a:pt x="76" y="270"/>
                  </a:lnTo>
                  <a:lnTo>
                    <a:pt x="346" y="270"/>
                  </a:lnTo>
                  <a:lnTo>
                    <a:pt x="354" y="270"/>
                  </a:lnTo>
                  <a:lnTo>
                    <a:pt x="361" y="269"/>
                  </a:lnTo>
                  <a:lnTo>
                    <a:pt x="368" y="267"/>
                  </a:lnTo>
                  <a:lnTo>
                    <a:pt x="375" y="264"/>
                  </a:lnTo>
                  <a:lnTo>
                    <a:pt x="381" y="261"/>
                  </a:lnTo>
                  <a:lnTo>
                    <a:pt x="387" y="257"/>
                  </a:lnTo>
                  <a:lnTo>
                    <a:pt x="393" y="253"/>
                  </a:lnTo>
                  <a:lnTo>
                    <a:pt x="399" y="248"/>
                  </a:lnTo>
                  <a:lnTo>
                    <a:pt x="403" y="243"/>
                  </a:lnTo>
                  <a:lnTo>
                    <a:pt x="408" y="238"/>
                  </a:lnTo>
                  <a:lnTo>
                    <a:pt x="412" y="231"/>
                  </a:lnTo>
                  <a:lnTo>
                    <a:pt x="415" y="225"/>
                  </a:lnTo>
                  <a:lnTo>
                    <a:pt x="417" y="218"/>
                  </a:lnTo>
                  <a:lnTo>
                    <a:pt x="420"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4745">
              <a:extLst>
                <a:ext uri="{FF2B5EF4-FFF2-40B4-BE49-F238E27FC236}">
                  <a16:creationId xmlns:a16="http://schemas.microsoft.com/office/drawing/2014/main" id="{842A256B-87AA-4D95-A759-ECE316A17FF2}"/>
                </a:ext>
              </a:extLst>
            </p:cNvPr>
            <p:cNvSpPr>
              <a:spLocks/>
            </p:cNvSpPr>
            <p:nvPr/>
          </p:nvSpPr>
          <p:spPr bwMode="auto">
            <a:xfrm>
              <a:off x="5053013" y="3937000"/>
              <a:ext cx="134938" cy="38100"/>
            </a:xfrm>
            <a:custGeom>
              <a:avLst/>
              <a:gdLst>
                <a:gd name="T0" fmla="*/ 345 w 421"/>
                <a:gd name="T1" fmla="*/ 0 h 120"/>
                <a:gd name="T2" fmla="*/ 75 w 421"/>
                <a:gd name="T3" fmla="*/ 0 h 120"/>
                <a:gd name="T4" fmla="*/ 67 w 421"/>
                <a:gd name="T5" fmla="*/ 1 h 120"/>
                <a:gd name="T6" fmla="*/ 60 w 421"/>
                <a:gd name="T7" fmla="*/ 2 h 120"/>
                <a:gd name="T8" fmla="*/ 52 w 421"/>
                <a:gd name="T9" fmla="*/ 3 h 120"/>
                <a:gd name="T10" fmla="*/ 45 w 421"/>
                <a:gd name="T11" fmla="*/ 5 h 120"/>
                <a:gd name="T12" fmla="*/ 39 w 421"/>
                <a:gd name="T13" fmla="*/ 9 h 120"/>
                <a:gd name="T14" fmla="*/ 33 w 421"/>
                <a:gd name="T15" fmla="*/ 12 h 120"/>
                <a:gd name="T16" fmla="*/ 27 w 421"/>
                <a:gd name="T17" fmla="*/ 17 h 120"/>
                <a:gd name="T18" fmla="*/ 22 w 421"/>
                <a:gd name="T19" fmla="*/ 22 h 120"/>
                <a:gd name="T20" fmla="*/ 17 w 421"/>
                <a:gd name="T21" fmla="*/ 27 h 120"/>
                <a:gd name="T22" fmla="*/ 13 w 421"/>
                <a:gd name="T23" fmla="*/ 33 h 120"/>
                <a:gd name="T24" fmla="*/ 9 w 421"/>
                <a:gd name="T25" fmla="*/ 39 h 120"/>
                <a:gd name="T26" fmla="*/ 6 w 421"/>
                <a:gd name="T27" fmla="*/ 46 h 120"/>
                <a:gd name="T28" fmla="*/ 4 w 421"/>
                <a:gd name="T29" fmla="*/ 53 h 120"/>
                <a:gd name="T30" fmla="*/ 1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19 w 421"/>
                <a:gd name="T45" fmla="*/ 60 h 120"/>
                <a:gd name="T46" fmla="*/ 417 w 421"/>
                <a:gd name="T47" fmla="*/ 53 h 120"/>
                <a:gd name="T48" fmla="*/ 415 w 421"/>
                <a:gd name="T49" fmla="*/ 46 h 120"/>
                <a:gd name="T50" fmla="*/ 411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4 w 421"/>
                <a:gd name="T65" fmla="*/ 5 h 120"/>
                <a:gd name="T66" fmla="*/ 367 w 421"/>
                <a:gd name="T67" fmla="*/ 3 h 120"/>
                <a:gd name="T68" fmla="*/ 360 w 421"/>
                <a:gd name="T69" fmla="*/ 2 h 120"/>
                <a:gd name="T70" fmla="*/ 353 w 421"/>
                <a:gd name="T71" fmla="*/ 1 h 120"/>
                <a:gd name="T72" fmla="*/ 345 w 421"/>
                <a:gd name="T73" fmla="*/ 0 h 120"/>
                <a:gd name="T74" fmla="*/ 345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5" y="0"/>
                  </a:moveTo>
                  <a:lnTo>
                    <a:pt x="75" y="0"/>
                  </a:lnTo>
                  <a:lnTo>
                    <a:pt x="67" y="1"/>
                  </a:lnTo>
                  <a:lnTo>
                    <a:pt x="60" y="2"/>
                  </a:lnTo>
                  <a:lnTo>
                    <a:pt x="52" y="3"/>
                  </a:lnTo>
                  <a:lnTo>
                    <a:pt x="45" y="5"/>
                  </a:lnTo>
                  <a:lnTo>
                    <a:pt x="39" y="9"/>
                  </a:lnTo>
                  <a:lnTo>
                    <a:pt x="33" y="12"/>
                  </a:lnTo>
                  <a:lnTo>
                    <a:pt x="27" y="17"/>
                  </a:lnTo>
                  <a:lnTo>
                    <a:pt x="22" y="22"/>
                  </a:lnTo>
                  <a:lnTo>
                    <a:pt x="17" y="27"/>
                  </a:lnTo>
                  <a:lnTo>
                    <a:pt x="13" y="33"/>
                  </a:lnTo>
                  <a:lnTo>
                    <a:pt x="9" y="39"/>
                  </a:lnTo>
                  <a:lnTo>
                    <a:pt x="6" y="46"/>
                  </a:lnTo>
                  <a:lnTo>
                    <a:pt x="4" y="53"/>
                  </a:lnTo>
                  <a:lnTo>
                    <a:pt x="1" y="60"/>
                  </a:lnTo>
                  <a:lnTo>
                    <a:pt x="0" y="67"/>
                  </a:lnTo>
                  <a:lnTo>
                    <a:pt x="0" y="75"/>
                  </a:lnTo>
                  <a:lnTo>
                    <a:pt x="0" y="120"/>
                  </a:lnTo>
                  <a:lnTo>
                    <a:pt x="421" y="120"/>
                  </a:lnTo>
                  <a:lnTo>
                    <a:pt x="421" y="75"/>
                  </a:lnTo>
                  <a:lnTo>
                    <a:pt x="421" y="67"/>
                  </a:lnTo>
                  <a:lnTo>
                    <a:pt x="419" y="60"/>
                  </a:lnTo>
                  <a:lnTo>
                    <a:pt x="417" y="53"/>
                  </a:lnTo>
                  <a:lnTo>
                    <a:pt x="415" y="46"/>
                  </a:lnTo>
                  <a:lnTo>
                    <a:pt x="411" y="39"/>
                  </a:lnTo>
                  <a:lnTo>
                    <a:pt x="408" y="33"/>
                  </a:lnTo>
                  <a:lnTo>
                    <a:pt x="403" y="27"/>
                  </a:lnTo>
                  <a:lnTo>
                    <a:pt x="399" y="22"/>
                  </a:lnTo>
                  <a:lnTo>
                    <a:pt x="393" y="17"/>
                  </a:lnTo>
                  <a:lnTo>
                    <a:pt x="387" y="12"/>
                  </a:lnTo>
                  <a:lnTo>
                    <a:pt x="381" y="9"/>
                  </a:lnTo>
                  <a:lnTo>
                    <a:pt x="374" y="5"/>
                  </a:lnTo>
                  <a:lnTo>
                    <a:pt x="367" y="3"/>
                  </a:lnTo>
                  <a:lnTo>
                    <a:pt x="360" y="2"/>
                  </a:lnTo>
                  <a:lnTo>
                    <a:pt x="353" y="1"/>
                  </a:lnTo>
                  <a:lnTo>
                    <a:pt x="345" y="0"/>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4746">
              <a:extLst>
                <a:ext uri="{FF2B5EF4-FFF2-40B4-BE49-F238E27FC236}">
                  <a16:creationId xmlns:a16="http://schemas.microsoft.com/office/drawing/2014/main" id="{3D60C298-D43E-4861-BEA9-D00241730C7D}"/>
                </a:ext>
              </a:extLst>
            </p:cNvPr>
            <p:cNvSpPr>
              <a:spLocks/>
            </p:cNvSpPr>
            <p:nvPr/>
          </p:nvSpPr>
          <p:spPr bwMode="auto">
            <a:xfrm>
              <a:off x="5053013" y="3984625"/>
              <a:ext cx="134938" cy="85725"/>
            </a:xfrm>
            <a:custGeom>
              <a:avLst/>
              <a:gdLst>
                <a:gd name="T0" fmla="*/ 0 w 421"/>
                <a:gd name="T1" fmla="*/ 196 h 270"/>
                <a:gd name="T2" fmla="*/ 0 w 421"/>
                <a:gd name="T3" fmla="*/ 203 h 270"/>
                <a:gd name="T4" fmla="*/ 1 w 421"/>
                <a:gd name="T5" fmla="*/ 211 h 270"/>
                <a:gd name="T6" fmla="*/ 4 w 421"/>
                <a:gd name="T7" fmla="*/ 218 h 270"/>
                <a:gd name="T8" fmla="*/ 6 w 421"/>
                <a:gd name="T9" fmla="*/ 225 h 270"/>
                <a:gd name="T10" fmla="*/ 9 w 421"/>
                <a:gd name="T11" fmla="*/ 231 h 270"/>
                <a:gd name="T12" fmla="*/ 13 w 421"/>
                <a:gd name="T13" fmla="*/ 238 h 270"/>
                <a:gd name="T14" fmla="*/ 17 w 421"/>
                <a:gd name="T15" fmla="*/ 243 h 270"/>
                <a:gd name="T16" fmla="*/ 22 w 421"/>
                <a:gd name="T17" fmla="*/ 248 h 270"/>
                <a:gd name="T18" fmla="*/ 27 w 421"/>
                <a:gd name="T19" fmla="*/ 254 h 270"/>
                <a:gd name="T20" fmla="*/ 33 w 421"/>
                <a:gd name="T21" fmla="*/ 257 h 270"/>
                <a:gd name="T22" fmla="*/ 39 w 421"/>
                <a:gd name="T23" fmla="*/ 262 h 270"/>
                <a:gd name="T24" fmla="*/ 45 w 421"/>
                <a:gd name="T25" fmla="*/ 264 h 270"/>
                <a:gd name="T26" fmla="*/ 52 w 421"/>
                <a:gd name="T27" fmla="*/ 267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7 h 270"/>
                <a:gd name="T42" fmla="*/ 374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1 w 421"/>
                <a:gd name="T57" fmla="*/ 231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1" y="211"/>
                  </a:lnTo>
                  <a:lnTo>
                    <a:pt x="4" y="218"/>
                  </a:lnTo>
                  <a:lnTo>
                    <a:pt x="6" y="225"/>
                  </a:lnTo>
                  <a:lnTo>
                    <a:pt x="9" y="231"/>
                  </a:lnTo>
                  <a:lnTo>
                    <a:pt x="13" y="238"/>
                  </a:lnTo>
                  <a:lnTo>
                    <a:pt x="17" y="243"/>
                  </a:lnTo>
                  <a:lnTo>
                    <a:pt x="22" y="248"/>
                  </a:lnTo>
                  <a:lnTo>
                    <a:pt x="27" y="254"/>
                  </a:lnTo>
                  <a:lnTo>
                    <a:pt x="33" y="257"/>
                  </a:lnTo>
                  <a:lnTo>
                    <a:pt x="39" y="262"/>
                  </a:lnTo>
                  <a:lnTo>
                    <a:pt x="45" y="264"/>
                  </a:lnTo>
                  <a:lnTo>
                    <a:pt x="52" y="267"/>
                  </a:lnTo>
                  <a:lnTo>
                    <a:pt x="60" y="269"/>
                  </a:lnTo>
                  <a:lnTo>
                    <a:pt x="67" y="270"/>
                  </a:lnTo>
                  <a:lnTo>
                    <a:pt x="75" y="270"/>
                  </a:lnTo>
                  <a:lnTo>
                    <a:pt x="345" y="270"/>
                  </a:lnTo>
                  <a:lnTo>
                    <a:pt x="353" y="270"/>
                  </a:lnTo>
                  <a:lnTo>
                    <a:pt x="360" y="269"/>
                  </a:lnTo>
                  <a:lnTo>
                    <a:pt x="367" y="267"/>
                  </a:lnTo>
                  <a:lnTo>
                    <a:pt x="374" y="264"/>
                  </a:lnTo>
                  <a:lnTo>
                    <a:pt x="381" y="261"/>
                  </a:lnTo>
                  <a:lnTo>
                    <a:pt x="387" y="257"/>
                  </a:lnTo>
                  <a:lnTo>
                    <a:pt x="393" y="253"/>
                  </a:lnTo>
                  <a:lnTo>
                    <a:pt x="399" y="248"/>
                  </a:lnTo>
                  <a:lnTo>
                    <a:pt x="403" y="243"/>
                  </a:lnTo>
                  <a:lnTo>
                    <a:pt x="408" y="238"/>
                  </a:lnTo>
                  <a:lnTo>
                    <a:pt x="411" y="231"/>
                  </a:lnTo>
                  <a:lnTo>
                    <a:pt x="415" y="225"/>
                  </a:lnTo>
                  <a:lnTo>
                    <a:pt x="417" y="218"/>
                  </a:lnTo>
                  <a:lnTo>
                    <a:pt x="419"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4747">
              <a:extLst>
                <a:ext uri="{FF2B5EF4-FFF2-40B4-BE49-F238E27FC236}">
                  <a16:creationId xmlns:a16="http://schemas.microsoft.com/office/drawing/2014/main" id="{29B54F52-E2CA-455A-9AA3-2B20BE885EED}"/>
                </a:ext>
              </a:extLst>
            </p:cNvPr>
            <p:cNvSpPr>
              <a:spLocks/>
            </p:cNvSpPr>
            <p:nvPr/>
          </p:nvSpPr>
          <p:spPr bwMode="auto">
            <a:xfrm>
              <a:off x="4900613" y="4137025"/>
              <a:ext cx="133350" cy="85725"/>
            </a:xfrm>
            <a:custGeom>
              <a:avLst/>
              <a:gdLst>
                <a:gd name="T0" fmla="*/ 0 w 421"/>
                <a:gd name="T1" fmla="*/ 194 h 270"/>
                <a:gd name="T2" fmla="*/ 0 w 421"/>
                <a:gd name="T3" fmla="*/ 203 h 270"/>
                <a:gd name="T4" fmla="*/ 2 w 421"/>
                <a:gd name="T5" fmla="*/ 209 h 270"/>
                <a:gd name="T6" fmla="*/ 4 w 421"/>
                <a:gd name="T7" fmla="*/ 218 h 270"/>
                <a:gd name="T8" fmla="*/ 6 w 421"/>
                <a:gd name="T9" fmla="*/ 225 h 270"/>
                <a:gd name="T10" fmla="*/ 10 w 421"/>
                <a:gd name="T11" fmla="*/ 230 h 270"/>
                <a:gd name="T12" fmla="*/ 13 w 421"/>
                <a:gd name="T13" fmla="*/ 237 h 270"/>
                <a:gd name="T14" fmla="*/ 18 w 421"/>
                <a:gd name="T15" fmla="*/ 243 h 270"/>
                <a:gd name="T16" fmla="*/ 22 w 421"/>
                <a:gd name="T17" fmla="*/ 248 h 270"/>
                <a:gd name="T18" fmla="*/ 27 w 421"/>
                <a:gd name="T19" fmla="*/ 252 h 270"/>
                <a:gd name="T20" fmla="*/ 33 w 421"/>
                <a:gd name="T21" fmla="*/ 257 h 270"/>
                <a:gd name="T22" fmla="*/ 40 w 421"/>
                <a:gd name="T23" fmla="*/ 262 h 270"/>
                <a:gd name="T24" fmla="*/ 46 w 421"/>
                <a:gd name="T25" fmla="*/ 264 h 270"/>
                <a:gd name="T26" fmla="*/ 53 w 421"/>
                <a:gd name="T27" fmla="*/ 266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6 h 270"/>
                <a:gd name="T42" fmla="*/ 375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2 w 421"/>
                <a:gd name="T57" fmla="*/ 230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2" y="209"/>
                  </a:lnTo>
                  <a:lnTo>
                    <a:pt x="4" y="218"/>
                  </a:lnTo>
                  <a:lnTo>
                    <a:pt x="6" y="225"/>
                  </a:lnTo>
                  <a:lnTo>
                    <a:pt x="10" y="230"/>
                  </a:lnTo>
                  <a:lnTo>
                    <a:pt x="13" y="237"/>
                  </a:lnTo>
                  <a:lnTo>
                    <a:pt x="18" y="243"/>
                  </a:lnTo>
                  <a:lnTo>
                    <a:pt x="22" y="248"/>
                  </a:lnTo>
                  <a:lnTo>
                    <a:pt x="27" y="252"/>
                  </a:lnTo>
                  <a:lnTo>
                    <a:pt x="33" y="257"/>
                  </a:lnTo>
                  <a:lnTo>
                    <a:pt x="40" y="262"/>
                  </a:lnTo>
                  <a:lnTo>
                    <a:pt x="46" y="264"/>
                  </a:lnTo>
                  <a:lnTo>
                    <a:pt x="53" y="266"/>
                  </a:lnTo>
                  <a:lnTo>
                    <a:pt x="61" y="269"/>
                  </a:lnTo>
                  <a:lnTo>
                    <a:pt x="68" y="270"/>
                  </a:lnTo>
                  <a:lnTo>
                    <a:pt x="76" y="270"/>
                  </a:lnTo>
                  <a:lnTo>
                    <a:pt x="346" y="270"/>
                  </a:lnTo>
                  <a:lnTo>
                    <a:pt x="354" y="270"/>
                  </a:lnTo>
                  <a:lnTo>
                    <a:pt x="361" y="269"/>
                  </a:lnTo>
                  <a:lnTo>
                    <a:pt x="368" y="266"/>
                  </a:lnTo>
                  <a:lnTo>
                    <a:pt x="375" y="264"/>
                  </a:lnTo>
                  <a:lnTo>
                    <a:pt x="381" y="260"/>
                  </a:lnTo>
                  <a:lnTo>
                    <a:pt x="387" y="257"/>
                  </a:lnTo>
                  <a:lnTo>
                    <a:pt x="393" y="252"/>
                  </a:lnTo>
                  <a:lnTo>
                    <a:pt x="399" y="248"/>
                  </a:lnTo>
                  <a:lnTo>
                    <a:pt x="403" y="243"/>
                  </a:lnTo>
                  <a:lnTo>
                    <a:pt x="408" y="237"/>
                  </a:lnTo>
                  <a:lnTo>
                    <a:pt x="412" y="230"/>
                  </a:lnTo>
                  <a:lnTo>
                    <a:pt x="415" y="225"/>
                  </a:lnTo>
                  <a:lnTo>
                    <a:pt x="417" y="218"/>
                  </a:lnTo>
                  <a:lnTo>
                    <a:pt x="420"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4748">
              <a:extLst>
                <a:ext uri="{FF2B5EF4-FFF2-40B4-BE49-F238E27FC236}">
                  <a16:creationId xmlns:a16="http://schemas.microsoft.com/office/drawing/2014/main" id="{46C54F87-D686-45B0-AC4F-BD4AD01BD05A}"/>
                </a:ext>
              </a:extLst>
            </p:cNvPr>
            <p:cNvSpPr>
              <a:spLocks/>
            </p:cNvSpPr>
            <p:nvPr/>
          </p:nvSpPr>
          <p:spPr bwMode="auto">
            <a:xfrm>
              <a:off x="4900613" y="4089400"/>
              <a:ext cx="133350" cy="38100"/>
            </a:xfrm>
            <a:custGeom>
              <a:avLst/>
              <a:gdLst>
                <a:gd name="T0" fmla="*/ 346 w 421"/>
                <a:gd name="T1" fmla="*/ 0 h 121"/>
                <a:gd name="T2" fmla="*/ 76 w 421"/>
                <a:gd name="T3" fmla="*/ 0 h 121"/>
                <a:gd name="T4" fmla="*/ 68 w 421"/>
                <a:gd name="T5" fmla="*/ 1 h 121"/>
                <a:gd name="T6" fmla="*/ 61 w 421"/>
                <a:gd name="T7" fmla="*/ 3 h 121"/>
                <a:gd name="T8" fmla="*/ 53 w 421"/>
                <a:gd name="T9" fmla="*/ 4 h 121"/>
                <a:gd name="T10" fmla="*/ 46 w 421"/>
                <a:gd name="T11" fmla="*/ 6 h 121"/>
                <a:gd name="T12" fmla="*/ 40 w 421"/>
                <a:gd name="T13" fmla="*/ 10 h 121"/>
                <a:gd name="T14" fmla="*/ 33 w 421"/>
                <a:gd name="T15" fmla="*/ 13 h 121"/>
                <a:gd name="T16" fmla="*/ 27 w 421"/>
                <a:gd name="T17" fmla="*/ 18 h 121"/>
                <a:gd name="T18" fmla="*/ 22 w 421"/>
                <a:gd name="T19" fmla="*/ 22 h 121"/>
                <a:gd name="T20" fmla="*/ 18 w 421"/>
                <a:gd name="T21" fmla="*/ 28 h 121"/>
                <a:gd name="T22" fmla="*/ 13 w 421"/>
                <a:gd name="T23" fmla="*/ 34 h 121"/>
                <a:gd name="T24" fmla="*/ 10 w 421"/>
                <a:gd name="T25" fmla="*/ 40 h 121"/>
                <a:gd name="T26" fmla="*/ 6 w 421"/>
                <a:gd name="T27" fmla="*/ 47 h 121"/>
                <a:gd name="T28" fmla="*/ 4 w 421"/>
                <a:gd name="T29" fmla="*/ 54 h 121"/>
                <a:gd name="T30" fmla="*/ 2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20 w 421"/>
                <a:gd name="T45" fmla="*/ 61 h 121"/>
                <a:gd name="T46" fmla="*/ 417 w 421"/>
                <a:gd name="T47" fmla="*/ 54 h 121"/>
                <a:gd name="T48" fmla="*/ 415 w 421"/>
                <a:gd name="T49" fmla="*/ 47 h 121"/>
                <a:gd name="T50" fmla="*/ 412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5 w 421"/>
                <a:gd name="T65" fmla="*/ 6 h 121"/>
                <a:gd name="T66" fmla="*/ 368 w 421"/>
                <a:gd name="T67" fmla="*/ 4 h 121"/>
                <a:gd name="T68" fmla="*/ 361 w 421"/>
                <a:gd name="T69" fmla="*/ 3 h 121"/>
                <a:gd name="T70" fmla="*/ 354 w 421"/>
                <a:gd name="T71" fmla="*/ 1 h 121"/>
                <a:gd name="T72" fmla="*/ 346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6" y="0"/>
                  </a:moveTo>
                  <a:lnTo>
                    <a:pt x="76" y="0"/>
                  </a:lnTo>
                  <a:lnTo>
                    <a:pt x="68" y="1"/>
                  </a:lnTo>
                  <a:lnTo>
                    <a:pt x="61" y="3"/>
                  </a:lnTo>
                  <a:lnTo>
                    <a:pt x="53" y="4"/>
                  </a:lnTo>
                  <a:lnTo>
                    <a:pt x="46" y="6"/>
                  </a:lnTo>
                  <a:lnTo>
                    <a:pt x="40" y="10"/>
                  </a:lnTo>
                  <a:lnTo>
                    <a:pt x="33" y="13"/>
                  </a:lnTo>
                  <a:lnTo>
                    <a:pt x="27" y="18"/>
                  </a:lnTo>
                  <a:lnTo>
                    <a:pt x="22" y="22"/>
                  </a:lnTo>
                  <a:lnTo>
                    <a:pt x="18" y="28"/>
                  </a:lnTo>
                  <a:lnTo>
                    <a:pt x="13" y="34"/>
                  </a:lnTo>
                  <a:lnTo>
                    <a:pt x="10" y="40"/>
                  </a:lnTo>
                  <a:lnTo>
                    <a:pt x="6" y="47"/>
                  </a:lnTo>
                  <a:lnTo>
                    <a:pt x="4" y="54"/>
                  </a:lnTo>
                  <a:lnTo>
                    <a:pt x="2" y="61"/>
                  </a:lnTo>
                  <a:lnTo>
                    <a:pt x="0" y="67"/>
                  </a:lnTo>
                  <a:lnTo>
                    <a:pt x="0" y="76"/>
                  </a:lnTo>
                  <a:lnTo>
                    <a:pt x="0" y="121"/>
                  </a:lnTo>
                  <a:lnTo>
                    <a:pt x="421" y="121"/>
                  </a:lnTo>
                  <a:lnTo>
                    <a:pt x="421" y="76"/>
                  </a:lnTo>
                  <a:lnTo>
                    <a:pt x="421" y="67"/>
                  </a:lnTo>
                  <a:lnTo>
                    <a:pt x="420" y="61"/>
                  </a:lnTo>
                  <a:lnTo>
                    <a:pt x="417" y="54"/>
                  </a:lnTo>
                  <a:lnTo>
                    <a:pt x="415" y="47"/>
                  </a:lnTo>
                  <a:lnTo>
                    <a:pt x="412" y="40"/>
                  </a:lnTo>
                  <a:lnTo>
                    <a:pt x="408" y="34"/>
                  </a:lnTo>
                  <a:lnTo>
                    <a:pt x="403" y="28"/>
                  </a:lnTo>
                  <a:lnTo>
                    <a:pt x="399" y="22"/>
                  </a:lnTo>
                  <a:lnTo>
                    <a:pt x="393" y="18"/>
                  </a:lnTo>
                  <a:lnTo>
                    <a:pt x="387" y="13"/>
                  </a:lnTo>
                  <a:lnTo>
                    <a:pt x="381" y="10"/>
                  </a:lnTo>
                  <a:lnTo>
                    <a:pt x="375" y="6"/>
                  </a:lnTo>
                  <a:lnTo>
                    <a:pt x="368" y="4"/>
                  </a:lnTo>
                  <a:lnTo>
                    <a:pt x="361" y="3"/>
                  </a:lnTo>
                  <a:lnTo>
                    <a:pt x="354" y="1"/>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4749">
              <a:extLst>
                <a:ext uri="{FF2B5EF4-FFF2-40B4-BE49-F238E27FC236}">
                  <a16:creationId xmlns:a16="http://schemas.microsoft.com/office/drawing/2014/main" id="{2AD4B2ED-3FF5-413A-9E75-6FD5885D478D}"/>
                </a:ext>
              </a:extLst>
            </p:cNvPr>
            <p:cNvSpPr>
              <a:spLocks/>
            </p:cNvSpPr>
            <p:nvPr/>
          </p:nvSpPr>
          <p:spPr bwMode="auto">
            <a:xfrm>
              <a:off x="5053013" y="4137025"/>
              <a:ext cx="134938" cy="85725"/>
            </a:xfrm>
            <a:custGeom>
              <a:avLst/>
              <a:gdLst>
                <a:gd name="T0" fmla="*/ 0 w 421"/>
                <a:gd name="T1" fmla="*/ 194 h 270"/>
                <a:gd name="T2" fmla="*/ 0 w 421"/>
                <a:gd name="T3" fmla="*/ 203 h 270"/>
                <a:gd name="T4" fmla="*/ 1 w 421"/>
                <a:gd name="T5" fmla="*/ 209 h 270"/>
                <a:gd name="T6" fmla="*/ 4 w 421"/>
                <a:gd name="T7" fmla="*/ 218 h 270"/>
                <a:gd name="T8" fmla="*/ 6 w 421"/>
                <a:gd name="T9" fmla="*/ 225 h 270"/>
                <a:gd name="T10" fmla="*/ 9 w 421"/>
                <a:gd name="T11" fmla="*/ 230 h 270"/>
                <a:gd name="T12" fmla="*/ 13 w 421"/>
                <a:gd name="T13" fmla="*/ 237 h 270"/>
                <a:gd name="T14" fmla="*/ 17 w 421"/>
                <a:gd name="T15" fmla="*/ 243 h 270"/>
                <a:gd name="T16" fmla="*/ 22 w 421"/>
                <a:gd name="T17" fmla="*/ 248 h 270"/>
                <a:gd name="T18" fmla="*/ 27 w 421"/>
                <a:gd name="T19" fmla="*/ 252 h 270"/>
                <a:gd name="T20" fmla="*/ 33 w 421"/>
                <a:gd name="T21" fmla="*/ 257 h 270"/>
                <a:gd name="T22" fmla="*/ 39 w 421"/>
                <a:gd name="T23" fmla="*/ 262 h 270"/>
                <a:gd name="T24" fmla="*/ 45 w 421"/>
                <a:gd name="T25" fmla="*/ 264 h 270"/>
                <a:gd name="T26" fmla="*/ 52 w 421"/>
                <a:gd name="T27" fmla="*/ 266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6 h 270"/>
                <a:gd name="T42" fmla="*/ 374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1 w 421"/>
                <a:gd name="T57" fmla="*/ 230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1" y="209"/>
                  </a:lnTo>
                  <a:lnTo>
                    <a:pt x="4" y="218"/>
                  </a:lnTo>
                  <a:lnTo>
                    <a:pt x="6" y="225"/>
                  </a:lnTo>
                  <a:lnTo>
                    <a:pt x="9" y="230"/>
                  </a:lnTo>
                  <a:lnTo>
                    <a:pt x="13" y="237"/>
                  </a:lnTo>
                  <a:lnTo>
                    <a:pt x="17" y="243"/>
                  </a:lnTo>
                  <a:lnTo>
                    <a:pt x="22" y="248"/>
                  </a:lnTo>
                  <a:lnTo>
                    <a:pt x="27" y="252"/>
                  </a:lnTo>
                  <a:lnTo>
                    <a:pt x="33" y="257"/>
                  </a:lnTo>
                  <a:lnTo>
                    <a:pt x="39" y="262"/>
                  </a:lnTo>
                  <a:lnTo>
                    <a:pt x="45" y="264"/>
                  </a:lnTo>
                  <a:lnTo>
                    <a:pt x="52" y="266"/>
                  </a:lnTo>
                  <a:lnTo>
                    <a:pt x="60" y="269"/>
                  </a:lnTo>
                  <a:lnTo>
                    <a:pt x="67" y="270"/>
                  </a:lnTo>
                  <a:lnTo>
                    <a:pt x="75" y="270"/>
                  </a:lnTo>
                  <a:lnTo>
                    <a:pt x="345" y="270"/>
                  </a:lnTo>
                  <a:lnTo>
                    <a:pt x="353" y="270"/>
                  </a:lnTo>
                  <a:lnTo>
                    <a:pt x="360" y="269"/>
                  </a:lnTo>
                  <a:lnTo>
                    <a:pt x="367" y="266"/>
                  </a:lnTo>
                  <a:lnTo>
                    <a:pt x="374" y="264"/>
                  </a:lnTo>
                  <a:lnTo>
                    <a:pt x="381" y="260"/>
                  </a:lnTo>
                  <a:lnTo>
                    <a:pt x="387" y="257"/>
                  </a:lnTo>
                  <a:lnTo>
                    <a:pt x="393" y="252"/>
                  </a:lnTo>
                  <a:lnTo>
                    <a:pt x="399" y="248"/>
                  </a:lnTo>
                  <a:lnTo>
                    <a:pt x="403" y="243"/>
                  </a:lnTo>
                  <a:lnTo>
                    <a:pt x="408" y="237"/>
                  </a:lnTo>
                  <a:lnTo>
                    <a:pt x="411" y="230"/>
                  </a:lnTo>
                  <a:lnTo>
                    <a:pt x="415" y="225"/>
                  </a:lnTo>
                  <a:lnTo>
                    <a:pt x="417" y="218"/>
                  </a:lnTo>
                  <a:lnTo>
                    <a:pt x="419"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4750">
              <a:extLst>
                <a:ext uri="{FF2B5EF4-FFF2-40B4-BE49-F238E27FC236}">
                  <a16:creationId xmlns:a16="http://schemas.microsoft.com/office/drawing/2014/main" id="{C94F299B-31F2-4CA4-A270-5E5DDD6CEDAA}"/>
                </a:ext>
              </a:extLst>
            </p:cNvPr>
            <p:cNvSpPr>
              <a:spLocks/>
            </p:cNvSpPr>
            <p:nvPr/>
          </p:nvSpPr>
          <p:spPr bwMode="auto">
            <a:xfrm>
              <a:off x="5053013" y="4089400"/>
              <a:ext cx="134938" cy="38100"/>
            </a:xfrm>
            <a:custGeom>
              <a:avLst/>
              <a:gdLst>
                <a:gd name="T0" fmla="*/ 345 w 421"/>
                <a:gd name="T1" fmla="*/ 0 h 121"/>
                <a:gd name="T2" fmla="*/ 75 w 421"/>
                <a:gd name="T3" fmla="*/ 0 h 121"/>
                <a:gd name="T4" fmla="*/ 67 w 421"/>
                <a:gd name="T5" fmla="*/ 1 h 121"/>
                <a:gd name="T6" fmla="*/ 60 w 421"/>
                <a:gd name="T7" fmla="*/ 3 h 121"/>
                <a:gd name="T8" fmla="*/ 52 w 421"/>
                <a:gd name="T9" fmla="*/ 4 h 121"/>
                <a:gd name="T10" fmla="*/ 45 w 421"/>
                <a:gd name="T11" fmla="*/ 6 h 121"/>
                <a:gd name="T12" fmla="*/ 39 w 421"/>
                <a:gd name="T13" fmla="*/ 10 h 121"/>
                <a:gd name="T14" fmla="*/ 33 w 421"/>
                <a:gd name="T15" fmla="*/ 13 h 121"/>
                <a:gd name="T16" fmla="*/ 27 w 421"/>
                <a:gd name="T17" fmla="*/ 18 h 121"/>
                <a:gd name="T18" fmla="*/ 22 w 421"/>
                <a:gd name="T19" fmla="*/ 22 h 121"/>
                <a:gd name="T20" fmla="*/ 17 w 421"/>
                <a:gd name="T21" fmla="*/ 28 h 121"/>
                <a:gd name="T22" fmla="*/ 13 w 421"/>
                <a:gd name="T23" fmla="*/ 34 h 121"/>
                <a:gd name="T24" fmla="*/ 9 w 421"/>
                <a:gd name="T25" fmla="*/ 40 h 121"/>
                <a:gd name="T26" fmla="*/ 6 w 421"/>
                <a:gd name="T27" fmla="*/ 47 h 121"/>
                <a:gd name="T28" fmla="*/ 4 w 421"/>
                <a:gd name="T29" fmla="*/ 54 h 121"/>
                <a:gd name="T30" fmla="*/ 1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19 w 421"/>
                <a:gd name="T45" fmla="*/ 61 h 121"/>
                <a:gd name="T46" fmla="*/ 417 w 421"/>
                <a:gd name="T47" fmla="*/ 54 h 121"/>
                <a:gd name="T48" fmla="*/ 415 w 421"/>
                <a:gd name="T49" fmla="*/ 47 h 121"/>
                <a:gd name="T50" fmla="*/ 411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4 w 421"/>
                <a:gd name="T65" fmla="*/ 6 h 121"/>
                <a:gd name="T66" fmla="*/ 367 w 421"/>
                <a:gd name="T67" fmla="*/ 4 h 121"/>
                <a:gd name="T68" fmla="*/ 360 w 421"/>
                <a:gd name="T69" fmla="*/ 3 h 121"/>
                <a:gd name="T70" fmla="*/ 353 w 421"/>
                <a:gd name="T71" fmla="*/ 1 h 121"/>
                <a:gd name="T72" fmla="*/ 345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5" y="0"/>
                  </a:moveTo>
                  <a:lnTo>
                    <a:pt x="75" y="0"/>
                  </a:lnTo>
                  <a:lnTo>
                    <a:pt x="67" y="1"/>
                  </a:lnTo>
                  <a:lnTo>
                    <a:pt x="60" y="3"/>
                  </a:lnTo>
                  <a:lnTo>
                    <a:pt x="52" y="4"/>
                  </a:lnTo>
                  <a:lnTo>
                    <a:pt x="45" y="6"/>
                  </a:lnTo>
                  <a:lnTo>
                    <a:pt x="39" y="10"/>
                  </a:lnTo>
                  <a:lnTo>
                    <a:pt x="33" y="13"/>
                  </a:lnTo>
                  <a:lnTo>
                    <a:pt x="27" y="18"/>
                  </a:lnTo>
                  <a:lnTo>
                    <a:pt x="22" y="22"/>
                  </a:lnTo>
                  <a:lnTo>
                    <a:pt x="17" y="28"/>
                  </a:lnTo>
                  <a:lnTo>
                    <a:pt x="13" y="34"/>
                  </a:lnTo>
                  <a:lnTo>
                    <a:pt x="9" y="40"/>
                  </a:lnTo>
                  <a:lnTo>
                    <a:pt x="6" y="47"/>
                  </a:lnTo>
                  <a:lnTo>
                    <a:pt x="4" y="54"/>
                  </a:lnTo>
                  <a:lnTo>
                    <a:pt x="1" y="61"/>
                  </a:lnTo>
                  <a:lnTo>
                    <a:pt x="0" y="67"/>
                  </a:lnTo>
                  <a:lnTo>
                    <a:pt x="0" y="76"/>
                  </a:lnTo>
                  <a:lnTo>
                    <a:pt x="0" y="121"/>
                  </a:lnTo>
                  <a:lnTo>
                    <a:pt x="421" y="121"/>
                  </a:lnTo>
                  <a:lnTo>
                    <a:pt x="421" y="76"/>
                  </a:lnTo>
                  <a:lnTo>
                    <a:pt x="421" y="67"/>
                  </a:lnTo>
                  <a:lnTo>
                    <a:pt x="419" y="61"/>
                  </a:lnTo>
                  <a:lnTo>
                    <a:pt x="417" y="54"/>
                  </a:lnTo>
                  <a:lnTo>
                    <a:pt x="415" y="47"/>
                  </a:lnTo>
                  <a:lnTo>
                    <a:pt x="411" y="40"/>
                  </a:lnTo>
                  <a:lnTo>
                    <a:pt x="408" y="34"/>
                  </a:lnTo>
                  <a:lnTo>
                    <a:pt x="403" y="28"/>
                  </a:lnTo>
                  <a:lnTo>
                    <a:pt x="399" y="22"/>
                  </a:lnTo>
                  <a:lnTo>
                    <a:pt x="393" y="18"/>
                  </a:lnTo>
                  <a:lnTo>
                    <a:pt x="387" y="13"/>
                  </a:lnTo>
                  <a:lnTo>
                    <a:pt x="381" y="10"/>
                  </a:lnTo>
                  <a:lnTo>
                    <a:pt x="374" y="6"/>
                  </a:lnTo>
                  <a:lnTo>
                    <a:pt x="367" y="4"/>
                  </a:lnTo>
                  <a:lnTo>
                    <a:pt x="360" y="3"/>
                  </a:lnTo>
                  <a:lnTo>
                    <a:pt x="353" y="1"/>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descr="Icon of mobile phone and speech bubble.">
            <a:extLst>
              <a:ext uri="{FF2B5EF4-FFF2-40B4-BE49-F238E27FC236}">
                <a16:creationId xmlns:a16="http://schemas.microsoft.com/office/drawing/2014/main" id="{67EBF40E-2836-4B56-82CA-B0AE5592616F}"/>
              </a:ext>
            </a:extLst>
          </p:cNvPr>
          <p:cNvGrpSpPr/>
          <p:nvPr/>
        </p:nvGrpSpPr>
        <p:grpSpPr>
          <a:xfrm>
            <a:off x="6564709" y="1373740"/>
            <a:ext cx="277813" cy="276225"/>
            <a:chOff x="6105525" y="1922463"/>
            <a:chExt cx="277813" cy="276225"/>
          </a:xfrm>
          <a:solidFill>
            <a:schemeClr val="bg1"/>
          </a:solidFill>
        </p:grpSpPr>
        <p:sp>
          <p:nvSpPr>
            <p:cNvPr id="102" name="Freeform 2023">
              <a:extLst>
                <a:ext uri="{FF2B5EF4-FFF2-40B4-BE49-F238E27FC236}">
                  <a16:creationId xmlns:a16="http://schemas.microsoft.com/office/drawing/2014/main" id="{8A677BB9-7FF5-46F1-AA35-A8280C80A687}"/>
                </a:ext>
              </a:extLst>
            </p:cNvPr>
            <p:cNvSpPr>
              <a:spLocks noEditPoints="1"/>
            </p:cNvSpPr>
            <p:nvPr/>
          </p:nvSpPr>
          <p:spPr bwMode="auto">
            <a:xfrm>
              <a:off x="6105525" y="1960563"/>
              <a:ext cx="96838" cy="47625"/>
            </a:xfrm>
            <a:custGeom>
              <a:avLst/>
              <a:gdLst>
                <a:gd name="T0" fmla="*/ 195 w 303"/>
                <a:gd name="T1" fmla="*/ 105 h 150"/>
                <a:gd name="T2" fmla="*/ 165 w 303"/>
                <a:gd name="T3" fmla="*/ 105 h 150"/>
                <a:gd name="T4" fmla="*/ 162 w 303"/>
                <a:gd name="T5" fmla="*/ 105 h 150"/>
                <a:gd name="T6" fmla="*/ 160 w 303"/>
                <a:gd name="T7" fmla="*/ 104 h 150"/>
                <a:gd name="T8" fmla="*/ 157 w 303"/>
                <a:gd name="T9" fmla="*/ 103 h 150"/>
                <a:gd name="T10" fmla="*/ 155 w 303"/>
                <a:gd name="T11" fmla="*/ 101 h 150"/>
                <a:gd name="T12" fmla="*/ 153 w 303"/>
                <a:gd name="T13" fmla="*/ 98 h 150"/>
                <a:gd name="T14" fmla="*/ 151 w 303"/>
                <a:gd name="T15" fmla="*/ 96 h 150"/>
                <a:gd name="T16" fmla="*/ 151 w 303"/>
                <a:gd name="T17" fmla="*/ 93 h 150"/>
                <a:gd name="T18" fmla="*/ 150 w 303"/>
                <a:gd name="T19" fmla="*/ 90 h 150"/>
                <a:gd name="T20" fmla="*/ 151 w 303"/>
                <a:gd name="T21" fmla="*/ 88 h 150"/>
                <a:gd name="T22" fmla="*/ 151 w 303"/>
                <a:gd name="T23" fmla="*/ 85 h 150"/>
                <a:gd name="T24" fmla="*/ 153 w 303"/>
                <a:gd name="T25" fmla="*/ 82 h 150"/>
                <a:gd name="T26" fmla="*/ 155 w 303"/>
                <a:gd name="T27" fmla="*/ 80 h 150"/>
                <a:gd name="T28" fmla="*/ 157 w 303"/>
                <a:gd name="T29" fmla="*/ 78 h 150"/>
                <a:gd name="T30" fmla="*/ 160 w 303"/>
                <a:gd name="T31" fmla="*/ 77 h 150"/>
                <a:gd name="T32" fmla="*/ 162 w 303"/>
                <a:gd name="T33" fmla="*/ 76 h 150"/>
                <a:gd name="T34" fmla="*/ 165 w 303"/>
                <a:gd name="T35" fmla="*/ 75 h 150"/>
                <a:gd name="T36" fmla="*/ 195 w 303"/>
                <a:gd name="T37" fmla="*/ 75 h 150"/>
                <a:gd name="T38" fmla="*/ 199 w 303"/>
                <a:gd name="T39" fmla="*/ 76 h 150"/>
                <a:gd name="T40" fmla="*/ 202 w 303"/>
                <a:gd name="T41" fmla="*/ 77 h 150"/>
                <a:gd name="T42" fmla="*/ 204 w 303"/>
                <a:gd name="T43" fmla="*/ 78 h 150"/>
                <a:gd name="T44" fmla="*/ 206 w 303"/>
                <a:gd name="T45" fmla="*/ 80 h 150"/>
                <a:gd name="T46" fmla="*/ 208 w 303"/>
                <a:gd name="T47" fmla="*/ 82 h 150"/>
                <a:gd name="T48" fmla="*/ 209 w 303"/>
                <a:gd name="T49" fmla="*/ 85 h 150"/>
                <a:gd name="T50" fmla="*/ 210 w 303"/>
                <a:gd name="T51" fmla="*/ 88 h 150"/>
                <a:gd name="T52" fmla="*/ 210 w 303"/>
                <a:gd name="T53" fmla="*/ 90 h 150"/>
                <a:gd name="T54" fmla="*/ 210 w 303"/>
                <a:gd name="T55" fmla="*/ 93 h 150"/>
                <a:gd name="T56" fmla="*/ 209 w 303"/>
                <a:gd name="T57" fmla="*/ 96 h 150"/>
                <a:gd name="T58" fmla="*/ 208 w 303"/>
                <a:gd name="T59" fmla="*/ 98 h 150"/>
                <a:gd name="T60" fmla="*/ 206 w 303"/>
                <a:gd name="T61" fmla="*/ 101 h 150"/>
                <a:gd name="T62" fmla="*/ 204 w 303"/>
                <a:gd name="T63" fmla="*/ 103 h 150"/>
                <a:gd name="T64" fmla="*/ 202 w 303"/>
                <a:gd name="T65" fmla="*/ 104 h 150"/>
                <a:gd name="T66" fmla="*/ 199 w 303"/>
                <a:gd name="T67" fmla="*/ 105 h 150"/>
                <a:gd name="T68" fmla="*/ 195 w 303"/>
                <a:gd name="T69" fmla="*/ 105 h 150"/>
                <a:gd name="T70" fmla="*/ 195 w 303"/>
                <a:gd name="T71" fmla="*/ 105 h 150"/>
                <a:gd name="T72" fmla="*/ 300 w 303"/>
                <a:gd name="T73" fmla="*/ 135 h 150"/>
                <a:gd name="T74" fmla="*/ 300 w 303"/>
                <a:gd name="T75" fmla="*/ 0 h 150"/>
                <a:gd name="T76" fmla="*/ 90 w 303"/>
                <a:gd name="T77" fmla="*/ 0 h 150"/>
                <a:gd name="T78" fmla="*/ 82 w 303"/>
                <a:gd name="T79" fmla="*/ 1 h 150"/>
                <a:gd name="T80" fmla="*/ 72 w 303"/>
                <a:gd name="T81" fmla="*/ 2 h 150"/>
                <a:gd name="T82" fmla="*/ 63 w 303"/>
                <a:gd name="T83" fmla="*/ 4 h 150"/>
                <a:gd name="T84" fmla="*/ 55 w 303"/>
                <a:gd name="T85" fmla="*/ 7 h 150"/>
                <a:gd name="T86" fmla="*/ 47 w 303"/>
                <a:gd name="T87" fmla="*/ 10 h 150"/>
                <a:gd name="T88" fmla="*/ 40 w 303"/>
                <a:gd name="T89" fmla="*/ 15 h 150"/>
                <a:gd name="T90" fmla="*/ 32 w 303"/>
                <a:gd name="T91" fmla="*/ 20 h 150"/>
                <a:gd name="T92" fmla="*/ 27 w 303"/>
                <a:gd name="T93" fmla="*/ 27 h 150"/>
                <a:gd name="T94" fmla="*/ 20 w 303"/>
                <a:gd name="T95" fmla="*/ 33 h 150"/>
                <a:gd name="T96" fmla="*/ 15 w 303"/>
                <a:gd name="T97" fmla="*/ 39 h 150"/>
                <a:gd name="T98" fmla="*/ 11 w 303"/>
                <a:gd name="T99" fmla="*/ 47 h 150"/>
                <a:gd name="T100" fmla="*/ 8 w 303"/>
                <a:gd name="T101" fmla="*/ 54 h 150"/>
                <a:gd name="T102" fmla="*/ 4 w 303"/>
                <a:gd name="T103" fmla="*/ 63 h 150"/>
                <a:gd name="T104" fmla="*/ 2 w 303"/>
                <a:gd name="T105" fmla="*/ 72 h 150"/>
                <a:gd name="T106" fmla="*/ 1 w 303"/>
                <a:gd name="T107" fmla="*/ 81 h 150"/>
                <a:gd name="T108" fmla="*/ 0 w 303"/>
                <a:gd name="T109" fmla="*/ 90 h 150"/>
                <a:gd name="T110" fmla="*/ 0 w 303"/>
                <a:gd name="T111" fmla="*/ 150 h 150"/>
                <a:gd name="T112" fmla="*/ 303 w 303"/>
                <a:gd name="T113" fmla="*/ 150 h 150"/>
                <a:gd name="T114" fmla="*/ 301 w 303"/>
                <a:gd name="T115" fmla="*/ 144 h 150"/>
                <a:gd name="T116" fmla="*/ 300 w 303"/>
                <a:gd name="T117" fmla="*/ 135 h 150"/>
                <a:gd name="T118" fmla="*/ 300 w 303"/>
                <a:gd name="T119"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3" h="150">
                  <a:moveTo>
                    <a:pt x="195" y="105"/>
                  </a:moveTo>
                  <a:lnTo>
                    <a:pt x="165" y="105"/>
                  </a:lnTo>
                  <a:lnTo>
                    <a:pt x="162" y="105"/>
                  </a:lnTo>
                  <a:lnTo>
                    <a:pt x="160" y="104"/>
                  </a:lnTo>
                  <a:lnTo>
                    <a:pt x="157" y="103"/>
                  </a:lnTo>
                  <a:lnTo>
                    <a:pt x="155" y="101"/>
                  </a:lnTo>
                  <a:lnTo>
                    <a:pt x="153" y="98"/>
                  </a:lnTo>
                  <a:lnTo>
                    <a:pt x="151" y="96"/>
                  </a:lnTo>
                  <a:lnTo>
                    <a:pt x="151" y="93"/>
                  </a:lnTo>
                  <a:lnTo>
                    <a:pt x="150" y="90"/>
                  </a:lnTo>
                  <a:lnTo>
                    <a:pt x="151" y="88"/>
                  </a:lnTo>
                  <a:lnTo>
                    <a:pt x="151" y="85"/>
                  </a:lnTo>
                  <a:lnTo>
                    <a:pt x="153" y="82"/>
                  </a:lnTo>
                  <a:lnTo>
                    <a:pt x="155" y="80"/>
                  </a:lnTo>
                  <a:lnTo>
                    <a:pt x="157" y="78"/>
                  </a:lnTo>
                  <a:lnTo>
                    <a:pt x="160" y="77"/>
                  </a:lnTo>
                  <a:lnTo>
                    <a:pt x="162" y="76"/>
                  </a:lnTo>
                  <a:lnTo>
                    <a:pt x="165" y="75"/>
                  </a:lnTo>
                  <a:lnTo>
                    <a:pt x="195" y="75"/>
                  </a:lnTo>
                  <a:lnTo>
                    <a:pt x="199" y="76"/>
                  </a:lnTo>
                  <a:lnTo>
                    <a:pt x="202" y="77"/>
                  </a:lnTo>
                  <a:lnTo>
                    <a:pt x="204" y="78"/>
                  </a:lnTo>
                  <a:lnTo>
                    <a:pt x="206" y="80"/>
                  </a:lnTo>
                  <a:lnTo>
                    <a:pt x="208" y="82"/>
                  </a:lnTo>
                  <a:lnTo>
                    <a:pt x="209" y="85"/>
                  </a:lnTo>
                  <a:lnTo>
                    <a:pt x="210" y="88"/>
                  </a:lnTo>
                  <a:lnTo>
                    <a:pt x="210" y="90"/>
                  </a:lnTo>
                  <a:lnTo>
                    <a:pt x="210" y="93"/>
                  </a:lnTo>
                  <a:lnTo>
                    <a:pt x="209" y="96"/>
                  </a:lnTo>
                  <a:lnTo>
                    <a:pt x="208" y="98"/>
                  </a:lnTo>
                  <a:lnTo>
                    <a:pt x="206" y="101"/>
                  </a:lnTo>
                  <a:lnTo>
                    <a:pt x="204" y="103"/>
                  </a:lnTo>
                  <a:lnTo>
                    <a:pt x="202" y="104"/>
                  </a:lnTo>
                  <a:lnTo>
                    <a:pt x="199" y="105"/>
                  </a:lnTo>
                  <a:lnTo>
                    <a:pt x="195" y="105"/>
                  </a:lnTo>
                  <a:lnTo>
                    <a:pt x="195" y="105"/>
                  </a:lnTo>
                  <a:close/>
                  <a:moveTo>
                    <a:pt x="300" y="135"/>
                  </a:moveTo>
                  <a:lnTo>
                    <a:pt x="300" y="0"/>
                  </a:lnTo>
                  <a:lnTo>
                    <a:pt x="90" y="0"/>
                  </a:lnTo>
                  <a:lnTo>
                    <a:pt x="82" y="1"/>
                  </a:lnTo>
                  <a:lnTo>
                    <a:pt x="72" y="2"/>
                  </a:lnTo>
                  <a:lnTo>
                    <a:pt x="63" y="4"/>
                  </a:lnTo>
                  <a:lnTo>
                    <a:pt x="55" y="7"/>
                  </a:lnTo>
                  <a:lnTo>
                    <a:pt x="47" y="10"/>
                  </a:lnTo>
                  <a:lnTo>
                    <a:pt x="40" y="15"/>
                  </a:lnTo>
                  <a:lnTo>
                    <a:pt x="32" y="20"/>
                  </a:lnTo>
                  <a:lnTo>
                    <a:pt x="27" y="27"/>
                  </a:lnTo>
                  <a:lnTo>
                    <a:pt x="20" y="33"/>
                  </a:lnTo>
                  <a:lnTo>
                    <a:pt x="15" y="39"/>
                  </a:lnTo>
                  <a:lnTo>
                    <a:pt x="11" y="47"/>
                  </a:lnTo>
                  <a:lnTo>
                    <a:pt x="8" y="54"/>
                  </a:lnTo>
                  <a:lnTo>
                    <a:pt x="4" y="63"/>
                  </a:lnTo>
                  <a:lnTo>
                    <a:pt x="2" y="72"/>
                  </a:lnTo>
                  <a:lnTo>
                    <a:pt x="1" y="81"/>
                  </a:lnTo>
                  <a:lnTo>
                    <a:pt x="0" y="90"/>
                  </a:lnTo>
                  <a:lnTo>
                    <a:pt x="0" y="150"/>
                  </a:lnTo>
                  <a:lnTo>
                    <a:pt x="303" y="150"/>
                  </a:lnTo>
                  <a:lnTo>
                    <a:pt x="301" y="144"/>
                  </a:lnTo>
                  <a:lnTo>
                    <a:pt x="300" y="135"/>
                  </a:lnTo>
                  <a:lnTo>
                    <a:pt x="300"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2024">
              <a:extLst>
                <a:ext uri="{FF2B5EF4-FFF2-40B4-BE49-F238E27FC236}">
                  <a16:creationId xmlns:a16="http://schemas.microsoft.com/office/drawing/2014/main" id="{A089C24C-3669-4556-BCE2-1150BE6C011A}"/>
                </a:ext>
              </a:extLst>
            </p:cNvPr>
            <p:cNvSpPr>
              <a:spLocks noEditPoints="1"/>
            </p:cNvSpPr>
            <p:nvPr/>
          </p:nvSpPr>
          <p:spPr bwMode="auto">
            <a:xfrm>
              <a:off x="6105525" y="2151063"/>
              <a:ext cx="142875" cy="47625"/>
            </a:xfrm>
            <a:custGeom>
              <a:avLst/>
              <a:gdLst>
                <a:gd name="T0" fmla="*/ 231 w 451"/>
                <a:gd name="T1" fmla="*/ 25 h 150"/>
                <a:gd name="T2" fmla="*/ 242 w 451"/>
                <a:gd name="T3" fmla="*/ 31 h 150"/>
                <a:gd name="T4" fmla="*/ 252 w 451"/>
                <a:gd name="T5" fmla="*/ 39 h 150"/>
                <a:gd name="T6" fmla="*/ 258 w 451"/>
                <a:gd name="T7" fmla="*/ 52 h 150"/>
                <a:gd name="T8" fmla="*/ 258 w 451"/>
                <a:gd name="T9" fmla="*/ 65 h 150"/>
                <a:gd name="T10" fmla="*/ 252 w 451"/>
                <a:gd name="T11" fmla="*/ 78 h 150"/>
                <a:gd name="T12" fmla="*/ 242 w 451"/>
                <a:gd name="T13" fmla="*/ 86 h 150"/>
                <a:gd name="T14" fmla="*/ 231 w 451"/>
                <a:gd name="T15" fmla="*/ 92 h 150"/>
                <a:gd name="T16" fmla="*/ 217 w 451"/>
                <a:gd name="T17" fmla="*/ 92 h 150"/>
                <a:gd name="T18" fmla="*/ 205 w 451"/>
                <a:gd name="T19" fmla="*/ 86 h 150"/>
                <a:gd name="T20" fmla="*/ 195 w 451"/>
                <a:gd name="T21" fmla="*/ 78 h 150"/>
                <a:gd name="T22" fmla="*/ 190 w 451"/>
                <a:gd name="T23" fmla="*/ 66 h 150"/>
                <a:gd name="T24" fmla="*/ 190 w 451"/>
                <a:gd name="T25" fmla="*/ 52 h 150"/>
                <a:gd name="T26" fmla="*/ 195 w 451"/>
                <a:gd name="T27" fmla="*/ 39 h 150"/>
                <a:gd name="T28" fmla="*/ 205 w 451"/>
                <a:gd name="T29" fmla="*/ 31 h 150"/>
                <a:gd name="T30" fmla="*/ 217 w 451"/>
                <a:gd name="T31" fmla="*/ 25 h 150"/>
                <a:gd name="T32" fmla="*/ 224 w 451"/>
                <a:gd name="T33" fmla="*/ 24 h 150"/>
                <a:gd name="T34" fmla="*/ 1 w 451"/>
                <a:gd name="T35" fmla="*/ 68 h 150"/>
                <a:gd name="T36" fmla="*/ 4 w 451"/>
                <a:gd name="T37" fmla="*/ 85 h 150"/>
                <a:gd name="T38" fmla="*/ 11 w 451"/>
                <a:gd name="T39" fmla="*/ 102 h 150"/>
                <a:gd name="T40" fmla="*/ 20 w 451"/>
                <a:gd name="T41" fmla="*/ 116 h 150"/>
                <a:gd name="T42" fmla="*/ 33 w 451"/>
                <a:gd name="T43" fmla="*/ 129 h 150"/>
                <a:gd name="T44" fmla="*/ 47 w 451"/>
                <a:gd name="T45" fmla="*/ 139 h 150"/>
                <a:gd name="T46" fmla="*/ 63 w 451"/>
                <a:gd name="T47" fmla="*/ 145 h 150"/>
                <a:gd name="T48" fmla="*/ 82 w 451"/>
                <a:gd name="T49" fmla="*/ 149 h 150"/>
                <a:gd name="T50" fmla="*/ 360 w 451"/>
                <a:gd name="T51" fmla="*/ 150 h 150"/>
                <a:gd name="T52" fmla="*/ 379 w 451"/>
                <a:gd name="T53" fmla="*/ 148 h 150"/>
                <a:gd name="T54" fmla="*/ 395 w 451"/>
                <a:gd name="T55" fmla="*/ 143 h 150"/>
                <a:gd name="T56" fmla="*/ 409 w 451"/>
                <a:gd name="T57" fmla="*/ 135 h 150"/>
                <a:gd name="T58" fmla="*/ 422 w 451"/>
                <a:gd name="T59" fmla="*/ 124 h 150"/>
                <a:gd name="T60" fmla="*/ 433 w 451"/>
                <a:gd name="T61" fmla="*/ 111 h 150"/>
                <a:gd name="T62" fmla="*/ 442 w 451"/>
                <a:gd name="T63" fmla="*/ 96 h 150"/>
                <a:gd name="T64" fmla="*/ 447 w 451"/>
                <a:gd name="T65" fmla="*/ 79 h 150"/>
                <a:gd name="T66" fmla="*/ 451 w 451"/>
                <a:gd name="T67" fmla="*/ 60 h 150"/>
                <a:gd name="T68" fmla="*/ 0 w 451"/>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1" h="150">
                  <a:moveTo>
                    <a:pt x="224" y="24"/>
                  </a:moveTo>
                  <a:lnTo>
                    <a:pt x="231" y="25"/>
                  </a:lnTo>
                  <a:lnTo>
                    <a:pt x="237" y="27"/>
                  </a:lnTo>
                  <a:lnTo>
                    <a:pt x="242" y="31"/>
                  </a:lnTo>
                  <a:lnTo>
                    <a:pt x="248" y="35"/>
                  </a:lnTo>
                  <a:lnTo>
                    <a:pt x="252" y="39"/>
                  </a:lnTo>
                  <a:lnTo>
                    <a:pt x="255" y="46"/>
                  </a:lnTo>
                  <a:lnTo>
                    <a:pt x="258" y="52"/>
                  </a:lnTo>
                  <a:lnTo>
                    <a:pt x="258" y="59"/>
                  </a:lnTo>
                  <a:lnTo>
                    <a:pt x="258" y="65"/>
                  </a:lnTo>
                  <a:lnTo>
                    <a:pt x="255" y="71"/>
                  </a:lnTo>
                  <a:lnTo>
                    <a:pt x="252" y="78"/>
                  </a:lnTo>
                  <a:lnTo>
                    <a:pt x="248" y="83"/>
                  </a:lnTo>
                  <a:lnTo>
                    <a:pt x="242" y="86"/>
                  </a:lnTo>
                  <a:lnTo>
                    <a:pt x="237" y="90"/>
                  </a:lnTo>
                  <a:lnTo>
                    <a:pt x="231" y="92"/>
                  </a:lnTo>
                  <a:lnTo>
                    <a:pt x="224" y="93"/>
                  </a:lnTo>
                  <a:lnTo>
                    <a:pt x="217" y="92"/>
                  </a:lnTo>
                  <a:lnTo>
                    <a:pt x="210" y="90"/>
                  </a:lnTo>
                  <a:lnTo>
                    <a:pt x="205" y="86"/>
                  </a:lnTo>
                  <a:lnTo>
                    <a:pt x="200" y="83"/>
                  </a:lnTo>
                  <a:lnTo>
                    <a:pt x="195" y="78"/>
                  </a:lnTo>
                  <a:lnTo>
                    <a:pt x="192" y="71"/>
                  </a:lnTo>
                  <a:lnTo>
                    <a:pt x="190" y="66"/>
                  </a:lnTo>
                  <a:lnTo>
                    <a:pt x="190" y="59"/>
                  </a:lnTo>
                  <a:lnTo>
                    <a:pt x="190" y="52"/>
                  </a:lnTo>
                  <a:lnTo>
                    <a:pt x="192" y="46"/>
                  </a:lnTo>
                  <a:lnTo>
                    <a:pt x="195" y="39"/>
                  </a:lnTo>
                  <a:lnTo>
                    <a:pt x="200" y="35"/>
                  </a:lnTo>
                  <a:lnTo>
                    <a:pt x="205" y="31"/>
                  </a:lnTo>
                  <a:lnTo>
                    <a:pt x="210" y="27"/>
                  </a:lnTo>
                  <a:lnTo>
                    <a:pt x="217" y="25"/>
                  </a:lnTo>
                  <a:lnTo>
                    <a:pt x="224" y="24"/>
                  </a:lnTo>
                  <a:lnTo>
                    <a:pt x="224" y="24"/>
                  </a:lnTo>
                  <a:close/>
                  <a:moveTo>
                    <a:pt x="0" y="59"/>
                  </a:moveTo>
                  <a:lnTo>
                    <a:pt x="1" y="68"/>
                  </a:lnTo>
                  <a:lnTo>
                    <a:pt x="2" y="77"/>
                  </a:lnTo>
                  <a:lnTo>
                    <a:pt x="4" y="85"/>
                  </a:lnTo>
                  <a:lnTo>
                    <a:pt x="8" y="94"/>
                  </a:lnTo>
                  <a:lnTo>
                    <a:pt x="11" y="102"/>
                  </a:lnTo>
                  <a:lnTo>
                    <a:pt x="16" y="109"/>
                  </a:lnTo>
                  <a:lnTo>
                    <a:pt x="20" y="116"/>
                  </a:lnTo>
                  <a:lnTo>
                    <a:pt x="27" y="123"/>
                  </a:lnTo>
                  <a:lnTo>
                    <a:pt x="33" y="129"/>
                  </a:lnTo>
                  <a:lnTo>
                    <a:pt x="40" y="134"/>
                  </a:lnTo>
                  <a:lnTo>
                    <a:pt x="47" y="139"/>
                  </a:lnTo>
                  <a:lnTo>
                    <a:pt x="56" y="142"/>
                  </a:lnTo>
                  <a:lnTo>
                    <a:pt x="63" y="145"/>
                  </a:lnTo>
                  <a:lnTo>
                    <a:pt x="72" y="148"/>
                  </a:lnTo>
                  <a:lnTo>
                    <a:pt x="82" y="149"/>
                  </a:lnTo>
                  <a:lnTo>
                    <a:pt x="90" y="150"/>
                  </a:lnTo>
                  <a:lnTo>
                    <a:pt x="360" y="150"/>
                  </a:lnTo>
                  <a:lnTo>
                    <a:pt x="370" y="149"/>
                  </a:lnTo>
                  <a:lnTo>
                    <a:pt x="379" y="148"/>
                  </a:lnTo>
                  <a:lnTo>
                    <a:pt x="386" y="145"/>
                  </a:lnTo>
                  <a:lnTo>
                    <a:pt x="395" y="143"/>
                  </a:lnTo>
                  <a:lnTo>
                    <a:pt x="402" y="139"/>
                  </a:lnTo>
                  <a:lnTo>
                    <a:pt x="409" y="135"/>
                  </a:lnTo>
                  <a:lnTo>
                    <a:pt x="415" y="130"/>
                  </a:lnTo>
                  <a:lnTo>
                    <a:pt x="422" y="124"/>
                  </a:lnTo>
                  <a:lnTo>
                    <a:pt x="428" y="117"/>
                  </a:lnTo>
                  <a:lnTo>
                    <a:pt x="433" y="111"/>
                  </a:lnTo>
                  <a:lnTo>
                    <a:pt x="438" y="104"/>
                  </a:lnTo>
                  <a:lnTo>
                    <a:pt x="442" y="96"/>
                  </a:lnTo>
                  <a:lnTo>
                    <a:pt x="445" y="87"/>
                  </a:lnTo>
                  <a:lnTo>
                    <a:pt x="447" y="79"/>
                  </a:lnTo>
                  <a:lnTo>
                    <a:pt x="449" y="69"/>
                  </a:lnTo>
                  <a:lnTo>
                    <a:pt x="451" y="60"/>
                  </a:lnTo>
                  <a:lnTo>
                    <a:pt x="451" y="0"/>
                  </a:lnTo>
                  <a:lnTo>
                    <a:pt x="0" y="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2025">
              <a:extLst>
                <a:ext uri="{FF2B5EF4-FFF2-40B4-BE49-F238E27FC236}">
                  <a16:creationId xmlns:a16="http://schemas.microsoft.com/office/drawing/2014/main" id="{AD44BCFE-381C-4084-BB3E-AC4E2D2DE4A0}"/>
                </a:ext>
              </a:extLst>
            </p:cNvPr>
            <p:cNvSpPr>
              <a:spLocks/>
            </p:cNvSpPr>
            <p:nvPr/>
          </p:nvSpPr>
          <p:spPr bwMode="auto">
            <a:xfrm>
              <a:off x="6105525" y="2017713"/>
              <a:ext cx="142875" cy="123825"/>
            </a:xfrm>
            <a:custGeom>
              <a:avLst/>
              <a:gdLst>
                <a:gd name="T0" fmla="*/ 318 w 451"/>
                <a:gd name="T1" fmla="*/ 0 h 390"/>
                <a:gd name="T2" fmla="*/ 30 w 451"/>
                <a:gd name="T3" fmla="*/ 0 h 390"/>
                <a:gd name="T4" fmla="*/ 0 w 451"/>
                <a:gd name="T5" fmla="*/ 0 h 390"/>
                <a:gd name="T6" fmla="*/ 0 w 451"/>
                <a:gd name="T7" fmla="*/ 390 h 390"/>
                <a:gd name="T8" fmla="*/ 451 w 451"/>
                <a:gd name="T9" fmla="*/ 390 h 390"/>
                <a:gd name="T10" fmla="*/ 451 w 451"/>
                <a:gd name="T11" fmla="*/ 30 h 390"/>
                <a:gd name="T12" fmla="*/ 375 w 451"/>
                <a:gd name="T13" fmla="*/ 30 h 390"/>
                <a:gd name="T14" fmla="*/ 367 w 451"/>
                <a:gd name="T15" fmla="*/ 29 h 390"/>
                <a:gd name="T16" fmla="*/ 359 w 451"/>
                <a:gd name="T17" fmla="*/ 27 h 390"/>
                <a:gd name="T18" fmla="*/ 351 w 451"/>
                <a:gd name="T19" fmla="*/ 25 h 390"/>
                <a:gd name="T20" fmla="*/ 343 w 451"/>
                <a:gd name="T21" fmla="*/ 21 h 390"/>
                <a:gd name="T22" fmla="*/ 336 w 451"/>
                <a:gd name="T23" fmla="*/ 17 h 390"/>
                <a:gd name="T24" fmla="*/ 329 w 451"/>
                <a:gd name="T25" fmla="*/ 12 h 390"/>
                <a:gd name="T26" fmla="*/ 323 w 451"/>
                <a:gd name="T27" fmla="*/ 6 h 390"/>
                <a:gd name="T28" fmla="*/ 318 w 451"/>
                <a:gd name="T2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1" h="390">
                  <a:moveTo>
                    <a:pt x="318" y="0"/>
                  </a:moveTo>
                  <a:lnTo>
                    <a:pt x="30" y="0"/>
                  </a:lnTo>
                  <a:lnTo>
                    <a:pt x="0" y="0"/>
                  </a:lnTo>
                  <a:lnTo>
                    <a:pt x="0" y="390"/>
                  </a:lnTo>
                  <a:lnTo>
                    <a:pt x="451" y="390"/>
                  </a:lnTo>
                  <a:lnTo>
                    <a:pt x="451" y="30"/>
                  </a:lnTo>
                  <a:lnTo>
                    <a:pt x="375" y="30"/>
                  </a:lnTo>
                  <a:lnTo>
                    <a:pt x="367" y="29"/>
                  </a:lnTo>
                  <a:lnTo>
                    <a:pt x="359" y="27"/>
                  </a:lnTo>
                  <a:lnTo>
                    <a:pt x="351" y="25"/>
                  </a:lnTo>
                  <a:lnTo>
                    <a:pt x="343" y="21"/>
                  </a:lnTo>
                  <a:lnTo>
                    <a:pt x="336" y="17"/>
                  </a:lnTo>
                  <a:lnTo>
                    <a:pt x="329" y="12"/>
                  </a:lnTo>
                  <a:lnTo>
                    <a:pt x="323" y="6"/>
                  </a:lnTo>
                  <a:lnTo>
                    <a:pt x="3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2026">
              <a:extLst>
                <a:ext uri="{FF2B5EF4-FFF2-40B4-BE49-F238E27FC236}">
                  <a16:creationId xmlns:a16="http://schemas.microsoft.com/office/drawing/2014/main" id="{53FDEEB6-B7E5-4317-BF5C-105279C6C66B}"/>
                </a:ext>
              </a:extLst>
            </p:cNvPr>
            <p:cNvSpPr>
              <a:spLocks noEditPoints="1"/>
            </p:cNvSpPr>
            <p:nvPr/>
          </p:nvSpPr>
          <p:spPr bwMode="auto">
            <a:xfrm>
              <a:off x="6210300" y="1922463"/>
              <a:ext cx="173038" cy="127000"/>
            </a:xfrm>
            <a:custGeom>
              <a:avLst/>
              <a:gdLst>
                <a:gd name="T0" fmla="*/ 360 w 542"/>
                <a:gd name="T1" fmla="*/ 172 h 400"/>
                <a:gd name="T2" fmla="*/ 351 w 542"/>
                <a:gd name="T3" fmla="*/ 166 h 400"/>
                <a:gd name="T4" fmla="*/ 348 w 542"/>
                <a:gd name="T5" fmla="*/ 155 h 400"/>
                <a:gd name="T6" fmla="*/ 351 w 542"/>
                <a:gd name="T7" fmla="*/ 144 h 400"/>
                <a:gd name="T8" fmla="*/ 360 w 542"/>
                <a:gd name="T9" fmla="*/ 138 h 400"/>
                <a:gd name="T10" fmla="*/ 372 w 542"/>
                <a:gd name="T11" fmla="*/ 137 h 400"/>
                <a:gd name="T12" fmla="*/ 381 w 542"/>
                <a:gd name="T13" fmla="*/ 142 h 400"/>
                <a:gd name="T14" fmla="*/ 385 w 542"/>
                <a:gd name="T15" fmla="*/ 152 h 400"/>
                <a:gd name="T16" fmla="*/ 384 w 542"/>
                <a:gd name="T17" fmla="*/ 163 h 400"/>
                <a:gd name="T18" fmla="*/ 378 w 542"/>
                <a:gd name="T19" fmla="*/ 171 h 400"/>
                <a:gd name="T20" fmla="*/ 367 w 542"/>
                <a:gd name="T21" fmla="*/ 174 h 400"/>
                <a:gd name="T22" fmla="*/ 269 w 542"/>
                <a:gd name="T23" fmla="*/ 174 h 400"/>
                <a:gd name="T24" fmla="*/ 259 w 542"/>
                <a:gd name="T25" fmla="*/ 169 h 400"/>
                <a:gd name="T26" fmla="*/ 254 w 542"/>
                <a:gd name="T27" fmla="*/ 159 h 400"/>
                <a:gd name="T28" fmla="*/ 256 w 542"/>
                <a:gd name="T29" fmla="*/ 148 h 400"/>
                <a:gd name="T30" fmla="*/ 262 w 542"/>
                <a:gd name="T31" fmla="*/ 140 h 400"/>
                <a:gd name="T32" fmla="*/ 273 w 542"/>
                <a:gd name="T33" fmla="*/ 137 h 400"/>
                <a:gd name="T34" fmla="*/ 284 w 542"/>
                <a:gd name="T35" fmla="*/ 140 h 400"/>
                <a:gd name="T36" fmla="*/ 290 w 542"/>
                <a:gd name="T37" fmla="*/ 148 h 400"/>
                <a:gd name="T38" fmla="*/ 291 w 542"/>
                <a:gd name="T39" fmla="*/ 159 h 400"/>
                <a:gd name="T40" fmla="*/ 286 w 542"/>
                <a:gd name="T41" fmla="*/ 169 h 400"/>
                <a:gd name="T42" fmla="*/ 276 w 542"/>
                <a:gd name="T43" fmla="*/ 174 h 400"/>
                <a:gd name="T44" fmla="*/ 177 w 542"/>
                <a:gd name="T45" fmla="*/ 174 h 400"/>
                <a:gd name="T46" fmla="*/ 168 w 542"/>
                <a:gd name="T47" fmla="*/ 171 h 400"/>
                <a:gd name="T48" fmla="*/ 160 w 542"/>
                <a:gd name="T49" fmla="*/ 163 h 400"/>
                <a:gd name="T50" fmla="*/ 159 w 542"/>
                <a:gd name="T51" fmla="*/ 152 h 400"/>
                <a:gd name="T52" fmla="*/ 165 w 542"/>
                <a:gd name="T53" fmla="*/ 142 h 400"/>
                <a:gd name="T54" fmla="*/ 174 w 542"/>
                <a:gd name="T55" fmla="*/ 137 h 400"/>
                <a:gd name="T56" fmla="*/ 185 w 542"/>
                <a:gd name="T57" fmla="*/ 138 h 400"/>
                <a:gd name="T58" fmla="*/ 193 w 542"/>
                <a:gd name="T59" fmla="*/ 144 h 400"/>
                <a:gd name="T60" fmla="*/ 197 w 542"/>
                <a:gd name="T61" fmla="*/ 155 h 400"/>
                <a:gd name="T62" fmla="*/ 193 w 542"/>
                <a:gd name="T63" fmla="*/ 166 h 400"/>
                <a:gd name="T64" fmla="*/ 185 w 542"/>
                <a:gd name="T65" fmla="*/ 173 h 400"/>
                <a:gd name="T66" fmla="*/ 177 w 542"/>
                <a:gd name="T67" fmla="*/ 174 h 400"/>
                <a:gd name="T68" fmla="*/ 37 w 542"/>
                <a:gd name="T69" fmla="*/ 1 h 400"/>
                <a:gd name="T70" fmla="*/ 14 w 542"/>
                <a:gd name="T71" fmla="*/ 14 h 400"/>
                <a:gd name="T72" fmla="*/ 2 w 542"/>
                <a:gd name="T73" fmla="*/ 36 h 400"/>
                <a:gd name="T74" fmla="*/ 2 w 542"/>
                <a:gd name="T75" fmla="*/ 264 h 400"/>
                <a:gd name="T76" fmla="*/ 14 w 542"/>
                <a:gd name="T77" fmla="*/ 287 h 400"/>
                <a:gd name="T78" fmla="*/ 37 w 542"/>
                <a:gd name="T79" fmla="*/ 300 h 400"/>
                <a:gd name="T80" fmla="*/ 91 w 542"/>
                <a:gd name="T81" fmla="*/ 301 h 400"/>
                <a:gd name="T82" fmla="*/ 172 w 542"/>
                <a:gd name="T83" fmla="*/ 302 h 400"/>
                <a:gd name="T84" fmla="*/ 178 w 542"/>
                <a:gd name="T85" fmla="*/ 307 h 400"/>
                <a:gd name="T86" fmla="*/ 182 w 542"/>
                <a:gd name="T87" fmla="*/ 316 h 400"/>
                <a:gd name="T88" fmla="*/ 280 w 542"/>
                <a:gd name="T89" fmla="*/ 303 h 400"/>
                <a:gd name="T90" fmla="*/ 288 w 542"/>
                <a:gd name="T91" fmla="*/ 301 h 400"/>
                <a:gd name="T92" fmla="*/ 513 w 542"/>
                <a:gd name="T93" fmla="*/ 297 h 400"/>
                <a:gd name="T94" fmla="*/ 533 w 542"/>
                <a:gd name="T95" fmla="*/ 280 h 400"/>
                <a:gd name="T96" fmla="*/ 542 w 542"/>
                <a:gd name="T97" fmla="*/ 255 h 400"/>
                <a:gd name="T98" fmla="*/ 538 w 542"/>
                <a:gd name="T99" fmla="*/ 29 h 400"/>
                <a:gd name="T100" fmla="*/ 522 w 542"/>
                <a:gd name="T101" fmla="*/ 8 h 400"/>
                <a:gd name="T102" fmla="*/ 497 w 542"/>
                <a:gd name="T103"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2" h="400">
                  <a:moveTo>
                    <a:pt x="367" y="174"/>
                  </a:moveTo>
                  <a:lnTo>
                    <a:pt x="364" y="174"/>
                  </a:lnTo>
                  <a:lnTo>
                    <a:pt x="360" y="172"/>
                  </a:lnTo>
                  <a:lnTo>
                    <a:pt x="357" y="171"/>
                  </a:lnTo>
                  <a:lnTo>
                    <a:pt x="354" y="169"/>
                  </a:lnTo>
                  <a:lnTo>
                    <a:pt x="351" y="166"/>
                  </a:lnTo>
                  <a:lnTo>
                    <a:pt x="350" y="163"/>
                  </a:lnTo>
                  <a:lnTo>
                    <a:pt x="349" y="159"/>
                  </a:lnTo>
                  <a:lnTo>
                    <a:pt x="348" y="155"/>
                  </a:lnTo>
                  <a:lnTo>
                    <a:pt x="349" y="152"/>
                  </a:lnTo>
                  <a:lnTo>
                    <a:pt x="350" y="148"/>
                  </a:lnTo>
                  <a:lnTo>
                    <a:pt x="351" y="144"/>
                  </a:lnTo>
                  <a:lnTo>
                    <a:pt x="354" y="142"/>
                  </a:lnTo>
                  <a:lnTo>
                    <a:pt x="357" y="140"/>
                  </a:lnTo>
                  <a:lnTo>
                    <a:pt x="360" y="138"/>
                  </a:lnTo>
                  <a:lnTo>
                    <a:pt x="364" y="137"/>
                  </a:lnTo>
                  <a:lnTo>
                    <a:pt x="367" y="137"/>
                  </a:lnTo>
                  <a:lnTo>
                    <a:pt x="372" y="137"/>
                  </a:lnTo>
                  <a:lnTo>
                    <a:pt x="375" y="138"/>
                  </a:lnTo>
                  <a:lnTo>
                    <a:pt x="378" y="140"/>
                  </a:lnTo>
                  <a:lnTo>
                    <a:pt x="381" y="142"/>
                  </a:lnTo>
                  <a:lnTo>
                    <a:pt x="383" y="144"/>
                  </a:lnTo>
                  <a:lnTo>
                    <a:pt x="384" y="148"/>
                  </a:lnTo>
                  <a:lnTo>
                    <a:pt x="385" y="152"/>
                  </a:lnTo>
                  <a:lnTo>
                    <a:pt x="387" y="155"/>
                  </a:lnTo>
                  <a:lnTo>
                    <a:pt x="385" y="159"/>
                  </a:lnTo>
                  <a:lnTo>
                    <a:pt x="384" y="163"/>
                  </a:lnTo>
                  <a:lnTo>
                    <a:pt x="383" y="166"/>
                  </a:lnTo>
                  <a:lnTo>
                    <a:pt x="381" y="169"/>
                  </a:lnTo>
                  <a:lnTo>
                    <a:pt x="378" y="171"/>
                  </a:lnTo>
                  <a:lnTo>
                    <a:pt x="375" y="173"/>
                  </a:lnTo>
                  <a:lnTo>
                    <a:pt x="372" y="174"/>
                  </a:lnTo>
                  <a:lnTo>
                    <a:pt x="367" y="174"/>
                  </a:lnTo>
                  <a:lnTo>
                    <a:pt x="367" y="174"/>
                  </a:lnTo>
                  <a:close/>
                  <a:moveTo>
                    <a:pt x="273" y="174"/>
                  </a:moveTo>
                  <a:lnTo>
                    <a:pt x="269" y="174"/>
                  </a:lnTo>
                  <a:lnTo>
                    <a:pt x="265" y="172"/>
                  </a:lnTo>
                  <a:lnTo>
                    <a:pt x="262" y="171"/>
                  </a:lnTo>
                  <a:lnTo>
                    <a:pt x="259" y="169"/>
                  </a:lnTo>
                  <a:lnTo>
                    <a:pt x="257" y="166"/>
                  </a:lnTo>
                  <a:lnTo>
                    <a:pt x="256" y="163"/>
                  </a:lnTo>
                  <a:lnTo>
                    <a:pt x="254" y="159"/>
                  </a:lnTo>
                  <a:lnTo>
                    <a:pt x="254" y="155"/>
                  </a:lnTo>
                  <a:lnTo>
                    <a:pt x="254" y="152"/>
                  </a:lnTo>
                  <a:lnTo>
                    <a:pt x="256" y="148"/>
                  </a:lnTo>
                  <a:lnTo>
                    <a:pt x="257" y="144"/>
                  </a:lnTo>
                  <a:lnTo>
                    <a:pt x="259" y="142"/>
                  </a:lnTo>
                  <a:lnTo>
                    <a:pt x="262" y="140"/>
                  </a:lnTo>
                  <a:lnTo>
                    <a:pt x="265" y="138"/>
                  </a:lnTo>
                  <a:lnTo>
                    <a:pt x="269" y="137"/>
                  </a:lnTo>
                  <a:lnTo>
                    <a:pt x="273" y="137"/>
                  </a:lnTo>
                  <a:lnTo>
                    <a:pt x="276" y="137"/>
                  </a:lnTo>
                  <a:lnTo>
                    <a:pt x="280" y="138"/>
                  </a:lnTo>
                  <a:lnTo>
                    <a:pt x="284" y="140"/>
                  </a:lnTo>
                  <a:lnTo>
                    <a:pt x="286" y="142"/>
                  </a:lnTo>
                  <a:lnTo>
                    <a:pt x="288" y="144"/>
                  </a:lnTo>
                  <a:lnTo>
                    <a:pt x="290" y="148"/>
                  </a:lnTo>
                  <a:lnTo>
                    <a:pt x="291" y="152"/>
                  </a:lnTo>
                  <a:lnTo>
                    <a:pt x="291" y="155"/>
                  </a:lnTo>
                  <a:lnTo>
                    <a:pt x="291" y="159"/>
                  </a:lnTo>
                  <a:lnTo>
                    <a:pt x="290" y="163"/>
                  </a:lnTo>
                  <a:lnTo>
                    <a:pt x="288" y="166"/>
                  </a:lnTo>
                  <a:lnTo>
                    <a:pt x="286" y="169"/>
                  </a:lnTo>
                  <a:lnTo>
                    <a:pt x="284" y="171"/>
                  </a:lnTo>
                  <a:lnTo>
                    <a:pt x="280" y="173"/>
                  </a:lnTo>
                  <a:lnTo>
                    <a:pt x="276" y="174"/>
                  </a:lnTo>
                  <a:lnTo>
                    <a:pt x="273" y="174"/>
                  </a:lnTo>
                  <a:lnTo>
                    <a:pt x="273" y="174"/>
                  </a:lnTo>
                  <a:close/>
                  <a:moveTo>
                    <a:pt x="177" y="174"/>
                  </a:moveTo>
                  <a:lnTo>
                    <a:pt x="174" y="174"/>
                  </a:lnTo>
                  <a:lnTo>
                    <a:pt x="171" y="172"/>
                  </a:lnTo>
                  <a:lnTo>
                    <a:pt x="168" y="171"/>
                  </a:lnTo>
                  <a:lnTo>
                    <a:pt x="165" y="169"/>
                  </a:lnTo>
                  <a:lnTo>
                    <a:pt x="162" y="166"/>
                  </a:lnTo>
                  <a:lnTo>
                    <a:pt x="160" y="163"/>
                  </a:lnTo>
                  <a:lnTo>
                    <a:pt x="159" y="159"/>
                  </a:lnTo>
                  <a:lnTo>
                    <a:pt x="159" y="155"/>
                  </a:lnTo>
                  <a:lnTo>
                    <a:pt x="159" y="152"/>
                  </a:lnTo>
                  <a:lnTo>
                    <a:pt x="160" y="148"/>
                  </a:lnTo>
                  <a:lnTo>
                    <a:pt x="162" y="144"/>
                  </a:lnTo>
                  <a:lnTo>
                    <a:pt x="165" y="142"/>
                  </a:lnTo>
                  <a:lnTo>
                    <a:pt x="168" y="140"/>
                  </a:lnTo>
                  <a:lnTo>
                    <a:pt x="171" y="138"/>
                  </a:lnTo>
                  <a:lnTo>
                    <a:pt x="174" y="137"/>
                  </a:lnTo>
                  <a:lnTo>
                    <a:pt x="177" y="137"/>
                  </a:lnTo>
                  <a:lnTo>
                    <a:pt x="182" y="137"/>
                  </a:lnTo>
                  <a:lnTo>
                    <a:pt x="185" y="138"/>
                  </a:lnTo>
                  <a:lnTo>
                    <a:pt x="188" y="140"/>
                  </a:lnTo>
                  <a:lnTo>
                    <a:pt x="191" y="142"/>
                  </a:lnTo>
                  <a:lnTo>
                    <a:pt x="193" y="144"/>
                  </a:lnTo>
                  <a:lnTo>
                    <a:pt x="196" y="148"/>
                  </a:lnTo>
                  <a:lnTo>
                    <a:pt x="197" y="152"/>
                  </a:lnTo>
                  <a:lnTo>
                    <a:pt x="197" y="155"/>
                  </a:lnTo>
                  <a:lnTo>
                    <a:pt x="197" y="159"/>
                  </a:lnTo>
                  <a:lnTo>
                    <a:pt x="196" y="163"/>
                  </a:lnTo>
                  <a:lnTo>
                    <a:pt x="193" y="166"/>
                  </a:lnTo>
                  <a:lnTo>
                    <a:pt x="191" y="169"/>
                  </a:lnTo>
                  <a:lnTo>
                    <a:pt x="188" y="171"/>
                  </a:lnTo>
                  <a:lnTo>
                    <a:pt x="185" y="173"/>
                  </a:lnTo>
                  <a:lnTo>
                    <a:pt x="182" y="174"/>
                  </a:lnTo>
                  <a:lnTo>
                    <a:pt x="177" y="174"/>
                  </a:lnTo>
                  <a:lnTo>
                    <a:pt x="177" y="174"/>
                  </a:lnTo>
                  <a:close/>
                  <a:moveTo>
                    <a:pt x="497" y="0"/>
                  </a:moveTo>
                  <a:lnTo>
                    <a:pt x="45" y="0"/>
                  </a:lnTo>
                  <a:lnTo>
                    <a:pt x="37" y="1"/>
                  </a:lnTo>
                  <a:lnTo>
                    <a:pt x="29" y="4"/>
                  </a:lnTo>
                  <a:lnTo>
                    <a:pt x="22" y="8"/>
                  </a:lnTo>
                  <a:lnTo>
                    <a:pt x="14" y="14"/>
                  </a:lnTo>
                  <a:lnTo>
                    <a:pt x="9" y="21"/>
                  </a:lnTo>
                  <a:lnTo>
                    <a:pt x="5" y="29"/>
                  </a:lnTo>
                  <a:lnTo>
                    <a:pt x="2" y="36"/>
                  </a:lnTo>
                  <a:lnTo>
                    <a:pt x="0" y="45"/>
                  </a:lnTo>
                  <a:lnTo>
                    <a:pt x="0" y="255"/>
                  </a:lnTo>
                  <a:lnTo>
                    <a:pt x="2" y="264"/>
                  </a:lnTo>
                  <a:lnTo>
                    <a:pt x="5" y="272"/>
                  </a:lnTo>
                  <a:lnTo>
                    <a:pt x="9" y="280"/>
                  </a:lnTo>
                  <a:lnTo>
                    <a:pt x="14" y="287"/>
                  </a:lnTo>
                  <a:lnTo>
                    <a:pt x="22" y="292"/>
                  </a:lnTo>
                  <a:lnTo>
                    <a:pt x="29" y="297"/>
                  </a:lnTo>
                  <a:lnTo>
                    <a:pt x="37" y="300"/>
                  </a:lnTo>
                  <a:lnTo>
                    <a:pt x="45" y="301"/>
                  </a:lnTo>
                  <a:lnTo>
                    <a:pt x="76" y="301"/>
                  </a:lnTo>
                  <a:lnTo>
                    <a:pt x="91" y="301"/>
                  </a:lnTo>
                  <a:lnTo>
                    <a:pt x="167" y="301"/>
                  </a:lnTo>
                  <a:lnTo>
                    <a:pt x="169" y="301"/>
                  </a:lnTo>
                  <a:lnTo>
                    <a:pt x="172" y="302"/>
                  </a:lnTo>
                  <a:lnTo>
                    <a:pt x="174" y="303"/>
                  </a:lnTo>
                  <a:lnTo>
                    <a:pt x="176" y="305"/>
                  </a:lnTo>
                  <a:lnTo>
                    <a:pt x="178" y="307"/>
                  </a:lnTo>
                  <a:lnTo>
                    <a:pt x="180" y="310"/>
                  </a:lnTo>
                  <a:lnTo>
                    <a:pt x="181" y="313"/>
                  </a:lnTo>
                  <a:lnTo>
                    <a:pt x="182" y="316"/>
                  </a:lnTo>
                  <a:lnTo>
                    <a:pt x="182" y="400"/>
                  </a:lnTo>
                  <a:lnTo>
                    <a:pt x="278" y="305"/>
                  </a:lnTo>
                  <a:lnTo>
                    <a:pt x="280" y="303"/>
                  </a:lnTo>
                  <a:lnTo>
                    <a:pt x="283" y="302"/>
                  </a:lnTo>
                  <a:lnTo>
                    <a:pt x="286" y="301"/>
                  </a:lnTo>
                  <a:lnTo>
                    <a:pt x="288" y="301"/>
                  </a:lnTo>
                  <a:lnTo>
                    <a:pt x="497" y="301"/>
                  </a:lnTo>
                  <a:lnTo>
                    <a:pt x="506" y="300"/>
                  </a:lnTo>
                  <a:lnTo>
                    <a:pt x="513" y="297"/>
                  </a:lnTo>
                  <a:lnTo>
                    <a:pt x="522" y="292"/>
                  </a:lnTo>
                  <a:lnTo>
                    <a:pt x="528" y="287"/>
                  </a:lnTo>
                  <a:lnTo>
                    <a:pt x="533" y="280"/>
                  </a:lnTo>
                  <a:lnTo>
                    <a:pt x="538" y="272"/>
                  </a:lnTo>
                  <a:lnTo>
                    <a:pt x="541" y="264"/>
                  </a:lnTo>
                  <a:lnTo>
                    <a:pt x="542" y="255"/>
                  </a:lnTo>
                  <a:lnTo>
                    <a:pt x="542" y="45"/>
                  </a:lnTo>
                  <a:lnTo>
                    <a:pt x="541" y="36"/>
                  </a:lnTo>
                  <a:lnTo>
                    <a:pt x="538" y="29"/>
                  </a:lnTo>
                  <a:lnTo>
                    <a:pt x="533" y="21"/>
                  </a:lnTo>
                  <a:lnTo>
                    <a:pt x="528" y="14"/>
                  </a:lnTo>
                  <a:lnTo>
                    <a:pt x="522" y="8"/>
                  </a:lnTo>
                  <a:lnTo>
                    <a:pt x="513" y="4"/>
                  </a:lnTo>
                  <a:lnTo>
                    <a:pt x="506" y="1"/>
                  </a:lnTo>
                  <a:lnTo>
                    <a:pt x="497" y="0"/>
                  </a:lnTo>
                  <a:lnTo>
                    <a:pt x="4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 name="Group 105" descr="Icon of paper. ">
            <a:extLst>
              <a:ext uri="{FF2B5EF4-FFF2-40B4-BE49-F238E27FC236}">
                <a16:creationId xmlns:a16="http://schemas.microsoft.com/office/drawing/2014/main" id="{5A7B4376-F48C-4D8D-B85C-E30B7B3E6434}"/>
              </a:ext>
            </a:extLst>
          </p:cNvPr>
          <p:cNvGrpSpPr/>
          <p:nvPr/>
        </p:nvGrpSpPr>
        <p:grpSpPr>
          <a:xfrm>
            <a:off x="8841182" y="1368977"/>
            <a:ext cx="220663" cy="285750"/>
            <a:chOff x="4926013" y="796925"/>
            <a:chExt cx="220663" cy="285750"/>
          </a:xfrm>
          <a:solidFill>
            <a:schemeClr val="bg1"/>
          </a:solidFill>
        </p:grpSpPr>
        <p:sp>
          <p:nvSpPr>
            <p:cNvPr id="107" name="Rectangle 946">
              <a:extLst>
                <a:ext uri="{FF2B5EF4-FFF2-40B4-BE49-F238E27FC236}">
                  <a16:creationId xmlns:a16="http://schemas.microsoft.com/office/drawing/2014/main" id="{E782BD69-3279-4D29-AD06-A103E2126053}"/>
                </a:ext>
              </a:extLst>
            </p:cNvPr>
            <p:cNvSpPr>
              <a:spLocks noChangeArrowheads="1"/>
            </p:cNvSpPr>
            <p:nvPr/>
          </p:nvSpPr>
          <p:spPr bwMode="auto">
            <a:xfrm>
              <a:off x="5026025" y="996950"/>
              <a:ext cx="30163"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947">
              <a:extLst>
                <a:ext uri="{FF2B5EF4-FFF2-40B4-BE49-F238E27FC236}">
                  <a16:creationId xmlns:a16="http://schemas.microsoft.com/office/drawing/2014/main" id="{F640AD22-6F68-4745-898A-0D4AADEA202D}"/>
                </a:ext>
              </a:extLst>
            </p:cNvPr>
            <p:cNvSpPr>
              <a:spLocks noChangeArrowheads="1"/>
            </p:cNvSpPr>
            <p:nvPr/>
          </p:nvSpPr>
          <p:spPr bwMode="auto">
            <a:xfrm>
              <a:off x="5064125" y="930275"/>
              <a:ext cx="28575" cy="95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948">
              <a:extLst>
                <a:ext uri="{FF2B5EF4-FFF2-40B4-BE49-F238E27FC236}">
                  <a16:creationId xmlns:a16="http://schemas.microsoft.com/office/drawing/2014/main" id="{78786D45-C595-4A69-9D2B-EB0280EF29EA}"/>
                </a:ext>
              </a:extLst>
            </p:cNvPr>
            <p:cNvSpPr>
              <a:spLocks noChangeArrowheads="1"/>
            </p:cNvSpPr>
            <p:nvPr/>
          </p:nvSpPr>
          <p:spPr bwMode="auto">
            <a:xfrm>
              <a:off x="4987925" y="977900"/>
              <a:ext cx="28575"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949">
              <a:extLst>
                <a:ext uri="{FF2B5EF4-FFF2-40B4-BE49-F238E27FC236}">
                  <a16:creationId xmlns:a16="http://schemas.microsoft.com/office/drawing/2014/main" id="{CF9052AD-F144-4CD7-B6F9-E2E57C7EB797}"/>
                </a:ext>
              </a:extLst>
            </p:cNvPr>
            <p:cNvSpPr>
              <a:spLocks noEditPoints="1"/>
            </p:cNvSpPr>
            <p:nvPr/>
          </p:nvSpPr>
          <p:spPr bwMode="auto">
            <a:xfrm>
              <a:off x="4926013" y="796925"/>
              <a:ext cx="220663" cy="285750"/>
            </a:xfrm>
            <a:custGeom>
              <a:avLst/>
              <a:gdLst>
                <a:gd name="T0" fmla="*/ 349 w 553"/>
                <a:gd name="T1" fmla="*/ 11 h 722"/>
                <a:gd name="T2" fmla="*/ 349 w 553"/>
                <a:gd name="T3" fmla="*/ 204 h 722"/>
                <a:gd name="T4" fmla="*/ 445 w 553"/>
                <a:gd name="T5" fmla="*/ 590 h 722"/>
                <a:gd name="T6" fmla="*/ 445 w 553"/>
                <a:gd name="T7" fmla="*/ 590 h 722"/>
                <a:gd name="T8" fmla="*/ 444 w 553"/>
                <a:gd name="T9" fmla="*/ 595 h 722"/>
                <a:gd name="T10" fmla="*/ 438 w 553"/>
                <a:gd name="T11" fmla="*/ 601 h 722"/>
                <a:gd name="T12" fmla="*/ 145 w 553"/>
                <a:gd name="T13" fmla="*/ 602 h 722"/>
                <a:gd name="T14" fmla="*/ 135 w 553"/>
                <a:gd name="T15" fmla="*/ 599 h 722"/>
                <a:gd name="T16" fmla="*/ 132 w 553"/>
                <a:gd name="T17" fmla="*/ 590 h 722"/>
                <a:gd name="T18" fmla="*/ 133 w 553"/>
                <a:gd name="T19" fmla="*/ 236 h 722"/>
                <a:gd name="T20" fmla="*/ 139 w 553"/>
                <a:gd name="T21" fmla="*/ 230 h 722"/>
                <a:gd name="T22" fmla="*/ 149 w 553"/>
                <a:gd name="T23" fmla="*/ 230 h 722"/>
                <a:gd name="T24" fmla="*/ 155 w 553"/>
                <a:gd name="T25" fmla="*/ 236 h 722"/>
                <a:gd name="T26" fmla="*/ 156 w 553"/>
                <a:gd name="T27" fmla="*/ 434 h 722"/>
                <a:gd name="T28" fmla="*/ 238 w 553"/>
                <a:gd name="T29" fmla="*/ 434 h 722"/>
                <a:gd name="T30" fmla="*/ 239 w 553"/>
                <a:gd name="T31" fmla="*/ 434 h 722"/>
                <a:gd name="T32" fmla="*/ 246 w 553"/>
                <a:gd name="T33" fmla="*/ 435 h 722"/>
                <a:gd name="T34" fmla="*/ 252 w 553"/>
                <a:gd name="T35" fmla="*/ 441 h 722"/>
                <a:gd name="T36" fmla="*/ 253 w 553"/>
                <a:gd name="T37" fmla="*/ 481 h 722"/>
                <a:gd name="T38" fmla="*/ 325 w 553"/>
                <a:gd name="T39" fmla="*/ 324 h 722"/>
                <a:gd name="T40" fmla="*/ 328 w 553"/>
                <a:gd name="T41" fmla="*/ 316 h 722"/>
                <a:gd name="T42" fmla="*/ 337 w 553"/>
                <a:gd name="T43" fmla="*/ 313 h 722"/>
                <a:gd name="T44" fmla="*/ 438 w 553"/>
                <a:gd name="T45" fmla="*/ 314 h 722"/>
                <a:gd name="T46" fmla="*/ 444 w 553"/>
                <a:gd name="T47" fmla="*/ 320 h 722"/>
                <a:gd name="T48" fmla="*/ 445 w 553"/>
                <a:gd name="T49" fmla="*/ 590 h 722"/>
                <a:gd name="T50" fmla="*/ 358 w 553"/>
                <a:gd name="T51" fmla="*/ 3 h 722"/>
                <a:gd name="T52" fmla="*/ 349 w 553"/>
                <a:gd name="T53" fmla="*/ 0 h 722"/>
                <a:gd name="T54" fmla="*/ 7 w 553"/>
                <a:gd name="T55" fmla="*/ 1 h 722"/>
                <a:gd name="T56" fmla="*/ 1 w 553"/>
                <a:gd name="T57" fmla="*/ 7 h 722"/>
                <a:gd name="T58" fmla="*/ 0 w 553"/>
                <a:gd name="T59" fmla="*/ 710 h 722"/>
                <a:gd name="T60" fmla="*/ 3 w 553"/>
                <a:gd name="T61" fmla="*/ 719 h 722"/>
                <a:gd name="T62" fmla="*/ 12 w 553"/>
                <a:gd name="T63" fmla="*/ 722 h 722"/>
                <a:gd name="T64" fmla="*/ 546 w 553"/>
                <a:gd name="T65" fmla="*/ 721 h 722"/>
                <a:gd name="T66" fmla="*/ 552 w 553"/>
                <a:gd name="T67" fmla="*/ 715 h 722"/>
                <a:gd name="T68" fmla="*/ 553 w 553"/>
                <a:gd name="T69" fmla="*/ 204 h 722"/>
                <a:gd name="T70" fmla="*/ 550 w 553"/>
                <a:gd name="T71" fmla="*/ 19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3" h="722">
                  <a:moveTo>
                    <a:pt x="349" y="204"/>
                  </a:moveTo>
                  <a:lnTo>
                    <a:pt x="349" y="11"/>
                  </a:lnTo>
                  <a:lnTo>
                    <a:pt x="541" y="204"/>
                  </a:lnTo>
                  <a:lnTo>
                    <a:pt x="349" y="204"/>
                  </a:lnTo>
                  <a:close/>
                  <a:moveTo>
                    <a:pt x="445" y="590"/>
                  </a:moveTo>
                  <a:lnTo>
                    <a:pt x="445" y="590"/>
                  </a:lnTo>
                  <a:lnTo>
                    <a:pt x="445" y="590"/>
                  </a:lnTo>
                  <a:lnTo>
                    <a:pt x="445" y="590"/>
                  </a:lnTo>
                  <a:lnTo>
                    <a:pt x="445" y="590"/>
                  </a:lnTo>
                  <a:lnTo>
                    <a:pt x="444" y="595"/>
                  </a:lnTo>
                  <a:lnTo>
                    <a:pt x="441" y="599"/>
                  </a:lnTo>
                  <a:lnTo>
                    <a:pt x="438" y="601"/>
                  </a:lnTo>
                  <a:lnTo>
                    <a:pt x="433" y="602"/>
                  </a:lnTo>
                  <a:lnTo>
                    <a:pt x="145" y="602"/>
                  </a:lnTo>
                  <a:lnTo>
                    <a:pt x="139" y="601"/>
                  </a:lnTo>
                  <a:lnTo>
                    <a:pt x="135" y="599"/>
                  </a:lnTo>
                  <a:lnTo>
                    <a:pt x="133" y="595"/>
                  </a:lnTo>
                  <a:lnTo>
                    <a:pt x="132" y="590"/>
                  </a:lnTo>
                  <a:lnTo>
                    <a:pt x="132" y="241"/>
                  </a:lnTo>
                  <a:lnTo>
                    <a:pt x="133" y="236"/>
                  </a:lnTo>
                  <a:lnTo>
                    <a:pt x="135" y="232"/>
                  </a:lnTo>
                  <a:lnTo>
                    <a:pt x="139" y="230"/>
                  </a:lnTo>
                  <a:lnTo>
                    <a:pt x="145" y="229"/>
                  </a:lnTo>
                  <a:lnTo>
                    <a:pt x="149" y="230"/>
                  </a:lnTo>
                  <a:lnTo>
                    <a:pt x="153" y="232"/>
                  </a:lnTo>
                  <a:lnTo>
                    <a:pt x="155" y="236"/>
                  </a:lnTo>
                  <a:lnTo>
                    <a:pt x="156" y="241"/>
                  </a:lnTo>
                  <a:lnTo>
                    <a:pt x="156" y="434"/>
                  </a:lnTo>
                  <a:lnTo>
                    <a:pt x="238" y="434"/>
                  </a:lnTo>
                  <a:lnTo>
                    <a:pt x="238" y="434"/>
                  </a:lnTo>
                  <a:lnTo>
                    <a:pt x="239" y="435"/>
                  </a:lnTo>
                  <a:lnTo>
                    <a:pt x="239" y="434"/>
                  </a:lnTo>
                  <a:lnTo>
                    <a:pt x="240" y="434"/>
                  </a:lnTo>
                  <a:lnTo>
                    <a:pt x="246" y="435"/>
                  </a:lnTo>
                  <a:lnTo>
                    <a:pt x="249" y="437"/>
                  </a:lnTo>
                  <a:lnTo>
                    <a:pt x="252" y="441"/>
                  </a:lnTo>
                  <a:lnTo>
                    <a:pt x="253" y="446"/>
                  </a:lnTo>
                  <a:lnTo>
                    <a:pt x="253" y="481"/>
                  </a:lnTo>
                  <a:lnTo>
                    <a:pt x="325" y="481"/>
                  </a:lnTo>
                  <a:lnTo>
                    <a:pt x="325" y="324"/>
                  </a:lnTo>
                  <a:lnTo>
                    <a:pt x="326" y="320"/>
                  </a:lnTo>
                  <a:lnTo>
                    <a:pt x="328" y="316"/>
                  </a:lnTo>
                  <a:lnTo>
                    <a:pt x="332" y="314"/>
                  </a:lnTo>
                  <a:lnTo>
                    <a:pt x="337" y="313"/>
                  </a:lnTo>
                  <a:lnTo>
                    <a:pt x="433" y="313"/>
                  </a:lnTo>
                  <a:lnTo>
                    <a:pt x="438" y="314"/>
                  </a:lnTo>
                  <a:lnTo>
                    <a:pt x="441" y="316"/>
                  </a:lnTo>
                  <a:lnTo>
                    <a:pt x="444" y="320"/>
                  </a:lnTo>
                  <a:lnTo>
                    <a:pt x="445" y="324"/>
                  </a:lnTo>
                  <a:lnTo>
                    <a:pt x="445" y="590"/>
                  </a:lnTo>
                  <a:close/>
                  <a:moveTo>
                    <a:pt x="550" y="196"/>
                  </a:moveTo>
                  <a:lnTo>
                    <a:pt x="358" y="3"/>
                  </a:lnTo>
                  <a:lnTo>
                    <a:pt x="354" y="0"/>
                  </a:lnTo>
                  <a:lnTo>
                    <a:pt x="349" y="0"/>
                  </a:lnTo>
                  <a:lnTo>
                    <a:pt x="12" y="0"/>
                  </a:lnTo>
                  <a:lnTo>
                    <a:pt x="7" y="1"/>
                  </a:lnTo>
                  <a:lnTo>
                    <a:pt x="3" y="3"/>
                  </a:lnTo>
                  <a:lnTo>
                    <a:pt x="1" y="7"/>
                  </a:lnTo>
                  <a:lnTo>
                    <a:pt x="0" y="11"/>
                  </a:lnTo>
                  <a:lnTo>
                    <a:pt x="0" y="710"/>
                  </a:lnTo>
                  <a:lnTo>
                    <a:pt x="1" y="715"/>
                  </a:lnTo>
                  <a:lnTo>
                    <a:pt x="3" y="719"/>
                  </a:lnTo>
                  <a:lnTo>
                    <a:pt x="7" y="721"/>
                  </a:lnTo>
                  <a:lnTo>
                    <a:pt x="12" y="722"/>
                  </a:lnTo>
                  <a:lnTo>
                    <a:pt x="541" y="722"/>
                  </a:lnTo>
                  <a:lnTo>
                    <a:pt x="546" y="721"/>
                  </a:lnTo>
                  <a:lnTo>
                    <a:pt x="550" y="719"/>
                  </a:lnTo>
                  <a:lnTo>
                    <a:pt x="552" y="715"/>
                  </a:lnTo>
                  <a:lnTo>
                    <a:pt x="553" y="710"/>
                  </a:lnTo>
                  <a:lnTo>
                    <a:pt x="553" y="204"/>
                  </a:lnTo>
                  <a:lnTo>
                    <a:pt x="552" y="200"/>
                  </a:lnTo>
                  <a:lnTo>
                    <a:pt x="55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 name="Group 110" descr="Icon of symbol representing email.">
            <a:extLst>
              <a:ext uri="{FF2B5EF4-FFF2-40B4-BE49-F238E27FC236}">
                <a16:creationId xmlns:a16="http://schemas.microsoft.com/office/drawing/2014/main" id="{20CE09B7-A9E8-4791-ABE4-6FEC5916661D}"/>
              </a:ext>
            </a:extLst>
          </p:cNvPr>
          <p:cNvGrpSpPr/>
          <p:nvPr/>
        </p:nvGrpSpPr>
        <p:grpSpPr>
          <a:xfrm>
            <a:off x="7698977" y="1368977"/>
            <a:ext cx="285750" cy="285750"/>
            <a:chOff x="11028363" y="771525"/>
            <a:chExt cx="285750" cy="285750"/>
          </a:xfrm>
          <a:solidFill>
            <a:schemeClr val="bg1"/>
          </a:solidFill>
        </p:grpSpPr>
        <p:sp>
          <p:nvSpPr>
            <p:cNvPr id="112" name="Freeform 3620">
              <a:extLst>
                <a:ext uri="{FF2B5EF4-FFF2-40B4-BE49-F238E27FC236}">
                  <a16:creationId xmlns:a16="http://schemas.microsoft.com/office/drawing/2014/main" id="{849DA0EF-7528-4EE0-8C56-4F1997586CED}"/>
                </a:ext>
              </a:extLst>
            </p:cNvPr>
            <p:cNvSpPr>
              <a:spLocks noEditPoints="1"/>
            </p:cNvSpPr>
            <p:nvPr/>
          </p:nvSpPr>
          <p:spPr bwMode="auto">
            <a:xfrm>
              <a:off x="11033125" y="776288"/>
              <a:ext cx="277812" cy="276225"/>
            </a:xfrm>
            <a:custGeom>
              <a:avLst/>
              <a:gdLst>
                <a:gd name="T0" fmla="*/ 158 w 697"/>
                <a:gd name="T1" fmla="*/ 510 h 698"/>
                <a:gd name="T2" fmla="*/ 133 w 697"/>
                <a:gd name="T3" fmla="*/ 481 h 698"/>
                <a:gd name="T4" fmla="*/ 136 w 697"/>
                <a:gd name="T5" fmla="*/ 237 h 698"/>
                <a:gd name="T6" fmla="*/ 167 w 697"/>
                <a:gd name="T7" fmla="*/ 208 h 698"/>
                <a:gd name="T8" fmla="*/ 517 w 697"/>
                <a:gd name="T9" fmla="*/ 206 h 698"/>
                <a:gd name="T10" fmla="*/ 555 w 697"/>
                <a:gd name="T11" fmla="*/ 225 h 698"/>
                <a:gd name="T12" fmla="*/ 565 w 697"/>
                <a:gd name="T13" fmla="*/ 469 h 698"/>
                <a:gd name="T14" fmla="*/ 548 w 697"/>
                <a:gd name="T15" fmla="*/ 504 h 698"/>
                <a:gd name="T16" fmla="*/ 505 w 697"/>
                <a:gd name="T17" fmla="*/ 518 h 698"/>
                <a:gd name="T18" fmla="*/ 550 w 697"/>
                <a:gd name="T19" fmla="*/ 533 h 698"/>
                <a:gd name="T20" fmla="*/ 571 w 697"/>
                <a:gd name="T21" fmla="*/ 533 h 698"/>
                <a:gd name="T22" fmla="*/ 633 w 697"/>
                <a:gd name="T23" fmla="*/ 550 h 698"/>
                <a:gd name="T24" fmla="*/ 669 w 697"/>
                <a:gd name="T25" fmla="*/ 484 h 698"/>
                <a:gd name="T26" fmla="*/ 688 w 697"/>
                <a:gd name="T27" fmla="*/ 427 h 698"/>
                <a:gd name="T28" fmla="*/ 696 w 697"/>
                <a:gd name="T29" fmla="*/ 365 h 698"/>
                <a:gd name="T30" fmla="*/ 693 w 697"/>
                <a:gd name="T31" fmla="*/ 302 h 698"/>
                <a:gd name="T32" fmla="*/ 681 w 697"/>
                <a:gd name="T33" fmla="*/ 242 h 698"/>
                <a:gd name="T34" fmla="*/ 656 w 697"/>
                <a:gd name="T35" fmla="*/ 187 h 698"/>
                <a:gd name="T36" fmla="*/ 582 w 697"/>
                <a:gd name="T37" fmla="*/ 158 h 698"/>
                <a:gd name="T38" fmla="*/ 560 w 697"/>
                <a:gd name="T39" fmla="*/ 167 h 698"/>
                <a:gd name="T40" fmla="*/ 539 w 697"/>
                <a:gd name="T41" fmla="*/ 158 h 698"/>
                <a:gd name="T42" fmla="*/ 530 w 697"/>
                <a:gd name="T43" fmla="*/ 136 h 698"/>
                <a:gd name="T44" fmla="*/ 539 w 697"/>
                <a:gd name="T45" fmla="*/ 116 h 698"/>
                <a:gd name="T46" fmla="*/ 511 w 697"/>
                <a:gd name="T47" fmla="*/ 41 h 698"/>
                <a:gd name="T48" fmla="*/ 456 w 697"/>
                <a:gd name="T49" fmla="*/ 17 h 698"/>
                <a:gd name="T50" fmla="*/ 395 w 697"/>
                <a:gd name="T51" fmla="*/ 4 h 698"/>
                <a:gd name="T52" fmla="*/ 333 w 697"/>
                <a:gd name="T53" fmla="*/ 2 h 698"/>
                <a:gd name="T54" fmla="*/ 271 w 697"/>
                <a:gd name="T55" fmla="*/ 9 h 698"/>
                <a:gd name="T56" fmla="*/ 213 w 697"/>
                <a:gd name="T57" fmla="*/ 29 h 698"/>
                <a:gd name="T58" fmla="*/ 148 w 697"/>
                <a:gd name="T59" fmla="*/ 65 h 698"/>
                <a:gd name="T60" fmla="*/ 164 w 697"/>
                <a:gd name="T61" fmla="*/ 126 h 698"/>
                <a:gd name="T62" fmla="*/ 164 w 697"/>
                <a:gd name="T63" fmla="*/ 148 h 698"/>
                <a:gd name="T64" fmla="*/ 148 w 697"/>
                <a:gd name="T65" fmla="*/ 165 h 698"/>
                <a:gd name="T66" fmla="*/ 124 w 697"/>
                <a:gd name="T67" fmla="*/ 165 h 698"/>
                <a:gd name="T68" fmla="*/ 63 w 697"/>
                <a:gd name="T69" fmla="*/ 148 h 698"/>
                <a:gd name="T70" fmla="*/ 27 w 697"/>
                <a:gd name="T71" fmla="*/ 214 h 698"/>
                <a:gd name="T72" fmla="*/ 9 w 697"/>
                <a:gd name="T73" fmla="*/ 271 h 698"/>
                <a:gd name="T74" fmla="*/ 0 w 697"/>
                <a:gd name="T75" fmla="*/ 333 h 698"/>
                <a:gd name="T76" fmla="*/ 2 w 697"/>
                <a:gd name="T77" fmla="*/ 396 h 698"/>
                <a:gd name="T78" fmla="*/ 17 w 697"/>
                <a:gd name="T79" fmla="*/ 456 h 698"/>
                <a:gd name="T80" fmla="*/ 40 w 697"/>
                <a:gd name="T81" fmla="*/ 511 h 698"/>
                <a:gd name="T82" fmla="*/ 115 w 697"/>
                <a:gd name="T83" fmla="*/ 540 h 698"/>
                <a:gd name="T84" fmla="*/ 136 w 697"/>
                <a:gd name="T85" fmla="*/ 532 h 698"/>
                <a:gd name="T86" fmla="*/ 158 w 697"/>
                <a:gd name="T87" fmla="*/ 540 h 698"/>
                <a:gd name="T88" fmla="*/ 167 w 697"/>
                <a:gd name="T89" fmla="*/ 562 h 698"/>
                <a:gd name="T90" fmla="*/ 158 w 697"/>
                <a:gd name="T91" fmla="*/ 582 h 698"/>
                <a:gd name="T92" fmla="*/ 186 w 697"/>
                <a:gd name="T93" fmla="*/ 658 h 698"/>
                <a:gd name="T94" fmla="*/ 241 w 697"/>
                <a:gd name="T95" fmla="*/ 681 h 698"/>
                <a:gd name="T96" fmla="*/ 302 w 697"/>
                <a:gd name="T97" fmla="*/ 695 h 698"/>
                <a:gd name="T98" fmla="*/ 365 w 697"/>
                <a:gd name="T99" fmla="*/ 698 h 698"/>
                <a:gd name="T100" fmla="*/ 426 w 697"/>
                <a:gd name="T101" fmla="*/ 689 h 698"/>
                <a:gd name="T102" fmla="*/ 484 w 697"/>
                <a:gd name="T103" fmla="*/ 671 h 698"/>
                <a:gd name="T104" fmla="*/ 550 w 697"/>
                <a:gd name="T105" fmla="*/ 635 h 698"/>
                <a:gd name="T106" fmla="*/ 533 w 697"/>
                <a:gd name="T107" fmla="*/ 573 h 698"/>
                <a:gd name="T108" fmla="*/ 533 w 697"/>
                <a:gd name="T109" fmla="*/ 55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7" h="698">
                  <a:moveTo>
                    <a:pt x="193" y="518"/>
                  </a:moveTo>
                  <a:lnTo>
                    <a:pt x="180" y="517"/>
                  </a:lnTo>
                  <a:lnTo>
                    <a:pt x="168" y="514"/>
                  </a:lnTo>
                  <a:lnTo>
                    <a:pt x="158" y="510"/>
                  </a:lnTo>
                  <a:lnTo>
                    <a:pt x="149" y="504"/>
                  </a:lnTo>
                  <a:lnTo>
                    <a:pt x="141" y="497"/>
                  </a:lnTo>
                  <a:lnTo>
                    <a:pt x="136" y="490"/>
                  </a:lnTo>
                  <a:lnTo>
                    <a:pt x="133" y="481"/>
                  </a:lnTo>
                  <a:lnTo>
                    <a:pt x="132" y="470"/>
                  </a:lnTo>
                  <a:lnTo>
                    <a:pt x="132" y="258"/>
                  </a:lnTo>
                  <a:lnTo>
                    <a:pt x="133" y="247"/>
                  </a:lnTo>
                  <a:lnTo>
                    <a:pt x="136" y="237"/>
                  </a:lnTo>
                  <a:lnTo>
                    <a:pt x="141" y="228"/>
                  </a:lnTo>
                  <a:lnTo>
                    <a:pt x="149" y="220"/>
                  </a:lnTo>
                  <a:lnTo>
                    <a:pt x="157" y="214"/>
                  </a:lnTo>
                  <a:lnTo>
                    <a:pt x="167" y="208"/>
                  </a:lnTo>
                  <a:lnTo>
                    <a:pt x="178" y="206"/>
                  </a:lnTo>
                  <a:lnTo>
                    <a:pt x="193" y="205"/>
                  </a:lnTo>
                  <a:lnTo>
                    <a:pt x="505" y="205"/>
                  </a:lnTo>
                  <a:lnTo>
                    <a:pt x="517" y="206"/>
                  </a:lnTo>
                  <a:lnTo>
                    <a:pt x="529" y="208"/>
                  </a:lnTo>
                  <a:lnTo>
                    <a:pt x="539" y="212"/>
                  </a:lnTo>
                  <a:lnTo>
                    <a:pt x="548" y="219"/>
                  </a:lnTo>
                  <a:lnTo>
                    <a:pt x="555" y="225"/>
                  </a:lnTo>
                  <a:lnTo>
                    <a:pt x="560" y="234"/>
                  </a:lnTo>
                  <a:lnTo>
                    <a:pt x="564" y="243"/>
                  </a:lnTo>
                  <a:lnTo>
                    <a:pt x="565" y="253"/>
                  </a:lnTo>
                  <a:lnTo>
                    <a:pt x="565" y="469"/>
                  </a:lnTo>
                  <a:lnTo>
                    <a:pt x="564" y="479"/>
                  </a:lnTo>
                  <a:lnTo>
                    <a:pt x="560" y="490"/>
                  </a:lnTo>
                  <a:lnTo>
                    <a:pt x="555" y="497"/>
                  </a:lnTo>
                  <a:lnTo>
                    <a:pt x="548" y="504"/>
                  </a:lnTo>
                  <a:lnTo>
                    <a:pt x="539" y="510"/>
                  </a:lnTo>
                  <a:lnTo>
                    <a:pt x="529" y="514"/>
                  </a:lnTo>
                  <a:lnTo>
                    <a:pt x="517" y="517"/>
                  </a:lnTo>
                  <a:lnTo>
                    <a:pt x="505" y="518"/>
                  </a:lnTo>
                  <a:lnTo>
                    <a:pt x="193" y="518"/>
                  </a:lnTo>
                  <a:close/>
                  <a:moveTo>
                    <a:pt x="539" y="540"/>
                  </a:moveTo>
                  <a:lnTo>
                    <a:pt x="544" y="536"/>
                  </a:lnTo>
                  <a:lnTo>
                    <a:pt x="550" y="533"/>
                  </a:lnTo>
                  <a:lnTo>
                    <a:pt x="555" y="532"/>
                  </a:lnTo>
                  <a:lnTo>
                    <a:pt x="560" y="532"/>
                  </a:lnTo>
                  <a:lnTo>
                    <a:pt x="566" y="532"/>
                  </a:lnTo>
                  <a:lnTo>
                    <a:pt x="571" y="533"/>
                  </a:lnTo>
                  <a:lnTo>
                    <a:pt x="577" y="536"/>
                  </a:lnTo>
                  <a:lnTo>
                    <a:pt x="582" y="540"/>
                  </a:lnTo>
                  <a:lnTo>
                    <a:pt x="615" y="573"/>
                  </a:lnTo>
                  <a:lnTo>
                    <a:pt x="633" y="550"/>
                  </a:lnTo>
                  <a:lnTo>
                    <a:pt x="650" y="524"/>
                  </a:lnTo>
                  <a:lnTo>
                    <a:pt x="656" y="511"/>
                  </a:lnTo>
                  <a:lnTo>
                    <a:pt x="664" y="499"/>
                  </a:lnTo>
                  <a:lnTo>
                    <a:pt x="669" y="484"/>
                  </a:lnTo>
                  <a:lnTo>
                    <a:pt x="675" y="470"/>
                  </a:lnTo>
                  <a:lnTo>
                    <a:pt x="681" y="456"/>
                  </a:lnTo>
                  <a:lnTo>
                    <a:pt x="684" y="442"/>
                  </a:lnTo>
                  <a:lnTo>
                    <a:pt x="688" y="427"/>
                  </a:lnTo>
                  <a:lnTo>
                    <a:pt x="691" y="411"/>
                  </a:lnTo>
                  <a:lnTo>
                    <a:pt x="693" y="396"/>
                  </a:lnTo>
                  <a:lnTo>
                    <a:pt x="696" y="380"/>
                  </a:lnTo>
                  <a:lnTo>
                    <a:pt x="696" y="365"/>
                  </a:lnTo>
                  <a:lnTo>
                    <a:pt x="697" y="350"/>
                  </a:lnTo>
                  <a:lnTo>
                    <a:pt x="696" y="333"/>
                  </a:lnTo>
                  <a:lnTo>
                    <a:pt x="696" y="318"/>
                  </a:lnTo>
                  <a:lnTo>
                    <a:pt x="693" y="302"/>
                  </a:lnTo>
                  <a:lnTo>
                    <a:pt x="691" y="287"/>
                  </a:lnTo>
                  <a:lnTo>
                    <a:pt x="688" y="271"/>
                  </a:lnTo>
                  <a:lnTo>
                    <a:pt x="684" y="257"/>
                  </a:lnTo>
                  <a:lnTo>
                    <a:pt x="681" y="242"/>
                  </a:lnTo>
                  <a:lnTo>
                    <a:pt x="675" y="228"/>
                  </a:lnTo>
                  <a:lnTo>
                    <a:pt x="669" y="214"/>
                  </a:lnTo>
                  <a:lnTo>
                    <a:pt x="664" y="201"/>
                  </a:lnTo>
                  <a:lnTo>
                    <a:pt x="656" y="187"/>
                  </a:lnTo>
                  <a:lnTo>
                    <a:pt x="650" y="174"/>
                  </a:lnTo>
                  <a:lnTo>
                    <a:pt x="633" y="148"/>
                  </a:lnTo>
                  <a:lnTo>
                    <a:pt x="615" y="125"/>
                  </a:lnTo>
                  <a:lnTo>
                    <a:pt x="582" y="158"/>
                  </a:lnTo>
                  <a:lnTo>
                    <a:pt x="577" y="162"/>
                  </a:lnTo>
                  <a:lnTo>
                    <a:pt x="571" y="165"/>
                  </a:lnTo>
                  <a:lnTo>
                    <a:pt x="566" y="167"/>
                  </a:lnTo>
                  <a:lnTo>
                    <a:pt x="560" y="167"/>
                  </a:lnTo>
                  <a:lnTo>
                    <a:pt x="555" y="166"/>
                  </a:lnTo>
                  <a:lnTo>
                    <a:pt x="550" y="165"/>
                  </a:lnTo>
                  <a:lnTo>
                    <a:pt x="544" y="162"/>
                  </a:lnTo>
                  <a:lnTo>
                    <a:pt x="539" y="158"/>
                  </a:lnTo>
                  <a:lnTo>
                    <a:pt x="535" y="153"/>
                  </a:lnTo>
                  <a:lnTo>
                    <a:pt x="533" y="148"/>
                  </a:lnTo>
                  <a:lnTo>
                    <a:pt x="532" y="143"/>
                  </a:lnTo>
                  <a:lnTo>
                    <a:pt x="530" y="136"/>
                  </a:lnTo>
                  <a:lnTo>
                    <a:pt x="532" y="131"/>
                  </a:lnTo>
                  <a:lnTo>
                    <a:pt x="533" y="126"/>
                  </a:lnTo>
                  <a:lnTo>
                    <a:pt x="535" y="121"/>
                  </a:lnTo>
                  <a:lnTo>
                    <a:pt x="539" y="116"/>
                  </a:lnTo>
                  <a:lnTo>
                    <a:pt x="573" y="83"/>
                  </a:lnTo>
                  <a:lnTo>
                    <a:pt x="550" y="65"/>
                  </a:lnTo>
                  <a:lnTo>
                    <a:pt x="524" y="48"/>
                  </a:lnTo>
                  <a:lnTo>
                    <a:pt x="511" y="41"/>
                  </a:lnTo>
                  <a:lnTo>
                    <a:pt x="497" y="34"/>
                  </a:lnTo>
                  <a:lnTo>
                    <a:pt x="484" y="29"/>
                  </a:lnTo>
                  <a:lnTo>
                    <a:pt x="470" y="22"/>
                  </a:lnTo>
                  <a:lnTo>
                    <a:pt x="456" y="17"/>
                  </a:lnTo>
                  <a:lnTo>
                    <a:pt x="440" y="13"/>
                  </a:lnTo>
                  <a:lnTo>
                    <a:pt x="426" y="9"/>
                  </a:lnTo>
                  <a:lnTo>
                    <a:pt x="411" y="7"/>
                  </a:lnTo>
                  <a:lnTo>
                    <a:pt x="395" y="4"/>
                  </a:lnTo>
                  <a:lnTo>
                    <a:pt x="380" y="2"/>
                  </a:lnTo>
                  <a:lnTo>
                    <a:pt x="365" y="2"/>
                  </a:lnTo>
                  <a:lnTo>
                    <a:pt x="348" y="0"/>
                  </a:lnTo>
                  <a:lnTo>
                    <a:pt x="333" y="2"/>
                  </a:lnTo>
                  <a:lnTo>
                    <a:pt x="317" y="2"/>
                  </a:lnTo>
                  <a:lnTo>
                    <a:pt x="302" y="4"/>
                  </a:lnTo>
                  <a:lnTo>
                    <a:pt x="286" y="7"/>
                  </a:lnTo>
                  <a:lnTo>
                    <a:pt x="271" y="9"/>
                  </a:lnTo>
                  <a:lnTo>
                    <a:pt x="255" y="13"/>
                  </a:lnTo>
                  <a:lnTo>
                    <a:pt x="241" y="17"/>
                  </a:lnTo>
                  <a:lnTo>
                    <a:pt x="227" y="22"/>
                  </a:lnTo>
                  <a:lnTo>
                    <a:pt x="213" y="29"/>
                  </a:lnTo>
                  <a:lnTo>
                    <a:pt x="199" y="34"/>
                  </a:lnTo>
                  <a:lnTo>
                    <a:pt x="186" y="41"/>
                  </a:lnTo>
                  <a:lnTo>
                    <a:pt x="173" y="48"/>
                  </a:lnTo>
                  <a:lnTo>
                    <a:pt x="148" y="65"/>
                  </a:lnTo>
                  <a:lnTo>
                    <a:pt x="124" y="83"/>
                  </a:lnTo>
                  <a:lnTo>
                    <a:pt x="158" y="116"/>
                  </a:lnTo>
                  <a:lnTo>
                    <a:pt x="162" y="121"/>
                  </a:lnTo>
                  <a:lnTo>
                    <a:pt x="164" y="126"/>
                  </a:lnTo>
                  <a:lnTo>
                    <a:pt x="166" y="131"/>
                  </a:lnTo>
                  <a:lnTo>
                    <a:pt x="167" y="136"/>
                  </a:lnTo>
                  <a:lnTo>
                    <a:pt x="166" y="143"/>
                  </a:lnTo>
                  <a:lnTo>
                    <a:pt x="164" y="148"/>
                  </a:lnTo>
                  <a:lnTo>
                    <a:pt x="162" y="153"/>
                  </a:lnTo>
                  <a:lnTo>
                    <a:pt x="158" y="158"/>
                  </a:lnTo>
                  <a:lnTo>
                    <a:pt x="153" y="162"/>
                  </a:lnTo>
                  <a:lnTo>
                    <a:pt x="148" y="165"/>
                  </a:lnTo>
                  <a:lnTo>
                    <a:pt x="142" y="167"/>
                  </a:lnTo>
                  <a:lnTo>
                    <a:pt x="136" y="167"/>
                  </a:lnTo>
                  <a:lnTo>
                    <a:pt x="131" y="166"/>
                  </a:lnTo>
                  <a:lnTo>
                    <a:pt x="124" y="165"/>
                  </a:lnTo>
                  <a:lnTo>
                    <a:pt x="119" y="162"/>
                  </a:lnTo>
                  <a:lnTo>
                    <a:pt x="115" y="158"/>
                  </a:lnTo>
                  <a:lnTo>
                    <a:pt x="82" y="125"/>
                  </a:lnTo>
                  <a:lnTo>
                    <a:pt x="63" y="148"/>
                  </a:lnTo>
                  <a:lnTo>
                    <a:pt x="47" y="174"/>
                  </a:lnTo>
                  <a:lnTo>
                    <a:pt x="40" y="187"/>
                  </a:lnTo>
                  <a:lnTo>
                    <a:pt x="33" y="201"/>
                  </a:lnTo>
                  <a:lnTo>
                    <a:pt x="27" y="214"/>
                  </a:lnTo>
                  <a:lnTo>
                    <a:pt x="22" y="228"/>
                  </a:lnTo>
                  <a:lnTo>
                    <a:pt x="17" y="242"/>
                  </a:lnTo>
                  <a:lnTo>
                    <a:pt x="13" y="257"/>
                  </a:lnTo>
                  <a:lnTo>
                    <a:pt x="9" y="271"/>
                  </a:lnTo>
                  <a:lnTo>
                    <a:pt x="5" y="287"/>
                  </a:lnTo>
                  <a:lnTo>
                    <a:pt x="2" y="302"/>
                  </a:lnTo>
                  <a:lnTo>
                    <a:pt x="1" y="318"/>
                  </a:lnTo>
                  <a:lnTo>
                    <a:pt x="0" y="333"/>
                  </a:lnTo>
                  <a:lnTo>
                    <a:pt x="0" y="350"/>
                  </a:lnTo>
                  <a:lnTo>
                    <a:pt x="0" y="365"/>
                  </a:lnTo>
                  <a:lnTo>
                    <a:pt x="1" y="380"/>
                  </a:lnTo>
                  <a:lnTo>
                    <a:pt x="2" y="396"/>
                  </a:lnTo>
                  <a:lnTo>
                    <a:pt x="5" y="411"/>
                  </a:lnTo>
                  <a:lnTo>
                    <a:pt x="9" y="427"/>
                  </a:lnTo>
                  <a:lnTo>
                    <a:pt x="13" y="442"/>
                  </a:lnTo>
                  <a:lnTo>
                    <a:pt x="17" y="456"/>
                  </a:lnTo>
                  <a:lnTo>
                    <a:pt x="22" y="470"/>
                  </a:lnTo>
                  <a:lnTo>
                    <a:pt x="27" y="484"/>
                  </a:lnTo>
                  <a:lnTo>
                    <a:pt x="33" y="499"/>
                  </a:lnTo>
                  <a:lnTo>
                    <a:pt x="40" y="511"/>
                  </a:lnTo>
                  <a:lnTo>
                    <a:pt x="47" y="524"/>
                  </a:lnTo>
                  <a:lnTo>
                    <a:pt x="63" y="550"/>
                  </a:lnTo>
                  <a:lnTo>
                    <a:pt x="82" y="573"/>
                  </a:lnTo>
                  <a:lnTo>
                    <a:pt x="115" y="540"/>
                  </a:lnTo>
                  <a:lnTo>
                    <a:pt x="119" y="536"/>
                  </a:lnTo>
                  <a:lnTo>
                    <a:pt x="124" y="533"/>
                  </a:lnTo>
                  <a:lnTo>
                    <a:pt x="131" y="532"/>
                  </a:lnTo>
                  <a:lnTo>
                    <a:pt x="136" y="532"/>
                  </a:lnTo>
                  <a:lnTo>
                    <a:pt x="142" y="532"/>
                  </a:lnTo>
                  <a:lnTo>
                    <a:pt x="148" y="533"/>
                  </a:lnTo>
                  <a:lnTo>
                    <a:pt x="153" y="536"/>
                  </a:lnTo>
                  <a:lnTo>
                    <a:pt x="158" y="540"/>
                  </a:lnTo>
                  <a:lnTo>
                    <a:pt x="162" y="545"/>
                  </a:lnTo>
                  <a:lnTo>
                    <a:pt x="164" y="550"/>
                  </a:lnTo>
                  <a:lnTo>
                    <a:pt x="166" y="555"/>
                  </a:lnTo>
                  <a:lnTo>
                    <a:pt x="167" y="562"/>
                  </a:lnTo>
                  <a:lnTo>
                    <a:pt x="166" y="567"/>
                  </a:lnTo>
                  <a:lnTo>
                    <a:pt x="164" y="573"/>
                  </a:lnTo>
                  <a:lnTo>
                    <a:pt x="162" y="578"/>
                  </a:lnTo>
                  <a:lnTo>
                    <a:pt x="158" y="582"/>
                  </a:lnTo>
                  <a:lnTo>
                    <a:pt x="124" y="615"/>
                  </a:lnTo>
                  <a:lnTo>
                    <a:pt x="148" y="635"/>
                  </a:lnTo>
                  <a:lnTo>
                    <a:pt x="173" y="650"/>
                  </a:lnTo>
                  <a:lnTo>
                    <a:pt x="186" y="658"/>
                  </a:lnTo>
                  <a:lnTo>
                    <a:pt x="199" y="664"/>
                  </a:lnTo>
                  <a:lnTo>
                    <a:pt x="213" y="671"/>
                  </a:lnTo>
                  <a:lnTo>
                    <a:pt x="227" y="676"/>
                  </a:lnTo>
                  <a:lnTo>
                    <a:pt x="241" y="681"/>
                  </a:lnTo>
                  <a:lnTo>
                    <a:pt x="255" y="685"/>
                  </a:lnTo>
                  <a:lnTo>
                    <a:pt x="271" y="689"/>
                  </a:lnTo>
                  <a:lnTo>
                    <a:pt x="286" y="693"/>
                  </a:lnTo>
                  <a:lnTo>
                    <a:pt x="302" y="695"/>
                  </a:lnTo>
                  <a:lnTo>
                    <a:pt x="317" y="696"/>
                  </a:lnTo>
                  <a:lnTo>
                    <a:pt x="333" y="698"/>
                  </a:lnTo>
                  <a:lnTo>
                    <a:pt x="348" y="698"/>
                  </a:lnTo>
                  <a:lnTo>
                    <a:pt x="365" y="698"/>
                  </a:lnTo>
                  <a:lnTo>
                    <a:pt x="380" y="696"/>
                  </a:lnTo>
                  <a:lnTo>
                    <a:pt x="395" y="695"/>
                  </a:lnTo>
                  <a:lnTo>
                    <a:pt x="411" y="693"/>
                  </a:lnTo>
                  <a:lnTo>
                    <a:pt x="426" y="689"/>
                  </a:lnTo>
                  <a:lnTo>
                    <a:pt x="440" y="685"/>
                  </a:lnTo>
                  <a:lnTo>
                    <a:pt x="456" y="681"/>
                  </a:lnTo>
                  <a:lnTo>
                    <a:pt x="470" y="676"/>
                  </a:lnTo>
                  <a:lnTo>
                    <a:pt x="484" y="671"/>
                  </a:lnTo>
                  <a:lnTo>
                    <a:pt x="497" y="664"/>
                  </a:lnTo>
                  <a:lnTo>
                    <a:pt x="511" y="658"/>
                  </a:lnTo>
                  <a:lnTo>
                    <a:pt x="524" y="650"/>
                  </a:lnTo>
                  <a:lnTo>
                    <a:pt x="550" y="635"/>
                  </a:lnTo>
                  <a:lnTo>
                    <a:pt x="573" y="615"/>
                  </a:lnTo>
                  <a:lnTo>
                    <a:pt x="539" y="582"/>
                  </a:lnTo>
                  <a:lnTo>
                    <a:pt x="535" y="578"/>
                  </a:lnTo>
                  <a:lnTo>
                    <a:pt x="533" y="573"/>
                  </a:lnTo>
                  <a:lnTo>
                    <a:pt x="532" y="567"/>
                  </a:lnTo>
                  <a:lnTo>
                    <a:pt x="530" y="562"/>
                  </a:lnTo>
                  <a:lnTo>
                    <a:pt x="532" y="555"/>
                  </a:lnTo>
                  <a:lnTo>
                    <a:pt x="533" y="550"/>
                  </a:lnTo>
                  <a:lnTo>
                    <a:pt x="535" y="545"/>
                  </a:lnTo>
                  <a:lnTo>
                    <a:pt x="539" y="5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3621">
              <a:extLst>
                <a:ext uri="{FF2B5EF4-FFF2-40B4-BE49-F238E27FC236}">
                  <a16:creationId xmlns:a16="http://schemas.microsoft.com/office/drawing/2014/main" id="{AD76D8F2-24A8-45C7-93D1-4E507EA27F85}"/>
                </a:ext>
              </a:extLst>
            </p:cNvPr>
            <p:cNvSpPr>
              <a:spLocks/>
            </p:cNvSpPr>
            <p:nvPr/>
          </p:nvSpPr>
          <p:spPr bwMode="auto">
            <a:xfrm>
              <a:off x="11109325" y="885825"/>
              <a:ext cx="123825" cy="71438"/>
            </a:xfrm>
            <a:custGeom>
              <a:avLst/>
              <a:gdLst>
                <a:gd name="T0" fmla="*/ 220 w 312"/>
                <a:gd name="T1" fmla="*/ 82 h 180"/>
                <a:gd name="T2" fmla="*/ 295 w 312"/>
                <a:gd name="T3" fmla="*/ 20 h 180"/>
                <a:gd name="T4" fmla="*/ 299 w 312"/>
                <a:gd name="T5" fmla="*/ 16 h 180"/>
                <a:gd name="T6" fmla="*/ 300 w 312"/>
                <a:gd name="T7" fmla="*/ 13 h 180"/>
                <a:gd name="T8" fmla="*/ 299 w 312"/>
                <a:gd name="T9" fmla="*/ 7 h 180"/>
                <a:gd name="T10" fmla="*/ 296 w 312"/>
                <a:gd name="T11" fmla="*/ 4 h 180"/>
                <a:gd name="T12" fmla="*/ 294 w 312"/>
                <a:gd name="T13" fmla="*/ 1 h 180"/>
                <a:gd name="T14" fmla="*/ 288 w 312"/>
                <a:gd name="T15" fmla="*/ 0 h 180"/>
                <a:gd name="T16" fmla="*/ 285 w 312"/>
                <a:gd name="T17" fmla="*/ 0 h 180"/>
                <a:gd name="T18" fmla="*/ 279 w 312"/>
                <a:gd name="T19" fmla="*/ 2 h 180"/>
                <a:gd name="T20" fmla="*/ 155 w 312"/>
                <a:gd name="T21" fmla="*/ 104 h 180"/>
                <a:gd name="T22" fmla="*/ 30 w 312"/>
                <a:gd name="T23" fmla="*/ 2 h 180"/>
                <a:gd name="T24" fmla="*/ 26 w 312"/>
                <a:gd name="T25" fmla="*/ 0 h 180"/>
                <a:gd name="T26" fmla="*/ 21 w 312"/>
                <a:gd name="T27" fmla="*/ 0 h 180"/>
                <a:gd name="T28" fmla="*/ 18 w 312"/>
                <a:gd name="T29" fmla="*/ 1 h 180"/>
                <a:gd name="T30" fmla="*/ 14 w 312"/>
                <a:gd name="T31" fmla="*/ 4 h 180"/>
                <a:gd name="T32" fmla="*/ 11 w 312"/>
                <a:gd name="T33" fmla="*/ 7 h 180"/>
                <a:gd name="T34" fmla="*/ 11 w 312"/>
                <a:gd name="T35" fmla="*/ 13 h 180"/>
                <a:gd name="T36" fmla="*/ 12 w 312"/>
                <a:gd name="T37" fmla="*/ 16 h 180"/>
                <a:gd name="T38" fmla="*/ 15 w 312"/>
                <a:gd name="T39" fmla="*/ 20 h 180"/>
                <a:gd name="T40" fmla="*/ 91 w 312"/>
                <a:gd name="T41" fmla="*/ 82 h 180"/>
                <a:gd name="T42" fmla="*/ 3 w 312"/>
                <a:gd name="T43" fmla="*/ 159 h 180"/>
                <a:gd name="T44" fmla="*/ 1 w 312"/>
                <a:gd name="T45" fmla="*/ 162 h 180"/>
                <a:gd name="T46" fmla="*/ 0 w 312"/>
                <a:gd name="T47" fmla="*/ 167 h 180"/>
                <a:gd name="T48" fmla="*/ 0 w 312"/>
                <a:gd name="T49" fmla="*/ 172 h 180"/>
                <a:gd name="T50" fmla="*/ 2 w 312"/>
                <a:gd name="T51" fmla="*/ 176 h 180"/>
                <a:gd name="T52" fmla="*/ 6 w 312"/>
                <a:gd name="T53" fmla="*/ 178 h 180"/>
                <a:gd name="T54" fmla="*/ 11 w 312"/>
                <a:gd name="T55" fmla="*/ 180 h 180"/>
                <a:gd name="T56" fmla="*/ 15 w 312"/>
                <a:gd name="T57" fmla="*/ 178 h 180"/>
                <a:gd name="T58" fmla="*/ 19 w 312"/>
                <a:gd name="T59" fmla="*/ 177 h 180"/>
                <a:gd name="T60" fmla="*/ 110 w 312"/>
                <a:gd name="T61" fmla="*/ 97 h 180"/>
                <a:gd name="T62" fmla="*/ 147 w 312"/>
                <a:gd name="T63" fmla="*/ 128 h 180"/>
                <a:gd name="T64" fmla="*/ 151 w 312"/>
                <a:gd name="T65" fmla="*/ 131 h 180"/>
                <a:gd name="T66" fmla="*/ 155 w 312"/>
                <a:gd name="T67" fmla="*/ 132 h 180"/>
                <a:gd name="T68" fmla="*/ 159 w 312"/>
                <a:gd name="T69" fmla="*/ 131 h 180"/>
                <a:gd name="T70" fmla="*/ 163 w 312"/>
                <a:gd name="T71" fmla="*/ 128 h 180"/>
                <a:gd name="T72" fmla="*/ 201 w 312"/>
                <a:gd name="T73" fmla="*/ 97 h 180"/>
                <a:gd name="T74" fmla="*/ 291 w 312"/>
                <a:gd name="T75" fmla="*/ 177 h 180"/>
                <a:gd name="T76" fmla="*/ 295 w 312"/>
                <a:gd name="T77" fmla="*/ 178 h 180"/>
                <a:gd name="T78" fmla="*/ 300 w 312"/>
                <a:gd name="T79" fmla="*/ 180 h 180"/>
                <a:gd name="T80" fmla="*/ 304 w 312"/>
                <a:gd name="T81" fmla="*/ 178 h 180"/>
                <a:gd name="T82" fmla="*/ 309 w 312"/>
                <a:gd name="T83" fmla="*/ 176 h 180"/>
                <a:gd name="T84" fmla="*/ 310 w 312"/>
                <a:gd name="T85" fmla="*/ 172 h 180"/>
                <a:gd name="T86" fmla="*/ 312 w 312"/>
                <a:gd name="T87" fmla="*/ 167 h 180"/>
                <a:gd name="T88" fmla="*/ 310 w 312"/>
                <a:gd name="T89" fmla="*/ 162 h 180"/>
                <a:gd name="T90" fmla="*/ 308 w 312"/>
                <a:gd name="T91" fmla="*/ 159 h 180"/>
                <a:gd name="T92" fmla="*/ 220 w 312"/>
                <a:gd name="T93" fmla="*/ 8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2" h="180">
                  <a:moveTo>
                    <a:pt x="220" y="82"/>
                  </a:moveTo>
                  <a:lnTo>
                    <a:pt x="295" y="20"/>
                  </a:lnTo>
                  <a:lnTo>
                    <a:pt x="299" y="16"/>
                  </a:lnTo>
                  <a:lnTo>
                    <a:pt x="300" y="13"/>
                  </a:lnTo>
                  <a:lnTo>
                    <a:pt x="299" y="7"/>
                  </a:lnTo>
                  <a:lnTo>
                    <a:pt x="296" y="4"/>
                  </a:lnTo>
                  <a:lnTo>
                    <a:pt x="294" y="1"/>
                  </a:lnTo>
                  <a:lnTo>
                    <a:pt x="288" y="0"/>
                  </a:lnTo>
                  <a:lnTo>
                    <a:pt x="285" y="0"/>
                  </a:lnTo>
                  <a:lnTo>
                    <a:pt x="279" y="2"/>
                  </a:lnTo>
                  <a:lnTo>
                    <a:pt x="155" y="104"/>
                  </a:lnTo>
                  <a:lnTo>
                    <a:pt x="30" y="2"/>
                  </a:lnTo>
                  <a:lnTo>
                    <a:pt x="26" y="0"/>
                  </a:lnTo>
                  <a:lnTo>
                    <a:pt x="21" y="0"/>
                  </a:lnTo>
                  <a:lnTo>
                    <a:pt x="18" y="1"/>
                  </a:lnTo>
                  <a:lnTo>
                    <a:pt x="14" y="4"/>
                  </a:lnTo>
                  <a:lnTo>
                    <a:pt x="11" y="7"/>
                  </a:lnTo>
                  <a:lnTo>
                    <a:pt x="11" y="13"/>
                  </a:lnTo>
                  <a:lnTo>
                    <a:pt x="12" y="16"/>
                  </a:lnTo>
                  <a:lnTo>
                    <a:pt x="15" y="20"/>
                  </a:lnTo>
                  <a:lnTo>
                    <a:pt x="91" y="82"/>
                  </a:lnTo>
                  <a:lnTo>
                    <a:pt x="3" y="159"/>
                  </a:lnTo>
                  <a:lnTo>
                    <a:pt x="1" y="162"/>
                  </a:lnTo>
                  <a:lnTo>
                    <a:pt x="0" y="167"/>
                  </a:lnTo>
                  <a:lnTo>
                    <a:pt x="0" y="172"/>
                  </a:lnTo>
                  <a:lnTo>
                    <a:pt x="2" y="176"/>
                  </a:lnTo>
                  <a:lnTo>
                    <a:pt x="6" y="178"/>
                  </a:lnTo>
                  <a:lnTo>
                    <a:pt x="11" y="180"/>
                  </a:lnTo>
                  <a:lnTo>
                    <a:pt x="15" y="178"/>
                  </a:lnTo>
                  <a:lnTo>
                    <a:pt x="19" y="177"/>
                  </a:lnTo>
                  <a:lnTo>
                    <a:pt x="110" y="97"/>
                  </a:lnTo>
                  <a:lnTo>
                    <a:pt x="147" y="128"/>
                  </a:lnTo>
                  <a:lnTo>
                    <a:pt x="151" y="131"/>
                  </a:lnTo>
                  <a:lnTo>
                    <a:pt x="155" y="132"/>
                  </a:lnTo>
                  <a:lnTo>
                    <a:pt x="159" y="131"/>
                  </a:lnTo>
                  <a:lnTo>
                    <a:pt x="163" y="128"/>
                  </a:lnTo>
                  <a:lnTo>
                    <a:pt x="201" y="97"/>
                  </a:lnTo>
                  <a:lnTo>
                    <a:pt x="291" y="177"/>
                  </a:lnTo>
                  <a:lnTo>
                    <a:pt x="295" y="178"/>
                  </a:lnTo>
                  <a:lnTo>
                    <a:pt x="300" y="180"/>
                  </a:lnTo>
                  <a:lnTo>
                    <a:pt x="304" y="178"/>
                  </a:lnTo>
                  <a:lnTo>
                    <a:pt x="309" y="176"/>
                  </a:lnTo>
                  <a:lnTo>
                    <a:pt x="310" y="172"/>
                  </a:lnTo>
                  <a:lnTo>
                    <a:pt x="312" y="167"/>
                  </a:lnTo>
                  <a:lnTo>
                    <a:pt x="310" y="162"/>
                  </a:lnTo>
                  <a:lnTo>
                    <a:pt x="308" y="159"/>
                  </a:lnTo>
                  <a:lnTo>
                    <a:pt x="22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3622">
              <a:extLst>
                <a:ext uri="{FF2B5EF4-FFF2-40B4-BE49-F238E27FC236}">
                  <a16:creationId xmlns:a16="http://schemas.microsoft.com/office/drawing/2014/main" id="{BFC5AFB5-B934-4878-815B-12196286A21C}"/>
                </a:ext>
              </a:extLst>
            </p:cNvPr>
            <p:cNvSpPr>
              <a:spLocks/>
            </p:cNvSpPr>
            <p:nvPr/>
          </p:nvSpPr>
          <p:spPr bwMode="auto">
            <a:xfrm>
              <a:off x="11250613" y="993775"/>
              <a:ext cx="63500" cy="63500"/>
            </a:xfrm>
            <a:custGeom>
              <a:avLst/>
              <a:gdLst>
                <a:gd name="T0" fmla="*/ 21 w 161"/>
                <a:gd name="T1" fmla="*/ 3 h 159"/>
                <a:gd name="T2" fmla="*/ 17 w 161"/>
                <a:gd name="T3" fmla="*/ 0 h 159"/>
                <a:gd name="T4" fmla="*/ 13 w 161"/>
                <a:gd name="T5" fmla="*/ 0 h 159"/>
                <a:gd name="T6" fmla="*/ 8 w 161"/>
                <a:gd name="T7" fmla="*/ 0 h 159"/>
                <a:gd name="T8" fmla="*/ 4 w 161"/>
                <a:gd name="T9" fmla="*/ 3 h 159"/>
                <a:gd name="T10" fmla="*/ 2 w 161"/>
                <a:gd name="T11" fmla="*/ 6 h 159"/>
                <a:gd name="T12" fmla="*/ 0 w 161"/>
                <a:gd name="T13" fmla="*/ 12 h 159"/>
                <a:gd name="T14" fmla="*/ 2 w 161"/>
                <a:gd name="T15" fmla="*/ 15 h 159"/>
                <a:gd name="T16" fmla="*/ 4 w 161"/>
                <a:gd name="T17" fmla="*/ 21 h 159"/>
                <a:gd name="T18" fmla="*/ 140 w 161"/>
                <a:gd name="T19" fmla="*/ 157 h 159"/>
                <a:gd name="T20" fmla="*/ 144 w 161"/>
                <a:gd name="T21" fmla="*/ 159 h 159"/>
                <a:gd name="T22" fmla="*/ 149 w 161"/>
                <a:gd name="T23" fmla="*/ 159 h 159"/>
                <a:gd name="T24" fmla="*/ 153 w 161"/>
                <a:gd name="T25" fmla="*/ 159 h 159"/>
                <a:gd name="T26" fmla="*/ 157 w 161"/>
                <a:gd name="T27" fmla="*/ 157 h 159"/>
                <a:gd name="T28" fmla="*/ 160 w 161"/>
                <a:gd name="T29" fmla="*/ 153 h 159"/>
                <a:gd name="T30" fmla="*/ 161 w 161"/>
                <a:gd name="T31" fmla="*/ 148 h 159"/>
                <a:gd name="T32" fmla="*/ 160 w 161"/>
                <a:gd name="T33" fmla="*/ 144 h 159"/>
                <a:gd name="T34" fmla="*/ 157 w 161"/>
                <a:gd name="T35" fmla="*/ 139 h 159"/>
                <a:gd name="T36" fmla="*/ 21 w 161"/>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59">
                  <a:moveTo>
                    <a:pt x="21" y="3"/>
                  </a:moveTo>
                  <a:lnTo>
                    <a:pt x="17" y="0"/>
                  </a:lnTo>
                  <a:lnTo>
                    <a:pt x="13" y="0"/>
                  </a:lnTo>
                  <a:lnTo>
                    <a:pt x="8" y="0"/>
                  </a:lnTo>
                  <a:lnTo>
                    <a:pt x="4" y="3"/>
                  </a:lnTo>
                  <a:lnTo>
                    <a:pt x="2" y="6"/>
                  </a:lnTo>
                  <a:lnTo>
                    <a:pt x="0" y="12"/>
                  </a:lnTo>
                  <a:lnTo>
                    <a:pt x="2" y="15"/>
                  </a:lnTo>
                  <a:lnTo>
                    <a:pt x="4" y="21"/>
                  </a:lnTo>
                  <a:lnTo>
                    <a:pt x="140" y="157"/>
                  </a:lnTo>
                  <a:lnTo>
                    <a:pt x="144" y="159"/>
                  </a:lnTo>
                  <a:lnTo>
                    <a:pt x="149" y="159"/>
                  </a:lnTo>
                  <a:lnTo>
                    <a:pt x="153" y="159"/>
                  </a:lnTo>
                  <a:lnTo>
                    <a:pt x="157" y="157"/>
                  </a:lnTo>
                  <a:lnTo>
                    <a:pt x="160" y="153"/>
                  </a:lnTo>
                  <a:lnTo>
                    <a:pt x="161" y="148"/>
                  </a:lnTo>
                  <a:lnTo>
                    <a:pt x="160" y="144"/>
                  </a:lnTo>
                  <a:lnTo>
                    <a:pt x="157" y="139"/>
                  </a:ln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3623">
              <a:extLst>
                <a:ext uri="{FF2B5EF4-FFF2-40B4-BE49-F238E27FC236}">
                  <a16:creationId xmlns:a16="http://schemas.microsoft.com/office/drawing/2014/main" id="{6FEA2310-F55A-42DA-913D-4342D4C4A861}"/>
                </a:ext>
              </a:extLst>
            </p:cNvPr>
            <p:cNvSpPr>
              <a:spLocks/>
            </p:cNvSpPr>
            <p:nvPr/>
          </p:nvSpPr>
          <p:spPr bwMode="auto">
            <a:xfrm>
              <a:off x="11028363" y="993775"/>
              <a:ext cx="63500" cy="63500"/>
            </a:xfrm>
            <a:custGeom>
              <a:avLst/>
              <a:gdLst>
                <a:gd name="T0" fmla="*/ 157 w 160"/>
                <a:gd name="T1" fmla="*/ 3 h 159"/>
                <a:gd name="T2" fmla="*/ 153 w 160"/>
                <a:gd name="T3" fmla="*/ 0 h 159"/>
                <a:gd name="T4" fmla="*/ 148 w 160"/>
                <a:gd name="T5" fmla="*/ 0 h 159"/>
                <a:gd name="T6" fmla="*/ 144 w 160"/>
                <a:gd name="T7" fmla="*/ 0 h 159"/>
                <a:gd name="T8" fmla="*/ 139 w 160"/>
                <a:gd name="T9" fmla="*/ 3 h 159"/>
                <a:gd name="T10" fmla="*/ 3 w 160"/>
                <a:gd name="T11" fmla="*/ 139 h 159"/>
                <a:gd name="T12" fmla="*/ 0 w 160"/>
                <a:gd name="T13" fmla="*/ 144 h 159"/>
                <a:gd name="T14" fmla="*/ 0 w 160"/>
                <a:gd name="T15" fmla="*/ 148 h 159"/>
                <a:gd name="T16" fmla="*/ 0 w 160"/>
                <a:gd name="T17" fmla="*/ 153 h 159"/>
                <a:gd name="T18" fmla="*/ 3 w 160"/>
                <a:gd name="T19" fmla="*/ 157 h 159"/>
                <a:gd name="T20" fmla="*/ 7 w 160"/>
                <a:gd name="T21" fmla="*/ 159 h 159"/>
                <a:gd name="T22" fmla="*/ 12 w 160"/>
                <a:gd name="T23" fmla="*/ 159 h 159"/>
                <a:gd name="T24" fmla="*/ 16 w 160"/>
                <a:gd name="T25" fmla="*/ 159 h 159"/>
                <a:gd name="T26" fmla="*/ 21 w 160"/>
                <a:gd name="T27" fmla="*/ 157 h 159"/>
                <a:gd name="T28" fmla="*/ 157 w 160"/>
                <a:gd name="T29" fmla="*/ 21 h 159"/>
                <a:gd name="T30" fmla="*/ 160 w 160"/>
                <a:gd name="T31" fmla="*/ 15 h 159"/>
                <a:gd name="T32" fmla="*/ 160 w 160"/>
                <a:gd name="T33" fmla="*/ 12 h 159"/>
                <a:gd name="T34" fmla="*/ 160 w 160"/>
                <a:gd name="T35" fmla="*/ 6 h 159"/>
                <a:gd name="T36" fmla="*/ 157 w 160"/>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59">
                  <a:moveTo>
                    <a:pt x="157" y="3"/>
                  </a:moveTo>
                  <a:lnTo>
                    <a:pt x="153" y="0"/>
                  </a:lnTo>
                  <a:lnTo>
                    <a:pt x="148" y="0"/>
                  </a:lnTo>
                  <a:lnTo>
                    <a:pt x="144" y="0"/>
                  </a:lnTo>
                  <a:lnTo>
                    <a:pt x="139" y="3"/>
                  </a:lnTo>
                  <a:lnTo>
                    <a:pt x="3" y="139"/>
                  </a:lnTo>
                  <a:lnTo>
                    <a:pt x="0" y="144"/>
                  </a:lnTo>
                  <a:lnTo>
                    <a:pt x="0" y="148"/>
                  </a:lnTo>
                  <a:lnTo>
                    <a:pt x="0" y="153"/>
                  </a:lnTo>
                  <a:lnTo>
                    <a:pt x="3" y="157"/>
                  </a:lnTo>
                  <a:lnTo>
                    <a:pt x="7" y="159"/>
                  </a:lnTo>
                  <a:lnTo>
                    <a:pt x="12" y="159"/>
                  </a:lnTo>
                  <a:lnTo>
                    <a:pt x="16" y="159"/>
                  </a:lnTo>
                  <a:lnTo>
                    <a:pt x="21" y="157"/>
                  </a:lnTo>
                  <a:lnTo>
                    <a:pt x="157" y="21"/>
                  </a:lnTo>
                  <a:lnTo>
                    <a:pt x="160" y="15"/>
                  </a:lnTo>
                  <a:lnTo>
                    <a:pt x="160" y="12"/>
                  </a:lnTo>
                  <a:lnTo>
                    <a:pt x="160" y="6"/>
                  </a:lnTo>
                  <a:lnTo>
                    <a:pt x="15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3624">
              <a:extLst>
                <a:ext uri="{FF2B5EF4-FFF2-40B4-BE49-F238E27FC236}">
                  <a16:creationId xmlns:a16="http://schemas.microsoft.com/office/drawing/2014/main" id="{A80953AC-975D-4E59-BEC4-4B21BEA83C06}"/>
                </a:ext>
              </a:extLst>
            </p:cNvPr>
            <p:cNvSpPr>
              <a:spLocks/>
            </p:cNvSpPr>
            <p:nvPr/>
          </p:nvSpPr>
          <p:spPr bwMode="auto">
            <a:xfrm>
              <a:off x="11250613" y="771525"/>
              <a:ext cx="63500" cy="63500"/>
            </a:xfrm>
            <a:custGeom>
              <a:avLst/>
              <a:gdLst>
                <a:gd name="T0" fmla="*/ 4 w 161"/>
                <a:gd name="T1" fmla="*/ 156 h 160"/>
                <a:gd name="T2" fmla="*/ 8 w 161"/>
                <a:gd name="T3" fmla="*/ 159 h 160"/>
                <a:gd name="T4" fmla="*/ 12 w 161"/>
                <a:gd name="T5" fmla="*/ 160 h 160"/>
                <a:gd name="T6" fmla="*/ 17 w 161"/>
                <a:gd name="T7" fmla="*/ 159 h 160"/>
                <a:gd name="T8" fmla="*/ 21 w 161"/>
                <a:gd name="T9" fmla="*/ 156 h 160"/>
                <a:gd name="T10" fmla="*/ 157 w 161"/>
                <a:gd name="T11" fmla="*/ 20 h 160"/>
                <a:gd name="T12" fmla="*/ 160 w 161"/>
                <a:gd name="T13" fmla="*/ 16 h 160"/>
                <a:gd name="T14" fmla="*/ 161 w 161"/>
                <a:gd name="T15" fmla="*/ 11 h 160"/>
                <a:gd name="T16" fmla="*/ 160 w 161"/>
                <a:gd name="T17" fmla="*/ 7 h 160"/>
                <a:gd name="T18" fmla="*/ 157 w 161"/>
                <a:gd name="T19" fmla="*/ 4 h 160"/>
                <a:gd name="T20" fmla="*/ 153 w 161"/>
                <a:gd name="T21" fmla="*/ 1 h 160"/>
                <a:gd name="T22" fmla="*/ 149 w 161"/>
                <a:gd name="T23" fmla="*/ 0 h 160"/>
                <a:gd name="T24" fmla="*/ 144 w 161"/>
                <a:gd name="T25" fmla="*/ 1 h 160"/>
                <a:gd name="T26" fmla="*/ 140 w 161"/>
                <a:gd name="T27" fmla="*/ 4 h 160"/>
                <a:gd name="T28" fmla="*/ 4 w 161"/>
                <a:gd name="T29" fmla="*/ 140 h 160"/>
                <a:gd name="T30" fmla="*/ 2 w 161"/>
                <a:gd name="T31" fmla="*/ 144 h 160"/>
                <a:gd name="T32" fmla="*/ 0 w 161"/>
                <a:gd name="T33" fmla="*/ 147 h 160"/>
                <a:gd name="T34" fmla="*/ 2 w 161"/>
                <a:gd name="T35" fmla="*/ 153 h 160"/>
                <a:gd name="T36" fmla="*/ 4 w 161"/>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60">
                  <a:moveTo>
                    <a:pt x="4" y="156"/>
                  </a:moveTo>
                  <a:lnTo>
                    <a:pt x="8" y="159"/>
                  </a:lnTo>
                  <a:lnTo>
                    <a:pt x="12" y="160"/>
                  </a:lnTo>
                  <a:lnTo>
                    <a:pt x="17" y="159"/>
                  </a:lnTo>
                  <a:lnTo>
                    <a:pt x="21" y="156"/>
                  </a:lnTo>
                  <a:lnTo>
                    <a:pt x="157" y="20"/>
                  </a:lnTo>
                  <a:lnTo>
                    <a:pt x="160" y="16"/>
                  </a:lnTo>
                  <a:lnTo>
                    <a:pt x="161" y="11"/>
                  </a:lnTo>
                  <a:lnTo>
                    <a:pt x="160" y="7"/>
                  </a:lnTo>
                  <a:lnTo>
                    <a:pt x="157" y="4"/>
                  </a:lnTo>
                  <a:lnTo>
                    <a:pt x="153" y="1"/>
                  </a:lnTo>
                  <a:lnTo>
                    <a:pt x="149" y="0"/>
                  </a:lnTo>
                  <a:lnTo>
                    <a:pt x="144" y="1"/>
                  </a:lnTo>
                  <a:lnTo>
                    <a:pt x="140" y="4"/>
                  </a:lnTo>
                  <a:lnTo>
                    <a:pt x="4" y="140"/>
                  </a:lnTo>
                  <a:lnTo>
                    <a:pt x="2" y="144"/>
                  </a:lnTo>
                  <a:lnTo>
                    <a:pt x="0" y="147"/>
                  </a:lnTo>
                  <a:lnTo>
                    <a:pt x="2" y="153"/>
                  </a:lnTo>
                  <a:lnTo>
                    <a:pt x="4"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3625">
              <a:extLst>
                <a:ext uri="{FF2B5EF4-FFF2-40B4-BE49-F238E27FC236}">
                  <a16:creationId xmlns:a16="http://schemas.microsoft.com/office/drawing/2014/main" id="{DCEEE9E8-A5B3-4D81-814B-3132C0A5CC75}"/>
                </a:ext>
              </a:extLst>
            </p:cNvPr>
            <p:cNvSpPr>
              <a:spLocks/>
            </p:cNvSpPr>
            <p:nvPr/>
          </p:nvSpPr>
          <p:spPr bwMode="auto">
            <a:xfrm>
              <a:off x="11028363" y="771525"/>
              <a:ext cx="63500" cy="63500"/>
            </a:xfrm>
            <a:custGeom>
              <a:avLst/>
              <a:gdLst>
                <a:gd name="T0" fmla="*/ 139 w 160"/>
                <a:gd name="T1" fmla="*/ 156 h 160"/>
                <a:gd name="T2" fmla="*/ 144 w 160"/>
                <a:gd name="T3" fmla="*/ 159 h 160"/>
                <a:gd name="T4" fmla="*/ 148 w 160"/>
                <a:gd name="T5" fmla="*/ 160 h 160"/>
                <a:gd name="T6" fmla="*/ 153 w 160"/>
                <a:gd name="T7" fmla="*/ 159 h 160"/>
                <a:gd name="T8" fmla="*/ 157 w 160"/>
                <a:gd name="T9" fmla="*/ 156 h 160"/>
                <a:gd name="T10" fmla="*/ 160 w 160"/>
                <a:gd name="T11" fmla="*/ 153 h 160"/>
                <a:gd name="T12" fmla="*/ 160 w 160"/>
                <a:gd name="T13" fmla="*/ 149 h 160"/>
                <a:gd name="T14" fmla="*/ 160 w 160"/>
                <a:gd name="T15" fmla="*/ 144 h 160"/>
                <a:gd name="T16" fmla="*/ 157 w 160"/>
                <a:gd name="T17" fmla="*/ 140 h 160"/>
                <a:gd name="T18" fmla="*/ 21 w 160"/>
                <a:gd name="T19" fmla="*/ 4 h 160"/>
                <a:gd name="T20" fmla="*/ 16 w 160"/>
                <a:gd name="T21" fmla="*/ 1 h 160"/>
                <a:gd name="T22" fmla="*/ 12 w 160"/>
                <a:gd name="T23" fmla="*/ 0 h 160"/>
                <a:gd name="T24" fmla="*/ 7 w 160"/>
                <a:gd name="T25" fmla="*/ 1 h 160"/>
                <a:gd name="T26" fmla="*/ 3 w 160"/>
                <a:gd name="T27" fmla="*/ 4 h 160"/>
                <a:gd name="T28" fmla="*/ 0 w 160"/>
                <a:gd name="T29" fmla="*/ 7 h 160"/>
                <a:gd name="T30" fmla="*/ 0 w 160"/>
                <a:gd name="T31" fmla="*/ 11 h 160"/>
                <a:gd name="T32" fmla="*/ 0 w 160"/>
                <a:gd name="T33" fmla="*/ 16 h 160"/>
                <a:gd name="T34" fmla="*/ 3 w 160"/>
                <a:gd name="T35" fmla="*/ 20 h 160"/>
                <a:gd name="T36" fmla="*/ 139 w 160"/>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60">
                  <a:moveTo>
                    <a:pt x="139" y="156"/>
                  </a:moveTo>
                  <a:lnTo>
                    <a:pt x="144" y="159"/>
                  </a:lnTo>
                  <a:lnTo>
                    <a:pt x="148" y="160"/>
                  </a:lnTo>
                  <a:lnTo>
                    <a:pt x="153" y="159"/>
                  </a:lnTo>
                  <a:lnTo>
                    <a:pt x="157" y="156"/>
                  </a:lnTo>
                  <a:lnTo>
                    <a:pt x="160" y="153"/>
                  </a:lnTo>
                  <a:lnTo>
                    <a:pt x="160" y="149"/>
                  </a:lnTo>
                  <a:lnTo>
                    <a:pt x="160" y="144"/>
                  </a:lnTo>
                  <a:lnTo>
                    <a:pt x="157" y="140"/>
                  </a:lnTo>
                  <a:lnTo>
                    <a:pt x="21" y="4"/>
                  </a:lnTo>
                  <a:lnTo>
                    <a:pt x="16" y="1"/>
                  </a:lnTo>
                  <a:lnTo>
                    <a:pt x="12" y="0"/>
                  </a:lnTo>
                  <a:lnTo>
                    <a:pt x="7" y="1"/>
                  </a:lnTo>
                  <a:lnTo>
                    <a:pt x="3" y="4"/>
                  </a:lnTo>
                  <a:lnTo>
                    <a:pt x="0" y="7"/>
                  </a:lnTo>
                  <a:lnTo>
                    <a:pt x="0" y="11"/>
                  </a:lnTo>
                  <a:lnTo>
                    <a:pt x="0" y="16"/>
                  </a:lnTo>
                  <a:lnTo>
                    <a:pt x="3" y="20"/>
                  </a:lnTo>
                  <a:lnTo>
                    <a:pt x="13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 name="Group 117" descr="Icon of boxes. ">
            <a:extLst>
              <a:ext uri="{FF2B5EF4-FFF2-40B4-BE49-F238E27FC236}">
                <a16:creationId xmlns:a16="http://schemas.microsoft.com/office/drawing/2014/main" id="{75BF619E-615D-4C1A-A3A1-04DFC90E2F3F}"/>
              </a:ext>
            </a:extLst>
          </p:cNvPr>
          <p:cNvGrpSpPr/>
          <p:nvPr/>
        </p:nvGrpSpPr>
        <p:grpSpPr>
          <a:xfrm>
            <a:off x="11058919" y="1368977"/>
            <a:ext cx="287337" cy="285750"/>
            <a:chOff x="5465763" y="3068638"/>
            <a:chExt cx="287337" cy="285750"/>
          </a:xfrm>
          <a:solidFill>
            <a:schemeClr val="bg1"/>
          </a:solidFill>
        </p:grpSpPr>
        <p:sp>
          <p:nvSpPr>
            <p:cNvPr id="119" name="Freeform 617">
              <a:extLst>
                <a:ext uri="{FF2B5EF4-FFF2-40B4-BE49-F238E27FC236}">
                  <a16:creationId xmlns:a16="http://schemas.microsoft.com/office/drawing/2014/main" id="{01C5157B-D811-44C7-8E5F-D3F25F98966E}"/>
                </a:ext>
              </a:extLst>
            </p:cNvPr>
            <p:cNvSpPr>
              <a:spLocks/>
            </p:cNvSpPr>
            <p:nvPr/>
          </p:nvSpPr>
          <p:spPr bwMode="auto">
            <a:xfrm>
              <a:off x="5564188" y="3068638"/>
              <a:ext cx="119063" cy="38100"/>
            </a:xfrm>
            <a:custGeom>
              <a:avLst/>
              <a:gdLst>
                <a:gd name="T0" fmla="*/ 375 w 375"/>
                <a:gd name="T1" fmla="*/ 62 h 120"/>
                <a:gd name="T2" fmla="*/ 374 w 375"/>
                <a:gd name="T3" fmla="*/ 62 h 120"/>
                <a:gd name="T4" fmla="*/ 373 w 375"/>
                <a:gd name="T5" fmla="*/ 61 h 120"/>
                <a:gd name="T6" fmla="*/ 193 w 375"/>
                <a:gd name="T7" fmla="*/ 1 h 120"/>
                <a:gd name="T8" fmla="*/ 188 w 375"/>
                <a:gd name="T9" fmla="*/ 0 h 120"/>
                <a:gd name="T10" fmla="*/ 183 w 375"/>
                <a:gd name="T11" fmla="*/ 1 h 120"/>
                <a:gd name="T12" fmla="*/ 2 w 375"/>
                <a:gd name="T13" fmla="*/ 61 h 120"/>
                <a:gd name="T14" fmla="*/ 1 w 375"/>
                <a:gd name="T15" fmla="*/ 62 h 120"/>
                <a:gd name="T16" fmla="*/ 0 w 375"/>
                <a:gd name="T17" fmla="*/ 62 h 120"/>
                <a:gd name="T18" fmla="*/ 188 w 375"/>
                <a:gd name="T19" fmla="*/ 120 h 120"/>
                <a:gd name="T20" fmla="*/ 375 w 375"/>
                <a:gd name="T21"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 h="120">
                  <a:moveTo>
                    <a:pt x="375" y="62"/>
                  </a:moveTo>
                  <a:lnTo>
                    <a:pt x="374" y="62"/>
                  </a:lnTo>
                  <a:lnTo>
                    <a:pt x="373" y="61"/>
                  </a:lnTo>
                  <a:lnTo>
                    <a:pt x="193" y="1"/>
                  </a:lnTo>
                  <a:lnTo>
                    <a:pt x="188" y="0"/>
                  </a:lnTo>
                  <a:lnTo>
                    <a:pt x="183" y="1"/>
                  </a:lnTo>
                  <a:lnTo>
                    <a:pt x="2" y="61"/>
                  </a:lnTo>
                  <a:lnTo>
                    <a:pt x="1" y="62"/>
                  </a:lnTo>
                  <a:lnTo>
                    <a:pt x="0" y="62"/>
                  </a:lnTo>
                  <a:lnTo>
                    <a:pt x="188" y="120"/>
                  </a:lnTo>
                  <a:lnTo>
                    <a:pt x="375"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18">
              <a:extLst>
                <a:ext uri="{FF2B5EF4-FFF2-40B4-BE49-F238E27FC236}">
                  <a16:creationId xmlns:a16="http://schemas.microsoft.com/office/drawing/2014/main" id="{90385080-F77C-4175-BA14-BE696271A7ED}"/>
                </a:ext>
              </a:extLst>
            </p:cNvPr>
            <p:cNvSpPr>
              <a:spLocks/>
            </p:cNvSpPr>
            <p:nvPr/>
          </p:nvSpPr>
          <p:spPr bwMode="auto">
            <a:xfrm>
              <a:off x="5629275" y="3097213"/>
              <a:ext cx="57150" cy="93663"/>
            </a:xfrm>
            <a:custGeom>
              <a:avLst/>
              <a:gdLst>
                <a:gd name="T0" fmla="*/ 181 w 181"/>
                <a:gd name="T1" fmla="*/ 210 h 295"/>
                <a:gd name="T2" fmla="*/ 181 w 181"/>
                <a:gd name="T3" fmla="*/ 0 h 295"/>
                <a:gd name="T4" fmla="*/ 0 w 181"/>
                <a:gd name="T5" fmla="*/ 56 h 295"/>
                <a:gd name="T6" fmla="*/ 0 w 181"/>
                <a:gd name="T7" fmla="*/ 295 h 295"/>
                <a:gd name="T8" fmla="*/ 171 w 181"/>
                <a:gd name="T9" fmla="*/ 224 h 295"/>
                <a:gd name="T10" fmla="*/ 174 w 181"/>
                <a:gd name="T11" fmla="*/ 222 h 295"/>
                <a:gd name="T12" fmla="*/ 178 w 181"/>
                <a:gd name="T13" fmla="*/ 219 h 295"/>
                <a:gd name="T14" fmla="*/ 180 w 181"/>
                <a:gd name="T15" fmla="*/ 215 h 295"/>
                <a:gd name="T16" fmla="*/ 181 w 181"/>
                <a:gd name="T17" fmla="*/ 2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181" y="210"/>
                  </a:moveTo>
                  <a:lnTo>
                    <a:pt x="181" y="0"/>
                  </a:lnTo>
                  <a:lnTo>
                    <a:pt x="0" y="56"/>
                  </a:lnTo>
                  <a:lnTo>
                    <a:pt x="0" y="295"/>
                  </a:lnTo>
                  <a:lnTo>
                    <a:pt x="171" y="224"/>
                  </a:lnTo>
                  <a:lnTo>
                    <a:pt x="174" y="222"/>
                  </a:lnTo>
                  <a:lnTo>
                    <a:pt x="178" y="219"/>
                  </a:lnTo>
                  <a:lnTo>
                    <a:pt x="180" y="215"/>
                  </a:lnTo>
                  <a:lnTo>
                    <a:pt x="181"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619">
              <a:extLst>
                <a:ext uri="{FF2B5EF4-FFF2-40B4-BE49-F238E27FC236}">
                  <a16:creationId xmlns:a16="http://schemas.microsoft.com/office/drawing/2014/main" id="{B5ABC7AD-DBA6-420E-8EDC-F8D70A03499B}"/>
                </a:ext>
              </a:extLst>
            </p:cNvPr>
            <p:cNvSpPr>
              <a:spLocks/>
            </p:cNvSpPr>
            <p:nvPr/>
          </p:nvSpPr>
          <p:spPr bwMode="auto">
            <a:xfrm>
              <a:off x="5562600" y="3097213"/>
              <a:ext cx="57150" cy="93663"/>
            </a:xfrm>
            <a:custGeom>
              <a:avLst/>
              <a:gdLst>
                <a:gd name="T0" fmla="*/ 9 w 181"/>
                <a:gd name="T1" fmla="*/ 224 h 295"/>
                <a:gd name="T2" fmla="*/ 181 w 181"/>
                <a:gd name="T3" fmla="*/ 295 h 295"/>
                <a:gd name="T4" fmla="*/ 181 w 181"/>
                <a:gd name="T5" fmla="*/ 56 h 295"/>
                <a:gd name="T6" fmla="*/ 0 w 181"/>
                <a:gd name="T7" fmla="*/ 0 h 295"/>
                <a:gd name="T8" fmla="*/ 0 w 181"/>
                <a:gd name="T9" fmla="*/ 210 h 295"/>
                <a:gd name="T10" fmla="*/ 0 w 181"/>
                <a:gd name="T11" fmla="*/ 215 h 295"/>
                <a:gd name="T12" fmla="*/ 2 w 181"/>
                <a:gd name="T13" fmla="*/ 219 h 295"/>
                <a:gd name="T14" fmla="*/ 6 w 181"/>
                <a:gd name="T15" fmla="*/ 222 h 295"/>
                <a:gd name="T16" fmla="*/ 9 w 181"/>
                <a:gd name="T17" fmla="*/ 2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9" y="224"/>
                  </a:moveTo>
                  <a:lnTo>
                    <a:pt x="181" y="295"/>
                  </a:lnTo>
                  <a:lnTo>
                    <a:pt x="181" y="56"/>
                  </a:lnTo>
                  <a:lnTo>
                    <a:pt x="0" y="0"/>
                  </a:lnTo>
                  <a:lnTo>
                    <a:pt x="0" y="210"/>
                  </a:lnTo>
                  <a:lnTo>
                    <a:pt x="0" y="215"/>
                  </a:lnTo>
                  <a:lnTo>
                    <a:pt x="2" y="219"/>
                  </a:lnTo>
                  <a:lnTo>
                    <a:pt x="6" y="222"/>
                  </a:lnTo>
                  <a:lnTo>
                    <a:pt x="9"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620">
              <a:extLst>
                <a:ext uri="{FF2B5EF4-FFF2-40B4-BE49-F238E27FC236}">
                  <a16:creationId xmlns:a16="http://schemas.microsoft.com/office/drawing/2014/main" id="{9AF2E18D-3033-4D0D-B36E-B08820967CFC}"/>
                </a:ext>
              </a:extLst>
            </p:cNvPr>
            <p:cNvSpPr>
              <a:spLocks/>
            </p:cNvSpPr>
            <p:nvPr/>
          </p:nvSpPr>
          <p:spPr bwMode="auto">
            <a:xfrm>
              <a:off x="5705475" y="3217863"/>
              <a:ext cx="47625" cy="77788"/>
            </a:xfrm>
            <a:custGeom>
              <a:avLst/>
              <a:gdLst>
                <a:gd name="T0" fmla="*/ 0 w 150"/>
                <a:gd name="T1" fmla="*/ 67 h 249"/>
                <a:gd name="T2" fmla="*/ 0 w 150"/>
                <a:gd name="T3" fmla="*/ 249 h 249"/>
                <a:gd name="T4" fmla="*/ 141 w 150"/>
                <a:gd name="T5" fmla="*/ 177 h 249"/>
                <a:gd name="T6" fmla="*/ 146 w 150"/>
                <a:gd name="T7" fmla="*/ 175 h 249"/>
                <a:gd name="T8" fmla="*/ 148 w 150"/>
                <a:gd name="T9" fmla="*/ 171 h 249"/>
                <a:gd name="T10" fmla="*/ 149 w 150"/>
                <a:gd name="T11" fmla="*/ 168 h 249"/>
                <a:gd name="T12" fmla="*/ 150 w 150"/>
                <a:gd name="T13" fmla="*/ 164 h 249"/>
                <a:gd name="T14" fmla="*/ 150 w 150"/>
                <a:gd name="T15" fmla="*/ 0 h 249"/>
                <a:gd name="T16" fmla="*/ 0 w 150"/>
                <a:gd name="T17" fmla="*/ 6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49">
                  <a:moveTo>
                    <a:pt x="0" y="67"/>
                  </a:moveTo>
                  <a:lnTo>
                    <a:pt x="0" y="249"/>
                  </a:lnTo>
                  <a:lnTo>
                    <a:pt x="141" y="177"/>
                  </a:lnTo>
                  <a:lnTo>
                    <a:pt x="146" y="175"/>
                  </a:lnTo>
                  <a:lnTo>
                    <a:pt x="148" y="171"/>
                  </a:lnTo>
                  <a:lnTo>
                    <a:pt x="149" y="168"/>
                  </a:lnTo>
                  <a:lnTo>
                    <a:pt x="150" y="164"/>
                  </a:lnTo>
                  <a:lnTo>
                    <a:pt x="150" y="0"/>
                  </a:ln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621">
              <a:extLst>
                <a:ext uri="{FF2B5EF4-FFF2-40B4-BE49-F238E27FC236}">
                  <a16:creationId xmlns:a16="http://schemas.microsoft.com/office/drawing/2014/main" id="{10DED026-CA17-4314-AA7F-A291474A64A7}"/>
                </a:ext>
              </a:extLst>
            </p:cNvPr>
            <p:cNvSpPr>
              <a:spLocks/>
            </p:cNvSpPr>
            <p:nvPr/>
          </p:nvSpPr>
          <p:spPr bwMode="auto">
            <a:xfrm>
              <a:off x="5656263" y="3192463"/>
              <a:ext cx="88900" cy="38100"/>
            </a:xfrm>
            <a:custGeom>
              <a:avLst/>
              <a:gdLst>
                <a:gd name="T0" fmla="*/ 146 w 281"/>
                <a:gd name="T1" fmla="*/ 2 h 120"/>
                <a:gd name="T2" fmla="*/ 143 w 281"/>
                <a:gd name="T3" fmla="*/ 0 h 120"/>
                <a:gd name="T4" fmla="*/ 141 w 281"/>
                <a:gd name="T5" fmla="*/ 0 h 120"/>
                <a:gd name="T6" fmla="*/ 138 w 281"/>
                <a:gd name="T7" fmla="*/ 0 h 120"/>
                <a:gd name="T8" fmla="*/ 134 w 281"/>
                <a:gd name="T9" fmla="*/ 2 h 120"/>
                <a:gd name="T10" fmla="*/ 0 w 281"/>
                <a:gd name="T11" fmla="*/ 55 h 120"/>
                <a:gd name="T12" fmla="*/ 141 w 281"/>
                <a:gd name="T13" fmla="*/ 120 h 120"/>
                <a:gd name="T14" fmla="*/ 281 w 281"/>
                <a:gd name="T15" fmla="*/ 55 h 120"/>
                <a:gd name="T16" fmla="*/ 146 w 281"/>
                <a:gd name="T17"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120">
                  <a:moveTo>
                    <a:pt x="146" y="2"/>
                  </a:moveTo>
                  <a:lnTo>
                    <a:pt x="143" y="0"/>
                  </a:lnTo>
                  <a:lnTo>
                    <a:pt x="141" y="0"/>
                  </a:lnTo>
                  <a:lnTo>
                    <a:pt x="138" y="0"/>
                  </a:lnTo>
                  <a:lnTo>
                    <a:pt x="134" y="2"/>
                  </a:lnTo>
                  <a:lnTo>
                    <a:pt x="0" y="55"/>
                  </a:lnTo>
                  <a:lnTo>
                    <a:pt x="141" y="120"/>
                  </a:lnTo>
                  <a:lnTo>
                    <a:pt x="281" y="55"/>
                  </a:lnTo>
                  <a:lnTo>
                    <a:pt x="1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622">
              <a:extLst>
                <a:ext uri="{FF2B5EF4-FFF2-40B4-BE49-F238E27FC236}">
                  <a16:creationId xmlns:a16="http://schemas.microsoft.com/office/drawing/2014/main" id="{AC238F9B-3904-4E03-9BCD-C8546D347A83}"/>
                </a:ext>
              </a:extLst>
            </p:cNvPr>
            <p:cNvSpPr>
              <a:spLocks/>
            </p:cNvSpPr>
            <p:nvPr/>
          </p:nvSpPr>
          <p:spPr bwMode="auto">
            <a:xfrm>
              <a:off x="5648325" y="3217863"/>
              <a:ext cx="47625" cy="77788"/>
            </a:xfrm>
            <a:custGeom>
              <a:avLst/>
              <a:gdLst>
                <a:gd name="T0" fmla="*/ 0 w 151"/>
                <a:gd name="T1" fmla="*/ 164 h 249"/>
                <a:gd name="T2" fmla="*/ 1 w 151"/>
                <a:gd name="T3" fmla="*/ 167 h 249"/>
                <a:gd name="T4" fmla="*/ 2 w 151"/>
                <a:gd name="T5" fmla="*/ 171 h 249"/>
                <a:gd name="T6" fmla="*/ 5 w 151"/>
                <a:gd name="T7" fmla="*/ 175 h 249"/>
                <a:gd name="T8" fmla="*/ 8 w 151"/>
                <a:gd name="T9" fmla="*/ 177 h 249"/>
                <a:gd name="T10" fmla="*/ 151 w 151"/>
                <a:gd name="T11" fmla="*/ 249 h 249"/>
                <a:gd name="T12" fmla="*/ 151 w 151"/>
                <a:gd name="T13" fmla="*/ 67 h 249"/>
                <a:gd name="T14" fmla="*/ 0 w 151"/>
                <a:gd name="T15" fmla="*/ 0 h 249"/>
                <a:gd name="T16" fmla="*/ 0 w 151"/>
                <a:gd name="T17" fmla="*/ 1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9">
                  <a:moveTo>
                    <a:pt x="0" y="164"/>
                  </a:moveTo>
                  <a:lnTo>
                    <a:pt x="1" y="167"/>
                  </a:lnTo>
                  <a:lnTo>
                    <a:pt x="2" y="171"/>
                  </a:lnTo>
                  <a:lnTo>
                    <a:pt x="5" y="175"/>
                  </a:lnTo>
                  <a:lnTo>
                    <a:pt x="8" y="177"/>
                  </a:lnTo>
                  <a:lnTo>
                    <a:pt x="151" y="249"/>
                  </a:lnTo>
                  <a:lnTo>
                    <a:pt x="151" y="67"/>
                  </a:lnTo>
                  <a:lnTo>
                    <a:pt x="0" y="0"/>
                  </a:lnTo>
                  <a:lnTo>
                    <a:pt x="0"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23">
              <a:extLst>
                <a:ext uri="{FF2B5EF4-FFF2-40B4-BE49-F238E27FC236}">
                  <a16:creationId xmlns:a16="http://schemas.microsoft.com/office/drawing/2014/main" id="{19E2AFFE-6F2F-4A41-BE44-30D95498EF5A}"/>
                </a:ext>
              </a:extLst>
            </p:cNvPr>
            <p:cNvSpPr>
              <a:spLocks/>
            </p:cNvSpPr>
            <p:nvPr/>
          </p:nvSpPr>
          <p:spPr bwMode="auto">
            <a:xfrm>
              <a:off x="5475288" y="3201988"/>
              <a:ext cx="144463" cy="47625"/>
            </a:xfrm>
            <a:custGeom>
              <a:avLst/>
              <a:gdLst>
                <a:gd name="T0" fmla="*/ 231 w 452"/>
                <a:gd name="T1" fmla="*/ 2 h 151"/>
                <a:gd name="T2" fmla="*/ 225 w 452"/>
                <a:gd name="T3" fmla="*/ 0 h 151"/>
                <a:gd name="T4" fmla="*/ 221 w 452"/>
                <a:gd name="T5" fmla="*/ 2 h 151"/>
                <a:gd name="T6" fmla="*/ 0 w 452"/>
                <a:gd name="T7" fmla="*/ 70 h 151"/>
                <a:gd name="T8" fmla="*/ 225 w 452"/>
                <a:gd name="T9" fmla="*/ 151 h 151"/>
                <a:gd name="T10" fmla="*/ 452 w 452"/>
                <a:gd name="T11" fmla="*/ 70 h 151"/>
                <a:gd name="T12" fmla="*/ 231 w 452"/>
                <a:gd name="T13" fmla="*/ 2 h 151"/>
              </a:gdLst>
              <a:ahLst/>
              <a:cxnLst>
                <a:cxn ang="0">
                  <a:pos x="T0" y="T1"/>
                </a:cxn>
                <a:cxn ang="0">
                  <a:pos x="T2" y="T3"/>
                </a:cxn>
                <a:cxn ang="0">
                  <a:pos x="T4" y="T5"/>
                </a:cxn>
                <a:cxn ang="0">
                  <a:pos x="T6" y="T7"/>
                </a:cxn>
                <a:cxn ang="0">
                  <a:pos x="T8" y="T9"/>
                </a:cxn>
                <a:cxn ang="0">
                  <a:pos x="T10" y="T11"/>
                </a:cxn>
                <a:cxn ang="0">
                  <a:pos x="T12" y="T13"/>
                </a:cxn>
              </a:cxnLst>
              <a:rect l="0" t="0" r="r" b="b"/>
              <a:pathLst>
                <a:path w="452" h="151">
                  <a:moveTo>
                    <a:pt x="231" y="2"/>
                  </a:moveTo>
                  <a:lnTo>
                    <a:pt x="225" y="0"/>
                  </a:lnTo>
                  <a:lnTo>
                    <a:pt x="221" y="2"/>
                  </a:lnTo>
                  <a:lnTo>
                    <a:pt x="0" y="70"/>
                  </a:lnTo>
                  <a:lnTo>
                    <a:pt x="225" y="151"/>
                  </a:lnTo>
                  <a:lnTo>
                    <a:pt x="452" y="70"/>
                  </a:lnTo>
                  <a:lnTo>
                    <a:pt x="23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624">
              <a:extLst>
                <a:ext uri="{FF2B5EF4-FFF2-40B4-BE49-F238E27FC236}">
                  <a16:creationId xmlns:a16="http://schemas.microsoft.com/office/drawing/2014/main" id="{5BB7C855-93D5-43D5-9ED8-FD815B08E3D7}"/>
                </a:ext>
              </a:extLst>
            </p:cNvPr>
            <p:cNvSpPr>
              <a:spLocks/>
            </p:cNvSpPr>
            <p:nvPr/>
          </p:nvSpPr>
          <p:spPr bwMode="auto">
            <a:xfrm>
              <a:off x="5465763" y="3230563"/>
              <a:ext cx="76200" cy="123825"/>
            </a:xfrm>
            <a:custGeom>
              <a:avLst/>
              <a:gdLst>
                <a:gd name="T0" fmla="*/ 0 w 240"/>
                <a:gd name="T1" fmla="*/ 285 h 386"/>
                <a:gd name="T2" fmla="*/ 1 w 240"/>
                <a:gd name="T3" fmla="*/ 289 h 386"/>
                <a:gd name="T4" fmla="*/ 2 w 240"/>
                <a:gd name="T5" fmla="*/ 294 h 386"/>
                <a:gd name="T6" fmla="*/ 5 w 240"/>
                <a:gd name="T7" fmla="*/ 297 h 386"/>
                <a:gd name="T8" fmla="*/ 10 w 240"/>
                <a:gd name="T9" fmla="*/ 299 h 386"/>
                <a:gd name="T10" fmla="*/ 240 w 240"/>
                <a:gd name="T11" fmla="*/ 386 h 386"/>
                <a:gd name="T12" fmla="*/ 240 w 240"/>
                <a:gd name="T13" fmla="*/ 84 h 386"/>
                <a:gd name="T14" fmla="*/ 0 w 240"/>
                <a:gd name="T15" fmla="*/ 0 h 386"/>
                <a:gd name="T16" fmla="*/ 0 w 240"/>
                <a:gd name="T17" fmla="*/ 2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86">
                  <a:moveTo>
                    <a:pt x="0" y="285"/>
                  </a:moveTo>
                  <a:lnTo>
                    <a:pt x="1" y="289"/>
                  </a:lnTo>
                  <a:lnTo>
                    <a:pt x="2" y="294"/>
                  </a:lnTo>
                  <a:lnTo>
                    <a:pt x="5" y="297"/>
                  </a:lnTo>
                  <a:lnTo>
                    <a:pt x="10" y="299"/>
                  </a:lnTo>
                  <a:lnTo>
                    <a:pt x="240" y="386"/>
                  </a:lnTo>
                  <a:lnTo>
                    <a:pt x="240" y="84"/>
                  </a:lnTo>
                  <a:lnTo>
                    <a:pt x="0" y="0"/>
                  </a:lnTo>
                  <a:lnTo>
                    <a:pt x="0"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625">
              <a:extLst>
                <a:ext uri="{FF2B5EF4-FFF2-40B4-BE49-F238E27FC236}">
                  <a16:creationId xmlns:a16="http://schemas.microsoft.com/office/drawing/2014/main" id="{AE6F08CF-736A-40B8-AEB8-D64B67F37878}"/>
                </a:ext>
              </a:extLst>
            </p:cNvPr>
            <p:cNvSpPr>
              <a:spLocks/>
            </p:cNvSpPr>
            <p:nvPr/>
          </p:nvSpPr>
          <p:spPr bwMode="auto">
            <a:xfrm>
              <a:off x="5553075" y="3230563"/>
              <a:ext cx="76200" cy="123825"/>
            </a:xfrm>
            <a:custGeom>
              <a:avLst/>
              <a:gdLst>
                <a:gd name="T0" fmla="*/ 0 w 241"/>
                <a:gd name="T1" fmla="*/ 386 h 386"/>
                <a:gd name="T2" fmla="*/ 231 w 241"/>
                <a:gd name="T3" fmla="*/ 299 h 386"/>
                <a:gd name="T4" fmla="*/ 235 w 241"/>
                <a:gd name="T5" fmla="*/ 297 h 386"/>
                <a:gd name="T6" fmla="*/ 238 w 241"/>
                <a:gd name="T7" fmla="*/ 294 h 386"/>
                <a:gd name="T8" fmla="*/ 239 w 241"/>
                <a:gd name="T9" fmla="*/ 289 h 386"/>
                <a:gd name="T10" fmla="*/ 241 w 241"/>
                <a:gd name="T11" fmla="*/ 285 h 386"/>
                <a:gd name="T12" fmla="*/ 241 w 241"/>
                <a:gd name="T13" fmla="*/ 0 h 386"/>
                <a:gd name="T14" fmla="*/ 0 w 241"/>
                <a:gd name="T15" fmla="*/ 84 h 386"/>
                <a:gd name="T16" fmla="*/ 0 w 241"/>
                <a:gd name="T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386">
                  <a:moveTo>
                    <a:pt x="0" y="386"/>
                  </a:moveTo>
                  <a:lnTo>
                    <a:pt x="231" y="299"/>
                  </a:lnTo>
                  <a:lnTo>
                    <a:pt x="235" y="297"/>
                  </a:lnTo>
                  <a:lnTo>
                    <a:pt x="238" y="294"/>
                  </a:lnTo>
                  <a:lnTo>
                    <a:pt x="239" y="289"/>
                  </a:lnTo>
                  <a:lnTo>
                    <a:pt x="241" y="285"/>
                  </a:lnTo>
                  <a:lnTo>
                    <a:pt x="241" y="0"/>
                  </a:lnTo>
                  <a:lnTo>
                    <a:pt x="0" y="84"/>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8" name="Group 127" descr="Icon of human being and speech bubble. ">
            <a:extLst>
              <a:ext uri="{FF2B5EF4-FFF2-40B4-BE49-F238E27FC236}">
                <a16:creationId xmlns:a16="http://schemas.microsoft.com/office/drawing/2014/main" id="{E7EE81F4-E278-4BA7-8923-0D6DD1FEBDFA}"/>
              </a:ext>
            </a:extLst>
          </p:cNvPr>
          <p:cNvGrpSpPr/>
          <p:nvPr/>
        </p:nvGrpSpPr>
        <p:grpSpPr>
          <a:xfrm>
            <a:off x="9918300" y="1368977"/>
            <a:ext cx="284163" cy="285751"/>
            <a:chOff x="3171788" y="779462"/>
            <a:chExt cx="284163" cy="285751"/>
          </a:xfrm>
          <a:solidFill>
            <a:schemeClr val="bg1"/>
          </a:solidFill>
        </p:grpSpPr>
        <p:sp>
          <p:nvSpPr>
            <p:cNvPr id="129" name="Freeform 2993">
              <a:extLst>
                <a:ext uri="{FF2B5EF4-FFF2-40B4-BE49-F238E27FC236}">
                  <a16:creationId xmlns:a16="http://schemas.microsoft.com/office/drawing/2014/main" id="{DA50A160-1A41-427D-BA06-CB32B8C49A81}"/>
                </a:ext>
              </a:extLst>
            </p:cNvPr>
            <p:cNvSpPr>
              <a:spLocks noEditPoints="1"/>
            </p:cNvSpPr>
            <p:nvPr/>
          </p:nvSpPr>
          <p:spPr bwMode="auto">
            <a:xfrm>
              <a:off x="3290851" y="779462"/>
              <a:ext cx="165100" cy="196850"/>
            </a:xfrm>
            <a:custGeom>
              <a:avLst/>
              <a:gdLst>
                <a:gd name="T0" fmla="*/ 291 w 416"/>
                <a:gd name="T1" fmla="*/ 221 h 493"/>
                <a:gd name="T2" fmla="*/ 339 w 416"/>
                <a:gd name="T3" fmla="*/ 173 h 493"/>
                <a:gd name="T4" fmla="*/ 242 w 416"/>
                <a:gd name="T5" fmla="*/ 221 h 493"/>
                <a:gd name="T6" fmla="*/ 195 w 416"/>
                <a:gd name="T7" fmla="*/ 173 h 493"/>
                <a:gd name="T8" fmla="*/ 242 w 416"/>
                <a:gd name="T9" fmla="*/ 221 h 493"/>
                <a:gd name="T10" fmla="*/ 99 w 416"/>
                <a:gd name="T11" fmla="*/ 221 h 493"/>
                <a:gd name="T12" fmla="*/ 147 w 416"/>
                <a:gd name="T13" fmla="*/ 173 h 493"/>
                <a:gd name="T14" fmla="*/ 208 w 416"/>
                <a:gd name="T15" fmla="*/ 0 h 493"/>
                <a:gd name="T16" fmla="*/ 166 w 416"/>
                <a:gd name="T17" fmla="*/ 3 h 493"/>
                <a:gd name="T18" fmla="*/ 127 w 416"/>
                <a:gd name="T19" fmla="*/ 15 h 493"/>
                <a:gd name="T20" fmla="*/ 92 w 416"/>
                <a:gd name="T21" fmla="*/ 33 h 493"/>
                <a:gd name="T22" fmla="*/ 61 w 416"/>
                <a:gd name="T23" fmla="*/ 57 h 493"/>
                <a:gd name="T24" fmla="*/ 35 w 416"/>
                <a:gd name="T25" fmla="*/ 85 h 493"/>
                <a:gd name="T26" fmla="*/ 16 w 416"/>
                <a:gd name="T27" fmla="*/ 117 h 493"/>
                <a:gd name="T28" fmla="*/ 4 w 416"/>
                <a:gd name="T29" fmla="*/ 153 h 493"/>
                <a:gd name="T30" fmla="*/ 0 w 416"/>
                <a:gd name="T31" fmla="*/ 192 h 493"/>
                <a:gd name="T32" fmla="*/ 0 w 416"/>
                <a:gd name="T33" fmla="*/ 194 h 493"/>
                <a:gd name="T34" fmla="*/ 26 w 416"/>
                <a:gd name="T35" fmla="*/ 204 h 493"/>
                <a:gd name="T36" fmla="*/ 47 w 416"/>
                <a:gd name="T37" fmla="*/ 220 h 493"/>
                <a:gd name="T38" fmla="*/ 64 w 416"/>
                <a:gd name="T39" fmla="*/ 238 h 493"/>
                <a:gd name="T40" fmla="*/ 72 w 416"/>
                <a:gd name="T41" fmla="*/ 260 h 493"/>
                <a:gd name="T42" fmla="*/ 76 w 416"/>
                <a:gd name="T43" fmla="*/ 277 h 493"/>
                <a:gd name="T44" fmla="*/ 76 w 416"/>
                <a:gd name="T45" fmla="*/ 293 h 493"/>
                <a:gd name="T46" fmla="*/ 73 w 416"/>
                <a:gd name="T47" fmla="*/ 311 h 493"/>
                <a:gd name="T48" fmla="*/ 67 w 416"/>
                <a:gd name="T49" fmla="*/ 330 h 493"/>
                <a:gd name="T50" fmla="*/ 70 w 416"/>
                <a:gd name="T51" fmla="*/ 333 h 493"/>
                <a:gd name="T52" fmla="*/ 77 w 416"/>
                <a:gd name="T53" fmla="*/ 349 h 493"/>
                <a:gd name="T54" fmla="*/ 94 w 416"/>
                <a:gd name="T55" fmla="*/ 361 h 493"/>
                <a:gd name="T56" fmla="*/ 114 w 416"/>
                <a:gd name="T57" fmla="*/ 371 h 493"/>
                <a:gd name="T58" fmla="*/ 132 w 416"/>
                <a:gd name="T59" fmla="*/ 378 h 493"/>
                <a:gd name="T60" fmla="*/ 153 w 416"/>
                <a:gd name="T61" fmla="*/ 383 h 493"/>
                <a:gd name="T62" fmla="*/ 153 w 416"/>
                <a:gd name="T63" fmla="*/ 428 h 493"/>
                <a:gd name="T64" fmla="*/ 153 w 416"/>
                <a:gd name="T65" fmla="*/ 465 h 493"/>
                <a:gd name="T66" fmla="*/ 173 w 416"/>
                <a:gd name="T67" fmla="*/ 473 h 493"/>
                <a:gd name="T68" fmla="*/ 203 w 416"/>
                <a:gd name="T69" fmla="*/ 446 h 493"/>
                <a:gd name="T70" fmla="*/ 249 w 416"/>
                <a:gd name="T71" fmla="*/ 406 h 493"/>
                <a:gd name="T72" fmla="*/ 274 w 416"/>
                <a:gd name="T73" fmla="*/ 385 h 493"/>
                <a:gd name="T74" fmla="*/ 290 w 416"/>
                <a:gd name="T75" fmla="*/ 371 h 493"/>
                <a:gd name="T76" fmla="*/ 317 w 416"/>
                <a:gd name="T77" fmla="*/ 358 h 493"/>
                <a:gd name="T78" fmla="*/ 342 w 416"/>
                <a:gd name="T79" fmla="*/ 341 h 493"/>
                <a:gd name="T80" fmla="*/ 364 w 416"/>
                <a:gd name="T81" fmla="*/ 321 h 493"/>
                <a:gd name="T82" fmla="*/ 383 w 416"/>
                <a:gd name="T83" fmla="*/ 299 h 493"/>
                <a:gd name="T84" fmla="*/ 397 w 416"/>
                <a:gd name="T85" fmla="*/ 276 h 493"/>
                <a:gd name="T86" fmla="*/ 408 w 416"/>
                <a:gd name="T87" fmla="*/ 249 h 493"/>
                <a:gd name="T88" fmla="*/ 415 w 416"/>
                <a:gd name="T89" fmla="*/ 222 h 493"/>
                <a:gd name="T90" fmla="*/ 416 w 416"/>
                <a:gd name="T91" fmla="*/ 192 h 493"/>
                <a:gd name="T92" fmla="*/ 412 w 416"/>
                <a:gd name="T93" fmla="*/ 154 h 493"/>
                <a:gd name="T94" fmla="*/ 400 w 416"/>
                <a:gd name="T95" fmla="*/ 117 h 493"/>
                <a:gd name="T96" fmla="*/ 381 w 416"/>
                <a:gd name="T97" fmla="*/ 85 h 493"/>
                <a:gd name="T98" fmla="*/ 355 w 416"/>
                <a:gd name="T99" fmla="*/ 57 h 493"/>
                <a:gd name="T100" fmla="*/ 324 w 416"/>
                <a:gd name="T101" fmla="*/ 33 h 493"/>
                <a:gd name="T102" fmla="*/ 289 w 416"/>
                <a:gd name="T103" fmla="*/ 15 h 493"/>
                <a:gd name="T104" fmla="*/ 251 w 416"/>
                <a:gd name="T105" fmla="*/ 3 h 493"/>
                <a:gd name="T106" fmla="*/ 208 w 416"/>
                <a:gd name="T10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93">
                  <a:moveTo>
                    <a:pt x="339" y="221"/>
                  </a:moveTo>
                  <a:lnTo>
                    <a:pt x="291" y="221"/>
                  </a:lnTo>
                  <a:lnTo>
                    <a:pt x="291" y="173"/>
                  </a:lnTo>
                  <a:lnTo>
                    <a:pt x="339" y="173"/>
                  </a:lnTo>
                  <a:lnTo>
                    <a:pt x="339" y="221"/>
                  </a:lnTo>
                  <a:close/>
                  <a:moveTo>
                    <a:pt x="242" y="221"/>
                  </a:moveTo>
                  <a:lnTo>
                    <a:pt x="195" y="221"/>
                  </a:lnTo>
                  <a:lnTo>
                    <a:pt x="195" y="173"/>
                  </a:lnTo>
                  <a:lnTo>
                    <a:pt x="242" y="173"/>
                  </a:lnTo>
                  <a:lnTo>
                    <a:pt x="242" y="221"/>
                  </a:lnTo>
                  <a:close/>
                  <a:moveTo>
                    <a:pt x="147" y="221"/>
                  </a:moveTo>
                  <a:lnTo>
                    <a:pt x="99" y="221"/>
                  </a:lnTo>
                  <a:lnTo>
                    <a:pt x="99" y="173"/>
                  </a:lnTo>
                  <a:lnTo>
                    <a:pt x="147" y="173"/>
                  </a:lnTo>
                  <a:lnTo>
                    <a:pt x="147" y="221"/>
                  </a:lnTo>
                  <a:close/>
                  <a:moveTo>
                    <a:pt x="208" y="0"/>
                  </a:moveTo>
                  <a:lnTo>
                    <a:pt x="186" y="1"/>
                  </a:lnTo>
                  <a:lnTo>
                    <a:pt x="166" y="3"/>
                  </a:lnTo>
                  <a:lnTo>
                    <a:pt x="146" y="8"/>
                  </a:lnTo>
                  <a:lnTo>
                    <a:pt x="127" y="15"/>
                  </a:lnTo>
                  <a:lnTo>
                    <a:pt x="109" y="23"/>
                  </a:lnTo>
                  <a:lnTo>
                    <a:pt x="92" y="33"/>
                  </a:lnTo>
                  <a:lnTo>
                    <a:pt x="76" y="44"/>
                  </a:lnTo>
                  <a:lnTo>
                    <a:pt x="61" y="57"/>
                  </a:lnTo>
                  <a:lnTo>
                    <a:pt x="47" y="70"/>
                  </a:lnTo>
                  <a:lnTo>
                    <a:pt x="35" y="85"/>
                  </a:lnTo>
                  <a:lnTo>
                    <a:pt x="25" y="101"/>
                  </a:lnTo>
                  <a:lnTo>
                    <a:pt x="16" y="117"/>
                  </a:lnTo>
                  <a:lnTo>
                    <a:pt x="9" y="135"/>
                  </a:lnTo>
                  <a:lnTo>
                    <a:pt x="4" y="153"/>
                  </a:lnTo>
                  <a:lnTo>
                    <a:pt x="1" y="173"/>
                  </a:lnTo>
                  <a:lnTo>
                    <a:pt x="0" y="192"/>
                  </a:lnTo>
                  <a:lnTo>
                    <a:pt x="0" y="192"/>
                  </a:lnTo>
                  <a:lnTo>
                    <a:pt x="0" y="194"/>
                  </a:lnTo>
                  <a:lnTo>
                    <a:pt x="14" y="198"/>
                  </a:lnTo>
                  <a:lnTo>
                    <a:pt x="26" y="204"/>
                  </a:lnTo>
                  <a:lnTo>
                    <a:pt x="38" y="211"/>
                  </a:lnTo>
                  <a:lnTo>
                    <a:pt x="47" y="220"/>
                  </a:lnTo>
                  <a:lnTo>
                    <a:pt x="57" y="228"/>
                  </a:lnTo>
                  <a:lnTo>
                    <a:pt x="64" y="238"/>
                  </a:lnTo>
                  <a:lnTo>
                    <a:pt x="69" y="248"/>
                  </a:lnTo>
                  <a:lnTo>
                    <a:pt x="72" y="260"/>
                  </a:lnTo>
                  <a:lnTo>
                    <a:pt x="74" y="268"/>
                  </a:lnTo>
                  <a:lnTo>
                    <a:pt x="76" y="277"/>
                  </a:lnTo>
                  <a:lnTo>
                    <a:pt x="76" y="285"/>
                  </a:lnTo>
                  <a:lnTo>
                    <a:pt x="76" y="293"/>
                  </a:lnTo>
                  <a:lnTo>
                    <a:pt x="74" y="303"/>
                  </a:lnTo>
                  <a:lnTo>
                    <a:pt x="73" y="311"/>
                  </a:lnTo>
                  <a:lnTo>
                    <a:pt x="71" y="321"/>
                  </a:lnTo>
                  <a:lnTo>
                    <a:pt x="67" y="330"/>
                  </a:lnTo>
                  <a:lnTo>
                    <a:pt x="69" y="332"/>
                  </a:lnTo>
                  <a:lnTo>
                    <a:pt x="70" y="333"/>
                  </a:lnTo>
                  <a:lnTo>
                    <a:pt x="73" y="341"/>
                  </a:lnTo>
                  <a:lnTo>
                    <a:pt x="77" y="349"/>
                  </a:lnTo>
                  <a:lnTo>
                    <a:pt x="85" y="355"/>
                  </a:lnTo>
                  <a:lnTo>
                    <a:pt x="94" y="361"/>
                  </a:lnTo>
                  <a:lnTo>
                    <a:pt x="104" y="366"/>
                  </a:lnTo>
                  <a:lnTo>
                    <a:pt x="114" y="371"/>
                  </a:lnTo>
                  <a:lnTo>
                    <a:pt x="123" y="374"/>
                  </a:lnTo>
                  <a:lnTo>
                    <a:pt x="132" y="378"/>
                  </a:lnTo>
                  <a:lnTo>
                    <a:pt x="142" y="380"/>
                  </a:lnTo>
                  <a:lnTo>
                    <a:pt x="153" y="383"/>
                  </a:lnTo>
                  <a:lnTo>
                    <a:pt x="153" y="403"/>
                  </a:lnTo>
                  <a:lnTo>
                    <a:pt x="153" y="428"/>
                  </a:lnTo>
                  <a:lnTo>
                    <a:pt x="153" y="449"/>
                  </a:lnTo>
                  <a:lnTo>
                    <a:pt x="153" y="465"/>
                  </a:lnTo>
                  <a:lnTo>
                    <a:pt x="153" y="493"/>
                  </a:lnTo>
                  <a:lnTo>
                    <a:pt x="173" y="473"/>
                  </a:lnTo>
                  <a:lnTo>
                    <a:pt x="185" y="462"/>
                  </a:lnTo>
                  <a:lnTo>
                    <a:pt x="203" y="446"/>
                  </a:lnTo>
                  <a:lnTo>
                    <a:pt x="227" y="427"/>
                  </a:lnTo>
                  <a:lnTo>
                    <a:pt x="249" y="406"/>
                  </a:lnTo>
                  <a:lnTo>
                    <a:pt x="262" y="395"/>
                  </a:lnTo>
                  <a:lnTo>
                    <a:pt x="274" y="385"/>
                  </a:lnTo>
                  <a:lnTo>
                    <a:pt x="284" y="377"/>
                  </a:lnTo>
                  <a:lnTo>
                    <a:pt x="290" y="371"/>
                  </a:lnTo>
                  <a:lnTo>
                    <a:pt x="304" y="365"/>
                  </a:lnTo>
                  <a:lnTo>
                    <a:pt x="317" y="358"/>
                  </a:lnTo>
                  <a:lnTo>
                    <a:pt x="330" y="349"/>
                  </a:lnTo>
                  <a:lnTo>
                    <a:pt x="342" y="341"/>
                  </a:lnTo>
                  <a:lnTo>
                    <a:pt x="353" y="332"/>
                  </a:lnTo>
                  <a:lnTo>
                    <a:pt x="364" y="321"/>
                  </a:lnTo>
                  <a:lnTo>
                    <a:pt x="373" y="310"/>
                  </a:lnTo>
                  <a:lnTo>
                    <a:pt x="383" y="299"/>
                  </a:lnTo>
                  <a:lnTo>
                    <a:pt x="390" y="288"/>
                  </a:lnTo>
                  <a:lnTo>
                    <a:pt x="397" y="276"/>
                  </a:lnTo>
                  <a:lnTo>
                    <a:pt x="403" y="263"/>
                  </a:lnTo>
                  <a:lnTo>
                    <a:pt x="408" y="249"/>
                  </a:lnTo>
                  <a:lnTo>
                    <a:pt x="411" y="235"/>
                  </a:lnTo>
                  <a:lnTo>
                    <a:pt x="415" y="222"/>
                  </a:lnTo>
                  <a:lnTo>
                    <a:pt x="416" y="208"/>
                  </a:lnTo>
                  <a:lnTo>
                    <a:pt x="416" y="192"/>
                  </a:lnTo>
                  <a:lnTo>
                    <a:pt x="416" y="173"/>
                  </a:lnTo>
                  <a:lnTo>
                    <a:pt x="412" y="154"/>
                  </a:lnTo>
                  <a:lnTo>
                    <a:pt x="408" y="135"/>
                  </a:lnTo>
                  <a:lnTo>
                    <a:pt x="400" y="117"/>
                  </a:lnTo>
                  <a:lnTo>
                    <a:pt x="391" y="101"/>
                  </a:lnTo>
                  <a:lnTo>
                    <a:pt x="381" y="85"/>
                  </a:lnTo>
                  <a:lnTo>
                    <a:pt x="368" y="70"/>
                  </a:lnTo>
                  <a:lnTo>
                    <a:pt x="355" y="57"/>
                  </a:lnTo>
                  <a:lnTo>
                    <a:pt x="341" y="44"/>
                  </a:lnTo>
                  <a:lnTo>
                    <a:pt x="324" y="33"/>
                  </a:lnTo>
                  <a:lnTo>
                    <a:pt x="308" y="23"/>
                  </a:lnTo>
                  <a:lnTo>
                    <a:pt x="289" y="15"/>
                  </a:lnTo>
                  <a:lnTo>
                    <a:pt x="270" y="8"/>
                  </a:lnTo>
                  <a:lnTo>
                    <a:pt x="251" y="3"/>
                  </a:lnTo>
                  <a:lnTo>
                    <a:pt x="229" y="1"/>
                  </a:lnTo>
                  <a:lnTo>
                    <a:pt x="2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2994">
              <a:extLst>
                <a:ext uri="{FF2B5EF4-FFF2-40B4-BE49-F238E27FC236}">
                  <a16:creationId xmlns:a16="http://schemas.microsoft.com/office/drawing/2014/main" id="{983071EF-DBDF-4331-848B-74957C821E39}"/>
                </a:ext>
              </a:extLst>
            </p:cNvPr>
            <p:cNvSpPr>
              <a:spLocks/>
            </p:cNvSpPr>
            <p:nvPr/>
          </p:nvSpPr>
          <p:spPr bwMode="auto">
            <a:xfrm>
              <a:off x="3171788" y="863600"/>
              <a:ext cx="190500" cy="201613"/>
            </a:xfrm>
            <a:custGeom>
              <a:avLst/>
              <a:gdLst>
                <a:gd name="T0" fmla="*/ 393 w 480"/>
                <a:gd name="T1" fmla="*/ 357 h 507"/>
                <a:gd name="T2" fmla="*/ 312 w 480"/>
                <a:gd name="T3" fmla="*/ 312 h 507"/>
                <a:gd name="T4" fmla="*/ 320 w 480"/>
                <a:gd name="T5" fmla="*/ 267 h 507"/>
                <a:gd name="T6" fmla="*/ 324 w 480"/>
                <a:gd name="T7" fmla="*/ 261 h 507"/>
                <a:gd name="T8" fmla="*/ 329 w 480"/>
                <a:gd name="T9" fmla="*/ 254 h 507"/>
                <a:gd name="T10" fmla="*/ 332 w 480"/>
                <a:gd name="T11" fmla="*/ 244 h 507"/>
                <a:gd name="T12" fmla="*/ 336 w 480"/>
                <a:gd name="T13" fmla="*/ 231 h 507"/>
                <a:gd name="T14" fmla="*/ 338 w 480"/>
                <a:gd name="T15" fmla="*/ 219 h 507"/>
                <a:gd name="T16" fmla="*/ 339 w 480"/>
                <a:gd name="T17" fmla="*/ 203 h 507"/>
                <a:gd name="T18" fmla="*/ 350 w 480"/>
                <a:gd name="T19" fmla="*/ 190 h 507"/>
                <a:gd name="T20" fmla="*/ 354 w 480"/>
                <a:gd name="T21" fmla="*/ 185 h 507"/>
                <a:gd name="T22" fmla="*/ 356 w 480"/>
                <a:gd name="T23" fmla="*/ 179 h 507"/>
                <a:gd name="T24" fmla="*/ 357 w 480"/>
                <a:gd name="T25" fmla="*/ 173 h 507"/>
                <a:gd name="T26" fmla="*/ 358 w 480"/>
                <a:gd name="T27" fmla="*/ 166 h 507"/>
                <a:gd name="T28" fmla="*/ 357 w 480"/>
                <a:gd name="T29" fmla="*/ 149 h 507"/>
                <a:gd name="T30" fmla="*/ 354 w 480"/>
                <a:gd name="T31" fmla="*/ 140 h 507"/>
                <a:gd name="T32" fmla="*/ 350 w 480"/>
                <a:gd name="T33" fmla="*/ 131 h 507"/>
                <a:gd name="T34" fmla="*/ 343 w 480"/>
                <a:gd name="T35" fmla="*/ 125 h 507"/>
                <a:gd name="T36" fmla="*/ 355 w 480"/>
                <a:gd name="T37" fmla="*/ 84 h 507"/>
                <a:gd name="T38" fmla="*/ 353 w 480"/>
                <a:gd name="T39" fmla="*/ 54 h 507"/>
                <a:gd name="T40" fmla="*/ 336 w 480"/>
                <a:gd name="T41" fmla="*/ 28 h 507"/>
                <a:gd name="T42" fmla="*/ 305 w 480"/>
                <a:gd name="T43" fmla="*/ 9 h 507"/>
                <a:gd name="T44" fmla="*/ 286 w 480"/>
                <a:gd name="T45" fmla="*/ 4 h 507"/>
                <a:gd name="T46" fmla="*/ 267 w 480"/>
                <a:gd name="T47" fmla="*/ 0 h 507"/>
                <a:gd name="T48" fmla="*/ 251 w 480"/>
                <a:gd name="T49" fmla="*/ 0 h 507"/>
                <a:gd name="T50" fmla="*/ 232 w 480"/>
                <a:gd name="T51" fmla="*/ 2 h 507"/>
                <a:gd name="T52" fmla="*/ 217 w 480"/>
                <a:gd name="T53" fmla="*/ 4 h 507"/>
                <a:gd name="T54" fmla="*/ 203 w 480"/>
                <a:gd name="T55" fmla="*/ 8 h 507"/>
                <a:gd name="T56" fmla="*/ 192 w 480"/>
                <a:gd name="T57" fmla="*/ 11 h 507"/>
                <a:gd name="T58" fmla="*/ 157 w 480"/>
                <a:gd name="T59" fmla="*/ 38 h 507"/>
                <a:gd name="T60" fmla="*/ 154 w 480"/>
                <a:gd name="T61" fmla="*/ 44 h 507"/>
                <a:gd name="T62" fmla="*/ 140 w 480"/>
                <a:gd name="T63" fmla="*/ 46 h 507"/>
                <a:gd name="T64" fmla="*/ 131 w 480"/>
                <a:gd name="T65" fmla="*/ 48 h 507"/>
                <a:gd name="T66" fmla="*/ 126 w 480"/>
                <a:gd name="T67" fmla="*/ 53 h 507"/>
                <a:gd name="T68" fmla="*/ 123 w 480"/>
                <a:gd name="T69" fmla="*/ 56 h 507"/>
                <a:gd name="T70" fmla="*/ 118 w 480"/>
                <a:gd name="T71" fmla="*/ 66 h 507"/>
                <a:gd name="T72" fmla="*/ 118 w 480"/>
                <a:gd name="T73" fmla="*/ 75 h 507"/>
                <a:gd name="T74" fmla="*/ 118 w 480"/>
                <a:gd name="T75" fmla="*/ 84 h 507"/>
                <a:gd name="T76" fmla="*/ 121 w 480"/>
                <a:gd name="T77" fmla="*/ 92 h 507"/>
                <a:gd name="T78" fmla="*/ 123 w 480"/>
                <a:gd name="T79" fmla="*/ 100 h 507"/>
                <a:gd name="T80" fmla="*/ 125 w 480"/>
                <a:gd name="T81" fmla="*/ 109 h 507"/>
                <a:gd name="T82" fmla="*/ 132 w 480"/>
                <a:gd name="T83" fmla="*/ 125 h 507"/>
                <a:gd name="T84" fmla="*/ 116 w 480"/>
                <a:gd name="T85" fmla="*/ 148 h 507"/>
                <a:gd name="T86" fmla="*/ 115 w 480"/>
                <a:gd name="T87" fmla="*/ 174 h 507"/>
                <a:gd name="T88" fmla="*/ 118 w 480"/>
                <a:gd name="T89" fmla="*/ 185 h 507"/>
                <a:gd name="T90" fmla="*/ 124 w 480"/>
                <a:gd name="T91" fmla="*/ 193 h 507"/>
                <a:gd name="T92" fmla="*/ 130 w 480"/>
                <a:gd name="T93" fmla="*/ 199 h 507"/>
                <a:gd name="T94" fmla="*/ 138 w 480"/>
                <a:gd name="T95" fmla="*/ 216 h 507"/>
                <a:gd name="T96" fmla="*/ 144 w 480"/>
                <a:gd name="T97" fmla="*/ 242 h 507"/>
                <a:gd name="T98" fmla="*/ 161 w 480"/>
                <a:gd name="T99" fmla="*/ 268 h 507"/>
                <a:gd name="T100" fmla="*/ 168 w 480"/>
                <a:gd name="T101" fmla="*/ 312 h 507"/>
                <a:gd name="T102" fmla="*/ 87 w 480"/>
                <a:gd name="T103" fmla="*/ 357 h 507"/>
                <a:gd name="T104" fmla="*/ 19 w 480"/>
                <a:gd name="T105" fmla="*/ 399 h 507"/>
                <a:gd name="T106" fmla="*/ 2 w 480"/>
                <a:gd name="T107" fmla="*/ 420 h 507"/>
                <a:gd name="T108" fmla="*/ 4 w 480"/>
                <a:gd name="T109" fmla="*/ 504 h 507"/>
                <a:gd name="T110" fmla="*/ 473 w 480"/>
                <a:gd name="T111" fmla="*/ 506 h 507"/>
                <a:gd name="T112" fmla="*/ 480 w 480"/>
                <a:gd name="T113" fmla="*/ 424 h 507"/>
                <a:gd name="T114" fmla="*/ 471 w 480"/>
                <a:gd name="T115" fmla="*/ 40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0" h="507">
                  <a:moveTo>
                    <a:pt x="446" y="388"/>
                  </a:moveTo>
                  <a:lnTo>
                    <a:pt x="435" y="380"/>
                  </a:lnTo>
                  <a:lnTo>
                    <a:pt x="418" y="370"/>
                  </a:lnTo>
                  <a:lnTo>
                    <a:pt x="393" y="357"/>
                  </a:lnTo>
                  <a:lnTo>
                    <a:pt x="367" y="344"/>
                  </a:lnTo>
                  <a:lnTo>
                    <a:pt x="339" y="331"/>
                  </a:lnTo>
                  <a:lnTo>
                    <a:pt x="312" y="319"/>
                  </a:lnTo>
                  <a:lnTo>
                    <a:pt x="312" y="312"/>
                  </a:lnTo>
                  <a:lnTo>
                    <a:pt x="312" y="280"/>
                  </a:lnTo>
                  <a:lnTo>
                    <a:pt x="312" y="274"/>
                  </a:lnTo>
                  <a:lnTo>
                    <a:pt x="316" y="272"/>
                  </a:lnTo>
                  <a:lnTo>
                    <a:pt x="320" y="267"/>
                  </a:lnTo>
                  <a:lnTo>
                    <a:pt x="320" y="266"/>
                  </a:lnTo>
                  <a:lnTo>
                    <a:pt x="320" y="266"/>
                  </a:lnTo>
                  <a:lnTo>
                    <a:pt x="323" y="263"/>
                  </a:lnTo>
                  <a:lnTo>
                    <a:pt x="324" y="261"/>
                  </a:lnTo>
                  <a:lnTo>
                    <a:pt x="325" y="260"/>
                  </a:lnTo>
                  <a:lnTo>
                    <a:pt x="325" y="260"/>
                  </a:lnTo>
                  <a:lnTo>
                    <a:pt x="326" y="256"/>
                  </a:lnTo>
                  <a:lnTo>
                    <a:pt x="329" y="254"/>
                  </a:lnTo>
                  <a:lnTo>
                    <a:pt x="329" y="253"/>
                  </a:lnTo>
                  <a:lnTo>
                    <a:pt x="329" y="251"/>
                  </a:lnTo>
                  <a:lnTo>
                    <a:pt x="331" y="248"/>
                  </a:lnTo>
                  <a:lnTo>
                    <a:pt x="332" y="244"/>
                  </a:lnTo>
                  <a:lnTo>
                    <a:pt x="332" y="243"/>
                  </a:lnTo>
                  <a:lnTo>
                    <a:pt x="332" y="243"/>
                  </a:lnTo>
                  <a:lnTo>
                    <a:pt x="335" y="237"/>
                  </a:lnTo>
                  <a:lnTo>
                    <a:pt x="336" y="231"/>
                  </a:lnTo>
                  <a:lnTo>
                    <a:pt x="336" y="231"/>
                  </a:lnTo>
                  <a:lnTo>
                    <a:pt x="336" y="231"/>
                  </a:lnTo>
                  <a:lnTo>
                    <a:pt x="337" y="225"/>
                  </a:lnTo>
                  <a:lnTo>
                    <a:pt x="338" y="219"/>
                  </a:lnTo>
                  <a:lnTo>
                    <a:pt x="338" y="217"/>
                  </a:lnTo>
                  <a:lnTo>
                    <a:pt x="338" y="215"/>
                  </a:lnTo>
                  <a:lnTo>
                    <a:pt x="339" y="209"/>
                  </a:lnTo>
                  <a:lnTo>
                    <a:pt x="339" y="203"/>
                  </a:lnTo>
                  <a:lnTo>
                    <a:pt x="345" y="197"/>
                  </a:lnTo>
                  <a:lnTo>
                    <a:pt x="350" y="191"/>
                  </a:lnTo>
                  <a:lnTo>
                    <a:pt x="350" y="190"/>
                  </a:lnTo>
                  <a:lnTo>
                    <a:pt x="350" y="190"/>
                  </a:lnTo>
                  <a:lnTo>
                    <a:pt x="353" y="187"/>
                  </a:lnTo>
                  <a:lnTo>
                    <a:pt x="354" y="185"/>
                  </a:lnTo>
                  <a:lnTo>
                    <a:pt x="354" y="185"/>
                  </a:lnTo>
                  <a:lnTo>
                    <a:pt x="354" y="185"/>
                  </a:lnTo>
                  <a:lnTo>
                    <a:pt x="355" y="182"/>
                  </a:lnTo>
                  <a:lnTo>
                    <a:pt x="355" y="180"/>
                  </a:lnTo>
                  <a:lnTo>
                    <a:pt x="355" y="179"/>
                  </a:lnTo>
                  <a:lnTo>
                    <a:pt x="356" y="179"/>
                  </a:lnTo>
                  <a:lnTo>
                    <a:pt x="356" y="176"/>
                  </a:lnTo>
                  <a:lnTo>
                    <a:pt x="357" y="174"/>
                  </a:lnTo>
                  <a:lnTo>
                    <a:pt x="357" y="173"/>
                  </a:lnTo>
                  <a:lnTo>
                    <a:pt x="357" y="173"/>
                  </a:lnTo>
                  <a:lnTo>
                    <a:pt x="357" y="169"/>
                  </a:lnTo>
                  <a:lnTo>
                    <a:pt x="357" y="167"/>
                  </a:lnTo>
                  <a:lnTo>
                    <a:pt x="358" y="167"/>
                  </a:lnTo>
                  <a:lnTo>
                    <a:pt x="358" y="166"/>
                  </a:lnTo>
                  <a:lnTo>
                    <a:pt x="358" y="163"/>
                  </a:lnTo>
                  <a:lnTo>
                    <a:pt x="358" y="160"/>
                  </a:lnTo>
                  <a:lnTo>
                    <a:pt x="358" y="155"/>
                  </a:lnTo>
                  <a:lnTo>
                    <a:pt x="357" y="149"/>
                  </a:lnTo>
                  <a:lnTo>
                    <a:pt x="357" y="149"/>
                  </a:lnTo>
                  <a:lnTo>
                    <a:pt x="357" y="148"/>
                  </a:lnTo>
                  <a:lnTo>
                    <a:pt x="356" y="143"/>
                  </a:lnTo>
                  <a:lnTo>
                    <a:pt x="354" y="140"/>
                  </a:lnTo>
                  <a:lnTo>
                    <a:pt x="354" y="138"/>
                  </a:lnTo>
                  <a:lnTo>
                    <a:pt x="354" y="138"/>
                  </a:lnTo>
                  <a:lnTo>
                    <a:pt x="353" y="135"/>
                  </a:lnTo>
                  <a:lnTo>
                    <a:pt x="350" y="131"/>
                  </a:lnTo>
                  <a:lnTo>
                    <a:pt x="349" y="131"/>
                  </a:lnTo>
                  <a:lnTo>
                    <a:pt x="349" y="131"/>
                  </a:lnTo>
                  <a:lnTo>
                    <a:pt x="347" y="128"/>
                  </a:lnTo>
                  <a:lnTo>
                    <a:pt x="343" y="125"/>
                  </a:lnTo>
                  <a:lnTo>
                    <a:pt x="344" y="122"/>
                  </a:lnTo>
                  <a:lnTo>
                    <a:pt x="347" y="117"/>
                  </a:lnTo>
                  <a:lnTo>
                    <a:pt x="351" y="100"/>
                  </a:lnTo>
                  <a:lnTo>
                    <a:pt x="355" y="84"/>
                  </a:lnTo>
                  <a:lnTo>
                    <a:pt x="355" y="77"/>
                  </a:lnTo>
                  <a:lnTo>
                    <a:pt x="355" y="69"/>
                  </a:lnTo>
                  <a:lnTo>
                    <a:pt x="354" y="61"/>
                  </a:lnTo>
                  <a:lnTo>
                    <a:pt x="353" y="54"/>
                  </a:lnTo>
                  <a:lnTo>
                    <a:pt x="350" y="47"/>
                  </a:lnTo>
                  <a:lnTo>
                    <a:pt x="347" y="40"/>
                  </a:lnTo>
                  <a:lnTo>
                    <a:pt x="342" y="34"/>
                  </a:lnTo>
                  <a:lnTo>
                    <a:pt x="336" y="28"/>
                  </a:lnTo>
                  <a:lnTo>
                    <a:pt x="330" y="22"/>
                  </a:lnTo>
                  <a:lnTo>
                    <a:pt x="323" y="17"/>
                  </a:lnTo>
                  <a:lnTo>
                    <a:pt x="314" y="12"/>
                  </a:lnTo>
                  <a:lnTo>
                    <a:pt x="305" y="9"/>
                  </a:lnTo>
                  <a:lnTo>
                    <a:pt x="305" y="9"/>
                  </a:lnTo>
                  <a:lnTo>
                    <a:pt x="305" y="9"/>
                  </a:lnTo>
                  <a:lnTo>
                    <a:pt x="295" y="6"/>
                  </a:lnTo>
                  <a:lnTo>
                    <a:pt x="286" y="4"/>
                  </a:lnTo>
                  <a:lnTo>
                    <a:pt x="276" y="2"/>
                  </a:lnTo>
                  <a:lnTo>
                    <a:pt x="267" y="0"/>
                  </a:lnTo>
                  <a:lnTo>
                    <a:pt x="267" y="0"/>
                  </a:lnTo>
                  <a:lnTo>
                    <a:pt x="267" y="0"/>
                  </a:lnTo>
                  <a:lnTo>
                    <a:pt x="263" y="0"/>
                  </a:lnTo>
                  <a:lnTo>
                    <a:pt x="260" y="0"/>
                  </a:lnTo>
                  <a:lnTo>
                    <a:pt x="255" y="0"/>
                  </a:lnTo>
                  <a:lnTo>
                    <a:pt x="251" y="0"/>
                  </a:lnTo>
                  <a:lnTo>
                    <a:pt x="244" y="0"/>
                  </a:lnTo>
                  <a:lnTo>
                    <a:pt x="237" y="0"/>
                  </a:lnTo>
                  <a:lnTo>
                    <a:pt x="235" y="0"/>
                  </a:lnTo>
                  <a:lnTo>
                    <a:pt x="232" y="2"/>
                  </a:lnTo>
                  <a:lnTo>
                    <a:pt x="229" y="2"/>
                  </a:lnTo>
                  <a:lnTo>
                    <a:pt x="224" y="3"/>
                  </a:lnTo>
                  <a:lnTo>
                    <a:pt x="220" y="3"/>
                  </a:lnTo>
                  <a:lnTo>
                    <a:pt x="217" y="4"/>
                  </a:lnTo>
                  <a:lnTo>
                    <a:pt x="215" y="4"/>
                  </a:lnTo>
                  <a:lnTo>
                    <a:pt x="212" y="5"/>
                  </a:lnTo>
                  <a:lnTo>
                    <a:pt x="207" y="6"/>
                  </a:lnTo>
                  <a:lnTo>
                    <a:pt x="203" y="8"/>
                  </a:lnTo>
                  <a:lnTo>
                    <a:pt x="199" y="9"/>
                  </a:lnTo>
                  <a:lnTo>
                    <a:pt x="195" y="10"/>
                  </a:lnTo>
                  <a:lnTo>
                    <a:pt x="193" y="10"/>
                  </a:lnTo>
                  <a:lnTo>
                    <a:pt x="192" y="11"/>
                  </a:lnTo>
                  <a:lnTo>
                    <a:pt x="181" y="16"/>
                  </a:lnTo>
                  <a:lnTo>
                    <a:pt x="172" y="23"/>
                  </a:lnTo>
                  <a:lnTo>
                    <a:pt x="163" y="30"/>
                  </a:lnTo>
                  <a:lnTo>
                    <a:pt x="157" y="38"/>
                  </a:lnTo>
                  <a:lnTo>
                    <a:pt x="157" y="38"/>
                  </a:lnTo>
                  <a:lnTo>
                    <a:pt x="156" y="38"/>
                  </a:lnTo>
                  <a:lnTo>
                    <a:pt x="155" y="42"/>
                  </a:lnTo>
                  <a:lnTo>
                    <a:pt x="154" y="44"/>
                  </a:lnTo>
                  <a:lnTo>
                    <a:pt x="150" y="44"/>
                  </a:lnTo>
                  <a:lnTo>
                    <a:pt x="148" y="44"/>
                  </a:lnTo>
                  <a:lnTo>
                    <a:pt x="143" y="44"/>
                  </a:lnTo>
                  <a:lnTo>
                    <a:pt x="140" y="46"/>
                  </a:lnTo>
                  <a:lnTo>
                    <a:pt x="138" y="46"/>
                  </a:lnTo>
                  <a:lnTo>
                    <a:pt x="137" y="46"/>
                  </a:lnTo>
                  <a:lnTo>
                    <a:pt x="135" y="47"/>
                  </a:lnTo>
                  <a:lnTo>
                    <a:pt x="131" y="48"/>
                  </a:lnTo>
                  <a:lnTo>
                    <a:pt x="131" y="48"/>
                  </a:lnTo>
                  <a:lnTo>
                    <a:pt x="130" y="49"/>
                  </a:lnTo>
                  <a:lnTo>
                    <a:pt x="128" y="50"/>
                  </a:lnTo>
                  <a:lnTo>
                    <a:pt x="126" y="53"/>
                  </a:lnTo>
                  <a:lnTo>
                    <a:pt x="125" y="53"/>
                  </a:lnTo>
                  <a:lnTo>
                    <a:pt x="125" y="53"/>
                  </a:lnTo>
                  <a:lnTo>
                    <a:pt x="124" y="55"/>
                  </a:lnTo>
                  <a:lnTo>
                    <a:pt x="123" y="56"/>
                  </a:lnTo>
                  <a:lnTo>
                    <a:pt x="121" y="60"/>
                  </a:lnTo>
                  <a:lnTo>
                    <a:pt x="119" y="63"/>
                  </a:lnTo>
                  <a:lnTo>
                    <a:pt x="119" y="65"/>
                  </a:lnTo>
                  <a:lnTo>
                    <a:pt x="118" y="66"/>
                  </a:lnTo>
                  <a:lnTo>
                    <a:pt x="118" y="68"/>
                  </a:lnTo>
                  <a:lnTo>
                    <a:pt x="118" y="71"/>
                  </a:lnTo>
                  <a:lnTo>
                    <a:pt x="118" y="73"/>
                  </a:lnTo>
                  <a:lnTo>
                    <a:pt x="118" y="75"/>
                  </a:lnTo>
                  <a:lnTo>
                    <a:pt x="118" y="77"/>
                  </a:lnTo>
                  <a:lnTo>
                    <a:pt x="118" y="79"/>
                  </a:lnTo>
                  <a:lnTo>
                    <a:pt x="118" y="81"/>
                  </a:lnTo>
                  <a:lnTo>
                    <a:pt x="118" y="84"/>
                  </a:lnTo>
                  <a:lnTo>
                    <a:pt x="119" y="85"/>
                  </a:lnTo>
                  <a:lnTo>
                    <a:pt x="119" y="87"/>
                  </a:lnTo>
                  <a:lnTo>
                    <a:pt x="119" y="90"/>
                  </a:lnTo>
                  <a:lnTo>
                    <a:pt x="121" y="92"/>
                  </a:lnTo>
                  <a:lnTo>
                    <a:pt x="121" y="94"/>
                  </a:lnTo>
                  <a:lnTo>
                    <a:pt x="122" y="96"/>
                  </a:lnTo>
                  <a:lnTo>
                    <a:pt x="122" y="98"/>
                  </a:lnTo>
                  <a:lnTo>
                    <a:pt x="123" y="100"/>
                  </a:lnTo>
                  <a:lnTo>
                    <a:pt x="124" y="103"/>
                  </a:lnTo>
                  <a:lnTo>
                    <a:pt x="125" y="106"/>
                  </a:lnTo>
                  <a:lnTo>
                    <a:pt x="125" y="107"/>
                  </a:lnTo>
                  <a:lnTo>
                    <a:pt x="125" y="109"/>
                  </a:lnTo>
                  <a:lnTo>
                    <a:pt x="129" y="117"/>
                  </a:lnTo>
                  <a:lnTo>
                    <a:pt x="132" y="125"/>
                  </a:lnTo>
                  <a:lnTo>
                    <a:pt x="132" y="125"/>
                  </a:lnTo>
                  <a:lnTo>
                    <a:pt x="132" y="125"/>
                  </a:lnTo>
                  <a:lnTo>
                    <a:pt x="126" y="130"/>
                  </a:lnTo>
                  <a:lnTo>
                    <a:pt x="122" y="136"/>
                  </a:lnTo>
                  <a:lnTo>
                    <a:pt x="118" y="142"/>
                  </a:lnTo>
                  <a:lnTo>
                    <a:pt x="116" y="148"/>
                  </a:lnTo>
                  <a:lnTo>
                    <a:pt x="115" y="155"/>
                  </a:lnTo>
                  <a:lnTo>
                    <a:pt x="115" y="163"/>
                  </a:lnTo>
                  <a:lnTo>
                    <a:pt x="115" y="168"/>
                  </a:lnTo>
                  <a:lnTo>
                    <a:pt x="115" y="174"/>
                  </a:lnTo>
                  <a:lnTo>
                    <a:pt x="116" y="175"/>
                  </a:lnTo>
                  <a:lnTo>
                    <a:pt x="116" y="175"/>
                  </a:lnTo>
                  <a:lnTo>
                    <a:pt x="117" y="180"/>
                  </a:lnTo>
                  <a:lnTo>
                    <a:pt x="118" y="185"/>
                  </a:lnTo>
                  <a:lnTo>
                    <a:pt x="119" y="186"/>
                  </a:lnTo>
                  <a:lnTo>
                    <a:pt x="119" y="187"/>
                  </a:lnTo>
                  <a:lnTo>
                    <a:pt x="122" y="190"/>
                  </a:lnTo>
                  <a:lnTo>
                    <a:pt x="124" y="193"/>
                  </a:lnTo>
                  <a:lnTo>
                    <a:pt x="125" y="194"/>
                  </a:lnTo>
                  <a:lnTo>
                    <a:pt x="125" y="195"/>
                  </a:lnTo>
                  <a:lnTo>
                    <a:pt x="128" y="198"/>
                  </a:lnTo>
                  <a:lnTo>
                    <a:pt x="130" y="199"/>
                  </a:lnTo>
                  <a:lnTo>
                    <a:pt x="134" y="201"/>
                  </a:lnTo>
                  <a:lnTo>
                    <a:pt x="137" y="203"/>
                  </a:lnTo>
                  <a:lnTo>
                    <a:pt x="137" y="210"/>
                  </a:lnTo>
                  <a:lnTo>
                    <a:pt x="138" y="216"/>
                  </a:lnTo>
                  <a:lnTo>
                    <a:pt x="138" y="218"/>
                  </a:lnTo>
                  <a:lnTo>
                    <a:pt x="138" y="220"/>
                  </a:lnTo>
                  <a:lnTo>
                    <a:pt x="141" y="231"/>
                  </a:lnTo>
                  <a:lnTo>
                    <a:pt x="144" y="242"/>
                  </a:lnTo>
                  <a:lnTo>
                    <a:pt x="148" y="250"/>
                  </a:lnTo>
                  <a:lnTo>
                    <a:pt x="151" y="257"/>
                  </a:lnTo>
                  <a:lnTo>
                    <a:pt x="156" y="263"/>
                  </a:lnTo>
                  <a:lnTo>
                    <a:pt x="161" y="268"/>
                  </a:lnTo>
                  <a:lnTo>
                    <a:pt x="165" y="272"/>
                  </a:lnTo>
                  <a:lnTo>
                    <a:pt x="168" y="275"/>
                  </a:lnTo>
                  <a:lnTo>
                    <a:pt x="168" y="281"/>
                  </a:lnTo>
                  <a:lnTo>
                    <a:pt x="168" y="312"/>
                  </a:lnTo>
                  <a:lnTo>
                    <a:pt x="168" y="319"/>
                  </a:lnTo>
                  <a:lnTo>
                    <a:pt x="142" y="331"/>
                  </a:lnTo>
                  <a:lnTo>
                    <a:pt x="115" y="344"/>
                  </a:lnTo>
                  <a:lnTo>
                    <a:pt x="87" y="357"/>
                  </a:lnTo>
                  <a:lnTo>
                    <a:pt x="62" y="370"/>
                  </a:lnTo>
                  <a:lnTo>
                    <a:pt x="47" y="380"/>
                  </a:lnTo>
                  <a:lnTo>
                    <a:pt x="34" y="388"/>
                  </a:lnTo>
                  <a:lnTo>
                    <a:pt x="19" y="399"/>
                  </a:lnTo>
                  <a:lnTo>
                    <a:pt x="9" y="408"/>
                  </a:lnTo>
                  <a:lnTo>
                    <a:pt x="5" y="413"/>
                  </a:lnTo>
                  <a:lnTo>
                    <a:pt x="3" y="417"/>
                  </a:lnTo>
                  <a:lnTo>
                    <a:pt x="2" y="420"/>
                  </a:lnTo>
                  <a:lnTo>
                    <a:pt x="0" y="424"/>
                  </a:lnTo>
                  <a:lnTo>
                    <a:pt x="0" y="495"/>
                  </a:lnTo>
                  <a:lnTo>
                    <a:pt x="2" y="500"/>
                  </a:lnTo>
                  <a:lnTo>
                    <a:pt x="4" y="504"/>
                  </a:lnTo>
                  <a:lnTo>
                    <a:pt x="8" y="506"/>
                  </a:lnTo>
                  <a:lnTo>
                    <a:pt x="12" y="507"/>
                  </a:lnTo>
                  <a:lnTo>
                    <a:pt x="468" y="507"/>
                  </a:lnTo>
                  <a:lnTo>
                    <a:pt x="473" y="506"/>
                  </a:lnTo>
                  <a:lnTo>
                    <a:pt x="476" y="504"/>
                  </a:lnTo>
                  <a:lnTo>
                    <a:pt x="479" y="500"/>
                  </a:lnTo>
                  <a:lnTo>
                    <a:pt x="480" y="495"/>
                  </a:lnTo>
                  <a:lnTo>
                    <a:pt x="480" y="424"/>
                  </a:lnTo>
                  <a:lnTo>
                    <a:pt x="480" y="420"/>
                  </a:lnTo>
                  <a:lnTo>
                    <a:pt x="477" y="417"/>
                  </a:lnTo>
                  <a:lnTo>
                    <a:pt x="475" y="413"/>
                  </a:lnTo>
                  <a:lnTo>
                    <a:pt x="471" y="408"/>
                  </a:lnTo>
                  <a:lnTo>
                    <a:pt x="462" y="399"/>
                  </a:lnTo>
                  <a:lnTo>
                    <a:pt x="446"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Rectangle 1">
            <a:extLst>
              <a:ext uri="{FF2B5EF4-FFF2-40B4-BE49-F238E27FC236}">
                <a16:creationId xmlns:a16="http://schemas.microsoft.com/office/drawing/2014/main" id="{138D1FF6-6A4C-4D5C-981C-333780D75488}"/>
              </a:ext>
            </a:extLst>
          </p:cNvPr>
          <p:cNvSpPr/>
          <p:nvPr/>
        </p:nvSpPr>
        <p:spPr>
          <a:xfrm>
            <a:off x="245822" y="899725"/>
            <a:ext cx="11392292" cy="336439"/>
          </a:xfrm>
          <a:prstGeom prst="rect">
            <a:avLst/>
          </a:prstGeom>
        </p:spPr>
        <p:txBody>
          <a:bodyPr wrap="square">
            <a:spAutoFit/>
          </a:bodyPr>
          <a:lstStyle/>
          <a:p>
            <a:pPr algn="just">
              <a:lnSpc>
                <a:spcPct val="107000"/>
              </a:lnSpc>
              <a:spcAft>
                <a:spcPts val="800"/>
              </a:spcAft>
            </a:pPr>
            <a:r>
              <a:rPr lang="en-IN" sz="1600" dirty="0">
                <a:solidFill>
                  <a:srgbClr val="000000"/>
                </a:solidFill>
                <a:ea typeface="Calibri" panose="020F0502020204030204" pitchFamily="34" charset="0"/>
                <a:cs typeface="Calibri" panose="020F0502020204030204" pitchFamily="34" charset="0"/>
              </a:rPr>
              <a:t>Department wise data was also collected and analysed separately for the month of March, April and May 2021.</a:t>
            </a:r>
            <a:endParaRPr lang="en-IN" sz="1400" dirty="0">
              <a:effectLst/>
              <a:ea typeface="Calibri" panose="020F0502020204030204" pitchFamily="34" charset="0"/>
              <a:cs typeface="Times New Roman" panose="02020603050405020304" pitchFamily="18" charset="0"/>
            </a:endParaRPr>
          </a:p>
        </p:txBody>
      </p:sp>
      <p:graphicFrame>
        <p:nvGraphicFramePr>
          <p:cNvPr id="151" name="Chart 150">
            <a:extLst>
              <a:ext uri="{FF2B5EF4-FFF2-40B4-BE49-F238E27FC236}">
                <a16:creationId xmlns:a16="http://schemas.microsoft.com/office/drawing/2014/main" id="{908A3136-A04F-4900-A908-DFA82BA02D7F}"/>
              </a:ext>
            </a:extLst>
          </p:cNvPr>
          <p:cNvGraphicFramePr/>
          <p:nvPr>
            <p:extLst>
              <p:ext uri="{D42A27DB-BD31-4B8C-83A1-F6EECF244321}">
                <p14:modId xmlns:p14="http://schemas.microsoft.com/office/powerpoint/2010/main" val="1469211141"/>
              </p:ext>
            </p:extLst>
          </p:nvPr>
        </p:nvGraphicFramePr>
        <p:xfrm>
          <a:off x="245822" y="2063020"/>
          <a:ext cx="5696147" cy="34454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2" name="Chart 151">
            <a:extLst>
              <a:ext uri="{FF2B5EF4-FFF2-40B4-BE49-F238E27FC236}">
                <a16:creationId xmlns:a16="http://schemas.microsoft.com/office/drawing/2014/main" id="{B3864DA4-D3CF-4301-A41C-A2AB12D46FD1}"/>
              </a:ext>
            </a:extLst>
          </p:cNvPr>
          <p:cNvGraphicFramePr/>
          <p:nvPr>
            <p:extLst>
              <p:ext uri="{D42A27DB-BD31-4B8C-83A1-F6EECF244321}">
                <p14:modId xmlns:p14="http://schemas.microsoft.com/office/powerpoint/2010/main" val="3924019654"/>
              </p:ext>
            </p:extLst>
          </p:nvPr>
        </p:nvGraphicFramePr>
        <p:xfrm>
          <a:off x="6146402" y="2072340"/>
          <a:ext cx="6003528" cy="340736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381221E2-0C90-4066-8639-40384FDD3ACA}"/>
              </a:ext>
            </a:extLst>
          </p:cNvPr>
          <p:cNvSpPr/>
          <p:nvPr/>
        </p:nvSpPr>
        <p:spPr>
          <a:xfrm>
            <a:off x="5154208" y="1463264"/>
            <a:ext cx="1871646" cy="336439"/>
          </a:xfrm>
          <a:prstGeom prst="rect">
            <a:avLst/>
          </a:prstGeom>
        </p:spPr>
        <p:txBody>
          <a:bodyPr wrap="square">
            <a:spAutoFit/>
          </a:bodyPr>
          <a:lstStyle/>
          <a:p>
            <a:pPr algn="ctr">
              <a:lnSpc>
                <a:spcPct val="107000"/>
              </a:lnSpc>
              <a:spcAft>
                <a:spcPts val="800"/>
              </a:spcAft>
            </a:pPr>
            <a:r>
              <a:rPr lang="en-IN" sz="1600" b="1" dirty="0">
                <a:solidFill>
                  <a:srgbClr val="000000"/>
                </a:solidFill>
                <a:ea typeface="Calibri" panose="020F0502020204030204" pitchFamily="34" charset="0"/>
                <a:cs typeface="Calibri" panose="020F0502020204030204" pitchFamily="34" charset="0"/>
              </a:rPr>
              <a:t>March</a:t>
            </a:r>
            <a:endParaRPr lang="en-IN" sz="1400" b="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5445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D33B6BF4-2C08-4464-A4ED-A7F5F991F0BF}"/>
              </a:ext>
            </a:extLst>
          </p:cNvPr>
          <p:cNvSpPr>
            <a:spLocks noGrp="1"/>
          </p:cNvSpPr>
          <p:nvPr>
            <p:ph type="title"/>
          </p:nvPr>
        </p:nvSpPr>
        <p:spPr/>
        <p:txBody>
          <a:bodyPr/>
          <a:lstStyle/>
          <a:p>
            <a:r>
              <a:rPr lang="en-US" dirty="0"/>
              <a:t>Project analysis slide 7</a:t>
            </a:r>
          </a:p>
        </p:txBody>
      </p:sp>
      <p:sp>
        <p:nvSpPr>
          <p:cNvPr id="6" name="Slide Number Placeholder 5">
            <a:extLst>
              <a:ext uri="{FF2B5EF4-FFF2-40B4-BE49-F238E27FC236}">
                <a16:creationId xmlns:a16="http://schemas.microsoft.com/office/drawing/2014/main" id="{8C0551EA-9F3C-4E6B-8292-6C64ABE1C797}"/>
              </a:ext>
            </a:extLst>
          </p:cNvPr>
          <p:cNvSpPr>
            <a:spLocks noGrp="1"/>
          </p:cNvSpPr>
          <p:nvPr>
            <p:ph type="sldNum" sz="quarter" idx="12"/>
          </p:nvPr>
        </p:nvSpPr>
        <p:spPr/>
        <p:txBody>
          <a:bodyPr/>
          <a:lstStyle/>
          <a:p>
            <a:fld id="{06FEDF93-2BFD-41CA-ABC7-B039102F3792}" type="slidenum">
              <a:rPr lang="en-US" smtClean="0"/>
              <a:pPr/>
              <a:t>12</a:t>
            </a:fld>
            <a:endParaRPr lang="en-US" dirty="0"/>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Freeform 3886" descr="Icon of magnifying glass representing search. ">
            <a:extLst>
              <a:ext uri="{FF2B5EF4-FFF2-40B4-BE49-F238E27FC236}">
                <a16:creationId xmlns:a16="http://schemas.microsoft.com/office/drawing/2014/main" id="{9EE2839B-44FB-42AC-BF2D-037A4BE4BEC7}"/>
              </a:ext>
            </a:extLst>
          </p:cNvPr>
          <p:cNvSpPr>
            <a:spLocks noEditPoints="1"/>
          </p:cNvSpPr>
          <p:nvPr/>
        </p:nvSpPr>
        <p:spPr bwMode="auto">
          <a:xfrm>
            <a:off x="845745" y="1368977"/>
            <a:ext cx="287338" cy="285750"/>
          </a:xfrm>
          <a:custGeom>
            <a:avLst/>
            <a:gdLst>
              <a:gd name="T0" fmla="*/ 268 w 902"/>
              <a:gd name="T1" fmla="*/ 575 h 901"/>
              <a:gd name="T2" fmla="*/ 207 w 902"/>
              <a:gd name="T3" fmla="*/ 555 h 901"/>
              <a:gd name="T4" fmla="*/ 155 w 902"/>
              <a:gd name="T5" fmla="*/ 520 h 901"/>
              <a:gd name="T6" fmla="*/ 112 w 902"/>
              <a:gd name="T7" fmla="*/ 475 h 901"/>
              <a:gd name="T8" fmla="*/ 81 w 902"/>
              <a:gd name="T9" fmla="*/ 422 h 901"/>
              <a:gd name="T10" fmla="*/ 64 w 902"/>
              <a:gd name="T11" fmla="*/ 360 h 901"/>
              <a:gd name="T12" fmla="*/ 61 w 902"/>
              <a:gd name="T13" fmla="*/ 294 h 901"/>
              <a:gd name="T14" fmla="*/ 76 w 902"/>
              <a:gd name="T15" fmla="*/ 231 h 901"/>
              <a:gd name="T16" fmla="*/ 104 w 902"/>
              <a:gd name="T17" fmla="*/ 175 h 901"/>
              <a:gd name="T18" fmla="*/ 145 w 902"/>
              <a:gd name="T19" fmla="*/ 128 h 901"/>
              <a:gd name="T20" fmla="*/ 197 w 902"/>
              <a:gd name="T21" fmla="*/ 92 h 901"/>
              <a:gd name="T22" fmla="*/ 256 w 902"/>
              <a:gd name="T23" fmla="*/ 69 h 901"/>
              <a:gd name="T24" fmla="*/ 320 w 902"/>
              <a:gd name="T25" fmla="*/ 60 h 901"/>
              <a:gd name="T26" fmla="*/ 385 w 902"/>
              <a:gd name="T27" fmla="*/ 69 h 901"/>
              <a:gd name="T28" fmla="*/ 444 w 902"/>
              <a:gd name="T29" fmla="*/ 92 h 901"/>
              <a:gd name="T30" fmla="*/ 495 w 902"/>
              <a:gd name="T31" fmla="*/ 128 h 901"/>
              <a:gd name="T32" fmla="*/ 537 w 902"/>
              <a:gd name="T33" fmla="*/ 175 h 901"/>
              <a:gd name="T34" fmla="*/ 564 w 902"/>
              <a:gd name="T35" fmla="*/ 231 h 901"/>
              <a:gd name="T36" fmla="*/ 579 w 902"/>
              <a:gd name="T37" fmla="*/ 294 h 901"/>
              <a:gd name="T38" fmla="*/ 577 w 902"/>
              <a:gd name="T39" fmla="*/ 360 h 901"/>
              <a:gd name="T40" fmla="*/ 560 w 902"/>
              <a:gd name="T41" fmla="*/ 422 h 901"/>
              <a:gd name="T42" fmla="*/ 529 w 902"/>
              <a:gd name="T43" fmla="*/ 475 h 901"/>
              <a:gd name="T44" fmla="*/ 486 w 902"/>
              <a:gd name="T45" fmla="*/ 520 h 901"/>
              <a:gd name="T46" fmla="*/ 432 w 902"/>
              <a:gd name="T47" fmla="*/ 555 h 901"/>
              <a:gd name="T48" fmla="*/ 372 w 902"/>
              <a:gd name="T49" fmla="*/ 575 h 901"/>
              <a:gd name="T50" fmla="*/ 320 w 902"/>
              <a:gd name="T51" fmla="*/ 580 h 901"/>
              <a:gd name="T52" fmla="*/ 591 w 902"/>
              <a:gd name="T53" fmla="*/ 491 h 901"/>
              <a:gd name="T54" fmla="*/ 621 w 902"/>
              <a:gd name="T55" fmla="*/ 430 h 901"/>
              <a:gd name="T56" fmla="*/ 637 w 902"/>
              <a:gd name="T57" fmla="*/ 363 h 901"/>
              <a:gd name="T58" fmla="*/ 638 w 902"/>
              <a:gd name="T59" fmla="*/ 288 h 901"/>
              <a:gd name="T60" fmla="*/ 621 w 902"/>
              <a:gd name="T61" fmla="*/ 211 h 901"/>
              <a:gd name="T62" fmla="*/ 586 w 902"/>
              <a:gd name="T63" fmla="*/ 142 h 901"/>
              <a:gd name="T64" fmla="*/ 535 w 902"/>
              <a:gd name="T65" fmla="*/ 83 h 901"/>
              <a:gd name="T66" fmla="*/ 473 w 902"/>
              <a:gd name="T67" fmla="*/ 39 h 901"/>
              <a:gd name="T68" fmla="*/ 400 w 902"/>
              <a:gd name="T69" fmla="*/ 10 h 901"/>
              <a:gd name="T70" fmla="*/ 320 w 902"/>
              <a:gd name="T71" fmla="*/ 0 h 901"/>
              <a:gd name="T72" fmla="*/ 241 w 902"/>
              <a:gd name="T73" fmla="*/ 10 h 901"/>
              <a:gd name="T74" fmla="*/ 168 w 902"/>
              <a:gd name="T75" fmla="*/ 39 h 901"/>
              <a:gd name="T76" fmla="*/ 105 w 902"/>
              <a:gd name="T77" fmla="*/ 83 h 901"/>
              <a:gd name="T78" fmla="*/ 55 w 902"/>
              <a:gd name="T79" fmla="*/ 142 h 901"/>
              <a:gd name="T80" fmla="*/ 20 w 902"/>
              <a:gd name="T81" fmla="*/ 211 h 901"/>
              <a:gd name="T82" fmla="*/ 1 w 902"/>
              <a:gd name="T83" fmla="*/ 288 h 901"/>
              <a:gd name="T84" fmla="*/ 3 w 902"/>
              <a:gd name="T85" fmla="*/ 369 h 901"/>
              <a:gd name="T86" fmla="*/ 25 w 902"/>
              <a:gd name="T87" fmla="*/ 445 h 901"/>
              <a:gd name="T88" fmla="*/ 64 w 902"/>
              <a:gd name="T89" fmla="*/ 512 h 901"/>
              <a:gd name="T90" fmla="*/ 117 w 902"/>
              <a:gd name="T91" fmla="*/ 568 h 901"/>
              <a:gd name="T92" fmla="*/ 182 w 902"/>
              <a:gd name="T93" fmla="*/ 608 h 901"/>
              <a:gd name="T94" fmla="*/ 256 w 902"/>
              <a:gd name="T95" fmla="*/ 634 h 901"/>
              <a:gd name="T96" fmla="*/ 335 w 902"/>
              <a:gd name="T97" fmla="*/ 641 h 901"/>
              <a:gd name="T98" fmla="*/ 405 w 902"/>
              <a:gd name="T99" fmla="*/ 630 h 901"/>
              <a:gd name="T100" fmla="*/ 468 w 902"/>
              <a:gd name="T101" fmla="*/ 604 h 901"/>
              <a:gd name="T102" fmla="*/ 525 w 902"/>
              <a:gd name="T103" fmla="*/ 567 h 901"/>
              <a:gd name="T104" fmla="*/ 871 w 902"/>
              <a:gd name="T105" fmla="*/ 901 h 901"/>
              <a:gd name="T106" fmla="*/ 897 w 902"/>
              <a:gd name="T107" fmla="*/ 888 h 901"/>
              <a:gd name="T108" fmla="*/ 899 w 902"/>
              <a:gd name="T109" fmla="*/ 86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2" h="901">
                <a:moveTo>
                  <a:pt x="320" y="580"/>
                </a:moveTo>
                <a:lnTo>
                  <a:pt x="307" y="580"/>
                </a:lnTo>
                <a:lnTo>
                  <a:pt x="294" y="579"/>
                </a:lnTo>
                <a:lnTo>
                  <a:pt x="281" y="577"/>
                </a:lnTo>
                <a:lnTo>
                  <a:pt x="268" y="575"/>
                </a:lnTo>
                <a:lnTo>
                  <a:pt x="256" y="572"/>
                </a:lnTo>
                <a:lnTo>
                  <a:pt x="243" y="569"/>
                </a:lnTo>
                <a:lnTo>
                  <a:pt x="231" y="564"/>
                </a:lnTo>
                <a:lnTo>
                  <a:pt x="219" y="560"/>
                </a:lnTo>
                <a:lnTo>
                  <a:pt x="207" y="555"/>
                </a:lnTo>
                <a:lnTo>
                  <a:pt x="197" y="549"/>
                </a:lnTo>
                <a:lnTo>
                  <a:pt x="186" y="543"/>
                </a:lnTo>
                <a:lnTo>
                  <a:pt x="175" y="535"/>
                </a:lnTo>
                <a:lnTo>
                  <a:pt x="164" y="529"/>
                </a:lnTo>
                <a:lnTo>
                  <a:pt x="155" y="520"/>
                </a:lnTo>
                <a:lnTo>
                  <a:pt x="145" y="513"/>
                </a:lnTo>
                <a:lnTo>
                  <a:pt x="136" y="504"/>
                </a:lnTo>
                <a:lnTo>
                  <a:pt x="128" y="495"/>
                </a:lnTo>
                <a:lnTo>
                  <a:pt x="119" y="486"/>
                </a:lnTo>
                <a:lnTo>
                  <a:pt x="112" y="475"/>
                </a:lnTo>
                <a:lnTo>
                  <a:pt x="104" y="466"/>
                </a:lnTo>
                <a:lnTo>
                  <a:pt x="98" y="455"/>
                </a:lnTo>
                <a:lnTo>
                  <a:pt x="91" y="444"/>
                </a:lnTo>
                <a:lnTo>
                  <a:pt x="86" y="432"/>
                </a:lnTo>
                <a:lnTo>
                  <a:pt x="81" y="422"/>
                </a:lnTo>
                <a:lnTo>
                  <a:pt x="76" y="410"/>
                </a:lnTo>
                <a:lnTo>
                  <a:pt x="72" y="397"/>
                </a:lnTo>
                <a:lnTo>
                  <a:pt x="69" y="385"/>
                </a:lnTo>
                <a:lnTo>
                  <a:pt x="66" y="372"/>
                </a:lnTo>
                <a:lnTo>
                  <a:pt x="64" y="360"/>
                </a:lnTo>
                <a:lnTo>
                  <a:pt x="61" y="347"/>
                </a:lnTo>
                <a:lnTo>
                  <a:pt x="60" y="334"/>
                </a:lnTo>
                <a:lnTo>
                  <a:pt x="60" y="320"/>
                </a:lnTo>
                <a:lnTo>
                  <a:pt x="60" y="307"/>
                </a:lnTo>
                <a:lnTo>
                  <a:pt x="61" y="294"/>
                </a:lnTo>
                <a:lnTo>
                  <a:pt x="64" y="281"/>
                </a:lnTo>
                <a:lnTo>
                  <a:pt x="66" y="268"/>
                </a:lnTo>
                <a:lnTo>
                  <a:pt x="69" y="256"/>
                </a:lnTo>
                <a:lnTo>
                  <a:pt x="72" y="243"/>
                </a:lnTo>
                <a:lnTo>
                  <a:pt x="76" y="231"/>
                </a:lnTo>
                <a:lnTo>
                  <a:pt x="81" y="219"/>
                </a:lnTo>
                <a:lnTo>
                  <a:pt x="86" y="207"/>
                </a:lnTo>
                <a:lnTo>
                  <a:pt x="91" y="197"/>
                </a:lnTo>
                <a:lnTo>
                  <a:pt x="98" y="186"/>
                </a:lnTo>
                <a:lnTo>
                  <a:pt x="104" y="175"/>
                </a:lnTo>
                <a:lnTo>
                  <a:pt x="112" y="164"/>
                </a:lnTo>
                <a:lnTo>
                  <a:pt x="119" y="155"/>
                </a:lnTo>
                <a:lnTo>
                  <a:pt x="128" y="145"/>
                </a:lnTo>
                <a:lnTo>
                  <a:pt x="136" y="137"/>
                </a:lnTo>
                <a:lnTo>
                  <a:pt x="145" y="128"/>
                </a:lnTo>
                <a:lnTo>
                  <a:pt x="155" y="119"/>
                </a:lnTo>
                <a:lnTo>
                  <a:pt x="164" y="112"/>
                </a:lnTo>
                <a:lnTo>
                  <a:pt x="175" y="104"/>
                </a:lnTo>
                <a:lnTo>
                  <a:pt x="186" y="98"/>
                </a:lnTo>
                <a:lnTo>
                  <a:pt x="197" y="92"/>
                </a:lnTo>
                <a:lnTo>
                  <a:pt x="207" y="86"/>
                </a:lnTo>
                <a:lnTo>
                  <a:pt x="219" y="81"/>
                </a:lnTo>
                <a:lnTo>
                  <a:pt x="231" y="77"/>
                </a:lnTo>
                <a:lnTo>
                  <a:pt x="243" y="72"/>
                </a:lnTo>
                <a:lnTo>
                  <a:pt x="256" y="69"/>
                </a:lnTo>
                <a:lnTo>
                  <a:pt x="268" y="66"/>
                </a:lnTo>
                <a:lnTo>
                  <a:pt x="281" y="64"/>
                </a:lnTo>
                <a:lnTo>
                  <a:pt x="294" y="61"/>
                </a:lnTo>
                <a:lnTo>
                  <a:pt x="307" y="60"/>
                </a:lnTo>
                <a:lnTo>
                  <a:pt x="320" y="60"/>
                </a:lnTo>
                <a:lnTo>
                  <a:pt x="334" y="60"/>
                </a:lnTo>
                <a:lnTo>
                  <a:pt x="347" y="61"/>
                </a:lnTo>
                <a:lnTo>
                  <a:pt x="360" y="64"/>
                </a:lnTo>
                <a:lnTo>
                  <a:pt x="372" y="66"/>
                </a:lnTo>
                <a:lnTo>
                  <a:pt x="385" y="69"/>
                </a:lnTo>
                <a:lnTo>
                  <a:pt x="397" y="72"/>
                </a:lnTo>
                <a:lnTo>
                  <a:pt x="410" y="77"/>
                </a:lnTo>
                <a:lnTo>
                  <a:pt x="422" y="81"/>
                </a:lnTo>
                <a:lnTo>
                  <a:pt x="432" y="86"/>
                </a:lnTo>
                <a:lnTo>
                  <a:pt x="444" y="92"/>
                </a:lnTo>
                <a:lnTo>
                  <a:pt x="455" y="98"/>
                </a:lnTo>
                <a:lnTo>
                  <a:pt x="466" y="104"/>
                </a:lnTo>
                <a:lnTo>
                  <a:pt x="475" y="112"/>
                </a:lnTo>
                <a:lnTo>
                  <a:pt x="486" y="119"/>
                </a:lnTo>
                <a:lnTo>
                  <a:pt x="495" y="128"/>
                </a:lnTo>
                <a:lnTo>
                  <a:pt x="504" y="137"/>
                </a:lnTo>
                <a:lnTo>
                  <a:pt x="513" y="145"/>
                </a:lnTo>
                <a:lnTo>
                  <a:pt x="522" y="155"/>
                </a:lnTo>
                <a:lnTo>
                  <a:pt x="529" y="164"/>
                </a:lnTo>
                <a:lnTo>
                  <a:pt x="537" y="175"/>
                </a:lnTo>
                <a:lnTo>
                  <a:pt x="543" y="186"/>
                </a:lnTo>
                <a:lnTo>
                  <a:pt x="549" y="197"/>
                </a:lnTo>
                <a:lnTo>
                  <a:pt x="555" y="207"/>
                </a:lnTo>
                <a:lnTo>
                  <a:pt x="560" y="219"/>
                </a:lnTo>
                <a:lnTo>
                  <a:pt x="564" y="231"/>
                </a:lnTo>
                <a:lnTo>
                  <a:pt x="569" y="243"/>
                </a:lnTo>
                <a:lnTo>
                  <a:pt x="572" y="256"/>
                </a:lnTo>
                <a:lnTo>
                  <a:pt x="575" y="268"/>
                </a:lnTo>
                <a:lnTo>
                  <a:pt x="577" y="281"/>
                </a:lnTo>
                <a:lnTo>
                  <a:pt x="579" y="294"/>
                </a:lnTo>
                <a:lnTo>
                  <a:pt x="580" y="307"/>
                </a:lnTo>
                <a:lnTo>
                  <a:pt x="580" y="320"/>
                </a:lnTo>
                <a:lnTo>
                  <a:pt x="580" y="334"/>
                </a:lnTo>
                <a:lnTo>
                  <a:pt x="579" y="347"/>
                </a:lnTo>
                <a:lnTo>
                  <a:pt x="577" y="360"/>
                </a:lnTo>
                <a:lnTo>
                  <a:pt x="575" y="372"/>
                </a:lnTo>
                <a:lnTo>
                  <a:pt x="572" y="385"/>
                </a:lnTo>
                <a:lnTo>
                  <a:pt x="569" y="397"/>
                </a:lnTo>
                <a:lnTo>
                  <a:pt x="564" y="410"/>
                </a:lnTo>
                <a:lnTo>
                  <a:pt x="560" y="422"/>
                </a:lnTo>
                <a:lnTo>
                  <a:pt x="555" y="432"/>
                </a:lnTo>
                <a:lnTo>
                  <a:pt x="549" y="444"/>
                </a:lnTo>
                <a:lnTo>
                  <a:pt x="543" y="455"/>
                </a:lnTo>
                <a:lnTo>
                  <a:pt x="537" y="466"/>
                </a:lnTo>
                <a:lnTo>
                  <a:pt x="529" y="475"/>
                </a:lnTo>
                <a:lnTo>
                  <a:pt x="522" y="486"/>
                </a:lnTo>
                <a:lnTo>
                  <a:pt x="513" y="495"/>
                </a:lnTo>
                <a:lnTo>
                  <a:pt x="504" y="504"/>
                </a:lnTo>
                <a:lnTo>
                  <a:pt x="495" y="513"/>
                </a:lnTo>
                <a:lnTo>
                  <a:pt x="486" y="520"/>
                </a:lnTo>
                <a:lnTo>
                  <a:pt x="475" y="529"/>
                </a:lnTo>
                <a:lnTo>
                  <a:pt x="466" y="535"/>
                </a:lnTo>
                <a:lnTo>
                  <a:pt x="455" y="543"/>
                </a:lnTo>
                <a:lnTo>
                  <a:pt x="444" y="549"/>
                </a:lnTo>
                <a:lnTo>
                  <a:pt x="432" y="555"/>
                </a:lnTo>
                <a:lnTo>
                  <a:pt x="422" y="560"/>
                </a:lnTo>
                <a:lnTo>
                  <a:pt x="410" y="564"/>
                </a:lnTo>
                <a:lnTo>
                  <a:pt x="397" y="569"/>
                </a:lnTo>
                <a:lnTo>
                  <a:pt x="385" y="572"/>
                </a:lnTo>
                <a:lnTo>
                  <a:pt x="372" y="575"/>
                </a:lnTo>
                <a:lnTo>
                  <a:pt x="360" y="577"/>
                </a:lnTo>
                <a:lnTo>
                  <a:pt x="347" y="579"/>
                </a:lnTo>
                <a:lnTo>
                  <a:pt x="334" y="580"/>
                </a:lnTo>
                <a:lnTo>
                  <a:pt x="320" y="580"/>
                </a:lnTo>
                <a:lnTo>
                  <a:pt x="320" y="580"/>
                </a:lnTo>
                <a:close/>
                <a:moveTo>
                  <a:pt x="893" y="851"/>
                </a:moveTo>
                <a:lnTo>
                  <a:pt x="567" y="525"/>
                </a:lnTo>
                <a:lnTo>
                  <a:pt x="575" y="514"/>
                </a:lnTo>
                <a:lnTo>
                  <a:pt x="584" y="503"/>
                </a:lnTo>
                <a:lnTo>
                  <a:pt x="591" y="491"/>
                </a:lnTo>
                <a:lnTo>
                  <a:pt x="598" y="480"/>
                </a:lnTo>
                <a:lnTo>
                  <a:pt x="604" y="468"/>
                </a:lnTo>
                <a:lnTo>
                  <a:pt x="611" y="456"/>
                </a:lnTo>
                <a:lnTo>
                  <a:pt x="616" y="443"/>
                </a:lnTo>
                <a:lnTo>
                  <a:pt x="621" y="430"/>
                </a:lnTo>
                <a:lnTo>
                  <a:pt x="626" y="417"/>
                </a:lnTo>
                <a:lnTo>
                  <a:pt x="630" y="405"/>
                </a:lnTo>
                <a:lnTo>
                  <a:pt x="633" y="391"/>
                </a:lnTo>
                <a:lnTo>
                  <a:pt x="635" y="377"/>
                </a:lnTo>
                <a:lnTo>
                  <a:pt x="637" y="363"/>
                </a:lnTo>
                <a:lnTo>
                  <a:pt x="639" y="349"/>
                </a:lnTo>
                <a:lnTo>
                  <a:pt x="641" y="335"/>
                </a:lnTo>
                <a:lnTo>
                  <a:pt x="641" y="320"/>
                </a:lnTo>
                <a:lnTo>
                  <a:pt x="641" y="304"/>
                </a:lnTo>
                <a:lnTo>
                  <a:pt x="638" y="288"/>
                </a:lnTo>
                <a:lnTo>
                  <a:pt x="637" y="272"/>
                </a:lnTo>
                <a:lnTo>
                  <a:pt x="634" y="256"/>
                </a:lnTo>
                <a:lnTo>
                  <a:pt x="631" y="241"/>
                </a:lnTo>
                <a:lnTo>
                  <a:pt x="627" y="226"/>
                </a:lnTo>
                <a:lnTo>
                  <a:pt x="621" y="211"/>
                </a:lnTo>
                <a:lnTo>
                  <a:pt x="616" y="196"/>
                </a:lnTo>
                <a:lnTo>
                  <a:pt x="609" y="182"/>
                </a:lnTo>
                <a:lnTo>
                  <a:pt x="602" y="168"/>
                </a:lnTo>
                <a:lnTo>
                  <a:pt x="594" y="155"/>
                </a:lnTo>
                <a:lnTo>
                  <a:pt x="586" y="142"/>
                </a:lnTo>
                <a:lnTo>
                  <a:pt x="577" y="129"/>
                </a:lnTo>
                <a:lnTo>
                  <a:pt x="568" y="117"/>
                </a:lnTo>
                <a:lnTo>
                  <a:pt x="557" y="105"/>
                </a:lnTo>
                <a:lnTo>
                  <a:pt x="546" y="94"/>
                </a:lnTo>
                <a:lnTo>
                  <a:pt x="535" y="83"/>
                </a:lnTo>
                <a:lnTo>
                  <a:pt x="524" y="73"/>
                </a:lnTo>
                <a:lnTo>
                  <a:pt x="512" y="64"/>
                </a:lnTo>
                <a:lnTo>
                  <a:pt x="499" y="55"/>
                </a:lnTo>
                <a:lnTo>
                  <a:pt x="486" y="46"/>
                </a:lnTo>
                <a:lnTo>
                  <a:pt x="473" y="39"/>
                </a:lnTo>
                <a:lnTo>
                  <a:pt x="459" y="31"/>
                </a:lnTo>
                <a:lnTo>
                  <a:pt x="445" y="25"/>
                </a:lnTo>
                <a:lnTo>
                  <a:pt x="430" y="20"/>
                </a:lnTo>
                <a:lnTo>
                  <a:pt x="415" y="14"/>
                </a:lnTo>
                <a:lnTo>
                  <a:pt x="400" y="10"/>
                </a:lnTo>
                <a:lnTo>
                  <a:pt x="385" y="7"/>
                </a:lnTo>
                <a:lnTo>
                  <a:pt x="369" y="4"/>
                </a:lnTo>
                <a:lnTo>
                  <a:pt x="353" y="1"/>
                </a:lnTo>
                <a:lnTo>
                  <a:pt x="337" y="0"/>
                </a:lnTo>
                <a:lnTo>
                  <a:pt x="320" y="0"/>
                </a:lnTo>
                <a:lnTo>
                  <a:pt x="304" y="0"/>
                </a:lnTo>
                <a:lnTo>
                  <a:pt x="288" y="1"/>
                </a:lnTo>
                <a:lnTo>
                  <a:pt x="272" y="4"/>
                </a:lnTo>
                <a:lnTo>
                  <a:pt x="256" y="7"/>
                </a:lnTo>
                <a:lnTo>
                  <a:pt x="241" y="10"/>
                </a:lnTo>
                <a:lnTo>
                  <a:pt x="225" y="14"/>
                </a:lnTo>
                <a:lnTo>
                  <a:pt x="210" y="20"/>
                </a:lnTo>
                <a:lnTo>
                  <a:pt x="195" y="25"/>
                </a:lnTo>
                <a:lnTo>
                  <a:pt x="182" y="31"/>
                </a:lnTo>
                <a:lnTo>
                  <a:pt x="168" y="39"/>
                </a:lnTo>
                <a:lnTo>
                  <a:pt x="155" y="46"/>
                </a:lnTo>
                <a:lnTo>
                  <a:pt x="142" y="55"/>
                </a:lnTo>
                <a:lnTo>
                  <a:pt x="129" y="64"/>
                </a:lnTo>
                <a:lnTo>
                  <a:pt x="117" y="73"/>
                </a:lnTo>
                <a:lnTo>
                  <a:pt x="105" y="83"/>
                </a:lnTo>
                <a:lnTo>
                  <a:pt x="94" y="94"/>
                </a:lnTo>
                <a:lnTo>
                  <a:pt x="84" y="105"/>
                </a:lnTo>
                <a:lnTo>
                  <a:pt x="73" y="117"/>
                </a:lnTo>
                <a:lnTo>
                  <a:pt x="64" y="129"/>
                </a:lnTo>
                <a:lnTo>
                  <a:pt x="55" y="142"/>
                </a:lnTo>
                <a:lnTo>
                  <a:pt x="46" y="155"/>
                </a:lnTo>
                <a:lnTo>
                  <a:pt x="39" y="168"/>
                </a:lnTo>
                <a:lnTo>
                  <a:pt x="31" y="182"/>
                </a:lnTo>
                <a:lnTo>
                  <a:pt x="25" y="196"/>
                </a:lnTo>
                <a:lnTo>
                  <a:pt x="20" y="211"/>
                </a:lnTo>
                <a:lnTo>
                  <a:pt x="14" y="226"/>
                </a:lnTo>
                <a:lnTo>
                  <a:pt x="10" y="241"/>
                </a:lnTo>
                <a:lnTo>
                  <a:pt x="7" y="256"/>
                </a:lnTo>
                <a:lnTo>
                  <a:pt x="3" y="272"/>
                </a:lnTo>
                <a:lnTo>
                  <a:pt x="1" y="288"/>
                </a:lnTo>
                <a:lnTo>
                  <a:pt x="0" y="304"/>
                </a:lnTo>
                <a:lnTo>
                  <a:pt x="0" y="320"/>
                </a:lnTo>
                <a:lnTo>
                  <a:pt x="0" y="337"/>
                </a:lnTo>
                <a:lnTo>
                  <a:pt x="1" y="353"/>
                </a:lnTo>
                <a:lnTo>
                  <a:pt x="3" y="369"/>
                </a:lnTo>
                <a:lnTo>
                  <a:pt x="7" y="385"/>
                </a:lnTo>
                <a:lnTo>
                  <a:pt x="10" y="400"/>
                </a:lnTo>
                <a:lnTo>
                  <a:pt x="14" y="415"/>
                </a:lnTo>
                <a:lnTo>
                  <a:pt x="20" y="430"/>
                </a:lnTo>
                <a:lnTo>
                  <a:pt x="25" y="445"/>
                </a:lnTo>
                <a:lnTo>
                  <a:pt x="31" y="459"/>
                </a:lnTo>
                <a:lnTo>
                  <a:pt x="39" y="473"/>
                </a:lnTo>
                <a:lnTo>
                  <a:pt x="46" y="486"/>
                </a:lnTo>
                <a:lnTo>
                  <a:pt x="55" y="499"/>
                </a:lnTo>
                <a:lnTo>
                  <a:pt x="64" y="512"/>
                </a:lnTo>
                <a:lnTo>
                  <a:pt x="73" y="524"/>
                </a:lnTo>
                <a:lnTo>
                  <a:pt x="84" y="535"/>
                </a:lnTo>
                <a:lnTo>
                  <a:pt x="94" y="546"/>
                </a:lnTo>
                <a:lnTo>
                  <a:pt x="105" y="557"/>
                </a:lnTo>
                <a:lnTo>
                  <a:pt x="117" y="568"/>
                </a:lnTo>
                <a:lnTo>
                  <a:pt x="129" y="577"/>
                </a:lnTo>
                <a:lnTo>
                  <a:pt x="142" y="586"/>
                </a:lnTo>
                <a:lnTo>
                  <a:pt x="155" y="594"/>
                </a:lnTo>
                <a:lnTo>
                  <a:pt x="168" y="602"/>
                </a:lnTo>
                <a:lnTo>
                  <a:pt x="182" y="608"/>
                </a:lnTo>
                <a:lnTo>
                  <a:pt x="195" y="615"/>
                </a:lnTo>
                <a:lnTo>
                  <a:pt x="210" y="621"/>
                </a:lnTo>
                <a:lnTo>
                  <a:pt x="225" y="627"/>
                </a:lnTo>
                <a:lnTo>
                  <a:pt x="241" y="631"/>
                </a:lnTo>
                <a:lnTo>
                  <a:pt x="256" y="634"/>
                </a:lnTo>
                <a:lnTo>
                  <a:pt x="272" y="637"/>
                </a:lnTo>
                <a:lnTo>
                  <a:pt x="288" y="638"/>
                </a:lnTo>
                <a:lnTo>
                  <a:pt x="304" y="641"/>
                </a:lnTo>
                <a:lnTo>
                  <a:pt x="320" y="641"/>
                </a:lnTo>
                <a:lnTo>
                  <a:pt x="335" y="641"/>
                </a:lnTo>
                <a:lnTo>
                  <a:pt x="349" y="639"/>
                </a:lnTo>
                <a:lnTo>
                  <a:pt x="363" y="637"/>
                </a:lnTo>
                <a:lnTo>
                  <a:pt x="377" y="635"/>
                </a:lnTo>
                <a:lnTo>
                  <a:pt x="391" y="633"/>
                </a:lnTo>
                <a:lnTo>
                  <a:pt x="405" y="630"/>
                </a:lnTo>
                <a:lnTo>
                  <a:pt x="417" y="625"/>
                </a:lnTo>
                <a:lnTo>
                  <a:pt x="430" y="621"/>
                </a:lnTo>
                <a:lnTo>
                  <a:pt x="443" y="616"/>
                </a:lnTo>
                <a:lnTo>
                  <a:pt x="456" y="610"/>
                </a:lnTo>
                <a:lnTo>
                  <a:pt x="468" y="604"/>
                </a:lnTo>
                <a:lnTo>
                  <a:pt x="480" y="598"/>
                </a:lnTo>
                <a:lnTo>
                  <a:pt x="491" y="591"/>
                </a:lnTo>
                <a:lnTo>
                  <a:pt x="503" y="584"/>
                </a:lnTo>
                <a:lnTo>
                  <a:pt x="514" y="575"/>
                </a:lnTo>
                <a:lnTo>
                  <a:pt x="525" y="567"/>
                </a:lnTo>
                <a:lnTo>
                  <a:pt x="851" y="892"/>
                </a:lnTo>
                <a:lnTo>
                  <a:pt x="855" y="897"/>
                </a:lnTo>
                <a:lnTo>
                  <a:pt x="860" y="899"/>
                </a:lnTo>
                <a:lnTo>
                  <a:pt x="866" y="901"/>
                </a:lnTo>
                <a:lnTo>
                  <a:pt x="871" y="901"/>
                </a:lnTo>
                <a:lnTo>
                  <a:pt x="878" y="901"/>
                </a:lnTo>
                <a:lnTo>
                  <a:pt x="883" y="899"/>
                </a:lnTo>
                <a:lnTo>
                  <a:pt x="888" y="897"/>
                </a:lnTo>
                <a:lnTo>
                  <a:pt x="893" y="892"/>
                </a:lnTo>
                <a:lnTo>
                  <a:pt x="897" y="888"/>
                </a:lnTo>
                <a:lnTo>
                  <a:pt x="899" y="883"/>
                </a:lnTo>
                <a:lnTo>
                  <a:pt x="901" y="877"/>
                </a:lnTo>
                <a:lnTo>
                  <a:pt x="902" y="871"/>
                </a:lnTo>
                <a:lnTo>
                  <a:pt x="901" y="866"/>
                </a:lnTo>
                <a:lnTo>
                  <a:pt x="899" y="860"/>
                </a:lnTo>
                <a:lnTo>
                  <a:pt x="897" y="855"/>
                </a:lnTo>
                <a:lnTo>
                  <a:pt x="893" y="85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grpSp>
        <p:nvGrpSpPr>
          <p:cNvPr id="85" name="Group 84" descr="Icon of computer monitors.">
            <a:extLst>
              <a:ext uri="{FF2B5EF4-FFF2-40B4-BE49-F238E27FC236}">
                <a16:creationId xmlns:a16="http://schemas.microsoft.com/office/drawing/2014/main" id="{A97EEAA0-CE6D-46A9-9837-67DD5CDA8CE9}"/>
              </a:ext>
            </a:extLst>
          </p:cNvPr>
          <p:cNvGrpSpPr/>
          <p:nvPr/>
        </p:nvGrpSpPr>
        <p:grpSpPr>
          <a:xfrm>
            <a:off x="4277123" y="1359245"/>
            <a:ext cx="287338" cy="258762"/>
            <a:chOff x="304800" y="5129213"/>
            <a:chExt cx="287338" cy="258762"/>
          </a:xfrm>
          <a:solidFill>
            <a:schemeClr val="bg1"/>
          </a:solidFill>
        </p:grpSpPr>
        <p:sp>
          <p:nvSpPr>
            <p:cNvPr id="86" name="Freeform 1630">
              <a:extLst>
                <a:ext uri="{FF2B5EF4-FFF2-40B4-BE49-F238E27FC236}">
                  <a16:creationId xmlns:a16="http://schemas.microsoft.com/office/drawing/2014/main" id="{CD9DD3B0-9FD5-473E-A718-FEFF0355FBCA}"/>
                </a:ext>
              </a:extLst>
            </p:cNvPr>
            <p:cNvSpPr>
              <a:spLocks/>
            </p:cNvSpPr>
            <p:nvPr/>
          </p:nvSpPr>
          <p:spPr bwMode="auto">
            <a:xfrm>
              <a:off x="381000" y="5224463"/>
              <a:ext cx="134938" cy="38100"/>
            </a:xfrm>
            <a:custGeom>
              <a:avLst/>
              <a:gdLst>
                <a:gd name="T0" fmla="*/ 176 w 423"/>
                <a:gd name="T1" fmla="*/ 120 h 120"/>
                <a:gd name="T2" fmla="*/ 247 w 423"/>
                <a:gd name="T3" fmla="*/ 120 h 120"/>
                <a:gd name="T4" fmla="*/ 252 w 423"/>
                <a:gd name="T5" fmla="*/ 108 h 120"/>
                <a:gd name="T6" fmla="*/ 260 w 423"/>
                <a:gd name="T7" fmla="*/ 97 h 120"/>
                <a:gd name="T8" fmla="*/ 269 w 423"/>
                <a:gd name="T9" fmla="*/ 86 h 120"/>
                <a:gd name="T10" fmla="*/ 280 w 423"/>
                <a:gd name="T11" fmla="*/ 77 h 120"/>
                <a:gd name="T12" fmla="*/ 291 w 423"/>
                <a:gd name="T13" fmla="*/ 71 h 120"/>
                <a:gd name="T14" fmla="*/ 304 w 423"/>
                <a:gd name="T15" fmla="*/ 65 h 120"/>
                <a:gd name="T16" fmla="*/ 311 w 423"/>
                <a:gd name="T17" fmla="*/ 63 h 120"/>
                <a:gd name="T18" fmla="*/ 318 w 423"/>
                <a:gd name="T19" fmla="*/ 62 h 120"/>
                <a:gd name="T20" fmla="*/ 325 w 423"/>
                <a:gd name="T21" fmla="*/ 61 h 120"/>
                <a:gd name="T22" fmla="*/ 332 w 423"/>
                <a:gd name="T23" fmla="*/ 61 h 120"/>
                <a:gd name="T24" fmla="*/ 423 w 423"/>
                <a:gd name="T25" fmla="*/ 61 h 120"/>
                <a:gd name="T26" fmla="*/ 423 w 423"/>
                <a:gd name="T27" fmla="*/ 31 h 120"/>
                <a:gd name="T28" fmla="*/ 423 w 423"/>
                <a:gd name="T29" fmla="*/ 22 h 120"/>
                <a:gd name="T30" fmla="*/ 420 w 423"/>
                <a:gd name="T31" fmla="*/ 14 h 120"/>
                <a:gd name="T32" fmla="*/ 418 w 423"/>
                <a:gd name="T33" fmla="*/ 8 h 120"/>
                <a:gd name="T34" fmla="*/ 415 w 423"/>
                <a:gd name="T35" fmla="*/ 0 h 120"/>
                <a:gd name="T36" fmla="*/ 363 w 423"/>
                <a:gd name="T37" fmla="*/ 0 h 120"/>
                <a:gd name="T38" fmla="*/ 61 w 423"/>
                <a:gd name="T39" fmla="*/ 0 h 120"/>
                <a:gd name="T40" fmla="*/ 9 w 423"/>
                <a:gd name="T41" fmla="*/ 0 h 120"/>
                <a:gd name="T42" fmla="*/ 6 w 423"/>
                <a:gd name="T43" fmla="*/ 8 h 120"/>
                <a:gd name="T44" fmla="*/ 2 w 423"/>
                <a:gd name="T45" fmla="*/ 14 h 120"/>
                <a:gd name="T46" fmla="*/ 1 w 423"/>
                <a:gd name="T47" fmla="*/ 22 h 120"/>
                <a:gd name="T48" fmla="*/ 0 w 423"/>
                <a:gd name="T49" fmla="*/ 31 h 120"/>
                <a:gd name="T50" fmla="*/ 0 w 423"/>
                <a:gd name="T51" fmla="*/ 61 h 120"/>
                <a:gd name="T52" fmla="*/ 91 w 423"/>
                <a:gd name="T53" fmla="*/ 61 h 120"/>
                <a:gd name="T54" fmla="*/ 99 w 423"/>
                <a:gd name="T55" fmla="*/ 61 h 120"/>
                <a:gd name="T56" fmla="*/ 105 w 423"/>
                <a:gd name="T57" fmla="*/ 62 h 120"/>
                <a:gd name="T58" fmla="*/ 112 w 423"/>
                <a:gd name="T59" fmla="*/ 63 h 120"/>
                <a:gd name="T60" fmla="*/ 120 w 423"/>
                <a:gd name="T61" fmla="*/ 65 h 120"/>
                <a:gd name="T62" fmla="*/ 132 w 423"/>
                <a:gd name="T63" fmla="*/ 71 h 120"/>
                <a:gd name="T64" fmla="*/ 144 w 423"/>
                <a:gd name="T65" fmla="*/ 77 h 120"/>
                <a:gd name="T66" fmla="*/ 154 w 423"/>
                <a:gd name="T67" fmla="*/ 86 h 120"/>
                <a:gd name="T68" fmla="*/ 163 w 423"/>
                <a:gd name="T69" fmla="*/ 97 h 120"/>
                <a:gd name="T70" fmla="*/ 170 w 423"/>
                <a:gd name="T71" fmla="*/ 108 h 120"/>
                <a:gd name="T72" fmla="*/ 176 w 423"/>
                <a:gd name="T73"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3" h="120">
                  <a:moveTo>
                    <a:pt x="176" y="120"/>
                  </a:moveTo>
                  <a:lnTo>
                    <a:pt x="247" y="120"/>
                  </a:lnTo>
                  <a:lnTo>
                    <a:pt x="252" y="108"/>
                  </a:lnTo>
                  <a:lnTo>
                    <a:pt x="260" y="97"/>
                  </a:lnTo>
                  <a:lnTo>
                    <a:pt x="269" y="86"/>
                  </a:lnTo>
                  <a:lnTo>
                    <a:pt x="280" y="77"/>
                  </a:lnTo>
                  <a:lnTo>
                    <a:pt x="291" y="71"/>
                  </a:lnTo>
                  <a:lnTo>
                    <a:pt x="304" y="65"/>
                  </a:lnTo>
                  <a:lnTo>
                    <a:pt x="311" y="63"/>
                  </a:lnTo>
                  <a:lnTo>
                    <a:pt x="318" y="62"/>
                  </a:lnTo>
                  <a:lnTo>
                    <a:pt x="325" y="61"/>
                  </a:lnTo>
                  <a:lnTo>
                    <a:pt x="332" y="61"/>
                  </a:lnTo>
                  <a:lnTo>
                    <a:pt x="423" y="61"/>
                  </a:lnTo>
                  <a:lnTo>
                    <a:pt x="423" y="31"/>
                  </a:lnTo>
                  <a:lnTo>
                    <a:pt x="423" y="22"/>
                  </a:lnTo>
                  <a:lnTo>
                    <a:pt x="420" y="14"/>
                  </a:lnTo>
                  <a:lnTo>
                    <a:pt x="418" y="8"/>
                  </a:lnTo>
                  <a:lnTo>
                    <a:pt x="415" y="0"/>
                  </a:lnTo>
                  <a:lnTo>
                    <a:pt x="363" y="0"/>
                  </a:lnTo>
                  <a:lnTo>
                    <a:pt x="61" y="0"/>
                  </a:lnTo>
                  <a:lnTo>
                    <a:pt x="9" y="0"/>
                  </a:lnTo>
                  <a:lnTo>
                    <a:pt x="6" y="8"/>
                  </a:lnTo>
                  <a:lnTo>
                    <a:pt x="2" y="14"/>
                  </a:lnTo>
                  <a:lnTo>
                    <a:pt x="1" y="22"/>
                  </a:lnTo>
                  <a:lnTo>
                    <a:pt x="0" y="31"/>
                  </a:lnTo>
                  <a:lnTo>
                    <a:pt x="0" y="61"/>
                  </a:lnTo>
                  <a:lnTo>
                    <a:pt x="91" y="61"/>
                  </a:lnTo>
                  <a:lnTo>
                    <a:pt x="99" y="61"/>
                  </a:lnTo>
                  <a:lnTo>
                    <a:pt x="105" y="62"/>
                  </a:lnTo>
                  <a:lnTo>
                    <a:pt x="112" y="63"/>
                  </a:lnTo>
                  <a:lnTo>
                    <a:pt x="120" y="65"/>
                  </a:lnTo>
                  <a:lnTo>
                    <a:pt x="132" y="71"/>
                  </a:lnTo>
                  <a:lnTo>
                    <a:pt x="144" y="77"/>
                  </a:lnTo>
                  <a:lnTo>
                    <a:pt x="154" y="86"/>
                  </a:lnTo>
                  <a:lnTo>
                    <a:pt x="163" y="97"/>
                  </a:lnTo>
                  <a:lnTo>
                    <a:pt x="170" y="108"/>
                  </a:lnTo>
                  <a:lnTo>
                    <a:pt x="17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631">
              <a:extLst>
                <a:ext uri="{FF2B5EF4-FFF2-40B4-BE49-F238E27FC236}">
                  <a16:creationId xmlns:a16="http://schemas.microsoft.com/office/drawing/2014/main" id="{99F6D614-3AD7-472A-92A9-85406C4F4B20}"/>
                </a:ext>
              </a:extLst>
            </p:cNvPr>
            <p:cNvSpPr>
              <a:spLocks noEditPoints="1"/>
            </p:cNvSpPr>
            <p:nvPr/>
          </p:nvSpPr>
          <p:spPr bwMode="auto">
            <a:xfrm>
              <a:off x="390525" y="5129213"/>
              <a:ext cx="115888" cy="85725"/>
            </a:xfrm>
            <a:custGeom>
              <a:avLst/>
              <a:gdLst>
                <a:gd name="T0" fmla="*/ 60 w 362"/>
                <a:gd name="T1" fmla="*/ 72 h 271"/>
                <a:gd name="T2" fmla="*/ 62 w 362"/>
                <a:gd name="T3" fmla="*/ 66 h 271"/>
                <a:gd name="T4" fmla="*/ 66 w 362"/>
                <a:gd name="T5" fmla="*/ 62 h 271"/>
                <a:gd name="T6" fmla="*/ 72 w 362"/>
                <a:gd name="T7" fmla="*/ 60 h 271"/>
                <a:gd name="T8" fmla="*/ 287 w 362"/>
                <a:gd name="T9" fmla="*/ 60 h 271"/>
                <a:gd name="T10" fmla="*/ 292 w 362"/>
                <a:gd name="T11" fmla="*/ 61 h 271"/>
                <a:gd name="T12" fmla="*/ 297 w 362"/>
                <a:gd name="T13" fmla="*/ 64 h 271"/>
                <a:gd name="T14" fmla="*/ 300 w 362"/>
                <a:gd name="T15" fmla="*/ 70 h 271"/>
                <a:gd name="T16" fmla="*/ 301 w 362"/>
                <a:gd name="T17" fmla="*/ 75 h 271"/>
                <a:gd name="T18" fmla="*/ 301 w 362"/>
                <a:gd name="T19" fmla="*/ 229 h 271"/>
                <a:gd name="T20" fmla="*/ 299 w 362"/>
                <a:gd name="T21" fmla="*/ 234 h 271"/>
                <a:gd name="T22" fmla="*/ 294 w 362"/>
                <a:gd name="T23" fmla="*/ 239 h 271"/>
                <a:gd name="T24" fmla="*/ 289 w 362"/>
                <a:gd name="T25" fmla="*/ 241 h 271"/>
                <a:gd name="T26" fmla="*/ 75 w 362"/>
                <a:gd name="T27" fmla="*/ 241 h 271"/>
                <a:gd name="T28" fmla="*/ 69 w 362"/>
                <a:gd name="T29" fmla="*/ 240 h 271"/>
                <a:gd name="T30" fmla="*/ 64 w 362"/>
                <a:gd name="T31" fmla="*/ 237 h 271"/>
                <a:gd name="T32" fmla="*/ 61 w 362"/>
                <a:gd name="T33" fmla="*/ 231 h 271"/>
                <a:gd name="T34" fmla="*/ 60 w 362"/>
                <a:gd name="T35" fmla="*/ 226 h 271"/>
                <a:gd name="T36" fmla="*/ 332 w 362"/>
                <a:gd name="T37" fmla="*/ 271 h 271"/>
                <a:gd name="T38" fmla="*/ 362 w 362"/>
                <a:gd name="T39" fmla="*/ 60 h 271"/>
                <a:gd name="T40" fmla="*/ 361 w 362"/>
                <a:gd name="T41" fmla="*/ 47 h 271"/>
                <a:gd name="T42" fmla="*/ 357 w 362"/>
                <a:gd name="T43" fmla="*/ 36 h 271"/>
                <a:gd name="T44" fmla="*/ 352 w 362"/>
                <a:gd name="T45" fmla="*/ 26 h 271"/>
                <a:gd name="T46" fmla="*/ 344 w 362"/>
                <a:gd name="T47" fmla="*/ 18 h 271"/>
                <a:gd name="T48" fmla="*/ 335 w 362"/>
                <a:gd name="T49" fmla="*/ 10 h 271"/>
                <a:gd name="T50" fmla="*/ 325 w 362"/>
                <a:gd name="T51" fmla="*/ 4 h 271"/>
                <a:gd name="T52" fmla="*/ 313 w 362"/>
                <a:gd name="T53" fmla="*/ 1 h 271"/>
                <a:gd name="T54" fmla="*/ 301 w 362"/>
                <a:gd name="T55" fmla="*/ 0 h 271"/>
                <a:gd name="T56" fmla="*/ 54 w 362"/>
                <a:gd name="T57" fmla="*/ 0 h 271"/>
                <a:gd name="T58" fmla="*/ 42 w 362"/>
                <a:gd name="T59" fmla="*/ 2 h 271"/>
                <a:gd name="T60" fmla="*/ 31 w 362"/>
                <a:gd name="T61" fmla="*/ 7 h 271"/>
                <a:gd name="T62" fmla="*/ 21 w 362"/>
                <a:gd name="T63" fmla="*/ 13 h 271"/>
                <a:gd name="T64" fmla="*/ 13 w 362"/>
                <a:gd name="T65" fmla="*/ 21 h 271"/>
                <a:gd name="T66" fmla="*/ 7 w 362"/>
                <a:gd name="T67" fmla="*/ 31 h 271"/>
                <a:gd name="T68" fmla="*/ 2 w 362"/>
                <a:gd name="T69" fmla="*/ 42 h 271"/>
                <a:gd name="T70" fmla="*/ 0 w 362"/>
                <a:gd name="T71" fmla="*/ 54 h 271"/>
                <a:gd name="T72" fmla="*/ 0 w 362"/>
                <a:gd name="T73" fmla="*/ 271 h 271"/>
                <a:gd name="T74" fmla="*/ 332 w 362"/>
                <a:gd name="T75"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2" h="271">
                  <a:moveTo>
                    <a:pt x="60" y="75"/>
                  </a:moveTo>
                  <a:lnTo>
                    <a:pt x="60" y="72"/>
                  </a:lnTo>
                  <a:lnTo>
                    <a:pt x="61" y="68"/>
                  </a:lnTo>
                  <a:lnTo>
                    <a:pt x="62" y="66"/>
                  </a:lnTo>
                  <a:lnTo>
                    <a:pt x="64" y="64"/>
                  </a:lnTo>
                  <a:lnTo>
                    <a:pt x="66" y="62"/>
                  </a:lnTo>
                  <a:lnTo>
                    <a:pt x="69" y="61"/>
                  </a:lnTo>
                  <a:lnTo>
                    <a:pt x="72" y="60"/>
                  </a:lnTo>
                  <a:lnTo>
                    <a:pt x="75" y="60"/>
                  </a:lnTo>
                  <a:lnTo>
                    <a:pt x="287" y="60"/>
                  </a:lnTo>
                  <a:lnTo>
                    <a:pt x="289" y="60"/>
                  </a:lnTo>
                  <a:lnTo>
                    <a:pt x="292" y="61"/>
                  </a:lnTo>
                  <a:lnTo>
                    <a:pt x="294" y="62"/>
                  </a:lnTo>
                  <a:lnTo>
                    <a:pt x="297" y="64"/>
                  </a:lnTo>
                  <a:lnTo>
                    <a:pt x="299" y="66"/>
                  </a:lnTo>
                  <a:lnTo>
                    <a:pt x="300" y="70"/>
                  </a:lnTo>
                  <a:lnTo>
                    <a:pt x="301" y="72"/>
                  </a:lnTo>
                  <a:lnTo>
                    <a:pt x="301" y="75"/>
                  </a:lnTo>
                  <a:lnTo>
                    <a:pt x="301" y="226"/>
                  </a:lnTo>
                  <a:lnTo>
                    <a:pt x="301" y="229"/>
                  </a:lnTo>
                  <a:lnTo>
                    <a:pt x="300" y="231"/>
                  </a:lnTo>
                  <a:lnTo>
                    <a:pt x="299" y="234"/>
                  </a:lnTo>
                  <a:lnTo>
                    <a:pt x="297" y="237"/>
                  </a:lnTo>
                  <a:lnTo>
                    <a:pt x="294" y="239"/>
                  </a:lnTo>
                  <a:lnTo>
                    <a:pt x="292" y="240"/>
                  </a:lnTo>
                  <a:lnTo>
                    <a:pt x="289" y="241"/>
                  </a:lnTo>
                  <a:lnTo>
                    <a:pt x="287" y="241"/>
                  </a:lnTo>
                  <a:lnTo>
                    <a:pt x="75" y="241"/>
                  </a:lnTo>
                  <a:lnTo>
                    <a:pt x="72" y="241"/>
                  </a:lnTo>
                  <a:lnTo>
                    <a:pt x="69" y="240"/>
                  </a:lnTo>
                  <a:lnTo>
                    <a:pt x="66" y="239"/>
                  </a:lnTo>
                  <a:lnTo>
                    <a:pt x="64" y="237"/>
                  </a:lnTo>
                  <a:lnTo>
                    <a:pt x="62" y="234"/>
                  </a:lnTo>
                  <a:lnTo>
                    <a:pt x="61" y="231"/>
                  </a:lnTo>
                  <a:lnTo>
                    <a:pt x="60" y="229"/>
                  </a:lnTo>
                  <a:lnTo>
                    <a:pt x="60" y="226"/>
                  </a:lnTo>
                  <a:lnTo>
                    <a:pt x="60" y="75"/>
                  </a:lnTo>
                  <a:close/>
                  <a:moveTo>
                    <a:pt x="332" y="271"/>
                  </a:moveTo>
                  <a:lnTo>
                    <a:pt x="362" y="271"/>
                  </a:lnTo>
                  <a:lnTo>
                    <a:pt x="362" y="60"/>
                  </a:lnTo>
                  <a:lnTo>
                    <a:pt x="362" y="54"/>
                  </a:lnTo>
                  <a:lnTo>
                    <a:pt x="361" y="47"/>
                  </a:lnTo>
                  <a:lnTo>
                    <a:pt x="358" y="42"/>
                  </a:lnTo>
                  <a:lnTo>
                    <a:pt x="357" y="36"/>
                  </a:lnTo>
                  <a:lnTo>
                    <a:pt x="354" y="31"/>
                  </a:lnTo>
                  <a:lnTo>
                    <a:pt x="352" y="26"/>
                  </a:lnTo>
                  <a:lnTo>
                    <a:pt x="347" y="21"/>
                  </a:lnTo>
                  <a:lnTo>
                    <a:pt x="344" y="18"/>
                  </a:lnTo>
                  <a:lnTo>
                    <a:pt x="340" y="13"/>
                  </a:lnTo>
                  <a:lnTo>
                    <a:pt x="335" y="10"/>
                  </a:lnTo>
                  <a:lnTo>
                    <a:pt x="330" y="7"/>
                  </a:lnTo>
                  <a:lnTo>
                    <a:pt x="325" y="4"/>
                  </a:lnTo>
                  <a:lnTo>
                    <a:pt x="320" y="2"/>
                  </a:lnTo>
                  <a:lnTo>
                    <a:pt x="313" y="1"/>
                  </a:lnTo>
                  <a:lnTo>
                    <a:pt x="308" y="0"/>
                  </a:lnTo>
                  <a:lnTo>
                    <a:pt x="301" y="0"/>
                  </a:lnTo>
                  <a:lnTo>
                    <a:pt x="60" y="0"/>
                  </a:lnTo>
                  <a:lnTo>
                    <a:pt x="54" y="0"/>
                  </a:lnTo>
                  <a:lnTo>
                    <a:pt x="48" y="1"/>
                  </a:lnTo>
                  <a:lnTo>
                    <a:pt x="42" y="2"/>
                  </a:lnTo>
                  <a:lnTo>
                    <a:pt x="37" y="4"/>
                  </a:lnTo>
                  <a:lnTo>
                    <a:pt x="31" y="7"/>
                  </a:lnTo>
                  <a:lnTo>
                    <a:pt x="27" y="10"/>
                  </a:lnTo>
                  <a:lnTo>
                    <a:pt x="21" y="13"/>
                  </a:lnTo>
                  <a:lnTo>
                    <a:pt x="18" y="18"/>
                  </a:lnTo>
                  <a:lnTo>
                    <a:pt x="13" y="21"/>
                  </a:lnTo>
                  <a:lnTo>
                    <a:pt x="10" y="26"/>
                  </a:lnTo>
                  <a:lnTo>
                    <a:pt x="7" y="31"/>
                  </a:lnTo>
                  <a:lnTo>
                    <a:pt x="5" y="36"/>
                  </a:lnTo>
                  <a:lnTo>
                    <a:pt x="2" y="42"/>
                  </a:lnTo>
                  <a:lnTo>
                    <a:pt x="1" y="47"/>
                  </a:lnTo>
                  <a:lnTo>
                    <a:pt x="0" y="54"/>
                  </a:lnTo>
                  <a:lnTo>
                    <a:pt x="0" y="60"/>
                  </a:lnTo>
                  <a:lnTo>
                    <a:pt x="0" y="271"/>
                  </a:lnTo>
                  <a:lnTo>
                    <a:pt x="30" y="271"/>
                  </a:lnTo>
                  <a:lnTo>
                    <a:pt x="332"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632">
              <a:extLst>
                <a:ext uri="{FF2B5EF4-FFF2-40B4-BE49-F238E27FC236}">
                  <a16:creationId xmlns:a16="http://schemas.microsoft.com/office/drawing/2014/main" id="{32C10E2D-7492-462D-9F53-98946445AD6D}"/>
                </a:ext>
              </a:extLst>
            </p:cNvPr>
            <p:cNvSpPr>
              <a:spLocks/>
            </p:cNvSpPr>
            <p:nvPr/>
          </p:nvSpPr>
          <p:spPr bwMode="auto">
            <a:xfrm>
              <a:off x="457200" y="5349875"/>
              <a:ext cx="134938" cy="38100"/>
            </a:xfrm>
            <a:custGeom>
              <a:avLst/>
              <a:gdLst>
                <a:gd name="T0" fmla="*/ 422 w 423"/>
                <a:gd name="T1" fmla="*/ 18 h 121"/>
                <a:gd name="T2" fmla="*/ 422 w 423"/>
                <a:gd name="T3" fmla="*/ 17 h 121"/>
                <a:gd name="T4" fmla="*/ 422 w 423"/>
                <a:gd name="T5" fmla="*/ 17 h 121"/>
                <a:gd name="T6" fmla="*/ 419 w 423"/>
                <a:gd name="T7" fmla="*/ 10 h 121"/>
                <a:gd name="T8" fmla="*/ 417 w 423"/>
                <a:gd name="T9" fmla="*/ 5 h 121"/>
                <a:gd name="T10" fmla="*/ 417 w 423"/>
                <a:gd name="T11" fmla="*/ 4 h 121"/>
                <a:gd name="T12" fmla="*/ 416 w 423"/>
                <a:gd name="T13" fmla="*/ 4 h 121"/>
                <a:gd name="T14" fmla="*/ 415 w 423"/>
                <a:gd name="T15" fmla="*/ 2 h 121"/>
                <a:gd name="T16" fmla="*/ 415 w 423"/>
                <a:gd name="T17" fmla="*/ 0 h 121"/>
                <a:gd name="T18" fmla="*/ 9 w 423"/>
                <a:gd name="T19" fmla="*/ 0 h 121"/>
                <a:gd name="T20" fmla="*/ 8 w 423"/>
                <a:gd name="T21" fmla="*/ 2 h 121"/>
                <a:gd name="T22" fmla="*/ 7 w 423"/>
                <a:gd name="T23" fmla="*/ 4 h 121"/>
                <a:gd name="T24" fmla="*/ 7 w 423"/>
                <a:gd name="T25" fmla="*/ 4 h 121"/>
                <a:gd name="T26" fmla="*/ 7 w 423"/>
                <a:gd name="T27" fmla="*/ 5 h 121"/>
                <a:gd name="T28" fmla="*/ 5 w 423"/>
                <a:gd name="T29" fmla="*/ 10 h 121"/>
                <a:gd name="T30" fmla="*/ 2 w 423"/>
                <a:gd name="T31" fmla="*/ 17 h 121"/>
                <a:gd name="T32" fmla="*/ 2 w 423"/>
                <a:gd name="T33" fmla="*/ 17 h 121"/>
                <a:gd name="T34" fmla="*/ 2 w 423"/>
                <a:gd name="T35" fmla="*/ 18 h 121"/>
                <a:gd name="T36" fmla="*/ 1 w 423"/>
                <a:gd name="T37" fmla="*/ 24 h 121"/>
                <a:gd name="T38" fmla="*/ 0 w 423"/>
                <a:gd name="T39" fmla="*/ 30 h 121"/>
                <a:gd name="T40" fmla="*/ 0 w 423"/>
                <a:gd name="T41" fmla="*/ 107 h 121"/>
                <a:gd name="T42" fmla="*/ 1 w 423"/>
                <a:gd name="T43" fmla="*/ 109 h 121"/>
                <a:gd name="T44" fmla="*/ 2 w 423"/>
                <a:gd name="T45" fmla="*/ 112 h 121"/>
                <a:gd name="T46" fmla="*/ 4 w 423"/>
                <a:gd name="T47" fmla="*/ 114 h 121"/>
                <a:gd name="T48" fmla="*/ 6 w 423"/>
                <a:gd name="T49" fmla="*/ 117 h 121"/>
                <a:gd name="T50" fmla="*/ 8 w 423"/>
                <a:gd name="T51" fmla="*/ 119 h 121"/>
                <a:gd name="T52" fmla="*/ 10 w 423"/>
                <a:gd name="T53" fmla="*/ 120 h 121"/>
                <a:gd name="T54" fmla="*/ 12 w 423"/>
                <a:gd name="T55" fmla="*/ 121 h 121"/>
                <a:gd name="T56" fmla="*/ 16 w 423"/>
                <a:gd name="T57" fmla="*/ 121 h 121"/>
                <a:gd name="T58" fmla="*/ 408 w 423"/>
                <a:gd name="T59" fmla="*/ 121 h 121"/>
                <a:gd name="T60" fmla="*/ 412 w 423"/>
                <a:gd name="T61" fmla="*/ 121 h 121"/>
                <a:gd name="T62" fmla="*/ 414 w 423"/>
                <a:gd name="T63" fmla="*/ 120 h 121"/>
                <a:gd name="T64" fmla="*/ 416 w 423"/>
                <a:gd name="T65" fmla="*/ 119 h 121"/>
                <a:gd name="T66" fmla="*/ 418 w 423"/>
                <a:gd name="T67" fmla="*/ 117 h 121"/>
                <a:gd name="T68" fmla="*/ 421 w 423"/>
                <a:gd name="T69" fmla="*/ 114 h 121"/>
                <a:gd name="T70" fmla="*/ 422 w 423"/>
                <a:gd name="T71" fmla="*/ 112 h 121"/>
                <a:gd name="T72" fmla="*/ 423 w 423"/>
                <a:gd name="T73" fmla="*/ 109 h 121"/>
                <a:gd name="T74" fmla="*/ 423 w 423"/>
                <a:gd name="T75" fmla="*/ 107 h 121"/>
                <a:gd name="T76" fmla="*/ 423 w 423"/>
                <a:gd name="T77" fmla="*/ 30 h 121"/>
                <a:gd name="T78" fmla="*/ 423 w 423"/>
                <a:gd name="T79" fmla="*/ 24 h 121"/>
                <a:gd name="T80" fmla="*/ 422 w 423"/>
                <a:gd name="T81"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2" y="18"/>
                  </a:moveTo>
                  <a:lnTo>
                    <a:pt x="422" y="17"/>
                  </a:lnTo>
                  <a:lnTo>
                    <a:pt x="422" y="17"/>
                  </a:lnTo>
                  <a:lnTo>
                    <a:pt x="419" y="10"/>
                  </a:lnTo>
                  <a:lnTo>
                    <a:pt x="417" y="5"/>
                  </a:lnTo>
                  <a:lnTo>
                    <a:pt x="417" y="4"/>
                  </a:lnTo>
                  <a:lnTo>
                    <a:pt x="416" y="4"/>
                  </a:lnTo>
                  <a:lnTo>
                    <a:pt x="415" y="2"/>
                  </a:lnTo>
                  <a:lnTo>
                    <a:pt x="415" y="0"/>
                  </a:lnTo>
                  <a:lnTo>
                    <a:pt x="9" y="0"/>
                  </a:lnTo>
                  <a:lnTo>
                    <a:pt x="8" y="2"/>
                  </a:lnTo>
                  <a:lnTo>
                    <a:pt x="7" y="4"/>
                  </a:lnTo>
                  <a:lnTo>
                    <a:pt x="7" y="4"/>
                  </a:lnTo>
                  <a:lnTo>
                    <a:pt x="7" y="5"/>
                  </a:lnTo>
                  <a:lnTo>
                    <a:pt x="5" y="10"/>
                  </a:lnTo>
                  <a:lnTo>
                    <a:pt x="2" y="17"/>
                  </a:lnTo>
                  <a:lnTo>
                    <a:pt x="2" y="17"/>
                  </a:lnTo>
                  <a:lnTo>
                    <a:pt x="2" y="18"/>
                  </a:lnTo>
                  <a:lnTo>
                    <a:pt x="1" y="24"/>
                  </a:lnTo>
                  <a:lnTo>
                    <a:pt x="0" y="30"/>
                  </a:lnTo>
                  <a:lnTo>
                    <a:pt x="0" y="107"/>
                  </a:lnTo>
                  <a:lnTo>
                    <a:pt x="1" y="109"/>
                  </a:lnTo>
                  <a:lnTo>
                    <a:pt x="2" y="112"/>
                  </a:lnTo>
                  <a:lnTo>
                    <a:pt x="4" y="114"/>
                  </a:lnTo>
                  <a:lnTo>
                    <a:pt x="6" y="117"/>
                  </a:lnTo>
                  <a:lnTo>
                    <a:pt x="8" y="119"/>
                  </a:lnTo>
                  <a:lnTo>
                    <a:pt x="10" y="120"/>
                  </a:lnTo>
                  <a:lnTo>
                    <a:pt x="12" y="121"/>
                  </a:lnTo>
                  <a:lnTo>
                    <a:pt x="16" y="121"/>
                  </a:lnTo>
                  <a:lnTo>
                    <a:pt x="408" y="121"/>
                  </a:lnTo>
                  <a:lnTo>
                    <a:pt x="412" y="121"/>
                  </a:lnTo>
                  <a:lnTo>
                    <a:pt x="414" y="120"/>
                  </a:lnTo>
                  <a:lnTo>
                    <a:pt x="416" y="119"/>
                  </a:lnTo>
                  <a:lnTo>
                    <a:pt x="418" y="117"/>
                  </a:lnTo>
                  <a:lnTo>
                    <a:pt x="421" y="114"/>
                  </a:lnTo>
                  <a:lnTo>
                    <a:pt x="422" y="112"/>
                  </a:lnTo>
                  <a:lnTo>
                    <a:pt x="423" y="109"/>
                  </a:lnTo>
                  <a:lnTo>
                    <a:pt x="423" y="107"/>
                  </a:lnTo>
                  <a:lnTo>
                    <a:pt x="423" y="30"/>
                  </a:lnTo>
                  <a:lnTo>
                    <a:pt x="423" y="24"/>
                  </a:lnTo>
                  <a:lnTo>
                    <a:pt x="42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1633">
              <a:extLst>
                <a:ext uri="{FF2B5EF4-FFF2-40B4-BE49-F238E27FC236}">
                  <a16:creationId xmlns:a16="http://schemas.microsoft.com/office/drawing/2014/main" id="{4FA8B819-0160-4EA0-86E9-6D9D4C17F168}"/>
                </a:ext>
              </a:extLst>
            </p:cNvPr>
            <p:cNvSpPr>
              <a:spLocks noEditPoints="1"/>
            </p:cNvSpPr>
            <p:nvPr/>
          </p:nvSpPr>
          <p:spPr bwMode="auto">
            <a:xfrm>
              <a:off x="468313" y="5253038"/>
              <a:ext cx="114300" cy="87313"/>
            </a:xfrm>
            <a:custGeom>
              <a:avLst/>
              <a:gdLst>
                <a:gd name="T0" fmla="*/ 302 w 362"/>
                <a:gd name="T1" fmla="*/ 227 h 273"/>
                <a:gd name="T2" fmla="*/ 301 w 362"/>
                <a:gd name="T3" fmla="*/ 233 h 273"/>
                <a:gd name="T4" fmla="*/ 298 w 362"/>
                <a:gd name="T5" fmla="*/ 237 h 273"/>
                <a:gd name="T6" fmla="*/ 292 w 362"/>
                <a:gd name="T7" fmla="*/ 241 h 273"/>
                <a:gd name="T8" fmla="*/ 287 w 362"/>
                <a:gd name="T9" fmla="*/ 242 h 273"/>
                <a:gd name="T10" fmla="*/ 72 w 362"/>
                <a:gd name="T11" fmla="*/ 242 h 273"/>
                <a:gd name="T12" fmla="*/ 67 w 362"/>
                <a:gd name="T13" fmla="*/ 239 h 273"/>
                <a:gd name="T14" fmla="*/ 63 w 362"/>
                <a:gd name="T15" fmla="*/ 235 h 273"/>
                <a:gd name="T16" fmla="*/ 61 w 362"/>
                <a:gd name="T17" fmla="*/ 231 h 273"/>
                <a:gd name="T18" fmla="*/ 60 w 362"/>
                <a:gd name="T19" fmla="*/ 76 h 273"/>
                <a:gd name="T20" fmla="*/ 61 w 362"/>
                <a:gd name="T21" fmla="*/ 70 h 273"/>
                <a:gd name="T22" fmla="*/ 64 w 362"/>
                <a:gd name="T23" fmla="*/ 66 h 273"/>
                <a:gd name="T24" fmla="*/ 70 w 362"/>
                <a:gd name="T25" fmla="*/ 62 h 273"/>
                <a:gd name="T26" fmla="*/ 75 w 362"/>
                <a:gd name="T27" fmla="*/ 61 h 273"/>
                <a:gd name="T28" fmla="*/ 290 w 362"/>
                <a:gd name="T29" fmla="*/ 61 h 273"/>
                <a:gd name="T30" fmla="*/ 296 w 362"/>
                <a:gd name="T31" fmla="*/ 64 h 273"/>
                <a:gd name="T32" fmla="*/ 299 w 362"/>
                <a:gd name="T33" fmla="*/ 68 h 273"/>
                <a:gd name="T34" fmla="*/ 301 w 362"/>
                <a:gd name="T35" fmla="*/ 73 h 273"/>
                <a:gd name="T36" fmla="*/ 60 w 362"/>
                <a:gd name="T37" fmla="*/ 0 h 273"/>
                <a:gd name="T38" fmla="*/ 42 w 362"/>
                <a:gd name="T39" fmla="*/ 4 h 273"/>
                <a:gd name="T40" fmla="*/ 27 w 362"/>
                <a:gd name="T41" fmla="*/ 12 h 273"/>
                <a:gd name="T42" fmla="*/ 18 w 362"/>
                <a:gd name="T43" fmla="*/ 18 h 273"/>
                <a:gd name="T44" fmla="*/ 5 w 362"/>
                <a:gd name="T45" fmla="*/ 38 h 273"/>
                <a:gd name="T46" fmla="*/ 1 w 362"/>
                <a:gd name="T47" fmla="*/ 49 h 273"/>
                <a:gd name="T48" fmla="*/ 0 w 362"/>
                <a:gd name="T49" fmla="*/ 61 h 273"/>
                <a:gd name="T50" fmla="*/ 362 w 362"/>
                <a:gd name="T51" fmla="*/ 273 h 273"/>
                <a:gd name="T52" fmla="*/ 362 w 362"/>
                <a:gd name="T53" fmla="*/ 55 h 273"/>
                <a:gd name="T54" fmla="*/ 360 w 362"/>
                <a:gd name="T55" fmla="*/ 44 h 273"/>
                <a:gd name="T56" fmla="*/ 352 w 362"/>
                <a:gd name="T57" fmla="*/ 27 h 273"/>
                <a:gd name="T58" fmla="*/ 340 w 362"/>
                <a:gd name="T59" fmla="*/ 15 h 273"/>
                <a:gd name="T60" fmla="*/ 328 w 362"/>
                <a:gd name="T61" fmla="*/ 7 h 273"/>
                <a:gd name="T62" fmla="*/ 311 w 362"/>
                <a:gd name="T63" fmla="*/ 2 h 273"/>
                <a:gd name="T64" fmla="*/ 121 w 362"/>
                <a:gd name="T6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2" h="273">
                  <a:moveTo>
                    <a:pt x="302" y="76"/>
                  </a:moveTo>
                  <a:lnTo>
                    <a:pt x="302" y="227"/>
                  </a:lnTo>
                  <a:lnTo>
                    <a:pt x="301" y="231"/>
                  </a:lnTo>
                  <a:lnTo>
                    <a:pt x="301" y="233"/>
                  </a:lnTo>
                  <a:lnTo>
                    <a:pt x="299" y="235"/>
                  </a:lnTo>
                  <a:lnTo>
                    <a:pt x="298" y="237"/>
                  </a:lnTo>
                  <a:lnTo>
                    <a:pt x="296" y="239"/>
                  </a:lnTo>
                  <a:lnTo>
                    <a:pt x="292" y="241"/>
                  </a:lnTo>
                  <a:lnTo>
                    <a:pt x="290" y="242"/>
                  </a:lnTo>
                  <a:lnTo>
                    <a:pt x="287" y="242"/>
                  </a:lnTo>
                  <a:lnTo>
                    <a:pt x="75" y="242"/>
                  </a:lnTo>
                  <a:lnTo>
                    <a:pt x="72" y="242"/>
                  </a:lnTo>
                  <a:lnTo>
                    <a:pt x="70" y="241"/>
                  </a:lnTo>
                  <a:lnTo>
                    <a:pt x="67" y="239"/>
                  </a:lnTo>
                  <a:lnTo>
                    <a:pt x="64" y="237"/>
                  </a:lnTo>
                  <a:lnTo>
                    <a:pt x="63" y="235"/>
                  </a:lnTo>
                  <a:lnTo>
                    <a:pt x="61" y="233"/>
                  </a:lnTo>
                  <a:lnTo>
                    <a:pt x="61" y="231"/>
                  </a:lnTo>
                  <a:lnTo>
                    <a:pt x="60" y="227"/>
                  </a:lnTo>
                  <a:lnTo>
                    <a:pt x="60" y="76"/>
                  </a:lnTo>
                  <a:lnTo>
                    <a:pt x="61" y="73"/>
                  </a:lnTo>
                  <a:lnTo>
                    <a:pt x="61" y="70"/>
                  </a:lnTo>
                  <a:lnTo>
                    <a:pt x="63" y="68"/>
                  </a:lnTo>
                  <a:lnTo>
                    <a:pt x="64" y="66"/>
                  </a:lnTo>
                  <a:lnTo>
                    <a:pt x="67" y="64"/>
                  </a:lnTo>
                  <a:lnTo>
                    <a:pt x="70" y="62"/>
                  </a:lnTo>
                  <a:lnTo>
                    <a:pt x="72" y="61"/>
                  </a:lnTo>
                  <a:lnTo>
                    <a:pt x="75" y="61"/>
                  </a:lnTo>
                  <a:lnTo>
                    <a:pt x="287" y="61"/>
                  </a:lnTo>
                  <a:lnTo>
                    <a:pt x="290" y="61"/>
                  </a:lnTo>
                  <a:lnTo>
                    <a:pt x="292" y="62"/>
                  </a:lnTo>
                  <a:lnTo>
                    <a:pt x="296" y="64"/>
                  </a:lnTo>
                  <a:lnTo>
                    <a:pt x="298" y="66"/>
                  </a:lnTo>
                  <a:lnTo>
                    <a:pt x="299" y="68"/>
                  </a:lnTo>
                  <a:lnTo>
                    <a:pt x="301" y="70"/>
                  </a:lnTo>
                  <a:lnTo>
                    <a:pt x="301" y="73"/>
                  </a:lnTo>
                  <a:lnTo>
                    <a:pt x="302" y="76"/>
                  </a:lnTo>
                  <a:close/>
                  <a:moveTo>
                    <a:pt x="60" y="0"/>
                  </a:moveTo>
                  <a:lnTo>
                    <a:pt x="51" y="2"/>
                  </a:lnTo>
                  <a:lnTo>
                    <a:pt x="42" y="4"/>
                  </a:lnTo>
                  <a:lnTo>
                    <a:pt x="35" y="7"/>
                  </a:lnTo>
                  <a:lnTo>
                    <a:pt x="27" y="12"/>
                  </a:lnTo>
                  <a:lnTo>
                    <a:pt x="22" y="15"/>
                  </a:lnTo>
                  <a:lnTo>
                    <a:pt x="18" y="18"/>
                  </a:lnTo>
                  <a:lnTo>
                    <a:pt x="10" y="27"/>
                  </a:lnTo>
                  <a:lnTo>
                    <a:pt x="5" y="38"/>
                  </a:lnTo>
                  <a:lnTo>
                    <a:pt x="2" y="44"/>
                  </a:lnTo>
                  <a:lnTo>
                    <a:pt x="1" y="49"/>
                  </a:lnTo>
                  <a:lnTo>
                    <a:pt x="0" y="55"/>
                  </a:lnTo>
                  <a:lnTo>
                    <a:pt x="0" y="61"/>
                  </a:lnTo>
                  <a:lnTo>
                    <a:pt x="0" y="273"/>
                  </a:lnTo>
                  <a:lnTo>
                    <a:pt x="362" y="273"/>
                  </a:lnTo>
                  <a:lnTo>
                    <a:pt x="362" y="61"/>
                  </a:lnTo>
                  <a:lnTo>
                    <a:pt x="362" y="55"/>
                  </a:lnTo>
                  <a:lnTo>
                    <a:pt x="361" y="49"/>
                  </a:lnTo>
                  <a:lnTo>
                    <a:pt x="360" y="44"/>
                  </a:lnTo>
                  <a:lnTo>
                    <a:pt x="358" y="38"/>
                  </a:lnTo>
                  <a:lnTo>
                    <a:pt x="352" y="27"/>
                  </a:lnTo>
                  <a:lnTo>
                    <a:pt x="344" y="18"/>
                  </a:lnTo>
                  <a:lnTo>
                    <a:pt x="340" y="15"/>
                  </a:lnTo>
                  <a:lnTo>
                    <a:pt x="335" y="12"/>
                  </a:lnTo>
                  <a:lnTo>
                    <a:pt x="328" y="7"/>
                  </a:lnTo>
                  <a:lnTo>
                    <a:pt x="320" y="4"/>
                  </a:lnTo>
                  <a:lnTo>
                    <a:pt x="311" y="2"/>
                  </a:lnTo>
                  <a:lnTo>
                    <a:pt x="302" y="0"/>
                  </a:lnTo>
                  <a:lnTo>
                    <a:pt x="121"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1634">
              <a:extLst>
                <a:ext uri="{FF2B5EF4-FFF2-40B4-BE49-F238E27FC236}">
                  <a16:creationId xmlns:a16="http://schemas.microsoft.com/office/drawing/2014/main" id="{2C93C243-2B14-4681-B84A-CD4AAEC1D316}"/>
                </a:ext>
              </a:extLst>
            </p:cNvPr>
            <p:cNvSpPr>
              <a:spLocks noEditPoints="1"/>
            </p:cNvSpPr>
            <p:nvPr/>
          </p:nvSpPr>
          <p:spPr bwMode="auto">
            <a:xfrm>
              <a:off x="314325" y="5253038"/>
              <a:ext cx="115888" cy="87313"/>
            </a:xfrm>
            <a:custGeom>
              <a:avLst/>
              <a:gdLst>
                <a:gd name="T0" fmla="*/ 302 w 363"/>
                <a:gd name="T1" fmla="*/ 231 h 273"/>
                <a:gd name="T2" fmla="*/ 300 w 363"/>
                <a:gd name="T3" fmla="*/ 235 h 273"/>
                <a:gd name="T4" fmla="*/ 295 w 363"/>
                <a:gd name="T5" fmla="*/ 239 h 273"/>
                <a:gd name="T6" fmla="*/ 290 w 363"/>
                <a:gd name="T7" fmla="*/ 242 h 273"/>
                <a:gd name="T8" fmla="*/ 75 w 363"/>
                <a:gd name="T9" fmla="*/ 242 h 273"/>
                <a:gd name="T10" fmla="*/ 70 w 363"/>
                <a:gd name="T11" fmla="*/ 241 h 273"/>
                <a:gd name="T12" fmla="*/ 65 w 363"/>
                <a:gd name="T13" fmla="*/ 237 h 273"/>
                <a:gd name="T14" fmla="*/ 62 w 363"/>
                <a:gd name="T15" fmla="*/ 233 h 273"/>
                <a:gd name="T16" fmla="*/ 61 w 363"/>
                <a:gd name="T17" fmla="*/ 227 h 273"/>
                <a:gd name="T18" fmla="*/ 61 w 363"/>
                <a:gd name="T19" fmla="*/ 73 h 273"/>
                <a:gd name="T20" fmla="*/ 63 w 363"/>
                <a:gd name="T21" fmla="*/ 68 h 273"/>
                <a:gd name="T22" fmla="*/ 67 w 363"/>
                <a:gd name="T23" fmla="*/ 64 h 273"/>
                <a:gd name="T24" fmla="*/ 73 w 363"/>
                <a:gd name="T25" fmla="*/ 61 h 273"/>
                <a:gd name="T26" fmla="*/ 286 w 363"/>
                <a:gd name="T27" fmla="*/ 61 h 273"/>
                <a:gd name="T28" fmla="*/ 293 w 363"/>
                <a:gd name="T29" fmla="*/ 62 h 273"/>
                <a:gd name="T30" fmla="*/ 297 w 363"/>
                <a:gd name="T31" fmla="*/ 66 h 273"/>
                <a:gd name="T32" fmla="*/ 301 w 363"/>
                <a:gd name="T33" fmla="*/ 70 h 273"/>
                <a:gd name="T34" fmla="*/ 302 w 363"/>
                <a:gd name="T35" fmla="*/ 76 h 273"/>
                <a:gd name="T36" fmla="*/ 363 w 363"/>
                <a:gd name="T37" fmla="*/ 61 h 273"/>
                <a:gd name="T38" fmla="*/ 362 w 363"/>
                <a:gd name="T39" fmla="*/ 49 h 273"/>
                <a:gd name="T40" fmla="*/ 357 w 363"/>
                <a:gd name="T41" fmla="*/ 38 h 273"/>
                <a:gd name="T42" fmla="*/ 345 w 363"/>
                <a:gd name="T43" fmla="*/ 18 h 273"/>
                <a:gd name="T44" fmla="*/ 336 w 363"/>
                <a:gd name="T45" fmla="*/ 12 h 273"/>
                <a:gd name="T46" fmla="*/ 320 w 363"/>
                <a:gd name="T47" fmla="*/ 4 h 273"/>
                <a:gd name="T48" fmla="*/ 302 w 363"/>
                <a:gd name="T49" fmla="*/ 0 h 273"/>
                <a:gd name="T50" fmla="*/ 61 w 363"/>
                <a:gd name="T51" fmla="*/ 0 h 273"/>
                <a:gd name="T52" fmla="*/ 43 w 363"/>
                <a:gd name="T53" fmla="*/ 4 h 273"/>
                <a:gd name="T54" fmla="*/ 26 w 363"/>
                <a:gd name="T55" fmla="*/ 12 h 273"/>
                <a:gd name="T56" fmla="*/ 18 w 363"/>
                <a:gd name="T57" fmla="*/ 18 h 273"/>
                <a:gd name="T58" fmla="*/ 5 w 363"/>
                <a:gd name="T59" fmla="*/ 38 h 273"/>
                <a:gd name="T60" fmla="*/ 1 w 363"/>
                <a:gd name="T61" fmla="*/ 49 h 273"/>
                <a:gd name="T62" fmla="*/ 0 w 363"/>
                <a:gd name="T63" fmla="*/ 61 h 273"/>
                <a:gd name="T64" fmla="*/ 363 w 363"/>
                <a:gd name="T65"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3" h="273">
                  <a:moveTo>
                    <a:pt x="302" y="227"/>
                  </a:moveTo>
                  <a:lnTo>
                    <a:pt x="302" y="231"/>
                  </a:lnTo>
                  <a:lnTo>
                    <a:pt x="301" y="233"/>
                  </a:lnTo>
                  <a:lnTo>
                    <a:pt x="300" y="235"/>
                  </a:lnTo>
                  <a:lnTo>
                    <a:pt x="297" y="237"/>
                  </a:lnTo>
                  <a:lnTo>
                    <a:pt x="295" y="239"/>
                  </a:lnTo>
                  <a:lnTo>
                    <a:pt x="293" y="241"/>
                  </a:lnTo>
                  <a:lnTo>
                    <a:pt x="290" y="242"/>
                  </a:lnTo>
                  <a:lnTo>
                    <a:pt x="286" y="242"/>
                  </a:lnTo>
                  <a:lnTo>
                    <a:pt x="75" y="242"/>
                  </a:lnTo>
                  <a:lnTo>
                    <a:pt x="73" y="242"/>
                  </a:lnTo>
                  <a:lnTo>
                    <a:pt x="70" y="241"/>
                  </a:lnTo>
                  <a:lnTo>
                    <a:pt x="67" y="239"/>
                  </a:lnTo>
                  <a:lnTo>
                    <a:pt x="65" y="237"/>
                  </a:lnTo>
                  <a:lnTo>
                    <a:pt x="63" y="235"/>
                  </a:lnTo>
                  <a:lnTo>
                    <a:pt x="62" y="233"/>
                  </a:lnTo>
                  <a:lnTo>
                    <a:pt x="61" y="231"/>
                  </a:lnTo>
                  <a:lnTo>
                    <a:pt x="61" y="227"/>
                  </a:lnTo>
                  <a:lnTo>
                    <a:pt x="61" y="76"/>
                  </a:lnTo>
                  <a:lnTo>
                    <a:pt x="61" y="73"/>
                  </a:lnTo>
                  <a:lnTo>
                    <a:pt x="62" y="70"/>
                  </a:lnTo>
                  <a:lnTo>
                    <a:pt x="63" y="68"/>
                  </a:lnTo>
                  <a:lnTo>
                    <a:pt x="65" y="66"/>
                  </a:lnTo>
                  <a:lnTo>
                    <a:pt x="67" y="64"/>
                  </a:lnTo>
                  <a:lnTo>
                    <a:pt x="70" y="62"/>
                  </a:lnTo>
                  <a:lnTo>
                    <a:pt x="73" y="61"/>
                  </a:lnTo>
                  <a:lnTo>
                    <a:pt x="75" y="61"/>
                  </a:lnTo>
                  <a:lnTo>
                    <a:pt x="286" y="61"/>
                  </a:lnTo>
                  <a:lnTo>
                    <a:pt x="290" y="61"/>
                  </a:lnTo>
                  <a:lnTo>
                    <a:pt x="293" y="62"/>
                  </a:lnTo>
                  <a:lnTo>
                    <a:pt x="295" y="64"/>
                  </a:lnTo>
                  <a:lnTo>
                    <a:pt x="297" y="66"/>
                  </a:lnTo>
                  <a:lnTo>
                    <a:pt x="300" y="68"/>
                  </a:lnTo>
                  <a:lnTo>
                    <a:pt x="301" y="70"/>
                  </a:lnTo>
                  <a:lnTo>
                    <a:pt x="302" y="73"/>
                  </a:lnTo>
                  <a:lnTo>
                    <a:pt x="302" y="76"/>
                  </a:lnTo>
                  <a:lnTo>
                    <a:pt x="302" y="227"/>
                  </a:lnTo>
                  <a:close/>
                  <a:moveTo>
                    <a:pt x="363" y="61"/>
                  </a:moveTo>
                  <a:lnTo>
                    <a:pt x="362" y="55"/>
                  </a:lnTo>
                  <a:lnTo>
                    <a:pt x="362" y="49"/>
                  </a:lnTo>
                  <a:lnTo>
                    <a:pt x="359" y="44"/>
                  </a:lnTo>
                  <a:lnTo>
                    <a:pt x="357" y="38"/>
                  </a:lnTo>
                  <a:lnTo>
                    <a:pt x="352" y="27"/>
                  </a:lnTo>
                  <a:lnTo>
                    <a:pt x="345" y="18"/>
                  </a:lnTo>
                  <a:lnTo>
                    <a:pt x="341" y="15"/>
                  </a:lnTo>
                  <a:lnTo>
                    <a:pt x="336" y="12"/>
                  </a:lnTo>
                  <a:lnTo>
                    <a:pt x="328" y="7"/>
                  </a:lnTo>
                  <a:lnTo>
                    <a:pt x="320" y="4"/>
                  </a:lnTo>
                  <a:lnTo>
                    <a:pt x="311" y="2"/>
                  </a:lnTo>
                  <a:lnTo>
                    <a:pt x="302" y="0"/>
                  </a:lnTo>
                  <a:lnTo>
                    <a:pt x="242" y="0"/>
                  </a:lnTo>
                  <a:lnTo>
                    <a:pt x="61" y="0"/>
                  </a:lnTo>
                  <a:lnTo>
                    <a:pt x="52" y="2"/>
                  </a:lnTo>
                  <a:lnTo>
                    <a:pt x="43" y="4"/>
                  </a:lnTo>
                  <a:lnTo>
                    <a:pt x="34" y="7"/>
                  </a:lnTo>
                  <a:lnTo>
                    <a:pt x="26" y="12"/>
                  </a:lnTo>
                  <a:lnTo>
                    <a:pt x="22" y="15"/>
                  </a:lnTo>
                  <a:lnTo>
                    <a:pt x="18" y="18"/>
                  </a:lnTo>
                  <a:lnTo>
                    <a:pt x="11" y="27"/>
                  </a:lnTo>
                  <a:lnTo>
                    <a:pt x="5" y="38"/>
                  </a:lnTo>
                  <a:lnTo>
                    <a:pt x="3" y="44"/>
                  </a:lnTo>
                  <a:lnTo>
                    <a:pt x="1" y="49"/>
                  </a:lnTo>
                  <a:lnTo>
                    <a:pt x="1" y="55"/>
                  </a:lnTo>
                  <a:lnTo>
                    <a:pt x="0" y="61"/>
                  </a:lnTo>
                  <a:lnTo>
                    <a:pt x="0" y="273"/>
                  </a:lnTo>
                  <a:lnTo>
                    <a:pt x="363" y="273"/>
                  </a:lnTo>
                  <a:lnTo>
                    <a:pt x="36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1635">
              <a:extLst>
                <a:ext uri="{FF2B5EF4-FFF2-40B4-BE49-F238E27FC236}">
                  <a16:creationId xmlns:a16="http://schemas.microsoft.com/office/drawing/2014/main" id="{220CF904-6E1F-487B-91DB-61DBBB3EE278}"/>
                </a:ext>
              </a:extLst>
            </p:cNvPr>
            <p:cNvSpPr>
              <a:spLocks/>
            </p:cNvSpPr>
            <p:nvPr/>
          </p:nvSpPr>
          <p:spPr bwMode="auto">
            <a:xfrm>
              <a:off x="304800" y="5349875"/>
              <a:ext cx="134938" cy="38100"/>
            </a:xfrm>
            <a:custGeom>
              <a:avLst/>
              <a:gdLst>
                <a:gd name="T0" fmla="*/ 420 w 423"/>
                <a:gd name="T1" fmla="*/ 16 h 121"/>
                <a:gd name="T2" fmla="*/ 419 w 423"/>
                <a:gd name="T3" fmla="*/ 10 h 121"/>
                <a:gd name="T4" fmla="*/ 416 w 423"/>
                <a:gd name="T5" fmla="*/ 5 h 121"/>
                <a:gd name="T6" fmla="*/ 416 w 423"/>
                <a:gd name="T7" fmla="*/ 4 h 121"/>
                <a:gd name="T8" fmla="*/ 416 w 423"/>
                <a:gd name="T9" fmla="*/ 4 h 121"/>
                <a:gd name="T10" fmla="*/ 415 w 423"/>
                <a:gd name="T11" fmla="*/ 2 h 121"/>
                <a:gd name="T12" fmla="*/ 414 w 423"/>
                <a:gd name="T13" fmla="*/ 0 h 121"/>
                <a:gd name="T14" fmla="*/ 9 w 423"/>
                <a:gd name="T15" fmla="*/ 0 h 121"/>
                <a:gd name="T16" fmla="*/ 8 w 423"/>
                <a:gd name="T17" fmla="*/ 2 h 121"/>
                <a:gd name="T18" fmla="*/ 7 w 423"/>
                <a:gd name="T19" fmla="*/ 4 h 121"/>
                <a:gd name="T20" fmla="*/ 7 w 423"/>
                <a:gd name="T21" fmla="*/ 4 h 121"/>
                <a:gd name="T22" fmla="*/ 7 w 423"/>
                <a:gd name="T23" fmla="*/ 5 h 121"/>
                <a:gd name="T24" fmla="*/ 3 w 423"/>
                <a:gd name="T25" fmla="*/ 10 h 121"/>
                <a:gd name="T26" fmla="*/ 2 w 423"/>
                <a:gd name="T27" fmla="*/ 17 h 121"/>
                <a:gd name="T28" fmla="*/ 2 w 423"/>
                <a:gd name="T29" fmla="*/ 17 h 121"/>
                <a:gd name="T30" fmla="*/ 1 w 423"/>
                <a:gd name="T31" fmla="*/ 18 h 121"/>
                <a:gd name="T32" fmla="*/ 0 w 423"/>
                <a:gd name="T33" fmla="*/ 24 h 121"/>
                <a:gd name="T34" fmla="*/ 0 w 423"/>
                <a:gd name="T35" fmla="*/ 30 h 121"/>
                <a:gd name="T36" fmla="*/ 0 w 423"/>
                <a:gd name="T37" fmla="*/ 107 h 121"/>
                <a:gd name="T38" fmla="*/ 0 w 423"/>
                <a:gd name="T39" fmla="*/ 109 h 121"/>
                <a:gd name="T40" fmla="*/ 1 w 423"/>
                <a:gd name="T41" fmla="*/ 112 h 121"/>
                <a:gd name="T42" fmla="*/ 2 w 423"/>
                <a:gd name="T43" fmla="*/ 114 h 121"/>
                <a:gd name="T44" fmla="*/ 4 w 423"/>
                <a:gd name="T45" fmla="*/ 117 h 121"/>
                <a:gd name="T46" fmla="*/ 7 w 423"/>
                <a:gd name="T47" fmla="*/ 119 h 121"/>
                <a:gd name="T48" fmla="*/ 9 w 423"/>
                <a:gd name="T49" fmla="*/ 120 h 121"/>
                <a:gd name="T50" fmla="*/ 12 w 423"/>
                <a:gd name="T51" fmla="*/ 121 h 121"/>
                <a:gd name="T52" fmla="*/ 15 w 423"/>
                <a:gd name="T53" fmla="*/ 121 h 121"/>
                <a:gd name="T54" fmla="*/ 407 w 423"/>
                <a:gd name="T55" fmla="*/ 121 h 121"/>
                <a:gd name="T56" fmla="*/ 410 w 423"/>
                <a:gd name="T57" fmla="*/ 121 h 121"/>
                <a:gd name="T58" fmla="*/ 414 w 423"/>
                <a:gd name="T59" fmla="*/ 120 h 121"/>
                <a:gd name="T60" fmla="*/ 416 w 423"/>
                <a:gd name="T61" fmla="*/ 119 h 121"/>
                <a:gd name="T62" fmla="*/ 418 w 423"/>
                <a:gd name="T63" fmla="*/ 117 h 121"/>
                <a:gd name="T64" fmla="*/ 420 w 423"/>
                <a:gd name="T65" fmla="*/ 114 h 121"/>
                <a:gd name="T66" fmla="*/ 421 w 423"/>
                <a:gd name="T67" fmla="*/ 112 h 121"/>
                <a:gd name="T68" fmla="*/ 423 w 423"/>
                <a:gd name="T69" fmla="*/ 109 h 121"/>
                <a:gd name="T70" fmla="*/ 423 w 423"/>
                <a:gd name="T71" fmla="*/ 107 h 121"/>
                <a:gd name="T72" fmla="*/ 423 w 423"/>
                <a:gd name="T73" fmla="*/ 30 h 121"/>
                <a:gd name="T74" fmla="*/ 423 w 423"/>
                <a:gd name="T75" fmla="*/ 24 h 121"/>
                <a:gd name="T76" fmla="*/ 421 w 423"/>
                <a:gd name="T77" fmla="*/ 18 h 121"/>
                <a:gd name="T78" fmla="*/ 420 w 423"/>
                <a:gd name="T79" fmla="*/ 17 h 121"/>
                <a:gd name="T80" fmla="*/ 420 w 423"/>
                <a:gd name="T81"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0" y="16"/>
                  </a:moveTo>
                  <a:lnTo>
                    <a:pt x="419" y="10"/>
                  </a:lnTo>
                  <a:lnTo>
                    <a:pt x="416" y="5"/>
                  </a:lnTo>
                  <a:lnTo>
                    <a:pt x="416" y="4"/>
                  </a:lnTo>
                  <a:lnTo>
                    <a:pt x="416" y="4"/>
                  </a:lnTo>
                  <a:lnTo>
                    <a:pt x="415" y="2"/>
                  </a:lnTo>
                  <a:lnTo>
                    <a:pt x="414" y="0"/>
                  </a:lnTo>
                  <a:lnTo>
                    <a:pt x="9" y="0"/>
                  </a:lnTo>
                  <a:lnTo>
                    <a:pt x="8" y="2"/>
                  </a:lnTo>
                  <a:lnTo>
                    <a:pt x="7" y="4"/>
                  </a:lnTo>
                  <a:lnTo>
                    <a:pt x="7" y="4"/>
                  </a:lnTo>
                  <a:lnTo>
                    <a:pt x="7" y="5"/>
                  </a:lnTo>
                  <a:lnTo>
                    <a:pt x="3" y="10"/>
                  </a:lnTo>
                  <a:lnTo>
                    <a:pt x="2" y="17"/>
                  </a:lnTo>
                  <a:lnTo>
                    <a:pt x="2" y="17"/>
                  </a:lnTo>
                  <a:lnTo>
                    <a:pt x="1" y="18"/>
                  </a:lnTo>
                  <a:lnTo>
                    <a:pt x="0" y="24"/>
                  </a:lnTo>
                  <a:lnTo>
                    <a:pt x="0" y="30"/>
                  </a:lnTo>
                  <a:lnTo>
                    <a:pt x="0" y="107"/>
                  </a:lnTo>
                  <a:lnTo>
                    <a:pt x="0" y="109"/>
                  </a:lnTo>
                  <a:lnTo>
                    <a:pt x="1" y="112"/>
                  </a:lnTo>
                  <a:lnTo>
                    <a:pt x="2" y="114"/>
                  </a:lnTo>
                  <a:lnTo>
                    <a:pt x="4" y="117"/>
                  </a:lnTo>
                  <a:lnTo>
                    <a:pt x="7" y="119"/>
                  </a:lnTo>
                  <a:lnTo>
                    <a:pt x="9" y="120"/>
                  </a:lnTo>
                  <a:lnTo>
                    <a:pt x="12" y="121"/>
                  </a:lnTo>
                  <a:lnTo>
                    <a:pt x="15" y="121"/>
                  </a:lnTo>
                  <a:lnTo>
                    <a:pt x="407" y="121"/>
                  </a:lnTo>
                  <a:lnTo>
                    <a:pt x="410" y="121"/>
                  </a:lnTo>
                  <a:lnTo>
                    <a:pt x="414" y="120"/>
                  </a:lnTo>
                  <a:lnTo>
                    <a:pt x="416" y="119"/>
                  </a:lnTo>
                  <a:lnTo>
                    <a:pt x="418" y="117"/>
                  </a:lnTo>
                  <a:lnTo>
                    <a:pt x="420" y="114"/>
                  </a:lnTo>
                  <a:lnTo>
                    <a:pt x="421" y="112"/>
                  </a:lnTo>
                  <a:lnTo>
                    <a:pt x="423" y="109"/>
                  </a:lnTo>
                  <a:lnTo>
                    <a:pt x="423" y="107"/>
                  </a:lnTo>
                  <a:lnTo>
                    <a:pt x="423" y="30"/>
                  </a:lnTo>
                  <a:lnTo>
                    <a:pt x="423" y="24"/>
                  </a:lnTo>
                  <a:lnTo>
                    <a:pt x="421" y="18"/>
                  </a:lnTo>
                  <a:lnTo>
                    <a:pt x="420" y="17"/>
                  </a:lnTo>
                  <a:lnTo>
                    <a:pt x="42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2" name="Group 91" descr="Icon of four squares.">
            <a:extLst>
              <a:ext uri="{FF2B5EF4-FFF2-40B4-BE49-F238E27FC236}">
                <a16:creationId xmlns:a16="http://schemas.microsoft.com/office/drawing/2014/main" id="{268D639A-62F0-4F2B-B632-5A45CD6DD132}"/>
              </a:ext>
              <a:ext uri="{C183D7F6-B498-43B3-948B-1728B52AA6E4}">
                <adec:decorative xmlns:adec="http://schemas.microsoft.com/office/drawing/2017/decorative" val="0"/>
              </a:ext>
            </a:extLst>
          </p:cNvPr>
          <p:cNvGrpSpPr/>
          <p:nvPr/>
        </p:nvGrpSpPr>
        <p:grpSpPr>
          <a:xfrm>
            <a:off x="5420916" y="1368977"/>
            <a:ext cx="287338" cy="285750"/>
            <a:chOff x="4900613" y="3937000"/>
            <a:chExt cx="287338" cy="285750"/>
          </a:xfrm>
          <a:solidFill>
            <a:schemeClr val="bg1"/>
          </a:solidFill>
        </p:grpSpPr>
        <p:sp>
          <p:nvSpPr>
            <p:cNvPr id="93" name="Freeform 4743">
              <a:extLst>
                <a:ext uri="{FF2B5EF4-FFF2-40B4-BE49-F238E27FC236}">
                  <a16:creationId xmlns:a16="http://schemas.microsoft.com/office/drawing/2014/main" id="{A654CD2F-871A-4BFA-805D-636E7B50540D}"/>
                </a:ext>
              </a:extLst>
            </p:cNvPr>
            <p:cNvSpPr>
              <a:spLocks/>
            </p:cNvSpPr>
            <p:nvPr/>
          </p:nvSpPr>
          <p:spPr bwMode="auto">
            <a:xfrm>
              <a:off x="4900613" y="3937000"/>
              <a:ext cx="133350" cy="38100"/>
            </a:xfrm>
            <a:custGeom>
              <a:avLst/>
              <a:gdLst>
                <a:gd name="T0" fmla="*/ 346 w 421"/>
                <a:gd name="T1" fmla="*/ 0 h 120"/>
                <a:gd name="T2" fmla="*/ 76 w 421"/>
                <a:gd name="T3" fmla="*/ 0 h 120"/>
                <a:gd name="T4" fmla="*/ 68 w 421"/>
                <a:gd name="T5" fmla="*/ 1 h 120"/>
                <a:gd name="T6" fmla="*/ 61 w 421"/>
                <a:gd name="T7" fmla="*/ 2 h 120"/>
                <a:gd name="T8" fmla="*/ 53 w 421"/>
                <a:gd name="T9" fmla="*/ 3 h 120"/>
                <a:gd name="T10" fmla="*/ 46 w 421"/>
                <a:gd name="T11" fmla="*/ 5 h 120"/>
                <a:gd name="T12" fmla="*/ 40 w 421"/>
                <a:gd name="T13" fmla="*/ 9 h 120"/>
                <a:gd name="T14" fmla="*/ 33 w 421"/>
                <a:gd name="T15" fmla="*/ 12 h 120"/>
                <a:gd name="T16" fmla="*/ 27 w 421"/>
                <a:gd name="T17" fmla="*/ 17 h 120"/>
                <a:gd name="T18" fmla="*/ 22 w 421"/>
                <a:gd name="T19" fmla="*/ 22 h 120"/>
                <a:gd name="T20" fmla="*/ 18 w 421"/>
                <a:gd name="T21" fmla="*/ 27 h 120"/>
                <a:gd name="T22" fmla="*/ 13 w 421"/>
                <a:gd name="T23" fmla="*/ 33 h 120"/>
                <a:gd name="T24" fmla="*/ 10 w 421"/>
                <a:gd name="T25" fmla="*/ 39 h 120"/>
                <a:gd name="T26" fmla="*/ 6 w 421"/>
                <a:gd name="T27" fmla="*/ 46 h 120"/>
                <a:gd name="T28" fmla="*/ 4 w 421"/>
                <a:gd name="T29" fmla="*/ 53 h 120"/>
                <a:gd name="T30" fmla="*/ 2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20 w 421"/>
                <a:gd name="T45" fmla="*/ 60 h 120"/>
                <a:gd name="T46" fmla="*/ 417 w 421"/>
                <a:gd name="T47" fmla="*/ 53 h 120"/>
                <a:gd name="T48" fmla="*/ 415 w 421"/>
                <a:gd name="T49" fmla="*/ 46 h 120"/>
                <a:gd name="T50" fmla="*/ 412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5 w 421"/>
                <a:gd name="T65" fmla="*/ 5 h 120"/>
                <a:gd name="T66" fmla="*/ 368 w 421"/>
                <a:gd name="T67" fmla="*/ 3 h 120"/>
                <a:gd name="T68" fmla="*/ 361 w 421"/>
                <a:gd name="T69" fmla="*/ 2 h 120"/>
                <a:gd name="T70" fmla="*/ 354 w 421"/>
                <a:gd name="T71" fmla="*/ 1 h 120"/>
                <a:gd name="T72" fmla="*/ 346 w 421"/>
                <a:gd name="T73" fmla="*/ 0 h 120"/>
                <a:gd name="T74" fmla="*/ 346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6" y="0"/>
                  </a:moveTo>
                  <a:lnTo>
                    <a:pt x="76" y="0"/>
                  </a:lnTo>
                  <a:lnTo>
                    <a:pt x="68" y="1"/>
                  </a:lnTo>
                  <a:lnTo>
                    <a:pt x="61" y="2"/>
                  </a:lnTo>
                  <a:lnTo>
                    <a:pt x="53" y="3"/>
                  </a:lnTo>
                  <a:lnTo>
                    <a:pt x="46" y="5"/>
                  </a:lnTo>
                  <a:lnTo>
                    <a:pt x="40" y="9"/>
                  </a:lnTo>
                  <a:lnTo>
                    <a:pt x="33" y="12"/>
                  </a:lnTo>
                  <a:lnTo>
                    <a:pt x="27" y="17"/>
                  </a:lnTo>
                  <a:lnTo>
                    <a:pt x="22" y="22"/>
                  </a:lnTo>
                  <a:lnTo>
                    <a:pt x="18" y="27"/>
                  </a:lnTo>
                  <a:lnTo>
                    <a:pt x="13" y="33"/>
                  </a:lnTo>
                  <a:lnTo>
                    <a:pt x="10" y="39"/>
                  </a:lnTo>
                  <a:lnTo>
                    <a:pt x="6" y="46"/>
                  </a:lnTo>
                  <a:lnTo>
                    <a:pt x="4" y="53"/>
                  </a:lnTo>
                  <a:lnTo>
                    <a:pt x="2" y="60"/>
                  </a:lnTo>
                  <a:lnTo>
                    <a:pt x="0" y="67"/>
                  </a:lnTo>
                  <a:lnTo>
                    <a:pt x="0" y="75"/>
                  </a:lnTo>
                  <a:lnTo>
                    <a:pt x="0" y="120"/>
                  </a:lnTo>
                  <a:lnTo>
                    <a:pt x="421" y="120"/>
                  </a:lnTo>
                  <a:lnTo>
                    <a:pt x="421" y="75"/>
                  </a:lnTo>
                  <a:lnTo>
                    <a:pt x="421" y="67"/>
                  </a:lnTo>
                  <a:lnTo>
                    <a:pt x="420" y="60"/>
                  </a:lnTo>
                  <a:lnTo>
                    <a:pt x="417" y="53"/>
                  </a:lnTo>
                  <a:lnTo>
                    <a:pt x="415" y="46"/>
                  </a:lnTo>
                  <a:lnTo>
                    <a:pt x="412" y="39"/>
                  </a:lnTo>
                  <a:lnTo>
                    <a:pt x="408" y="33"/>
                  </a:lnTo>
                  <a:lnTo>
                    <a:pt x="403" y="27"/>
                  </a:lnTo>
                  <a:lnTo>
                    <a:pt x="399" y="22"/>
                  </a:lnTo>
                  <a:lnTo>
                    <a:pt x="393" y="17"/>
                  </a:lnTo>
                  <a:lnTo>
                    <a:pt x="387" y="12"/>
                  </a:lnTo>
                  <a:lnTo>
                    <a:pt x="381" y="9"/>
                  </a:lnTo>
                  <a:lnTo>
                    <a:pt x="375" y="5"/>
                  </a:lnTo>
                  <a:lnTo>
                    <a:pt x="368" y="3"/>
                  </a:lnTo>
                  <a:lnTo>
                    <a:pt x="361" y="2"/>
                  </a:lnTo>
                  <a:lnTo>
                    <a:pt x="354" y="1"/>
                  </a:lnTo>
                  <a:lnTo>
                    <a:pt x="346" y="0"/>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4744">
              <a:extLst>
                <a:ext uri="{FF2B5EF4-FFF2-40B4-BE49-F238E27FC236}">
                  <a16:creationId xmlns:a16="http://schemas.microsoft.com/office/drawing/2014/main" id="{5A76ECC7-C209-476D-BB16-D2195C8DD95B}"/>
                </a:ext>
              </a:extLst>
            </p:cNvPr>
            <p:cNvSpPr>
              <a:spLocks/>
            </p:cNvSpPr>
            <p:nvPr/>
          </p:nvSpPr>
          <p:spPr bwMode="auto">
            <a:xfrm>
              <a:off x="4900613" y="3984625"/>
              <a:ext cx="133350" cy="85725"/>
            </a:xfrm>
            <a:custGeom>
              <a:avLst/>
              <a:gdLst>
                <a:gd name="T0" fmla="*/ 0 w 421"/>
                <a:gd name="T1" fmla="*/ 196 h 270"/>
                <a:gd name="T2" fmla="*/ 0 w 421"/>
                <a:gd name="T3" fmla="*/ 203 h 270"/>
                <a:gd name="T4" fmla="*/ 2 w 421"/>
                <a:gd name="T5" fmla="*/ 211 h 270"/>
                <a:gd name="T6" fmla="*/ 4 w 421"/>
                <a:gd name="T7" fmla="*/ 218 h 270"/>
                <a:gd name="T8" fmla="*/ 6 w 421"/>
                <a:gd name="T9" fmla="*/ 225 h 270"/>
                <a:gd name="T10" fmla="*/ 10 w 421"/>
                <a:gd name="T11" fmla="*/ 231 h 270"/>
                <a:gd name="T12" fmla="*/ 13 w 421"/>
                <a:gd name="T13" fmla="*/ 238 h 270"/>
                <a:gd name="T14" fmla="*/ 18 w 421"/>
                <a:gd name="T15" fmla="*/ 243 h 270"/>
                <a:gd name="T16" fmla="*/ 22 w 421"/>
                <a:gd name="T17" fmla="*/ 248 h 270"/>
                <a:gd name="T18" fmla="*/ 27 w 421"/>
                <a:gd name="T19" fmla="*/ 254 h 270"/>
                <a:gd name="T20" fmla="*/ 33 w 421"/>
                <a:gd name="T21" fmla="*/ 257 h 270"/>
                <a:gd name="T22" fmla="*/ 40 w 421"/>
                <a:gd name="T23" fmla="*/ 262 h 270"/>
                <a:gd name="T24" fmla="*/ 46 w 421"/>
                <a:gd name="T25" fmla="*/ 264 h 270"/>
                <a:gd name="T26" fmla="*/ 53 w 421"/>
                <a:gd name="T27" fmla="*/ 267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7 h 270"/>
                <a:gd name="T42" fmla="*/ 375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2 w 421"/>
                <a:gd name="T57" fmla="*/ 231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2" y="211"/>
                  </a:lnTo>
                  <a:lnTo>
                    <a:pt x="4" y="218"/>
                  </a:lnTo>
                  <a:lnTo>
                    <a:pt x="6" y="225"/>
                  </a:lnTo>
                  <a:lnTo>
                    <a:pt x="10" y="231"/>
                  </a:lnTo>
                  <a:lnTo>
                    <a:pt x="13" y="238"/>
                  </a:lnTo>
                  <a:lnTo>
                    <a:pt x="18" y="243"/>
                  </a:lnTo>
                  <a:lnTo>
                    <a:pt x="22" y="248"/>
                  </a:lnTo>
                  <a:lnTo>
                    <a:pt x="27" y="254"/>
                  </a:lnTo>
                  <a:lnTo>
                    <a:pt x="33" y="257"/>
                  </a:lnTo>
                  <a:lnTo>
                    <a:pt x="40" y="262"/>
                  </a:lnTo>
                  <a:lnTo>
                    <a:pt x="46" y="264"/>
                  </a:lnTo>
                  <a:lnTo>
                    <a:pt x="53" y="267"/>
                  </a:lnTo>
                  <a:lnTo>
                    <a:pt x="61" y="269"/>
                  </a:lnTo>
                  <a:lnTo>
                    <a:pt x="68" y="270"/>
                  </a:lnTo>
                  <a:lnTo>
                    <a:pt x="76" y="270"/>
                  </a:lnTo>
                  <a:lnTo>
                    <a:pt x="346" y="270"/>
                  </a:lnTo>
                  <a:lnTo>
                    <a:pt x="354" y="270"/>
                  </a:lnTo>
                  <a:lnTo>
                    <a:pt x="361" y="269"/>
                  </a:lnTo>
                  <a:lnTo>
                    <a:pt x="368" y="267"/>
                  </a:lnTo>
                  <a:lnTo>
                    <a:pt x="375" y="264"/>
                  </a:lnTo>
                  <a:lnTo>
                    <a:pt x="381" y="261"/>
                  </a:lnTo>
                  <a:lnTo>
                    <a:pt x="387" y="257"/>
                  </a:lnTo>
                  <a:lnTo>
                    <a:pt x="393" y="253"/>
                  </a:lnTo>
                  <a:lnTo>
                    <a:pt x="399" y="248"/>
                  </a:lnTo>
                  <a:lnTo>
                    <a:pt x="403" y="243"/>
                  </a:lnTo>
                  <a:lnTo>
                    <a:pt x="408" y="238"/>
                  </a:lnTo>
                  <a:lnTo>
                    <a:pt x="412" y="231"/>
                  </a:lnTo>
                  <a:lnTo>
                    <a:pt x="415" y="225"/>
                  </a:lnTo>
                  <a:lnTo>
                    <a:pt x="417" y="218"/>
                  </a:lnTo>
                  <a:lnTo>
                    <a:pt x="420"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4745">
              <a:extLst>
                <a:ext uri="{FF2B5EF4-FFF2-40B4-BE49-F238E27FC236}">
                  <a16:creationId xmlns:a16="http://schemas.microsoft.com/office/drawing/2014/main" id="{842A256B-87AA-4D95-A759-ECE316A17FF2}"/>
                </a:ext>
              </a:extLst>
            </p:cNvPr>
            <p:cNvSpPr>
              <a:spLocks/>
            </p:cNvSpPr>
            <p:nvPr/>
          </p:nvSpPr>
          <p:spPr bwMode="auto">
            <a:xfrm>
              <a:off x="5053013" y="3937000"/>
              <a:ext cx="134938" cy="38100"/>
            </a:xfrm>
            <a:custGeom>
              <a:avLst/>
              <a:gdLst>
                <a:gd name="T0" fmla="*/ 345 w 421"/>
                <a:gd name="T1" fmla="*/ 0 h 120"/>
                <a:gd name="T2" fmla="*/ 75 w 421"/>
                <a:gd name="T3" fmla="*/ 0 h 120"/>
                <a:gd name="T4" fmla="*/ 67 w 421"/>
                <a:gd name="T5" fmla="*/ 1 h 120"/>
                <a:gd name="T6" fmla="*/ 60 w 421"/>
                <a:gd name="T7" fmla="*/ 2 h 120"/>
                <a:gd name="T8" fmla="*/ 52 w 421"/>
                <a:gd name="T9" fmla="*/ 3 h 120"/>
                <a:gd name="T10" fmla="*/ 45 w 421"/>
                <a:gd name="T11" fmla="*/ 5 h 120"/>
                <a:gd name="T12" fmla="*/ 39 w 421"/>
                <a:gd name="T13" fmla="*/ 9 h 120"/>
                <a:gd name="T14" fmla="*/ 33 w 421"/>
                <a:gd name="T15" fmla="*/ 12 h 120"/>
                <a:gd name="T16" fmla="*/ 27 w 421"/>
                <a:gd name="T17" fmla="*/ 17 h 120"/>
                <a:gd name="T18" fmla="*/ 22 w 421"/>
                <a:gd name="T19" fmla="*/ 22 h 120"/>
                <a:gd name="T20" fmla="*/ 17 w 421"/>
                <a:gd name="T21" fmla="*/ 27 h 120"/>
                <a:gd name="T22" fmla="*/ 13 w 421"/>
                <a:gd name="T23" fmla="*/ 33 h 120"/>
                <a:gd name="T24" fmla="*/ 9 w 421"/>
                <a:gd name="T25" fmla="*/ 39 h 120"/>
                <a:gd name="T26" fmla="*/ 6 w 421"/>
                <a:gd name="T27" fmla="*/ 46 h 120"/>
                <a:gd name="T28" fmla="*/ 4 w 421"/>
                <a:gd name="T29" fmla="*/ 53 h 120"/>
                <a:gd name="T30" fmla="*/ 1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19 w 421"/>
                <a:gd name="T45" fmla="*/ 60 h 120"/>
                <a:gd name="T46" fmla="*/ 417 w 421"/>
                <a:gd name="T47" fmla="*/ 53 h 120"/>
                <a:gd name="T48" fmla="*/ 415 w 421"/>
                <a:gd name="T49" fmla="*/ 46 h 120"/>
                <a:gd name="T50" fmla="*/ 411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4 w 421"/>
                <a:gd name="T65" fmla="*/ 5 h 120"/>
                <a:gd name="T66" fmla="*/ 367 w 421"/>
                <a:gd name="T67" fmla="*/ 3 h 120"/>
                <a:gd name="T68" fmla="*/ 360 w 421"/>
                <a:gd name="T69" fmla="*/ 2 h 120"/>
                <a:gd name="T70" fmla="*/ 353 w 421"/>
                <a:gd name="T71" fmla="*/ 1 h 120"/>
                <a:gd name="T72" fmla="*/ 345 w 421"/>
                <a:gd name="T73" fmla="*/ 0 h 120"/>
                <a:gd name="T74" fmla="*/ 345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5" y="0"/>
                  </a:moveTo>
                  <a:lnTo>
                    <a:pt x="75" y="0"/>
                  </a:lnTo>
                  <a:lnTo>
                    <a:pt x="67" y="1"/>
                  </a:lnTo>
                  <a:lnTo>
                    <a:pt x="60" y="2"/>
                  </a:lnTo>
                  <a:lnTo>
                    <a:pt x="52" y="3"/>
                  </a:lnTo>
                  <a:lnTo>
                    <a:pt x="45" y="5"/>
                  </a:lnTo>
                  <a:lnTo>
                    <a:pt x="39" y="9"/>
                  </a:lnTo>
                  <a:lnTo>
                    <a:pt x="33" y="12"/>
                  </a:lnTo>
                  <a:lnTo>
                    <a:pt x="27" y="17"/>
                  </a:lnTo>
                  <a:lnTo>
                    <a:pt x="22" y="22"/>
                  </a:lnTo>
                  <a:lnTo>
                    <a:pt x="17" y="27"/>
                  </a:lnTo>
                  <a:lnTo>
                    <a:pt x="13" y="33"/>
                  </a:lnTo>
                  <a:lnTo>
                    <a:pt x="9" y="39"/>
                  </a:lnTo>
                  <a:lnTo>
                    <a:pt x="6" y="46"/>
                  </a:lnTo>
                  <a:lnTo>
                    <a:pt x="4" y="53"/>
                  </a:lnTo>
                  <a:lnTo>
                    <a:pt x="1" y="60"/>
                  </a:lnTo>
                  <a:lnTo>
                    <a:pt x="0" y="67"/>
                  </a:lnTo>
                  <a:lnTo>
                    <a:pt x="0" y="75"/>
                  </a:lnTo>
                  <a:lnTo>
                    <a:pt x="0" y="120"/>
                  </a:lnTo>
                  <a:lnTo>
                    <a:pt x="421" y="120"/>
                  </a:lnTo>
                  <a:lnTo>
                    <a:pt x="421" y="75"/>
                  </a:lnTo>
                  <a:lnTo>
                    <a:pt x="421" y="67"/>
                  </a:lnTo>
                  <a:lnTo>
                    <a:pt x="419" y="60"/>
                  </a:lnTo>
                  <a:lnTo>
                    <a:pt x="417" y="53"/>
                  </a:lnTo>
                  <a:lnTo>
                    <a:pt x="415" y="46"/>
                  </a:lnTo>
                  <a:lnTo>
                    <a:pt x="411" y="39"/>
                  </a:lnTo>
                  <a:lnTo>
                    <a:pt x="408" y="33"/>
                  </a:lnTo>
                  <a:lnTo>
                    <a:pt x="403" y="27"/>
                  </a:lnTo>
                  <a:lnTo>
                    <a:pt x="399" y="22"/>
                  </a:lnTo>
                  <a:lnTo>
                    <a:pt x="393" y="17"/>
                  </a:lnTo>
                  <a:lnTo>
                    <a:pt x="387" y="12"/>
                  </a:lnTo>
                  <a:lnTo>
                    <a:pt x="381" y="9"/>
                  </a:lnTo>
                  <a:lnTo>
                    <a:pt x="374" y="5"/>
                  </a:lnTo>
                  <a:lnTo>
                    <a:pt x="367" y="3"/>
                  </a:lnTo>
                  <a:lnTo>
                    <a:pt x="360" y="2"/>
                  </a:lnTo>
                  <a:lnTo>
                    <a:pt x="353" y="1"/>
                  </a:lnTo>
                  <a:lnTo>
                    <a:pt x="345" y="0"/>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4746">
              <a:extLst>
                <a:ext uri="{FF2B5EF4-FFF2-40B4-BE49-F238E27FC236}">
                  <a16:creationId xmlns:a16="http://schemas.microsoft.com/office/drawing/2014/main" id="{3D60C298-D43E-4861-BEA9-D00241730C7D}"/>
                </a:ext>
              </a:extLst>
            </p:cNvPr>
            <p:cNvSpPr>
              <a:spLocks/>
            </p:cNvSpPr>
            <p:nvPr/>
          </p:nvSpPr>
          <p:spPr bwMode="auto">
            <a:xfrm>
              <a:off x="5053013" y="3984625"/>
              <a:ext cx="134938" cy="85725"/>
            </a:xfrm>
            <a:custGeom>
              <a:avLst/>
              <a:gdLst>
                <a:gd name="T0" fmla="*/ 0 w 421"/>
                <a:gd name="T1" fmla="*/ 196 h 270"/>
                <a:gd name="T2" fmla="*/ 0 w 421"/>
                <a:gd name="T3" fmla="*/ 203 h 270"/>
                <a:gd name="T4" fmla="*/ 1 w 421"/>
                <a:gd name="T5" fmla="*/ 211 h 270"/>
                <a:gd name="T6" fmla="*/ 4 w 421"/>
                <a:gd name="T7" fmla="*/ 218 h 270"/>
                <a:gd name="T8" fmla="*/ 6 w 421"/>
                <a:gd name="T9" fmla="*/ 225 h 270"/>
                <a:gd name="T10" fmla="*/ 9 w 421"/>
                <a:gd name="T11" fmla="*/ 231 h 270"/>
                <a:gd name="T12" fmla="*/ 13 w 421"/>
                <a:gd name="T13" fmla="*/ 238 h 270"/>
                <a:gd name="T14" fmla="*/ 17 w 421"/>
                <a:gd name="T15" fmla="*/ 243 h 270"/>
                <a:gd name="T16" fmla="*/ 22 w 421"/>
                <a:gd name="T17" fmla="*/ 248 h 270"/>
                <a:gd name="T18" fmla="*/ 27 w 421"/>
                <a:gd name="T19" fmla="*/ 254 h 270"/>
                <a:gd name="T20" fmla="*/ 33 w 421"/>
                <a:gd name="T21" fmla="*/ 257 h 270"/>
                <a:gd name="T22" fmla="*/ 39 w 421"/>
                <a:gd name="T23" fmla="*/ 262 h 270"/>
                <a:gd name="T24" fmla="*/ 45 w 421"/>
                <a:gd name="T25" fmla="*/ 264 h 270"/>
                <a:gd name="T26" fmla="*/ 52 w 421"/>
                <a:gd name="T27" fmla="*/ 267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7 h 270"/>
                <a:gd name="T42" fmla="*/ 374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1 w 421"/>
                <a:gd name="T57" fmla="*/ 231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1" y="211"/>
                  </a:lnTo>
                  <a:lnTo>
                    <a:pt x="4" y="218"/>
                  </a:lnTo>
                  <a:lnTo>
                    <a:pt x="6" y="225"/>
                  </a:lnTo>
                  <a:lnTo>
                    <a:pt x="9" y="231"/>
                  </a:lnTo>
                  <a:lnTo>
                    <a:pt x="13" y="238"/>
                  </a:lnTo>
                  <a:lnTo>
                    <a:pt x="17" y="243"/>
                  </a:lnTo>
                  <a:lnTo>
                    <a:pt x="22" y="248"/>
                  </a:lnTo>
                  <a:lnTo>
                    <a:pt x="27" y="254"/>
                  </a:lnTo>
                  <a:lnTo>
                    <a:pt x="33" y="257"/>
                  </a:lnTo>
                  <a:lnTo>
                    <a:pt x="39" y="262"/>
                  </a:lnTo>
                  <a:lnTo>
                    <a:pt x="45" y="264"/>
                  </a:lnTo>
                  <a:lnTo>
                    <a:pt x="52" y="267"/>
                  </a:lnTo>
                  <a:lnTo>
                    <a:pt x="60" y="269"/>
                  </a:lnTo>
                  <a:lnTo>
                    <a:pt x="67" y="270"/>
                  </a:lnTo>
                  <a:lnTo>
                    <a:pt x="75" y="270"/>
                  </a:lnTo>
                  <a:lnTo>
                    <a:pt x="345" y="270"/>
                  </a:lnTo>
                  <a:lnTo>
                    <a:pt x="353" y="270"/>
                  </a:lnTo>
                  <a:lnTo>
                    <a:pt x="360" y="269"/>
                  </a:lnTo>
                  <a:lnTo>
                    <a:pt x="367" y="267"/>
                  </a:lnTo>
                  <a:lnTo>
                    <a:pt x="374" y="264"/>
                  </a:lnTo>
                  <a:lnTo>
                    <a:pt x="381" y="261"/>
                  </a:lnTo>
                  <a:lnTo>
                    <a:pt x="387" y="257"/>
                  </a:lnTo>
                  <a:lnTo>
                    <a:pt x="393" y="253"/>
                  </a:lnTo>
                  <a:lnTo>
                    <a:pt x="399" y="248"/>
                  </a:lnTo>
                  <a:lnTo>
                    <a:pt x="403" y="243"/>
                  </a:lnTo>
                  <a:lnTo>
                    <a:pt x="408" y="238"/>
                  </a:lnTo>
                  <a:lnTo>
                    <a:pt x="411" y="231"/>
                  </a:lnTo>
                  <a:lnTo>
                    <a:pt x="415" y="225"/>
                  </a:lnTo>
                  <a:lnTo>
                    <a:pt x="417" y="218"/>
                  </a:lnTo>
                  <a:lnTo>
                    <a:pt x="419"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4747">
              <a:extLst>
                <a:ext uri="{FF2B5EF4-FFF2-40B4-BE49-F238E27FC236}">
                  <a16:creationId xmlns:a16="http://schemas.microsoft.com/office/drawing/2014/main" id="{29B54F52-E2CA-455A-9AA3-2B20BE885EED}"/>
                </a:ext>
              </a:extLst>
            </p:cNvPr>
            <p:cNvSpPr>
              <a:spLocks/>
            </p:cNvSpPr>
            <p:nvPr/>
          </p:nvSpPr>
          <p:spPr bwMode="auto">
            <a:xfrm>
              <a:off x="4900613" y="4137025"/>
              <a:ext cx="133350" cy="85725"/>
            </a:xfrm>
            <a:custGeom>
              <a:avLst/>
              <a:gdLst>
                <a:gd name="T0" fmla="*/ 0 w 421"/>
                <a:gd name="T1" fmla="*/ 194 h 270"/>
                <a:gd name="T2" fmla="*/ 0 w 421"/>
                <a:gd name="T3" fmla="*/ 203 h 270"/>
                <a:gd name="T4" fmla="*/ 2 w 421"/>
                <a:gd name="T5" fmla="*/ 209 h 270"/>
                <a:gd name="T6" fmla="*/ 4 w 421"/>
                <a:gd name="T7" fmla="*/ 218 h 270"/>
                <a:gd name="T8" fmla="*/ 6 w 421"/>
                <a:gd name="T9" fmla="*/ 225 h 270"/>
                <a:gd name="T10" fmla="*/ 10 w 421"/>
                <a:gd name="T11" fmla="*/ 230 h 270"/>
                <a:gd name="T12" fmla="*/ 13 w 421"/>
                <a:gd name="T13" fmla="*/ 237 h 270"/>
                <a:gd name="T14" fmla="*/ 18 w 421"/>
                <a:gd name="T15" fmla="*/ 243 h 270"/>
                <a:gd name="T16" fmla="*/ 22 w 421"/>
                <a:gd name="T17" fmla="*/ 248 h 270"/>
                <a:gd name="T18" fmla="*/ 27 w 421"/>
                <a:gd name="T19" fmla="*/ 252 h 270"/>
                <a:gd name="T20" fmla="*/ 33 w 421"/>
                <a:gd name="T21" fmla="*/ 257 h 270"/>
                <a:gd name="T22" fmla="*/ 40 w 421"/>
                <a:gd name="T23" fmla="*/ 262 h 270"/>
                <a:gd name="T24" fmla="*/ 46 w 421"/>
                <a:gd name="T25" fmla="*/ 264 h 270"/>
                <a:gd name="T26" fmla="*/ 53 w 421"/>
                <a:gd name="T27" fmla="*/ 266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6 h 270"/>
                <a:gd name="T42" fmla="*/ 375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2 w 421"/>
                <a:gd name="T57" fmla="*/ 230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2" y="209"/>
                  </a:lnTo>
                  <a:lnTo>
                    <a:pt x="4" y="218"/>
                  </a:lnTo>
                  <a:lnTo>
                    <a:pt x="6" y="225"/>
                  </a:lnTo>
                  <a:lnTo>
                    <a:pt x="10" y="230"/>
                  </a:lnTo>
                  <a:lnTo>
                    <a:pt x="13" y="237"/>
                  </a:lnTo>
                  <a:lnTo>
                    <a:pt x="18" y="243"/>
                  </a:lnTo>
                  <a:lnTo>
                    <a:pt x="22" y="248"/>
                  </a:lnTo>
                  <a:lnTo>
                    <a:pt x="27" y="252"/>
                  </a:lnTo>
                  <a:lnTo>
                    <a:pt x="33" y="257"/>
                  </a:lnTo>
                  <a:lnTo>
                    <a:pt x="40" y="262"/>
                  </a:lnTo>
                  <a:lnTo>
                    <a:pt x="46" y="264"/>
                  </a:lnTo>
                  <a:lnTo>
                    <a:pt x="53" y="266"/>
                  </a:lnTo>
                  <a:lnTo>
                    <a:pt x="61" y="269"/>
                  </a:lnTo>
                  <a:lnTo>
                    <a:pt x="68" y="270"/>
                  </a:lnTo>
                  <a:lnTo>
                    <a:pt x="76" y="270"/>
                  </a:lnTo>
                  <a:lnTo>
                    <a:pt x="346" y="270"/>
                  </a:lnTo>
                  <a:lnTo>
                    <a:pt x="354" y="270"/>
                  </a:lnTo>
                  <a:lnTo>
                    <a:pt x="361" y="269"/>
                  </a:lnTo>
                  <a:lnTo>
                    <a:pt x="368" y="266"/>
                  </a:lnTo>
                  <a:lnTo>
                    <a:pt x="375" y="264"/>
                  </a:lnTo>
                  <a:lnTo>
                    <a:pt x="381" y="260"/>
                  </a:lnTo>
                  <a:lnTo>
                    <a:pt x="387" y="257"/>
                  </a:lnTo>
                  <a:lnTo>
                    <a:pt x="393" y="252"/>
                  </a:lnTo>
                  <a:lnTo>
                    <a:pt x="399" y="248"/>
                  </a:lnTo>
                  <a:lnTo>
                    <a:pt x="403" y="243"/>
                  </a:lnTo>
                  <a:lnTo>
                    <a:pt x="408" y="237"/>
                  </a:lnTo>
                  <a:lnTo>
                    <a:pt x="412" y="230"/>
                  </a:lnTo>
                  <a:lnTo>
                    <a:pt x="415" y="225"/>
                  </a:lnTo>
                  <a:lnTo>
                    <a:pt x="417" y="218"/>
                  </a:lnTo>
                  <a:lnTo>
                    <a:pt x="420"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4748">
              <a:extLst>
                <a:ext uri="{FF2B5EF4-FFF2-40B4-BE49-F238E27FC236}">
                  <a16:creationId xmlns:a16="http://schemas.microsoft.com/office/drawing/2014/main" id="{46C54F87-D686-45B0-AC4F-BD4AD01BD05A}"/>
                </a:ext>
              </a:extLst>
            </p:cNvPr>
            <p:cNvSpPr>
              <a:spLocks/>
            </p:cNvSpPr>
            <p:nvPr/>
          </p:nvSpPr>
          <p:spPr bwMode="auto">
            <a:xfrm>
              <a:off x="4900613" y="4089400"/>
              <a:ext cx="133350" cy="38100"/>
            </a:xfrm>
            <a:custGeom>
              <a:avLst/>
              <a:gdLst>
                <a:gd name="T0" fmla="*/ 346 w 421"/>
                <a:gd name="T1" fmla="*/ 0 h 121"/>
                <a:gd name="T2" fmla="*/ 76 w 421"/>
                <a:gd name="T3" fmla="*/ 0 h 121"/>
                <a:gd name="T4" fmla="*/ 68 w 421"/>
                <a:gd name="T5" fmla="*/ 1 h 121"/>
                <a:gd name="T6" fmla="*/ 61 w 421"/>
                <a:gd name="T7" fmla="*/ 3 h 121"/>
                <a:gd name="T8" fmla="*/ 53 w 421"/>
                <a:gd name="T9" fmla="*/ 4 h 121"/>
                <a:gd name="T10" fmla="*/ 46 w 421"/>
                <a:gd name="T11" fmla="*/ 6 h 121"/>
                <a:gd name="T12" fmla="*/ 40 w 421"/>
                <a:gd name="T13" fmla="*/ 10 h 121"/>
                <a:gd name="T14" fmla="*/ 33 w 421"/>
                <a:gd name="T15" fmla="*/ 13 h 121"/>
                <a:gd name="T16" fmla="*/ 27 w 421"/>
                <a:gd name="T17" fmla="*/ 18 h 121"/>
                <a:gd name="T18" fmla="*/ 22 w 421"/>
                <a:gd name="T19" fmla="*/ 22 h 121"/>
                <a:gd name="T20" fmla="*/ 18 w 421"/>
                <a:gd name="T21" fmla="*/ 28 h 121"/>
                <a:gd name="T22" fmla="*/ 13 w 421"/>
                <a:gd name="T23" fmla="*/ 34 h 121"/>
                <a:gd name="T24" fmla="*/ 10 w 421"/>
                <a:gd name="T25" fmla="*/ 40 h 121"/>
                <a:gd name="T26" fmla="*/ 6 w 421"/>
                <a:gd name="T27" fmla="*/ 47 h 121"/>
                <a:gd name="T28" fmla="*/ 4 w 421"/>
                <a:gd name="T29" fmla="*/ 54 h 121"/>
                <a:gd name="T30" fmla="*/ 2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20 w 421"/>
                <a:gd name="T45" fmla="*/ 61 h 121"/>
                <a:gd name="T46" fmla="*/ 417 w 421"/>
                <a:gd name="T47" fmla="*/ 54 h 121"/>
                <a:gd name="T48" fmla="*/ 415 w 421"/>
                <a:gd name="T49" fmla="*/ 47 h 121"/>
                <a:gd name="T50" fmla="*/ 412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5 w 421"/>
                <a:gd name="T65" fmla="*/ 6 h 121"/>
                <a:gd name="T66" fmla="*/ 368 w 421"/>
                <a:gd name="T67" fmla="*/ 4 h 121"/>
                <a:gd name="T68" fmla="*/ 361 w 421"/>
                <a:gd name="T69" fmla="*/ 3 h 121"/>
                <a:gd name="T70" fmla="*/ 354 w 421"/>
                <a:gd name="T71" fmla="*/ 1 h 121"/>
                <a:gd name="T72" fmla="*/ 346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6" y="0"/>
                  </a:moveTo>
                  <a:lnTo>
                    <a:pt x="76" y="0"/>
                  </a:lnTo>
                  <a:lnTo>
                    <a:pt x="68" y="1"/>
                  </a:lnTo>
                  <a:lnTo>
                    <a:pt x="61" y="3"/>
                  </a:lnTo>
                  <a:lnTo>
                    <a:pt x="53" y="4"/>
                  </a:lnTo>
                  <a:lnTo>
                    <a:pt x="46" y="6"/>
                  </a:lnTo>
                  <a:lnTo>
                    <a:pt x="40" y="10"/>
                  </a:lnTo>
                  <a:lnTo>
                    <a:pt x="33" y="13"/>
                  </a:lnTo>
                  <a:lnTo>
                    <a:pt x="27" y="18"/>
                  </a:lnTo>
                  <a:lnTo>
                    <a:pt x="22" y="22"/>
                  </a:lnTo>
                  <a:lnTo>
                    <a:pt x="18" y="28"/>
                  </a:lnTo>
                  <a:lnTo>
                    <a:pt x="13" y="34"/>
                  </a:lnTo>
                  <a:lnTo>
                    <a:pt x="10" y="40"/>
                  </a:lnTo>
                  <a:lnTo>
                    <a:pt x="6" y="47"/>
                  </a:lnTo>
                  <a:lnTo>
                    <a:pt x="4" y="54"/>
                  </a:lnTo>
                  <a:lnTo>
                    <a:pt x="2" y="61"/>
                  </a:lnTo>
                  <a:lnTo>
                    <a:pt x="0" y="67"/>
                  </a:lnTo>
                  <a:lnTo>
                    <a:pt x="0" y="76"/>
                  </a:lnTo>
                  <a:lnTo>
                    <a:pt x="0" y="121"/>
                  </a:lnTo>
                  <a:lnTo>
                    <a:pt x="421" y="121"/>
                  </a:lnTo>
                  <a:lnTo>
                    <a:pt x="421" y="76"/>
                  </a:lnTo>
                  <a:lnTo>
                    <a:pt x="421" y="67"/>
                  </a:lnTo>
                  <a:lnTo>
                    <a:pt x="420" y="61"/>
                  </a:lnTo>
                  <a:lnTo>
                    <a:pt x="417" y="54"/>
                  </a:lnTo>
                  <a:lnTo>
                    <a:pt x="415" y="47"/>
                  </a:lnTo>
                  <a:lnTo>
                    <a:pt x="412" y="40"/>
                  </a:lnTo>
                  <a:lnTo>
                    <a:pt x="408" y="34"/>
                  </a:lnTo>
                  <a:lnTo>
                    <a:pt x="403" y="28"/>
                  </a:lnTo>
                  <a:lnTo>
                    <a:pt x="399" y="22"/>
                  </a:lnTo>
                  <a:lnTo>
                    <a:pt x="393" y="18"/>
                  </a:lnTo>
                  <a:lnTo>
                    <a:pt x="387" y="13"/>
                  </a:lnTo>
                  <a:lnTo>
                    <a:pt x="381" y="10"/>
                  </a:lnTo>
                  <a:lnTo>
                    <a:pt x="375" y="6"/>
                  </a:lnTo>
                  <a:lnTo>
                    <a:pt x="368" y="4"/>
                  </a:lnTo>
                  <a:lnTo>
                    <a:pt x="361" y="3"/>
                  </a:lnTo>
                  <a:lnTo>
                    <a:pt x="354" y="1"/>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4749">
              <a:extLst>
                <a:ext uri="{FF2B5EF4-FFF2-40B4-BE49-F238E27FC236}">
                  <a16:creationId xmlns:a16="http://schemas.microsoft.com/office/drawing/2014/main" id="{2AD4B2ED-3FF5-413A-9E75-6FD5885D478D}"/>
                </a:ext>
              </a:extLst>
            </p:cNvPr>
            <p:cNvSpPr>
              <a:spLocks/>
            </p:cNvSpPr>
            <p:nvPr/>
          </p:nvSpPr>
          <p:spPr bwMode="auto">
            <a:xfrm>
              <a:off x="5053013" y="4137025"/>
              <a:ext cx="134938" cy="85725"/>
            </a:xfrm>
            <a:custGeom>
              <a:avLst/>
              <a:gdLst>
                <a:gd name="T0" fmla="*/ 0 w 421"/>
                <a:gd name="T1" fmla="*/ 194 h 270"/>
                <a:gd name="T2" fmla="*/ 0 w 421"/>
                <a:gd name="T3" fmla="*/ 203 h 270"/>
                <a:gd name="T4" fmla="*/ 1 w 421"/>
                <a:gd name="T5" fmla="*/ 209 h 270"/>
                <a:gd name="T6" fmla="*/ 4 w 421"/>
                <a:gd name="T7" fmla="*/ 218 h 270"/>
                <a:gd name="T8" fmla="*/ 6 w 421"/>
                <a:gd name="T9" fmla="*/ 225 h 270"/>
                <a:gd name="T10" fmla="*/ 9 w 421"/>
                <a:gd name="T11" fmla="*/ 230 h 270"/>
                <a:gd name="T12" fmla="*/ 13 w 421"/>
                <a:gd name="T13" fmla="*/ 237 h 270"/>
                <a:gd name="T14" fmla="*/ 17 w 421"/>
                <a:gd name="T15" fmla="*/ 243 h 270"/>
                <a:gd name="T16" fmla="*/ 22 w 421"/>
                <a:gd name="T17" fmla="*/ 248 h 270"/>
                <a:gd name="T18" fmla="*/ 27 w 421"/>
                <a:gd name="T19" fmla="*/ 252 h 270"/>
                <a:gd name="T20" fmla="*/ 33 w 421"/>
                <a:gd name="T21" fmla="*/ 257 h 270"/>
                <a:gd name="T22" fmla="*/ 39 w 421"/>
                <a:gd name="T23" fmla="*/ 262 h 270"/>
                <a:gd name="T24" fmla="*/ 45 w 421"/>
                <a:gd name="T25" fmla="*/ 264 h 270"/>
                <a:gd name="T26" fmla="*/ 52 w 421"/>
                <a:gd name="T27" fmla="*/ 266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6 h 270"/>
                <a:gd name="T42" fmla="*/ 374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1 w 421"/>
                <a:gd name="T57" fmla="*/ 230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1" y="209"/>
                  </a:lnTo>
                  <a:lnTo>
                    <a:pt x="4" y="218"/>
                  </a:lnTo>
                  <a:lnTo>
                    <a:pt x="6" y="225"/>
                  </a:lnTo>
                  <a:lnTo>
                    <a:pt x="9" y="230"/>
                  </a:lnTo>
                  <a:lnTo>
                    <a:pt x="13" y="237"/>
                  </a:lnTo>
                  <a:lnTo>
                    <a:pt x="17" y="243"/>
                  </a:lnTo>
                  <a:lnTo>
                    <a:pt x="22" y="248"/>
                  </a:lnTo>
                  <a:lnTo>
                    <a:pt x="27" y="252"/>
                  </a:lnTo>
                  <a:lnTo>
                    <a:pt x="33" y="257"/>
                  </a:lnTo>
                  <a:lnTo>
                    <a:pt x="39" y="262"/>
                  </a:lnTo>
                  <a:lnTo>
                    <a:pt x="45" y="264"/>
                  </a:lnTo>
                  <a:lnTo>
                    <a:pt x="52" y="266"/>
                  </a:lnTo>
                  <a:lnTo>
                    <a:pt x="60" y="269"/>
                  </a:lnTo>
                  <a:lnTo>
                    <a:pt x="67" y="270"/>
                  </a:lnTo>
                  <a:lnTo>
                    <a:pt x="75" y="270"/>
                  </a:lnTo>
                  <a:lnTo>
                    <a:pt x="345" y="270"/>
                  </a:lnTo>
                  <a:lnTo>
                    <a:pt x="353" y="270"/>
                  </a:lnTo>
                  <a:lnTo>
                    <a:pt x="360" y="269"/>
                  </a:lnTo>
                  <a:lnTo>
                    <a:pt x="367" y="266"/>
                  </a:lnTo>
                  <a:lnTo>
                    <a:pt x="374" y="264"/>
                  </a:lnTo>
                  <a:lnTo>
                    <a:pt x="381" y="260"/>
                  </a:lnTo>
                  <a:lnTo>
                    <a:pt x="387" y="257"/>
                  </a:lnTo>
                  <a:lnTo>
                    <a:pt x="393" y="252"/>
                  </a:lnTo>
                  <a:lnTo>
                    <a:pt x="399" y="248"/>
                  </a:lnTo>
                  <a:lnTo>
                    <a:pt x="403" y="243"/>
                  </a:lnTo>
                  <a:lnTo>
                    <a:pt x="408" y="237"/>
                  </a:lnTo>
                  <a:lnTo>
                    <a:pt x="411" y="230"/>
                  </a:lnTo>
                  <a:lnTo>
                    <a:pt x="415" y="225"/>
                  </a:lnTo>
                  <a:lnTo>
                    <a:pt x="417" y="218"/>
                  </a:lnTo>
                  <a:lnTo>
                    <a:pt x="419"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4750">
              <a:extLst>
                <a:ext uri="{FF2B5EF4-FFF2-40B4-BE49-F238E27FC236}">
                  <a16:creationId xmlns:a16="http://schemas.microsoft.com/office/drawing/2014/main" id="{C94F299B-31F2-4CA4-A270-5E5DDD6CEDAA}"/>
                </a:ext>
              </a:extLst>
            </p:cNvPr>
            <p:cNvSpPr>
              <a:spLocks/>
            </p:cNvSpPr>
            <p:nvPr/>
          </p:nvSpPr>
          <p:spPr bwMode="auto">
            <a:xfrm>
              <a:off x="5053013" y="4089400"/>
              <a:ext cx="134938" cy="38100"/>
            </a:xfrm>
            <a:custGeom>
              <a:avLst/>
              <a:gdLst>
                <a:gd name="T0" fmla="*/ 345 w 421"/>
                <a:gd name="T1" fmla="*/ 0 h 121"/>
                <a:gd name="T2" fmla="*/ 75 w 421"/>
                <a:gd name="T3" fmla="*/ 0 h 121"/>
                <a:gd name="T4" fmla="*/ 67 w 421"/>
                <a:gd name="T5" fmla="*/ 1 h 121"/>
                <a:gd name="T6" fmla="*/ 60 w 421"/>
                <a:gd name="T7" fmla="*/ 3 h 121"/>
                <a:gd name="T8" fmla="*/ 52 w 421"/>
                <a:gd name="T9" fmla="*/ 4 h 121"/>
                <a:gd name="T10" fmla="*/ 45 w 421"/>
                <a:gd name="T11" fmla="*/ 6 h 121"/>
                <a:gd name="T12" fmla="*/ 39 w 421"/>
                <a:gd name="T13" fmla="*/ 10 h 121"/>
                <a:gd name="T14" fmla="*/ 33 w 421"/>
                <a:gd name="T15" fmla="*/ 13 h 121"/>
                <a:gd name="T16" fmla="*/ 27 w 421"/>
                <a:gd name="T17" fmla="*/ 18 h 121"/>
                <a:gd name="T18" fmla="*/ 22 w 421"/>
                <a:gd name="T19" fmla="*/ 22 h 121"/>
                <a:gd name="T20" fmla="*/ 17 w 421"/>
                <a:gd name="T21" fmla="*/ 28 h 121"/>
                <a:gd name="T22" fmla="*/ 13 w 421"/>
                <a:gd name="T23" fmla="*/ 34 h 121"/>
                <a:gd name="T24" fmla="*/ 9 w 421"/>
                <a:gd name="T25" fmla="*/ 40 h 121"/>
                <a:gd name="T26" fmla="*/ 6 w 421"/>
                <a:gd name="T27" fmla="*/ 47 h 121"/>
                <a:gd name="T28" fmla="*/ 4 w 421"/>
                <a:gd name="T29" fmla="*/ 54 h 121"/>
                <a:gd name="T30" fmla="*/ 1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19 w 421"/>
                <a:gd name="T45" fmla="*/ 61 h 121"/>
                <a:gd name="T46" fmla="*/ 417 w 421"/>
                <a:gd name="T47" fmla="*/ 54 h 121"/>
                <a:gd name="T48" fmla="*/ 415 w 421"/>
                <a:gd name="T49" fmla="*/ 47 h 121"/>
                <a:gd name="T50" fmla="*/ 411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4 w 421"/>
                <a:gd name="T65" fmla="*/ 6 h 121"/>
                <a:gd name="T66" fmla="*/ 367 w 421"/>
                <a:gd name="T67" fmla="*/ 4 h 121"/>
                <a:gd name="T68" fmla="*/ 360 w 421"/>
                <a:gd name="T69" fmla="*/ 3 h 121"/>
                <a:gd name="T70" fmla="*/ 353 w 421"/>
                <a:gd name="T71" fmla="*/ 1 h 121"/>
                <a:gd name="T72" fmla="*/ 345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5" y="0"/>
                  </a:moveTo>
                  <a:lnTo>
                    <a:pt x="75" y="0"/>
                  </a:lnTo>
                  <a:lnTo>
                    <a:pt x="67" y="1"/>
                  </a:lnTo>
                  <a:lnTo>
                    <a:pt x="60" y="3"/>
                  </a:lnTo>
                  <a:lnTo>
                    <a:pt x="52" y="4"/>
                  </a:lnTo>
                  <a:lnTo>
                    <a:pt x="45" y="6"/>
                  </a:lnTo>
                  <a:lnTo>
                    <a:pt x="39" y="10"/>
                  </a:lnTo>
                  <a:lnTo>
                    <a:pt x="33" y="13"/>
                  </a:lnTo>
                  <a:lnTo>
                    <a:pt x="27" y="18"/>
                  </a:lnTo>
                  <a:lnTo>
                    <a:pt x="22" y="22"/>
                  </a:lnTo>
                  <a:lnTo>
                    <a:pt x="17" y="28"/>
                  </a:lnTo>
                  <a:lnTo>
                    <a:pt x="13" y="34"/>
                  </a:lnTo>
                  <a:lnTo>
                    <a:pt x="9" y="40"/>
                  </a:lnTo>
                  <a:lnTo>
                    <a:pt x="6" y="47"/>
                  </a:lnTo>
                  <a:lnTo>
                    <a:pt x="4" y="54"/>
                  </a:lnTo>
                  <a:lnTo>
                    <a:pt x="1" y="61"/>
                  </a:lnTo>
                  <a:lnTo>
                    <a:pt x="0" y="67"/>
                  </a:lnTo>
                  <a:lnTo>
                    <a:pt x="0" y="76"/>
                  </a:lnTo>
                  <a:lnTo>
                    <a:pt x="0" y="121"/>
                  </a:lnTo>
                  <a:lnTo>
                    <a:pt x="421" y="121"/>
                  </a:lnTo>
                  <a:lnTo>
                    <a:pt x="421" y="76"/>
                  </a:lnTo>
                  <a:lnTo>
                    <a:pt x="421" y="67"/>
                  </a:lnTo>
                  <a:lnTo>
                    <a:pt x="419" y="61"/>
                  </a:lnTo>
                  <a:lnTo>
                    <a:pt x="417" y="54"/>
                  </a:lnTo>
                  <a:lnTo>
                    <a:pt x="415" y="47"/>
                  </a:lnTo>
                  <a:lnTo>
                    <a:pt x="411" y="40"/>
                  </a:lnTo>
                  <a:lnTo>
                    <a:pt x="408" y="34"/>
                  </a:lnTo>
                  <a:lnTo>
                    <a:pt x="403" y="28"/>
                  </a:lnTo>
                  <a:lnTo>
                    <a:pt x="399" y="22"/>
                  </a:lnTo>
                  <a:lnTo>
                    <a:pt x="393" y="18"/>
                  </a:lnTo>
                  <a:lnTo>
                    <a:pt x="387" y="13"/>
                  </a:lnTo>
                  <a:lnTo>
                    <a:pt x="381" y="10"/>
                  </a:lnTo>
                  <a:lnTo>
                    <a:pt x="374" y="6"/>
                  </a:lnTo>
                  <a:lnTo>
                    <a:pt x="367" y="4"/>
                  </a:lnTo>
                  <a:lnTo>
                    <a:pt x="360" y="3"/>
                  </a:lnTo>
                  <a:lnTo>
                    <a:pt x="353" y="1"/>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descr="Icon of mobile phone and speech bubble.">
            <a:extLst>
              <a:ext uri="{FF2B5EF4-FFF2-40B4-BE49-F238E27FC236}">
                <a16:creationId xmlns:a16="http://schemas.microsoft.com/office/drawing/2014/main" id="{67EBF40E-2836-4B56-82CA-B0AE5592616F}"/>
              </a:ext>
            </a:extLst>
          </p:cNvPr>
          <p:cNvGrpSpPr/>
          <p:nvPr/>
        </p:nvGrpSpPr>
        <p:grpSpPr>
          <a:xfrm>
            <a:off x="6564709" y="1373740"/>
            <a:ext cx="277813" cy="276225"/>
            <a:chOff x="6105525" y="1922463"/>
            <a:chExt cx="277813" cy="276225"/>
          </a:xfrm>
          <a:solidFill>
            <a:schemeClr val="bg1"/>
          </a:solidFill>
        </p:grpSpPr>
        <p:sp>
          <p:nvSpPr>
            <p:cNvPr id="102" name="Freeform 2023">
              <a:extLst>
                <a:ext uri="{FF2B5EF4-FFF2-40B4-BE49-F238E27FC236}">
                  <a16:creationId xmlns:a16="http://schemas.microsoft.com/office/drawing/2014/main" id="{8A677BB9-7FF5-46F1-AA35-A8280C80A687}"/>
                </a:ext>
              </a:extLst>
            </p:cNvPr>
            <p:cNvSpPr>
              <a:spLocks noEditPoints="1"/>
            </p:cNvSpPr>
            <p:nvPr/>
          </p:nvSpPr>
          <p:spPr bwMode="auto">
            <a:xfrm>
              <a:off x="6105525" y="1960563"/>
              <a:ext cx="96838" cy="47625"/>
            </a:xfrm>
            <a:custGeom>
              <a:avLst/>
              <a:gdLst>
                <a:gd name="T0" fmla="*/ 195 w 303"/>
                <a:gd name="T1" fmla="*/ 105 h 150"/>
                <a:gd name="T2" fmla="*/ 165 w 303"/>
                <a:gd name="T3" fmla="*/ 105 h 150"/>
                <a:gd name="T4" fmla="*/ 162 w 303"/>
                <a:gd name="T5" fmla="*/ 105 h 150"/>
                <a:gd name="T6" fmla="*/ 160 w 303"/>
                <a:gd name="T7" fmla="*/ 104 h 150"/>
                <a:gd name="T8" fmla="*/ 157 w 303"/>
                <a:gd name="T9" fmla="*/ 103 h 150"/>
                <a:gd name="T10" fmla="*/ 155 w 303"/>
                <a:gd name="T11" fmla="*/ 101 h 150"/>
                <a:gd name="T12" fmla="*/ 153 w 303"/>
                <a:gd name="T13" fmla="*/ 98 h 150"/>
                <a:gd name="T14" fmla="*/ 151 w 303"/>
                <a:gd name="T15" fmla="*/ 96 h 150"/>
                <a:gd name="T16" fmla="*/ 151 w 303"/>
                <a:gd name="T17" fmla="*/ 93 h 150"/>
                <a:gd name="T18" fmla="*/ 150 w 303"/>
                <a:gd name="T19" fmla="*/ 90 h 150"/>
                <a:gd name="T20" fmla="*/ 151 w 303"/>
                <a:gd name="T21" fmla="*/ 88 h 150"/>
                <a:gd name="T22" fmla="*/ 151 w 303"/>
                <a:gd name="T23" fmla="*/ 85 h 150"/>
                <a:gd name="T24" fmla="*/ 153 w 303"/>
                <a:gd name="T25" fmla="*/ 82 h 150"/>
                <a:gd name="T26" fmla="*/ 155 w 303"/>
                <a:gd name="T27" fmla="*/ 80 h 150"/>
                <a:gd name="T28" fmla="*/ 157 w 303"/>
                <a:gd name="T29" fmla="*/ 78 h 150"/>
                <a:gd name="T30" fmla="*/ 160 w 303"/>
                <a:gd name="T31" fmla="*/ 77 h 150"/>
                <a:gd name="T32" fmla="*/ 162 w 303"/>
                <a:gd name="T33" fmla="*/ 76 h 150"/>
                <a:gd name="T34" fmla="*/ 165 w 303"/>
                <a:gd name="T35" fmla="*/ 75 h 150"/>
                <a:gd name="T36" fmla="*/ 195 w 303"/>
                <a:gd name="T37" fmla="*/ 75 h 150"/>
                <a:gd name="T38" fmla="*/ 199 w 303"/>
                <a:gd name="T39" fmla="*/ 76 h 150"/>
                <a:gd name="T40" fmla="*/ 202 w 303"/>
                <a:gd name="T41" fmla="*/ 77 h 150"/>
                <a:gd name="T42" fmla="*/ 204 w 303"/>
                <a:gd name="T43" fmla="*/ 78 h 150"/>
                <a:gd name="T44" fmla="*/ 206 w 303"/>
                <a:gd name="T45" fmla="*/ 80 h 150"/>
                <a:gd name="T46" fmla="*/ 208 w 303"/>
                <a:gd name="T47" fmla="*/ 82 h 150"/>
                <a:gd name="T48" fmla="*/ 209 w 303"/>
                <a:gd name="T49" fmla="*/ 85 h 150"/>
                <a:gd name="T50" fmla="*/ 210 w 303"/>
                <a:gd name="T51" fmla="*/ 88 h 150"/>
                <a:gd name="T52" fmla="*/ 210 w 303"/>
                <a:gd name="T53" fmla="*/ 90 h 150"/>
                <a:gd name="T54" fmla="*/ 210 w 303"/>
                <a:gd name="T55" fmla="*/ 93 h 150"/>
                <a:gd name="T56" fmla="*/ 209 w 303"/>
                <a:gd name="T57" fmla="*/ 96 h 150"/>
                <a:gd name="T58" fmla="*/ 208 w 303"/>
                <a:gd name="T59" fmla="*/ 98 h 150"/>
                <a:gd name="T60" fmla="*/ 206 w 303"/>
                <a:gd name="T61" fmla="*/ 101 h 150"/>
                <a:gd name="T62" fmla="*/ 204 w 303"/>
                <a:gd name="T63" fmla="*/ 103 h 150"/>
                <a:gd name="T64" fmla="*/ 202 w 303"/>
                <a:gd name="T65" fmla="*/ 104 h 150"/>
                <a:gd name="T66" fmla="*/ 199 w 303"/>
                <a:gd name="T67" fmla="*/ 105 h 150"/>
                <a:gd name="T68" fmla="*/ 195 w 303"/>
                <a:gd name="T69" fmla="*/ 105 h 150"/>
                <a:gd name="T70" fmla="*/ 195 w 303"/>
                <a:gd name="T71" fmla="*/ 105 h 150"/>
                <a:gd name="T72" fmla="*/ 300 w 303"/>
                <a:gd name="T73" fmla="*/ 135 h 150"/>
                <a:gd name="T74" fmla="*/ 300 w 303"/>
                <a:gd name="T75" fmla="*/ 0 h 150"/>
                <a:gd name="T76" fmla="*/ 90 w 303"/>
                <a:gd name="T77" fmla="*/ 0 h 150"/>
                <a:gd name="T78" fmla="*/ 82 w 303"/>
                <a:gd name="T79" fmla="*/ 1 h 150"/>
                <a:gd name="T80" fmla="*/ 72 w 303"/>
                <a:gd name="T81" fmla="*/ 2 h 150"/>
                <a:gd name="T82" fmla="*/ 63 w 303"/>
                <a:gd name="T83" fmla="*/ 4 h 150"/>
                <a:gd name="T84" fmla="*/ 55 w 303"/>
                <a:gd name="T85" fmla="*/ 7 h 150"/>
                <a:gd name="T86" fmla="*/ 47 w 303"/>
                <a:gd name="T87" fmla="*/ 10 h 150"/>
                <a:gd name="T88" fmla="*/ 40 w 303"/>
                <a:gd name="T89" fmla="*/ 15 h 150"/>
                <a:gd name="T90" fmla="*/ 32 w 303"/>
                <a:gd name="T91" fmla="*/ 20 h 150"/>
                <a:gd name="T92" fmla="*/ 27 w 303"/>
                <a:gd name="T93" fmla="*/ 27 h 150"/>
                <a:gd name="T94" fmla="*/ 20 w 303"/>
                <a:gd name="T95" fmla="*/ 33 h 150"/>
                <a:gd name="T96" fmla="*/ 15 w 303"/>
                <a:gd name="T97" fmla="*/ 39 h 150"/>
                <a:gd name="T98" fmla="*/ 11 w 303"/>
                <a:gd name="T99" fmla="*/ 47 h 150"/>
                <a:gd name="T100" fmla="*/ 8 w 303"/>
                <a:gd name="T101" fmla="*/ 54 h 150"/>
                <a:gd name="T102" fmla="*/ 4 w 303"/>
                <a:gd name="T103" fmla="*/ 63 h 150"/>
                <a:gd name="T104" fmla="*/ 2 w 303"/>
                <a:gd name="T105" fmla="*/ 72 h 150"/>
                <a:gd name="T106" fmla="*/ 1 w 303"/>
                <a:gd name="T107" fmla="*/ 81 h 150"/>
                <a:gd name="T108" fmla="*/ 0 w 303"/>
                <a:gd name="T109" fmla="*/ 90 h 150"/>
                <a:gd name="T110" fmla="*/ 0 w 303"/>
                <a:gd name="T111" fmla="*/ 150 h 150"/>
                <a:gd name="T112" fmla="*/ 303 w 303"/>
                <a:gd name="T113" fmla="*/ 150 h 150"/>
                <a:gd name="T114" fmla="*/ 301 w 303"/>
                <a:gd name="T115" fmla="*/ 144 h 150"/>
                <a:gd name="T116" fmla="*/ 300 w 303"/>
                <a:gd name="T117" fmla="*/ 135 h 150"/>
                <a:gd name="T118" fmla="*/ 300 w 303"/>
                <a:gd name="T119"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3" h="150">
                  <a:moveTo>
                    <a:pt x="195" y="105"/>
                  </a:moveTo>
                  <a:lnTo>
                    <a:pt x="165" y="105"/>
                  </a:lnTo>
                  <a:lnTo>
                    <a:pt x="162" y="105"/>
                  </a:lnTo>
                  <a:lnTo>
                    <a:pt x="160" y="104"/>
                  </a:lnTo>
                  <a:lnTo>
                    <a:pt x="157" y="103"/>
                  </a:lnTo>
                  <a:lnTo>
                    <a:pt x="155" y="101"/>
                  </a:lnTo>
                  <a:lnTo>
                    <a:pt x="153" y="98"/>
                  </a:lnTo>
                  <a:lnTo>
                    <a:pt x="151" y="96"/>
                  </a:lnTo>
                  <a:lnTo>
                    <a:pt x="151" y="93"/>
                  </a:lnTo>
                  <a:lnTo>
                    <a:pt x="150" y="90"/>
                  </a:lnTo>
                  <a:lnTo>
                    <a:pt x="151" y="88"/>
                  </a:lnTo>
                  <a:lnTo>
                    <a:pt x="151" y="85"/>
                  </a:lnTo>
                  <a:lnTo>
                    <a:pt x="153" y="82"/>
                  </a:lnTo>
                  <a:lnTo>
                    <a:pt x="155" y="80"/>
                  </a:lnTo>
                  <a:lnTo>
                    <a:pt x="157" y="78"/>
                  </a:lnTo>
                  <a:lnTo>
                    <a:pt x="160" y="77"/>
                  </a:lnTo>
                  <a:lnTo>
                    <a:pt x="162" y="76"/>
                  </a:lnTo>
                  <a:lnTo>
                    <a:pt x="165" y="75"/>
                  </a:lnTo>
                  <a:lnTo>
                    <a:pt x="195" y="75"/>
                  </a:lnTo>
                  <a:lnTo>
                    <a:pt x="199" y="76"/>
                  </a:lnTo>
                  <a:lnTo>
                    <a:pt x="202" y="77"/>
                  </a:lnTo>
                  <a:lnTo>
                    <a:pt x="204" y="78"/>
                  </a:lnTo>
                  <a:lnTo>
                    <a:pt x="206" y="80"/>
                  </a:lnTo>
                  <a:lnTo>
                    <a:pt x="208" y="82"/>
                  </a:lnTo>
                  <a:lnTo>
                    <a:pt x="209" y="85"/>
                  </a:lnTo>
                  <a:lnTo>
                    <a:pt x="210" y="88"/>
                  </a:lnTo>
                  <a:lnTo>
                    <a:pt x="210" y="90"/>
                  </a:lnTo>
                  <a:lnTo>
                    <a:pt x="210" y="93"/>
                  </a:lnTo>
                  <a:lnTo>
                    <a:pt x="209" y="96"/>
                  </a:lnTo>
                  <a:lnTo>
                    <a:pt x="208" y="98"/>
                  </a:lnTo>
                  <a:lnTo>
                    <a:pt x="206" y="101"/>
                  </a:lnTo>
                  <a:lnTo>
                    <a:pt x="204" y="103"/>
                  </a:lnTo>
                  <a:lnTo>
                    <a:pt x="202" y="104"/>
                  </a:lnTo>
                  <a:lnTo>
                    <a:pt x="199" y="105"/>
                  </a:lnTo>
                  <a:lnTo>
                    <a:pt x="195" y="105"/>
                  </a:lnTo>
                  <a:lnTo>
                    <a:pt x="195" y="105"/>
                  </a:lnTo>
                  <a:close/>
                  <a:moveTo>
                    <a:pt x="300" y="135"/>
                  </a:moveTo>
                  <a:lnTo>
                    <a:pt x="300" y="0"/>
                  </a:lnTo>
                  <a:lnTo>
                    <a:pt x="90" y="0"/>
                  </a:lnTo>
                  <a:lnTo>
                    <a:pt x="82" y="1"/>
                  </a:lnTo>
                  <a:lnTo>
                    <a:pt x="72" y="2"/>
                  </a:lnTo>
                  <a:lnTo>
                    <a:pt x="63" y="4"/>
                  </a:lnTo>
                  <a:lnTo>
                    <a:pt x="55" y="7"/>
                  </a:lnTo>
                  <a:lnTo>
                    <a:pt x="47" y="10"/>
                  </a:lnTo>
                  <a:lnTo>
                    <a:pt x="40" y="15"/>
                  </a:lnTo>
                  <a:lnTo>
                    <a:pt x="32" y="20"/>
                  </a:lnTo>
                  <a:lnTo>
                    <a:pt x="27" y="27"/>
                  </a:lnTo>
                  <a:lnTo>
                    <a:pt x="20" y="33"/>
                  </a:lnTo>
                  <a:lnTo>
                    <a:pt x="15" y="39"/>
                  </a:lnTo>
                  <a:lnTo>
                    <a:pt x="11" y="47"/>
                  </a:lnTo>
                  <a:lnTo>
                    <a:pt x="8" y="54"/>
                  </a:lnTo>
                  <a:lnTo>
                    <a:pt x="4" y="63"/>
                  </a:lnTo>
                  <a:lnTo>
                    <a:pt x="2" y="72"/>
                  </a:lnTo>
                  <a:lnTo>
                    <a:pt x="1" y="81"/>
                  </a:lnTo>
                  <a:lnTo>
                    <a:pt x="0" y="90"/>
                  </a:lnTo>
                  <a:lnTo>
                    <a:pt x="0" y="150"/>
                  </a:lnTo>
                  <a:lnTo>
                    <a:pt x="303" y="150"/>
                  </a:lnTo>
                  <a:lnTo>
                    <a:pt x="301" y="144"/>
                  </a:lnTo>
                  <a:lnTo>
                    <a:pt x="300" y="135"/>
                  </a:lnTo>
                  <a:lnTo>
                    <a:pt x="300"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2024">
              <a:extLst>
                <a:ext uri="{FF2B5EF4-FFF2-40B4-BE49-F238E27FC236}">
                  <a16:creationId xmlns:a16="http://schemas.microsoft.com/office/drawing/2014/main" id="{A089C24C-3669-4556-BCE2-1150BE6C011A}"/>
                </a:ext>
              </a:extLst>
            </p:cNvPr>
            <p:cNvSpPr>
              <a:spLocks noEditPoints="1"/>
            </p:cNvSpPr>
            <p:nvPr/>
          </p:nvSpPr>
          <p:spPr bwMode="auto">
            <a:xfrm>
              <a:off x="6105525" y="2151063"/>
              <a:ext cx="142875" cy="47625"/>
            </a:xfrm>
            <a:custGeom>
              <a:avLst/>
              <a:gdLst>
                <a:gd name="T0" fmla="*/ 231 w 451"/>
                <a:gd name="T1" fmla="*/ 25 h 150"/>
                <a:gd name="T2" fmla="*/ 242 w 451"/>
                <a:gd name="T3" fmla="*/ 31 h 150"/>
                <a:gd name="T4" fmla="*/ 252 w 451"/>
                <a:gd name="T5" fmla="*/ 39 h 150"/>
                <a:gd name="T6" fmla="*/ 258 w 451"/>
                <a:gd name="T7" fmla="*/ 52 h 150"/>
                <a:gd name="T8" fmla="*/ 258 w 451"/>
                <a:gd name="T9" fmla="*/ 65 h 150"/>
                <a:gd name="T10" fmla="*/ 252 w 451"/>
                <a:gd name="T11" fmla="*/ 78 h 150"/>
                <a:gd name="T12" fmla="*/ 242 w 451"/>
                <a:gd name="T13" fmla="*/ 86 h 150"/>
                <a:gd name="T14" fmla="*/ 231 w 451"/>
                <a:gd name="T15" fmla="*/ 92 h 150"/>
                <a:gd name="T16" fmla="*/ 217 w 451"/>
                <a:gd name="T17" fmla="*/ 92 h 150"/>
                <a:gd name="T18" fmla="*/ 205 w 451"/>
                <a:gd name="T19" fmla="*/ 86 h 150"/>
                <a:gd name="T20" fmla="*/ 195 w 451"/>
                <a:gd name="T21" fmla="*/ 78 h 150"/>
                <a:gd name="T22" fmla="*/ 190 w 451"/>
                <a:gd name="T23" fmla="*/ 66 h 150"/>
                <a:gd name="T24" fmla="*/ 190 w 451"/>
                <a:gd name="T25" fmla="*/ 52 h 150"/>
                <a:gd name="T26" fmla="*/ 195 w 451"/>
                <a:gd name="T27" fmla="*/ 39 h 150"/>
                <a:gd name="T28" fmla="*/ 205 w 451"/>
                <a:gd name="T29" fmla="*/ 31 h 150"/>
                <a:gd name="T30" fmla="*/ 217 w 451"/>
                <a:gd name="T31" fmla="*/ 25 h 150"/>
                <a:gd name="T32" fmla="*/ 224 w 451"/>
                <a:gd name="T33" fmla="*/ 24 h 150"/>
                <a:gd name="T34" fmla="*/ 1 w 451"/>
                <a:gd name="T35" fmla="*/ 68 h 150"/>
                <a:gd name="T36" fmla="*/ 4 w 451"/>
                <a:gd name="T37" fmla="*/ 85 h 150"/>
                <a:gd name="T38" fmla="*/ 11 w 451"/>
                <a:gd name="T39" fmla="*/ 102 h 150"/>
                <a:gd name="T40" fmla="*/ 20 w 451"/>
                <a:gd name="T41" fmla="*/ 116 h 150"/>
                <a:gd name="T42" fmla="*/ 33 w 451"/>
                <a:gd name="T43" fmla="*/ 129 h 150"/>
                <a:gd name="T44" fmla="*/ 47 w 451"/>
                <a:gd name="T45" fmla="*/ 139 h 150"/>
                <a:gd name="T46" fmla="*/ 63 w 451"/>
                <a:gd name="T47" fmla="*/ 145 h 150"/>
                <a:gd name="T48" fmla="*/ 82 w 451"/>
                <a:gd name="T49" fmla="*/ 149 h 150"/>
                <a:gd name="T50" fmla="*/ 360 w 451"/>
                <a:gd name="T51" fmla="*/ 150 h 150"/>
                <a:gd name="T52" fmla="*/ 379 w 451"/>
                <a:gd name="T53" fmla="*/ 148 h 150"/>
                <a:gd name="T54" fmla="*/ 395 w 451"/>
                <a:gd name="T55" fmla="*/ 143 h 150"/>
                <a:gd name="T56" fmla="*/ 409 w 451"/>
                <a:gd name="T57" fmla="*/ 135 h 150"/>
                <a:gd name="T58" fmla="*/ 422 w 451"/>
                <a:gd name="T59" fmla="*/ 124 h 150"/>
                <a:gd name="T60" fmla="*/ 433 w 451"/>
                <a:gd name="T61" fmla="*/ 111 h 150"/>
                <a:gd name="T62" fmla="*/ 442 w 451"/>
                <a:gd name="T63" fmla="*/ 96 h 150"/>
                <a:gd name="T64" fmla="*/ 447 w 451"/>
                <a:gd name="T65" fmla="*/ 79 h 150"/>
                <a:gd name="T66" fmla="*/ 451 w 451"/>
                <a:gd name="T67" fmla="*/ 60 h 150"/>
                <a:gd name="T68" fmla="*/ 0 w 451"/>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1" h="150">
                  <a:moveTo>
                    <a:pt x="224" y="24"/>
                  </a:moveTo>
                  <a:lnTo>
                    <a:pt x="231" y="25"/>
                  </a:lnTo>
                  <a:lnTo>
                    <a:pt x="237" y="27"/>
                  </a:lnTo>
                  <a:lnTo>
                    <a:pt x="242" y="31"/>
                  </a:lnTo>
                  <a:lnTo>
                    <a:pt x="248" y="35"/>
                  </a:lnTo>
                  <a:lnTo>
                    <a:pt x="252" y="39"/>
                  </a:lnTo>
                  <a:lnTo>
                    <a:pt x="255" y="46"/>
                  </a:lnTo>
                  <a:lnTo>
                    <a:pt x="258" y="52"/>
                  </a:lnTo>
                  <a:lnTo>
                    <a:pt x="258" y="59"/>
                  </a:lnTo>
                  <a:lnTo>
                    <a:pt x="258" y="65"/>
                  </a:lnTo>
                  <a:lnTo>
                    <a:pt x="255" y="71"/>
                  </a:lnTo>
                  <a:lnTo>
                    <a:pt x="252" y="78"/>
                  </a:lnTo>
                  <a:lnTo>
                    <a:pt x="248" y="83"/>
                  </a:lnTo>
                  <a:lnTo>
                    <a:pt x="242" y="86"/>
                  </a:lnTo>
                  <a:lnTo>
                    <a:pt x="237" y="90"/>
                  </a:lnTo>
                  <a:lnTo>
                    <a:pt x="231" y="92"/>
                  </a:lnTo>
                  <a:lnTo>
                    <a:pt x="224" y="93"/>
                  </a:lnTo>
                  <a:lnTo>
                    <a:pt x="217" y="92"/>
                  </a:lnTo>
                  <a:lnTo>
                    <a:pt x="210" y="90"/>
                  </a:lnTo>
                  <a:lnTo>
                    <a:pt x="205" y="86"/>
                  </a:lnTo>
                  <a:lnTo>
                    <a:pt x="200" y="83"/>
                  </a:lnTo>
                  <a:lnTo>
                    <a:pt x="195" y="78"/>
                  </a:lnTo>
                  <a:lnTo>
                    <a:pt x="192" y="71"/>
                  </a:lnTo>
                  <a:lnTo>
                    <a:pt x="190" y="66"/>
                  </a:lnTo>
                  <a:lnTo>
                    <a:pt x="190" y="59"/>
                  </a:lnTo>
                  <a:lnTo>
                    <a:pt x="190" y="52"/>
                  </a:lnTo>
                  <a:lnTo>
                    <a:pt x="192" y="46"/>
                  </a:lnTo>
                  <a:lnTo>
                    <a:pt x="195" y="39"/>
                  </a:lnTo>
                  <a:lnTo>
                    <a:pt x="200" y="35"/>
                  </a:lnTo>
                  <a:lnTo>
                    <a:pt x="205" y="31"/>
                  </a:lnTo>
                  <a:lnTo>
                    <a:pt x="210" y="27"/>
                  </a:lnTo>
                  <a:lnTo>
                    <a:pt x="217" y="25"/>
                  </a:lnTo>
                  <a:lnTo>
                    <a:pt x="224" y="24"/>
                  </a:lnTo>
                  <a:lnTo>
                    <a:pt x="224" y="24"/>
                  </a:lnTo>
                  <a:close/>
                  <a:moveTo>
                    <a:pt x="0" y="59"/>
                  </a:moveTo>
                  <a:lnTo>
                    <a:pt x="1" y="68"/>
                  </a:lnTo>
                  <a:lnTo>
                    <a:pt x="2" y="77"/>
                  </a:lnTo>
                  <a:lnTo>
                    <a:pt x="4" y="85"/>
                  </a:lnTo>
                  <a:lnTo>
                    <a:pt x="8" y="94"/>
                  </a:lnTo>
                  <a:lnTo>
                    <a:pt x="11" y="102"/>
                  </a:lnTo>
                  <a:lnTo>
                    <a:pt x="16" y="109"/>
                  </a:lnTo>
                  <a:lnTo>
                    <a:pt x="20" y="116"/>
                  </a:lnTo>
                  <a:lnTo>
                    <a:pt x="27" y="123"/>
                  </a:lnTo>
                  <a:lnTo>
                    <a:pt x="33" y="129"/>
                  </a:lnTo>
                  <a:lnTo>
                    <a:pt x="40" y="134"/>
                  </a:lnTo>
                  <a:lnTo>
                    <a:pt x="47" y="139"/>
                  </a:lnTo>
                  <a:lnTo>
                    <a:pt x="56" y="142"/>
                  </a:lnTo>
                  <a:lnTo>
                    <a:pt x="63" y="145"/>
                  </a:lnTo>
                  <a:lnTo>
                    <a:pt x="72" y="148"/>
                  </a:lnTo>
                  <a:lnTo>
                    <a:pt x="82" y="149"/>
                  </a:lnTo>
                  <a:lnTo>
                    <a:pt x="90" y="150"/>
                  </a:lnTo>
                  <a:lnTo>
                    <a:pt x="360" y="150"/>
                  </a:lnTo>
                  <a:lnTo>
                    <a:pt x="370" y="149"/>
                  </a:lnTo>
                  <a:lnTo>
                    <a:pt x="379" y="148"/>
                  </a:lnTo>
                  <a:lnTo>
                    <a:pt x="386" y="145"/>
                  </a:lnTo>
                  <a:lnTo>
                    <a:pt x="395" y="143"/>
                  </a:lnTo>
                  <a:lnTo>
                    <a:pt x="402" y="139"/>
                  </a:lnTo>
                  <a:lnTo>
                    <a:pt x="409" y="135"/>
                  </a:lnTo>
                  <a:lnTo>
                    <a:pt x="415" y="130"/>
                  </a:lnTo>
                  <a:lnTo>
                    <a:pt x="422" y="124"/>
                  </a:lnTo>
                  <a:lnTo>
                    <a:pt x="428" y="117"/>
                  </a:lnTo>
                  <a:lnTo>
                    <a:pt x="433" y="111"/>
                  </a:lnTo>
                  <a:lnTo>
                    <a:pt x="438" y="104"/>
                  </a:lnTo>
                  <a:lnTo>
                    <a:pt x="442" y="96"/>
                  </a:lnTo>
                  <a:lnTo>
                    <a:pt x="445" y="87"/>
                  </a:lnTo>
                  <a:lnTo>
                    <a:pt x="447" y="79"/>
                  </a:lnTo>
                  <a:lnTo>
                    <a:pt x="449" y="69"/>
                  </a:lnTo>
                  <a:lnTo>
                    <a:pt x="451" y="60"/>
                  </a:lnTo>
                  <a:lnTo>
                    <a:pt x="451" y="0"/>
                  </a:lnTo>
                  <a:lnTo>
                    <a:pt x="0" y="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2025">
              <a:extLst>
                <a:ext uri="{FF2B5EF4-FFF2-40B4-BE49-F238E27FC236}">
                  <a16:creationId xmlns:a16="http://schemas.microsoft.com/office/drawing/2014/main" id="{AD44BCFE-381C-4084-BB3E-AC4E2D2DE4A0}"/>
                </a:ext>
              </a:extLst>
            </p:cNvPr>
            <p:cNvSpPr>
              <a:spLocks/>
            </p:cNvSpPr>
            <p:nvPr/>
          </p:nvSpPr>
          <p:spPr bwMode="auto">
            <a:xfrm>
              <a:off x="6105525" y="2017713"/>
              <a:ext cx="142875" cy="123825"/>
            </a:xfrm>
            <a:custGeom>
              <a:avLst/>
              <a:gdLst>
                <a:gd name="T0" fmla="*/ 318 w 451"/>
                <a:gd name="T1" fmla="*/ 0 h 390"/>
                <a:gd name="T2" fmla="*/ 30 w 451"/>
                <a:gd name="T3" fmla="*/ 0 h 390"/>
                <a:gd name="T4" fmla="*/ 0 w 451"/>
                <a:gd name="T5" fmla="*/ 0 h 390"/>
                <a:gd name="T6" fmla="*/ 0 w 451"/>
                <a:gd name="T7" fmla="*/ 390 h 390"/>
                <a:gd name="T8" fmla="*/ 451 w 451"/>
                <a:gd name="T9" fmla="*/ 390 h 390"/>
                <a:gd name="T10" fmla="*/ 451 w 451"/>
                <a:gd name="T11" fmla="*/ 30 h 390"/>
                <a:gd name="T12" fmla="*/ 375 w 451"/>
                <a:gd name="T13" fmla="*/ 30 h 390"/>
                <a:gd name="T14" fmla="*/ 367 w 451"/>
                <a:gd name="T15" fmla="*/ 29 h 390"/>
                <a:gd name="T16" fmla="*/ 359 w 451"/>
                <a:gd name="T17" fmla="*/ 27 h 390"/>
                <a:gd name="T18" fmla="*/ 351 w 451"/>
                <a:gd name="T19" fmla="*/ 25 h 390"/>
                <a:gd name="T20" fmla="*/ 343 w 451"/>
                <a:gd name="T21" fmla="*/ 21 h 390"/>
                <a:gd name="T22" fmla="*/ 336 w 451"/>
                <a:gd name="T23" fmla="*/ 17 h 390"/>
                <a:gd name="T24" fmla="*/ 329 w 451"/>
                <a:gd name="T25" fmla="*/ 12 h 390"/>
                <a:gd name="T26" fmla="*/ 323 w 451"/>
                <a:gd name="T27" fmla="*/ 6 h 390"/>
                <a:gd name="T28" fmla="*/ 318 w 451"/>
                <a:gd name="T2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1" h="390">
                  <a:moveTo>
                    <a:pt x="318" y="0"/>
                  </a:moveTo>
                  <a:lnTo>
                    <a:pt x="30" y="0"/>
                  </a:lnTo>
                  <a:lnTo>
                    <a:pt x="0" y="0"/>
                  </a:lnTo>
                  <a:lnTo>
                    <a:pt x="0" y="390"/>
                  </a:lnTo>
                  <a:lnTo>
                    <a:pt x="451" y="390"/>
                  </a:lnTo>
                  <a:lnTo>
                    <a:pt x="451" y="30"/>
                  </a:lnTo>
                  <a:lnTo>
                    <a:pt x="375" y="30"/>
                  </a:lnTo>
                  <a:lnTo>
                    <a:pt x="367" y="29"/>
                  </a:lnTo>
                  <a:lnTo>
                    <a:pt x="359" y="27"/>
                  </a:lnTo>
                  <a:lnTo>
                    <a:pt x="351" y="25"/>
                  </a:lnTo>
                  <a:lnTo>
                    <a:pt x="343" y="21"/>
                  </a:lnTo>
                  <a:lnTo>
                    <a:pt x="336" y="17"/>
                  </a:lnTo>
                  <a:lnTo>
                    <a:pt x="329" y="12"/>
                  </a:lnTo>
                  <a:lnTo>
                    <a:pt x="323" y="6"/>
                  </a:lnTo>
                  <a:lnTo>
                    <a:pt x="3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2026">
              <a:extLst>
                <a:ext uri="{FF2B5EF4-FFF2-40B4-BE49-F238E27FC236}">
                  <a16:creationId xmlns:a16="http://schemas.microsoft.com/office/drawing/2014/main" id="{53FDEEB6-B7E5-4317-BF5C-105279C6C66B}"/>
                </a:ext>
              </a:extLst>
            </p:cNvPr>
            <p:cNvSpPr>
              <a:spLocks noEditPoints="1"/>
            </p:cNvSpPr>
            <p:nvPr/>
          </p:nvSpPr>
          <p:spPr bwMode="auto">
            <a:xfrm>
              <a:off x="6210300" y="1922463"/>
              <a:ext cx="173038" cy="127000"/>
            </a:xfrm>
            <a:custGeom>
              <a:avLst/>
              <a:gdLst>
                <a:gd name="T0" fmla="*/ 360 w 542"/>
                <a:gd name="T1" fmla="*/ 172 h 400"/>
                <a:gd name="T2" fmla="*/ 351 w 542"/>
                <a:gd name="T3" fmla="*/ 166 h 400"/>
                <a:gd name="T4" fmla="*/ 348 w 542"/>
                <a:gd name="T5" fmla="*/ 155 h 400"/>
                <a:gd name="T6" fmla="*/ 351 w 542"/>
                <a:gd name="T7" fmla="*/ 144 h 400"/>
                <a:gd name="T8" fmla="*/ 360 w 542"/>
                <a:gd name="T9" fmla="*/ 138 h 400"/>
                <a:gd name="T10" fmla="*/ 372 w 542"/>
                <a:gd name="T11" fmla="*/ 137 h 400"/>
                <a:gd name="T12" fmla="*/ 381 w 542"/>
                <a:gd name="T13" fmla="*/ 142 h 400"/>
                <a:gd name="T14" fmla="*/ 385 w 542"/>
                <a:gd name="T15" fmla="*/ 152 h 400"/>
                <a:gd name="T16" fmla="*/ 384 w 542"/>
                <a:gd name="T17" fmla="*/ 163 h 400"/>
                <a:gd name="T18" fmla="*/ 378 w 542"/>
                <a:gd name="T19" fmla="*/ 171 h 400"/>
                <a:gd name="T20" fmla="*/ 367 w 542"/>
                <a:gd name="T21" fmla="*/ 174 h 400"/>
                <a:gd name="T22" fmla="*/ 269 w 542"/>
                <a:gd name="T23" fmla="*/ 174 h 400"/>
                <a:gd name="T24" fmla="*/ 259 w 542"/>
                <a:gd name="T25" fmla="*/ 169 h 400"/>
                <a:gd name="T26" fmla="*/ 254 w 542"/>
                <a:gd name="T27" fmla="*/ 159 h 400"/>
                <a:gd name="T28" fmla="*/ 256 w 542"/>
                <a:gd name="T29" fmla="*/ 148 h 400"/>
                <a:gd name="T30" fmla="*/ 262 w 542"/>
                <a:gd name="T31" fmla="*/ 140 h 400"/>
                <a:gd name="T32" fmla="*/ 273 w 542"/>
                <a:gd name="T33" fmla="*/ 137 h 400"/>
                <a:gd name="T34" fmla="*/ 284 w 542"/>
                <a:gd name="T35" fmla="*/ 140 h 400"/>
                <a:gd name="T36" fmla="*/ 290 w 542"/>
                <a:gd name="T37" fmla="*/ 148 h 400"/>
                <a:gd name="T38" fmla="*/ 291 w 542"/>
                <a:gd name="T39" fmla="*/ 159 h 400"/>
                <a:gd name="T40" fmla="*/ 286 w 542"/>
                <a:gd name="T41" fmla="*/ 169 h 400"/>
                <a:gd name="T42" fmla="*/ 276 w 542"/>
                <a:gd name="T43" fmla="*/ 174 h 400"/>
                <a:gd name="T44" fmla="*/ 177 w 542"/>
                <a:gd name="T45" fmla="*/ 174 h 400"/>
                <a:gd name="T46" fmla="*/ 168 w 542"/>
                <a:gd name="T47" fmla="*/ 171 h 400"/>
                <a:gd name="T48" fmla="*/ 160 w 542"/>
                <a:gd name="T49" fmla="*/ 163 h 400"/>
                <a:gd name="T50" fmla="*/ 159 w 542"/>
                <a:gd name="T51" fmla="*/ 152 h 400"/>
                <a:gd name="T52" fmla="*/ 165 w 542"/>
                <a:gd name="T53" fmla="*/ 142 h 400"/>
                <a:gd name="T54" fmla="*/ 174 w 542"/>
                <a:gd name="T55" fmla="*/ 137 h 400"/>
                <a:gd name="T56" fmla="*/ 185 w 542"/>
                <a:gd name="T57" fmla="*/ 138 h 400"/>
                <a:gd name="T58" fmla="*/ 193 w 542"/>
                <a:gd name="T59" fmla="*/ 144 h 400"/>
                <a:gd name="T60" fmla="*/ 197 w 542"/>
                <a:gd name="T61" fmla="*/ 155 h 400"/>
                <a:gd name="T62" fmla="*/ 193 w 542"/>
                <a:gd name="T63" fmla="*/ 166 h 400"/>
                <a:gd name="T64" fmla="*/ 185 w 542"/>
                <a:gd name="T65" fmla="*/ 173 h 400"/>
                <a:gd name="T66" fmla="*/ 177 w 542"/>
                <a:gd name="T67" fmla="*/ 174 h 400"/>
                <a:gd name="T68" fmla="*/ 37 w 542"/>
                <a:gd name="T69" fmla="*/ 1 h 400"/>
                <a:gd name="T70" fmla="*/ 14 w 542"/>
                <a:gd name="T71" fmla="*/ 14 h 400"/>
                <a:gd name="T72" fmla="*/ 2 w 542"/>
                <a:gd name="T73" fmla="*/ 36 h 400"/>
                <a:gd name="T74" fmla="*/ 2 w 542"/>
                <a:gd name="T75" fmla="*/ 264 h 400"/>
                <a:gd name="T76" fmla="*/ 14 w 542"/>
                <a:gd name="T77" fmla="*/ 287 h 400"/>
                <a:gd name="T78" fmla="*/ 37 w 542"/>
                <a:gd name="T79" fmla="*/ 300 h 400"/>
                <a:gd name="T80" fmla="*/ 91 w 542"/>
                <a:gd name="T81" fmla="*/ 301 h 400"/>
                <a:gd name="T82" fmla="*/ 172 w 542"/>
                <a:gd name="T83" fmla="*/ 302 h 400"/>
                <a:gd name="T84" fmla="*/ 178 w 542"/>
                <a:gd name="T85" fmla="*/ 307 h 400"/>
                <a:gd name="T86" fmla="*/ 182 w 542"/>
                <a:gd name="T87" fmla="*/ 316 h 400"/>
                <a:gd name="T88" fmla="*/ 280 w 542"/>
                <a:gd name="T89" fmla="*/ 303 h 400"/>
                <a:gd name="T90" fmla="*/ 288 w 542"/>
                <a:gd name="T91" fmla="*/ 301 h 400"/>
                <a:gd name="T92" fmla="*/ 513 w 542"/>
                <a:gd name="T93" fmla="*/ 297 h 400"/>
                <a:gd name="T94" fmla="*/ 533 w 542"/>
                <a:gd name="T95" fmla="*/ 280 h 400"/>
                <a:gd name="T96" fmla="*/ 542 w 542"/>
                <a:gd name="T97" fmla="*/ 255 h 400"/>
                <a:gd name="T98" fmla="*/ 538 w 542"/>
                <a:gd name="T99" fmla="*/ 29 h 400"/>
                <a:gd name="T100" fmla="*/ 522 w 542"/>
                <a:gd name="T101" fmla="*/ 8 h 400"/>
                <a:gd name="T102" fmla="*/ 497 w 542"/>
                <a:gd name="T103"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2" h="400">
                  <a:moveTo>
                    <a:pt x="367" y="174"/>
                  </a:moveTo>
                  <a:lnTo>
                    <a:pt x="364" y="174"/>
                  </a:lnTo>
                  <a:lnTo>
                    <a:pt x="360" y="172"/>
                  </a:lnTo>
                  <a:lnTo>
                    <a:pt x="357" y="171"/>
                  </a:lnTo>
                  <a:lnTo>
                    <a:pt x="354" y="169"/>
                  </a:lnTo>
                  <a:lnTo>
                    <a:pt x="351" y="166"/>
                  </a:lnTo>
                  <a:lnTo>
                    <a:pt x="350" y="163"/>
                  </a:lnTo>
                  <a:lnTo>
                    <a:pt x="349" y="159"/>
                  </a:lnTo>
                  <a:lnTo>
                    <a:pt x="348" y="155"/>
                  </a:lnTo>
                  <a:lnTo>
                    <a:pt x="349" y="152"/>
                  </a:lnTo>
                  <a:lnTo>
                    <a:pt x="350" y="148"/>
                  </a:lnTo>
                  <a:lnTo>
                    <a:pt x="351" y="144"/>
                  </a:lnTo>
                  <a:lnTo>
                    <a:pt x="354" y="142"/>
                  </a:lnTo>
                  <a:lnTo>
                    <a:pt x="357" y="140"/>
                  </a:lnTo>
                  <a:lnTo>
                    <a:pt x="360" y="138"/>
                  </a:lnTo>
                  <a:lnTo>
                    <a:pt x="364" y="137"/>
                  </a:lnTo>
                  <a:lnTo>
                    <a:pt x="367" y="137"/>
                  </a:lnTo>
                  <a:lnTo>
                    <a:pt x="372" y="137"/>
                  </a:lnTo>
                  <a:lnTo>
                    <a:pt x="375" y="138"/>
                  </a:lnTo>
                  <a:lnTo>
                    <a:pt x="378" y="140"/>
                  </a:lnTo>
                  <a:lnTo>
                    <a:pt x="381" y="142"/>
                  </a:lnTo>
                  <a:lnTo>
                    <a:pt x="383" y="144"/>
                  </a:lnTo>
                  <a:lnTo>
                    <a:pt x="384" y="148"/>
                  </a:lnTo>
                  <a:lnTo>
                    <a:pt x="385" y="152"/>
                  </a:lnTo>
                  <a:lnTo>
                    <a:pt x="387" y="155"/>
                  </a:lnTo>
                  <a:lnTo>
                    <a:pt x="385" y="159"/>
                  </a:lnTo>
                  <a:lnTo>
                    <a:pt x="384" y="163"/>
                  </a:lnTo>
                  <a:lnTo>
                    <a:pt x="383" y="166"/>
                  </a:lnTo>
                  <a:lnTo>
                    <a:pt x="381" y="169"/>
                  </a:lnTo>
                  <a:lnTo>
                    <a:pt x="378" y="171"/>
                  </a:lnTo>
                  <a:lnTo>
                    <a:pt x="375" y="173"/>
                  </a:lnTo>
                  <a:lnTo>
                    <a:pt x="372" y="174"/>
                  </a:lnTo>
                  <a:lnTo>
                    <a:pt x="367" y="174"/>
                  </a:lnTo>
                  <a:lnTo>
                    <a:pt x="367" y="174"/>
                  </a:lnTo>
                  <a:close/>
                  <a:moveTo>
                    <a:pt x="273" y="174"/>
                  </a:moveTo>
                  <a:lnTo>
                    <a:pt x="269" y="174"/>
                  </a:lnTo>
                  <a:lnTo>
                    <a:pt x="265" y="172"/>
                  </a:lnTo>
                  <a:lnTo>
                    <a:pt x="262" y="171"/>
                  </a:lnTo>
                  <a:lnTo>
                    <a:pt x="259" y="169"/>
                  </a:lnTo>
                  <a:lnTo>
                    <a:pt x="257" y="166"/>
                  </a:lnTo>
                  <a:lnTo>
                    <a:pt x="256" y="163"/>
                  </a:lnTo>
                  <a:lnTo>
                    <a:pt x="254" y="159"/>
                  </a:lnTo>
                  <a:lnTo>
                    <a:pt x="254" y="155"/>
                  </a:lnTo>
                  <a:lnTo>
                    <a:pt x="254" y="152"/>
                  </a:lnTo>
                  <a:lnTo>
                    <a:pt x="256" y="148"/>
                  </a:lnTo>
                  <a:lnTo>
                    <a:pt x="257" y="144"/>
                  </a:lnTo>
                  <a:lnTo>
                    <a:pt x="259" y="142"/>
                  </a:lnTo>
                  <a:lnTo>
                    <a:pt x="262" y="140"/>
                  </a:lnTo>
                  <a:lnTo>
                    <a:pt x="265" y="138"/>
                  </a:lnTo>
                  <a:lnTo>
                    <a:pt x="269" y="137"/>
                  </a:lnTo>
                  <a:lnTo>
                    <a:pt x="273" y="137"/>
                  </a:lnTo>
                  <a:lnTo>
                    <a:pt x="276" y="137"/>
                  </a:lnTo>
                  <a:lnTo>
                    <a:pt x="280" y="138"/>
                  </a:lnTo>
                  <a:lnTo>
                    <a:pt x="284" y="140"/>
                  </a:lnTo>
                  <a:lnTo>
                    <a:pt x="286" y="142"/>
                  </a:lnTo>
                  <a:lnTo>
                    <a:pt x="288" y="144"/>
                  </a:lnTo>
                  <a:lnTo>
                    <a:pt x="290" y="148"/>
                  </a:lnTo>
                  <a:lnTo>
                    <a:pt x="291" y="152"/>
                  </a:lnTo>
                  <a:lnTo>
                    <a:pt x="291" y="155"/>
                  </a:lnTo>
                  <a:lnTo>
                    <a:pt x="291" y="159"/>
                  </a:lnTo>
                  <a:lnTo>
                    <a:pt x="290" y="163"/>
                  </a:lnTo>
                  <a:lnTo>
                    <a:pt x="288" y="166"/>
                  </a:lnTo>
                  <a:lnTo>
                    <a:pt x="286" y="169"/>
                  </a:lnTo>
                  <a:lnTo>
                    <a:pt x="284" y="171"/>
                  </a:lnTo>
                  <a:lnTo>
                    <a:pt x="280" y="173"/>
                  </a:lnTo>
                  <a:lnTo>
                    <a:pt x="276" y="174"/>
                  </a:lnTo>
                  <a:lnTo>
                    <a:pt x="273" y="174"/>
                  </a:lnTo>
                  <a:lnTo>
                    <a:pt x="273" y="174"/>
                  </a:lnTo>
                  <a:close/>
                  <a:moveTo>
                    <a:pt x="177" y="174"/>
                  </a:moveTo>
                  <a:lnTo>
                    <a:pt x="174" y="174"/>
                  </a:lnTo>
                  <a:lnTo>
                    <a:pt x="171" y="172"/>
                  </a:lnTo>
                  <a:lnTo>
                    <a:pt x="168" y="171"/>
                  </a:lnTo>
                  <a:lnTo>
                    <a:pt x="165" y="169"/>
                  </a:lnTo>
                  <a:lnTo>
                    <a:pt x="162" y="166"/>
                  </a:lnTo>
                  <a:lnTo>
                    <a:pt x="160" y="163"/>
                  </a:lnTo>
                  <a:lnTo>
                    <a:pt x="159" y="159"/>
                  </a:lnTo>
                  <a:lnTo>
                    <a:pt x="159" y="155"/>
                  </a:lnTo>
                  <a:lnTo>
                    <a:pt x="159" y="152"/>
                  </a:lnTo>
                  <a:lnTo>
                    <a:pt x="160" y="148"/>
                  </a:lnTo>
                  <a:lnTo>
                    <a:pt x="162" y="144"/>
                  </a:lnTo>
                  <a:lnTo>
                    <a:pt x="165" y="142"/>
                  </a:lnTo>
                  <a:lnTo>
                    <a:pt x="168" y="140"/>
                  </a:lnTo>
                  <a:lnTo>
                    <a:pt x="171" y="138"/>
                  </a:lnTo>
                  <a:lnTo>
                    <a:pt x="174" y="137"/>
                  </a:lnTo>
                  <a:lnTo>
                    <a:pt x="177" y="137"/>
                  </a:lnTo>
                  <a:lnTo>
                    <a:pt x="182" y="137"/>
                  </a:lnTo>
                  <a:lnTo>
                    <a:pt x="185" y="138"/>
                  </a:lnTo>
                  <a:lnTo>
                    <a:pt x="188" y="140"/>
                  </a:lnTo>
                  <a:lnTo>
                    <a:pt x="191" y="142"/>
                  </a:lnTo>
                  <a:lnTo>
                    <a:pt x="193" y="144"/>
                  </a:lnTo>
                  <a:lnTo>
                    <a:pt x="196" y="148"/>
                  </a:lnTo>
                  <a:lnTo>
                    <a:pt x="197" y="152"/>
                  </a:lnTo>
                  <a:lnTo>
                    <a:pt x="197" y="155"/>
                  </a:lnTo>
                  <a:lnTo>
                    <a:pt x="197" y="159"/>
                  </a:lnTo>
                  <a:lnTo>
                    <a:pt x="196" y="163"/>
                  </a:lnTo>
                  <a:lnTo>
                    <a:pt x="193" y="166"/>
                  </a:lnTo>
                  <a:lnTo>
                    <a:pt x="191" y="169"/>
                  </a:lnTo>
                  <a:lnTo>
                    <a:pt x="188" y="171"/>
                  </a:lnTo>
                  <a:lnTo>
                    <a:pt x="185" y="173"/>
                  </a:lnTo>
                  <a:lnTo>
                    <a:pt x="182" y="174"/>
                  </a:lnTo>
                  <a:lnTo>
                    <a:pt x="177" y="174"/>
                  </a:lnTo>
                  <a:lnTo>
                    <a:pt x="177" y="174"/>
                  </a:lnTo>
                  <a:close/>
                  <a:moveTo>
                    <a:pt x="497" y="0"/>
                  </a:moveTo>
                  <a:lnTo>
                    <a:pt x="45" y="0"/>
                  </a:lnTo>
                  <a:lnTo>
                    <a:pt x="37" y="1"/>
                  </a:lnTo>
                  <a:lnTo>
                    <a:pt x="29" y="4"/>
                  </a:lnTo>
                  <a:lnTo>
                    <a:pt x="22" y="8"/>
                  </a:lnTo>
                  <a:lnTo>
                    <a:pt x="14" y="14"/>
                  </a:lnTo>
                  <a:lnTo>
                    <a:pt x="9" y="21"/>
                  </a:lnTo>
                  <a:lnTo>
                    <a:pt x="5" y="29"/>
                  </a:lnTo>
                  <a:lnTo>
                    <a:pt x="2" y="36"/>
                  </a:lnTo>
                  <a:lnTo>
                    <a:pt x="0" y="45"/>
                  </a:lnTo>
                  <a:lnTo>
                    <a:pt x="0" y="255"/>
                  </a:lnTo>
                  <a:lnTo>
                    <a:pt x="2" y="264"/>
                  </a:lnTo>
                  <a:lnTo>
                    <a:pt x="5" y="272"/>
                  </a:lnTo>
                  <a:lnTo>
                    <a:pt x="9" y="280"/>
                  </a:lnTo>
                  <a:lnTo>
                    <a:pt x="14" y="287"/>
                  </a:lnTo>
                  <a:lnTo>
                    <a:pt x="22" y="292"/>
                  </a:lnTo>
                  <a:lnTo>
                    <a:pt x="29" y="297"/>
                  </a:lnTo>
                  <a:lnTo>
                    <a:pt x="37" y="300"/>
                  </a:lnTo>
                  <a:lnTo>
                    <a:pt x="45" y="301"/>
                  </a:lnTo>
                  <a:lnTo>
                    <a:pt x="76" y="301"/>
                  </a:lnTo>
                  <a:lnTo>
                    <a:pt x="91" y="301"/>
                  </a:lnTo>
                  <a:lnTo>
                    <a:pt x="167" y="301"/>
                  </a:lnTo>
                  <a:lnTo>
                    <a:pt x="169" y="301"/>
                  </a:lnTo>
                  <a:lnTo>
                    <a:pt x="172" y="302"/>
                  </a:lnTo>
                  <a:lnTo>
                    <a:pt x="174" y="303"/>
                  </a:lnTo>
                  <a:lnTo>
                    <a:pt x="176" y="305"/>
                  </a:lnTo>
                  <a:lnTo>
                    <a:pt x="178" y="307"/>
                  </a:lnTo>
                  <a:lnTo>
                    <a:pt x="180" y="310"/>
                  </a:lnTo>
                  <a:lnTo>
                    <a:pt x="181" y="313"/>
                  </a:lnTo>
                  <a:lnTo>
                    <a:pt x="182" y="316"/>
                  </a:lnTo>
                  <a:lnTo>
                    <a:pt x="182" y="400"/>
                  </a:lnTo>
                  <a:lnTo>
                    <a:pt x="278" y="305"/>
                  </a:lnTo>
                  <a:lnTo>
                    <a:pt x="280" y="303"/>
                  </a:lnTo>
                  <a:lnTo>
                    <a:pt x="283" y="302"/>
                  </a:lnTo>
                  <a:lnTo>
                    <a:pt x="286" y="301"/>
                  </a:lnTo>
                  <a:lnTo>
                    <a:pt x="288" y="301"/>
                  </a:lnTo>
                  <a:lnTo>
                    <a:pt x="497" y="301"/>
                  </a:lnTo>
                  <a:lnTo>
                    <a:pt x="506" y="300"/>
                  </a:lnTo>
                  <a:lnTo>
                    <a:pt x="513" y="297"/>
                  </a:lnTo>
                  <a:lnTo>
                    <a:pt x="522" y="292"/>
                  </a:lnTo>
                  <a:lnTo>
                    <a:pt x="528" y="287"/>
                  </a:lnTo>
                  <a:lnTo>
                    <a:pt x="533" y="280"/>
                  </a:lnTo>
                  <a:lnTo>
                    <a:pt x="538" y="272"/>
                  </a:lnTo>
                  <a:lnTo>
                    <a:pt x="541" y="264"/>
                  </a:lnTo>
                  <a:lnTo>
                    <a:pt x="542" y="255"/>
                  </a:lnTo>
                  <a:lnTo>
                    <a:pt x="542" y="45"/>
                  </a:lnTo>
                  <a:lnTo>
                    <a:pt x="541" y="36"/>
                  </a:lnTo>
                  <a:lnTo>
                    <a:pt x="538" y="29"/>
                  </a:lnTo>
                  <a:lnTo>
                    <a:pt x="533" y="21"/>
                  </a:lnTo>
                  <a:lnTo>
                    <a:pt x="528" y="14"/>
                  </a:lnTo>
                  <a:lnTo>
                    <a:pt x="522" y="8"/>
                  </a:lnTo>
                  <a:lnTo>
                    <a:pt x="513" y="4"/>
                  </a:lnTo>
                  <a:lnTo>
                    <a:pt x="506" y="1"/>
                  </a:lnTo>
                  <a:lnTo>
                    <a:pt x="497" y="0"/>
                  </a:lnTo>
                  <a:lnTo>
                    <a:pt x="4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 name="Group 105" descr="Icon of paper. ">
            <a:extLst>
              <a:ext uri="{FF2B5EF4-FFF2-40B4-BE49-F238E27FC236}">
                <a16:creationId xmlns:a16="http://schemas.microsoft.com/office/drawing/2014/main" id="{5A7B4376-F48C-4D8D-B85C-E30B7B3E6434}"/>
              </a:ext>
            </a:extLst>
          </p:cNvPr>
          <p:cNvGrpSpPr/>
          <p:nvPr/>
        </p:nvGrpSpPr>
        <p:grpSpPr>
          <a:xfrm>
            <a:off x="8841182" y="1368977"/>
            <a:ext cx="220663" cy="285750"/>
            <a:chOff x="4926013" y="796925"/>
            <a:chExt cx="220663" cy="285750"/>
          </a:xfrm>
          <a:solidFill>
            <a:schemeClr val="bg1"/>
          </a:solidFill>
        </p:grpSpPr>
        <p:sp>
          <p:nvSpPr>
            <p:cNvPr id="107" name="Rectangle 946">
              <a:extLst>
                <a:ext uri="{FF2B5EF4-FFF2-40B4-BE49-F238E27FC236}">
                  <a16:creationId xmlns:a16="http://schemas.microsoft.com/office/drawing/2014/main" id="{E782BD69-3279-4D29-AD06-A103E2126053}"/>
                </a:ext>
              </a:extLst>
            </p:cNvPr>
            <p:cNvSpPr>
              <a:spLocks noChangeArrowheads="1"/>
            </p:cNvSpPr>
            <p:nvPr/>
          </p:nvSpPr>
          <p:spPr bwMode="auto">
            <a:xfrm>
              <a:off x="5026025" y="996950"/>
              <a:ext cx="30163"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947">
              <a:extLst>
                <a:ext uri="{FF2B5EF4-FFF2-40B4-BE49-F238E27FC236}">
                  <a16:creationId xmlns:a16="http://schemas.microsoft.com/office/drawing/2014/main" id="{F640AD22-6F68-4745-898A-0D4AADEA202D}"/>
                </a:ext>
              </a:extLst>
            </p:cNvPr>
            <p:cNvSpPr>
              <a:spLocks noChangeArrowheads="1"/>
            </p:cNvSpPr>
            <p:nvPr/>
          </p:nvSpPr>
          <p:spPr bwMode="auto">
            <a:xfrm>
              <a:off x="5064125" y="930275"/>
              <a:ext cx="28575" cy="95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948">
              <a:extLst>
                <a:ext uri="{FF2B5EF4-FFF2-40B4-BE49-F238E27FC236}">
                  <a16:creationId xmlns:a16="http://schemas.microsoft.com/office/drawing/2014/main" id="{78786D45-C595-4A69-9D2B-EB0280EF29EA}"/>
                </a:ext>
              </a:extLst>
            </p:cNvPr>
            <p:cNvSpPr>
              <a:spLocks noChangeArrowheads="1"/>
            </p:cNvSpPr>
            <p:nvPr/>
          </p:nvSpPr>
          <p:spPr bwMode="auto">
            <a:xfrm>
              <a:off x="4987925" y="977900"/>
              <a:ext cx="28575"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949">
              <a:extLst>
                <a:ext uri="{FF2B5EF4-FFF2-40B4-BE49-F238E27FC236}">
                  <a16:creationId xmlns:a16="http://schemas.microsoft.com/office/drawing/2014/main" id="{CF9052AD-F144-4CD7-B6F9-E2E57C7EB797}"/>
                </a:ext>
              </a:extLst>
            </p:cNvPr>
            <p:cNvSpPr>
              <a:spLocks noEditPoints="1"/>
            </p:cNvSpPr>
            <p:nvPr/>
          </p:nvSpPr>
          <p:spPr bwMode="auto">
            <a:xfrm>
              <a:off x="4926013" y="796925"/>
              <a:ext cx="220663" cy="285750"/>
            </a:xfrm>
            <a:custGeom>
              <a:avLst/>
              <a:gdLst>
                <a:gd name="T0" fmla="*/ 349 w 553"/>
                <a:gd name="T1" fmla="*/ 11 h 722"/>
                <a:gd name="T2" fmla="*/ 349 w 553"/>
                <a:gd name="T3" fmla="*/ 204 h 722"/>
                <a:gd name="T4" fmla="*/ 445 w 553"/>
                <a:gd name="T5" fmla="*/ 590 h 722"/>
                <a:gd name="T6" fmla="*/ 445 w 553"/>
                <a:gd name="T7" fmla="*/ 590 h 722"/>
                <a:gd name="T8" fmla="*/ 444 w 553"/>
                <a:gd name="T9" fmla="*/ 595 h 722"/>
                <a:gd name="T10" fmla="*/ 438 w 553"/>
                <a:gd name="T11" fmla="*/ 601 h 722"/>
                <a:gd name="T12" fmla="*/ 145 w 553"/>
                <a:gd name="T13" fmla="*/ 602 h 722"/>
                <a:gd name="T14" fmla="*/ 135 w 553"/>
                <a:gd name="T15" fmla="*/ 599 h 722"/>
                <a:gd name="T16" fmla="*/ 132 w 553"/>
                <a:gd name="T17" fmla="*/ 590 h 722"/>
                <a:gd name="T18" fmla="*/ 133 w 553"/>
                <a:gd name="T19" fmla="*/ 236 h 722"/>
                <a:gd name="T20" fmla="*/ 139 w 553"/>
                <a:gd name="T21" fmla="*/ 230 h 722"/>
                <a:gd name="T22" fmla="*/ 149 w 553"/>
                <a:gd name="T23" fmla="*/ 230 h 722"/>
                <a:gd name="T24" fmla="*/ 155 w 553"/>
                <a:gd name="T25" fmla="*/ 236 h 722"/>
                <a:gd name="T26" fmla="*/ 156 w 553"/>
                <a:gd name="T27" fmla="*/ 434 h 722"/>
                <a:gd name="T28" fmla="*/ 238 w 553"/>
                <a:gd name="T29" fmla="*/ 434 h 722"/>
                <a:gd name="T30" fmla="*/ 239 w 553"/>
                <a:gd name="T31" fmla="*/ 434 h 722"/>
                <a:gd name="T32" fmla="*/ 246 w 553"/>
                <a:gd name="T33" fmla="*/ 435 h 722"/>
                <a:gd name="T34" fmla="*/ 252 w 553"/>
                <a:gd name="T35" fmla="*/ 441 h 722"/>
                <a:gd name="T36" fmla="*/ 253 w 553"/>
                <a:gd name="T37" fmla="*/ 481 h 722"/>
                <a:gd name="T38" fmla="*/ 325 w 553"/>
                <a:gd name="T39" fmla="*/ 324 h 722"/>
                <a:gd name="T40" fmla="*/ 328 w 553"/>
                <a:gd name="T41" fmla="*/ 316 h 722"/>
                <a:gd name="T42" fmla="*/ 337 w 553"/>
                <a:gd name="T43" fmla="*/ 313 h 722"/>
                <a:gd name="T44" fmla="*/ 438 w 553"/>
                <a:gd name="T45" fmla="*/ 314 h 722"/>
                <a:gd name="T46" fmla="*/ 444 w 553"/>
                <a:gd name="T47" fmla="*/ 320 h 722"/>
                <a:gd name="T48" fmla="*/ 445 w 553"/>
                <a:gd name="T49" fmla="*/ 590 h 722"/>
                <a:gd name="T50" fmla="*/ 358 w 553"/>
                <a:gd name="T51" fmla="*/ 3 h 722"/>
                <a:gd name="T52" fmla="*/ 349 w 553"/>
                <a:gd name="T53" fmla="*/ 0 h 722"/>
                <a:gd name="T54" fmla="*/ 7 w 553"/>
                <a:gd name="T55" fmla="*/ 1 h 722"/>
                <a:gd name="T56" fmla="*/ 1 w 553"/>
                <a:gd name="T57" fmla="*/ 7 h 722"/>
                <a:gd name="T58" fmla="*/ 0 w 553"/>
                <a:gd name="T59" fmla="*/ 710 h 722"/>
                <a:gd name="T60" fmla="*/ 3 w 553"/>
                <a:gd name="T61" fmla="*/ 719 h 722"/>
                <a:gd name="T62" fmla="*/ 12 w 553"/>
                <a:gd name="T63" fmla="*/ 722 h 722"/>
                <a:gd name="T64" fmla="*/ 546 w 553"/>
                <a:gd name="T65" fmla="*/ 721 h 722"/>
                <a:gd name="T66" fmla="*/ 552 w 553"/>
                <a:gd name="T67" fmla="*/ 715 h 722"/>
                <a:gd name="T68" fmla="*/ 553 w 553"/>
                <a:gd name="T69" fmla="*/ 204 h 722"/>
                <a:gd name="T70" fmla="*/ 550 w 553"/>
                <a:gd name="T71" fmla="*/ 19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3" h="722">
                  <a:moveTo>
                    <a:pt x="349" y="204"/>
                  </a:moveTo>
                  <a:lnTo>
                    <a:pt x="349" y="11"/>
                  </a:lnTo>
                  <a:lnTo>
                    <a:pt x="541" y="204"/>
                  </a:lnTo>
                  <a:lnTo>
                    <a:pt x="349" y="204"/>
                  </a:lnTo>
                  <a:close/>
                  <a:moveTo>
                    <a:pt x="445" y="590"/>
                  </a:moveTo>
                  <a:lnTo>
                    <a:pt x="445" y="590"/>
                  </a:lnTo>
                  <a:lnTo>
                    <a:pt x="445" y="590"/>
                  </a:lnTo>
                  <a:lnTo>
                    <a:pt x="445" y="590"/>
                  </a:lnTo>
                  <a:lnTo>
                    <a:pt x="445" y="590"/>
                  </a:lnTo>
                  <a:lnTo>
                    <a:pt x="444" y="595"/>
                  </a:lnTo>
                  <a:lnTo>
                    <a:pt x="441" y="599"/>
                  </a:lnTo>
                  <a:lnTo>
                    <a:pt x="438" y="601"/>
                  </a:lnTo>
                  <a:lnTo>
                    <a:pt x="433" y="602"/>
                  </a:lnTo>
                  <a:lnTo>
                    <a:pt x="145" y="602"/>
                  </a:lnTo>
                  <a:lnTo>
                    <a:pt x="139" y="601"/>
                  </a:lnTo>
                  <a:lnTo>
                    <a:pt x="135" y="599"/>
                  </a:lnTo>
                  <a:lnTo>
                    <a:pt x="133" y="595"/>
                  </a:lnTo>
                  <a:lnTo>
                    <a:pt x="132" y="590"/>
                  </a:lnTo>
                  <a:lnTo>
                    <a:pt x="132" y="241"/>
                  </a:lnTo>
                  <a:lnTo>
                    <a:pt x="133" y="236"/>
                  </a:lnTo>
                  <a:lnTo>
                    <a:pt x="135" y="232"/>
                  </a:lnTo>
                  <a:lnTo>
                    <a:pt x="139" y="230"/>
                  </a:lnTo>
                  <a:lnTo>
                    <a:pt x="145" y="229"/>
                  </a:lnTo>
                  <a:lnTo>
                    <a:pt x="149" y="230"/>
                  </a:lnTo>
                  <a:lnTo>
                    <a:pt x="153" y="232"/>
                  </a:lnTo>
                  <a:lnTo>
                    <a:pt x="155" y="236"/>
                  </a:lnTo>
                  <a:lnTo>
                    <a:pt x="156" y="241"/>
                  </a:lnTo>
                  <a:lnTo>
                    <a:pt x="156" y="434"/>
                  </a:lnTo>
                  <a:lnTo>
                    <a:pt x="238" y="434"/>
                  </a:lnTo>
                  <a:lnTo>
                    <a:pt x="238" y="434"/>
                  </a:lnTo>
                  <a:lnTo>
                    <a:pt x="239" y="435"/>
                  </a:lnTo>
                  <a:lnTo>
                    <a:pt x="239" y="434"/>
                  </a:lnTo>
                  <a:lnTo>
                    <a:pt x="240" y="434"/>
                  </a:lnTo>
                  <a:lnTo>
                    <a:pt x="246" y="435"/>
                  </a:lnTo>
                  <a:lnTo>
                    <a:pt x="249" y="437"/>
                  </a:lnTo>
                  <a:lnTo>
                    <a:pt x="252" y="441"/>
                  </a:lnTo>
                  <a:lnTo>
                    <a:pt x="253" y="446"/>
                  </a:lnTo>
                  <a:lnTo>
                    <a:pt x="253" y="481"/>
                  </a:lnTo>
                  <a:lnTo>
                    <a:pt x="325" y="481"/>
                  </a:lnTo>
                  <a:lnTo>
                    <a:pt x="325" y="324"/>
                  </a:lnTo>
                  <a:lnTo>
                    <a:pt x="326" y="320"/>
                  </a:lnTo>
                  <a:lnTo>
                    <a:pt x="328" y="316"/>
                  </a:lnTo>
                  <a:lnTo>
                    <a:pt x="332" y="314"/>
                  </a:lnTo>
                  <a:lnTo>
                    <a:pt x="337" y="313"/>
                  </a:lnTo>
                  <a:lnTo>
                    <a:pt x="433" y="313"/>
                  </a:lnTo>
                  <a:lnTo>
                    <a:pt x="438" y="314"/>
                  </a:lnTo>
                  <a:lnTo>
                    <a:pt x="441" y="316"/>
                  </a:lnTo>
                  <a:lnTo>
                    <a:pt x="444" y="320"/>
                  </a:lnTo>
                  <a:lnTo>
                    <a:pt x="445" y="324"/>
                  </a:lnTo>
                  <a:lnTo>
                    <a:pt x="445" y="590"/>
                  </a:lnTo>
                  <a:close/>
                  <a:moveTo>
                    <a:pt x="550" y="196"/>
                  </a:moveTo>
                  <a:lnTo>
                    <a:pt x="358" y="3"/>
                  </a:lnTo>
                  <a:lnTo>
                    <a:pt x="354" y="0"/>
                  </a:lnTo>
                  <a:lnTo>
                    <a:pt x="349" y="0"/>
                  </a:lnTo>
                  <a:lnTo>
                    <a:pt x="12" y="0"/>
                  </a:lnTo>
                  <a:lnTo>
                    <a:pt x="7" y="1"/>
                  </a:lnTo>
                  <a:lnTo>
                    <a:pt x="3" y="3"/>
                  </a:lnTo>
                  <a:lnTo>
                    <a:pt x="1" y="7"/>
                  </a:lnTo>
                  <a:lnTo>
                    <a:pt x="0" y="11"/>
                  </a:lnTo>
                  <a:lnTo>
                    <a:pt x="0" y="710"/>
                  </a:lnTo>
                  <a:lnTo>
                    <a:pt x="1" y="715"/>
                  </a:lnTo>
                  <a:lnTo>
                    <a:pt x="3" y="719"/>
                  </a:lnTo>
                  <a:lnTo>
                    <a:pt x="7" y="721"/>
                  </a:lnTo>
                  <a:lnTo>
                    <a:pt x="12" y="722"/>
                  </a:lnTo>
                  <a:lnTo>
                    <a:pt x="541" y="722"/>
                  </a:lnTo>
                  <a:lnTo>
                    <a:pt x="546" y="721"/>
                  </a:lnTo>
                  <a:lnTo>
                    <a:pt x="550" y="719"/>
                  </a:lnTo>
                  <a:lnTo>
                    <a:pt x="552" y="715"/>
                  </a:lnTo>
                  <a:lnTo>
                    <a:pt x="553" y="710"/>
                  </a:lnTo>
                  <a:lnTo>
                    <a:pt x="553" y="204"/>
                  </a:lnTo>
                  <a:lnTo>
                    <a:pt x="552" y="200"/>
                  </a:lnTo>
                  <a:lnTo>
                    <a:pt x="55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 name="Group 110" descr="Icon of symbol representing email.">
            <a:extLst>
              <a:ext uri="{FF2B5EF4-FFF2-40B4-BE49-F238E27FC236}">
                <a16:creationId xmlns:a16="http://schemas.microsoft.com/office/drawing/2014/main" id="{20CE09B7-A9E8-4791-ABE4-6FEC5916661D}"/>
              </a:ext>
            </a:extLst>
          </p:cNvPr>
          <p:cNvGrpSpPr/>
          <p:nvPr/>
        </p:nvGrpSpPr>
        <p:grpSpPr>
          <a:xfrm>
            <a:off x="7698977" y="1368977"/>
            <a:ext cx="285750" cy="285750"/>
            <a:chOff x="11028363" y="771525"/>
            <a:chExt cx="285750" cy="285750"/>
          </a:xfrm>
          <a:solidFill>
            <a:schemeClr val="bg1"/>
          </a:solidFill>
        </p:grpSpPr>
        <p:sp>
          <p:nvSpPr>
            <p:cNvPr id="112" name="Freeform 3620">
              <a:extLst>
                <a:ext uri="{FF2B5EF4-FFF2-40B4-BE49-F238E27FC236}">
                  <a16:creationId xmlns:a16="http://schemas.microsoft.com/office/drawing/2014/main" id="{849DA0EF-7528-4EE0-8C56-4F1997586CED}"/>
                </a:ext>
              </a:extLst>
            </p:cNvPr>
            <p:cNvSpPr>
              <a:spLocks noEditPoints="1"/>
            </p:cNvSpPr>
            <p:nvPr/>
          </p:nvSpPr>
          <p:spPr bwMode="auto">
            <a:xfrm>
              <a:off x="11033125" y="776288"/>
              <a:ext cx="277812" cy="276225"/>
            </a:xfrm>
            <a:custGeom>
              <a:avLst/>
              <a:gdLst>
                <a:gd name="T0" fmla="*/ 158 w 697"/>
                <a:gd name="T1" fmla="*/ 510 h 698"/>
                <a:gd name="T2" fmla="*/ 133 w 697"/>
                <a:gd name="T3" fmla="*/ 481 h 698"/>
                <a:gd name="T4" fmla="*/ 136 w 697"/>
                <a:gd name="T5" fmla="*/ 237 h 698"/>
                <a:gd name="T6" fmla="*/ 167 w 697"/>
                <a:gd name="T7" fmla="*/ 208 h 698"/>
                <a:gd name="T8" fmla="*/ 517 w 697"/>
                <a:gd name="T9" fmla="*/ 206 h 698"/>
                <a:gd name="T10" fmla="*/ 555 w 697"/>
                <a:gd name="T11" fmla="*/ 225 h 698"/>
                <a:gd name="T12" fmla="*/ 565 w 697"/>
                <a:gd name="T13" fmla="*/ 469 h 698"/>
                <a:gd name="T14" fmla="*/ 548 w 697"/>
                <a:gd name="T15" fmla="*/ 504 h 698"/>
                <a:gd name="T16" fmla="*/ 505 w 697"/>
                <a:gd name="T17" fmla="*/ 518 h 698"/>
                <a:gd name="T18" fmla="*/ 550 w 697"/>
                <a:gd name="T19" fmla="*/ 533 h 698"/>
                <a:gd name="T20" fmla="*/ 571 w 697"/>
                <a:gd name="T21" fmla="*/ 533 h 698"/>
                <a:gd name="T22" fmla="*/ 633 w 697"/>
                <a:gd name="T23" fmla="*/ 550 h 698"/>
                <a:gd name="T24" fmla="*/ 669 w 697"/>
                <a:gd name="T25" fmla="*/ 484 h 698"/>
                <a:gd name="T26" fmla="*/ 688 w 697"/>
                <a:gd name="T27" fmla="*/ 427 h 698"/>
                <a:gd name="T28" fmla="*/ 696 w 697"/>
                <a:gd name="T29" fmla="*/ 365 h 698"/>
                <a:gd name="T30" fmla="*/ 693 w 697"/>
                <a:gd name="T31" fmla="*/ 302 h 698"/>
                <a:gd name="T32" fmla="*/ 681 w 697"/>
                <a:gd name="T33" fmla="*/ 242 h 698"/>
                <a:gd name="T34" fmla="*/ 656 w 697"/>
                <a:gd name="T35" fmla="*/ 187 h 698"/>
                <a:gd name="T36" fmla="*/ 582 w 697"/>
                <a:gd name="T37" fmla="*/ 158 h 698"/>
                <a:gd name="T38" fmla="*/ 560 w 697"/>
                <a:gd name="T39" fmla="*/ 167 h 698"/>
                <a:gd name="T40" fmla="*/ 539 w 697"/>
                <a:gd name="T41" fmla="*/ 158 h 698"/>
                <a:gd name="T42" fmla="*/ 530 w 697"/>
                <a:gd name="T43" fmla="*/ 136 h 698"/>
                <a:gd name="T44" fmla="*/ 539 w 697"/>
                <a:gd name="T45" fmla="*/ 116 h 698"/>
                <a:gd name="T46" fmla="*/ 511 w 697"/>
                <a:gd name="T47" fmla="*/ 41 h 698"/>
                <a:gd name="T48" fmla="*/ 456 w 697"/>
                <a:gd name="T49" fmla="*/ 17 h 698"/>
                <a:gd name="T50" fmla="*/ 395 w 697"/>
                <a:gd name="T51" fmla="*/ 4 h 698"/>
                <a:gd name="T52" fmla="*/ 333 w 697"/>
                <a:gd name="T53" fmla="*/ 2 h 698"/>
                <a:gd name="T54" fmla="*/ 271 w 697"/>
                <a:gd name="T55" fmla="*/ 9 h 698"/>
                <a:gd name="T56" fmla="*/ 213 w 697"/>
                <a:gd name="T57" fmla="*/ 29 h 698"/>
                <a:gd name="T58" fmla="*/ 148 w 697"/>
                <a:gd name="T59" fmla="*/ 65 h 698"/>
                <a:gd name="T60" fmla="*/ 164 w 697"/>
                <a:gd name="T61" fmla="*/ 126 h 698"/>
                <a:gd name="T62" fmla="*/ 164 w 697"/>
                <a:gd name="T63" fmla="*/ 148 h 698"/>
                <a:gd name="T64" fmla="*/ 148 w 697"/>
                <a:gd name="T65" fmla="*/ 165 h 698"/>
                <a:gd name="T66" fmla="*/ 124 w 697"/>
                <a:gd name="T67" fmla="*/ 165 h 698"/>
                <a:gd name="T68" fmla="*/ 63 w 697"/>
                <a:gd name="T69" fmla="*/ 148 h 698"/>
                <a:gd name="T70" fmla="*/ 27 w 697"/>
                <a:gd name="T71" fmla="*/ 214 h 698"/>
                <a:gd name="T72" fmla="*/ 9 w 697"/>
                <a:gd name="T73" fmla="*/ 271 h 698"/>
                <a:gd name="T74" fmla="*/ 0 w 697"/>
                <a:gd name="T75" fmla="*/ 333 h 698"/>
                <a:gd name="T76" fmla="*/ 2 w 697"/>
                <a:gd name="T77" fmla="*/ 396 h 698"/>
                <a:gd name="T78" fmla="*/ 17 w 697"/>
                <a:gd name="T79" fmla="*/ 456 h 698"/>
                <a:gd name="T80" fmla="*/ 40 w 697"/>
                <a:gd name="T81" fmla="*/ 511 h 698"/>
                <a:gd name="T82" fmla="*/ 115 w 697"/>
                <a:gd name="T83" fmla="*/ 540 h 698"/>
                <a:gd name="T84" fmla="*/ 136 w 697"/>
                <a:gd name="T85" fmla="*/ 532 h 698"/>
                <a:gd name="T86" fmla="*/ 158 w 697"/>
                <a:gd name="T87" fmla="*/ 540 h 698"/>
                <a:gd name="T88" fmla="*/ 167 w 697"/>
                <a:gd name="T89" fmla="*/ 562 h 698"/>
                <a:gd name="T90" fmla="*/ 158 w 697"/>
                <a:gd name="T91" fmla="*/ 582 h 698"/>
                <a:gd name="T92" fmla="*/ 186 w 697"/>
                <a:gd name="T93" fmla="*/ 658 h 698"/>
                <a:gd name="T94" fmla="*/ 241 w 697"/>
                <a:gd name="T95" fmla="*/ 681 h 698"/>
                <a:gd name="T96" fmla="*/ 302 w 697"/>
                <a:gd name="T97" fmla="*/ 695 h 698"/>
                <a:gd name="T98" fmla="*/ 365 w 697"/>
                <a:gd name="T99" fmla="*/ 698 h 698"/>
                <a:gd name="T100" fmla="*/ 426 w 697"/>
                <a:gd name="T101" fmla="*/ 689 h 698"/>
                <a:gd name="T102" fmla="*/ 484 w 697"/>
                <a:gd name="T103" fmla="*/ 671 h 698"/>
                <a:gd name="T104" fmla="*/ 550 w 697"/>
                <a:gd name="T105" fmla="*/ 635 h 698"/>
                <a:gd name="T106" fmla="*/ 533 w 697"/>
                <a:gd name="T107" fmla="*/ 573 h 698"/>
                <a:gd name="T108" fmla="*/ 533 w 697"/>
                <a:gd name="T109" fmla="*/ 55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7" h="698">
                  <a:moveTo>
                    <a:pt x="193" y="518"/>
                  </a:moveTo>
                  <a:lnTo>
                    <a:pt x="180" y="517"/>
                  </a:lnTo>
                  <a:lnTo>
                    <a:pt x="168" y="514"/>
                  </a:lnTo>
                  <a:lnTo>
                    <a:pt x="158" y="510"/>
                  </a:lnTo>
                  <a:lnTo>
                    <a:pt x="149" y="504"/>
                  </a:lnTo>
                  <a:lnTo>
                    <a:pt x="141" y="497"/>
                  </a:lnTo>
                  <a:lnTo>
                    <a:pt x="136" y="490"/>
                  </a:lnTo>
                  <a:lnTo>
                    <a:pt x="133" y="481"/>
                  </a:lnTo>
                  <a:lnTo>
                    <a:pt x="132" y="470"/>
                  </a:lnTo>
                  <a:lnTo>
                    <a:pt x="132" y="258"/>
                  </a:lnTo>
                  <a:lnTo>
                    <a:pt x="133" y="247"/>
                  </a:lnTo>
                  <a:lnTo>
                    <a:pt x="136" y="237"/>
                  </a:lnTo>
                  <a:lnTo>
                    <a:pt x="141" y="228"/>
                  </a:lnTo>
                  <a:lnTo>
                    <a:pt x="149" y="220"/>
                  </a:lnTo>
                  <a:lnTo>
                    <a:pt x="157" y="214"/>
                  </a:lnTo>
                  <a:lnTo>
                    <a:pt x="167" y="208"/>
                  </a:lnTo>
                  <a:lnTo>
                    <a:pt x="178" y="206"/>
                  </a:lnTo>
                  <a:lnTo>
                    <a:pt x="193" y="205"/>
                  </a:lnTo>
                  <a:lnTo>
                    <a:pt x="505" y="205"/>
                  </a:lnTo>
                  <a:lnTo>
                    <a:pt x="517" y="206"/>
                  </a:lnTo>
                  <a:lnTo>
                    <a:pt x="529" y="208"/>
                  </a:lnTo>
                  <a:lnTo>
                    <a:pt x="539" y="212"/>
                  </a:lnTo>
                  <a:lnTo>
                    <a:pt x="548" y="219"/>
                  </a:lnTo>
                  <a:lnTo>
                    <a:pt x="555" y="225"/>
                  </a:lnTo>
                  <a:lnTo>
                    <a:pt x="560" y="234"/>
                  </a:lnTo>
                  <a:lnTo>
                    <a:pt x="564" y="243"/>
                  </a:lnTo>
                  <a:lnTo>
                    <a:pt x="565" y="253"/>
                  </a:lnTo>
                  <a:lnTo>
                    <a:pt x="565" y="469"/>
                  </a:lnTo>
                  <a:lnTo>
                    <a:pt x="564" y="479"/>
                  </a:lnTo>
                  <a:lnTo>
                    <a:pt x="560" y="490"/>
                  </a:lnTo>
                  <a:lnTo>
                    <a:pt x="555" y="497"/>
                  </a:lnTo>
                  <a:lnTo>
                    <a:pt x="548" y="504"/>
                  </a:lnTo>
                  <a:lnTo>
                    <a:pt x="539" y="510"/>
                  </a:lnTo>
                  <a:lnTo>
                    <a:pt x="529" y="514"/>
                  </a:lnTo>
                  <a:lnTo>
                    <a:pt x="517" y="517"/>
                  </a:lnTo>
                  <a:lnTo>
                    <a:pt x="505" y="518"/>
                  </a:lnTo>
                  <a:lnTo>
                    <a:pt x="193" y="518"/>
                  </a:lnTo>
                  <a:close/>
                  <a:moveTo>
                    <a:pt x="539" y="540"/>
                  </a:moveTo>
                  <a:lnTo>
                    <a:pt x="544" y="536"/>
                  </a:lnTo>
                  <a:lnTo>
                    <a:pt x="550" y="533"/>
                  </a:lnTo>
                  <a:lnTo>
                    <a:pt x="555" y="532"/>
                  </a:lnTo>
                  <a:lnTo>
                    <a:pt x="560" y="532"/>
                  </a:lnTo>
                  <a:lnTo>
                    <a:pt x="566" y="532"/>
                  </a:lnTo>
                  <a:lnTo>
                    <a:pt x="571" y="533"/>
                  </a:lnTo>
                  <a:lnTo>
                    <a:pt x="577" y="536"/>
                  </a:lnTo>
                  <a:lnTo>
                    <a:pt x="582" y="540"/>
                  </a:lnTo>
                  <a:lnTo>
                    <a:pt x="615" y="573"/>
                  </a:lnTo>
                  <a:lnTo>
                    <a:pt x="633" y="550"/>
                  </a:lnTo>
                  <a:lnTo>
                    <a:pt x="650" y="524"/>
                  </a:lnTo>
                  <a:lnTo>
                    <a:pt x="656" y="511"/>
                  </a:lnTo>
                  <a:lnTo>
                    <a:pt x="664" y="499"/>
                  </a:lnTo>
                  <a:lnTo>
                    <a:pt x="669" y="484"/>
                  </a:lnTo>
                  <a:lnTo>
                    <a:pt x="675" y="470"/>
                  </a:lnTo>
                  <a:lnTo>
                    <a:pt x="681" y="456"/>
                  </a:lnTo>
                  <a:lnTo>
                    <a:pt x="684" y="442"/>
                  </a:lnTo>
                  <a:lnTo>
                    <a:pt x="688" y="427"/>
                  </a:lnTo>
                  <a:lnTo>
                    <a:pt x="691" y="411"/>
                  </a:lnTo>
                  <a:lnTo>
                    <a:pt x="693" y="396"/>
                  </a:lnTo>
                  <a:lnTo>
                    <a:pt x="696" y="380"/>
                  </a:lnTo>
                  <a:lnTo>
                    <a:pt x="696" y="365"/>
                  </a:lnTo>
                  <a:lnTo>
                    <a:pt x="697" y="350"/>
                  </a:lnTo>
                  <a:lnTo>
                    <a:pt x="696" y="333"/>
                  </a:lnTo>
                  <a:lnTo>
                    <a:pt x="696" y="318"/>
                  </a:lnTo>
                  <a:lnTo>
                    <a:pt x="693" y="302"/>
                  </a:lnTo>
                  <a:lnTo>
                    <a:pt x="691" y="287"/>
                  </a:lnTo>
                  <a:lnTo>
                    <a:pt x="688" y="271"/>
                  </a:lnTo>
                  <a:lnTo>
                    <a:pt x="684" y="257"/>
                  </a:lnTo>
                  <a:lnTo>
                    <a:pt x="681" y="242"/>
                  </a:lnTo>
                  <a:lnTo>
                    <a:pt x="675" y="228"/>
                  </a:lnTo>
                  <a:lnTo>
                    <a:pt x="669" y="214"/>
                  </a:lnTo>
                  <a:lnTo>
                    <a:pt x="664" y="201"/>
                  </a:lnTo>
                  <a:lnTo>
                    <a:pt x="656" y="187"/>
                  </a:lnTo>
                  <a:lnTo>
                    <a:pt x="650" y="174"/>
                  </a:lnTo>
                  <a:lnTo>
                    <a:pt x="633" y="148"/>
                  </a:lnTo>
                  <a:lnTo>
                    <a:pt x="615" y="125"/>
                  </a:lnTo>
                  <a:lnTo>
                    <a:pt x="582" y="158"/>
                  </a:lnTo>
                  <a:lnTo>
                    <a:pt x="577" y="162"/>
                  </a:lnTo>
                  <a:lnTo>
                    <a:pt x="571" y="165"/>
                  </a:lnTo>
                  <a:lnTo>
                    <a:pt x="566" y="167"/>
                  </a:lnTo>
                  <a:lnTo>
                    <a:pt x="560" y="167"/>
                  </a:lnTo>
                  <a:lnTo>
                    <a:pt x="555" y="166"/>
                  </a:lnTo>
                  <a:lnTo>
                    <a:pt x="550" y="165"/>
                  </a:lnTo>
                  <a:lnTo>
                    <a:pt x="544" y="162"/>
                  </a:lnTo>
                  <a:lnTo>
                    <a:pt x="539" y="158"/>
                  </a:lnTo>
                  <a:lnTo>
                    <a:pt x="535" y="153"/>
                  </a:lnTo>
                  <a:lnTo>
                    <a:pt x="533" y="148"/>
                  </a:lnTo>
                  <a:lnTo>
                    <a:pt x="532" y="143"/>
                  </a:lnTo>
                  <a:lnTo>
                    <a:pt x="530" y="136"/>
                  </a:lnTo>
                  <a:lnTo>
                    <a:pt x="532" y="131"/>
                  </a:lnTo>
                  <a:lnTo>
                    <a:pt x="533" y="126"/>
                  </a:lnTo>
                  <a:lnTo>
                    <a:pt x="535" y="121"/>
                  </a:lnTo>
                  <a:lnTo>
                    <a:pt x="539" y="116"/>
                  </a:lnTo>
                  <a:lnTo>
                    <a:pt x="573" y="83"/>
                  </a:lnTo>
                  <a:lnTo>
                    <a:pt x="550" y="65"/>
                  </a:lnTo>
                  <a:lnTo>
                    <a:pt x="524" y="48"/>
                  </a:lnTo>
                  <a:lnTo>
                    <a:pt x="511" y="41"/>
                  </a:lnTo>
                  <a:lnTo>
                    <a:pt x="497" y="34"/>
                  </a:lnTo>
                  <a:lnTo>
                    <a:pt x="484" y="29"/>
                  </a:lnTo>
                  <a:lnTo>
                    <a:pt x="470" y="22"/>
                  </a:lnTo>
                  <a:lnTo>
                    <a:pt x="456" y="17"/>
                  </a:lnTo>
                  <a:lnTo>
                    <a:pt x="440" y="13"/>
                  </a:lnTo>
                  <a:lnTo>
                    <a:pt x="426" y="9"/>
                  </a:lnTo>
                  <a:lnTo>
                    <a:pt x="411" y="7"/>
                  </a:lnTo>
                  <a:lnTo>
                    <a:pt x="395" y="4"/>
                  </a:lnTo>
                  <a:lnTo>
                    <a:pt x="380" y="2"/>
                  </a:lnTo>
                  <a:lnTo>
                    <a:pt x="365" y="2"/>
                  </a:lnTo>
                  <a:lnTo>
                    <a:pt x="348" y="0"/>
                  </a:lnTo>
                  <a:lnTo>
                    <a:pt x="333" y="2"/>
                  </a:lnTo>
                  <a:lnTo>
                    <a:pt x="317" y="2"/>
                  </a:lnTo>
                  <a:lnTo>
                    <a:pt x="302" y="4"/>
                  </a:lnTo>
                  <a:lnTo>
                    <a:pt x="286" y="7"/>
                  </a:lnTo>
                  <a:lnTo>
                    <a:pt x="271" y="9"/>
                  </a:lnTo>
                  <a:lnTo>
                    <a:pt x="255" y="13"/>
                  </a:lnTo>
                  <a:lnTo>
                    <a:pt x="241" y="17"/>
                  </a:lnTo>
                  <a:lnTo>
                    <a:pt x="227" y="22"/>
                  </a:lnTo>
                  <a:lnTo>
                    <a:pt x="213" y="29"/>
                  </a:lnTo>
                  <a:lnTo>
                    <a:pt x="199" y="34"/>
                  </a:lnTo>
                  <a:lnTo>
                    <a:pt x="186" y="41"/>
                  </a:lnTo>
                  <a:lnTo>
                    <a:pt x="173" y="48"/>
                  </a:lnTo>
                  <a:lnTo>
                    <a:pt x="148" y="65"/>
                  </a:lnTo>
                  <a:lnTo>
                    <a:pt x="124" y="83"/>
                  </a:lnTo>
                  <a:lnTo>
                    <a:pt x="158" y="116"/>
                  </a:lnTo>
                  <a:lnTo>
                    <a:pt x="162" y="121"/>
                  </a:lnTo>
                  <a:lnTo>
                    <a:pt x="164" y="126"/>
                  </a:lnTo>
                  <a:lnTo>
                    <a:pt x="166" y="131"/>
                  </a:lnTo>
                  <a:lnTo>
                    <a:pt x="167" y="136"/>
                  </a:lnTo>
                  <a:lnTo>
                    <a:pt x="166" y="143"/>
                  </a:lnTo>
                  <a:lnTo>
                    <a:pt x="164" y="148"/>
                  </a:lnTo>
                  <a:lnTo>
                    <a:pt x="162" y="153"/>
                  </a:lnTo>
                  <a:lnTo>
                    <a:pt x="158" y="158"/>
                  </a:lnTo>
                  <a:lnTo>
                    <a:pt x="153" y="162"/>
                  </a:lnTo>
                  <a:lnTo>
                    <a:pt x="148" y="165"/>
                  </a:lnTo>
                  <a:lnTo>
                    <a:pt x="142" y="167"/>
                  </a:lnTo>
                  <a:lnTo>
                    <a:pt x="136" y="167"/>
                  </a:lnTo>
                  <a:lnTo>
                    <a:pt x="131" y="166"/>
                  </a:lnTo>
                  <a:lnTo>
                    <a:pt x="124" y="165"/>
                  </a:lnTo>
                  <a:lnTo>
                    <a:pt x="119" y="162"/>
                  </a:lnTo>
                  <a:lnTo>
                    <a:pt x="115" y="158"/>
                  </a:lnTo>
                  <a:lnTo>
                    <a:pt x="82" y="125"/>
                  </a:lnTo>
                  <a:lnTo>
                    <a:pt x="63" y="148"/>
                  </a:lnTo>
                  <a:lnTo>
                    <a:pt x="47" y="174"/>
                  </a:lnTo>
                  <a:lnTo>
                    <a:pt x="40" y="187"/>
                  </a:lnTo>
                  <a:lnTo>
                    <a:pt x="33" y="201"/>
                  </a:lnTo>
                  <a:lnTo>
                    <a:pt x="27" y="214"/>
                  </a:lnTo>
                  <a:lnTo>
                    <a:pt x="22" y="228"/>
                  </a:lnTo>
                  <a:lnTo>
                    <a:pt x="17" y="242"/>
                  </a:lnTo>
                  <a:lnTo>
                    <a:pt x="13" y="257"/>
                  </a:lnTo>
                  <a:lnTo>
                    <a:pt x="9" y="271"/>
                  </a:lnTo>
                  <a:lnTo>
                    <a:pt x="5" y="287"/>
                  </a:lnTo>
                  <a:lnTo>
                    <a:pt x="2" y="302"/>
                  </a:lnTo>
                  <a:lnTo>
                    <a:pt x="1" y="318"/>
                  </a:lnTo>
                  <a:lnTo>
                    <a:pt x="0" y="333"/>
                  </a:lnTo>
                  <a:lnTo>
                    <a:pt x="0" y="350"/>
                  </a:lnTo>
                  <a:lnTo>
                    <a:pt x="0" y="365"/>
                  </a:lnTo>
                  <a:lnTo>
                    <a:pt x="1" y="380"/>
                  </a:lnTo>
                  <a:lnTo>
                    <a:pt x="2" y="396"/>
                  </a:lnTo>
                  <a:lnTo>
                    <a:pt x="5" y="411"/>
                  </a:lnTo>
                  <a:lnTo>
                    <a:pt x="9" y="427"/>
                  </a:lnTo>
                  <a:lnTo>
                    <a:pt x="13" y="442"/>
                  </a:lnTo>
                  <a:lnTo>
                    <a:pt x="17" y="456"/>
                  </a:lnTo>
                  <a:lnTo>
                    <a:pt x="22" y="470"/>
                  </a:lnTo>
                  <a:lnTo>
                    <a:pt x="27" y="484"/>
                  </a:lnTo>
                  <a:lnTo>
                    <a:pt x="33" y="499"/>
                  </a:lnTo>
                  <a:lnTo>
                    <a:pt x="40" y="511"/>
                  </a:lnTo>
                  <a:lnTo>
                    <a:pt x="47" y="524"/>
                  </a:lnTo>
                  <a:lnTo>
                    <a:pt x="63" y="550"/>
                  </a:lnTo>
                  <a:lnTo>
                    <a:pt x="82" y="573"/>
                  </a:lnTo>
                  <a:lnTo>
                    <a:pt x="115" y="540"/>
                  </a:lnTo>
                  <a:lnTo>
                    <a:pt x="119" y="536"/>
                  </a:lnTo>
                  <a:lnTo>
                    <a:pt x="124" y="533"/>
                  </a:lnTo>
                  <a:lnTo>
                    <a:pt x="131" y="532"/>
                  </a:lnTo>
                  <a:lnTo>
                    <a:pt x="136" y="532"/>
                  </a:lnTo>
                  <a:lnTo>
                    <a:pt x="142" y="532"/>
                  </a:lnTo>
                  <a:lnTo>
                    <a:pt x="148" y="533"/>
                  </a:lnTo>
                  <a:lnTo>
                    <a:pt x="153" y="536"/>
                  </a:lnTo>
                  <a:lnTo>
                    <a:pt x="158" y="540"/>
                  </a:lnTo>
                  <a:lnTo>
                    <a:pt x="162" y="545"/>
                  </a:lnTo>
                  <a:lnTo>
                    <a:pt x="164" y="550"/>
                  </a:lnTo>
                  <a:lnTo>
                    <a:pt x="166" y="555"/>
                  </a:lnTo>
                  <a:lnTo>
                    <a:pt x="167" y="562"/>
                  </a:lnTo>
                  <a:lnTo>
                    <a:pt x="166" y="567"/>
                  </a:lnTo>
                  <a:lnTo>
                    <a:pt x="164" y="573"/>
                  </a:lnTo>
                  <a:lnTo>
                    <a:pt x="162" y="578"/>
                  </a:lnTo>
                  <a:lnTo>
                    <a:pt x="158" y="582"/>
                  </a:lnTo>
                  <a:lnTo>
                    <a:pt x="124" y="615"/>
                  </a:lnTo>
                  <a:lnTo>
                    <a:pt x="148" y="635"/>
                  </a:lnTo>
                  <a:lnTo>
                    <a:pt x="173" y="650"/>
                  </a:lnTo>
                  <a:lnTo>
                    <a:pt x="186" y="658"/>
                  </a:lnTo>
                  <a:lnTo>
                    <a:pt x="199" y="664"/>
                  </a:lnTo>
                  <a:lnTo>
                    <a:pt x="213" y="671"/>
                  </a:lnTo>
                  <a:lnTo>
                    <a:pt x="227" y="676"/>
                  </a:lnTo>
                  <a:lnTo>
                    <a:pt x="241" y="681"/>
                  </a:lnTo>
                  <a:lnTo>
                    <a:pt x="255" y="685"/>
                  </a:lnTo>
                  <a:lnTo>
                    <a:pt x="271" y="689"/>
                  </a:lnTo>
                  <a:lnTo>
                    <a:pt x="286" y="693"/>
                  </a:lnTo>
                  <a:lnTo>
                    <a:pt x="302" y="695"/>
                  </a:lnTo>
                  <a:lnTo>
                    <a:pt x="317" y="696"/>
                  </a:lnTo>
                  <a:lnTo>
                    <a:pt x="333" y="698"/>
                  </a:lnTo>
                  <a:lnTo>
                    <a:pt x="348" y="698"/>
                  </a:lnTo>
                  <a:lnTo>
                    <a:pt x="365" y="698"/>
                  </a:lnTo>
                  <a:lnTo>
                    <a:pt x="380" y="696"/>
                  </a:lnTo>
                  <a:lnTo>
                    <a:pt x="395" y="695"/>
                  </a:lnTo>
                  <a:lnTo>
                    <a:pt x="411" y="693"/>
                  </a:lnTo>
                  <a:lnTo>
                    <a:pt x="426" y="689"/>
                  </a:lnTo>
                  <a:lnTo>
                    <a:pt x="440" y="685"/>
                  </a:lnTo>
                  <a:lnTo>
                    <a:pt x="456" y="681"/>
                  </a:lnTo>
                  <a:lnTo>
                    <a:pt x="470" y="676"/>
                  </a:lnTo>
                  <a:lnTo>
                    <a:pt x="484" y="671"/>
                  </a:lnTo>
                  <a:lnTo>
                    <a:pt x="497" y="664"/>
                  </a:lnTo>
                  <a:lnTo>
                    <a:pt x="511" y="658"/>
                  </a:lnTo>
                  <a:lnTo>
                    <a:pt x="524" y="650"/>
                  </a:lnTo>
                  <a:lnTo>
                    <a:pt x="550" y="635"/>
                  </a:lnTo>
                  <a:lnTo>
                    <a:pt x="573" y="615"/>
                  </a:lnTo>
                  <a:lnTo>
                    <a:pt x="539" y="582"/>
                  </a:lnTo>
                  <a:lnTo>
                    <a:pt x="535" y="578"/>
                  </a:lnTo>
                  <a:lnTo>
                    <a:pt x="533" y="573"/>
                  </a:lnTo>
                  <a:lnTo>
                    <a:pt x="532" y="567"/>
                  </a:lnTo>
                  <a:lnTo>
                    <a:pt x="530" y="562"/>
                  </a:lnTo>
                  <a:lnTo>
                    <a:pt x="532" y="555"/>
                  </a:lnTo>
                  <a:lnTo>
                    <a:pt x="533" y="550"/>
                  </a:lnTo>
                  <a:lnTo>
                    <a:pt x="535" y="545"/>
                  </a:lnTo>
                  <a:lnTo>
                    <a:pt x="539" y="5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3621">
              <a:extLst>
                <a:ext uri="{FF2B5EF4-FFF2-40B4-BE49-F238E27FC236}">
                  <a16:creationId xmlns:a16="http://schemas.microsoft.com/office/drawing/2014/main" id="{AD76D8F2-24A8-45C7-93D1-4E507EA27F85}"/>
                </a:ext>
              </a:extLst>
            </p:cNvPr>
            <p:cNvSpPr>
              <a:spLocks/>
            </p:cNvSpPr>
            <p:nvPr/>
          </p:nvSpPr>
          <p:spPr bwMode="auto">
            <a:xfrm>
              <a:off x="11109325" y="885825"/>
              <a:ext cx="123825" cy="71438"/>
            </a:xfrm>
            <a:custGeom>
              <a:avLst/>
              <a:gdLst>
                <a:gd name="T0" fmla="*/ 220 w 312"/>
                <a:gd name="T1" fmla="*/ 82 h 180"/>
                <a:gd name="T2" fmla="*/ 295 w 312"/>
                <a:gd name="T3" fmla="*/ 20 h 180"/>
                <a:gd name="T4" fmla="*/ 299 w 312"/>
                <a:gd name="T5" fmla="*/ 16 h 180"/>
                <a:gd name="T6" fmla="*/ 300 w 312"/>
                <a:gd name="T7" fmla="*/ 13 h 180"/>
                <a:gd name="T8" fmla="*/ 299 w 312"/>
                <a:gd name="T9" fmla="*/ 7 h 180"/>
                <a:gd name="T10" fmla="*/ 296 w 312"/>
                <a:gd name="T11" fmla="*/ 4 h 180"/>
                <a:gd name="T12" fmla="*/ 294 w 312"/>
                <a:gd name="T13" fmla="*/ 1 h 180"/>
                <a:gd name="T14" fmla="*/ 288 w 312"/>
                <a:gd name="T15" fmla="*/ 0 h 180"/>
                <a:gd name="T16" fmla="*/ 285 w 312"/>
                <a:gd name="T17" fmla="*/ 0 h 180"/>
                <a:gd name="T18" fmla="*/ 279 w 312"/>
                <a:gd name="T19" fmla="*/ 2 h 180"/>
                <a:gd name="T20" fmla="*/ 155 w 312"/>
                <a:gd name="T21" fmla="*/ 104 h 180"/>
                <a:gd name="T22" fmla="*/ 30 w 312"/>
                <a:gd name="T23" fmla="*/ 2 h 180"/>
                <a:gd name="T24" fmla="*/ 26 w 312"/>
                <a:gd name="T25" fmla="*/ 0 h 180"/>
                <a:gd name="T26" fmla="*/ 21 w 312"/>
                <a:gd name="T27" fmla="*/ 0 h 180"/>
                <a:gd name="T28" fmla="*/ 18 w 312"/>
                <a:gd name="T29" fmla="*/ 1 h 180"/>
                <a:gd name="T30" fmla="*/ 14 w 312"/>
                <a:gd name="T31" fmla="*/ 4 h 180"/>
                <a:gd name="T32" fmla="*/ 11 w 312"/>
                <a:gd name="T33" fmla="*/ 7 h 180"/>
                <a:gd name="T34" fmla="*/ 11 w 312"/>
                <a:gd name="T35" fmla="*/ 13 h 180"/>
                <a:gd name="T36" fmla="*/ 12 w 312"/>
                <a:gd name="T37" fmla="*/ 16 h 180"/>
                <a:gd name="T38" fmla="*/ 15 w 312"/>
                <a:gd name="T39" fmla="*/ 20 h 180"/>
                <a:gd name="T40" fmla="*/ 91 w 312"/>
                <a:gd name="T41" fmla="*/ 82 h 180"/>
                <a:gd name="T42" fmla="*/ 3 w 312"/>
                <a:gd name="T43" fmla="*/ 159 h 180"/>
                <a:gd name="T44" fmla="*/ 1 w 312"/>
                <a:gd name="T45" fmla="*/ 162 h 180"/>
                <a:gd name="T46" fmla="*/ 0 w 312"/>
                <a:gd name="T47" fmla="*/ 167 h 180"/>
                <a:gd name="T48" fmla="*/ 0 w 312"/>
                <a:gd name="T49" fmla="*/ 172 h 180"/>
                <a:gd name="T50" fmla="*/ 2 w 312"/>
                <a:gd name="T51" fmla="*/ 176 h 180"/>
                <a:gd name="T52" fmla="*/ 6 w 312"/>
                <a:gd name="T53" fmla="*/ 178 h 180"/>
                <a:gd name="T54" fmla="*/ 11 w 312"/>
                <a:gd name="T55" fmla="*/ 180 h 180"/>
                <a:gd name="T56" fmla="*/ 15 w 312"/>
                <a:gd name="T57" fmla="*/ 178 h 180"/>
                <a:gd name="T58" fmla="*/ 19 w 312"/>
                <a:gd name="T59" fmla="*/ 177 h 180"/>
                <a:gd name="T60" fmla="*/ 110 w 312"/>
                <a:gd name="T61" fmla="*/ 97 h 180"/>
                <a:gd name="T62" fmla="*/ 147 w 312"/>
                <a:gd name="T63" fmla="*/ 128 h 180"/>
                <a:gd name="T64" fmla="*/ 151 w 312"/>
                <a:gd name="T65" fmla="*/ 131 h 180"/>
                <a:gd name="T66" fmla="*/ 155 w 312"/>
                <a:gd name="T67" fmla="*/ 132 h 180"/>
                <a:gd name="T68" fmla="*/ 159 w 312"/>
                <a:gd name="T69" fmla="*/ 131 h 180"/>
                <a:gd name="T70" fmla="*/ 163 w 312"/>
                <a:gd name="T71" fmla="*/ 128 h 180"/>
                <a:gd name="T72" fmla="*/ 201 w 312"/>
                <a:gd name="T73" fmla="*/ 97 h 180"/>
                <a:gd name="T74" fmla="*/ 291 w 312"/>
                <a:gd name="T75" fmla="*/ 177 h 180"/>
                <a:gd name="T76" fmla="*/ 295 w 312"/>
                <a:gd name="T77" fmla="*/ 178 h 180"/>
                <a:gd name="T78" fmla="*/ 300 w 312"/>
                <a:gd name="T79" fmla="*/ 180 h 180"/>
                <a:gd name="T80" fmla="*/ 304 w 312"/>
                <a:gd name="T81" fmla="*/ 178 h 180"/>
                <a:gd name="T82" fmla="*/ 309 w 312"/>
                <a:gd name="T83" fmla="*/ 176 h 180"/>
                <a:gd name="T84" fmla="*/ 310 w 312"/>
                <a:gd name="T85" fmla="*/ 172 h 180"/>
                <a:gd name="T86" fmla="*/ 312 w 312"/>
                <a:gd name="T87" fmla="*/ 167 h 180"/>
                <a:gd name="T88" fmla="*/ 310 w 312"/>
                <a:gd name="T89" fmla="*/ 162 h 180"/>
                <a:gd name="T90" fmla="*/ 308 w 312"/>
                <a:gd name="T91" fmla="*/ 159 h 180"/>
                <a:gd name="T92" fmla="*/ 220 w 312"/>
                <a:gd name="T93" fmla="*/ 8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2" h="180">
                  <a:moveTo>
                    <a:pt x="220" y="82"/>
                  </a:moveTo>
                  <a:lnTo>
                    <a:pt x="295" y="20"/>
                  </a:lnTo>
                  <a:lnTo>
                    <a:pt x="299" y="16"/>
                  </a:lnTo>
                  <a:lnTo>
                    <a:pt x="300" y="13"/>
                  </a:lnTo>
                  <a:lnTo>
                    <a:pt x="299" y="7"/>
                  </a:lnTo>
                  <a:lnTo>
                    <a:pt x="296" y="4"/>
                  </a:lnTo>
                  <a:lnTo>
                    <a:pt x="294" y="1"/>
                  </a:lnTo>
                  <a:lnTo>
                    <a:pt x="288" y="0"/>
                  </a:lnTo>
                  <a:lnTo>
                    <a:pt x="285" y="0"/>
                  </a:lnTo>
                  <a:lnTo>
                    <a:pt x="279" y="2"/>
                  </a:lnTo>
                  <a:lnTo>
                    <a:pt x="155" y="104"/>
                  </a:lnTo>
                  <a:lnTo>
                    <a:pt x="30" y="2"/>
                  </a:lnTo>
                  <a:lnTo>
                    <a:pt x="26" y="0"/>
                  </a:lnTo>
                  <a:lnTo>
                    <a:pt x="21" y="0"/>
                  </a:lnTo>
                  <a:lnTo>
                    <a:pt x="18" y="1"/>
                  </a:lnTo>
                  <a:lnTo>
                    <a:pt x="14" y="4"/>
                  </a:lnTo>
                  <a:lnTo>
                    <a:pt x="11" y="7"/>
                  </a:lnTo>
                  <a:lnTo>
                    <a:pt x="11" y="13"/>
                  </a:lnTo>
                  <a:lnTo>
                    <a:pt x="12" y="16"/>
                  </a:lnTo>
                  <a:lnTo>
                    <a:pt x="15" y="20"/>
                  </a:lnTo>
                  <a:lnTo>
                    <a:pt x="91" y="82"/>
                  </a:lnTo>
                  <a:lnTo>
                    <a:pt x="3" y="159"/>
                  </a:lnTo>
                  <a:lnTo>
                    <a:pt x="1" y="162"/>
                  </a:lnTo>
                  <a:lnTo>
                    <a:pt x="0" y="167"/>
                  </a:lnTo>
                  <a:lnTo>
                    <a:pt x="0" y="172"/>
                  </a:lnTo>
                  <a:lnTo>
                    <a:pt x="2" y="176"/>
                  </a:lnTo>
                  <a:lnTo>
                    <a:pt x="6" y="178"/>
                  </a:lnTo>
                  <a:lnTo>
                    <a:pt x="11" y="180"/>
                  </a:lnTo>
                  <a:lnTo>
                    <a:pt x="15" y="178"/>
                  </a:lnTo>
                  <a:lnTo>
                    <a:pt x="19" y="177"/>
                  </a:lnTo>
                  <a:lnTo>
                    <a:pt x="110" y="97"/>
                  </a:lnTo>
                  <a:lnTo>
                    <a:pt x="147" y="128"/>
                  </a:lnTo>
                  <a:lnTo>
                    <a:pt x="151" y="131"/>
                  </a:lnTo>
                  <a:lnTo>
                    <a:pt x="155" y="132"/>
                  </a:lnTo>
                  <a:lnTo>
                    <a:pt x="159" y="131"/>
                  </a:lnTo>
                  <a:lnTo>
                    <a:pt x="163" y="128"/>
                  </a:lnTo>
                  <a:lnTo>
                    <a:pt x="201" y="97"/>
                  </a:lnTo>
                  <a:lnTo>
                    <a:pt x="291" y="177"/>
                  </a:lnTo>
                  <a:lnTo>
                    <a:pt x="295" y="178"/>
                  </a:lnTo>
                  <a:lnTo>
                    <a:pt x="300" y="180"/>
                  </a:lnTo>
                  <a:lnTo>
                    <a:pt x="304" y="178"/>
                  </a:lnTo>
                  <a:lnTo>
                    <a:pt x="309" y="176"/>
                  </a:lnTo>
                  <a:lnTo>
                    <a:pt x="310" y="172"/>
                  </a:lnTo>
                  <a:lnTo>
                    <a:pt x="312" y="167"/>
                  </a:lnTo>
                  <a:lnTo>
                    <a:pt x="310" y="162"/>
                  </a:lnTo>
                  <a:lnTo>
                    <a:pt x="308" y="159"/>
                  </a:lnTo>
                  <a:lnTo>
                    <a:pt x="22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3622">
              <a:extLst>
                <a:ext uri="{FF2B5EF4-FFF2-40B4-BE49-F238E27FC236}">
                  <a16:creationId xmlns:a16="http://schemas.microsoft.com/office/drawing/2014/main" id="{BFC5AFB5-B934-4878-815B-12196286A21C}"/>
                </a:ext>
              </a:extLst>
            </p:cNvPr>
            <p:cNvSpPr>
              <a:spLocks/>
            </p:cNvSpPr>
            <p:nvPr/>
          </p:nvSpPr>
          <p:spPr bwMode="auto">
            <a:xfrm>
              <a:off x="11250613" y="993775"/>
              <a:ext cx="63500" cy="63500"/>
            </a:xfrm>
            <a:custGeom>
              <a:avLst/>
              <a:gdLst>
                <a:gd name="T0" fmla="*/ 21 w 161"/>
                <a:gd name="T1" fmla="*/ 3 h 159"/>
                <a:gd name="T2" fmla="*/ 17 w 161"/>
                <a:gd name="T3" fmla="*/ 0 h 159"/>
                <a:gd name="T4" fmla="*/ 13 w 161"/>
                <a:gd name="T5" fmla="*/ 0 h 159"/>
                <a:gd name="T6" fmla="*/ 8 w 161"/>
                <a:gd name="T7" fmla="*/ 0 h 159"/>
                <a:gd name="T8" fmla="*/ 4 w 161"/>
                <a:gd name="T9" fmla="*/ 3 h 159"/>
                <a:gd name="T10" fmla="*/ 2 w 161"/>
                <a:gd name="T11" fmla="*/ 6 h 159"/>
                <a:gd name="T12" fmla="*/ 0 w 161"/>
                <a:gd name="T13" fmla="*/ 12 h 159"/>
                <a:gd name="T14" fmla="*/ 2 w 161"/>
                <a:gd name="T15" fmla="*/ 15 h 159"/>
                <a:gd name="T16" fmla="*/ 4 w 161"/>
                <a:gd name="T17" fmla="*/ 21 h 159"/>
                <a:gd name="T18" fmla="*/ 140 w 161"/>
                <a:gd name="T19" fmla="*/ 157 h 159"/>
                <a:gd name="T20" fmla="*/ 144 w 161"/>
                <a:gd name="T21" fmla="*/ 159 h 159"/>
                <a:gd name="T22" fmla="*/ 149 w 161"/>
                <a:gd name="T23" fmla="*/ 159 h 159"/>
                <a:gd name="T24" fmla="*/ 153 w 161"/>
                <a:gd name="T25" fmla="*/ 159 h 159"/>
                <a:gd name="T26" fmla="*/ 157 w 161"/>
                <a:gd name="T27" fmla="*/ 157 h 159"/>
                <a:gd name="T28" fmla="*/ 160 w 161"/>
                <a:gd name="T29" fmla="*/ 153 h 159"/>
                <a:gd name="T30" fmla="*/ 161 w 161"/>
                <a:gd name="T31" fmla="*/ 148 h 159"/>
                <a:gd name="T32" fmla="*/ 160 w 161"/>
                <a:gd name="T33" fmla="*/ 144 h 159"/>
                <a:gd name="T34" fmla="*/ 157 w 161"/>
                <a:gd name="T35" fmla="*/ 139 h 159"/>
                <a:gd name="T36" fmla="*/ 21 w 161"/>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59">
                  <a:moveTo>
                    <a:pt x="21" y="3"/>
                  </a:moveTo>
                  <a:lnTo>
                    <a:pt x="17" y="0"/>
                  </a:lnTo>
                  <a:lnTo>
                    <a:pt x="13" y="0"/>
                  </a:lnTo>
                  <a:lnTo>
                    <a:pt x="8" y="0"/>
                  </a:lnTo>
                  <a:lnTo>
                    <a:pt x="4" y="3"/>
                  </a:lnTo>
                  <a:lnTo>
                    <a:pt x="2" y="6"/>
                  </a:lnTo>
                  <a:lnTo>
                    <a:pt x="0" y="12"/>
                  </a:lnTo>
                  <a:lnTo>
                    <a:pt x="2" y="15"/>
                  </a:lnTo>
                  <a:lnTo>
                    <a:pt x="4" y="21"/>
                  </a:lnTo>
                  <a:lnTo>
                    <a:pt x="140" y="157"/>
                  </a:lnTo>
                  <a:lnTo>
                    <a:pt x="144" y="159"/>
                  </a:lnTo>
                  <a:lnTo>
                    <a:pt x="149" y="159"/>
                  </a:lnTo>
                  <a:lnTo>
                    <a:pt x="153" y="159"/>
                  </a:lnTo>
                  <a:lnTo>
                    <a:pt x="157" y="157"/>
                  </a:lnTo>
                  <a:lnTo>
                    <a:pt x="160" y="153"/>
                  </a:lnTo>
                  <a:lnTo>
                    <a:pt x="161" y="148"/>
                  </a:lnTo>
                  <a:lnTo>
                    <a:pt x="160" y="144"/>
                  </a:lnTo>
                  <a:lnTo>
                    <a:pt x="157" y="139"/>
                  </a:ln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3623">
              <a:extLst>
                <a:ext uri="{FF2B5EF4-FFF2-40B4-BE49-F238E27FC236}">
                  <a16:creationId xmlns:a16="http://schemas.microsoft.com/office/drawing/2014/main" id="{6FEA2310-F55A-42DA-913D-4342D4C4A861}"/>
                </a:ext>
              </a:extLst>
            </p:cNvPr>
            <p:cNvSpPr>
              <a:spLocks/>
            </p:cNvSpPr>
            <p:nvPr/>
          </p:nvSpPr>
          <p:spPr bwMode="auto">
            <a:xfrm>
              <a:off x="11028363" y="993775"/>
              <a:ext cx="63500" cy="63500"/>
            </a:xfrm>
            <a:custGeom>
              <a:avLst/>
              <a:gdLst>
                <a:gd name="T0" fmla="*/ 157 w 160"/>
                <a:gd name="T1" fmla="*/ 3 h 159"/>
                <a:gd name="T2" fmla="*/ 153 w 160"/>
                <a:gd name="T3" fmla="*/ 0 h 159"/>
                <a:gd name="T4" fmla="*/ 148 w 160"/>
                <a:gd name="T5" fmla="*/ 0 h 159"/>
                <a:gd name="T6" fmla="*/ 144 w 160"/>
                <a:gd name="T7" fmla="*/ 0 h 159"/>
                <a:gd name="T8" fmla="*/ 139 w 160"/>
                <a:gd name="T9" fmla="*/ 3 h 159"/>
                <a:gd name="T10" fmla="*/ 3 w 160"/>
                <a:gd name="T11" fmla="*/ 139 h 159"/>
                <a:gd name="T12" fmla="*/ 0 w 160"/>
                <a:gd name="T13" fmla="*/ 144 h 159"/>
                <a:gd name="T14" fmla="*/ 0 w 160"/>
                <a:gd name="T15" fmla="*/ 148 h 159"/>
                <a:gd name="T16" fmla="*/ 0 w 160"/>
                <a:gd name="T17" fmla="*/ 153 h 159"/>
                <a:gd name="T18" fmla="*/ 3 w 160"/>
                <a:gd name="T19" fmla="*/ 157 h 159"/>
                <a:gd name="T20" fmla="*/ 7 w 160"/>
                <a:gd name="T21" fmla="*/ 159 h 159"/>
                <a:gd name="T22" fmla="*/ 12 w 160"/>
                <a:gd name="T23" fmla="*/ 159 h 159"/>
                <a:gd name="T24" fmla="*/ 16 w 160"/>
                <a:gd name="T25" fmla="*/ 159 h 159"/>
                <a:gd name="T26" fmla="*/ 21 w 160"/>
                <a:gd name="T27" fmla="*/ 157 h 159"/>
                <a:gd name="T28" fmla="*/ 157 w 160"/>
                <a:gd name="T29" fmla="*/ 21 h 159"/>
                <a:gd name="T30" fmla="*/ 160 w 160"/>
                <a:gd name="T31" fmla="*/ 15 h 159"/>
                <a:gd name="T32" fmla="*/ 160 w 160"/>
                <a:gd name="T33" fmla="*/ 12 h 159"/>
                <a:gd name="T34" fmla="*/ 160 w 160"/>
                <a:gd name="T35" fmla="*/ 6 h 159"/>
                <a:gd name="T36" fmla="*/ 157 w 160"/>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59">
                  <a:moveTo>
                    <a:pt x="157" y="3"/>
                  </a:moveTo>
                  <a:lnTo>
                    <a:pt x="153" y="0"/>
                  </a:lnTo>
                  <a:lnTo>
                    <a:pt x="148" y="0"/>
                  </a:lnTo>
                  <a:lnTo>
                    <a:pt x="144" y="0"/>
                  </a:lnTo>
                  <a:lnTo>
                    <a:pt x="139" y="3"/>
                  </a:lnTo>
                  <a:lnTo>
                    <a:pt x="3" y="139"/>
                  </a:lnTo>
                  <a:lnTo>
                    <a:pt x="0" y="144"/>
                  </a:lnTo>
                  <a:lnTo>
                    <a:pt x="0" y="148"/>
                  </a:lnTo>
                  <a:lnTo>
                    <a:pt x="0" y="153"/>
                  </a:lnTo>
                  <a:lnTo>
                    <a:pt x="3" y="157"/>
                  </a:lnTo>
                  <a:lnTo>
                    <a:pt x="7" y="159"/>
                  </a:lnTo>
                  <a:lnTo>
                    <a:pt x="12" y="159"/>
                  </a:lnTo>
                  <a:lnTo>
                    <a:pt x="16" y="159"/>
                  </a:lnTo>
                  <a:lnTo>
                    <a:pt x="21" y="157"/>
                  </a:lnTo>
                  <a:lnTo>
                    <a:pt x="157" y="21"/>
                  </a:lnTo>
                  <a:lnTo>
                    <a:pt x="160" y="15"/>
                  </a:lnTo>
                  <a:lnTo>
                    <a:pt x="160" y="12"/>
                  </a:lnTo>
                  <a:lnTo>
                    <a:pt x="160" y="6"/>
                  </a:lnTo>
                  <a:lnTo>
                    <a:pt x="15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3624">
              <a:extLst>
                <a:ext uri="{FF2B5EF4-FFF2-40B4-BE49-F238E27FC236}">
                  <a16:creationId xmlns:a16="http://schemas.microsoft.com/office/drawing/2014/main" id="{A80953AC-975D-4E59-BEC4-4B21BEA83C06}"/>
                </a:ext>
              </a:extLst>
            </p:cNvPr>
            <p:cNvSpPr>
              <a:spLocks/>
            </p:cNvSpPr>
            <p:nvPr/>
          </p:nvSpPr>
          <p:spPr bwMode="auto">
            <a:xfrm>
              <a:off x="11250613" y="771525"/>
              <a:ext cx="63500" cy="63500"/>
            </a:xfrm>
            <a:custGeom>
              <a:avLst/>
              <a:gdLst>
                <a:gd name="T0" fmla="*/ 4 w 161"/>
                <a:gd name="T1" fmla="*/ 156 h 160"/>
                <a:gd name="T2" fmla="*/ 8 w 161"/>
                <a:gd name="T3" fmla="*/ 159 h 160"/>
                <a:gd name="T4" fmla="*/ 12 w 161"/>
                <a:gd name="T5" fmla="*/ 160 h 160"/>
                <a:gd name="T6" fmla="*/ 17 w 161"/>
                <a:gd name="T7" fmla="*/ 159 h 160"/>
                <a:gd name="T8" fmla="*/ 21 w 161"/>
                <a:gd name="T9" fmla="*/ 156 h 160"/>
                <a:gd name="T10" fmla="*/ 157 w 161"/>
                <a:gd name="T11" fmla="*/ 20 h 160"/>
                <a:gd name="T12" fmla="*/ 160 w 161"/>
                <a:gd name="T13" fmla="*/ 16 h 160"/>
                <a:gd name="T14" fmla="*/ 161 w 161"/>
                <a:gd name="T15" fmla="*/ 11 h 160"/>
                <a:gd name="T16" fmla="*/ 160 w 161"/>
                <a:gd name="T17" fmla="*/ 7 h 160"/>
                <a:gd name="T18" fmla="*/ 157 w 161"/>
                <a:gd name="T19" fmla="*/ 4 h 160"/>
                <a:gd name="T20" fmla="*/ 153 w 161"/>
                <a:gd name="T21" fmla="*/ 1 h 160"/>
                <a:gd name="T22" fmla="*/ 149 w 161"/>
                <a:gd name="T23" fmla="*/ 0 h 160"/>
                <a:gd name="T24" fmla="*/ 144 w 161"/>
                <a:gd name="T25" fmla="*/ 1 h 160"/>
                <a:gd name="T26" fmla="*/ 140 w 161"/>
                <a:gd name="T27" fmla="*/ 4 h 160"/>
                <a:gd name="T28" fmla="*/ 4 w 161"/>
                <a:gd name="T29" fmla="*/ 140 h 160"/>
                <a:gd name="T30" fmla="*/ 2 w 161"/>
                <a:gd name="T31" fmla="*/ 144 h 160"/>
                <a:gd name="T32" fmla="*/ 0 w 161"/>
                <a:gd name="T33" fmla="*/ 147 h 160"/>
                <a:gd name="T34" fmla="*/ 2 w 161"/>
                <a:gd name="T35" fmla="*/ 153 h 160"/>
                <a:gd name="T36" fmla="*/ 4 w 161"/>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60">
                  <a:moveTo>
                    <a:pt x="4" y="156"/>
                  </a:moveTo>
                  <a:lnTo>
                    <a:pt x="8" y="159"/>
                  </a:lnTo>
                  <a:lnTo>
                    <a:pt x="12" y="160"/>
                  </a:lnTo>
                  <a:lnTo>
                    <a:pt x="17" y="159"/>
                  </a:lnTo>
                  <a:lnTo>
                    <a:pt x="21" y="156"/>
                  </a:lnTo>
                  <a:lnTo>
                    <a:pt x="157" y="20"/>
                  </a:lnTo>
                  <a:lnTo>
                    <a:pt x="160" y="16"/>
                  </a:lnTo>
                  <a:lnTo>
                    <a:pt x="161" y="11"/>
                  </a:lnTo>
                  <a:lnTo>
                    <a:pt x="160" y="7"/>
                  </a:lnTo>
                  <a:lnTo>
                    <a:pt x="157" y="4"/>
                  </a:lnTo>
                  <a:lnTo>
                    <a:pt x="153" y="1"/>
                  </a:lnTo>
                  <a:lnTo>
                    <a:pt x="149" y="0"/>
                  </a:lnTo>
                  <a:lnTo>
                    <a:pt x="144" y="1"/>
                  </a:lnTo>
                  <a:lnTo>
                    <a:pt x="140" y="4"/>
                  </a:lnTo>
                  <a:lnTo>
                    <a:pt x="4" y="140"/>
                  </a:lnTo>
                  <a:lnTo>
                    <a:pt x="2" y="144"/>
                  </a:lnTo>
                  <a:lnTo>
                    <a:pt x="0" y="147"/>
                  </a:lnTo>
                  <a:lnTo>
                    <a:pt x="2" y="153"/>
                  </a:lnTo>
                  <a:lnTo>
                    <a:pt x="4"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3625">
              <a:extLst>
                <a:ext uri="{FF2B5EF4-FFF2-40B4-BE49-F238E27FC236}">
                  <a16:creationId xmlns:a16="http://schemas.microsoft.com/office/drawing/2014/main" id="{DCEEE9E8-A5B3-4D81-814B-3132C0A5CC75}"/>
                </a:ext>
              </a:extLst>
            </p:cNvPr>
            <p:cNvSpPr>
              <a:spLocks/>
            </p:cNvSpPr>
            <p:nvPr/>
          </p:nvSpPr>
          <p:spPr bwMode="auto">
            <a:xfrm>
              <a:off x="11028363" y="771525"/>
              <a:ext cx="63500" cy="63500"/>
            </a:xfrm>
            <a:custGeom>
              <a:avLst/>
              <a:gdLst>
                <a:gd name="T0" fmla="*/ 139 w 160"/>
                <a:gd name="T1" fmla="*/ 156 h 160"/>
                <a:gd name="T2" fmla="*/ 144 w 160"/>
                <a:gd name="T3" fmla="*/ 159 h 160"/>
                <a:gd name="T4" fmla="*/ 148 w 160"/>
                <a:gd name="T5" fmla="*/ 160 h 160"/>
                <a:gd name="T6" fmla="*/ 153 w 160"/>
                <a:gd name="T7" fmla="*/ 159 h 160"/>
                <a:gd name="T8" fmla="*/ 157 w 160"/>
                <a:gd name="T9" fmla="*/ 156 h 160"/>
                <a:gd name="T10" fmla="*/ 160 w 160"/>
                <a:gd name="T11" fmla="*/ 153 h 160"/>
                <a:gd name="T12" fmla="*/ 160 w 160"/>
                <a:gd name="T13" fmla="*/ 149 h 160"/>
                <a:gd name="T14" fmla="*/ 160 w 160"/>
                <a:gd name="T15" fmla="*/ 144 h 160"/>
                <a:gd name="T16" fmla="*/ 157 w 160"/>
                <a:gd name="T17" fmla="*/ 140 h 160"/>
                <a:gd name="T18" fmla="*/ 21 w 160"/>
                <a:gd name="T19" fmla="*/ 4 h 160"/>
                <a:gd name="T20" fmla="*/ 16 w 160"/>
                <a:gd name="T21" fmla="*/ 1 h 160"/>
                <a:gd name="T22" fmla="*/ 12 w 160"/>
                <a:gd name="T23" fmla="*/ 0 h 160"/>
                <a:gd name="T24" fmla="*/ 7 w 160"/>
                <a:gd name="T25" fmla="*/ 1 h 160"/>
                <a:gd name="T26" fmla="*/ 3 w 160"/>
                <a:gd name="T27" fmla="*/ 4 h 160"/>
                <a:gd name="T28" fmla="*/ 0 w 160"/>
                <a:gd name="T29" fmla="*/ 7 h 160"/>
                <a:gd name="T30" fmla="*/ 0 w 160"/>
                <a:gd name="T31" fmla="*/ 11 h 160"/>
                <a:gd name="T32" fmla="*/ 0 w 160"/>
                <a:gd name="T33" fmla="*/ 16 h 160"/>
                <a:gd name="T34" fmla="*/ 3 w 160"/>
                <a:gd name="T35" fmla="*/ 20 h 160"/>
                <a:gd name="T36" fmla="*/ 139 w 160"/>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60">
                  <a:moveTo>
                    <a:pt x="139" y="156"/>
                  </a:moveTo>
                  <a:lnTo>
                    <a:pt x="144" y="159"/>
                  </a:lnTo>
                  <a:lnTo>
                    <a:pt x="148" y="160"/>
                  </a:lnTo>
                  <a:lnTo>
                    <a:pt x="153" y="159"/>
                  </a:lnTo>
                  <a:lnTo>
                    <a:pt x="157" y="156"/>
                  </a:lnTo>
                  <a:lnTo>
                    <a:pt x="160" y="153"/>
                  </a:lnTo>
                  <a:lnTo>
                    <a:pt x="160" y="149"/>
                  </a:lnTo>
                  <a:lnTo>
                    <a:pt x="160" y="144"/>
                  </a:lnTo>
                  <a:lnTo>
                    <a:pt x="157" y="140"/>
                  </a:lnTo>
                  <a:lnTo>
                    <a:pt x="21" y="4"/>
                  </a:lnTo>
                  <a:lnTo>
                    <a:pt x="16" y="1"/>
                  </a:lnTo>
                  <a:lnTo>
                    <a:pt x="12" y="0"/>
                  </a:lnTo>
                  <a:lnTo>
                    <a:pt x="7" y="1"/>
                  </a:lnTo>
                  <a:lnTo>
                    <a:pt x="3" y="4"/>
                  </a:lnTo>
                  <a:lnTo>
                    <a:pt x="0" y="7"/>
                  </a:lnTo>
                  <a:lnTo>
                    <a:pt x="0" y="11"/>
                  </a:lnTo>
                  <a:lnTo>
                    <a:pt x="0" y="16"/>
                  </a:lnTo>
                  <a:lnTo>
                    <a:pt x="3" y="20"/>
                  </a:lnTo>
                  <a:lnTo>
                    <a:pt x="13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 name="Group 117" descr="Icon of boxes. ">
            <a:extLst>
              <a:ext uri="{FF2B5EF4-FFF2-40B4-BE49-F238E27FC236}">
                <a16:creationId xmlns:a16="http://schemas.microsoft.com/office/drawing/2014/main" id="{75BF619E-615D-4C1A-A3A1-04DFC90E2F3F}"/>
              </a:ext>
            </a:extLst>
          </p:cNvPr>
          <p:cNvGrpSpPr/>
          <p:nvPr/>
        </p:nvGrpSpPr>
        <p:grpSpPr>
          <a:xfrm>
            <a:off x="11058919" y="1368977"/>
            <a:ext cx="287337" cy="285750"/>
            <a:chOff x="5465763" y="3068638"/>
            <a:chExt cx="287337" cy="285750"/>
          </a:xfrm>
          <a:solidFill>
            <a:schemeClr val="bg1"/>
          </a:solidFill>
        </p:grpSpPr>
        <p:sp>
          <p:nvSpPr>
            <p:cNvPr id="119" name="Freeform 617">
              <a:extLst>
                <a:ext uri="{FF2B5EF4-FFF2-40B4-BE49-F238E27FC236}">
                  <a16:creationId xmlns:a16="http://schemas.microsoft.com/office/drawing/2014/main" id="{01C5157B-D811-44C7-8E5F-D3F25F98966E}"/>
                </a:ext>
              </a:extLst>
            </p:cNvPr>
            <p:cNvSpPr>
              <a:spLocks/>
            </p:cNvSpPr>
            <p:nvPr/>
          </p:nvSpPr>
          <p:spPr bwMode="auto">
            <a:xfrm>
              <a:off x="5564188" y="3068638"/>
              <a:ext cx="119063" cy="38100"/>
            </a:xfrm>
            <a:custGeom>
              <a:avLst/>
              <a:gdLst>
                <a:gd name="T0" fmla="*/ 375 w 375"/>
                <a:gd name="T1" fmla="*/ 62 h 120"/>
                <a:gd name="T2" fmla="*/ 374 w 375"/>
                <a:gd name="T3" fmla="*/ 62 h 120"/>
                <a:gd name="T4" fmla="*/ 373 w 375"/>
                <a:gd name="T5" fmla="*/ 61 h 120"/>
                <a:gd name="T6" fmla="*/ 193 w 375"/>
                <a:gd name="T7" fmla="*/ 1 h 120"/>
                <a:gd name="T8" fmla="*/ 188 w 375"/>
                <a:gd name="T9" fmla="*/ 0 h 120"/>
                <a:gd name="T10" fmla="*/ 183 w 375"/>
                <a:gd name="T11" fmla="*/ 1 h 120"/>
                <a:gd name="T12" fmla="*/ 2 w 375"/>
                <a:gd name="T13" fmla="*/ 61 h 120"/>
                <a:gd name="T14" fmla="*/ 1 w 375"/>
                <a:gd name="T15" fmla="*/ 62 h 120"/>
                <a:gd name="T16" fmla="*/ 0 w 375"/>
                <a:gd name="T17" fmla="*/ 62 h 120"/>
                <a:gd name="T18" fmla="*/ 188 w 375"/>
                <a:gd name="T19" fmla="*/ 120 h 120"/>
                <a:gd name="T20" fmla="*/ 375 w 375"/>
                <a:gd name="T21"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 h="120">
                  <a:moveTo>
                    <a:pt x="375" y="62"/>
                  </a:moveTo>
                  <a:lnTo>
                    <a:pt x="374" y="62"/>
                  </a:lnTo>
                  <a:lnTo>
                    <a:pt x="373" y="61"/>
                  </a:lnTo>
                  <a:lnTo>
                    <a:pt x="193" y="1"/>
                  </a:lnTo>
                  <a:lnTo>
                    <a:pt x="188" y="0"/>
                  </a:lnTo>
                  <a:lnTo>
                    <a:pt x="183" y="1"/>
                  </a:lnTo>
                  <a:lnTo>
                    <a:pt x="2" y="61"/>
                  </a:lnTo>
                  <a:lnTo>
                    <a:pt x="1" y="62"/>
                  </a:lnTo>
                  <a:lnTo>
                    <a:pt x="0" y="62"/>
                  </a:lnTo>
                  <a:lnTo>
                    <a:pt x="188" y="120"/>
                  </a:lnTo>
                  <a:lnTo>
                    <a:pt x="375"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18">
              <a:extLst>
                <a:ext uri="{FF2B5EF4-FFF2-40B4-BE49-F238E27FC236}">
                  <a16:creationId xmlns:a16="http://schemas.microsoft.com/office/drawing/2014/main" id="{90385080-F77C-4175-BA14-BE696271A7ED}"/>
                </a:ext>
              </a:extLst>
            </p:cNvPr>
            <p:cNvSpPr>
              <a:spLocks/>
            </p:cNvSpPr>
            <p:nvPr/>
          </p:nvSpPr>
          <p:spPr bwMode="auto">
            <a:xfrm>
              <a:off x="5629275" y="3097213"/>
              <a:ext cx="57150" cy="93663"/>
            </a:xfrm>
            <a:custGeom>
              <a:avLst/>
              <a:gdLst>
                <a:gd name="T0" fmla="*/ 181 w 181"/>
                <a:gd name="T1" fmla="*/ 210 h 295"/>
                <a:gd name="T2" fmla="*/ 181 w 181"/>
                <a:gd name="T3" fmla="*/ 0 h 295"/>
                <a:gd name="T4" fmla="*/ 0 w 181"/>
                <a:gd name="T5" fmla="*/ 56 h 295"/>
                <a:gd name="T6" fmla="*/ 0 w 181"/>
                <a:gd name="T7" fmla="*/ 295 h 295"/>
                <a:gd name="T8" fmla="*/ 171 w 181"/>
                <a:gd name="T9" fmla="*/ 224 h 295"/>
                <a:gd name="T10" fmla="*/ 174 w 181"/>
                <a:gd name="T11" fmla="*/ 222 h 295"/>
                <a:gd name="T12" fmla="*/ 178 w 181"/>
                <a:gd name="T13" fmla="*/ 219 h 295"/>
                <a:gd name="T14" fmla="*/ 180 w 181"/>
                <a:gd name="T15" fmla="*/ 215 h 295"/>
                <a:gd name="T16" fmla="*/ 181 w 181"/>
                <a:gd name="T17" fmla="*/ 2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181" y="210"/>
                  </a:moveTo>
                  <a:lnTo>
                    <a:pt x="181" y="0"/>
                  </a:lnTo>
                  <a:lnTo>
                    <a:pt x="0" y="56"/>
                  </a:lnTo>
                  <a:lnTo>
                    <a:pt x="0" y="295"/>
                  </a:lnTo>
                  <a:lnTo>
                    <a:pt x="171" y="224"/>
                  </a:lnTo>
                  <a:lnTo>
                    <a:pt x="174" y="222"/>
                  </a:lnTo>
                  <a:lnTo>
                    <a:pt x="178" y="219"/>
                  </a:lnTo>
                  <a:lnTo>
                    <a:pt x="180" y="215"/>
                  </a:lnTo>
                  <a:lnTo>
                    <a:pt x="181"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619">
              <a:extLst>
                <a:ext uri="{FF2B5EF4-FFF2-40B4-BE49-F238E27FC236}">
                  <a16:creationId xmlns:a16="http://schemas.microsoft.com/office/drawing/2014/main" id="{B5ABC7AD-DBA6-420E-8EDC-F8D70A03499B}"/>
                </a:ext>
              </a:extLst>
            </p:cNvPr>
            <p:cNvSpPr>
              <a:spLocks/>
            </p:cNvSpPr>
            <p:nvPr/>
          </p:nvSpPr>
          <p:spPr bwMode="auto">
            <a:xfrm>
              <a:off x="5562600" y="3097213"/>
              <a:ext cx="57150" cy="93663"/>
            </a:xfrm>
            <a:custGeom>
              <a:avLst/>
              <a:gdLst>
                <a:gd name="T0" fmla="*/ 9 w 181"/>
                <a:gd name="T1" fmla="*/ 224 h 295"/>
                <a:gd name="T2" fmla="*/ 181 w 181"/>
                <a:gd name="T3" fmla="*/ 295 h 295"/>
                <a:gd name="T4" fmla="*/ 181 w 181"/>
                <a:gd name="T5" fmla="*/ 56 h 295"/>
                <a:gd name="T6" fmla="*/ 0 w 181"/>
                <a:gd name="T7" fmla="*/ 0 h 295"/>
                <a:gd name="T8" fmla="*/ 0 w 181"/>
                <a:gd name="T9" fmla="*/ 210 h 295"/>
                <a:gd name="T10" fmla="*/ 0 w 181"/>
                <a:gd name="T11" fmla="*/ 215 h 295"/>
                <a:gd name="T12" fmla="*/ 2 w 181"/>
                <a:gd name="T13" fmla="*/ 219 h 295"/>
                <a:gd name="T14" fmla="*/ 6 w 181"/>
                <a:gd name="T15" fmla="*/ 222 h 295"/>
                <a:gd name="T16" fmla="*/ 9 w 181"/>
                <a:gd name="T17" fmla="*/ 2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9" y="224"/>
                  </a:moveTo>
                  <a:lnTo>
                    <a:pt x="181" y="295"/>
                  </a:lnTo>
                  <a:lnTo>
                    <a:pt x="181" y="56"/>
                  </a:lnTo>
                  <a:lnTo>
                    <a:pt x="0" y="0"/>
                  </a:lnTo>
                  <a:lnTo>
                    <a:pt x="0" y="210"/>
                  </a:lnTo>
                  <a:lnTo>
                    <a:pt x="0" y="215"/>
                  </a:lnTo>
                  <a:lnTo>
                    <a:pt x="2" y="219"/>
                  </a:lnTo>
                  <a:lnTo>
                    <a:pt x="6" y="222"/>
                  </a:lnTo>
                  <a:lnTo>
                    <a:pt x="9"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620">
              <a:extLst>
                <a:ext uri="{FF2B5EF4-FFF2-40B4-BE49-F238E27FC236}">
                  <a16:creationId xmlns:a16="http://schemas.microsoft.com/office/drawing/2014/main" id="{9AF2E18D-3033-4D0D-B36E-B08820967CFC}"/>
                </a:ext>
              </a:extLst>
            </p:cNvPr>
            <p:cNvSpPr>
              <a:spLocks/>
            </p:cNvSpPr>
            <p:nvPr/>
          </p:nvSpPr>
          <p:spPr bwMode="auto">
            <a:xfrm>
              <a:off x="5705475" y="3217863"/>
              <a:ext cx="47625" cy="77788"/>
            </a:xfrm>
            <a:custGeom>
              <a:avLst/>
              <a:gdLst>
                <a:gd name="T0" fmla="*/ 0 w 150"/>
                <a:gd name="T1" fmla="*/ 67 h 249"/>
                <a:gd name="T2" fmla="*/ 0 w 150"/>
                <a:gd name="T3" fmla="*/ 249 h 249"/>
                <a:gd name="T4" fmla="*/ 141 w 150"/>
                <a:gd name="T5" fmla="*/ 177 h 249"/>
                <a:gd name="T6" fmla="*/ 146 w 150"/>
                <a:gd name="T7" fmla="*/ 175 h 249"/>
                <a:gd name="T8" fmla="*/ 148 w 150"/>
                <a:gd name="T9" fmla="*/ 171 h 249"/>
                <a:gd name="T10" fmla="*/ 149 w 150"/>
                <a:gd name="T11" fmla="*/ 168 h 249"/>
                <a:gd name="T12" fmla="*/ 150 w 150"/>
                <a:gd name="T13" fmla="*/ 164 h 249"/>
                <a:gd name="T14" fmla="*/ 150 w 150"/>
                <a:gd name="T15" fmla="*/ 0 h 249"/>
                <a:gd name="T16" fmla="*/ 0 w 150"/>
                <a:gd name="T17" fmla="*/ 6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49">
                  <a:moveTo>
                    <a:pt x="0" y="67"/>
                  </a:moveTo>
                  <a:lnTo>
                    <a:pt x="0" y="249"/>
                  </a:lnTo>
                  <a:lnTo>
                    <a:pt x="141" y="177"/>
                  </a:lnTo>
                  <a:lnTo>
                    <a:pt x="146" y="175"/>
                  </a:lnTo>
                  <a:lnTo>
                    <a:pt x="148" y="171"/>
                  </a:lnTo>
                  <a:lnTo>
                    <a:pt x="149" y="168"/>
                  </a:lnTo>
                  <a:lnTo>
                    <a:pt x="150" y="164"/>
                  </a:lnTo>
                  <a:lnTo>
                    <a:pt x="150" y="0"/>
                  </a:ln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621">
              <a:extLst>
                <a:ext uri="{FF2B5EF4-FFF2-40B4-BE49-F238E27FC236}">
                  <a16:creationId xmlns:a16="http://schemas.microsoft.com/office/drawing/2014/main" id="{10DED026-CA17-4314-AA7F-A291474A64A7}"/>
                </a:ext>
              </a:extLst>
            </p:cNvPr>
            <p:cNvSpPr>
              <a:spLocks/>
            </p:cNvSpPr>
            <p:nvPr/>
          </p:nvSpPr>
          <p:spPr bwMode="auto">
            <a:xfrm>
              <a:off x="5656263" y="3192463"/>
              <a:ext cx="88900" cy="38100"/>
            </a:xfrm>
            <a:custGeom>
              <a:avLst/>
              <a:gdLst>
                <a:gd name="T0" fmla="*/ 146 w 281"/>
                <a:gd name="T1" fmla="*/ 2 h 120"/>
                <a:gd name="T2" fmla="*/ 143 w 281"/>
                <a:gd name="T3" fmla="*/ 0 h 120"/>
                <a:gd name="T4" fmla="*/ 141 w 281"/>
                <a:gd name="T5" fmla="*/ 0 h 120"/>
                <a:gd name="T6" fmla="*/ 138 w 281"/>
                <a:gd name="T7" fmla="*/ 0 h 120"/>
                <a:gd name="T8" fmla="*/ 134 w 281"/>
                <a:gd name="T9" fmla="*/ 2 h 120"/>
                <a:gd name="T10" fmla="*/ 0 w 281"/>
                <a:gd name="T11" fmla="*/ 55 h 120"/>
                <a:gd name="T12" fmla="*/ 141 w 281"/>
                <a:gd name="T13" fmla="*/ 120 h 120"/>
                <a:gd name="T14" fmla="*/ 281 w 281"/>
                <a:gd name="T15" fmla="*/ 55 h 120"/>
                <a:gd name="T16" fmla="*/ 146 w 281"/>
                <a:gd name="T17"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120">
                  <a:moveTo>
                    <a:pt x="146" y="2"/>
                  </a:moveTo>
                  <a:lnTo>
                    <a:pt x="143" y="0"/>
                  </a:lnTo>
                  <a:lnTo>
                    <a:pt x="141" y="0"/>
                  </a:lnTo>
                  <a:lnTo>
                    <a:pt x="138" y="0"/>
                  </a:lnTo>
                  <a:lnTo>
                    <a:pt x="134" y="2"/>
                  </a:lnTo>
                  <a:lnTo>
                    <a:pt x="0" y="55"/>
                  </a:lnTo>
                  <a:lnTo>
                    <a:pt x="141" y="120"/>
                  </a:lnTo>
                  <a:lnTo>
                    <a:pt x="281" y="55"/>
                  </a:lnTo>
                  <a:lnTo>
                    <a:pt x="1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622">
              <a:extLst>
                <a:ext uri="{FF2B5EF4-FFF2-40B4-BE49-F238E27FC236}">
                  <a16:creationId xmlns:a16="http://schemas.microsoft.com/office/drawing/2014/main" id="{AC238F9B-3904-4E03-9BCD-C8546D347A83}"/>
                </a:ext>
              </a:extLst>
            </p:cNvPr>
            <p:cNvSpPr>
              <a:spLocks/>
            </p:cNvSpPr>
            <p:nvPr/>
          </p:nvSpPr>
          <p:spPr bwMode="auto">
            <a:xfrm>
              <a:off x="5648325" y="3217863"/>
              <a:ext cx="47625" cy="77788"/>
            </a:xfrm>
            <a:custGeom>
              <a:avLst/>
              <a:gdLst>
                <a:gd name="T0" fmla="*/ 0 w 151"/>
                <a:gd name="T1" fmla="*/ 164 h 249"/>
                <a:gd name="T2" fmla="*/ 1 w 151"/>
                <a:gd name="T3" fmla="*/ 167 h 249"/>
                <a:gd name="T4" fmla="*/ 2 w 151"/>
                <a:gd name="T5" fmla="*/ 171 h 249"/>
                <a:gd name="T6" fmla="*/ 5 w 151"/>
                <a:gd name="T7" fmla="*/ 175 h 249"/>
                <a:gd name="T8" fmla="*/ 8 w 151"/>
                <a:gd name="T9" fmla="*/ 177 h 249"/>
                <a:gd name="T10" fmla="*/ 151 w 151"/>
                <a:gd name="T11" fmla="*/ 249 h 249"/>
                <a:gd name="T12" fmla="*/ 151 w 151"/>
                <a:gd name="T13" fmla="*/ 67 h 249"/>
                <a:gd name="T14" fmla="*/ 0 w 151"/>
                <a:gd name="T15" fmla="*/ 0 h 249"/>
                <a:gd name="T16" fmla="*/ 0 w 151"/>
                <a:gd name="T17" fmla="*/ 1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9">
                  <a:moveTo>
                    <a:pt x="0" y="164"/>
                  </a:moveTo>
                  <a:lnTo>
                    <a:pt x="1" y="167"/>
                  </a:lnTo>
                  <a:lnTo>
                    <a:pt x="2" y="171"/>
                  </a:lnTo>
                  <a:lnTo>
                    <a:pt x="5" y="175"/>
                  </a:lnTo>
                  <a:lnTo>
                    <a:pt x="8" y="177"/>
                  </a:lnTo>
                  <a:lnTo>
                    <a:pt x="151" y="249"/>
                  </a:lnTo>
                  <a:lnTo>
                    <a:pt x="151" y="67"/>
                  </a:lnTo>
                  <a:lnTo>
                    <a:pt x="0" y="0"/>
                  </a:lnTo>
                  <a:lnTo>
                    <a:pt x="0"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23">
              <a:extLst>
                <a:ext uri="{FF2B5EF4-FFF2-40B4-BE49-F238E27FC236}">
                  <a16:creationId xmlns:a16="http://schemas.microsoft.com/office/drawing/2014/main" id="{19E2AFFE-6F2F-4A41-BE44-30D95498EF5A}"/>
                </a:ext>
              </a:extLst>
            </p:cNvPr>
            <p:cNvSpPr>
              <a:spLocks/>
            </p:cNvSpPr>
            <p:nvPr/>
          </p:nvSpPr>
          <p:spPr bwMode="auto">
            <a:xfrm>
              <a:off x="5475288" y="3201988"/>
              <a:ext cx="144463" cy="47625"/>
            </a:xfrm>
            <a:custGeom>
              <a:avLst/>
              <a:gdLst>
                <a:gd name="T0" fmla="*/ 231 w 452"/>
                <a:gd name="T1" fmla="*/ 2 h 151"/>
                <a:gd name="T2" fmla="*/ 225 w 452"/>
                <a:gd name="T3" fmla="*/ 0 h 151"/>
                <a:gd name="T4" fmla="*/ 221 w 452"/>
                <a:gd name="T5" fmla="*/ 2 h 151"/>
                <a:gd name="T6" fmla="*/ 0 w 452"/>
                <a:gd name="T7" fmla="*/ 70 h 151"/>
                <a:gd name="T8" fmla="*/ 225 w 452"/>
                <a:gd name="T9" fmla="*/ 151 h 151"/>
                <a:gd name="T10" fmla="*/ 452 w 452"/>
                <a:gd name="T11" fmla="*/ 70 h 151"/>
                <a:gd name="T12" fmla="*/ 231 w 452"/>
                <a:gd name="T13" fmla="*/ 2 h 151"/>
              </a:gdLst>
              <a:ahLst/>
              <a:cxnLst>
                <a:cxn ang="0">
                  <a:pos x="T0" y="T1"/>
                </a:cxn>
                <a:cxn ang="0">
                  <a:pos x="T2" y="T3"/>
                </a:cxn>
                <a:cxn ang="0">
                  <a:pos x="T4" y="T5"/>
                </a:cxn>
                <a:cxn ang="0">
                  <a:pos x="T6" y="T7"/>
                </a:cxn>
                <a:cxn ang="0">
                  <a:pos x="T8" y="T9"/>
                </a:cxn>
                <a:cxn ang="0">
                  <a:pos x="T10" y="T11"/>
                </a:cxn>
                <a:cxn ang="0">
                  <a:pos x="T12" y="T13"/>
                </a:cxn>
              </a:cxnLst>
              <a:rect l="0" t="0" r="r" b="b"/>
              <a:pathLst>
                <a:path w="452" h="151">
                  <a:moveTo>
                    <a:pt x="231" y="2"/>
                  </a:moveTo>
                  <a:lnTo>
                    <a:pt x="225" y="0"/>
                  </a:lnTo>
                  <a:lnTo>
                    <a:pt x="221" y="2"/>
                  </a:lnTo>
                  <a:lnTo>
                    <a:pt x="0" y="70"/>
                  </a:lnTo>
                  <a:lnTo>
                    <a:pt x="225" y="151"/>
                  </a:lnTo>
                  <a:lnTo>
                    <a:pt x="452" y="70"/>
                  </a:lnTo>
                  <a:lnTo>
                    <a:pt x="23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624">
              <a:extLst>
                <a:ext uri="{FF2B5EF4-FFF2-40B4-BE49-F238E27FC236}">
                  <a16:creationId xmlns:a16="http://schemas.microsoft.com/office/drawing/2014/main" id="{5BB7C855-93D5-43D5-9ED8-FD815B08E3D7}"/>
                </a:ext>
              </a:extLst>
            </p:cNvPr>
            <p:cNvSpPr>
              <a:spLocks/>
            </p:cNvSpPr>
            <p:nvPr/>
          </p:nvSpPr>
          <p:spPr bwMode="auto">
            <a:xfrm>
              <a:off x="5465763" y="3230563"/>
              <a:ext cx="76200" cy="123825"/>
            </a:xfrm>
            <a:custGeom>
              <a:avLst/>
              <a:gdLst>
                <a:gd name="T0" fmla="*/ 0 w 240"/>
                <a:gd name="T1" fmla="*/ 285 h 386"/>
                <a:gd name="T2" fmla="*/ 1 w 240"/>
                <a:gd name="T3" fmla="*/ 289 h 386"/>
                <a:gd name="T4" fmla="*/ 2 w 240"/>
                <a:gd name="T5" fmla="*/ 294 h 386"/>
                <a:gd name="T6" fmla="*/ 5 w 240"/>
                <a:gd name="T7" fmla="*/ 297 h 386"/>
                <a:gd name="T8" fmla="*/ 10 w 240"/>
                <a:gd name="T9" fmla="*/ 299 h 386"/>
                <a:gd name="T10" fmla="*/ 240 w 240"/>
                <a:gd name="T11" fmla="*/ 386 h 386"/>
                <a:gd name="T12" fmla="*/ 240 w 240"/>
                <a:gd name="T13" fmla="*/ 84 h 386"/>
                <a:gd name="T14" fmla="*/ 0 w 240"/>
                <a:gd name="T15" fmla="*/ 0 h 386"/>
                <a:gd name="T16" fmla="*/ 0 w 240"/>
                <a:gd name="T17" fmla="*/ 2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86">
                  <a:moveTo>
                    <a:pt x="0" y="285"/>
                  </a:moveTo>
                  <a:lnTo>
                    <a:pt x="1" y="289"/>
                  </a:lnTo>
                  <a:lnTo>
                    <a:pt x="2" y="294"/>
                  </a:lnTo>
                  <a:lnTo>
                    <a:pt x="5" y="297"/>
                  </a:lnTo>
                  <a:lnTo>
                    <a:pt x="10" y="299"/>
                  </a:lnTo>
                  <a:lnTo>
                    <a:pt x="240" y="386"/>
                  </a:lnTo>
                  <a:lnTo>
                    <a:pt x="240" y="84"/>
                  </a:lnTo>
                  <a:lnTo>
                    <a:pt x="0" y="0"/>
                  </a:lnTo>
                  <a:lnTo>
                    <a:pt x="0"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625">
              <a:extLst>
                <a:ext uri="{FF2B5EF4-FFF2-40B4-BE49-F238E27FC236}">
                  <a16:creationId xmlns:a16="http://schemas.microsoft.com/office/drawing/2014/main" id="{AE6F08CF-736A-40B8-AEB8-D64B67F37878}"/>
                </a:ext>
              </a:extLst>
            </p:cNvPr>
            <p:cNvSpPr>
              <a:spLocks/>
            </p:cNvSpPr>
            <p:nvPr/>
          </p:nvSpPr>
          <p:spPr bwMode="auto">
            <a:xfrm>
              <a:off x="5553075" y="3230563"/>
              <a:ext cx="76200" cy="123825"/>
            </a:xfrm>
            <a:custGeom>
              <a:avLst/>
              <a:gdLst>
                <a:gd name="T0" fmla="*/ 0 w 241"/>
                <a:gd name="T1" fmla="*/ 386 h 386"/>
                <a:gd name="T2" fmla="*/ 231 w 241"/>
                <a:gd name="T3" fmla="*/ 299 h 386"/>
                <a:gd name="T4" fmla="*/ 235 w 241"/>
                <a:gd name="T5" fmla="*/ 297 h 386"/>
                <a:gd name="T6" fmla="*/ 238 w 241"/>
                <a:gd name="T7" fmla="*/ 294 h 386"/>
                <a:gd name="T8" fmla="*/ 239 w 241"/>
                <a:gd name="T9" fmla="*/ 289 h 386"/>
                <a:gd name="T10" fmla="*/ 241 w 241"/>
                <a:gd name="T11" fmla="*/ 285 h 386"/>
                <a:gd name="T12" fmla="*/ 241 w 241"/>
                <a:gd name="T13" fmla="*/ 0 h 386"/>
                <a:gd name="T14" fmla="*/ 0 w 241"/>
                <a:gd name="T15" fmla="*/ 84 h 386"/>
                <a:gd name="T16" fmla="*/ 0 w 241"/>
                <a:gd name="T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386">
                  <a:moveTo>
                    <a:pt x="0" y="386"/>
                  </a:moveTo>
                  <a:lnTo>
                    <a:pt x="231" y="299"/>
                  </a:lnTo>
                  <a:lnTo>
                    <a:pt x="235" y="297"/>
                  </a:lnTo>
                  <a:lnTo>
                    <a:pt x="238" y="294"/>
                  </a:lnTo>
                  <a:lnTo>
                    <a:pt x="239" y="289"/>
                  </a:lnTo>
                  <a:lnTo>
                    <a:pt x="241" y="285"/>
                  </a:lnTo>
                  <a:lnTo>
                    <a:pt x="241" y="0"/>
                  </a:lnTo>
                  <a:lnTo>
                    <a:pt x="0" y="84"/>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8" name="Group 127" descr="Icon of human being and speech bubble. ">
            <a:extLst>
              <a:ext uri="{FF2B5EF4-FFF2-40B4-BE49-F238E27FC236}">
                <a16:creationId xmlns:a16="http://schemas.microsoft.com/office/drawing/2014/main" id="{E7EE81F4-E278-4BA7-8923-0D6DD1FEBDFA}"/>
              </a:ext>
            </a:extLst>
          </p:cNvPr>
          <p:cNvGrpSpPr/>
          <p:nvPr/>
        </p:nvGrpSpPr>
        <p:grpSpPr>
          <a:xfrm>
            <a:off x="9918300" y="1368977"/>
            <a:ext cx="284163" cy="285751"/>
            <a:chOff x="3171788" y="779462"/>
            <a:chExt cx="284163" cy="285751"/>
          </a:xfrm>
          <a:solidFill>
            <a:schemeClr val="bg1"/>
          </a:solidFill>
        </p:grpSpPr>
        <p:sp>
          <p:nvSpPr>
            <p:cNvPr id="129" name="Freeform 2993">
              <a:extLst>
                <a:ext uri="{FF2B5EF4-FFF2-40B4-BE49-F238E27FC236}">
                  <a16:creationId xmlns:a16="http://schemas.microsoft.com/office/drawing/2014/main" id="{DA50A160-1A41-427D-BA06-CB32B8C49A81}"/>
                </a:ext>
              </a:extLst>
            </p:cNvPr>
            <p:cNvSpPr>
              <a:spLocks noEditPoints="1"/>
            </p:cNvSpPr>
            <p:nvPr/>
          </p:nvSpPr>
          <p:spPr bwMode="auto">
            <a:xfrm>
              <a:off x="3290851" y="779462"/>
              <a:ext cx="165100" cy="196850"/>
            </a:xfrm>
            <a:custGeom>
              <a:avLst/>
              <a:gdLst>
                <a:gd name="T0" fmla="*/ 291 w 416"/>
                <a:gd name="T1" fmla="*/ 221 h 493"/>
                <a:gd name="T2" fmla="*/ 339 w 416"/>
                <a:gd name="T3" fmla="*/ 173 h 493"/>
                <a:gd name="T4" fmla="*/ 242 w 416"/>
                <a:gd name="T5" fmla="*/ 221 h 493"/>
                <a:gd name="T6" fmla="*/ 195 w 416"/>
                <a:gd name="T7" fmla="*/ 173 h 493"/>
                <a:gd name="T8" fmla="*/ 242 w 416"/>
                <a:gd name="T9" fmla="*/ 221 h 493"/>
                <a:gd name="T10" fmla="*/ 99 w 416"/>
                <a:gd name="T11" fmla="*/ 221 h 493"/>
                <a:gd name="T12" fmla="*/ 147 w 416"/>
                <a:gd name="T13" fmla="*/ 173 h 493"/>
                <a:gd name="T14" fmla="*/ 208 w 416"/>
                <a:gd name="T15" fmla="*/ 0 h 493"/>
                <a:gd name="T16" fmla="*/ 166 w 416"/>
                <a:gd name="T17" fmla="*/ 3 h 493"/>
                <a:gd name="T18" fmla="*/ 127 w 416"/>
                <a:gd name="T19" fmla="*/ 15 h 493"/>
                <a:gd name="T20" fmla="*/ 92 w 416"/>
                <a:gd name="T21" fmla="*/ 33 h 493"/>
                <a:gd name="T22" fmla="*/ 61 w 416"/>
                <a:gd name="T23" fmla="*/ 57 h 493"/>
                <a:gd name="T24" fmla="*/ 35 w 416"/>
                <a:gd name="T25" fmla="*/ 85 h 493"/>
                <a:gd name="T26" fmla="*/ 16 w 416"/>
                <a:gd name="T27" fmla="*/ 117 h 493"/>
                <a:gd name="T28" fmla="*/ 4 w 416"/>
                <a:gd name="T29" fmla="*/ 153 h 493"/>
                <a:gd name="T30" fmla="*/ 0 w 416"/>
                <a:gd name="T31" fmla="*/ 192 h 493"/>
                <a:gd name="T32" fmla="*/ 0 w 416"/>
                <a:gd name="T33" fmla="*/ 194 h 493"/>
                <a:gd name="T34" fmla="*/ 26 w 416"/>
                <a:gd name="T35" fmla="*/ 204 h 493"/>
                <a:gd name="T36" fmla="*/ 47 w 416"/>
                <a:gd name="T37" fmla="*/ 220 h 493"/>
                <a:gd name="T38" fmla="*/ 64 w 416"/>
                <a:gd name="T39" fmla="*/ 238 h 493"/>
                <a:gd name="T40" fmla="*/ 72 w 416"/>
                <a:gd name="T41" fmla="*/ 260 h 493"/>
                <a:gd name="T42" fmla="*/ 76 w 416"/>
                <a:gd name="T43" fmla="*/ 277 h 493"/>
                <a:gd name="T44" fmla="*/ 76 w 416"/>
                <a:gd name="T45" fmla="*/ 293 h 493"/>
                <a:gd name="T46" fmla="*/ 73 w 416"/>
                <a:gd name="T47" fmla="*/ 311 h 493"/>
                <a:gd name="T48" fmla="*/ 67 w 416"/>
                <a:gd name="T49" fmla="*/ 330 h 493"/>
                <a:gd name="T50" fmla="*/ 70 w 416"/>
                <a:gd name="T51" fmla="*/ 333 h 493"/>
                <a:gd name="T52" fmla="*/ 77 w 416"/>
                <a:gd name="T53" fmla="*/ 349 h 493"/>
                <a:gd name="T54" fmla="*/ 94 w 416"/>
                <a:gd name="T55" fmla="*/ 361 h 493"/>
                <a:gd name="T56" fmla="*/ 114 w 416"/>
                <a:gd name="T57" fmla="*/ 371 h 493"/>
                <a:gd name="T58" fmla="*/ 132 w 416"/>
                <a:gd name="T59" fmla="*/ 378 h 493"/>
                <a:gd name="T60" fmla="*/ 153 w 416"/>
                <a:gd name="T61" fmla="*/ 383 h 493"/>
                <a:gd name="T62" fmla="*/ 153 w 416"/>
                <a:gd name="T63" fmla="*/ 428 h 493"/>
                <a:gd name="T64" fmla="*/ 153 w 416"/>
                <a:gd name="T65" fmla="*/ 465 h 493"/>
                <a:gd name="T66" fmla="*/ 173 w 416"/>
                <a:gd name="T67" fmla="*/ 473 h 493"/>
                <a:gd name="T68" fmla="*/ 203 w 416"/>
                <a:gd name="T69" fmla="*/ 446 h 493"/>
                <a:gd name="T70" fmla="*/ 249 w 416"/>
                <a:gd name="T71" fmla="*/ 406 h 493"/>
                <a:gd name="T72" fmla="*/ 274 w 416"/>
                <a:gd name="T73" fmla="*/ 385 h 493"/>
                <a:gd name="T74" fmla="*/ 290 w 416"/>
                <a:gd name="T75" fmla="*/ 371 h 493"/>
                <a:gd name="T76" fmla="*/ 317 w 416"/>
                <a:gd name="T77" fmla="*/ 358 h 493"/>
                <a:gd name="T78" fmla="*/ 342 w 416"/>
                <a:gd name="T79" fmla="*/ 341 h 493"/>
                <a:gd name="T80" fmla="*/ 364 w 416"/>
                <a:gd name="T81" fmla="*/ 321 h 493"/>
                <a:gd name="T82" fmla="*/ 383 w 416"/>
                <a:gd name="T83" fmla="*/ 299 h 493"/>
                <a:gd name="T84" fmla="*/ 397 w 416"/>
                <a:gd name="T85" fmla="*/ 276 h 493"/>
                <a:gd name="T86" fmla="*/ 408 w 416"/>
                <a:gd name="T87" fmla="*/ 249 h 493"/>
                <a:gd name="T88" fmla="*/ 415 w 416"/>
                <a:gd name="T89" fmla="*/ 222 h 493"/>
                <a:gd name="T90" fmla="*/ 416 w 416"/>
                <a:gd name="T91" fmla="*/ 192 h 493"/>
                <a:gd name="T92" fmla="*/ 412 w 416"/>
                <a:gd name="T93" fmla="*/ 154 h 493"/>
                <a:gd name="T94" fmla="*/ 400 w 416"/>
                <a:gd name="T95" fmla="*/ 117 h 493"/>
                <a:gd name="T96" fmla="*/ 381 w 416"/>
                <a:gd name="T97" fmla="*/ 85 h 493"/>
                <a:gd name="T98" fmla="*/ 355 w 416"/>
                <a:gd name="T99" fmla="*/ 57 h 493"/>
                <a:gd name="T100" fmla="*/ 324 w 416"/>
                <a:gd name="T101" fmla="*/ 33 h 493"/>
                <a:gd name="T102" fmla="*/ 289 w 416"/>
                <a:gd name="T103" fmla="*/ 15 h 493"/>
                <a:gd name="T104" fmla="*/ 251 w 416"/>
                <a:gd name="T105" fmla="*/ 3 h 493"/>
                <a:gd name="T106" fmla="*/ 208 w 416"/>
                <a:gd name="T10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93">
                  <a:moveTo>
                    <a:pt x="339" y="221"/>
                  </a:moveTo>
                  <a:lnTo>
                    <a:pt x="291" y="221"/>
                  </a:lnTo>
                  <a:lnTo>
                    <a:pt x="291" y="173"/>
                  </a:lnTo>
                  <a:lnTo>
                    <a:pt x="339" y="173"/>
                  </a:lnTo>
                  <a:lnTo>
                    <a:pt x="339" y="221"/>
                  </a:lnTo>
                  <a:close/>
                  <a:moveTo>
                    <a:pt x="242" y="221"/>
                  </a:moveTo>
                  <a:lnTo>
                    <a:pt x="195" y="221"/>
                  </a:lnTo>
                  <a:lnTo>
                    <a:pt x="195" y="173"/>
                  </a:lnTo>
                  <a:lnTo>
                    <a:pt x="242" y="173"/>
                  </a:lnTo>
                  <a:lnTo>
                    <a:pt x="242" y="221"/>
                  </a:lnTo>
                  <a:close/>
                  <a:moveTo>
                    <a:pt x="147" y="221"/>
                  </a:moveTo>
                  <a:lnTo>
                    <a:pt x="99" y="221"/>
                  </a:lnTo>
                  <a:lnTo>
                    <a:pt x="99" y="173"/>
                  </a:lnTo>
                  <a:lnTo>
                    <a:pt x="147" y="173"/>
                  </a:lnTo>
                  <a:lnTo>
                    <a:pt x="147" y="221"/>
                  </a:lnTo>
                  <a:close/>
                  <a:moveTo>
                    <a:pt x="208" y="0"/>
                  </a:moveTo>
                  <a:lnTo>
                    <a:pt x="186" y="1"/>
                  </a:lnTo>
                  <a:lnTo>
                    <a:pt x="166" y="3"/>
                  </a:lnTo>
                  <a:lnTo>
                    <a:pt x="146" y="8"/>
                  </a:lnTo>
                  <a:lnTo>
                    <a:pt x="127" y="15"/>
                  </a:lnTo>
                  <a:lnTo>
                    <a:pt x="109" y="23"/>
                  </a:lnTo>
                  <a:lnTo>
                    <a:pt x="92" y="33"/>
                  </a:lnTo>
                  <a:lnTo>
                    <a:pt x="76" y="44"/>
                  </a:lnTo>
                  <a:lnTo>
                    <a:pt x="61" y="57"/>
                  </a:lnTo>
                  <a:lnTo>
                    <a:pt x="47" y="70"/>
                  </a:lnTo>
                  <a:lnTo>
                    <a:pt x="35" y="85"/>
                  </a:lnTo>
                  <a:lnTo>
                    <a:pt x="25" y="101"/>
                  </a:lnTo>
                  <a:lnTo>
                    <a:pt x="16" y="117"/>
                  </a:lnTo>
                  <a:lnTo>
                    <a:pt x="9" y="135"/>
                  </a:lnTo>
                  <a:lnTo>
                    <a:pt x="4" y="153"/>
                  </a:lnTo>
                  <a:lnTo>
                    <a:pt x="1" y="173"/>
                  </a:lnTo>
                  <a:lnTo>
                    <a:pt x="0" y="192"/>
                  </a:lnTo>
                  <a:lnTo>
                    <a:pt x="0" y="192"/>
                  </a:lnTo>
                  <a:lnTo>
                    <a:pt x="0" y="194"/>
                  </a:lnTo>
                  <a:lnTo>
                    <a:pt x="14" y="198"/>
                  </a:lnTo>
                  <a:lnTo>
                    <a:pt x="26" y="204"/>
                  </a:lnTo>
                  <a:lnTo>
                    <a:pt x="38" y="211"/>
                  </a:lnTo>
                  <a:lnTo>
                    <a:pt x="47" y="220"/>
                  </a:lnTo>
                  <a:lnTo>
                    <a:pt x="57" y="228"/>
                  </a:lnTo>
                  <a:lnTo>
                    <a:pt x="64" y="238"/>
                  </a:lnTo>
                  <a:lnTo>
                    <a:pt x="69" y="248"/>
                  </a:lnTo>
                  <a:lnTo>
                    <a:pt x="72" y="260"/>
                  </a:lnTo>
                  <a:lnTo>
                    <a:pt x="74" y="268"/>
                  </a:lnTo>
                  <a:lnTo>
                    <a:pt x="76" y="277"/>
                  </a:lnTo>
                  <a:lnTo>
                    <a:pt x="76" y="285"/>
                  </a:lnTo>
                  <a:lnTo>
                    <a:pt x="76" y="293"/>
                  </a:lnTo>
                  <a:lnTo>
                    <a:pt x="74" y="303"/>
                  </a:lnTo>
                  <a:lnTo>
                    <a:pt x="73" y="311"/>
                  </a:lnTo>
                  <a:lnTo>
                    <a:pt x="71" y="321"/>
                  </a:lnTo>
                  <a:lnTo>
                    <a:pt x="67" y="330"/>
                  </a:lnTo>
                  <a:lnTo>
                    <a:pt x="69" y="332"/>
                  </a:lnTo>
                  <a:lnTo>
                    <a:pt x="70" y="333"/>
                  </a:lnTo>
                  <a:lnTo>
                    <a:pt x="73" y="341"/>
                  </a:lnTo>
                  <a:lnTo>
                    <a:pt x="77" y="349"/>
                  </a:lnTo>
                  <a:lnTo>
                    <a:pt x="85" y="355"/>
                  </a:lnTo>
                  <a:lnTo>
                    <a:pt x="94" y="361"/>
                  </a:lnTo>
                  <a:lnTo>
                    <a:pt x="104" y="366"/>
                  </a:lnTo>
                  <a:lnTo>
                    <a:pt x="114" y="371"/>
                  </a:lnTo>
                  <a:lnTo>
                    <a:pt x="123" y="374"/>
                  </a:lnTo>
                  <a:lnTo>
                    <a:pt x="132" y="378"/>
                  </a:lnTo>
                  <a:lnTo>
                    <a:pt x="142" y="380"/>
                  </a:lnTo>
                  <a:lnTo>
                    <a:pt x="153" y="383"/>
                  </a:lnTo>
                  <a:lnTo>
                    <a:pt x="153" y="403"/>
                  </a:lnTo>
                  <a:lnTo>
                    <a:pt x="153" y="428"/>
                  </a:lnTo>
                  <a:lnTo>
                    <a:pt x="153" y="449"/>
                  </a:lnTo>
                  <a:lnTo>
                    <a:pt x="153" y="465"/>
                  </a:lnTo>
                  <a:lnTo>
                    <a:pt x="153" y="493"/>
                  </a:lnTo>
                  <a:lnTo>
                    <a:pt x="173" y="473"/>
                  </a:lnTo>
                  <a:lnTo>
                    <a:pt x="185" y="462"/>
                  </a:lnTo>
                  <a:lnTo>
                    <a:pt x="203" y="446"/>
                  </a:lnTo>
                  <a:lnTo>
                    <a:pt x="227" y="427"/>
                  </a:lnTo>
                  <a:lnTo>
                    <a:pt x="249" y="406"/>
                  </a:lnTo>
                  <a:lnTo>
                    <a:pt x="262" y="395"/>
                  </a:lnTo>
                  <a:lnTo>
                    <a:pt x="274" y="385"/>
                  </a:lnTo>
                  <a:lnTo>
                    <a:pt x="284" y="377"/>
                  </a:lnTo>
                  <a:lnTo>
                    <a:pt x="290" y="371"/>
                  </a:lnTo>
                  <a:lnTo>
                    <a:pt x="304" y="365"/>
                  </a:lnTo>
                  <a:lnTo>
                    <a:pt x="317" y="358"/>
                  </a:lnTo>
                  <a:lnTo>
                    <a:pt x="330" y="349"/>
                  </a:lnTo>
                  <a:lnTo>
                    <a:pt x="342" y="341"/>
                  </a:lnTo>
                  <a:lnTo>
                    <a:pt x="353" y="332"/>
                  </a:lnTo>
                  <a:lnTo>
                    <a:pt x="364" y="321"/>
                  </a:lnTo>
                  <a:lnTo>
                    <a:pt x="373" y="310"/>
                  </a:lnTo>
                  <a:lnTo>
                    <a:pt x="383" y="299"/>
                  </a:lnTo>
                  <a:lnTo>
                    <a:pt x="390" y="288"/>
                  </a:lnTo>
                  <a:lnTo>
                    <a:pt x="397" y="276"/>
                  </a:lnTo>
                  <a:lnTo>
                    <a:pt x="403" y="263"/>
                  </a:lnTo>
                  <a:lnTo>
                    <a:pt x="408" y="249"/>
                  </a:lnTo>
                  <a:lnTo>
                    <a:pt x="411" y="235"/>
                  </a:lnTo>
                  <a:lnTo>
                    <a:pt x="415" y="222"/>
                  </a:lnTo>
                  <a:lnTo>
                    <a:pt x="416" y="208"/>
                  </a:lnTo>
                  <a:lnTo>
                    <a:pt x="416" y="192"/>
                  </a:lnTo>
                  <a:lnTo>
                    <a:pt x="416" y="173"/>
                  </a:lnTo>
                  <a:lnTo>
                    <a:pt x="412" y="154"/>
                  </a:lnTo>
                  <a:lnTo>
                    <a:pt x="408" y="135"/>
                  </a:lnTo>
                  <a:lnTo>
                    <a:pt x="400" y="117"/>
                  </a:lnTo>
                  <a:lnTo>
                    <a:pt x="391" y="101"/>
                  </a:lnTo>
                  <a:lnTo>
                    <a:pt x="381" y="85"/>
                  </a:lnTo>
                  <a:lnTo>
                    <a:pt x="368" y="70"/>
                  </a:lnTo>
                  <a:lnTo>
                    <a:pt x="355" y="57"/>
                  </a:lnTo>
                  <a:lnTo>
                    <a:pt x="341" y="44"/>
                  </a:lnTo>
                  <a:lnTo>
                    <a:pt x="324" y="33"/>
                  </a:lnTo>
                  <a:lnTo>
                    <a:pt x="308" y="23"/>
                  </a:lnTo>
                  <a:lnTo>
                    <a:pt x="289" y="15"/>
                  </a:lnTo>
                  <a:lnTo>
                    <a:pt x="270" y="8"/>
                  </a:lnTo>
                  <a:lnTo>
                    <a:pt x="251" y="3"/>
                  </a:lnTo>
                  <a:lnTo>
                    <a:pt x="229" y="1"/>
                  </a:lnTo>
                  <a:lnTo>
                    <a:pt x="2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2994">
              <a:extLst>
                <a:ext uri="{FF2B5EF4-FFF2-40B4-BE49-F238E27FC236}">
                  <a16:creationId xmlns:a16="http://schemas.microsoft.com/office/drawing/2014/main" id="{983071EF-DBDF-4331-848B-74957C821E39}"/>
                </a:ext>
              </a:extLst>
            </p:cNvPr>
            <p:cNvSpPr>
              <a:spLocks/>
            </p:cNvSpPr>
            <p:nvPr/>
          </p:nvSpPr>
          <p:spPr bwMode="auto">
            <a:xfrm>
              <a:off x="3171788" y="863600"/>
              <a:ext cx="190500" cy="201613"/>
            </a:xfrm>
            <a:custGeom>
              <a:avLst/>
              <a:gdLst>
                <a:gd name="T0" fmla="*/ 393 w 480"/>
                <a:gd name="T1" fmla="*/ 357 h 507"/>
                <a:gd name="T2" fmla="*/ 312 w 480"/>
                <a:gd name="T3" fmla="*/ 312 h 507"/>
                <a:gd name="T4" fmla="*/ 320 w 480"/>
                <a:gd name="T5" fmla="*/ 267 h 507"/>
                <a:gd name="T6" fmla="*/ 324 w 480"/>
                <a:gd name="T7" fmla="*/ 261 h 507"/>
                <a:gd name="T8" fmla="*/ 329 w 480"/>
                <a:gd name="T9" fmla="*/ 254 h 507"/>
                <a:gd name="T10" fmla="*/ 332 w 480"/>
                <a:gd name="T11" fmla="*/ 244 h 507"/>
                <a:gd name="T12" fmla="*/ 336 w 480"/>
                <a:gd name="T13" fmla="*/ 231 h 507"/>
                <a:gd name="T14" fmla="*/ 338 w 480"/>
                <a:gd name="T15" fmla="*/ 219 h 507"/>
                <a:gd name="T16" fmla="*/ 339 w 480"/>
                <a:gd name="T17" fmla="*/ 203 h 507"/>
                <a:gd name="T18" fmla="*/ 350 w 480"/>
                <a:gd name="T19" fmla="*/ 190 h 507"/>
                <a:gd name="T20" fmla="*/ 354 w 480"/>
                <a:gd name="T21" fmla="*/ 185 h 507"/>
                <a:gd name="T22" fmla="*/ 356 w 480"/>
                <a:gd name="T23" fmla="*/ 179 h 507"/>
                <a:gd name="T24" fmla="*/ 357 w 480"/>
                <a:gd name="T25" fmla="*/ 173 h 507"/>
                <a:gd name="T26" fmla="*/ 358 w 480"/>
                <a:gd name="T27" fmla="*/ 166 h 507"/>
                <a:gd name="T28" fmla="*/ 357 w 480"/>
                <a:gd name="T29" fmla="*/ 149 h 507"/>
                <a:gd name="T30" fmla="*/ 354 w 480"/>
                <a:gd name="T31" fmla="*/ 140 h 507"/>
                <a:gd name="T32" fmla="*/ 350 w 480"/>
                <a:gd name="T33" fmla="*/ 131 h 507"/>
                <a:gd name="T34" fmla="*/ 343 w 480"/>
                <a:gd name="T35" fmla="*/ 125 h 507"/>
                <a:gd name="T36" fmla="*/ 355 w 480"/>
                <a:gd name="T37" fmla="*/ 84 h 507"/>
                <a:gd name="T38" fmla="*/ 353 w 480"/>
                <a:gd name="T39" fmla="*/ 54 h 507"/>
                <a:gd name="T40" fmla="*/ 336 w 480"/>
                <a:gd name="T41" fmla="*/ 28 h 507"/>
                <a:gd name="T42" fmla="*/ 305 w 480"/>
                <a:gd name="T43" fmla="*/ 9 h 507"/>
                <a:gd name="T44" fmla="*/ 286 w 480"/>
                <a:gd name="T45" fmla="*/ 4 h 507"/>
                <a:gd name="T46" fmla="*/ 267 w 480"/>
                <a:gd name="T47" fmla="*/ 0 h 507"/>
                <a:gd name="T48" fmla="*/ 251 w 480"/>
                <a:gd name="T49" fmla="*/ 0 h 507"/>
                <a:gd name="T50" fmla="*/ 232 w 480"/>
                <a:gd name="T51" fmla="*/ 2 h 507"/>
                <a:gd name="T52" fmla="*/ 217 w 480"/>
                <a:gd name="T53" fmla="*/ 4 h 507"/>
                <a:gd name="T54" fmla="*/ 203 w 480"/>
                <a:gd name="T55" fmla="*/ 8 h 507"/>
                <a:gd name="T56" fmla="*/ 192 w 480"/>
                <a:gd name="T57" fmla="*/ 11 h 507"/>
                <a:gd name="T58" fmla="*/ 157 w 480"/>
                <a:gd name="T59" fmla="*/ 38 h 507"/>
                <a:gd name="T60" fmla="*/ 154 w 480"/>
                <a:gd name="T61" fmla="*/ 44 h 507"/>
                <a:gd name="T62" fmla="*/ 140 w 480"/>
                <a:gd name="T63" fmla="*/ 46 h 507"/>
                <a:gd name="T64" fmla="*/ 131 w 480"/>
                <a:gd name="T65" fmla="*/ 48 h 507"/>
                <a:gd name="T66" fmla="*/ 126 w 480"/>
                <a:gd name="T67" fmla="*/ 53 h 507"/>
                <a:gd name="T68" fmla="*/ 123 w 480"/>
                <a:gd name="T69" fmla="*/ 56 h 507"/>
                <a:gd name="T70" fmla="*/ 118 w 480"/>
                <a:gd name="T71" fmla="*/ 66 h 507"/>
                <a:gd name="T72" fmla="*/ 118 w 480"/>
                <a:gd name="T73" fmla="*/ 75 h 507"/>
                <a:gd name="T74" fmla="*/ 118 w 480"/>
                <a:gd name="T75" fmla="*/ 84 h 507"/>
                <a:gd name="T76" fmla="*/ 121 w 480"/>
                <a:gd name="T77" fmla="*/ 92 h 507"/>
                <a:gd name="T78" fmla="*/ 123 w 480"/>
                <a:gd name="T79" fmla="*/ 100 h 507"/>
                <a:gd name="T80" fmla="*/ 125 w 480"/>
                <a:gd name="T81" fmla="*/ 109 h 507"/>
                <a:gd name="T82" fmla="*/ 132 w 480"/>
                <a:gd name="T83" fmla="*/ 125 h 507"/>
                <a:gd name="T84" fmla="*/ 116 w 480"/>
                <a:gd name="T85" fmla="*/ 148 h 507"/>
                <a:gd name="T86" fmla="*/ 115 w 480"/>
                <a:gd name="T87" fmla="*/ 174 h 507"/>
                <a:gd name="T88" fmla="*/ 118 w 480"/>
                <a:gd name="T89" fmla="*/ 185 h 507"/>
                <a:gd name="T90" fmla="*/ 124 w 480"/>
                <a:gd name="T91" fmla="*/ 193 h 507"/>
                <a:gd name="T92" fmla="*/ 130 w 480"/>
                <a:gd name="T93" fmla="*/ 199 h 507"/>
                <a:gd name="T94" fmla="*/ 138 w 480"/>
                <a:gd name="T95" fmla="*/ 216 h 507"/>
                <a:gd name="T96" fmla="*/ 144 w 480"/>
                <a:gd name="T97" fmla="*/ 242 h 507"/>
                <a:gd name="T98" fmla="*/ 161 w 480"/>
                <a:gd name="T99" fmla="*/ 268 h 507"/>
                <a:gd name="T100" fmla="*/ 168 w 480"/>
                <a:gd name="T101" fmla="*/ 312 h 507"/>
                <a:gd name="T102" fmla="*/ 87 w 480"/>
                <a:gd name="T103" fmla="*/ 357 h 507"/>
                <a:gd name="T104" fmla="*/ 19 w 480"/>
                <a:gd name="T105" fmla="*/ 399 h 507"/>
                <a:gd name="T106" fmla="*/ 2 w 480"/>
                <a:gd name="T107" fmla="*/ 420 h 507"/>
                <a:gd name="T108" fmla="*/ 4 w 480"/>
                <a:gd name="T109" fmla="*/ 504 h 507"/>
                <a:gd name="T110" fmla="*/ 473 w 480"/>
                <a:gd name="T111" fmla="*/ 506 h 507"/>
                <a:gd name="T112" fmla="*/ 480 w 480"/>
                <a:gd name="T113" fmla="*/ 424 h 507"/>
                <a:gd name="T114" fmla="*/ 471 w 480"/>
                <a:gd name="T115" fmla="*/ 40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0" h="507">
                  <a:moveTo>
                    <a:pt x="446" y="388"/>
                  </a:moveTo>
                  <a:lnTo>
                    <a:pt x="435" y="380"/>
                  </a:lnTo>
                  <a:lnTo>
                    <a:pt x="418" y="370"/>
                  </a:lnTo>
                  <a:lnTo>
                    <a:pt x="393" y="357"/>
                  </a:lnTo>
                  <a:lnTo>
                    <a:pt x="367" y="344"/>
                  </a:lnTo>
                  <a:lnTo>
                    <a:pt x="339" y="331"/>
                  </a:lnTo>
                  <a:lnTo>
                    <a:pt x="312" y="319"/>
                  </a:lnTo>
                  <a:lnTo>
                    <a:pt x="312" y="312"/>
                  </a:lnTo>
                  <a:lnTo>
                    <a:pt x="312" y="280"/>
                  </a:lnTo>
                  <a:lnTo>
                    <a:pt x="312" y="274"/>
                  </a:lnTo>
                  <a:lnTo>
                    <a:pt x="316" y="272"/>
                  </a:lnTo>
                  <a:lnTo>
                    <a:pt x="320" y="267"/>
                  </a:lnTo>
                  <a:lnTo>
                    <a:pt x="320" y="266"/>
                  </a:lnTo>
                  <a:lnTo>
                    <a:pt x="320" y="266"/>
                  </a:lnTo>
                  <a:lnTo>
                    <a:pt x="323" y="263"/>
                  </a:lnTo>
                  <a:lnTo>
                    <a:pt x="324" y="261"/>
                  </a:lnTo>
                  <a:lnTo>
                    <a:pt x="325" y="260"/>
                  </a:lnTo>
                  <a:lnTo>
                    <a:pt x="325" y="260"/>
                  </a:lnTo>
                  <a:lnTo>
                    <a:pt x="326" y="256"/>
                  </a:lnTo>
                  <a:lnTo>
                    <a:pt x="329" y="254"/>
                  </a:lnTo>
                  <a:lnTo>
                    <a:pt x="329" y="253"/>
                  </a:lnTo>
                  <a:lnTo>
                    <a:pt x="329" y="251"/>
                  </a:lnTo>
                  <a:lnTo>
                    <a:pt x="331" y="248"/>
                  </a:lnTo>
                  <a:lnTo>
                    <a:pt x="332" y="244"/>
                  </a:lnTo>
                  <a:lnTo>
                    <a:pt x="332" y="243"/>
                  </a:lnTo>
                  <a:lnTo>
                    <a:pt x="332" y="243"/>
                  </a:lnTo>
                  <a:lnTo>
                    <a:pt x="335" y="237"/>
                  </a:lnTo>
                  <a:lnTo>
                    <a:pt x="336" y="231"/>
                  </a:lnTo>
                  <a:lnTo>
                    <a:pt x="336" y="231"/>
                  </a:lnTo>
                  <a:lnTo>
                    <a:pt x="336" y="231"/>
                  </a:lnTo>
                  <a:lnTo>
                    <a:pt x="337" y="225"/>
                  </a:lnTo>
                  <a:lnTo>
                    <a:pt x="338" y="219"/>
                  </a:lnTo>
                  <a:lnTo>
                    <a:pt x="338" y="217"/>
                  </a:lnTo>
                  <a:lnTo>
                    <a:pt x="338" y="215"/>
                  </a:lnTo>
                  <a:lnTo>
                    <a:pt x="339" y="209"/>
                  </a:lnTo>
                  <a:lnTo>
                    <a:pt x="339" y="203"/>
                  </a:lnTo>
                  <a:lnTo>
                    <a:pt x="345" y="197"/>
                  </a:lnTo>
                  <a:lnTo>
                    <a:pt x="350" y="191"/>
                  </a:lnTo>
                  <a:lnTo>
                    <a:pt x="350" y="190"/>
                  </a:lnTo>
                  <a:lnTo>
                    <a:pt x="350" y="190"/>
                  </a:lnTo>
                  <a:lnTo>
                    <a:pt x="353" y="187"/>
                  </a:lnTo>
                  <a:lnTo>
                    <a:pt x="354" y="185"/>
                  </a:lnTo>
                  <a:lnTo>
                    <a:pt x="354" y="185"/>
                  </a:lnTo>
                  <a:lnTo>
                    <a:pt x="354" y="185"/>
                  </a:lnTo>
                  <a:lnTo>
                    <a:pt x="355" y="182"/>
                  </a:lnTo>
                  <a:lnTo>
                    <a:pt x="355" y="180"/>
                  </a:lnTo>
                  <a:lnTo>
                    <a:pt x="355" y="179"/>
                  </a:lnTo>
                  <a:lnTo>
                    <a:pt x="356" y="179"/>
                  </a:lnTo>
                  <a:lnTo>
                    <a:pt x="356" y="176"/>
                  </a:lnTo>
                  <a:lnTo>
                    <a:pt x="357" y="174"/>
                  </a:lnTo>
                  <a:lnTo>
                    <a:pt x="357" y="173"/>
                  </a:lnTo>
                  <a:lnTo>
                    <a:pt x="357" y="173"/>
                  </a:lnTo>
                  <a:lnTo>
                    <a:pt x="357" y="169"/>
                  </a:lnTo>
                  <a:lnTo>
                    <a:pt x="357" y="167"/>
                  </a:lnTo>
                  <a:lnTo>
                    <a:pt x="358" y="167"/>
                  </a:lnTo>
                  <a:lnTo>
                    <a:pt x="358" y="166"/>
                  </a:lnTo>
                  <a:lnTo>
                    <a:pt x="358" y="163"/>
                  </a:lnTo>
                  <a:lnTo>
                    <a:pt x="358" y="160"/>
                  </a:lnTo>
                  <a:lnTo>
                    <a:pt x="358" y="155"/>
                  </a:lnTo>
                  <a:lnTo>
                    <a:pt x="357" y="149"/>
                  </a:lnTo>
                  <a:lnTo>
                    <a:pt x="357" y="149"/>
                  </a:lnTo>
                  <a:lnTo>
                    <a:pt x="357" y="148"/>
                  </a:lnTo>
                  <a:lnTo>
                    <a:pt x="356" y="143"/>
                  </a:lnTo>
                  <a:lnTo>
                    <a:pt x="354" y="140"/>
                  </a:lnTo>
                  <a:lnTo>
                    <a:pt x="354" y="138"/>
                  </a:lnTo>
                  <a:lnTo>
                    <a:pt x="354" y="138"/>
                  </a:lnTo>
                  <a:lnTo>
                    <a:pt x="353" y="135"/>
                  </a:lnTo>
                  <a:lnTo>
                    <a:pt x="350" y="131"/>
                  </a:lnTo>
                  <a:lnTo>
                    <a:pt x="349" y="131"/>
                  </a:lnTo>
                  <a:lnTo>
                    <a:pt x="349" y="131"/>
                  </a:lnTo>
                  <a:lnTo>
                    <a:pt x="347" y="128"/>
                  </a:lnTo>
                  <a:lnTo>
                    <a:pt x="343" y="125"/>
                  </a:lnTo>
                  <a:lnTo>
                    <a:pt x="344" y="122"/>
                  </a:lnTo>
                  <a:lnTo>
                    <a:pt x="347" y="117"/>
                  </a:lnTo>
                  <a:lnTo>
                    <a:pt x="351" y="100"/>
                  </a:lnTo>
                  <a:lnTo>
                    <a:pt x="355" y="84"/>
                  </a:lnTo>
                  <a:lnTo>
                    <a:pt x="355" y="77"/>
                  </a:lnTo>
                  <a:lnTo>
                    <a:pt x="355" y="69"/>
                  </a:lnTo>
                  <a:lnTo>
                    <a:pt x="354" y="61"/>
                  </a:lnTo>
                  <a:lnTo>
                    <a:pt x="353" y="54"/>
                  </a:lnTo>
                  <a:lnTo>
                    <a:pt x="350" y="47"/>
                  </a:lnTo>
                  <a:lnTo>
                    <a:pt x="347" y="40"/>
                  </a:lnTo>
                  <a:lnTo>
                    <a:pt x="342" y="34"/>
                  </a:lnTo>
                  <a:lnTo>
                    <a:pt x="336" y="28"/>
                  </a:lnTo>
                  <a:lnTo>
                    <a:pt x="330" y="22"/>
                  </a:lnTo>
                  <a:lnTo>
                    <a:pt x="323" y="17"/>
                  </a:lnTo>
                  <a:lnTo>
                    <a:pt x="314" y="12"/>
                  </a:lnTo>
                  <a:lnTo>
                    <a:pt x="305" y="9"/>
                  </a:lnTo>
                  <a:lnTo>
                    <a:pt x="305" y="9"/>
                  </a:lnTo>
                  <a:lnTo>
                    <a:pt x="305" y="9"/>
                  </a:lnTo>
                  <a:lnTo>
                    <a:pt x="295" y="6"/>
                  </a:lnTo>
                  <a:lnTo>
                    <a:pt x="286" y="4"/>
                  </a:lnTo>
                  <a:lnTo>
                    <a:pt x="276" y="2"/>
                  </a:lnTo>
                  <a:lnTo>
                    <a:pt x="267" y="0"/>
                  </a:lnTo>
                  <a:lnTo>
                    <a:pt x="267" y="0"/>
                  </a:lnTo>
                  <a:lnTo>
                    <a:pt x="267" y="0"/>
                  </a:lnTo>
                  <a:lnTo>
                    <a:pt x="263" y="0"/>
                  </a:lnTo>
                  <a:lnTo>
                    <a:pt x="260" y="0"/>
                  </a:lnTo>
                  <a:lnTo>
                    <a:pt x="255" y="0"/>
                  </a:lnTo>
                  <a:lnTo>
                    <a:pt x="251" y="0"/>
                  </a:lnTo>
                  <a:lnTo>
                    <a:pt x="244" y="0"/>
                  </a:lnTo>
                  <a:lnTo>
                    <a:pt x="237" y="0"/>
                  </a:lnTo>
                  <a:lnTo>
                    <a:pt x="235" y="0"/>
                  </a:lnTo>
                  <a:lnTo>
                    <a:pt x="232" y="2"/>
                  </a:lnTo>
                  <a:lnTo>
                    <a:pt x="229" y="2"/>
                  </a:lnTo>
                  <a:lnTo>
                    <a:pt x="224" y="3"/>
                  </a:lnTo>
                  <a:lnTo>
                    <a:pt x="220" y="3"/>
                  </a:lnTo>
                  <a:lnTo>
                    <a:pt x="217" y="4"/>
                  </a:lnTo>
                  <a:lnTo>
                    <a:pt x="215" y="4"/>
                  </a:lnTo>
                  <a:lnTo>
                    <a:pt x="212" y="5"/>
                  </a:lnTo>
                  <a:lnTo>
                    <a:pt x="207" y="6"/>
                  </a:lnTo>
                  <a:lnTo>
                    <a:pt x="203" y="8"/>
                  </a:lnTo>
                  <a:lnTo>
                    <a:pt x="199" y="9"/>
                  </a:lnTo>
                  <a:lnTo>
                    <a:pt x="195" y="10"/>
                  </a:lnTo>
                  <a:lnTo>
                    <a:pt x="193" y="10"/>
                  </a:lnTo>
                  <a:lnTo>
                    <a:pt x="192" y="11"/>
                  </a:lnTo>
                  <a:lnTo>
                    <a:pt x="181" y="16"/>
                  </a:lnTo>
                  <a:lnTo>
                    <a:pt x="172" y="23"/>
                  </a:lnTo>
                  <a:lnTo>
                    <a:pt x="163" y="30"/>
                  </a:lnTo>
                  <a:lnTo>
                    <a:pt x="157" y="38"/>
                  </a:lnTo>
                  <a:lnTo>
                    <a:pt x="157" y="38"/>
                  </a:lnTo>
                  <a:lnTo>
                    <a:pt x="156" y="38"/>
                  </a:lnTo>
                  <a:lnTo>
                    <a:pt x="155" y="42"/>
                  </a:lnTo>
                  <a:lnTo>
                    <a:pt x="154" y="44"/>
                  </a:lnTo>
                  <a:lnTo>
                    <a:pt x="150" y="44"/>
                  </a:lnTo>
                  <a:lnTo>
                    <a:pt x="148" y="44"/>
                  </a:lnTo>
                  <a:lnTo>
                    <a:pt x="143" y="44"/>
                  </a:lnTo>
                  <a:lnTo>
                    <a:pt x="140" y="46"/>
                  </a:lnTo>
                  <a:lnTo>
                    <a:pt x="138" y="46"/>
                  </a:lnTo>
                  <a:lnTo>
                    <a:pt x="137" y="46"/>
                  </a:lnTo>
                  <a:lnTo>
                    <a:pt x="135" y="47"/>
                  </a:lnTo>
                  <a:lnTo>
                    <a:pt x="131" y="48"/>
                  </a:lnTo>
                  <a:lnTo>
                    <a:pt x="131" y="48"/>
                  </a:lnTo>
                  <a:lnTo>
                    <a:pt x="130" y="49"/>
                  </a:lnTo>
                  <a:lnTo>
                    <a:pt x="128" y="50"/>
                  </a:lnTo>
                  <a:lnTo>
                    <a:pt x="126" y="53"/>
                  </a:lnTo>
                  <a:lnTo>
                    <a:pt x="125" y="53"/>
                  </a:lnTo>
                  <a:lnTo>
                    <a:pt x="125" y="53"/>
                  </a:lnTo>
                  <a:lnTo>
                    <a:pt x="124" y="55"/>
                  </a:lnTo>
                  <a:lnTo>
                    <a:pt x="123" y="56"/>
                  </a:lnTo>
                  <a:lnTo>
                    <a:pt x="121" y="60"/>
                  </a:lnTo>
                  <a:lnTo>
                    <a:pt x="119" y="63"/>
                  </a:lnTo>
                  <a:lnTo>
                    <a:pt x="119" y="65"/>
                  </a:lnTo>
                  <a:lnTo>
                    <a:pt x="118" y="66"/>
                  </a:lnTo>
                  <a:lnTo>
                    <a:pt x="118" y="68"/>
                  </a:lnTo>
                  <a:lnTo>
                    <a:pt x="118" y="71"/>
                  </a:lnTo>
                  <a:lnTo>
                    <a:pt x="118" y="73"/>
                  </a:lnTo>
                  <a:lnTo>
                    <a:pt x="118" y="75"/>
                  </a:lnTo>
                  <a:lnTo>
                    <a:pt x="118" y="77"/>
                  </a:lnTo>
                  <a:lnTo>
                    <a:pt x="118" y="79"/>
                  </a:lnTo>
                  <a:lnTo>
                    <a:pt x="118" y="81"/>
                  </a:lnTo>
                  <a:lnTo>
                    <a:pt x="118" y="84"/>
                  </a:lnTo>
                  <a:lnTo>
                    <a:pt x="119" y="85"/>
                  </a:lnTo>
                  <a:lnTo>
                    <a:pt x="119" y="87"/>
                  </a:lnTo>
                  <a:lnTo>
                    <a:pt x="119" y="90"/>
                  </a:lnTo>
                  <a:lnTo>
                    <a:pt x="121" y="92"/>
                  </a:lnTo>
                  <a:lnTo>
                    <a:pt x="121" y="94"/>
                  </a:lnTo>
                  <a:lnTo>
                    <a:pt x="122" y="96"/>
                  </a:lnTo>
                  <a:lnTo>
                    <a:pt x="122" y="98"/>
                  </a:lnTo>
                  <a:lnTo>
                    <a:pt x="123" y="100"/>
                  </a:lnTo>
                  <a:lnTo>
                    <a:pt x="124" y="103"/>
                  </a:lnTo>
                  <a:lnTo>
                    <a:pt x="125" y="106"/>
                  </a:lnTo>
                  <a:lnTo>
                    <a:pt x="125" y="107"/>
                  </a:lnTo>
                  <a:lnTo>
                    <a:pt x="125" y="109"/>
                  </a:lnTo>
                  <a:lnTo>
                    <a:pt x="129" y="117"/>
                  </a:lnTo>
                  <a:lnTo>
                    <a:pt x="132" y="125"/>
                  </a:lnTo>
                  <a:lnTo>
                    <a:pt x="132" y="125"/>
                  </a:lnTo>
                  <a:lnTo>
                    <a:pt x="132" y="125"/>
                  </a:lnTo>
                  <a:lnTo>
                    <a:pt x="126" y="130"/>
                  </a:lnTo>
                  <a:lnTo>
                    <a:pt x="122" y="136"/>
                  </a:lnTo>
                  <a:lnTo>
                    <a:pt x="118" y="142"/>
                  </a:lnTo>
                  <a:lnTo>
                    <a:pt x="116" y="148"/>
                  </a:lnTo>
                  <a:lnTo>
                    <a:pt x="115" y="155"/>
                  </a:lnTo>
                  <a:lnTo>
                    <a:pt x="115" y="163"/>
                  </a:lnTo>
                  <a:lnTo>
                    <a:pt x="115" y="168"/>
                  </a:lnTo>
                  <a:lnTo>
                    <a:pt x="115" y="174"/>
                  </a:lnTo>
                  <a:lnTo>
                    <a:pt x="116" y="175"/>
                  </a:lnTo>
                  <a:lnTo>
                    <a:pt x="116" y="175"/>
                  </a:lnTo>
                  <a:lnTo>
                    <a:pt x="117" y="180"/>
                  </a:lnTo>
                  <a:lnTo>
                    <a:pt x="118" y="185"/>
                  </a:lnTo>
                  <a:lnTo>
                    <a:pt x="119" y="186"/>
                  </a:lnTo>
                  <a:lnTo>
                    <a:pt x="119" y="187"/>
                  </a:lnTo>
                  <a:lnTo>
                    <a:pt x="122" y="190"/>
                  </a:lnTo>
                  <a:lnTo>
                    <a:pt x="124" y="193"/>
                  </a:lnTo>
                  <a:lnTo>
                    <a:pt x="125" y="194"/>
                  </a:lnTo>
                  <a:lnTo>
                    <a:pt x="125" y="195"/>
                  </a:lnTo>
                  <a:lnTo>
                    <a:pt x="128" y="198"/>
                  </a:lnTo>
                  <a:lnTo>
                    <a:pt x="130" y="199"/>
                  </a:lnTo>
                  <a:lnTo>
                    <a:pt x="134" y="201"/>
                  </a:lnTo>
                  <a:lnTo>
                    <a:pt x="137" y="203"/>
                  </a:lnTo>
                  <a:lnTo>
                    <a:pt x="137" y="210"/>
                  </a:lnTo>
                  <a:lnTo>
                    <a:pt x="138" y="216"/>
                  </a:lnTo>
                  <a:lnTo>
                    <a:pt x="138" y="218"/>
                  </a:lnTo>
                  <a:lnTo>
                    <a:pt x="138" y="220"/>
                  </a:lnTo>
                  <a:lnTo>
                    <a:pt x="141" y="231"/>
                  </a:lnTo>
                  <a:lnTo>
                    <a:pt x="144" y="242"/>
                  </a:lnTo>
                  <a:lnTo>
                    <a:pt x="148" y="250"/>
                  </a:lnTo>
                  <a:lnTo>
                    <a:pt x="151" y="257"/>
                  </a:lnTo>
                  <a:lnTo>
                    <a:pt x="156" y="263"/>
                  </a:lnTo>
                  <a:lnTo>
                    <a:pt x="161" y="268"/>
                  </a:lnTo>
                  <a:lnTo>
                    <a:pt x="165" y="272"/>
                  </a:lnTo>
                  <a:lnTo>
                    <a:pt x="168" y="275"/>
                  </a:lnTo>
                  <a:lnTo>
                    <a:pt x="168" y="281"/>
                  </a:lnTo>
                  <a:lnTo>
                    <a:pt x="168" y="312"/>
                  </a:lnTo>
                  <a:lnTo>
                    <a:pt x="168" y="319"/>
                  </a:lnTo>
                  <a:lnTo>
                    <a:pt x="142" y="331"/>
                  </a:lnTo>
                  <a:lnTo>
                    <a:pt x="115" y="344"/>
                  </a:lnTo>
                  <a:lnTo>
                    <a:pt x="87" y="357"/>
                  </a:lnTo>
                  <a:lnTo>
                    <a:pt x="62" y="370"/>
                  </a:lnTo>
                  <a:lnTo>
                    <a:pt x="47" y="380"/>
                  </a:lnTo>
                  <a:lnTo>
                    <a:pt x="34" y="388"/>
                  </a:lnTo>
                  <a:lnTo>
                    <a:pt x="19" y="399"/>
                  </a:lnTo>
                  <a:lnTo>
                    <a:pt x="9" y="408"/>
                  </a:lnTo>
                  <a:lnTo>
                    <a:pt x="5" y="413"/>
                  </a:lnTo>
                  <a:lnTo>
                    <a:pt x="3" y="417"/>
                  </a:lnTo>
                  <a:lnTo>
                    <a:pt x="2" y="420"/>
                  </a:lnTo>
                  <a:lnTo>
                    <a:pt x="0" y="424"/>
                  </a:lnTo>
                  <a:lnTo>
                    <a:pt x="0" y="495"/>
                  </a:lnTo>
                  <a:lnTo>
                    <a:pt x="2" y="500"/>
                  </a:lnTo>
                  <a:lnTo>
                    <a:pt x="4" y="504"/>
                  </a:lnTo>
                  <a:lnTo>
                    <a:pt x="8" y="506"/>
                  </a:lnTo>
                  <a:lnTo>
                    <a:pt x="12" y="507"/>
                  </a:lnTo>
                  <a:lnTo>
                    <a:pt x="468" y="507"/>
                  </a:lnTo>
                  <a:lnTo>
                    <a:pt x="473" y="506"/>
                  </a:lnTo>
                  <a:lnTo>
                    <a:pt x="476" y="504"/>
                  </a:lnTo>
                  <a:lnTo>
                    <a:pt x="479" y="500"/>
                  </a:lnTo>
                  <a:lnTo>
                    <a:pt x="480" y="495"/>
                  </a:lnTo>
                  <a:lnTo>
                    <a:pt x="480" y="424"/>
                  </a:lnTo>
                  <a:lnTo>
                    <a:pt x="480" y="420"/>
                  </a:lnTo>
                  <a:lnTo>
                    <a:pt x="477" y="417"/>
                  </a:lnTo>
                  <a:lnTo>
                    <a:pt x="475" y="413"/>
                  </a:lnTo>
                  <a:lnTo>
                    <a:pt x="471" y="408"/>
                  </a:lnTo>
                  <a:lnTo>
                    <a:pt x="462" y="399"/>
                  </a:lnTo>
                  <a:lnTo>
                    <a:pt x="446"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Rectangle 1">
            <a:extLst>
              <a:ext uri="{FF2B5EF4-FFF2-40B4-BE49-F238E27FC236}">
                <a16:creationId xmlns:a16="http://schemas.microsoft.com/office/drawing/2014/main" id="{138D1FF6-6A4C-4D5C-981C-333780D75488}"/>
              </a:ext>
            </a:extLst>
          </p:cNvPr>
          <p:cNvSpPr/>
          <p:nvPr/>
        </p:nvSpPr>
        <p:spPr>
          <a:xfrm>
            <a:off x="245822" y="899725"/>
            <a:ext cx="11392292" cy="336439"/>
          </a:xfrm>
          <a:prstGeom prst="rect">
            <a:avLst/>
          </a:prstGeom>
        </p:spPr>
        <p:txBody>
          <a:bodyPr wrap="square">
            <a:spAutoFit/>
          </a:bodyPr>
          <a:lstStyle/>
          <a:p>
            <a:pPr algn="just">
              <a:lnSpc>
                <a:spcPct val="107000"/>
              </a:lnSpc>
              <a:spcAft>
                <a:spcPts val="800"/>
              </a:spcAft>
            </a:pPr>
            <a:r>
              <a:rPr lang="en-IN" sz="1600" dirty="0">
                <a:solidFill>
                  <a:srgbClr val="000000"/>
                </a:solidFill>
                <a:ea typeface="Calibri" panose="020F0502020204030204" pitchFamily="34" charset="0"/>
                <a:cs typeface="Calibri" panose="020F0502020204030204" pitchFamily="34" charset="0"/>
              </a:rPr>
              <a:t>Department wise data was also collected and analysed separately for the month of March, April and May 2021.</a:t>
            </a:r>
            <a:endParaRPr lang="en-IN" sz="1400" dirty="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81221E2-0C90-4066-8639-40384FDD3ACA}"/>
              </a:ext>
            </a:extLst>
          </p:cNvPr>
          <p:cNvSpPr/>
          <p:nvPr/>
        </p:nvSpPr>
        <p:spPr>
          <a:xfrm>
            <a:off x="5154208" y="1463264"/>
            <a:ext cx="1871646" cy="305918"/>
          </a:xfrm>
          <a:prstGeom prst="rect">
            <a:avLst/>
          </a:prstGeom>
        </p:spPr>
        <p:txBody>
          <a:bodyPr wrap="square">
            <a:spAutoFit/>
          </a:bodyPr>
          <a:lstStyle/>
          <a:p>
            <a:pPr algn="ctr">
              <a:lnSpc>
                <a:spcPct val="107000"/>
              </a:lnSpc>
              <a:spcAft>
                <a:spcPts val="800"/>
              </a:spcAft>
            </a:pPr>
            <a:r>
              <a:rPr lang="en-IN" sz="1400" b="1" dirty="0">
                <a:effectLst/>
                <a:ea typeface="Calibri" panose="020F0502020204030204" pitchFamily="34" charset="0"/>
                <a:cs typeface="Times New Roman" panose="02020603050405020304" pitchFamily="18" charset="0"/>
              </a:rPr>
              <a:t>April</a:t>
            </a:r>
          </a:p>
        </p:txBody>
      </p:sp>
      <p:graphicFrame>
        <p:nvGraphicFramePr>
          <p:cNvPr id="57" name="Chart 56">
            <a:extLst>
              <a:ext uri="{FF2B5EF4-FFF2-40B4-BE49-F238E27FC236}">
                <a16:creationId xmlns:a16="http://schemas.microsoft.com/office/drawing/2014/main" id="{AADE7977-B616-4DA5-ABED-C8E87F84ABA9}"/>
              </a:ext>
            </a:extLst>
          </p:cNvPr>
          <p:cNvGraphicFramePr/>
          <p:nvPr>
            <p:extLst>
              <p:ext uri="{D42A27DB-BD31-4B8C-83A1-F6EECF244321}">
                <p14:modId xmlns:p14="http://schemas.microsoft.com/office/powerpoint/2010/main" val="1136243100"/>
              </p:ext>
            </p:extLst>
          </p:nvPr>
        </p:nvGraphicFramePr>
        <p:xfrm>
          <a:off x="245822" y="2098277"/>
          <a:ext cx="5850178" cy="33242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8" name="Chart 57">
            <a:extLst>
              <a:ext uri="{FF2B5EF4-FFF2-40B4-BE49-F238E27FC236}">
                <a16:creationId xmlns:a16="http://schemas.microsoft.com/office/drawing/2014/main" id="{AD29435A-8E9F-4E69-8F7C-AB597F3BCF81}"/>
              </a:ext>
            </a:extLst>
          </p:cNvPr>
          <p:cNvGraphicFramePr/>
          <p:nvPr>
            <p:extLst>
              <p:ext uri="{D42A27DB-BD31-4B8C-83A1-F6EECF244321}">
                <p14:modId xmlns:p14="http://schemas.microsoft.com/office/powerpoint/2010/main" val="93735951"/>
              </p:ext>
            </p:extLst>
          </p:nvPr>
        </p:nvGraphicFramePr>
        <p:xfrm>
          <a:off x="6095983" y="2201120"/>
          <a:ext cx="5709045" cy="33254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8127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D33B6BF4-2C08-4464-A4ED-A7F5F991F0BF}"/>
              </a:ext>
            </a:extLst>
          </p:cNvPr>
          <p:cNvSpPr>
            <a:spLocks noGrp="1"/>
          </p:cNvSpPr>
          <p:nvPr>
            <p:ph type="title"/>
          </p:nvPr>
        </p:nvSpPr>
        <p:spPr/>
        <p:txBody>
          <a:bodyPr/>
          <a:lstStyle/>
          <a:p>
            <a:r>
              <a:rPr lang="en-US" dirty="0"/>
              <a:t>Project analysis slide 7</a:t>
            </a:r>
          </a:p>
        </p:txBody>
      </p:sp>
      <p:sp>
        <p:nvSpPr>
          <p:cNvPr id="6" name="Slide Number Placeholder 5">
            <a:extLst>
              <a:ext uri="{FF2B5EF4-FFF2-40B4-BE49-F238E27FC236}">
                <a16:creationId xmlns:a16="http://schemas.microsoft.com/office/drawing/2014/main" id="{8C0551EA-9F3C-4E6B-8292-6C64ABE1C797}"/>
              </a:ext>
            </a:extLst>
          </p:cNvPr>
          <p:cNvSpPr>
            <a:spLocks noGrp="1"/>
          </p:cNvSpPr>
          <p:nvPr>
            <p:ph type="sldNum" sz="quarter" idx="12"/>
          </p:nvPr>
        </p:nvSpPr>
        <p:spPr/>
        <p:txBody>
          <a:bodyPr/>
          <a:lstStyle/>
          <a:p>
            <a:fld id="{06FEDF93-2BFD-41CA-ABC7-B039102F3792}" type="slidenum">
              <a:rPr lang="en-US" smtClean="0"/>
              <a:pPr/>
              <a:t>13</a:t>
            </a:fld>
            <a:endParaRPr lang="en-US" dirty="0"/>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Freeform 3886" descr="Icon of magnifying glass representing search. ">
            <a:extLst>
              <a:ext uri="{FF2B5EF4-FFF2-40B4-BE49-F238E27FC236}">
                <a16:creationId xmlns:a16="http://schemas.microsoft.com/office/drawing/2014/main" id="{9EE2839B-44FB-42AC-BF2D-037A4BE4BEC7}"/>
              </a:ext>
            </a:extLst>
          </p:cNvPr>
          <p:cNvSpPr>
            <a:spLocks noEditPoints="1"/>
          </p:cNvSpPr>
          <p:nvPr/>
        </p:nvSpPr>
        <p:spPr bwMode="auto">
          <a:xfrm>
            <a:off x="845745" y="1368977"/>
            <a:ext cx="287338" cy="285750"/>
          </a:xfrm>
          <a:custGeom>
            <a:avLst/>
            <a:gdLst>
              <a:gd name="T0" fmla="*/ 268 w 902"/>
              <a:gd name="T1" fmla="*/ 575 h 901"/>
              <a:gd name="T2" fmla="*/ 207 w 902"/>
              <a:gd name="T3" fmla="*/ 555 h 901"/>
              <a:gd name="T4" fmla="*/ 155 w 902"/>
              <a:gd name="T5" fmla="*/ 520 h 901"/>
              <a:gd name="T6" fmla="*/ 112 w 902"/>
              <a:gd name="T7" fmla="*/ 475 h 901"/>
              <a:gd name="T8" fmla="*/ 81 w 902"/>
              <a:gd name="T9" fmla="*/ 422 h 901"/>
              <a:gd name="T10" fmla="*/ 64 w 902"/>
              <a:gd name="T11" fmla="*/ 360 h 901"/>
              <a:gd name="T12" fmla="*/ 61 w 902"/>
              <a:gd name="T13" fmla="*/ 294 h 901"/>
              <a:gd name="T14" fmla="*/ 76 w 902"/>
              <a:gd name="T15" fmla="*/ 231 h 901"/>
              <a:gd name="T16" fmla="*/ 104 w 902"/>
              <a:gd name="T17" fmla="*/ 175 h 901"/>
              <a:gd name="T18" fmla="*/ 145 w 902"/>
              <a:gd name="T19" fmla="*/ 128 h 901"/>
              <a:gd name="T20" fmla="*/ 197 w 902"/>
              <a:gd name="T21" fmla="*/ 92 h 901"/>
              <a:gd name="T22" fmla="*/ 256 w 902"/>
              <a:gd name="T23" fmla="*/ 69 h 901"/>
              <a:gd name="T24" fmla="*/ 320 w 902"/>
              <a:gd name="T25" fmla="*/ 60 h 901"/>
              <a:gd name="T26" fmla="*/ 385 w 902"/>
              <a:gd name="T27" fmla="*/ 69 h 901"/>
              <a:gd name="T28" fmla="*/ 444 w 902"/>
              <a:gd name="T29" fmla="*/ 92 h 901"/>
              <a:gd name="T30" fmla="*/ 495 w 902"/>
              <a:gd name="T31" fmla="*/ 128 h 901"/>
              <a:gd name="T32" fmla="*/ 537 w 902"/>
              <a:gd name="T33" fmla="*/ 175 h 901"/>
              <a:gd name="T34" fmla="*/ 564 w 902"/>
              <a:gd name="T35" fmla="*/ 231 h 901"/>
              <a:gd name="T36" fmla="*/ 579 w 902"/>
              <a:gd name="T37" fmla="*/ 294 h 901"/>
              <a:gd name="T38" fmla="*/ 577 w 902"/>
              <a:gd name="T39" fmla="*/ 360 h 901"/>
              <a:gd name="T40" fmla="*/ 560 w 902"/>
              <a:gd name="T41" fmla="*/ 422 h 901"/>
              <a:gd name="T42" fmla="*/ 529 w 902"/>
              <a:gd name="T43" fmla="*/ 475 h 901"/>
              <a:gd name="T44" fmla="*/ 486 w 902"/>
              <a:gd name="T45" fmla="*/ 520 h 901"/>
              <a:gd name="T46" fmla="*/ 432 w 902"/>
              <a:gd name="T47" fmla="*/ 555 h 901"/>
              <a:gd name="T48" fmla="*/ 372 w 902"/>
              <a:gd name="T49" fmla="*/ 575 h 901"/>
              <a:gd name="T50" fmla="*/ 320 w 902"/>
              <a:gd name="T51" fmla="*/ 580 h 901"/>
              <a:gd name="T52" fmla="*/ 591 w 902"/>
              <a:gd name="T53" fmla="*/ 491 h 901"/>
              <a:gd name="T54" fmla="*/ 621 w 902"/>
              <a:gd name="T55" fmla="*/ 430 h 901"/>
              <a:gd name="T56" fmla="*/ 637 w 902"/>
              <a:gd name="T57" fmla="*/ 363 h 901"/>
              <a:gd name="T58" fmla="*/ 638 w 902"/>
              <a:gd name="T59" fmla="*/ 288 h 901"/>
              <a:gd name="T60" fmla="*/ 621 w 902"/>
              <a:gd name="T61" fmla="*/ 211 h 901"/>
              <a:gd name="T62" fmla="*/ 586 w 902"/>
              <a:gd name="T63" fmla="*/ 142 h 901"/>
              <a:gd name="T64" fmla="*/ 535 w 902"/>
              <a:gd name="T65" fmla="*/ 83 h 901"/>
              <a:gd name="T66" fmla="*/ 473 w 902"/>
              <a:gd name="T67" fmla="*/ 39 h 901"/>
              <a:gd name="T68" fmla="*/ 400 w 902"/>
              <a:gd name="T69" fmla="*/ 10 h 901"/>
              <a:gd name="T70" fmla="*/ 320 w 902"/>
              <a:gd name="T71" fmla="*/ 0 h 901"/>
              <a:gd name="T72" fmla="*/ 241 w 902"/>
              <a:gd name="T73" fmla="*/ 10 h 901"/>
              <a:gd name="T74" fmla="*/ 168 w 902"/>
              <a:gd name="T75" fmla="*/ 39 h 901"/>
              <a:gd name="T76" fmla="*/ 105 w 902"/>
              <a:gd name="T77" fmla="*/ 83 h 901"/>
              <a:gd name="T78" fmla="*/ 55 w 902"/>
              <a:gd name="T79" fmla="*/ 142 h 901"/>
              <a:gd name="T80" fmla="*/ 20 w 902"/>
              <a:gd name="T81" fmla="*/ 211 h 901"/>
              <a:gd name="T82" fmla="*/ 1 w 902"/>
              <a:gd name="T83" fmla="*/ 288 h 901"/>
              <a:gd name="T84" fmla="*/ 3 w 902"/>
              <a:gd name="T85" fmla="*/ 369 h 901"/>
              <a:gd name="T86" fmla="*/ 25 w 902"/>
              <a:gd name="T87" fmla="*/ 445 h 901"/>
              <a:gd name="T88" fmla="*/ 64 w 902"/>
              <a:gd name="T89" fmla="*/ 512 h 901"/>
              <a:gd name="T90" fmla="*/ 117 w 902"/>
              <a:gd name="T91" fmla="*/ 568 h 901"/>
              <a:gd name="T92" fmla="*/ 182 w 902"/>
              <a:gd name="T93" fmla="*/ 608 h 901"/>
              <a:gd name="T94" fmla="*/ 256 w 902"/>
              <a:gd name="T95" fmla="*/ 634 h 901"/>
              <a:gd name="T96" fmla="*/ 335 w 902"/>
              <a:gd name="T97" fmla="*/ 641 h 901"/>
              <a:gd name="T98" fmla="*/ 405 w 902"/>
              <a:gd name="T99" fmla="*/ 630 h 901"/>
              <a:gd name="T100" fmla="*/ 468 w 902"/>
              <a:gd name="T101" fmla="*/ 604 h 901"/>
              <a:gd name="T102" fmla="*/ 525 w 902"/>
              <a:gd name="T103" fmla="*/ 567 h 901"/>
              <a:gd name="T104" fmla="*/ 871 w 902"/>
              <a:gd name="T105" fmla="*/ 901 h 901"/>
              <a:gd name="T106" fmla="*/ 897 w 902"/>
              <a:gd name="T107" fmla="*/ 888 h 901"/>
              <a:gd name="T108" fmla="*/ 899 w 902"/>
              <a:gd name="T109" fmla="*/ 86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2" h="901">
                <a:moveTo>
                  <a:pt x="320" y="580"/>
                </a:moveTo>
                <a:lnTo>
                  <a:pt x="307" y="580"/>
                </a:lnTo>
                <a:lnTo>
                  <a:pt x="294" y="579"/>
                </a:lnTo>
                <a:lnTo>
                  <a:pt x="281" y="577"/>
                </a:lnTo>
                <a:lnTo>
                  <a:pt x="268" y="575"/>
                </a:lnTo>
                <a:lnTo>
                  <a:pt x="256" y="572"/>
                </a:lnTo>
                <a:lnTo>
                  <a:pt x="243" y="569"/>
                </a:lnTo>
                <a:lnTo>
                  <a:pt x="231" y="564"/>
                </a:lnTo>
                <a:lnTo>
                  <a:pt x="219" y="560"/>
                </a:lnTo>
                <a:lnTo>
                  <a:pt x="207" y="555"/>
                </a:lnTo>
                <a:lnTo>
                  <a:pt x="197" y="549"/>
                </a:lnTo>
                <a:lnTo>
                  <a:pt x="186" y="543"/>
                </a:lnTo>
                <a:lnTo>
                  <a:pt x="175" y="535"/>
                </a:lnTo>
                <a:lnTo>
                  <a:pt x="164" y="529"/>
                </a:lnTo>
                <a:lnTo>
                  <a:pt x="155" y="520"/>
                </a:lnTo>
                <a:lnTo>
                  <a:pt x="145" y="513"/>
                </a:lnTo>
                <a:lnTo>
                  <a:pt x="136" y="504"/>
                </a:lnTo>
                <a:lnTo>
                  <a:pt x="128" y="495"/>
                </a:lnTo>
                <a:lnTo>
                  <a:pt x="119" y="486"/>
                </a:lnTo>
                <a:lnTo>
                  <a:pt x="112" y="475"/>
                </a:lnTo>
                <a:lnTo>
                  <a:pt x="104" y="466"/>
                </a:lnTo>
                <a:lnTo>
                  <a:pt x="98" y="455"/>
                </a:lnTo>
                <a:lnTo>
                  <a:pt x="91" y="444"/>
                </a:lnTo>
                <a:lnTo>
                  <a:pt x="86" y="432"/>
                </a:lnTo>
                <a:lnTo>
                  <a:pt x="81" y="422"/>
                </a:lnTo>
                <a:lnTo>
                  <a:pt x="76" y="410"/>
                </a:lnTo>
                <a:lnTo>
                  <a:pt x="72" y="397"/>
                </a:lnTo>
                <a:lnTo>
                  <a:pt x="69" y="385"/>
                </a:lnTo>
                <a:lnTo>
                  <a:pt x="66" y="372"/>
                </a:lnTo>
                <a:lnTo>
                  <a:pt x="64" y="360"/>
                </a:lnTo>
                <a:lnTo>
                  <a:pt x="61" y="347"/>
                </a:lnTo>
                <a:lnTo>
                  <a:pt x="60" y="334"/>
                </a:lnTo>
                <a:lnTo>
                  <a:pt x="60" y="320"/>
                </a:lnTo>
                <a:lnTo>
                  <a:pt x="60" y="307"/>
                </a:lnTo>
                <a:lnTo>
                  <a:pt x="61" y="294"/>
                </a:lnTo>
                <a:lnTo>
                  <a:pt x="64" y="281"/>
                </a:lnTo>
                <a:lnTo>
                  <a:pt x="66" y="268"/>
                </a:lnTo>
                <a:lnTo>
                  <a:pt x="69" y="256"/>
                </a:lnTo>
                <a:lnTo>
                  <a:pt x="72" y="243"/>
                </a:lnTo>
                <a:lnTo>
                  <a:pt x="76" y="231"/>
                </a:lnTo>
                <a:lnTo>
                  <a:pt x="81" y="219"/>
                </a:lnTo>
                <a:lnTo>
                  <a:pt x="86" y="207"/>
                </a:lnTo>
                <a:lnTo>
                  <a:pt x="91" y="197"/>
                </a:lnTo>
                <a:lnTo>
                  <a:pt x="98" y="186"/>
                </a:lnTo>
                <a:lnTo>
                  <a:pt x="104" y="175"/>
                </a:lnTo>
                <a:lnTo>
                  <a:pt x="112" y="164"/>
                </a:lnTo>
                <a:lnTo>
                  <a:pt x="119" y="155"/>
                </a:lnTo>
                <a:lnTo>
                  <a:pt x="128" y="145"/>
                </a:lnTo>
                <a:lnTo>
                  <a:pt x="136" y="137"/>
                </a:lnTo>
                <a:lnTo>
                  <a:pt x="145" y="128"/>
                </a:lnTo>
                <a:lnTo>
                  <a:pt x="155" y="119"/>
                </a:lnTo>
                <a:lnTo>
                  <a:pt x="164" y="112"/>
                </a:lnTo>
                <a:lnTo>
                  <a:pt x="175" y="104"/>
                </a:lnTo>
                <a:lnTo>
                  <a:pt x="186" y="98"/>
                </a:lnTo>
                <a:lnTo>
                  <a:pt x="197" y="92"/>
                </a:lnTo>
                <a:lnTo>
                  <a:pt x="207" y="86"/>
                </a:lnTo>
                <a:lnTo>
                  <a:pt x="219" y="81"/>
                </a:lnTo>
                <a:lnTo>
                  <a:pt x="231" y="77"/>
                </a:lnTo>
                <a:lnTo>
                  <a:pt x="243" y="72"/>
                </a:lnTo>
                <a:lnTo>
                  <a:pt x="256" y="69"/>
                </a:lnTo>
                <a:lnTo>
                  <a:pt x="268" y="66"/>
                </a:lnTo>
                <a:lnTo>
                  <a:pt x="281" y="64"/>
                </a:lnTo>
                <a:lnTo>
                  <a:pt x="294" y="61"/>
                </a:lnTo>
                <a:lnTo>
                  <a:pt x="307" y="60"/>
                </a:lnTo>
                <a:lnTo>
                  <a:pt x="320" y="60"/>
                </a:lnTo>
                <a:lnTo>
                  <a:pt x="334" y="60"/>
                </a:lnTo>
                <a:lnTo>
                  <a:pt x="347" y="61"/>
                </a:lnTo>
                <a:lnTo>
                  <a:pt x="360" y="64"/>
                </a:lnTo>
                <a:lnTo>
                  <a:pt x="372" y="66"/>
                </a:lnTo>
                <a:lnTo>
                  <a:pt x="385" y="69"/>
                </a:lnTo>
                <a:lnTo>
                  <a:pt x="397" y="72"/>
                </a:lnTo>
                <a:lnTo>
                  <a:pt x="410" y="77"/>
                </a:lnTo>
                <a:lnTo>
                  <a:pt x="422" y="81"/>
                </a:lnTo>
                <a:lnTo>
                  <a:pt x="432" y="86"/>
                </a:lnTo>
                <a:lnTo>
                  <a:pt x="444" y="92"/>
                </a:lnTo>
                <a:lnTo>
                  <a:pt x="455" y="98"/>
                </a:lnTo>
                <a:lnTo>
                  <a:pt x="466" y="104"/>
                </a:lnTo>
                <a:lnTo>
                  <a:pt x="475" y="112"/>
                </a:lnTo>
                <a:lnTo>
                  <a:pt x="486" y="119"/>
                </a:lnTo>
                <a:lnTo>
                  <a:pt x="495" y="128"/>
                </a:lnTo>
                <a:lnTo>
                  <a:pt x="504" y="137"/>
                </a:lnTo>
                <a:lnTo>
                  <a:pt x="513" y="145"/>
                </a:lnTo>
                <a:lnTo>
                  <a:pt x="522" y="155"/>
                </a:lnTo>
                <a:lnTo>
                  <a:pt x="529" y="164"/>
                </a:lnTo>
                <a:lnTo>
                  <a:pt x="537" y="175"/>
                </a:lnTo>
                <a:lnTo>
                  <a:pt x="543" y="186"/>
                </a:lnTo>
                <a:lnTo>
                  <a:pt x="549" y="197"/>
                </a:lnTo>
                <a:lnTo>
                  <a:pt x="555" y="207"/>
                </a:lnTo>
                <a:lnTo>
                  <a:pt x="560" y="219"/>
                </a:lnTo>
                <a:lnTo>
                  <a:pt x="564" y="231"/>
                </a:lnTo>
                <a:lnTo>
                  <a:pt x="569" y="243"/>
                </a:lnTo>
                <a:lnTo>
                  <a:pt x="572" y="256"/>
                </a:lnTo>
                <a:lnTo>
                  <a:pt x="575" y="268"/>
                </a:lnTo>
                <a:lnTo>
                  <a:pt x="577" y="281"/>
                </a:lnTo>
                <a:lnTo>
                  <a:pt x="579" y="294"/>
                </a:lnTo>
                <a:lnTo>
                  <a:pt x="580" y="307"/>
                </a:lnTo>
                <a:lnTo>
                  <a:pt x="580" y="320"/>
                </a:lnTo>
                <a:lnTo>
                  <a:pt x="580" y="334"/>
                </a:lnTo>
                <a:lnTo>
                  <a:pt x="579" y="347"/>
                </a:lnTo>
                <a:lnTo>
                  <a:pt x="577" y="360"/>
                </a:lnTo>
                <a:lnTo>
                  <a:pt x="575" y="372"/>
                </a:lnTo>
                <a:lnTo>
                  <a:pt x="572" y="385"/>
                </a:lnTo>
                <a:lnTo>
                  <a:pt x="569" y="397"/>
                </a:lnTo>
                <a:lnTo>
                  <a:pt x="564" y="410"/>
                </a:lnTo>
                <a:lnTo>
                  <a:pt x="560" y="422"/>
                </a:lnTo>
                <a:lnTo>
                  <a:pt x="555" y="432"/>
                </a:lnTo>
                <a:lnTo>
                  <a:pt x="549" y="444"/>
                </a:lnTo>
                <a:lnTo>
                  <a:pt x="543" y="455"/>
                </a:lnTo>
                <a:lnTo>
                  <a:pt x="537" y="466"/>
                </a:lnTo>
                <a:lnTo>
                  <a:pt x="529" y="475"/>
                </a:lnTo>
                <a:lnTo>
                  <a:pt x="522" y="486"/>
                </a:lnTo>
                <a:lnTo>
                  <a:pt x="513" y="495"/>
                </a:lnTo>
                <a:lnTo>
                  <a:pt x="504" y="504"/>
                </a:lnTo>
                <a:lnTo>
                  <a:pt x="495" y="513"/>
                </a:lnTo>
                <a:lnTo>
                  <a:pt x="486" y="520"/>
                </a:lnTo>
                <a:lnTo>
                  <a:pt x="475" y="529"/>
                </a:lnTo>
                <a:lnTo>
                  <a:pt x="466" y="535"/>
                </a:lnTo>
                <a:lnTo>
                  <a:pt x="455" y="543"/>
                </a:lnTo>
                <a:lnTo>
                  <a:pt x="444" y="549"/>
                </a:lnTo>
                <a:lnTo>
                  <a:pt x="432" y="555"/>
                </a:lnTo>
                <a:lnTo>
                  <a:pt x="422" y="560"/>
                </a:lnTo>
                <a:lnTo>
                  <a:pt x="410" y="564"/>
                </a:lnTo>
                <a:lnTo>
                  <a:pt x="397" y="569"/>
                </a:lnTo>
                <a:lnTo>
                  <a:pt x="385" y="572"/>
                </a:lnTo>
                <a:lnTo>
                  <a:pt x="372" y="575"/>
                </a:lnTo>
                <a:lnTo>
                  <a:pt x="360" y="577"/>
                </a:lnTo>
                <a:lnTo>
                  <a:pt x="347" y="579"/>
                </a:lnTo>
                <a:lnTo>
                  <a:pt x="334" y="580"/>
                </a:lnTo>
                <a:lnTo>
                  <a:pt x="320" y="580"/>
                </a:lnTo>
                <a:lnTo>
                  <a:pt x="320" y="580"/>
                </a:lnTo>
                <a:close/>
                <a:moveTo>
                  <a:pt x="893" y="851"/>
                </a:moveTo>
                <a:lnTo>
                  <a:pt x="567" y="525"/>
                </a:lnTo>
                <a:lnTo>
                  <a:pt x="575" y="514"/>
                </a:lnTo>
                <a:lnTo>
                  <a:pt x="584" y="503"/>
                </a:lnTo>
                <a:lnTo>
                  <a:pt x="591" y="491"/>
                </a:lnTo>
                <a:lnTo>
                  <a:pt x="598" y="480"/>
                </a:lnTo>
                <a:lnTo>
                  <a:pt x="604" y="468"/>
                </a:lnTo>
                <a:lnTo>
                  <a:pt x="611" y="456"/>
                </a:lnTo>
                <a:lnTo>
                  <a:pt x="616" y="443"/>
                </a:lnTo>
                <a:lnTo>
                  <a:pt x="621" y="430"/>
                </a:lnTo>
                <a:lnTo>
                  <a:pt x="626" y="417"/>
                </a:lnTo>
                <a:lnTo>
                  <a:pt x="630" y="405"/>
                </a:lnTo>
                <a:lnTo>
                  <a:pt x="633" y="391"/>
                </a:lnTo>
                <a:lnTo>
                  <a:pt x="635" y="377"/>
                </a:lnTo>
                <a:lnTo>
                  <a:pt x="637" y="363"/>
                </a:lnTo>
                <a:lnTo>
                  <a:pt x="639" y="349"/>
                </a:lnTo>
                <a:lnTo>
                  <a:pt x="641" y="335"/>
                </a:lnTo>
                <a:lnTo>
                  <a:pt x="641" y="320"/>
                </a:lnTo>
                <a:lnTo>
                  <a:pt x="641" y="304"/>
                </a:lnTo>
                <a:lnTo>
                  <a:pt x="638" y="288"/>
                </a:lnTo>
                <a:lnTo>
                  <a:pt x="637" y="272"/>
                </a:lnTo>
                <a:lnTo>
                  <a:pt x="634" y="256"/>
                </a:lnTo>
                <a:lnTo>
                  <a:pt x="631" y="241"/>
                </a:lnTo>
                <a:lnTo>
                  <a:pt x="627" y="226"/>
                </a:lnTo>
                <a:lnTo>
                  <a:pt x="621" y="211"/>
                </a:lnTo>
                <a:lnTo>
                  <a:pt x="616" y="196"/>
                </a:lnTo>
                <a:lnTo>
                  <a:pt x="609" y="182"/>
                </a:lnTo>
                <a:lnTo>
                  <a:pt x="602" y="168"/>
                </a:lnTo>
                <a:lnTo>
                  <a:pt x="594" y="155"/>
                </a:lnTo>
                <a:lnTo>
                  <a:pt x="586" y="142"/>
                </a:lnTo>
                <a:lnTo>
                  <a:pt x="577" y="129"/>
                </a:lnTo>
                <a:lnTo>
                  <a:pt x="568" y="117"/>
                </a:lnTo>
                <a:lnTo>
                  <a:pt x="557" y="105"/>
                </a:lnTo>
                <a:lnTo>
                  <a:pt x="546" y="94"/>
                </a:lnTo>
                <a:lnTo>
                  <a:pt x="535" y="83"/>
                </a:lnTo>
                <a:lnTo>
                  <a:pt x="524" y="73"/>
                </a:lnTo>
                <a:lnTo>
                  <a:pt x="512" y="64"/>
                </a:lnTo>
                <a:lnTo>
                  <a:pt x="499" y="55"/>
                </a:lnTo>
                <a:lnTo>
                  <a:pt x="486" y="46"/>
                </a:lnTo>
                <a:lnTo>
                  <a:pt x="473" y="39"/>
                </a:lnTo>
                <a:lnTo>
                  <a:pt x="459" y="31"/>
                </a:lnTo>
                <a:lnTo>
                  <a:pt x="445" y="25"/>
                </a:lnTo>
                <a:lnTo>
                  <a:pt x="430" y="20"/>
                </a:lnTo>
                <a:lnTo>
                  <a:pt x="415" y="14"/>
                </a:lnTo>
                <a:lnTo>
                  <a:pt x="400" y="10"/>
                </a:lnTo>
                <a:lnTo>
                  <a:pt x="385" y="7"/>
                </a:lnTo>
                <a:lnTo>
                  <a:pt x="369" y="4"/>
                </a:lnTo>
                <a:lnTo>
                  <a:pt x="353" y="1"/>
                </a:lnTo>
                <a:lnTo>
                  <a:pt x="337" y="0"/>
                </a:lnTo>
                <a:lnTo>
                  <a:pt x="320" y="0"/>
                </a:lnTo>
                <a:lnTo>
                  <a:pt x="304" y="0"/>
                </a:lnTo>
                <a:lnTo>
                  <a:pt x="288" y="1"/>
                </a:lnTo>
                <a:lnTo>
                  <a:pt x="272" y="4"/>
                </a:lnTo>
                <a:lnTo>
                  <a:pt x="256" y="7"/>
                </a:lnTo>
                <a:lnTo>
                  <a:pt x="241" y="10"/>
                </a:lnTo>
                <a:lnTo>
                  <a:pt x="225" y="14"/>
                </a:lnTo>
                <a:lnTo>
                  <a:pt x="210" y="20"/>
                </a:lnTo>
                <a:lnTo>
                  <a:pt x="195" y="25"/>
                </a:lnTo>
                <a:lnTo>
                  <a:pt x="182" y="31"/>
                </a:lnTo>
                <a:lnTo>
                  <a:pt x="168" y="39"/>
                </a:lnTo>
                <a:lnTo>
                  <a:pt x="155" y="46"/>
                </a:lnTo>
                <a:lnTo>
                  <a:pt x="142" y="55"/>
                </a:lnTo>
                <a:lnTo>
                  <a:pt x="129" y="64"/>
                </a:lnTo>
                <a:lnTo>
                  <a:pt x="117" y="73"/>
                </a:lnTo>
                <a:lnTo>
                  <a:pt x="105" y="83"/>
                </a:lnTo>
                <a:lnTo>
                  <a:pt x="94" y="94"/>
                </a:lnTo>
                <a:lnTo>
                  <a:pt x="84" y="105"/>
                </a:lnTo>
                <a:lnTo>
                  <a:pt x="73" y="117"/>
                </a:lnTo>
                <a:lnTo>
                  <a:pt x="64" y="129"/>
                </a:lnTo>
                <a:lnTo>
                  <a:pt x="55" y="142"/>
                </a:lnTo>
                <a:lnTo>
                  <a:pt x="46" y="155"/>
                </a:lnTo>
                <a:lnTo>
                  <a:pt x="39" y="168"/>
                </a:lnTo>
                <a:lnTo>
                  <a:pt x="31" y="182"/>
                </a:lnTo>
                <a:lnTo>
                  <a:pt x="25" y="196"/>
                </a:lnTo>
                <a:lnTo>
                  <a:pt x="20" y="211"/>
                </a:lnTo>
                <a:lnTo>
                  <a:pt x="14" y="226"/>
                </a:lnTo>
                <a:lnTo>
                  <a:pt x="10" y="241"/>
                </a:lnTo>
                <a:lnTo>
                  <a:pt x="7" y="256"/>
                </a:lnTo>
                <a:lnTo>
                  <a:pt x="3" y="272"/>
                </a:lnTo>
                <a:lnTo>
                  <a:pt x="1" y="288"/>
                </a:lnTo>
                <a:lnTo>
                  <a:pt x="0" y="304"/>
                </a:lnTo>
                <a:lnTo>
                  <a:pt x="0" y="320"/>
                </a:lnTo>
                <a:lnTo>
                  <a:pt x="0" y="337"/>
                </a:lnTo>
                <a:lnTo>
                  <a:pt x="1" y="353"/>
                </a:lnTo>
                <a:lnTo>
                  <a:pt x="3" y="369"/>
                </a:lnTo>
                <a:lnTo>
                  <a:pt x="7" y="385"/>
                </a:lnTo>
                <a:lnTo>
                  <a:pt x="10" y="400"/>
                </a:lnTo>
                <a:lnTo>
                  <a:pt x="14" y="415"/>
                </a:lnTo>
                <a:lnTo>
                  <a:pt x="20" y="430"/>
                </a:lnTo>
                <a:lnTo>
                  <a:pt x="25" y="445"/>
                </a:lnTo>
                <a:lnTo>
                  <a:pt x="31" y="459"/>
                </a:lnTo>
                <a:lnTo>
                  <a:pt x="39" y="473"/>
                </a:lnTo>
                <a:lnTo>
                  <a:pt x="46" y="486"/>
                </a:lnTo>
                <a:lnTo>
                  <a:pt x="55" y="499"/>
                </a:lnTo>
                <a:lnTo>
                  <a:pt x="64" y="512"/>
                </a:lnTo>
                <a:lnTo>
                  <a:pt x="73" y="524"/>
                </a:lnTo>
                <a:lnTo>
                  <a:pt x="84" y="535"/>
                </a:lnTo>
                <a:lnTo>
                  <a:pt x="94" y="546"/>
                </a:lnTo>
                <a:lnTo>
                  <a:pt x="105" y="557"/>
                </a:lnTo>
                <a:lnTo>
                  <a:pt x="117" y="568"/>
                </a:lnTo>
                <a:lnTo>
                  <a:pt x="129" y="577"/>
                </a:lnTo>
                <a:lnTo>
                  <a:pt x="142" y="586"/>
                </a:lnTo>
                <a:lnTo>
                  <a:pt x="155" y="594"/>
                </a:lnTo>
                <a:lnTo>
                  <a:pt x="168" y="602"/>
                </a:lnTo>
                <a:lnTo>
                  <a:pt x="182" y="608"/>
                </a:lnTo>
                <a:lnTo>
                  <a:pt x="195" y="615"/>
                </a:lnTo>
                <a:lnTo>
                  <a:pt x="210" y="621"/>
                </a:lnTo>
                <a:lnTo>
                  <a:pt x="225" y="627"/>
                </a:lnTo>
                <a:lnTo>
                  <a:pt x="241" y="631"/>
                </a:lnTo>
                <a:lnTo>
                  <a:pt x="256" y="634"/>
                </a:lnTo>
                <a:lnTo>
                  <a:pt x="272" y="637"/>
                </a:lnTo>
                <a:lnTo>
                  <a:pt x="288" y="638"/>
                </a:lnTo>
                <a:lnTo>
                  <a:pt x="304" y="641"/>
                </a:lnTo>
                <a:lnTo>
                  <a:pt x="320" y="641"/>
                </a:lnTo>
                <a:lnTo>
                  <a:pt x="335" y="641"/>
                </a:lnTo>
                <a:lnTo>
                  <a:pt x="349" y="639"/>
                </a:lnTo>
                <a:lnTo>
                  <a:pt x="363" y="637"/>
                </a:lnTo>
                <a:lnTo>
                  <a:pt x="377" y="635"/>
                </a:lnTo>
                <a:lnTo>
                  <a:pt x="391" y="633"/>
                </a:lnTo>
                <a:lnTo>
                  <a:pt x="405" y="630"/>
                </a:lnTo>
                <a:lnTo>
                  <a:pt x="417" y="625"/>
                </a:lnTo>
                <a:lnTo>
                  <a:pt x="430" y="621"/>
                </a:lnTo>
                <a:lnTo>
                  <a:pt x="443" y="616"/>
                </a:lnTo>
                <a:lnTo>
                  <a:pt x="456" y="610"/>
                </a:lnTo>
                <a:lnTo>
                  <a:pt x="468" y="604"/>
                </a:lnTo>
                <a:lnTo>
                  <a:pt x="480" y="598"/>
                </a:lnTo>
                <a:lnTo>
                  <a:pt x="491" y="591"/>
                </a:lnTo>
                <a:lnTo>
                  <a:pt x="503" y="584"/>
                </a:lnTo>
                <a:lnTo>
                  <a:pt x="514" y="575"/>
                </a:lnTo>
                <a:lnTo>
                  <a:pt x="525" y="567"/>
                </a:lnTo>
                <a:lnTo>
                  <a:pt x="851" y="892"/>
                </a:lnTo>
                <a:lnTo>
                  <a:pt x="855" y="897"/>
                </a:lnTo>
                <a:lnTo>
                  <a:pt x="860" y="899"/>
                </a:lnTo>
                <a:lnTo>
                  <a:pt x="866" y="901"/>
                </a:lnTo>
                <a:lnTo>
                  <a:pt x="871" y="901"/>
                </a:lnTo>
                <a:lnTo>
                  <a:pt x="878" y="901"/>
                </a:lnTo>
                <a:lnTo>
                  <a:pt x="883" y="899"/>
                </a:lnTo>
                <a:lnTo>
                  <a:pt x="888" y="897"/>
                </a:lnTo>
                <a:lnTo>
                  <a:pt x="893" y="892"/>
                </a:lnTo>
                <a:lnTo>
                  <a:pt x="897" y="888"/>
                </a:lnTo>
                <a:lnTo>
                  <a:pt x="899" y="883"/>
                </a:lnTo>
                <a:lnTo>
                  <a:pt x="901" y="877"/>
                </a:lnTo>
                <a:lnTo>
                  <a:pt x="902" y="871"/>
                </a:lnTo>
                <a:lnTo>
                  <a:pt x="901" y="866"/>
                </a:lnTo>
                <a:lnTo>
                  <a:pt x="899" y="860"/>
                </a:lnTo>
                <a:lnTo>
                  <a:pt x="897" y="855"/>
                </a:lnTo>
                <a:lnTo>
                  <a:pt x="893" y="85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dirty="0"/>
          </a:p>
        </p:txBody>
      </p:sp>
      <p:grpSp>
        <p:nvGrpSpPr>
          <p:cNvPr id="85" name="Group 84" descr="Icon of computer monitors.">
            <a:extLst>
              <a:ext uri="{FF2B5EF4-FFF2-40B4-BE49-F238E27FC236}">
                <a16:creationId xmlns:a16="http://schemas.microsoft.com/office/drawing/2014/main" id="{A97EEAA0-CE6D-46A9-9837-67DD5CDA8CE9}"/>
              </a:ext>
            </a:extLst>
          </p:cNvPr>
          <p:cNvGrpSpPr/>
          <p:nvPr/>
        </p:nvGrpSpPr>
        <p:grpSpPr>
          <a:xfrm>
            <a:off x="4277123" y="1359245"/>
            <a:ext cx="287338" cy="258762"/>
            <a:chOff x="304800" y="5129213"/>
            <a:chExt cx="287338" cy="258762"/>
          </a:xfrm>
          <a:solidFill>
            <a:schemeClr val="bg1"/>
          </a:solidFill>
        </p:grpSpPr>
        <p:sp>
          <p:nvSpPr>
            <p:cNvPr id="86" name="Freeform 1630">
              <a:extLst>
                <a:ext uri="{FF2B5EF4-FFF2-40B4-BE49-F238E27FC236}">
                  <a16:creationId xmlns:a16="http://schemas.microsoft.com/office/drawing/2014/main" id="{CD9DD3B0-9FD5-473E-A718-FEFF0355FBCA}"/>
                </a:ext>
              </a:extLst>
            </p:cNvPr>
            <p:cNvSpPr>
              <a:spLocks/>
            </p:cNvSpPr>
            <p:nvPr/>
          </p:nvSpPr>
          <p:spPr bwMode="auto">
            <a:xfrm>
              <a:off x="381000" y="5224463"/>
              <a:ext cx="134938" cy="38100"/>
            </a:xfrm>
            <a:custGeom>
              <a:avLst/>
              <a:gdLst>
                <a:gd name="T0" fmla="*/ 176 w 423"/>
                <a:gd name="T1" fmla="*/ 120 h 120"/>
                <a:gd name="T2" fmla="*/ 247 w 423"/>
                <a:gd name="T3" fmla="*/ 120 h 120"/>
                <a:gd name="T4" fmla="*/ 252 w 423"/>
                <a:gd name="T5" fmla="*/ 108 h 120"/>
                <a:gd name="T6" fmla="*/ 260 w 423"/>
                <a:gd name="T7" fmla="*/ 97 h 120"/>
                <a:gd name="T8" fmla="*/ 269 w 423"/>
                <a:gd name="T9" fmla="*/ 86 h 120"/>
                <a:gd name="T10" fmla="*/ 280 w 423"/>
                <a:gd name="T11" fmla="*/ 77 h 120"/>
                <a:gd name="T12" fmla="*/ 291 w 423"/>
                <a:gd name="T13" fmla="*/ 71 h 120"/>
                <a:gd name="T14" fmla="*/ 304 w 423"/>
                <a:gd name="T15" fmla="*/ 65 h 120"/>
                <a:gd name="T16" fmla="*/ 311 w 423"/>
                <a:gd name="T17" fmla="*/ 63 h 120"/>
                <a:gd name="T18" fmla="*/ 318 w 423"/>
                <a:gd name="T19" fmla="*/ 62 h 120"/>
                <a:gd name="T20" fmla="*/ 325 w 423"/>
                <a:gd name="T21" fmla="*/ 61 h 120"/>
                <a:gd name="T22" fmla="*/ 332 w 423"/>
                <a:gd name="T23" fmla="*/ 61 h 120"/>
                <a:gd name="T24" fmla="*/ 423 w 423"/>
                <a:gd name="T25" fmla="*/ 61 h 120"/>
                <a:gd name="T26" fmla="*/ 423 w 423"/>
                <a:gd name="T27" fmla="*/ 31 h 120"/>
                <a:gd name="T28" fmla="*/ 423 w 423"/>
                <a:gd name="T29" fmla="*/ 22 h 120"/>
                <a:gd name="T30" fmla="*/ 420 w 423"/>
                <a:gd name="T31" fmla="*/ 14 h 120"/>
                <a:gd name="T32" fmla="*/ 418 w 423"/>
                <a:gd name="T33" fmla="*/ 8 h 120"/>
                <a:gd name="T34" fmla="*/ 415 w 423"/>
                <a:gd name="T35" fmla="*/ 0 h 120"/>
                <a:gd name="T36" fmla="*/ 363 w 423"/>
                <a:gd name="T37" fmla="*/ 0 h 120"/>
                <a:gd name="T38" fmla="*/ 61 w 423"/>
                <a:gd name="T39" fmla="*/ 0 h 120"/>
                <a:gd name="T40" fmla="*/ 9 w 423"/>
                <a:gd name="T41" fmla="*/ 0 h 120"/>
                <a:gd name="T42" fmla="*/ 6 w 423"/>
                <a:gd name="T43" fmla="*/ 8 h 120"/>
                <a:gd name="T44" fmla="*/ 2 w 423"/>
                <a:gd name="T45" fmla="*/ 14 h 120"/>
                <a:gd name="T46" fmla="*/ 1 w 423"/>
                <a:gd name="T47" fmla="*/ 22 h 120"/>
                <a:gd name="T48" fmla="*/ 0 w 423"/>
                <a:gd name="T49" fmla="*/ 31 h 120"/>
                <a:gd name="T50" fmla="*/ 0 w 423"/>
                <a:gd name="T51" fmla="*/ 61 h 120"/>
                <a:gd name="T52" fmla="*/ 91 w 423"/>
                <a:gd name="T53" fmla="*/ 61 h 120"/>
                <a:gd name="T54" fmla="*/ 99 w 423"/>
                <a:gd name="T55" fmla="*/ 61 h 120"/>
                <a:gd name="T56" fmla="*/ 105 w 423"/>
                <a:gd name="T57" fmla="*/ 62 h 120"/>
                <a:gd name="T58" fmla="*/ 112 w 423"/>
                <a:gd name="T59" fmla="*/ 63 h 120"/>
                <a:gd name="T60" fmla="*/ 120 w 423"/>
                <a:gd name="T61" fmla="*/ 65 h 120"/>
                <a:gd name="T62" fmla="*/ 132 w 423"/>
                <a:gd name="T63" fmla="*/ 71 h 120"/>
                <a:gd name="T64" fmla="*/ 144 w 423"/>
                <a:gd name="T65" fmla="*/ 77 h 120"/>
                <a:gd name="T66" fmla="*/ 154 w 423"/>
                <a:gd name="T67" fmla="*/ 86 h 120"/>
                <a:gd name="T68" fmla="*/ 163 w 423"/>
                <a:gd name="T69" fmla="*/ 97 h 120"/>
                <a:gd name="T70" fmla="*/ 170 w 423"/>
                <a:gd name="T71" fmla="*/ 108 h 120"/>
                <a:gd name="T72" fmla="*/ 176 w 423"/>
                <a:gd name="T73"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3" h="120">
                  <a:moveTo>
                    <a:pt x="176" y="120"/>
                  </a:moveTo>
                  <a:lnTo>
                    <a:pt x="247" y="120"/>
                  </a:lnTo>
                  <a:lnTo>
                    <a:pt x="252" y="108"/>
                  </a:lnTo>
                  <a:lnTo>
                    <a:pt x="260" y="97"/>
                  </a:lnTo>
                  <a:lnTo>
                    <a:pt x="269" y="86"/>
                  </a:lnTo>
                  <a:lnTo>
                    <a:pt x="280" y="77"/>
                  </a:lnTo>
                  <a:lnTo>
                    <a:pt x="291" y="71"/>
                  </a:lnTo>
                  <a:lnTo>
                    <a:pt x="304" y="65"/>
                  </a:lnTo>
                  <a:lnTo>
                    <a:pt x="311" y="63"/>
                  </a:lnTo>
                  <a:lnTo>
                    <a:pt x="318" y="62"/>
                  </a:lnTo>
                  <a:lnTo>
                    <a:pt x="325" y="61"/>
                  </a:lnTo>
                  <a:lnTo>
                    <a:pt x="332" y="61"/>
                  </a:lnTo>
                  <a:lnTo>
                    <a:pt x="423" y="61"/>
                  </a:lnTo>
                  <a:lnTo>
                    <a:pt x="423" y="31"/>
                  </a:lnTo>
                  <a:lnTo>
                    <a:pt x="423" y="22"/>
                  </a:lnTo>
                  <a:lnTo>
                    <a:pt x="420" y="14"/>
                  </a:lnTo>
                  <a:lnTo>
                    <a:pt x="418" y="8"/>
                  </a:lnTo>
                  <a:lnTo>
                    <a:pt x="415" y="0"/>
                  </a:lnTo>
                  <a:lnTo>
                    <a:pt x="363" y="0"/>
                  </a:lnTo>
                  <a:lnTo>
                    <a:pt x="61" y="0"/>
                  </a:lnTo>
                  <a:lnTo>
                    <a:pt x="9" y="0"/>
                  </a:lnTo>
                  <a:lnTo>
                    <a:pt x="6" y="8"/>
                  </a:lnTo>
                  <a:lnTo>
                    <a:pt x="2" y="14"/>
                  </a:lnTo>
                  <a:lnTo>
                    <a:pt x="1" y="22"/>
                  </a:lnTo>
                  <a:lnTo>
                    <a:pt x="0" y="31"/>
                  </a:lnTo>
                  <a:lnTo>
                    <a:pt x="0" y="61"/>
                  </a:lnTo>
                  <a:lnTo>
                    <a:pt x="91" y="61"/>
                  </a:lnTo>
                  <a:lnTo>
                    <a:pt x="99" y="61"/>
                  </a:lnTo>
                  <a:lnTo>
                    <a:pt x="105" y="62"/>
                  </a:lnTo>
                  <a:lnTo>
                    <a:pt x="112" y="63"/>
                  </a:lnTo>
                  <a:lnTo>
                    <a:pt x="120" y="65"/>
                  </a:lnTo>
                  <a:lnTo>
                    <a:pt x="132" y="71"/>
                  </a:lnTo>
                  <a:lnTo>
                    <a:pt x="144" y="77"/>
                  </a:lnTo>
                  <a:lnTo>
                    <a:pt x="154" y="86"/>
                  </a:lnTo>
                  <a:lnTo>
                    <a:pt x="163" y="97"/>
                  </a:lnTo>
                  <a:lnTo>
                    <a:pt x="170" y="108"/>
                  </a:lnTo>
                  <a:lnTo>
                    <a:pt x="17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631">
              <a:extLst>
                <a:ext uri="{FF2B5EF4-FFF2-40B4-BE49-F238E27FC236}">
                  <a16:creationId xmlns:a16="http://schemas.microsoft.com/office/drawing/2014/main" id="{99F6D614-3AD7-472A-92A9-85406C4F4B20}"/>
                </a:ext>
              </a:extLst>
            </p:cNvPr>
            <p:cNvSpPr>
              <a:spLocks noEditPoints="1"/>
            </p:cNvSpPr>
            <p:nvPr/>
          </p:nvSpPr>
          <p:spPr bwMode="auto">
            <a:xfrm>
              <a:off x="390525" y="5129213"/>
              <a:ext cx="115888" cy="85725"/>
            </a:xfrm>
            <a:custGeom>
              <a:avLst/>
              <a:gdLst>
                <a:gd name="T0" fmla="*/ 60 w 362"/>
                <a:gd name="T1" fmla="*/ 72 h 271"/>
                <a:gd name="T2" fmla="*/ 62 w 362"/>
                <a:gd name="T3" fmla="*/ 66 h 271"/>
                <a:gd name="T4" fmla="*/ 66 w 362"/>
                <a:gd name="T5" fmla="*/ 62 h 271"/>
                <a:gd name="T6" fmla="*/ 72 w 362"/>
                <a:gd name="T7" fmla="*/ 60 h 271"/>
                <a:gd name="T8" fmla="*/ 287 w 362"/>
                <a:gd name="T9" fmla="*/ 60 h 271"/>
                <a:gd name="T10" fmla="*/ 292 w 362"/>
                <a:gd name="T11" fmla="*/ 61 h 271"/>
                <a:gd name="T12" fmla="*/ 297 w 362"/>
                <a:gd name="T13" fmla="*/ 64 h 271"/>
                <a:gd name="T14" fmla="*/ 300 w 362"/>
                <a:gd name="T15" fmla="*/ 70 h 271"/>
                <a:gd name="T16" fmla="*/ 301 w 362"/>
                <a:gd name="T17" fmla="*/ 75 h 271"/>
                <a:gd name="T18" fmla="*/ 301 w 362"/>
                <a:gd name="T19" fmla="*/ 229 h 271"/>
                <a:gd name="T20" fmla="*/ 299 w 362"/>
                <a:gd name="T21" fmla="*/ 234 h 271"/>
                <a:gd name="T22" fmla="*/ 294 w 362"/>
                <a:gd name="T23" fmla="*/ 239 h 271"/>
                <a:gd name="T24" fmla="*/ 289 w 362"/>
                <a:gd name="T25" fmla="*/ 241 h 271"/>
                <a:gd name="T26" fmla="*/ 75 w 362"/>
                <a:gd name="T27" fmla="*/ 241 h 271"/>
                <a:gd name="T28" fmla="*/ 69 w 362"/>
                <a:gd name="T29" fmla="*/ 240 h 271"/>
                <a:gd name="T30" fmla="*/ 64 w 362"/>
                <a:gd name="T31" fmla="*/ 237 h 271"/>
                <a:gd name="T32" fmla="*/ 61 w 362"/>
                <a:gd name="T33" fmla="*/ 231 h 271"/>
                <a:gd name="T34" fmla="*/ 60 w 362"/>
                <a:gd name="T35" fmla="*/ 226 h 271"/>
                <a:gd name="T36" fmla="*/ 332 w 362"/>
                <a:gd name="T37" fmla="*/ 271 h 271"/>
                <a:gd name="T38" fmla="*/ 362 w 362"/>
                <a:gd name="T39" fmla="*/ 60 h 271"/>
                <a:gd name="T40" fmla="*/ 361 w 362"/>
                <a:gd name="T41" fmla="*/ 47 h 271"/>
                <a:gd name="T42" fmla="*/ 357 w 362"/>
                <a:gd name="T43" fmla="*/ 36 h 271"/>
                <a:gd name="T44" fmla="*/ 352 w 362"/>
                <a:gd name="T45" fmla="*/ 26 h 271"/>
                <a:gd name="T46" fmla="*/ 344 w 362"/>
                <a:gd name="T47" fmla="*/ 18 h 271"/>
                <a:gd name="T48" fmla="*/ 335 w 362"/>
                <a:gd name="T49" fmla="*/ 10 h 271"/>
                <a:gd name="T50" fmla="*/ 325 w 362"/>
                <a:gd name="T51" fmla="*/ 4 h 271"/>
                <a:gd name="T52" fmla="*/ 313 w 362"/>
                <a:gd name="T53" fmla="*/ 1 h 271"/>
                <a:gd name="T54" fmla="*/ 301 w 362"/>
                <a:gd name="T55" fmla="*/ 0 h 271"/>
                <a:gd name="T56" fmla="*/ 54 w 362"/>
                <a:gd name="T57" fmla="*/ 0 h 271"/>
                <a:gd name="T58" fmla="*/ 42 w 362"/>
                <a:gd name="T59" fmla="*/ 2 h 271"/>
                <a:gd name="T60" fmla="*/ 31 w 362"/>
                <a:gd name="T61" fmla="*/ 7 h 271"/>
                <a:gd name="T62" fmla="*/ 21 w 362"/>
                <a:gd name="T63" fmla="*/ 13 h 271"/>
                <a:gd name="T64" fmla="*/ 13 w 362"/>
                <a:gd name="T65" fmla="*/ 21 h 271"/>
                <a:gd name="T66" fmla="*/ 7 w 362"/>
                <a:gd name="T67" fmla="*/ 31 h 271"/>
                <a:gd name="T68" fmla="*/ 2 w 362"/>
                <a:gd name="T69" fmla="*/ 42 h 271"/>
                <a:gd name="T70" fmla="*/ 0 w 362"/>
                <a:gd name="T71" fmla="*/ 54 h 271"/>
                <a:gd name="T72" fmla="*/ 0 w 362"/>
                <a:gd name="T73" fmla="*/ 271 h 271"/>
                <a:gd name="T74" fmla="*/ 332 w 362"/>
                <a:gd name="T75"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2" h="271">
                  <a:moveTo>
                    <a:pt x="60" y="75"/>
                  </a:moveTo>
                  <a:lnTo>
                    <a:pt x="60" y="72"/>
                  </a:lnTo>
                  <a:lnTo>
                    <a:pt x="61" y="68"/>
                  </a:lnTo>
                  <a:lnTo>
                    <a:pt x="62" y="66"/>
                  </a:lnTo>
                  <a:lnTo>
                    <a:pt x="64" y="64"/>
                  </a:lnTo>
                  <a:lnTo>
                    <a:pt x="66" y="62"/>
                  </a:lnTo>
                  <a:lnTo>
                    <a:pt x="69" y="61"/>
                  </a:lnTo>
                  <a:lnTo>
                    <a:pt x="72" y="60"/>
                  </a:lnTo>
                  <a:lnTo>
                    <a:pt x="75" y="60"/>
                  </a:lnTo>
                  <a:lnTo>
                    <a:pt x="287" y="60"/>
                  </a:lnTo>
                  <a:lnTo>
                    <a:pt x="289" y="60"/>
                  </a:lnTo>
                  <a:lnTo>
                    <a:pt x="292" y="61"/>
                  </a:lnTo>
                  <a:lnTo>
                    <a:pt x="294" y="62"/>
                  </a:lnTo>
                  <a:lnTo>
                    <a:pt x="297" y="64"/>
                  </a:lnTo>
                  <a:lnTo>
                    <a:pt x="299" y="66"/>
                  </a:lnTo>
                  <a:lnTo>
                    <a:pt x="300" y="70"/>
                  </a:lnTo>
                  <a:lnTo>
                    <a:pt x="301" y="72"/>
                  </a:lnTo>
                  <a:lnTo>
                    <a:pt x="301" y="75"/>
                  </a:lnTo>
                  <a:lnTo>
                    <a:pt x="301" y="226"/>
                  </a:lnTo>
                  <a:lnTo>
                    <a:pt x="301" y="229"/>
                  </a:lnTo>
                  <a:lnTo>
                    <a:pt x="300" y="231"/>
                  </a:lnTo>
                  <a:lnTo>
                    <a:pt x="299" y="234"/>
                  </a:lnTo>
                  <a:lnTo>
                    <a:pt x="297" y="237"/>
                  </a:lnTo>
                  <a:lnTo>
                    <a:pt x="294" y="239"/>
                  </a:lnTo>
                  <a:lnTo>
                    <a:pt x="292" y="240"/>
                  </a:lnTo>
                  <a:lnTo>
                    <a:pt x="289" y="241"/>
                  </a:lnTo>
                  <a:lnTo>
                    <a:pt x="287" y="241"/>
                  </a:lnTo>
                  <a:lnTo>
                    <a:pt x="75" y="241"/>
                  </a:lnTo>
                  <a:lnTo>
                    <a:pt x="72" y="241"/>
                  </a:lnTo>
                  <a:lnTo>
                    <a:pt x="69" y="240"/>
                  </a:lnTo>
                  <a:lnTo>
                    <a:pt x="66" y="239"/>
                  </a:lnTo>
                  <a:lnTo>
                    <a:pt x="64" y="237"/>
                  </a:lnTo>
                  <a:lnTo>
                    <a:pt x="62" y="234"/>
                  </a:lnTo>
                  <a:lnTo>
                    <a:pt x="61" y="231"/>
                  </a:lnTo>
                  <a:lnTo>
                    <a:pt x="60" y="229"/>
                  </a:lnTo>
                  <a:lnTo>
                    <a:pt x="60" y="226"/>
                  </a:lnTo>
                  <a:lnTo>
                    <a:pt x="60" y="75"/>
                  </a:lnTo>
                  <a:close/>
                  <a:moveTo>
                    <a:pt x="332" y="271"/>
                  </a:moveTo>
                  <a:lnTo>
                    <a:pt x="362" y="271"/>
                  </a:lnTo>
                  <a:lnTo>
                    <a:pt x="362" y="60"/>
                  </a:lnTo>
                  <a:lnTo>
                    <a:pt x="362" y="54"/>
                  </a:lnTo>
                  <a:lnTo>
                    <a:pt x="361" y="47"/>
                  </a:lnTo>
                  <a:lnTo>
                    <a:pt x="358" y="42"/>
                  </a:lnTo>
                  <a:lnTo>
                    <a:pt x="357" y="36"/>
                  </a:lnTo>
                  <a:lnTo>
                    <a:pt x="354" y="31"/>
                  </a:lnTo>
                  <a:lnTo>
                    <a:pt x="352" y="26"/>
                  </a:lnTo>
                  <a:lnTo>
                    <a:pt x="347" y="21"/>
                  </a:lnTo>
                  <a:lnTo>
                    <a:pt x="344" y="18"/>
                  </a:lnTo>
                  <a:lnTo>
                    <a:pt x="340" y="13"/>
                  </a:lnTo>
                  <a:lnTo>
                    <a:pt x="335" y="10"/>
                  </a:lnTo>
                  <a:lnTo>
                    <a:pt x="330" y="7"/>
                  </a:lnTo>
                  <a:lnTo>
                    <a:pt x="325" y="4"/>
                  </a:lnTo>
                  <a:lnTo>
                    <a:pt x="320" y="2"/>
                  </a:lnTo>
                  <a:lnTo>
                    <a:pt x="313" y="1"/>
                  </a:lnTo>
                  <a:lnTo>
                    <a:pt x="308" y="0"/>
                  </a:lnTo>
                  <a:lnTo>
                    <a:pt x="301" y="0"/>
                  </a:lnTo>
                  <a:lnTo>
                    <a:pt x="60" y="0"/>
                  </a:lnTo>
                  <a:lnTo>
                    <a:pt x="54" y="0"/>
                  </a:lnTo>
                  <a:lnTo>
                    <a:pt x="48" y="1"/>
                  </a:lnTo>
                  <a:lnTo>
                    <a:pt x="42" y="2"/>
                  </a:lnTo>
                  <a:lnTo>
                    <a:pt x="37" y="4"/>
                  </a:lnTo>
                  <a:lnTo>
                    <a:pt x="31" y="7"/>
                  </a:lnTo>
                  <a:lnTo>
                    <a:pt x="27" y="10"/>
                  </a:lnTo>
                  <a:lnTo>
                    <a:pt x="21" y="13"/>
                  </a:lnTo>
                  <a:lnTo>
                    <a:pt x="18" y="18"/>
                  </a:lnTo>
                  <a:lnTo>
                    <a:pt x="13" y="21"/>
                  </a:lnTo>
                  <a:lnTo>
                    <a:pt x="10" y="26"/>
                  </a:lnTo>
                  <a:lnTo>
                    <a:pt x="7" y="31"/>
                  </a:lnTo>
                  <a:lnTo>
                    <a:pt x="5" y="36"/>
                  </a:lnTo>
                  <a:lnTo>
                    <a:pt x="2" y="42"/>
                  </a:lnTo>
                  <a:lnTo>
                    <a:pt x="1" y="47"/>
                  </a:lnTo>
                  <a:lnTo>
                    <a:pt x="0" y="54"/>
                  </a:lnTo>
                  <a:lnTo>
                    <a:pt x="0" y="60"/>
                  </a:lnTo>
                  <a:lnTo>
                    <a:pt x="0" y="271"/>
                  </a:lnTo>
                  <a:lnTo>
                    <a:pt x="30" y="271"/>
                  </a:lnTo>
                  <a:lnTo>
                    <a:pt x="332" y="2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632">
              <a:extLst>
                <a:ext uri="{FF2B5EF4-FFF2-40B4-BE49-F238E27FC236}">
                  <a16:creationId xmlns:a16="http://schemas.microsoft.com/office/drawing/2014/main" id="{32C10E2D-7492-462D-9F53-98946445AD6D}"/>
                </a:ext>
              </a:extLst>
            </p:cNvPr>
            <p:cNvSpPr>
              <a:spLocks/>
            </p:cNvSpPr>
            <p:nvPr/>
          </p:nvSpPr>
          <p:spPr bwMode="auto">
            <a:xfrm>
              <a:off x="457200" y="5349875"/>
              <a:ext cx="134938" cy="38100"/>
            </a:xfrm>
            <a:custGeom>
              <a:avLst/>
              <a:gdLst>
                <a:gd name="T0" fmla="*/ 422 w 423"/>
                <a:gd name="T1" fmla="*/ 18 h 121"/>
                <a:gd name="T2" fmla="*/ 422 w 423"/>
                <a:gd name="T3" fmla="*/ 17 h 121"/>
                <a:gd name="T4" fmla="*/ 422 w 423"/>
                <a:gd name="T5" fmla="*/ 17 h 121"/>
                <a:gd name="T6" fmla="*/ 419 w 423"/>
                <a:gd name="T7" fmla="*/ 10 h 121"/>
                <a:gd name="T8" fmla="*/ 417 w 423"/>
                <a:gd name="T9" fmla="*/ 5 h 121"/>
                <a:gd name="T10" fmla="*/ 417 w 423"/>
                <a:gd name="T11" fmla="*/ 4 h 121"/>
                <a:gd name="T12" fmla="*/ 416 w 423"/>
                <a:gd name="T13" fmla="*/ 4 h 121"/>
                <a:gd name="T14" fmla="*/ 415 w 423"/>
                <a:gd name="T15" fmla="*/ 2 h 121"/>
                <a:gd name="T16" fmla="*/ 415 w 423"/>
                <a:gd name="T17" fmla="*/ 0 h 121"/>
                <a:gd name="T18" fmla="*/ 9 w 423"/>
                <a:gd name="T19" fmla="*/ 0 h 121"/>
                <a:gd name="T20" fmla="*/ 8 w 423"/>
                <a:gd name="T21" fmla="*/ 2 h 121"/>
                <a:gd name="T22" fmla="*/ 7 w 423"/>
                <a:gd name="T23" fmla="*/ 4 h 121"/>
                <a:gd name="T24" fmla="*/ 7 w 423"/>
                <a:gd name="T25" fmla="*/ 4 h 121"/>
                <a:gd name="T26" fmla="*/ 7 w 423"/>
                <a:gd name="T27" fmla="*/ 5 h 121"/>
                <a:gd name="T28" fmla="*/ 5 w 423"/>
                <a:gd name="T29" fmla="*/ 10 h 121"/>
                <a:gd name="T30" fmla="*/ 2 w 423"/>
                <a:gd name="T31" fmla="*/ 17 h 121"/>
                <a:gd name="T32" fmla="*/ 2 w 423"/>
                <a:gd name="T33" fmla="*/ 17 h 121"/>
                <a:gd name="T34" fmla="*/ 2 w 423"/>
                <a:gd name="T35" fmla="*/ 18 h 121"/>
                <a:gd name="T36" fmla="*/ 1 w 423"/>
                <a:gd name="T37" fmla="*/ 24 h 121"/>
                <a:gd name="T38" fmla="*/ 0 w 423"/>
                <a:gd name="T39" fmla="*/ 30 h 121"/>
                <a:gd name="T40" fmla="*/ 0 w 423"/>
                <a:gd name="T41" fmla="*/ 107 h 121"/>
                <a:gd name="T42" fmla="*/ 1 w 423"/>
                <a:gd name="T43" fmla="*/ 109 h 121"/>
                <a:gd name="T44" fmla="*/ 2 w 423"/>
                <a:gd name="T45" fmla="*/ 112 h 121"/>
                <a:gd name="T46" fmla="*/ 4 w 423"/>
                <a:gd name="T47" fmla="*/ 114 h 121"/>
                <a:gd name="T48" fmla="*/ 6 w 423"/>
                <a:gd name="T49" fmla="*/ 117 h 121"/>
                <a:gd name="T50" fmla="*/ 8 w 423"/>
                <a:gd name="T51" fmla="*/ 119 h 121"/>
                <a:gd name="T52" fmla="*/ 10 w 423"/>
                <a:gd name="T53" fmla="*/ 120 h 121"/>
                <a:gd name="T54" fmla="*/ 12 w 423"/>
                <a:gd name="T55" fmla="*/ 121 h 121"/>
                <a:gd name="T56" fmla="*/ 16 w 423"/>
                <a:gd name="T57" fmla="*/ 121 h 121"/>
                <a:gd name="T58" fmla="*/ 408 w 423"/>
                <a:gd name="T59" fmla="*/ 121 h 121"/>
                <a:gd name="T60" fmla="*/ 412 w 423"/>
                <a:gd name="T61" fmla="*/ 121 h 121"/>
                <a:gd name="T62" fmla="*/ 414 w 423"/>
                <a:gd name="T63" fmla="*/ 120 h 121"/>
                <a:gd name="T64" fmla="*/ 416 w 423"/>
                <a:gd name="T65" fmla="*/ 119 h 121"/>
                <a:gd name="T66" fmla="*/ 418 w 423"/>
                <a:gd name="T67" fmla="*/ 117 h 121"/>
                <a:gd name="T68" fmla="*/ 421 w 423"/>
                <a:gd name="T69" fmla="*/ 114 h 121"/>
                <a:gd name="T70" fmla="*/ 422 w 423"/>
                <a:gd name="T71" fmla="*/ 112 h 121"/>
                <a:gd name="T72" fmla="*/ 423 w 423"/>
                <a:gd name="T73" fmla="*/ 109 h 121"/>
                <a:gd name="T74" fmla="*/ 423 w 423"/>
                <a:gd name="T75" fmla="*/ 107 h 121"/>
                <a:gd name="T76" fmla="*/ 423 w 423"/>
                <a:gd name="T77" fmla="*/ 30 h 121"/>
                <a:gd name="T78" fmla="*/ 423 w 423"/>
                <a:gd name="T79" fmla="*/ 24 h 121"/>
                <a:gd name="T80" fmla="*/ 422 w 423"/>
                <a:gd name="T81"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2" y="18"/>
                  </a:moveTo>
                  <a:lnTo>
                    <a:pt x="422" y="17"/>
                  </a:lnTo>
                  <a:lnTo>
                    <a:pt x="422" y="17"/>
                  </a:lnTo>
                  <a:lnTo>
                    <a:pt x="419" y="10"/>
                  </a:lnTo>
                  <a:lnTo>
                    <a:pt x="417" y="5"/>
                  </a:lnTo>
                  <a:lnTo>
                    <a:pt x="417" y="4"/>
                  </a:lnTo>
                  <a:lnTo>
                    <a:pt x="416" y="4"/>
                  </a:lnTo>
                  <a:lnTo>
                    <a:pt x="415" y="2"/>
                  </a:lnTo>
                  <a:lnTo>
                    <a:pt x="415" y="0"/>
                  </a:lnTo>
                  <a:lnTo>
                    <a:pt x="9" y="0"/>
                  </a:lnTo>
                  <a:lnTo>
                    <a:pt x="8" y="2"/>
                  </a:lnTo>
                  <a:lnTo>
                    <a:pt x="7" y="4"/>
                  </a:lnTo>
                  <a:lnTo>
                    <a:pt x="7" y="4"/>
                  </a:lnTo>
                  <a:lnTo>
                    <a:pt x="7" y="5"/>
                  </a:lnTo>
                  <a:lnTo>
                    <a:pt x="5" y="10"/>
                  </a:lnTo>
                  <a:lnTo>
                    <a:pt x="2" y="17"/>
                  </a:lnTo>
                  <a:lnTo>
                    <a:pt x="2" y="17"/>
                  </a:lnTo>
                  <a:lnTo>
                    <a:pt x="2" y="18"/>
                  </a:lnTo>
                  <a:lnTo>
                    <a:pt x="1" y="24"/>
                  </a:lnTo>
                  <a:lnTo>
                    <a:pt x="0" y="30"/>
                  </a:lnTo>
                  <a:lnTo>
                    <a:pt x="0" y="107"/>
                  </a:lnTo>
                  <a:lnTo>
                    <a:pt x="1" y="109"/>
                  </a:lnTo>
                  <a:lnTo>
                    <a:pt x="2" y="112"/>
                  </a:lnTo>
                  <a:lnTo>
                    <a:pt x="4" y="114"/>
                  </a:lnTo>
                  <a:lnTo>
                    <a:pt x="6" y="117"/>
                  </a:lnTo>
                  <a:lnTo>
                    <a:pt x="8" y="119"/>
                  </a:lnTo>
                  <a:lnTo>
                    <a:pt x="10" y="120"/>
                  </a:lnTo>
                  <a:lnTo>
                    <a:pt x="12" y="121"/>
                  </a:lnTo>
                  <a:lnTo>
                    <a:pt x="16" y="121"/>
                  </a:lnTo>
                  <a:lnTo>
                    <a:pt x="408" y="121"/>
                  </a:lnTo>
                  <a:lnTo>
                    <a:pt x="412" y="121"/>
                  </a:lnTo>
                  <a:lnTo>
                    <a:pt x="414" y="120"/>
                  </a:lnTo>
                  <a:lnTo>
                    <a:pt x="416" y="119"/>
                  </a:lnTo>
                  <a:lnTo>
                    <a:pt x="418" y="117"/>
                  </a:lnTo>
                  <a:lnTo>
                    <a:pt x="421" y="114"/>
                  </a:lnTo>
                  <a:lnTo>
                    <a:pt x="422" y="112"/>
                  </a:lnTo>
                  <a:lnTo>
                    <a:pt x="423" y="109"/>
                  </a:lnTo>
                  <a:lnTo>
                    <a:pt x="423" y="107"/>
                  </a:lnTo>
                  <a:lnTo>
                    <a:pt x="423" y="30"/>
                  </a:lnTo>
                  <a:lnTo>
                    <a:pt x="423" y="24"/>
                  </a:lnTo>
                  <a:lnTo>
                    <a:pt x="42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1633">
              <a:extLst>
                <a:ext uri="{FF2B5EF4-FFF2-40B4-BE49-F238E27FC236}">
                  <a16:creationId xmlns:a16="http://schemas.microsoft.com/office/drawing/2014/main" id="{4FA8B819-0160-4EA0-86E9-6D9D4C17F168}"/>
                </a:ext>
              </a:extLst>
            </p:cNvPr>
            <p:cNvSpPr>
              <a:spLocks noEditPoints="1"/>
            </p:cNvSpPr>
            <p:nvPr/>
          </p:nvSpPr>
          <p:spPr bwMode="auto">
            <a:xfrm>
              <a:off x="468313" y="5253038"/>
              <a:ext cx="114300" cy="87313"/>
            </a:xfrm>
            <a:custGeom>
              <a:avLst/>
              <a:gdLst>
                <a:gd name="T0" fmla="*/ 302 w 362"/>
                <a:gd name="T1" fmla="*/ 227 h 273"/>
                <a:gd name="T2" fmla="*/ 301 w 362"/>
                <a:gd name="T3" fmla="*/ 233 h 273"/>
                <a:gd name="T4" fmla="*/ 298 w 362"/>
                <a:gd name="T5" fmla="*/ 237 h 273"/>
                <a:gd name="T6" fmla="*/ 292 w 362"/>
                <a:gd name="T7" fmla="*/ 241 h 273"/>
                <a:gd name="T8" fmla="*/ 287 w 362"/>
                <a:gd name="T9" fmla="*/ 242 h 273"/>
                <a:gd name="T10" fmla="*/ 72 w 362"/>
                <a:gd name="T11" fmla="*/ 242 h 273"/>
                <a:gd name="T12" fmla="*/ 67 w 362"/>
                <a:gd name="T13" fmla="*/ 239 h 273"/>
                <a:gd name="T14" fmla="*/ 63 w 362"/>
                <a:gd name="T15" fmla="*/ 235 h 273"/>
                <a:gd name="T16" fmla="*/ 61 w 362"/>
                <a:gd name="T17" fmla="*/ 231 h 273"/>
                <a:gd name="T18" fmla="*/ 60 w 362"/>
                <a:gd name="T19" fmla="*/ 76 h 273"/>
                <a:gd name="T20" fmla="*/ 61 w 362"/>
                <a:gd name="T21" fmla="*/ 70 h 273"/>
                <a:gd name="T22" fmla="*/ 64 w 362"/>
                <a:gd name="T23" fmla="*/ 66 h 273"/>
                <a:gd name="T24" fmla="*/ 70 w 362"/>
                <a:gd name="T25" fmla="*/ 62 h 273"/>
                <a:gd name="T26" fmla="*/ 75 w 362"/>
                <a:gd name="T27" fmla="*/ 61 h 273"/>
                <a:gd name="T28" fmla="*/ 290 w 362"/>
                <a:gd name="T29" fmla="*/ 61 h 273"/>
                <a:gd name="T30" fmla="*/ 296 w 362"/>
                <a:gd name="T31" fmla="*/ 64 h 273"/>
                <a:gd name="T32" fmla="*/ 299 w 362"/>
                <a:gd name="T33" fmla="*/ 68 h 273"/>
                <a:gd name="T34" fmla="*/ 301 w 362"/>
                <a:gd name="T35" fmla="*/ 73 h 273"/>
                <a:gd name="T36" fmla="*/ 60 w 362"/>
                <a:gd name="T37" fmla="*/ 0 h 273"/>
                <a:gd name="T38" fmla="*/ 42 w 362"/>
                <a:gd name="T39" fmla="*/ 4 h 273"/>
                <a:gd name="T40" fmla="*/ 27 w 362"/>
                <a:gd name="T41" fmla="*/ 12 h 273"/>
                <a:gd name="T42" fmla="*/ 18 w 362"/>
                <a:gd name="T43" fmla="*/ 18 h 273"/>
                <a:gd name="T44" fmla="*/ 5 w 362"/>
                <a:gd name="T45" fmla="*/ 38 h 273"/>
                <a:gd name="T46" fmla="*/ 1 w 362"/>
                <a:gd name="T47" fmla="*/ 49 h 273"/>
                <a:gd name="T48" fmla="*/ 0 w 362"/>
                <a:gd name="T49" fmla="*/ 61 h 273"/>
                <a:gd name="T50" fmla="*/ 362 w 362"/>
                <a:gd name="T51" fmla="*/ 273 h 273"/>
                <a:gd name="T52" fmla="*/ 362 w 362"/>
                <a:gd name="T53" fmla="*/ 55 h 273"/>
                <a:gd name="T54" fmla="*/ 360 w 362"/>
                <a:gd name="T55" fmla="*/ 44 h 273"/>
                <a:gd name="T56" fmla="*/ 352 w 362"/>
                <a:gd name="T57" fmla="*/ 27 h 273"/>
                <a:gd name="T58" fmla="*/ 340 w 362"/>
                <a:gd name="T59" fmla="*/ 15 h 273"/>
                <a:gd name="T60" fmla="*/ 328 w 362"/>
                <a:gd name="T61" fmla="*/ 7 h 273"/>
                <a:gd name="T62" fmla="*/ 311 w 362"/>
                <a:gd name="T63" fmla="*/ 2 h 273"/>
                <a:gd name="T64" fmla="*/ 121 w 362"/>
                <a:gd name="T6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2" h="273">
                  <a:moveTo>
                    <a:pt x="302" y="76"/>
                  </a:moveTo>
                  <a:lnTo>
                    <a:pt x="302" y="227"/>
                  </a:lnTo>
                  <a:lnTo>
                    <a:pt x="301" y="231"/>
                  </a:lnTo>
                  <a:lnTo>
                    <a:pt x="301" y="233"/>
                  </a:lnTo>
                  <a:lnTo>
                    <a:pt x="299" y="235"/>
                  </a:lnTo>
                  <a:lnTo>
                    <a:pt x="298" y="237"/>
                  </a:lnTo>
                  <a:lnTo>
                    <a:pt x="296" y="239"/>
                  </a:lnTo>
                  <a:lnTo>
                    <a:pt x="292" y="241"/>
                  </a:lnTo>
                  <a:lnTo>
                    <a:pt x="290" y="242"/>
                  </a:lnTo>
                  <a:lnTo>
                    <a:pt x="287" y="242"/>
                  </a:lnTo>
                  <a:lnTo>
                    <a:pt x="75" y="242"/>
                  </a:lnTo>
                  <a:lnTo>
                    <a:pt x="72" y="242"/>
                  </a:lnTo>
                  <a:lnTo>
                    <a:pt x="70" y="241"/>
                  </a:lnTo>
                  <a:lnTo>
                    <a:pt x="67" y="239"/>
                  </a:lnTo>
                  <a:lnTo>
                    <a:pt x="64" y="237"/>
                  </a:lnTo>
                  <a:lnTo>
                    <a:pt x="63" y="235"/>
                  </a:lnTo>
                  <a:lnTo>
                    <a:pt x="61" y="233"/>
                  </a:lnTo>
                  <a:lnTo>
                    <a:pt x="61" y="231"/>
                  </a:lnTo>
                  <a:lnTo>
                    <a:pt x="60" y="227"/>
                  </a:lnTo>
                  <a:lnTo>
                    <a:pt x="60" y="76"/>
                  </a:lnTo>
                  <a:lnTo>
                    <a:pt x="61" y="73"/>
                  </a:lnTo>
                  <a:lnTo>
                    <a:pt x="61" y="70"/>
                  </a:lnTo>
                  <a:lnTo>
                    <a:pt x="63" y="68"/>
                  </a:lnTo>
                  <a:lnTo>
                    <a:pt x="64" y="66"/>
                  </a:lnTo>
                  <a:lnTo>
                    <a:pt x="67" y="64"/>
                  </a:lnTo>
                  <a:lnTo>
                    <a:pt x="70" y="62"/>
                  </a:lnTo>
                  <a:lnTo>
                    <a:pt x="72" y="61"/>
                  </a:lnTo>
                  <a:lnTo>
                    <a:pt x="75" y="61"/>
                  </a:lnTo>
                  <a:lnTo>
                    <a:pt x="287" y="61"/>
                  </a:lnTo>
                  <a:lnTo>
                    <a:pt x="290" y="61"/>
                  </a:lnTo>
                  <a:lnTo>
                    <a:pt x="292" y="62"/>
                  </a:lnTo>
                  <a:lnTo>
                    <a:pt x="296" y="64"/>
                  </a:lnTo>
                  <a:lnTo>
                    <a:pt x="298" y="66"/>
                  </a:lnTo>
                  <a:lnTo>
                    <a:pt x="299" y="68"/>
                  </a:lnTo>
                  <a:lnTo>
                    <a:pt x="301" y="70"/>
                  </a:lnTo>
                  <a:lnTo>
                    <a:pt x="301" y="73"/>
                  </a:lnTo>
                  <a:lnTo>
                    <a:pt x="302" y="76"/>
                  </a:lnTo>
                  <a:close/>
                  <a:moveTo>
                    <a:pt x="60" y="0"/>
                  </a:moveTo>
                  <a:lnTo>
                    <a:pt x="51" y="2"/>
                  </a:lnTo>
                  <a:lnTo>
                    <a:pt x="42" y="4"/>
                  </a:lnTo>
                  <a:lnTo>
                    <a:pt x="35" y="7"/>
                  </a:lnTo>
                  <a:lnTo>
                    <a:pt x="27" y="12"/>
                  </a:lnTo>
                  <a:lnTo>
                    <a:pt x="22" y="15"/>
                  </a:lnTo>
                  <a:lnTo>
                    <a:pt x="18" y="18"/>
                  </a:lnTo>
                  <a:lnTo>
                    <a:pt x="10" y="27"/>
                  </a:lnTo>
                  <a:lnTo>
                    <a:pt x="5" y="38"/>
                  </a:lnTo>
                  <a:lnTo>
                    <a:pt x="2" y="44"/>
                  </a:lnTo>
                  <a:lnTo>
                    <a:pt x="1" y="49"/>
                  </a:lnTo>
                  <a:lnTo>
                    <a:pt x="0" y="55"/>
                  </a:lnTo>
                  <a:lnTo>
                    <a:pt x="0" y="61"/>
                  </a:lnTo>
                  <a:lnTo>
                    <a:pt x="0" y="273"/>
                  </a:lnTo>
                  <a:lnTo>
                    <a:pt x="362" y="273"/>
                  </a:lnTo>
                  <a:lnTo>
                    <a:pt x="362" y="61"/>
                  </a:lnTo>
                  <a:lnTo>
                    <a:pt x="362" y="55"/>
                  </a:lnTo>
                  <a:lnTo>
                    <a:pt x="361" y="49"/>
                  </a:lnTo>
                  <a:lnTo>
                    <a:pt x="360" y="44"/>
                  </a:lnTo>
                  <a:lnTo>
                    <a:pt x="358" y="38"/>
                  </a:lnTo>
                  <a:lnTo>
                    <a:pt x="352" y="27"/>
                  </a:lnTo>
                  <a:lnTo>
                    <a:pt x="344" y="18"/>
                  </a:lnTo>
                  <a:lnTo>
                    <a:pt x="340" y="15"/>
                  </a:lnTo>
                  <a:lnTo>
                    <a:pt x="335" y="12"/>
                  </a:lnTo>
                  <a:lnTo>
                    <a:pt x="328" y="7"/>
                  </a:lnTo>
                  <a:lnTo>
                    <a:pt x="320" y="4"/>
                  </a:lnTo>
                  <a:lnTo>
                    <a:pt x="311" y="2"/>
                  </a:lnTo>
                  <a:lnTo>
                    <a:pt x="302" y="0"/>
                  </a:lnTo>
                  <a:lnTo>
                    <a:pt x="121" y="0"/>
                  </a:lnTo>
                  <a:lnTo>
                    <a:pt x="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1634">
              <a:extLst>
                <a:ext uri="{FF2B5EF4-FFF2-40B4-BE49-F238E27FC236}">
                  <a16:creationId xmlns:a16="http://schemas.microsoft.com/office/drawing/2014/main" id="{2C93C243-2B14-4681-B84A-CD4AAEC1D316}"/>
                </a:ext>
              </a:extLst>
            </p:cNvPr>
            <p:cNvSpPr>
              <a:spLocks noEditPoints="1"/>
            </p:cNvSpPr>
            <p:nvPr/>
          </p:nvSpPr>
          <p:spPr bwMode="auto">
            <a:xfrm>
              <a:off x="314325" y="5253038"/>
              <a:ext cx="115888" cy="87313"/>
            </a:xfrm>
            <a:custGeom>
              <a:avLst/>
              <a:gdLst>
                <a:gd name="T0" fmla="*/ 302 w 363"/>
                <a:gd name="T1" fmla="*/ 231 h 273"/>
                <a:gd name="T2" fmla="*/ 300 w 363"/>
                <a:gd name="T3" fmla="*/ 235 h 273"/>
                <a:gd name="T4" fmla="*/ 295 w 363"/>
                <a:gd name="T5" fmla="*/ 239 h 273"/>
                <a:gd name="T6" fmla="*/ 290 w 363"/>
                <a:gd name="T7" fmla="*/ 242 h 273"/>
                <a:gd name="T8" fmla="*/ 75 w 363"/>
                <a:gd name="T9" fmla="*/ 242 h 273"/>
                <a:gd name="T10" fmla="*/ 70 w 363"/>
                <a:gd name="T11" fmla="*/ 241 h 273"/>
                <a:gd name="T12" fmla="*/ 65 w 363"/>
                <a:gd name="T13" fmla="*/ 237 h 273"/>
                <a:gd name="T14" fmla="*/ 62 w 363"/>
                <a:gd name="T15" fmla="*/ 233 h 273"/>
                <a:gd name="T16" fmla="*/ 61 w 363"/>
                <a:gd name="T17" fmla="*/ 227 h 273"/>
                <a:gd name="T18" fmla="*/ 61 w 363"/>
                <a:gd name="T19" fmla="*/ 73 h 273"/>
                <a:gd name="T20" fmla="*/ 63 w 363"/>
                <a:gd name="T21" fmla="*/ 68 h 273"/>
                <a:gd name="T22" fmla="*/ 67 w 363"/>
                <a:gd name="T23" fmla="*/ 64 h 273"/>
                <a:gd name="T24" fmla="*/ 73 w 363"/>
                <a:gd name="T25" fmla="*/ 61 h 273"/>
                <a:gd name="T26" fmla="*/ 286 w 363"/>
                <a:gd name="T27" fmla="*/ 61 h 273"/>
                <a:gd name="T28" fmla="*/ 293 w 363"/>
                <a:gd name="T29" fmla="*/ 62 h 273"/>
                <a:gd name="T30" fmla="*/ 297 w 363"/>
                <a:gd name="T31" fmla="*/ 66 h 273"/>
                <a:gd name="T32" fmla="*/ 301 w 363"/>
                <a:gd name="T33" fmla="*/ 70 h 273"/>
                <a:gd name="T34" fmla="*/ 302 w 363"/>
                <a:gd name="T35" fmla="*/ 76 h 273"/>
                <a:gd name="T36" fmla="*/ 363 w 363"/>
                <a:gd name="T37" fmla="*/ 61 h 273"/>
                <a:gd name="T38" fmla="*/ 362 w 363"/>
                <a:gd name="T39" fmla="*/ 49 h 273"/>
                <a:gd name="T40" fmla="*/ 357 w 363"/>
                <a:gd name="T41" fmla="*/ 38 h 273"/>
                <a:gd name="T42" fmla="*/ 345 w 363"/>
                <a:gd name="T43" fmla="*/ 18 h 273"/>
                <a:gd name="T44" fmla="*/ 336 w 363"/>
                <a:gd name="T45" fmla="*/ 12 h 273"/>
                <a:gd name="T46" fmla="*/ 320 w 363"/>
                <a:gd name="T47" fmla="*/ 4 h 273"/>
                <a:gd name="T48" fmla="*/ 302 w 363"/>
                <a:gd name="T49" fmla="*/ 0 h 273"/>
                <a:gd name="T50" fmla="*/ 61 w 363"/>
                <a:gd name="T51" fmla="*/ 0 h 273"/>
                <a:gd name="T52" fmla="*/ 43 w 363"/>
                <a:gd name="T53" fmla="*/ 4 h 273"/>
                <a:gd name="T54" fmla="*/ 26 w 363"/>
                <a:gd name="T55" fmla="*/ 12 h 273"/>
                <a:gd name="T56" fmla="*/ 18 w 363"/>
                <a:gd name="T57" fmla="*/ 18 h 273"/>
                <a:gd name="T58" fmla="*/ 5 w 363"/>
                <a:gd name="T59" fmla="*/ 38 h 273"/>
                <a:gd name="T60" fmla="*/ 1 w 363"/>
                <a:gd name="T61" fmla="*/ 49 h 273"/>
                <a:gd name="T62" fmla="*/ 0 w 363"/>
                <a:gd name="T63" fmla="*/ 61 h 273"/>
                <a:gd name="T64" fmla="*/ 363 w 363"/>
                <a:gd name="T65" fmla="*/ 2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3" h="273">
                  <a:moveTo>
                    <a:pt x="302" y="227"/>
                  </a:moveTo>
                  <a:lnTo>
                    <a:pt x="302" y="231"/>
                  </a:lnTo>
                  <a:lnTo>
                    <a:pt x="301" y="233"/>
                  </a:lnTo>
                  <a:lnTo>
                    <a:pt x="300" y="235"/>
                  </a:lnTo>
                  <a:lnTo>
                    <a:pt x="297" y="237"/>
                  </a:lnTo>
                  <a:lnTo>
                    <a:pt x="295" y="239"/>
                  </a:lnTo>
                  <a:lnTo>
                    <a:pt x="293" y="241"/>
                  </a:lnTo>
                  <a:lnTo>
                    <a:pt x="290" y="242"/>
                  </a:lnTo>
                  <a:lnTo>
                    <a:pt x="286" y="242"/>
                  </a:lnTo>
                  <a:lnTo>
                    <a:pt x="75" y="242"/>
                  </a:lnTo>
                  <a:lnTo>
                    <a:pt x="73" y="242"/>
                  </a:lnTo>
                  <a:lnTo>
                    <a:pt x="70" y="241"/>
                  </a:lnTo>
                  <a:lnTo>
                    <a:pt x="67" y="239"/>
                  </a:lnTo>
                  <a:lnTo>
                    <a:pt x="65" y="237"/>
                  </a:lnTo>
                  <a:lnTo>
                    <a:pt x="63" y="235"/>
                  </a:lnTo>
                  <a:lnTo>
                    <a:pt x="62" y="233"/>
                  </a:lnTo>
                  <a:lnTo>
                    <a:pt x="61" y="231"/>
                  </a:lnTo>
                  <a:lnTo>
                    <a:pt x="61" y="227"/>
                  </a:lnTo>
                  <a:lnTo>
                    <a:pt x="61" y="76"/>
                  </a:lnTo>
                  <a:lnTo>
                    <a:pt x="61" y="73"/>
                  </a:lnTo>
                  <a:lnTo>
                    <a:pt x="62" y="70"/>
                  </a:lnTo>
                  <a:lnTo>
                    <a:pt x="63" y="68"/>
                  </a:lnTo>
                  <a:lnTo>
                    <a:pt x="65" y="66"/>
                  </a:lnTo>
                  <a:lnTo>
                    <a:pt x="67" y="64"/>
                  </a:lnTo>
                  <a:lnTo>
                    <a:pt x="70" y="62"/>
                  </a:lnTo>
                  <a:lnTo>
                    <a:pt x="73" y="61"/>
                  </a:lnTo>
                  <a:lnTo>
                    <a:pt x="75" y="61"/>
                  </a:lnTo>
                  <a:lnTo>
                    <a:pt x="286" y="61"/>
                  </a:lnTo>
                  <a:lnTo>
                    <a:pt x="290" y="61"/>
                  </a:lnTo>
                  <a:lnTo>
                    <a:pt x="293" y="62"/>
                  </a:lnTo>
                  <a:lnTo>
                    <a:pt x="295" y="64"/>
                  </a:lnTo>
                  <a:lnTo>
                    <a:pt x="297" y="66"/>
                  </a:lnTo>
                  <a:lnTo>
                    <a:pt x="300" y="68"/>
                  </a:lnTo>
                  <a:lnTo>
                    <a:pt x="301" y="70"/>
                  </a:lnTo>
                  <a:lnTo>
                    <a:pt x="302" y="73"/>
                  </a:lnTo>
                  <a:lnTo>
                    <a:pt x="302" y="76"/>
                  </a:lnTo>
                  <a:lnTo>
                    <a:pt x="302" y="227"/>
                  </a:lnTo>
                  <a:close/>
                  <a:moveTo>
                    <a:pt x="363" y="61"/>
                  </a:moveTo>
                  <a:lnTo>
                    <a:pt x="362" y="55"/>
                  </a:lnTo>
                  <a:lnTo>
                    <a:pt x="362" y="49"/>
                  </a:lnTo>
                  <a:lnTo>
                    <a:pt x="359" y="44"/>
                  </a:lnTo>
                  <a:lnTo>
                    <a:pt x="357" y="38"/>
                  </a:lnTo>
                  <a:lnTo>
                    <a:pt x="352" y="27"/>
                  </a:lnTo>
                  <a:lnTo>
                    <a:pt x="345" y="18"/>
                  </a:lnTo>
                  <a:lnTo>
                    <a:pt x="341" y="15"/>
                  </a:lnTo>
                  <a:lnTo>
                    <a:pt x="336" y="12"/>
                  </a:lnTo>
                  <a:lnTo>
                    <a:pt x="328" y="7"/>
                  </a:lnTo>
                  <a:lnTo>
                    <a:pt x="320" y="4"/>
                  </a:lnTo>
                  <a:lnTo>
                    <a:pt x="311" y="2"/>
                  </a:lnTo>
                  <a:lnTo>
                    <a:pt x="302" y="0"/>
                  </a:lnTo>
                  <a:lnTo>
                    <a:pt x="242" y="0"/>
                  </a:lnTo>
                  <a:lnTo>
                    <a:pt x="61" y="0"/>
                  </a:lnTo>
                  <a:lnTo>
                    <a:pt x="52" y="2"/>
                  </a:lnTo>
                  <a:lnTo>
                    <a:pt x="43" y="4"/>
                  </a:lnTo>
                  <a:lnTo>
                    <a:pt x="34" y="7"/>
                  </a:lnTo>
                  <a:lnTo>
                    <a:pt x="26" y="12"/>
                  </a:lnTo>
                  <a:lnTo>
                    <a:pt x="22" y="15"/>
                  </a:lnTo>
                  <a:lnTo>
                    <a:pt x="18" y="18"/>
                  </a:lnTo>
                  <a:lnTo>
                    <a:pt x="11" y="27"/>
                  </a:lnTo>
                  <a:lnTo>
                    <a:pt x="5" y="38"/>
                  </a:lnTo>
                  <a:lnTo>
                    <a:pt x="3" y="44"/>
                  </a:lnTo>
                  <a:lnTo>
                    <a:pt x="1" y="49"/>
                  </a:lnTo>
                  <a:lnTo>
                    <a:pt x="1" y="55"/>
                  </a:lnTo>
                  <a:lnTo>
                    <a:pt x="0" y="61"/>
                  </a:lnTo>
                  <a:lnTo>
                    <a:pt x="0" y="273"/>
                  </a:lnTo>
                  <a:lnTo>
                    <a:pt x="363" y="273"/>
                  </a:lnTo>
                  <a:lnTo>
                    <a:pt x="36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1635">
              <a:extLst>
                <a:ext uri="{FF2B5EF4-FFF2-40B4-BE49-F238E27FC236}">
                  <a16:creationId xmlns:a16="http://schemas.microsoft.com/office/drawing/2014/main" id="{220CF904-6E1F-487B-91DB-61DBBB3EE278}"/>
                </a:ext>
              </a:extLst>
            </p:cNvPr>
            <p:cNvSpPr>
              <a:spLocks/>
            </p:cNvSpPr>
            <p:nvPr/>
          </p:nvSpPr>
          <p:spPr bwMode="auto">
            <a:xfrm>
              <a:off x="304800" y="5349875"/>
              <a:ext cx="134938" cy="38100"/>
            </a:xfrm>
            <a:custGeom>
              <a:avLst/>
              <a:gdLst>
                <a:gd name="T0" fmla="*/ 420 w 423"/>
                <a:gd name="T1" fmla="*/ 16 h 121"/>
                <a:gd name="T2" fmla="*/ 419 w 423"/>
                <a:gd name="T3" fmla="*/ 10 h 121"/>
                <a:gd name="T4" fmla="*/ 416 w 423"/>
                <a:gd name="T5" fmla="*/ 5 h 121"/>
                <a:gd name="T6" fmla="*/ 416 w 423"/>
                <a:gd name="T7" fmla="*/ 4 h 121"/>
                <a:gd name="T8" fmla="*/ 416 w 423"/>
                <a:gd name="T9" fmla="*/ 4 h 121"/>
                <a:gd name="T10" fmla="*/ 415 w 423"/>
                <a:gd name="T11" fmla="*/ 2 h 121"/>
                <a:gd name="T12" fmla="*/ 414 w 423"/>
                <a:gd name="T13" fmla="*/ 0 h 121"/>
                <a:gd name="T14" fmla="*/ 9 w 423"/>
                <a:gd name="T15" fmla="*/ 0 h 121"/>
                <a:gd name="T16" fmla="*/ 8 w 423"/>
                <a:gd name="T17" fmla="*/ 2 h 121"/>
                <a:gd name="T18" fmla="*/ 7 w 423"/>
                <a:gd name="T19" fmla="*/ 4 h 121"/>
                <a:gd name="T20" fmla="*/ 7 w 423"/>
                <a:gd name="T21" fmla="*/ 4 h 121"/>
                <a:gd name="T22" fmla="*/ 7 w 423"/>
                <a:gd name="T23" fmla="*/ 5 h 121"/>
                <a:gd name="T24" fmla="*/ 3 w 423"/>
                <a:gd name="T25" fmla="*/ 10 h 121"/>
                <a:gd name="T26" fmla="*/ 2 w 423"/>
                <a:gd name="T27" fmla="*/ 17 h 121"/>
                <a:gd name="T28" fmla="*/ 2 w 423"/>
                <a:gd name="T29" fmla="*/ 17 h 121"/>
                <a:gd name="T30" fmla="*/ 1 w 423"/>
                <a:gd name="T31" fmla="*/ 18 h 121"/>
                <a:gd name="T32" fmla="*/ 0 w 423"/>
                <a:gd name="T33" fmla="*/ 24 h 121"/>
                <a:gd name="T34" fmla="*/ 0 w 423"/>
                <a:gd name="T35" fmla="*/ 30 h 121"/>
                <a:gd name="T36" fmla="*/ 0 w 423"/>
                <a:gd name="T37" fmla="*/ 107 h 121"/>
                <a:gd name="T38" fmla="*/ 0 w 423"/>
                <a:gd name="T39" fmla="*/ 109 h 121"/>
                <a:gd name="T40" fmla="*/ 1 w 423"/>
                <a:gd name="T41" fmla="*/ 112 h 121"/>
                <a:gd name="T42" fmla="*/ 2 w 423"/>
                <a:gd name="T43" fmla="*/ 114 h 121"/>
                <a:gd name="T44" fmla="*/ 4 w 423"/>
                <a:gd name="T45" fmla="*/ 117 h 121"/>
                <a:gd name="T46" fmla="*/ 7 w 423"/>
                <a:gd name="T47" fmla="*/ 119 h 121"/>
                <a:gd name="T48" fmla="*/ 9 w 423"/>
                <a:gd name="T49" fmla="*/ 120 h 121"/>
                <a:gd name="T50" fmla="*/ 12 w 423"/>
                <a:gd name="T51" fmla="*/ 121 h 121"/>
                <a:gd name="T52" fmla="*/ 15 w 423"/>
                <a:gd name="T53" fmla="*/ 121 h 121"/>
                <a:gd name="T54" fmla="*/ 407 w 423"/>
                <a:gd name="T55" fmla="*/ 121 h 121"/>
                <a:gd name="T56" fmla="*/ 410 w 423"/>
                <a:gd name="T57" fmla="*/ 121 h 121"/>
                <a:gd name="T58" fmla="*/ 414 w 423"/>
                <a:gd name="T59" fmla="*/ 120 h 121"/>
                <a:gd name="T60" fmla="*/ 416 w 423"/>
                <a:gd name="T61" fmla="*/ 119 h 121"/>
                <a:gd name="T62" fmla="*/ 418 w 423"/>
                <a:gd name="T63" fmla="*/ 117 h 121"/>
                <a:gd name="T64" fmla="*/ 420 w 423"/>
                <a:gd name="T65" fmla="*/ 114 h 121"/>
                <a:gd name="T66" fmla="*/ 421 w 423"/>
                <a:gd name="T67" fmla="*/ 112 h 121"/>
                <a:gd name="T68" fmla="*/ 423 w 423"/>
                <a:gd name="T69" fmla="*/ 109 h 121"/>
                <a:gd name="T70" fmla="*/ 423 w 423"/>
                <a:gd name="T71" fmla="*/ 107 h 121"/>
                <a:gd name="T72" fmla="*/ 423 w 423"/>
                <a:gd name="T73" fmla="*/ 30 h 121"/>
                <a:gd name="T74" fmla="*/ 423 w 423"/>
                <a:gd name="T75" fmla="*/ 24 h 121"/>
                <a:gd name="T76" fmla="*/ 421 w 423"/>
                <a:gd name="T77" fmla="*/ 18 h 121"/>
                <a:gd name="T78" fmla="*/ 420 w 423"/>
                <a:gd name="T79" fmla="*/ 17 h 121"/>
                <a:gd name="T80" fmla="*/ 420 w 423"/>
                <a:gd name="T81" fmla="*/ 1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3" h="121">
                  <a:moveTo>
                    <a:pt x="420" y="16"/>
                  </a:moveTo>
                  <a:lnTo>
                    <a:pt x="419" y="10"/>
                  </a:lnTo>
                  <a:lnTo>
                    <a:pt x="416" y="5"/>
                  </a:lnTo>
                  <a:lnTo>
                    <a:pt x="416" y="4"/>
                  </a:lnTo>
                  <a:lnTo>
                    <a:pt x="416" y="4"/>
                  </a:lnTo>
                  <a:lnTo>
                    <a:pt x="415" y="2"/>
                  </a:lnTo>
                  <a:lnTo>
                    <a:pt x="414" y="0"/>
                  </a:lnTo>
                  <a:lnTo>
                    <a:pt x="9" y="0"/>
                  </a:lnTo>
                  <a:lnTo>
                    <a:pt x="8" y="2"/>
                  </a:lnTo>
                  <a:lnTo>
                    <a:pt x="7" y="4"/>
                  </a:lnTo>
                  <a:lnTo>
                    <a:pt x="7" y="4"/>
                  </a:lnTo>
                  <a:lnTo>
                    <a:pt x="7" y="5"/>
                  </a:lnTo>
                  <a:lnTo>
                    <a:pt x="3" y="10"/>
                  </a:lnTo>
                  <a:lnTo>
                    <a:pt x="2" y="17"/>
                  </a:lnTo>
                  <a:lnTo>
                    <a:pt x="2" y="17"/>
                  </a:lnTo>
                  <a:lnTo>
                    <a:pt x="1" y="18"/>
                  </a:lnTo>
                  <a:lnTo>
                    <a:pt x="0" y="24"/>
                  </a:lnTo>
                  <a:lnTo>
                    <a:pt x="0" y="30"/>
                  </a:lnTo>
                  <a:lnTo>
                    <a:pt x="0" y="107"/>
                  </a:lnTo>
                  <a:lnTo>
                    <a:pt x="0" y="109"/>
                  </a:lnTo>
                  <a:lnTo>
                    <a:pt x="1" y="112"/>
                  </a:lnTo>
                  <a:lnTo>
                    <a:pt x="2" y="114"/>
                  </a:lnTo>
                  <a:lnTo>
                    <a:pt x="4" y="117"/>
                  </a:lnTo>
                  <a:lnTo>
                    <a:pt x="7" y="119"/>
                  </a:lnTo>
                  <a:lnTo>
                    <a:pt x="9" y="120"/>
                  </a:lnTo>
                  <a:lnTo>
                    <a:pt x="12" y="121"/>
                  </a:lnTo>
                  <a:lnTo>
                    <a:pt x="15" y="121"/>
                  </a:lnTo>
                  <a:lnTo>
                    <a:pt x="407" y="121"/>
                  </a:lnTo>
                  <a:lnTo>
                    <a:pt x="410" y="121"/>
                  </a:lnTo>
                  <a:lnTo>
                    <a:pt x="414" y="120"/>
                  </a:lnTo>
                  <a:lnTo>
                    <a:pt x="416" y="119"/>
                  </a:lnTo>
                  <a:lnTo>
                    <a:pt x="418" y="117"/>
                  </a:lnTo>
                  <a:lnTo>
                    <a:pt x="420" y="114"/>
                  </a:lnTo>
                  <a:lnTo>
                    <a:pt x="421" y="112"/>
                  </a:lnTo>
                  <a:lnTo>
                    <a:pt x="423" y="109"/>
                  </a:lnTo>
                  <a:lnTo>
                    <a:pt x="423" y="107"/>
                  </a:lnTo>
                  <a:lnTo>
                    <a:pt x="423" y="30"/>
                  </a:lnTo>
                  <a:lnTo>
                    <a:pt x="423" y="24"/>
                  </a:lnTo>
                  <a:lnTo>
                    <a:pt x="421" y="18"/>
                  </a:lnTo>
                  <a:lnTo>
                    <a:pt x="420" y="17"/>
                  </a:lnTo>
                  <a:lnTo>
                    <a:pt x="42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2" name="Group 91" descr="Icon of four squares.">
            <a:extLst>
              <a:ext uri="{FF2B5EF4-FFF2-40B4-BE49-F238E27FC236}">
                <a16:creationId xmlns:a16="http://schemas.microsoft.com/office/drawing/2014/main" id="{268D639A-62F0-4F2B-B632-5A45CD6DD132}"/>
              </a:ext>
              <a:ext uri="{C183D7F6-B498-43B3-948B-1728B52AA6E4}">
                <adec:decorative xmlns:adec="http://schemas.microsoft.com/office/drawing/2017/decorative" val="0"/>
              </a:ext>
            </a:extLst>
          </p:cNvPr>
          <p:cNvGrpSpPr/>
          <p:nvPr/>
        </p:nvGrpSpPr>
        <p:grpSpPr>
          <a:xfrm>
            <a:off x="5420916" y="1368977"/>
            <a:ext cx="287338" cy="285750"/>
            <a:chOff x="4900613" y="3937000"/>
            <a:chExt cx="287338" cy="285750"/>
          </a:xfrm>
          <a:solidFill>
            <a:schemeClr val="bg1"/>
          </a:solidFill>
        </p:grpSpPr>
        <p:sp>
          <p:nvSpPr>
            <p:cNvPr id="93" name="Freeform 4743">
              <a:extLst>
                <a:ext uri="{FF2B5EF4-FFF2-40B4-BE49-F238E27FC236}">
                  <a16:creationId xmlns:a16="http://schemas.microsoft.com/office/drawing/2014/main" id="{A654CD2F-871A-4BFA-805D-636E7B50540D}"/>
                </a:ext>
              </a:extLst>
            </p:cNvPr>
            <p:cNvSpPr>
              <a:spLocks/>
            </p:cNvSpPr>
            <p:nvPr/>
          </p:nvSpPr>
          <p:spPr bwMode="auto">
            <a:xfrm>
              <a:off x="4900613" y="3937000"/>
              <a:ext cx="133350" cy="38100"/>
            </a:xfrm>
            <a:custGeom>
              <a:avLst/>
              <a:gdLst>
                <a:gd name="T0" fmla="*/ 346 w 421"/>
                <a:gd name="T1" fmla="*/ 0 h 120"/>
                <a:gd name="T2" fmla="*/ 76 w 421"/>
                <a:gd name="T3" fmla="*/ 0 h 120"/>
                <a:gd name="T4" fmla="*/ 68 w 421"/>
                <a:gd name="T5" fmla="*/ 1 h 120"/>
                <a:gd name="T6" fmla="*/ 61 w 421"/>
                <a:gd name="T7" fmla="*/ 2 h 120"/>
                <a:gd name="T8" fmla="*/ 53 w 421"/>
                <a:gd name="T9" fmla="*/ 3 h 120"/>
                <a:gd name="T10" fmla="*/ 46 w 421"/>
                <a:gd name="T11" fmla="*/ 5 h 120"/>
                <a:gd name="T12" fmla="*/ 40 w 421"/>
                <a:gd name="T13" fmla="*/ 9 h 120"/>
                <a:gd name="T14" fmla="*/ 33 w 421"/>
                <a:gd name="T15" fmla="*/ 12 h 120"/>
                <a:gd name="T16" fmla="*/ 27 w 421"/>
                <a:gd name="T17" fmla="*/ 17 h 120"/>
                <a:gd name="T18" fmla="*/ 22 w 421"/>
                <a:gd name="T19" fmla="*/ 22 h 120"/>
                <a:gd name="T20" fmla="*/ 18 w 421"/>
                <a:gd name="T21" fmla="*/ 27 h 120"/>
                <a:gd name="T22" fmla="*/ 13 w 421"/>
                <a:gd name="T23" fmla="*/ 33 h 120"/>
                <a:gd name="T24" fmla="*/ 10 w 421"/>
                <a:gd name="T25" fmla="*/ 39 h 120"/>
                <a:gd name="T26" fmla="*/ 6 w 421"/>
                <a:gd name="T27" fmla="*/ 46 h 120"/>
                <a:gd name="T28" fmla="*/ 4 w 421"/>
                <a:gd name="T29" fmla="*/ 53 h 120"/>
                <a:gd name="T30" fmla="*/ 2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20 w 421"/>
                <a:gd name="T45" fmla="*/ 60 h 120"/>
                <a:gd name="T46" fmla="*/ 417 w 421"/>
                <a:gd name="T47" fmla="*/ 53 h 120"/>
                <a:gd name="T48" fmla="*/ 415 w 421"/>
                <a:gd name="T49" fmla="*/ 46 h 120"/>
                <a:gd name="T50" fmla="*/ 412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5 w 421"/>
                <a:gd name="T65" fmla="*/ 5 h 120"/>
                <a:gd name="T66" fmla="*/ 368 w 421"/>
                <a:gd name="T67" fmla="*/ 3 h 120"/>
                <a:gd name="T68" fmla="*/ 361 w 421"/>
                <a:gd name="T69" fmla="*/ 2 h 120"/>
                <a:gd name="T70" fmla="*/ 354 w 421"/>
                <a:gd name="T71" fmla="*/ 1 h 120"/>
                <a:gd name="T72" fmla="*/ 346 w 421"/>
                <a:gd name="T73" fmla="*/ 0 h 120"/>
                <a:gd name="T74" fmla="*/ 346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6" y="0"/>
                  </a:moveTo>
                  <a:lnTo>
                    <a:pt x="76" y="0"/>
                  </a:lnTo>
                  <a:lnTo>
                    <a:pt x="68" y="1"/>
                  </a:lnTo>
                  <a:lnTo>
                    <a:pt x="61" y="2"/>
                  </a:lnTo>
                  <a:lnTo>
                    <a:pt x="53" y="3"/>
                  </a:lnTo>
                  <a:lnTo>
                    <a:pt x="46" y="5"/>
                  </a:lnTo>
                  <a:lnTo>
                    <a:pt x="40" y="9"/>
                  </a:lnTo>
                  <a:lnTo>
                    <a:pt x="33" y="12"/>
                  </a:lnTo>
                  <a:lnTo>
                    <a:pt x="27" y="17"/>
                  </a:lnTo>
                  <a:lnTo>
                    <a:pt x="22" y="22"/>
                  </a:lnTo>
                  <a:lnTo>
                    <a:pt x="18" y="27"/>
                  </a:lnTo>
                  <a:lnTo>
                    <a:pt x="13" y="33"/>
                  </a:lnTo>
                  <a:lnTo>
                    <a:pt x="10" y="39"/>
                  </a:lnTo>
                  <a:lnTo>
                    <a:pt x="6" y="46"/>
                  </a:lnTo>
                  <a:lnTo>
                    <a:pt x="4" y="53"/>
                  </a:lnTo>
                  <a:lnTo>
                    <a:pt x="2" y="60"/>
                  </a:lnTo>
                  <a:lnTo>
                    <a:pt x="0" y="67"/>
                  </a:lnTo>
                  <a:lnTo>
                    <a:pt x="0" y="75"/>
                  </a:lnTo>
                  <a:lnTo>
                    <a:pt x="0" y="120"/>
                  </a:lnTo>
                  <a:lnTo>
                    <a:pt x="421" y="120"/>
                  </a:lnTo>
                  <a:lnTo>
                    <a:pt x="421" y="75"/>
                  </a:lnTo>
                  <a:lnTo>
                    <a:pt x="421" y="67"/>
                  </a:lnTo>
                  <a:lnTo>
                    <a:pt x="420" y="60"/>
                  </a:lnTo>
                  <a:lnTo>
                    <a:pt x="417" y="53"/>
                  </a:lnTo>
                  <a:lnTo>
                    <a:pt x="415" y="46"/>
                  </a:lnTo>
                  <a:lnTo>
                    <a:pt x="412" y="39"/>
                  </a:lnTo>
                  <a:lnTo>
                    <a:pt x="408" y="33"/>
                  </a:lnTo>
                  <a:lnTo>
                    <a:pt x="403" y="27"/>
                  </a:lnTo>
                  <a:lnTo>
                    <a:pt x="399" y="22"/>
                  </a:lnTo>
                  <a:lnTo>
                    <a:pt x="393" y="17"/>
                  </a:lnTo>
                  <a:lnTo>
                    <a:pt x="387" y="12"/>
                  </a:lnTo>
                  <a:lnTo>
                    <a:pt x="381" y="9"/>
                  </a:lnTo>
                  <a:lnTo>
                    <a:pt x="375" y="5"/>
                  </a:lnTo>
                  <a:lnTo>
                    <a:pt x="368" y="3"/>
                  </a:lnTo>
                  <a:lnTo>
                    <a:pt x="361" y="2"/>
                  </a:lnTo>
                  <a:lnTo>
                    <a:pt x="354" y="1"/>
                  </a:lnTo>
                  <a:lnTo>
                    <a:pt x="346" y="0"/>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4744">
              <a:extLst>
                <a:ext uri="{FF2B5EF4-FFF2-40B4-BE49-F238E27FC236}">
                  <a16:creationId xmlns:a16="http://schemas.microsoft.com/office/drawing/2014/main" id="{5A76ECC7-C209-476D-BB16-D2195C8DD95B}"/>
                </a:ext>
              </a:extLst>
            </p:cNvPr>
            <p:cNvSpPr>
              <a:spLocks/>
            </p:cNvSpPr>
            <p:nvPr/>
          </p:nvSpPr>
          <p:spPr bwMode="auto">
            <a:xfrm>
              <a:off x="4900613" y="3984625"/>
              <a:ext cx="133350" cy="85725"/>
            </a:xfrm>
            <a:custGeom>
              <a:avLst/>
              <a:gdLst>
                <a:gd name="T0" fmla="*/ 0 w 421"/>
                <a:gd name="T1" fmla="*/ 196 h 270"/>
                <a:gd name="T2" fmla="*/ 0 w 421"/>
                <a:gd name="T3" fmla="*/ 203 h 270"/>
                <a:gd name="T4" fmla="*/ 2 w 421"/>
                <a:gd name="T5" fmla="*/ 211 h 270"/>
                <a:gd name="T6" fmla="*/ 4 w 421"/>
                <a:gd name="T7" fmla="*/ 218 h 270"/>
                <a:gd name="T8" fmla="*/ 6 w 421"/>
                <a:gd name="T9" fmla="*/ 225 h 270"/>
                <a:gd name="T10" fmla="*/ 10 w 421"/>
                <a:gd name="T11" fmla="*/ 231 h 270"/>
                <a:gd name="T12" fmla="*/ 13 w 421"/>
                <a:gd name="T13" fmla="*/ 238 h 270"/>
                <a:gd name="T14" fmla="*/ 18 w 421"/>
                <a:gd name="T15" fmla="*/ 243 h 270"/>
                <a:gd name="T16" fmla="*/ 22 w 421"/>
                <a:gd name="T17" fmla="*/ 248 h 270"/>
                <a:gd name="T18" fmla="*/ 27 w 421"/>
                <a:gd name="T19" fmla="*/ 254 h 270"/>
                <a:gd name="T20" fmla="*/ 33 w 421"/>
                <a:gd name="T21" fmla="*/ 257 h 270"/>
                <a:gd name="T22" fmla="*/ 40 w 421"/>
                <a:gd name="T23" fmla="*/ 262 h 270"/>
                <a:gd name="T24" fmla="*/ 46 w 421"/>
                <a:gd name="T25" fmla="*/ 264 h 270"/>
                <a:gd name="T26" fmla="*/ 53 w 421"/>
                <a:gd name="T27" fmla="*/ 267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7 h 270"/>
                <a:gd name="T42" fmla="*/ 375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2 w 421"/>
                <a:gd name="T57" fmla="*/ 231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2" y="211"/>
                  </a:lnTo>
                  <a:lnTo>
                    <a:pt x="4" y="218"/>
                  </a:lnTo>
                  <a:lnTo>
                    <a:pt x="6" y="225"/>
                  </a:lnTo>
                  <a:lnTo>
                    <a:pt x="10" y="231"/>
                  </a:lnTo>
                  <a:lnTo>
                    <a:pt x="13" y="238"/>
                  </a:lnTo>
                  <a:lnTo>
                    <a:pt x="18" y="243"/>
                  </a:lnTo>
                  <a:lnTo>
                    <a:pt x="22" y="248"/>
                  </a:lnTo>
                  <a:lnTo>
                    <a:pt x="27" y="254"/>
                  </a:lnTo>
                  <a:lnTo>
                    <a:pt x="33" y="257"/>
                  </a:lnTo>
                  <a:lnTo>
                    <a:pt x="40" y="262"/>
                  </a:lnTo>
                  <a:lnTo>
                    <a:pt x="46" y="264"/>
                  </a:lnTo>
                  <a:lnTo>
                    <a:pt x="53" y="267"/>
                  </a:lnTo>
                  <a:lnTo>
                    <a:pt x="61" y="269"/>
                  </a:lnTo>
                  <a:lnTo>
                    <a:pt x="68" y="270"/>
                  </a:lnTo>
                  <a:lnTo>
                    <a:pt x="76" y="270"/>
                  </a:lnTo>
                  <a:lnTo>
                    <a:pt x="346" y="270"/>
                  </a:lnTo>
                  <a:lnTo>
                    <a:pt x="354" y="270"/>
                  </a:lnTo>
                  <a:lnTo>
                    <a:pt x="361" y="269"/>
                  </a:lnTo>
                  <a:lnTo>
                    <a:pt x="368" y="267"/>
                  </a:lnTo>
                  <a:lnTo>
                    <a:pt x="375" y="264"/>
                  </a:lnTo>
                  <a:lnTo>
                    <a:pt x="381" y="261"/>
                  </a:lnTo>
                  <a:lnTo>
                    <a:pt x="387" y="257"/>
                  </a:lnTo>
                  <a:lnTo>
                    <a:pt x="393" y="253"/>
                  </a:lnTo>
                  <a:lnTo>
                    <a:pt x="399" y="248"/>
                  </a:lnTo>
                  <a:lnTo>
                    <a:pt x="403" y="243"/>
                  </a:lnTo>
                  <a:lnTo>
                    <a:pt x="408" y="238"/>
                  </a:lnTo>
                  <a:lnTo>
                    <a:pt x="412" y="231"/>
                  </a:lnTo>
                  <a:lnTo>
                    <a:pt x="415" y="225"/>
                  </a:lnTo>
                  <a:lnTo>
                    <a:pt x="417" y="218"/>
                  </a:lnTo>
                  <a:lnTo>
                    <a:pt x="420"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4745">
              <a:extLst>
                <a:ext uri="{FF2B5EF4-FFF2-40B4-BE49-F238E27FC236}">
                  <a16:creationId xmlns:a16="http://schemas.microsoft.com/office/drawing/2014/main" id="{842A256B-87AA-4D95-A759-ECE316A17FF2}"/>
                </a:ext>
              </a:extLst>
            </p:cNvPr>
            <p:cNvSpPr>
              <a:spLocks/>
            </p:cNvSpPr>
            <p:nvPr/>
          </p:nvSpPr>
          <p:spPr bwMode="auto">
            <a:xfrm>
              <a:off x="5053013" y="3937000"/>
              <a:ext cx="134938" cy="38100"/>
            </a:xfrm>
            <a:custGeom>
              <a:avLst/>
              <a:gdLst>
                <a:gd name="T0" fmla="*/ 345 w 421"/>
                <a:gd name="T1" fmla="*/ 0 h 120"/>
                <a:gd name="T2" fmla="*/ 75 w 421"/>
                <a:gd name="T3" fmla="*/ 0 h 120"/>
                <a:gd name="T4" fmla="*/ 67 w 421"/>
                <a:gd name="T5" fmla="*/ 1 h 120"/>
                <a:gd name="T6" fmla="*/ 60 w 421"/>
                <a:gd name="T7" fmla="*/ 2 h 120"/>
                <a:gd name="T8" fmla="*/ 52 w 421"/>
                <a:gd name="T9" fmla="*/ 3 h 120"/>
                <a:gd name="T10" fmla="*/ 45 w 421"/>
                <a:gd name="T11" fmla="*/ 5 h 120"/>
                <a:gd name="T12" fmla="*/ 39 w 421"/>
                <a:gd name="T13" fmla="*/ 9 h 120"/>
                <a:gd name="T14" fmla="*/ 33 w 421"/>
                <a:gd name="T15" fmla="*/ 12 h 120"/>
                <a:gd name="T16" fmla="*/ 27 w 421"/>
                <a:gd name="T17" fmla="*/ 17 h 120"/>
                <a:gd name="T18" fmla="*/ 22 w 421"/>
                <a:gd name="T19" fmla="*/ 22 h 120"/>
                <a:gd name="T20" fmla="*/ 17 w 421"/>
                <a:gd name="T21" fmla="*/ 27 h 120"/>
                <a:gd name="T22" fmla="*/ 13 w 421"/>
                <a:gd name="T23" fmla="*/ 33 h 120"/>
                <a:gd name="T24" fmla="*/ 9 w 421"/>
                <a:gd name="T25" fmla="*/ 39 h 120"/>
                <a:gd name="T26" fmla="*/ 6 w 421"/>
                <a:gd name="T27" fmla="*/ 46 h 120"/>
                <a:gd name="T28" fmla="*/ 4 w 421"/>
                <a:gd name="T29" fmla="*/ 53 h 120"/>
                <a:gd name="T30" fmla="*/ 1 w 421"/>
                <a:gd name="T31" fmla="*/ 60 h 120"/>
                <a:gd name="T32" fmla="*/ 0 w 421"/>
                <a:gd name="T33" fmla="*/ 67 h 120"/>
                <a:gd name="T34" fmla="*/ 0 w 421"/>
                <a:gd name="T35" fmla="*/ 75 h 120"/>
                <a:gd name="T36" fmla="*/ 0 w 421"/>
                <a:gd name="T37" fmla="*/ 120 h 120"/>
                <a:gd name="T38" fmla="*/ 421 w 421"/>
                <a:gd name="T39" fmla="*/ 120 h 120"/>
                <a:gd name="T40" fmla="*/ 421 w 421"/>
                <a:gd name="T41" fmla="*/ 75 h 120"/>
                <a:gd name="T42" fmla="*/ 421 w 421"/>
                <a:gd name="T43" fmla="*/ 67 h 120"/>
                <a:gd name="T44" fmla="*/ 419 w 421"/>
                <a:gd name="T45" fmla="*/ 60 h 120"/>
                <a:gd name="T46" fmla="*/ 417 w 421"/>
                <a:gd name="T47" fmla="*/ 53 h 120"/>
                <a:gd name="T48" fmla="*/ 415 w 421"/>
                <a:gd name="T49" fmla="*/ 46 h 120"/>
                <a:gd name="T50" fmla="*/ 411 w 421"/>
                <a:gd name="T51" fmla="*/ 39 h 120"/>
                <a:gd name="T52" fmla="*/ 408 w 421"/>
                <a:gd name="T53" fmla="*/ 33 h 120"/>
                <a:gd name="T54" fmla="*/ 403 w 421"/>
                <a:gd name="T55" fmla="*/ 27 h 120"/>
                <a:gd name="T56" fmla="*/ 399 w 421"/>
                <a:gd name="T57" fmla="*/ 22 h 120"/>
                <a:gd name="T58" fmla="*/ 393 w 421"/>
                <a:gd name="T59" fmla="*/ 17 h 120"/>
                <a:gd name="T60" fmla="*/ 387 w 421"/>
                <a:gd name="T61" fmla="*/ 12 h 120"/>
                <a:gd name="T62" fmla="*/ 381 w 421"/>
                <a:gd name="T63" fmla="*/ 9 h 120"/>
                <a:gd name="T64" fmla="*/ 374 w 421"/>
                <a:gd name="T65" fmla="*/ 5 h 120"/>
                <a:gd name="T66" fmla="*/ 367 w 421"/>
                <a:gd name="T67" fmla="*/ 3 h 120"/>
                <a:gd name="T68" fmla="*/ 360 w 421"/>
                <a:gd name="T69" fmla="*/ 2 h 120"/>
                <a:gd name="T70" fmla="*/ 353 w 421"/>
                <a:gd name="T71" fmla="*/ 1 h 120"/>
                <a:gd name="T72" fmla="*/ 345 w 421"/>
                <a:gd name="T73" fmla="*/ 0 h 120"/>
                <a:gd name="T74" fmla="*/ 345 w 421"/>
                <a:gd name="T7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1" h="120">
                  <a:moveTo>
                    <a:pt x="345" y="0"/>
                  </a:moveTo>
                  <a:lnTo>
                    <a:pt x="75" y="0"/>
                  </a:lnTo>
                  <a:lnTo>
                    <a:pt x="67" y="1"/>
                  </a:lnTo>
                  <a:lnTo>
                    <a:pt x="60" y="2"/>
                  </a:lnTo>
                  <a:lnTo>
                    <a:pt x="52" y="3"/>
                  </a:lnTo>
                  <a:lnTo>
                    <a:pt x="45" y="5"/>
                  </a:lnTo>
                  <a:lnTo>
                    <a:pt x="39" y="9"/>
                  </a:lnTo>
                  <a:lnTo>
                    <a:pt x="33" y="12"/>
                  </a:lnTo>
                  <a:lnTo>
                    <a:pt x="27" y="17"/>
                  </a:lnTo>
                  <a:lnTo>
                    <a:pt x="22" y="22"/>
                  </a:lnTo>
                  <a:lnTo>
                    <a:pt x="17" y="27"/>
                  </a:lnTo>
                  <a:lnTo>
                    <a:pt x="13" y="33"/>
                  </a:lnTo>
                  <a:lnTo>
                    <a:pt x="9" y="39"/>
                  </a:lnTo>
                  <a:lnTo>
                    <a:pt x="6" y="46"/>
                  </a:lnTo>
                  <a:lnTo>
                    <a:pt x="4" y="53"/>
                  </a:lnTo>
                  <a:lnTo>
                    <a:pt x="1" y="60"/>
                  </a:lnTo>
                  <a:lnTo>
                    <a:pt x="0" y="67"/>
                  </a:lnTo>
                  <a:lnTo>
                    <a:pt x="0" y="75"/>
                  </a:lnTo>
                  <a:lnTo>
                    <a:pt x="0" y="120"/>
                  </a:lnTo>
                  <a:lnTo>
                    <a:pt x="421" y="120"/>
                  </a:lnTo>
                  <a:lnTo>
                    <a:pt x="421" y="75"/>
                  </a:lnTo>
                  <a:lnTo>
                    <a:pt x="421" y="67"/>
                  </a:lnTo>
                  <a:lnTo>
                    <a:pt x="419" y="60"/>
                  </a:lnTo>
                  <a:lnTo>
                    <a:pt x="417" y="53"/>
                  </a:lnTo>
                  <a:lnTo>
                    <a:pt x="415" y="46"/>
                  </a:lnTo>
                  <a:lnTo>
                    <a:pt x="411" y="39"/>
                  </a:lnTo>
                  <a:lnTo>
                    <a:pt x="408" y="33"/>
                  </a:lnTo>
                  <a:lnTo>
                    <a:pt x="403" y="27"/>
                  </a:lnTo>
                  <a:lnTo>
                    <a:pt x="399" y="22"/>
                  </a:lnTo>
                  <a:lnTo>
                    <a:pt x="393" y="17"/>
                  </a:lnTo>
                  <a:lnTo>
                    <a:pt x="387" y="12"/>
                  </a:lnTo>
                  <a:lnTo>
                    <a:pt x="381" y="9"/>
                  </a:lnTo>
                  <a:lnTo>
                    <a:pt x="374" y="5"/>
                  </a:lnTo>
                  <a:lnTo>
                    <a:pt x="367" y="3"/>
                  </a:lnTo>
                  <a:lnTo>
                    <a:pt x="360" y="2"/>
                  </a:lnTo>
                  <a:lnTo>
                    <a:pt x="353" y="1"/>
                  </a:lnTo>
                  <a:lnTo>
                    <a:pt x="345" y="0"/>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4746">
              <a:extLst>
                <a:ext uri="{FF2B5EF4-FFF2-40B4-BE49-F238E27FC236}">
                  <a16:creationId xmlns:a16="http://schemas.microsoft.com/office/drawing/2014/main" id="{3D60C298-D43E-4861-BEA9-D00241730C7D}"/>
                </a:ext>
              </a:extLst>
            </p:cNvPr>
            <p:cNvSpPr>
              <a:spLocks/>
            </p:cNvSpPr>
            <p:nvPr/>
          </p:nvSpPr>
          <p:spPr bwMode="auto">
            <a:xfrm>
              <a:off x="5053013" y="3984625"/>
              <a:ext cx="134938" cy="85725"/>
            </a:xfrm>
            <a:custGeom>
              <a:avLst/>
              <a:gdLst>
                <a:gd name="T0" fmla="*/ 0 w 421"/>
                <a:gd name="T1" fmla="*/ 196 h 270"/>
                <a:gd name="T2" fmla="*/ 0 w 421"/>
                <a:gd name="T3" fmla="*/ 203 h 270"/>
                <a:gd name="T4" fmla="*/ 1 w 421"/>
                <a:gd name="T5" fmla="*/ 211 h 270"/>
                <a:gd name="T6" fmla="*/ 4 w 421"/>
                <a:gd name="T7" fmla="*/ 218 h 270"/>
                <a:gd name="T8" fmla="*/ 6 w 421"/>
                <a:gd name="T9" fmla="*/ 225 h 270"/>
                <a:gd name="T10" fmla="*/ 9 w 421"/>
                <a:gd name="T11" fmla="*/ 231 h 270"/>
                <a:gd name="T12" fmla="*/ 13 w 421"/>
                <a:gd name="T13" fmla="*/ 238 h 270"/>
                <a:gd name="T14" fmla="*/ 17 w 421"/>
                <a:gd name="T15" fmla="*/ 243 h 270"/>
                <a:gd name="T16" fmla="*/ 22 w 421"/>
                <a:gd name="T17" fmla="*/ 248 h 270"/>
                <a:gd name="T18" fmla="*/ 27 w 421"/>
                <a:gd name="T19" fmla="*/ 254 h 270"/>
                <a:gd name="T20" fmla="*/ 33 w 421"/>
                <a:gd name="T21" fmla="*/ 257 h 270"/>
                <a:gd name="T22" fmla="*/ 39 w 421"/>
                <a:gd name="T23" fmla="*/ 262 h 270"/>
                <a:gd name="T24" fmla="*/ 45 w 421"/>
                <a:gd name="T25" fmla="*/ 264 h 270"/>
                <a:gd name="T26" fmla="*/ 52 w 421"/>
                <a:gd name="T27" fmla="*/ 267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7 h 270"/>
                <a:gd name="T42" fmla="*/ 374 w 421"/>
                <a:gd name="T43" fmla="*/ 264 h 270"/>
                <a:gd name="T44" fmla="*/ 381 w 421"/>
                <a:gd name="T45" fmla="*/ 261 h 270"/>
                <a:gd name="T46" fmla="*/ 387 w 421"/>
                <a:gd name="T47" fmla="*/ 257 h 270"/>
                <a:gd name="T48" fmla="*/ 393 w 421"/>
                <a:gd name="T49" fmla="*/ 253 h 270"/>
                <a:gd name="T50" fmla="*/ 399 w 421"/>
                <a:gd name="T51" fmla="*/ 248 h 270"/>
                <a:gd name="T52" fmla="*/ 403 w 421"/>
                <a:gd name="T53" fmla="*/ 243 h 270"/>
                <a:gd name="T54" fmla="*/ 408 w 421"/>
                <a:gd name="T55" fmla="*/ 238 h 270"/>
                <a:gd name="T56" fmla="*/ 411 w 421"/>
                <a:gd name="T57" fmla="*/ 231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6"/>
                  </a:moveTo>
                  <a:lnTo>
                    <a:pt x="0" y="203"/>
                  </a:lnTo>
                  <a:lnTo>
                    <a:pt x="1" y="211"/>
                  </a:lnTo>
                  <a:lnTo>
                    <a:pt x="4" y="218"/>
                  </a:lnTo>
                  <a:lnTo>
                    <a:pt x="6" y="225"/>
                  </a:lnTo>
                  <a:lnTo>
                    <a:pt x="9" y="231"/>
                  </a:lnTo>
                  <a:lnTo>
                    <a:pt x="13" y="238"/>
                  </a:lnTo>
                  <a:lnTo>
                    <a:pt x="17" y="243"/>
                  </a:lnTo>
                  <a:lnTo>
                    <a:pt x="22" y="248"/>
                  </a:lnTo>
                  <a:lnTo>
                    <a:pt x="27" y="254"/>
                  </a:lnTo>
                  <a:lnTo>
                    <a:pt x="33" y="257"/>
                  </a:lnTo>
                  <a:lnTo>
                    <a:pt x="39" y="262"/>
                  </a:lnTo>
                  <a:lnTo>
                    <a:pt x="45" y="264"/>
                  </a:lnTo>
                  <a:lnTo>
                    <a:pt x="52" y="267"/>
                  </a:lnTo>
                  <a:lnTo>
                    <a:pt x="60" y="269"/>
                  </a:lnTo>
                  <a:lnTo>
                    <a:pt x="67" y="270"/>
                  </a:lnTo>
                  <a:lnTo>
                    <a:pt x="75" y="270"/>
                  </a:lnTo>
                  <a:lnTo>
                    <a:pt x="345" y="270"/>
                  </a:lnTo>
                  <a:lnTo>
                    <a:pt x="353" y="270"/>
                  </a:lnTo>
                  <a:lnTo>
                    <a:pt x="360" y="269"/>
                  </a:lnTo>
                  <a:lnTo>
                    <a:pt x="367" y="267"/>
                  </a:lnTo>
                  <a:lnTo>
                    <a:pt x="374" y="264"/>
                  </a:lnTo>
                  <a:lnTo>
                    <a:pt x="381" y="261"/>
                  </a:lnTo>
                  <a:lnTo>
                    <a:pt x="387" y="257"/>
                  </a:lnTo>
                  <a:lnTo>
                    <a:pt x="393" y="253"/>
                  </a:lnTo>
                  <a:lnTo>
                    <a:pt x="399" y="248"/>
                  </a:lnTo>
                  <a:lnTo>
                    <a:pt x="403" y="243"/>
                  </a:lnTo>
                  <a:lnTo>
                    <a:pt x="408" y="238"/>
                  </a:lnTo>
                  <a:lnTo>
                    <a:pt x="411" y="231"/>
                  </a:lnTo>
                  <a:lnTo>
                    <a:pt x="415" y="225"/>
                  </a:lnTo>
                  <a:lnTo>
                    <a:pt x="417" y="218"/>
                  </a:lnTo>
                  <a:lnTo>
                    <a:pt x="419" y="211"/>
                  </a:lnTo>
                  <a:lnTo>
                    <a:pt x="421" y="203"/>
                  </a:lnTo>
                  <a:lnTo>
                    <a:pt x="421" y="196"/>
                  </a:lnTo>
                  <a:lnTo>
                    <a:pt x="421" y="0"/>
                  </a:lnTo>
                  <a:lnTo>
                    <a:pt x="0" y="0"/>
                  </a:lnTo>
                  <a:lnTo>
                    <a:pt x="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4747">
              <a:extLst>
                <a:ext uri="{FF2B5EF4-FFF2-40B4-BE49-F238E27FC236}">
                  <a16:creationId xmlns:a16="http://schemas.microsoft.com/office/drawing/2014/main" id="{29B54F52-E2CA-455A-9AA3-2B20BE885EED}"/>
                </a:ext>
              </a:extLst>
            </p:cNvPr>
            <p:cNvSpPr>
              <a:spLocks/>
            </p:cNvSpPr>
            <p:nvPr/>
          </p:nvSpPr>
          <p:spPr bwMode="auto">
            <a:xfrm>
              <a:off x="4900613" y="4137025"/>
              <a:ext cx="133350" cy="85725"/>
            </a:xfrm>
            <a:custGeom>
              <a:avLst/>
              <a:gdLst>
                <a:gd name="T0" fmla="*/ 0 w 421"/>
                <a:gd name="T1" fmla="*/ 194 h 270"/>
                <a:gd name="T2" fmla="*/ 0 w 421"/>
                <a:gd name="T3" fmla="*/ 203 h 270"/>
                <a:gd name="T4" fmla="*/ 2 w 421"/>
                <a:gd name="T5" fmla="*/ 209 h 270"/>
                <a:gd name="T6" fmla="*/ 4 w 421"/>
                <a:gd name="T7" fmla="*/ 218 h 270"/>
                <a:gd name="T8" fmla="*/ 6 w 421"/>
                <a:gd name="T9" fmla="*/ 225 h 270"/>
                <a:gd name="T10" fmla="*/ 10 w 421"/>
                <a:gd name="T11" fmla="*/ 230 h 270"/>
                <a:gd name="T12" fmla="*/ 13 w 421"/>
                <a:gd name="T13" fmla="*/ 237 h 270"/>
                <a:gd name="T14" fmla="*/ 18 w 421"/>
                <a:gd name="T15" fmla="*/ 243 h 270"/>
                <a:gd name="T16" fmla="*/ 22 w 421"/>
                <a:gd name="T17" fmla="*/ 248 h 270"/>
                <a:gd name="T18" fmla="*/ 27 w 421"/>
                <a:gd name="T19" fmla="*/ 252 h 270"/>
                <a:gd name="T20" fmla="*/ 33 w 421"/>
                <a:gd name="T21" fmla="*/ 257 h 270"/>
                <a:gd name="T22" fmla="*/ 40 w 421"/>
                <a:gd name="T23" fmla="*/ 262 h 270"/>
                <a:gd name="T24" fmla="*/ 46 w 421"/>
                <a:gd name="T25" fmla="*/ 264 h 270"/>
                <a:gd name="T26" fmla="*/ 53 w 421"/>
                <a:gd name="T27" fmla="*/ 266 h 270"/>
                <a:gd name="T28" fmla="*/ 61 w 421"/>
                <a:gd name="T29" fmla="*/ 269 h 270"/>
                <a:gd name="T30" fmla="*/ 68 w 421"/>
                <a:gd name="T31" fmla="*/ 270 h 270"/>
                <a:gd name="T32" fmla="*/ 76 w 421"/>
                <a:gd name="T33" fmla="*/ 270 h 270"/>
                <a:gd name="T34" fmla="*/ 346 w 421"/>
                <a:gd name="T35" fmla="*/ 270 h 270"/>
                <a:gd name="T36" fmla="*/ 354 w 421"/>
                <a:gd name="T37" fmla="*/ 270 h 270"/>
                <a:gd name="T38" fmla="*/ 361 w 421"/>
                <a:gd name="T39" fmla="*/ 269 h 270"/>
                <a:gd name="T40" fmla="*/ 368 w 421"/>
                <a:gd name="T41" fmla="*/ 266 h 270"/>
                <a:gd name="T42" fmla="*/ 375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2 w 421"/>
                <a:gd name="T57" fmla="*/ 230 h 270"/>
                <a:gd name="T58" fmla="*/ 415 w 421"/>
                <a:gd name="T59" fmla="*/ 225 h 270"/>
                <a:gd name="T60" fmla="*/ 417 w 421"/>
                <a:gd name="T61" fmla="*/ 218 h 270"/>
                <a:gd name="T62" fmla="*/ 420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2" y="209"/>
                  </a:lnTo>
                  <a:lnTo>
                    <a:pt x="4" y="218"/>
                  </a:lnTo>
                  <a:lnTo>
                    <a:pt x="6" y="225"/>
                  </a:lnTo>
                  <a:lnTo>
                    <a:pt x="10" y="230"/>
                  </a:lnTo>
                  <a:lnTo>
                    <a:pt x="13" y="237"/>
                  </a:lnTo>
                  <a:lnTo>
                    <a:pt x="18" y="243"/>
                  </a:lnTo>
                  <a:lnTo>
                    <a:pt x="22" y="248"/>
                  </a:lnTo>
                  <a:lnTo>
                    <a:pt x="27" y="252"/>
                  </a:lnTo>
                  <a:lnTo>
                    <a:pt x="33" y="257"/>
                  </a:lnTo>
                  <a:lnTo>
                    <a:pt x="40" y="262"/>
                  </a:lnTo>
                  <a:lnTo>
                    <a:pt x="46" y="264"/>
                  </a:lnTo>
                  <a:lnTo>
                    <a:pt x="53" y="266"/>
                  </a:lnTo>
                  <a:lnTo>
                    <a:pt x="61" y="269"/>
                  </a:lnTo>
                  <a:lnTo>
                    <a:pt x="68" y="270"/>
                  </a:lnTo>
                  <a:lnTo>
                    <a:pt x="76" y="270"/>
                  </a:lnTo>
                  <a:lnTo>
                    <a:pt x="346" y="270"/>
                  </a:lnTo>
                  <a:lnTo>
                    <a:pt x="354" y="270"/>
                  </a:lnTo>
                  <a:lnTo>
                    <a:pt x="361" y="269"/>
                  </a:lnTo>
                  <a:lnTo>
                    <a:pt x="368" y="266"/>
                  </a:lnTo>
                  <a:lnTo>
                    <a:pt x="375" y="264"/>
                  </a:lnTo>
                  <a:lnTo>
                    <a:pt x="381" y="260"/>
                  </a:lnTo>
                  <a:lnTo>
                    <a:pt x="387" y="257"/>
                  </a:lnTo>
                  <a:lnTo>
                    <a:pt x="393" y="252"/>
                  </a:lnTo>
                  <a:lnTo>
                    <a:pt x="399" y="248"/>
                  </a:lnTo>
                  <a:lnTo>
                    <a:pt x="403" y="243"/>
                  </a:lnTo>
                  <a:lnTo>
                    <a:pt x="408" y="237"/>
                  </a:lnTo>
                  <a:lnTo>
                    <a:pt x="412" y="230"/>
                  </a:lnTo>
                  <a:lnTo>
                    <a:pt x="415" y="225"/>
                  </a:lnTo>
                  <a:lnTo>
                    <a:pt x="417" y="218"/>
                  </a:lnTo>
                  <a:lnTo>
                    <a:pt x="420"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4748">
              <a:extLst>
                <a:ext uri="{FF2B5EF4-FFF2-40B4-BE49-F238E27FC236}">
                  <a16:creationId xmlns:a16="http://schemas.microsoft.com/office/drawing/2014/main" id="{46C54F87-D686-45B0-AC4F-BD4AD01BD05A}"/>
                </a:ext>
              </a:extLst>
            </p:cNvPr>
            <p:cNvSpPr>
              <a:spLocks/>
            </p:cNvSpPr>
            <p:nvPr/>
          </p:nvSpPr>
          <p:spPr bwMode="auto">
            <a:xfrm>
              <a:off x="4900613" y="4089400"/>
              <a:ext cx="133350" cy="38100"/>
            </a:xfrm>
            <a:custGeom>
              <a:avLst/>
              <a:gdLst>
                <a:gd name="T0" fmla="*/ 346 w 421"/>
                <a:gd name="T1" fmla="*/ 0 h 121"/>
                <a:gd name="T2" fmla="*/ 76 w 421"/>
                <a:gd name="T3" fmla="*/ 0 h 121"/>
                <a:gd name="T4" fmla="*/ 68 w 421"/>
                <a:gd name="T5" fmla="*/ 1 h 121"/>
                <a:gd name="T6" fmla="*/ 61 w 421"/>
                <a:gd name="T7" fmla="*/ 3 h 121"/>
                <a:gd name="T8" fmla="*/ 53 w 421"/>
                <a:gd name="T9" fmla="*/ 4 h 121"/>
                <a:gd name="T10" fmla="*/ 46 w 421"/>
                <a:gd name="T11" fmla="*/ 6 h 121"/>
                <a:gd name="T12" fmla="*/ 40 w 421"/>
                <a:gd name="T13" fmla="*/ 10 h 121"/>
                <a:gd name="T14" fmla="*/ 33 w 421"/>
                <a:gd name="T15" fmla="*/ 13 h 121"/>
                <a:gd name="T16" fmla="*/ 27 w 421"/>
                <a:gd name="T17" fmla="*/ 18 h 121"/>
                <a:gd name="T18" fmla="*/ 22 w 421"/>
                <a:gd name="T19" fmla="*/ 22 h 121"/>
                <a:gd name="T20" fmla="*/ 18 w 421"/>
                <a:gd name="T21" fmla="*/ 28 h 121"/>
                <a:gd name="T22" fmla="*/ 13 w 421"/>
                <a:gd name="T23" fmla="*/ 34 h 121"/>
                <a:gd name="T24" fmla="*/ 10 w 421"/>
                <a:gd name="T25" fmla="*/ 40 h 121"/>
                <a:gd name="T26" fmla="*/ 6 w 421"/>
                <a:gd name="T27" fmla="*/ 47 h 121"/>
                <a:gd name="T28" fmla="*/ 4 w 421"/>
                <a:gd name="T29" fmla="*/ 54 h 121"/>
                <a:gd name="T30" fmla="*/ 2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20 w 421"/>
                <a:gd name="T45" fmla="*/ 61 h 121"/>
                <a:gd name="T46" fmla="*/ 417 w 421"/>
                <a:gd name="T47" fmla="*/ 54 h 121"/>
                <a:gd name="T48" fmla="*/ 415 w 421"/>
                <a:gd name="T49" fmla="*/ 47 h 121"/>
                <a:gd name="T50" fmla="*/ 412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5 w 421"/>
                <a:gd name="T65" fmla="*/ 6 h 121"/>
                <a:gd name="T66" fmla="*/ 368 w 421"/>
                <a:gd name="T67" fmla="*/ 4 h 121"/>
                <a:gd name="T68" fmla="*/ 361 w 421"/>
                <a:gd name="T69" fmla="*/ 3 h 121"/>
                <a:gd name="T70" fmla="*/ 354 w 421"/>
                <a:gd name="T71" fmla="*/ 1 h 121"/>
                <a:gd name="T72" fmla="*/ 346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6" y="0"/>
                  </a:moveTo>
                  <a:lnTo>
                    <a:pt x="76" y="0"/>
                  </a:lnTo>
                  <a:lnTo>
                    <a:pt x="68" y="1"/>
                  </a:lnTo>
                  <a:lnTo>
                    <a:pt x="61" y="3"/>
                  </a:lnTo>
                  <a:lnTo>
                    <a:pt x="53" y="4"/>
                  </a:lnTo>
                  <a:lnTo>
                    <a:pt x="46" y="6"/>
                  </a:lnTo>
                  <a:lnTo>
                    <a:pt x="40" y="10"/>
                  </a:lnTo>
                  <a:lnTo>
                    <a:pt x="33" y="13"/>
                  </a:lnTo>
                  <a:lnTo>
                    <a:pt x="27" y="18"/>
                  </a:lnTo>
                  <a:lnTo>
                    <a:pt x="22" y="22"/>
                  </a:lnTo>
                  <a:lnTo>
                    <a:pt x="18" y="28"/>
                  </a:lnTo>
                  <a:lnTo>
                    <a:pt x="13" y="34"/>
                  </a:lnTo>
                  <a:lnTo>
                    <a:pt x="10" y="40"/>
                  </a:lnTo>
                  <a:lnTo>
                    <a:pt x="6" y="47"/>
                  </a:lnTo>
                  <a:lnTo>
                    <a:pt x="4" y="54"/>
                  </a:lnTo>
                  <a:lnTo>
                    <a:pt x="2" y="61"/>
                  </a:lnTo>
                  <a:lnTo>
                    <a:pt x="0" y="67"/>
                  </a:lnTo>
                  <a:lnTo>
                    <a:pt x="0" y="76"/>
                  </a:lnTo>
                  <a:lnTo>
                    <a:pt x="0" y="121"/>
                  </a:lnTo>
                  <a:lnTo>
                    <a:pt x="421" y="121"/>
                  </a:lnTo>
                  <a:lnTo>
                    <a:pt x="421" y="76"/>
                  </a:lnTo>
                  <a:lnTo>
                    <a:pt x="421" y="67"/>
                  </a:lnTo>
                  <a:lnTo>
                    <a:pt x="420" y="61"/>
                  </a:lnTo>
                  <a:lnTo>
                    <a:pt x="417" y="54"/>
                  </a:lnTo>
                  <a:lnTo>
                    <a:pt x="415" y="47"/>
                  </a:lnTo>
                  <a:lnTo>
                    <a:pt x="412" y="40"/>
                  </a:lnTo>
                  <a:lnTo>
                    <a:pt x="408" y="34"/>
                  </a:lnTo>
                  <a:lnTo>
                    <a:pt x="403" y="28"/>
                  </a:lnTo>
                  <a:lnTo>
                    <a:pt x="399" y="22"/>
                  </a:lnTo>
                  <a:lnTo>
                    <a:pt x="393" y="18"/>
                  </a:lnTo>
                  <a:lnTo>
                    <a:pt x="387" y="13"/>
                  </a:lnTo>
                  <a:lnTo>
                    <a:pt x="381" y="10"/>
                  </a:lnTo>
                  <a:lnTo>
                    <a:pt x="375" y="6"/>
                  </a:lnTo>
                  <a:lnTo>
                    <a:pt x="368" y="4"/>
                  </a:lnTo>
                  <a:lnTo>
                    <a:pt x="361" y="3"/>
                  </a:lnTo>
                  <a:lnTo>
                    <a:pt x="354" y="1"/>
                  </a:ln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4749">
              <a:extLst>
                <a:ext uri="{FF2B5EF4-FFF2-40B4-BE49-F238E27FC236}">
                  <a16:creationId xmlns:a16="http://schemas.microsoft.com/office/drawing/2014/main" id="{2AD4B2ED-3FF5-413A-9E75-6FD5885D478D}"/>
                </a:ext>
              </a:extLst>
            </p:cNvPr>
            <p:cNvSpPr>
              <a:spLocks/>
            </p:cNvSpPr>
            <p:nvPr/>
          </p:nvSpPr>
          <p:spPr bwMode="auto">
            <a:xfrm>
              <a:off x="5053013" y="4137025"/>
              <a:ext cx="134938" cy="85725"/>
            </a:xfrm>
            <a:custGeom>
              <a:avLst/>
              <a:gdLst>
                <a:gd name="T0" fmla="*/ 0 w 421"/>
                <a:gd name="T1" fmla="*/ 194 h 270"/>
                <a:gd name="T2" fmla="*/ 0 w 421"/>
                <a:gd name="T3" fmla="*/ 203 h 270"/>
                <a:gd name="T4" fmla="*/ 1 w 421"/>
                <a:gd name="T5" fmla="*/ 209 h 270"/>
                <a:gd name="T6" fmla="*/ 4 w 421"/>
                <a:gd name="T7" fmla="*/ 218 h 270"/>
                <a:gd name="T8" fmla="*/ 6 w 421"/>
                <a:gd name="T9" fmla="*/ 225 h 270"/>
                <a:gd name="T10" fmla="*/ 9 w 421"/>
                <a:gd name="T11" fmla="*/ 230 h 270"/>
                <a:gd name="T12" fmla="*/ 13 w 421"/>
                <a:gd name="T13" fmla="*/ 237 h 270"/>
                <a:gd name="T14" fmla="*/ 17 w 421"/>
                <a:gd name="T15" fmla="*/ 243 h 270"/>
                <a:gd name="T16" fmla="*/ 22 w 421"/>
                <a:gd name="T17" fmla="*/ 248 h 270"/>
                <a:gd name="T18" fmla="*/ 27 w 421"/>
                <a:gd name="T19" fmla="*/ 252 h 270"/>
                <a:gd name="T20" fmla="*/ 33 w 421"/>
                <a:gd name="T21" fmla="*/ 257 h 270"/>
                <a:gd name="T22" fmla="*/ 39 w 421"/>
                <a:gd name="T23" fmla="*/ 262 h 270"/>
                <a:gd name="T24" fmla="*/ 45 w 421"/>
                <a:gd name="T25" fmla="*/ 264 h 270"/>
                <a:gd name="T26" fmla="*/ 52 w 421"/>
                <a:gd name="T27" fmla="*/ 266 h 270"/>
                <a:gd name="T28" fmla="*/ 60 w 421"/>
                <a:gd name="T29" fmla="*/ 269 h 270"/>
                <a:gd name="T30" fmla="*/ 67 w 421"/>
                <a:gd name="T31" fmla="*/ 270 h 270"/>
                <a:gd name="T32" fmla="*/ 75 w 421"/>
                <a:gd name="T33" fmla="*/ 270 h 270"/>
                <a:gd name="T34" fmla="*/ 345 w 421"/>
                <a:gd name="T35" fmla="*/ 270 h 270"/>
                <a:gd name="T36" fmla="*/ 353 w 421"/>
                <a:gd name="T37" fmla="*/ 270 h 270"/>
                <a:gd name="T38" fmla="*/ 360 w 421"/>
                <a:gd name="T39" fmla="*/ 269 h 270"/>
                <a:gd name="T40" fmla="*/ 367 w 421"/>
                <a:gd name="T41" fmla="*/ 266 h 270"/>
                <a:gd name="T42" fmla="*/ 374 w 421"/>
                <a:gd name="T43" fmla="*/ 264 h 270"/>
                <a:gd name="T44" fmla="*/ 381 w 421"/>
                <a:gd name="T45" fmla="*/ 260 h 270"/>
                <a:gd name="T46" fmla="*/ 387 w 421"/>
                <a:gd name="T47" fmla="*/ 257 h 270"/>
                <a:gd name="T48" fmla="*/ 393 w 421"/>
                <a:gd name="T49" fmla="*/ 252 h 270"/>
                <a:gd name="T50" fmla="*/ 399 w 421"/>
                <a:gd name="T51" fmla="*/ 248 h 270"/>
                <a:gd name="T52" fmla="*/ 403 w 421"/>
                <a:gd name="T53" fmla="*/ 243 h 270"/>
                <a:gd name="T54" fmla="*/ 408 w 421"/>
                <a:gd name="T55" fmla="*/ 237 h 270"/>
                <a:gd name="T56" fmla="*/ 411 w 421"/>
                <a:gd name="T57" fmla="*/ 230 h 270"/>
                <a:gd name="T58" fmla="*/ 415 w 421"/>
                <a:gd name="T59" fmla="*/ 225 h 270"/>
                <a:gd name="T60" fmla="*/ 417 w 421"/>
                <a:gd name="T61" fmla="*/ 218 h 270"/>
                <a:gd name="T62" fmla="*/ 419 w 421"/>
                <a:gd name="T63" fmla="*/ 211 h 270"/>
                <a:gd name="T64" fmla="*/ 421 w 421"/>
                <a:gd name="T65" fmla="*/ 203 h 270"/>
                <a:gd name="T66" fmla="*/ 421 w 421"/>
                <a:gd name="T67" fmla="*/ 196 h 270"/>
                <a:gd name="T68" fmla="*/ 421 w 421"/>
                <a:gd name="T69" fmla="*/ 0 h 270"/>
                <a:gd name="T70" fmla="*/ 0 w 421"/>
                <a:gd name="T71" fmla="*/ 0 h 270"/>
                <a:gd name="T72" fmla="*/ 0 w 421"/>
                <a:gd name="T73" fmla="*/ 19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270">
                  <a:moveTo>
                    <a:pt x="0" y="194"/>
                  </a:moveTo>
                  <a:lnTo>
                    <a:pt x="0" y="203"/>
                  </a:lnTo>
                  <a:lnTo>
                    <a:pt x="1" y="209"/>
                  </a:lnTo>
                  <a:lnTo>
                    <a:pt x="4" y="218"/>
                  </a:lnTo>
                  <a:lnTo>
                    <a:pt x="6" y="225"/>
                  </a:lnTo>
                  <a:lnTo>
                    <a:pt x="9" y="230"/>
                  </a:lnTo>
                  <a:lnTo>
                    <a:pt x="13" y="237"/>
                  </a:lnTo>
                  <a:lnTo>
                    <a:pt x="17" y="243"/>
                  </a:lnTo>
                  <a:lnTo>
                    <a:pt x="22" y="248"/>
                  </a:lnTo>
                  <a:lnTo>
                    <a:pt x="27" y="252"/>
                  </a:lnTo>
                  <a:lnTo>
                    <a:pt x="33" y="257"/>
                  </a:lnTo>
                  <a:lnTo>
                    <a:pt x="39" y="262"/>
                  </a:lnTo>
                  <a:lnTo>
                    <a:pt x="45" y="264"/>
                  </a:lnTo>
                  <a:lnTo>
                    <a:pt x="52" y="266"/>
                  </a:lnTo>
                  <a:lnTo>
                    <a:pt x="60" y="269"/>
                  </a:lnTo>
                  <a:lnTo>
                    <a:pt x="67" y="270"/>
                  </a:lnTo>
                  <a:lnTo>
                    <a:pt x="75" y="270"/>
                  </a:lnTo>
                  <a:lnTo>
                    <a:pt x="345" y="270"/>
                  </a:lnTo>
                  <a:lnTo>
                    <a:pt x="353" y="270"/>
                  </a:lnTo>
                  <a:lnTo>
                    <a:pt x="360" y="269"/>
                  </a:lnTo>
                  <a:lnTo>
                    <a:pt x="367" y="266"/>
                  </a:lnTo>
                  <a:lnTo>
                    <a:pt x="374" y="264"/>
                  </a:lnTo>
                  <a:lnTo>
                    <a:pt x="381" y="260"/>
                  </a:lnTo>
                  <a:lnTo>
                    <a:pt x="387" y="257"/>
                  </a:lnTo>
                  <a:lnTo>
                    <a:pt x="393" y="252"/>
                  </a:lnTo>
                  <a:lnTo>
                    <a:pt x="399" y="248"/>
                  </a:lnTo>
                  <a:lnTo>
                    <a:pt x="403" y="243"/>
                  </a:lnTo>
                  <a:lnTo>
                    <a:pt x="408" y="237"/>
                  </a:lnTo>
                  <a:lnTo>
                    <a:pt x="411" y="230"/>
                  </a:lnTo>
                  <a:lnTo>
                    <a:pt x="415" y="225"/>
                  </a:lnTo>
                  <a:lnTo>
                    <a:pt x="417" y="218"/>
                  </a:lnTo>
                  <a:lnTo>
                    <a:pt x="419" y="211"/>
                  </a:lnTo>
                  <a:lnTo>
                    <a:pt x="421" y="203"/>
                  </a:lnTo>
                  <a:lnTo>
                    <a:pt x="421" y="196"/>
                  </a:lnTo>
                  <a:lnTo>
                    <a:pt x="421" y="0"/>
                  </a:lnTo>
                  <a:lnTo>
                    <a:pt x="0" y="0"/>
                  </a:lnTo>
                  <a:lnTo>
                    <a:pt x="0"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4750">
              <a:extLst>
                <a:ext uri="{FF2B5EF4-FFF2-40B4-BE49-F238E27FC236}">
                  <a16:creationId xmlns:a16="http://schemas.microsoft.com/office/drawing/2014/main" id="{C94F299B-31F2-4CA4-A270-5E5DDD6CEDAA}"/>
                </a:ext>
              </a:extLst>
            </p:cNvPr>
            <p:cNvSpPr>
              <a:spLocks/>
            </p:cNvSpPr>
            <p:nvPr/>
          </p:nvSpPr>
          <p:spPr bwMode="auto">
            <a:xfrm>
              <a:off x="5053013" y="4089400"/>
              <a:ext cx="134938" cy="38100"/>
            </a:xfrm>
            <a:custGeom>
              <a:avLst/>
              <a:gdLst>
                <a:gd name="T0" fmla="*/ 345 w 421"/>
                <a:gd name="T1" fmla="*/ 0 h 121"/>
                <a:gd name="T2" fmla="*/ 75 w 421"/>
                <a:gd name="T3" fmla="*/ 0 h 121"/>
                <a:gd name="T4" fmla="*/ 67 w 421"/>
                <a:gd name="T5" fmla="*/ 1 h 121"/>
                <a:gd name="T6" fmla="*/ 60 w 421"/>
                <a:gd name="T7" fmla="*/ 3 h 121"/>
                <a:gd name="T8" fmla="*/ 52 w 421"/>
                <a:gd name="T9" fmla="*/ 4 h 121"/>
                <a:gd name="T10" fmla="*/ 45 w 421"/>
                <a:gd name="T11" fmla="*/ 6 h 121"/>
                <a:gd name="T12" fmla="*/ 39 w 421"/>
                <a:gd name="T13" fmla="*/ 10 h 121"/>
                <a:gd name="T14" fmla="*/ 33 w 421"/>
                <a:gd name="T15" fmla="*/ 13 h 121"/>
                <a:gd name="T16" fmla="*/ 27 w 421"/>
                <a:gd name="T17" fmla="*/ 18 h 121"/>
                <a:gd name="T18" fmla="*/ 22 w 421"/>
                <a:gd name="T19" fmla="*/ 22 h 121"/>
                <a:gd name="T20" fmla="*/ 17 w 421"/>
                <a:gd name="T21" fmla="*/ 28 h 121"/>
                <a:gd name="T22" fmla="*/ 13 w 421"/>
                <a:gd name="T23" fmla="*/ 34 h 121"/>
                <a:gd name="T24" fmla="*/ 9 w 421"/>
                <a:gd name="T25" fmla="*/ 40 h 121"/>
                <a:gd name="T26" fmla="*/ 6 w 421"/>
                <a:gd name="T27" fmla="*/ 47 h 121"/>
                <a:gd name="T28" fmla="*/ 4 w 421"/>
                <a:gd name="T29" fmla="*/ 54 h 121"/>
                <a:gd name="T30" fmla="*/ 1 w 421"/>
                <a:gd name="T31" fmla="*/ 61 h 121"/>
                <a:gd name="T32" fmla="*/ 0 w 421"/>
                <a:gd name="T33" fmla="*/ 67 h 121"/>
                <a:gd name="T34" fmla="*/ 0 w 421"/>
                <a:gd name="T35" fmla="*/ 76 h 121"/>
                <a:gd name="T36" fmla="*/ 0 w 421"/>
                <a:gd name="T37" fmla="*/ 121 h 121"/>
                <a:gd name="T38" fmla="*/ 421 w 421"/>
                <a:gd name="T39" fmla="*/ 121 h 121"/>
                <a:gd name="T40" fmla="*/ 421 w 421"/>
                <a:gd name="T41" fmla="*/ 76 h 121"/>
                <a:gd name="T42" fmla="*/ 421 w 421"/>
                <a:gd name="T43" fmla="*/ 67 h 121"/>
                <a:gd name="T44" fmla="*/ 419 w 421"/>
                <a:gd name="T45" fmla="*/ 61 h 121"/>
                <a:gd name="T46" fmla="*/ 417 w 421"/>
                <a:gd name="T47" fmla="*/ 54 h 121"/>
                <a:gd name="T48" fmla="*/ 415 w 421"/>
                <a:gd name="T49" fmla="*/ 47 h 121"/>
                <a:gd name="T50" fmla="*/ 411 w 421"/>
                <a:gd name="T51" fmla="*/ 40 h 121"/>
                <a:gd name="T52" fmla="*/ 408 w 421"/>
                <a:gd name="T53" fmla="*/ 34 h 121"/>
                <a:gd name="T54" fmla="*/ 403 w 421"/>
                <a:gd name="T55" fmla="*/ 28 h 121"/>
                <a:gd name="T56" fmla="*/ 399 w 421"/>
                <a:gd name="T57" fmla="*/ 22 h 121"/>
                <a:gd name="T58" fmla="*/ 393 w 421"/>
                <a:gd name="T59" fmla="*/ 18 h 121"/>
                <a:gd name="T60" fmla="*/ 387 w 421"/>
                <a:gd name="T61" fmla="*/ 13 h 121"/>
                <a:gd name="T62" fmla="*/ 381 w 421"/>
                <a:gd name="T63" fmla="*/ 10 h 121"/>
                <a:gd name="T64" fmla="*/ 374 w 421"/>
                <a:gd name="T65" fmla="*/ 6 h 121"/>
                <a:gd name="T66" fmla="*/ 367 w 421"/>
                <a:gd name="T67" fmla="*/ 4 h 121"/>
                <a:gd name="T68" fmla="*/ 360 w 421"/>
                <a:gd name="T69" fmla="*/ 3 h 121"/>
                <a:gd name="T70" fmla="*/ 353 w 421"/>
                <a:gd name="T71" fmla="*/ 1 h 121"/>
                <a:gd name="T72" fmla="*/ 345 w 421"/>
                <a:gd name="T73"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1" h="121">
                  <a:moveTo>
                    <a:pt x="345" y="0"/>
                  </a:moveTo>
                  <a:lnTo>
                    <a:pt x="75" y="0"/>
                  </a:lnTo>
                  <a:lnTo>
                    <a:pt x="67" y="1"/>
                  </a:lnTo>
                  <a:lnTo>
                    <a:pt x="60" y="3"/>
                  </a:lnTo>
                  <a:lnTo>
                    <a:pt x="52" y="4"/>
                  </a:lnTo>
                  <a:lnTo>
                    <a:pt x="45" y="6"/>
                  </a:lnTo>
                  <a:lnTo>
                    <a:pt x="39" y="10"/>
                  </a:lnTo>
                  <a:lnTo>
                    <a:pt x="33" y="13"/>
                  </a:lnTo>
                  <a:lnTo>
                    <a:pt x="27" y="18"/>
                  </a:lnTo>
                  <a:lnTo>
                    <a:pt x="22" y="22"/>
                  </a:lnTo>
                  <a:lnTo>
                    <a:pt x="17" y="28"/>
                  </a:lnTo>
                  <a:lnTo>
                    <a:pt x="13" y="34"/>
                  </a:lnTo>
                  <a:lnTo>
                    <a:pt x="9" y="40"/>
                  </a:lnTo>
                  <a:lnTo>
                    <a:pt x="6" y="47"/>
                  </a:lnTo>
                  <a:lnTo>
                    <a:pt x="4" y="54"/>
                  </a:lnTo>
                  <a:lnTo>
                    <a:pt x="1" y="61"/>
                  </a:lnTo>
                  <a:lnTo>
                    <a:pt x="0" y="67"/>
                  </a:lnTo>
                  <a:lnTo>
                    <a:pt x="0" y="76"/>
                  </a:lnTo>
                  <a:lnTo>
                    <a:pt x="0" y="121"/>
                  </a:lnTo>
                  <a:lnTo>
                    <a:pt x="421" y="121"/>
                  </a:lnTo>
                  <a:lnTo>
                    <a:pt x="421" y="76"/>
                  </a:lnTo>
                  <a:lnTo>
                    <a:pt x="421" y="67"/>
                  </a:lnTo>
                  <a:lnTo>
                    <a:pt x="419" y="61"/>
                  </a:lnTo>
                  <a:lnTo>
                    <a:pt x="417" y="54"/>
                  </a:lnTo>
                  <a:lnTo>
                    <a:pt x="415" y="47"/>
                  </a:lnTo>
                  <a:lnTo>
                    <a:pt x="411" y="40"/>
                  </a:lnTo>
                  <a:lnTo>
                    <a:pt x="408" y="34"/>
                  </a:lnTo>
                  <a:lnTo>
                    <a:pt x="403" y="28"/>
                  </a:lnTo>
                  <a:lnTo>
                    <a:pt x="399" y="22"/>
                  </a:lnTo>
                  <a:lnTo>
                    <a:pt x="393" y="18"/>
                  </a:lnTo>
                  <a:lnTo>
                    <a:pt x="387" y="13"/>
                  </a:lnTo>
                  <a:lnTo>
                    <a:pt x="381" y="10"/>
                  </a:lnTo>
                  <a:lnTo>
                    <a:pt x="374" y="6"/>
                  </a:lnTo>
                  <a:lnTo>
                    <a:pt x="367" y="4"/>
                  </a:lnTo>
                  <a:lnTo>
                    <a:pt x="360" y="3"/>
                  </a:lnTo>
                  <a:lnTo>
                    <a:pt x="353" y="1"/>
                  </a:lnTo>
                  <a:lnTo>
                    <a:pt x="3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descr="Icon of mobile phone and speech bubble.">
            <a:extLst>
              <a:ext uri="{FF2B5EF4-FFF2-40B4-BE49-F238E27FC236}">
                <a16:creationId xmlns:a16="http://schemas.microsoft.com/office/drawing/2014/main" id="{67EBF40E-2836-4B56-82CA-B0AE5592616F}"/>
              </a:ext>
            </a:extLst>
          </p:cNvPr>
          <p:cNvGrpSpPr/>
          <p:nvPr/>
        </p:nvGrpSpPr>
        <p:grpSpPr>
          <a:xfrm>
            <a:off x="6564709" y="1373740"/>
            <a:ext cx="277813" cy="276225"/>
            <a:chOff x="6105525" y="1922463"/>
            <a:chExt cx="277813" cy="276225"/>
          </a:xfrm>
          <a:solidFill>
            <a:schemeClr val="bg1"/>
          </a:solidFill>
        </p:grpSpPr>
        <p:sp>
          <p:nvSpPr>
            <p:cNvPr id="102" name="Freeform 2023">
              <a:extLst>
                <a:ext uri="{FF2B5EF4-FFF2-40B4-BE49-F238E27FC236}">
                  <a16:creationId xmlns:a16="http://schemas.microsoft.com/office/drawing/2014/main" id="{8A677BB9-7FF5-46F1-AA35-A8280C80A687}"/>
                </a:ext>
              </a:extLst>
            </p:cNvPr>
            <p:cNvSpPr>
              <a:spLocks noEditPoints="1"/>
            </p:cNvSpPr>
            <p:nvPr/>
          </p:nvSpPr>
          <p:spPr bwMode="auto">
            <a:xfrm>
              <a:off x="6105525" y="1960563"/>
              <a:ext cx="96838" cy="47625"/>
            </a:xfrm>
            <a:custGeom>
              <a:avLst/>
              <a:gdLst>
                <a:gd name="T0" fmla="*/ 195 w 303"/>
                <a:gd name="T1" fmla="*/ 105 h 150"/>
                <a:gd name="T2" fmla="*/ 165 w 303"/>
                <a:gd name="T3" fmla="*/ 105 h 150"/>
                <a:gd name="T4" fmla="*/ 162 w 303"/>
                <a:gd name="T5" fmla="*/ 105 h 150"/>
                <a:gd name="T6" fmla="*/ 160 w 303"/>
                <a:gd name="T7" fmla="*/ 104 h 150"/>
                <a:gd name="T8" fmla="*/ 157 w 303"/>
                <a:gd name="T9" fmla="*/ 103 h 150"/>
                <a:gd name="T10" fmla="*/ 155 w 303"/>
                <a:gd name="T11" fmla="*/ 101 h 150"/>
                <a:gd name="T12" fmla="*/ 153 w 303"/>
                <a:gd name="T13" fmla="*/ 98 h 150"/>
                <a:gd name="T14" fmla="*/ 151 w 303"/>
                <a:gd name="T15" fmla="*/ 96 h 150"/>
                <a:gd name="T16" fmla="*/ 151 w 303"/>
                <a:gd name="T17" fmla="*/ 93 h 150"/>
                <a:gd name="T18" fmla="*/ 150 w 303"/>
                <a:gd name="T19" fmla="*/ 90 h 150"/>
                <a:gd name="T20" fmla="*/ 151 w 303"/>
                <a:gd name="T21" fmla="*/ 88 h 150"/>
                <a:gd name="T22" fmla="*/ 151 w 303"/>
                <a:gd name="T23" fmla="*/ 85 h 150"/>
                <a:gd name="T24" fmla="*/ 153 w 303"/>
                <a:gd name="T25" fmla="*/ 82 h 150"/>
                <a:gd name="T26" fmla="*/ 155 w 303"/>
                <a:gd name="T27" fmla="*/ 80 h 150"/>
                <a:gd name="T28" fmla="*/ 157 w 303"/>
                <a:gd name="T29" fmla="*/ 78 h 150"/>
                <a:gd name="T30" fmla="*/ 160 w 303"/>
                <a:gd name="T31" fmla="*/ 77 h 150"/>
                <a:gd name="T32" fmla="*/ 162 w 303"/>
                <a:gd name="T33" fmla="*/ 76 h 150"/>
                <a:gd name="T34" fmla="*/ 165 w 303"/>
                <a:gd name="T35" fmla="*/ 75 h 150"/>
                <a:gd name="T36" fmla="*/ 195 w 303"/>
                <a:gd name="T37" fmla="*/ 75 h 150"/>
                <a:gd name="T38" fmla="*/ 199 w 303"/>
                <a:gd name="T39" fmla="*/ 76 h 150"/>
                <a:gd name="T40" fmla="*/ 202 w 303"/>
                <a:gd name="T41" fmla="*/ 77 h 150"/>
                <a:gd name="T42" fmla="*/ 204 w 303"/>
                <a:gd name="T43" fmla="*/ 78 h 150"/>
                <a:gd name="T44" fmla="*/ 206 w 303"/>
                <a:gd name="T45" fmla="*/ 80 h 150"/>
                <a:gd name="T46" fmla="*/ 208 w 303"/>
                <a:gd name="T47" fmla="*/ 82 h 150"/>
                <a:gd name="T48" fmla="*/ 209 w 303"/>
                <a:gd name="T49" fmla="*/ 85 h 150"/>
                <a:gd name="T50" fmla="*/ 210 w 303"/>
                <a:gd name="T51" fmla="*/ 88 h 150"/>
                <a:gd name="T52" fmla="*/ 210 w 303"/>
                <a:gd name="T53" fmla="*/ 90 h 150"/>
                <a:gd name="T54" fmla="*/ 210 w 303"/>
                <a:gd name="T55" fmla="*/ 93 h 150"/>
                <a:gd name="T56" fmla="*/ 209 w 303"/>
                <a:gd name="T57" fmla="*/ 96 h 150"/>
                <a:gd name="T58" fmla="*/ 208 w 303"/>
                <a:gd name="T59" fmla="*/ 98 h 150"/>
                <a:gd name="T60" fmla="*/ 206 w 303"/>
                <a:gd name="T61" fmla="*/ 101 h 150"/>
                <a:gd name="T62" fmla="*/ 204 w 303"/>
                <a:gd name="T63" fmla="*/ 103 h 150"/>
                <a:gd name="T64" fmla="*/ 202 w 303"/>
                <a:gd name="T65" fmla="*/ 104 h 150"/>
                <a:gd name="T66" fmla="*/ 199 w 303"/>
                <a:gd name="T67" fmla="*/ 105 h 150"/>
                <a:gd name="T68" fmla="*/ 195 w 303"/>
                <a:gd name="T69" fmla="*/ 105 h 150"/>
                <a:gd name="T70" fmla="*/ 195 w 303"/>
                <a:gd name="T71" fmla="*/ 105 h 150"/>
                <a:gd name="T72" fmla="*/ 300 w 303"/>
                <a:gd name="T73" fmla="*/ 135 h 150"/>
                <a:gd name="T74" fmla="*/ 300 w 303"/>
                <a:gd name="T75" fmla="*/ 0 h 150"/>
                <a:gd name="T76" fmla="*/ 90 w 303"/>
                <a:gd name="T77" fmla="*/ 0 h 150"/>
                <a:gd name="T78" fmla="*/ 82 w 303"/>
                <a:gd name="T79" fmla="*/ 1 h 150"/>
                <a:gd name="T80" fmla="*/ 72 w 303"/>
                <a:gd name="T81" fmla="*/ 2 h 150"/>
                <a:gd name="T82" fmla="*/ 63 w 303"/>
                <a:gd name="T83" fmla="*/ 4 h 150"/>
                <a:gd name="T84" fmla="*/ 55 w 303"/>
                <a:gd name="T85" fmla="*/ 7 h 150"/>
                <a:gd name="T86" fmla="*/ 47 w 303"/>
                <a:gd name="T87" fmla="*/ 10 h 150"/>
                <a:gd name="T88" fmla="*/ 40 w 303"/>
                <a:gd name="T89" fmla="*/ 15 h 150"/>
                <a:gd name="T90" fmla="*/ 32 w 303"/>
                <a:gd name="T91" fmla="*/ 20 h 150"/>
                <a:gd name="T92" fmla="*/ 27 w 303"/>
                <a:gd name="T93" fmla="*/ 27 h 150"/>
                <a:gd name="T94" fmla="*/ 20 w 303"/>
                <a:gd name="T95" fmla="*/ 33 h 150"/>
                <a:gd name="T96" fmla="*/ 15 w 303"/>
                <a:gd name="T97" fmla="*/ 39 h 150"/>
                <a:gd name="T98" fmla="*/ 11 w 303"/>
                <a:gd name="T99" fmla="*/ 47 h 150"/>
                <a:gd name="T100" fmla="*/ 8 w 303"/>
                <a:gd name="T101" fmla="*/ 54 h 150"/>
                <a:gd name="T102" fmla="*/ 4 w 303"/>
                <a:gd name="T103" fmla="*/ 63 h 150"/>
                <a:gd name="T104" fmla="*/ 2 w 303"/>
                <a:gd name="T105" fmla="*/ 72 h 150"/>
                <a:gd name="T106" fmla="*/ 1 w 303"/>
                <a:gd name="T107" fmla="*/ 81 h 150"/>
                <a:gd name="T108" fmla="*/ 0 w 303"/>
                <a:gd name="T109" fmla="*/ 90 h 150"/>
                <a:gd name="T110" fmla="*/ 0 w 303"/>
                <a:gd name="T111" fmla="*/ 150 h 150"/>
                <a:gd name="T112" fmla="*/ 303 w 303"/>
                <a:gd name="T113" fmla="*/ 150 h 150"/>
                <a:gd name="T114" fmla="*/ 301 w 303"/>
                <a:gd name="T115" fmla="*/ 144 h 150"/>
                <a:gd name="T116" fmla="*/ 300 w 303"/>
                <a:gd name="T117" fmla="*/ 135 h 150"/>
                <a:gd name="T118" fmla="*/ 300 w 303"/>
                <a:gd name="T119" fmla="*/ 13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3" h="150">
                  <a:moveTo>
                    <a:pt x="195" y="105"/>
                  </a:moveTo>
                  <a:lnTo>
                    <a:pt x="165" y="105"/>
                  </a:lnTo>
                  <a:lnTo>
                    <a:pt x="162" y="105"/>
                  </a:lnTo>
                  <a:lnTo>
                    <a:pt x="160" y="104"/>
                  </a:lnTo>
                  <a:lnTo>
                    <a:pt x="157" y="103"/>
                  </a:lnTo>
                  <a:lnTo>
                    <a:pt x="155" y="101"/>
                  </a:lnTo>
                  <a:lnTo>
                    <a:pt x="153" y="98"/>
                  </a:lnTo>
                  <a:lnTo>
                    <a:pt x="151" y="96"/>
                  </a:lnTo>
                  <a:lnTo>
                    <a:pt x="151" y="93"/>
                  </a:lnTo>
                  <a:lnTo>
                    <a:pt x="150" y="90"/>
                  </a:lnTo>
                  <a:lnTo>
                    <a:pt x="151" y="88"/>
                  </a:lnTo>
                  <a:lnTo>
                    <a:pt x="151" y="85"/>
                  </a:lnTo>
                  <a:lnTo>
                    <a:pt x="153" y="82"/>
                  </a:lnTo>
                  <a:lnTo>
                    <a:pt x="155" y="80"/>
                  </a:lnTo>
                  <a:lnTo>
                    <a:pt x="157" y="78"/>
                  </a:lnTo>
                  <a:lnTo>
                    <a:pt x="160" y="77"/>
                  </a:lnTo>
                  <a:lnTo>
                    <a:pt x="162" y="76"/>
                  </a:lnTo>
                  <a:lnTo>
                    <a:pt x="165" y="75"/>
                  </a:lnTo>
                  <a:lnTo>
                    <a:pt x="195" y="75"/>
                  </a:lnTo>
                  <a:lnTo>
                    <a:pt x="199" y="76"/>
                  </a:lnTo>
                  <a:lnTo>
                    <a:pt x="202" y="77"/>
                  </a:lnTo>
                  <a:lnTo>
                    <a:pt x="204" y="78"/>
                  </a:lnTo>
                  <a:lnTo>
                    <a:pt x="206" y="80"/>
                  </a:lnTo>
                  <a:lnTo>
                    <a:pt x="208" y="82"/>
                  </a:lnTo>
                  <a:lnTo>
                    <a:pt x="209" y="85"/>
                  </a:lnTo>
                  <a:lnTo>
                    <a:pt x="210" y="88"/>
                  </a:lnTo>
                  <a:lnTo>
                    <a:pt x="210" y="90"/>
                  </a:lnTo>
                  <a:lnTo>
                    <a:pt x="210" y="93"/>
                  </a:lnTo>
                  <a:lnTo>
                    <a:pt x="209" y="96"/>
                  </a:lnTo>
                  <a:lnTo>
                    <a:pt x="208" y="98"/>
                  </a:lnTo>
                  <a:lnTo>
                    <a:pt x="206" y="101"/>
                  </a:lnTo>
                  <a:lnTo>
                    <a:pt x="204" y="103"/>
                  </a:lnTo>
                  <a:lnTo>
                    <a:pt x="202" y="104"/>
                  </a:lnTo>
                  <a:lnTo>
                    <a:pt x="199" y="105"/>
                  </a:lnTo>
                  <a:lnTo>
                    <a:pt x="195" y="105"/>
                  </a:lnTo>
                  <a:lnTo>
                    <a:pt x="195" y="105"/>
                  </a:lnTo>
                  <a:close/>
                  <a:moveTo>
                    <a:pt x="300" y="135"/>
                  </a:moveTo>
                  <a:lnTo>
                    <a:pt x="300" y="0"/>
                  </a:lnTo>
                  <a:lnTo>
                    <a:pt x="90" y="0"/>
                  </a:lnTo>
                  <a:lnTo>
                    <a:pt x="82" y="1"/>
                  </a:lnTo>
                  <a:lnTo>
                    <a:pt x="72" y="2"/>
                  </a:lnTo>
                  <a:lnTo>
                    <a:pt x="63" y="4"/>
                  </a:lnTo>
                  <a:lnTo>
                    <a:pt x="55" y="7"/>
                  </a:lnTo>
                  <a:lnTo>
                    <a:pt x="47" y="10"/>
                  </a:lnTo>
                  <a:lnTo>
                    <a:pt x="40" y="15"/>
                  </a:lnTo>
                  <a:lnTo>
                    <a:pt x="32" y="20"/>
                  </a:lnTo>
                  <a:lnTo>
                    <a:pt x="27" y="27"/>
                  </a:lnTo>
                  <a:lnTo>
                    <a:pt x="20" y="33"/>
                  </a:lnTo>
                  <a:lnTo>
                    <a:pt x="15" y="39"/>
                  </a:lnTo>
                  <a:lnTo>
                    <a:pt x="11" y="47"/>
                  </a:lnTo>
                  <a:lnTo>
                    <a:pt x="8" y="54"/>
                  </a:lnTo>
                  <a:lnTo>
                    <a:pt x="4" y="63"/>
                  </a:lnTo>
                  <a:lnTo>
                    <a:pt x="2" y="72"/>
                  </a:lnTo>
                  <a:lnTo>
                    <a:pt x="1" y="81"/>
                  </a:lnTo>
                  <a:lnTo>
                    <a:pt x="0" y="90"/>
                  </a:lnTo>
                  <a:lnTo>
                    <a:pt x="0" y="150"/>
                  </a:lnTo>
                  <a:lnTo>
                    <a:pt x="303" y="150"/>
                  </a:lnTo>
                  <a:lnTo>
                    <a:pt x="301" y="144"/>
                  </a:lnTo>
                  <a:lnTo>
                    <a:pt x="300" y="135"/>
                  </a:lnTo>
                  <a:lnTo>
                    <a:pt x="300" y="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2024">
              <a:extLst>
                <a:ext uri="{FF2B5EF4-FFF2-40B4-BE49-F238E27FC236}">
                  <a16:creationId xmlns:a16="http://schemas.microsoft.com/office/drawing/2014/main" id="{A089C24C-3669-4556-BCE2-1150BE6C011A}"/>
                </a:ext>
              </a:extLst>
            </p:cNvPr>
            <p:cNvSpPr>
              <a:spLocks noEditPoints="1"/>
            </p:cNvSpPr>
            <p:nvPr/>
          </p:nvSpPr>
          <p:spPr bwMode="auto">
            <a:xfrm>
              <a:off x="6105525" y="2151063"/>
              <a:ext cx="142875" cy="47625"/>
            </a:xfrm>
            <a:custGeom>
              <a:avLst/>
              <a:gdLst>
                <a:gd name="T0" fmla="*/ 231 w 451"/>
                <a:gd name="T1" fmla="*/ 25 h 150"/>
                <a:gd name="T2" fmla="*/ 242 w 451"/>
                <a:gd name="T3" fmla="*/ 31 h 150"/>
                <a:gd name="T4" fmla="*/ 252 w 451"/>
                <a:gd name="T5" fmla="*/ 39 h 150"/>
                <a:gd name="T6" fmla="*/ 258 w 451"/>
                <a:gd name="T7" fmla="*/ 52 h 150"/>
                <a:gd name="T8" fmla="*/ 258 w 451"/>
                <a:gd name="T9" fmla="*/ 65 h 150"/>
                <a:gd name="T10" fmla="*/ 252 w 451"/>
                <a:gd name="T11" fmla="*/ 78 h 150"/>
                <a:gd name="T12" fmla="*/ 242 w 451"/>
                <a:gd name="T13" fmla="*/ 86 h 150"/>
                <a:gd name="T14" fmla="*/ 231 w 451"/>
                <a:gd name="T15" fmla="*/ 92 h 150"/>
                <a:gd name="T16" fmla="*/ 217 w 451"/>
                <a:gd name="T17" fmla="*/ 92 h 150"/>
                <a:gd name="T18" fmla="*/ 205 w 451"/>
                <a:gd name="T19" fmla="*/ 86 h 150"/>
                <a:gd name="T20" fmla="*/ 195 w 451"/>
                <a:gd name="T21" fmla="*/ 78 h 150"/>
                <a:gd name="T22" fmla="*/ 190 w 451"/>
                <a:gd name="T23" fmla="*/ 66 h 150"/>
                <a:gd name="T24" fmla="*/ 190 w 451"/>
                <a:gd name="T25" fmla="*/ 52 h 150"/>
                <a:gd name="T26" fmla="*/ 195 w 451"/>
                <a:gd name="T27" fmla="*/ 39 h 150"/>
                <a:gd name="T28" fmla="*/ 205 w 451"/>
                <a:gd name="T29" fmla="*/ 31 h 150"/>
                <a:gd name="T30" fmla="*/ 217 w 451"/>
                <a:gd name="T31" fmla="*/ 25 h 150"/>
                <a:gd name="T32" fmla="*/ 224 w 451"/>
                <a:gd name="T33" fmla="*/ 24 h 150"/>
                <a:gd name="T34" fmla="*/ 1 w 451"/>
                <a:gd name="T35" fmla="*/ 68 h 150"/>
                <a:gd name="T36" fmla="*/ 4 w 451"/>
                <a:gd name="T37" fmla="*/ 85 h 150"/>
                <a:gd name="T38" fmla="*/ 11 w 451"/>
                <a:gd name="T39" fmla="*/ 102 h 150"/>
                <a:gd name="T40" fmla="*/ 20 w 451"/>
                <a:gd name="T41" fmla="*/ 116 h 150"/>
                <a:gd name="T42" fmla="*/ 33 w 451"/>
                <a:gd name="T43" fmla="*/ 129 h 150"/>
                <a:gd name="T44" fmla="*/ 47 w 451"/>
                <a:gd name="T45" fmla="*/ 139 h 150"/>
                <a:gd name="T46" fmla="*/ 63 w 451"/>
                <a:gd name="T47" fmla="*/ 145 h 150"/>
                <a:gd name="T48" fmla="*/ 82 w 451"/>
                <a:gd name="T49" fmla="*/ 149 h 150"/>
                <a:gd name="T50" fmla="*/ 360 w 451"/>
                <a:gd name="T51" fmla="*/ 150 h 150"/>
                <a:gd name="T52" fmla="*/ 379 w 451"/>
                <a:gd name="T53" fmla="*/ 148 h 150"/>
                <a:gd name="T54" fmla="*/ 395 w 451"/>
                <a:gd name="T55" fmla="*/ 143 h 150"/>
                <a:gd name="T56" fmla="*/ 409 w 451"/>
                <a:gd name="T57" fmla="*/ 135 h 150"/>
                <a:gd name="T58" fmla="*/ 422 w 451"/>
                <a:gd name="T59" fmla="*/ 124 h 150"/>
                <a:gd name="T60" fmla="*/ 433 w 451"/>
                <a:gd name="T61" fmla="*/ 111 h 150"/>
                <a:gd name="T62" fmla="*/ 442 w 451"/>
                <a:gd name="T63" fmla="*/ 96 h 150"/>
                <a:gd name="T64" fmla="*/ 447 w 451"/>
                <a:gd name="T65" fmla="*/ 79 h 150"/>
                <a:gd name="T66" fmla="*/ 451 w 451"/>
                <a:gd name="T67" fmla="*/ 60 h 150"/>
                <a:gd name="T68" fmla="*/ 0 w 451"/>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1" h="150">
                  <a:moveTo>
                    <a:pt x="224" y="24"/>
                  </a:moveTo>
                  <a:lnTo>
                    <a:pt x="231" y="25"/>
                  </a:lnTo>
                  <a:lnTo>
                    <a:pt x="237" y="27"/>
                  </a:lnTo>
                  <a:lnTo>
                    <a:pt x="242" y="31"/>
                  </a:lnTo>
                  <a:lnTo>
                    <a:pt x="248" y="35"/>
                  </a:lnTo>
                  <a:lnTo>
                    <a:pt x="252" y="39"/>
                  </a:lnTo>
                  <a:lnTo>
                    <a:pt x="255" y="46"/>
                  </a:lnTo>
                  <a:lnTo>
                    <a:pt x="258" y="52"/>
                  </a:lnTo>
                  <a:lnTo>
                    <a:pt x="258" y="59"/>
                  </a:lnTo>
                  <a:lnTo>
                    <a:pt x="258" y="65"/>
                  </a:lnTo>
                  <a:lnTo>
                    <a:pt x="255" y="71"/>
                  </a:lnTo>
                  <a:lnTo>
                    <a:pt x="252" y="78"/>
                  </a:lnTo>
                  <a:lnTo>
                    <a:pt x="248" y="83"/>
                  </a:lnTo>
                  <a:lnTo>
                    <a:pt x="242" y="86"/>
                  </a:lnTo>
                  <a:lnTo>
                    <a:pt x="237" y="90"/>
                  </a:lnTo>
                  <a:lnTo>
                    <a:pt x="231" y="92"/>
                  </a:lnTo>
                  <a:lnTo>
                    <a:pt x="224" y="93"/>
                  </a:lnTo>
                  <a:lnTo>
                    <a:pt x="217" y="92"/>
                  </a:lnTo>
                  <a:lnTo>
                    <a:pt x="210" y="90"/>
                  </a:lnTo>
                  <a:lnTo>
                    <a:pt x="205" y="86"/>
                  </a:lnTo>
                  <a:lnTo>
                    <a:pt x="200" y="83"/>
                  </a:lnTo>
                  <a:lnTo>
                    <a:pt x="195" y="78"/>
                  </a:lnTo>
                  <a:lnTo>
                    <a:pt x="192" y="71"/>
                  </a:lnTo>
                  <a:lnTo>
                    <a:pt x="190" y="66"/>
                  </a:lnTo>
                  <a:lnTo>
                    <a:pt x="190" y="59"/>
                  </a:lnTo>
                  <a:lnTo>
                    <a:pt x="190" y="52"/>
                  </a:lnTo>
                  <a:lnTo>
                    <a:pt x="192" y="46"/>
                  </a:lnTo>
                  <a:lnTo>
                    <a:pt x="195" y="39"/>
                  </a:lnTo>
                  <a:lnTo>
                    <a:pt x="200" y="35"/>
                  </a:lnTo>
                  <a:lnTo>
                    <a:pt x="205" y="31"/>
                  </a:lnTo>
                  <a:lnTo>
                    <a:pt x="210" y="27"/>
                  </a:lnTo>
                  <a:lnTo>
                    <a:pt x="217" y="25"/>
                  </a:lnTo>
                  <a:lnTo>
                    <a:pt x="224" y="24"/>
                  </a:lnTo>
                  <a:lnTo>
                    <a:pt x="224" y="24"/>
                  </a:lnTo>
                  <a:close/>
                  <a:moveTo>
                    <a:pt x="0" y="59"/>
                  </a:moveTo>
                  <a:lnTo>
                    <a:pt x="1" y="68"/>
                  </a:lnTo>
                  <a:lnTo>
                    <a:pt x="2" y="77"/>
                  </a:lnTo>
                  <a:lnTo>
                    <a:pt x="4" y="85"/>
                  </a:lnTo>
                  <a:lnTo>
                    <a:pt x="8" y="94"/>
                  </a:lnTo>
                  <a:lnTo>
                    <a:pt x="11" y="102"/>
                  </a:lnTo>
                  <a:lnTo>
                    <a:pt x="16" y="109"/>
                  </a:lnTo>
                  <a:lnTo>
                    <a:pt x="20" y="116"/>
                  </a:lnTo>
                  <a:lnTo>
                    <a:pt x="27" y="123"/>
                  </a:lnTo>
                  <a:lnTo>
                    <a:pt x="33" y="129"/>
                  </a:lnTo>
                  <a:lnTo>
                    <a:pt x="40" y="134"/>
                  </a:lnTo>
                  <a:lnTo>
                    <a:pt x="47" y="139"/>
                  </a:lnTo>
                  <a:lnTo>
                    <a:pt x="56" y="142"/>
                  </a:lnTo>
                  <a:lnTo>
                    <a:pt x="63" y="145"/>
                  </a:lnTo>
                  <a:lnTo>
                    <a:pt x="72" y="148"/>
                  </a:lnTo>
                  <a:lnTo>
                    <a:pt x="82" y="149"/>
                  </a:lnTo>
                  <a:lnTo>
                    <a:pt x="90" y="150"/>
                  </a:lnTo>
                  <a:lnTo>
                    <a:pt x="360" y="150"/>
                  </a:lnTo>
                  <a:lnTo>
                    <a:pt x="370" y="149"/>
                  </a:lnTo>
                  <a:lnTo>
                    <a:pt x="379" y="148"/>
                  </a:lnTo>
                  <a:lnTo>
                    <a:pt x="386" y="145"/>
                  </a:lnTo>
                  <a:lnTo>
                    <a:pt x="395" y="143"/>
                  </a:lnTo>
                  <a:lnTo>
                    <a:pt x="402" y="139"/>
                  </a:lnTo>
                  <a:lnTo>
                    <a:pt x="409" y="135"/>
                  </a:lnTo>
                  <a:lnTo>
                    <a:pt x="415" y="130"/>
                  </a:lnTo>
                  <a:lnTo>
                    <a:pt x="422" y="124"/>
                  </a:lnTo>
                  <a:lnTo>
                    <a:pt x="428" y="117"/>
                  </a:lnTo>
                  <a:lnTo>
                    <a:pt x="433" y="111"/>
                  </a:lnTo>
                  <a:lnTo>
                    <a:pt x="438" y="104"/>
                  </a:lnTo>
                  <a:lnTo>
                    <a:pt x="442" y="96"/>
                  </a:lnTo>
                  <a:lnTo>
                    <a:pt x="445" y="87"/>
                  </a:lnTo>
                  <a:lnTo>
                    <a:pt x="447" y="79"/>
                  </a:lnTo>
                  <a:lnTo>
                    <a:pt x="449" y="69"/>
                  </a:lnTo>
                  <a:lnTo>
                    <a:pt x="451" y="60"/>
                  </a:lnTo>
                  <a:lnTo>
                    <a:pt x="451" y="0"/>
                  </a:lnTo>
                  <a:lnTo>
                    <a:pt x="0" y="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2025">
              <a:extLst>
                <a:ext uri="{FF2B5EF4-FFF2-40B4-BE49-F238E27FC236}">
                  <a16:creationId xmlns:a16="http://schemas.microsoft.com/office/drawing/2014/main" id="{AD44BCFE-381C-4084-BB3E-AC4E2D2DE4A0}"/>
                </a:ext>
              </a:extLst>
            </p:cNvPr>
            <p:cNvSpPr>
              <a:spLocks/>
            </p:cNvSpPr>
            <p:nvPr/>
          </p:nvSpPr>
          <p:spPr bwMode="auto">
            <a:xfrm>
              <a:off x="6105525" y="2017713"/>
              <a:ext cx="142875" cy="123825"/>
            </a:xfrm>
            <a:custGeom>
              <a:avLst/>
              <a:gdLst>
                <a:gd name="T0" fmla="*/ 318 w 451"/>
                <a:gd name="T1" fmla="*/ 0 h 390"/>
                <a:gd name="T2" fmla="*/ 30 w 451"/>
                <a:gd name="T3" fmla="*/ 0 h 390"/>
                <a:gd name="T4" fmla="*/ 0 w 451"/>
                <a:gd name="T5" fmla="*/ 0 h 390"/>
                <a:gd name="T6" fmla="*/ 0 w 451"/>
                <a:gd name="T7" fmla="*/ 390 h 390"/>
                <a:gd name="T8" fmla="*/ 451 w 451"/>
                <a:gd name="T9" fmla="*/ 390 h 390"/>
                <a:gd name="T10" fmla="*/ 451 w 451"/>
                <a:gd name="T11" fmla="*/ 30 h 390"/>
                <a:gd name="T12" fmla="*/ 375 w 451"/>
                <a:gd name="T13" fmla="*/ 30 h 390"/>
                <a:gd name="T14" fmla="*/ 367 w 451"/>
                <a:gd name="T15" fmla="*/ 29 h 390"/>
                <a:gd name="T16" fmla="*/ 359 w 451"/>
                <a:gd name="T17" fmla="*/ 27 h 390"/>
                <a:gd name="T18" fmla="*/ 351 w 451"/>
                <a:gd name="T19" fmla="*/ 25 h 390"/>
                <a:gd name="T20" fmla="*/ 343 w 451"/>
                <a:gd name="T21" fmla="*/ 21 h 390"/>
                <a:gd name="T22" fmla="*/ 336 w 451"/>
                <a:gd name="T23" fmla="*/ 17 h 390"/>
                <a:gd name="T24" fmla="*/ 329 w 451"/>
                <a:gd name="T25" fmla="*/ 12 h 390"/>
                <a:gd name="T26" fmla="*/ 323 w 451"/>
                <a:gd name="T27" fmla="*/ 6 h 390"/>
                <a:gd name="T28" fmla="*/ 318 w 451"/>
                <a:gd name="T2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1" h="390">
                  <a:moveTo>
                    <a:pt x="318" y="0"/>
                  </a:moveTo>
                  <a:lnTo>
                    <a:pt x="30" y="0"/>
                  </a:lnTo>
                  <a:lnTo>
                    <a:pt x="0" y="0"/>
                  </a:lnTo>
                  <a:lnTo>
                    <a:pt x="0" y="390"/>
                  </a:lnTo>
                  <a:lnTo>
                    <a:pt x="451" y="390"/>
                  </a:lnTo>
                  <a:lnTo>
                    <a:pt x="451" y="30"/>
                  </a:lnTo>
                  <a:lnTo>
                    <a:pt x="375" y="30"/>
                  </a:lnTo>
                  <a:lnTo>
                    <a:pt x="367" y="29"/>
                  </a:lnTo>
                  <a:lnTo>
                    <a:pt x="359" y="27"/>
                  </a:lnTo>
                  <a:lnTo>
                    <a:pt x="351" y="25"/>
                  </a:lnTo>
                  <a:lnTo>
                    <a:pt x="343" y="21"/>
                  </a:lnTo>
                  <a:lnTo>
                    <a:pt x="336" y="17"/>
                  </a:lnTo>
                  <a:lnTo>
                    <a:pt x="329" y="12"/>
                  </a:lnTo>
                  <a:lnTo>
                    <a:pt x="323" y="6"/>
                  </a:lnTo>
                  <a:lnTo>
                    <a:pt x="3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2026">
              <a:extLst>
                <a:ext uri="{FF2B5EF4-FFF2-40B4-BE49-F238E27FC236}">
                  <a16:creationId xmlns:a16="http://schemas.microsoft.com/office/drawing/2014/main" id="{53FDEEB6-B7E5-4317-BF5C-105279C6C66B}"/>
                </a:ext>
              </a:extLst>
            </p:cNvPr>
            <p:cNvSpPr>
              <a:spLocks noEditPoints="1"/>
            </p:cNvSpPr>
            <p:nvPr/>
          </p:nvSpPr>
          <p:spPr bwMode="auto">
            <a:xfrm>
              <a:off x="6210300" y="1922463"/>
              <a:ext cx="173038" cy="127000"/>
            </a:xfrm>
            <a:custGeom>
              <a:avLst/>
              <a:gdLst>
                <a:gd name="T0" fmla="*/ 360 w 542"/>
                <a:gd name="T1" fmla="*/ 172 h 400"/>
                <a:gd name="T2" fmla="*/ 351 w 542"/>
                <a:gd name="T3" fmla="*/ 166 h 400"/>
                <a:gd name="T4" fmla="*/ 348 w 542"/>
                <a:gd name="T5" fmla="*/ 155 h 400"/>
                <a:gd name="T6" fmla="*/ 351 w 542"/>
                <a:gd name="T7" fmla="*/ 144 h 400"/>
                <a:gd name="T8" fmla="*/ 360 w 542"/>
                <a:gd name="T9" fmla="*/ 138 h 400"/>
                <a:gd name="T10" fmla="*/ 372 w 542"/>
                <a:gd name="T11" fmla="*/ 137 h 400"/>
                <a:gd name="T12" fmla="*/ 381 w 542"/>
                <a:gd name="T13" fmla="*/ 142 h 400"/>
                <a:gd name="T14" fmla="*/ 385 w 542"/>
                <a:gd name="T15" fmla="*/ 152 h 400"/>
                <a:gd name="T16" fmla="*/ 384 w 542"/>
                <a:gd name="T17" fmla="*/ 163 h 400"/>
                <a:gd name="T18" fmla="*/ 378 w 542"/>
                <a:gd name="T19" fmla="*/ 171 h 400"/>
                <a:gd name="T20" fmla="*/ 367 w 542"/>
                <a:gd name="T21" fmla="*/ 174 h 400"/>
                <a:gd name="T22" fmla="*/ 269 w 542"/>
                <a:gd name="T23" fmla="*/ 174 h 400"/>
                <a:gd name="T24" fmla="*/ 259 w 542"/>
                <a:gd name="T25" fmla="*/ 169 h 400"/>
                <a:gd name="T26" fmla="*/ 254 w 542"/>
                <a:gd name="T27" fmla="*/ 159 h 400"/>
                <a:gd name="T28" fmla="*/ 256 w 542"/>
                <a:gd name="T29" fmla="*/ 148 h 400"/>
                <a:gd name="T30" fmla="*/ 262 w 542"/>
                <a:gd name="T31" fmla="*/ 140 h 400"/>
                <a:gd name="T32" fmla="*/ 273 w 542"/>
                <a:gd name="T33" fmla="*/ 137 h 400"/>
                <a:gd name="T34" fmla="*/ 284 w 542"/>
                <a:gd name="T35" fmla="*/ 140 h 400"/>
                <a:gd name="T36" fmla="*/ 290 w 542"/>
                <a:gd name="T37" fmla="*/ 148 h 400"/>
                <a:gd name="T38" fmla="*/ 291 w 542"/>
                <a:gd name="T39" fmla="*/ 159 h 400"/>
                <a:gd name="T40" fmla="*/ 286 w 542"/>
                <a:gd name="T41" fmla="*/ 169 h 400"/>
                <a:gd name="T42" fmla="*/ 276 w 542"/>
                <a:gd name="T43" fmla="*/ 174 h 400"/>
                <a:gd name="T44" fmla="*/ 177 w 542"/>
                <a:gd name="T45" fmla="*/ 174 h 400"/>
                <a:gd name="T46" fmla="*/ 168 w 542"/>
                <a:gd name="T47" fmla="*/ 171 h 400"/>
                <a:gd name="T48" fmla="*/ 160 w 542"/>
                <a:gd name="T49" fmla="*/ 163 h 400"/>
                <a:gd name="T50" fmla="*/ 159 w 542"/>
                <a:gd name="T51" fmla="*/ 152 h 400"/>
                <a:gd name="T52" fmla="*/ 165 w 542"/>
                <a:gd name="T53" fmla="*/ 142 h 400"/>
                <a:gd name="T54" fmla="*/ 174 w 542"/>
                <a:gd name="T55" fmla="*/ 137 h 400"/>
                <a:gd name="T56" fmla="*/ 185 w 542"/>
                <a:gd name="T57" fmla="*/ 138 h 400"/>
                <a:gd name="T58" fmla="*/ 193 w 542"/>
                <a:gd name="T59" fmla="*/ 144 h 400"/>
                <a:gd name="T60" fmla="*/ 197 w 542"/>
                <a:gd name="T61" fmla="*/ 155 h 400"/>
                <a:gd name="T62" fmla="*/ 193 w 542"/>
                <a:gd name="T63" fmla="*/ 166 h 400"/>
                <a:gd name="T64" fmla="*/ 185 w 542"/>
                <a:gd name="T65" fmla="*/ 173 h 400"/>
                <a:gd name="T66" fmla="*/ 177 w 542"/>
                <a:gd name="T67" fmla="*/ 174 h 400"/>
                <a:gd name="T68" fmla="*/ 37 w 542"/>
                <a:gd name="T69" fmla="*/ 1 h 400"/>
                <a:gd name="T70" fmla="*/ 14 w 542"/>
                <a:gd name="T71" fmla="*/ 14 h 400"/>
                <a:gd name="T72" fmla="*/ 2 w 542"/>
                <a:gd name="T73" fmla="*/ 36 h 400"/>
                <a:gd name="T74" fmla="*/ 2 w 542"/>
                <a:gd name="T75" fmla="*/ 264 h 400"/>
                <a:gd name="T76" fmla="*/ 14 w 542"/>
                <a:gd name="T77" fmla="*/ 287 h 400"/>
                <a:gd name="T78" fmla="*/ 37 w 542"/>
                <a:gd name="T79" fmla="*/ 300 h 400"/>
                <a:gd name="T80" fmla="*/ 91 w 542"/>
                <a:gd name="T81" fmla="*/ 301 h 400"/>
                <a:gd name="T82" fmla="*/ 172 w 542"/>
                <a:gd name="T83" fmla="*/ 302 h 400"/>
                <a:gd name="T84" fmla="*/ 178 w 542"/>
                <a:gd name="T85" fmla="*/ 307 h 400"/>
                <a:gd name="T86" fmla="*/ 182 w 542"/>
                <a:gd name="T87" fmla="*/ 316 h 400"/>
                <a:gd name="T88" fmla="*/ 280 w 542"/>
                <a:gd name="T89" fmla="*/ 303 h 400"/>
                <a:gd name="T90" fmla="*/ 288 w 542"/>
                <a:gd name="T91" fmla="*/ 301 h 400"/>
                <a:gd name="T92" fmla="*/ 513 w 542"/>
                <a:gd name="T93" fmla="*/ 297 h 400"/>
                <a:gd name="T94" fmla="*/ 533 w 542"/>
                <a:gd name="T95" fmla="*/ 280 h 400"/>
                <a:gd name="T96" fmla="*/ 542 w 542"/>
                <a:gd name="T97" fmla="*/ 255 h 400"/>
                <a:gd name="T98" fmla="*/ 538 w 542"/>
                <a:gd name="T99" fmla="*/ 29 h 400"/>
                <a:gd name="T100" fmla="*/ 522 w 542"/>
                <a:gd name="T101" fmla="*/ 8 h 400"/>
                <a:gd name="T102" fmla="*/ 497 w 542"/>
                <a:gd name="T103"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2" h="400">
                  <a:moveTo>
                    <a:pt x="367" y="174"/>
                  </a:moveTo>
                  <a:lnTo>
                    <a:pt x="364" y="174"/>
                  </a:lnTo>
                  <a:lnTo>
                    <a:pt x="360" y="172"/>
                  </a:lnTo>
                  <a:lnTo>
                    <a:pt x="357" y="171"/>
                  </a:lnTo>
                  <a:lnTo>
                    <a:pt x="354" y="169"/>
                  </a:lnTo>
                  <a:lnTo>
                    <a:pt x="351" y="166"/>
                  </a:lnTo>
                  <a:lnTo>
                    <a:pt x="350" y="163"/>
                  </a:lnTo>
                  <a:lnTo>
                    <a:pt x="349" y="159"/>
                  </a:lnTo>
                  <a:lnTo>
                    <a:pt x="348" y="155"/>
                  </a:lnTo>
                  <a:lnTo>
                    <a:pt x="349" y="152"/>
                  </a:lnTo>
                  <a:lnTo>
                    <a:pt x="350" y="148"/>
                  </a:lnTo>
                  <a:lnTo>
                    <a:pt x="351" y="144"/>
                  </a:lnTo>
                  <a:lnTo>
                    <a:pt x="354" y="142"/>
                  </a:lnTo>
                  <a:lnTo>
                    <a:pt x="357" y="140"/>
                  </a:lnTo>
                  <a:lnTo>
                    <a:pt x="360" y="138"/>
                  </a:lnTo>
                  <a:lnTo>
                    <a:pt x="364" y="137"/>
                  </a:lnTo>
                  <a:lnTo>
                    <a:pt x="367" y="137"/>
                  </a:lnTo>
                  <a:lnTo>
                    <a:pt x="372" y="137"/>
                  </a:lnTo>
                  <a:lnTo>
                    <a:pt x="375" y="138"/>
                  </a:lnTo>
                  <a:lnTo>
                    <a:pt x="378" y="140"/>
                  </a:lnTo>
                  <a:lnTo>
                    <a:pt x="381" y="142"/>
                  </a:lnTo>
                  <a:lnTo>
                    <a:pt x="383" y="144"/>
                  </a:lnTo>
                  <a:lnTo>
                    <a:pt x="384" y="148"/>
                  </a:lnTo>
                  <a:lnTo>
                    <a:pt x="385" y="152"/>
                  </a:lnTo>
                  <a:lnTo>
                    <a:pt x="387" y="155"/>
                  </a:lnTo>
                  <a:lnTo>
                    <a:pt x="385" y="159"/>
                  </a:lnTo>
                  <a:lnTo>
                    <a:pt x="384" y="163"/>
                  </a:lnTo>
                  <a:lnTo>
                    <a:pt x="383" y="166"/>
                  </a:lnTo>
                  <a:lnTo>
                    <a:pt x="381" y="169"/>
                  </a:lnTo>
                  <a:lnTo>
                    <a:pt x="378" y="171"/>
                  </a:lnTo>
                  <a:lnTo>
                    <a:pt x="375" y="173"/>
                  </a:lnTo>
                  <a:lnTo>
                    <a:pt x="372" y="174"/>
                  </a:lnTo>
                  <a:lnTo>
                    <a:pt x="367" y="174"/>
                  </a:lnTo>
                  <a:lnTo>
                    <a:pt x="367" y="174"/>
                  </a:lnTo>
                  <a:close/>
                  <a:moveTo>
                    <a:pt x="273" y="174"/>
                  </a:moveTo>
                  <a:lnTo>
                    <a:pt x="269" y="174"/>
                  </a:lnTo>
                  <a:lnTo>
                    <a:pt x="265" y="172"/>
                  </a:lnTo>
                  <a:lnTo>
                    <a:pt x="262" y="171"/>
                  </a:lnTo>
                  <a:lnTo>
                    <a:pt x="259" y="169"/>
                  </a:lnTo>
                  <a:lnTo>
                    <a:pt x="257" y="166"/>
                  </a:lnTo>
                  <a:lnTo>
                    <a:pt x="256" y="163"/>
                  </a:lnTo>
                  <a:lnTo>
                    <a:pt x="254" y="159"/>
                  </a:lnTo>
                  <a:lnTo>
                    <a:pt x="254" y="155"/>
                  </a:lnTo>
                  <a:lnTo>
                    <a:pt x="254" y="152"/>
                  </a:lnTo>
                  <a:lnTo>
                    <a:pt x="256" y="148"/>
                  </a:lnTo>
                  <a:lnTo>
                    <a:pt x="257" y="144"/>
                  </a:lnTo>
                  <a:lnTo>
                    <a:pt x="259" y="142"/>
                  </a:lnTo>
                  <a:lnTo>
                    <a:pt x="262" y="140"/>
                  </a:lnTo>
                  <a:lnTo>
                    <a:pt x="265" y="138"/>
                  </a:lnTo>
                  <a:lnTo>
                    <a:pt x="269" y="137"/>
                  </a:lnTo>
                  <a:lnTo>
                    <a:pt x="273" y="137"/>
                  </a:lnTo>
                  <a:lnTo>
                    <a:pt x="276" y="137"/>
                  </a:lnTo>
                  <a:lnTo>
                    <a:pt x="280" y="138"/>
                  </a:lnTo>
                  <a:lnTo>
                    <a:pt x="284" y="140"/>
                  </a:lnTo>
                  <a:lnTo>
                    <a:pt x="286" y="142"/>
                  </a:lnTo>
                  <a:lnTo>
                    <a:pt x="288" y="144"/>
                  </a:lnTo>
                  <a:lnTo>
                    <a:pt x="290" y="148"/>
                  </a:lnTo>
                  <a:lnTo>
                    <a:pt x="291" y="152"/>
                  </a:lnTo>
                  <a:lnTo>
                    <a:pt x="291" y="155"/>
                  </a:lnTo>
                  <a:lnTo>
                    <a:pt x="291" y="159"/>
                  </a:lnTo>
                  <a:lnTo>
                    <a:pt x="290" y="163"/>
                  </a:lnTo>
                  <a:lnTo>
                    <a:pt x="288" y="166"/>
                  </a:lnTo>
                  <a:lnTo>
                    <a:pt x="286" y="169"/>
                  </a:lnTo>
                  <a:lnTo>
                    <a:pt x="284" y="171"/>
                  </a:lnTo>
                  <a:lnTo>
                    <a:pt x="280" y="173"/>
                  </a:lnTo>
                  <a:lnTo>
                    <a:pt x="276" y="174"/>
                  </a:lnTo>
                  <a:lnTo>
                    <a:pt x="273" y="174"/>
                  </a:lnTo>
                  <a:lnTo>
                    <a:pt x="273" y="174"/>
                  </a:lnTo>
                  <a:close/>
                  <a:moveTo>
                    <a:pt x="177" y="174"/>
                  </a:moveTo>
                  <a:lnTo>
                    <a:pt x="174" y="174"/>
                  </a:lnTo>
                  <a:lnTo>
                    <a:pt x="171" y="172"/>
                  </a:lnTo>
                  <a:lnTo>
                    <a:pt x="168" y="171"/>
                  </a:lnTo>
                  <a:lnTo>
                    <a:pt x="165" y="169"/>
                  </a:lnTo>
                  <a:lnTo>
                    <a:pt x="162" y="166"/>
                  </a:lnTo>
                  <a:lnTo>
                    <a:pt x="160" y="163"/>
                  </a:lnTo>
                  <a:lnTo>
                    <a:pt x="159" y="159"/>
                  </a:lnTo>
                  <a:lnTo>
                    <a:pt x="159" y="155"/>
                  </a:lnTo>
                  <a:lnTo>
                    <a:pt x="159" y="152"/>
                  </a:lnTo>
                  <a:lnTo>
                    <a:pt x="160" y="148"/>
                  </a:lnTo>
                  <a:lnTo>
                    <a:pt x="162" y="144"/>
                  </a:lnTo>
                  <a:lnTo>
                    <a:pt x="165" y="142"/>
                  </a:lnTo>
                  <a:lnTo>
                    <a:pt x="168" y="140"/>
                  </a:lnTo>
                  <a:lnTo>
                    <a:pt x="171" y="138"/>
                  </a:lnTo>
                  <a:lnTo>
                    <a:pt x="174" y="137"/>
                  </a:lnTo>
                  <a:lnTo>
                    <a:pt x="177" y="137"/>
                  </a:lnTo>
                  <a:lnTo>
                    <a:pt x="182" y="137"/>
                  </a:lnTo>
                  <a:lnTo>
                    <a:pt x="185" y="138"/>
                  </a:lnTo>
                  <a:lnTo>
                    <a:pt x="188" y="140"/>
                  </a:lnTo>
                  <a:lnTo>
                    <a:pt x="191" y="142"/>
                  </a:lnTo>
                  <a:lnTo>
                    <a:pt x="193" y="144"/>
                  </a:lnTo>
                  <a:lnTo>
                    <a:pt x="196" y="148"/>
                  </a:lnTo>
                  <a:lnTo>
                    <a:pt x="197" y="152"/>
                  </a:lnTo>
                  <a:lnTo>
                    <a:pt x="197" y="155"/>
                  </a:lnTo>
                  <a:lnTo>
                    <a:pt x="197" y="159"/>
                  </a:lnTo>
                  <a:lnTo>
                    <a:pt x="196" y="163"/>
                  </a:lnTo>
                  <a:lnTo>
                    <a:pt x="193" y="166"/>
                  </a:lnTo>
                  <a:lnTo>
                    <a:pt x="191" y="169"/>
                  </a:lnTo>
                  <a:lnTo>
                    <a:pt x="188" y="171"/>
                  </a:lnTo>
                  <a:lnTo>
                    <a:pt x="185" y="173"/>
                  </a:lnTo>
                  <a:lnTo>
                    <a:pt x="182" y="174"/>
                  </a:lnTo>
                  <a:lnTo>
                    <a:pt x="177" y="174"/>
                  </a:lnTo>
                  <a:lnTo>
                    <a:pt x="177" y="174"/>
                  </a:lnTo>
                  <a:close/>
                  <a:moveTo>
                    <a:pt x="497" y="0"/>
                  </a:moveTo>
                  <a:lnTo>
                    <a:pt x="45" y="0"/>
                  </a:lnTo>
                  <a:lnTo>
                    <a:pt x="37" y="1"/>
                  </a:lnTo>
                  <a:lnTo>
                    <a:pt x="29" y="4"/>
                  </a:lnTo>
                  <a:lnTo>
                    <a:pt x="22" y="8"/>
                  </a:lnTo>
                  <a:lnTo>
                    <a:pt x="14" y="14"/>
                  </a:lnTo>
                  <a:lnTo>
                    <a:pt x="9" y="21"/>
                  </a:lnTo>
                  <a:lnTo>
                    <a:pt x="5" y="29"/>
                  </a:lnTo>
                  <a:lnTo>
                    <a:pt x="2" y="36"/>
                  </a:lnTo>
                  <a:lnTo>
                    <a:pt x="0" y="45"/>
                  </a:lnTo>
                  <a:lnTo>
                    <a:pt x="0" y="255"/>
                  </a:lnTo>
                  <a:lnTo>
                    <a:pt x="2" y="264"/>
                  </a:lnTo>
                  <a:lnTo>
                    <a:pt x="5" y="272"/>
                  </a:lnTo>
                  <a:lnTo>
                    <a:pt x="9" y="280"/>
                  </a:lnTo>
                  <a:lnTo>
                    <a:pt x="14" y="287"/>
                  </a:lnTo>
                  <a:lnTo>
                    <a:pt x="22" y="292"/>
                  </a:lnTo>
                  <a:lnTo>
                    <a:pt x="29" y="297"/>
                  </a:lnTo>
                  <a:lnTo>
                    <a:pt x="37" y="300"/>
                  </a:lnTo>
                  <a:lnTo>
                    <a:pt x="45" y="301"/>
                  </a:lnTo>
                  <a:lnTo>
                    <a:pt x="76" y="301"/>
                  </a:lnTo>
                  <a:lnTo>
                    <a:pt x="91" y="301"/>
                  </a:lnTo>
                  <a:lnTo>
                    <a:pt x="167" y="301"/>
                  </a:lnTo>
                  <a:lnTo>
                    <a:pt x="169" y="301"/>
                  </a:lnTo>
                  <a:lnTo>
                    <a:pt x="172" y="302"/>
                  </a:lnTo>
                  <a:lnTo>
                    <a:pt x="174" y="303"/>
                  </a:lnTo>
                  <a:lnTo>
                    <a:pt x="176" y="305"/>
                  </a:lnTo>
                  <a:lnTo>
                    <a:pt x="178" y="307"/>
                  </a:lnTo>
                  <a:lnTo>
                    <a:pt x="180" y="310"/>
                  </a:lnTo>
                  <a:lnTo>
                    <a:pt x="181" y="313"/>
                  </a:lnTo>
                  <a:lnTo>
                    <a:pt x="182" y="316"/>
                  </a:lnTo>
                  <a:lnTo>
                    <a:pt x="182" y="400"/>
                  </a:lnTo>
                  <a:lnTo>
                    <a:pt x="278" y="305"/>
                  </a:lnTo>
                  <a:lnTo>
                    <a:pt x="280" y="303"/>
                  </a:lnTo>
                  <a:lnTo>
                    <a:pt x="283" y="302"/>
                  </a:lnTo>
                  <a:lnTo>
                    <a:pt x="286" y="301"/>
                  </a:lnTo>
                  <a:lnTo>
                    <a:pt x="288" y="301"/>
                  </a:lnTo>
                  <a:lnTo>
                    <a:pt x="497" y="301"/>
                  </a:lnTo>
                  <a:lnTo>
                    <a:pt x="506" y="300"/>
                  </a:lnTo>
                  <a:lnTo>
                    <a:pt x="513" y="297"/>
                  </a:lnTo>
                  <a:lnTo>
                    <a:pt x="522" y="292"/>
                  </a:lnTo>
                  <a:lnTo>
                    <a:pt x="528" y="287"/>
                  </a:lnTo>
                  <a:lnTo>
                    <a:pt x="533" y="280"/>
                  </a:lnTo>
                  <a:lnTo>
                    <a:pt x="538" y="272"/>
                  </a:lnTo>
                  <a:lnTo>
                    <a:pt x="541" y="264"/>
                  </a:lnTo>
                  <a:lnTo>
                    <a:pt x="542" y="255"/>
                  </a:lnTo>
                  <a:lnTo>
                    <a:pt x="542" y="45"/>
                  </a:lnTo>
                  <a:lnTo>
                    <a:pt x="541" y="36"/>
                  </a:lnTo>
                  <a:lnTo>
                    <a:pt x="538" y="29"/>
                  </a:lnTo>
                  <a:lnTo>
                    <a:pt x="533" y="21"/>
                  </a:lnTo>
                  <a:lnTo>
                    <a:pt x="528" y="14"/>
                  </a:lnTo>
                  <a:lnTo>
                    <a:pt x="522" y="8"/>
                  </a:lnTo>
                  <a:lnTo>
                    <a:pt x="513" y="4"/>
                  </a:lnTo>
                  <a:lnTo>
                    <a:pt x="506" y="1"/>
                  </a:lnTo>
                  <a:lnTo>
                    <a:pt x="497" y="0"/>
                  </a:lnTo>
                  <a:lnTo>
                    <a:pt x="4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 name="Group 105" descr="Icon of paper. ">
            <a:extLst>
              <a:ext uri="{FF2B5EF4-FFF2-40B4-BE49-F238E27FC236}">
                <a16:creationId xmlns:a16="http://schemas.microsoft.com/office/drawing/2014/main" id="{5A7B4376-F48C-4D8D-B85C-E30B7B3E6434}"/>
              </a:ext>
            </a:extLst>
          </p:cNvPr>
          <p:cNvGrpSpPr/>
          <p:nvPr/>
        </p:nvGrpSpPr>
        <p:grpSpPr>
          <a:xfrm>
            <a:off x="8841182" y="1368977"/>
            <a:ext cx="220663" cy="285750"/>
            <a:chOff x="4926013" y="796925"/>
            <a:chExt cx="220663" cy="285750"/>
          </a:xfrm>
          <a:solidFill>
            <a:schemeClr val="bg1"/>
          </a:solidFill>
        </p:grpSpPr>
        <p:sp>
          <p:nvSpPr>
            <p:cNvPr id="107" name="Rectangle 946">
              <a:extLst>
                <a:ext uri="{FF2B5EF4-FFF2-40B4-BE49-F238E27FC236}">
                  <a16:creationId xmlns:a16="http://schemas.microsoft.com/office/drawing/2014/main" id="{E782BD69-3279-4D29-AD06-A103E2126053}"/>
                </a:ext>
              </a:extLst>
            </p:cNvPr>
            <p:cNvSpPr>
              <a:spLocks noChangeArrowheads="1"/>
            </p:cNvSpPr>
            <p:nvPr/>
          </p:nvSpPr>
          <p:spPr bwMode="auto">
            <a:xfrm>
              <a:off x="5026025" y="996950"/>
              <a:ext cx="30163"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947">
              <a:extLst>
                <a:ext uri="{FF2B5EF4-FFF2-40B4-BE49-F238E27FC236}">
                  <a16:creationId xmlns:a16="http://schemas.microsoft.com/office/drawing/2014/main" id="{F640AD22-6F68-4745-898A-0D4AADEA202D}"/>
                </a:ext>
              </a:extLst>
            </p:cNvPr>
            <p:cNvSpPr>
              <a:spLocks noChangeArrowheads="1"/>
            </p:cNvSpPr>
            <p:nvPr/>
          </p:nvSpPr>
          <p:spPr bwMode="auto">
            <a:xfrm>
              <a:off x="5064125" y="930275"/>
              <a:ext cx="28575" cy="95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Rectangle 948">
              <a:extLst>
                <a:ext uri="{FF2B5EF4-FFF2-40B4-BE49-F238E27FC236}">
                  <a16:creationId xmlns:a16="http://schemas.microsoft.com/office/drawing/2014/main" id="{78786D45-C595-4A69-9D2B-EB0280EF29EA}"/>
                </a:ext>
              </a:extLst>
            </p:cNvPr>
            <p:cNvSpPr>
              <a:spLocks noChangeArrowheads="1"/>
            </p:cNvSpPr>
            <p:nvPr/>
          </p:nvSpPr>
          <p:spPr bwMode="auto">
            <a:xfrm>
              <a:off x="4987925" y="977900"/>
              <a:ext cx="28575"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949">
              <a:extLst>
                <a:ext uri="{FF2B5EF4-FFF2-40B4-BE49-F238E27FC236}">
                  <a16:creationId xmlns:a16="http://schemas.microsoft.com/office/drawing/2014/main" id="{CF9052AD-F144-4CD7-B6F9-E2E57C7EB797}"/>
                </a:ext>
              </a:extLst>
            </p:cNvPr>
            <p:cNvSpPr>
              <a:spLocks noEditPoints="1"/>
            </p:cNvSpPr>
            <p:nvPr/>
          </p:nvSpPr>
          <p:spPr bwMode="auto">
            <a:xfrm>
              <a:off x="4926013" y="796925"/>
              <a:ext cx="220663" cy="285750"/>
            </a:xfrm>
            <a:custGeom>
              <a:avLst/>
              <a:gdLst>
                <a:gd name="T0" fmla="*/ 349 w 553"/>
                <a:gd name="T1" fmla="*/ 11 h 722"/>
                <a:gd name="T2" fmla="*/ 349 w 553"/>
                <a:gd name="T3" fmla="*/ 204 h 722"/>
                <a:gd name="T4" fmla="*/ 445 w 553"/>
                <a:gd name="T5" fmla="*/ 590 h 722"/>
                <a:gd name="T6" fmla="*/ 445 w 553"/>
                <a:gd name="T7" fmla="*/ 590 h 722"/>
                <a:gd name="T8" fmla="*/ 444 w 553"/>
                <a:gd name="T9" fmla="*/ 595 h 722"/>
                <a:gd name="T10" fmla="*/ 438 w 553"/>
                <a:gd name="T11" fmla="*/ 601 h 722"/>
                <a:gd name="T12" fmla="*/ 145 w 553"/>
                <a:gd name="T13" fmla="*/ 602 h 722"/>
                <a:gd name="T14" fmla="*/ 135 w 553"/>
                <a:gd name="T15" fmla="*/ 599 h 722"/>
                <a:gd name="T16" fmla="*/ 132 w 553"/>
                <a:gd name="T17" fmla="*/ 590 h 722"/>
                <a:gd name="T18" fmla="*/ 133 w 553"/>
                <a:gd name="T19" fmla="*/ 236 h 722"/>
                <a:gd name="T20" fmla="*/ 139 w 553"/>
                <a:gd name="T21" fmla="*/ 230 h 722"/>
                <a:gd name="T22" fmla="*/ 149 w 553"/>
                <a:gd name="T23" fmla="*/ 230 h 722"/>
                <a:gd name="T24" fmla="*/ 155 w 553"/>
                <a:gd name="T25" fmla="*/ 236 h 722"/>
                <a:gd name="T26" fmla="*/ 156 w 553"/>
                <a:gd name="T27" fmla="*/ 434 h 722"/>
                <a:gd name="T28" fmla="*/ 238 w 553"/>
                <a:gd name="T29" fmla="*/ 434 h 722"/>
                <a:gd name="T30" fmla="*/ 239 w 553"/>
                <a:gd name="T31" fmla="*/ 434 h 722"/>
                <a:gd name="T32" fmla="*/ 246 w 553"/>
                <a:gd name="T33" fmla="*/ 435 h 722"/>
                <a:gd name="T34" fmla="*/ 252 w 553"/>
                <a:gd name="T35" fmla="*/ 441 h 722"/>
                <a:gd name="T36" fmla="*/ 253 w 553"/>
                <a:gd name="T37" fmla="*/ 481 h 722"/>
                <a:gd name="T38" fmla="*/ 325 w 553"/>
                <a:gd name="T39" fmla="*/ 324 h 722"/>
                <a:gd name="T40" fmla="*/ 328 w 553"/>
                <a:gd name="T41" fmla="*/ 316 h 722"/>
                <a:gd name="T42" fmla="*/ 337 w 553"/>
                <a:gd name="T43" fmla="*/ 313 h 722"/>
                <a:gd name="T44" fmla="*/ 438 w 553"/>
                <a:gd name="T45" fmla="*/ 314 h 722"/>
                <a:gd name="T46" fmla="*/ 444 w 553"/>
                <a:gd name="T47" fmla="*/ 320 h 722"/>
                <a:gd name="T48" fmla="*/ 445 w 553"/>
                <a:gd name="T49" fmla="*/ 590 h 722"/>
                <a:gd name="T50" fmla="*/ 358 w 553"/>
                <a:gd name="T51" fmla="*/ 3 h 722"/>
                <a:gd name="T52" fmla="*/ 349 w 553"/>
                <a:gd name="T53" fmla="*/ 0 h 722"/>
                <a:gd name="T54" fmla="*/ 7 w 553"/>
                <a:gd name="T55" fmla="*/ 1 h 722"/>
                <a:gd name="T56" fmla="*/ 1 w 553"/>
                <a:gd name="T57" fmla="*/ 7 h 722"/>
                <a:gd name="T58" fmla="*/ 0 w 553"/>
                <a:gd name="T59" fmla="*/ 710 h 722"/>
                <a:gd name="T60" fmla="*/ 3 w 553"/>
                <a:gd name="T61" fmla="*/ 719 h 722"/>
                <a:gd name="T62" fmla="*/ 12 w 553"/>
                <a:gd name="T63" fmla="*/ 722 h 722"/>
                <a:gd name="T64" fmla="*/ 546 w 553"/>
                <a:gd name="T65" fmla="*/ 721 h 722"/>
                <a:gd name="T66" fmla="*/ 552 w 553"/>
                <a:gd name="T67" fmla="*/ 715 h 722"/>
                <a:gd name="T68" fmla="*/ 553 w 553"/>
                <a:gd name="T69" fmla="*/ 204 h 722"/>
                <a:gd name="T70" fmla="*/ 550 w 553"/>
                <a:gd name="T71" fmla="*/ 19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3" h="722">
                  <a:moveTo>
                    <a:pt x="349" y="204"/>
                  </a:moveTo>
                  <a:lnTo>
                    <a:pt x="349" y="11"/>
                  </a:lnTo>
                  <a:lnTo>
                    <a:pt x="541" y="204"/>
                  </a:lnTo>
                  <a:lnTo>
                    <a:pt x="349" y="204"/>
                  </a:lnTo>
                  <a:close/>
                  <a:moveTo>
                    <a:pt x="445" y="590"/>
                  </a:moveTo>
                  <a:lnTo>
                    <a:pt x="445" y="590"/>
                  </a:lnTo>
                  <a:lnTo>
                    <a:pt x="445" y="590"/>
                  </a:lnTo>
                  <a:lnTo>
                    <a:pt x="445" y="590"/>
                  </a:lnTo>
                  <a:lnTo>
                    <a:pt x="445" y="590"/>
                  </a:lnTo>
                  <a:lnTo>
                    <a:pt x="444" y="595"/>
                  </a:lnTo>
                  <a:lnTo>
                    <a:pt x="441" y="599"/>
                  </a:lnTo>
                  <a:lnTo>
                    <a:pt x="438" y="601"/>
                  </a:lnTo>
                  <a:lnTo>
                    <a:pt x="433" y="602"/>
                  </a:lnTo>
                  <a:lnTo>
                    <a:pt x="145" y="602"/>
                  </a:lnTo>
                  <a:lnTo>
                    <a:pt x="139" y="601"/>
                  </a:lnTo>
                  <a:lnTo>
                    <a:pt x="135" y="599"/>
                  </a:lnTo>
                  <a:lnTo>
                    <a:pt x="133" y="595"/>
                  </a:lnTo>
                  <a:lnTo>
                    <a:pt x="132" y="590"/>
                  </a:lnTo>
                  <a:lnTo>
                    <a:pt x="132" y="241"/>
                  </a:lnTo>
                  <a:lnTo>
                    <a:pt x="133" y="236"/>
                  </a:lnTo>
                  <a:lnTo>
                    <a:pt x="135" y="232"/>
                  </a:lnTo>
                  <a:lnTo>
                    <a:pt x="139" y="230"/>
                  </a:lnTo>
                  <a:lnTo>
                    <a:pt x="145" y="229"/>
                  </a:lnTo>
                  <a:lnTo>
                    <a:pt x="149" y="230"/>
                  </a:lnTo>
                  <a:lnTo>
                    <a:pt x="153" y="232"/>
                  </a:lnTo>
                  <a:lnTo>
                    <a:pt x="155" y="236"/>
                  </a:lnTo>
                  <a:lnTo>
                    <a:pt x="156" y="241"/>
                  </a:lnTo>
                  <a:lnTo>
                    <a:pt x="156" y="434"/>
                  </a:lnTo>
                  <a:lnTo>
                    <a:pt x="238" y="434"/>
                  </a:lnTo>
                  <a:lnTo>
                    <a:pt x="238" y="434"/>
                  </a:lnTo>
                  <a:lnTo>
                    <a:pt x="239" y="435"/>
                  </a:lnTo>
                  <a:lnTo>
                    <a:pt x="239" y="434"/>
                  </a:lnTo>
                  <a:lnTo>
                    <a:pt x="240" y="434"/>
                  </a:lnTo>
                  <a:lnTo>
                    <a:pt x="246" y="435"/>
                  </a:lnTo>
                  <a:lnTo>
                    <a:pt x="249" y="437"/>
                  </a:lnTo>
                  <a:lnTo>
                    <a:pt x="252" y="441"/>
                  </a:lnTo>
                  <a:lnTo>
                    <a:pt x="253" y="446"/>
                  </a:lnTo>
                  <a:lnTo>
                    <a:pt x="253" y="481"/>
                  </a:lnTo>
                  <a:lnTo>
                    <a:pt x="325" y="481"/>
                  </a:lnTo>
                  <a:lnTo>
                    <a:pt x="325" y="324"/>
                  </a:lnTo>
                  <a:lnTo>
                    <a:pt x="326" y="320"/>
                  </a:lnTo>
                  <a:lnTo>
                    <a:pt x="328" y="316"/>
                  </a:lnTo>
                  <a:lnTo>
                    <a:pt x="332" y="314"/>
                  </a:lnTo>
                  <a:lnTo>
                    <a:pt x="337" y="313"/>
                  </a:lnTo>
                  <a:lnTo>
                    <a:pt x="433" y="313"/>
                  </a:lnTo>
                  <a:lnTo>
                    <a:pt x="438" y="314"/>
                  </a:lnTo>
                  <a:lnTo>
                    <a:pt x="441" y="316"/>
                  </a:lnTo>
                  <a:lnTo>
                    <a:pt x="444" y="320"/>
                  </a:lnTo>
                  <a:lnTo>
                    <a:pt x="445" y="324"/>
                  </a:lnTo>
                  <a:lnTo>
                    <a:pt x="445" y="590"/>
                  </a:lnTo>
                  <a:close/>
                  <a:moveTo>
                    <a:pt x="550" y="196"/>
                  </a:moveTo>
                  <a:lnTo>
                    <a:pt x="358" y="3"/>
                  </a:lnTo>
                  <a:lnTo>
                    <a:pt x="354" y="0"/>
                  </a:lnTo>
                  <a:lnTo>
                    <a:pt x="349" y="0"/>
                  </a:lnTo>
                  <a:lnTo>
                    <a:pt x="12" y="0"/>
                  </a:lnTo>
                  <a:lnTo>
                    <a:pt x="7" y="1"/>
                  </a:lnTo>
                  <a:lnTo>
                    <a:pt x="3" y="3"/>
                  </a:lnTo>
                  <a:lnTo>
                    <a:pt x="1" y="7"/>
                  </a:lnTo>
                  <a:lnTo>
                    <a:pt x="0" y="11"/>
                  </a:lnTo>
                  <a:lnTo>
                    <a:pt x="0" y="710"/>
                  </a:lnTo>
                  <a:lnTo>
                    <a:pt x="1" y="715"/>
                  </a:lnTo>
                  <a:lnTo>
                    <a:pt x="3" y="719"/>
                  </a:lnTo>
                  <a:lnTo>
                    <a:pt x="7" y="721"/>
                  </a:lnTo>
                  <a:lnTo>
                    <a:pt x="12" y="722"/>
                  </a:lnTo>
                  <a:lnTo>
                    <a:pt x="541" y="722"/>
                  </a:lnTo>
                  <a:lnTo>
                    <a:pt x="546" y="721"/>
                  </a:lnTo>
                  <a:lnTo>
                    <a:pt x="550" y="719"/>
                  </a:lnTo>
                  <a:lnTo>
                    <a:pt x="552" y="715"/>
                  </a:lnTo>
                  <a:lnTo>
                    <a:pt x="553" y="710"/>
                  </a:lnTo>
                  <a:lnTo>
                    <a:pt x="553" y="204"/>
                  </a:lnTo>
                  <a:lnTo>
                    <a:pt x="552" y="200"/>
                  </a:lnTo>
                  <a:lnTo>
                    <a:pt x="55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 name="Group 110" descr="Icon of symbol representing email.">
            <a:extLst>
              <a:ext uri="{FF2B5EF4-FFF2-40B4-BE49-F238E27FC236}">
                <a16:creationId xmlns:a16="http://schemas.microsoft.com/office/drawing/2014/main" id="{20CE09B7-A9E8-4791-ABE4-6FEC5916661D}"/>
              </a:ext>
            </a:extLst>
          </p:cNvPr>
          <p:cNvGrpSpPr/>
          <p:nvPr/>
        </p:nvGrpSpPr>
        <p:grpSpPr>
          <a:xfrm>
            <a:off x="7698977" y="1368977"/>
            <a:ext cx="285750" cy="285750"/>
            <a:chOff x="11028363" y="771525"/>
            <a:chExt cx="285750" cy="285750"/>
          </a:xfrm>
          <a:solidFill>
            <a:schemeClr val="bg1"/>
          </a:solidFill>
        </p:grpSpPr>
        <p:sp>
          <p:nvSpPr>
            <p:cNvPr id="112" name="Freeform 3620">
              <a:extLst>
                <a:ext uri="{FF2B5EF4-FFF2-40B4-BE49-F238E27FC236}">
                  <a16:creationId xmlns:a16="http://schemas.microsoft.com/office/drawing/2014/main" id="{849DA0EF-7528-4EE0-8C56-4F1997586CED}"/>
                </a:ext>
              </a:extLst>
            </p:cNvPr>
            <p:cNvSpPr>
              <a:spLocks noEditPoints="1"/>
            </p:cNvSpPr>
            <p:nvPr/>
          </p:nvSpPr>
          <p:spPr bwMode="auto">
            <a:xfrm>
              <a:off x="11033125" y="776288"/>
              <a:ext cx="277812" cy="276225"/>
            </a:xfrm>
            <a:custGeom>
              <a:avLst/>
              <a:gdLst>
                <a:gd name="T0" fmla="*/ 158 w 697"/>
                <a:gd name="T1" fmla="*/ 510 h 698"/>
                <a:gd name="T2" fmla="*/ 133 w 697"/>
                <a:gd name="T3" fmla="*/ 481 h 698"/>
                <a:gd name="T4" fmla="*/ 136 w 697"/>
                <a:gd name="T5" fmla="*/ 237 h 698"/>
                <a:gd name="T6" fmla="*/ 167 w 697"/>
                <a:gd name="T7" fmla="*/ 208 h 698"/>
                <a:gd name="T8" fmla="*/ 517 w 697"/>
                <a:gd name="T9" fmla="*/ 206 h 698"/>
                <a:gd name="T10" fmla="*/ 555 w 697"/>
                <a:gd name="T11" fmla="*/ 225 h 698"/>
                <a:gd name="T12" fmla="*/ 565 w 697"/>
                <a:gd name="T13" fmla="*/ 469 h 698"/>
                <a:gd name="T14" fmla="*/ 548 w 697"/>
                <a:gd name="T15" fmla="*/ 504 h 698"/>
                <a:gd name="T16" fmla="*/ 505 w 697"/>
                <a:gd name="T17" fmla="*/ 518 h 698"/>
                <a:gd name="T18" fmla="*/ 550 w 697"/>
                <a:gd name="T19" fmla="*/ 533 h 698"/>
                <a:gd name="T20" fmla="*/ 571 w 697"/>
                <a:gd name="T21" fmla="*/ 533 h 698"/>
                <a:gd name="T22" fmla="*/ 633 w 697"/>
                <a:gd name="T23" fmla="*/ 550 h 698"/>
                <a:gd name="T24" fmla="*/ 669 w 697"/>
                <a:gd name="T25" fmla="*/ 484 h 698"/>
                <a:gd name="T26" fmla="*/ 688 w 697"/>
                <a:gd name="T27" fmla="*/ 427 h 698"/>
                <a:gd name="T28" fmla="*/ 696 w 697"/>
                <a:gd name="T29" fmla="*/ 365 h 698"/>
                <a:gd name="T30" fmla="*/ 693 w 697"/>
                <a:gd name="T31" fmla="*/ 302 h 698"/>
                <a:gd name="T32" fmla="*/ 681 w 697"/>
                <a:gd name="T33" fmla="*/ 242 h 698"/>
                <a:gd name="T34" fmla="*/ 656 w 697"/>
                <a:gd name="T35" fmla="*/ 187 h 698"/>
                <a:gd name="T36" fmla="*/ 582 w 697"/>
                <a:gd name="T37" fmla="*/ 158 h 698"/>
                <a:gd name="T38" fmla="*/ 560 w 697"/>
                <a:gd name="T39" fmla="*/ 167 h 698"/>
                <a:gd name="T40" fmla="*/ 539 w 697"/>
                <a:gd name="T41" fmla="*/ 158 h 698"/>
                <a:gd name="T42" fmla="*/ 530 w 697"/>
                <a:gd name="T43" fmla="*/ 136 h 698"/>
                <a:gd name="T44" fmla="*/ 539 w 697"/>
                <a:gd name="T45" fmla="*/ 116 h 698"/>
                <a:gd name="T46" fmla="*/ 511 w 697"/>
                <a:gd name="T47" fmla="*/ 41 h 698"/>
                <a:gd name="T48" fmla="*/ 456 w 697"/>
                <a:gd name="T49" fmla="*/ 17 h 698"/>
                <a:gd name="T50" fmla="*/ 395 w 697"/>
                <a:gd name="T51" fmla="*/ 4 h 698"/>
                <a:gd name="T52" fmla="*/ 333 w 697"/>
                <a:gd name="T53" fmla="*/ 2 h 698"/>
                <a:gd name="T54" fmla="*/ 271 w 697"/>
                <a:gd name="T55" fmla="*/ 9 h 698"/>
                <a:gd name="T56" fmla="*/ 213 w 697"/>
                <a:gd name="T57" fmla="*/ 29 h 698"/>
                <a:gd name="T58" fmla="*/ 148 w 697"/>
                <a:gd name="T59" fmla="*/ 65 h 698"/>
                <a:gd name="T60" fmla="*/ 164 w 697"/>
                <a:gd name="T61" fmla="*/ 126 h 698"/>
                <a:gd name="T62" fmla="*/ 164 w 697"/>
                <a:gd name="T63" fmla="*/ 148 h 698"/>
                <a:gd name="T64" fmla="*/ 148 w 697"/>
                <a:gd name="T65" fmla="*/ 165 h 698"/>
                <a:gd name="T66" fmla="*/ 124 w 697"/>
                <a:gd name="T67" fmla="*/ 165 h 698"/>
                <a:gd name="T68" fmla="*/ 63 w 697"/>
                <a:gd name="T69" fmla="*/ 148 h 698"/>
                <a:gd name="T70" fmla="*/ 27 w 697"/>
                <a:gd name="T71" fmla="*/ 214 h 698"/>
                <a:gd name="T72" fmla="*/ 9 w 697"/>
                <a:gd name="T73" fmla="*/ 271 h 698"/>
                <a:gd name="T74" fmla="*/ 0 w 697"/>
                <a:gd name="T75" fmla="*/ 333 h 698"/>
                <a:gd name="T76" fmla="*/ 2 w 697"/>
                <a:gd name="T77" fmla="*/ 396 h 698"/>
                <a:gd name="T78" fmla="*/ 17 w 697"/>
                <a:gd name="T79" fmla="*/ 456 h 698"/>
                <a:gd name="T80" fmla="*/ 40 w 697"/>
                <a:gd name="T81" fmla="*/ 511 h 698"/>
                <a:gd name="T82" fmla="*/ 115 w 697"/>
                <a:gd name="T83" fmla="*/ 540 h 698"/>
                <a:gd name="T84" fmla="*/ 136 w 697"/>
                <a:gd name="T85" fmla="*/ 532 h 698"/>
                <a:gd name="T86" fmla="*/ 158 w 697"/>
                <a:gd name="T87" fmla="*/ 540 h 698"/>
                <a:gd name="T88" fmla="*/ 167 w 697"/>
                <a:gd name="T89" fmla="*/ 562 h 698"/>
                <a:gd name="T90" fmla="*/ 158 w 697"/>
                <a:gd name="T91" fmla="*/ 582 h 698"/>
                <a:gd name="T92" fmla="*/ 186 w 697"/>
                <a:gd name="T93" fmla="*/ 658 h 698"/>
                <a:gd name="T94" fmla="*/ 241 w 697"/>
                <a:gd name="T95" fmla="*/ 681 h 698"/>
                <a:gd name="T96" fmla="*/ 302 w 697"/>
                <a:gd name="T97" fmla="*/ 695 h 698"/>
                <a:gd name="T98" fmla="*/ 365 w 697"/>
                <a:gd name="T99" fmla="*/ 698 h 698"/>
                <a:gd name="T100" fmla="*/ 426 w 697"/>
                <a:gd name="T101" fmla="*/ 689 h 698"/>
                <a:gd name="T102" fmla="*/ 484 w 697"/>
                <a:gd name="T103" fmla="*/ 671 h 698"/>
                <a:gd name="T104" fmla="*/ 550 w 697"/>
                <a:gd name="T105" fmla="*/ 635 h 698"/>
                <a:gd name="T106" fmla="*/ 533 w 697"/>
                <a:gd name="T107" fmla="*/ 573 h 698"/>
                <a:gd name="T108" fmla="*/ 533 w 697"/>
                <a:gd name="T109" fmla="*/ 55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7" h="698">
                  <a:moveTo>
                    <a:pt x="193" y="518"/>
                  </a:moveTo>
                  <a:lnTo>
                    <a:pt x="180" y="517"/>
                  </a:lnTo>
                  <a:lnTo>
                    <a:pt x="168" y="514"/>
                  </a:lnTo>
                  <a:lnTo>
                    <a:pt x="158" y="510"/>
                  </a:lnTo>
                  <a:lnTo>
                    <a:pt x="149" y="504"/>
                  </a:lnTo>
                  <a:lnTo>
                    <a:pt x="141" y="497"/>
                  </a:lnTo>
                  <a:lnTo>
                    <a:pt x="136" y="490"/>
                  </a:lnTo>
                  <a:lnTo>
                    <a:pt x="133" y="481"/>
                  </a:lnTo>
                  <a:lnTo>
                    <a:pt x="132" y="470"/>
                  </a:lnTo>
                  <a:lnTo>
                    <a:pt x="132" y="258"/>
                  </a:lnTo>
                  <a:lnTo>
                    <a:pt x="133" y="247"/>
                  </a:lnTo>
                  <a:lnTo>
                    <a:pt x="136" y="237"/>
                  </a:lnTo>
                  <a:lnTo>
                    <a:pt x="141" y="228"/>
                  </a:lnTo>
                  <a:lnTo>
                    <a:pt x="149" y="220"/>
                  </a:lnTo>
                  <a:lnTo>
                    <a:pt x="157" y="214"/>
                  </a:lnTo>
                  <a:lnTo>
                    <a:pt x="167" y="208"/>
                  </a:lnTo>
                  <a:lnTo>
                    <a:pt x="178" y="206"/>
                  </a:lnTo>
                  <a:lnTo>
                    <a:pt x="193" y="205"/>
                  </a:lnTo>
                  <a:lnTo>
                    <a:pt x="505" y="205"/>
                  </a:lnTo>
                  <a:lnTo>
                    <a:pt x="517" y="206"/>
                  </a:lnTo>
                  <a:lnTo>
                    <a:pt x="529" y="208"/>
                  </a:lnTo>
                  <a:lnTo>
                    <a:pt x="539" y="212"/>
                  </a:lnTo>
                  <a:lnTo>
                    <a:pt x="548" y="219"/>
                  </a:lnTo>
                  <a:lnTo>
                    <a:pt x="555" y="225"/>
                  </a:lnTo>
                  <a:lnTo>
                    <a:pt x="560" y="234"/>
                  </a:lnTo>
                  <a:lnTo>
                    <a:pt x="564" y="243"/>
                  </a:lnTo>
                  <a:lnTo>
                    <a:pt x="565" y="253"/>
                  </a:lnTo>
                  <a:lnTo>
                    <a:pt x="565" y="469"/>
                  </a:lnTo>
                  <a:lnTo>
                    <a:pt x="564" y="479"/>
                  </a:lnTo>
                  <a:lnTo>
                    <a:pt x="560" y="490"/>
                  </a:lnTo>
                  <a:lnTo>
                    <a:pt x="555" y="497"/>
                  </a:lnTo>
                  <a:lnTo>
                    <a:pt x="548" y="504"/>
                  </a:lnTo>
                  <a:lnTo>
                    <a:pt x="539" y="510"/>
                  </a:lnTo>
                  <a:lnTo>
                    <a:pt x="529" y="514"/>
                  </a:lnTo>
                  <a:lnTo>
                    <a:pt x="517" y="517"/>
                  </a:lnTo>
                  <a:lnTo>
                    <a:pt x="505" y="518"/>
                  </a:lnTo>
                  <a:lnTo>
                    <a:pt x="193" y="518"/>
                  </a:lnTo>
                  <a:close/>
                  <a:moveTo>
                    <a:pt x="539" y="540"/>
                  </a:moveTo>
                  <a:lnTo>
                    <a:pt x="544" y="536"/>
                  </a:lnTo>
                  <a:lnTo>
                    <a:pt x="550" y="533"/>
                  </a:lnTo>
                  <a:lnTo>
                    <a:pt x="555" y="532"/>
                  </a:lnTo>
                  <a:lnTo>
                    <a:pt x="560" y="532"/>
                  </a:lnTo>
                  <a:lnTo>
                    <a:pt x="566" y="532"/>
                  </a:lnTo>
                  <a:lnTo>
                    <a:pt x="571" y="533"/>
                  </a:lnTo>
                  <a:lnTo>
                    <a:pt x="577" y="536"/>
                  </a:lnTo>
                  <a:lnTo>
                    <a:pt x="582" y="540"/>
                  </a:lnTo>
                  <a:lnTo>
                    <a:pt x="615" y="573"/>
                  </a:lnTo>
                  <a:lnTo>
                    <a:pt x="633" y="550"/>
                  </a:lnTo>
                  <a:lnTo>
                    <a:pt x="650" y="524"/>
                  </a:lnTo>
                  <a:lnTo>
                    <a:pt x="656" y="511"/>
                  </a:lnTo>
                  <a:lnTo>
                    <a:pt x="664" y="499"/>
                  </a:lnTo>
                  <a:lnTo>
                    <a:pt x="669" y="484"/>
                  </a:lnTo>
                  <a:lnTo>
                    <a:pt x="675" y="470"/>
                  </a:lnTo>
                  <a:lnTo>
                    <a:pt x="681" y="456"/>
                  </a:lnTo>
                  <a:lnTo>
                    <a:pt x="684" y="442"/>
                  </a:lnTo>
                  <a:lnTo>
                    <a:pt x="688" y="427"/>
                  </a:lnTo>
                  <a:lnTo>
                    <a:pt x="691" y="411"/>
                  </a:lnTo>
                  <a:lnTo>
                    <a:pt x="693" y="396"/>
                  </a:lnTo>
                  <a:lnTo>
                    <a:pt x="696" y="380"/>
                  </a:lnTo>
                  <a:lnTo>
                    <a:pt x="696" y="365"/>
                  </a:lnTo>
                  <a:lnTo>
                    <a:pt x="697" y="350"/>
                  </a:lnTo>
                  <a:lnTo>
                    <a:pt x="696" y="333"/>
                  </a:lnTo>
                  <a:lnTo>
                    <a:pt x="696" y="318"/>
                  </a:lnTo>
                  <a:lnTo>
                    <a:pt x="693" y="302"/>
                  </a:lnTo>
                  <a:lnTo>
                    <a:pt x="691" y="287"/>
                  </a:lnTo>
                  <a:lnTo>
                    <a:pt x="688" y="271"/>
                  </a:lnTo>
                  <a:lnTo>
                    <a:pt x="684" y="257"/>
                  </a:lnTo>
                  <a:lnTo>
                    <a:pt x="681" y="242"/>
                  </a:lnTo>
                  <a:lnTo>
                    <a:pt x="675" y="228"/>
                  </a:lnTo>
                  <a:lnTo>
                    <a:pt x="669" y="214"/>
                  </a:lnTo>
                  <a:lnTo>
                    <a:pt x="664" y="201"/>
                  </a:lnTo>
                  <a:lnTo>
                    <a:pt x="656" y="187"/>
                  </a:lnTo>
                  <a:lnTo>
                    <a:pt x="650" y="174"/>
                  </a:lnTo>
                  <a:lnTo>
                    <a:pt x="633" y="148"/>
                  </a:lnTo>
                  <a:lnTo>
                    <a:pt x="615" y="125"/>
                  </a:lnTo>
                  <a:lnTo>
                    <a:pt x="582" y="158"/>
                  </a:lnTo>
                  <a:lnTo>
                    <a:pt x="577" y="162"/>
                  </a:lnTo>
                  <a:lnTo>
                    <a:pt x="571" y="165"/>
                  </a:lnTo>
                  <a:lnTo>
                    <a:pt x="566" y="167"/>
                  </a:lnTo>
                  <a:lnTo>
                    <a:pt x="560" y="167"/>
                  </a:lnTo>
                  <a:lnTo>
                    <a:pt x="555" y="166"/>
                  </a:lnTo>
                  <a:lnTo>
                    <a:pt x="550" y="165"/>
                  </a:lnTo>
                  <a:lnTo>
                    <a:pt x="544" y="162"/>
                  </a:lnTo>
                  <a:lnTo>
                    <a:pt x="539" y="158"/>
                  </a:lnTo>
                  <a:lnTo>
                    <a:pt x="535" y="153"/>
                  </a:lnTo>
                  <a:lnTo>
                    <a:pt x="533" y="148"/>
                  </a:lnTo>
                  <a:lnTo>
                    <a:pt x="532" y="143"/>
                  </a:lnTo>
                  <a:lnTo>
                    <a:pt x="530" y="136"/>
                  </a:lnTo>
                  <a:lnTo>
                    <a:pt x="532" y="131"/>
                  </a:lnTo>
                  <a:lnTo>
                    <a:pt x="533" y="126"/>
                  </a:lnTo>
                  <a:lnTo>
                    <a:pt x="535" y="121"/>
                  </a:lnTo>
                  <a:lnTo>
                    <a:pt x="539" y="116"/>
                  </a:lnTo>
                  <a:lnTo>
                    <a:pt x="573" y="83"/>
                  </a:lnTo>
                  <a:lnTo>
                    <a:pt x="550" y="65"/>
                  </a:lnTo>
                  <a:lnTo>
                    <a:pt x="524" y="48"/>
                  </a:lnTo>
                  <a:lnTo>
                    <a:pt x="511" y="41"/>
                  </a:lnTo>
                  <a:lnTo>
                    <a:pt x="497" y="34"/>
                  </a:lnTo>
                  <a:lnTo>
                    <a:pt x="484" y="29"/>
                  </a:lnTo>
                  <a:lnTo>
                    <a:pt x="470" y="22"/>
                  </a:lnTo>
                  <a:lnTo>
                    <a:pt x="456" y="17"/>
                  </a:lnTo>
                  <a:lnTo>
                    <a:pt x="440" y="13"/>
                  </a:lnTo>
                  <a:lnTo>
                    <a:pt x="426" y="9"/>
                  </a:lnTo>
                  <a:lnTo>
                    <a:pt x="411" y="7"/>
                  </a:lnTo>
                  <a:lnTo>
                    <a:pt x="395" y="4"/>
                  </a:lnTo>
                  <a:lnTo>
                    <a:pt x="380" y="2"/>
                  </a:lnTo>
                  <a:lnTo>
                    <a:pt x="365" y="2"/>
                  </a:lnTo>
                  <a:lnTo>
                    <a:pt x="348" y="0"/>
                  </a:lnTo>
                  <a:lnTo>
                    <a:pt x="333" y="2"/>
                  </a:lnTo>
                  <a:lnTo>
                    <a:pt x="317" y="2"/>
                  </a:lnTo>
                  <a:lnTo>
                    <a:pt x="302" y="4"/>
                  </a:lnTo>
                  <a:lnTo>
                    <a:pt x="286" y="7"/>
                  </a:lnTo>
                  <a:lnTo>
                    <a:pt x="271" y="9"/>
                  </a:lnTo>
                  <a:lnTo>
                    <a:pt x="255" y="13"/>
                  </a:lnTo>
                  <a:lnTo>
                    <a:pt x="241" y="17"/>
                  </a:lnTo>
                  <a:lnTo>
                    <a:pt x="227" y="22"/>
                  </a:lnTo>
                  <a:lnTo>
                    <a:pt x="213" y="29"/>
                  </a:lnTo>
                  <a:lnTo>
                    <a:pt x="199" y="34"/>
                  </a:lnTo>
                  <a:lnTo>
                    <a:pt x="186" y="41"/>
                  </a:lnTo>
                  <a:lnTo>
                    <a:pt x="173" y="48"/>
                  </a:lnTo>
                  <a:lnTo>
                    <a:pt x="148" y="65"/>
                  </a:lnTo>
                  <a:lnTo>
                    <a:pt x="124" y="83"/>
                  </a:lnTo>
                  <a:lnTo>
                    <a:pt x="158" y="116"/>
                  </a:lnTo>
                  <a:lnTo>
                    <a:pt x="162" y="121"/>
                  </a:lnTo>
                  <a:lnTo>
                    <a:pt x="164" y="126"/>
                  </a:lnTo>
                  <a:lnTo>
                    <a:pt x="166" y="131"/>
                  </a:lnTo>
                  <a:lnTo>
                    <a:pt x="167" y="136"/>
                  </a:lnTo>
                  <a:lnTo>
                    <a:pt x="166" y="143"/>
                  </a:lnTo>
                  <a:lnTo>
                    <a:pt x="164" y="148"/>
                  </a:lnTo>
                  <a:lnTo>
                    <a:pt x="162" y="153"/>
                  </a:lnTo>
                  <a:lnTo>
                    <a:pt x="158" y="158"/>
                  </a:lnTo>
                  <a:lnTo>
                    <a:pt x="153" y="162"/>
                  </a:lnTo>
                  <a:lnTo>
                    <a:pt x="148" y="165"/>
                  </a:lnTo>
                  <a:lnTo>
                    <a:pt x="142" y="167"/>
                  </a:lnTo>
                  <a:lnTo>
                    <a:pt x="136" y="167"/>
                  </a:lnTo>
                  <a:lnTo>
                    <a:pt x="131" y="166"/>
                  </a:lnTo>
                  <a:lnTo>
                    <a:pt x="124" y="165"/>
                  </a:lnTo>
                  <a:lnTo>
                    <a:pt x="119" y="162"/>
                  </a:lnTo>
                  <a:lnTo>
                    <a:pt x="115" y="158"/>
                  </a:lnTo>
                  <a:lnTo>
                    <a:pt x="82" y="125"/>
                  </a:lnTo>
                  <a:lnTo>
                    <a:pt x="63" y="148"/>
                  </a:lnTo>
                  <a:lnTo>
                    <a:pt x="47" y="174"/>
                  </a:lnTo>
                  <a:lnTo>
                    <a:pt x="40" y="187"/>
                  </a:lnTo>
                  <a:lnTo>
                    <a:pt x="33" y="201"/>
                  </a:lnTo>
                  <a:lnTo>
                    <a:pt x="27" y="214"/>
                  </a:lnTo>
                  <a:lnTo>
                    <a:pt x="22" y="228"/>
                  </a:lnTo>
                  <a:lnTo>
                    <a:pt x="17" y="242"/>
                  </a:lnTo>
                  <a:lnTo>
                    <a:pt x="13" y="257"/>
                  </a:lnTo>
                  <a:lnTo>
                    <a:pt x="9" y="271"/>
                  </a:lnTo>
                  <a:lnTo>
                    <a:pt x="5" y="287"/>
                  </a:lnTo>
                  <a:lnTo>
                    <a:pt x="2" y="302"/>
                  </a:lnTo>
                  <a:lnTo>
                    <a:pt x="1" y="318"/>
                  </a:lnTo>
                  <a:lnTo>
                    <a:pt x="0" y="333"/>
                  </a:lnTo>
                  <a:lnTo>
                    <a:pt x="0" y="350"/>
                  </a:lnTo>
                  <a:lnTo>
                    <a:pt x="0" y="365"/>
                  </a:lnTo>
                  <a:lnTo>
                    <a:pt x="1" y="380"/>
                  </a:lnTo>
                  <a:lnTo>
                    <a:pt x="2" y="396"/>
                  </a:lnTo>
                  <a:lnTo>
                    <a:pt x="5" y="411"/>
                  </a:lnTo>
                  <a:lnTo>
                    <a:pt x="9" y="427"/>
                  </a:lnTo>
                  <a:lnTo>
                    <a:pt x="13" y="442"/>
                  </a:lnTo>
                  <a:lnTo>
                    <a:pt x="17" y="456"/>
                  </a:lnTo>
                  <a:lnTo>
                    <a:pt x="22" y="470"/>
                  </a:lnTo>
                  <a:lnTo>
                    <a:pt x="27" y="484"/>
                  </a:lnTo>
                  <a:lnTo>
                    <a:pt x="33" y="499"/>
                  </a:lnTo>
                  <a:lnTo>
                    <a:pt x="40" y="511"/>
                  </a:lnTo>
                  <a:lnTo>
                    <a:pt x="47" y="524"/>
                  </a:lnTo>
                  <a:lnTo>
                    <a:pt x="63" y="550"/>
                  </a:lnTo>
                  <a:lnTo>
                    <a:pt x="82" y="573"/>
                  </a:lnTo>
                  <a:lnTo>
                    <a:pt x="115" y="540"/>
                  </a:lnTo>
                  <a:lnTo>
                    <a:pt x="119" y="536"/>
                  </a:lnTo>
                  <a:lnTo>
                    <a:pt x="124" y="533"/>
                  </a:lnTo>
                  <a:lnTo>
                    <a:pt x="131" y="532"/>
                  </a:lnTo>
                  <a:lnTo>
                    <a:pt x="136" y="532"/>
                  </a:lnTo>
                  <a:lnTo>
                    <a:pt x="142" y="532"/>
                  </a:lnTo>
                  <a:lnTo>
                    <a:pt x="148" y="533"/>
                  </a:lnTo>
                  <a:lnTo>
                    <a:pt x="153" y="536"/>
                  </a:lnTo>
                  <a:lnTo>
                    <a:pt x="158" y="540"/>
                  </a:lnTo>
                  <a:lnTo>
                    <a:pt x="162" y="545"/>
                  </a:lnTo>
                  <a:lnTo>
                    <a:pt x="164" y="550"/>
                  </a:lnTo>
                  <a:lnTo>
                    <a:pt x="166" y="555"/>
                  </a:lnTo>
                  <a:lnTo>
                    <a:pt x="167" y="562"/>
                  </a:lnTo>
                  <a:lnTo>
                    <a:pt x="166" y="567"/>
                  </a:lnTo>
                  <a:lnTo>
                    <a:pt x="164" y="573"/>
                  </a:lnTo>
                  <a:lnTo>
                    <a:pt x="162" y="578"/>
                  </a:lnTo>
                  <a:lnTo>
                    <a:pt x="158" y="582"/>
                  </a:lnTo>
                  <a:lnTo>
                    <a:pt x="124" y="615"/>
                  </a:lnTo>
                  <a:lnTo>
                    <a:pt x="148" y="635"/>
                  </a:lnTo>
                  <a:lnTo>
                    <a:pt x="173" y="650"/>
                  </a:lnTo>
                  <a:lnTo>
                    <a:pt x="186" y="658"/>
                  </a:lnTo>
                  <a:lnTo>
                    <a:pt x="199" y="664"/>
                  </a:lnTo>
                  <a:lnTo>
                    <a:pt x="213" y="671"/>
                  </a:lnTo>
                  <a:lnTo>
                    <a:pt x="227" y="676"/>
                  </a:lnTo>
                  <a:lnTo>
                    <a:pt x="241" y="681"/>
                  </a:lnTo>
                  <a:lnTo>
                    <a:pt x="255" y="685"/>
                  </a:lnTo>
                  <a:lnTo>
                    <a:pt x="271" y="689"/>
                  </a:lnTo>
                  <a:lnTo>
                    <a:pt x="286" y="693"/>
                  </a:lnTo>
                  <a:lnTo>
                    <a:pt x="302" y="695"/>
                  </a:lnTo>
                  <a:lnTo>
                    <a:pt x="317" y="696"/>
                  </a:lnTo>
                  <a:lnTo>
                    <a:pt x="333" y="698"/>
                  </a:lnTo>
                  <a:lnTo>
                    <a:pt x="348" y="698"/>
                  </a:lnTo>
                  <a:lnTo>
                    <a:pt x="365" y="698"/>
                  </a:lnTo>
                  <a:lnTo>
                    <a:pt x="380" y="696"/>
                  </a:lnTo>
                  <a:lnTo>
                    <a:pt x="395" y="695"/>
                  </a:lnTo>
                  <a:lnTo>
                    <a:pt x="411" y="693"/>
                  </a:lnTo>
                  <a:lnTo>
                    <a:pt x="426" y="689"/>
                  </a:lnTo>
                  <a:lnTo>
                    <a:pt x="440" y="685"/>
                  </a:lnTo>
                  <a:lnTo>
                    <a:pt x="456" y="681"/>
                  </a:lnTo>
                  <a:lnTo>
                    <a:pt x="470" y="676"/>
                  </a:lnTo>
                  <a:lnTo>
                    <a:pt x="484" y="671"/>
                  </a:lnTo>
                  <a:lnTo>
                    <a:pt x="497" y="664"/>
                  </a:lnTo>
                  <a:lnTo>
                    <a:pt x="511" y="658"/>
                  </a:lnTo>
                  <a:lnTo>
                    <a:pt x="524" y="650"/>
                  </a:lnTo>
                  <a:lnTo>
                    <a:pt x="550" y="635"/>
                  </a:lnTo>
                  <a:lnTo>
                    <a:pt x="573" y="615"/>
                  </a:lnTo>
                  <a:lnTo>
                    <a:pt x="539" y="582"/>
                  </a:lnTo>
                  <a:lnTo>
                    <a:pt x="535" y="578"/>
                  </a:lnTo>
                  <a:lnTo>
                    <a:pt x="533" y="573"/>
                  </a:lnTo>
                  <a:lnTo>
                    <a:pt x="532" y="567"/>
                  </a:lnTo>
                  <a:lnTo>
                    <a:pt x="530" y="562"/>
                  </a:lnTo>
                  <a:lnTo>
                    <a:pt x="532" y="555"/>
                  </a:lnTo>
                  <a:lnTo>
                    <a:pt x="533" y="550"/>
                  </a:lnTo>
                  <a:lnTo>
                    <a:pt x="535" y="545"/>
                  </a:lnTo>
                  <a:lnTo>
                    <a:pt x="539" y="5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3621">
              <a:extLst>
                <a:ext uri="{FF2B5EF4-FFF2-40B4-BE49-F238E27FC236}">
                  <a16:creationId xmlns:a16="http://schemas.microsoft.com/office/drawing/2014/main" id="{AD76D8F2-24A8-45C7-93D1-4E507EA27F85}"/>
                </a:ext>
              </a:extLst>
            </p:cNvPr>
            <p:cNvSpPr>
              <a:spLocks/>
            </p:cNvSpPr>
            <p:nvPr/>
          </p:nvSpPr>
          <p:spPr bwMode="auto">
            <a:xfrm>
              <a:off x="11109325" y="885825"/>
              <a:ext cx="123825" cy="71438"/>
            </a:xfrm>
            <a:custGeom>
              <a:avLst/>
              <a:gdLst>
                <a:gd name="T0" fmla="*/ 220 w 312"/>
                <a:gd name="T1" fmla="*/ 82 h 180"/>
                <a:gd name="T2" fmla="*/ 295 w 312"/>
                <a:gd name="T3" fmla="*/ 20 h 180"/>
                <a:gd name="T4" fmla="*/ 299 w 312"/>
                <a:gd name="T5" fmla="*/ 16 h 180"/>
                <a:gd name="T6" fmla="*/ 300 w 312"/>
                <a:gd name="T7" fmla="*/ 13 h 180"/>
                <a:gd name="T8" fmla="*/ 299 w 312"/>
                <a:gd name="T9" fmla="*/ 7 h 180"/>
                <a:gd name="T10" fmla="*/ 296 w 312"/>
                <a:gd name="T11" fmla="*/ 4 h 180"/>
                <a:gd name="T12" fmla="*/ 294 w 312"/>
                <a:gd name="T13" fmla="*/ 1 h 180"/>
                <a:gd name="T14" fmla="*/ 288 w 312"/>
                <a:gd name="T15" fmla="*/ 0 h 180"/>
                <a:gd name="T16" fmla="*/ 285 w 312"/>
                <a:gd name="T17" fmla="*/ 0 h 180"/>
                <a:gd name="T18" fmla="*/ 279 w 312"/>
                <a:gd name="T19" fmla="*/ 2 h 180"/>
                <a:gd name="T20" fmla="*/ 155 w 312"/>
                <a:gd name="T21" fmla="*/ 104 h 180"/>
                <a:gd name="T22" fmla="*/ 30 w 312"/>
                <a:gd name="T23" fmla="*/ 2 h 180"/>
                <a:gd name="T24" fmla="*/ 26 w 312"/>
                <a:gd name="T25" fmla="*/ 0 h 180"/>
                <a:gd name="T26" fmla="*/ 21 w 312"/>
                <a:gd name="T27" fmla="*/ 0 h 180"/>
                <a:gd name="T28" fmla="*/ 18 w 312"/>
                <a:gd name="T29" fmla="*/ 1 h 180"/>
                <a:gd name="T30" fmla="*/ 14 w 312"/>
                <a:gd name="T31" fmla="*/ 4 h 180"/>
                <a:gd name="T32" fmla="*/ 11 w 312"/>
                <a:gd name="T33" fmla="*/ 7 h 180"/>
                <a:gd name="T34" fmla="*/ 11 w 312"/>
                <a:gd name="T35" fmla="*/ 13 h 180"/>
                <a:gd name="T36" fmla="*/ 12 w 312"/>
                <a:gd name="T37" fmla="*/ 16 h 180"/>
                <a:gd name="T38" fmla="*/ 15 w 312"/>
                <a:gd name="T39" fmla="*/ 20 h 180"/>
                <a:gd name="T40" fmla="*/ 91 w 312"/>
                <a:gd name="T41" fmla="*/ 82 h 180"/>
                <a:gd name="T42" fmla="*/ 3 w 312"/>
                <a:gd name="T43" fmla="*/ 159 h 180"/>
                <a:gd name="T44" fmla="*/ 1 w 312"/>
                <a:gd name="T45" fmla="*/ 162 h 180"/>
                <a:gd name="T46" fmla="*/ 0 w 312"/>
                <a:gd name="T47" fmla="*/ 167 h 180"/>
                <a:gd name="T48" fmla="*/ 0 w 312"/>
                <a:gd name="T49" fmla="*/ 172 h 180"/>
                <a:gd name="T50" fmla="*/ 2 w 312"/>
                <a:gd name="T51" fmla="*/ 176 h 180"/>
                <a:gd name="T52" fmla="*/ 6 w 312"/>
                <a:gd name="T53" fmla="*/ 178 h 180"/>
                <a:gd name="T54" fmla="*/ 11 w 312"/>
                <a:gd name="T55" fmla="*/ 180 h 180"/>
                <a:gd name="T56" fmla="*/ 15 w 312"/>
                <a:gd name="T57" fmla="*/ 178 h 180"/>
                <a:gd name="T58" fmla="*/ 19 w 312"/>
                <a:gd name="T59" fmla="*/ 177 h 180"/>
                <a:gd name="T60" fmla="*/ 110 w 312"/>
                <a:gd name="T61" fmla="*/ 97 h 180"/>
                <a:gd name="T62" fmla="*/ 147 w 312"/>
                <a:gd name="T63" fmla="*/ 128 h 180"/>
                <a:gd name="T64" fmla="*/ 151 w 312"/>
                <a:gd name="T65" fmla="*/ 131 h 180"/>
                <a:gd name="T66" fmla="*/ 155 w 312"/>
                <a:gd name="T67" fmla="*/ 132 h 180"/>
                <a:gd name="T68" fmla="*/ 159 w 312"/>
                <a:gd name="T69" fmla="*/ 131 h 180"/>
                <a:gd name="T70" fmla="*/ 163 w 312"/>
                <a:gd name="T71" fmla="*/ 128 h 180"/>
                <a:gd name="T72" fmla="*/ 201 w 312"/>
                <a:gd name="T73" fmla="*/ 97 h 180"/>
                <a:gd name="T74" fmla="*/ 291 w 312"/>
                <a:gd name="T75" fmla="*/ 177 h 180"/>
                <a:gd name="T76" fmla="*/ 295 w 312"/>
                <a:gd name="T77" fmla="*/ 178 h 180"/>
                <a:gd name="T78" fmla="*/ 300 w 312"/>
                <a:gd name="T79" fmla="*/ 180 h 180"/>
                <a:gd name="T80" fmla="*/ 304 w 312"/>
                <a:gd name="T81" fmla="*/ 178 h 180"/>
                <a:gd name="T82" fmla="*/ 309 w 312"/>
                <a:gd name="T83" fmla="*/ 176 h 180"/>
                <a:gd name="T84" fmla="*/ 310 w 312"/>
                <a:gd name="T85" fmla="*/ 172 h 180"/>
                <a:gd name="T86" fmla="*/ 312 w 312"/>
                <a:gd name="T87" fmla="*/ 167 h 180"/>
                <a:gd name="T88" fmla="*/ 310 w 312"/>
                <a:gd name="T89" fmla="*/ 162 h 180"/>
                <a:gd name="T90" fmla="*/ 308 w 312"/>
                <a:gd name="T91" fmla="*/ 159 h 180"/>
                <a:gd name="T92" fmla="*/ 220 w 312"/>
                <a:gd name="T93" fmla="*/ 8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2" h="180">
                  <a:moveTo>
                    <a:pt x="220" y="82"/>
                  </a:moveTo>
                  <a:lnTo>
                    <a:pt x="295" y="20"/>
                  </a:lnTo>
                  <a:lnTo>
                    <a:pt x="299" y="16"/>
                  </a:lnTo>
                  <a:lnTo>
                    <a:pt x="300" y="13"/>
                  </a:lnTo>
                  <a:lnTo>
                    <a:pt x="299" y="7"/>
                  </a:lnTo>
                  <a:lnTo>
                    <a:pt x="296" y="4"/>
                  </a:lnTo>
                  <a:lnTo>
                    <a:pt x="294" y="1"/>
                  </a:lnTo>
                  <a:lnTo>
                    <a:pt x="288" y="0"/>
                  </a:lnTo>
                  <a:lnTo>
                    <a:pt x="285" y="0"/>
                  </a:lnTo>
                  <a:lnTo>
                    <a:pt x="279" y="2"/>
                  </a:lnTo>
                  <a:lnTo>
                    <a:pt x="155" y="104"/>
                  </a:lnTo>
                  <a:lnTo>
                    <a:pt x="30" y="2"/>
                  </a:lnTo>
                  <a:lnTo>
                    <a:pt x="26" y="0"/>
                  </a:lnTo>
                  <a:lnTo>
                    <a:pt x="21" y="0"/>
                  </a:lnTo>
                  <a:lnTo>
                    <a:pt x="18" y="1"/>
                  </a:lnTo>
                  <a:lnTo>
                    <a:pt x="14" y="4"/>
                  </a:lnTo>
                  <a:lnTo>
                    <a:pt x="11" y="7"/>
                  </a:lnTo>
                  <a:lnTo>
                    <a:pt x="11" y="13"/>
                  </a:lnTo>
                  <a:lnTo>
                    <a:pt x="12" y="16"/>
                  </a:lnTo>
                  <a:lnTo>
                    <a:pt x="15" y="20"/>
                  </a:lnTo>
                  <a:lnTo>
                    <a:pt x="91" y="82"/>
                  </a:lnTo>
                  <a:lnTo>
                    <a:pt x="3" y="159"/>
                  </a:lnTo>
                  <a:lnTo>
                    <a:pt x="1" y="162"/>
                  </a:lnTo>
                  <a:lnTo>
                    <a:pt x="0" y="167"/>
                  </a:lnTo>
                  <a:lnTo>
                    <a:pt x="0" y="172"/>
                  </a:lnTo>
                  <a:lnTo>
                    <a:pt x="2" y="176"/>
                  </a:lnTo>
                  <a:lnTo>
                    <a:pt x="6" y="178"/>
                  </a:lnTo>
                  <a:lnTo>
                    <a:pt x="11" y="180"/>
                  </a:lnTo>
                  <a:lnTo>
                    <a:pt x="15" y="178"/>
                  </a:lnTo>
                  <a:lnTo>
                    <a:pt x="19" y="177"/>
                  </a:lnTo>
                  <a:lnTo>
                    <a:pt x="110" y="97"/>
                  </a:lnTo>
                  <a:lnTo>
                    <a:pt x="147" y="128"/>
                  </a:lnTo>
                  <a:lnTo>
                    <a:pt x="151" y="131"/>
                  </a:lnTo>
                  <a:lnTo>
                    <a:pt x="155" y="132"/>
                  </a:lnTo>
                  <a:lnTo>
                    <a:pt x="159" y="131"/>
                  </a:lnTo>
                  <a:lnTo>
                    <a:pt x="163" y="128"/>
                  </a:lnTo>
                  <a:lnTo>
                    <a:pt x="201" y="97"/>
                  </a:lnTo>
                  <a:lnTo>
                    <a:pt x="291" y="177"/>
                  </a:lnTo>
                  <a:lnTo>
                    <a:pt x="295" y="178"/>
                  </a:lnTo>
                  <a:lnTo>
                    <a:pt x="300" y="180"/>
                  </a:lnTo>
                  <a:lnTo>
                    <a:pt x="304" y="178"/>
                  </a:lnTo>
                  <a:lnTo>
                    <a:pt x="309" y="176"/>
                  </a:lnTo>
                  <a:lnTo>
                    <a:pt x="310" y="172"/>
                  </a:lnTo>
                  <a:lnTo>
                    <a:pt x="312" y="167"/>
                  </a:lnTo>
                  <a:lnTo>
                    <a:pt x="310" y="162"/>
                  </a:lnTo>
                  <a:lnTo>
                    <a:pt x="308" y="159"/>
                  </a:lnTo>
                  <a:lnTo>
                    <a:pt x="22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3622">
              <a:extLst>
                <a:ext uri="{FF2B5EF4-FFF2-40B4-BE49-F238E27FC236}">
                  <a16:creationId xmlns:a16="http://schemas.microsoft.com/office/drawing/2014/main" id="{BFC5AFB5-B934-4878-815B-12196286A21C}"/>
                </a:ext>
              </a:extLst>
            </p:cNvPr>
            <p:cNvSpPr>
              <a:spLocks/>
            </p:cNvSpPr>
            <p:nvPr/>
          </p:nvSpPr>
          <p:spPr bwMode="auto">
            <a:xfrm>
              <a:off x="11250613" y="993775"/>
              <a:ext cx="63500" cy="63500"/>
            </a:xfrm>
            <a:custGeom>
              <a:avLst/>
              <a:gdLst>
                <a:gd name="T0" fmla="*/ 21 w 161"/>
                <a:gd name="T1" fmla="*/ 3 h 159"/>
                <a:gd name="T2" fmla="*/ 17 w 161"/>
                <a:gd name="T3" fmla="*/ 0 h 159"/>
                <a:gd name="T4" fmla="*/ 13 w 161"/>
                <a:gd name="T5" fmla="*/ 0 h 159"/>
                <a:gd name="T6" fmla="*/ 8 w 161"/>
                <a:gd name="T7" fmla="*/ 0 h 159"/>
                <a:gd name="T8" fmla="*/ 4 w 161"/>
                <a:gd name="T9" fmla="*/ 3 h 159"/>
                <a:gd name="T10" fmla="*/ 2 w 161"/>
                <a:gd name="T11" fmla="*/ 6 h 159"/>
                <a:gd name="T12" fmla="*/ 0 w 161"/>
                <a:gd name="T13" fmla="*/ 12 h 159"/>
                <a:gd name="T14" fmla="*/ 2 w 161"/>
                <a:gd name="T15" fmla="*/ 15 h 159"/>
                <a:gd name="T16" fmla="*/ 4 w 161"/>
                <a:gd name="T17" fmla="*/ 21 h 159"/>
                <a:gd name="T18" fmla="*/ 140 w 161"/>
                <a:gd name="T19" fmla="*/ 157 h 159"/>
                <a:gd name="T20" fmla="*/ 144 w 161"/>
                <a:gd name="T21" fmla="*/ 159 h 159"/>
                <a:gd name="T22" fmla="*/ 149 w 161"/>
                <a:gd name="T23" fmla="*/ 159 h 159"/>
                <a:gd name="T24" fmla="*/ 153 w 161"/>
                <a:gd name="T25" fmla="*/ 159 h 159"/>
                <a:gd name="T26" fmla="*/ 157 w 161"/>
                <a:gd name="T27" fmla="*/ 157 h 159"/>
                <a:gd name="T28" fmla="*/ 160 w 161"/>
                <a:gd name="T29" fmla="*/ 153 h 159"/>
                <a:gd name="T30" fmla="*/ 161 w 161"/>
                <a:gd name="T31" fmla="*/ 148 h 159"/>
                <a:gd name="T32" fmla="*/ 160 w 161"/>
                <a:gd name="T33" fmla="*/ 144 h 159"/>
                <a:gd name="T34" fmla="*/ 157 w 161"/>
                <a:gd name="T35" fmla="*/ 139 h 159"/>
                <a:gd name="T36" fmla="*/ 21 w 161"/>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59">
                  <a:moveTo>
                    <a:pt x="21" y="3"/>
                  </a:moveTo>
                  <a:lnTo>
                    <a:pt x="17" y="0"/>
                  </a:lnTo>
                  <a:lnTo>
                    <a:pt x="13" y="0"/>
                  </a:lnTo>
                  <a:lnTo>
                    <a:pt x="8" y="0"/>
                  </a:lnTo>
                  <a:lnTo>
                    <a:pt x="4" y="3"/>
                  </a:lnTo>
                  <a:lnTo>
                    <a:pt x="2" y="6"/>
                  </a:lnTo>
                  <a:lnTo>
                    <a:pt x="0" y="12"/>
                  </a:lnTo>
                  <a:lnTo>
                    <a:pt x="2" y="15"/>
                  </a:lnTo>
                  <a:lnTo>
                    <a:pt x="4" y="21"/>
                  </a:lnTo>
                  <a:lnTo>
                    <a:pt x="140" y="157"/>
                  </a:lnTo>
                  <a:lnTo>
                    <a:pt x="144" y="159"/>
                  </a:lnTo>
                  <a:lnTo>
                    <a:pt x="149" y="159"/>
                  </a:lnTo>
                  <a:lnTo>
                    <a:pt x="153" y="159"/>
                  </a:lnTo>
                  <a:lnTo>
                    <a:pt x="157" y="157"/>
                  </a:lnTo>
                  <a:lnTo>
                    <a:pt x="160" y="153"/>
                  </a:lnTo>
                  <a:lnTo>
                    <a:pt x="161" y="148"/>
                  </a:lnTo>
                  <a:lnTo>
                    <a:pt x="160" y="144"/>
                  </a:lnTo>
                  <a:lnTo>
                    <a:pt x="157" y="139"/>
                  </a:ln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3623">
              <a:extLst>
                <a:ext uri="{FF2B5EF4-FFF2-40B4-BE49-F238E27FC236}">
                  <a16:creationId xmlns:a16="http://schemas.microsoft.com/office/drawing/2014/main" id="{6FEA2310-F55A-42DA-913D-4342D4C4A861}"/>
                </a:ext>
              </a:extLst>
            </p:cNvPr>
            <p:cNvSpPr>
              <a:spLocks/>
            </p:cNvSpPr>
            <p:nvPr/>
          </p:nvSpPr>
          <p:spPr bwMode="auto">
            <a:xfrm>
              <a:off x="11028363" y="993775"/>
              <a:ext cx="63500" cy="63500"/>
            </a:xfrm>
            <a:custGeom>
              <a:avLst/>
              <a:gdLst>
                <a:gd name="T0" fmla="*/ 157 w 160"/>
                <a:gd name="T1" fmla="*/ 3 h 159"/>
                <a:gd name="T2" fmla="*/ 153 w 160"/>
                <a:gd name="T3" fmla="*/ 0 h 159"/>
                <a:gd name="T4" fmla="*/ 148 w 160"/>
                <a:gd name="T5" fmla="*/ 0 h 159"/>
                <a:gd name="T6" fmla="*/ 144 w 160"/>
                <a:gd name="T7" fmla="*/ 0 h 159"/>
                <a:gd name="T8" fmla="*/ 139 w 160"/>
                <a:gd name="T9" fmla="*/ 3 h 159"/>
                <a:gd name="T10" fmla="*/ 3 w 160"/>
                <a:gd name="T11" fmla="*/ 139 h 159"/>
                <a:gd name="T12" fmla="*/ 0 w 160"/>
                <a:gd name="T13" fmla="*/ 144 h 159"/>
                <a:gd name="T14" fmla="*/ 0 w 160"/>
                <a:gd name="T15" fmla="*/ 148 h 159"/>
                <a:gd name="T16" fmla="*/ 0 w 160"/>
                <a:gd name="T17" fmla="*/ 153 h 159"/>
                <a:gd name="T18" fmla="*/ 3 w 160"/>
                <a:gd name="T19" fmla="*/ 157 h 159"/>
                <a:gd name="T20" fmla="*/ 7 w 160"/>
                <a:gd name="T21" fmla="*/ 159 h 159"/>
                <a:gd name="T22" fmla="*/ 12 w 160"/>
                <a:gd name="T23" fmla="*/ 159 h 159"/>
                <a:gd name="T24" fmla="*/ 16 w 160"/>
                <a:gd name="T25" fmla="*/ 159 h 159"/>
                <a:gd name="T26" fmla="*/ 21 w 160"/>
                <a:gd name="T27" fmla="*/ 157 h 159"/>
                <a:gd name="T28" fmla="*/ 157 w 160"/>
                <a:gd name="T29" fmla="*/ 21 h 159"/>
                <a:gd name="T30" fmla="*/ 160 w 160"/>
                <a:gd name="T31" fmla="*/ 15 h 159"/>
                <a:gd name="T32" fmla="*/ 160 w 160"/>
                <a:gd name="T33" fmla="*/ 12 h 159"/>
                <a:gd name="T34" fmla="*/ 160 w 160"/>
                <a:gd name="T35" fmla="*/ 6 h 159"/>
                <a:gd name="T36" fmla="*/ 157 w 160"/>
                <a:gd name="T37"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59">
                  <a:moveTo>
                    <a:pt x="157" y="3"/>
                  </a:moveTo>
                  <a:lnTo>
                    <a:pt x="153" y="0"/>
                  </a:lnTo>
                  <a:lnTo>
                    <a:pt x="148" y="0"/>
                  </a:lnTo>
                  <a:lnTo>
                    <a:pt x="144" y="0"/>
                  </a:lnTo>
                  <a:lnTo>
                    <a:pt x="139" y="3"/>
                  </a:lnTo>
                  <a:lnTo>
                    <a:pt x="3" y="139"/>
                  </a:lnTo>
                  <a:lnTo>
                    <a:pt x="0" y="144"/>
                  </a:lnTo>
                  <a:lnTo>
                    <a:pt x="0" y="148"/>
                  </a:lnTo>
                  <a:lnTo>
                    <a:pt x="0" y="153"/>
                  </a:lnTo>
                  <a:lnTo>
                    <a:pt x="3" y="157"/>
                  </a:lnTo>
                  <a:lnTo>
                    <a:pt x="7" y="159"/>
                  </a:lnTo>
                  <a:lnTo>
                    <a:pt x="12" y="159"/>
                  </a:lnTo>
                  <a:lnTo>
                    <a:pt x="16" y="159"/>
                  </a:lnTo>
                  <a:lnTo>
                    <a:pt x="21" y="157"/>
                  </a:lnTo>
                  <a:lnTo>
                    <a:pt x="157" y="21"/>
                  </a:lnTo>
                  <a:lnTo>
                    <a:pt x="160" y="15"/>
                  </a:lnTo>
                  <a:lnTo>
                    <a:pt x="160" y="12"/>
                  </a:lnTo>
                  <a:lnTo>
                    <a:pt x="160" y="6"/>
                  </a:lnTo>
                  <a:lnTo>
                    <a:pt x="157"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3624">
              <a:extLst>
                <a:ext uri="{FF2B5EF4-FFF2-40B4-BE49-F238E27FC236}">
                  <a16:creationId xmlns:a16="http://schemas.microsoft.com/office/drawing/2014/main" id="{A80953AC-975D-4E59-BEC4-4B21BEA83C06}"/>
                </a:ext>
              </a:extLst>
            </p:cNvPr>
            <p:cNvSpPr>
              <a:spLocks/>
            </p:cNvSpPr>
            <p:nvPr/>
          </p:nvSpPr>
          <p:spPr bwMode="auto">
            <a:xfrm>
              <a:off x="11250613" y="771525"/>
              <a:ext cx="63500" cy="63500"/>
            </a:xfrm>
            <a:custGeom>
              <a:avLst/>
              <a:gdLst>
                <a:gd name="T0" fmla="*/ 4 w 161"/>
                <a:gd name="T1" fmla="*/ 156 h 160"/>
                <a:gd name="T2" fmla="*/ 8 w 161"/>
                <a:gd name="T3" fmla="*/ 159 h 160"/>
                <a:gd name="T4" fmla="*/ 12 w 161"/>
                <a:gd name="T5" fmla="*/ 160 h 160"/>
                <a:gd name="T6" fmla="*/ 17 w 161"/>
                <a:gd name="T7" fmla="*/ 159 h 160"/>
                <a:gd name="T8" fmla="*/ 21 w 161"/>
                <a:gd name="T9" fmla="*/ 156 h 160"/>
                <a:gd name="T10" fmla="*/ 157 w 161"/>
                <a:gd name="T11" fmla="*/ 20 h 160"/>
                <a:gd name="T12" fmla="*/ 160 w 161"/>
                <a:gd name="T13" fmla="*/ 16 h 160"/>
                <a:gd name="T14" fmla="*/ 161 w 161"/>
                <a:gd name="T15" fmla="*/ 11 h 160"/>
                <a:gd name="T16" fmla="*/ 160 w 161"/>
                <a:gd name="T17" fmla="*/ 7 h 160"/>
                <a:gd name="T18" fmla="*/ 157 w 161"/>
                <a:gd name="T19" fmla="*/ 4 h 160"/>
                <a:gd name="T20" fmla="*/ 153 w 161"/>
                <a:gd name="T21" fmla="*/ 1 h 160"/>
                <a:gd name="T22" fmla="*/ 149 w 161"/>
                <a:gd name="T23" fmla="*/ 0 h 160"/>
                <a:gd name="T24" fmla="*/ 144 w 161"/>
                <a:gd name="T25" fmla="*/ 1 h 160"/>
                <a:gd name="T26" fmla="*/ 140 w 161"/>
                <a:gd name="T27" fmla="*/ 4 h 160"/>
                <a:gd name="T28" fmla="*/ 4 w 161"/>
                <a:gd name="T29" fmla="*/ 140 h 160"/>
                <a:gd name="T30" fmla="*/ 2 w 161"/>
                <a:gd name="T31" fmla="*/ 144 h 160"/>
                <a:gd name="T32" fmla="*/ 0 w 161"/>
                <a:gd name="T33" fmla="*/ 147 h 160"/>
                <a:gd name="T34" fmla="*/ 2 w 161"/>
                <a:gd name="T35" fmla="*/ 153 h 160"/>
                <a:gd name="T36" fmla="*/ 4 w 161"/>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1" h="160">
                  <a:moveTo>
                    <a:pt x="4" y="156"/>
                  </a:moveTo>
                  <a:lnTo>
                    <a:pt x="8" y="159"/>
                  </a:lnTo>
                  <a:lnTo>
                    <a:pt x="12" y="160"/>
                  </a:lnTo>
                  <a:lnTo>
                    <a:pt x="17" y="159"/>
                  </a:lnTo>
                  <a:lnTo>
                    <a:pt x="21" y="156"/>
                  </a:lnTo>
                  <a:lnTo>
                    <a:pt x="157" y="20"/>
                  </a:lnTo>
                  <a:lnTo>
                    <a:pt x="160" y="16"/>
                  </a:lnTo>
                  <a:lnTo>
                    <a:pt x="161" y="11"/>
                  </a:lnTo>
                  <a:lnTo>
                    <a:pt x="160" y="7"/>
                  </a:lnTo>
                  <a:lnTo>
                    <a:pt x="157" y="4"/>
                  </a:lnTo>
                  <a:lnTo>
                    <a:pt x="153" y="1"/>
                  </a:lnTo>
                  <a:lnTo>
                    <a:pt x="149" y="0"/>
                  </a:lnTo>
                  <a:lnTo>
                    <a:pt x="144" y="1"/>
                  </a:lnTo>
                  <a:lnTo>
                    <a:pt x="140" y="4"/>
                  </a:lnTo>
                  <a:lnTo>
                    <a:pt x="4" y="140"/>
                  </a:lnTo>
                  <a:lnTo>
                    <a:pt x="2" y="144"/>
                  </a:lnTo>
                  <a:lnTo>
                    <a:pt x="0" y="147"/>
                  </a:lnTo>
                  <a:lnTo>
                    <a:pt x="2" y="153"/>
                  </a:lnTo>
                  <a:lnTo>
                    <a:pt x="4"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3625">
              <a:extLst>
                <a:ext uri="{FF2B5EF4-FFF2-40B4-BE49-F238E27FC236}">
                  <a16:creationId xmlns:a16="http://schemas.microsoft.com/office/drawing/2014/main" id="{DCEEE9E8-A5B3-4D81-814B-3132C0A5CC75}"/>
                </a:ext>
              </a:extLst>
            </p:cNvPr>
            <p:cNvSpPr>
              <a:spLocks/>
            </p:cNvSpPr>
            <p:nvPr/>
          </p:nvSpPr>
          <p:spPr bwMode="auto">
            <a:xfrm>
              <a:off x="11028363" y="771525"/>
              <a:ext cx="63500" cy="63500"/>
            </a:xfrm>
            <a:custGeom>
              <a:avLst/>
              <a:gdLst>
                <a:gd name="T0" fmla="*/ 139 w 160"/>
                <a:gd name="T1" fmla="*/ 156 h 160"/>
                <a:gd name="T2" fmla="*/ 144 w 160"/>
                <a:gd name="T3" fmla="*/ 159 h 160"/>
                <a:gd name="T4" fmla="*/ 148 w 160"/>
                <a:gd name="T5" fmla="*/ 160 h 160"/>
                <a:gd name="T6" fmla="*/ 153 w 160"/>
                <a:gd name="T7" fmla="*/ 159 h 160"/>
                <a:gd name="T8" fmla="*/ 157 w 160"/>
                <a:gd name="T9" fmla="*/ 156 h 160"/>
                <a:gd name="T10" fmla="*/ 160 w 160"/>
                <a:gd name="T11" fmla="*/ 153 h 160"/>
                <a:gd name="T12" fmla="*/ 160 w 160"/>
                <a:gd name="T13" fmla="*/ 149 h 160"/>
                <a:gd name="T14" fmla="*/ 160 w 160"/>
                <a:gd name="T15" fmla="*/ 144 h 160"/>
                <a:gd name="T16" fmla="*/ 157 w 160"/>
                <a:gd name="T17" fmla="*/ 140 h 160"/>
                <a:gd name="T18" fmla="*/ 21 w 160"/>
                <a:gd name="T19" fmla="*/ 4 h 160"/>
                <a:gd name="T20" fmla="*/ 16 w 160"/>
                <a:gd name="T21" fmla="*/ 1 h 160"/>
                <a:gd name="T22" fmla="*/ 12 w 160"/>
                <a:gd name="T23" fmla="*/ 0 h 160"/>
                <a:gd name="T24" fmla="*/ 7 w 160"/>
                <a:gd name="T25" fmla="*/ 1 h 160"/>
                <a:gd name="T26" fmla="*/ 3 w 160"/>
                <a:gd name="T27" fmla="*/ 4 h 160"/>
                <a:gd name="T28" fmla="*/ 0 w 160"/>
                <a:gd name="T29" fmla="*/ 7 h 160"/>
                <a:gd name="T30" fmla="*/ 0 w 160"/>
                <a:gd name="T31" fmla="*/ 11 h 160"/>
                <a:gd name="T32" fmla="*/ 0 w 160"/>
                <a:gd name="T33" fmla="*/ 16 h 160"/>
                <a:gd name="T34" fmla="*/ 3 w 160"/>
                <a:gd name="T35" fmla="*/ 20 h 160"/>
                <a:gd name="T36" fmla="*/ 139 w 160"/>
                <a:gd name="T37" fmla="*/ 15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60">
                  <a:moveTo>
                    <a:pt x="139" y="156"/>
                  </a:moveTo>
                  <a:lnTo>
                    <a:pt x="144" y="159"/>
                  </a:lnTo>
                  <a:lnTo>
                    <a:pt x="148" y="160"/>
                  </a:lnTo>
                  <a:lnTo>
                    <a:pt x="153" y="159"/>
                  </a:lnTo>
                  <a:lnTo>
                    <a:pt x="157" y="156"/>
                  </a:lnTo>
                  <a:lnTo>
                    <a:pt x="160" y="153"/>
                  </a:lnTo>
                  <a:lnTo>
                    <a:pt x="160" y="149"/>
                  </a:lnTo>
                  <a:lnTo>
                    <a:pt x="160" y="144"/>
                  </a:lnTo>
                  <a:lnTo>
                    <a:pt x="157" y="140"/>
                  </a:lnTo>
                  <a:lnTo>
                    <a:pt x="21" y="4"/>
                  </a:lnTo>
                  <a:lnTo>
                    <a:pt x="16" y="1"/>
                  </a:lnTo>
                  <a:lnTo>
                    <a:pt x="12" y="0"/>
                  </a:lnTo>
                  <a:lnTo>
                    <a:pt x="7" y="1"/>
                  </a:lnTo>
                  <a:lnTo>
                    <a:pt x="3" y="4"/>
                  </a:lnTo>
                  <a:lnTo>
                    <a:pt x="0" y="7"/>
                  </a:lnTo>
                  <a:lnTo>
                    <a:pt x="0" y="11"/>
                  </a:lnTo>
                  <a:lnTo>
                    <a:pt x="0" y="16"/>
                  </a:lnTo>
                  <a:lnTo>
                    <a:pt x="3" y="20"/>
                  </a:lnTo>
                  <a:lnTo>
                    <a:pt x="13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 name="Group 117" descr="Icon of boxes. ">
            <a:extLst>
              <a:ext uri="{FF2B5EF4-FFF2-40B4-BE49-F238E27FC236}">
                <a16:creationId xmlns:a16="http://schemas.microsoft.com/office/drawing/2014/main" id="{75BF619E-615D-4C1A-A3A1-04DFC90E2F3F}"/>
              </a:ext>
            </a:extLst>
          </p:cNvPr>
          <p:cNvGrpSpPr/>
          <p:nvPr/>
        </p:nvGrpSpPr>
        <p:grpSpPr>
          <a:xfrm>
            <a:off x="11058919" y="1368977"/>
            <a:ext cx="287337" cy="285750"/>
            <a:chOff x="5465763" y="3068638"/>
            <a:chExt cx="287337" cy="285750"/>
          </a:xfrm>
          <a:solidFill>
            <a:schemeClr val="bg1"/>
          </a:solidFill>
        </p:grpSpPr>
        <p:sp>
          <p:nvSpPr>
            <p:cNvPr id="119" name="Freeform 617">
              <a:extLst>
                <a:ext uri="{FF2B5EF4-FFF2-40B4-BE49-F238E27FC236}">
                  <a16:creationId xmlns:a16="http://schemas.microsoft.com/office/drawing/2014/main" id="{01C5157B-D811-44C7-8E5F-D3F25F98966E}"/>
                </a:ext>
              </a:extLst>
            </p:cNvPr>
            <p:cNvSpPr>
              <a:spLocks/>
            </p:cNvSpPr>
            <p:nvPr/>
          </p:nvSpPr>
          <p:spPr bwMode="auto">
            <a:xfrm>
              <a:off x="5564188" y="3068638"/>
              <a:ext cx="119063" cy="38100"/>
            </a:xfrm>
            <a:custGeom>
              <a:avLst/>
              <a:gdLst>
                <a:gd name="T0" fmla="*/ 375 w 375"/>
                <a:gd name="T1" fmla="*/ 62 h 120"/>
                <a:gd name="T2" fmla="*/ 374 w 375"/>
                <a:gd name="T3" fmla="*/ 62 h 120"/>
                <a:gd name="T4" fmla="*/ 373 w 375"/>
                <a:gd name="T5" fmla="*/ 61 h 120"/>
                <a:gd name="T6" fmla="*/ 193 w 375"/>
                <a:gd name="T7" fmla="*/ 1 h 120"/>
                <a:gd name="T8" fmla="*/ 188 w 375"/>
                <a:gd name="T9" fmla="*/ 0 h 120"/>
                <a:gd name="T10" fmla="*/ 183 w 375"/>
                <a:gd name="T11" fmla="*/ 1 h 120"/>
                <a:gd name="T12" fmla="*/ 2 w 375"/>
                <a:gd name="T13" fmla="*/ 61 h 120"/>
                <a:gd name="T14" fmla="*/ 1 w 375"/>
                <a:gd name="T15" fmla="*/ 62 h 120"/>
                <a:gd name="T16" fmla="*/ 0 w 375"/>
                <a:gd name="T17" fmla="*/ 62 h 120"/>
                <a:gd name="T18" fmla="*/ 188 w 375"/>
                <a:gd name="T19" fmla="*/ 120 h 120"/>
                <a:gd name="T20" fmla="*/ 375 w 375"/>
                <a:gd name="T21"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5" h="120">
                  <a:moveTo>
                    <a:pt x="375" y="62"/>
                  </a:moveTo>
                  <a:lnTo>
                    <a:pt x="374" y="62"/>
                  </a:lnTo>
                  <a:lnTo>
                    <a:pt x="373" y="61"/>
                  </a:lnTo>
                  <a:lnTo>
                    <a:pt x="193" y="1"/>
                  </a:lnTo>
                  <a:lnTo>
                    <a:pt x="188" y="0"/>
                  </a:lnTo>
                  <a:lnTo>
                    <a:pt x="183" y="1"/>
                  </a:lnTo>
                  <a:lnTo>
                    <a:pt x="2" y="61"/>
                  </a:lnTo>
                  <a:lnTo>
                    <a:pt x="1" y="62"/>
                  </a:lnTo>
                  <a:lnTo>
                    <a:pt x="0" y="62"/>
                  </a:lnTo>
                  <a:lnTo>
                    <a:pt x="188" y="120"/>
                  </a:lnTo>
                  <a:lnTo>
                    <a:pt x="375"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618">
              <a:extLst>
                <a:ext uri="{FF2B5EF4-FFF2-40B4-BE49-F238E27FC236}">
                  <a16:creationId xmlns:a16="http://schemas.microsoft.com/office/drawing/2014/main" id="{90385080-F77C-4175-BA14-BE696271A7ED}"/>
                </a:ext>
              </a:extLst>
            </p:cNvPr>
            <p:cNvSpPr>
              <a:spLocks/>
            </p:cNvSpPr>
            <p:nvPr/>
          </p:nvSpPr>
          <p:spPr bwMode="auto">
            <a:xfrm>
              <a:off x="5629275" y="3097213"/>
              <a:ext cx="57150" cy="93663"/>
            </a:xfrm>
            <a:custGeom>
              <a:avLst/>
              <a:gdLst>
                <a:gd name="T0" fmla="*/ 181 w 181"/>
                <a:gd name="T1" fmla="*/ 210 h 295"/>
                <a:gd name="T2" fmla="*/ 181 w 181"/>
                <a:gd name="T3" fmla="*/ 0 h 295"/>
                <a:gd name="T4" fmla="*/ 0 w 181"/>
                <a:gd name="T5" fmla="*/ 56 h 295"/>
                <a:gd name="T6" fmla="*/ 0 w 181"/>
                <a:gd name="T7" fmla="*/ 295 h 295"/>
                <a:gd name="T8" fmla="*/ 171 w 181"/>
                <a:gd name="T9" fmla="*/ 224 h 295"/>
                <a:gd name="T10" fmla="*/ 174 w 181"/>
                <a:gd name="T11" fmla="*/ 222 h 295"/>
                <a:gd name="T12" fmla="*/ 178 w 181"/>
                <a:gd name="T13" fmla="*/ 219 h 295"/>
                <a:gd name="T14" fmla="*/ 180 w 181"/>
                <a:gd name="T15" fmla="*/ 215 h 295"/>
                <a:gd name="T16" fmla="*/ 181 w 181"/>
                <a:gd name="T17" fmla="*/ 2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181" y="210"/>
                  </a:moveTo>
                  <a:lnTo>
                    <a:pt x="181" y="0"/>
                  </a:lnTo>
                  <a:lnTo>
                    <a:pt x="0" y="56"/>
                  </a:lnTo>
                  <a:lnTo>
                    <a:pt x="0" y="295"/>
                  </a:lnTo>
                  <a:lnTo>
                    <a:pt x="171" y="224"/>
                  </a:lnTo>
                  <a:lnTo>
                    <a:pt x="174" y="222"/>
                  </a:lnTo>
                  <a:lnTo>
                    <a:pt x="178" y="219"/>
                  </a:lnTo>
                  <a:lnTo>
                    <a:pt x="180" y="215"/>
                  </a:lnTo>
                  <a:lnTo>
                    <a:pt x="181"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619">
              <a:extLst>
                <a:ext uri="{FF2B5EF4-FFF2-40B4-BE49-F238E27FC236}">
                  <a16:creationId xmlns:a16="http://schemas.microsoft.com/office/drawing/2014/main" id="{B5ABC7AD-DBA6-420E-8EDC-F8D70A03499B}"/>
                </a:ext>
              </a:extLst>
            </p:cNvPr>
            <p:cNvSpPr>
              <a:spLocks/>
            </p:cNvSpPr>
            <p:nvPr/>
          </p:nvSpPr>
          <p:spPr bwMode="auto">
            <a:xfrm>
              <a:off x="5562600" y="3097213"/>
              <a:ext cx="57150" cy="93663"/>
            </a:xfrm>
            <a:custGeom>
              <a:avLst/>
              <a:gdLst>
                <a:gd name="T0" fmla="*/ 9 w 181"/>
                <a:gd name="T1" fmla="*/ 224 h 295"/>
                <a:gd name="T2" fmla="*/ 181 w 181"/>
                <a:gd name="T3" fmla="*/ 295 h 295"/>
                <a:gd name="T4" fmla="*/ 181 w 181"/>
                <a:gd name="T5" fmla="*/ 56 h 295"/>
                <a:gd name="T6" fmla="*/ 0 w 181"/>
                <a:gd name="T7" fmla="*/ 0 h 295"/>
                <a:gd name="T8" fmla="*/ 0 w 181"/>
                <a:gd name="T9" fmla="*/ 210 h 295"/>
                <a:gd name="T10" fmla="*/ 0 w 181"/>
                <a:gd name="T11" fmla="*/ 215 h 295"/>
                <a:gd name="T12" fmla="*/ 2 w 181"/>
                <a:gd name="T13" fmla="*/ 219 h 295"/>
                <a:gd name="T14" fmla="*/ 6 w 181"/>
                <a:gd name="T15" fmla="*/ 222 h 295"/>
                <a:gd name="T16" fmla="*/ 9 w 181"/>
                <a:gd name="T17" fmla="*/ 2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95">
                  <a:moveTo>
                    <a:pt x="9" y="224"/>
                  </a:moveTo>
                  <a:lnTo>
                    <a:pt x="181" y="295"/>
                  </a:lnTo>
                  <a:lnTo>
                    <a:pt x="181" y="56"/>
                  </a:lnTo>
                  <a:lnTo>
                    <a:pt x="0" y="0"/>
                  </a:lnTo>
                  <a:lnTo>
                    <a:pt x="0" y="210"/>
                  </a:lnTo>
                  <a:lnTo>
                    <a:pt x="0" y="215"/>
                  </a:lnTo>
                  <a:lnTo>
                    <a:pt x="2" y="219"/>
                  </a:lnTo>
                  <a:lnTo>
                    <a:pt x="6" y="222"/>
                  </a:lnTo>
                  <a:lnTo>
                    <a:pt x="9"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620">
              <a:extLst>
                <a:ext uri="{FF2B5EF4-FFF2-40B4-BE49-F238E27FC236}">
                  <a16:creationId xmlns:a16="http://schemas.microsoft.com/office/drawing/2014/main" id="{9AF2E18D-3033-4D0D-B36E-B08820967CFC}"/>
                </a:ext>
              </a:extLst>
            </p:cNvPr>
            <p:cNvSpPr>
              <a:spLocks/>
            </p:cNvSpPr>
            <p:nvPr/>
          </p:nvSpPr>
          <p:spPr bwMode="auto">
            <a:xfrm>
              <a:off x="5705475" y="3217863"/>
              <a:ext cx="47625" cy="77788"/>
            </a:xfrm>
            <a:custGeom>
              <a:avLst/>
              <a:gdLst>
                <a:gd name="T0" fmla="*/ 0 w 150"/>
                <a:gd name="T1" fmla="*/ 67 h 249"/>
                <a:gd name="T2" fmla="*/ 0 w 150"/>
                <a:gd name="T3" fmla="*/ 249 h 249"/>
                <a:gd name="T4" fmla="*/ 141 w 150"/>
                <a:gd name="T5" fmla="*/ 177 h 249"/>
                <a:gd name="T6" fmla="*/ 146 w 150"/>
                <a:gd name="T7" fmla="*/ 175 h 249"/>
                <a:gd name="T8" fmla="*/ 148 w 150"/>
                <a:gd name="T9" fmla="*/ 171 h 249"/>
                <a:gd name="T10" fmla="*/ 149 w 150"/>
                <a:gd name="T11" fmla="*/ 168 h 249"/>
                <a:gd name="T12" fmla="*/ 150 w 150"/>
                <a:gd name="T13" fmla="*/ 164 h 249"/>
                <a:gd name="T14" fmla="*/ 150 w 150"/>
                <a:gd name="T15" fmla="*/ 0 h 249"/>
                <a:gd name="T16" fmla="*/ 0 w 150"/>
                <a:gd name="T17" fmla="*/ 6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49">
                  <a:moveTo>
                    <a:pt x="0" y="67"/>
                  </a:moveTo>
                  <a:lnTo>
                    <a:pt x="0" y="249"/>
                  </a:lnTo>
                  <a:lnTo>
                    <a:pt x="141" y="177"/>
                  </a:lnTo>
                  <a:lnTo>
                    <a:pt x="146" y="175"/>
                  </a:lnTo>
                  <a:lnTo>
                    <a:pt x="148" y="171"/>
                  </a:lnTo>
                  <a:lnTo>
                    <a:pt x="149" y="168"/>
                  </a:lnTo>
                  <a:lnTo>
                    <a:pt x="150" y="164"/>
                  </a:lnTo>
                  <a:lnTo>
                    <a:pt x="150" y="0"/>
                  </a:ln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621">
              <a:extLst>
                <a:ext uri="{FF2B5EF4-FFF2-40B4-BE49-F238E27FC236}">
                  <a16:creationId xmlns:a16="http://schemas.microsoft.com/office/drawing/2014/main" id="{10DED026-CA17-4314-AA7F-A291474A64A7}"/>
                </a:ext>
              </a:extLst>
            </p:cNvPr>
            <p:cNvSpPr>
              <a:spLocks/>
            </p:cNvSpPr>
            <p:nvPr/>
          </p:nvSpPr>
          <p:spPr bwMode="auto">
            <a:xfrm>
              <a:off x="5656263" y="3192463"/>
              <a:ext cx="88900" cy="38100"/>
            </a:xfrm>
            <a:custGeom>
              <a:avLst/>
              <a:gdLst>
                <a:gd name="T0" fmla="*/ 146 w 281"/>
                <a:gd name="T1" fmla="*/ 2 h 120"/>
                <a:gd name="T2" fmla="*/ 143 w 281"/>
                <a:gd name="T3" fmla="*/ 0 h 120"/>
                <a:gd name="T4" fmla="*/ 141 w 281"/>
                <a:gd name="T5" fmla="*/ 0 h 120"/>
                <a:gd name="T6" fmla="*/ 138 w 281"/>
                <a:gd name="T7" fmla="*/ 0 h 120"/>
                <a:gd name="T8" fmla="*/ 134 w 281"/>
                <a:gd name="T9" fmla="*/ 2 h 120"/>
                <a:gd name="T10" fmla="*/ 0 w 281"/>
                <a:gd name="T11" fmla="*/ 55 h 120"/>
                <a:gd name="T12" fmla="*/ 141 w 281"/>
                <a:gd name="T13" fmla="*/ 120 h 120"/>
                <a:gd name="T14" fmla="*/ 281 w 281"/>
                <a:gd name="T15" fmla="*/ 55 h 120"/>
                <a:gd name="T16" fmla="*/ 146 w 281"/>
                <a:gd name="T17"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1" h="120">
                  <a:moveTo>
                    <a:pt x="146" y="2"/>
                  </a:moveTo>
                  <a:lnTo>
                    <a:pt x="143" y="0"/>
                  </a:lnTo>
                  <a:lnTo>
                    <a:pt x="141" y="0"/>
                  </a:lnTo>
                  <a:lnTo>
                    <a:pt x="138" y="0"/>
                  </a:lnTo>
                  <a:lnTo>
                    <a:pt x="134" y="2"/>
                  </a:lnTo>
                  <a:lnTo>
                    <a:pt x="0" y="55"/>
                  </a:lnTo>
                  <a:lnTo>
                    <a:pt x="141" y="120"/>
                  </a:lnTo>
                  <a:lnTo>
                    <a:pt x="281" y="55"/>
                  </a:lnTo>
                  <a:lnTo>
                    <a:pt x="1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622">
              <a:extLst>
                <a:ext uri="{FF2B5EF4-FFF2-40B4-BE49-F238E27FC236}">
                  <a16:creationId xmlns:a16="http://schemas.microsoft.com/office/drawing/2014/main" id="{AC238F9B-3904-4E03-9BCD-C8546D347A83}"/>
                </a:ext>
              </a:extLst>
            </p:cNvPr>
            <p:cNvSpPr>
              <a:spLocks/>
            </p:cNvSpPr>
            <p:nvPr/>
          </p:nvSpPr>
          <p:spPr bwMode="auto">
            <a:xfrm>
              <a:off x="5648325" y="3217863"/>
              <a:ext cx="47625" cy="77788"/>
            </a:xfrm>
            <a:custGeom>
              <a:avLst/>
              <a:gdLst>
                <a:gd name="T0" fmla="*/ 0 w 151"/>
                <a:gd name="T1" fmla="*/ 164 h 249"/>
                <a:gd name="T2" fmla="*/ 1 w 151"/>
                <a:gd name="T3" fmla="*/ 167 h 249"/>
                <a:gd name="T4" fmla="*/ 2 w 151"/>
                <a:gd name="T5" fmla="*/ 171 h 249"/>
                <a:gd name="T6" fmla="*/ 5 w 151"/>
                <a:gd name="T7" fmla="*/ 175 h 249"/>
                <a:gd name="T8" fmla="*/ 8 w 151"/>
                <a:gd name="T9" fmla="*/ 177 h 249"/>
                <a:gd name="T10" fmla="*/ 151 w 151"/>
                <a:gd name="T11" fmla="*/ 249 h 249"/>
                <a:gd name="T12" fmla="*/ 151 w 151"/>
                <a:gd name="T13" fmla="*/ 67 h 249"/>
                <a:gd name="T14" fmla="*/ 0 w 151"/>
                <a:gd name="T15" fmla="*/ 0 h 249"/>
                <a:gd name="T16" fmla="*/ 0 w 151"/>
                <a:gd name="T17" fmla="*/ 16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9">
                  <a:moveTo>
                    <a:pt x="0" y="164"/>
                  </a:moveTo>
                  <a:lnTo>
                    <a:pt x="1" y="167"/>
                  </a:lnTo>
                  <a:lnTo>
                    <a:pt x="2" y="171"/>
                  </a:lnTo>
                  <a:lnTo>
                    <a:pt x="5" y="175"/>
                  </a:lnTo>
                  <a:lnTo>
                    <a:pt x="8" y="177"/>
                  </a:lnTo>
                  <a:lnTo>
                    <a:pt x="151" y="249"/>
                  </a:lnTo>
                  <a:lnTo>
                    <a:pt x="151" y="67"/>
                  </a:lnTo>
                  <a:lnTo>
                    <a:pt x="0" y="0"/>
                  </a:lnTo>
                  <a:lnTo>
                    <a:pt x="0"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23">
              <a:extLst>
                <a:ext uri="{FF2B5EF4-FFF2-40B4-BE49-F238E27FC236}">
                  <a16:creationId xmlns:a16="http://schemas.microsoft.com/office/drawing/2014/main" id="{19E2AFFE-6F2F-4A41-BE44-30D95498EF5A}"/>
                </a:ext>
              </a:extLst>
            </p:cNvPr>
            <p:cNvSpPr>
              <a:spLocks/>
            </p:cNvSpPr>
            <p:nvPr/>
          </p:nvSpPr>
          <p:spPr bwMode="auto">
            <a:xfrm>
              <a:off x="5475288" y="3201988"/>
              <a:ext cx="144463" cy="47625"/>
            </a:xfrm>
            <a:custGeom>
              <a:avLst/>
              <a:gdLst>
                <a:gd name="T0" fmla="*/ 231 w 452"/>
                <a:gd name="T1" fmla="*/ 2 h 151"/>
                <a:gd name="T2" fmla="*/ 225 w 452"/>
                <a:gd name="T3" fmla="*/ 0 h 151"/>
                <a:gd name="T4" fmla="*/ 221 w 452"/>
                <a:gd name="T5" fmla="*/ 2 h 151"/>
                <a:gd name="T6" fmla="*/ 0 w 452"/>
                <a:gd name="T7" fmla="*/ 70 h 151"/>
                <a:gd name="T8" fmla="*/ 225 w 452"/>
                <a:gd name="T9" fmla="*/ 151 h 151"/>
                <a:gd name="T10" fmla="*/ 452 w 452"/>
                <a:gd name="T11" fmla="*/ 70 h 151"/>
                <a:gd name="T12" fmla="*/ 231 w 452"/>
                <a:gd name="T13" fmla="*/ 2 h 151"/>
              </a:gdLst>
              <a:ahLst/>
              <a:cxnLst>
                <a:cxn ang="0">
                  <a:pos x="T0" y="T1"/>
                </a:cxn>
                <a:cxn ang="0">
                  <a:pos x="T2" y="T3"/>
                </a:cxn>
                <a:cxn ang="0">
                  <a:pos x="T4" y="T5"/>
                </a:cxn>
                <a:cxn ang="0">
                  <a:pos x="T6" y="T7"/>
                </a:cxn>
                <a:cxn ang="0">
                  <a:pos x="T8" y="T9"/>
                </a:cxn>
                <a:cxn ang="0">
                  <a:pos x="T10" y="T11"/>
                </a:cxn>
                <a:cxn ang="0">
                  <a:pos x="T12" y="T13"/>
                </a:cxn>
              </a:cxnLst>
              <a:rect l="0" t="0" r="r" b="b"/>
              <a:pathLst>
                <a:path w="452" h="151">
                  <a:moveTo>
                    <a:pt x="231" y="2"/>
                  </a:moveTo>
                  <a:lnTo>
                    <a:pt x="225" y="0"/>
                  </a:lnTo>
                  <a:lnTo>
                    <a:pt x="221" y="2"/>
                  </a:lnTo>
                  <a:lnTo>
                    <a:pt x="0" y="70"/>
                  </a:lnTo>
                  <a:lnTo>
                    <a:pt x="225" y="151"/>
                  </a:lnTo>
                  <a:lnTo>
                    <a:pt x="452" y="70"/>
                  </a:lnTo>
                  <a:lnTo>
                    <a:pt x="23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624">
              <a:extLst>
                <a:ext uri="{FF2B5EF4-FFF2-40B4-BE49-F238E27FC236}">
                  <a16:creationId xmlns:a16="http://schemas.microsoft.com/office/drawing/2014/main" id="{5BB7C855-93D5-43D5-9ED8-FD815B08E3D7}"/>
                </a:ext>
              </a:extLst>
            </p:cNvPr>
            <p:cNvSpPr>
              <a:spLocks/>
            </p:cNvSpPr>
            <p:nvPr/>
          </p:nvSpPr>
          <p:spPr bwMode="auto">
            <a:xfrm>
              <a:off x="5465763" y="3230563"/>
              <a:ext cx="76200" cy="123825"/>
            </a:xfrm>
            <a:custGeom>
              <a:avLst/>
              <a:gdLst>
                <a:gd name="T0" fmla="*/ 0 w 240"/>
                <a:gd name="T1" fmla="*/ 285 h 386"/>
                <a:gd name="T2" fmla="*/ 1 w 240"/>
                <a:gd name="T3" fmla="*/ 289 h 386"/>
                <a:gd name="T4" fmla="*/ 2 w 240"/>
                <a:gd name="T5" fmla="*/ 294 h 386"/>
                <a:gd name="T6" fmla="*/ 5 w 240"/>
                <a:gd name="T7" fmla="*/ 297 h 386"/>
                <a:gd name="T8" fmla="*/ 10 w 240"/>
                <a:gd name="T9" fmla="*/ 299 h 386"/>
                <a:gd name="T10" fmla="*/ 240 w 240"/>
                <a:gd name="T11" fmla="*/ 386 h 386"/>
                <a:gd name="T12" fmla="*/ 240 w 240"/>
                <a:gd name="T13" fmla="*/ 84 h 386"/>
                <a:gd name="T14" fmla="*/ 0 w 240"/>
                <a:gd name="T15" fmla="*/ 0 h 386"/>
                <a:gd name="T16" fmla="*/ 0 w 240"/>
                <a:gd name="T17" fmla="*/ 2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86">
                  <a:moveTo>
                    <a:pt x="0" y="285"/>
                  </a:moveTo>
                  <a:lnTo>
                    <a:pt x="1" y="289"/>
                  </a:lnTo>
                  <a:lnTo>
                    <a:pt x="2" y="294"/>
                  </a:lnTo>
                  <a:lnTo>
                    <a:pt x="5" y="297"/>
                  </a:lnTo>
                  <a:lnTo>
                    <a:pt x="10" y="299"/>
                  </a:lnTo>
                  <a:lnTo>
                    <a:pt x="240" y="386"/>
                  </a:lnTo>
                  <a:lnTo>
                    <a:pt x="240" y="84"/>
                  </a:lnTo>
                  <a:lnTo>
                    <a:pt x="0" y="0"/>
                  </a:lnTo>
                  <a:lnTo>
                    <a:pt x="0"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625">
              <a:extLst>
                <a:ext uri="{FF2B5EF4-FFF2-40B4-BE49-F238E27FC236}">
                  <a16:creationId xmlns:a16="http://schemas.microsoft.com/office/drawing/2014/main" id="{AE6F08CF-736A-40B8-AEB8-D64B67F37878}"/>
                </a:ext>
              </a:extLst>
            </p:cNvPr>
            <p:cNvSpPr>
              <a:spLocks/>
            </p:cNvSpPr>
            <p:nvPr/>
          </p:nvSpPr>
          <p:spPr bwMode="auto">
            <a:xfrm>
              <a:off x="5553075" y="3230563"/>
              <a:ext cx="76200" cy="123825"/>
            </a:xfrm>
            <a:custGeom>
              <a:avLst/>
              <a:gdLst>
                <a:gd name="T0" fmla="*/ 0 w 241"/>
                <a:gd name="T1" fmla="*/ 386 h 386"/>
                <a:gd name="T2" fmla="*/ 231 w 241"/>
                <a:gd name="T3" fmla="*/ 299 h 386"/>
                <a:gd name="T4" fmla="*/ 235 w 241"/>
                <a:gd name="T5" fmla="*/ 297 h 386"/>
                <a:gd name="T6" fmla="*/ 238 w 241"/>
                <a:gd name="T7" fmla="*/ 294 h 386"/>
                <a:gd name="T8" fmla="*/ 239 w 241"/>
                <a:gd name="T9" fmla="*/ 289 h 386"/>
                <a:gd name="T10" fmla="*/ 241 w 241"/>
                <a:gd name="T11" fmla="*/ 285 h 386"/>
                <a:gd name="T12" fmla="*/ 241 w 241"/>
                <a:gd name="T13" fmla="*/ 0 h 386"/>
                <a:gd name="T14" fmla="*/ 0 w 241"/>
                <a:gd name="T15" fmla="*/ 84 h 386"/>
                <a:gd name="T16" fmla="*/ 0 w 241"/>
                <a:gd name="T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 h="386">
                  <a:moveTo>
                    <a:pt x="0" y="386"/>
                  </a:moveTo>
                  <a:lnTo>
                    <a:pt x="231" y="299"/>
                  </a:lnTo>
                  <a:lnTo>
                    <a:pt x="235" y="297"/>
                  </a:lnTo>
                  <a:lnTo>
                    <a:pt x="238" y="294"/>
                  </a:lnTo>
                  <a:lnTo>
                    <a:pt x="239" y="289"/>
                  </a:lnTo>
                  <a:lnTo>
                    <a:pt x="241" y="285"/>
                  </a:lnTo>
                  <a:lnTo>
                    <a:pt x="241" y="0"/>
                  </a:lnTo>
                  <a:lnTo>
                    <a:pt x="0" y="84"/>
                  </a:lnTo>
                  <a:lnTo>
                    <a:pt x="0" y="3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8" name="Group 127" descr="Icon of human being and speech bubble. ">
            <a:extLst>
              <a:ext uri="{FF2B5EF4-FFF2-40B4-BE49-F238E27FC236}">
                <a16:creationId xmlns:a16="http://schemas.microsoft.com/office/drawing/2014/main" id="{E7EE81F4-E278-4BA7-8923-0D6DD1FEBDFA}"/>
              </a:ext>
            </a:extLst>
          </p:cNvPr>
          <p:cNvGrpSpPr/>
          <p:nvPr/>
        </p:nvGrpSpPr>
        <p:grpSpPr>
          <a:xfrm>
            <a:off x="9918300" y="1368977"/>
            <a:ext cx="284163" cy="285751"/>
            <a:chOff x="3171788" y="779462"/>
            <a:chExt cx="284163" cy="285751"/>
          </a:xfrm>
          <a:solidFill>
            <a:schemeClr val="bg1"/>
          </a:solidFill>
        </p:grpSpPr>
        <p:sp>
          <p:nvSpPr>
            <p:cNvPr id="129" name="Freeform 2993">
              <a:extLst>
                <a:ext uri="{FF2B5EF4-FFF2-40B4-BE49-F238E27FC236}">
                  <a16:creationId xmlns:a16="http://schemas.microsoft.com/office/drawing/2014/main" id="{DA50A160-1A41-427D-BA06-CB32B8C49A81}"/>
                </a:ext>
              </a:extLst>
            </p:cNvPr>
            <p:cNvSpPr>
              <a:spLocks noEditPoints="1"/>
            </p:cNvSpPr>
            <p:nvPr/>
          </p:nvSpPr>
          <p:spPr bwMode="auto">
            <a:xfrm>
              <a:off x="3290851" y="779462"/>
              <a:ext cx="165100" cy="196850"/>
            </a:xfrm>
            <a:custGeom>
              <a:avLst/>
              <a:gdLst>
                <a:gd name="T0" fmla="*/ 291 w 416"/>
                <a:gd name="T1" fmla="*/ 221 h 493"/>
                <a:gd name="T2" fmla="*/ 339 w 416"/>
                <a:gd name="T3" fmla="*/ 173 h 493"/>
                <a:gd name="T4" fmla="*/ 242 w 416"/>
                <a:gd name="T5" fmla="*/ 221 h 493"/>
                <a:gd name="T6" fmla="*/ 195 w 416"/>
                <a:gd name="T7" fmla="*/ 173 h 493"/>
                <a:gd name="T8" fmla="*/ 242 w 416"/>
                <a:gd name="T9" fmla="*/ 221 h 493"/>
                <a:gd name="T10" fmla="*/ 99 w 416"/>
                <a:gd name="T11" fmla="*/ 221 h 493"/>
                <a:gd name="T12" fmla="*/ 147 w 416"/>
                <a:gd name="T13" fmla="*/ 173 h 493"/>
                <a:gd name="T14" fmla="*/ 208 w 416"/>
                <a:gd name="T15" fmla="*/ 0 h 493"/>
                <a:gd name="T16" fmla="*/ 166 w 416"/>
                <a:gd name="T17" fmla="*/ 3 h 493"/>
                <a:gd name="T18" fmla="*/ 127 w 416"/>
                <a:gd name="T19" fmla="*/ 15 h 493"/>
                <a:gd name="T20" fmla="*/ 92 w 416"/>
                <a:gd name="T21" fmla="*/ 33 h 493"/>
                <a:gd name="T22" fmla="*/ 61 w 416"/>
                <a:gd name="T23" fmla="*/ 57 h 493"/>
                <a:gd name="T24" fmla="*/ 35 w 416"/>
                <a:gd name="T25" fmla="*/ 85 h 493"/>
                <a:gd name="T26" fmla="*/ 16 w 416"/>
                <a:gd name="T27" fmla="*/ 117 h 493"/>
                <a:gd name="T28" fmla="*/ 4 w 416"/>
                <a:gd name="T29" fmla="*/ 153 h 493"/>
                <a:gd name="T30" fmla="*/ 0 w 416"/>
                <a:gd name="T31" fmla="*/ 192 h 493"/>
                <a:gd name="T32" fmla="*/ 0 w 416"/>
                <a:gd name="T33" fmla="*/ 194 h 493"/>
                <a:gd name="T34" fmla="*/ 26 w 416"/>
                <a:gd name="T35" fmla="*/ 204 h 493"/>
                <a:gd name="T36" fmla="*/ 47 w 416"/>
                <a:gd name="T37" fmla="*/ 220 h 493"/>
                <a:gd name="T38" fmla="*/ 64 w 416"/>
                <a:gd name="T39" fmla="*/ 238 h 493"/>
                <a:gd name="T40" fmla="*/ 72 w 416"/>
                <a:gd name="T41" fmla="*/ 260 h 493"/>
                <a:gd name="T42" fmla="*/ 76 w 416"/>
                <a:gd name="T43" fmla="*/ 277 h 493"/>
                <a:gd name="T44" fmla="*/ 76 w 416"/>
                <a:gd name="T45" fmla="*/ 293 h 493"/>
                <a:gd name="T46" fmla="*/ 73 w 416"/>
                <a:gd name="T47" fmla="*/ 311 h 493"/>
                <a:gd name="T48" fmla="*/ 67 w 416"/>
                <a:gd name="T49" fmla="*/ 330 h 493"/>
                <a:gd name="T50" fmla="*/ 70 w 416"/>
                <a:gd name="T51" fmla="*/ 333 h 493"/>
                <a:gd name="T52" fmla="*/ 77 w 416"/>
                <a:gd name="T53" fmla="*/ 349 h 493"/>
                <a:gd name="T54" fmla="*/ 94 w 416"/>
                <a:gd name="T55" fmla="*/ 361 h 493"/>
                <a:gd name="T56" fmla="*/ 114 w 416"/>
                <a:gd name="T57" fmla="*/ 371 h 493"/>
                <a:gd name="T58" fmla="*/ 132 w 416"/>
                <a:gd name="T59" fmla="*/ 378 h 493"/>
                <a:gd name="T60" fmla="*/ 153 w 416"/>
                <a:gd name="T61" fmla="*/ 383 h 493"/>
                <a:gd name="T62" fmla="*/ 153 w 416"/>
                <a:gd name="T63" fmla="*/ 428 h 493"/>
                <a:gd name="T64" fmla="*/ 153 w 416"/>
                <a:gd name="T65" fmla="*/ 465 h 493"/>
                <a:gd name="T66" fmla="*/ 173 w 416"/>
                <a:gd name="T67" fmla="*/ 473 h 493"/>
                <a:gd name="T68" fmla="*/ 203 w 416"/>
                <a:gd name="T69" fmla="*/ 446 h 493"/>
                <a:gd name="T70" fmla="*/ 249 w 416"/>
                <a:gd name="T71" fmla="*/ 406 h 493"/>
                <a:gd name="T72" fmla="*/ 274 w 416"/>
                <a:gd name="T73" fmla="*/ 385 h 493"/>
                <a:gd name="T74" fmla="*/ 290 w 416"/>
                <a:gd name="T75" fmla="*/ 371 h 493"/>
                <a:gd name="T76" fmla="*/ 317 w 416"/>
                <a:gd name="T77" fmla="*/ 358 h 493"/>
                <a:gd name="T78" fmla="*/ 342 w 416"/>
                <a:gd name="T79" fmla="*/ 341 h 493"/>
                <a:gd name="T80" fmla="*/ 364 w 416"/>
                <a:gd name="T81" fmla="*/ 321 h 493"/>
                <a:gd name="T82" fmla="*/ 383 w 416"/>
                <a:gd name="T83" fmla="*/ 299 h 493"/>
                <a:gd name="T84" fmla="*/ 397 w 416"/>
                <a:gd name="T85" fmla="*/ 276 h 493"/>
                <a:gd name="T86" fmla="*/ 408 w 416"/>
                <a:gd name="T87" fmla="*/ 249 h 493"/>
                <a:gd name="T88" fmla="*/ 415 w 416"/>
                <a:gd name="T89" fmla="*/ 222 h 493"/>
                <a:gd name="T90" fmla="*/ 416 w 416"/>
                <a:gd name="T91" fmla="*/ 192 h 493"/>
                <a:gd name="T92" fmla="*/ 412 w 416"/>
                <a:gd name="T93" fmla="*/ 154 h 493"/>
                <a:gd name="T94" fmla="*/ 400 w 416"/>
                <a:gd name="T95" fmla="*/ 117 h 493"/>
                <a:gd name="T96" fmla="*/ 381 w 416"/>
                <a:gd name="T97" fmla="*/ 85 h 493"/>
                <a:gd name="T98" fmla="*/ 355 w 416"/>
                <a:gd name="T99" fmla="*/ 57 h 493"/>
                <a:gd name="T100" fmla="*/ 324 w 416"/>
                <a:gd name="T101" fmla="*/ 33 h 493"/>
                <a:gd name="T102" fmla="*/ 289 w 416"/>
                <a:gd name="T103" fmla="*/ 15 h 493"/>
                <a:gd name="T104" fmla="*/ 251 w 416"/>
                <a:gd name="T105" fmla="*/ 3 h 493"/>
                <a:gd name="T106" fmla="*/ 208 w 416"/>
                <a:gd name="T10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93">
                  <a:moveTo>
                    <a:pt x="339" y="221"/>
                  </a:moveTo>
                  <a:lnTo>
                    <a:pt x="291" y="221"/>
                  </a:lnTo>
                  <a:lnTo>
                    <a:pt x="291" y="173"/>
                  </a:lnTo>
                  <a:lnTo>
                    <a:pt x="339" y="173"/>
                  </a:lnTo>
                  <a:lnTo>
                    <a:pt x="339" y="221"/>
                  </a:lnTo>
                  <a:close/>
                  <a:moveTo>
                    <a:pt x="242" y="221"/>
                  </a:moveTo>
                  <a:lnTo>
                    <a:pt x="195" y="221"/>
                  </a:lnTo>
                  <a:lnTo>
                    <a:pt x="195" y="173"/>
                  </a:lnTo>
                  <a:lnTo>
                    <a:pt x="242" y="173"/>
                  </a:lnTo>
                  <a:lnTo>
                    <a:pt x="242" y="221"/>
                  </a:lnTo>
                  <a:close/>
                  <a:moveTo>
                    <a:pt x="147" y="221"/>
                  </a:moveTo>
                  <a:lnTo>
                    <a:pt x="99" y="221"/>
                  </a:lnTo>
                  <a:lnTo>
                    <a:pt x="99" y="173"/>
                  </a:lnTo>
                  <a:lnTo>
                    <a:pt x="147" y="173"/>
                  </a:lnTo>
                  <a:lnTo>
                    <a:pt x="147" y="221"/>
                  </a:lnTo>
                  <a:close/>
                  <a:moveTo>
                    <a:pt x="208" y="0"/>
                  </a:moveTo>
                  <a:lnTo>
                    <a:pt x="186" y="1"/>
                  </a:lnTo>
                  <a:lnTo>
                    <a:pt x="166" y="3"/>
                  </a:lnTo>
                  <a:lnTo>
                    <a:pt x="146" y="8"/>
                  </a:lnTo>
                  <a:lnTo>
                    <a:pt x="127" y="15"/>
                  </a:lnTo>
                  <a:lnTo>
                    <a:pt x="109" y="23"/>
                  </a:lnTo>
                  <a:lnTo>
                    <a:pt x="92" y="33"/>
                  </a:lnTo>
                  <a:lnTo>
                    <a:pt x="76" y="44"/>
                  </a:lnTo>
                  <a:lnTo>
                    <a:pt x="61" y="57"/>
                  </a:lnTo>
                  <a:lnTo>
                    <a:pt x="47" y="70"/>
                  </a:lnTo>
                  <a:lnTo>
                    <a:pt x="35" y="85"/>
                  </a:lnTo>
                  <a:lnTo>
                    <a:pt x="25" y="101"/>
                  </a:lnTo>
                  <a:lnTo>
                    <a:pt x="16" y="117"/>
                  </a:lnTo>
                  <a:lnTo>
                    <a:pt x="9" y="135"/>
                  </a:lnTo>
                  <a:lnTo>
                    <a:pt x="4" y="153"/>
                  </a:lnTo>
                  <a:lnTo>
                    <a:pt x="1" y="173"/>
                  </a:lnTo>
                  <a:lnTo>
                    <a:pt x="0" y="192"/>
                  </a:lnTo>
                  <a:lnTo>
                    <a:pt x="0" y="192"/>
                  </a:lnTo>
                  <a:lnTo>
                    <a:pt x="0" y="194"/>
                  </a:lnTo>
                  <a:lnTo>
                    <a:pt x="14" y="198"/>
                  </a:lnTo>
                  <a:lnTo>
                    <a:pt x="26" y="204"/>
                  </a:lnTo>
                  <a:lnTo>
                    <a:pt x="38" y="211"/>
                  </a:lnTo>
                  <a:lnTo>
                    <a:pt x="47" y="220"/>
                  </a:lnTo>
                  <a:lnTo>
                    <a:pt x="57" y="228"/>
                  </a:lnTo>
                  <a:lnTo>
                    <a:pt x="64" y="238"/>
                  </a:lnTo>
                  <a:lnTo>
                    <a:pt x="69" y="248"/>
                  </a:lnTo>
                  <a:lnTo>
                    <a:pt x="72" y="260"/>
                  </a:lnTo>
                  <a:lnTo>
                    <a:pt x="74" y="268"/>
                  </a:lnTo>
                  <a:lnTo>
                    <a:pt x="76" y="277"/>
                  </a:lnTo>
                  <a:lnTo>
                    <a:pt x="76" y="285"/>
                  </a:lnTo>
                  <a:lnTo>
                    <a:pt x="76" y="293"/>
                  </a:lnTo>
                  <a:lnTo>
                    <a:pt x="74" y="303"/>
                  </a:lnTo>
                  <a:lnTo>
                    <a:pt x="73" y="311"/>
                  </a:lnTo>
                  <a:lnTo>
                    <a:pt x="71" y="321"/>
                  </a:lnTo>
                  <a:lnTo>
                    <a:pt x="67" y="330"/>
                  </a:lnTo>
                  <a:lnTo>
                    <a:pt x="69" y="332"/>
                  </a:lnTo>
                  <a:lnTo>
                    <a:pt x="70" y="333"/>
                  </a:lnTo>
                  <a:lnTo>
                    <a:pt x="73" y="341"/>
                  </a:lnTo>
                  <a:lnTo>
                    <a:pt x="77" y="349"/>
                  </a:lnTo>
                  <a:lnTo>
                    <a:pt x="85" y="355"/>
                  </a:lnTo>
                  <a:lnTo>
                    <a:pt x="94" y="361"/>
                  </a:lnTo>
                  <a:lnTo>
                    <a:pt x="104" y="366"/>
                  </a:lnTo>
                  <a:lnTo>
                    <a:pt x="114" y="371"/>
                  </a:lnTo>
                  <a:lnTo>
                    <a:pt x="123" y="374"/>
                  </a:lnTo>
                  <a:lnTo>
                    <a:pt x="132" y="378"/>
                  </a:lnTo>
                  <a:lnTo>
                    <a:pt x="142" y="380"/>
                  </a:lnTo>
                  <a:lnTo>
                    <a:pt x="153" y="383"/>
                  </a:lnTo>
                  <a:lnTo>
                    <a:pt x="153" y="403"/>
                  </a:lnTo>
                  <a:lnTo>
                    <a:pt x="153" y="428"/>
                  </a:lnTo>
                  <a:lnTo>
                    <a:pt x="153" y="449"/>
                  </a:lnTo>
                  <a:lnTo>
                    <a:pt x="153" y="465"/>
                  </a:lnTo>
                  <a:lnTo>
                    <a:pt x="153" y="493"/>
                  </a:lnTo>
                  <a:lnTo>
                    <a:pt x="173" y="473"/>
                  </a:lnTo>
                  <a:lnTo>
                    <a:pt x="185" y="462"/>
                  </a:lnTo>
                  <a:lnTo>
                    <a:pt x="203" y="446"/>
                  </a:lnTo>
                  <a:lnTo>
                    <a:pt x="227" y="427"/>
                  </a:lnTo>
                  <a:lnTo>
                    <a:pt x="249" y="406"/>
                  </a:lnTo>
                  <a:lnTo>
                    <a:pt x="262" y="395"/>
                  </a:lnTo>
                  <a:lnTo>
                    <a:pt x="274" y="385"/>
                  </a:lnTo>
                  <a:lnTo>
                    <a:pt x="284" y="377"/>
                  </a:lnTo>
                  <a:lnTo>
                    <a:pt x="290" y="371"/>
                  </a:lnTo>
                  <a:lnTo>
                    <a:pt x="304" y="365"/>
                  </a:lnTo>
                  <a:lnTo>
                    <a:pt x="317" y="358"/>
                  </a:lnTo>
                  <a:lnTo>
                    <a:pt x="330" y="349"/>
                  </a:lnTo>
                  <a:lnTo>
                    <a:pt x="342" y="341"/>
                  </a:lnTo>
                  <a:lnTo>
                    <a:pt x="353" y="332"/>
                  </a:lnTo>
                  <a:lnTo>
                    <a:pt x="364" y="321"/>
                  </a:lnTo>
                  <a:lnTo>
                    <a:pt x="373" y="310"/>
                  </a:lnTo>
                  <a:lnTo>
                    <a:pt x="383" y="299"/>
                  </a:lnTo>
                  <a:lnTo>
                    <a:pt x="390" y="288"/>
                  </a:lnTo>
                  <a:lnTo>
                    <a:pt x="397" y="276"/>
                  </a:lnTo>
                  <a:lnTo>
                    <a:pt x="403" y="263"/>
                  </a:lnTo>
                  <a:lnTo>
                    <a:pt x="408" y="249"/>
                  </a:lnTo>
                  <a:lnTo>
                    <a:pt x="411" y="235"/>
                  </a:lnTo>
                  <a:lnTo>
                    <a:pt x="415" y="222"/>
                  </a:lnTo>
                  <a:lnTo>
                    <a:pt x="416" y="208"/>
                  </a:lnTo>
                  <a:lnTo>
                    <a:pt x="416" y="192"/>
                  </a:lnTo>
                  <a:lnTo>
                    <a:pt x="416" y="173"/>
                  </a:lnTo>
                  <a:lnTo>
                    <a:pt x="412" y="154"/>
                  </a:lnTo>
                  <a:lnTo>
                    <a:pt x="408" y="135"/>
                  </a:lnTo>
                  <a:lnTo>
                    <a:pt x="400" y="117"/>
                  </a:lnTo>
                  <a:lnTo>
                    <a:pt x="391" y="101"/>
                  </a:lnTo>
                  <a:lnTo>
                    <a:pt x="381" y="85"/>
                  </a:lnTo>
                  <a:lnTo>
                    <a:pt x="368" y="70"/>
                  </a:lnTo>
                  <a:lnTo>
                    <a:pt x="355" y="57"/>
                  </a:lnTo>
                  <a:lnTo>
                    <a:pt x="341" y="44"/>
                  </a:lnTo>
                  <a:lnTo>
                    <a:pt x="324" y="33"/>
                  </a:lnTo>
                  <a:lnTo>
                    <a:pt x="308" y="23"/>
                  </a:lnTo>
                  <a:lnTo>
                    <a:pt x="289" y="15"/>
                  </a:lnTo>
                  <a:lnTo>
                    <a:pt x="270" y="8"/>
                  </a:lnTo>
                  <a:lnTo>
                    <a:pt x="251" y="3"/>
                  </a:lnTo>
                  <a:lnTo>
                    <a:pt x="229" y="1"/>
                  </a:lnTo>
                  <a:lnTo>
                    <a:pt x="2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2994">
              <a:extLst>
                <a:ext uri="{FF2B5EF4-FFF2-40B4-BE49-F238E27FC236}">
                  <a16:creationId xmlns:a16="http://schemas.microsoft.com/office/drawing/2014/main" id="{983071EF-DBDF-4331-848B-74957C821E39}"/>
                </a:ext>
              </a:extLst>
            </p:cNvPr>
            <p:cNvSpPr>
              <a:spLocks/>
            </p:cNvSpPr>
            <p:nvPr/>
          </p:nvSpPr>
          <p:spPr bwMode="auto">
            <a:xfrm>
              <a:off x="3171788" y="863600"/>
              <a:ext cx="190500" cy="201613"/>
            </a:xfrm>
            <a:custGeom>
              <a:avLst/>
              <a:gdLst>
                <a:gd name="T0" fmla="*/ 393 w 480"/>
                <a:gd name="T1" fmla="*/ 357 h 507"/>
                <a:gd name="T2" fmla="*/ 312 w 480"/>
                <a:gd name="T3" fmla="*/ 312 h 507"/>
                <a:gd name="T4" fmla="*/ 320 w 480"/>
                <a:gd name="T5" fmla="*/ 267 h 507"/>
                <a:gd name="T6" fmla="*/ 324 w 480"/>
                <a:gd name="T7" fmla="*/ 261 h 507"/>
                <a:gd name="T8" fmla="*/ 329 w 480"/>
                <a:gd name="T9" fmla="*/ 254 h 507"/>
                <a:gd name="T10" fmla="*/ 332 w 480"/>
                <a:gd name="T11" fmla="*/ 244 h 507"/>
                <a:gd name="T12" fmla="*/ 336 w 480"/>
                <a:gd name="T13" fmla="*/ 231 h 507"/>
                <a:gd name="T14" fmla="*/ 338 w 480"/>
                <a:gd name="T15" fmla="*/ 219 h 507"/>
                <a:gd name="T16" fmla="*/ 339 w 480"/>
                <a:gd name="T17" fmla="*/ 203 h 507"/>
                <a:gd name="T18" fmla="*/ 350 w 480"/>
                <a:gd name="T19" fmla="*/ 190 h 507"/>
                <a:gd name="T20" fmla="*/ 354 w 480"/>
                <a:gd name="T21" fmla="*/ 185 h 507"/>
                <a:gd name="T22" fmla="*/ 356 w 480"/>
                <a:gd name="T23" fmla="*/ 179 h 507"/>
                <a:gd name="T24" fmla="*/ 357 w 480"/>
                <a:gd name="T25" fmla="*/ 173 h 507"/>
                <a:gd name="T26" fmla="*/ 358 w 480"/>
                <a:gd name="T27" fmla="*/ 166 h 507"/>
                <a:gd name="T28" fmla="*/ 357 w 480"/>
                <a:gd name="T29" fmla="*/ 149 h 507"/>
                <a:gd name="T30" fmla="*/ 354 w 480"/>
                <a:gd name="T31" fmla="*/ 140 h 507"/>
                <a:gd name="T32" fmla="*/ 350 w 480"/>
                <a:gd name="T33" fmla="*/ 131 h 507"/>
                <a:gd name="T34" fmla="*/ 343 w 480"/>
                <a:gd name="T35" fmla="*/ 125 h 507"/>
                <a:gd name="T36" fmla="*/ 355 w 480"/>
                <a:gd name="T37" fmla="*/ 84 h 507"/>
                <a:gd name="T38" fmla="*/ 353 w 480"/>
                <a:gd name="T39" fmla="*/ 54 h 507"/>
                <a:gd name="T40" fmla="*/ 336 w 480"/>
                <a:gd name="T41" fmla="*/ 28 h 507"/>
                <a:gd name="T42" fmla="*/ 305 w 480"/>
                <a:gd name="T43" fmla="*/ 9 h 507"/>
                <a:gd name="T44" fmla="*/ 286 w 480"/>
                <a:gd name="T45" fmla="*/ 4 h 507"/>
                <a:gd name="T46" fmla="*/ 267 w 480"/>
                <a:gd name="T47" fmla="*/ 0 h 507"/>
                <a:gd name="T48" fmla="*/ 251 w 480"/>
                <a:gd name="T49" fmla="*/ 0 h 507"/>
                <a:gd name="T50" fmla="*/ 232 w 480"/>
                <a:gd name="T51" fmla="*/ 2 h 507"/>
                <a:gd name="T52" fmla="*/ 217 w 480"/>
                <a:gd name="T53" fmla="*/ 4 h 507"/>
                <a:gd name="T54" fmla="*/ 203 w 480"/>
                <a:gd name="T55" fmla="*/ 8 h 507"/>
                <a:gd name="T56" fmla="*/ 192 w 480"/>
                <a:gd name="T57" fmla="*/ 11 h 507"/>
                <a:gd name="T58" fmla="*/ 157 w 480"/>
                <a:gd name="T59" fmla="*/ 38 h 507"/>
                <a:gd name="T60" fmla="*/ 154 w 480"/>
                <a:gd name="T61" fmla="*/ 44 h 507"/>
                <a:gd name="T62" fmla="*/ 140 w 480"/>
                <a:gd name="T63" fmla="*/ 46 h 507"/>
                <a:gd name="T64" fmla="*/ 131 w 480"/>
                <a:gd name="T65" fmla="*/ 48 h 507"/>
                <a:gd name="T66" fmla="*/ 126 w 480"/>
                <a:gd name="T67" fmla="*/ 53 h 507"/>
                <a:gd name="T68" fmla="*/ 123 w 480"/>
                <a:gd name="T69" fmla="*/ 56 h 507"/>
                <a:gd name="T70" fmla="*/ 118 w 480"/>
                <a:gd name="T71" fmla="*/ 66 h 507"/>
                <a:gd name="T72" fmla="*/ 118 w 480"/>
                <a:gd name="T73" fmla="*/ 75 h 507"/>
                <a:gd name="T74" fmla="*/ 118 w 480"/>
                <a:gd name="T75" fmla="*/ 84 h 507"/>
                <a:gd name="T76" fmla="*/ 121 w 480"/>
                <a:gd name="T77" fmla="*/ 92 h 507"/>
                <a:gd name="T78" fmla="*/ 123 w 480"/>
                <a:gd name="T79" fmla="*/ 100 h 507"/>
                <a:gd name="T80" fmla="*/ 125 w 480"/>
                <a:gd name="T81" fmla="*/ 109 h 507"/>
                <a:gd name="T82" fmla="*/ 132 w 480"/>
                <a:gd name="T83" fmla="*/ 125 h 507"/>
                <a:gd name="T84" fmla="*/ 116 w 480"/>
                <a:gd name="T85" fmla="*/ 148 h 507"/>
                <a:gd name="T86" fmla="*/ 115 w 480"/>
                <a:gd name="T87" fmla="*/ 174 h 507"/>
                <a:gd name="T88" fmla="*/ 118 w 480"/>
                <a:gd name="T89" fmla="*/ 185 h 507"/>
                <a:gd name="T90" fmla="*/ 124 w 480"/>
                <a:gd name="T91" fmla="*/ 193 h 507"/>
                <a:gd name="T92" fmla="*/ 130 w 480"/>
                <a:gd name="T93" fmla="*/ 199 h 507"/>
                <a:gd name="T94" fmla="*/ 138 w 480"/>
                <a:gd name="T95" fmla="*/ 216 h 507"/>
                <a:gd name="T96" fmla="*/ 144 w 480"/>
                <a:gd name="T97" fmla="*/ 242 h 507"/>
                <a:gd name="T98" fmla="*/ 161 w 480"/>
                <a:gd name="T99" fmla="*/ 268 h 507"/>
                <a:gd name="T100" fmla="*/ 168 w 480"/>
                <a:gd name="T101" fmla="*/ 312 h 507"/>
                <a:gd name="T102" fmla="*/ 87 w 480"/>
                <a:gd name="T103" fmla="*/ 357 h 507"/>
                <a:gd name="T104" fmla="*/ 19 w 480"/>
                <a:gd name="T105" fmla="*/ 399 h 507"/>
                <a:gd name="T106" fmla="*/ 2 w 480"/>
                <a:gd name="T107" fmla="*/ 420 h 507"/>
                <a:gd name="T108" fmla="*/ 4 w 480"/>
                <a:gd name="T109" fmla="*/ 504 h 507"/>
                <a:gd name="T110" fmla="*/ 473 w 480"/>
                <a:gd name="T111" fmla="*/ 506 h 507"/>
                <a:gd name="T112" fmla="*/ 480 w 480"/>
                <a:gd name="T113" fmla="*/ 424 h 507"/>
                <a:gd name="T114" fmla="*/ 471 w 480"/>
                <a:gd name="T115" fmla="*/ 40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0" h="507">
                  <a:moveTo>
                    <a:pt x="446" y="388"/>
                  </a:moveTo>
                  <a:lnTo>
                    <a:pt x="435" y="380"/>
                  </a:lnTo>
                  <a:lnTo>
                    <a:pt x="418" y="370"/>
                  </a:lnTo>
                  <a:lnTo>
                    <a:pt x="393" y="357"/>
                  </a:lnTo>
                  <a:lnTo>
                    <a:pt x="367" y="344"/>
                  </a:lnTo>
                  <a:lnTo>
                    <a:pt x="339" y="331"/>
                  </a:lnTo>
                  <a:lnTo>
                    <a:pt x="312" y="319"/>
                  </a:lnTo>
                  <a:lnTo>
                    <a:pt x="312" y="312"/>
                  </a:lnTo>
                  <a:lnTo>
                    <a:pt x="312" y="280"/>
                  </a:lnTo>
                  <a:lnTo>
                    <a:pt x="312" y="274"/>
                  </a:lnTo>
                  <a:lnTo>
                    <a:pt x="316" y="272"/>
                  </a:lnTo>
                  <a:lnTo>
                    <a:pt x="320" y="267"/>
                  </a:lnTo>
                  <a:lnTo>
                    <a:pt x="320" y="266"/>
                  </a:lnTo>
                  <a:lnTo>
                    <a:pt x="320" y="266"/>
                  </a:lnTo>
                  <a:lnTo>
                    <a:pt x="323" y="263"/>
                  </a:lnTo>
                  <a:lnTo>
                    <a:pt x="324" y="261"/>
                  </a:lnTo>
                  <a:lnTo>
                    <a:pt x="325" y="260"/>
                  </a:lnTo>
                  <a:lnTo>
                    <a:pt x="325" y="260"/>
                  </a:lnTo>
                  <a:lnTo>
                    <a:pt x="326" y="256"/>
                  </a:lnTo>
                  <a:lnTo>
                    <a:pt x="329" y="254"/>
                  </a:lnTo>
                  <a:lnTo>
                    <a:pt x="329" y="253"/>
                  </a:lnTo>
                  <a:lnTo>
                    <a:pt x="329" y="251"/>
                  </a:lnTo>
                  <a:lnTo>
                    <a:pt x="331" y="248"/>
                  </a:lnTo>
                  <a:lnTo>
                    <a:pt x="332" y="244"/>
                  </a:lnTo>
                  <a:lnTo>
                    <a:pt x="332" y="243"/>
                  </a:lnTo>
                  <a:lnTo>
                    <a:pt x="332" y="243"/>
                  </a:lnTo>
                  <a:lnTo>
                    <a:pt x="335" y="237"/>
                  </a:lnTo>
                  <a:lnTo>
                    <a:pt x="336" y="231"/>
                  </a:lnTo>
                  <a:lnTo>
                    <a:pt x="336" y="231"/>
                  </a:lnTo>
                  <a:lnTo>
                    <a:pt x="336" y="231"/>
                  </a:lnTo>
                  <a:lnTo>
                    <a:pt x="337" y="225"/>
                  </a:lnTo>
                  <a:lnTo>
                    <a:pt x="338" y="219"/>
                  </a:lnTo>
                  <a:lnTo>
                    <a:pt x="338" y="217"/>
                  </a:lnTo>
                  <a:lnTo>
                    <a:pt x="338" y="215"/>
                  </a:lnTo>
                  <a:lnTo>
                    <a:pt x="339" y="209"/>
                  </a:lnTo>
                  <a:lnTo>
                    <a:pt x="339" y="203"/>
                  </a:lnTo>
                  <a:lnTo>
                    <a:pt x="345" y="197"/>
                  </a:lnTo>
                  <a:lnTo>
                    <a:pt x="350" y="191"/>
                  </a:lnTo>
                  <a:lnTo>
                    <a:pt x="350" y="190"/>
                  </a:lnTo>
                  <a:lnTo>
                    <a:pt x="350" y="190"/>
                  </a:lnTo>
                  <a:lnTo>
                    <a:pt x="353" y="187"/>
                  </a:lnTo>
                  <a:lnTo>
                    <a:pt x="354" y="185"/>
                  </a:lnTo>
                  <a:lnTo>
                    <a:pt x="354" y="185"/>
                  </a:lnTo>
                  <a:lnTo>
                    <a:pt x="354" y="185"/>
                  </a:lnTo>
                  <a:lnTo>
                    <a:pt x="355" y="182"/>
                  </a:lnTo>
                  <a:lnTo>
                    <a:pt x="355" y="180"/>
                  </a:lnTo>
                  <a:lnTo>
                    <a:pt x="355" y="179"/>
                  </a:lnTo>
                  <a:lnTo>
                    <a:pt x="356" y="179"/>
                  </a:lnTo>
                  <a:lnTo>
                    <a:pt x="356" y="176"/>
                  </a:lnTo>
                  <a:lnTo>
                    <a:pt x="357" y="174"/>
                  </a:lnTo>
                  <a:lnTo>
                    <a:pt x="357" y="173"/>
                  </a:lnTo>
                  <a:lnTo>
                    <a:pt x="357" y="173"/>
                  </a:lnTo>
                  <a:lnTo>
                    <a:pt x="357" y="169"/>
                  </a:lnTo>
                  <a:lnTo>
                    <a:pt x="357" y="167"/>
                  </a:lnTo>
                  <a:lnTo>
                    <a:pt x="358" y="167"/>
                  </a:lnTo>
                  <a:lnTo>
                    <a:pt x="358" y="166"/>
                  </a:lnTo>
                  <a:lnTo>
                    <a:pt x="358" y="163"/>
                  </a:lnTo>
                  <a:lnTo>
                    <a:pt x="358" y="160"/>
                  </a:lnTo>
                  <a:lnTo>
                    <a:pt x="358" y="155"/>
                  </a:lnTo>
                  <a:lnTo>
                    <a:pt x="357" y="149"/>
                  </a:lnTo>
                  <a:lnTo>
                    <a:pt x="357" y="149"/>
                  </a:lnTo>
                  <a:lnTo>
                    <a:pt x="357" y="148"/>
                  </a:lnTo>
                  <a:lnTo>
                    <a:pt x="356" y="143"/>
                  </a:lnTo>
                  <a:lnTo>
                    <a:pt x="354" y="140"/>
                  </a:lnTo>
                  <a:lnTo>
                    <a:pt x="354" y="138"/>
                  </a:lnTo>
                  <a:lnTo>
                    <a:pt x="354" y="138"/>
                  </a:lnTo>
                  <a:lnTo>
                    <a:pt x="353" y="135"/>
                  </a:lnTo>
                  <a:lnTo>
                    <a:pt x="350" y="131"/>
                  </a:lnTo>
                  <a:lnTo>
                    <a:pt x="349" y="131"/>
                  </a:lnTo>
                  <a:lnTo>
                    <a:pt x="349" y="131"/>
                  </a:lnTo>
                  <a:lnTo>
                    <a:pt x="347" y="128"/>
                  </a:lnTo>
                  <a:lnTo>
                    <a:pt x="343" y="125"/>
                  </a:lnTo>
                  <a:lnTo>
                    <a:pt x="344" y="122"/>
                  </a:lnTo>
                  <a:lnTo>
                    <a:pt x="347" y="117"/>
                  </a:lnTo>
                  <a:lnTo>
                    <a:pt x="351" y="100"/>
                  </a:lnTo>
                  <a:lnTo>
                    <a:pt x="355" y="84"/>
                  </a:lnTo>
                  <a:lnTo>
                    <a:pt x="355" y="77"/>
                  </a:lnTo>
                  <a:lnTo>
                    <a:pt x="355" y="69"/>
                  </a:lnTo>
                  <a:lnTo>
                    <a:pt x="354" y="61"/>
                  </a:lnTo>
                  <a:lnTo>
                    <a:pt x="353" y="54"/>
                  </a:lnTo>
                  <a:lnTo>
                    <a:pt x="350" y="47"/>
                  </a:lnTo>
                  <a:lnTo>
                    <a:pt x="347" y="40"/>
                  </a:lnTo>
                  <a:lnTo>
                    <a:pt x="342" y="34"/>
                  </a:lnTo>
                  <a:lnTo>
                    <a:pt x="336" y="28"/>
                  </a:lnTo>
                  <a:lnTo>
                    <a:pt x="330" y="22"/>
                  </a:lnTo>
                  <a:lnTo>
                    <a:pt x="323" y="17"/>
                  </a:lnTo>
                  <a:lnTo>
                    <a:pt x="314" y="12"/>
                  </a:lnTo>
                  <a:lnTo>
                    <a:pt x="305" y="9"/>
                  </a:lnTo>
                  <a:lnTo>
                    <a:pt x="305" y="9"/>
                  </a:lnTo>
                  <a:lnTo>
                    <a:pt x="305" y="9"/>
                  </a:lnTo>
                  <a:lnTo>
                    <a:pt x="295" y="6"/>
                  </a:lnTo>
                  <a:lnTo>
                    <a:pt x="286" y="4"/>
                  </a:lnTo>
                  <a:lnTo>
                    <a:pt x="276" y="2"/>
                  </a:lnTo>
                  <a:lnTo>
                    <a:pt x="267" y="0"/>
                  </a:lnTo>
                  <a:lnTo>
                    <a:pt x="267" y="0"/>
                  </a:lnTo>
                  <a:lnTo>
                    <a:pt x="267" y="0"/>
                  </a:lnTo>
                  <a:lnTo>
                    <a:pt x="263" y="0"/>
                  </a:lnTo>
                  <a:lnTo>
                    <a:pt x="260" y="0"/>
                  </a:lnTo>
                  <a:lnTo>
                    <a:pt x="255" y="0"/>
                  </a:lnTo>
                  <a:lnTo>
                    <a:pt x="251" y="0"/>
                  </a:lnTo>
                  <a:lnTo>
                    <a:pt x="244" y="0"/>
                  </a:lnTo>
                  <a:lnTo>
                    <a:pt x="237" y="0"/>
                  </a:lnTo>
                  <a:lnTo>
                    <a:pt x="235" y="0"/>
                  </a:lnTo>
                  <a:lnTo>
                    <a:pt x="232" y="2"/>
                  </a:lnTo>
                  <a:lnTo>
                    <a:pt x="229" y="2"/>
                  </a:lnTo>
                  <a:lnTo>
                    <a:pt x="224" y="3"/>
                  </a:lnTo>
                  <a:lnTo>
                    <a:pt x="220" y="3"/>
                  </a:lnTo>
                  <a:lnTo>
                    <a:pt x="217" y="4"/>
                  </a:lnTo>
                  <a:lnTo>
                    <a:pt x="215" y="4"/>
                  </a:lnTo>
                  <a:lnTo>
                    <a:pt x="212" y="5"/>
                  </a:lnTo>
                  <a:lnTo>
                    <a:pt x="207" y="6"/>
                  </a:lnTo>
                  <a:lnTo>
                    <a:pt x="203" y="8"/>
                  </a:lnTo>
                  <a:lnTo>
                    <a:pt x="199" y="9"/>
                  </a:lnTo>
                  <a:lnTo>
                    <a:pt x="195" y="10"/>
                  </a:lnTo>
                  <a:lnTo>
                    <a:pt x="193" y="10"/>
                  </a:lnTo>
                  <a:lnTo>
                    <a:pt x="192" y="11"/>
                  </a:lnTo>
                  <a:lnTo>
                    <a:pt x="181" y="16"/>
                  </a:lnTo>
                  <a:lnTo>
                    <a:pt x="172" y="23"/>
                  </a:lnTo>
                  <a:lnTo>
                    <a:pt x="163" y="30"/>
                  </a:lnTo>
                  <a:lnTo>
                    <a:pt x="157" y="38"/>
                  </a:lnTo>
                  <a:lnTo>
                    <a:pt x="157" y="38"/>
                  </a:lnTo>
                  <a:lnTo>
                    <a:pt x="156" y="38"/>
                  </a:lnTo>
                  <a:lnTo>
                    <a:pt x="155" y="42"/>
                  </a:lnTo>
                  <a:lnTo>
                    <a:pt x="154" y="44"/>
                  </a:lnTo>
                  <a:lnTo>
                    <a:pt x="150" y="44"/>
                  </a:lnTo>
                  <a:lnTo>
                    <a:pt x="148" y="44"/>
                  </a:lnTo>
                  <a:lnTo>
                    <a:pt x="143" y="44"/>
                  </a:lnTo>
                  <a:lnTo>
                    <a:pt x="140" y="46"/>
                  </a:lnTo>
                  <a:lnTo>
                    <a:pt x="138" y="46"/>
                  </a:lnTo>
                  <a:lnTo>
                    <a:pt x="137" y="46"/>
                  </a:lnTo>
                  <a:lnTo>
                    <a:pt x="135" y="47"/>
                  </a:lnTo>
                  <a:lnTo>
                    <a:pt x="131" y="48"/>
                  </a:lnTo>
                  <a:lnTo>
                    <a:pt x="131" y="48"/>
                  </a:lnTo>
                  <a:lnTo>
                    <a:pt x="130" y="49"/>
                  </a:lnTo>
                  <a:lnTo>
                    <a:pt x="128" y="50"/>
                  </a:lnTo>
                  <a:lnTo>
                    <a:pt x="126" y="53"/>
                  </a:lnTo>
                  <a:lnTo>
                    <a:pt x="125" y="53"/>
                  </a:lnTo>
                  <a:lnTo>
                    <a:pt x="125" y="53"/>
                  </a:lnTo>
                  <a:lnTo>
                    <a:pt x="124" y="55"/>
                  </a:lnTo>
                  <a:lnTo>
                    <a:pt x="123" y="56"/>
                  </a:lnTo>
                  <a:lnTo>
                    <a:pt x="121" y="60"/>
                  </a:lnTo>
                  <a:lnTo>
                    <a:pt x="119" y="63"/>
                  </a:lnTo>
                  <a:lnTo>
                    <a:pt x="119" y="65"/>
                  </a:lnTo>
                  <a:lnTo>
                    <a:pt x="118" y="66"/>
                  </a:lnTo>
                  <a:lnTo>
                    <a:pt x="118" y="68"/>
                  </a:lnTo>
                  <a:lnTo>
                    <a:pt x="118" y="71"/>
                  </a:lnTo>
                  <a:lnTo>
                    <a:pt x="118" y="73"/>
                  </a:lnTo>
                  <a:lnTo>
                    <a:pt x="118" y="75"/>
                  </a:lnTo>
                  <a:lnTo>
                    <a:pt x="118" y="77"/>
                  </a:lnTo>
                  <a:lnTo>
                    <a:pt x="118" y="79"/>
                  </a:lnTo>
                  <a:lnTo>
                    <a:pt x="118" y="81"/>
                  </a:lnTo>
                  <a:lnTo>
                    <a:pt x="118" y="84"/>
                  </a:lnTo>
                  <a:lnTo>
                    <a:pt x="119" y="85"/>
                  </a:lnTo>
                  <a:lnTo>
                    <a:pt x="119" y="87"/>
                  </a:lnTo>
                  <a:lnTo>
                    <a:pt x="119" y="90"/>
                  </a:lnTo>
                  <a:lnTo>
                    <a:pt x="121" y="92"/>
                  </a:lnTo>
                  <a:lnTo>
                    <a:pt x="121" y="94"/>
                  </a:lnTo>
                  <a:lnTo>
                    <a:pt x="122" y="96"/>
                  </a:lnTo>
                  <a:lnTo>
                    <a:pt x="122" y="98"/>
                  </a:lnTo>
                  <a:lnTo>
                    <a:pt x="123" y="100"/>
                  </a:lnTo>
                  <a:lnTo>
                    <a:pt x="124" y="103"/>
                  </a:lnTo>
                  <a:lnTo>
                    <a:pt x="125" y="106"/>
                  </a:lnTo>
                  <a:lnTo>
                    <a:pt x="125" y="107"/>
                  </a:lnTo>
                  <a:lnTo>
                    <a:pt x="125" y="109"/>
                  </a:lnTo>
                  <a:lnTo>
                    <a:pt x="129" y="117"/>
                  </a:lnTo>
                  <a:lnTo>
                    <a:pt x="132" y="125"/>
                  </a:lnTo>
                  <a:lnTo>
                    <a:pt x="132" y="125"/>
                  </a:lnTo>
                  <a:lnTo>
                    <a:pt x="132" y="125"/>
                  </a:lnTo>
                  <a:lnTo>
                    <a:pt x="126" y="130"/>
                  </a:lnTo>
                  <a:lnTo>
                    <a:pt x="122" y="136"/>
                  </a:lnTo>
                  <a:lnTo>
                    <a:pt x="118" y="142"/>
                  </a:lnTo>
                  <a:lnTo>
                    <a:pt x="116" y="148"/>
                  </a:lnTo>
                  <a:lnTo>
                    <a:pt x="115" y="155"/>
                  </a:lnTo>
                  <a:lnTo>
                    <a:pt x="115" y="163"/>
                  </a:lnTo>
                  <a:lnTo>
                    <a:pt x="115" y="168"/>
                  </a:lnTo>
                  <a:lnTo>
                    <a:pt x="115" y="174"/>
                  </a:lnTo>
                  <a:lnTo>
                    <a:pt x="116" y="175"/>
                  </a:lnTo>
                  <a:lnTo>
                    <a:pt x="116" y="175"/>
                  </a:lnTo>
                  <a:lnTo>
                    <a:pt x="117" y="180"/>
                  </a:lnTo>
                  <a:lnTo>
                    <a:pt x="118" y="185"/>
                  </a:lnTo>
                  <a:lnTo>
                    <a:pt x="119" y="186"/>
                  </a:lnTo>
                  <a:lnTo>
                    <a:pt x="119" y="187"/>
                  </a:lnTo>
                  <a:lnTo>
                    <a:pt x="122" y="190"/>
                  </a:lnTo>
                  <a:lnTo>
                    <a:pt x="124" y="193"/>
                  </a:lnTo>
                  <a:lnTo>
                    <a:pt x="125" y="194"/>
                  </a:lnTo>
                  <a:lnTo>
                    <a:pt x="125" y="195"/>
                  </a:lnTo>
                  <a:lnTo>
                    <a:pt x="128" y="198"/>
                  </a:lnTo>
                  <a:lnTo>
                    <a:pt x="130" y="199"/>
                  </a:lnTo>
                  <a:lnTo>
                    <a:pt x="134" y="201"/>
                  </a:lnTo>
                  <a:lnTo>
                    <a:pt x="137" y="203"/>
                  </a:lnTo>
                  <a:lnTo>
                    <a:pt x="137" y="210"/>
                  </a:lnTo>
                  <a:lnTo>
                    <a:pt x="138" y="216"/>
                  </a:lnTo>
                  <a:lnTo>
                    <a:pt x="138" y="218"/>
                  </a:lnTo>
                  <a:lnTo>
                    <a:pt x="138" y="220"/>
                  </a:lnTo>
                  <a:lnTo>
                    <a:pt x="141" y="231"/>
                  </a:lnTo>
                  <a:lnTo>
                    <a:pt x="144" y="242"/>
                  </a:lnTo>
                  <a:lnTo>
                    <a:pt x="148" y="250"/>
                  </a:lnTo>
                  <a:lnTo>
                    <a:pt x="151" y="257"/>
                  </a:lnTo>
                  <a:lnTo>
                    <a:pt x="156" y="263"/>
                  </a:lnTo>
                  <a:lnTo>
                    <a:pt x="161" y="268"/>
                  </a:lnTo>
                  <a:lnTo>
                    <a:pt x="165" y="272"/>
                  </a:lnTo>
                  <a:lnTo>
                    <a:pt x="168" y="275"/>
                  </a:lnTo>
                  <a:lnTo>
                    <a:pt x="168" y="281"/>
                  </a:lnTo>
                  <a:lnTo>
                    <a:pt x="168" y="312"/>
                  </a:lnTo>
                  <a:lnTo>
                    <a:pt x="168" y="319"/>
                  </a:lnTo>
                  <a:lnTo>
                    <a:pt x="142" y="331"/>
                  </a:lnTo>
                  <a:lnTo>
                    <a:pt x="115" y="344"/>
                  </a:lnTo>
                  <a:lnTo>
                    <a:pt x="87" y="357"/>
                  </a:lnTo>
                  <a:lnTo>
                    <a:pt x="62" y="370"/>
                  </a:lnTo>
                  <a:lnTo>
                    <a:pt x="47" y="380"/>
                  </a:lnTo>
                  <a:lnTo>
                    <a:pt x="34" y="388"/>
                  </a:lnTo>
                  <a:lnTo>
                    <a:pt x="19" y="399"/>
                  </a:lnTo>
                  <a:lnTo>
                    <a:pt x="9" y="408"/>
                  </a:lnTo>
                  <a:lnTo>
                    <a:pt x="5" y="413"/>
                  </a:lnTo>
                  <a:lnTo>
                    <a:pt x="3" y="417"/>
                  </a:lnTo>
                  <a:lnTo>
                    <a:pt x="2" y="420"/>
                  </a:lnTo>
                  <a:lnTo>
                    <a:pt x="0" y="424"/>
                  </a:lnTo>
                  <a:lnTo>
                    <a:pt x="0" y="495"/>
                  </a:lnTo>
                  <a:lnTo>
                    <a:pt x="2" y="500"/>
                  </a:lnTo>
                  <a:lnTo>
                    <a:pt x="4" y="504"/>
                  </a:lnTo>
                  <a:lnTo>
                    <a:pt x="8" y="506"/>
                  </a:lnTo>
                  <a:lnTo>
                    <a:pt x="12" y="507"/>
                  </a:lnTo>
                  <a:lnTo>
                    <a:pt x="468" y="507"/>
                  </a:lnTo>
                  <a:lnTo>
                    <a:pt x="473" y="506"/>
                  </a:lnTo>
                  <a:lnTo>
                    <a:pt x="476" y="504"/>
                  </a:lnTo>
                  <a:lnTo>
                    <a:pt x="479" y="500"/>
                  </a:lnTo>
                  <a:lnTo>
                    <a:pt x="480" y="495"/>
                  </a:lnTo>
                  <a:lnTo>
                    <a:pt x="480" y="424"/>
                  </a:lnTo>
                  <a:lnTo>
                    <a:pt x="480" y="420"/>
                  </a:lnTo>
                  <a:lnTo>
                    <a:pt x="477" y="417"/>
                  </a:lnTo>
                  <a:lnTo>
                    <a:pt x="475" y="413"/>
                  </a:lnTo>
                  <a:lnTo>
                    <a:pt x="471" y="408"/>
                  </a:lnTo>
                  <a:lnTo>
                    <a:pt x="462" y="399"/>
                  </a:lnTo>
                  <a:lnTo>
                    <a:pt x="446"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 name="Rectangle 1">
            <a:extLst>
              <a:ext uri="{FF2B5EF4-FFF2-40B4-BE49-F238E27FC236}">
                <a16:creationId xmlns:a16="http://schemas.microsoft.com/office/drawing/2014/main" id="{138D1FF6-6A4C-4D5C-981C-333780D75488}"/>
              </a:ext>
            </a:extLst>
          </p:cNvPr>
          <p:cNvSpPr/>
          <p:nvPr/>
        </p:nvSpPr>
        <p:spPr>
          <a:xfrm>
            <a:off x="245822" y="899725"/>
            <a:ext cx="11392292" cy="336439"/>
          </a:xfrm>
          <a:prstGeom prst="rect">
            <a:avLst/>
          </a:prstGeom>
        </p:spPr>
        <p:txBody>
          <a:bodyPr wrap="square">
            <a:spAutoFit/>
          </a:bodyPr>
          <a:lstStyle/>
          <a:p>
            <a:pPr algn="just">
              <a:lnSpc>
                <a:spcPct val="107000"/>
              </a:lnSpc>
              <a:spcAft>
                <a:spcPts val="800"/>
              </a:spcAft>
            </a:pPr>
            <a:r>
              <a:rPr lang="en-IN" sz="1600" dirty="0">
                <a:solidFill>
                  <a:srgbClr val="000000"/>
                </a:solidFill>
                <a:ea typeface="Calibri" panose="020F0502020204030204" pitchFamily="34" charset="0"/>
                <a:cs typeface="Calibri" panose="020F0502020204030204" pitchFamily="34" charset="0"/>
              </a:rPr>
              <a:t>Department wise data was also collected and analysed separately for the month of March, April and May 2021.</a:t>
            </a:r>
            <a:endParaRPr lang="en-IN" sz="1400" dirty="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381221E2-0C90-4066-8639-40384FDD3ACA}"/>
              </a:ext>
            </a:extLst>
          </p:cNvPr>
          <p:cNvSpPr/>
          <p:nvPr/>
        </p:nvSpPr>
        <p:spPr>
          <a:xfrm>
            <a:off x="5154208" y="1463264"/>
            <a:ext cx="1871646" cy="305918"/>
          </a:xfrm>
          <a:prstGeom prst="rect">
            <a:avLst/>
          </a:prstGeom>
        </p:spPr>
        <p:txBody>
          <a:bodyPr wrap="square">
            <a:spAutoFit/>
          </a:bodyPr>
          <a:lstStyle/>
          <a:p>
            <a:pPr algn="ctr">
              <a:lnSpc>
                <a:spcPct val="107000"/>
              </a:lnSpc>
              <a:spcAft>
                <a:spcPts val="800"/>
              </a:spcAft>
            </a:pPr>
            <a:r>
              <a:rPr lang="en-IN" sz="1400" b="1" dirty="0">
                <a:ea typeface="Calibri" panose="020F0502020204030204" pitchFamily="34" charset="0"/>
                <a:cs typeface="Times New Roman" panose="02020603050405020304" pitchFamily="18" charset="0"/>
              </a:rPr>
              <a:t>May</a:t>
            </a:r>
            <a:endParaRPr lang="en-IN" sz="1400" b="1" dirty="0">
              <a:effectLst/>
              <a:ea typeface="Calibri" panose="020F0502020204030204" pitchFamily="34" charset="0"/>
              <a:cs typeface="Times New Roman" panose="02020603050405020304" pitchFamily="18" charset="0"/>
            </a:endParaRPr>
          </a:p>
        </p:txBody>
      </p:sp>
      <p:graphicFrame>
        <p:nvGraphicFramePr>
          <p:cNvPr id="59" name="Chart 58">
            <a:extLst>
              <a:ext uri="{FF2B5EF4-FFF2-40B4-BE49-F238E27FC236}">
                <a16:creationId xmlns:a16="http://schemas.microsoft.com/office/drawing/2014/main" id="{B62F3FDC-F9A6-41F2-9A32-07643D5284DB}"/>
              </a:ext>
            </a:extLst>
          </p:cNvPr>
          <p:cNvGraphicFramePr/>
          <p:nvPr>
            <p:extLst>
              <p:ext uri="{D42A27DB-BD31-4B8C-83A1-F6EECF244321}">
                <p14:modId xmlns:p14="http://schemas.microsoft.com/office/powerpoint/2010/main" val="1922464933"/>
              </p:ext>
            </p:extLst>
          </p:nvPr>
        </p:nvGraphicFramePr>
        <p:xfrm>
          <a:off x="248601" y="2134598"/>
          <a:ext cx="5630907" cy="33594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0" name="Chart 59">
            <a:extLst>
              <a:ext uri="{FF2B5EF4-FFF2-40B4-BE49-F238E27FC236}">
                <a16:creationId xmlns:a16="http://schemas.microsoft.com/office/drawing/2014/main" id="{13C508D0-3049-4723-A1F4-7C7A9EE8F3C8}"/>
              </a:ext>
            </a:extLst>
          </p:cNvPr>
          <p:cNvGraphicFramePr/>
          <p:nvPr>
            <p:extLst>
              <p:ext uri="{D42A27DB-BD31-4B8C-83A1-F6EECF244321}">
                <p14:modId xmlns:p14="http://schemas.microsoft.com/office/powerpoint/2010/main" val="1712009739"/>
              </p:ext>
            </p:extLst>
          </p:nvPr>
        </p:nvGraphicFramePr>
        <p:xfrm>
          <a:off x="6090031" y="2120990"/>
          <a:ext cx="5955109" cy="36583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91729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Title 1" hidden="1">
            <a:extLst>
              <a:ext uri="{FF2B5EF4-FFF2-40B4-BE49-F238E27FC236}">
                <a16:creationId xmlns:a16="http://schemas.microsoft.com/office/drawing/2014/main" id="{09C05F0C-382F-476A-A0D2-932E111A7F9A}"/>
              </a:ext>
            </a:extLst>
          </p:cNvPr>
          <p:cNvSpPr>
            <a:spLocks noGrp="1"/>
          </p:cNvSpPr>
          <p:nvPr>
            <p:ph type="title" idx="4294967295"/>
          </p:nvPr>
        </p:nvSpPr>
        <p:spPr>
          <a:xfrm>
            <a:off x="0" y="365125"/>
            <a:ext cx="10515600" cy="1325563"/>
          </a:xfrm>
        </p:spPr>
        <p:txBody>
          <a:bodyPr/>
          <a:lstStyle/>
          <a:p>
            <a:r>
              <a:rPr lang="en-US" dirty="0"/>
              <a:t>Project analysis slide 11</a:t>
            </a:r>
          </a:p>
        </p:txBody>
      </p:sp>
      <p:graphicFrame>
        <p:nvGraphicFramePr>
          <p:cNvPr id="9" name="Diagram 8">
            <a:extLst>
              <a:ext uri="{FF2B5EF4-FFF2-40B4-BE49-F238E27FC236}">
                <a16:creationId xmlns:a16="http://schemas.microsoft.com/office/drawing/2014/main" id="{2189341D-3471-40F5-8610-739567C77835}"/>
              </a:ext>
            </a:extLst>
          </p:cNvPr>
          <p:cNvGraphicFramePr/>
          <p:nvPr>
            <p:extLst>
              <p:ext uri="{D42A27DB-BD31-4B8C-83A1-F6EECF244321}">
                <p14:modId xmlns:p14="http://schemas.microsoft.com/office/powerpoint/2010/main" val="3105303746"/>
              </p:ext>
            </p:extLst>
          </p:nvPr>
        </p:nvGraphicFramePr>
        <p:xfrm>
          <a:off x="2816100" y="906455"/>
          <a:ext cx="8675445" cy="5418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EDDEABC9-6EC4-4B3B-ADB7-CF41BD559249}"/>
              </a:ext>
            </a:extLst>
          </p:cNvPr>
          <p:cNvSpPr/>
          <p:nvPr/>
        </p:nvSpPr>
        <p:spPr>
          <a:xfrm>
            <a:off x="222371" y="1737412"/>
            <a:ext cx="4305668" cy="830997"/>
          </a:xfrm>
          <a:prstGeom prst="rect">
            <a:avLst/>
          </a:prstGeom>
        </p:spPr>
        <p:txBody>
          <a:bodyPr wrap="square">
            <a:spAutoFit/>
          </a:bodyPr>
          <a:lstStyle/>
          <a:p>
            <a:pPr algn="just"/>
            <a:r>
              <a:rPr lang="en-IN" sz="1600" dirty="0">
                <a:solidFill>
                  <a:srgbClr val="000000"/>
                </a:solidFill>
                <a:ea typeface="Calibri" panose="020F0502020204030204" pitchFamily="34" charset="0"/>
                <a:cs typeface="Calibri" panose="020F0502020204030204" pitchFamily="34" charset="0"/>
              </a:rPr>
              <a:t>Activities planned and strategies carried out at individual level responsible for </a:t>
            </a:r>
            <a:r>
              <a:rPr lang="en-IN" sz="1600" b="1" dirty="0">
                <a:solidFill>
                  <a:srgbClr val="000000"/>
                </a:solidFill>
                <a:ea typeface="Calibri" panose="020F0502020204030204" pitchFamily="34" charset="0"/>
                <a:cs typeface="Calibri" panose="020F0502020204030204" pitchFamily="34" charset="0"/>
              </a:rPr>
              <a:t>positive growth</a:t>
            </a:r>
            <a:r>
              <a:rPr lang="en-IN" sz="1600" dirty="0">
                <a:solidFill>
                  <a:srgbClr val="000000"/>
                </a:solidFill>
                <a:ea typeface="Calibri" panose="020F0502020204030204" pitchFamily="34" charset="0"/>
                <a:cs typeface="Calibri" panose="020F0502020204030204" pitchFamily="34" charset="0"/>
              </a:rPr>
              <a:t> in EMR usage and adoption percentage -</a:t>
            </a:r>
            <a:endParaRPr lang="en-IN" sz="1600" dirty="0"/>
          </a:p>
        </p:txBody>
      </p:sp>
      <p:sp>
        <p:nvSpPr>
          <p:cNvPr id="5" name="TextBox 4">
            <a:extLst>
              <a:ext uri="{FF2B5EF4-FFF2-40B4-BE49-F238E27FC236}">
                <a16:creationId xmlns:a16="http://schemas.microsoft.com/office/drawing/2014/main" id="{8D5B8321-5FB9-4C02-9E9D-D76DCFF2E96A}"/>
              </a:ext>
            </a:extLst>
          </p:cNvPr>
          <p:cNvSpPr txBox="1"/>
          <p:nvPr/>
        </p:nvSpPr>
        <p:spPr>
          <a:xfrm>
            <a:off x="4314825" y="361950"/>
            <a:ext cx="3495675" cy="830997"/>
          </a:xfrm>
          <a:prstGeom prst="rect">
            <a:avLst/>
          </a:prstGeom>
          <a:noFill/>
        </p:spPr>
        <p:txBody>
          <a:bodyPr wrap="square" rtlCol="0">
            <a:spAutoFit/>
          </a:bodyPr>
          <a:lstStyle/>
          <a:p>
            <a:pPr algn="ctr"/>
            <a:r>
              <a:rPr lang="en-IN" sz="2400" b="1" dirty="0">
                <a:latin typeface="+mj-lt"/>
              </a:rPr>
              <a:t>CONCLUSION: STRATEGIC PLANNING</a:t>
            </a:r>
          </a:p>
        </p:txBody>
      </p:sp>
    </p:spTree>
    <p:extLst>
      <p:ext uri="{BB962C8B-B14F-4D97-AF65-F5344CB8AC3E}">
        <p14:creationId xmlns:p14="http://schemas.microsoft.com/office/powerpoint/2010/main" val="3194083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A588A72A-976E-478A-9DD3-765AB3ED4CD0}"/>
              </a:ext>
            </a:extLst>
          </p:cNvPr>
          <p:cNvSpPr>
            <a:spLocks noGrp="1"/>
          </p:cNvSpPr>
          <p:nvPr>
            <p:ph type="title" idx="4294967295"/>
          </p:nvPr>
        </p:nvSpPr>
        <p:spPr>
          <a:xfrm>
            <a:off x="0" y="365125"/>
            <a:ext cx="10515600" cy="1325563"/>
          </a:xfrm>
        </p:spPr>
        <p:txBody>
          <a:bodyPr/>
          <a:lstStyle/>
          <a:p>
            <a:r>
              <a:rPr lang="en-US" dirty="0"/>
              <a:t>Project analysis slide 8</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1052596"/>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DISCUSSION -</a:t>
            </a:r>
          </a:p>
          <a:p>
            <a:pPr algn="ctr"/>
            <a:r>
              <a:rPr lang="en-US" sz="2800" b="1" dirty="0">
                <a:solidFill>
                  <a:schemeClr val="tx1">
                    <a:lumMod val="75000"/>
                    <a:lumOff val="25000"/>
                  </a:schemeClr>
                </a:solidFill>
              </a:rPr>
              <a:t>SWOT ANALYSIS</a:t>
            </a:r>
            <a:br>
              <a:rPr lang="en-US" sz="2800" dirty="0">
                <a:solidFill>
                  <a:schemeClr val="tx1">
                    <a:lumMod val="75000"/>
                    <a:lumOff val="25000"/>
                  </a:schemeClr>
                </a:solidFill>
              </a:rPr>
            </a:br>
            <a:r>
              <a:rPr lang="en-US" sz="2000" dirty="0">
                <a:solidFill>
                  <a:schemeClr val="tx1">
                    <a:lumMod val="75000"/>
                    <a:lumOff val="25000"/>
                  </a:schemeClr>
                </a:solidFill>
              </a:rPr>
              <a:t> </a:t>
            </a: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3C1CAF08-13B9-48BA-A271-8CE5B568A664}"/>
              </a:ext>
            </a:extLst>
          </p:cNvPr>
          <p:cNvSpPr/>
          <p:nvPr/>
        </p:nvSpPr>
        <p:spPr>
          <a:xfrm>
            <a:off x="1230086" y="1347561"/>
            <a:ext cx="4967514" cy="664797"/>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POSITIVE</a:t>
            </a:r>
          </a:p>
        </p:txBody>
      </p:sp>
      <p:sp>
        <p:nvSpPr>
          <p:cNvPr id="26" name="Rectangle: Rounded Corners 25">
            <a:extLst>
              <a:ext uri="{FF2B5EF4-FFF2-40B4-BE49-F238E27FC236}">
                <a16:creationId xmlns:a16="http://schemas.microsoft.com/office/drawing/2014/main" id="{D1B1E083-D07C-4934-9782-F7CCA3539ACF}"/>
              </a:ext>
            </a:extLst>
          </p:cNvPr>
          <p:cNvSpPr/>
          <p:nvPr/>
        </p:nvSpPr>
        <p:spPr>
          <a:xfrm>
            <a:off x="6313716" y="1347561"/>
            <a:ext cx="4967514" cy="664797"/>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NEGATIVE</a:t>
            </a:r>
          </a:p>
        </p:txBody>
      </p:sp>
      <p:sp>
        <p:nvSpPr>
          <p:cNvPr id="27" name="Rectangle: Rounded Corners 26">
            <a:extLst>
              <a:ext uri="{FF2B5EF4-FFF2-40B4-BE49-F238E27FC236}">
                <a16:creationId xmlns:a16="http://schemas.microsoft.com/office/drawing/2014/main" id="{EBD06280-71F4-4832-A31C-772537FAE929}"/>
              </a:ext>
            </a:extLst>
          </p:cNvPr>
          <p:cNvSpPr/>
          <p:nvPr/>
        </p:nvSpPr>
        <p:spPr>
          <a:xfrm rot="16200000">
            <a:off x="-106838" y="4864308"/>
            <a:ext cx="1972763" cy="664797"/>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EXTERNAL</a:t>
            </a:r>
          </a:p>
        </p:txBody>
      </p:sp>
      <p:sp>
        <p:nvSpPr>
          <p:cNvPr id="28" name="Rectangle: Rounded Corners 27">
            <a:extLst>
              <a:ext uri="{FF2B5EF4-FFF2-40B4-BE49-F238E27FC236}">
                <a16:creationId xmlns:a16="http://schemas.microsoft.com/office/drawing/2014/main" id="{C917D965-B5BB-41DC-BB5E-C27AF802DD50}"/>
              </a:ext>
            </a:extLst>
          </p:cNvPr>
          <p:cNvSpPr/>
          <p:nvPr/>
        </p:nvSpPr>
        <p:spPr>
          <a:xfrm rot="16200000">
            <a:off x="-106838" y="2758556"/>
            <a:ext cx="1972763" cy="664797"/>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mj-lt"/>
              </a:rPr>
              <a:t>INTERNAL</a:t>
            </a:r>
          </a:p>
        </p:txBody>
      </p:sp>
      <p:cxnSp>
        <p:nvCxnSpPr>
          <p:cNvPr id="9" name="Straight Connector 8">
            <a:extLst>
              <a:ext uri="{FF2B5EF4-FFF2-40B4-BE49-F238E27FC236}">
                <a16:creationId xmlns:a16="http://schemas.microsoft.com/office/drawing/2014/main" id="{8CBC1BB2-55FC-4E8F-A171-32FAA820D2B7}"/>
              </a:ext>
              <a:ext uri="{C183D7F6-B498-43B3-948B-1728B52AA6E4}">
                <adec:decorative xmlns:adec="http://schemas.microsoft.com/office/drawing/2017/decorative" val="1"/>
              </a:ext>
            </a:extLst>
          </p:cNvPr>
          <p:cNvCxnSpPr>
            <a:cxnSpLocks/>
          </p:cNvCxnSpPr>
          <p:nvPr/>
        </p:nvCxnSpPr>
        <p:spPr>
          <a:xfrm>
            <a:off x="1385888" y="4143831"/>
            <a:ext cx="989534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31A2EAE-EBE4-4CB7-9D0A-105837E80B0E}"/>
              </a:ext>
              <a:ext uri="{C183D7F6-B498-43B3-948B-1728B52AA6E4}">
                <adec:decorative xmlns:adec="http://schemas.microsoft.com/office/drawing/2017/decorative" val="1"/>
              </a:ext>
            </a:extLst>
          </p:cNvPr>
          <p:cNvCxnSpPr>
            <a:cxnSpLocks/>
          </p:cNvCxnSpPr>
          <p:nvPr/>
        </p:nvCxnSpPr>
        <p:spPr>
          <a:xfrm>
            <a:off x="6255658" y="2104573"/>
            <a:ext cx="0" cy="458197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ECF613A-FCF5-4CC5-AA46-DABB088D7230}"/>
              </a:ext>
            </a:extLst>
          </p:cNvPr>
          <p:cNvSpPr/>
          <p:nvPr/>
        </p:nvSpPr>
        <p:spPr>
          <a:xfrm>
            <a:off x="1683552" y="2475643"/>
            <a:ext cx="4398157" cy="1508105"/>
          </a:xfrm>
          <a:prstGeom prst="rect">
            <a:avLst/>
          </a:prstGeom>
        </p:spPr>
        <p:txBody>
          <a:bodyPr wrap="square" lIns="0" tIns="0" rIns="0" bIns="0" anchor="t">
            <a:spAutoFit/>
          </a:bodyPr>
          <a:lstStyle/>
          <a:p>
            <a:pPr marL="285750" lvl="0" indent="-285750" algn="just">
              <a:buFont typeface="Arial" panose="020B0604020202020204" pitchFamily="34" charset="0"/>
              <a:buChar char="•"/>
            </a:pPr>
            <a:r>
              <a:rPr lang="en-IN" sz="1400" dirty="0"/>
              <a:t>Less paper storage, reduction in redundancy in record-keeping efforts and improved operational efficiency.</a:t>
            </a:r>
          </a:p>
          <a:p>
            <a:pPr marL="285750" lvl="0" indent="-285750" algn="just">
              <a:buFont typeface="Arial" panose="020B0604020202020204" pitchFamily="34" charset="0"/>
              <a:buChar char="•"/>
            </a:pPr>
            <a:r>
              <a:rPr lang="en-IN" sz="1400" dirty="0"/>
              <a:t>Greater patient control and transparency, and improved interdepartmental communication. </a:t>
            </a:r>
          </a:p>
          <a:p>
            <a:pPr marL="285750" lvl="0" indent="-285750" algn="just">
              <a:buFont typeface="Arial" panose="020B0604020202020204" pitchFamily="34" charset="0"/>
              <a:buChar char="•"/>
            </a:pPr>
            <a:r>
              <a:rPr lang="en-IN" sz="1400" dirty="0"/>
              <a:t>Improved reporting capabilities - EMR provides a better mechanism for analysing and reviewing patient outcomes. </a:t>
            </a:r>
          </a:p>
        </p:txBody>
      </p:sp>
      <p:sp>
        <p:nvSpPr>
          <p:cNvPr id="40" name="Rectangle 39">
            <a:extLst>
              <a:ext uri="{FF2B5EF4-FFF2-40B4-BE49-F238E27FC236}">
                <a16:creationId xmlns:a16="http://schemas.microsoft.com/office/drawing/2014/main" id="{5842CE6B-862D-4B18-B10B-3436A7D24058}"/>
              </a:ext>
            </a:extLst>
          </p:cNvPr>
          <p:cNvSpPr/>
          <p:nvPr/>
        </p:nvSpPr>
        <p:spPr>
          <a:xfrm>
            <a:off x="6716039" y="2528301"/>
            <a:ext cx="4336816" cy="1508105"/>
          </a:xfrm>
          <a:prstGeom prst="rect">
            <a:avLst/>
          </a:prstGeom>
        </p:spPr>
        <p:txBody>
          <a:bodyPr wrap="square" lIns="0" tIns="0" rIns="0" bIns="0" anchor="t">
            <a:spAutoFit/>
          </a:bodyPr>
          <a:lstStyle/>
          <a:p>
            <a:pPr marL="285750" lvl="0" indent="-285750" algn="just">
              <a:buFont typeface="Arial" panose="020B0604020202020204" pitchFamily="34" charset="0"/>
              <a:buChar char="•"/>
            </a:pPr>
            <a:r>
              <a:rPr lang="en-IN" sz="1400" dirty="0"/>
              <a:t>Adoption cost is high</a:t>
            </a:r>
          </a:p>
          <a:p>
            <a:pPr marL="285750" lvl="0" indent="-285750" algn="just">
              <a:buFont typeface="Arial" panose="020B0604020202020204" pitchFamily="34" charset="0"/>
              <a:buChar char="•"/>
            </a:pPr>
            <a:r>
              <a:rPr lang="en-IN" sz="1400" dirty="0"/>
              <a:t>Systems complexities pose challenges to achieving interoperability.</a:t>
            </a:r>
          </a:p>
          <a:p>
            <a:pPr marL="285750" indent="-285750" algn="just">
              <a:buFont typeface="Arial" panose="020B0604020202020204" pitchFamily="34" charset="0"/>
              <a:buChar char="•"/>
            </a:pPr>
            <a:r>
              <a:rPr lang="en-IN" sz="1400" dirty="0"/>
              <a:t>Given the complexity of describing clinical information, there is no one standard that can solve all the challenges of interoperability.</a:t>
            </a:r>
          </a:p>
          <a:p>
            <a:pPr marL="285750" lvl="0" indent="-285750" algn="just">
              <a:buFont typeface="Arial" panose="020B0604020202020204" pitchFamily="34" charset="0"/>
              <a:buChar char="•"/>
            </a:pPr>
            <a:r>
              <a:rPr lang="en-IN" sz="1400" dirty="0"/>
              <a:t>Comprehensive staff training required.</a:t>
            </a:r>
          </a:p>
        </p:txBody>
      </p:sp>
      <p:sp>
        <p:nvSpPr>
          <p:cNvPr id="43" name="Rectangle 42">
            <a:extLst>
              <a:ext uri="{FF2B5EF4-FFF2-40B4-BE49-F238E27FC236}">
                <a16:creationId xmlns:a16="http://schemas.microsoft.com/office/drawing/2014/main" id="{6173DD7D-A9F5-4D7E-A942-64AE3F48B264}"/>
              </a:ext>
            </a:extLst>
          </p:cNvPr>
          <p:cNvSpPr/>
          <p:nvPr/>
        </p:nvSpPr>
        <p:spPr>
          <a:xfrm>
            <a:off x="1632399" y="2198171"/>
            <a:ext cx="4162870" cy="246221"/>
          </a:xfrm>
          <a:prstGeom prst="rect">
            <a:avLst/>
          </a:prstGeom>
        </p:spPr>
        <p:txBody>
          <a:bodyPr wrap="square" lIns="0" tIns="0" rIns="0" bIns="0" anchor="t">
            <a:spAutoFit/>
          </a:bodyPr>
          <a:lstStyle/>
          <a:p>
            <a:r>
              <a:rPr lang="en-US" sz="1600" b="1" dirty="0">
                <a:solidFill>
                  <a:schemeClr val="tx1">
                    <a:lumMod val="75000"/>
                    <a:lumOff val="25000"/>
                  </a:schemeClr>
                </a:solidFill>
                <a:cs typeface="Segoe UI" panose="020B0502040204020203" pitchFamily="34" charset="0"/>
              </a:rPr>
              <a:t>STRENGTH</a:t>
            </a:r>
          </a:p>
        </p:txBody>
      </p:sp>
      <p:sp>
        <p:nvSpPr>
          <p:cNvPr id="44" name="Rectangle 43">
            <a:extLst>
              <a:ext uri="{FF2B5EF4-FFF2-40B4-BE49-F238E27FC236}">
                <a16:creationId xmlns:a16="http://schemas.microsoft.com/office/drawing/2014/main" id="{95967C4C-72D9-469E-BB08-F31A36FBD11D}"/>
              </a:ext>
            </a:extLst>
          </p:cNvPr>
          <p:cNvSpPr/>
          <p:nvPr/>
        </p:nvSpPr>
        <p:spPr>
          <a:xfrm>
            <a:off x="6716039" y="2198171"/>
            <a:ext cx="4162870" cy="246221"/>
          </a:xfrm>
          <a:prstGeom prst="rect">
            <a:avLst/>
          </a:prstGeom>
        </p:spPr>
        <p:txBody>
          <a:bodyPr wrap="square" lIns="0" tIns="0" rIns="0" bIns="0" anchor="t">
            <a:spAutoFit/>
          </a:bodyPr>
          <a:lstStyle/>
          <a:p>
            <a:r>
              <a:rPr lang="en-US" sz="1600" b="1" dirty="0">
                <a:solidFill>
                  <a:schemeClr val="tx1">
                    <a:lumMod val="75000"/>
                    <a:lumOff val="25000"/>
                  </a:schemeClr>
                </a:solidFill>
                <a:cs typeface="Segoe UI" panose="020B0502040204020203" pitchFamily="34" charset="0"/>
              </a:rPr>
              <a:t>WEAKNESS</a:t>
            </a:r>
          </a:p>
        </p:txBody>
      </p:sp>
      <p:sp>
        <p:nvSpPr>
          <p:cNvPr id="45" name="Rectangle 44">
            <a:extLst>
              <a:ext uri="{FF2B5EF4-FFF2-40B4-BE49-F238E27FC236}">
                <a16:creationId xmlns:a16="http://schemas.microsoft.com/office/drawing/2014/main" id="{A2A2A928-93BB-46FE-9683-5A5BAADF87B3}"/>
              </a:ext>
            </a:extLst>
          </p:cNvPr>
          <p:cNvSpPr/>
          <p:nvPr/>
        </p:nvSpPr>
        <p:spPr>
          <a:xfrm>
            <a:off x="1632399" y="4303915"/>
            <a:ext cx="4162870" cy="246221"/>
          </a:xfrm>
          <a:prstGeom prst="rect">
            <a:avLst/>
          </a:prstGeom>
        </p:spPr>
        <p:txBody>
          <a:bodyPr wrap="square" lIns="0" tIns="0" rIns="0" bIns="0" anchor="t">
            <a:spAutoFit/>
          </a:bodyPr>
          <a:lstStyle/>
          <a:p>
            <a:r>
              <a:rPr lang="en-US" sz="1600" b="1" dirty="0">
                <a:solidFill>
                  <a:schemeClr val="tx1">
                    <a:lumMod val="75000"/>
                    <a:lumOff val="25000"/>
                  </a:schemeClr>
                </a:solidFill>
                <a:cs typeface="Segoe UI" panose="020B0502040204020203" pitchFamily="34" charset="0"/>
              </a:rPr>
              <a:t>OPPORTUNITY</a:t>
            </a:r>
          </a:p>
        </p:txBody>
      </p:sp>
      <p:sp>
        <p:nvSpPr>
          <p:cNvPr id="46" name="Rectangle 45">
            <a:extLst>
              <a:ext uri="{FF2B5EF4-FFF2-40B4-BE49-F238E27FC236}">
                <a16:creationId xmlns:a16="http://schemas.microsoft.com/office/drawing/2014/main" id="{D84D1B01-F5DB-4D77-80D5-5CACEA0F7047}"/>
              </a:ext>
            </a:extLst>
          </p:cNvPr>
          <p:cNvSpPr/>
          <p:nvPr/>
        </p:nvSpPr>
        <p:spPr>
          <a:xfrm>
            <a:off x="6716039" y="4303915"/>
            <a:ext cx="4162870" cy="246221"/>
          </a:xfrm>
          <a:prstGeom prst="rect">
            <a:avLst/>
          </a:prstGeom>
        </p:spPr>
        <p:txBody>
          <a:bodyPr wrap="square" lIns="0" tIns="0" rIns="0" bIns="0" anchor="t">
            <a:spAutoFit/>
          </a:bodyPr>
          <a:lstStyle/>
          <a:p>
            <a:r>
              <a:rPr lang="en-US" sz="1600" b="1" dirty="0">
                <a:solidFill>
                  <a:schemeClr val="tx1">
                    <a:lumMod val="75000"/>
                    <a:lumOff val="25000"/>
                  </a:schemeClr>
                </a:solidFill>
                <a:cs typeface="Segoe UI" panose="020B0502040204020203" pitchFamily="34" charset="0"/>
              </a:rPr>
              <a:t>THREAT</a:t>
            </a:r>
          </a:p>
        </p:txBody>
      </p:sp>
      <p:sp>
        <p:nvSpPr>
          <p:cNvPr id="3" name="Rectangle 2">
            <a:extLst>
              <a:ext uri="{FF2B5EF4-FFF2-40B4-BE49-F238E27FC236}">
                <a16:creationId xmlns:a16="http://schemas.microsoft.com/office/drawing/2014/main" id="{398089B4-0491-4449-94FB-7A356C19AF07}"/>
              </a:ext>
            </a:extLst>
          </p:cNvPr>
          <p:cNvSpPr/>
          <p:nvPr/>
        </p:nvSpPr>
        <p:spPr>
          <a:xfrm>
            <a:off x="1632399" y="4608180"/>
            <a:ext cx="4449309" cy="2150012"/>
          </a:xfrm>
          <a:prstGeom prst="rect">
            <a:avLst/>
          </a:prstGeom>
        </p:spPr>
        <p:txBody>
          <a:bodyPr wrap="square">
            <a:spAutoFit/>
          </a:bodyPr>
          <a:lstStyle/>
          <a:p>
            <a:pPr marL="285750" lvl="0" indent="-285750" algn="just">
              <a:lnSpc>
                <a:spcPct val="107000"/>
              </a:lnSpc>
              <a:spcAft>
                <a:spcPts val="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Can integrate evidence-based recommendations for preventive services (such as screening exams) with patient data to identify patients needing specific services. </a:t>
            </a:r>
            <a:endParaRPr lang="en-IN" sz="1400" dirty="0">
              <a:ea typeface="Calibri" panose="020F0502020204030204" pitchFamily="34" charset="0"/>
              <a:cs typeface="Times New Roman" panose="02020603050405020304" pitchFamily="18" charset="0"/>
            </a:endParaRPr>
          </a:p>
          <a:p>
            <a:pPr marL="285750" lvl="0" indent="-285750" algn="just">
              <a:lnSpc>
                <a:spcPct val="107000"/>
              </a:lnSpc>
              <a:spcAft>
                <a:spcPts val="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Access to medical data at the point of care, accurate multimedia documentation, compliant coding, and information that is entered only once but used many times.</a:t>
            </a:r>
            <a:endParaRPr lang="en-IN" sz="1400" dirty="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Reduce the probability of making medical errors.</a:t>
            </a:r>
            <a:endParaRPr lang="en-IN" sz="1400" dirty="0">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B1A8D588-8B49-403D-87CF-40A5EE63C7A2}"/>
              </a:ext>
            </a:extLst>
          </p:cNvPr>
          <p:cNvSpPr/>
          <p:nvPr/>
        </p:nvSpPr>
        <p:spPr>
          <a:xfrm>
            <a:off x="6542097" y="4622150"/>
            <a:ext cx="4510758" cy="1227965"/>
          </a:xfrm>
          <a:prstGeom prst="rect">
            <a:avLst/>
          </a:prstGeom>
        </p:spPr>
        <p:txBody>
          <a:bodyPr wrap="square">
            <a:spAutoFit/>
          </a:bodyPr>
          <a:lstStyle/>
          <a:p>
            <a:pPr marL="285750" lvl="0" indent="-285750" algn="just">
              <a:lnSpc>
                <a:spcPct val="107000"/>
              </a:lnSpc>
              <a:spcAft>
                <a:spcPts val="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General fear surrounding privacy.</a:t>
            </a:r>
          </a:p>
          <a:p>
            <a:pPr marL="285750" lvl="0" indent="-285750" algn="just">
              <a:lnSpc>
                <a:spcPct val="107000"/>
              </a:lnSpc>
              <a:spcAft>
                <a:spcPts val="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Failed attempts within practices could result in financial losses and negative sentiment toward effort.</a:t>
            </a:r>
            <a:endParaRPr lang="en-IN" sz="1400" dirty="0">
              <a:ea typeface="Calibri" panose="020F0502020204030204" pitchFamily="34" charset="0"/>
              <a:cs typeface="Times New Roman" panose="02020603050405020304" pitchFamily="18" charset="0"/>
            </a:endParaRPr>
          </a:p>
          <a:p>
            <a:pPr marL="285750" lvl="0" indent="-285750" algn="just">
              <a:lnSpc>
                <a:spcPct val="107000"/>
              </a:lnSpc>
              <a:spcAft>
                <a:spcPts val="800"/>
              </a:spcAft>
              <a:buFont typeface="Arial" panose="020B0604020202020204" pitchFamily="34" charset="0"/>
              <a:buChar char="•"/>
            </a:pPr>
            <a:r>
              <a:rPr lang="en-IN" sz="1400" dirty="0">
                <a:solidFill>
                  <a:srgbClr val="000000"/>
                </a:solidFill>
                <a:ea typeface="Calibri" panose="020F0502020204030204" pitchFamily="34" charset="0"/>
                <a:cs typeface="Calibri" panose="020F0502020204030204" pitchFamily="34" charset="0"/>
              </a:rPr>
              <a:t>EMR implementation might alter the institution’s workflow and workload in unanticipated ways.</a:t>
            </a:r>
            <a:endParaRPr lang="en-IN" sz="14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7364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hidden="1">
            <a:extLst>
              <a:ext uri="{FF2B5EF4-FFF2-40B4-BE49-F238E27FC236}">
                <a16:creationId xmlns:a16="http://schemas.microsoft.com/office/drawing/2014/main" id="{166BC32C-2E11-43D3-963B-9766918E0FE5}"/>
              </a:ext>
            </a:extLst>
          </p:cNvPr>
          <p:cNvSpPr>
            <a:spLocks noGrp="1"/>
          </p:cNvSpPr>
          <p:nvPr>
            <p:ph type="title" idx="4294967295"/>
          </p:nvPr>
        </p:nvSpPr>
        <p:spPr>
          <a:xfrm>
            <a:off x="0" y="365125"/>
            <a:ext cx="10515600" cy="1325563"/>
          </a:xfrm>
        </p:spPr>
        <p:txBody>
          <a:bodyPr/>
          <a:lstStyle/>
          <a:p>
            <a:r>
              <a:rPr lang="en-US" dirty="0"/>
              <a:t>Project analysis slide 6</a:t>
            </a:r>
          </a:p>
        </p:txBody>
      </p:sp>
      <p:cxnSp>
        <p:nvCxnSpPr>
          <p:cNvPr id="8" name="Straight Connector 7">
            <a:extLst>
              <a:ext uri="{FF2B5EF4-FFF2-40B4-BE49-F238E27FC236}">
                <a16:creationId xmlns:a16="http://schemas.microsoft.com/office/drawing/2014/main" id="{D0986099-F5F2-4E8B-BE17-81194861A00C}"/>
              </a:ext>
              <a:ext uri="{C183D7F6-B498-43B3-948B-1728B52AA6E4}">
                <adec:decorative xmlns:adec="http://schemas.microsoft.com/office/drawing/2017/decorative" val="1"/>
              </a:ext>
            </a:extLst>
          </p:cNvPr>
          <p:cNvCxnSpPr>
            <a:cxnSpLocks/>
          </p:cNvCxnSpPr>
          <p:nvPr/>
        </p:nvCxnSpPr>
        <p:spPr>
          <a:xfrm>
            <a:off x="8105775" y="522898"/>
            <a:ext cx="4086225" cy="0"/>
          </a:xfrm>
          <a:prstGeom prst="line">
            <a:avLst/>
          </a:prstGeom>
          <a:ln>
            <a:solidFill>
              <a:schemeClr val="accent3">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E3F5479-058B-4FA8-92E9-18CAB8CDC5C5}"/>
              </a:ext>
            </a:extLst>
          </p:cNvPr>
          <p:cNvSpPr txBox="1">
            <a:spLocks/>
          </p:cNvSpPr>
          <p:nvPr/>
        </p:nvSpPr>
        <p:spPr>
          <a:xfrm>
            <a:off x="228600" y="190500"/>
            <a:ext cx="11734800" cy="7755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lumOff val="25000"/>
                  </a:schemeClr>
                </a:solidFill>
              </a:rPr>
              <a:t>RECOMMENDATION : A WAY FORWARD</a:t>
            </a:r>
            <a:br>
              <a:rPr lang="en-US" sz="2800" dirty="0">
                <a:solidFill>
                  <a:schemeClr val="tx1">
                    <a:lumMod val="75000"/>
                    <a:lumOff val="25000"/>
                  </a:schemeClr>
                </a:solidFill>
              </a:rPr>
            </a:br>
            <a:endParaRPr lang="en-US" sz="2800" dirty="0">
              <a:solidFill>
                <a:schemeClr val="tx1">
                  <a:lumMod val="75000"/>
                  <a:lumOff val="25000"/>
                </a:schemeClr>
              </a:solidFill>
            </a:endParaRPr>
          </a:p>
        </p:txBody>
      </p:sp>
      <p:cxnSp>
        <p:nvCxnSpPr>
          <p:cNvPr id="14" name="Straight Connector 13">
            <a:extLst>
              <a:ext uri="{FF2B5EF4-FFF2-40B4-BE49-F238E27FC236}">
                <a16:creationId xmlns:a16="http://schemas.microsoft.com/office/drawing/2014/main" id="{83E690F4-843A-47A5-8620-4FB01C0D8E68}"/>
              </a:ext>
              <a:ext uri="{C183D7F6-B498-43B3-948B-1728B52AA6E4}">
                <adec:decorative xmlns:adec="http://schemas.microsoft.com/office/drawing/2017/decorative" val="1"/>
              </a:ext>
            </a:extLst>
          </p:cNvPr>
          <p:cNvCxnSpPr>
            <a:cxnSpLocks/>
          </p:cNvCxnSpPr>
          <p:nvPr/>
        </p:nvCxnSpPr>
        <p:spPr>
          <a:xfrm>
            <a:off x="0" y="522898"/>
            <a:ext cx="4086225" cy="0"/>
          </a:xfrm>
          <a:prstGeom prst="line">
            <a:avLst/>
          </a:prstGeom>
          <a:ln>
            <a:solidFill>
              <a:schemeClr val="accent3">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3" name="Circle: Hollow 2">
            <a:extLst>
              <a:ext uri="{FF2B5EF4-FFF2-40B4-BE49-F238E27FC236}">
                <a16:creationId xmlns:a16="http://schemas.microsoft.com/office/drawing/2014/main" id="{8DC8DEBA-4D8D-4704-A04E-32A1E0BF41F4}"/>
              </a:ext>
              <a:ext uri="{C183D7F6-B498-43B3-948B-1728B52AA6E4}">
                <adec:decorative xmlns:adec="http://schemas.microsoft.com/office/drawing/2017/decorative" val="1"/>
              </a:ext>
            </a:extLst>
          </p:cNvPr>
          <p:cNvSpPr/>
          <p:nvPr/>
        </p:nvSpPr>
        <p:spPr>
          <a:xfrm>
            <a:off x="3536828" y="2296212"/>
            <a:ext cx="1593858" cy="1593858"/>
          </a:xfrm>
          <a:prstGeom prst="donut">
            <a:avLst>
              <a:gd name="adj" fmla="val 12255"/>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Circle: Hollow 21">
            <a:extLst>
              <a:ext uri="{FF2B5EF4-FFF2-40B4-BE49-F238E27FC236}">
                <a16:creationId xmlns:a16="http://schemas.microsoft.com/office/drawing/2014/main" id="{769CE3F0-8651-4FF1-8CAF-1E986C3831C4}"/>
              </a:ext>
              <a:ext uri="{C183D7F6-B498-43B3-948B-1728B52AA6E4}">
                <adec:decorative xmlns:adec="http://schemas.microsoft.com/office/drawing/2017/decorative" val="1"/>
              </a:ext>
            </a:extLst>
          </p:cNvPr>
          <p:cNvSpPr/>
          <p:nvPr/>
        </p:nvSpPr>
        <p:spPr>
          <a:xfrm>
            <a:off x="4946623" y="2296212"/>
            <a:ext cx="1593858" cy="1593858"/>
          </a:xfrm>
          <a:prstGeom prst="donut">
            <a:avLst>
              <a:gd name="adj" fmla="val 12255"/>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Circle: Hollow 22">
            <a:extLst>
              <a:ext uri="{FF2B5EF4-FFF2-40B4-BE49-F238E27FC236}">
                <a16:creationId xmlns:a16="http://schemas.microsoft.com/office/drawing/2014/main" id="{59423939-1DC9-4306-AA5D-6C0111336356}"/>
              </a:ext>
              <a:ext uri="{C183D7F6-B498-43B3-948B-1728B52AA6E4}">
                <adec:decorative xmlns:adec="http://schemas.microsoft.com/office/drawing/2017/decorative" val="1"/>
              </a:ext>
            </a:extLst>
          </p:cNvPr>
          <p:cNvSpPr/>
          <p:nvPr/>
        </p:nvSpPr>
        <p:spPr>
          <a:xfrm>
            <a:off x="6356419" y="2296212"/>
            <a:ext cx="1593858" cy="1593858"/>
          </a:xfrm>
          <a:prstGeom prst="donut">
            <a:avLst>
              <a:gd name="adj" fmla="val 12255"/>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Circle: Hollow 23">
            <a:extLst>
              <a:ext uri="{FF2B5EF4-FFF2-40B4-BE49-F238E27FC236}">
                <a16:creationId xmlns:a16="http://schemas.microsoft.com/office/drawing/2014/main" id="{A838DD0B-E018-44D0-A4C0-13DF2FD0288D}"/>
              </a:ext>
              <a:ext uri="{C183D7F6-B498-43B3-948B-1728B52AA6E4}">
                <adec:decorative xmlns:adec="http://schemas.microsoft.com/office/drawing/2017/decorative" val="1"/>
              </a:ext>
            </a:extLst>
          </p:cNvPr>
          <p:cNvSpPr/>
          <p:nvPr/>
        </p:nvSpPr>
        <p:spPr>
          <a:xfrm>
            <a:off x="4241725" y="3501330"/>
            <a:ext cx="1593858" cy="1593858"/>
          </a:xfrm>
          <a:prstGeom prst="donut">
            <a:avLst>
              <a:gd name="adj" fmla="val 12255"/>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Circle: Hollow 24">
            <a:extLst>
              <a:ext uri="{FF2B5EF4-FFF2-40B4-BE49-F238E27FC236}">
                <a16:creationId xmlns:a16="http://schemas.microsoft.com/office/drawing/2014/main" id="{B5265A05-9A0F-4DEC-9382-F51EEE742251}"/>
              </a:ext>
              <a:ext uri="{C183D7F6-B498-43B3-948B-1728B52AA6E4}">
                <adec:decorative xmlns:adec="http://schemas.microsoft.com/office/drawing/2017/decorative" val="1"/>
              </a:ext>
            </a:extLst>
          </p:cNvPr>
          <p:cNvSpPr/>
          <p:nvPr/>
        </p:nvSpPr>
        <p:spPr>
          <a:xfrm>
            <a:off x="5651521" y="3501330"/>
            <a:ext cx="1593858" cy="1593858"/>
          </a:xfrm>
          <a:prstGeom prst="donut">
            <a:avLst>
              <a:gd name="adj" fmla="val 12255"/>
            </a:avLst>
          </a:prstGeom>
          <a:solidFill>
            <a:schemeClr val="accent3">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tx1"/>
              </a:solidFill>
            </a:endParaRPr>
          </a:p>
        </p:txBody>
      </p:sp>
      <p:sp>
        <p:nvSpPr>
          <p:cNvPr id="29" name="Circle: Hollow 28">
            <a:extLst>
              <a:ext uri="{FF2B5EF4-FFF2-40B4-BE49-F238E27FC236}">
                <a16:creationId xmlns:a16="http://schemas.microsoft.com/office/drawing/2014/main" id="{8770E695-5D11-488D-931B-4C4259EC25FF}"/>
              </a:ext>
              <a:ext uri="{C183D7F6-B498-43B3-948B-1728B52AA6E4}">
                <adec:decorative xmlns:adec="http://schemas.microsoft.com/office/drawing/2017/decorative" val="1"/>
              </a:ext>
            </a:extLst>
          </p:cNvPr>
          <p:cNvSpPr/>
          <p:nvPr/>
        </p:nvSpPr>
        <p:spPr>
          <a:xfrm>
            <a:off x="7061316" y="3501330"/>
            <a:ext cx="1593858" cy="1593858"/>
          </a:xfrm>
          <a:prstGeom prst="donut">
            <a:avLst>
              <a:gd name="adj" fmla="val 12255"/>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Rectangle 31">
            <a:extLst>
              <a:ext uri="{FF2B5EF4-FFF2-40B4-BE49-F238E27FC236}">
                <a16:creationId xmlns:a16="http://schemas.microsoft.com/office/drawing/2014/main" id="{16FB0785-0013-474B-B959-F2CC8F4C0C1E}"/>
              </a:ext>
            </a:extLst>
          </p:cNvPr>
          <p:cNvSpPr/>
          <p:nvPr/>
        </p:nvSpPr>
        <p:spPr>
          <a:xfrm>
            <a:off x="561975" y="1357350"/>
            <a:ext cx="3158915" cy="954364"/>
          </a:xfrm>
          <a:prstGeom prst="rect">
            <a:avLst/>
          </a:prstGeom>
        </p:spPr>
        <p:txBody>
          <a:bodyPr wrap="square" lIns="0" tIns="0" rIns="0" bIns="0" anchor="t">
            <a:spAutoFit/>
          </a:bodyPr>
          <a:lstStyle/>
          <a:p>
            <a:pPr algn="just">
              <a:lnSpc>
                <a:spcPts val="1900"/>
              </a:lnSpc>
            </a:pPr>
            <a:r>
              <a:rPr lang="en-IN" sz="1400" dirty="0"/>
              <a:t>EMR must evolve and the potential users synchronously need to </a:t>
            </a:r>
            <a:r>
              <a:rPr lang="en-IN" sz="1400" b="1" dirty="0"/>
              <a:t>retrain</a:t>
            </a:r>
            <a:r>
              <a:rPr lang="en-IN" sz="1400" dirty="0"/>
              <a:t> themselves and change their mindset until a sweet spot is reached. </a:t>
            </a:r>
            <a:endParaRPr lang="en-US" sz="1400" dirty="0">
              <a:solidFill>
                <a:schemeClr val="tx1">
                  <a:lumMod val="75000"/>
                  <a:lumOff val="25000"/>
                </a:schemeClr>
              </a:solidFill>
              <a:cs typeface="Segoe UI" panose="020B0502040204020203" pitchFamily="34" charset="0"/>
            </a:endParaRPr>
          </a:p>
        </p:txBody>
      </p:sp>
      <p:sp>
        <p:nvSpPr>
          <p:cNvPr id="33" name="Rectangle 32">
            <a:extLst>
              <a:ext uri="{FF2B5EF4-FFF2-40B4-BE49-F238E27FC236}">
                <a16:creationId xmlns:a16="http://schemas.microsoft.com/office/drawing/2014/main" id="{913AB221-FD8D-4664-9B4C-AE1B1660ECAA}"/>
              </a:ext>
            </a:extLst>
          </p:cNvPr>
          <p:cNvSpPr/>
          <p:nvPr/>
        </p:nvSpPr>
        <p:spPr>
          <a:xfrm>
            <a:off x="4127477" y="1028144"/>
            <a:ext cx="3416211" cy="954364"/>
          </a:xfrm>
          <a:prstGeom prst="rect">
            <a:avLst/>
          </a:prstGeom>
        </p:spPr>
        <p:txBody>
          <a:bodyPr wrap="square" lIns="0" tIns="0" rIns="0" bIns="0" anchor="t">
            <a:spAutoFit/>
          </a:bodyPr>
          <a:lstStyle/>
          <a:p>
            <a:pPr algn="just">
              <a:lnSpc>
                <a:spcPts val="1900"/>
              </a:lnSpc>
            </a:pPr>
            <a:r>
              <a:rPr lang="en-IN" sz="1400" dirty="0"/>
              <a:t>The hope is to make a more </a:t>
            </a:r>
            <a:r>
              <a:rPr lang="en-IN" sz="1400" b="1" dirty="0"/>
              <a:t>user-friendly </a:t>
            </a:r>
            <a:r>
              <a:rPr lang="en-IN" sz="1400" dirty="0"/>
              <a:t>way of documenting and to create an </a:t>
            </a:r>
            <a:r>
              <a:rPr lang="en-IN" sz="1400" b="1" dirty="0"/>
              <a:t>infrastructure</a:t>
            </a:r>
            <a:r>
              <a:rPr lang="en-IN" sz="1400" dirty="0"/>
              <a:t> that gives physicians digital services that actually help them provide care. </a:t>
            </a:r>
            <a:endParaRPr lang="en-US" sz="1400" dirty="0">
              <a:solidFill>
                <a:schemeClr val="tx1">
                  <a:lumMod val="75000"/>
                  <a:lumOff val="25000"/>
                </a:schemeClr>
              </a:solidFill>
              <a:cs typeface="Segoe UI" panose="020B0502040204020203" pitchFamily="34" charset="0"/>
            </a:endParaRPr>
          </a:p>
        </p:txBody>
      </p:sp>
      <p:sp>
        <p:nvSpPr>
          <p:cNvPr id="34" name="Rectangle 33">
            <a:extLst>
              <a:ext uri="{FF2B5EF4-FFF2-40B4-BE49-F238E27FC236}">
                <a16:creationId xmlns:a16="http://schemas.microsoft.com/office/drawing/2014/main" id="{53F5EDC0-C02E-4790-A681-CA7AB9133338}"/>
              </a:ext>
            </a:extLst>
          </p:cNvPr>
          <p:cNvSpPr/>
          <p:nvPr/>
        </p:nvSpPr>
        <p:spPr>
          <a:xfrm>
            <a:off x="8092108" y="1347218"/>
            <a:ext cx="3871291" cy="1441677"/>
          </a:xfrm>
          <a:prstGeom prst="rect">
            <a:avLst/>
          </a:prstGeom>
        </p:spPr>
        <p:txBody>
          <a:bodyPr wrap="square" lIns="0" tIns="0" rIns="0" bIns="0" anchor="t">
            <a:spAutoFit/>
          </a:bodyPr>
          <a:lstStyle/>
          <a:p>
            <a:pPr algn="just">
              <a:lnSpc>
                <a:spcPts val="1900"/>
              </a:lnSpc>
            </a:pPr>
            <a:r>
              <a:rPr lang="en-IN" sz="1400" dirty="0"/>
              <a:t>A </a:t>
            </a:r>
            <a:r>
              <a:rPr lang="en-IN" sz="1400" b="1" dirty="0"/>
              <a:t>well-planned implementation </a:t>
            </a:r>
            <a:r>
              <a:rPr lang="en-IN" sz="1400" dirty="0"/>
              <a:t>with leadership support and an organized effort involving, efficient training, and optimization, as well as </a:t>
            </a:r>
            <a:r>
              <a:rPr lang="en-IN" sz="1400" b="1" dirty="0"/>
              <a:t>flexibility</a:t>
            </a:r>
            <a:r>
              <a:rPr lang="en-IN" sz="1400" dirty="0"/>
              <a:t> on the part of the implementation team, will make the process smoother and can reduce the impact of EMR implementation on productivity. </a:t>
            </a:r>
            <a:endParaRPr lang="en-US" sz="1400" dirty="0">
              <a:solidFill>
                <a:schemeClr val="tx1">
                  <a:lumMod val="75000"/>
                  <a:lumOff val="25000"/>
                </a:schemeClr>
              </a:solidFill>
              <a:cs typeface="Segoe UI" panose="020B0502040204020203" pitchFamily="34" charset="0"/>
            </a:endParaRPr>
          </a:p>
        </p:txBody>
      </p:sp>
      <p:sp>
        <p:nvSpPr>
          <p:cNvPr id="35" name="Rectangle 34">
            <a:extLst>
              <a:ext uri="{FF2B5EF4-FFF2-40B4-BE49-F238E27FC236}">
                <a16:creationId xmlns:a16="http://schemas.microsoft.com/office/drawing/2014/main" id="{857F5370-BF8E-406B-BEAE-B1224615626A}"/>
              </a:ext>
            </a:extLst>
          </p:cNvPr>
          <p:cNvSpPr/>
          <p:nvPr/>
        </p:nvSpPr>
        <p:spPr>
          <a:xfrm>
            <a:off x="463654" y="4828932"/>
            <a:ext cx="3158915" cy="1685333"/>
          </a:xfrm>
          <a:prstGeom prst="rect">
            <a:avLst/>
          </a:prstGeom>
        </p:spPr>
        <p:txBody>
          <a:bodyPr wrap="square" lIns="0" tIns="0" rIns="0" bIns="0" anchor="t">
            <a:spAutoFit/>
          </a:bodyPr>
          <a:lstStyle/>
          <a:p>
            <a:pPr algn="just">
              <a:lnSpc>
                <a:spcPts val="1900"/>
              </a:lnSpc>
            </a:pPr>
            <a:r>
              <a:rPr lang="en-IN" sz="1400" dirty="0"/>
              <a:t>To develop an EMR that meets the needs of the physicians who will use it, we need to </a:t>
            </a:r>
            <a:r>
              <a:rPr lang="en-IN" sz="1400" b="1" dirty="0"/>
              <a:t>better understand </a:t>
            </a:r>
            <a:r>
              <a:rPr lang="en-IN" sz="1400" dirty="0"/>
              <a:t>how the physicians work, and develop the software with an eye toward solving real problems in practices rather than developing a solution looking for a problem.</a:t>
            </a:r>
          </a:p>
        </p:txBody>
      </p:sp>
      <p:sp>
        <p:nvSpPr>
          <p:cNvPr id="36" name="Rectangle 35">
            <a:extLst>
              <a:ext uri="{FF2B5EF4-FFF2-40B4-BE49-F238E27FC236}">
                <a16:creationId xmlns:a16="http://schemas.microsoft.com/office/drawing/2014/main" id="{98F5A313-1C6C-4AEE-8556-576074B1BF06}"/>
              </a:ext>
            </a:extLst>
          </p:cNvPr>
          <p:cNvSpPr/>
          <p:nvPr/>
        </p:nvSpPr>
        <p:spPr>
          <a:xfrm>
            <a:off x="4881562" y="5344679"/>
            <a:ext cx="2428875" cy="1192186"/>
          </a:xfrm>
          <a:prstGeom prst="rect">
            <a:avLst/>
          </a:prstGeom>
        </p:spPr>
        <p:txBody>
          <a:bodyPr wrap="square" lIns="0" tIns="0" rIns="0" bIns="0" anchor="t">
            <a:spAutoFit/>
          </a:bodyPr>
          <a:lstStyle/>
          <a:p>
            <a:pPr algn="just">
              <a:lnSpc>
                <a:spcPts val="1900"/>
              </a:lnSpc>
            </a:pPr>
            <a:r>
              <a:rPr lang="en-IN" sz="1400" dirty="0"/>
              <a:t>An ideal EMR should harmoniously bring together the soul of medicine and cutting-edge informatics.</a:t>
            </a:r>
          </a:p>
          <a:p>
            <a:pPr algn="just">
              <a:lnSpc>
                <a:spcPts val="1900"/>
              </a:lnSpc>
            </a:pPr>
            <a:endParaRPr lang="en-US" sz="1100" dirty="0">
              <a:solidFill>
                <a:schemeClr val="tx1">
                  <a:lumMod val="75000"/>
                  <a:lumOff val="25000"/>
                </a:schemeClr>
              </a:solidFill>
              <a:cs typeface="Segoe UI" panose="020B0502040204020203" pitchFamily="34" charset="0"/>
            </a:endParaRPr>
          </a:p>
        </p:txBody>
      </p:sp>
      <p:sp>
        <p:nvSpPr>
          <p:cNvPr id="37" name="Rectangle 36">
            <a:extLst>
              <a:ext uri="{FF2B5EF4-FFF2-40B4-BE49-F238E27FC236}">
                <a16:creationId xmlns:a16="http://schemas.microsoft.com/office/drawing/2014/main" id="{0C310CC8-6624-4352-A642-89EF6FA7DCE6}"/>
              </a:ext>
            </a:extLst>
          </p:cNvPr>
          <p:cNvSpPr/>
          <p:nvPr/>
        </p:nvSpPr>
        <p:spPr>
          <a:xfrm>
            <a:off x="8385340" y="5095188"/>
            <a:ext cx="3578060" cy="1441677"/>
          </a:xfrm>
          <a:prstGeom prst="rect">
            <a:avLst/>
          </a:prstGeom>
        </p:spPr>
        <p:txBody>
          <a:bodyPr wrap="square" lIns="0" tIns="0" rIns="0" bIns="0" anchor="t">
            <a:spAutoFit/>
          </a:bodyPr>
          <a:lstStyle/>
          <a:p>
            <a:pPr algn="just">
              <a:lnSpc>
                <a:spcPts val="1900"/>
              </a:lnSpc>
            </a:pPr>
            <a:r>
              <a:rPr lang="en-IN" sz="1400" dirty="0"/>
              <a:t>Particular attention in </a:t>
            </a:r>
            <a:r>
              <a:rPr lang="en-IN" sz="1400" b="1" dirty="0"/>
              <a:t>training and support </a:t>
            </a:r>
            <a:r>
              <a:rPr lang="en-IN" sz="1400" dirty="0"/>
              <a:t>to specific components of the EMR system that are new or require new workflows, such as patient portals and documentation tools, will aid users and contribute to a more efficient learning process. </a:t>
            </a:r>
            <a:endParaRPr lang="en-US" sz="1100" dirty="0">
              <a:solidFill>
                <a:schemeClr val="tx1">
                  <a:lumMod val="75000"/>
                  <a:lumOff val="25000"/>
                </a:schemeClr>
              </a:solidFill>
              <a:cs typeface="Segoe UI" panose="020B0502040204020203" pitchFamily="34" charset="0"/>
            </a:endParaRPr>
          </a:p>
        </p:txBody>
      </p:sp>
      <p:grpSp>
        <p:nvGrpSpPr>
          <p:cNvPr id="41" name="Group 40" descr="Icon of human being and speech bubble. ">
            <a:extLst>
              <a:ext uri="{FF2B5EF4-FFF2-40B4-BE49-F238E27FC236}">
                <a16:creationId xmlns:a16="http://schemas.microsoft.com/office/drawing/2014/main" id="{F9B9D0B7-66BB-408F-A1CC-EA2209284AAD}"/>
              </a:ext>
            </a:extLst>
          </p:cNvPr>
          <p:cNvGrpSpPr/>
          <p:nvPr/>
        </p:nvGrpSpPr>
        <p:grpSpPr>
          <a:xfrm>
            <a:off x="4144646" y="2903628"/>
            <a:ext cx="378221" cy="380335"/>
            <a:chOff x="3171788" y="779462"/>
            <a:chExt cx="284163" cy="285751"/>
          </a:xfrm>
          <a:solidFill>
            <a:schemeClr val="accent3">
              <a:lumMod val="75000"/>
            </a:schemeClr>
          </a:solidFill>
        </p:grpSpPr>
        <p:sp>
          <p:nvSpPr>
            <p:cNvPr id="42" name="Freeform 2993">
              <a:extLst>
                <a:ext uri="{FF2B5EF4-FFF2-40B4-BE49-F238E27FC236}">
                  <a16:creationId xmlns:a16="http://schemas.microsoft.com/office/drawing/2014/main" id="{214A5167-4E01-4042-851A-88AFE72AE2DD}"/>
                </a:ext>
              </a:extLst>
            </p:cNvPr>
            <p:cNvSpPr>
              <a:spLocks noEditPoints="1"/>
            </p:cNvSpPr>
            <p:nvPr/>
          </p:nvSpPr>
          <p:spPr bwMode="auto">
            <a:xfrm>
              <a:off x="3290851" y="779462"/>
              <a:ext cx="165100" cy="196850"/>
            </a:xfrm>
            <a:custGeom>
              <a:avLst/>
              <a:gdLst>
                <a:gd name="T0" fmla="*/ 291 w 416"/>
                <a:gd name="T1" fmla="*/ 221 h 493"/>
                <a:gd name="T2" fmla="*/ 339 w 416"/>
                <a:gd name="T3" fmla="*/ 173 h 493"/>
                <a:gd name="T4" fmla="*/ 242 w 416"/>
                <a:gd name="T5" fmla="*/ 221 h 493"/>
                <a:gd name="T6" fmla="*/ 195 w 416"/>
                <a:gd name="T7" fmla="*/ 173 h 493"/>
                <a:gd name="T8" fmla="*/ 242 w 416"/>
                <a:gd name="T9" fmla="*/ 221 h 493"/>
                <a:gd name="T10" fmla="*/ 99 w 416"/>
                <a:gd name="T11" fmla="*/ 221 h 493"/>
                <a:gd name="T12" fmla="*/ 147 w 416"/>
                <a:gd name="T13" fmla="*/ 173 h 493"/>
                <a:gd name="T14" fmla="*/ 208 w 416"/>
                <a:gd name="T15" fmla="*/ 0 h 493"/>
                <a:gd name="T16" fmla="*/ 166 w 416"/>
                <a:gd name="T17" fmla="*/ 3 h 493"/>
                <a:gd name="T18" fmla="*/ 127 w 416"/>
                <a:gd name="T19" fmla="*/ 15 h 493"/>
                <a:gd name="T20" fmla="*/ 92 w 416"/>
                <a:gd name="T21" fmla="*/ 33 h 493"/>
                <a:gd name="T22" fmla="*/ 61 w 416"/>
                <a:gd name="T23" fmla="*/ 57 h 493"/>
                <a:gd name="T24" fmla="*/ 35 w 416"/>
                <a:gd name="T25" fmla="*/ 85 h 493"/>
                <a:gd name="T26" fmla="*/ 16 w 416"/>
                <a:gd name="T27" fmla="*/ 117 h 493"/>
                <a:gd name="T28" fmla="*/ 4 w 416"/>
                <a:gd name="T29" fmla="*/ 153 h 493"/>
                <a:gd name="T30" fmla="*/ 0 w 416"/>
                <a:gd name="T31" fmla="*/ 192 h 493"/>
                <a:gd name="T32" fmla="*/ 0 w 416"/>
                <a:gd name="T33" fmla="*/ 194 h 493"/>
                <a:gd name="T34" fmla="*/ 26 w 416"/>
                <a:gd name="T35" fmla="*/ 204 h 493"/>
                <a:gd name="T36" fmla="*/ 47 w 416"/>
                <a:gd name="T37" fmla="*/ 220 h 493"/>
                <a:gd name="T38" fmla="*/ 64 w 416"/>
                <a:gd name="T39" fmla="*/ 238 h 493"/>
                <a:gd name="T40" fmla="*/ 72 w 416"/>
                <a:gd name="T41" fmla="*/ 260 h 493"/>
                <a:gd name="T42" fmla="*/ 76 w 416"/>
                <a:gd name="T43" fmla="*/ 277 h 493"/>
                <a:gd name="T44" fmla="*/ 76 w 416"/>
                <a:gd name="T45" fmla="*/ 293 h 493"/>
                <a:gd name="T46" fmla="*/ 73 w 416"/>
                <a:gd name="T47" fmla="*/ 311 h 493"/>
                <a:gd name="T48" fmla="*/ 67 w 416"/>
                <a:gd name="T49" fmla="*/ 330 h 493"/>
                <a:gd name="T50" fmla="*/ 70 w 416"/>
                <a:gd name="T51" fmla="*/ 333 h 493"/>
                <a:gd name="T52" fmla="*/ 77 w 416"/>
                <a:gd name="T53" fmla="*/ 349 h 493"/>
                <a:gd name="T54" fmla="*/ 94 w 416"/>
                <a:gd name="T55" fmla="*/ 361 h 493"/>
                <a:gd name="T56" fmla="*/ 114 w 416"/>
                <a:gd name="T57" fmla="*/ 371 h 493"/>
                <a:gd name="T58" fmla="*/ 132 w 416"/>
                <a:gd name="T59" fmla="*/ 378 h 493"/>
                <a:gd name="T60" fmla="*/ 153 w 416"/>
                <a:gd name="T61" fmla="*/ 383 h 493"/>
                <a:gd name="T62" fmla="*/ 153 w 416"/>
                <a:gd name="T63" fmla="*/ 428 h 493"/>
                <a:gd name="T64" fmla="*/ 153 w 416"/>
                <a:gd name="T65" fmla="*/ 465 h 493"/>
                <a:gd name="T66" fmla="*/ 173 w 416"/>
                <a:gd name="T67" fmla="*/ 473 h 493"/>
                <a:gd name="T68" fmla="*/ 203 w 416"/>
                <a:gd name="T69" fmla="*/ 446 h 493"/>
                <a:gd name="T70" fmla="*/ 249 w 416"/>
                <a:gd name="T71" fmla="*/ 406 h 493"/>
                <a:gd name="T72" fmla="*/ 274 w 416"/>
                <a:gd name="T73" fmla="*/ 385 h 493"/>
                <a:gd name="T74" fmla="*/ 290 w 416"/>
                <a:gd name="T75" fmla="*/ 371 h 493"/>
                <a:gd name="T76" fmla="*/ 317 w 416"/>
                <a:gd name="T77" fmla="*/ 358 h 493"/>
                <a:gd name="T78" fmla="*/ 342 w 416"/>
                <a:gd name="T79" fmla="*/ 341 h 493"/>
                <a:gd name="T80" fmla="*/ 364 w 416"/>
                <a:gd name="T81" fmla="*/ 321 h 493"/>
                <a:gd name="T82" fmla="*/ 383 w 416"/>
                <a:gd name="T83" fmla="*/ 299 h 493"/>
                <a:gd name="T84" fmla="*/ 397 w 416"/>
                <a:gd name="T85" fmla="*/ 276 h 493"/>
                <a:gd name="T86" fmla="*/ 408 w 416"/>
                <a:gd name="T87" fmla="*/ 249 h 493"/>
                <a:gd name="T88" fmla="*/ 415 w 416"/>
                <a:gd name="T89" fmla="*/ 222 h 493"/>
                <a:gd name="T90" fmla="*/ 416 w 416"/>
                <a:gd name="T91" fmla="*/ 192 h 493"/>
                <a:gd name="T92" fmla="*/ 412 w 416"/>
                <a:gd name="T93" fmla="*/ 154 h 493"/>
                <a:gd name="T94" fmla="*/ 400 w 416"/>
                <a:gd name="T95" fmla="*/ 117 h 493"/>
                <a:gd name="T96" fmla="*/ 381 w 416"/>
                <a:gd name="T97" fmla="*/ 85 h 493"/>
                <a:gd name="T98" fmla="*/ 355 w 416"/>
                <a:gd name="T99" fmla="*/ 57 h 493"/>
                <a:gd name="T100" fmla="*/ 324 w 416"/>
                <a:gd name="T101" fmla="*/ 33 h 493"/>
                <a:gd name="T102" fmla="*/ 289 w 416"/>
                <a:gd name="T103" fmla="*/ 15 h 493"/>
                <a:gd name="T104" fmla="*/ 251 w 416"/>
                <a:gd name="T105" fmla="*/ 3 h 493"/>
                <a:gd name="T106" fmla="*/ 208 w 416"/>
                <a:gd name="T10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6" h="493">
                  <a:moveTo>
                    <a:pt x="339" y="221"/>
                  </a:moveTo>
                  <a:lnTo>
                    <a:pt x="291" y="221"/>
                  </a:lnTo>
                  <a:lnTo>
                    <a:pt x="291" y="173"/>
                  </a:lnTo>
                  <a:lnTo>
                    <a:pt x="339" y="173"/>
                  </a:lnTo>
                  <a:lnTo>
                    <a:pt x="339" y="221"/>
                  </a:lnTo>
                  <a:close/>
                  <a:moveTo>
                    <a:pt x="242" y="221"/>
                  </a:moveTo>
                  <a:lnTo>
                    <a:pt x="195" y="221"/>
                  </a:lnTo>
                  <a:lnTo>
                    <a:pt x="195" y="173"/>
                  </a:lnTo>
                  <a:lnTo>
                    <a:pt x="242" y="173"/>
                  </a:lnTo>
                  <a:lnTo>
                    <a:pt x="242" y="221"/>
                  </a:lnTo>
                  <a:close/>
                  <a:moveTo>
                    <a:pt x="147" y="221"/>
                  </a:moveTo>
                  <a:lnTo>
                    <a:pt x="99" y="221"/>
                  </a:lnTo>
                  <a:lnTo>
                    <a:pt x="99" y="173"/>
                  </a:lnTo>
                  <a:lnTo>
                    <a:pt x="147" y="173"/>
                  </a:lnTo>
                  <a:lnTo>
                    <a:pt x="147" y="221"/>
                  </a:lnTo>
                  <a:close/>
                  <a:moveTo>
                    <a:pt x="208" y="0"/>
                  </a:moveTo>
                  <a:lnTo>
                    <a:pt x="186" y="1"/>
                  </a:lnTo>
                  <a:lnTo>
                    <a:pt x="166" y="3"/>
                  </a:lnTo>
                  <a:lnTo>
                    <a:pt x="146" y="8"/>
                  </a:lnTo>
                  <a:lnTo>
                    <a:pt x="127" y="15"/>
                  </a:lnTo>
                  <a:lnTo>
                    <a:pt x="109" y="23"/>
                  </a:lnTo>
                  <a:lnTo>
                    <a:pt x="92" y="33"/>
                  </a:lnTo>
                  <a:lnTo>
                    <a:pt x="76" y="44"/>
                  </a:lnTo>
                  <a:lnTo>
                    <a:pt x="61" y="57"/>
                  </a:lnTo>
                  <a:lnTo>
                    <a:pt x="47" y="70"/>
                  </a:lnTo>
                  <a:lnTo>
                    <a:pt x="35" y="85"/>
                  </a:lnTo>
                  <a:lnTo>
                    <a:pt x="25" y="101"/>
                  </a:lnTo>
                  <a:lnTo>
                    <a:pt x="16" y="117"/>
                  </a:lnTo>
                  <a:lnTo>
                    <a:pt x="9" y="135"/>
                  </a:lnTo>
                  <a:lnTo>
                    <a:pt x="4" y="153"/>
                  </a:lnTo>
                  <a:lnTo>
                    <a:pt x="1" y="173"/>
                  </a:lnTo>
                  <a:lnTo>
                    <a:pt x="0" y="192"/>
                  </a:lnTo>
                  <a:lnTo>
                    <a:pt x="0" y="192"/>
                  </a:lnTo>
                  <a:lnTo>
                    <a:pt x="0" y="194"/>
                  </a:lnTo>
                  <a:lnTo>
                    <a:pt x="14" y="198"/>
                  </a:lnTo>
                  <a:lnTo>
                    <a:pt x="26" y="204"/>
                  </a:lnTo>
                  <a:lnTo>
                    <a:pt x="38" y="211"/>
                  </a:lnTo>
                  <a:lnTo>
                    <a:pt x="47" y="220"/>
                  </a:lnTo>
                  <a:lnTo>
                    <a:pt x="57" y="228"/>
                  </a:lnTo>
                  <a:lnTo>
                    <a:pt x="64" y="238"/>
                  </a:lnTo>
                  <a:lnTo>
                    <a:pt x="69" y="248"/>
                  </a:lnTo>
                  <a:lnTo>
                    <a:pt x="72" y="260"/>
                  </a:lnTo>
                  <a:lnTo>
                    <a:pt x="74" y="268"/>
                  </a:lnTo>
                  <a:lnTo>
                    <a:pt x="76" y="277"/>
                  </a:lnTo>
                  <a:lnTo>
                    <a:pt x="76" y="285"/>
                  </a:lnTo>
                  <a:lnTo>
                    <a:pt x="76" y="293"/>
                  </a:lnTo>
                  <a:lnTo>
                    <a:pt x="74" y="303"/>
                  </a:lnTo>
                  <a:lnTo>
                    <a:pt x="73" y="311"/>
                  </a:lnTo>
                  <a:lnTo>
                    <a:pt x="71" y="321"/>
                  </a:lnTo>
                  <a:lnTo>
                    <a:pt x="67" y="330"/>
                  </a:lnTo>
                  <a:lnTo>
                    <a:pt x="69" y="332"/>
                  </a:lnTo>
                  <a:lnTo>
                    <a:pt x="70" y="333"/>
                  </a:lnTo>
                  <a:lnTo>
                    <a:pt x="73" y="341"/>
                  </a:lnTo>
                  <a:lnTo>
                    <a:pt x="77" y="349"/>
                  </a:lnTo>
                  <a:lnTo>
                    <a:pt x="85" y="355"/>
                  </a:lnTo>
                  <a:lnTo>
                    <a:pt x="94" y="361"/>
                  </a:lnTo>
                  <a:lnTo>
                    <a:pt x="104" y="366"/>
                  </a:lnTo>
                  <a:lnTo>
                    <a:pt x="114" y="371"/>
                  </a:lnTo>
                  <a:lnTo>
                    <a:pt x="123" y="374"/>
                  </a:lnTo>
                  <a:lnTo>
                    <a:pt x="132" y="378"/>
                  </a:lnTo>
                  <a:lnTo>
                    <a:pt x="142" y="380"/>
                  </a:lnTo>
                  <a:lnTo>
                    <a:pt x="153" y="383"/>
                  </a:lnTo>
                  <a:lnTo>
                    <a:pt x="153" y="403"/>
                  </a:lnTo>
                  <a:lnTo>
                    <a:pt x="153" y="428"/>
                  </a:lnTo>
                  <a:lnTo>
                    <a:pt x="153" y="449"/>
                  </a:lnTo>
                  <a:lnTo>
                    <a:pt x="153" y="465"/>
                  </a:lnTo>
                  <a:lnTo>
                    <a:pt x="153" y="493"/>
                  </a:lnTo>
                  <a:lnTo>
                    <a:pt x="173" y="473"/>
                  </a:lnTo>
                  <a:lnTo>
                    <a:pt x="185" y="462"/>
                  </a:lnTo>
                  <a:lnTo>
                    <a:pt x="203" y="446"/>
                  </a:lnTo>
                  <a:lnTo>
                    <a:pt x="227" y="427"/>
                  </a:lnTo>
                  <a:lnTo>
                    <a:pt x="249" y="406"/>
                  </a:lnTo>
                  <a:lnTo>
                    <a:pt x="262" y="395"/>
                  </a:lnTo>
                  <a:lnTo>
                    <a:pt x="274" y="385"/>
                  </a:lnTo>
                  <a:lnTo>
                    <a:pt x="284" y="377"/>
                  </a:lnTo>
                  <a:lnTo>
                    <a:pt x="290" y="371"/>
                  </a:lnTo>
                  <a:lnTo>
                    <a:pt x="304" y="365"/>
                  </a:lnTo>
                  <a:lnTo>
                    <a:pt x="317" y="358"/>
                  </a:lnTo>
                  <a:lnTo>
                    <a:pt x="330" y="349"/>
                  </a:lnTo>
                  <a:lnTo>
                    <a:pt x="342" y="341"/>
                  </a:lnTo>
                  <a:lnTo>
                    <a:pt x="353" y="332"/>
                  </a:lnTo>
                  <a:lnTo>
                    <a:pt x="364" y="321"/>
                  </a:lnTo>
                  <a:lnTo>
                    <a:pt x="373" y="310"/>
                  </a:lnTo>
                  <a:lnTo>
                    <a:pt x="383" y="299"/>
                  </a:lnTo>
                  <a:lnTo>
                    <a:pt x="390" y="288"/>
                  </a:lnTo>
                  <a:lnTo>
                    <a:pt x="397" y="276"/>
                  </a:lnTo>
                  <a:lnTo>
                    <a:pt x="403" y="263"/>
                  </a:lnTo>
                  <a:lnTo>
                    <a:pt x="408" y="249"/>
                  </a:lnTo>
                  <a:lnTo>
                    <a:pt x="411" y="235"/>
                  </a:lnTo>
                  <a:lnTo>
                    <a:pt x="415" y="222"/>
                  </a:lnTo>
                  <a:lnTo>
                    <a:pt x="416" y="208"/>
                  </a:lnTo>
                  <a:lnTo>
                    <a:pt x="416" y="192"/>
                  </a:lnTo>
                  <a:lnTo>
                    <a:pt x="416" y="173"/>
                  </a:lnTo>
                  <a:lnTo>
                    <a:pt x="412" y="154"/>
                  </a:lnTo>
                  <a:lnTo>
                    <a:pt x="408" y="135"/>
                  </a:lnTo>
                  <a:lnTo>
                    <a:pt x="400" y="117"/>
                  </a:lnTo>
                  <a:lnTo>
                    <a:pt x="391" y="101"/>
                  </a:lnTo>
                  <a:lnTo>
                    <a:pt x="381" y="85"/>
                  </a:lnTo>
                  <a:lnTo>
                    <a:pt x="368" y="70"/>
                  </a:lnTo>
                  <a:lnTo>
                    <a:pt x="355" y="57"/>
                  </a:lnTo>
                  <a:lnTo>
                    <a:pt x="341" y="44"/>
                  </a:lnTo>
                  <a:lnTo>
                    <a:pt x="324" y="33"/>
                  </a:lnTo>
                  <a:lnTo>
                    <a:pt x="308" y="23"/>
                  </a:lnTo>
                  <a:lnTo>
                    <a:pt x="289" y="15"/>
                  </a:lnTo>
                  <a:lnTo>
                    <a:pt x="270" y="8"/>
                  </a:lnTo>
                  <a:lnTo>
                    <a:pt x="251" y="3"/>
                  </a:lnTo>
                  <a:lnTo>
                    <a:pt x="229" y="1"/>
                  </a:lnTo>
                  <a:lnTo>
                    <a:pt x="2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2994">
              <a:extLst>
                <a:ext uri="{FF2B5EF4-FFF2-40B4-BE49-F238E27FC236}">
                  <a16:creationId xmlns:a16="http://schemas.microsoft.com/office/drawing/2014/main" id="{EF3D2201-62FC-4C65-ADA0-327F681139C4}"/>
                </a:ext>
              </a:extLst>
            </p:cNvPr>
            <p:cNvSpPr>
              <a:spLocks/>
            </p:cNvSpPr>
            <p:nvPr/>
          </p:nvSpPr>
          <p:spPr bwMode="auto">
            <a:xfrm>
              <a:off x="3171788" y="863600"/>
              <a:ext cx="190500" cy="201613"/>
            </a:xfrm>
            <a:custGeom>
              <a:avLst/>
              <a:gdLst>
                <a:gd name="T0" fmla="*/ 393 w 480"/>
                <a:gd name="T1" fmla="*/ 357 h 507"/>
                <a:gd name="T2" fmla="*/ 312 w 480"/>
                <a:gd name="T3" fmla="*/ 312 h 507"/>
                <a:gd name="T4" fmla="*/ 320 w 480"/>
                <a:gd name="T5" fmla="*/ 267 h 507"/>
                <a:gd name="T6" fmla="*/ 324 w 480"/>
                <a:gd name="T7" fmla="*/ 261 h 507"/>
                <a:gd name="T8" fmla="*/ 329 w 480"/>
                <a:gd name="T9" fmla="*/ 254 h 507"/>
                <a:gd name="T10" fmla="*/ 332 w 480"/>
                <a:gd name="T11" fmla="*/ 244 h 507"/>
                <a:gd name="T12" fmla="*/ 336 w 480"/>
                <a:gd name="T13" fmla="*/ 231 h 507"/>
                <a:gd name="T14" fmla="*/ 338 w 480"/>
                <a:gd name="T15" fmla="*/ 219 h 507"/>
                <a:gd name="T16" fmla="*/ 339 w 480"/>
                <a:gd name="T17" fmla="*/ 203 h 507"/>
                <a:gd name="T18" fmla="*/ 350 w 480"/>
                <a:gd name="T19" fmla="*/ 190 h 507"/>
                <a:gd name="T20" fmla="*/ 354 w 480"/>
                <a:gd name="T21" fmla="*/ 185 h 507"/>
                <a:gd name="T22" fmla="*/ 356 w 480"/>
                <a:gd name="T23" fmla="*/ 179 h 507"/>
                <a:gd name="T24" fmla="*/ 357 w 480"/>
                <a:gd name="T25" fmla="*/ 173 h 507"/>
                <a:gd name="T26" fmla="*/ 358 w 480"/>
                <a:gd name="T27" fmla="*/ 166 h 507"/>
                <a:gd name="T28" fmla="*/ 357 w 480"/>
                <a:gd name="T29" fmla="*/ 149 h 507"/>
                <a:gd name="T30" fmla="*/ 354 w 480"/>
                <a:gd name="T31" fmla="*/ 140 h 507"/>
                <a:gd name="T32" fmla="*/ 350 w 480"/>
                <a:gd name="T33" fmla="*/ 131 h 507"/>
                <a:gd name="T34" fmla="*/ 343 w 480"/>
                <a:gd name="T35" fmla="*/ 125 h 507"/>
                <a:gd name="T36" fmla="*/ 355 w 480"/>
                <a:gd name="T37" fmla="*/ 84 h 507"/>
                <a:gd name="T38" fmla="*/ 353 w 480"/>
                <a:gd name="T39" fmla="*/ 54 h 507"/>
                <a:gd name="T40" fmla="*/ 336 w 480"/>
                <a:gd name="T41" fmla="*/ 28 h 507"/>
                <a:gd name="T42" fmla="*/ 305 w 480"/>
                <a:gd name="T43" fmla="*/ 9 h 507"/>
                <a:gd name="T44" fmla="*/ 286 w 480"/>
                <a:gd name="T45" fmla="*/ 4 h 507"/>
                <a:gd name="T46" fmla="*/ 267 w 480"/>
                <a:gd name="T47" fmla="*/ 0 h 507"/>
                <a:gd name="T48" fmla="*/ 251 w 480"/>
                <a:gd name="T49" fmla="*/ 0 h 507"/>
                <a:gd name="T50" fmla="*/ 232 w 480"/>
                <a:gd name="T51" fmla="*/ 2 h 507"/>
                <a:gd name="T52" fmla="*/ 217 w 480"/>
                <a:gd name="T53" fmla="*/ 4 h 507"/>
                <a:gd name="T54" fmla="*/ 203 w 480"/>
                <a:gd name="T55" fmla="*/ 8 h 507"/>
                <a:gd name="T56" fmla="*/ 192 w 480"/>
                <a:gd name="T57" fmla="*/ 11 h 507"/>
                <a:gd name="T58" fmla="*/ 157 w 480"/>
                <a:gd name="T59" fmla="*/ 38 h 507"/>
                <a:gd name="T60" fmla="*/ 154 w 480"/>
                <a:gd name="T61" fmla="*/ 44 h 507"/>
                <a:gd name="T62" fmla="*/ 140 w 480"/>
                <a:gd name="T63" fmla="*/ 46 h 507"/>
                <a:gd name="T64" fmla="*/ 131 w 480"/>
                <a:gd name="T65" fmla="*/ 48 h 507"/>
                <a:gd name="T66" fmla="*/ 126 w 480"/>
                <a:gd name="T67" fmla="*/ 53 h 507"/>
                <a:gd name="T68" fmla="*/ 123 w 480"/>
                <a:gd name="T69" fmla="*/ 56 h 507"/>
                <a:gd name="T70" fmla="*/ 118 w 480"/>
                <a:gd name="T71" fmla="*/ 66 h 507"/>
                <a:gd name="T72" fmla="*/ 118 w 480"/>
                <a:gd name="T73" fmla="*/ 75 h 507"/>
                <a:gd name="T74" fmla="*/ 118 w 480"/>
                <a:gd name="T75" fmla="*/ 84 h 507"/>
                <a:gd name="T76" fmla="*/ 121 w 480"/>
                <a:gd name="T77" fmla="*/ 92 h 507"/>
                <a:gd name="T78" fmla="*/ 123 w 480"/>
                <a:gd name="T79" fmla="*/ 100 h 507"/>
                <a:gd name="T80" fmla="*/ 125 w 480"/>
                <a:gd name="T81" fmla="*/ 109 h 507"/>
                <a:gd name="T82" fmla="*/ 132 w 480"/>
                <a:gd name="T83" fmla="*/ 125 h 507"/>
                <a:gd name="T84" fmla="*/ 116 w 480"/>
                <a:gd name="T85" fmla="*/ 148 h 507"/>
                <a:gd name="T86" fmla="*/ 115 w 480"/>
                <a:gd name="T87" fmla="*/ 174 h 507"/>
                <a:gd name="T88" fmla="*/ 118 w 480"/>
                <a:gd name="T89" fmla="*/ 185 h 507"/>
                <a:gd name="T90" fmla="*/ 124 w 480"/>
                <a:gd name="T91" fmla="*/ 193 h 507"/>
                <a:gd name="T92" fmla="*/ 130 w 480"/>
                <a:gd name="T93" fmla="*/ 199 h 507"/>
                <a:gd name="T94" fmla="*/ 138 w 480"/>
                <a:gd name="T95" fmla="*/ 216 h 507"/>
                <a:gd name="T96" fmla="*/ 144 w 480"/>
                <a:gd name="T97" fmla="*/ 242 h 507"/>
                <a:gd name="T98" fmla="*/ 161 w 480"/>
                <a:gd name="T99" fmla="*/ 268 h 507"/>
                <a:gd name="T100" fmla="*/ 168 w 480"/>
                <a:gd name="T101" fmla="*/ 312 h 507"/>
                <a:gd name="T102" fmla="*/ 87 w 480"/>
                <a:gd name="T103" fmla="*/ 357 h 507"/>
                <a:gd name="T104" fmla="*/ 19 w 480"/>
                <a:gd name="T105" fmla="*/ 399 h 507"/>
                <a:gd name="T106" fmla="*/ 2 w 480"/>
                <a:gd name="T107" fmla="*/ 420 h 507"/>
                <a:gd name="T108" fmla="*/ 4 w 480"/>
                <a:gd name="T109" fmla="*/ 504 h 507"/>
                <a:gd name="T110" fmla="*/ 473 w 480"/>
                <a:gd name="T111" fmla="*/ 506 h 507"/>
                <a:gd name="T112" fmla="*/ 480 w 480"/>
                <a:gd name="T113" fmla="*/ 424 h 507"/>
                <a:gd name="T114" fmla="*/ 471 w 480"/>
                <a:gd name="T115" fmla="*/ 408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0" h="507">
                  <a:moveTo>
                    <a:pt x="446" y="388"/>
                  </a:moveTo>
                  <a:lnTo>
                    <a:pt x="435" y="380"/>
                  </a:lnTo>
                  <a:lnTo>
                    <a:pt x="418" y="370"/>
                  </a:lnTo>
                  <a:lnTo>
                    <a:pt x="393" y="357"/>
                  </a:lnTo>
                  <a:lnTo>
                    <a:pt x="367" y="344"/>
                  </a:lnTo>
                  <a:lnTo>
                    <a:pt x="339" y="331"/>
                  </a:lnTo>
                  <a:lnTo>
                    <a:pt x="312" y="319"/>
                  </a:lnTo>
                  <a:lnTo>
                    <a:pt x="312" y="312"/>
                  </a:lnTo>
                  <a:lnTo>
                    <a:pt x="312" y="280"/>
                  </a:lnTo>
                  <a:lnTo>
                    <a:pt x="312" y="274"/>
                  </a:lnTo>
                  <a:lnTo>
                    <a:pt x="316" y="272"/>
                  </a:lnTo>
                  <a:lnTo>
                    <a:pt x="320" y="267"/>
                  </a:lnTo>
                  <a:lnTo>
                    <a:pt x="320" y="266"/>
                  </a:lnTo>
                  <a:lnTo>
                    <a:pt x="320" y="266"/>
                  </a:lnTo>
                  <a:lnTo>
                    <a:pt x="323" y="263"/>
                  </a:lnTo>
                  <a:lnTo>
                    <a:pt x="324" y="261"/>
                  </a:lnTo>
                  <a:lnTo>
                    <a:pt x="325" y="260"/>
                  </a:lnTo>
                  <a:lnTo>
                    <a:pt x="325" y="260"/>
                  </a:lnTo>
                  <a:lnTo>
                    <a:pt x="326" y="256"/>
                  </a:lnTo>
                  <a:lnTo>
                    <a:pt x="329" y="254"/>
                  </a:lnTo>
                  <a:lnTo>
                    <a:pt x="329" y="253"/>
                  </a:lnTo>
                  <a:lnTo>
                    <a:pt x="329" y="251"/>
                  </a:lnTo>
                  <a:lnTo>
                    <a:pt x="331" y="248"/>
                  </a:lnTo>
                  <a:lnTo>
                    <a:pt x="332" y="244"/>
                  </a:lnTo>
                  <a:lnTo>
                    <a:pt x="332" y="243"/>
                  </a:lnTo>
                  <a:lnTo>
                    <a:pt x="332" y="243"/>
                  </a:lnTo>
                  <a:lnTo>
                    <a:pt x="335" y="237"/>
                  </a:lnTo>
                  <a:lnTo>
                    <a:pt x="336" y="231"/>
                  </a:lnTo>
                  <a:lnTo>
                    <a:pt x="336" y="231"/>
                  </a:lnTo>
                  <a:lnTo>
                    <a:pt x="336" y="231"/>
                  </a:lnTo>
                  <a:lnTo>
                    <a:pt x="337" y="225"/>
                  </a:lnTo>
                  <a:lnTo>
                    <a:pt x="338" y="219"/>
                  </a:lnTo>
                  <a:lnTo>
                    <a:pt x="338" y="217"/>
                  </a:lnTo>
                  <a:lnTo>
                    <a:pt x="338" y="215"/>
                  </a:lnTo>
                  <a:lnTo>
                    <a:pt x="339" y="209"/>
                  </a:lnTo>
                  <a:lnTo>
                    <a:pt x="339" y="203"/>
                  </a:lnTo>
                  <a:lnTo>
                    <a:pt x="345" y="197"/>
                  </a:lnTo>
                  <a:lnTo>
                    <a:pt x="350" y="191"/>
                  </a:lnTo>
                  <a:lnTo>
                    <a:pt x="350" y="190"/>
                  </a:lnTo>
                  <a:lnTo>
                    <a:pt x="350" y="190"/>
                  </a:lnTo>
                  <a:lnTo>
                    <a:pt x="353" y="187"/>
                  </a:lnTo>
                  <a:lnTo>
                    <a:pt x="354" y="185"/>
                  </a:lnTo>
                  <a:lnTo>
                    <a:pt x="354" y="185"/>
                  </a:lnTo>
                  <a:lnTo>
                    <a:pt x="354" y="185"/>
                  </a:lnTo>
                  <a:lnTo>
                    <a:pt x="355" y="182"/>
                  </a:lnTo>
                  <a:lnTo>
                    <a:pt x="355" y="180"/>
                  </a:lnTo>
                  <a:lnTo>
                    <a:pt x="355" y="179"/>
                  </a:lnTo>
                  <a:lnTo>
                    <a:pt x="356" y="179"/>
                  </a:lnTo>
                  <a:lnTo>
                    <a:pt x="356" y="176"/>
                  </a:lnTo>
                  <a:lnTo>
                    <a:pt x="357" y="174"/>
                  </a:lnTo>
                  <a:lnTo>
                    <a:pt x="357" y="173"/>
                  </a:lnTo>
                  <a:lnTo>
                    <a:pt x="357" y="173"/>
                  </a:lnTo>
                  <a:lnTo>
                    <a:pt x="357" y="169"/>
                  </a:lnTo>
                  <a:lnTo>
                    <a:pt x="357" y="167"/>
                  </a:lnTo>
                  <a:lnTo>
                    <a:pt x="358" y="167"/>
                  </a:lnTo>
                  <a:lnTo>
                    <a:pt x="358" y="166"/>
                  </a:lnTo>
                  <a:lnTo>
                    <a:pt x="358" y="163"/>
                  </a:lnTo>
                  <a:lnTo>
                    <a:pt x="358" y="160"/>
                  </a:lnTo>
                  <a:lnTo>
                    <a:pt x="358" y="155"/>
                  </a:lnTo>
                  <a:lnTo>
                    <a:pt x="357" y="149"/>
                  </a:lnTo>
                  <a:lnTo>
                    <a:pt x="357" y="149"/>
                  </a:lnTo>
                  <a:lnTo>
                    <a:pt x="357" y="148"/>
                  </a:lnTo>
                  <a:lnTo>
                    <a:pt x="356" y="143"/>
                  </a:lnTo>
                  <a:lnTo>
                    <a:pt x="354" y="140"/>
                  </a:lnTo>
                  <a:lnTo>
                    <a:pt x="354" y="138"/>
                  </a:lnTo>
                  <a:lnTo>
                    <a:pt x="354" y="138"/>
                  </a:lnTo>
                  <a:lnTo>
                    <a:pt x="353" y="135"/>
                  </a:lnTo>
                  <a:lnTo>
                    <a:pt x="350" y="131"/>
                  </a:lnTo>
                  <a:lnTo>
                    <a:pt x="349" y="131"/>
                  </a:lnTo>
                  <a:lnTo>
                    <a:pt x="349" y="131"/>
                  </a:lnTo>
                  <a:lnTo>
                    <a:pt x="347" y="128"/>
                  </a:lnTo>
                  <a:lnTo>
                    <a:pt x="343" y="125"/>
                  </a:lnTo>
                  <a:lnTo>
                    <a:pt x="344" y="122"/>
                  </a:lnTo>
                  <a:lnTo>
                    <a:pt x="347" y="117"/>
                  </a:lnTo>
                  <a:lnTo>
                    <a:pt x="351" y="100"/>
                  </a:lnTo>
                  <a:lnTo>
                    <a:pt x="355" y="84"/>
                  </a:lnTo>
                  <a:lnTo>
                    <a:pt x="355" y="77"/>
                  </a:lnTo>
                  <a:lnTo>
                    <a:pt x="355" y="69"/>
                  </a:lnTo>
                  <a:lnTo>
                    <a:pt x="354" y="61"/>
                  </a:lnTo>
                  <a:lnTo>
                    <a:pt x="353" y="54"/>
                  </a:lnTo>
                  <a:lnTo>
                    <a:pt x="350" y="47"/>
                  </a:lnTo>
                  <a:lnTo>
                    <a:pt x="347" y="40"/>
                  </a:lnTo>
                  <a:lnTo>
                    <a:pt x="342" y="34"/>
                  </a:lnTo>
                  <a:lnTo>
                    <a:pt x="336" y="28"/>
                  </a:lnTo>
                  <a:lnTo>
                    <a:pt x="330" y="22"/>
                  </a:lnTo>
                  <a:lnTo>
                    <a:pt x="323" y="17"/>
                  </a:lnTo>
                  <a:lnTo>
                    <a:pt x="314" y="12"/>
                  </a:lnTo>
                  <a:lnTo>
                    <a:pt x="305" y="9"/>
                  </a:lnTo>
                  <a:lnTo>
                    <a:pt x="305" y="9"/>
                  </a:lnTo>
                  <a:lnTo>
                    <a:pt x="305" y="9"/>
                  </a:lnTo>
                  <a:lnTo>
                    <a:pt x="295" y="6"/>
                  </a:lnTo>
                  <a:lnTo>
                    <a:pt x="286" y="4"/>
                  </a:lnTo>
                  <a:lnTo>
                    <a:pt x="276" y="2"/>
                  </a:lnTo>
                  <a:lnTo>
                    <a:pt x="267" y="0"/>
                  </a:lnTo>
                  <a:lnTo>
                    <a:pt x="267" y="0"/>
                  </a:lnTo>
                  <a:lnTo>
                    <a:pt x="267" y="0"/>
                  </a:lnTo>
                  <a:lnTo>
                    <a:pt x="263" y="0"/>
                  </a:lnTo>
                  <a:lnTo>
                    <a:pt x="260" y="0"/>
                  </a:lnTo>
                  <a:lnTo>
                    <a:pt x="255" y="0"/>
                  </a:lnTo>
                  <a:lnTo>
                    <a:pt x="251" y="0"/>
                  </a:lnTo>
                  <a:lnTo>
                    <a:pt x="244" y="0"/>
                  </a:lnTo>
                  <a:lnTo>
                    <a:pt x="237" y="0"/>
                  </a:lnTo>
                  <a:lnTo>
                    <a:pt x="235" y="0"/>
                  </a:lnTo>
                  <a:lnTo>
                    <a:pt x="232" y="2"/>
                  </a:lnTo>
                  <a:lnTo>
                    <a:pt x="229" y="2"/>
                  </a:lnTo>
                  <a:lnTo>
                    <a:pt x="224" y="3"/>
                  </a:lnTo>
                  <a:lnTo>
                    <a:pt x="220" y="3"/>
                  </a:lnTo>
                  <a:lnTo>
                    <a:pt x="217" y="4"/>
                  </a:lnTo>
                  <a:lnTo>
                    <a:pt x="215" y="4"/>
                  </a:lnTo>
                  <a:lnTo>
                    <a:pt x="212" y="5"/>
                  </a:lnTo>
                  <a:lnTo>
                    <a:pt x="207" y="6"/>
                  </a:lnTo>
                  <a:lnTo>
                    <a:pt x="203" y="8"/>
                  </a:lnTo>
                  <a:lnTo>
                    <a:pt x="199" y="9"/>
                  </a:lnTo>
                  <a:lnTo>
                    <a:pt x="195" y="10"/>
                  </a:lnTo>
                  <a:lnTo>
                    <a:pt x="193" y="10"/>
                  </a:lnTo>
                  <a:lnTo>
                    <a:pt x="192" y="11"/>
                  </a:lnTo>
                  <a:lnTo>
                    <a:pt x="181" y="16"/>
                  </a:lnTo>
                  <a:lnTo>
                    <a:pt x="172" y="23"/>
                  </a:lnTo>
                  <a:lnTo>
                    <a:pt x="163" y="30"/>
                  </a:lnTo>
                  <a:lnTo>
                    <a:pt x="157" y="38"/>
                  </a:lnTo>
                  <a:lnTo>
                    <a:pt x="157" y="38"/>
                  </a:lnTo>
                  <a:lnTo>
                    <a:pt x="156" y="38"/>
                  </a:lnTo>
                  <a:lnTo>
                    <a:pt x="155" y="42"/>
                  </a:lnTo>
                  <a:lnTo>
                    <a:pt x="154" y="44"/>
                  </a:lnTo>
                  <a:lnTo>
                    <a:pt x="150" y="44"/>
                  </a:lnTo>
                  <a:lnTo>
                    <a:pt x="148" y="44"/>
                  </a:lnTo>
                  <a:lnTo>
                    <a:pt x="143" y="44"/>
                  </a:lnTo>
                  <a:lnTo>
                    <a:pt x="140" y="46"/>
                  </a:lnTo>
                  <a:lnTo>
                    <a:pt x="138" y="46"/>
                  </a:lnTo>
                  <a:lnTo>
                    <a:pt x="137" y="46"/>
                  </a:lnTo>
                  <a:lnTo>
                    <a:pt x="135" y="47"/>
                  </a:lnTo>
                  <a:lnTo>
                    <a:pt x="131" y="48"/>
                  </a:lnTo>
                  <a:lnTo>
                    <a:pt x="131" y="48"/>
                  </a:lnTo>
                  <a:lnTo>
                    <a:pt x="130" y="49"/>
                  </a:lnTo>
                  <a:lnTo>
                    <a:pt x="128" y="50"/>
                  </a:lnTo>
                  <a:lnTo>
                    <a:pt x="126" y="53"/>
                  </a:lnTo>
                  <a:lnTo>
                    <a:pt x="125" y="53"/>
                  </a:lnTo>
                  <a:lnTo>
                    <a:pt x="125" y="53"/>
                  </a:lnTo>
                  <a:lnTo>
                    <a:pt x="124" y="55"/>
                  </a:lnTo>
                  <a:lnTo>
                    <a:pt x="123" y="56"/>
                  </a:lnTo>
                  <a:lnTo>
                    <a:pt x="121" y="60"/>
                  </a:lnTo>
                  <a:lnTo>
                    <a:pt x="119" y="63"/>
                  </a:lnTo>
                  <a:lnTo>
                    <a:pt x="119" y="65"/>
                  </a:lnTo>
                  <a:lnTo>
                    <a:pt x="118" y="66"/>
                  </a:lnTo>
                  <a:lnTo>
                    <a:pt x="118" y="68"/>
                  </a:lnTo>
                  <a:lnTo>
                    <a:pt x="118" y="71"/>
                  </a:lnTo>
                  <a:lnTo>
                    <a:pt x="118" y="73"/>
                  </a:lnTo>
                  <a:lnTo>
                    <a:pt x="118" y="75"/>
                  </a:lnTo>
                  <a:lnTo>
                    <a:pt x="118" y="77"/>
                  </a:lnTo>
                  <a:lnTo>
                    <a:pt x="118" y="79"/>
                  </a:lnTo>
                  <a:lnTo>
                    <a:pt x="118" y="81"/>
                  </a:lnTo>
                  <a:lnTo>
                    <a:pt x="118" y="84"/>
                  </a:lnTo>
                  <a:lnTo>
                    <a:pt x="119" y="85"/>
                  </a:lnTo>
                  <a:lnTo>
                    <a:pt x="119" y="87"/>
                  </a:lnTo>
                  <a:lnTo>
                    <a:pt x="119" y="90"/>
                  </a:lnTo>
                  <a:lnTo>
                    <a:pt x="121" y="92"/>
                  </a:lnTo>
                  <a:lnTo>
                    <a:pt x="121" y="94"/>
                  </a:lnTo>
                  <a:lnTo>
                    <a:pt x="122" y="96"/>
                  </a:lnTo>
                  <a:lnTo>
                    <a:pt x="122" y="98"/>
                  </a:lnTo>
                  <a:lnTo>
                    <a:pt x="123" y="100"/>
                  </a:lnTo>
                  <a:lnTo>
                    <a:pt x="124" y="103"/>
                  </a:lnTo>
                  <a:lnTo>
                    <a:pt x="125" y="106"/>
                  </a:lnTo>
                  <a:lnTo>
                    <a:pt x="125" y="107"/>
                  </a:lnTo>
                  <a:lnTo>
                    <a:pt x="125" y="109"/>
                  </a:lnTo>
                  <a:lnTo>
                    <a:pt x="129" y="117"/>
                  </a:lnTo>
                  <a:lnTo>
                    <a:pt x="132" y="125"/>
                  </a:lnTo>
                  <a:lnTo>
                    <a:pt x="132" y="125"/>
                  </a:lnTo>
                  <a:lnTo>
                    <a:pt x="132" y="125"/>
                  </a:lnTo>
                  <a:lnTo>
                    <a:pt x="126" y="130"/>
                  </a:lnTo>
                  <a:lnTo>
                    <a:pt x="122" y="136"/>
                  </a:lnTo>
                  <a:lnTo>
                    <a:pt x="118" y="142"/>
                  </a:lnTo>
                  <a:lnTo>
                    <a:pt x="116" y="148"/>
                  </a:lnTo>
                  <a:lnTo>
                    <a:pt x="115" y="155"/>
                  </a:lnTo>
                  <a:lnTo>
                    <a:pt x="115" y="163"/>
                  </a:lnTo>
                  <a:lnTo>
                    <a:pt x="115" y="168"/>
                  </a:lnTo>
                  <a:lnTo>
                    <a:pt x="115" y="174"/>
                  </a:lnTo>
                  <a:lnTo>
                    <a:pt x="116" y="175"/>
                  </a:lnTo>
                  <a:lnTo>
                    <a:pt x="116" y="175"/>
                  </a:lnTo>
                  <a:lnTo>
                    <a:pt x="117" y="180"/>
                  </a:lnTo>
                  <a:lnTo>
                    <a:pt x="118" y="185"/>
                  </a:lnTo>
                  <a:lnTo>
                    <a:pt x="119" y="186"/>
                  </a:lnTo>
                  <a:lnTo>
                    <a:pt x="119" y="187"/>
                  </a:lnTo>
                  <a:lnTo>
                    <a:pt x="122" y="190"/>
                  </a:lnTo>
                  <a:lnTo>
                    <a:pt x="124" y="193"/>
                  </a:lnTo>
                  <a:lnTo>
                    <a:pt x="125" y="194"/>
                  </a:lnTo>
                  <a:lnTo>
                    <a:pt x="125" y="195"/>
                  </a:lnTo>
                  <a:lnTo>
                    <a:pt x="128" y="198"/>
                  </a:lnTo>
                  <a:lnTo>
                    <a:pt x="130" y="199"/>
                  </a:lnTo>
                  <a:lnTo>
                    <a:pt x="134" y="201"/>
                  </a:lnTo>
                  <a:lnTo>
                    <a:pt x="137" y="203"/>
                  </a:lnTo>
                  <a:lnTo>
                    <a:pt x="137" y="210"/>
                  </a:lnTo>
                  <a:lnTo>
                    <a:pt x="138" y="216"/>
                  </a:lnTo>
                  <a:lnTo>
                    <a:pt x="138" y="218"/>
                  </a:lnTo>
                  <a:lnTo>
                    <a:pt x="138" y="220"/>
                  </a:lnTo>
                  <a:lnTo>
                    <a:pt x="141" y="231"/>
                  </a:lnTo>
                  <a:lnTo>
                    <a:pt x="144" y="242"/>
                  </a:lnTo>
                  <a:lnTo>
                    <a:pt x="148" y="250"/>
                  </a:lnTo>
                  <a:lnTo>
                    <a:pt x="151" y="257"/>
                  </a:lnTo>
                  <a:lnTo>
                    <a:pt x="156" y="263"/>
                  </a:lnTo>
                  <a:lnTo>
                    <a:pt x="161" y="268"/>
                  </a:lnTo>
                  <a:lnTo>
                    <a:pt x="165" y="272"/>
                  </a:lnTo>
                  <a:lnTo>
                    <a:pt x="168" y="275"/>
                  </a:lnTo>
                  <a:lnTo>
                    <a:pt x="168" y="281"/>
                  </a:lnTo>
                  <a:lnTo>
                    <a:pt x="168" y="312"/>
                  </a:lnTo>
                  <a:lnTo>
                    <a:pt x="168" y="319"/>
                  </a:lnTo>
                  <a:lnTo>
                    <a:pt x="142" y="331"/>
                  </a:lnTo>
                  <a:lnTo>
                    <a:pt x="115" y="344"/>
                  </a:lnTo>
                  <a:lnTo>
                    <a:pt x="87" y="357"/>
                  </a:lnTo>
                  <a:lnTo>
                    <a:pt x="62" y="370"/>
                  </a:lnTo>
                  <a:lnTo>
                    <a:pt x="47" y="380"/>
                  </a:lnTo>
                  <a:lnTo>
                    <a:pt x="34" y="388"/>
                  </a:lnTo>
                  <a:lnTo>
                    <a:pt x="19" y="399"/>
                  </a:lnTo>
                  <a:lnTo>
                    <a:pt x="9" y="408"/>
                  </a:lnTo>
                  <a:lnTo>
                    <a:pt x="5" y="413"/>
                  </a:lnTo>
                  <a:lnTo>
                    <a:pt x="3" y="417"/>
                  </a:lnTo>
                  <a:lnTo>
                    <a:pt x="2" y="420"/>
                  </a:lnTo>
                  <a:lnTo>
                    <a:pt x="0" y="424"/>
                  </a:lnTo>
                  <a:lnTo>
                    <a:pt x="0" y="495"/>
                  </a:lnTo>
                  <a:lnTo>
                    <a:pt x="2" y="500"/>
                  </a:lnTo>
                  <a:lnTo>
                    <a:pt x="4" y="504"/>
                  </a:lnTo>
                  <a:lnTo>
                    <a:pt x="8" y="506"/>
                  </a:lnTo>
                  <a:lnTo>
                    <a:pt x="12" y="507"/>
                  </a:lnTo>
                  <a:lnTo>
                    <a:pt x="468" y="507"/>
                  </a:lnTo>
                  <a:lnTo>
                    <a:pt x="473" y="506"/>
                  </a:lnTo>
                  <a:lnTo>
                    <a:pt x="476" y="504"/>
                  </a:lnTo>
                  <a:lnTo>
                    <a:pt x="479" y="500"/>
                  </a:lnTo>
                  <a:lnTo>
                    <a:pt x="480" y="495"/>
                  </a:lnTo>
                  <a:lnTo>
                    <a:pt x="480" y="424"/>
                  </a:lnTo>
                  <a:lnTo>
                    <a:pt x="480" y="420"/>
                  </a:lnTo>
                  <a:lnTo>
                    <a:pt x="477" y="417"/>
                  </a:lnTo>
                  <a:lnTo>
                    <a:pt x="475" y="413"/>
                  </a:lnTo>
                  <a:lnTo>
                    <a:pt x="471" y="408"/>
                  </a:lnTo>
                  <a:lnTo>
                    <a:pt x="462" y="399"/>
                  </a:lnTo>
                  <a:lnTo>
                    <a:pt x="446" y="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70" name="Freeform 1671" descr="Icon of check mark. ">
            <a:extLst>
              <a:ext uri="{FF2B5EF4-FFF2-40B4-BE49-F238E27FC236}">
                <a16:creationId xmlns:a16="http://schemas.microsoft.com/office/drawing/2014/main" id="{1A4AFC64-5C16-40F4-BDFA-E62EE3AAEA23}"/>
              </a:ext>
            </a:extLst>
          </p:cNvPr>
          <p:cNvSpPr>
            <a:spLocks noEditPoints="1"/>
          </p:cNvSpPr>
          <p:nvPr/>
        </p:nvSpPr>
        <p:spPr bwMode="auto">
          <a:xfrm>
            <a:off x="6963181" y="2902974"/>
            <a:ext cx="380334" cy="380334"/>
          </a:xfrm>
          <a:custGeom>
            <a:avLst/>
            <a:gdLst>
              <a:gd name="T0" fmla="*/ 279 w 719"/>
              <a:gd name="T1" fmla="*/ 477 h 719"/>
              <a:gd name="T2" fmla="*/ 197 w 719"/>
              <a:gd name="T3" fmla="*/ 387 h 719"/>
              <a:gd name="T4" fmla="*/ 217 w 719"/>
              <a:gd name="T5" fmla="*/ 382 h 719"/>
              <a:gd name="T6" fmla="*/ 515 w 719"/>
              <a:gd name="T7" fmla="*/ 243 h 719"/>
              <a:gd name="T8" fmla="*/ 519 w 719"/>
              <a:gd name="T9" fmla="*/ 263 h 719"/>
              <a:gd name="T10" fmla="*/ 709 w 719"/>
              <a:gd name="T11" fmla="*/ 323 h 719"/>
              <a:gd name="T12" fmla="*/ 687 w 719"/>
              <a:gd name="T13" fmla="*/ 289 h 719"/>
              <a:gd name="T14" fmla="*/ 696 w 719"/>
              <a:gd name="T15" fmla="*/ 243 h 719"/>
              <a:gd name="T16" fmla="*/ 675 w 719"/>
              <a:gd name="T17" fmla="*/ 199 h 719"/>
              <a:gd name="T18" fmla="*/ 631 w 719"/>
              <a:gd name="T19" fmla="*/ 179 h 719"/>
              <a:gd name="T20" fmla="*/ 630 w 719"/>
              <a:gd name="T21" fmla="*/ 131 h 719"/>
              <a:gd name="T22" fmla="*/ 603 w 719"/>
              <a:gd name="T23" fmla="*/ 98 h 719"/>
              <a:gd name="T24" fmla="*/ 569 w 719"/>
              <a:gd name="T25" fmla="*/ 87 h 719"/>
              <a:gd name="T26" fmla="*/ 536 w 719"/>
              <a:gd name="T27" fmla="*/ 70 h 719"/>
              <a:gd name="T28" fmla="*/ 507 w 719"/>
              <a:gd name="T29" fmla="*/ 34 h 719"/>
              <a:gd name="T30" fmla="*/ 458 w 719"/>
              <a:gd name="T31" fmla="*/ 25 h 719"/>
              <a:gd name="T32" fmla="*/ 418 w 719"/>
              <a:gd name="T33" fmla="*/ 31 h 719"/>
              <a:gd name="T34" fmla="*/ 380 w 719"/>
              <a:gd name="T35" fmla="*/ 4 h 719"/>
              <a:gd name="T36" fmla="*/ 331 w 719"/>
              <a:gd name="T37" fmla="*/ 7 h 719"/>
              <a:gd name="T38" fmla="*/ 296 w 719"/>
              <a:gd name="T39" fmla="*/ 39 h 719"/>
              <a:gd name="T40" fmla="*/ 251 w 719"/>
              <a:gd name="T41" fmla="*/ 24 h 719"/>
              <a:gd name="T42" fmla="*/ 205 w 719"/>
              <a:gd name="T43" fmla="*/ 39 h 719"/>
              <a:gd name="T44" fmla="*/ 180 w 719"/>
              <a:gd name="T45" fmla="*/ 79 h 719"/>
              <a:gd name="T46" fmla="*/ 142 w 719"/>
              <a:gd name="T47" fmla="*/ 88 h 719"/>
              <a:gd name="T48" fmla="*/ 111 w 719"/>
              <a:gd name="T49" fmla="*/ 102 h 719"/>
              <a:gd name="T50" fmla="*/ 86 w 719"/>
              <a:gd name="T51" fmla="*/ 141 h 719"/>
              <a:gd name="T52" fmla="*/ 78 w 719"/>
              <a:gd name="T53" fmla="*/ 180 h 719"/>
              <a:gd name="T54" fmla="*/ 37 w 719"/>
              <a:gd name="T55" fmla="*/ 207 h 719"/>
              <a:gd name="T56" fmla="*/ 22 w 719"/>
              <a:gd name="T57" fmla="*/ 252 h 719"/>
              <a:gd name="T58" fmla="*/ 38 w 719"/>
              <a:gd name="T59" fmla="*/ 296 h 719"/>
              <a:gd name="T60" fmla="*/ 6 w 719"/>
              <a:gd name="T61" fmla="*/ 332 h 719"/>
              <a:gd name="T62" fmla="*/ 3 w 719"/>
              <a:gd name="T63" fmla="*/ 380 h 719"/>
              <a:gd name="T64" fmla="*/ 31 w 719"/>
              <a:gd name="T65" fmla="*/ 420 h 719"/>
              <a:gd name="T66" fmla="*/ 23 w 719"/>
              <a:gd name="T67" fmla="*/ 460 h 719"/>
              <a:gd name="T68" fmla="*/ 32 w 719"/>
              <a:gd name="T69" fmla="*/ 507 h 719"/>
              <a:gd name="T70" fmla="*/ 68 w 719"/>
              <a:gd name="T71" fmla="*/ 538 h 719"/>
              <a:gd name="T72" fmla="*/ 85 w 719"/>
              <a:gd name="T73" fmla="*/ 571 h 719"/>
              <a:gd name="T74" fmla="*/ 106 w 719"/>
              <a:gd name="T75" fmla="*/ 615 h 719"/>
              <a:gd name="T76" fmla="*/ 135 w 719"/>
              <a:gd name="T77" fmla="*/ 633 h 719"/>
              <a:gd name="T78" fmla="*/ 177 w 719"/>
              <a:gd name="T79" fmla="*/ 633 h 719"/>
              <a:gd name="T80" fmla="*/ 197 w 719"/>
              <a:gd name="T81" fmla="*/ 676 h 719"/>
              <a:gd name="T82" fmla="*/ 242 w 719"/>
              <a:gd name="T83" fmla="*/ 698 h 719"/>
              <a:gd name="T84" fmla="*/ 288 w 719"/>
              <a:gd name="T85" fmla="*/ 687 h 719"/>
              <a:gd name="T86" fmla="*/ 322 w 719"/>
              <a:gd name="T87" fmla="*/ 709 h 719"/>
              <a:gd name="T88" fmla="*/ 370 w 719"/>
              <a:gd name="T89" fmla="*/ 719 h 719"/>
              <a:gd name="T90" fmla="*/ 412 w 719"/>
              <a:gd name="T91" fmla="*/ 697 h 719"/>
              <a:gd name="T92" fmla="*/ 449 w 719"/>
              <a:gd name="T93" fmla="*/ 695 h 719"/>
              <a:gd name="T94" fmla="*/ 497 w 719"/>
              <a:gd name="T95" fmla="*/ 693 h 719"/>
              <a:gd name="T96" fmla="*/ 533 w 719"/>
              <a:gd name="T97" fmla="*/ 661 h 719"/>
              <a:gd name="T98" fmla="*/ 563 w 719"/>
              <a:gd name="T99" fmla="*/ 635 h 719"/>
              <a:gd name="T100" fmla="*/ 597 w 719"/>
              <a:gd name="T101" fmla="*/ 628 h 719"/>
              <a:gd name="T102" fmla="*/ 626 w 719"/>
              <a:gd name="T103" fmla="*/ 599 h 719"/>
              <a:gd name="T104" fmla="*/ 634 w 719"/>
              <a:gd name="T105" fmla="*/ 551 h 719"/>
              <a:gd name="T106" fmla="*/ 668 w 719"/>
              <a:gd name="T107" fmla="*/ 528 h 719"/>
              <a:gd name="T108" fmla="*/ 694 w 719"/>
              <a:gd name="T109" fmla="*/ 488 h 719"/>
              <a:gd name="T110" fmla="*/ 691 w 719"/>
              <a:gd name="T111" fmla="*/ 441 h 719"/>
              <a:gd name="T112" fmla="*/ 703 w 719"/>
              <a:gd name="T113" fmla="*/ 406 h 719"/>
              <a:gd name="T114" fmla="*/ 719 w 719"/>
              <a:gd name="T115" fmla="*/ 36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9" h="719">
                <a:moveTo>
                  <a:pt x="519" y="263"/>
                </a:moveTo>
                <a:lnTo>
                  <a:pt x="292" y="475"/>
                </a:lnTo>
                <a:lnTo>
                  <a:pt x="288" y="477"/>
                </a:lnTo>
                <a:lnTo>
                  <a:pt x="285" y="479"/>
                </a:lnTo>
                <a:lnTo>
                  <a:pt x="279" y="477"/>
                </a:lnTo>
                <a:lnTo>
                  <a:pt x="276" y="475"/>
                </a:lnTo>
                <a:lnTo>
                  <a:pt x="200" y="400"/>
                </a:lnTo>
                <a:lnTo>
                  <a:pt x="197" y="396"/>
                </a:lnTo>
                <a:lnTo>
                  <a:pt x="196" y="391"/>
                </a:lnTo>
                <a:lnTo>
                  <a:pt x="197" y="387"/>
                </a:lnTo>
                <a:lnTo>
                  <a:pt x="200" y="382"/>
                </a:lnTo>
                <a:lnTo>
                  <a:pt x="204" y="380"/>
                </a:lnTo>
                <a:lnTo>
                  <a:pt x="208" y="379"/>
                </a:lnTo>
                <a:lnTo>
                  <a:pt x="213" y="380"/>
                </a:lnTo>
                <a:lnTo>
                  <a:pt x="217" y="382"/>
                </a:lnTo>
                <a:lnTo>
                  <a:pt x="285" y="450"/>
                </a:lnTo>
                <a:lnTo>
                  <a:pt x="502" y="247"/>
                </a:lnTo>
                <a:lnTo>
                  <a:pt x="507" y="243"/>
                </a:lnTo>
                <a:lnTo>
                  <a:pt x="511" y="243"/>
                </a:lnTo>
                <a:lnTo>
                  <a:pt x="515" y="243"/>
                </a:lnTo>
                <a:lnTo>
                  <a:pt x="520" y="247"/>
                </a:lnTo>
                <a:lnTo>
                  <a:pt x="522" y="251"/>
                </a:lnTo>
                <a:lnTo>
                  <a:pt x="523" y="255"/>
                </a:lnTo>
                <a:lnTo>
                  <a:pt x="522" y="260"/>
                </a:lnTo>
                <a:lnTo>
                  <a:pt x="519" y="263"/>
                </a:lnTo>
                <a:close/>
                <a:moveTo>
                  <a:pt x="719" y="360"/>
                </a:moveTo>
                <a:lnTo>
                  <a:pt x="719" y="350"/>
                </a:lnTo>
                <a:lnTo>
                  <a:pt x="716" y="341"/>
                </a:lnTo>
                <a:lnTo>
                  <a:pt x="713" y="332"/>
                </a:lnTo>
                <a:lnTo>
                  <a:pt x="709" y="323"/>
                </a:lnTo>
                <a:lnTo>
                  <a:pt x="703" y="315"/>
                </a:lnTo>
                <a:lnTo>
                  <a:pt x="696" y="308"/>
                </a:lnTo>
                <a:lnTo>
                  <a:pt x="689" y="302"/>
                </a:lnTo>
                <a:lnTo>
                  <a:pt x="681" y="296"/>
                </a:lnTo>
                <a:lnTo>
                  <a:pt x="687" y="289"/>
                </a:lnTo>
                <a:lnTo>
                  <a:pt x="691" y="280"/>
                </a:lnTo>
                <a:lnTo>
                  <a:pt x="694" y="271"/>
                </a:lnTo>
                <a:lnTo>
                  <a:pt x="696" y="262"/>
                </a:lnTo>
                <a:lnTo>
                  <a:pt x="696" y="252"/>
                </a:lnTo>
                <a:lnTo>
                  <a:pt x="696" y="243"/>
                </a:lnTo>
                <a:lnTo>
                  <a:pt x="694" y="233"/>
                </a:lnTo>
                <a:lnTo>
                  <a:pt x="692" y="223"/>
                </a:lnTo>
                <a:lnTo>
                  <a:pt x="688" y="215"/>
                </a:lnTo>
                <a:lnTo>
                  <a:pt x="682" y="207"/>
                </a:lnTo>
                <a:lnTo>
                  <a:pt x="675" y="199"/>
                </a:lnTo>
                <a:lnTo>
                  <a:pt x="668" y="193"/>
                </a:lnTo>
                <a:lnTo>
                  <a:pt x="660" y="188"/>
                </a:lnTo>
                <a:lnTo>
                  <a:pt x="651" y="184"/>
                </a:lnTo>
                <a:lnTo>
                  <a:pt x="641" y="180"/>
                </a:lnTo>
                <a:lnTo>
                  <a:pt x="631" y="179"/>
                </a:lnTo>
                <a:lnTo>
                  <a:pt x="634" y="169"/>
                </a:lnTo>
                <a:lnTo>
                  <a:pt x="635" y="161"/>
                </a:lnTo>
                <a:lnTo>
                  <a:pt x="635" y="151"/>
                </a:lnTo>
                <a:lnTo>
                  <a:pt x="632" y="141"/>
                </a:lnTo>
                <a:lnTo>
                  <a:pt x="630" y="131"/>
                </a:lnTo>
                <a:lnTo>
                  <a:pt x="626" y="122"/>
                </a:lnTo>
                <a:lnTo>
                  <a:pt x="620" y="114"/>
                </a:lnTo>
                <a:lnTo>
                  <a:pt x="614" y="106"/>
                </a:lnTo>
                <a:lnTo>
                  <a:pt x="608" y="102"/>
                </a:lnTo>
                <a:lnTo>
                  <a:pt x="603" y="98"/>
                </a:lnTo>
                <a:lnTo>
                  <a:pt x="597" y="94"/>
                </a:lnTo>
                <a:lnTo>
                  <a:pt x="590" y="91"/>
                </a:lnTo>
                <a:lnTo>
                  <a:pt x="584" y="89"/>
                </a:lnTo>
                <a:lnTo>
                  <a:pt x="577" y="88"/>
                </a:lnTo>
                <a:lnTo>
                  <a:pt x="569" y="87"/>
                </a:lnTo>
                <a:lnTo>
                  <a:pt x="563" y="85"/>
                </a:lnTo>
                <a:lnTo>
                  <a:pt x="552" y="87"/>
                </a:lnTo>
                <a:lnTo>
                  <a:pt x="542" y="89"/>
                </a:lnTo>
                <a:lnTo>
                  <a:pt x="540" y="79"/>
                </a:lnTo>
                <a:lnTo>
                  <a:pt x="536" y="70"/>
                </a:lnTo>
                <a:lnTo>
                  <a:pt x="533" y="61"/>
                </a:lnTo>
                <a:lnTo>
                  <a:pt x="528" y="53"/>
                </a:lnTo>
                <a:lnTo>
                  <a:pt x="522" y="46"/>
                </a:lnTo>
                <a:lnTo>
                  <a:pt x="514" y="39"/>
                </a:lnTo>
                <a:lnTo>
                  <a:pt x="507" y="34"/>
                </a:lnTo>
                <a:lnTo>
                  <a:pt x="497" y="28"/>
                </a:lnTo>
                <a:lnTo>
                  <a:pt x="488" y="26"/>
                </a:lnTo>
                <a:lnTo>
                  <a:pt x="478" y="24"/>
                </a:lnTo>
                <a:lnTo>
                  <a:pt x="468" y="24"/>
                </a:lnTo>
                <a:lnTo>
                  <a:pt x="458" y="25"/>
                </a:lnTo>
                <a:lnTo>
                  <a:pt x="449" y="27"/>
                </a:lnTo>
                <a:lnTo>
                  <a:pt x="440" y="29"/>
                </a:lnTo>
                <a:lnTo>
                  <a:pt x="431" y="34"/>
                </a:lnTo>
                <a:lnTo>
                  <a:pt x="424" y="39"/>
                </a:lnTo>
                <a:lnTo>
                  <a:pt x="418" y="31"/>
                </a:lnTo>
                <a:lnTo>
                  <a:pt x="412" y="24"/>
                </a:lnTo>
                <a:lnTo>
                  <a:pt x="405" y="17"/>
                </a:lnTo>
                <a:lnTo>
                  <a:pt x="397" y="11"/>
                </a:lnTo>
                <a:lnTo>
                  <a:pt x="388" y="7"/>
                </a:lnTo>
                <a:lnTo>
                  <a:pt x="380" y="4"/>
                </a:lnTo>
                <a:lnTo>
                  <a:pt x="370" y="2"/>
                </a:lnTo>
                <a:lnTo>
                  <a:pt x="360" y="0"/>
                </a:lnTo>
                <a:lnTo>
                  <a:pt x="350" y="2"/>
                </a:lnTo>
                <a:lnTo>
                  <a:pt x="340" y="4"/>
                </a:lnTo>
                <a:lnTo>
                  <a:pt x="331" y="7"/>
                </a:lnTo>
                <a:lnTo>
                  <a:pt x="322" y="11"/>
                </a:lnTo>
                <a:lnTo>
                  <a:pt x="314" y="17"/>
                </a:lnTo>
                <a:lnTo>
                  <a:pt x="307" y="24"/>
                </a:lnTo>
                <a:lnTo>
                  <a:pt x="301" y="31"/>
                </a:lnTo>
                <a:lnTo>
                  <a:pt x="296" y="39"/>
                </a:lnTo>
                <a:lnTo>
                  <a:pt x="288" y="34"/>
                </a:lnTo>
                <a:lnTo>
                  <a:pt x="279" y="29"/>
                </a:lnTo>
                <a:lnTo>
                  <a:pt x="270" y="27"/>
                </a:lnTo>
                <a:lnTo>
                  <a:pt x="260" y="25"/>
                </a:lnTo>
                <a:lnTo>
                  <a:pt x="251" y="24"/>
                </a:lnTo>
                <a:lnTo>
                  <a:pt x="242" y="24"/>
                </a:lnTo>
                <a:lnTo>
                  <a:pt x="232" y="26"/>
                </a:lnTo>
                <a:lnTo>
                  <a:pt x="222" y="28"/>
                </a:lnTo>
                <a:lnTo>
                  <a:pt x="213" y="34"/>
                </a:lnTo>
                <a:lnTo>
                  <a:pt x="205" y="39"/>
                </a:lnTo>
                <a:lnTo>
                  <a:pt x="197" y="46"/>
                </a:lnTo>
                <a:lnTo>
                  <a:pt x="192" y="52"/>
                </a:lnTo>
                <a:lnTo>
                  <a:pt x="186" y="61"/>
                </a:lnTo>
                <a:lnTo>
                  <a:pt x="182" y="69"/>
                </a:lnTo>
                <a:lnTo>
                  <a:pt x="180" y="79"/>
                </a:lnTo>
                <a:lnTo>
                  <a:pt x="177" y="89"/>
                </a:lnTo>
                <a:lnTo>
                  <a:pt x="168" y="87"/>
                </a:lnTo>
                <a:lnTo>
                  <a:pt x="156" y="85"/>
                </a:lnTo>
                <a:lnTo>
                  <a:pt x="149" y="87"/>
                </a:lnTo>
                <a:lnTo>
                  <a:pt x="142" y="88"/>
                </a:lnTo>
                <a:lnTo>
                  <a:pt x="135" y="89"/>
                </a:lnTo>
                <a:lnTo>
                  <a:pt x="129" y="91"/>
                </a:lnTo>
                <a:lnTo>
                  <a:pt x="122" y="94"/>
                </a:lnTo>
                <a:lnTo>
                  <a:pt x="117" y="98"/>
                </a:lnTo>
                <a:lnTo>
                  <a:pt x="111" y="102"/>
                </a:lnTo>
                <a:lnTo>
                  <a:pt x="106" y="106"/>
                </a:lnTo>
                <a:lnTo>
                  <a:pt x="99" y="114"/>
                </a:lnTo>
                <a:lnTo>
                  <a:pt x="94" y="122"/>
                </a:lnTo>
                <a:lnTo>
                  <a:pt x="89" y="131"/>
                </a:lnTo>
                <a:lnTo>
                  <a:pt x="86" y="141"/>
                </a:lnTo>
                <a:lnTo>
                  <a:pt x="85" y="151"/>
                </a:lnTo>
                <a:lnTo>
                  <a:pt x="85" y="161"/>
                </a:lnTo>
                <a:lnTo>
                  <a:pt x="85" y="169"/>
                </a:lnTo>
                <a:lnTo>
                  <a:pt x="87" y="179"/>
                </a:lnTo>
                <a:lnTo>
                  <a:pt x="78" y="180"/>
                </a:lnTo>
                <a:lnTo>
                  <a:pt x="68" y="184"/>
                </a:lnTo>
                <a:lnTo>
                  <a:pt x="59" y="188"/>
                </a:lnTo>
                <a:lnTo>
                  <a:pt x="52" y="193"/>
                </a:lnTo>
                <a:lnTo>
                  <a:pt x="44" y="199"/>
                </a:lnTo>
                <a:lnTo>
                  <a:pt x="37" y="207"/>
                </a:lnTo>
                <a:lnTo>
                  <a:pt x="32" y="215"/>
                </a:lnTo>
                <a:lnTo>
                  <a:pt x="27" y="223"/>
                </a:lnTo>
                <a:lnTo>
                  <a:pt x="24" y="233"/>
                </a:lnTo>
                <a:lnTo>
                  <a:pt x="23" y="243"/>
                </a:lnTo>
                <a:lnTo>
                  <a:pt x="22" y="252"/>
                </a:lnTo>
                <a:lnTo>
                  <a:pt x="23" y="262"/>
                </a:lnTo>
                <a:lnTo>
                  <a:pt x="25" y="271"/>
                </a:lnTo>
                <a:lnTo>
                  <a:pt x="28" y="280"/>
                </a:lnTo>
                <a:lnTo>
                  <a:pt x="33" y="289"/>
                </a:lnTo>
                <a:lnTo>
                  <a:pt x="38" y="296"/>
                </a:lnTo>
                <a:lnTo>
                  <a:pt x="31" y="302"/>
                </a:lnTo>
                <a:lnTo>
                  <a:pt x="23" y="308"/>
                </a:lnTo>
                <a:lnTo>
                  <a:pt x="16" y="315"/>
                </a:lnTo>
                <a:lnTo>
                  <a:pt x="11" y="323"/>
                </a:lnTo>
                <a:lnTo>
                  <a:pt x="6" y="332"/>
                </a:lnTo>
                <a:lnTo>
                  <a:pt x="3" y="341"/>
                </a:lnTo>
                <a:lnTo>
                  <a:pt x="1" y="350"/>
                </a:lnTo>
                <a:lnTo>
                  <a:pt x="0" y="360"/>
                </a:lnTo>
                <a:lnTo>
                  <a:pt x="1" y="370"/>
                </a:lnTo>
                <a:lnTo>
                  <a:pt x="3" y="380"/>
                </a:lnTo>
                <a:lnTo>
                  <a:pt x="6" y="389"/>
                </a:lnTo>
                <a:lnTo>
                  <a:pt x="11" y="398"/>
                </a:lnTo>
                <a:lnTo>
                  <a:pt x="16" y="406"/>
                </a:lnTo>
                <a:lnTo>
                  <a:pt x="23" y="413"/>
                </a:lnTo>
                <a:lnTo>
                  <a:pt x="31" y="420"/>
                </a:lnTo>
                <a:lnTo>
                  <a:pt x="38" y="424"/>
                </a:lnTo>
                <a:lnTo>
                  <a:pt x="33" y="433"/>
                </a:lnTo>
                <a:lnTo>
                  <a:pt x="28" y="441"/>
                </a:lnTo>
                <a:lnTo>
                  <a:pt x="25" y="450"/>
                </a:lnTo>
                <a:lnTo>
                  <a:pt x="23" y="460"/>
                </a:lnTo>
                <a:lnTo>
                  <a:pt x="22" y="470"/>
                </a:lnTo>
                <a:lnTo>
                  <a:pt x="23" y="479"/>
                </a:lnTo>
                <a:lnTo>
                  <a:pt x="24" y="488"/>
                </a:lnTo>
                <a:lnTo>
                  <a:pt x="27" y="498"/>
                </a:lnTo>
                <a:lnTo>
                  <a:pt x="32" y="507"/>
                </a:lnTo>
                <a:lnTo>
                  <a:pt x="37" y="515"/>
                </a:lnTo>
                <a:lnTo>
                  <a:pt x="44" y="523"/>
                </a:lnTo>
                <a:lnTo>
                  <a:pt x="52" y="528"/>
                </a:lnTo>
                <a:lnTo>
                  <a:pt x="59" y="534"/>
                </a:lnTo>
                <a:lnTo>
                  <a:pt x="68" y="538"/>
                </a:lnTo>
                <a:lnTo>
                  <a:pt x="78" y="540"/>
                </a:lnTo>
                <a:lnTo>
                  <a:pt x="87" y="543"/>
                </a:lnTo>
                <a:lnTo>
                  <a:pt x="85" y="551"/>
                </a:lnTo>
                <a:lnTo>
                  <a:pt x="85" y="561"/>
                </a:lnTo>
                <a:lnTo>
                  <a:pt x="85" y="571"/>
                </a:lnTo>
                <a:lnTo>
                  <a:pt x="86" y="580"/>
                </a:lnTo>
                <a:lnTo>
                  <a:pt x="89" y="590"/>
                </a:lnTo>
                <a:lnTo>
                  <a:pt x="94" y="599"/>
                </a:lnTo>
                <a:lnTo>
                  <a:pt x="99" y="608"/>
                </a:lnTo>
                <a:lnTo>
                  <a:pt x="106" y="615"/>
                </a:lnTo>
                <a:lnTo>
                  <a:pt x="111" y="620"/>
                </a:lnTo>
                <a:lnTo>
                  <a:pt x="117" y="624"/>
                </a:lnTo>
                <a:lnTo>
                  <a:pt x="122" y="628"/>
                </a:lnTo>
                <a:lnTo>
                  <a:pt x="129" y="631"/>
                </a:lnTo>
                <a:lnTo>
                  <a:pt x="135" y="633"/>
                </a:lnTo>
                <a:lnTo>
                  <a:pt x="142" y="634"/>
                </a:lnTo>
                <a:lnTo>
                  <a:pt x="149" y="635"/>
                </a:lnTo>
                <a:lnTo>
                  <a:pt x="156" y="635"/>
                </a:lnTo>
                <a:lnTo>
                  <a:pt x="168" y="635"/>
                </a:lnTo>
                <a:lnTo>
                  <a:pt x="177" y="633"/>
                </a:lnTo>
                <a:lnTo>
                  <a:pt x="180" y="643"/>
                </a:lnTo>
                <a:lnTo>
                  <a:pt x="182" y="652"/>
                </a:lnTo>
                <a:lnTo>
                  <a:pt x="186" y="661"/>
                </a:lnTo>
                <a:lnTo>
                  <a:pt x="192" y="668"/>
                </a:lnTo>
                <a:lnTo>
                  <a:pt x="197" y="676"/>
                </a:lnTo>
                <a:lnTo>
                  <a:pt x="205" y="683"/>
                </a:lnTo>
                <a:lnTo>
                  <a:pt x="213" y="688"/>
                </a:lnTo>
                <a:lnTo>
                  <a:pt x="222" y="693"/>
                </a:lnTo>
                <a:lnTo>
                  <a:pt x="232" y="696"/>
                </a:lnTo>
                <a:lnTo>
                  <a:pt x="242" y="698"/>
                </a:lnTo>
                <a:lnTo>
                  <a:pt x="251" y="698"/>
                </a:lnTo>
                <a:lnTo>
                  <a:pt x="260" y="697"/>
                </a:lnTo>
                <a:lnTo>
                  <a:pt x="270" y="695"/>
                </a:lnTo>
                <a:lnTo>
                  <a:pt x="279" y="692"/>
                </a:lnTo>
                <a:lnTo>
                  <a:pt x="288" y="687"/>
                </a:lnTo>
                <a:lnTo>
                  <a:pt x="296" y="682"/>
                </a:lnTo>
                <a:lnTo>
                  <a:pt x="301" y="689"/>
                </a:lnTo>
                <a:lnTo>
                  <a:pt x="307" y="697"/>
                </a:lnTo>
                <a:lnTo>
                  <a:pt x="314" y="704"/>
                </a:lnTo>
                <a:lnTo>
                  <a:pt x="322" y="709"/>
                </a:lnTo>
                <a:lnTo>
                  <a:pt x="331" y="714"/>
                </a:lnTo>
                <a:lnTo>
                  <a:pt x="340" y="717"/>
                </a:lnTo>
                <a:lnTo>
                  <a:pt x="350" y="719"/>
                </a:lnTo>
                <a:lnTo>
                  <a:pt x="360" y="719"/>
                </a:lnTo>
                <a:lnTo>
                  <a:pt x="370" y="719"/>
                </a:lnTo>
                <a:lnTo>
                  <a:pt x="380" y="717"/>
                </a:lnTo>
                <a:lnTo>
                  <a:pt x="388" y="714"/>
                </a:lnTo>
                <a:lnTo>
                  <a:pt x="397" y="709"/>
                </a:lnTo>
                <a:lnTo>
                  <a:pt x="405" y="704"/>
                </a:lnTo>
                <a:lnTo>
                  <a:pt x="412" y="697"/>
                </a:lnTo>
                <a:lnTo>
                  <a:pt x="418" y="689"/>
                </a:lnTo>
                <a:lnTo>
                  <a:pt x="424" y="682"/>
                </a:lnTo>
                <a:lnTo>
                  <a:pt x="431" y="687"/>
                </a:lnTo>
                <a:lnTo>
                  <a:pt x="440" y="692"/>
                </a:lnTo>
                <a:lnTo>
                  <a:pt x="449" y="695"/>
                </a:lnTo>
                <a:lnTo>
                  <a:pt x="458" y="697"/>
                </a:lnTo>
                <a:lnTo>
                  <a:pt x="468" y="698"/>
                </a:lnTo>
                <a:lnTo>
                  <a:pt x="478" y="698"/>
                </a:lnTo>
                <a:lnTo>
                  <a:pt x="488" y="696"/>
                </a:lnTo>
                <a:lnTo>
                  <a:pt x="497" y="693"/>
                </a:lnTo>
                <a:lnTo>
                  <a:pt x="507" y="688"/>
                </a:lnTo>
                <a:lnTo>
                  <a:pt x="514" y="683"/>
                </a:lnTo>
                <a:lnTo>
                  <a:pt x="522" y="676"/>
                </a:lnTo>
                <a:lnTo>
                  <a:pt x="528" y="668"/>
                </a:lnTo>
                <a:lnTo>
                  <a:pt x="533" y="661"/>
                </a:lnTo>
                <a:lnTo>
                  <a:pt x="536" y="652"/>
                </a:lnTo>
                <a:lnTo>
                  <a:pt x="540" y="643"/>
                </a:lnTo>
                <a:lnTo>
                  <a:pt x="541" y="633"/>
                </a:lnTo>
                <a:lnTo>
                  <a:pt x="552" y="635"/>
                </a:lnTo>
                <a:lnTo>
                  <a:pt x="563" y="635"/>
                </a:lnTo>
                <a:lnTo>
                  <a:pt x="569" y="635"/>
                </a:lnTo>
                <a:lnTo>
                  <a:pt x="577" y="634"/>
                </a:lnTo>
                <a:lnTo>
                  <a:pt x="584" y="633"/>
                </a:lnTo>
                <a:lnTo>
                  <a:pt x="590" y="631"/>
                </a:lnTo>
                <a:lnTo>
                  <a:pt x="597" y="628"/>
                </a:lnTo>
                <a:lnTo>
                  <a:pt x="603" y="624"/>
                </a:lnTo>
                <a:lnTo>
                  <a:pt x="608" y="620"/>
                </a:lnTo>
                <a:lnTo>
                  <a:pt x="614" y="615"/>
                </a:lnTo>
                <a:lnTo>
                  <a:pt x="620" y="608"/>
                </a:lnTo>
                <a:lnTo>
                  <a:pt x="626" y="599"/>
                </a:lnTo>
                <a:lnTo>
                  <a:pt x="630" y="590"/>
                </a:lnTo>
                <a:lnTo>
                  <a:pt x="632" y="580"/>
                </a:lnTo>
                <a:lnTo>
                  <a:pt x="635" y="571"/>
                </a:lnTo>
                <a:lnTo>
                  <a:pt x="635" y="561"/>
                </a:lnTo>
                <a:lnTo>
                  <a:pt x="634" y="551"/>
                </a:lnTo>
                <a:lnTo>
                  <a:pt x="631" y="543"/>
                </a:lnTo>
                <a:lnTo>
                  <a:pt x="641" y="540"/>
                </a:lnTo>
                <a:lnTo>
                  <a:pt x="651" y="538"/>
                </a:lnTo>
                <a:lnTo>
                  <a:pt x="660" y="534"/>
                </a:lnTo>
                <a:lnTo>
                  <a:pt x="668" y="528"/>
                </a:lnTo>
                <a:lnTo>
                  <a:pt x="675" y="523"/>
                </a:lnTo>
                <a:lnTo>
                  <a:pt x="682" y="515"/>
                </a:lnTo>
                <a:lnTo>
                  <a:pt x="688" y="507"/>
                </a:lnTo>
                <a:lnTo>
                  <a:pt x="692" y="498"/>
                </a:lnTo>
                <a:lnTo>
                  <a:pt x="694" y="488"/>
                </a:lnTo>
                <a:lnTo>
                  <a:pt x="696" y="479"/>
                </a:lnTo>
                <a:lnTo>
                  <a:pt x="698" y="470"/>
                </a:lnTo>
                <a:lnTo>
                  <a:pt x="696" y="460"/>
                </a:lnTo>
                <a:lnTo>
                  <a:pt x="694" y="450"/>
                </a:lnTo>
                <a:lnTo>
                  <a:pt x="691" y="441"/>
                </a:lnTo>
                <a:lnTo>
                  <a:pt x="687" y="433"/>
                </a:lnTo>
                <a:lnTo>
                  <a:pt x="681" y="424"/>
                </a:lnTo>
                <a:lnTo>
                  <a:pt x="689" y="420"/>
                </a:lnTo>
                <a:lnTo>
                  <a:pt x="696" y="413"/>
                </a:lnTo>
                <a:lnTo>
                  <a:pt x="703" y="406"/>
                </a:lnTo>
                <a:lnTo>
                  <a:pt x="709" y="398"/>
                </a:lnTo>
                <a:lnTo>
                  <a:pt x="713" y="389"/>
                </a:lnTo>
                <a:lnTo>
                  <a:pt x="716" y="380"/>
                </a:lnTo>
                <a:lnTo>
                  <a:pt x="719" y="370"/>
                </a:lnTo>
                <a:lnTo>
                  <a:pt x="719" y="36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72" name="Freeform 3886" descr="Icon of magnifying glass to represent search. ">
            <a:extLst>
              <a:ext uri="{FF2B5EF4-FFF2-40B4-BE49-F238E27FC236}">
                <a16:creationId xmlns:a16="http://schemas.microsoft.com/office/drawing/2014/main" id="{EC8E95A8-22FE-44FA-B5A6-2AA2D47A5BB3}"/>
              </a:ext>
            </a:extLst>
          </p:cNvPr>
          <p:cNvSpPr>
            <a:spLocks noEditPoints="1"/>
          </p:cNvSpPr>
          <p:nvPr/>
        </p:nvSpPr>
        <p:spPr bwMode="auto">
          <a:xfrm>
            <a:off x="6257227" y="4108092"/>
            <a:ext cx="382447" cy="380334"/>
          </a:xfrm>
          <a:custGeom>
            <a:avLst/>
            <a:gdLst>
              <a:gd name="T0" fmla="*/ 268 w 902"/>
              <a:gd name="T1" fmla="*/ 575 h 901"/>
              <a:gd name="T2" fmla="*/ 207 w 902"/>
              <a:gd name="T3" fmla="*/ 555 h 901"/>
              <a:gd name="T4" fmla="*/ 155 w 902"/>
              <a:gd name="T5" fmla="*/ 520 h 901"/>
              <a:gd name="T6" fmla="*/ 112 w 902"/>
              <a:gd name="T7" fmla="*/ 475 h 901"/>
              <a:gd name="T8" fmla="*/ 81 w 902"/>
              <a:gd name="T9" fmla="*/ 422 h 901"/>
              <a:gd name="T10" fmla="*/ 64 w 902"/>
              <a:gd name="T11" fmla="*/ 360 h 901"/>
              <a:gd name="T12" fmla="*/ 61 w 902"/>
              <a:gd name="T13" fmla="*/ 294 h 901"/>
              <a:gd name="T14" fmla="*/ 76 w 902"/>
              <a:gd name="T15" fmla="*/ 231 h 901"/>
              <a:gd name="T16" fmla="*/ 104 w 902"/>
              <a:gd name="T17" fmla="*/ 175 h 901"/>
              <a:gd name="T18" fmla="*/ 145 w 902"/>
              <a:gd name="T19" fmla="*/ 128 h 901"/>
              <a:gd name="T20" fmla="*/ 197 w 902"/>
              <a:gd name="T21" fmla="*/ 92 h 901"/>
              <a:gd name="T22" fmla="*/ 256 w 902"/>
              <a:gd name="T23" fmla="*/ 69 h 901"/>
              <a:gd name="T24" fmla="*/ 320 w 902"/>
              <a:gd name="T25" fmla="*/ 60 h 901"/>
              <a:gd name="T26" fmla="*/ 385 w 902"/>
              <a:gd name="T27" fmla="*/ 69 h 901"/>
              <a:gd name="T28" fmla="*/ 444 w 902"/>
              <a:gd name="T29" fmla="*/ 92 h 901"/>
              <a:gd name="T30" fmla="*/ 495 w 902"/>
              <a:gd name="T31" fmla="*/ 128 h 901"/>
              <a:gd name="T32" fmla="*/ 537 w 902"/>
              <a:gd name="T33" fmla="*/ 175 h 901"/>
              <a:gd name="T34" fmla="*/ 564 w 902"/>
              <a:gd name="T35" fmla="*/ 231 h 901"/>
              <a:gd name="T36" fmla="*/ 579 w 902"/>
              <a:gd name="T37" fmla="*/ 294 h 901"/>
              <a:gd name="T38" fmla="*/ 577 w 902"/>
              <a:gd name="T39" fmla="*/ 360 h 901"/>
              <a:gd name="T40" fmla="*/ 560 w 902"/>
              <a:gd name="T41" fmla="*/ 422 h 901"/>
              <a:gd name="T42" fmla="*/ 529 w 902"/>
              <a:gd name="T43" fmla="*/ 475 h 901"/>
              <a:gd name="T44" fmla="*/ 486 w 902"/>
              <a:gd name="T45" fmla="*/ 520 h 901"/>
              <a:gd name="T46" fmla="*/ 432 w 902"/>
              <a:gd name="T47" fmla="*/ 555 h 901"/>
              <a:gd name="T48" fmla="*/ 372 w 902"/>
              <a:gd name="T49" fmla="*/ 575 h 901"/>
              <a:gd name="T50" fmla="*/ 320 w 902"/>
              <a:gd name="T51" fmla="*/ 580 h 901"/>
              <a:gd name="T52" fmla="*/ 591 w 902"/>
              <a:gd name="T53" fmla="*/ 491 h 901"/>
              <a:gd name="T54" fmla="*/ 621 w 902"/>
              <a:gd name="T55" fmla="*/ 430 h 901"/>
              <a:gd name="T56" fmla="*/ 637 w 902"/>
              <a:gd name="T57" fmla="*/ 363 h 901"/>
              <a:gd name="T58" fmla="*/ 638 w 902"/>
              <a:gd name="T59" fmla="*/ 288 h 901"/>
              <a:gd name="T60" fmla="*/ 621 w 902"/>
              <a:gd name="T61" fmla="*/ 211 h 901"/>
              <a:gd name="T62" fmla="*/ 586 w 902"/>
              <a:gd name="T63" fmla="*/ 142 h 901"/>
              <a:gd name="T64" fmla="*/ 535 w 902"/>
              <a:gd name="T65" fmla="*/ 83 h 901"/>
              <a:gd name="T66" fmla="*/ 473 w 902"/>
              <a:gd name="T67" fmla="*/ 39 h 901"/>
              <a:gd name="T68" fmla="*/ 400 w 902"/>
              <a:gd name="T69" fmla="*/ 10 h 901"/>
              <a:gd name="T70" fmla="*/ 320 w 902"/>
              <a:gd name="T71" fmla="*/ 0 h 901"/>
              <a:gd name="T72" fmla="*/ 241 w 902"/>
              <a:gd name="T73" fmla="*/ 10 h 901"/>
              <a:gd name="T74" fmla="*/ 168 w 902"/>
              <a:gd name="T75" fmla="*/ 39 h 901"/>
              <a:gd name="T76" fmla="*/ 105 w 902"/>
              <a:gd name="T77" fmla="*/ 83 h 901"/>
              <a:gd name="T78" fmla="*/ 55 w 902"/>
              <a:gd name="T79" fmla="*/ 142 h 901"/>
              <a:gd name="T80" fmla="*/ 20 w 902"/>
              <a:gd name="T81" fmla="*/ 211 h 901"/>
              <a:gd name="T82" fmla="*/ 1 w 902"/>
              <a:gd name="T83" fmla="*/ 288 h 901"/>
              <a:gd name="T84" fmla="*/ 3 w 902"/>
              <a:gd name="T85" fmla="*/ 369 h 901"/>
              <a:gd name="T86" fmla="*/ 25 w 902"/>
              <a:gd name="T87" fmla="*/ 445 h 901"/>
              <a:gd name="T88" fmla="*/ 64 w 902"/>
              <a:gd name="T89" fmla="*/ 512 h 901"/>
              <a:gd name="T90" fmla="*/ 117 w 902"/>
              <a:gd name="T91" fmla="*/ 568 h 901"/>
              <a:gd name="T92" fmla="*/ 182 w 902"/>
              <a:gd name="T93" fmla="*/ 608 h 901"/>
              <a:gd name="T94" fmla="*/ 256 w 902"/>
              <a:gd name="T95" fmla="*/ 634 h 901"/>
              <a:gd name="T96" fmla="*/ 335 w 902"/>
              <a:gd name="T97" fmla="*/ 641 h 901"/>
              <a:gd name="T98" fmla="*/ 405 w 902"/>
              <a:gd name="T99" fmla="*/ 630 h 901"/>
              <a:gd name="T100" fmla="*/ 468 w 902"/>
              <a:gd name="T101" fmla="*/ 604 h 901"/>
              <a:gd name="T102" fmla="*/ 525 w 902"/>
              <a:gd name="T103" fmla="*/ 567 h 901"/>
              <a:gd name="T104" fmla="*/ 871 w 902"/>
              <a:gd name="T105" fmla="*/ 901 h 901"/>
              <a:gd name="T106" fmla="*/ 897 w 902"/>
              <a:gd name="T107" fmla="*/ 888 h 901"/>
              <a:gd name="T108" fmla="*/ 899 w 902"/>
              <a:gd name="T109" fmla="*/ 860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2" h="901">
                <a:moveTo>
                  <a:pt x="320" y="580"/>
                </a:moveTo>
                <a:lnTo>
                  <a:pt x="307" y="580"/>
                </a:lnTo>
                <a:lnTo>
                  <a:pt x="294" y="579"/>
                </a:lnTo>
                <a:lnTo>
                  <a:pt x="281" y="577"/>
                </a:lnTo>
                <a:lnTo>
                  <a:pt x="268" y="575"/>
                </a:lnTo>
                <a:lnTo>
                  <a:pt x="256" y="572"/>
                </a:lnTo>
                <a:lnTo>
                  <a:pt x="243" y="569"/>
                </a:lnTo>
                <a:lnTo>
                  <a:pt x="231" y="564"/>
                </a:lnTo>
                <a:lnTo>
                  <a:pt x="219" y="560"/>
                </a:lnTo>
                <a:lnTo>
                  <a:pt x="207" y="555"/>
                </a:lnTo>
                <a:lnTo>
                  <a:pt x="197" y="549"/>
                </a:lnTo>
                <a:lnTo>
                  <a:pt x="186" y="543"/>
                </a:lnTo>
                <a:lnTo>
                  <a:pt x="175" y="535"/>
                </a:lnTo>
                <a:lnTo>
                  <a:pt x="164" y="529"/>
                </a:lnTo>
                <a:lnTo>
                  <a:pt x="155" y="520"/>
                </a:lnTo>
                <a:lnTo>
                  <a:pt x="145" y="513"/>
                </a:lnTo>
                <a:lnTo>
                  <a:pt x="136" y="504"/>
                </a:lnTo>
                <a:lnTo>
                  <a:pt x="128" y="495"/>
                </a:lnTo>
                <a:lnTo>
                  <a:pt x="119" y="486"/>
                </a:lnTo>
                <a:lnTo>
                  <a:pt x="112" y="475"/>
                </a:lnTo>
                <a:lnTo>
                  <a:pt x="104" y="466"/>
                </a:lnTo>
                <a:lnTo>
                  <a:pt x="98" y="455"/>
                </a:lnTo>
                <a:lnTo>
                  <a:pt x="91" y="444"/>
                </a:lnTo>
                <a:lnTo>
                  <a:pt x="86" y="432"/>
                </a:lnTo>
                <a:lnTo>
                  <a:pt x="81" y="422"/>
                </a:lnTo>
                <a:lnTo>
                  <a:pt x="76" y="410"/>
                </a:lnTo>
                <a:lnTo>
                  <a:pt x="72" y="397"/>
                </a:lnTo>
                <a:lnTo>
                  <a:pt x="69" y="385"/>
                </a:lnTo>
                <a:lnTo>
                  <a:pt x="66" y="372"/>
                </a:lnTo>
                <a:lnTo>
                  <a:pt x="64" y="360"/>
                </a:lnTo>
                <a:lnTo>
                  <a:pt x="61" y="347"/>
                </a:lnTo>
                <a:lnTo>
                  <a:pt x="60" y="334"/>
                </a:lnTo>
                <a:lnTo>
                  <a:pt x="60" y="320"/>
                </a:lnTo>
                <a:lnTo>
                  <a:pt x="60" y="307"/>
                </a:lnTo>
                <a:lnTo>
                  <a:pt x="61" y="294"/>
                </a:lnTo>
                <a:lnTo>
                  <a:pt x="64" y="281"/>
                </a:lnTo>
                <a:lnTo>
                  <a:pt x="66" y="268"/>
                </a:lnTo>
                <a:lnTo>
                  <a:pt x="69" y="256"/>
                </a:lnTo>
                <a:lnTo>
                  <a:pt x="72" y="243"/>
                </a:lnTo>
                <a:lnTo>
                  <a:pt x="76" y="231"/>
                </a:lnTo>
                <a:lnTo>
                  <a:pt x="81" y="219"/>
                </a:lnTo>
                <a:lnTo>
                  <a:pt x="86" y="207"/>
                </a:lnTo>
                <a:lnTo>
                  <a:pt x="91" y="197"/>
                </a:lnTo>
                <a:lnTo>
                  <a:pt x="98" y="186"/>
                </a:lnTo>
                <a:lnTo>
                  <a:pt x="104" y="175"/>
                </a:lnTo>
                <a:lnTo>
                  <a:pt x="112" y="164"/>
                </a:lnTo>
                <a:lnTo>
                  <a:pt x="119" y="155"/>
                </a:lnTo>
                <a:lnTo>
                  <a:pt x="128" y="145"/>
                </a:lnTo>
                <a:lnTo>
                  <a:pt x="136" y="137"/>
                </a:lnTo>
                <a:lnTo>
                  <a:pt x="145" y="128"/>
                </a:lnTo>
                <a:lnTo>
                  <a:pt x="155" y="119"/>
                </a:lnTo>
                <a:lnTo>
                  <a:pt x="164" y="112"/>
                </a:lnTo>
                <a:lnTo>
                  <a:pt x="175" y="104"/>
                </a:lnTo>
                <a:lnTo>
                  <a:pt x="186" y="98"/>
                </a:lnTo>
                <a:lnTo>
                  <a:pt x="197" y="92"/>
                </a:lnTo>
                <a:lnTo>
                  <a:pt x="207" y="86"/>
                </a:lnTo>
                <a:lnTo>
                  <a:pt x="219" y="81"/>
                </a:lnTo>
                <a:lnTo>
                  <a:pt x="231" y="77"/>
                </a:lnTo>
                <a:lnTo>
                  <a:pt x="243" y="72"/>
                </a:lnTo>
                <a:lnTo>
                  <a:pt x="256" y="69"/>
                </a:lnTo>
                <a:lnTo>
                  <a:pt x="268" y="66"/>
                </a:lnTo>
                <a:lnTo>
                  <a:pt x="281" y="64"/>
                </a:lnTo>
                <a:lnTo>
                  <a:pt x="294" y="61"/>
                </a:lnTo>
                <a:lnTo>
                  <a:pt x="307" y="60"/>
                </a:lnTo>
                <a:lnTo>
                  <a:pt x="320" y="60"/>
                </a:lnTo>
                <a:lnTo>
                  <a:pt x="334" y="60"/>
                </a:lnTo>
                <a:lnTo>
                  <a:pt x="347" y="61"/>
                </a:lnTo>
                <a:lnTo>
                  <a:pt x="360" y="64"/>
                </a:lnTo>
                <a:lnTo>
                  <a:pt x="372" y="66"/>
                </a:lnTo>
                <a:lnTo>
                  <a:pt x="385" y="69"/>
                </a:lnTo>
                <a:lnTo>
                  <a:pt x="397" y="72"/>
                </a:lnTo>
                <a:lnTo>
                  <a:pt x="410" y="77"/>
                </a:lnTo>
                <a:lnTo>
                  <a:pt x="422" y="81"/>
                </a:lnTo>
                <a:lnTo>
                  <a:pt x="432" y="86"/>
                </a:lnTo>
                <a:lnTo>
                  <a:pt x="444" y="92"/>
                </a:lnTo>
                <a:lnTo>
                  <a:pt x="455" y="98"/>
                </a:lnTo>
                <a:lnTo>
                  <a:pt x="466" y="104"/>
                </a:lnTo>
                <a:lnTo>
                  <a:pt x="475" y="112"/>
                </a:lnTo>
                <a:lnTo>
                  <a:pt x="486" y="119"/>
                </a:lnTo>
                <a:lnTo>
                  <a:pt x="495" y="128"/>
                </a:lnTo>
                <a:lnTo>
                  <a:pt x="504" y="137"/>
                </a:lnTo>
                <a:lnTo>
                  <a:pt x="513" y="145"/>
                </a:lnTo>
                <a:lnTo>
                  <a:pt x="522" y="155"/>
                </a:lnTo>
                <a:lnTo>
                  <a:pt x="529" y="164"/>
                </a:lnTo>
                <a:lnTo>
                  <a:pt x="537" y="175"/>
                </a:lnTo>
                <a:lnTo>
                  <a:pt x="543" y="186"/>
                </a:lnTo>
                <a:lnTo>
                  <a:pt x="549" y="197"/>
                </a:lnTo>
                <a:lnTo>
                  <a:pt x="555" y="207"/>
                </a:lnTo>
                <a:lnTo>
                  <a:pt x="560" y="219"/>
                </a:lnTo>
                <a:lnTo>
                  <a:pt x="564" y="231"/>
                </a:lnTo>
                <a:lnTo>
                  <a:pt x="569" y="243"/>
                </a:lnTo>
                <a:lnTo>
                  <a:pt x="572" y="256"/>
                </a:lnTo>
                <a:lnTo>
                  <a:pt x="575" y="268"/>
                </a:lnTo>
                <a:lnTo>
                  <a:pt x="577" y="281"/>
                </a:lnTo>
                <a:lnTo>
                  <a:pt x="579" y="294"/>
                </a:lnTo>
                <a:lnTo>
                  <a:pt x="580" y="307"/>
                </a:lnTo>
                <a:lnTo>
                  <a:pt x="580" y="320"/>
                </a:lnTo>
                <a:lnTo>
                  <a:pt x="580" y="334"/>
                </a:lnTo>
                <a:lnTo>
                  <a:pt x="579" y="347"/>
                </a:lnTo>
                <a:lnTo>
                  <a:pt x="577" y="360"/>
                </a:lnTo>
                <a:lnTo>
                  <a:pt x="575" y="372"/>
                </a:lnTo>
                <a:lnTo>
                  <a:pt x="572" y="385"/>
                </a:lnTo>
                <a:lnTo>
                  <a:pt x="569" y="397"/>
                </a:lnTo>
                <a:lnTo>
                  <a:pt x="564" y="410"/>
                </a:lnTo>
                <a:lnTo>
                  <a:pt x="560" y="422"/>
                </a:lnTo>
                <a:lnTo>
                  <a:pt x="555" y="432"/>
                </a:lnTo>
                <a:lnTo>
                  <a:pt x="549" y="444"/>
                </a:lnTo>
                <a:lnTo>
                  <a:pt x="543" y="455"/>
                </a:lnTo>
                <a:lnTo>
                  <a:pt x="537" y="466"/>
                </a:lnTo>
                <a:lnTo>
                  <a:pt x="529" y="475"/>
                </a:lnTo>
                <a:lnTo>
                  <a:pt x="522" y="486"/>
                </a:lnTo>
                <a:lnTo>
                  <a:pt x="513" y="495"/>
                </a:lnTo>
                <a:lnTo>
                  <a:pt x="504" y="504"/>
                </a:lnTo>
                <a:lnTo>
                  <a:pt x="495" y="513"/>
                </a:lnTo>
                <a:lnTo>
                  <a:pt x="486" y="520"/>
                </a:lnTo>
                <a:lnTo>
                  <a:pt x="475" y="529"/>
                </a:lnTo>
                <a:lnTo>
                  <a:pt x="466" y="535"/>
                </a:lnTo>
                <a:lnTo>
                  <a:pt x="455" y="543"/>
                </a:lnTo>
                <a:lnTo>
                  <a:pt x="444" y="549"/>
                </a:lnTo>
                <a:lnTo>
                  <a:pt x="432" y="555"/>
                </a:lnTo>
                <a:lnTo>
                  <a:pt x="422" y="560"/>
                </a:lnTo>
                <a:lnTo>
                  <a:pt x="410" y="564"/>
                </a:lnTo>
                <a:lnTo>
                  <a:pt x="397" y="569"/>
                </a:lnTo>
                <a:lnTo>
                  <a:pt x="385" y="572"/>
                </a:lnTo>
                <a:lnTo>
                  <a:pt x="372" y="575"/>
                </a:lnTo>
                <a:lnTo>
                  <a:pt x="360" y="577"/>
                </a:lnTo>
                <a:lnTo>
                  <a:pt x="347" y="579"/>
                </a:lnTo>
                <a:lnTo>
                  <a:pt x="334" y="580"/>
                </a:lnTo>
                <a:lnTo>
                  <a:pt x="320" y="580"/>
                </a:lnTo>
                <a:lnTo>
                  <a:pt x="320" y="580"/>
                </a:lnTo>
                <a:close/>
                <a:moveTo>
                  <a:pt x="893" y="851"/>
                </a:moveTo>
                <a:lnTo>
                  <a:pt x="567" y="525"/>
                </a:lnTo>
                <a:lnTo>
                  <a:pt x="575" y="514"/>
                </a:lnTo>
                <a:lnTo>
                  <a:pt x="584" y="503"/>
                </a:lnTo>
                <a:lnTo>
                  <a:pt x="591" y="491"/>
                </a:lnTo>
                <a:lnTo>
                  <a:pt x="598" y="480"/>
                </a:lnTo>
                <a:lnTo>
                  <a:pt x="604" y="468"/>
                </a:lnTo>
                <a:lnTo>
                  <a:pt x="611" y="456"/>
                </a:lnTo>
                <a:lnTo>
                  <a:pt x="616" y="443"/>
                </a:lnTo>
                <a:lnTo>
                  <a:pt x="621" y="430"/>
                </a:lnTo>
                <a:lnTo>
                  <a:pt x="626" y="417"/>
                </a:lnTo>
                <a:lnTo>
                  <a:pt x="630" y="405"/>
                </a:lnTo>
                <a:lnTo>
                  <a:pt x="633" y="391"/>
                </a:lnTo>
                <a:lnTo>
                  <a:pt x="635" y="377"/>
                </a:lnTo>
                <a:lnTo>
                  <a:pt x="637" y="363"/>
                </a:lnTo>
                <a:lnTo>
                  <a:pt x="639" y="349"/>
                </a:lnTo>
                <a:lnTo>
                  <a:pt x="641" y="335"/>
                </a:lnTo>
                <a:lnTo>
                  <a:pt x="641" y="320"/>
                </a:lnTo>
                <a:lnTo>
                  <a:pt x="641" y="304"/>
                </a:lnTo>
                <a:lnTo>
                  <a:pt x="638" y="288"/>
                </a:lnTo>
                <a:lnTo>
                  <a:pt x="637" y="272"/>
                </a:lnTo>
                <a:lnTo>
                  <a:pt x="634" y="256"/>
                </a:lnTo>
                <a:lnTo>
                  <a:pt x="631" y="241"/>
                </a:lnTo>
                <a:lnTo>
                  <a:pt x="627" y="226"/>
                </a:lnTo>
                <a:lnTo>
                  <a:pt x="621" y="211"/>
                </a:lnTo>
                <a:lnTo>
                  <a:pt x="616" y="196"/>
                </a:lnTo>
                <a:lnTo>
                  <a:pt x="609" y="182"/>
                </a:lnTo>
                <a:lnTo>
                  <a:pt x="602" y="168"/>
                </a:lnTo>
                <a:lnTo>
                  <a:pt x="594" y="155"/>
                </a:lnTo>
                <a:lnTo>
                  <a:pt x="586" y="142"/>
                </a:lnTo>
                <a:lnTo>
                  <a:pt x="577" y="129"/>
                </a:lnTo>
                <a:lnTo>
                  <a:pt x="568" y="117"/>
                </a:lnTo>
                <a:lnTo>
                  <a:pt x="557" y="105"/>
                </a:lnTo>
                <a:lnTo>
                  <a:pt x="546" y="94"/>
                </a:lnTo>
                <a:lnTo>
                  <a:pt x="535" y="83"/>
                </a:lnTo>
                <a:lnTo>
                  <a:pt x="524" y="73"/>
                </a:lnTo>
                <a:lnTo>
                  <a:pt x="512" y="64"/>
                </a:lnTo>
                <a:lnTo>
                  <a:pt x="499" y="55"/>
                </a:lnTo>
                <a:lnTo>
                  <a:pt x="486" y="46"/>
                </a:lnTo>
                <a:lnTo>
                  <a:pt x="473" y="39"/>
                </a:lnTo>
                <a:lnTo>
                  <a:pt x="459" y="31"/>
                </a:lnTo>
                <a:lnTo>
                  <a:pt x="445" y="25"/>
                </a:lnTo>
                <a:lnTo>
                  <a:pt x="430" y="20"/>
                </a:lnTo>
                <a:lnTo>
                  <a:pt x="415" y="14"/>
                </a:lnTo>
                <a:lnTo>
                  <a:pt x="400" y="10"/>
                </a:lnTo>
                <a:lnTo>
                  <a:pt x="385" y="7"/>
                </a:lnTo>
                <a:lnTo>
                  <a:pt x="369" y="4"/>
                </a:lnTo>
                <a:lnTo>
                  <a:pt x="353" y="1"/>
                </a:lnTo>
                <a:lnTo>
                  <a:pt x="337" y="0"/>
                </a:lnTo>
                <a:lnTo>
                  <a:pt x="320" y="0"/>
                </a:lnTo>
                <a:lnTo>
                  <a:pt x="304" y="0"/>
                </a:lnTo>
                <a:lnTo>
                  <a:pt x="288" y="1"/>
                </a:lnTo>
                <a:lnTo>
                  <a:pt x="272" y="4"/>
                </a:lnTo>
                <a:lnTo>
                  <a:pt x="256" y="7"/>
                </a:lnTo>
                <a:lnTo>
                  <a:pt x="241" y="10"/>
                </a:lnTo>
                <a:lnTo>
                  <a:pt x="225" y="14"/>
                </a:lnTo>
                <a:lnTo>
                  <a:pt x="210" y="20"/>
                </a:lnTo>
                <a:lnTo>
                  <a:pt x="195" y="25"/>
                </a:lnTo>
                <a:lnTo>
                  <a:pt x="182" y="31"/>
                </a:lnTo>
                <a:lnTo>
                  <a:pt x="168" y="39"/>
                </a:lnTo>
                <a:lnTo>
                  <a:pt x="155" y="46"/>
                </a:lnTo>
                <a:lnTo>
                  <a:pt x="142" y="55"/>
                </a:lnTo>
                <a:lnTo>
                  <a:pt x="129" y="64"/>
                </a:lnTo>
                <a:lnTo>
                  <a:pt x="117" y="73"/>
                </a:lnTo>
                <a:lnTo>
                  <a:pt x="105" y="83"/>
                </a:lnTo>
                <a:lnTo>
                  <a:pt x="94" y="94"/>
                </a:lnTo>
                <a:lnTo>
                  <a:pt x="84" y="105"/>
                </a:lnTo>
                <a:lnTo>
                  <a:pt x="73" y="117"/>
                </a:lnTo>
                <a:lnTo>
                  <a:pt x="64" y="129"/>
                </a:lnTo>
                <a:lnTo>
                  <a:pt x="55" y="142"/>
                </a:lnTo>
                <a:lnTo>
                  <a:pt x="46" y="155"/>
                </a:lnTo>
                <a:lnTo>
                  <a:pt x="39" y="168"/>
                </a:lnTo>
                <a:lnTo>
                  <a:pt x="31" y="182"/>
                </a:lnTo>
                <a:lnTo>
                  <a:pt x="25" y="196"/>
                </a:lnTo>
                <a:lnTo>
                  <a:pt x="20" y="211"/>
                </a:lnTo>
                <a:lnTo>
                  <a:pt x="14" y="226"/>
                </a:lnTo>
                <a:lnTo>
                  <a:pt x="10" y="241"/>
                </a:lnTo>
                <a:lnTo>
                  <a:pt x="7" y="256"/>
                </a:lnTo>
                <a:lnTo>
                  <a:pt x="3" y="272"/>
                </a:lnTo>
                <a:lnTo>
                  <a:pt x="1" y="288"/>
                </a:lnTo>
                <a:lnTo>
                  <a:pt x="0" y="304"/>
                </a:lnTo>
                <a:lnTo>
                  <a:pt x="0" y="320"/>
                </a:lnTo>
                <a:lnTo>
                  <a:pt x="0" y="337"/>
                </a:lnTo>
                <a:lnTo>
                  <a:pt x="1" y="353"/>
                </a:lnTo>
                <a:lnTo>
                  <a:pt x="3" y="369"/>
                </a:lnTo>
                <a:lnTo>
                  <a:pt x="7" y="385"/>
                </a:lnTo>
                <a:lnTo>
                  <a:pt x="10" y="400"/>
                </a:lnTo>
                <a:lnTo>
                  <a:pt x="14" y="415"/>
                </a:lnTo>
                <a:lnTo>
                  <a:pt x="20" y="430"/>
                </a:lnTo>
                <a:lnTo>
                  <a:pt x="25" y="445"/>
                </a:lnTo>
                <a:lnTo>
                  <a:pt x="31" y="459"/>
                </a:lnTo>
                <a:lnTo>
                  <a:pt x="39" y="473"/>
                </a:lnTo>
                <a:lnTo>
                  <a:pt x="46" y="486"/>
                </a:lnTo>
                <a:lnTo>
                  <a:pt x="55" y="499"/>
                </a:lnTo>
                <a:lnTo>
                  <a:pt x="64" y="512"/>
                </a:lnTo>
                <a:lnTo>
                  <a:pt x="73" y="524"/>
                </a:lnTo>
                <a:lnTo>
                  <a:pt x="84" y="535"/>
                </a:lnTo>
                <a:lnTo>
                  <a:pt x="94" y="546"/>
                </a:lnTo>
                <a:lnTo>
                  <a:pt x="105" y="557"/>
                </a:lnTo>
                <a:lnTo>
                  <a:pt x="117" y="568"/>
                </a:lnTo>
                <a:lnTo>
                  <a:pt x="129" y="577"/>
                </a:lnTo>
                <a:lnTo>
                  <a:pt x="142" y="586"/>
                </a:lnTo>
                <a:lnTo>
                  <a:pt x="155" y="594"/>
                </a:lnTo>
                <a:lnTo>
                  <a:pt x="168" y="602"/>
                </a:lnTo>
                <a:lnTo>
                  <a:pt x="182" y="608"/>
                </a:lnTo>
                <a:lnTo>
                  <a:pt x="195" y="615"/>
                </a:lnTo>
                <a:lnTo>
                  <a:pt x="210" y="621"/>
                </a:lnTo>
                <a:lnTo>
                  <a:pt x="225" y="627"/>
                </a:lnTo>
                <a:lnTo>
                  <a:pt x="241" y="631"/>
                </a:lnTo>
                <a:lnTo>
                  <a:pt x="256" y="634"/>
                </a:lnTo>
                <a:lnTo>
                  <a:pt x="272" y="637"/>
                </a:lnTo>
                <a:lnTo>
                  <a:pt x="288" y="638"/>
                </a:lnTo>
                <a:lnTo>
                  <a:pt x="304" y="641"/>
                </a:lnTo>
                <a:lnTo>
                  <a:pt x="320" y="641"/>
                </a:lnTo>
                <a:lnTo>
                  <a:pt x="335" y="641"/>
                </a:lnTo>
                <a:lnTo>
                  <a:pt x="349" y="639"/>
                </a:lnTo>
                <a:lnTo>
                  <a:pt x="363" y="637"/>
                </a:lnTo>
                <a:lnTo>
                  <a:pt x="377" y="635"/>
                </a:lnTo>
                <a:lnTo>
                  <a:pt x="391" y="633"/>
                </a:lnTo>
                <a:lnTo>
                  <a:pt x="405" y="630"/>
                </a:lnTo>
                <a:lnTo>
                  <a:pt x="417" y="625"/>
                </a:lnTo>
                <a:lnTo>
                  <a:pt x="430" y="621"/>
                </a:lnTo>
                <a:lnTo>
                  <a:pt x="443" y="616"/>
                </a:lnTo>
                <a:lnTo>
                  <a:pt x="456" y="610"/>
                </a:lnTo>
                <a:lnTo>
                  <a:pt x="468" y="604"/>
                </a:lnTo>
                <a:lnTo>
                  <a:pt x="480" y="598"/>
                </a:lnTo>
                <a:lnTo>
                  <a:pt x="491" y="591"/>
                </a:lnTo>
                <a:lnTo>
                  <a:pt x="503" y="584"/>
                </a:lnTo>
                <a:lnTo>
                  <a:pt x="514" y="575"/>
                </a:lnTo>
                <a:lnTo>
                  <a:pt x="525" y="567"/>
                </a:lnTo>
                <a:lnTo>
                  <a:pt x="851" y="892"/>
                </a:lnTo>
                <a:lnTo>
                  <a:pt x="855" y="897"/>
                </a:lnTo>
                <a:lnTo>
                  <a:pt x="860" y="899"/>
                </a:lnTo>
                <a:lnTo>
                  <a:pt x="866" y="901"/>
                </a:lnTo>
                <a:lnTo>
                  <a:pt x="871" y="901"/>
                </a:lnTo>
                <a:lnTo>
                  <a:pt x="878" y="901"/>
                </a:lnTo>
                <a:lnTo>
                  <a:pt x="883" y="899"/>
                </a:lnTo>
                <a:lnTo>
                  <a:pt x="888" y="897"/>
                </a:lnTo>
                <a:lnTo>
                  <a:pt x="893" y="892"/>
                </a:lnTo>
                <a:lnTo>
                  <a:pt x="897" y="888"/>
                </a:lnTo>
                <a:lnTo>
                  <a:pt x="899" y="883"/>
                </a:lnTo>
                <a:lnTo>
                  <a:pt x="901" y="877"/>
                </a:lnTo>
                <a:lnTo>
                  <a:pt x="902" y="871"/>
                </a:lnTo>
                <a:lnTo>
                  <a:pt x="901" y="866"/>
                </a:lnTo>
                <a:lnTo>
                  <a:pt x="899" y="860"/>
                </a:lnTo>
                <a:lnTo>
                  <a:pt x="897" y="855"/>
                </a:lnTo>
                <a:lnTo>
                  <a:pt x="893" y="851"/>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dirty="0"/>
          </a:p>
        </p:txBody>
      </p:sp>
      <p:grpSp>
        <p:nvGrpSpPr>
          <p:cNvPr id="73" name="Group 72" descr="Icon of computer monitors. ">
            <a:extLst>
              <a:ext uri="{FF2B5EF4-FFF2-40B4-BE49-F238E27FC236}">
                <a16:creationId xmlns:a16="http://schemas.microsoft.com/office/drawing/2014/main" id="{6C60D8E2-BC37-4164-84A8-5B32D836BEC3}"/>
              </a:ext>
            </a:extLst>
          </p:cNvPr>
          <p:cNvGrpSpPr/>
          <p:nvPr/>
        </p:nvGrpSpPr>
        <p:grpSpPr>
          <a:xfrm>
            <a:off x="7667022" y="4107036"/>
            <a:ext cx="382447" cy="382446"/>
            <a:chOff x="879475" y="5100638"/>
            <a:chExt cx="287338" cy="287337"/>
          </a:xfrm>
          <a:solidFill>
            <a:schemeClr val="accent4">
              <a:lumMod val="75000"/>
            </a:schemeClr>
          </a:solidFill>
        </p:grpSpPr>
        <p:sp>
          <p:nvSpPr>
            <p:cNvPr id="74" name="Freeform 1636">
              <a:extLst>
                <a:ext uri="{FF2B5EF4-FFF2-40B4-BE49-F238E27FC236}">
                  <a16:creationId xmlns:a16="http://schemas.microsoft.com/office/drawing/2014/main" id="{69FF00E7-041A-4CE9-A6E6-F43110659DE0}"/>
                </a:ext>
              </a:extLst>
            </p:cNvPr>
            <p:cNvSpPr>
              <a:spLocks/>
            </p:cNvSpPr>
            <p:nvPr/>
          </p:nvSpPr>
          <p:spPr bwMode="auto">
            <a:xfrm>
              <a:off x="908050" y="5233988"/>
              <a:ext cx="38100" cy="9525"/>
            </a:xfrm>
            <a:custGeom>
              <a:avLst/>
              <a:gdLst>
                <a:gd name="T0" fmla="*/ 105 w 121"/>
                <a:gd name="T1" fmla="*/ 0 h 30"/>
                <a:gd name="T2" fmla="*/ 15 w 121"/>
                <a:gd name="T3" fmla="*/ 0 h 30"/>
                <a:gd name="T4" fmla="*/ 13 w 121"/>
                <a:gd name="T5" fmla="*/ 0 h 30"/>
                <a:gd name="T6" fmla="*/ 9 w 121"/>
                <a:gd name="T7" fmla="*/ 1 h 30"/>
                <a:gd name="T8" fmla="*/ 7 w 121"/>
                <a:gd name="T9" fmla="*/ 2 h 30"/>
                <a:gd name="T10" fmla="*/ 5 w 121"/>
                <a:gd name="T11" fmla="*/ 4 h 30"/>
                <a:gd name="T12" fmla="*/ 3 w 121"/>
                <a:gd name="T13" fmla="*/ 6 h 30"/>
                <a:gd name="T14" fmla="*/ 2 w 121"/>
                <a:gd name="T15" fmla="*/ 9 h 30"/>
                <a:gd name="T16" fmla="*/ 0 w 121"/>
                <a:gd name="T17" fmla="*/ 12 h 30"/>
                <a:gd name="T18" fmla="*/ 0 w 121"/>
                <a:gd name="T19" fmla="*/ 14 h 30"/>
                <a:gd name="T20" fmla="*/ 0 w 121"/>
                <a:gd name="T21" fmla="*/ 17 h 30"/>
                <a:gd name="T22" fmla="*/ 2 w 121"/>
                <a:gd name="T23" fmla="*/ 21 h 30"/>
                <a:gd name="T24" fmla="*/ 3 w 121"/>
                <a:gd name="T25" fmla="*/ 23 h 30"/>
                <a:gd name="T26" fmla="*/ 5 w 121"/>
                <a:gd name="T27" fmla="*/ 25 h 30"/>
                <a:gd name="T28" fmla="*/ 7 w 121"/>
                <a:gd name="T29" fmla="*/ 27 h 30"/>
                <a:gd name="T30" fmla="*/ 9 w 121"/>
                <a:gd name="T31" fmla="*/ 29 h 30"/>
                <a:gd name="T32" fmla="*/ 13 w 121"/>
                <a:gd name="T33" fmla="*/ 30 h 30"/>
                <a:gd name="T34" fmla="*/ 15 w 121"/>
                <a:gd name="T35" fmla="*/ 30 h 30"/>
                <a:gd name="T36" fmla="*/ 105 w 121"/>
                <a:gd name="T37" fmla="*/ 30 h 30"/>
                <a:gd name="T38" fmla="*/ 109 w 121"/>
                <a:gd name="T39" fmla="*/ 30 h 30"/>
                <a:gd name="T40" fmla="*/ 111 w 121"/>
                <a:gd name="T41" fmla="*/ 29 h 30"/>
                <a:gd name="T42" fmla="*/ 114 w 121"/>
                <a:gd name="T43" fmla="*/ 27 h 30"/>
                <a:gd name="T44" fmla="*/ 117 w 121"/>
                <a:gd name="T45" fmla="*/ 25 h 30"/>
                <a:gd name="T46" fmla="*/ 118 w 121"/>
                <a:gd name="T47" fmla="*/ 23 h 30"/>
                <a:gd name="T48" fmla="*/ 120 w 121"/>
                <a:gd name="T49" fmla="*/ 21 h 30"/>
                <a:gd name="T50" fmla="*/ 121 w 121"/>
                <a:gd name="T51" fmla="*/ 17 h 30"/>
                <a:gd name="T52" fmla="*/ 121 w 121"/>
                <a:gd name="T53" fmla="*/ 14 h 30"/>
                <a:gd name="T54" fmla="*/ 121 w 121"/>
                <a:gd name="T55" fmla="*/ 12 h 30"/>
                <a:gd name="T56" fmla="*/ 120 w 121"/>
                <a:gd name="T57" fmla="*/ 9 h 30"/>
                <a:gd name="T58" fmla="*/ 118 w 121"/>
                <a:gd name="T59" fmla="*/ 6 h 30"/>
                <a:gd name="T60" fmla="*/ 117 w 121"/>
                <a:gd name="T61" fmla="*/ 4 h 30"/>
                <a:gd name="T62" fmla="*/ 114 w 121"/>
                <a:gd name="T63" fmla="*/ 2 h 30"/>
                <a:gd name="T64" fmla="*/ 111 w 121"/>
                <a:gd name="T65" fmla="*/ 1 h 30"/>
                <a:gd name="T66" fmla="*/ 109 w 121"/>
                <a:gd name="T67" fmla="*/ 0 h 30"/>
                <a:gd name="T68" fmla="*/ 105 w 121"/>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30">
                  <a:moveTo>
                    <a:pt x="105" y="0"/>
                  </a:moveTo>
                  <a:lnTo>
                    <a:pt x="15" y="0"/>
                  </a:lnTo>
                  <a:lnTo>
                    <a:pt x="13" y="0"/>
                  </a:lnTo>
                  <a:lnTo>
                    <a:pt x="9" y="1"/>
                  </a:lnTo>
                  <a:lnTo>
                    <a:pt x="7" y="2"/>
                  </a:lnTo>
                  <a:lnTo>
                    <a:pt x="5" y="4"/>
                  </a:lnTo>
                  <a:lnTo>
                    <a:pt x="3" y="6"/>
                  </a:lnTo>
                  <a:lnTo>
                    <a:pt x="2" y="9"/>
                  </a:lnTo>
                  <a:lnTo>
                    <a:pt x="0" y="12"/>
                  </a:lnTo>
                  <a:lnTo>
                    <a:pt x="0" y="14"/>
                  </a:lnTo>
                  <a:lnTo>
                    <a:pt x="0" y="17"/>
                  </a:lnTo>
                  <a:lnTo>
                    <a:pt x="2" y="21"/>
                  </a:lnTo>
                  <a:lnTo>
                    <a:pt x="3" y="23"/>
                  </a:lnTo>
                  <a:lnTo>
                    <a:pt x="5" y="25"/>
                  </a:lnTo>
                  <a:lnTo>
                    <a:pt x="7" y="27"/>
                  </a:lnTo>
                  <a:lnTo>
                    <a:pt x="9" y="29"/>
                  </a:lnTo>
                  <a:lnTo>
                    <a:pt x="13" y="30"/>
                  </a:lnTo>
                  <a:lnTo>
                    <a:pt x="15" y="30"/>
                  </a:lnTo>
                  <a:lnTo>
                    <a:pt x="105" y="30"/>
                  </a:lnTo>
                  <a:lnTo>
                    <a:pt x="109" y="30"/>
                  </a:lnTo>
                  <a:lnTo>
                    <a:pt x="111" y="29"/>
                  </a:lnTo>
                  <a:lnTo>
                    <a:pt x="114" y="27"/>
                  </a:lnTo>
                  <a:lnTo>
                    <a:pt x="117" y="25"/>
                  </a:lnTo>
                  <a:lnTo>
                    <a:pt x="118" y="23"/>
                  </a:lnTo>
                  <a:lnTo>
                    <a:pt x="120" y="21"/>
                  </a:lnTo>
                  <a:lnTo>
                    <a:pt x="121" y="17"/>
                  </a:lnTo>
                  <a:lnTo>
                    <a:pt x="121" y="14"/>
                  </a:lnTo>
                  <a:lnTo>
                    <a:pt x="121" y="12"/>
                  </a:lnTo>
                  <a:lnTo>
                    <a:pt x="120" y="9"/>
                  </a:lnTo>
                  <a:lnTo>
                    <a:pt x="118" y="6"/>
                  </a:lnTo>
                  <a:lnTo>
                    <a:pt x="117" y="4"/>
                  </a:lnTo>
                  <a:lnTo>
                    <a:pt x="114" y="2"/>
                  </a:lnTo>
                  <a:lnTo>
                    <a:pt x="111" y="1"/>
                  </a:lnTo>
                  <a:lnTo>
                    <a:pt x="109" y="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1637">
              <a:extLst>
                <a:ext uri="{FF2B5EF4-FFF2-40B4-BE49-F238E27FC236}">
                  <a16:creationId xmlns:a16="http://schemas.microsoft.com/office/drawing/2014/main" id="{81654380-670A-482D-81FB-A4FFEA61023A}"/>
                </a:ext>
              </a:extLst>
            </p:cNvPr>
            <p:cNvSpPr>
              <a:spLocks/>
            </p:cNvSpPr>
            <p:nvPr/>
          </p:nvSpPr>
          <p:spPr bwMode="auto">
            <a:xfrm>
              <a:off x="879475" y="5100638"/>
              <a:ext cx="153988" cy="85725"/>
            </a:xfrm>
            <a:custGeom>
              <a:avLst/>
              <a:gdLst>
                <a:gd name="T0" fmla="*/ 482 w 482"/>
                <a:gd name="T1" fmla="*/ 60 h 271"/>
                <a:gd name="T2" fmla="*/ 482 w 482"/>
                <a:gd name="T3" fmla="*/ 54 h 271"/>
                <a:gd name="T4" fmla="*/ 481 w 482"/>
                <a:gd name="T5" fmla="*/ 48 h 271"/>
                <a:gd name="T6" fmla="*/ 480 w 482"/>
                <a:gd name="T7" fmla="*/ 42 h 271"/>
                <a:gd name="T8" fmla="*/ 478 w 482"/>
                <a:gd name="T9" fmla="*/ 37 h 271"/>
                <a:gd name="T10" fmla="*/ 475 w 482"/>
                <a:gd name="T11" fmla="*/ 31 h 271"/>
                <a:gd name="T12" fmla="*/ 472 w 482"/>
                <a:gd name="T13" fmla="*/ 27 h 271"/>
                <a:gd name="T14" fmla="*/ 469 w 482"/>
                <a:gd name="T15" fmla="*/ 22 h 271"/>
                <a:gd name="T16" fmla="*/ 464 w 482"/>
                <a:gd name="T17" fmla="*/ 18 h 271"/>
                <a:gd name="T18" fmla="*/ 460 w 482"/>
                <a:gd name="T19" fmla="*/ 13 h 271"/>
                <a:gd name="T20" fmla="*/ 455 w 482"/>
                <a:gd name="T21" fmla="*/ 10 h 271"/>
                <a:gd name="T22" fmla="*/ 451 w 482"/>
                <a:gd name="T23" fmla="*/ 7 h 271"/>
                <a:gd name="T24" fmla="*/ 445 w 482"/>
                <a:gd name="T25" fmla="*/ 5 h 271"/>
                <a:gd name="T26" fmla="*/ 440 w 482"/>
                <a:gd name="T27" fmla="*/ 2 h 271"/>
                <a:gd name="T28" fmla="*/ 434 w 482"/>
                <a:gd name="T29" fmla="*/ 1 h 271"/>
                <a:gd name="T30" fmla="*/ 428 w 482"/>
                <a:gd name="T31" fmla="*/ 0 h 271"/>
                <a:gd name="T32" fmla="*/ 422 w 482"/>
                <a:gd name="T33" fmla="*/ 0 h 271"/>
                <a:gd name="T34" fmla="*/ 59 w 482"/>
                <a:gd name="T35" fmla="*/ 0 h 271"/>
                <a:gd name="T36" fmla="*/ 54 w 482"/>
                <a:gd name="T37" fmla="*/ 0 h 271"/>
                <a:gd name="T38" fmla="*/ 47 w 482"/>
                <a:gd name="T39" fmla="*/ 1 h 271"/>
                <a:gd name="T40" fmla="*/ 42 w 482"/>
                <a:gd name="T41" fmla="*/ 2 h 271"/>
                <a:gd name="T42" fmla="*/ 36 w 482"/>
                <a:gd name="T43" fmla="*/ 5 h 271"/>
                <a:gd name="T44" fmla="*/ 31 w 482"/>
                <a:gd name="T45" fmla="*/ 7 h 271"/>
                <a:gd name="T46" fmla="*/ 26 w 482"/>
                <a:gd name="T47" fmla="*/ 10 h 271"/>
                <a:gd name="T48" fmla="*/ 22 w 482"/>
                <a:gd name="T49" fmla="*/ 13 h 271"/>
                <a:gd name="T50" fmla="*/ 17 w 482"/>
                <a:gd name="T51" fmla="*/ 18 h 271"/>
                <a:gd name="T52" fmla="*/ 13 w 482"/>
                <a:gd name="T53" fmla="*/ 22 h 271"/>
                <a:gd name="T54" fmla="*/ 10 w 482"/>
                <a:gd name="T55" fmla="*/ 27 h 271"/>
                <a:gd name="T56" fmla="*/ 6 w 482"/>
                <a:gd name="T57" fmla="*/ 31 h 271"/>
                <a:gd name="T58" fmla="*/ 4 w 482"/>
                <a:gd name="T59" fmla="*/ 37 h 271"/>
                <a:gd name="T60" fmla="*/ 2 w 482"/>
                <a:gd name="T61" fmla="*/ 42 h 271"/>
                <a:gd name="T62" fmla="*/ 1 w 482"/>
                <a:gd name="T63" fmla="*/ 48 h 271"/>
                <a:gd name="T64" fmla="*/ 0 w 482"/>
                <a:gd name="T65" fmla="*/ 54 h 271"/>
                <a:gd name="T66" fmla="*/ 0 w 482"/>
                <a:gd name="T67" fmla="*/ 60 h 271"/>
                <a:gd name="T68" fmla="*/ 0 w 482"/>
                <a:gd name="T69" fmla="*/ 271 h 271"/>
                <a:gd name="T70" fmla="*/ 482 w 482"/>
                <a:gd name="T71" fmla="*/ 271 h 271"/>
                <a:gd name="T72" fmla="*/ 482 w 482"/>
                <a:gd name="T73" fmla="*/ 6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271">
                  <a:moveTo>
                    <a:pt x="482" y="60"/>
                  </a:moveTo>
                  <a:lnTo>
                    <a:pt x="482" y="54"/>
                  </a:lnTo>
                  <a:lnTo>
                    <a:pt x="481" y="48"/>
                  </a:lnTo>
                  <a:lnTo>
                    <a:pt x="480" y="42"/>
                  </a:lnTo>
                  <a:lnTo>
                    <a:pt x="478" y="37"/>
                  </a:lnTo>
                  <a:lnTo>
                    <a:pt x="475" y="31"/>
                  </a:lnTo>
                  <a:lnTo>
                    <a:pt x="472" y="27"/>
                  </a:lnTo>
                  <a:lnTo>
                    <a:pt x="469" y="22"/>
                  </a:lnTo>
                  <a:lnTo>
                    <a:pt x="464" y="18"/>
                  </a:lnTo>
                  <a:lnTo>
                    <a:pt x="460" y="13"/>
                  </a:lnTo>
                  <a:lnTo>
                    <a:pt x="455" y="10"/>
                  </a:lnTo>
                  <a:lnTo>
                    <a:pt x="451" y="7"/>
                  </a:lnTo>
                  <a:lnTo>
                    <a:pt x="445" y="5"/>
                  </a:lnTo>
                  <a:lnTo>
                    <a:pt x="440" y="2"/>
                  </a:lnTo>
                  <a:lnTo>
                    <a:pt x="434" y="1"/>
                  </a:lnTo>
                  <a:lnTo>
                    <a:pt x="428" y="0"/>
                  </a:lnTo>
                  <a:lnTo>
                    <a:pt x="422" y="0"/>
                  </a:lnTo>
                  <a:lnTo>
                    <a:pt x="59" y="0"/>
                  </a:lnTo>
                  <a:lnTo>
                    <a:pt x="54" y="0"/>
                  </a:lnTo>
                  <a:lnTo>
                    <a:pt x="47" y="1"/>
                  </a:lnTo>
                  <a:lnTo>
                    <a:pt x="42" y="2"/>
                  </a:lnTo>
                  <a:lnTo>
                    <a:pt x="36" y="5"/>
                  </a:lnTo>
                  <a:lnTo>
                    <a:pt x="31" y="7"/>
                  </a:lnTo>
                  <a:lnTo>
                    <a:pt x="26" y="10"/>
                  </a:lnTo>
                  <a:lnTo>
                    <a:pt x="22" y="13"/>
                  </a:lnTo>
                  <a:lnTo>
                    <a:pt x="17" y="18"/>
                  </a:lnTo>
                  <a:lnTo>
                    <a:pt x="13" y="22"/>
                  </a:lnTo>
                  <a:lnTo>
                    <a:pt x="10" y="27"/>
                  </a:lnTo>
                  <a:lnTo>
                    <a:pt x="6" y="31"/>
                  </a:lnTo>
                  <a:lnTo>
                    <a:pt x="4" y="37"/>
                  </a:lnTo>
                  <a:lnTo>
                    <a:pt x="2" y="42"/>
                  </a:lnTo>
                  <a:lnTo>
                    <a:pt x="1" y="48"/>
                  </a:lnTo>
                  <a:lnTo>
                    <a:pt x="0" y="54"/>
                  </a:lnTo>
                  <a:lnTo>
                    <a:pt x="0" y="60"/>
                  </a:lnTo>
                  <a:lnTo>
                    <a:pt x="0" y="271"/>
                  </a:lnTo>
                  <a:lnTo>
                    <a:pt x="482" y="271"/>
                  </a:lnTo>
                  <a:lnTo>
                    <a:pt x="48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1638">
              <a:extLst>
                <a:ext uri="{FF2B5EF4-FFF2-40B4-BE49-F238E27FC236}">
                  <a16:creationId xmlns:a16="http://schemas.microsoft.com/office/drawing/2014/main" id="{FB01E3B0-9770-4D5C-9138-8D07EBC83D72}"/>
                </a:ext>
              </a:extLst>
            </p:cNvPr>
            <p:cNvSpPr>
              <a:spLocks/>
            </p:cNvSpPr>
            <p:nvPr/>
          </p:nvSpPr>
          <p:spPr bwMode="auto">
            <a:xfrm>
              <a:off x="879475" y="5195888"/>
              <a:ext cx="153988" cy="19050"/>
            </a:xfrm>
            <a:custGeom>
              <a:avLst/>
              <a:gdLst>
                <a:gd name="T0" fmla="*/ 361 w 482"/>
                <a:gd name="T1" fmla="*/ 30 h 60"/>
                <a:gd name="T2" fmla="*/ 424 w 482"/>
                <a:gd name="T3" fmla="*/ 30 h 60"/>
                <a:gd name="T4" fmla="*/ 475 w 482"/>
                <a:gd name="T5" fmla="*/ 30 h 60"/>
                <a:gd name="T6" fmla="*/ 478 w 482"/>
                <a:gd name="T7" fmla="*/ 23 h 60"/>
                <a:gd name="T8" fmla="*/ 481 w 482"/>
                <a:gd name="T9" fmla="*/ 17 h 60"/>
                <a:gd name="T10" fmla="*/ 482 w 482"/>
                <a:gd name="T11" fmla="*/ 9 h 60"/>
                <a:gd name="T12" fmla="*/ 482 w 482"/>
                <a:gd name="T13" fmla="*/ 2 h 60"/>
                <a:gd name="T14" fmla="*/ 482 w 482"/>
                <a:gd name="T15" fmla="*/ 0 h 60"/>
                <a:gd name="T16" fmla="*/ 0 w 482"/>
                <a:gd name="T17" fmla="*/ 0 h 60"/>
                <a:gd name="T18" fmla="*/ 0 w 482"/>
                <a:gd name="T19" fmla="*/ 6 h 60"/>
                <a:gd name="T20" fmla="*/ 1 w 482"/>
                <a:gd name="T21" fmla="*/ 11 h 60"/>
                <a:gd name="T22" fmla="*/ 2 w 482"/>
                <a:gd name="T23" fmla="*/ 18 h 60"/>
                <a:gd name="T24" fmla="*/ 4 w 482"/>
                <a:gd name="T25" fmla="*/ 23 h 60"/>
                <a:gd name="T26" fmla="*/ 6 w 482"/>
                <a:gd name="T27" fmla="*/ 28 h 60"/>
                <a:gd name="T28" fmla="*/ 10 w 482"/>
                <a:gd name="T29" fmla="*/ 33 h 60"/>
                <a:gd name="T30" fmla="*/ 13 w 482"/>
                <a:gd name="T31" fmla="*/ 38 h 60"/>
                <a:gd name="T32" fmla="*/ 17 w 482"/>
                <a:gd name="T33" fmla="*/ 42 h 60"/>
                <a:gd name="T34" fmla="*/ 22 w 482"/>
                <a:gd name="T35" fmla="*/ 47 h 60"/>
                <a:gd name="T36" fmla="*/ 26 w 482"/>
                <a:gd name="T37" fmla="*/ 50 h 60"/>
                <a:gd name="T38" fmla="*/ 31 w 482"/>
                <a:gd name="T39" fmla="*/ 53 h 60"/>
                <a:gd name="T40" fmla="*/ 36 w 482"/>
                <a:gd name="T41" fmla="*/ 55 h 60"/>
                <a:gd name="T42" fmla="*/ 42 w 482"/>
                <a:gd name="T43" fmla="*/ 58 h 60"/>
                <a:gd name="T44" fmla="*/ 47 w 482"/>
                <a:gd name="T45" fmla="*/ 59 h 60"/>
                <a:gd name="T46" fmla="*/ 54 w 482"/>
                <a:gd name="T47" fmla="*/ 60 h 60"/>
                <a:gd name="T48" fmla="*/ 59 w 482"/>
                <a:gd name="T49" fmla="*/ 60 h 60"/>
                <a:gd name="T50" fmla="*/ 282 w 482"/>
                <a:gd name="T51" fmla="*/ 60 h 60"/>
                <a:gd name="T52" fmla="*/ 291 w 482"/>
                <a:gd name="T53" fmla="*/ 53 h 60"/>
                <a:gd name="T54" fmla="*/ 299 w 482"/>
                <a:gd name="T55" fmla="*/ 48 h 60"/>
                <a:gd name="T56" fmla="*/ 308 w 482"/>
                <a:gd name="T57" fmla="*/ 42 h 60"/>
                <a:gd name="T58" fmla="*/ 318 w 482"/>
                <a:gd name="T59" fmla="*/ 38 h 60"/>
                <a:gd name="T60" fmla="*/ 328 w 482"/>
                <a:gd name="T61" fmla="*/ 34 h 60"/>
                <a:gd name="T62" fmla="*/ 339 w 482"/>
                <a:gd name="T63" fmla="*/ 32 h 60"/>
                <a:gd name="T64" fmla="*/ 350 w 482"/>
                <a:gd name="T65" fmla="*/ 30 h 60"/>
                <a:gd name="T66" fmla="*/ 361 w 482"/>
                <a:gd name="T6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2" h="60">
                  <a:moveTo>
                    <a:pt x="361" y="30"/>
                  </a:moveTo>
                  <a:lnTo>
                    <a:pt x="424" y="30"/>
                  </a:lnTo>
                  <a:lnTo>
                    <a:pt x="475" y="30"/>
                  </a:lnTo>
                  <a:lnTo>
                    <a:pt x="478" y="23"/>
                  </a:lnTo>
                  <a:lnTo>
                    <a:pt x="481" y="17"/>
                  </a:lnTo>
                  <a:lnTo>
                    <a:pt x="482" y="9"/>
                  </a:lnTo>
                  <a:lnTo>
                    <a:pt x="482" y="2"/>
                  </a:lnTo>
                  <a:lnTo>
                    <a:pt x="482" y="0"/>
                  </a:lnTo>
                  <a:lnTo>
                    <a:pt x="0" y="0"/>
                  </a:lnTo>
                  <a:lnTo>
                    <a:pt x="0" y="6"/>
                  </a:lnTo>
                  <a:lnTo>
                    <a:pt x="1" y="11"/>
                  </a:lnTo>
                  <a:lnTo>
                    <a:pt x="2" y="18"/>
                  </a:lnTo>
                  <a:lnTo>
                    <a:pt x="4" y="23"/>
                  </a:lnTo>
                  <a:lnTo>
                    <a:pt x="6" y="28"/>
                  </a:lnTo>
                  <a:lnTo>
                    <a:pt x="10" y="33"/>
                  </a:lnTo>
                  <a:lnTo>
                    <a:pt x="13" y="38"/>
                  </a:lnTo>
                  <a:lnTo>
                    <a:pt x="17" y="42"/>
                  </a:lnTo>
                  <a:lnTo>
                    <a:pt x="22" y="47"/>
                  </a:lnTo>
                  <a:lnTo>
                    <a:pt x="26" y="50"/>
                  </a:lnTo>
                  <a:lnTo>
                    <a:pt x="31" y="53"/>
                  </a:lnTo>
                  <a:lnTo>
                    <a:pt x="36" y="55"/>
                  </a:lnTo>
                  <a:lnTo>
                    <a:pt x="42" y="58"/>
                  </a:lnTo>
                  <a:lnTo>
                    <a:pt x="47" y="59"/>
                  </a:lnTo>
                  <a:lnTo>
                    <a:pt x="54" y="60"/>
                  </a:lnTo>
                  <a:lnTo>
                    <a:pt x="59" y="60"/>
                  </a:lnTo>
                  <a:lnTo>
                    <a:pt x="282" y="60"/>
                  </a:lnTo>
                  <a:lnTo>
                    <a:pt x="291" y="53"/>
                  </a:lnTo>
                  <a:lnTo>
                    <a:pt x="299" y="48"/>
                  </a:lnTo>
                  <a:lnTo>
                    <a:pt x="308" y="42"/>
                  </a:lnTo>
                  <a:lnTo>
                    <a:pt x="318" y="38"/>
                  </a:lnTo>
                  <a:lnTo>
                    <a:pt x="328" y="34"/>
                  </a:lnTo>
                  <a:lnTo>
                    <a:pt x="339" y="32"/>
                  </a:lnTo>
                  <a:lnTo>
                    <a:pt x="350" y="30"/>
                  </a:lnTo>
                  <a:lnTo>
                    <a:pt x="36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1639">
              <a:extLst>
                <a:ext uri="{FF2B5EF4-FFF2-40B4-BE49-F238E27FC236}">
                  <a16:creationId xmlns:a16="http://schemas.microsoft.com/office/drawing/2014/main" id="{B5E3BED9-C2BD-4A86-AB16-4FB4F8651284}"/>
                </a:ext>
              </a:extLst>
            </p:cNvPr>
            <p:cNvSpPr>
              <a:spLocks/>
            </p:cNvSpPr>
            <p:nvPr/>
          </p:nvSpPr>
          <p:spPr bwMode="auto">
            <a:xfrm>
              <a:off x="965200" y="5214938"/>
              <a:ext cx="201613" cy="106363"/>
            </a:xfrm>
            <a:custGeom>
              <a:avLst/>
              <a:gdLst>
                <a:gd name="T0" fmla="*/ 543 w 633"/>
                <a:gd name="T1" fmla="*/ 0 h 332"/>
                <a:gd name="T2" fmla="*/ 153 w 633"/>
                <a:gd name="T3" fmla="*/ 0 h 332"/>
                <a:gd name="T4" fmla="*/ 90 w 633"/>
                <a:gd name="T5" fmla="*/ 0 h 332"/>
                <a:gd name="T6" fmla="*/ 82 w 633"/>
                <a:gd name="T7" fmla="*/ 1 h 332"/>
                <a:gd name="T8" fmla="*/ 73 w 633"/>
                <a:gd name="T9" fmla="*/ 2 h 332"/>
                <a:gd name="T10" fmla="*/ 64 w 633"/>
                <a:gd name="T11" fmla="*/ 4 h 332"/>
                <a:gd name="T12" fmla="*/ 55 w 633"/>
                <a:gd name="T13" fmla="*/ 8 h 332"/>
                <a:gd name="T14" fmla="*/ 47 w 633"/>
                <a:gd name="T15" fmla="*/ 11 h 332"/>
                <a:gd name="T16" fmla="*/ 40 w 633"/>
                <a:gd name="T17" fmla="*/ 15 h 332"/>
                <a:gd name="T18" fmla="*/ 33 w 633"/>
                <a:gd name="T19" fmla="*/ 21 h 332"/>
                <a:gd name="T20" fmla="*/ 26 w 633"/>
                <a:gd name="T21" fmla="*/ 26 h 332"/>
                <a:gd name="T22" fmla="*/ 21 w 633"/>
                <a:gd name="T23" fmla="*/ 33 h 332"/>
                <a:gd name="T24" fmla="*/ 15 w 633"/>
                <a:gd name="T25" fmla="*/ 40 h 332"/>
                <a:gd name="T26" fmla="*/ 11 w 633"/>
                <a:gd name="T27" fmla="*/ 47 h 332"/>
                <a:gd name="T28" fmla="*/ 7 w 633"/>
                <a:gd name="T29" fmla="*/ 55 h 332"/>
                <a:gd name="T30" fmla="*/ 4 w 633"/>
                <a:gd name="T31" fmla="*/ 64 h 332"/>
                <a:gd name="T32" fmla="*/ 2 w 633"/>
                <a:gd name="T33" fmla="*/ 72 h 332"/>
                <a:gd name="T34" fmla="*/ 1 w 633"/>
                <a:gd name="T35" fmla="*/ 82 h 332"/>
                <a:gd name="T36" fmla="*/ 0 w 633"/>
                <a:gd name="T37" fmla="*/ 91 h 332"/>
                <a:gd name="T38" fmla="*/ 0 w 633"/>
                <a:gd name="T39" fmla="*/ 332 h 332"/>
                <a:gd name="T40" fmla="*/ 633 w 633"/>
                <a:gd name="T41" fmla="*/ 332 h 332"/>
                <a:gd name="T42" fmla="*/ 633 w 633"/>
                <a:gd name="T43" fmla="*/ 91 h 332"/>
                <a:gd name="T44" fmla="*/ 633 w 633"/>
                <a:gd name="T45" fmla="*/ 82 h 332"/>
                <a:gd name="T46" fmla="*/ 632 w 633"/>
                <a:gd name="T47" fmla="*/ 72 h 332"/>
                <a:gd name="T48" fmla="*/ 630 w 633"/>
                <a:gd name="T49" fmla="*/ 64 h 332"/>
                <a:gd name="T50" fmla="*/ 627 w 633"/>
                <a:gd name="T51" fmla="*/ 55 h 332"/>
                <a:gd name="T52" fmla="*/ 622 w 633"/>
                <a:gd name="T53" fmla="*/ 47 h 332"/>
                <a:gd name="T54" fmla="*/ 618 w 633"/>
                <a:gd name="T55" fmla="*/ 40 h 332"/>
                <a:gd name="T56" fmla="*/ 614 w 633"/>
                <a:gd name="T57" fmla="*/ 33 h 332"/>
                <a:gd name="T58" fmla="*/ 607 w 633"/>
                <a:gd name="T59" fmla="*/ 26 h 332"/>
                <a:gd name="T60" fmla="*/ 600 w 633"/>
                <a:gd name="T61" fmla="*/ 21 h 332"/>
                <a:gd name="T62" fmla="*/ 594 w 633"/>
                <a:gd name="T63" fmla="*/ 15 h 332"/>
                <a:gd name="T64" fmla="*/ 586 w 633"/>
                <a:gd name="T65" fmla="*/ 11 h 332"/>
                <a:gd name="T66" fmla="*/ 578 w 633"/>
                <a:gd name="T67" fmla="*/ 8 h 332"/>
                <a:gd name="T68" fmla="*/ 570 w 633"/>
                <a:gd name="T69" fmla="*/ 4 h 332"/>
                <a:gd name="T70" fmla="*/ 562 w 633"/>
                <a:gd name="T71" fmla="*/ 2 h 332"/>
                <a:gd name="T72" fmla="*/ 553 w 633"/>
                <a:gd name="T73" fmla="*/ 1 h 332"/>
                <a:gd name="T74" fmla="*/ 543 w 633"/>
                <a:gd name="T7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332">
                  <a:moveTo>
                    <a:pt x="543" y="0"/>
                  </a:moveTo>
                  <a:lnTo>
                    <a:pt x="153" y="0"/>
                  </a:lnTo>
                  <a:lnTo>
                    <a:pt x="90" y="0"/>
                  </a:lnTo>
                  <a:lnTo>
                    <a:pt x="82" y="1"/>
                  </a:lnTo>
                  <a:lnTo>
                    <a:pt x="73" y="2"/>
                  </a:lnTo>
                  <a:lnTo>
                    <a:pt x="64" y="4"/>
                  </a:lnTo>
                  <a:lnTo>
                    <a:pt x="55" y="8"/>
                  </a:lnTo>
                  <a:lnTo>
                    <a:pt x="47" y="11"/>
                  </a:lnTo>
                  <a:lnTo>
                    <a:pt x="40" y="15"/>
                  </a:lnTo>
                  <a:lnTo>
                    <a:pt x="33" y="21"/>
                  </a:lnTo>
                  <a:lnTo>
                    <a:pt x="26" y="26"/>
                  </a:lnTo>
                  <a:lnTo>
                    <a:pt x="21" y="33"/>
                  </a:lnTo>
                  <a:lnTo>
                    <a:pt x="15" y="40"/>
                  </a:lnTo>
                  <a:lnTo>
                    <a:pt x="11" y="47"/>
                  </a:lnTo>
                  <a:lnTo>
                    <a:pt x="7" y="55"/>
                  </a:lnTo>
                  <a:lnTo>
                    <a:pt x="4" y="64"/>
                  </a:lnTo>
                  <a:lnTo>
                    <a:pt x="2" y="72"/>
                  </a:lnTo>
                  <a:lnTo>
                    <a:pt x="1" y="82"/>
                  </a:lnTo>
                  <a:lnTo>
                    <a:pt x="0" y="91"/>
                  </a:lnTo>
                  <a:lnTo>
                    <a:pt x="0" y="332"/>
                  </a:lnTo>
                  <a:lnTo>
                    <a:pt x="633" y="332"/>
                  </a:lnTo>
                  <a:lnTo>
                    <a:pt x="633" y="91"/>
                  </a:lnTo>
                  <a:lnTo>
                    <a:pt x="633" y="82"/>
                  </a:lnTo>
                  <a:lnTo>
                    <a:pt x="632" y="72"/>
                  </a:lnTo>
                  <a:lnTo>
                    <a:pt x="630" y="64"/>
                  </a:lnTo>
                  <a:lnTo>
                    <a:pt x="627" y="55"/>
                  </a:lnTo>
                  <a:lnTo>
                    <a:pt x="622" y="47"/>
                  </a:lnTo>
                  <a:lnTo>
                    <a:pt x="618" y="40"/>
                  </a:lnTo>
                  <a:lnTo>
                    <a:pt x="614" y="33"/>
                  </a:lnTo>
                  <a:lnTo>
                    <a:pt x="607" y="26"/>
                  </a:lnTo>
                  <a:lnTo>
                    <a:pt x="600" y="21"/>
                  </a:lnTo>
                  <a:lnTo>
                    <a:pt x="594" y="15"/>
                  </a:lnTo>
                  <a:lnTo>
                    <a:pt x="586" y="11"/>
                  </a:lnTo>
                  <a:lnTo>
                    <a:pt x="578" y="8"/>
                  </a:lnTo>
                  <a:lnTo>
                    <a:pt x="570" y="4"/>
                  </a:lnTo>
                  <a:lnTo>
                    <a:pt x="562" y="2"/>
                  </a:lnTo>
                  <a:lnTo>
                    <a:pt x="553" y="1"/>
                  </a:lnTo>
                  <a:lnTo>
                    <a:pt x="5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1640">
              <a:extLst>
                <a:ext uri="{FF2B5EF4-FFF2-40B4-BE49-F238E27FC236}">
                  <a16:creationId xmlns:a16="http://schemas.microsoft.com/office/drawing/2014/main" id="{8A8D0C73-A5C6-464E-846B-C5C294BF2272}"/>
                </a:ext>
              </a:extLst>
            </p:cNvPr>
            <p:cNvSpPr>
              <a:spLocks noEditPoints="1"/>
            </p:cNvSpPr>
            <p:nvPr/>
          </p:nvSpPr>
          <p:spPr bwMode="auto">
            <a:xfrm>
              <a:off x="965200" y="5330825"/>
              <a:ext cx="201613" cy="57150"/>
            </a:xfrm>
            <a:custGeom>
              <a:avLst/>
              <a:gdLst>
                <a:gd name="T0" fmla="*/ 322 w 633"/>
                <a:gd name="T1" fmla="*/ 23 h 181"/>
                <a:gd name="T2" fmla="*/ 329 w 633"/>
                <a:gd name="T3" fmla="*/ 26 h 181"/>
                <a:gd name="T4" fmla="*/ 336 w 633"/>
                <a:gd name="T5" fmla="*/ 33 h 181"/>
                <a:gd name="T6" fmla="*/ 339 w 633"/>
                <a:gd name="T7" fmla="*/ 41 h 181"/>
                <a:gd name="T8" fmla="*/ 339 w 633"/>
                <a:gd name="T9" fmla="*/ 51 h 181"/>
                <a:gd name="T10" fmla="*/ 336 w 633"/>
                <a:gd name="T11" fmla="*/ 58 h 181"/>
                <a:gd name="T12" fmla="*/ 329 w 633"/>
                <a:gd name="T13" fmla="*/ 64 h 181"/>
                <a:gd name="T14" fmla="*/ 322 w 633"/>
                <a:gd name="T15" fmla="*/ 67 h 181"/>
                <a:gd name="T16" fmla="*/ 313 w 633"/>
                <a:gd name="T17" fmla="*/ 67 h 181"/>
                <a:gd name="T18" fmla="*/ 304 w 633"/>
                <a:gd name="T19" fmla="*/ 64 h 181"/>
                <a:gd name="T20" fmla="*/ 298 w 633"/>
                <a:gd name="T21" fmla="*/ 58 h 181"/>
                <a:gd name="T22" fmla="*/ 295 w 633"/>
                <a:gd name="T23" fmla="*/ 51 h 181"/>
                <a:gd name="T24" fmla="*/ 295 w 633"/>
                <a:gd name="T25" fmla="*/ 41 h 181"/>
                <a:gd name="T26" fmla="*/ 298 w 633"/>
                <a:gd name="T27" fmla="*/ 33 h 181"/>
                <a:gd name="T28" fmla="*/ 304 w 633"/>
                <a:gd name="T29" fmla="*/ 26 h 181"/>
                <a:gd name="T30" fmla="*/ 313 w 633"/>
                <a:gd name="T31" fmla="*/ 23 h 181"/>
                <a:gd name="T32" fmla="*/ 0 w 633"/>
                <a:gd name="T33" fmla="*/ 31 h 181"/>
                <a:gd name="T34" fmla="*/ 2 w 633"/>
                <a:gd name="T35" fmla="*/ 48 h 181"/>
                <a:gd name="T36" fmla="*/ 7 w 633"/>
                <a:gd name="T37" fmla="*/ 66 h 181"/>
                <a:gd name="T38" fmla="*/ 15 w 633"/>
                <a:gd name="T39" fmla="*/ 80 h 181"/>
                <a:gd name="T40" fmla="*/ 26 w 633"/>
                <a:gd name="T41" fmla="*/ 95 h 181"/>
                <a:gd name="T42" fmla="*/ 40 w 633"/>
                <a:gd name="T43" fmla="*/ 106 h 181"/>
                <a:gd name="T44" fmla="*/ 55 w 633"/>
                <a:gd name="T45" fmla="*/ 114 h 181"/>
                <a:gd name="T46" fmla="*/ 73 w 633"/>
                <a:gd name="T47" fmla="*/ 119 h 181"/>
                <a:gd name="T48" fmla="*/ 90 w 633"/>
                <a:gd name="T49" fmla="*/ 121 h 181"/>
                <a:gd name="T50" fmla="*/ 302 w 633"/>
                <a:gd name="T51" fmla="*/ 151 h 181"/>
                <a:gd name="T52" fmla="*/ 163 w 633"/>
                <a:gd name="T53" fmla="*/ 151 h 181"/>
                <a:gd name="T54" fmla="*/ 158 w 633"/>
                <a:gd name="T55" fmla="*/ 153 h 181"/>
                <a:gd name="T56" fmla="*/ 153 w 633"/>
                <a:gd name="T57" fmla="*/ 158 h 181"/>
                <a:gd name="T58" fmla="*/ 151 w 633"/>
                <a:gd name="T59" fmla="*/ 163 h 181"/>
                <a:gd name="T60" fmla="*/ 151 w 633"/>
                <a:gd name="T61" fmla="*/ 169 h 181"/>
                <a:gd name="T62" fmla="*/ 153 w 633"/>
                <a:gd name="T63" fmla="*/ 174 h 181"/>
                <a:gd name="T64" fmla="*/ 158 w 633"/>
                <a:gd name="T65" fmla="*/ 179 h 181"/>
                <a:gd name="T66" fmla="*/ 163 w 633"/>
                <a:gd name="T67" fmla="*/ 181 h 181"/>
                <a:gd name="T68" fmla="*/ 468 w 633"/>
                <a:gd name="T69" fmla="*/ 181 h 181"/>
                <a:gd name="T70" fmla="*/ 474 w 633"/>
                <a:gd name="T71" fmla="*/ 180 h 181"/>
                <a:gd name="T72" fmla="*/ 479 w 633"/>
                <a:gd name="T73" fmla="*/ 177 h 181"/>
                <a:gd name="T74" fmla="*/ 482 w 633"/>
                <a:gd name="T75" fmla="*/ 172 h 181"/>
                <a:gd name="T76" fmla="*/ 483 w 633"/>
                <a:gd name="T77" fmla="*/ 167 h 181"/>
                <a:gd name="T78" fmla="*/ 482 w 633"/>
                <a:gd name="T79" fmla="*/ 160 h 181"/>
                <a:gd name="T80" fmla="*/ 479 w 633"/>
                <a:gd name="T81" fmla="*/ 156 h 181"/>
                <a:gd name="T82" fmla="*/ 474 w 633"/>
                <a:gd name="T83" fmla="*/ 152 h 181"/>
                <a:gd name="T84" fmla="*/ 468 w 633"/>
                <a:gd name="T85" fmla="*/ 151 h 181"/>
                <a:gd name="T86" fmla="*/ 332 w 633"/>
                <a:gd name="T87" fmla="*/ 121 h 181"/>
                <a:gd name="T88" fmla="*/ 553 w 633"/>
                <a:gd name="T89" fmla="*/ 120 h 181"/>
                <a:gd name="T90" fmla="*/ 570 w 633"/>
                <a:gd name="T91" fmla="*/ 117 h 181"/>
                <a:gd name="T92" fmla="*/ 586 w 633"/>
                <a:gd name="T93" fmla="*/ 110 h 181"/>
                <a:gd name="T94" fmla="*/ 600 w 633"/>
                <a:gd name="T95" fmla="*/ 100 h 181"/>
                <a:gd name="T96" fmla="*/ 614 w 633"/>
                <a:gd name="T97" fmla="*/ 88 h 181"/>
                <a:gd name="T98" fmla="*/ 622 w 633"/>
                <a:gd name="T99" fmla="*/ 74 h 181"/>
                <a:gd name="T100" fmla="*/ 630 w 633"/>
                <a:gd name="T101" fmla="*/ 57 h 181"/>
                <a:gd name="T102" fmla="*/ 633 w 633"/>
                <a:gd name="T103" fmla="*/ 39 h 181"/>
                <a:gd name="T104" fmla="*/ 633 w 633"/>
                <a:gd name="T105" fmla="*/ 0 h 181"/>
                <a:gd name="T106" fmla="*/ 0 w 633"/>
                <a:gd name="T107" fmla="*/ 3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3" h="181">
                  <a:moveTo>
                    <a:pt x="317" y="23"/>
                  </a:moveTo>
                  <a:lnTo>
                    <a:pt x="322" y="23"/>
                  </a:lnTo>
                  <a:lnTo>
                    <a:pt x="326" y="25"/>
                  </a:lnTo>
                  <a:lnTo>
                    <a:pt x="329" y="26"/>
                  </a:lnTo>
                  <a:lnTo>
                    <a:pt x="333" y="30"/>
                  </a:lnTo>
                  <a:lnTo>
                    <a:pt x="336" y="33"/>
                  </a:lnTo>
                  <a:lnTo>
                    <a:pt x="338" y="36"/>
                  </a:lnTo>
                  <a:lnTo>
                    <a:pt x="339" y="41"/>
                  </a:lnTo>
                  <a:lnTo>
                    <a:pt x="339" y="45"/>
                  </a:lnTo>
                  <a:lnTo>
                    <a:pt x="339" y="51"/>
                  </a:lnTo>
                  <a:lnTo>
                    <a:pt x="338" y="54"/>
                  </a:lnTo>
                  <a:lnTo>
                    <a:pt x="336" y="58"/>
                  </a:lnTo>
                  <a:lnTo>
                    <a:pt x="333" y="62"/>
                  </a:lnTo>
                  <a:lnTo>
                    <a:pt x="329" y="64"/>
                  </a:lnTo>
                  <a:lnTo>
                    <a:pt x="326" y="66"/>
                  </a:lnTo>
                  <a:lnTo>
                    <a:pt x="322" y="67"/>
                  </a:lnTo>
                  <a:lnTo>
                    <a:pt x="317" y="68"/>
                  </a:lnTo>
                  <a:lnTo>
                    <a:pt x="313" y="67"/>
                  </a:lnTo>
                  <a:lnTo>
                    <a:pt x="308" y="66"/>
                  </a:lnTo>
                  <a:lnTo>
                    <a:pt x="304" y="64"/>
                  </a:lnTo>
                  <a:lnTo>
                    <a:pt x="301" y="62"/>
                  </a:lnTo>
                  <a:lnTo>
                    <a:pt x="298" y="58"/>
                  </a:lnTo>
                  <a:lnTo>
                    <a:pt x="296" y="54"/>
                  </a:lnTo>
                  <a:lnTo>
                    <a:pt x="295" y="51"/>
                  </a:lnTo>
                  <a:lnTo>
                    <a:pt x="294" y="45"/>
                  </a:lnTo>
                  <a:lnTo>
                    <a:pt x="295" y="41"/>
                  </a:lnTo>
                  <a:lnTo>
                    <a:pt x="296" y="36"/>
                  </a:lnTo>
                  <a:lnTo>
                    <a:pt x="298" y="33"/>
                  </a:lnTo>
                  <a:lnTo>
                    <a:pt x="301" y="30"/>
                  </a:lnTo>
                  <a:lnTo>
                    <a:pt x="304" y="26"/>
                  </a:lnTo>
                  <a:lnTo>
                    <a:pt x="308" y="25"/>
                  </a:lnTo>
                  <a:lnTo>
                    <a:pt x="313" y="23"/>
                  </a:lnTo>
                  <a:lnTo>
                    <a:pt x="317" y="23"/>
                  </a:lnTo>
                  <a:close/>
                  <a:moveTo>
                    <a:pt x="0" y="31"/>
                  </a:moveTo>
                  <a:lnTo>
                    <a:pt x="1" y="39"/>
                  </a:lnTo>
                  <a:lnTo>
                    <a:pt x="2" y="48"/>
                  </a:lnTo>
                  <a:lnTo>
                    <a:pt x="4" y="57"/>
                  </a:lnTo>
                  <a:lnTo>
                    <a:pt x="7" y="66"/>
                  </a:lnTo>
                  <a:lnTo>
                    <a:pt x="11" y="74"/>
                  </a:lnTo>
                  <a:lnTo>
                    <a:pt x="15" y="80"/>
                  </a:lnTo>
                  <a:lnTo>
                    <a:pt x="21" y="88"/>
                  </a:lnTo>
                  <a:lnTo>
                    <a:pt x="26" y="95"/>
                  </a:lnTo>
                  <a:lnTo>
                    <a:pt x="33" y="100"/>
                  </a:lnTo>
                  <a:lnTo>
                    <a:pt x="40" y="106"/>
                  </a:lnTo>
                  <a:lnTo>
                    <a:pt x="47" y="110"/>
                  </a:lnTo>
                  <a:lnTo>
                    <a:pt x="55" y="114"/>
                  </a:lnTo>
                  <a:lnTo>
                    <a:pt x="64" y="117"/>
                  </a:lnTo>
                  <a:lnTo>
                    <a:pt x="73" y="119"/>
                  </a:lnTo>
                  <a:lnTo>
                    <a:pt x="82" y="120"/>
                  </a:lnTo>
                  <a:lnTo>
                    <a:pt x="90" y="121"/>
                  </a:lnTo>
                  <a:lnTo>
                    <a:pt x="302" y="121"/>
                  </a:lnTo>
                  <a:lnTo>
                    <a:pt x="302" y="151"/>
                  </a:lnTo>
                  <a:lnTo>
                    <a:pt x="166" y="151"/>
                  </a:lnTo>
                  <a:lnTo>
                    <a:pt x="163" y="151"/>
                  </a:lnTo>
                  <a:lnTo>
                    <a:pt x="160" y="152"/>
                  </a:lnTo>
                  <a:lnTo>
                    <a:pt x="158" y="153"/>
                  </a:lnTo>
                  <a:lnTo>
                    <a:pt x="156" y="156"/>
                  </a:lnTo>
                  <a:lnTo>
                    <a:pt x="153" y="158"/>
                  </a:lnTo>
                  <a:lnTo>
                    <a:pt x="152" y="160"/>
                  </a:lnTo>
                  <a:lnTo>
                    <a:pt x="151" y="163"/>
                  </a:lnTo>
                  <a:lnTo>
                    <a:pt x="151" y="167"/>
                  </a:lnTo>
                  <a:lnTo>
                    <a:pt x="151" y="169"/>
                  </a:lnTo>
                  <a:lnTo>
                    <a:pt x="152" y="172"/>
                  </a:lnTo>
                  <a:lnTo>
                    <a:pt x="153" y="174"/>
                  </a:lnTo>
                  <a:lnTo>
                    <a:pt x="156" y="177"/>
                  </a:lnTo>
                  <a:lnTo>
                    <a:pt x="158" y="179"/>
                  </a:lnTo>
                  <a:lnTo>
                    <a:pt x="160" y="180"/>
                  </a:lnTo>
                  <a:lnTo>
                    <a:pt x="163" y="181"/>
                  </a:lnTo>
                  <a:lnTo>
                    <a:pt x="166" y="181"/>
                  </a:lnTo>
                  <a:lnTo>
                    <a:pt x="468" y="181"/>
                  </a:lnTo>
                  <a:lnTo>
                    <a:pt x="471" y="181"/>
                  </a:lnTo>
                  <a:lnTo>
                    <a:pt x="474" y="180"/>
                  </a:lnTo>
                  <a:lnTo>
                    <a:pt x="476" y="179"/>
                  </a:lnTo>
                  <a:lnTo>
                    <a:pt x="479" y="177"/>
                  </a:lnTo>
                  <a:lnTo>
                    <a:pt x="481" y="174"/>
                  </a:lnTo>
                  <a:lnTo>
                    <a:pt x="482" y="172"/>
                  </a:lnTo>
                  <a:lnTo>
                    <a:pt x="483" y="169"/>
                  </a:lnTo>
                  <a:lnTo>
                    <a:pt x="483" y="167"/>
                  </a:lnTo>
                  <a:lnTo>
                    <a:pt x="483" y="163"/>
                  </a:lnTo>
                  <a:lnTo>
                    <a:pt x="482" y="160"/>
                  </a:lnTo>
                  <a:lnTo>
                    <a:pt x="481" y="158"/>
                  </a:lnTo>
                  <a:lnTo>
                    <a:pt x="479" y="156"/>
                  </a:lnTo>
                  <a:lnTo>
                    <a:pt x="476" y="153"/>
                  </a:lnTo>
                  <a:lnTo>
                    <a:pt x="474" y="152"/>
                  </a:lnTo>
                  <a:lnTo>
                    <a:pt x="471" y="151"/>
                  </a:lnTo>
                  <a:lnTo>
                    <a:pt x="468" y="151"/>
                  </a:lnTo>
                  <a:lnTo>
                    <a:pt x="332" y="151"/>
                  </a:lnTo>
                  <a:lnTo>
                    <a:pt x="332" y="121"/>
                  </a:lnTo>
                  <a:lnTo>
                    <a:pt x="543" y="121"/>
                  </a:lnTo>
                  <a:lnTo>
                    <a:pt x="553" y="120"/>
                  </a:lnTo>
                  <a:lnTo>
                    <a:pt x="562" y="119"/>
                  </a:lnTo>
                  <a:lnTo>
                    <a:pt x="570" y="117"/>
                  </a:lnTo>
                  <a:lnTo>
                    <a:pt x="578" y="114"/>
                  </a:lnTo>
                  <a:lnTo>
                    <a:pt x="586" y="110"/>
                  </a:lnTo>
                  <a:lnTo>
                    <a:pt x="594" y="106"/>
                  </a:lnTo>
                  <a:lnTo>
                    <a:pt x="600" y="100"/>
                  </a:lnTo>
                  <a:lnTo>
                    <a:pt x="607" y="95"/>
                  </a:lnTo>
                  <a:lnTo>
                    <a:pt x="614" y="88"/>
                  </a:lnTo>
                  <a:lnTo>
                    <a:pt x="618" y="80"/>
                  </a:lnTo>
                  <a:lnTo>
                    <a:pt x="622" y="74"/>
                  </a:lnTo>
                  <a:lnTo>
                    <a:pt x="627" y="66"/>
                  </a:lnTo>
                  <a:lnTo>
                    <a:pt x="630" y="57"/>
                  </a:lnTo>
                  <a:lnTo>
                    <a:pt x="632" y="48"/>
                  </a:lnTo>
                  <a:lnTo>
                    <a:pt x="633" y="39"/>
                  </a:lnTo>
                  <a:lnTo>
                    <a:pt x="633" y="31"/>
                  </a:lnTo>
                  <a:lnTo>
                    <a:pt x="633" y="0"/>
                  </a:lnTo>
                  <a:lnTo>
                    <a:pt x="0" y="0"/>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1" name="Group 50" descr="Icon of computer monitors. ">
            <a:extLst>
              <a:ext uri="{FF2B5EF4-FFF2-40B4-BE49-F238E27FC236}">
                <a16:creationId xmlns:a16="http://schemas.microsoft.com/office/drawing/2014/main" id="{8AAF52ED-F56F-4F36-905E-9ACA7304B5BD}"/>
              </a:ext>
            </a:extLst>
          </p:cNvPr>
          <p:cNvGrpSpPr/>
          <p:nvPr/>
        </p:nvGrpSpPr>
        <p:grpSpPr>
          <a:xfrm>
            <a:off x="5552329" y="2906247"/>
            <a:ext cx="382447" cy="382446"/>
            <a:chOff x="879475" y="5100638"/>
            <a:chExt cx="287338" cy="287337"/>
          </a:xfrm>
          <a:solidFill>
            <a:schemeClr val="accent4">
              <a:lumMod val="75000"/>
            </a:schemeClr>
          </a:solidFill>
        </p:grpSpPr>
        <p:sp>
          <p:nvSpPr>
            <p:cNvPr id="79" name="Freeform 1636">
              <a:extLst>
                <a:ext uri="{FF2B5EF4-FFF2-40B4-BE49-F238E27FC236}">
                  <a16:creationId xmlns:a16="http://schemas.microsoft.com/office/drawing/2014/main" id="{6BA332CC-8379-4C12-805C-033500F53B85}"/>
                </a:ext>
              </a:extLst>
            </p:cNvPr>
            <p:cNvSpPr>
              <a:spLocks/>
            </p:cNvSpPr>
            <p:nvPr/>
          </p:nvSpPr>
          <p:spPr bwMode="auto">
            <a:xfrm>
              <a:off x="908050" y="5233988"/>
              <a:ext cx="38100" cy="9525"/>
            </a:xfrm>
            <a:custGeom>
              <a:avLst/>
              <a:gdLst>
                <a:gd name="T0" fmla="*/ 105 w 121"/>
                <a:gd name="T1" fmla="*/ 0 h 30"/>
                <a:gd name="T2" fmla="*/ 15 w 121"/>
                <a:gd name="T3" fmla="*/ 0 h 30"/>
                <a:gd name="T4" fmla="*/ 13 w 121"/>
                <a:gd name="T5" fmla="*/ 0 h 30"/>
                <a:gd name="T6" fmla="*/ 9 w 121"/>
                <a:gd name="T7" fmla="*/ 1 h 30"/>
                <a:gd name="T8" fmla="*/ 7 w 121"/>
                <a:gd name="T9" fmla="*/ 2 h 30"/>
                <a:gd name="T10" fmla="*/ 5 w 121"/>
                <a:gd name="T11" fmla="*/ 4 h 30"/>
                <a:gd name="T12" fmla="*/ 3 w 121"/>
                <a:gd name="T13" fmla="*/ 6 h 30"/>
                <a:gd name="T14" fmla="*/ 2 w 121"/>
                <a:gd name="T15" fmla="*/ 9 h 30"/>
                <a:gd name="T16" fmla="*/ 0 w 121"/>
                <a:gd name="T17" fmla="*/ 12 h 30"/>
                <a:gd name="T18" fmla="*/ 0 w 121"/>
                <a:gd name="T19" fmla="*/ 14 h 30"/>
                <a:gd name="T20" fmla="*/ 0 w 121"/>
                <a:gd name="T21" fmla="*/ 17 h 30"/>
                <a:gd name="T22" fmla="*/ 2 w 121"/>
                <a:gd name="T23" fmla="*/ 21 h 30"/>
                <a:gd name="T24" fmla="*/ 3 w 121"/>
                <a:gd name="T25" fmla="*/ 23 h 30"/>
                <a:gd name="T26" fmla="*/ 5 w 121"/>
                <a:gd name="T27" fmla="*/ 25 h 30"/>
                <a:gd name="T28" fmla="*/ 7 w 121"/>
                <a:gd name="T29" fmla="*/ 27 h 30"/>
                <a:gd name="T30" fmla="*/ 9 w 121"/>
                <a:gd name="T31" fmla="*/ 29 h 30"/>
                <a:gd name="T32" fmla="*/ 13 w 121"/>
                <a:gd name="T33" fmla="*/ 30 h 30"/>
                <a:gd name="T34" fmla="*/ 15 w 121"/>
                <a:gd name="T35" fmla="*/ 30 h 30"/>
                <a:gd name="T36" fmla="*/ 105 w 121"/>
                <a:gd name="T37" fmla="*/ 30 h 30"/>
                <a:gd name="T38" fmla="*/ 109 w 121"/>
                <a:gd name="T39" fmla="*/ 30 h 30"/>
                <a:gd name="T40" fmla="*/ 111 w 121"/>
                <a:gd name="T41" fmla="*/ 29 h 30"/>
                <a:gd name="T42" fmla="*/ 114 w 121"/>
                <a:gd name="T43" fmla="*/ 27 h 30"/>
                <a:gd name="T44" fmla="*/ 117 w 121"/>
                <a:gd name="T45" fmla="*/ 25 h 30"/>
                <a:gd name="T46" fmla="*/ 118 w 121"/>
                <a:gd name="T47" fmla="*/ 23 h 30"/>
                <a:gd name="T48" fmla="*/ 120 w 121"/>
                <a:gd name="T49" fmla="*/ 21 h 30"/>
                <a:gd name="T50" fmla="*/ 121 w 121"/>
                <a:gd name="T51" fmla="*/ 17 h 30"/>
                <a:gd name="T52" fmla="*/ 121 w 121"/>
                <a:gd name="T53" fmla="*/ 14 h 30"/>
                <a:gd name="T54" fmla="*/ 121 w 121"/>
                <a:gd name="T55" fmla="*/ 12 h 30"/>
                <a:gd name="T56" fmla="*/ 120 w 121"/>
                <a:gd name="T57" fmla="*/ 9 h 30"/>
                <a:gd name="T58" fmla="*/ 118 w 121"/>
                <a:gd name="T59" fmla="*/ 6 h 30"/>
                <a:gd name="T60" fmla="*/ 117 w 121"/>
                <a:gd name="T61" fmla="*/ 4 h 30"/>
                <a:gd name="T62" fmla="*/ 114 w 121"/>
                <a:gd name="T63" fmla="*/ 2 h 30"/>
                <a:gd name="T64" fmla="*/ 111 w 121"/>
                <a:gd name="T65" fmla="*/ 1 h 30"/>
                <a:gd name="T66" fmla="*/ 109 w 121"/>
                <a:gd name="T67" fmla="*/ 0 h 30"/>
                <a:gd name="T68" fmla="*/ 105 w 121"/>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30">
                  <a:moveTo>
                    <a:pt x="105" y="0"/>
                  </a:moveTo>
                  <a:lnTo>
                    <a:pt x="15" y="0"/>
                  </a:lnTo>
                  <a:lnTo>
                    <a:pt x="13" y="0"/>
                  </a:lnTo>
                  <a:lnTo>
                    <a:pt x="9" y="1"/>
                  </a:lnTo>
                  <a:lnTo>
                    <a:pt x="7" y="2"/>
                  </a:lnTo>
                  <a:lnTo>
                    <a:pt x="5" y="4"/>
                  </a:lnTo>
                  <a:lnTo>
                    <a:pt x="3" y="6"/>
                  </a:lnTo>
                  <a:lnTo>
                    <a:pt x="2" y="9"/>
                  </a:lnTo>
                  <a:lnTo>
                    <a:pt x="0" y="12"/>
                  </a:lnTo>
                  <a:lnTo>
                    <a:pt x="0" y="14"/>
                  </a:lnTo>
                  <a:lnTo>
                    <a:pt x="0" y="17"/>
                  </a:lnTo>
                  <a:lnTo>
                    <a:pt x="2" y="21"/>
                  </a:lnTo>
                  <a:lnTo>
                    <a:pt x="3" y="23"/>
                  </a:lnTo>
                  <a:lnTo>
                    <a:pt x="5" y="25"/>
                  </a:lnTo>
                  <a:lnTo>
                    <a:pt x="7" y="27"/>
                  </a:lnTo>
                  <a:lnTo>
                    <a:pt x="9" y="29"/>
                  </a:lnTo>
                  <a:lnTo>
                    <a:pt x="13" y="30"/>
                  </a:lnTo>
                  <a:lnTo>
                    <a:pt x="15" y="30"/>
                  </a:lnTo>
                  <a:lnTo>
                    <a:pt x="105" y="30"/>
                  </a:lnTo>
                  <a:lnTo>
                    <a:pt x="109" y="30"/>
                  </a:lnTo>
                  <a:lnTo>
                    <a:pt x="111" y="29"/>
                  </a:lnTo>
                  <a:lnTo>
                    <a:pt x="114" y="27"/>
                  </a:lnTo>
                  <a:lnTo>
                    <a:pt x="117" y="25"/>
                  </a:lnTo>
                  <a:lnTo>
                    <a:pt x="118" y="23"/>
                  </a:lnTo>
                  <a:lnTo>
                    <a:pt x="120" y="21"/>
                  </a:lnTo>
                  <a:lnTo>
                    <a:pt x="121" y="17"/>
                  </a:lnTo>
                  <a:lnTo>
                    <a:pt x="121" y="14"/>
                  </a:lnTo>
                  <a:lnTo>
                    <a:pt x="121" y="12"/>
                  </a:lnTo>
                  <a:lnTo>
                    <a:pt x="120" y="9"/>
                  </a:lnTo>
                  <a:lnTo>
                    <a:pt x="118" y="6"/>
                  </a:lnTo>
                  <a:lnTo>
                    <a:pt x="117" y="4"/>
                  </a:lnTo>
                  <a:lnTo>
                    <a:pt x="114" y="2"/>
                  </a:lnTo>
                  <a:lnTo>
                    <a:pt x="111" y="1"/>
                  </a:lnTo>
                  <a:lnTo>
                    <a:pt x="109" y="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1637">
              <a:extLst>
                <a:ext uri="{FF2B5EF4-FFF2-40B4-BE49-F238E27FC236}">
                  <a16:creationId xmlns:a16="http://schemas.microsoft.com/office/drawing/2014/main" id="{6F37611B-A536-44DE-A665-359EA73AAE9D}"/>
                </a:ext>
              </a:extLst>
            </p:cNvPr>
            <p:cNvSpPr>
              <a:spLocks/>
            </p:cNvSpPr>
            <p:nvPr/>
          </p:nvSpPr>
          <p:spPr bwMode="auto">
            <a:xfrm>
              <a:off x="879475" y="5100638"/>
              <a:ext cx="153988" cy="85725"/>
            </a:xfrm>
            <a:custGeom>
              <a:avLst/>
              <a:gdLst>
                <a:gd name="T0" fmla="*/ 482 w 482"/>
                <a:gd name="T1" fmla="*/ 60 h 271"/>
                <a:gd name="T2" fmla="*/ 482 w 482"/>
                <a:gd name="T3" fmla="*/ 54 h 271"/>
                <a:gd name="T4" fmla="*/ 481 w 482"/>
                <a:gd name="T5" fmla="*/ 48 h 271"/>
                <a:gd name="T6" fmla="*/ 480 w 482"/>
                <a:gd name="T7" fmla="*/ 42 h 271"/>
                <a:gd name="T8" fmla="*/ 478 w 482"/>
                <a:gd name="T9" fmla="*/ 37 h 271"/>
                <a:gd name="T10" fmla="*/ 475 w 482"/>
                <a:gd name="T11" fmla="*/ 31 h 271"/>
                <a:gd name="T12" fmla="*/ 472 w 482"/>
                <a:gd name="T13" fmla="*/ 27 h 271"/>
                <a:gd name="T14" fmla="*/ 469 w 482"/>
                <a:gd name="T15" fmla="*/ 22 h 271"/>
                <a:gd name="T16" fmla="*/ 464 w 482"/>
                <a:gd name="T17" fmla="*/ 18 h 271"/>
                <a:gd name="T18" fmla="*/ 460 w 482"/>
                <a:gd name="T19" fmla="*/ 13 h 271"/>
                <a:gd name="T20" fmla="*/ 455 w 482"/>
                <a:gd name="T21" fmla="*/ 10 h 271"/>
                <a:gd name="T22" fmla="*/ 451 w 482"/>
                <a:gd name="T23" fmla="*/ 7 h 271"/>
                <a:gd name="T24" fmla="*/ 445 w 482"/>
                <a:gd name="T25" fmla="*/ 5 h 271"/>
                <a:gd name="T26" fmla="*/ 440 w 482"/>
                <a:gd name="T27" fmla="*/ 2 h 271"/>
                <a:gd name="T28" fmla="*/ 434 w 482"/>
                <a:gd name="T29" fmla="*/ 1 h 271"/>
                <a:gd name="T30" fmla="*/ 428 w 482"/>
                <a:gd name="T31" fmla="*/ 0 h 271"/>
                <a:gd name="T32" fmla="*/ 422 w 482"/>
                <a:gd name="T33" fmla="*/ 0 h 271"/>
                <a:gd name="T34" fmla="*/ 59 w 482"/>
                <a:gd name="T35" fmla="*/ 0 h 271"/>
                <a:gd name="T36" fmla="*/ 54 w 482"/>
                <a:gd name="T37" fmla="*/ 0 h 271"/>
                <a:gd name="T38" fmla="*/ 47 w 482"/>
                <a:gd name="T39" fmla="*/ 1 h 271"/>
                <a:gd name="T40" fmla="*/ 42 w 482"/>
                <a:gd name="T41" fmla="*/ 2 h 271"/>
                <a:gd name="T42" fmla="*/ 36 w 482"/>
                <a:gd name="T43" fmla="*/ 5 h 271"/>
                <a:gd name="T44" fmla="*/ 31 w 482"/>
                <a:gd name="T45" fmla="*/ 7 h 271"/>
                <a:gd name="T46" fmla="*/ 26 w 482"/>
                <a:gd name="T47" fmla="*/ 10 h 271"/>
                <a:gd name="T48" fmla="*/ 22 w 482"/>
                <a:gd name="T49" fmla="*/ 13 h 271"/>
                <a:gd name="T50" fmla="*/ 17 w 482"/>
                <a:gd name="T51" fmla="*/ 18 h 271"/>
                <a:gd name="T52" fmla="*/ 13 w 482"/>
                <a:gd name="T53" fmla="*/ 22 h 271"/>
                <a:gd name="T54" fmla="*/ 10 w 482"/>
                <a:gd name="T55" fmla="*/ 27 h 271"/>
                <a:gd name="T56" fmla="*/ 6 w 482"/>
                <a:gd name="T57" fmla="*/ 31 h 271"/>
                <a:gd name="T58" fmla="*/ 4 w 482"/>
                <a:gd name="T59" fmla="*/ 37 h 271"/>
                <a:gd name="T60" fmla="*/ 2 w 482"/>
                <a:gd name="T61" fmla="*/ 42 h 271"/>
                <a:gd name="T62" fmla="*/ 1 w 482"/>
                <a:gd name="T63" fmla="*/ 48 h 271"/>
                <a:gd name="T64" fmla="*/ 0 w 482"/>
                <a:gd name="T65" fmla="*/ 54 h 271"/>
                <a:gd name="T66" fmla="*/ 0 w 482"/>
                <a:gd name="T67" fmla="*/ 60 h 271"/>
                <a:gd name="T68" fmla="*/ 0 w 482"/>
                <a:gd name="T69" fmla="*/ 271 h 271"/>
                <a:gd name="T70" fmla="*/ 482 w 482"/>
                <a:gd name="T71" fmla="*/ 271 h 271"/>
                <a:gd name="T72" fmla="*/ 482 w 482"/>
                <a:gd name="T73" fmla="*/ 6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271">
                  <a:moveTo>
                    <a:pt x="482" y="60"/>
                  </a:moveTo>
                  <a:lnTo>
                    <a:pt x="482" y="54"/>
                  </a:lnTo>
                  <a:lnTo>
                    <a:pt x="481" y="48"/>
                  </a:lnTo>
                  <a:lnTo>
                    <a:pt x="480" y="42"/>
                  </a:lnTo>
                  <a:lnTo>
                    <a:pt x="478" y="37"/>
                  </a:lnTo>
                  <a:lnTo>
                    <a:pt x="475" y="31"/>
                  </a:lnTo>
                  <a:lnTo>
                    <a:pt x="472" y="27"/>
                  </a:lnTo>
                  <a:lnTo>
                    <a:pt x="469" y="22"/>
                  </a:lnTo>
                  <a:lnTo>
                    <a:pt x="464" y="18"/>
                  </a:lnTo>
                  <a:lnTo>
                    <a:pt x="460" y="13"/>
                  </a:lnTo>
                  <a:lnTo>
                    <a:pt x="455" y="10"/>
                  </a:lnTo>
                  <a:lnTo>
                    <a:pt x="451" y="7"/>
                  </a:lnTo>
                  <a:lnTo>
                    <a:pt x="445" y="5"/>
                  </a:lnTo>
                  <a:lnTo>
                    <a:pt x="440" y="2"/>
                  </a:lnTo>
                  <a:lnTo>
                    <a:pt x="434" y="1"/>
                  </a:lnTo>
                  <a:lnTo>
                    <a:pt x="428" y="0"/>
                  </a:lnTo>
                  <a:lnTo>
                    <a:pt x="422" y="0"/>
                  </a:lnTo>
                  <a:lnTo>
                    <a:pt x="59" y="0"/>
                  </a:lnTo>
                  <a:lnTo>
                    <a:pt x="54" y="0"/>
                  </a:lnTo>
                  <a:lnTo>
                    <a:pt x="47" y="1"/>
                  </a:lnTo>
                  <a:lnTo>
                    <a:pt x="42" y="2"/>
                  </a:lnTo>
                  <a:lnTo>
                    <a:pt x="36" y="5"/>
                  </a:lnTo>
                  <a:lnTo>
                    <a:pt x="31" y="7"/>
                  </a:lnTo>
                  <a:lnTo>
                    <a:pt x="26" y="10"/>
                  </a:lnTo>
                  <a:lnTo>
                    <a:pt x="22" y="13"/>
                  </a:lnTo>
                  <a:lnTo>
                    <a:pt x="17" y="18"/>
                  </a:lnTo>
                  <a:lnTo>
                    <a:pt x="13" y="22"/>
                  </a:lnTo>
                  <a:lnTo>
                    <a:pt x="10" y="27"/>
                  </a:lnTo>
                  <a:lnTo>
                    <a:pt x="6" y="31"/>
                  </a:lnTo>
                  <a:lnTo>
                    <a:pt x="4" y="37"/>
                  </a:lnTo>
                  <a:lnTo>
                    <a:pt x="2" y="42"/>
                  </a:lnTo>
                  <a:lnTo>
                    <a:pt x="1" y="48"/>
                  </a:lnTo>
                  <a:lnTo>
                    <a:pt x="0" y="54"/>
                  </a:lnTo>
                  <a:lnTo>
                    <a:pt x="0" y="60"/>
                  </a:lnTo>
                  <a:lnTo>
                    <a:pt x="0" y="271"/>
                  </a:lnTo>
                  <a:lnTo>
                    <a:pt x="482" y="271"/>
                  </a:lnTo>
                  <a:lnTo>
                    <a:pt x="48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1638">
              <a:extLst>
                <a:ext uri="{FF2B5EF4-FFF2-40B4-BE49-F238E27FC236}">
                  <a16:creationId xmlns:a16="http://schemas.microsoft.com/office/drawing/2014/main" id="{6BEBF953-D71D-4DF5-8385-FD5781E1BF9B}"/>
                </a:ext>
              </a:extLst>
            </p:cNvPr>
            <p:cNvSpPr>
              <a:spLocks/>
            </p:cNvSpPr>
            <p:nvPr/>
          </p:nvSpPr>
          <p:spPr bwMode="auto">
            <a:xfrm>
              <a:off x="879475" y="5195888"/>
              <a:ext cx="153988" cy="19050"/>
            </a:xfrm>
            <a:custGeom>
              <a:avLst/>
              <a:gdLst>
                <a:gd name="T0" fmla="*/ 361 w 482"/>
                <a:gd name="T1" fmla="*/ 30 h 60"/>
                <a:gd name="T2" fmla="*/ 424 w 482"/>
                <a:gd name="T3" fmla="*/ 30 h 60"/>
                <a:gd name="T4" fmla="*/ 475 w 482"/>
                <a:gd name="T5" fmla="*/ 30 h 60"/>
                <a:gd name="T6" fmla="*/ 478 w 482"/>
                <a:gd name="T7" fmla="*/ 23 h 60"/>
                <a:gd name="T8" fmla="*/ 481 w 482"/>
                <a:gd name="T9" fmla="*/ 17 h 60"/>
                <a:gd name="T10" fmla="*/ 482 w 482"/>
                <a:gd name="T11" fmla="*/ 9 h 60"/>
                <a:gd name="T12" fmla="*/ 482 w 482"/>
                <a:gd name="T13" fmla="*/ 2 h 60"/>
                <a:gd name="T14" fmla="*/ 482 w 482"/>
                <a:gd name="T15" fmla="*/ 0 h 60"/>
                <a:gd name="T16" fmla="*/ 0 w 482"/>
                <a:gd name="T17" fmla="*/ 0 h 60"/>
                <a:gd name="T18" fmla="*/ 0 w 482"/>
                <a:gd name="T19" fmla="*/ 6 h 60"/>
                <a:gd name="T20" fmla="*/ 1 w 482"/>
                <a:gd name="T21" fmla="*/ 11 h 60"/>
                <a:gd name="T22" fmla="*/ 2 w 482"/>
                <a:gd name="T23" fmla="*/ 18 h 60"/>
                <a:gd name="T24" fmla="*/ 4 w 482"/>
                <a:gd name="T25" fmla="*/ 23 h 60"/>
                <a:gd name="T26" fmla="*/ 6 w 482"/>
                <a:gd name="T27" fmla="*/ 28 h 60"/>
                <a:gd name="T28" fmla="*/ 10 w 482"/>
                <a:gd name="T29" fmla="*/ 33 h 60"/>
                <a:gd name="T30" fmla="*/ 13 w 482"/>
                <a:gd name="T31" fmla="*/ 38 h 60"/>
                <a:gd name="T32" fmla="*/ 17 w 482"/>
                <a:gd name="T33" fmla="*/ 42 h 60"/>
                <a:gd name="T34" fmla="*/ 22 w 482"/>
                <a:gd name="T35" fmla="*/ 47 h 60"/>
                <a:gd name="T36" fmla="*/ 26 w 482"/>
                <a:gd name="T37" fmla="*/ 50 h 60"/>
                <a:gd name="T38" fmla="*/ 31 w 482"/>
                <a:gd name="T39" fmla="*/ 53 h 60"/>
                <a:gd name="T40" fmla="*/ 36 w 482"/>
                <a:gd name="T41" fmla="*/ 55 h 60"/>
                <a:gd name="T42" fmla="*/ 42 w 482"/>
                <a:gd name="T43" fmla="*/ 58 h 60"/>
                <a:gd name="T44" fmla="*/ 47 w 482"/>
                <a:gd name="T45" fmla="*/ 59 h 60"/>
                <a:gd name="T46" fmla="*/ 54 w 482"/>
                <a:gd name="T47" fmla="*/ 60 h 60"/>
                <a:gd name="T48" fmla="*/ 59 w 482"/>
                <a:gd name="T49" fmla="*/ 60 h 60"/>
                <a:gd name="T50" fmla="*/ 282 w 482"/>
                <a:gd name="T51" fmla="*/ 60 h 60"/>
                <a:gd name="T52" fmla="*/ 291 w 482"/>
                <a:gd name="T53" fmla="*/ 53 h 60"/>
                <a:gd name="T54" fmla="*/ 299 w 482"/>
                <a:gd name="T55" fmla="*/ 48 h 60"/>
                <a:gd name="T56" fmla="*/ 308 w 482"/>
                <a:gd name="T57" fmla="*/ 42 h 60"/>
                <a:gd name="T58" fmla="*/ 318 w 482"/>
                <a:gd name="T59" fmla="*/ 38 h 60"/>
                <a:gd name="T60" fmla="*/ 328 w 482"/>
                <a:gd name="T61" fmla="*/ 34 h 60"/>
                <a:gd name="T62" fmla="*/ 339 w 482"/>
                <a:gd name="T63" fmla="*/ 32 h 60"/>
                <a:gd name="T64" fmla="*/ 350 w 482"/>
                <a:gd name="T65" fmla="*/ 30 h 60"/>
                <a:gd name="T66" fmla="*/ 361 w 482"/>
                <a:gd name="T6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2" h="60">
                  <a:moveTo>
                    <a:pt x="361" y="30"/>
                  </a:moveTo>
                  <a:lnTo>
                    <a:pt x="424" y="30"/>
                  </a:lnTo>
                  <a:lnTo>
                    <a:pt x="475" y="30"/>
                  </a:lnTo>
                  <a:lnTo>
                    <a:pt x="478" y="23"/>
                  </a:lnTo>
                  <a:lnTo>
                    <a:pt x="481" y="17"/>
                  </a:lnTo>
                  <a:lnTo>
                    <a:pt x="482" y="9"/>
                  </a:lnTo>
                  <a:lnTo>
                    <a:pt x="482" y="2"/>
                  </a:lnTo>
                  <a:lnTo>
                    <a:pt x="482" y="0"/>
                  </a:lnTo>
                  <a:lnTo>
                    <a:pt x="0" y="0"/>
                  </a:lnTo>
                  <a:lnTo>
                    <a:pt x="0" y="6"/>
                  </a:lnTo>
                  <a:lnTo>
                    <a:pt x="1" y="11"/>
                  </a:lnTo>
                  <a:lnTo>
                    <a:pt x="2" y="18"/>
                  </a:lnTo>
                  <a:lnTo>
                    <a:pt x="4" y="23"/>
                  </a:lnTo>
                  <a:lnTo>
                    <a:pt x="6" y="28"/>
                  </a:lnTo>
                  <a:lnTo>
                    <a:pt x="10" y="33"/>
                  </a:lnTo>
                  <a:lnTo>
                    <a:pt x="13" y="38"/>
                  </a:lnTo>
                  <a:lnTo>
                    <a:pt x="17" y="42"/>
                  </a:lnTo>
                  <a:lnTo>
                    <a:pt x="22" y="47"/>
                  </a:lnTo>
                  <a:lnTo>
                    <a:pt x="26" y="50"/>
                  </a:lnTo>
                  <a:lnTo>
                    <a:pt x="31" y="53"/>
                  </a:lnTo>
                  <a:lnTo>
                    <a:pt x="36" y="55"/>
                  </a:lnTo>
                  <a:lnTo>
                    <a:pt x="42" y="58"/>
                  </a:lnTo>
                  <a:lnTo>
                    <a:pt x="47" y="59"/>
                  </a:lnTo>
                  <a:lnTo>
                    <a:pt x="54" y="60"/>
                  </a:lnTo>
                  <a:lnTo>
                    <a:pt x="59" y="60"/>
                  </a:lnTo>
                  <a:lnTo>
                    <a:pt x="282" y="60"/>
                  </a:lnTo>
                  <a:lnTo>
                    <a:pt x="291" y="53"/>
                  </a:lnTo>
                  <a:lnTo>
                    <a:pt x="299" y="48"/>
                  </a:lnTo>
                  <a:lnTo>
                    <a:pt x="308" y="42"/>
                  </a:lnTo>
                  <a:lnTo>
                    <a:pt x="318" y="38"/>
                  </a:lnTo>
                  <a:lnTo>
                    <a:pt x="328" y="34"/>
                  </a:lnTo>
                  <a:lnTo>
                    <a:pt x="339" y="32"/>
                  </a:lnTo>
                  <a:lnTo>
                    <a:pt x="350" y="30"/>
                  </a:lnTo>
                  <a:lnTo>
                    <a:pt x="36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1639">
              <a:extLst>
                <a:ext uri="{FF2B5EF4-FFF2-40B4-BE49-F238E27FC236}">
                  <a16:creationId xmlns:a16="http://schemas.microsoft.com/office/drawing/2014/main" id="{510B1C05-33C5-40F9-8558-22C150F90181}"/>
                </a:ext>
              </a:extLst>
            </p:cNvPr>
            <p:cNvSpPr>
              <a:spLocks/>
            </p:cNvSpPr>
            <p:nvPr/>
          </p:nvSpPr>
          <p:spPr bwMode="auto">
            <a:xfrm>
              <a:off x="965200" y="5214938"/>
              <a:ext cx="201613" cy="106363"/>
            </a:xfrm>
            <a:custGeom>
              <a:avLst/>
              <a:gdLst>
                <a:gd name="T0" fmla="*/ 543 w 633"/>
                <a:gd name="T1" fmla="*/ 0 h 332"/>
                <a:gd name="T2" fmla="*/ 153 w 633"/>
                <a:gd name="T3" fmla="*/ 0 h 332"/>
                <a:gd name="T4" fmla="*/ 90 w 633"/>
                <a:gd name="T5" fmla="*/ 0 h 332"/>
                <a:gd name="T6" fmla="*/ 82 w 633"/>
                <a:gd name="T7" fmla="*/ 1 h 332"/>
                <a:gd name="T8" fmla="*/ 73 w 633"/>
                <a:gd name="T9" fmla="*/ 2 h 332"/>
                <a:gd name="T10" fmla="*/ 64 w 633"/>
                <a:gd name="T11" fmla="*/ 4 h 332"/>
                <a:gd name="T12" fmla="*/ 55 w 633"/>
                <a:gd name="T13" fmla="*/ 8 h 332"/>
                <a:gd name="T14" fmla="*/ 47 w 633"/>
                <a:gd name="T15" fmla="*/ 11 h 332"/>
                <a:gd name="T16" fmla="*/ 40 w 633"/>
                <a:gd name="T17" fmla="*/ 15 h 332"/>
                <a:gd name="T18" fmla="*/ 33 w 633"/>
                <a:gd name="T19" fmla="*/ 21 h 332"/>
                <a:gd name="T20" fmla="*/ 26 w 633"/>
                <a:gd name="T21" fmla="*/ 26 h 332"/>
                <a:gd name="T22" fmla="*/ 21 w 633"/>
                <a:gd name="T23" fmla="*/ 33 h 332"/>
                <a:gd name="T24" fmla="*/ 15 w 633"/>
                <a:gd name="T25" fmla="*/ 40 h 332"/>
                <a:gd name="T26" fmla="*/ 11 w 633"/>
                <a:gd name="T27" fmla="*/ 47 h 332"/>
                <a:gd name="T28" fmla="*/ 7 w 633"/>
                <a:gd name="T29" fmla="*/ 55 h 332"/>
                <a:gd name="T30" fmla="*/ 4 w 633"/>
                <a:gd name="T31" fmla="*/ 64 h 332"/>
                <a:gd name="T32" fmla="*/ 2 w 633"/>
                <a:gd name="T33" fmla="*/ 72 h 332"/>
                <a:gd name="T34" fmla="*/ 1 w 633"/>
                <a:gd name="T35" fmla="*/ 82 h 332"/>
                <a:gd name="T36" fmla="*/ 0 w 633"/>
                <a:gd name="T37" fmla="*/ 91 h 332"/>
                <a:gd name="T38" fmla="*/ 0 w 633"/>
                <a:gd name="T39" fmla="*/ 332 h 332"/>
                <a:gd name="T40" fmla="*/ 633 w 633"/>
                <a:gd name="T41" fmla="*/ 332 h 332"/>
                <a:gd name="T42" fmla="*/ 633 w 633"/>
                <a:gd name="T43" fmla="*/ 91 h 332"/>
                <a:gd name="T44" fmla="*/ 633 w 633"/>
                <a:gd name="T45" fmla="*/ 82 h 332"/>
                <a:gd name="T46" fmla="*/ 632 w 633"/>
                <a:gd name="T47" fmla="*/ 72 h 332"/>
                <a:gd name="T48" fmla="*/ 630 w 633"/>
                <a:gd name="T49" fmla="*/ 64 h 332"/>
                <a:gd name="T50" fmla="*/ 627 w 633"/>
                <a:gd name="T51" fmla="*/ 55 h 332"/>
                <a:gd name="T52" fmla="*/ 622 w 633"/>
                <a:gd name="T53" fmla="*/ 47 h 332"/>
                <a:gd name="T54" fmla="*/ 618 w 633"/>
                <a:gd name="T55" fmla="*/ 40 h 332"/>
                <a:gd name="T56" fmla="*/ 614 w 633"/>
                <a:gd name="T57" fmla="*/ 33 h 332"/>
                <a:gd name="T58" fmla="*/ 607 w 633"/>
                <a:gd name="T59" fmla="*/ 26 h 332"/>
                <a:gd name="T60" fmla="*/ 600 w 633"/>
                <a:gd name="T61" fmla="*/ 21 h 332"/>
                <a:gd name="T62" fmla="*/ 594 w 633"/>
                <a:gd name="T63" fmla="*/ 15 h 332"/>
                <a:gd name="T64" fmla="*/ 586 w 633"/>
                <a:gd name="T65" fmla="*/ 11 h 332"/>
                <a:gd name="T66" fmla="*/ 578 w 633"/>
                <a:gd name="T67" fmla="*/ 8 h 332"/>
                <a:gd name="T68" fmla="*/ 570 w 633"/>
                <a:gd name="T69" fmla="*/ 4 h 332"/>
                <a:gd name="T70" fmla="*/ 562 w 633"/>
                <a:gd name="T71" fmla="*/ 2 h 332"/>
                <a:gd name="T72" fmla="*/ 553 w 633"/>
                <a:gd name="T73" fmla="*/ 1 h 332"/>
                <a:gd name="T74" fmla="*/ 543 w 633"/>
                <a:gd name="T7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332">
                  <a:moveTo>
                    <a:pt x="543" y="0"/>
                  </a:moveTo>
                  <a:lnTo>
                    <a:pt x="153" y="0"/>
                  </a:lnTo>
                  <a:lnTo>
                    <a:pt x="90" y="0"/>
                  </a:lnTo>
                  <a:lnTo>
                    <a:pt x="82" y="1"/>
                  </a:lnTo>
                  <a:lnTo>
                    <a:pt x="73" y="2"/>
                  </a:lnTo>
                  <a:lnTo>
                    <a:pt x="64" y="4"/>
                  </a:lnTo>
                  <a:lnTo>
                    <a:pt x="55" y="8"/>
                  </a:lnTo>
                  <a:lnTo>
                    <a:pt x="47" y="11"/>
                  </a:lnTo>
                  <a:lnTo>
                    <a:pt x="40" y="15"/>
                  </a:lnTo>
                  <a:lnTo>
                    <a:pt x="33" y="21"/>
                  </a:lnTo>
                  <a:lnTo>
                    <a:pt x="26" y="26"/>
                  </a:lnTo>
                  <a:lnTo>
                    <a:pt x="21" y="33"/>
                  </a:lnTo>
                  <a:lnTo>
                    <a:pt x="15" y="40"/>
                  </a:lnTo>
                  <a:lnTo>
                    <a:pt x="11" y="47"/>
                  </a:lnTo>
                  <a:lnTo>
                    <a:pt x="7" y="55"/>
                  </a:lnTo>
                  <a:lnTo>
                    <a:pt x="4" y="64"/>
                  </a:lnTo>
                  <a:lnTo>
                    <a:pt x="2" y="72"/>
                  </a:lnTo>
                  <a:lnTo>
                    <a:pt x="1" y="82"/>
                  </a:lnTo>
                  <a:lnTo>
                    <a:pt x="0" y="91"/>
                  </a:lnTo>
                  <a:lnTo>
                    <a:pt x="0" y="332"/>
                  </a:lnTo>
                  <a:lnTo>
                    <a:pt x="633" y="332"/>
                  </a:lnTo>
                  <a:lnTo>
                    <a:pt x="633" y="91"/>
                  </a:lnTo>
                  <a:lnTo>
                    <a:pt x="633" y="82"/>
                  </a:lnTo>
                  <a:lnTo>
                    <a:pt x="632" y="72"/>
                  </a:lnTo>
                  <a:lnTo>
                    <a:pt x="630" y="64"/>
                  </a:lnTo>
                  <a:lnTo>
                    <a:pt x="627" y="55"/>
                  </a:lnTo>
                  <a:lnTo>
                    <a:pt x="622" y="47"/>
                  </a:lnTo>
                  <a:lnTo>
                    <a:pt x="618" y="40"/>
                  </a:lnTo>
                  <a:lnTo>
                    <a:pt x="614" y="33"/>
                  </a:lnTo>
                  <a:lnTo>
                    <a:pt x="607" y="26"/>
                  </a:lnTo>
                  <a:lnTo>
                    <a:pt x="600" y="21"/>
                  </a:lnTo>
                  <a:lnTo>
                    <a:pt x="594" y="15"/>
                  </a:lnTo>
                  <a:lnTo>
                    <a:pt x="586" y="11"/>
                  </a:lnTo>
                  <a:lnTo>
                    <a:pt x="578" y="8"/>
                  </a:lnTo>
                  <a:lnTo>
                    <a:pt x="570" y="4"/>
                  </a:lnTo>
                  <a:lnTo>
                    <a:pt x="562" y="2"/>
                  </a:lnTo>
                  <a:lnTo>
                    <a:pt x="553" y="1"/>
                  </a:lnTo>
                  <a:lnTo>
                    <a:pt x="5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1640">
              <a:extLst>
                <a:ext uri="{FF2B5EF4-FFF2-40B4-BE49-F238E27FC236}">
                  <a16:creationId xmlns:a16="http://schemas.microsoft.com/office/drawing/2014/main" id="{B3E727FB-E7BF-441E-90F8-87312215A2EE}"/>
                </a:ext>
              </a:extLst>
            </p:cNvPr>
            <p:cNvSpPr>
              <a:spLocks noEditPoints="1"/>
            </p:cNvSpPr>
            <p:nvPr/>
          </p:nvSpPr>
          <p:spPr bwMode="auto">
            <a:xfrm>
              <a:off x="965200" y="5330825"/>
              <a:ext cx="201613" cy="57150"/>
            </a:xfrm>
            <a:custGeom>
              <a:avLst/>
              <a:gdLst>
                <a:gd name="T0" fmla="*/ 322 w 633"/>
                <a:gd name="T1" fmla="*/ 23 h 181"/>
                <a:gd name="T2" fmla="*/ 329 w 633"/>
                <a:gd name="T3" fmla="*/ 26 h 181"/>
                <a:gd name="T4" fmla="*/ 336 w 633"/>
                <a:gd name="T5" fmla="*/ 33 h 181"/>
                <a:gd name="T6" fmla="*/ 339 w 633"/>
                <a:gd name="T7" fmla="*/ 41 h 181"/>
                <a:gd name="T8" fmla="*/ 339 w 633"/>
                <a:gd name="T9" fmla="*/ 51 h 181"/>
                <a:gd name="T10" fmla="*/ 336 w 633"/>
                <a:gd name="T11" fmla="*/ 58 h 181"/>
                <a:gd name="T12" fmla="*/ 329 w 633"/>
                <a:gd name="T13" fmla="*/ 64 h 181"/>
                <a:gd name="T14" fmla="*/ 322 w 633"/>
                <a:gd name="T15" fmla="*/ 67 h 181"/>
                <a:gd name="T16" fmla="*/ 313 w 633"/>
                <a:gd name="T17" fmla="*/ 67 h 181"/>
                <a:gd name="T18" fmla="*/ 304 w 633"/>
                <a:gd name="T19" fmla="*/ 64 h 181"/>
                <a:gd name="T20" fmla="*/ 298 w 633"/>
                <a:gd name="T21" fmla="*/ 58 h 181"/>
                <a:gd name="T22" fmla="*/ 295 w 633"/>
                <a:gd name="T23" fmla="*/ 51 h 181"/>
                <a:gd name="T24" fmla="*/ 295 w 633"/>
                <a:gd name="T25" fmla="*/ 41 h 181"/>
                <a:gd name="T26" fmla="*/ 298 w 633"/>
                <a:gd name="T27" fmla="*/ 33 h 181"/>
                <a:gd name="T28" fmla="*/ 304 w 633"/>
                <a:gd name="T29" fmla="*/ 26 h 181"/>
                <a:gd name="T30" fmla="*/ 313 w 633"/>
                <a:gd name="T31" fmla="*/ 23 h 181"/>
                <a:gd name="T32" fmla="*/ 0 w 633"/>
                <a:gd name="T33" fmla="*/ 31 h 181"/>
                <a:gd name="T34" fmla="*/ 2 w 633"/>
                <a:gd name="T35" fmla="*/ 48 h 181"/>
                <a:gd name="T36" fmla="*/ 7 w 633"/>
                <a:gd name="T37" fmla="*/ 66 h 181"/>
                <a:gd name="T38" fmla="*/ 15 w 633"/>
                <a:gd name="T39" fmla="*/ 80 h 181"/>
                <a:gd name="T40" fmla="*/ 26 w 633"/>
                <a:gd name="T41" fmla="*/ 95 h 181"/>
                <a:gd name="T42" fmla="*/ 40 w 633"/>
                <a:gd name="T43" fmla="*/ 106 h 181"/>
                <a:gd name="T44" fmla="*/ 55 w 633"/>
                <a:gd name="T45" fmla="*/ 114 h 181"/>
                <a:gd name="T46" fmla="*/ 73 w 633"/>
                <a:gd name="T47" fmla="*/ 119 h 181"/>
                <a:gd name="T48" fmla="*/ 90 w 633"/>
                <a:gd name="T49" fmla="*/ 121 h 181"/>
                <a:gd name="T50" fmla="*/ 302 w 633"/>
                <a:gd name="T51" fmla="*/ 151 h 181"/>
                <a:gd name="T52" fmla="*/ 163 w 633"/>
                <a:gd name="T53" fmla="*/ 151 h 181"/>
                <a:gd name="T54" fmla="*/ 158 w 633"/>
                <a:gd name="T55" fmla="*/ 153 h 181"/>
                <a:gd name="T56" fmla="*/ 153 w 633"/>
                <a:gd name="T57" fmla="*/ 158 h 181"/>
                <a:gd name="T58" fmla="*/ 151 w 633"/>
                <a:gd name="T59" fmla="*/ 163 h 181"/>
                <a:gd name="T60" fmla="*/ 151 w 633"/>
                <a:gd name="T61" fmla="*/ 169 h 181"/>
                <a:gd name="T62" fmla="*/ 153 w 633"/>
                <a:gd name="T63" fmla="*/ 174 h 181"/>
                <a:gd name="T64" fmla="*/ 158 w 633"/>
                <a:gd name="T65" fmla="*/ 179 h 181"/>
                <a:gd name="T66" fmla="*/ 163 w 633"/>
                <a:gd name="T67" fmla="*/ 181 h 181"/>
                <a:gd name="T68" fmla="*/ 468 w 633"/>
                <a:gd name="T69" fmla="*/ 181 h 181"/>
                <a:gd name="T70" fmla="*/ 474 w 633"/>
                <a:gd name="T71" fmla="*/ 180 h 181"/>
                <a:gd name="T72" fmla="*/ 479 w 633"/>
                <a:gd name="T73" fmla="*/ 177 h 181"/>
                <a:gd name="T74" fmla="*/ 482 w 633"/>
                <a:gd name="T75" fmla="*/ 172 h 181"/>
                <a:gd name="T76" fmla="*/ 483 w 633"/>
                <a:gd name="T77" fmla="*/ 167 h 181"/>
                <a:gd name="T78" fmla="*/ 482 w 633"/>
                <a:gd name="T79" fmla="*/ 160 h 181"/>
                <a:gd name="T80" fmla="*/ 479 w 633"/>
                <a:gd name="T81" fmla="*/ 156 h 181"/>
                <a:gd name="T82" fmla="*/ 474 w 633"/>
                <a:gd name="T83" fmla="*/ 152 h 181"/>
                <a:gd name="T84" fmla="*/ 468 w 633"/>
                <a:gd name="T85" fmla="*/ 151 h 181"/>
                <a:gd name="T86" fmla="*/ 332 w 633"/>
                <a:gd name="T87" fmla="*/ 121 h 181"/>
                <a:gd name="T88" fmla="*/ 553 w 633"/>
                <a:gd name="T89" fmla="*/ 120 h 181"/>
                <a:gd name="T90" fmla="*/ 570 w 633"/>
                <a:gd name="T91" fmla="*/ 117 h 181"/>
                <a:gd name="T92" fmla="*/ 586 w 633"/>
                <a:gd name="T93" fmla="*/ 110 h 181"/>
                <a:gd name="T94" fmla="*/ 600 w 633"/>
                <a:gd name="T95" fmla="*/ 100 h 181"/>
                <a:gd name="T96" fmla="*/ 614 w 633"/>
                <a:gd name="T97" fmla="*/ 88 h 181"/>
                <a:gd name="T98" fmla="*/ 622 w 633"/>
                <a:gd name="T99" fmla="*/ 74 h 181"/>
                <a:gd name="T100" fmla="*/ 630 w 633"/>
                <a:gd name="T101" fmla="*/ 57 h 181"/>
                <a:gd name="T102" fmla="*/ 633 w 633"/>
                <a:gd name="T103" fmla="*/ 39 h 181"/>
                <a:gd name="T104" fmla="*/ 633 w 633"/>
                <a:gd name="T105" fmla="*/ 0 h 181"/>
                <a:gd name="T106" fmla="*/ 0 w 633"/>
                <a:gd name="T107" fmla="*/ 3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3" h="181">
                  <a:moveTo>
                    <a:pt x="317" y="23"/>
                  </a:moveTo>
                  <a:lnTo>
                    <a:pt x="322" y="23"/>
                  </a:lnTo>
                  <a:lnTo>
                    <a:pt x="326" y="25"/>
                  </a:lnTo>
                  <a:lnTo>
                    <a:pt x="329" y="26"/>
                  </a:lnTo>
                  <a:lnTo>
                    <a:pt x="333" y="30"/>
                  </a:lnTo>
                  <a:lnTo>
                    <a:pt x="336" y="33"/>
                  </a:lnTo>
                  <a:lnTo>
                    <a:pt x="338" y="36"/>
                  </a:lnTo>
                  <a:lnTo>
                    <a:pt x="339" y="41"/>
                  </a:lnTo>
                  <a:lnTo>
                    <a:pt x="339" y="45"/>
                  </a:lnTo>
                  <a:lnTo>
                    <a:pt x="339" y="51"/>
                  </a:lnTo>
                  <a:lnTo>
                    <a:pt x="338" y="54"/>
                  </a:lnTo>
                  <a:lnTo>
                    <a:pt x="336" y="58"/>
                  </a:lnTo>
                  <a:lnTo>
                    <a:pt x="333" y="62"/>
                  </a:lnTo>
                  <a:lnTo>
                    <a:pt x="329" y="64"/>
                  </a:lnTo>
                  <a:lnTo>
                    <a:pt x="326" y="66"/>
                  </a:lnTo>
                  <a:lnTo>
                    <a:pt x="322" y="67"/>
                  </a:lnTo>
                  <a:lnTo>
                    <a:pt x="317" y="68"/>
                  </a:lnTo>
                  <a:lnTo>
                    <a:pt x="313" y="67"/>
                  </a:lnTo>
                  <a:lnTo>
                    <a:pt x="308" y="66"/>
                  </a:lnTo>
                  <a:lnTo>
                    <a:pt x="304" y="64"/>
                  </a:lnTo>
                  <a:lnTo>
                    <a:pt x="301" y="62"/>
                  </a:lnTo>
                  <a:lnTo>
                    <a:pt x="298" y="58"/>
                  </a:lnTo>
                  <a:lnTo>
                    <a:pt x="296" y="54"/>
                  </a:lnTo>
                  <a:lnTo>
                    <a:pt x="295" y="51"/>
                  </a:lnTo>
                  <a:lnTo>
                    <a:pt x="294" y="45"/>
                  </a:lnTo>
                  <a:lnTo>
                    <a:pt x="295" y="41"/>
                  </a:lnTo>
                  <a:lnTo>
                    <a:pt x="296" y="36"/>
                  </a:lnTo>
                  <a:lnTo>
                    <a:pt x="298" y="33"/>
                  </a:lnTo>
                  <a:lnTo>
                    <a:pt x="301" y="30"/>
                  </a:lnTo>
                  <a:lnTo>
                    <a:pt x="304" y="26"/>
                  </a:lnTo>
                  <a:lnTo>
                    <a:pt x="308" y="25"/>
                  </a:lnTo>
                  <a:lnTo>
                    <a:pt x="313" y="23"/>
                  </a:lnTo>
                  <a:lnTo>
                    <a:pt x="317" y="23"/>
                  </a:lnTo>
                  <a:close/>
                  <a:moveTo>
                    <a:pt x="0" y="31"/>
                  </a:moveTo>
                  <a:lnTo>
                    <a:pt x="1" y="39"/>
                  </a:lnTo>
                  <a:lnTo>
                    <a:pt x="2" y="48"/>
                  </a:lnTo>
                  <a:lnTo>
                    <a:pt x="4" y="57"/>
                  </a:lnTo>
                  <a:lnTo>
                    <a:pt x="7" y="66"/>
                  </a:lnTo>
                  <a:lnTo>
                    <a:pt x="11" y="74"/>
                  </a:lnTo>
                  <a:lnTo>
                    <a:pt x="15" y="80"/>
                  </a:lnTo>
                  <a:lnTo>
                    <a:pt x="21" y="88"/>
                  </a:lnTo>
                  <a:lnTo>
                    <a:pt x="26" y="95"/>
                  </a:lnTo>
                  <a:lnTo>
                    <a:pt x="33" y="100"/>
                  </a:lnTo>
                  <a:lnTo>
                    <a:pt x="40" y="106"/>
                  </a:lnTo>
                  <a:lnTo>
                    <a:pt x="47" y="110"/>
                  </a:lnTo>
                  <a:lnTo>
                    <a:pt x="55" y="114"/>
                  </a:lnTo>
                  <a:lnTo>
                    <a:pt x="64" y="117"/>
                  </a:lnTo>
                  <a:lnTo>
                    <a:pt x="73" y="119"/>
                  </a:lnTo>
                  <a:lnTo>
                    <a:pt x="82" y="120"/>
                  </a:lnTo>
                  <a:lnTo>
                    <a:pt x="90" y="121"/>
                  </a:lnTo>
                  <a:lnTo>
                    <a:pt x="302" y="121"/>
                  </a:lnTo>
                  <a:lnTo>
                    <a:pt x="302" y="151"/>
                  </a:lnTo>
                  <a:lnTo>
                    <a:pt x="166" y="151"/>
                  </a:lnTo>
                  <a:lnTo>
                    <a:pt x="163" y="151"/>
                  </a:lnTo>
                  <a:lnTo>
                    <a:pt x="160" y="152"/>
                  </a:lnTo>
                  <a:lnTo>
                    <a:pt x="158" y="153"/>
                  </a:lnTo>
                  <a:lnTo>
                    <a:pt x="156" y="156"/>
                  </a:lnTo>
                  <a:lnTo>
                    <a:pt x="153" y="158"/>
                  </a:lnTo>
                  <a:lnTo>
                    <a:pt x="152" y="160"/>
                  </a:lnTo>
                  <a:lnTo>
                    <a:pt x="151" y="163"/>
                  </a:lnTo>
                  <a:lnTo>
                    <a:pt x="151" y="167"/>
                  </a:lnTo>
                  <a:lnTo>
                    <a:pt x="151" y="169"/>
                  </a:lnTo>
                  <a:lnTo>
                    <a:pt x="152" y="172"/>
                  </a:lnTo>
                  <a:lnTo>
                    <a:pt x="153" y="174"/>
                  </a:lnTo>
                  <a:lnTo>
                    <a:pt x="156" y="177"/>
                  </a:lnTo>
                  <a:lnTo>
                    <a:pt x="158" y="179"/>
                  </a:lnTo>
                  <a:lnTo>
                    <a:pt x="160" y="180"/>
                  </a:lnTo>
                  <a:lnTo>
                    <a:pt x="163" y="181"/>
                  </a:lnTo>
                  <a:lnTo>
                    <a:pt x="166" y="181"/>
                  </a:lnTo>
                  <a:lnTo>
                    <a:pt x="468" y="181"/>
                  </a:lnTo>
                  <a:lnTo>
                    <a:pt x="471" y="181"/>
                  </a:lnTo>
                  <a:lnTo>
                    <a:pt x="474" y="180"/>
                  </a:lnTo>
                  <a:lnTo>
                    <a:pt x="476" y="179"/>
                  </a:lnTo>
                  <a:lnTo>
                    <a:pt x="479" y="177"/>
                  </a:lnTo>
                  <a:lnTo>
                    <a:pt x="481" y="174"/>
                  </a:lnTo>
                  <a:lnTo>
                    <a:pt x="482" y="172"/>
                  </a:lnTo>
                  <a:lnTo>
                    <a:pt x="483" y="169"/>
                  </a:lnTo>
                  <a:lnTo>
                    <a:pt x="483" y="167"/>
                  </a:lnTo>
                  <a:lnTo>
                    <a:pt x="483" y="163"/>
                  </a:lnTo>
                  <a:lnTo>
                    <a:pt x="482" y="160"/>
                  </a:lnTo>
                  <a:lnTo>
                    <a:pt x="481" y="158"/>
                  </a:lnTo>
                  <a:lnTo>
                    <a:pt x="479" y="156"/>
                  </a:lnTo>
                  <a:lnTo>
                    <a:pt x="476" y="153"/>
                  </a:lnTo>
                  <a:lnTo>
                    <a:pt x="474" y="152"/>
                  </a:lnTo>
                  <a:lnTo>
                    <a:pt x="471" y="151"/>
                  </a:lnTo>
                  <a:lnTo>
                    <a:pt x="468" y="151"/>
                  </a:lnTo>
                  <a:lnTo>
                    <a:pt x="332" y="151"/>
                  </a:lnTo>
                  <a:lnTo>
                    <a:pt x="332" y="121"/>
                  </a:lnTo>
                  <a:lnTo>
                    <a:pt x="543" y="121"/>
                  </a:lnTo>
                  <a:lnTo>
                    <a:pt x="553" y="120"/>
                  </a:lnTo>
                  <a:lnTo>
                    <a:pt x="562" y="119"/>
                  </a:lnTo>
                  <a:lnTo>
                    <a:pt x="570" y="117"/>
                  </a:lnTo>
                  <a:lnTo>
                    <a:pt x="578" y="114"/>
                  </a:lnTo>
                  <a:lnTo>
                    <a:pt x="586" y="110"/>
                  </a:lnTo>
                  <a:lnTo>
                    <a:pt x="594" y="106"/>
                  </a:lnTo>
                  <a:lnTo>
                    <a:pt x="600" y="100"/>
                  </a:lnTo>
                  <a:lnTo>
                    <a:pt x="607" y="95"/>
                  </a:lnTo>
                  <a:lnTo>
                    <a:pt x="614" y="88"/>
                  </a:lnTo>
                  <a:lnTo>
                    <a:pt x="618" y="80"/>
                  </a:lnTo>
                  <a:lnTo>
                    <a:pt x="622" y="74"/>
                  </a:lnTo>
                  <a:lnTo>
                    <a:pt x="627" y="66"/>
                  </a:lnTo>
                  <a:lnTo>
                    <a:pt x="630" y="57"/>
                  </a:lnTo>
                  <a:lnTo>
                    <a:pt x="632" y="48"/>
                  </a:lnTo>
                  <a:lnTo>
                    <a:pt x="633" y="39"/>
                  </a:lnTo>
                  <a:lnTo>
                    <a:pt x="633" y="31"/>
                  </a:lnTo>
                  <a:lnTo>
                    <a:pt x="633" y="0"/>
                  </a:lnTo>
                  <a:lnTo>
                    <a:pt x="0" y="0"/>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4" name="Group 83" descr="Icon of computer monitors. ">
            <a:extLst>
              <a:ext uri="{FF2B5EF4-FFF2-40B4-BE49-F238E27FC236}">
                <a16:creationId xmlns:a16="http://schemas.microsoft.com/office/drawing/2014/main" id="{9CAF6242-E354-4308-B967-708FD3E65813}"/>
              </a:ext>
            </a:extLst>
          </p:cNvPr>
          <p:cNvGrpSpPr/>
          <p:nvPr/>
        </p:nvGrpSpPr>
        <p:grpSpPr>
          <a:xfrm>
            <a:off x="4854592" y="4110694"/>
            <a:ext cx="382447" cy="382446"/>
            <a:chOff x="879475" y="5100638"/>
            <a:chExt cx="287338" cy="287337"/>
          </a:xfrm>
          <a:solidFill>
            <a:schemeClr val="accent4">
              <a:lumMod val="75000"/>
            </a:schemeClr>
          </a:solidFill>
        </p:grpSpPr>
        <p:sp>
          <p:nvSpPr>
            <p:cNvPr id="85" name="Freeform 1636">
              <a:extLst>
                <a:ext uri="{FF2B5EF4-FFF2-40B4-BE49-F238E27FC236}">
                  <a16:creationId xmlns:a16="http://schemas.microsoft.com/office/drawing/2014/main" id="{98D5BB5F-1203-47F8-A891-5211727AFCB5}"/>
                </a:ext>
              </a:extLst>
            </p:cNvPr>
            <p:cNvSpPr>
              <a:spLocks/>
            </p:cNvSpPr>
            <p:nvPr/>
          </p:nvSpPr>
          <p:spPr bwMode="auto">
            <a:xfrm>
              <a:off x="908050" y="5233988"/>
              <a:ext cx="38100" cy="9525"/>
            </a:xfrm>
            <a:custGeom>
              <a:avLst/>
              <a:gdLst>
                <a:gd name="T0" fmla="*/ 105 w 121"/>
                <a:gd name="T1" fmla="*/ 0 h 30"/>
                <a:gd name="T2" fmla="*/ 15 w 121"/>
                <a:gd name="T3" fmla="*/ 0 h 30"/>
                <a:gd name="T4" fmla="*/ 13 w 121"/>
                <a:gd name="T5" fmla="*/ 0 h 30"/>
                <a:gd name="T6" fmla="*/ 9 w 121"/>
                <a:gd name="T7" fmla="*/ 1 h 30"/>
                <a:gd name="T8" fmla="*/ 7 w 121"/>
                <a:gd name="T9" fmla="*/ 2 h 30"/>
                <a:gd name="T10" fmla="*/ 5 w 121"/>
                <a:gd name="T11" fmla="*/ 4 h 30"/>
                <a:gd name="T12" fmla="*/ 3 w 121"/>
                <a:gd name="T13" fmla="*/ 6 h 30"/>
                <a:gd name="T14" fmla="*/ 2 w 121"/>
                <a:gd name="T15" fmla="*/ 9 h 30"/>
                <a:gd name="T16" fmla="*/ 0 w 121"/>
                <a:gd name="T17" fmla="*/ 12 h 30"/>
                <a:gd name="T18" fmla="*/ 0 w 121"/>
                <a:gd name="T19" fmla="*/ 14 h 30"/>
                <a:gd name="T20" fmla="*/ 0 w 121"/>
                <a:gd name="T21" fmla="*/ 17 h 30"/>
                <a:gd name="T22" fmla="*/ 2 w 121"/>
                <a:gd name="T23" fmla="*/ 21 h 30"/>
                <a:gd name="T24" fmla="*/ 3 w 121"/>
                <a:gd name="T25" fmla="*/ 23 h 30"/>
                <a:gd name="T26" fmla="*/ 5 w 121"/>
                <a:gd name="T27" fmla="*/ 25 h 30"/>
                <a:gd name="T28" fmla="*/ 7 w 121"/>
                <a:gd name="T29" fmla="*/ 27 h 30"/>
                <a:gd name="T30" fmla="*/ 9 w 121"/>
                <a:gd name="T31" fmla="*/ 29 h 30"/>
                <a:gd name="T32" fmla="*/ 13 w 121"/>
                <a:gd name="T33" fmla="*/ 30 h 30"/>
                <a:gd name="T34" fmla="*/ 15 w 121"/>
                <a:gd name="T35" fmla="*/ 30 h 30"/>
                <a:gd name="T36" fmla="*/ 105 w 121"/>
                <a:gd name="T37" fmla="*/ 30 h 30"/>
                <a:gd name="T38" fmla="*/ 109 w 121"/>
                <a:gd name="T39" fmla="*/ 30 h 30"/>
                <a:gd name="T40" fmla="*/ 111 w 121"/>
                <a:gd name="T41" fmla="*/ 29 h 30"/>
                <a:gd name="T42" fmla="*/ 114 w 121"/>
                <a:gd name="T43" fmla="*/ 27 h 30"/>
                <a:gd name="T44" fmla="*/ 117 w 121"/>
                <a:gd name="T45" fmla="*/ 25 h 30"/>
                <a:gd name="T46" fmla="*/ 118 w 121"/>
                <a:gd name="T47" fmla="*/ 23 h 30"/>
                <a:gd name="T48" fmla="*/ 120 w 121"/>
                <a:gd name="T49" fmla="*/ 21 h 30"/>
                <a:gd name="T50" fmla="*/ 121 w 121"/>
                <a:gd name="T51" fmla="*/ 17 h 30"/>
                <a:gd name="T52" fmla="*/ 121 w 121"/>
                <a:gd name="T53" fmla="*/ 14 h 30"/>
                <a:gd name="T54" fmla="*/ 121 w 121"/>
                <a:gd name="T55" fmla="*/ 12 h 30"/>
                <a:gd name="T56" fmla="*/ 120 w 121"/>
                <a:gd name="T57" fmla="*/ 9 h 30"/>
                <a:gd name="T58" fmla="*/ 118 w 121"/>
                <a:gd name="T59" fmla="*/ 6 h 30"/>
                <a:gd name="T60" fmla="*/ 117 w 121"/>
                <a:gd name="T61" fmla="*/ 4 h 30"/>
                <a:gd name="T62" fmla="*/ 114 w 121"/>
                <a:gd name="T63" fmla="*/ 2 h 30"/>
                <a:gd name="T64" fmla="*/ 111 w 121"/>
                <a:gd name="T65" fmla="*/ 1 h 30"/>
                <a:gd name="T66" fmla="*/ 109 w 121"/>
                <a:gd name="T67" fmla="*/ 0 h 30"/>
                <a:gd name="T68" fmla="*/ 105 w 121"/>
                <a:gd name="T6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30">
                  <a:moveTo>
                    <a:pt x="105" y="0"/>
                  </a:moveTo>
                  <a:lnTo>
                    <a:pt x="15" y="0"/>
                  </a:lnTo>
                  <a:lnTo>
                    <a:pt x="13" y="0"/>
                  </a:lnTo>
                  <a:lnTo>
                    <a:pt x="9" y="1"/>
                  </a:lnTo>
                  <a:lnTo>
                    <a:pt x="7" y="2"/>
                  </a:lnTo>
                  <a:lnTo>
                    <a:pt x="5" y="4"/>
                  </a:lnTo>
                  <a:lnTo>
                    <a:pt x="3" y="6"/>
                  </a:lnTo>
                  <a:lnTo>
                    <a:pt x="2" y="9"/>
                  </a:lnTo>
                  <a:lnTo>
                    <a:pt x="0" y="12"/>
                  </a:lnTo>
                  <a:lnTo>
                    <a:pt x="0" y="14"/>
                  </a:lnTo>
                  <a:lnTo>
                    <a:pt x="0" y="17"/>
                  </a:lnTo>
                  <a:lnTo>
                    <a:pt x="2" y="21"/>
                  </a:lnTo>
                  <a:lnTo>
                    <a:pt x="3" y="23"/>
                  </a:lnTo>
                  <a:lnTo>
                    <a:pt x="5" y="25"/>
                  </a:lnTo>
                  <a:lnTo>
                    <a:pt x="7" y="27"/>
                  </a:lnTo>
                  <a:lnTo>
                    <a:pt x="9" y="29"/>
                  </a:lnTo>
                  <a:lnTo>
                    <a:pt x="13" y="30"/>
                  </a:lnTo>
                  <a:lnTo>
                    <a:pt x="15" y="30"/>
                  </a:lnTo>
                  <a:lnTo>
                    <a:pt x="105" y="30"/>
                  </a:lnTo>
                  <a:lnTo>
                    <a:pt x="109" y="30"/>
                  </a:lnTo>
                  <a:lnTo>
                    <a:pt x="111" y="29"/>
                  </a:lnTo>
                  <a:lnTo>
                    <a:pt x="114" y="27"/>
                  </a:lnTo>
                  <a:lnTo>
                    <a:pt x="117" y="25"/>
                  </a:lnTo>
                  <a:lnTo>
                    <a:pt x="118" y="23"/>
                  </a:lnTo>
                  <a:lnTo>
                    <a:pt x="120" y="21"/>
                  </a:lnTo>
                  <a:lnTo>
                    <a:pt x="121" y="17"/>
                  </a:lnTo>
                  <a:lnTo>
                    <a:pt x="121" y="14"/>
                  </a:lnTo>
                  <a:lnTo>
                    <a:pt x="121" y="12"/>
                  </a:lnTo>
                  <a:lnTo>
                    <a:pt x="120" y="9"/>
                  </a:lnTo>
                  <a:lnTo>
                    <a:pt x="118" y="6"/>
                  </a:lnTo>
                  <a:lnTo>
                    <a:pt x="117" y="4"/>
                  </a:lnTo>
                  <a:lnTo>
                    <a:pt x="114" y="2"/>
                  </a:lnTo>
                  <a:lnTo>
                    <a:pt x="111" y="1"/>
                  </a:lnTo>
                  <a:lnTo>
                    <a:pt x="109" y="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1637">
              <a:extLst>
                <a:ext uri="{FF2B5EF4-FFF2-40B4-BE49-F238E27FC236}">
                  <a16:creationId xmlns:a16="http://schemas.microsoft.com/office/drawing/2014/main" id="{D410BAEE-084D-46F8-B584-96ECC70950AC}"/>
                </a:ext>
              </a:extLst>
            </p:cNvPr>
            <p:cNvSpPr>
              <a:spLocks/>
            </p:cNvSpPr>
            <p:nvPr/>
          </p:nvSpPr>
          <p:spPr bwMode="auto">
            <a:xfrm>
              <a:off x="879475" y="5100638"/>
              <a:ext cx="153988" cy="85725"/>
            </a:xfrm>
            <a:custGeom>
              <a:avLst/>
              <a:gdLst>
                <a:gd name="T0" fmla="*/ 482 w 482"/>
                <a:gd name="T1" fmla="*/ 60 h 271"/>
                <a:gd name="T2" fmla="*/ 482 w 482"/>
                <a:gd name="T3" fmla="*/ 54 h 271"/>
                <a:gd name="T4" fmla="*/ 481 w 482"/>
                <a:gd name="T5" fmla="*/ 48 h 271"/>
                <a:gd name="T6" fmla="*/ 480 w 482"/>
                <a:gd name="T7" fmla="*/ 42 h 271"/>
                <a:gd name="T8" fmla="*/ 478 w 482"/>
                <a:gd name="T9" fmla="*/ 37 h 271"/>
                <a:gd name="T10" fmla="*/ 475 w 482"/>
                <a:gd name="T11" fmla="*/ 31 h 271"/>
                <a:gd name="T12" fmla="*/ 472 w 482"/>
                <a:gd name="T13" fmla="*/ 27 h 271"/>
                <a:gd name="T14" fmla="*/ 469 w 482"/>
                <a:gd name="T15" fmla="*/ 22 h 271"/>
                <a:gd name="T16" fmla="*/ 464 w 482"/>
                <a:gd name="T17" fmla="*/ 18 h 271"/>
                <a:gd name="T18" fmla="*/ 460 w 482"/>
                <a:gd name="T19" fmla="*/ 13 h 271"/>
                <a:gd name="T20" fmla="*/ 455 w 482"/>
                <a:gd name="T21" fmla="*/ 10 h 271"/>
                <a:gd name="T22" fmla="*/ 451 w 482"/>
                <a:gd name="T23" fmla="*/ 7 h 271"/>
                <a:gd name="T24" fmla="*/ 445 w 482"/>
                <a:gd name="T25" fmla="*/ 5 h 271"/>
                <a:gd name="T26" fmla="*/ 440 w 482"/>
                <a:gd name="T27" fmla="*/ 2 h 271"/>
                <a:gd name="T28" fmla="*/ 434 w 482"/>
                <a:gd name="T29" fmla="*/ 1 h 271"/>
                <a:gd name="T30" fmla="*/ 428 w 482"/>
                <a:gd name="T31" fmla="*/ 0 h 271"/>
                <a:gd name="T32" fmla="*/ 422 w 482"/>
                <a:gd name="T33" fmla="*/ 0 h 271"/>
                <a:gd name="T34" fmla="*/ 59 w 482"/>
                <a:gd name="T35" fmla="*/ 0 h 271"/>
                <a:gd name="T36" fmla="*/ 54 w 482"/>
                <a:gd name="T37" fmla="*/ 0 h 271"/>
                <a:gd name="T38" fmla="*/ 47 w 482"/>
                <a:gd name="T39" fmla="*/ 1 h 271"/>
                <a:gd name="T40" fmla="*/ 42 w 482"/>
                <a:gd name="T41" fmla="*/ 2 h 271"/>
                <a:gd name="T42" fmla="*/ 36 w 482"/>
                <a:gd name="T43" fmla="*/ 5 h 271"/>
                <a:gd name="T44" fmla="*/ 31 w 482"/>
                <a:gd name="T45" fmla="*/ 7 h 271"/>
                <a:gd name="T46" fmla="*/ 26 w 482"/>
                <a:gd name="T47" fmla="*/ 10 h 271"/>
                <a:gd name="T48" fmla="*/ 22 w 482"/>
                <a:gd name="T49" fmla="*/ 13 h 271"/>
                <a:gd name="T50" fmla="*/ 17 w 482"/>
                <a:gd name="T51" fmla="*/ 18 h 271"/>
                <a:gd name="T52" fmla="*/ 13 w 482"/>
                <a:gd name="T53" fmla="*/ 22 h 271"/>
                <a:gd name="T54" fmla="*/ 10 w 482"/>
                <a:gd name="T55" fmla="*/ 27 h 271"/>
                <a:gd name="T56" fmla="*/ 6 w 482"/>
                <a:gd name="T57" fmla="*/ 31 h 271"/>
                <a:gd name="T58" fmla="*/ 4 w 482"/>
                <a:gd name="T59" fmla="*/ 37 h 271"/>
                <a:gd name="T60" fmla="*/ 2 w 482"/>
                <a:gd name="T61" fmla="*/ 42 h 271"/>
                <a:gd name="T62" fmla="*/ 1 w 482"/>
                <a:gd name="T63" fmla="*/ 48 h 271"/>
                <a:gd name="T64" fmla="*/ 0 w 482"/>
                <a:gd name="T65" fmla="*/ 54 h 271"/>
                <a:gd name="T66" fmla="*/ 0 w 482"/>
                <a:gd name="T67" fmla="*/ 60 h 271"/>
                <a:gd name="T68" fmla="*/ 0 w 482"/>
                <a:gd name="T69" fmla="*/ 271 h 271"/>
                <a:gd name="T70" fmla="*/ 482 w 482"/>
                <a:gd name="T71" fmla="*/ 271 h 271"/>
                <a:gd name="T72" fmla="*/ 482 w 482"/>
                <a:gd name="T73" fmla="*/ 6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2" h="271">
                  <a:moveTo>
                    <a:pt x="482" y="60"/>
                  </a:moveTo>
                  <a:lnTo>
                    <a:pt x="482" y="54"/>
                  </a:lnTo>
                  <a:lnTo>
                    <a:pt x="481" y="48"/>
                  </a:lnTo>
                  <a:lnTo>
                    <a:pt x="480" y="42"/>
                  </a:lnTo>
                  <a:lnTo>
                    <a:pt x="478" y="37"/>
                  </a:lnTo>
                  <a:lnTo>
                    <a:pt x="475" y="31"/>
                  </a:lnTo>
                  <a:lnTo>
                    <a:pt x="472" y="27"/>
                  </a:lnTo>
                  <a:lnTo>
                    <a:pt x="469" y="22"/>
                  </a:lnTo>
                  <a:lnTo>
                    <a:pt x="464" y="18"/>
                  </a:lnTo>
                  <a:lnTo>
                    <a:pt x="460" y="13"/>
                  </a:lnTo>
                  <a:lnTo>
                    <a:pt x="455" y="10"/>
                  </a:lnTo>
                  <a:lnTo>
                    <a:pt x="451" y="7"/>
                  </a:lnTo>
                  <a:lnTo>
                    <a:pt x="445" y="5"/>
                  </a:lnTo>
                  <a:lnTo>
                    <a:pt x="440" y="2"/>
                  </a:lnTo>
                  <a:lnTo>
                    <a:pt x="434" y="1"/>
                  </a:lnTo>
                  <a:lnTo>
                    <a:pt x="428" y="0"/>
                  </a:lnTo>
                  <a:lnTo>
                    <a:pt x="422" y="0"/>
                  </a:lnTo>
                  <a:lnTo>
                    <a:pt x="59" y="0"/>
                  </a:lnTo>
                  <a:lnTo>
                    <a:pt x="54" y="0"/>
                  </a:lnTo>
                  <a:lnTo>
                    <a:pt x="47" y="1"/>
                  </a:lnTo>
                  <a:lnTo>
                    <a:pt x="42" y="2"/>
                  </a:lnTo>
                  <a:lnTo>
                    <a:pt x="36" y="5"/>
                  </a:lnTo>
                  <a:lnTo>
                    <a:pt x="31" y="7"/>
                  </a:lnTo>
                  <a:lnTo>
                    <a:pt x="26" y="10"/>
                  </a:lnTo>
                  <a:lnTo>
                    <a:pt x="22" y="13"/>
                  </a:lnTo>
                  <a:lnTo>
                    <a:pt x="17" y="18"/>
                  </a:lnTo>
                  <a:lnTo>
                    <a:pt x="13" y="22"/>
                  </a:lnTo>
                  <a:lnTo>
                    <a:pt x="10" y="27"/>
                  </a:lnTo>
                  <a:lnTo>
                    <a:pt x="6" y="31"/>
                  </a:lnTo>
                  <a:lnTo>
                    <a:pt x="4" y="37"/>
                  </a:lnTo>
                  <a:lnTo>
                    <a:pt x="2" y="42"/>
                  </a:lnTo>
                  <a:lnTo>
                    <a:pt x="1" y="48"/>
                  </a:lnTo>
                  <a:lnTo>
                    <a:pt x="0" y="54"/>
                  </a:lnTo>
                  <a:lnTo>
                    <a:pt x="0" y="60"/>
                  </a:lnTo>
                  <a:lnTo>
                    <a:pt x="0" y="271"/>
                  </a:lnTo>
                  <a:lnTo>
                    <a:pt x="482" y="271"/>
                  </a:lnTo>
                  <a:lnTo>
                    <a:pt x="48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1638">
              <a:extLst>
                <a:ext uri="{FF2B5EF4-FFF2-40B4-BE49-F238E27FC236}">
                  <a16:creationId xmlns:a16="http://schemas.microsoft.com/office/drawing/2014/main" id="{5D0B9E44-CEDA-4CF3-9A5D-7B50041824E8}"/>
                </a:ext>
              </a:extLst>
            </p:cNvPr>
            <p:cNvSpPr>
              <a:spLocks/>
            </p:cNvSpPr>
            <p:nvPr/>
          </p:nvSpPr>
          <p:spPr bwMode="auto">
            <a:xfrm>
              <a:off x="879475" y="5195888"/>
              <a:ext cx="153988" cy="19050"/>
            </a:xfrm>
            <a:custGeom>
              <a:avLst/>
              <a:gdLst>
                <a:gd name="T0" fmla="*/ 361 w 482"/>
                <a:gd name="T1" fmla="*/ 30 h 60"/>
                <a:gd name="T2" fmla="*/ 424 w 482"/>
                <a:gd name="T3" fmla="*/ 30 h 60"/>
                <a:gd name="T4" fmla="*/ 475 w 482"/>
                <a:gd name="T5" fmla="*/ 30 h 60"/>
                <a:gd name="T6" fmla="*/ 478 w 482"/>
                <a:gd name="T7" fmla="*/ 23 h 60"/>
                <a:gd name="T8" fmla="*/ 481 w 482"/>
                <a:gd name="T9" fmla="*/ 17 h 60"/>
                <a:gd name="T10" fmla="*/ 482 w 482"/>
                <a:gd name="T11" fmla="*/ 9 h 60"/>
                <a:gd name="T12" fmla="*/ 482 w 482"/>
                <a:gd name="T13" fmla="*/ 2 h 60"/>
                <a:gd name="T14" fmla="*/ 482 w 482"/>
                <a:gd name="T15" fmla="*/ 0 h 60"/>
                <a:gd name="T16" fmla="*/ 0 w 482"/>
                <a:gd name="T17" fmla="*/ 0 h 60"/>
                <a:gd name="T18" fmla="*/ 0 w 482"/>
                <a:gd name="T19" fmla="*/ 6 h 60"/>
                <a:gd name="T20" fmla="*/ 1 w 482"/>
                <a:gd name="T21" fmla="*/ 11 h 60"/>
                <a:gd name="T22" fmla="*/ 2 w 482"/>
                <a:gd name="T23" fmla="*/ 18 h 60"/>
                <a:gd name="T24" fmla="*/ 4 w 482"/>
                <a:gd name="T25" fmla="*/ 23 h 60"/>
                <a:gd name="T26" fmla="*/ 6 w 482"/>
                <a:gd name="T27" fmla="*/ 28 h 60"/>
                <a:gd name="T28" fmla="*/ 10 w 482"/>
                <a:gd name="T29" fmla="*/ 33 h 60"/>
                <a:gd name="T30" fmla="*/ 13 w 482"/>
                <a:gd name="T31" fmla="*/ 38 h 60"/>
                <a:gd name="T32" fmla="*/ 17 w 482"/>
                <a:gd name="T33" fmla="*/ 42 h 60"/>
                <a:gd name="T34" fmla="*/ 22 w 482"/>
                <a:gd name="T35" fmla="*/ 47 h 60"/>
                <a:gd name="T36" fmla="*/ 26 w 482"/>
                <a:gd name="T37" fmla="*/ 50 h 60"/>
                <a:gd name="T38" fmla="*/ 31 w 482"/>
                <a:gd name="T39" fmla="*/ 53 h 60"/>
                <a:gd name="T40" fmla="*/ 36 w 482"/>
                <a:gd name="T41" fmla="*/ 55 h 60"/>
                <a:gd name="T42" fmla="*/ 42 w 482"/>
                <a:gd name="T43" fmla="*/ 58 h 60"/>
                <a:gd name="T44" fmla="*/ 47 w 482"/>
                <a:gd name="T45" fmla="*/ 59 h 60"/>
                <a:gd name="T46" fmla="*/ 54 w 482"/>
                <a:gd name="T47" fmla="*/ 60 h 60"/>
                <a:gd name="T48" fmla="*/ 59 w 482"/>
                <a:gd name="T49" fmla="*/ 60 h 60"/>
                <a:gd name="T50" fmla="*/ 282 w 482"/>
                <a:gd name="T51" fmla="*/ 60 h 60"/>
                <a:gd name="T52" fmla="*/ 291 w 482"/>
                <a:gd name="T53" fmla="*/ 53 h 60"/>
                <a:gd name="T54" fmla="*/ 299 w 482"/>
                <a:gd name="T55" fmla="*/ 48 h 60"/>
                <a:gd name="T56" fmla="*/ 308 w 482"/>
                <a:gd name="T57" fmla="*/ 42 h 60"/>
                <a:gd name="T58" fmla="*/ 318 w 482"/>
                <a:gd name="T59" fmla="*/ 38 h 60"/>
                <a:gd name="T60" fmla="*/ 328 w 482"/>
                <a:gd name="T61" fmla="*/ 34 h 60"/>
                <a:gd name="T62" fmla="*/ 339 w 482"/>
                <a:gd name="T63" fmla="*/ 32 h 60"/>
                <a:gd name="T64" fmla="*/ 350 w 482"/>
                <a:gd name="T65" fmla="*/ 30 h 60"/>
                <a:gd name="T66" fmla="*/ 361 w 482"/>
                <a:gd name="T6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2" h="60">
                  <a:moveTo>
                    <a:pt x="361" y="30"/>
                  </a:moveTo>
                  <a:lnTo>
                    <a:pt x="424" y="30"/>
                  </a:lnTo>
                  <a:lnTo>
                    <a:pt x="475" y="30"/>
                  </a:lnTo>
                  <a:lnTo>
                    <a:pt x="478" y="23"/>
                  </a:lnTo>
                  <a:lnTo>
                    <a:pt x="481" y="17"/>
                  </a:lnTo>
                  <a:lnTo>
                    <a:pt x="482" y="9"/>
                  </a:lnTo>
                  <a:lnTo>
                    <a:pt x="482" y="2"/>
                  </a:lnTo>
                  <a:lnTo>
                    <a:pt x="482" y="0"/>
                  </a:lnTo>
                  <a:lnTo>
                    <a:pt x="0" y="0"/>
                  </a:lnTo>
                  <a:lnTo>
                    <a:pt x="0" y="6"/>
                  </a:lnTo>
                  <a:lnTo>
                    <a:pt x="1" y="11"/>
                  </a:lnTo>
                  <a:lnTo>
                    <a:pt x="2" y="18"/>
                  </a:lnTo>
                  <a:lnTo>
                    <a:pt x="4" y="23"/>
                  </a:lnTo>
                  <a:lnTo>
                    <a:pt x="6" y="28"/>
                  </a:lnTo>
                  <a:lnTo>
                    <a:pt x="10" y="33"/>
                  </a:lnTo>
                  <a:lnTo>
                    <a:pt x="13" y="38"/>
                  </a:lnTo>
                  <a:lnTo>
                    <a:pt x="17" y="42"/>
                  </a:lnTo>
                  <a:lnTo>
                    <a:pt x="22" y="47"/>
                  </a:lnTo>
                  <a:lnTo>
                    <a:pt x="26" y="50"/>
                  </a:lnTo>
                  <a:lnTo>
                    <a:pt x="31" y="53"/>
                  </a:lnTo>
                  <a:lnTo>
                    <a:pt x="36" y="55"/>
                  </a:lnTo>
                  <a:lnTo>
                    <a:pt x="42" y="58"/>
                  </a:lnTo>
                  <a:lnTo>
                    <a:pt x="47" y="59"/>
                  </a:lnTo>
                  <a:lnTo>
                    <a:pt x="54" y="60"/>
                  </a:lnTo>
                  <a:lnTo>
                    <a:pt x="59" y="60"/>
                  </a:lnTo>
                  <a:lnTo>
                    <a:pt x="282" y="60"/>
                  </a:lnTo>
                  <a:lnTo>
                    <a:pt x="291" y="53"/>
                  </a:lnTo>
                  <a:lnTo>
                    <a:pt x="299" y="48"/>
                  </a:lnTo>
                  <a:lnTo>
                    <a:pt x="308" y="42"/>
                  </a:lnTo>
                  <a:lnTo>
                    <a:pt x="318" y="38"/>
                  </a:lnTo>
                  <a:lnTo>
                    <a:pt x="328" y="34"/>
                  </a:lnTo>
                  <a:lnTo>
                    <a:pt x="339" y="32"/>
                  </a:lnTo>
                  <a:lnTo>
                    <a:pt x="350" y="30"/>
                  </a:lnTo>
                  <a:lnTo>
                    <a:pt x="36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1639">
              <a:extLst>
                <a:ext uri="{FF2B5EF4-FFF2-40B4-BE49-F238E27FC236}">
                  <a16:creationId xmlns:a16="http://schemas.microsoft.com/office/drawing/2014/main" id="{C7A85CC9-D57E-40E9-9FB0-043DF7B8537D}"/>
                </a:ext>
              </a:extLst>
            </p:cNvPr>
            <p:cNvSpPr>
              <a:spLocks/>
            </p:cNvSpPr>
            <p:nvPr/>
          </p:nvSpPr>
          <p:spPr bwMode="auto">
            <a:xfrm>
              <a:off x="965200" y="5214938"/>
              <a:ext cx="201613" cy="106363"/>
            </a:xfrm>
            <a:custGeom>
              <a:avLst/>
              <a:gdLst>
                <a:gd name="T0" fmla="*/ 543 w 633"/>
                <a:gd name="T1" fmla="*/ 0 h 332"/>
                <a:gd name="T2" fmla="*/ 153 w 633"/>
                <a:gd name="T3" fmla="*/ 0 h 332"/>
                <a:gd name="T4" fmla="*/ 90 w 633"/>
                <a:gd name="T5" fmla="*/ 0 h 332"/>
                <a:gd name="T6" fmla="*/ 82 w 633"/>
                <a:gd name="T7" fmla="*/ 1 h 332"/>
                <a:gd name="T8" fmla="*/ 73 w 633"/>
                <a:gd name="T9" fmla="*/ 2 h 332"/>
                <a:gd name="T10" fmla="*/ 64 w 633"/>
                <a:gd name="T11" fmla="*/ 4 h 332"/>
                <a:gd name="T12" fmla="*/ 55 w 633"/>
                <a:gd name="T13" fmla="*/ 8 h 332"/>
                <a:gd name="T14" fmla="*/ 47 w 633"/>
                <a:gd name="T15" fmla="*/ 11 h 332"/>
                <a:gd name="T16" fmla="*/ 40 w 633"/>
                <a:gd name="T17" fmla="*/ 15 h 332"/>
                <a:gd name="T18" fmla="*/ 33 w 633"/>
                <a:gd name="T19" fmla="*/ 21 h 332"/>
                <a:gd name="T20" fmla="*/ 26 w 633"/>
                <a:gd name="T21" fmla="*/ 26 h 332"/>
                <a:gd name="T22" fmla="*/ 21 w 633"/>
                <a:gd name="T23" fmla="*/ 33 h 332"/>
                <a:gd name="T24" fmla="*/ 15 w 633"/>
                <a:gd name="T25" fmla="*/ 40 h 332"/>
                <a:gd name="T26" fmla="*/ 11 w 633"/>
                <a:gd name="T27" fmla="*/ 47 h 332"/>
                <a:gd name="T28" fmla="*/ 7 w 633"/>
                <a:gd name="T29" fmla="*/ 55 h 332"/>
                <a:gd name="T30" fmla="*/ 4 w 633"/>
                <a:gd name="T31" fmla="*/ 64 h 332"/>
                <a:gd name="T32" fmla="*/ 2 w 633"/>
                <a:gd name="T33" fmla="*/ 72 h 332"/>
                <a:gd name="T34" fmla="*/ 1 w 633"/>
                <a:gd name="T35" fmla="*/ 82 h 332"/>
                <a:gd name="T36" fmla="*/ 0 w 633"/>
                <a:gd name="T37" fmla="*/ 91 h 332"/>
                <a:gd name="T38" fmla="*/ 0 w 633"/>
                <a:gd name="T39" fmla="*/ 332 h 332"/>
                <a:gd name="T40" fmla="*/ 633 w 633"/>
                <a:gd name="T41" fmla="*/ 332 h 332"/>
                <a:gd name="T42" fmla="*/ 633 w 633"/>
                <a:gd name="T43" fmla="*/ 91 h 332"/>
                <a:gd name="T44" fmla="*/ 633 w 633"/>
                <a:gd name="T45" fmla="*/ 82 h 332"/>
                <a:gd name="T46" fmla="*/ 632 w 633"/>
                <a:gd name="T47" fmla="*/ 72 h 332"/>
                <a:gd name="T48" fmla="*/ 630 w 633"/>
                <a:gd name="T49" fmla="*/ 64 h 332"/>
                <a:gd name="T50" fmla="*/ 627 w 633"/>
                <a:gd name="T51" fmla="*/ 55 h 332"/>
                <a:gd name="T52" fmla="*/ 622 w 633"/>
                <a:gd name="T53" fmla="*/ 47 h 332"/>
                <a:gd name="T54" fmla="*/ 618 w 633"/>
                <a:gd name="T55" fmla="*/ 40 h 332"/>
                <a:gd name="T56" fmla="*/ 614 w 633"/>
                <a:gd name="T57" fmla="*/ 33 h 332"/>
                <a:gd name="T58" fmla="*/ 607 w 633"/>
                <a:gd name="T59" fmla="*/ 26 h 332"/>
                <a:gd name="T60" fmla="*/ 600 w 633"/>
                <a:gd name="T61" fmla="*/ 21 h 332"/>
                <a:gd name="T62" fmla="*/ 594 w 633"/>
                <a:gd name="T63" fmla="*/ 15 h 332"/>
                <a:gd name="T64" fmla="*/ 586 w 633"/>
                <a:gd name="T65" fmla="*/ 11 h 332"/>
                <a:gd name="T66" fmla="*/ 578 w 633"/>
                <a:gd name="T67" fmla="*/ 8 h 332"/>
                <a:gd name="T68" fmla="*/ 570 w 633"/>
                <a:gd name="T69" fmla="*/ 4 h 332"/>
                <a:gd name="T70" fmla="*/ 562 w 633"/>
                <a:gd name="T71" fmla="*/ 2 h 332"/>
                <a:gd name="T72" fmla="*/ 553 w 633"/>
                <a:gd name="T73" fmla="*/ 1 h 332"/>
                <a:gd name="T74" fmla="*/ 543 w 633"/>
                <a:gd name="T75"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332">
                  <a:moveTo>
                    <a:pt x="543" y="0"/>
                  </a:moveTo>
                  <a:lnTo>
                    <a:pt x="153" y="0"/>
                  </a:lnTo>
                  <a:lnTo>
                    <a:pt x="90" y="0"/>
                  </a:lnTo>
                  <a:lnTo>
                    <a:pt x="82" y="1"/>
                  </a:lnTo>
                  <a:lnTo>
                    <a:pt x="73" y="2"/>
                  </a:lnTo>
                  <a:lnTo>
                    <a:pt x="64" y="4"/>
                  </a:lnTo>
                  <a:lnTo>
                    <a:pt x="55" y="8"/>
                  </a:lnTo>
                  <a:lnTo>
                    <a:pt x="47" y="11"/>
                  </a:lnTo>
                  <a:lnTo>
                    <a:pt x="40" y="15"/>
                  </a:lnTo>
                  <a:lnTo>
                    <a:pt x="33" y="21"/>
                  </a:lnTo>
                  <a:lnTo>
                    <a:pt x="26" y="26"/>
                  </a:lnTo>
                  <a:lnTo>
                    <a:pt x="21" y="33"/>
                  </a:lnTo>
                  <a:lnTo>
                    <a:pt x="15" y="40"/>
                  </a:lnTo>
                  <a:lnTo>
                    <a:pt x="11" y="47"/>
                  </a:lnTo>
                  <a:lnTo>
                    <a:pt x="7" y="55"/>
                  </a:lnTo>
                  <a:lnTo>
                    <a:pt x="4" y="64"/>
                  </a:lnTo>
                  <a:lnTo>
                    <a:pt x="2" y="72"/>
                  </a:lnTo>
                  <a:lnTo>
                    <a:pt x="1" y="82"/>
                  </a:lnTo>
                  <a:lnTo>
                    <a:pt x="0" y="91"/>
                  </a:lnTo>
                  <a:lnTo>
                    <a:pt x="0" y="332"/>
                  </a:lnTo>
                  <a:lnTo>
                    <a:pt x="633" y="332"/>
                  </a:lnTo>
                  <a:lnTo>
                    <a:pt x="633" y="91"/>
                  </a:lnTo>
                  <a:lnTo>
                    <a:pt x="633" y="82"/>
                  </a:lnTo>
                  <a:lnTo>
                    <a:pt x="632" y="72"/>
                  </a:lnTo>
                  <a:lnTo>
                    <a:pt x="630" y="64"/>
                  </a:lnTo>
                  <a:lnTo>
                    <a:pt x="627" y="55"/>
                  </a:lnTo>
                  <a:lnTo>
                    <a:pt x="622" y="47"/>
                  </a:lnTo>
                  <a:lnTo>
                    <a:pt x="618" y="40"/>
                  </a:lnTo>
                  <a:lnTo>
                    <a:pt x="614" y="33"/>
                  </a:lnTo>
                  <a:lnTo>
                    <a:pt x="607" y="26"/>
                  </a:lnTo>
                  <a:lnTo>
                    <a:pt x="600" y="21"/>
                  </a:lnTo>
                  <a:lnTo>
                    <a:pt x="594" y="15"/>
                  </a:lnTo>
                  <a:lnTo>
                    <a:pt x="586" y="11"/>
                  </a:lnTo>
                  <a:lnTo>
                    <a:pt x="578" y="8"/>
                  </a:lnTo>
                  <a:lnTo>
                    <a:pt x="570" y="4"/>
                  </a:lnTo>
                  <a:lnTo>
                    <a:pt x="562" y="2"/>
                  </a:lnTo>
                  <a:lnTo>
                    <a:pt x="553" y="1"/>
                  </a:lnTo>
                  <a:lnTo>
                    <a:pt x="5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1640">
              <a:extLst>
                <a:ext uri="{FF2B5EF4-FFF2-40B4-BE49-F238E27FC236}">
                  <a16:creationId xmlns:a16="http://schemas.microsoft.com/office/drawing/2014/main" id="{19AE640F-2CFE-49F9-B281-7990BE076C8B}"/>
                </a:ext>
              </a:extLst>
            </p:cNvPr>
            <p:cNvSpPr>
              <a:spLocks noEditPoints="1"/>
            </p:cNvSpPr>
            <p:nvPr/>
          </p:nvSpPr>
          <p:spPr bwMode="auto">
            <a:xfrm>
              <a:off x="965200" y="5330825"/>
              <a:ext cx="201613" cy="57150"/>
            </a:xfrm>
            <a:custGeom>
              <a:avLst/>
              <a:gdLst>
                <a:gd name="T0" fmla="*/ 322 w 633"/>
                <a:gd name="T1" fmla="*/ 23 h 181"/>
                <a:gd name="T2" fmla="*/ 329 w 633"/>
                <a:gd name="T3" fmla="*/ 26 h 181"/>
                <a:gd name="T4" fmla="*/ 336 w 633"/>
                <a:gd name="T5" fmla="*/ 33 h 181"/>
                <a:gd name="T6" fmla="*/ 339 w 633"/>
                <a:gd name="T7" fmla="*/ 41 h 181"/>
                <a:gd name="T8" fmla="*/ 339 w 633"/>
                <a:gd name="T9" fmla="*/ 51 h 181"/>
                <a:gd name="T10" fmla="*/ 336 w 633"/>
                <a:gd name="T11" fmla="*/ 58 h 181"/>
                <a:gd name="T12" fmla="*/ 329 w 633"/>
                <a:gd name="T13" fmla="*/ 64 h 181"/>
                <a:gd name="T14" fmla="*/ 322 w 633"/>
                <a:gd name="T15" fmla="*/ 67 h 181"/>
                <a:gd name="T16" fmla="*/ 313 w 633"/>
                <a:gd name="T17" fmla="*/ 67 h 181"/>
                <a:gd name="T18" fmla="*/ 304 w 633"/>
                <a:gd name="T19" fmla="*/ 64 h 181"/>
                <a:gd name="T20" fmla="*/ 298 w 633"/>
                <a:gd name="T21" fmla="*/ 58 h 181"/>
                <a:gd name="T22" fmla="*/ 295 w 633"/>
                <a:gd name="T23" fmla="*/ 51 h 181"/>
                <a:gd name="T24" fmla="*/ 295 w 633"/>
                <a:gd name="T25" fmla="*/ 41 h 181"/>
                <a:gd name="T26" fmla="*/ 298 w 633"/>
                <a:gd name="T27" fmla="*/ 33 h 181"/>
                <a:gd name="T28" fmla="*/ 304 w 633"/>
                <a:gd name="T29" fmla="*/ 26 h 181"/>
                <a:gd name="T30" fmla="*/ 313 w 633"/>
                <a:gd name="T31" fmla="*/ 23 h 181"/>
                <a:gd name="T32" fmla="*/ 0 w 633"/>
                <a:gd name="T33" fmla="*/ 31 h 181"/>
                <a:gd name="T34" fmla="*/ 2 w 633"/>
                <a:gd name="T35" fmla="*/ 48 h 181"/>
                <a:gd name="T36" fmla="*/ 7 w 633"/>
                <a:gd name="T37" fmla="*/ 66 h 181"/>
                <a:gd name="T38" fmla="*/ 15 w 633"/>
                <a:gd name="T39" fmla="*/ 80 h 181"/>
                <a:gd name="T40" fmla="*/ 26 w 633"/>
                <a:gd name="T41" fmla="*/ 95 h 181"/>
                <a:gd name="T42" fmla="*/ 40 w 633"/>
                <a:gd name="T43" fmla="*/ 106 h 181"/>
                <a:gd name="T44" fmla="*/ 55 w 633"/>
                <a:gd name="T45" fmla="*/ 114 h 181"/>
                <a:gd name="T46" fmla="*/ 73 w 633"/>
                <a:gd name="T47" fmla="*/ 119 h 181"/>
                <a:gd name="T48" fmla="*/ 90 w 633"/>
                <a:gd name="T49" fmla="*/ 121 h 181"/>
                <a:gd name="T50" fmla="*/ 302 w 633"/>
                <a:gd name="T51" fmla="*/ 151 h 181"/>
                <a:gd name="T52" fmla="*/ 163 w 633"/>
                <a:gd name="T53" fmla="*/ 151 h 181"/>
                <a:gd name="T54" fmla="*/ 158 w 633"/>
                <a:gd name="T55" fmla="*/ 153 h 181"/>
                <a:gd name="T56" fmla="*/ 153 w 633"/>
                <a:gd name="T57" fmla="*/ 158 h 181"/>
                <a:gd name="T58" fmla="*/ 151 w 633"/>
                <a:gd name="T59" fmla="*/ 163 h 181"/>
                <a:gd name="T60" fmla="*/ 151 w 633"/>
                <a:gd name="T61" fmla="*/ 169 h 181"/>
                <a:gd name="T62" fmla="*/ 153 w 633"/>
                <a:gd name="T63" fmla="*/ 174 h 181"/>
                <a:gd name="T64" fmla="*/ 158 w 633"/>
                <a:gd name="T65" fmla="*/ 179 h 181"/>
                <a:gd name="T66" fmla="*/ 163 w 633"/>
                <a:gd name="T67" fmla="*/ 181 h 181"/>
                <a:gd name="T68" fmla="*/ 468 w 633"/>
                <a:gd name="T69" fmla="*/ 181 h 181"/>
                <a:gd name="T70" fmla="*/ 474 w 633"/>
                <a:gd name="T71" fmla="*/ 180 h 181"/>
                <a:gd name="T72" fmla="*/ 479 w 633"/>
                <a:gd name="T73" fmla="*/ 177 h 181"/>
                <a:gd name="T74" fmla="*/ 482 w 633"/>
                <a:gd name="T75" fmla="*/ 172 h 181"/>
                <a:gd name="T76" fmla="*/ 483 w 633"/>
                <a:gd name="T77" fmla="*/ 167 h 181"/>
                <a:gd name="T78" fmla="*/ 482 w 633"/>
                <a:gd name="T79" fmla="*/ 160 h 181"/>
                <a:gd name="T80" fmla="*/ 479 w 633"/>
                <a:gd name="T81" fmla="*/ 156 h 181"/>
                <a:gd name="T82" fmla="*/ 474 w 633"/>
                <a:gd name="T83" fmla="*/ 152 h 181"/>
                <a:gd name="T84" fmla="*/ 468 w 633"/>
                <a:gd name="T85" fmla="*/ 151 h 181"/>
                <a:gd name="T86" fmla="*/ 332 w 633"/>
                <a:gd name="T87" fmla="*/ 121 h 181"/>
                <a:gd name="T88" fmla="*/ 553 w 633"/>
                <a:gd name="T89" fmla="*/ 120 h 181"/>
                <a:gd name="T90" fmla="*/ 570 w 633"/>
                <a:gd name="T91" fmla="*/ 117 h 181"/>
                <a:gd name="T92" fmla="*/ 586 w 633"/>
                <a:gd name="T93" fmla="*/ 110 h 181"/>
                <a:gd name="T94" fmla="*/ 600 w 633"/>
                <a:gd name="T95" fmla="*/ 100 h 181"/>
                <a:gd name="T96" fmla="*/ 614 w 633"/>
                <a:gd name="T97" fmla="*/ 88 h 181"/>
                <a:gd name="T98" fmla="*/ 622 w 633"/>
                <a:gd name="T99" fmla="*/ 74 h 181"/>
                <a:gd name="T100" fmla="*/ 630 w 633"/>
                <a:gd name="T101" fmla="*/ 57 h 181"/>
                <a:gd name="T102" fmla="*/ 633 w 633"/>
                <a:gd name="T103" fmla="*/ 39 h 181"/>
                <a:gd name="T104" fmla="*/ 633 w 633"/>
                <a:gd name="T105" fmla="*/ 0 h 181"/>
                <a:gd name="T106" fmla="*/ 0 w 633"/>
                <a:gd name="T107" fmla="*/ 3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3" h="181">
                  <a:moveTo>
                    <a:pt x="317" y="23"/>
                  </a:moveTo>
                  <a:lnTo>
                    <a:pt x="322" y="23"/>
                  </a:lnTo>
                  <a:lnTo>
                    <a:pt x="326" y="25"/>
                  </a:lnTo>
                  <a:lnTo>
                    <a:pt x="329" y="26"/>
                  </a:lnTo>
                  <a:lnTo>
                    <a:pt x="333" y="30"/>
                  </a:lnTo>
                  <a:lnTo>
                    <a:pt x="336" y="33"/>
                  </a:lnTo>
                  <a:lnTo>
                    <a:pt x="338" y="36"/>
                  </a:lnTo>
                  <a:lnTo>
                    <a:pt x="339" y="41"/>
                  </a:lnTo>
                  <a:lnTo>
                    <a:pt x="339" y="45"/>
                  </a:lnTo>
                  <a:lnTo>
                    <a:pt x="339" y="51"/>
                  </a:lnTo>
                  <a:lnTo>
                    <a:pt x="338" y="54"/>
                  </a:lnTo>
                  <a:lnTo>
                    <a:pt x="336" y="58"/>
                  </a:lnTo>
                  <a:lnTo>
                    <a:pt x="333" y="62"/>
                  </a:lnTo>
                  <a:lnTo>
                    <a:pt x="329" y="64"/>
                  </a:lnTo>
                  <a:lnTo>
                    <a:pt x="326" y="66"/>
                  </a:lnTo>
                  <a:lnTo>
                    <a:pt x="322" y="67"/>
                  </a:lnTo>
                  <a:lnTo>
                    <a:pt x="317" y="68"/>
                  </a:lnTo>
                  <a:lnTo>
                    <a:pt x="313" y="67"/>
                  </a:lnTo>
                  <a:lnTo>
                    <a:pt x="308" y="66"/>
                  </a:lnTo>
                  <a:lnTo>
                    <a:pt x="304" y="64"/>
                  </a:lnTo>
                  <a:lnTo>
                    <a:pt x="301" y="62"/>
                  </a:lnTo>
                  <a:lnTo>
                    <a:pt x="298" y="58"/>
                  </a:lnTo>
                  <a:lnTo>
                    <a:pt x="296" y="54"/>
                  </a:lnTo>
                  <a:lnTo>
                    <a:pt x="295" y="51"/>
                  </a:lnTo>
                  <a:lnTo>
                    <a:pt x="294" y="45"/>
                  </a:lnTo>
                  <a:lnTo>
                    <a:pt x="295" y="41"/>
                  </a:lnTo>
                  <a:lnTo>
                    <a:pt x="296" y="36"/>
                  </a:lnTo>
                  <a:lnTo>
                    <a:pt x="298" y="33"/>
                  </a:lnTo>
                  <a:lnTo>
                    <a:pt x="301" y="30"/>
                  </a:lnTo>
                  <a:lnTo>
                    <a:pt x="304" y="26"/>
                  </a:lnTo>
                  <a:lnTo>
                    <a:pt x="308" y="25"/>
                  </a:lnTo>
                  <a:lnTo>
                    <a:pt x="313" y="23"/>
                  </a:lnTo>
                  <a:lnTo>
                    <a:pt x="317" y="23"/>
                  </a:lnTo>
                  <a:close/>
                  <a:moveTo>
                    <a:pt x="0" y="31"/>
                  </a:moveTo>
                  <a:lnTo>
                    <a:pt x="1" y="39"/>
                  </a:lnTo>
                  <a:lnTo>
                    <a:pt x="2" y="48"/>
                  </a:lnTo>
                  <a:lnTo>
                    <a:pt x="4" y="57"/>
                  </a:lnTo>
                  <a:lnTo>
                    <a:pt x="7" y="66"/>
                  </a:lnTo>
                  <a:lnTo>
                    <a:pt x="11" y="74"/>
                  </a:lnTo>
                  <a:lnTo>
                    <a:pt x="15" y="80"/>
                  </a:lnTo>
                  <a:lnTo>
                    <a:pt x="21" y="88"/>
                  </a:lnTo>
                  <a:lnTo>
                    <a:pt x="26" y="95"/>
                  </a:lnTo>
                  <a:lnTo>
                    <a:pt x="33" y="100"/>
                  </a:lnTo>
                  <a:lnTo>
                    <a:pt x="40" y="106"/>
                  </a:lnTo>
                  <a:lnTo>
                    <a:pt x="47" y="110"/>
                  </a:lnTo>
                  <a:lnTo>
                    <a:pt x="55" y="114"/>
                  </a:lnTo>
                  <a:lnTo>
                    <a:pt x="64" y="117"/>
                  </a:lnTo>
                  <a:lnTo>
                    <a:pt x="73" y="119"/>
                  </a:lnTo>
                  <a:lnTo>
                    <a:pt x="82" y="120"/>
                  </a:lnTo>
                  <a:lnTo>
                    <a:pt x="90" y="121"/>
                  </a:lnTo>
                  <a:lnTo>
                    <a:pt x="302" y="121"/>
                  </a:lnTo>
                  <a:lnTo>
                    <a:pt x="302" y="151"/>
                  </a:lnTo>
                  <a:lnTo>
                    <a:pt x="166" y="151"/>
                  </a:lnTo>
                  <a:lnTo>
                    <a:pt x="163" y="151"/>
                  </a:lnTo>
                  <a:lnTo>
                    <a:pt x="160" y="152"/>
                  </a:lnTo>
                  <a:lnTo>
                    <a:pt x="158" y="153"/>
                  </a:lnTo>
                  <a:lnTo>
                    <a:pt x="156" y="156"/>
                  </a:lnTo>
                  <a:lnTo>
                    <a:pt x="153" y="158"/>
                  </a:lnTo>
                  <a:lnTo>
                    <a:pt x="152" y="160"/>
                  </a:lnTo>
                  <a:lnTo>
                    <a:pt x="151" y="163"/>
                  </a:lnTo>
                  <a:lnTo>
                    <a:pt x="151" y="167"/>
                  </a:lnTo>
                  <a:lnTo>
                    <a:pt x="151" y="169"/>
                  </a:lnTo>
                  <a:lnTo>
                    <a:pt x="152" y="172"/>
                  </a:lnTo>
                  <a:lnTo>
                    <a:pt x="153" y="174"/>
                  </a:lnTo>
                  <a:lnTo>
                    <a:pt x="156" y="177"/>
                  </a:lnTo>
                  <a:lnTo>
                    <a:pt x="158" y="179"/>
                  </a:lnTo>
                  <a:lnTo>
                    <a:pt x="160" y="180"/>
                  </a:lnTo>
                  <a:lnTo>
                    <a:pt x="163" y="181"/>
                  </a:lnTo>
                  <a:lnTo>
                    <a:pt x="166" y="181"/>
                  </a:lnTo>
                  <a:lnTo>
                    <a:pt x="468" y="181"/>
                  </a:lnTo>
                  <a:lnTo>
                    <a:pt x="471" y="181"/>
                  </a:lnTo>
                  <a:lnTo>
                    <a:pt x="474" y="180"/>
                  </a:lnTo>
                  <a:lnTo>
                    <a:pt x="476" y="179"/>
                  </a:lnTo>
                  <a:lnTo>
                    <a:pt x="479" y="177"/>
                  </a:lnTo>
                  <a:lnTo>
                    <a:pt x="481" y="174"/>
                  </a:lnTo>
                  <a:lnTo>
                    <a:pt x="482" y="172"/>
                  </a:lnTo>
                  <a:lnTo>
                    <a:pt x="483" y="169"/>
                  </a:lnTo>
                  <a:lnTo>
                    <a:pt x="483" y="167"/>
                  </a:lnTo>
                  <a:lnTo>
                    <a:pt x="483" y="163"/>
                  </a:lnTo>
                  <a:lnTo>
                    <a:pt x="482" y="160"/>
                  </a:lnTo>
                  <a:lnTo>
                    <a:pt x="481" y="158"/>
                  </a:lnTo>
                  <a:lnTo>
                    <a:pt x="479" y="156"/>
                  </a:lnTo>
                  <a:lnTo>
                    <a:pt x="476" y="153"/>
                  </a:lnTo>
                  <a:lnTo>
                    <a:pt x="474" y="152"/>
                  </a:lnTo>
                  <a:lnTo>
                    <a:pt x="471" y="151"/>
                  </a:lnTo>
                  <a:lnTo>
                    <a:pt x="468" y="151"/>
                  </a:lnTo>
                  <a:lnTo>
                    <a:pt x="332" y="151"/>
                  </a:lnTo>
                  <a:lnTo>
                    <a:pt x="332" y="121"/>
                  </a:lnTo>
                  <a:lnTo>
                    <a:pt x="543" y="121"/>
                  </a:lnTo>
                  <a:lnTo>
                    <a:pt x="553" y="120"/>
                  </a:lnTo>
                  <a:lnTo>
                    <a:pt x="562" y="119"/>
                  </a:lnTo>
                  <a:lnTo>
                    <a:pt x="570" y="117"/>
                  </a:lnTo>
                  <a:lnTo>
                    <a:pt x="578" y="114"/>
                  </a:lnTo>
                  <a:lnTo>
                    <a:pt x="586" y="110"/>
                  </a:lnTo>
                  <a:lnTo>
                    <a:pt x="594" y="106"/>
                  </a:lnTo>
                  <a:lnTo>
                    <a:pt x="600" y="100"/>
                  </a:lnTo>
                  <a:lnTo>
                    <a:pt x="607" y="95"/>
                  </a:lnTo>
                  <a:lnTo>
                    <a:pt x="614" y="88"/>
                  </a:lnTo>
                  <a:lnTo>
                    <a:pt x="618" y="80"/>
                  </a:lnTo>
                  <a:lnTo>
                    <a:pt x="622" y="74"/>
                  </a:lnTo>
                  <a:lnTo>
                    <a:pt x="627" y="66"/>
                  </a:lnTo>
                  <a:lnTo>
                    <a:pt x="630" y="57"/>
                  </a:lnTo>
                  <a:lnTo>
                    <a:pt x="632" y="48"/>
                  </a:lnTo>
                  <a:lnTo>
                    <a:pt x="633" y="39"/>
                  </a:lnTo>
                  <a:lnTo>
                    <a:pt x="633" y="31"/>
                  </a:lnTo>
                  <a:lnTo>
                    <a:pt x="633" y="0"/>
                  </a:lnTo>
                  <a:lnTo>
                    <a:pt x="0" y="0"/>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887579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zigZag">
          <a:fgClr>
            <a:schemeClr val="accent3">
              <a:lumMod val="75000"/>
            </a:schemeClr>
          </a:fgClr>
          <a:bgClr>
            <a:schemeClr val="accent3">
              <a:lumMod val="50000"/>
            </a:schemeClr>
          </a:bgClr>
        </a:patt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2A21665-C64F-4BDA-B2DE-442D70605718}"/>
              </a:ext>
              <a:ext uri="{C183D7F6-B498-43B3-948B-1728B52AA6E4}">
                <adec:decorative xmlns:adec="http://schemas.microsoft.com/office/drawing/2017/decorative" val="1"/>
              </a:ext>
            </a:extLst>
          </p:cNvPr>
          <p:cNvGrpSpPr/>
          <p:nvPr/>
        </p:nvGrpSpPr>
        <p:grpSpPr>
          <a:xfrm>
            <a:off x="4325258" y="1544068"/>
            <a:ext cx="3541486" cy="3769865"/>
            <a:chOff x="4325258" y="1229517"/>
            <a:chExt cx="3541486" cy="3769865"/>
          </a:xfrm>
        </p:grpSpPr>
        <p:sp>
          <p:nvSpPr>
            <p:cNvPr id="12" name="Diamond 11">
              <a:extLst>
                <a:ext uri="{FF2B5EF4-FFF2-40B4-BE49-F238E27FC236}">
                  <a16:creationId xmlns:a16="http://schemas.microsoft.com/office/drawing/2014/main" id="{7DC8B409-5FAC-4539-B25A-26BE925A48AF}"/>
                </a:ext>
              </a:extLst>
            </p:cNvPr>
            <p:cNvSpPr/>
            <p:nvPr/>
          </p:nvSpPr>
          <p:spPr>
            <a:xfrm>
              <a:off x="4792319" y="2392018"/>
              <a:ext cx="2607364" cy="2607364"/>
            </a:xfrm>
            <a:prstGeom prst="diamond">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iamond 12">
              <a:extLst>
                <a:ext uri="{FF2B5EF4-FFF2-40B4-BE49-F238E27FC236}">
                  <a16:creationId xmlns:a16="http://schemas.microsoft.com/office/drawing/2014/main" id="{91498E2F-539C-46D3-AF7C-BB1DAE76B114}"/>
                </a:ext>
              </a:extLst>
            </p:cNvPr>
            <p:cNvSpPr/>
            <p:nvPr/>
          </p:nvSpPr>
          <p:spPr>
            <a:xfrm>
              <a:off x="4325258" y="1229517"/>
              <a:ext cx="3541486" cy="3541486"/>
            </a:xfrm>
            <a:prstGeom prst="diamond">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itle 1">
            <a:extLst>
              <a:ext uri="{FF2B5EF4-FFF2-40B4-BE49-F238E27FC236}">
                <a16:creationId xmlns:a16="http://schemas.microsoft.com/office/drawing/2014/main" id="{FA061601-468D-486D-B8EE-42BD1BE3ADCC}"/>
              </a:ext>
            </a:extLst>
          </p:cNvPr>
          <p:cNvSpPr>
            <a:spLocks noGrp="1"/>
          </p:cNvSpPr>
          <p:nvPr>
            <p:ph type="ctrTitle"/>
          </p:nvPr>
        </p:nvSpPr>
        <p:spPr>
          <a:xfrm>
            <a:off x="1524000" y="2930403"/>
            <a:ext cx="9144000" cy="997196"/>
          </a:xfrm>
        </p:spPr>
        <p:txBody>
          <a:bodyPr lIns="0" tIns="0" rIns="0" bIns="0" anchor="ctr">
            <a:spAutoFit/>
          </a:bodyPr>
          <a:lstStyle/>
          <a:p>
            <a:r>
              <a:rPr lang="en-US" sz="7200" b="1" dirty="0">
                <a:solidFill>
                  <a:schemeClr val="bg1"/>
                </a:solidFill>
              </a:rPr>
              <a:t>Thank You</a:t>
            </a:r>
            <a:endParaRPr lang="en-US" sz="7200" dirty="0">
              <a:solidFill>
                <a:schemeClr val="accent4"/>
              </a:solidFill>
            </a:endParaRPr>
          </a:p>
        </p:txBody>
      </p:sp>
      <p:sp>
        <p:nvSpPr>
          <p:cNvPr id="2" name="TextBox 1">
            <a:extLst>
              <a:ext uri="{FF2B5EF4-FFF2-40B4-BE49-F238E27FC236}">
                <a16:creationId xmlns:a16="http://schemas.microsoft.com/office/drawing/2014/main" id="{F0A7D98C-F061-4240-8C56-E6F36EAC84F1}"/>
              </a:ext>
            </a:extLst>
          </p:cNvPr>
          <p:cNvSpPr txBox="1"/>
          <p:nvPr/>
        </p:nvSpPr>
        <p:spPr>
          <a:xfrm>
            <a:off x="8247408" y="5457825"/>
            <a:ext cx="3839817" cy="923330"/>
          </a:xfrm>
          <a:prstGeom prst="rect">
            <a:avLst/>
          </a:prstGeom>
          <a:noFill/>
        </p:spPr>
        <p:txBody>
          <a:bodyPr wrap="square" rtlCol="0">
            <a:spAutoFit/>
          </a:bodyPr>
          <a:lstStyle/>
          <a:p>
            <a:pPr algn="just"/>
            <a:r>
              <a:rPr lang="en-IN" dirty="0">
                <a:solidFill>
                  <a:schemeClr val="bg1"/>
                </a:solidFill>
              </a:rPr>
              <a:t>ANAMIKA GANDHI</a:t>
            </a:r>
          </a:p>
          <a:p>
            <a:pPr algn="just"/>
            <a:r>
              <a:rPr lang="en-IN" dirty="0">
                <a:solidFill>
                  <a:schemeClr val="bg1"/>
                </a:solidFill>
              </a:rPr>
              <a:t>PG/19/011</a:t>
            </a:r>
          </a:p>
          <a:p>
            <a:pPr algn="just"/>
            <a:r>
              <a:rPr lang="en-IN" dirty="0">
                <a:solidFill>
                  <a:schemeClr val="bg1"/>
                </a:solidFill>
              </a:rPr>
              <a:t>HOSPITAL BATCH, IIHMR DELHI</a:t>
            </a:r>
          </a:p>
        </p:txBody>
      </p:sp>
    </p:spTree>
    <p:extLst>
      <p:ext uri="{BB962C8B-B14F-4D97-AF65-F5344CB8AC3E}">
        <p14:creationId xmlns:p14="http://schemas.microsoft.com/office/powerpoint/2010/main" val="1923038163"/>
      </p:ext>
    </p:extLst>
  </p:cSld>
  <p:clrMapOvr>
    <a:masterClrMapping/>
  </p:clrMapOvr>
</p:sld>
</file>

<file path=ppt/theme/theme1.xml><?xml version="1.0" encoding="utf-8"?>
<a:theme xmlns:a="http://schemas.openxmlformats.org/drawingml/2006/main" name="Office Theme">
  <a:themeElements>
    <a:clrScheme name="Custom 73">
      <a:dk1>
        <a:srgbClr val="000000"/>
      </a:dk1>
      <a:lt1>
        <a:sysClr val="window" lastClr="FFFFFF"/>
      </a:lt1>
      <a:dk2>
        <a:srgbClr val="585858"/>
      </a:dk2>
      <a:lt2>
        <a:srgbClr val="E3E3E3"/>
      </a:lt2>
      <a:accent1>
        <a:srgbClr val="E20613"/>
      </a:accent1>
      <a:accent2>
        <a:srgbClr val="A9C038"/>
      </a:accent2>
      <a:accent3>
        <a:srgbClr val="11AEC7"/>
      </a:accent3>
      <a:accent4>
        <a:srgbClr val="F59F26"/>
      </a:accent4>
      <a:accent5>
        <a:srgbClr val="0062A9"/>
      </a:accent5>
      <a:accent6>
        <a:srgbClr val="EB6047"/>
      </a:accent6>
      <a:hlink>
        <a:srgbClr val="8ED9F6"/>
      </a:hlink>
      <a:folHlink>
        <a:srgbClr val="C00000"/>
      </a:folHlink>
    </a:clrScheme>
    <a:fontScheme name="Modern 01">
      <a:majorFont>
        <a:latin typeface="Century Gothic"/>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455520_Project analysis, from 24Slides_SL_V1.potx" id="{55E7247F-78B2-40DB-9AFE-D4DD42FA8F09}" vid="{22E2FD65-A32D-4798-AF43-CE42F250BD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33611f57-43cb-4b50-aaa0-c812fee99f6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9739338252594880EDED66D1E4E1F5" ma:contentTypeVersion="4" ma:contentTypeDescription="Create a new document." ma:contentTypeScope="" ma:versionID="56985d9e26093b6e5b8b19402554d3ad">
  <xsd:schema xmlns:xsd="http://www.w3.org/2001/XMLSchema" xmlns:xs="http://www.w3.org/2001/XMLSchema" xmlns:p="http://schemas.microsoft.com/office/2006/metadata/properties" xmlns:ns3="33611f57-43cb-4b50-aaa0-c812fee99f62" targetNamespace="http://schemas.microsoft.com/office/2006/metadata/properties" ma:root="true" ma:fieldsID="9ce0e28ccf6a9c42f7ea938fa02c34a1" ns3:_="">
    <xsd:import namespace="33611f57-43cb-4b50-aaa0-c812fee99f6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11f57-43cb-4b50-aaa0-c812fee99f6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609EDA-869E-4BE5-AE5D-B898C584B6FF}">
  <ds:schemaRefs>
    <ds:schemaRef ds:uri="http://purl.org/dc/dcmitype/"/>
    <ds:schemaRef ds:uri="http://purl.org/dc/elements/1.1/"/>
    <ds:schemaRef ds:uri="http://schemas.microsoft.com/office/2006/documentManagement/types"/>
    <ds:schemaRef ds:uri="33611f57-43cb-4b50-aaa0-c812fee99f62"/>
    <ds:schemaRef ds:uri="http://schemas.microsoft.com/office/infopath/2007/PartnerControls"/>
    <ds:schemaRef ds:uri="http://schemas.microsoft.com/office/2006/metadata/properties"/>
    <ds:schemaRef ds:uri="http://www.w3.org/XML/1998/namespac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2FD05317-60D6-4B3A-8545-888496D1A8EC}">
  <ds:schemaRefs>
    <ds:schemaRef ds:uri="http://schemas.microsoft.com/sharepoint/v3/contenttype/forms"/>
  </ds:schemaRefs>
</ds:datastoreItem>
</file>

<file path=customXml/itemProps3.xml><?xml version="1.0" encoding="utf-8"?>
<ds:datastoreItem xmlns:ds="http://schemas.openxmlformats.org/officeDocument/2006/customXml" ds:itemID="{746FBC1A-48D2-4D87-B99D-FF7BFDFC94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11f57-43cb-4b50-aaa0-c812fee99f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Project analysis, from 24Slides</Template>
  <TotalTime>0</TotalTime>
  <Words>1841</Words>
  <Application>Microsoft Office PowerPoint</Application>
  <PresentationFormat>Widescreen</PresentationFormat>
  <Paragraphs>191</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Segoe UI</vt:lpstr>
      <vt:lpstr>Segoe UI Light</vt:lpstr>
      <vt:lpstr>Times New Roman</vt:lpstr>
      <vt:lpstr>Office Theme</vt:lpstr>
      <vt:lpstr>To study the Electronic Medical Records (EMR) implementation strategy at Narayana Health, Bangalore, Karnataka, India  Name: Anamika Gandhi (PG/19/011) Supervisor: Dr Sumant Swain</vt:lpstr>
      <vt:lpstr>Project analysis slide 10</vt:lpstr>
      <vt:lpstr>Project analysis slide 2</vt:lpstr>
      <vt:lpstr>Project analysis slide 11</vt:lpstr>
      <vt:lpstr>Project analysis slide 11</vt:lpstr>
      <vt:lpstr>Project analysis slide 4</vt:lpstr>
      <vt:lpstr>Project analysis slide 3</vt:lpstr>
      <vt:lpstr>Project analysis slide 3</vt:lpstr>
      <vt:lpstr>Project analysis slide 5</vt:lpstr>
      <vt:lpstr>Project analysis slide 5</vt:lpstr>
      <vt:lpstr>Project analysis slide 7</vt:lpstr>
      <vt:lpstr>Project analysis slide 7</vt:lpstr>
      <vt:lpstr>Project analysis slide 7</vt:lpstr>
      <vt:lpstr>Project analysis slide 11</vt:lpstr>
      <vt:lpstr>Project analysis slide 8</vt:lpstr>
      <vt:lpstr>Project analysis slide 6</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2021-06-12T18:17:16Z</dcterms:created>
  <dcterms:modified xsi:type="dcterms:W3CDTF">2021-06-25T16:06:35Z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0x010100619739338252594880EDED66D1E4E1F5</vt:lpwstr>
  </property>
</Properties>
</file>