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74" r:id="rId4"/>
    <p:sldId id="277" r:id="rId5"/>
    <p:sldId id="260" r:id="rId6"/>
    <p:sldId id="259" r:id="rId7"/>
    <p:sldId id="261" r:id="rId8"/>
    <p:sldId id="285" r:id="rId9"/>
    <p:sldId id="262" r:id="rId10"/>
    <p:sldId id="284" r:id="rId11"/>
    <p:sldId id="265" r:id="rId12"/>
    <p:sldId id="279" r:id="rId13"/>
    <p:sldId id="280" r:id="rId14"/>
    <p:sldId id="266" r:id="rId15"/>
    <p:sldId id="267" r:id="rId16"/>
    <p:sldId id="282" r:id="rId17"/>
    <p:sldId id="273" r:id="rId18"/>
    <p:sldId id="281" r:id="rId19"/>
    <p:sldId id="294" r:id="rId20"/>
    <p:sldId id="293"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9" d="100"/>
          <a:sy n="69" d="100"/>
        </p:scale>
        <p:origin x="5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U.S. Department of Health and Human Services (HHS) Office for Civil Rights (OCR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Data Security and Protection Toolkit (DSPT), </a:t>
            </a:r>
            <a:r>
              <a:rPr lang="en-US" dirty="0"/>
              <a:t>an online self-assessment tool used by organizations accessing NHS patient data</a:t>
            </a:r>
          </a:p>
        </p:txBody>
      </p:sp>
      <p:sp>
        <p:nvSpPr>
          <p:cNvPr id="4" name="Slide Number Placeholder 3"/>
          <p:cNvSpPr>
            <a:spLocks noGrp="1"/>
          </p:cNvSpPr>
          <p:nvPr>
            <p:ph type="sldNum" sz="quarter" idx="5"/>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772695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cap="none" normalizeH="0" baseline="0" dirty="0">
                <a:ln>
                  <a:noFill/>
                </a:ln>
                <a:solidFill>
                  <a:schemeClr val="tx1"/>
                </a:solidFill>
                <a:effectLst/>
                <a:latin typeface="Arial" panose="020B0604020202020204" pitchFamily="34" charset="0"/>
              </a:rPr>
              <a:t>missing stronger consent and protection measures.</a:t>
            </a:r>
          </a:p>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4050305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2549638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12800" y="2794145"/>
            <a:ext cx="10541000" cy="2387600"/>
          </a:xfrm>
        </p:spPr>
        <p:txBody>
          <a:bodyPr>
            <a:noAutofit/>
          </a:bodyPr>
          <a:lstStyle/>
          <a:p>
            <a:r>
              <a:rPr lang="en-US" sz="4400" b="1" dirty="0"/>
              <a:t>Data Governance and Cybersecurity in Digital Healthcare: A Comparative Literature Review of Global Frameworks and India’s Regulatory Ecosystem</a:t>
            </a:r>
            <a:br>
              <a:rPr lang="en-US" sz="4400" dirty="0"/>
            </a:br>
            <a:endParaRPr lang="en-US" sz="44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11300" y="5065713"/>
            <a:ext cx="9144000" cy="1655762"/>
          </a:xfrm>
        </p:spPr>
        <p:txBody>
          <a:bodyPr/>
          <a:lstStyle/>
          <a:p>
            <a:r>
              <a:rPr lang="en-US" dirty="0"/>
              <a:t>Presented by: Dr. Pearl Jaggi</a:t>
            </a:r>
            <a:br>
              <a:rPr lang="en-US" dirty="0"/>
            </a:br>
            <a:r>
              <a:rPr lang="en-US" dirty="0"/>
              <a:t>Mentor: Dr. Mukesh Ravi Raushan</a:t>
            </a:r>
          </a:p>
          <a:p>
            <a:r>
              <a:rPr lang="en-IN" dirty="0"/>
              <a:t>IIHMR Delhi</a:t>
            </a:r>
          </a:p>
          <a:p>
            <a:endParaRPr lang="en-IN" b="1"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7665A80-9F14-CA02-83A2-0E60FB6FBA46}"/>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6" name="Rectangle 1">
            <a:extLst>
              <a:ext uri="{FF2B5EF4-FFF2-40B4-BE49-F238E27FC236}">
                <a16:creationId xmlns:a16="http://schemas.microsoft.com/office/drawing/2014/main" id="{90EB68CB-4106-452D-4551-040E1ACF5E8D}"/>
              </a:ext>
            </a:extLst>
          </p:cNvPr>
          <p:cNvSpPr>
            <a:spLocks noGrp="1" noChangeArrowheads="1"/>
          </p:cNvSpPr>
          <p:nvPr>
            <p:ph idx="1"/>
          </p:nvPr>
        </p:nvSpPr>
        <p:spPr bwMode="auto">
          <a:xfrm>
            <a:off x="320964" y="633980"/>
            <a:ext cx="11289145"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sz="1800" b="1" dirty="0"/>
              <a:t>COMPARATIVE GAPS AND CHALLENGES IDENTIFIED IN INDIA’S HEALTH DATA GOVERNANCE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AutoNum type="arabicPeriod"/>
              <a:tabLst/>
            </a:pPr>
            <a:r>
              <a:rPr kumimoji="0" lang="en-US" altLang="en-US" sz="1600" b="1" i="0" u="none" strike="noStrike" cap="none" normalizeH="0" baseline="0" dirty="0">
                <a:ln>
                  <a:noFill/>
                </a:ln>
                <a:solidFill>
                  <a:schemeClr val="tx1"/>
                </a:solidFill>
                <a:effectLst/>
                <a:latin typeface="Arial" panose="020B0604020202020204" pitchFamily="34" charset="0"/>
              </a:rPr>
              <a:t>Health Data Needs Extra Care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Global laws like GDPR and HIPAA treat health data as highly sensitive. India’s DPDP Act doesn’t give it that special status yet.</a:t>
            </a:r>
          </a:p>
          <a:p>
            <a:pPr marL="342900" marR="0" lvl="0" indent="-342900" algn="l" defTabSz="914400" rtl="0" eaLnBrk="0" fontAlgn="base" latinLnBrk="0" hangingPunct="0">
              <a:lnSpc>
                <a:spcPct val="100000"/>
              </a:lnSpc>
              <a:spcBef>
                <a:spcPct val="0"/>
              </a:spcBef>
              <a:spcAft>
                <a:spcPct val="0"/>
              </a:spcAft>
              <a:buClrTx/>
              <a:buSzTx/>
              <a:buAutoNum type="arabicPeriod"/>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AutoNum type="arabicPeriod"/>
              <a:tabLst/>
            </a:pPr>
            <a:r>
              <a:rPr kumimoji="0" lang="en-US" altLang="en-US" sz="1600" b="1" i="0" u="none" strike="noStrike" cap="none" normalizeH="0" baseline="0" dirty="0">
                <a:ln>
                  <a:noFill/>
                </a:ln>
                <a:solidFill>
                  <a:schemeClr val="tx1"/>
                </a:solidFill>
                <a:effectLst/>
                <a:latin typeface="Arial" panose="020B0604020202020204" pitchFamily="34" charset="0"/>
              </a:rPr>
              <a:t>When Breaches Happen, Who Knows?</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Globally, patients are informed if their data is leaked. In India, there’s no clear rule—meaning people may never know if their health data was compromised.</a:t>
            </a:r>
          </a:p>
          <a:p>
            <a:pPr marL="342900" marR="0" lvl="0" indent="-342900" algn="l" defTabSz="914400" rtl="0" eaLnBrk="0" fontAlgn="base" latinLnBrk="0" hangingPunct="0">
              <a:lnSpc>
                <a:spcPct val="100000"/>
              </a:lnSpc>
              <a:spcBef>
                <a:spcPct val="0"/>
              </a:spcBef>
              <a:spcAft>
                <a:spcPct val="0"/>
              </a:spcAft>
              <a:buClrTx/>
              <a:buSzTx/>
              <a:buAutoNum type="arabicPeriod"/>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AutoNum type="arabicPeriod"/>
              <a:tabLst/>
            </a:pPr>
            <a:r>
              <a:rPr kumimoji="0" lang="en-US" altLang="en-US" sz="1600" b="1" i="0" u="none" strike="noStrike" cap="none" normalizeH="0" baseline="0" dirty="0">
                <a:ln>
                  <a:noFill/>
                </a:ln>
                <a:solidFill>
                  <a:schemeClr val="tx1"/>
                </a:solidFill>
                <a:effectLst/>
                <a:latin typeface="Arial" panose="020B0604020202020204" pitchFamily="34" charset="0"/>
              </a:rPr>
              <a:t>What About IT Vendors?</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In today’s digital healthcare, third-party tech providers manage a lot of data. But under India’s law, they aren’t directly held accountable like in the EU.</a:t>
            </a:r>
          </a:p>
          <a:p>
            <a:pPr marL="342900" marR="0" lvl="0" indent="-342900" algn="l" defTabSz="914400" rtl="0" eaLnBrk="0" fontAlgn="base" latinLnBrk="0" hangingPunct="0">
              <a:lnSpc>
                <a:spcPct val="100000"/>
              </a:lnSpc>
              <a:spcBef>
                <a:spcPct val="0"/>
              </a:spcBef>
              <a:spcAft>
                <a:spcPct val="0"/>
              </a:spcAft>
              <a:buClrTx/>
              <a:buSzTx/>
              <a:buAutoNum type="arabicPeriod"/>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AutoNum type="arabicPeriod"/>
              <a:tabLst/>
            </a:pPr>
            <a:r>
              <a:rPr kumimoji="0" lang="en-US" altLang="en-US" sz="1600" b="1" i="0" u="none" strike="noStrike" cap="none" normalizeH="0" baseline="0" dirty="0">
                <a:ln>
                  <a:noFill/>
                </a:ln>
                <a:solidFill>
                  <a:schemeClr val="tx1"/>
                </a:solidFill>
                <a:effectLst/>
                <a:latin typeface="Arial" panose="020B0604020202020204" pitchFamily="34" charset="0"/>
              </a:rPr>
              <a:t>Rules Exist, But Who’s Implementing?</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Many Indian hospitals don’t have trained privacy officers or regular audits. Even the best policies fall short without the right people and systems in place.</a:t>
            </a:r>
          </a:p>
          <a:p>
            <a:pPr marL="342900" marR="0" lvl="0" indent="-342900" algn="l" defTabSz="914400" rtl="0" eaLnBrk="0" fontAlgn="base" latinLnBrk="0" hangingPunct="0">
              <a:lnSpc>
                <a:spcPct val="100000"/>
              </a:lnSpc>
              <a:spcBef>
                <a:spcPct val="0"/>
              </a:spcBef>
              <a:spcAft>
                <a:spcPct val="0"/>
              </a:spcAft>
              <a:buClrTx/>
              <a:buSzTx/>
              <a:buAutoNum type="arabicPeriod"/>
              <a:tabLst/>
            </a:pPr>
            <a:endParaRPr lang="en-US" altLang="en-US" sz="1600" dirty="0">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AutoNum type="arabicPeriod"/>
              <a:tabLst/>
            </a:pPr>
            <a:r>
              <a:rPr kumimoji="0" lang="en-US" altLang="en-US" sz="1600" b="1" i="0" u="none" strike="noStrike" cap="none" normalizeH="0" baseline="0" dirty="0">
                <a:ln>
                  <a:noFill/>
                </a:ln>
                <a:solidFill>
                  <a:schemeClr val="tx1"/>
                </a:solidFill>
                <a:effectLst/>
                <a:latin typeface="Arial" panose="020B0604020202020204" pitchFamily="34" charset="0"/>
              </a:rPr>
              <a:t>Rights on Paper, But Not in Practice</a:t>
            </a:r>
            <a:br>
              <a:rPr kumimoji="0" lang="en-US" altLang="en-US" sz="1600" b="0" i="0" u="none" strike="noStrike" cap="none" normalizeH="0" baseline="0" dirty="0">
                <a:ln>
                  <a:noFill/>
                </a:ln>
                <a:solidFill>
                  <a:schemeClr val="tx1"/>
                </a:solidFill>
                <a:effectLst/>
                <a:latin typeface="Arial" panose="020B0604020202020204" pitchFamily="34" charset="0"/>
              </a:rPr>
            </a:br>
            <a:r>
              <a:rPr kumimoji="0" lang="en-US" altLang="en-US" sz="1600" b="0" i="0" u="none" strike="noStrike" cap="none" normalizeH="0" baseline="0" dirty="0">
                <a:ln>
                  <a:noFill/>
                </a:ln>
                <a:solidFill>
                  <a:schemeClr val="tx1"/>
                </a:solidFill>
                <a:effectLst/>
                <a:latin typeface="Arial" panose="020B0604020202020204" pitchFamily="34" charset="0"/>
              </a:rPr>
              <a:t>The DPDP Act gives patients rights over their data, but few hospitals offer easy ways to use them. There’s no clear path for asking to delete records or withdraw consent.</a:t>
            </a:r>
          </a:p>
        </p:txBody>
      </p:sp>
    </p:spTree>
    <p:extLst>
      <p:ext uri="{BB962C8B-B14F-4D97-AF65-F5344CB8AC3E}">
        <p14:creationId xmlns:p14="http://schemas.microsoft.com/office/powerpoint/2010/main" val="1218927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b="1" dirty="0"/>
              <a:t>DISCUSSION </a:t>
            </a:r>
            <a:endParaRPr lang="en-IN"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r>
              <a:rPr lang="en-US" sz="2400" dirty="0"/>
              <a:t>The comparative results illustrate that India is at an early but promising stage in establishing a robust data governance framework for digital health. The passage of the DPDP Act 2023 and launch of ABDM mark a paradigm shift from a previously fragmented approach to a more unified vision of protecting personal data, including health data.</a:t>
            </a:r>
          </a:p>
          <a:p>
            <a:endParaRPr lang="en-US" sz="2400" dirty="0"/>
          </a:p>
          <a:p>
            <a:r>
              <a:rPr lang="en-US" sz="2400" dirty="0"/>
              <a:t>India must invest in policy enforcement, public-private partnerships, and capacity building to bridge gaps. The comparison highlights urgency in standardizing digital health practices and aligning with global norms.</a:t>
            </a:r>
          </a:p>
          <a:p>
            <a:endParaRPr lang="en-IN" sz="2400" dirty="0"/>
          </a:p>
          <a:p>
            <a:endParaRPr lang="en-IN" sz="24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E9E6D0-A822-E5E3-F700-F0163544E49B}"/>
              </a:ext>
            </a:extLst>
          </p:cNvPr>
          <p:cNvSpPr>
            <a:spLocks noGrp="1"/>
          </p:cNvSpPr>
          <p:nvPr>
            <p:ph idx="1"/>
          </p:nvPr>
        </p:nvSpPr>
        <p:spPr>
          <a:xfrm>
            <a:off x="471055" y="1392237"/>
            <a:ext cx="11092872" cy="4964113"/>
          </a:xfrm>
        </p:spPr>
        <p:txBody>
          <a:bodyPr>
            <a:normAutofit/>
          </a:bodyPr>
          <a:lstStyle/>
          <a:p>
            <a:endParaRPr lang="en-US" sz="2400" b="1" dirty="0"/>
          </a:p>
          <a:p>
            <a:r>
              <a:rPr lang="en-US" sz="2400" dirty="0"/>
              <a:t>India’s regulatory framework is currently more generalized and less prescriptive for healthcare, which could result in both under-protection of patient data and uncertainty among healthcare providers. </a:t>
            </a:r>
          </a:p>
          <a:p>
            <a:endParaRPr lang="en-US" sz="2400" b="1" dirty="0"/>
          </a:p>
          <a:p>
            <a:r>
              <a:rPr lang="en-US" sz="2400" dirty="0"/>
              <a:t>Global frameworks by contrast either tailor the rules to healthcare (as HIPAA does) or explicitly recognize the heightened sensitivity of health data (as GDPR does).</a:t>
            </a:r>
          </a:p>
          <a:p>
            <a:endParaRPr lang="en-US" sz="2400" dirty="0"/>
          </a:p>
          <a:p>
            <a:r>
              <a:rPr lang="en-US" sz="2400" dirty="0"/>
              <a:t>India’s choice not to have a special category for health data in the DPDP Act signals a reliance on one size-fits-all data protection. This might simplify compliance on paper, but in practice, it does not account for the unique ethical and practical considerations of healthcare data handling.</a:t>
            </a:r>
          </a:p>
        </p:txBody>
      </p:sp>
      <p:sp>
        <p:nvSpPr>
          <p:cNvPr id="5" name="Slide Number Placeholder 4">
            <a:extLst>
              <a:ext uri="{FF2B5EF4-FFF2-40B4-BE49-F238E27FC236}">
                <a16:creationId xmlns:a16="http://schemas.microsoft.com/office/drawing/2014/main" id="{5624E5C4-1936-7B27-E5D6-B250E35055E9}"/>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F67C505C-6565-14D9-764A-6259E57D5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39824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DC9F04-F9B5-82BE-8598-0F96DA77F0D5}"/>
              </a:ext>
            </a:extLst>
          </p:cNvPr>
          <p:cNvSpPr>
            <a:spLocks noGrp="1"/>
          </p:cNvSpPr>
          <p:nvPr>
            <p:ph idx="1"/>
          </p:nvPr>
        </p:nvSpPr>
        <p:spPr/>
        <p:txBody>
          <a:bodyPr>
            <a:normAutofit/>
          </a:bodyPr>
          <a:lstStyle/>
          <a:p>
            <a:r>
              <a:rPr lang="en-US" sz="2400" dirty="0"/>
              <a:t>Enforcement and accountability mechanisms in India are still largely untested and potentially weak in the health context. </a:t>
            </a:r>
          </a:p>
          <a:p>
            <a:endParaRPr lang="en-US" sz="2400" b="1" dirty="0"/>
          </a:p>
          <a:p>
            <a:r>
              <a:rPr lang="en-US" sz="2400" dirty="0"/>
              <a:t>Enforcement historically has been reactive rather than proactive the AIIMS breach outcome, for instance, involved post-incident scrambling rather than preventive oversight.</a:t>
            </a:r>
          </a:p>
          <a:p>
            <a:endParaRPr lang="en-US" sz="2400" dirty="0"/>
          </a:p>
        </p:txBody>
      </p:sp>
      <p:sp>
        <p:nvSpPr>
          <p:cNvPr id="5" name="Slide Number Placeholder 4">
            <a:extLst>
              <a:ext uri="{FF2B5EF4-FFF2-40B4-BE49-F238E27FC236}">
                <a16:creationId xmlns:a16="http://schemas.microsoft.com/office/drawing/2014/main" id="{F02677BE-F3BE-078D-54E8-366A43661898}"/>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0519DF98-AB1F-07C5-4D03-7C7B3DB30B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046831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LIMITATION OF THE STUDY</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2506662"/>
            <a:ext cx="10515600" cy="4351338"/>
          </a:xfrm>
        </p:spPr>
        <p:txBody>
          <a:bodyPr/>
          <a:lstStyle/>
          <a:p>
            <a:r>
              <a:rPr lang="en-US" dirty="0"/>
              <a:t>This study is limited to a literature review and does not include primary or real-time data. It relies on the availability and quality of published information. Changes in policy or new regulations introduced after the research period may not be reflected in the findings. Since no primary data have been collected, any new developments or unpublished findings are not included.</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2259734"/>
            <a:ext cx="10515600" cy="4351338"/>
          </a:xfrm>
        </p:spPr>
        <p:txBody>
          <a:bodyPr>
            <a:normAutofit/>
          </a:bodyPr>
          <a:lstStyle/>
          <a:p>
            <a:r>
              <a:rPr lang="en-US" dirty="0"/>
              <a:t>Digital healthcare in India is at a pivotal juncture. The nation is embracing technologies that promise accessible, efficient, and personalized care for over a billion people. </a:t>
            </a:r>
          </a:p>
          <a:p>
            <a:endParaRPr lang="en-US" dirty="0"/>
          </a:p>
          <a:p>
            <a:r>
              <a:rPr lang="en-US" dirty="0"/>
              <a:t>However, as this study has explored, the </a:t>
            </a:r>
            <a:r>
              <a:rPr lang="en-US" i="1" dirty="0"/>
              <a:t>backbone </a:t>
            </a:r>
            <a:r>
              <a:rPr lang="en-US" dirty="0"/>
              <a:t>of a successful digital health ecosystem is robust data governance and cybersecurity. Without these, the digital promise could be undermined by data breaches, loss of public trust, and harm to patients.</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F068EA-153F-630C-6180-224EA6573C47}"/>
              </a:ext>
            </a:extLst>
          </p:cNvPr>
          <p:cNvSpPr>
            <a:spLocks noGrp="1"/>
          </p:cNvSpPr>
          <p:nvPr>
            <p:ph idx="1"/>
          </p:nvPr>
        </p:nvSpPr>
        <p:spPr/>
        <p:txBody>
          <a:bodyPr/>
          <a:lstStyle/>
          <a:p>
            <a:r>
              <a:rPr lang="en-US" dirty="0"/>
              <a:t>India's progress is promising but needs robust infrastructure, clarity in consent mechanisms, and enforcement policies. Learning from GDPR and HIPAA will guide India toward secure and inclusive digital health governance.</a:t>
            </a:r>
          </a:p>
          <a:p>
            <a:endParaRPr lang="en-US" dirty="0"/>
          </a:p>
          <a:p>
            <a:r>
              <a:rPr lang="en-US" dirty="0"/>
              <a:t>A central interpretation is that India’s regulatory framework is currently more generalized and less prescriptive for healthcare, which could result in both under-protection of patient data and uncertainty among healthcare providers. </a:t>
            </a:r>
            <a:endParaRPr lang="en-IN" dirty="0"/>
          </a:p>
          <a:p>
            <a:endParaRPr lang="en-IN" dirty="0"/>
          </a:p>
          <a:p>
            <a:endParaRPr lang="en-US" dirty="0"/>
          </a:p>
        </p:txBody>
      </p:sp>
      <p:sp>
        <p:nvSpPr>
          <p:cNvPr id="5" name="Slide Number Placeholder 4">
            <a:extLst>
              <a:ext uri="{FF2B5EF4-FFF2-40B4-BE49-F238E27FC236}">
                <a16:creationId xmlns:a16="http://schemas.microsoft.com/office/drawing/2014/main" id="{49E678E6-9B75-78F8-F6F9-90DCE6CD854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11B62DEE-EFE7-DE33-DBFA-5186A0596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itle 1">
            <a:extLst>
              <a:ext uri="{FF2B5EF4-FFF2-40B4-BE49-F238E27FC236}">
                <a16:creationId xmlns:a16="http://schemas.microsoft.com/office/drawing/2014/main" id="{438DBCD4-46B3-4868-9135-A4A4FDD4F491}"/>
              </a:ext>
            </a:extLst>
          </p:cNvPr>
          <p:cNvSpPr>
            <a:spLocks noGrp="1"/>
          </p:cNvSpPr>
          <p:nvPr>
            <p:ph type="title"/>
          </p:nvPr>
        </p:nvSpPr>
        <p:spPr>
          <a:xfrm>
            <a:off x="838200" y="365125"/>
            <a:ext cx="10515600" cy="1325563"/>
          </a:xfrm>
        </p:spPr>
        <p:txBody>
          <a:bodyPr/>
          <a:lstStyle/>
          <a:p>
            <a:pPr algn="ctr"/>
            <a:r>
              <a:rPr lang="en-IN" b="1" dirty="0"/>
              <a:t>CONCLUSION</a:t>
            </a:r>
          </a:p>
        </p:txBody>
      </p:sp>
    </p:spTree>
    <p:extLst>
      <p:ext uri="{BB962C8B-B14F-4D97-AF65-F5344CB8AC3E}">
        <p14:creationId xmlns:p14="http://schemas.microsoft.com/office/powerpoint/2010/main" val="3945479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77500" lnSpcReduction="20000"/>
          </a:bodyPr>
          <a:lstStyle/>
          <a:p>
            <a:pPr lvl="0"/>
            <a:r>
              <a:rPr lang="en-US" dirty="0"/>
              <a:t>Yang, Y., et al. </a:t>
            </a:r>
            <a:r>
              <a:rPr lang="en-US" i="1" dirty="0"/>
              <a:t>Towards big data governance in cybersecurity</a:t>
            </a:r>
            <a:r>
              <a:rPr lang="en-US" dirty="0"/>
              <a:t>. Journal of Cybersecurity and Information Systems, 2019;12(1), 33–47.</a:t>
            </a:r>
          </a:p>
          <a:p>
            <a:r>
              <a:rPr lang="en-US" dirty="0"/>
              <a:t>Threat landscape for healthcare: Sectoral threat assessment. European Union Agency for Cybersecurity (ENISA). 2020;</a:t>
            </a:r>
          </a:p>
          <a:p>
            <a:pPr lvl="0"/>
            <a:r>
              <a:rPr lang="en-US" dirty="0"/>
              <a:t>Public reports on ransomware attack. Universal Health Services [Internet]. 2020; Available from: https://www.uhs.com/news/uhs-ransomware-attack-2020CERT-In. (2022). </a:t>
            </a:r>
            <a:r>
              <a:rPr lang="en-US" i="1" dirty="0"/>
              <a:t>AIIMS Delhi cyberattack incident: Government of India response documentation</a:t>
            </a:r>
            <a:r>
              <a:rPr lang="en-US" dirty="0"/>
              <a:t>. Ministry of Electronics &amp; Information Technology. </a:t>
            </a:r>
          </a:p>
          <a:p>
            <a:r>
              <a:rPr lang="en-US" dirty="0"/>
              <a:t>Rao K, Babatope O. The role of data governance in enhancing cybersecurity resilience globally. International Journal of Cybersecurity Policy. 2024;15(1):45–58.</a:t>
            </a:r>
          </a:p>
          <a:p>
            <a:pPr lvl="0"/>
            <a:r>
              <a:rPr lang="en-US" dirty="0" err="1"/>
              <a:t>Churi</a:t>
            </a:r>
            <a:r>
              <a:rPr lang="en-US" dirty="0"/>
              <a:t>, P., et al. </a:t>
            </a:r>
            <a:r>
              <a:rPr lang="en-US" i="1" dirty="0"/>
              <a:t>A comprehensive survey on data utility and privacy: Policy gaps in India’s healthcare ecosystem</a:t>
            </a:r>
            <a:r>
              <a:rPr lang="en-US" dirty="0"/>
              <a:t>. Journal of Health Informatics Research, 2021;5(2), 112–130.</a:t>
            </a:r>
          </a:p>
          <a:p>
            <a:pPr lvl="0"/>
            <a:r>
              <a:rPr lang="en-US" dirty="0"/>
              <a:t>Abbas, R., et al. </a:t>
            </a:r>
            <a:r>
              <a:rPr lang="en-US" i="1" dirty="0"/>
              <a:t>Impact of cybersecurity measures on digital healthcare performance in Asia</a:t>
            </a:r>
            <a:r>
              <a:rPr lang="en-US" dirty="0"/>
              <a:t>. Journal of e-Government and Digital Transformation, 2022;9(4), 78–91.</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D067AE62-D0D2-1BE8-B8E5-D84DB409A9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56F141-52E5-8DF4-F325-D9C0DB56476A}"/>
              </a:ext>
            </a:extLst>
          </p:cNvPr>
          <p:cNvSpPr>
            <a:spLocks noGrp="1"/>
          </p:cNvSpPr>
          <p:nvPr>
            <p:ph idx="1"/>
          </p:nvPr>
        </p:nvSpPr>
        <p:spPr>
          <a:xfrm>
            <a:off x="868218" y="914400"/>
            <a:ext cx="10485582" cy="5262563"/>
          </a:xfrm>
        </p:spPr>
        <p:txBody>
          <a:bodyPr>
            <a:noAutofit/>
          </a:bodyPr>
          <a:lstStyle/>
          <a:p>
            <a:r>
              <a:rPr lang="en-US" sz="2200" dirty="0"/>
              <a:t>Sood A, Mishra S, Chavan NA, et al. Challenges and recommendations for enhancing digital data protection in Indian Medical Research and Healthcare Sector. </a:t>
            </a:r>
            <a:r>
              <a:rPr lang="en-US" sz="2200" i="1" dirty="0"/>
              <a:t>NPJ Digital Medicine</a:t>
            </a:r>
            <a:r>
              <a:rPr lang="en-US" sz="2200" dirty="0"/>
              <a:t>. 2025; 8(1):Article 123.</a:t>
            </a:r>
          </a:p>
          <a:p>
            <a:r>
              <a:rPr lang="en-US" sz="2200" dirty="0"/>
              <a:t>Burde H. THE HITECH ACT: An Overview. </a:t>
            </a:r>
            <a:r>
              <a:rPr lang="en-US" sz="2200" i="1" dirty="0"/>
              <a:t>AMA Journal of Ethics</a:t>
            </a:r>
            <a:r>
              <a:rPr lang="en-US" sz="2200" dirty="0"/>
              <a:t>. 2011; 13(3):172-175. European Union. Regulation (EU) 2016/679 (General Data Protection Regulation). 2016. Articles 5, 9, 32, 33.</a:t>
            </a:r>
          </a:p>
          <a:p>
            <a:r>
              <a:rPr lang="en-US" sz="2200" dirty="0"/>
              <a:t>NHS Digital (UK). Data Security and Protection Toolkit (DSP Toolkit) Guidelines. 2021.</a:t>
            </a:r>
          </a:p>
          <a:p>
            <a:r>
              <a:rPr lang="en-US" sz="2200" dirty="0"/>
              <a:t>Health Insurance Portability and Accountability Act (HIPAA), </a:t>
            </a:r>
            <a:r>
              <a:rPr lang="en-US" sz="2200" dirty="0" err="1"/>
              <a:t>Pub.L</a:t>
            </a:r>
            <a:r>
              <a:rPr lang="en-US" sz="2200" dirty="0"/>
              <a:t>. 104–191. Privacy Rule (45 CFR 164.502) and Security Rule (45 CFR §§164.306-316).</a:t>
            </a:r>
          </a:p>
          <a:p>
            <a:r>
              <a:rPr lang="en-US" sz="2200" dirty="0"/>
              <a:t>Office for Civil Rights, HHS (USA). Summary of the HIPAA Privacy Rule and Summary of the HIPAA Security Rule. 2013.</a:t>
            </a:r>
          </a:p>
          <a:p>
            <a:r>
              <a:rPr lang="en-US" sz="2200" dirty="0"/>
              <a:t>Ministry of Electronics &amp; IT (India). The Digital Personal Data Protection Act, 2023. Gazette of India, Aug 2023. Sections 4, 7, 8, 33.</a:t>
            </a:r>
          </a:p>
          <a:p>
            <a:r>
              <a:rPr lang="en-US" sz="2200" dirty="0"/>
              <a:t>National Health Authority (India). Ayushman Bharat Digital Mission: Health Data Management Policy (version 2022).</a:t>
            </a:r>
          </a:p>
        </p:txBody>
      </p:sp>
      <p:sp>
        <p:nvSpPr>
          <p:cNvPr id="5" name="Slide Number Placeholder 4">
            <a:extLst>
              <a:ext uri="{FF2B5EF4-FFF2-40B4-BE49-F238E27FC236}">
                <a16:creationId xmlns:a16="http://schemas.microsoft.com/office/drawing/2014/main" id="{B6D23F09-F0A8-6CCF-7F0A-EC98D7A9FBE3}"/>
              </a:ext>
            </a:extLst>
          </p:cNvPr>
          <p:cNvSpPr>
            <a:spLocks noGrp="1"/>
          </p:cNvSpPr>
          <p:nvPr>
            <p:ph type="sldNum" sz="quarter" idx="12"/>
          </p:nvPr>
        </p:nvSpPr>
        <p:spPr/>
        <p:txBody>
          <a:bodyPr/>
          <a:lstStyle/>
          <a:p>
            <a:fld id="{26AD20E6-394B-4DF0-96A5-9647FF39C943}" type="slidenum">
              <a:rPr lang="en-IN" smtClean="0"/>
              <a:t>18</a:t>
            </a:fld>
            <a:endParaRPr lang="en-IN"/>
          </a:p>
        </p:txBody>
      </p:sp>
    </p:spTree>
    <p:extLst>
      <p:ext uri="{BB962C8B-B14F-4D97-AF65-F5344CB8AC3E}">
        <p14:creationId xmlns:p14="http://schemas.microsoft.com/office/powerpoint/2010/main" val="313133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2290A-7C3F-9E7D-DBD3-00997B3DFDE4}"/>
              </a:ext>
            </a:extLst>
          </p:cNvPr>
          <p:cNvSpPr>
            <a:spLocks noGrp="1"/>
          </p:cNvSpPr>
          <p:nvPr>
            <p:ph type="title"/>
          </p:nvPr>
        </p:nvSpPr>
        <p:spPr/>
        <p:txBody>
          <a:bodyPr>
            <a:normAutofit fontScale="90000"/>
          </a:bodyPr>
          <a:lstStyle/>
          <a:p>
            <a:r>
              <a:rPr lang="en-IN" b="1" dirty="0"/>
              <a:t>Community Outreach Program- Visit To Goyla Dairy</a:t>
            </a:r>
            <a:br>
              <a:rPr lang="en-IN" b="1" dirty="0"/>
            </a:br>
            <a:endParaRPr lang="en-US" dirty="0"/>
          </a:p>
        </p:txBody>
      </p:sp>
      <p:pic>
        <p:nvPicPr>
          <p:cNvPr id="7" name="Content Placeholder 6">
            <a:extLst>
              <a:ext uri="{FF2B5EF4-FFF2-40B4-BE49-F238E27FC236}">
                <a16:creationId xmlns:a16="http://schemas.microsoft.com/office/drawing/2014/main" id="{72656BE2-D099-9EAC-4160-75E8BEE377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8438" y="2537442"/>
            <a:ext cx="5634181" cy="4086619"/>
          </a:xfrm>
        </p:spPr>
      </p:pic>
      <p:sp>
        <p:nvSpPr>
          <p:cNvPr id="5" name="Slide Number Placeholder 4">
            <a:extLst>
              <a:ext uri="{FF2B5EF4-FFF2-40B4-BE49-F238E27FC236}">
                <a16:creationId xmlns:a16="http://schemas.microsoft.com/office/drawing/2014/main" id="{1F3BB14A-B359-AD57-4B68-51168FF42F9B}"/>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11" name="Picture 10">
            <a:extLst>
              <a:ext uri="{FF2B5EF4-FFF2-40B4-BE49-F238E27FC236}">
                <a16:creationId xmlns:a16="http://schemas.microsoft.com/office/drawing/2014/main" id="{20DA4932-F4D3-CA0D-55F8-34413F56C3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320" y="1570759"/>
            <a:ext cx="5634181" cy="4225636"/>
          </a:xfrm>
          <a:prstGeom prst="rect">
            <a:avLst/>
          </a:prstGeom>
        </p:spPr>
      </p:pic>
    </p:spTree>
    <p:extLst>
      <p:ext uri="{BB962C8B-B14F-4D97-AF65-F5344CB8AC3E}">
        <p14:creationId xmlns:p14="http://schemas.microsoft.com/office/powerpoint/2010/main" val="3352969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B6FE4F8E-86A8-C60E-326D-9AE888A408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5829" y="2392217"/>
            <a:ext cx="9252643" cy="2907973"/>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6A358-A042-04ED-076E-4C7563EA5382}"/>
              </a:ext>
            </a:extLst>
          </p:cNvPr>
          <p:cNvSpPr>
            <a:spLocks noGrp="1"/>
          </p:cNvSpPr>
          <p:nvPr>
            <p:ph type="title"/>
          </p:nvPr>
        </p:nvSpPr>
        <p:spPr>
          <a:xfrm>
            <a:off x="677334" y="609600"/>
            <a:ext cx="8596668" cy="801757"/>
          </a:xfrm>
        </p:spPr>
        <p:txBody>
          <a:bodyPr/>
          <a:lstStyle/>
          <a:p>
            <a:r>
              <a:rPr lang="en-US" dirty="0"/>
              <a:t>HEALTH &amp; WELLNESS CENTRE</a:t>
            </a:r>
            <a:endParaRPr lang="en-IN" dirty="0"/>
          </a:p>
        </p:txBody>
      </p:sp>
      <p:pic>
        <p:nvPicPr>
          <p:cNvPr id="5" name="Content Placeholder 4" descr="A sign on a building&#10;&#10;Description automatically generated">
            <a:extLst>
              <a:ext uri="{FF2B5EF4-FFF2-40B4-BE49-F238E27FC236}">
                <a16:creationId xmlns:a16="http://schemas.microsoft.com/office/drawing/2014/main" id="{7106CF53-5A5B-71A1-DDA7-27BDDB51F6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5388" y="1411356"/>
            <a:ext cx="4447232" cy="4837043"/>
          </a:xfrm>
        </p:spPr>
      </p:pic>
      <p:pic>
        <p:nvPicPr>
          <p:cNvPr id="7" name="Picture 6" descr="A reception desk with chairs&#10;&#10;Description automatically generated">
            <a:extLst>
              <a:ext uri="{FF2B5EF4-FFF2-40B4-BE49-F238E27FC236}">
                <a16:creationId xmlns:a16="http://schemas.microsoft.com/office/drawing/2014/main" id="{B9FA7490-0691-EDBA-E697-6A6C9FDCA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829" y="1382487"/>
            <a:ext cx="4693783" cy="4865912"/>
          </a:xfrm>
          <a:prstGeom prst="rect">
            <a:avLst/>
          </a:prstGeom>
        </p:spPr>
      </p:pic>
    </p:spTree>
    <p:extLst>
      <p:ext uri="{BB962C8B-B14F-4D97-AF65-F5344CB8AC3E}">
        <p14:creationId xmlns:p14="http://schemas.microsoft.com/office/powerpoint/2010/main" val="713296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Subtitle 7">
            <a:extLst>
              <a:ext uri="{FF2B5EF4-FFF2-40B4-BE49-F238E27FC236}">
                <a16:creationId xmlns:a16="http://schemas.microsoft.com/office/drawing/2014/main" id="{76473466-F79D-D1CF-6B40-E915D56E550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2141537"/>
            <a:ext cx="10515600" cy="4351338"/>
          </a:xfrm>
        </p:spPr>
        <p:txBody>
          <a:bodyPr>
            <a:normAutofit/>
          </a:bodyPr>
          <a:lstStyle/>
          <a:p>
            <a:r>
              <a:rPr lang="en-US" dirty="0"/>
              <a:t>The increasing digitalization of healthcare systems has raised urgent concerns around the protection of sensitive patient data. Cybersecurity in healthcare focuses on protecting health data and systems from threats like ransomware and data breaches.</a:t>
            </a:r>
          </a:p>
          <a:p>
            <a:endParaRPr lang="en-US" dirty="0"/>
          </a:p>
          <a:p>
            <a:r>
              <a:rPr lang="en-US" dirty="0"/>
              <a:t>Data governance in healthcare ensures that data is managed ethically, securely, and in compliance with regulations, ultimately improving patient care and driving better outcomes. It's about establishing clear policies and procedures for collecting, using, and sharing patient information, while also safeguarding privacy and confidentiality. </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64D952-69FE-448D-313F-DCB1B9FEE295}"/>
              </a:ext>
            </a:extLst>
          </p:cNvPr>
          <p:cNvSpPr>
            <a:spLocks noGrp="1"/>
          </p:cNvSpPr>
          <p:nvPr>
            <p:ph idx="1"/>
          </p:nvPr>
        </p:nvSpPr>
        <p:spPr>
          <a:xfrm>
            <a:off x="774192" y="869333"/>
            <a:ext cx="10515600" cy="5572806"/>
          </a:xfrm>
        </p:spPr>
        <p:txBody>
          <a:bodyPr>
            <a:normAutofit lnSpcReduction="10000"/>
          </a:bodyPr>
          <a:lstStyle/>
          <a:p>
            <a:r>
              <a:rPr lang="en-US" dirty="0"/>
              <a:t>In India, incidents such as the AIIMS Delhi ransomware attack highlight vulnerabilities. Globally, frameworks like GDPR and HIPAA have set strong precedents for digital health data governance.</a:t>
            </a:r>
          </a:p>
          <a:p>
            <a:endParaRPr lang="en-US" dirty="0"/>
          </a:p>
          <a:p>
            <a:r>
              <a:rPr lang="en-US" dirty="0"/>
              <a:t>This study examines global standards of data governance and cybersecurity in healthcare, including frameworks from the US (HIPAA, HITECH), UK (NHS DSP Toolkit), and EU (GDPR), comparing them with India’s DPDP Act and ABDM. </a:t>
            </a:r>
          </a:p>
          <a:p>
            <a:endParaRPr lang="en-US" dirty="0"/>
          </a:p>
          <a:p>
            <a:r>
              <a:rPr lang="en-US" dirty="0"/>
              <a:t>Despite India’s strides in digital health infrastructure, gaps in policy enforcement, readiness, and awareness remain. Most existing literature addresses cybersecurity or data governance in isolation. This study bridges both domains.</a:t>
            </a:r>
            <a:endParaRPr lang="en-IN" dirty="0"/>
          </a:p>
          <a:p>
            <a:endParaRPr lang="en-IN" dirty="0"/>
          </a:p>
          <a:p>
            <a:endParaRPr lang="en-US" dirty="0"/>
          </a:p>
        </p:txBody>
      </p:sp>
      <p:sp>
        <p:nvSpPr>
          <p:cNvPr id="5" name="Slide Number Placeholder 4">
            <a:extLst>
              <a:ext uri="{FF2B5EF4-FFF2-40B4-BE49-F238E27FC236}">
                <a16:creationId xmlns:a16="http://schemas.microsoft.com/office/drawing/2014/main" id="{358E8A12-E037-041A-5C5D-9B83DE27B405}"/>
              </a:ext>
            </a:extLst>
          </p:cNvPr>
          <p:cNvSpPr>
            <a:spLocks noGrp="1"/>
          </p:cNvSpPr>
          <p:nvPr>
            <p:ph type="sldNum" sz="quarter" idx="12"/>
          </p:nvPr>
        </p:nvSpPr>
        <p:spPr/>
        <p:txBody>
          <a:bodyPr/>
          <a:lstStyle/>
          <a:p>
            <a:fld id="{26AD20E6-394B-4DF0-96A5-9647FF39C943}" type="slidenum">
              <a:rPr lang="en-IN" smtClean="0"/>
              <a:t>4</a:t>
            </a:fld>
            <a:endParaRPr lang="en-IN"/>
          </a:p>
        </p:txBody>
      </p:sp>
    </p:spTree>
    <p:extLst>
      <p:ext uri="{BB962C8B-B14F-4D97-AF65-F5344CB8AC3E}">
        <p14:creationId xmlns:p14="http://schemas.microsoft.com/office/powerpoint/2010/main" val="165108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708891" y="2187574"/>
            <a:ext cx="10515600" cy="4351338"/>
          </a:xfrm>
        </p:spPr>
        <p:txBody>
          <a:bodyPr/>
          <a:lstStyle/>
          <a:p>
            <a:pPr lvl="0"/>
            <a:r>
              <a:rPr lang="en-US" dirty="0"/>
              <a:t>To understand the global frameworks related to data governance and cybersecurity in healthcare</a:t>
            </a:r>
          </a:p>
          <a:p>
            <a:pPr lvl="0"/>
            <a:r>
              <a:rPr lang="en-US" dirty="0"/>
              <a:t>To study current digital health regulations, including the DPDP Act and ABDM in context of India.</a:t>
            </a:r>
          </a:p>
          <a:p>
            <a:pPr lvl="0"/>
            <a:r>
              <a:rPr lang="en-US" dirty="0"/>
              <a:t>To understand the comparative approaches identifying the gaps and challenges in context of India and global</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2032000"/>
            <a:ext cx="10515600" cy="4351338"/>
          </a:xfrm>
        </p:spPr>
        <p:txBody>
          <a:bodyPr>
            <a:normAutofit/>
          </a:bodyPr>
          <a:lstStyle/>
          <a:p>
            <a:r>
              <a:rPr lang="en-US" dirty="0"/>
              <a:t>This study adopts a secondary research approach based on a narrative literature review. It will help analyze existing research and regulatory documents to identify key challenges, strategies, and gaps in data governance and cybersecurity within the digital healthcare ecosystem when compared with the global standards of the USA, UK, Europe, and other international benchmarks.</a:t>
            </a:r>
          </a:p>
          <a:p>
            <a:endParaRPr lang="en-US" dirty="0"/>
          </a:p>
          <a:p>
            <a:r>
              <a:rPr lang="en-US" dirty="0"/>
              <a:t>Few Keywords like - healthcare cybersecurity India, GDPR in healthcare, data governance in digital health, HIPAA healthcare compliance, GDPR in healthcare, healthcare cybersecurity  global</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endParaRPr lang="en-US" dirty="0"/>
          </a:p>
          <a:p>
            <a:r>
              <a:rPr lang="en-US" dirty="0"/>
              <a:t>Search Engine: </a:t>
            </a:r>
          </a:p>
          <a:p>
            <a:r>
              <a:rPr lang="en-US" dirty="0"/>
              <a:t>Data is gathered from secondary resources such as Google Scholar, PubMed, Scopus, and ResearchGate, as well as open-access sources. Official websites of organizations and initiatives (e.g., WHO, NITI Aayog, NHS) will also be reviewed for relevant policies and frameworks.</a:t>
            </a:r>
          </a:p>
          <a:p>
            <a:pPr marL="0" indent="0">
              <a:buNone/>
            </a:pPr>
            <a:endParaRPr lang="en-US"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57970A-D561-B229-6AE2-74757502D4F5}"/>
              </a:ext>
            </a:extLst>
          </p:cNvPr>
          <p:cNvSpPr>
            <a:spLocks noGrp="1"/>
          </p:cNvSpPr>
          <p:nvPr>
            <p:ph idx="1"/>
          </p:nvPr>
        </p:nvSpPr>
        <p:spPr>
          <a:xfrm>
            <a:off x="572654" y="1549255"/>
            <a:ext cx="10781146" cy="5308745"/>
          </a:xfrm>
        </p:spPr>
        <p:txBody>
          <a:bodyPr>
            <a:normAutofit fontScale="85000" lnSpcReduction="10000"/>
          </a:bodyPr>
          <a:lstStyle/>
          <a:p>
            <a:pPr marL="0" indent="0">
              <a:buNone/>
            </a:pPr>
            <a:r>
              <a:rPr lang="en-US" b="1" dirty="0"/>
              <a:t>Inclusion Criteria:</a:t>
            </a:r>
          </a:p>
          <a:p>
            <a:pPr marL="0" indent="0">
              <a:buNone/>
            </a:pPr>
            <a:r>
              <a:rPr lang="en-US" dirty="0"/>
              <a:t>-Publications focusing on healthcare-related data governance and cybersecurity.</a:t>
            </a:r>
          </a:p>
          <a:p>
            <a:pPr marL="0" indent="0">
              <a:buNone/>
            </a:pPr>
            <a:r>
              <a:rPr lang="en-US" dirty="0"/>
              <a:t>-Relevant research papers published post-2015.</a:t>
            </a:r>
          </a:p>
          <a:p>
            <a:pPr marL="0" indent="0">
              <a:buNone/>
            </a:pPr>
            <a:r>
              <a:rPr lang="en-US" dirty="0"/>
              <a:t>-Coverage of global (e.g., GDPR, HIPAA) and Indian (e.g., DPDP, ABDM) frameworks.</a:t>
            </a:r>
          </a:p>
          <a:p>
            <a:pPr marL="0" indent="0">
              <a:buNone/>
            </a:pPr>
            <a:r>
              <a:rPr lang="en-US" dirty="0"/>
              <a:t>-Written in the English language.</a:t>
            </a:r>
          </a:p>
          <a:p>
            <a:pPr marL="0" indent="0">
              <a:buNone/>
            </a:pPr>
            <a:r>
              <a:rPr lang="en-US" dirty="0"/>
              <a:t>-Sourced from trusted platforms like Google Scholar, PubMed, Scopus, ResearchGate.</a:t>
            </a:r>
          </a:p>
          <a:p>
            <a:pPr marL="0" indent="0">
              <a:buNone/>
            </a:pPr>
            <a:endParaRPr lang="en-US" dirty="0"/>
          </a:p>
          <a:p>
            <a:pPr marL="0" indent="0">
              <a:buNone/>
            </a:pPr>
            <a:r>
              <a:rPr lang="en-US" b="1" dirty="0"/>
              <a:t>Exclusion Criteria:</a:t>
            </a:r>
            <a:endParaRPr lang="en-US" dirty="0"/>
          </a:p>
          <a:p>
            <a:pPr marL="0" lvl="0" indent="0">
              <a:buNone/>
            </a:pPr>
            <a:r>
              <a:rPr lang="en-US" dirty="0"/>
              <a:t>- Studies unrelated to healthcare (e.g., finance, legal, education sectors).</a:t>
            </a:r>
          </a:p>
          <a:p>
            <a:pPr marL="0" lvl="0" indent="0">
              <a:buNone/>
            </a:pPr>
            <a:r>
              <a:rPr lang="en-US" dirty="0"/>
              <a:t>- Articles published before 2015, unless historically significant.</a:t>
            </a:r>
          </a:p>
          <a:p>
            <a:pPr marL="0" lvl="0" indent="0">
              <a:buNone/>
            </a:pPr>
            <a:r>
              <a:rPr lang="en-US" dirty="0"/>
              <a:t>- Blogs, news articles, and other non-peer-reviewed content.</a:t>
            </a:r>
          </a:p>
          <a:p>
            <a:pPr marL="0" lvl="0" indent="0">
              <a:buNone/>
            </a:pPr>
            <a:r>
              <a:rPr lang="en-US" dirty="0"/>
              <a:t>- Non-English publications.</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A36E4817-3BAF-40E8-105B-668948F058B2}"/>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D001A4C1-DC5E-B30A-350C-96A1EE0E38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861308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912091" y="1634084"/>
            <a:ext cx="10515600" cy="4904828"/>
          </a:xfrm>
        </p:spPr>
        <p:txBody>
          <a:bodyPr>
            <a:normAutofit/>
          </a:bodyPr>
          <a:lstStyle/>
          <a:p>
            <a:r>
              <a:rPr lang="en-US" sz="2400" u="sng" dirty="0"/>
              <a:t>United States</a:t>
            </a:r>
            <a:r>
              <a:rPr lang="en-US" sz="2400" dirty="0"/>
              <a:t>: HIPAA (Health Insurance Portability and Accountability Act, 1996) and HITECH (Health Information Technology for Economic and Clinical Health Act, 2009) emphasize individual privacy, breach notification, and electronic records security. </a:t>
            </a:r>
          </a:p>
          <a:p>
            <a:endParaRPr lang="en-US" sz="2400" dirty="0"/>
          </a:p>
          <a:p>
            <a:r>
              <a:rPr lang="en-US" sz="2400" u="sng" dirty="0"/>
              <a:t>UK &amp; EU</a:t>
            </a:r>
            <a:r>
              <a:rPr lang="en-US" sz="2400" dirty="0"/>
              <a:t>: GDPR (General Data Protection Regulation) provides the most comprehensive data protection. The NHS Toolkit enforces cybersecurity compliance. Emphasis on accountability, consent, and right to erasure.</a:t>
            </a:r>
          </a:p>
          <a:p>
            <a:endParaRPr lang="en-US" sz="2400" u="sng" dirty="0"/>
          </a:p>
          <a:p>
            <a:r>
              <a:rPr lang="en-US" sz="2400" u="sng" dirty="0"/>
              <a:t>India:</a:t>
            </a:r>
            <a:r>
              <a:rPr lang="en-US" sz="2400" dirty="0"/>
              <a:t> ABDM and DPDP are still evolving. Implementation challenges include digital literacy, infrastructure, and policy ambiguity. Significant gaps in enforcement, consent standards, and interoperability.</a:t>
            </a:r>
          </a:p>
          <a:p>
            <a:pPr marL="0" indent="0">
              <a:buNone/>
            </a:pPr>
            <a:endParaRPr lang="en-US" sz="2400"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7345</TotalTime>
  <Words>1781</Words>
  <Application>Microsoft Office PowerPoint</Application>
  <PresentationFormat>Widescreen</PresentationFormat>
  <Paragraphs>118</Paragraphs>
  <Slides>21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Data Governance and Cybersecurity in Digital Healthcare: A Comparative Literature Review of Global Frameworks and India’s Regulatory Ecosystem </vt:lpstr>
      <vt:lpstr>Mentor Approval</vt:lpstr>
      <vt:lpstr>INTRODUCTION</vt:lpstr>
      <vt:lpstr>PowerPoint Presentation</vt:lpstr>
      <vt:lpstr>OBJECTIVES OF STUDY</vt:lpstr>
      <vt:lpstr>METHODOLOGY </vt:lpstr>
      <vt:lpstr>PowerPoint Presentation</vt:lpstr>
      <vt:lpstr>PowerPoint Presentation</vt:lpstr>
      <vt:lpstr>RESULTS </vt:lpstr>
      <vt:lpstr>PowerPoint Presentation</vt:lpstr>
      <vt:lpstr>DISCUSSION </vt:lpstr>
      <vt:lpstr>PowerPoint Presentation</vt:lpstr>
      <vt:lpstr>PowerPoint Presentation</vt:lpstr>
      <vt:lpstr>LIMITATION OF THE STUDY</vt:lpstr>
      <vt:lpstr>CONCLUSION</vt:lpstr>
      <vt:lpstr>CONCLUSION</vt:lpstr>
      <vt:lpstr>References </vt:lpstr>
      <vt:lpstr>PowerPoint Presentation</vt:lpstr>
      <vt:lpstr>Community Outreach Program- Visit To Goyla Dairy </vt:lpstr>
      <vt:lpstr>HEALTH &amp; WELLNESS CENTRE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Human Resource</cp:lastModifiedBy>
  <cp:revision>19</cp:revision>
  <dcterms:created xsi:type="dcterms:W3CDTF">2022-05-20T15:11:38Z</dcterms:created>
  <dcterms:modified xsi:type="dcterms:W3CDTF">2025-06-18T07:26:01Z</dcterms:modified>
</cp:coreProperties>
</file>