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8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9" r:id="rId3"/>
    <p:sldMasterId id="2147483711" r:id="rId4"/>
    <p:sldMasterId id="2147483723" r:id="rId5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4" r:id="rId30"/>
    <p:sldId id="280" r:id="rId31"/>
    <p:sldId id="281" r:id="rId32"/>
    <p:sldId id="282" r:id="rId33"/>
    <p:sldId id="28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viewProps" Target="view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gagan\Desktop\project%20park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gagan\Desktop\project%20park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Sheet5!$B$4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Sheet5!$C$2:$F$3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Sheet5!$C$4:$F$4</c:f>
              <c:numCache>
                <c:formatCode>General</c:formatCode>
                <c:ptCount val="4"/>
                <c:pt idx="0">
                  <c:v>17</c:v>
                </c:pt>
                <c:pt idx="1">
                  <c:v>18</c:v>
                </c:pt>
                <c:pt idx="2">
                  <c:v>4</c:v>
                </c:pt>
                <c:pt idx="3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Sheet5!$B$5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Sheet5!$C$2:$F$3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Sheet5!$C$5:$F$5</c:f>
              <c:numCache>
                <c:formatCode>General</c:formatCode>
                <c:ptCount val="4"/>
                <c:pt idx="0">
                  <c:v>3</c:v>
                </c:pt>
                <c:pt idx="1">
                  <c:v>5</c:v>
                </c:pt>
                <c:pt idx="2">
                  <c:v>11</c:v>
                </c:pt>
                <c:pt idx="3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Sheet5!$B$6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Sheet5!$C$2:$F$3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Sheet5!$C$6:$F$6</c:f>
              <c:numCache>
                <c:formatCode>General</c:formatCode>
                <c:ptCount val="4"/>
                <c:pt idx="0">
                  <c:v>0</c:v>
                </c:pt>
                <c:pt idx="1">
                  <c:v>2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7492608"/>
        <c:axId val="77494144"/>
        <c:axId val="0"/>
      </c:bar3DChart>
      <c:catAx>
        <c:axId val="77492608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77494144"/>
        <c:crosses val="autoZero"/>
        <c:auto val="1"/>
        <c:lblAlgn val="ctr"/>
        <c:lblOffset val="100"/>
      </c:catAx>
      <c:valAx>
        <c:axId val="7749414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749260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44451006124236"/>
          <c:y val="0.16872204354737413"/>
          <c:w val="0.16722156605424321"/>
          <c:h val="0.47945713651990685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Sheet5!$B$71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Sheet5!$C$69:$F$70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Sheet5!$C$71:$F$71</c:f>
              <c:numCache>
                <c:formatCode>General</c:formatCode>
                <c:ptCount val="4"/>
                <c:pt idx="0">
                  <c:v>20</c:v>
                </c:pt>
                <c:pt idx="1">
                  <c:v>17</c:v>
                </c:pt>
                <c:pt idx="2">
                  <c:v>8</c:v>
                </c:pt>
                <c:pt idx="3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Sheet5!$B$72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Sheet5!$C$69:$F$70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Sheet5!$C$72:$F$72</c:f>
              <c:numCache>
                <c:formatCode>General</c:formatCode>
                <c:ptCount val="4"/>
                <c:pt idx="0">
                  <c:v>0</c:v>
                </c:pt>
                <c:pt idx="1">
                  <c:v>5</c:v>
                </c:pt>
                <c:pt idx="2">
                  <c:v>7</c:v>
                </c:pt>
                <c:pt idx="3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Sheet5!$B$73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Sheet5!$C$69:$F$70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Sheet5!$C$73:$F$73</c:f>
              <c:numCache>
                <c:formatCode>General</c:formatCode>
                <c:ptCount val="4"/>
                <c:pt idx="0">
                  <c:v>0</c:v>
                </c:pt>
                <c:pt idx="1">
                  <c:v>3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8426112"/>
        <c:axId val="78427648"/>
        <c:axId val="0"/>
      </c:bar3DChart>
      <c:catAx>
        <c:axId val="78426112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427648"/>
        <c:crosses val="autoZero"/>
        <c:auto val="1"/>
        <c:lblAlgn val="ctr"/>
        <c:lblOffset val="100"/>
      </c:catAx>
      <c:valAx>
        <c:axId val="7842764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4261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703685476815402"/>
          <c:y val="0.19119584367022621"/>
          <c:w val="0.17462981189851268"/>
          <c:h val="0.41212868083270504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Sheet5!$B$79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Sheet5!$C$77:$F$78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Sheet5!$C$79:$F$79</c:f>
              <c:numCache>
                <c:formatCode>General</c:formatCode>
                <c:ptCount val="4"/>
                <c:pt idx="0">
                  <c:v>19</c:v>
                </c:pt>
                <c:pt idx="1">
                  <c:v>23</c:v>
                </c:pt>
                <c:pt idx="2">
                  <c:v>8</c:v>
                </c:pt>
                <c:pt idx="3">
                  <c:v>14</c:v>
                </c:pt>
              </c:numCache>
            </c:numRef>
          </c:val>
        </c:ser>
        <c:ser>
          <c:idx val="1"/>
          <c:order val="1"/>
          <c:tx>
            <c:strRef>
              <c:f>Sheet5!$B$80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Sheet5!$C$77:$F$78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Sheet5!$C$80:$F$80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Sheet5!$B$81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Sheet5!$C$77:$F$78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Sheet5!$C$81:$F$81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</c:ser>
        <c:shape val="cylinder"/>
        <c:axId val="78283136"/>
        <c:axId val="78284672"/>
        <c:axId val="0"/>
      </c:bar3DChart>
      <c:catAx>
        <c:axId val="7828313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284672"/>
        <c:crosses val="autoZero"/>
        <c:auto val="1"/>
        <c:lblAlgn val="ctr"/>
        <c:lblOffset val="100"/>
      </c:catAx>
      <c:valAx>
        <c:axId val="7828467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28313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016043307086663"/>
          <c:y val="0.26056905930236984"/>
          <c:w val="0.15150623359580101"/>
          <c:h val="0.43538343033207888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Sheet5!$B$86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Sheet5!$C$84:$F$85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Sheet5!$C$86:$F$86</c:f>
              <c:numCache>
                <c:formatCode>General</c:formatCode>
                <c:ptCount val="4"/>
                <c:pt idx="0">
                  <c:v>0</c:v>
                </c:pt>
                <c:pt idx="1">
                  <c:v>10</c:v>
                </c:pt>
                <c:pt idx="2">
                  <c:v>7</c:v>
                </c:pt>
                <c:pt idx="3">
                  <c:v>0</c:v>
                </c:pt>
              </c:numCache>
            </c:numRef>
          </c:val>
        </c:ser>
        <c:ser>
          <c:idx val="1"/>
          <c:order val="1"/>
          <c:tx>
            <c:strRef>
              <c:f>Sheet5!$B$87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Sheet5!$C$84:$F$85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Sheet5!$C$87:$F$87</c:f>
              <c:numCache>
                <c:formatCode>General</c:formatCode>
                <c:ptCount val="4"/>
                <c:pt idx="0">
                  <c:v>20</c:v>
                </c:pt>
                <c:pt idx="1">
                  <c:v>15</c:v>
                </c:pt>
                <c:pt idx="2">
                  <c:v>8</c:v>
                </c:pt>
                <c:pt idx="3">
                  <c:v>20</c:v>
                </c:pt>
              </c:numCache>
            </c:numRef>
          </c:val>
        </c:ser>
        <c:ser>
          <c:idx val="2"/>
          <c:order val="2"/>
          <c:tx>
            <c:strRef>
              <c:f>Sheet5!$B$88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Sheet5!$C$84:$F$85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Sheet5!$C$88:$F$88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8463360"/>
        <c:axId val="78464896"/>
        <c:axId val="0"/>
      </c:bar3DChart>
      <c:catAx>
        <c:axId val="7846336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464896"/>
        <c:crosses val="autoZero"/>
        <c:auto val="1"/>
        <c:lblAlgn val="ctr"/>
        <c:lblOffset val="100"/>
      </c:catAx>
      <c:valAx>
        <c:axId val="7846489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46336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75924103237108"/>
          <c:y val="0.24940689705453511"/>
          <c:w val="0.1440742563429572"/>
          <c:h val="0.35535269028871452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Sheet5!$B$92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Sheet5!$C$91:$F$91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Sheet5!$C$92:$F$92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2</c:v>
                </c:pt>
                <c:pt idx="3">
                  <c:v>11</c:v>
                </c:pt>
              </c:numCache>
            </c:numRef>
          </c:val>
        </c:ser>
        <c:ser>
          <c:idx val="1"/>
          <c:order val="1"/>
          <c:tx>
            <c:strRef>
              <c:f>Sheet5!$B$93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Sheet5!$C$91:$F$91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Sheet5!$C$93:$F$93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13</c:v>
                </c:pt>
                <c:pt idx="3">
                  <c:v>9</c:v>
                </c:pt>
              </c:numCache>
            </c:numRef>
          </c:val>
        </c:ser>
        <c:ser>
          <c:idx val="2"/>
          <c:order val="2"/>
          <c:tx>
            <c:strRef>
              <c:f>Sheet5!$B$94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Sheet5!$C$91:$F$91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Sheet5!$C$94:$F$94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8578816"/>
        <c:axId val="78580352"/>
        <c:axId val="0"/>
      </c:bar3DChart>
      <c:catAx>
        <c:axId val="78578816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580352"/>
        <c:crosses val="autoZero"/>
        <c:auto val="1"/>
        <c:lblAlgn val="ctr"/>
        <c:lblOffset val="100"/>
      </c:catAx>
      <c:valAx>
        <c:axId val="7858035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57881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7349376640420062"/>
          <c:y val="0.26360090405366032"/>
          <c:w val="0.1181729002624672"/>
          <c:h val="0.29918689851268676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Sheet5!$B$12</c:f>
              <c:strCache>
                <c:ptCount val="1"/>
                <c:pt idx="0">
                  <c:v>Yes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25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12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Sheet5!$C$10:$F$11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Sheet5!$C$12:$F$12</c:f>
              <c:numCache>
                <c:formatCode>General</c:formatCode>
                <c:ptCount val="4"/>
                <c:pt idx="0">
                  <c:v>20</c:v>
                </c:pt>
                <c:pt idx="1">
                  <c:v>20</c:v>
                </c:pt>
                <c:pt idx="2">
                  <c:v>17</c:v>
                </c:pt>
                <c:pt idx="3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Sheet5!$B$13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Sheet5!$C$10:$F$11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Sheet5!$C$13:$F$13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3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Sheet5!$B$14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Sheet5!$C$10:$F$11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Sheet5!$C$14:$F$14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8074624"/>
        <c:axId val="78076160"/>
        <c:axId val="0"/>
      </c:bar3DChart>
      <c:catAx>
        <c:axId val="7807462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076160"/>
        <c:crosses val="autoZero"/>
        <c:auto val="1"/>
        <c:lblAlgn val="ctr"/>
        <c:lblOffset val="100"/>
      </c:catAx>
      <c:valAx>
        <c:axId val="7807616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074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44451006124236"/>
          <c:y val="0.26731359284314832"/>
          <c:w val="0.16722156605424318"/>
          <c:h val="0.42311910835089322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Sheet5!$B$20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Sheet5!$C$18:$F$19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Sheet5!$C$20:$F$20</c:f>
              <c:numCache>
                <c:formatCode>General</c:formatCode>
                <c:ptCount val="4"/>
                <c:pt idx="0">
                  <c:v>12</c:v>
                </c:pt>
                <c:pt idx="1">
                  <c:v>16</c:v>
                </c:pt>
                <c:pt idx="2">
                  <c:v>0</c:v>
                </c:pt>
                <c:pt idx="3">
                  <c:v>9</c:v>
                </c:pt>
              </c:numCache>
            </c:numRef>
          </c:val>
        </c:ser>
        <c:ser>
          <c:idx val="1"/>
          <c:order val="1"/>
          <c:tx>
            <c:strRef>
              <c:f>Sheet5!$B$21</c:f>
              <c:strCache>
                <c:ptCount val="1"/>
                <c:pt idx="0">
                  <c:v>No</c:v>
                </c:pt>
              </c:strCache>
            </c:strRef>
          </c:tx>
          <c:dLbls>
            <c:dLbl>
              <c:idx val="1"/>
              <c:delete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Sheet5!$C$18:$F$19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Sheet5!$C$21:$F$21</c:f>
              <c:numCache>
                <c:formatCode>General</c:formatCode>
                <c:ptCount val="4"/>
                <c:pt idx="0">
                  <c:v>8</c:v>
                </c:pt>
                <c:pt idx="1">
                  <c:v>4</c:v>
                </c:pt>
                <c:pt idx="2">
                  <c:v>15</c:v>
                </c:pt>
                <c:pt idx="3">
                  <c:v>11</c:v>
                </c:pt>
              </c:numCache>
            </c:numRef>
          </c:val>
        </c:ser>
        <c:ser>
          <c:idx val="2"/>
          <c:order val="2"/>
          <c:tx>
            <c:strRef>
              <c:f>Sheet5!$B$22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Sheet5!$C$18:$F$19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Sheet5!$C$22:$F$22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8001280"/>
        <c:axId val="78002816"/>
        <c:axId val="0"/>
      </c:bar3DChart>
      <c:catAx>
        <c:axId val="78001280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002816"/>
        <c:crosses val="autoZero"/>
        <c:auto val="1"/>
        <c:lblAlgn val="ctr"/>
        <c:lblOffset val="100"/>
      </c:catAx>
      <c:valAx>
        <c:axId val="78002816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001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2593678915135438"/>
          <c:y val="0.26877213411703821"/>
          <c:w val="0.16572987751531071"/>
          <c:h val="0.35447451110864786"/>
        </c:manualLayout>
      </c:layout>
      <c:txPr>
        <a:bodyPr/>
        <a:lstStyle/>
        <a:p>
          <a:pPr>
            <a:defRPr sz="24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Sheet5!$B$27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Sheet5!$C$25:$F$26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Sheet5!$C$27:$F$27</c:f>
              <c:numCache>
                <c:formatCode>General</c:formatCode>
                <c:ptCount val="4"/>
                <c:pt idx="0">
                  <c:v>6</c:v>
                </c:pt>
                <c:pt idx="1">
                  <c:v>7</c:v>
                </c:pt>
                <c:pt idx="2">
                  <c:v>4</c:v>
                </c:pt>
                <c:pt idx="3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Sheet5!$B$28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Sheet5!$C$25:$F$26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Sheet5!$C$28:$F$28</c:f>
              <c:numCache>
                <c:formatCode>General</c:formatCode>
                <c:ptCount val="4"/>
                <c:pt idx="0">
                  <c:v>10</c:v>
                </c:pt>
                <c:pt idx="1">
                  <c:v>13</c:v>
                </c:pt>
                <c:pt idx="2">
                  <c:v>6</c:v>
                </c:pt>
                <c:pt idx="3">
                  <c:v>7</c:v>
                </c:pt>
              </c:numCache>
            </c:numRef>
          </c:val>
        </c:ser>
        <c:ser>
          <c:idx val="2"/>
          <c:order val="2"/>
          <c:tx>
            <c:strRef>
              <c:f>Sheet5!$B$29</c:f>
              <c:strCache>
                <c:ptCount val="1"/>
                <c:pt idx="0">
                  <c:v>Can't Say</c:v>
                </c:pt>
              </c:strCache>
            </c:strRef>
          </c:tx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Sheet5!$C$25:$F$26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Sheet5!$C$29:$F$29</c:f>
              <c:numCache>
                <c:formatCode>General</c:formatCode>
                <c:ptCount val="4"/>
                <c:pt idx="0">
                  <c:v>4</c:v>
                </c:pt>
                <c:pt idx="1">
                  <c:v>0</c:v>
                </c:pt>
                <c:pt idx="2">
                  <c:v>5</c:v>
                </c:pt>
                <c:pt idx="3">
                  <c:v>9</c:v>
                </c:pt>
              </c:numCache>
            </c:numRef>
          </c:val>
        </c:ser>
        <c:shape val="cylinder"/>
        <c:axId val="78042624"/>
        <c:axId val="78044160"/>
        <c:axId val="0"/>
      </c:bar3DChart>
      <c:catAx>
        <c:axId val="7804262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044160"/>
        <c:crosses val="autoZero"/>
        <c:auto val="1"/>
        <c:lblAlgn val="ctr"/>
        <c:lblOffset val="100"/>
      </c:catAx>
      <c:valAx>
        <c:axId val="7804416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04262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6516043307086665"/>
          <c:y val="0.27748979294254977"/>
          <c:w val="0.12650623359580096"/>
          <c:h val="0.28529800962379703"/>
        </c:manualLayout>
      </c:layout>
      <c:txPr>
        <a:bodyPr/>
        <a:lstStyle/>
        <a:p>
          <a:pPr>
            <a:defRPr sz="18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Sheet5!$B$35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Sheet5!$C$33:$F$34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Sheet5!$C$35:$F$35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15</c:v>
                </c:pt>
                <c:pt idx="3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Sheet5!$B$36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Sheet5!$C$33:$F$34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Sheet5!$C$36:$F$36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Sheet5!$B$37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Sheet5!$C$33:$F$34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Sheet5!$C$37:$F$37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8169984"/>
        <c:axId val="78171520"/>
        <c:axId val="0"/>
      </c:bar3DChart>
      <c:catAx>
        <c:axId val="78169984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 b="1"/>
            </a:pPr>
            <a:endParaRPr lang="en-US"/>
          </a:p>
        </c:txPr>
        <c:crossAx val="78171520"/>
        <c:crosses val="autoZero"/>
        <c:auto val="1"/>
        <c:lblAlgn val="ctr"/>
        <c:lblOffset val="100"/>
      </c:catAx>
      <c:valAx>
        <c:axId val="78171520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16998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8536344415281356"/>
          <c:y val="0.25272013933830217"/>
          <c:w val="0.18685877806940798"/>
          <c:h val="0.52262004793234051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Sheet5!$B$43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Sheet5!$C$41:$F$42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Sheet5!$C$43:$F$43</c:f>
              <c:numCache>
                <c:formatCode>General</c:formatCode>
                <c:ptCount val="4"/>
                <c:pt idx="0">
                  <c:v>19</c:v>
                </c:pt>
                <c:pt idx="1">
                  <c:v>16</c:v>
                </c:pt>
                <c:pt idx="2">
                  <c:v>0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Sheet5!$B$44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Sheet5!$C$41:$F$42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Sheet5!$C$44:$F$44</c:f>
              <c:numCache>
                <c:formatCode>General</c:formatCode>
                <c:ptCount val="4"/>
                <c:pt idx="0">
                  <c:v>1</c:v>
                </c:pt>
                <c:pt idx="1">
                  <c:v>9</c:v>
                </c:pt>
                <c:pt idx="2">
                  <c:v>9</c:v>
                </c:pt>
                <c:pt idx="3">
                  <c:v>4</c:v>
                </c:pt>
              </c:numCache>
            </c:numRef>
          </c:val>
        </c:ser>
        <c:ser>
          <c:idx val="2"/>
          <c:order val="2"/>
          <c:tx>
            <c:strRef>
              <c:f>Sheet5!$B$45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Sheet5!$C$41:$F$42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Sheet5!$C$45:$F$45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6</c:v>
                </c:pt>
                <c:pt idx="3">
                  <c:v>11</c:v>
                </c:pt>
              </c:numCache>
            </c:numRef>
          </c:val>
        </c:ser>
        <c:shape val="cylinder"/>
        <c:axId val="78223232"/>
        <c:axId val="78224768"/>
        <c:axId val="0"/>
      </c:bar3DChart>
      <c:catAx>
        <c:axId val="78223232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224768"/>
        <c:crosses val="autoZero"/>
        <c:auto val="1"/>
        <c:lblAlgn val="ctr"/>
        <c:lblOffset val="100"/>
      </c:catAx>
      <c:valAx>
        <c:axId val="7822476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22323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8182709973753259"/>
          <c:y val="0.29137868183143867"/>
          <c:w val="0.10983956692913389"/>
          <c:h val="0.2714091207349083"/>
        </c:manualLayout>
      </c:layout>
      <c:txPr>
        <a:bodyPr/>
        <a:lstStyle/>
        <a:p>
          <a:pPr>
            <a:defRPr sz="18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Sheet5!$B$50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400" b="1"/>
                </a:pPr>
                <a:endParaRPr lang="en-US"/>
              </a:p>
            </c:txPr>
            <c:showVal val="1"/>
          </c:dLbls>
          <c:cat>
            <c:strRef>
              <c:f>Sheet5!$C$48:$F$49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Sheet5!$C$50:$F$50</c:f>
              <c:numCache>
                <c:formatCode>General</c:formatCode>
                <c:ptCount val="4"/>
                <c:pt idx="0">
                  <c:v>2</c:v>
                </c:pt>
                <c:pt idx="1">
                  <c:v>8</c:v>
                </c:pt>
                <c:pt idx="2">
                  <c:v>0</c:v>
                </c:pt>
                <c:pt idx="3">
                  <c:v>2</c:v>
                </c:pt>
              </c:numCache>
            </c:numRef>
          </c:val>
        </c:ser>
        <c:ser>
          <c:idx val="1"/>
          <c:order val="1"/>
          <c:tx>
            <c:strRef>
              <c:f>Sheet5!$B$51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Sheet5!$C$48:$F$49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Sheet5!$C$51:$F$51</c:f>
              <c:numCache>
                <c:formatCode>General</c:formatCode>
                <c:ptCount val="4"/>
                <c:pt idx="0">
                  <c:v>16</c:v>
                </c:pt>
                <c:pt idx="1">
                  <c:v>17</c:v>
                </c:pt>
                <c:pt idx="2">
                  <c:v>15</c:v>
                </c:pt>
                <c:pt idx="3">
                  <c:v>18</c:v>
                </c:pt>
              </c:numCache>
            </c:numRef>
          </c:val>
        </c:ser>
        <c:ser>
          <c:idx val="2"/>
          <c:order val="2"/>
          <c:tx>
            <c:strRef>
              <c:f>Sheet5!$B$52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Sheet5!$C$48:$F$49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Sheet5!$C$52:$F$52</c:f>
              <c:numCache>
                <c:formatCode>General</c:formatCode>
                <c:ptCount val="4"/>
                <c:pt idx="0">
                  <c:v>2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8322304"/>
        <c:axId val="78328192"/>
        <c:axId val="0"/>
      </c:bar3DChart>
      <c:catAx>
        <c:axId val="78322304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328192"/>
        <c:crosses val="autoZero"/>
        <c:auto val="1"/>
        <c:lblAlgn val="ctr"/>
        <c:lblOffset val="100"/>
      </c:catAx>
      <c:valAx>
        <c:axId val="7832819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3223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016043307086663"/>
          <c:y val="0.15248979294254891"/>
          <c:w val="0.15150623359580107"/>
          <c:h val="0.41029800962379703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Sheet5!$B$57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Sheet5!$C$55:$F$56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Sheet5!$C$57:$F$57</c:f>
              <c:numCache>
                <c:formatCode>General</c:formatCode>
                <c:ptCount val="4"/>
                <c:pt idx="0">
                  <c:v>20</c:v>
                </c:pt>
                <c:pt idx="1">
                  <c:v>25</c:v>
                </c:pt>
                <c:pt idx="2">
                  <c:v>6</c:v>
                </c:pt>
                <c:pt idx="3">
                  <c:v>20</c:v>
                </c:pt>
              </c:numCache>
            </c:numRef>
          </c:val>
        </c:ser>
        <c:ser>
          <c:idx val="1"/>
          <c:order val="1"/>
          <c:tx>
            <c:strRef>
              <c:f>Sheet5!$B$58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Sheet5!$C$55:$F$56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Sheet5!$C$58:$F$58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9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Sheet5!$B$59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Sheet5!$C$55:$F$56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Sheet5!$C$59:$F$59</c:f>
              <c:numCache>
                <c:formatCode>General</c:formatCode>
                <c:ptCount val="4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hape val="cylinder"/>
        <c:axId val="78375552"/>
        <c:axId val="77529472"/>
        <c:axId val="0"/>
      </c:bar3DChart>
      <c:catAx>
        <c:axId val="78375552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7529472"/>
        <c:crosses val="autoZero"/>
        <c:auto val="1"/>
        <c:lblAlgn val="ctr"/>
        <c:lblOffset val="100"/>
      </c:catAx>
      <c:valAx>
        <c:axId val="77529472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83755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016043307086663"/>
          <c:y val="0.30956711396990955"/>
          <c:w val="0.15150623359580107"/>
          <c:h val="0.35269657313962605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Sheet5!$B$64</c:f>
              <c:strCache>
                <c:ptCount val="1"/>
                <c:pt idx="0">
                  <c:v>Yes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Sheet5!$C$62:$F$63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Sheet5!$C$64:$F$64</c:f>
              <c:numCache>
                <c:formatCode>General</c:formatCode>
                <c:ptCount val="4"/>
                <c:pt idx="0">
                  <c:v>16</c:v>
                </c:pt>
                <c:pt idx="1">
                  <c:v>17</c:v>
                </c:pt>
                <c:pt idx="2">
                  <c:v>6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Sheet5!$B$65</c:f>
              <c:strCache>
                <c:ptCount val="1"/>
                <c:pt idx="0">
                  <c:v>No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Sheet5!$C$62:$F$63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Sheet5!$C$65:$F$65</c:f>
              <c:numCache>
                <c:formatCode>General</c:formatCode>
                <c:ptCount val="4"/>
                <c:pt idx="0">
                  <c:v>3</c:v>
                </c:pt>
                <c:pt idx="1">
                  <c:v>0</c:v>
                </c:pt>
                <c:pt idx="2">
                  <c:v>9</c:v>
                </c:pt>
                <c:pt idx="3">
                  <c:v>3</c:v>
                </c:pt>
              </c:numCache>
            </c:numRef>
          </c:val>
        </c:ser>
        <c:ser>
          <c:idx val="2"/>
          <c:order val="2"/>
          <c:tx>
            <c:strRef>
              <c:f>Sheet5!$B$66</c:f>
              <c:strCache>
                <c:ptCount val="1"/>
                <c:pt idx="0">
                  <c:v>Can't Say</c:v>
                </c:pt>
              </c:strCache>
            </c:strRef>
          </c:tx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Val val="1"/>
          </c:dLbls>
          <c:cat>
            <c:strRef>
              <c:f>Sheet5!$C$62:$F$63</c:f>
              <c:strCache>
                <c:ptCount val="4"/>
                <c:pt idx="0">
                  <c:v>Doctors</c:v>
                </c:pt>
                <c:pt idx="1">
                  <c:v>Nurses</c:v>
                </c:pt>
                <c:pt idx="2">
                  <c:v>Housekeeping</c:v>
                </c:pt>
                <c:pt idx="3">
                  <c:v>Others</c:v>
                </c:pt>
              </c:strCache>
            </c:strRef>
          </c:cat>
          <c:val>
            <c:numRef>
              <c:f>Sheet5!$C$66:$F$66</c:f>
              <c:numCache>
                <c:formatCode>General</c:formatCode>
                <c:ptCount val="4"/>
                <c:pt idx="0">
                  <c:v>1</c:v>
                </c:pt>
                <c:pt idx="1">
                  <c:v>8</c:v>
                </c:pt>
                <c:pt idx="2">
                  <c:v>0</c:v>
                </c:pt>
                <c:pt idx="3">
                  <c:v>11</c:v>
                </c:pt>
              </c:numCache>
            </c:numRef>
          </c:val>
        </c:ser>
        <c:shape val="cylinder"/>
        <c:axId val="77565312"/>
        <c:axId val="77583488"/>
        <c:axId val="0"/>
      </c:bar3DChart>
      <c:catAx>
        <c:axId val="77565312"/>
        <c:scaling>
          <c:orientation val="minMax"/>
        </c:scaling>
        <c:axPos val="b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7583488"/>
        <c:crosses val="autoZero"/>
        <c:auto val="1"/>
        <c:lblAlgn val="ctr"/>
        <c:lblOffset val="100"/>
      </c:catAx>
      <c:valAx>
        <c:axId val="7758348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 b="1"/>
            </a:pPr>
            <a:endParaRPr lang="en-US"/>
          </a:p>
        </c:txPr>
        <c:crossAx val="7756531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4016043307086663"/>
          <c:y val="0.25647655529545377"/>
          <c:w val="0.15150623359580107"/>
          <c:h val="0.30461427963396542"/>
        </c:manualLayout>
      </c:layout>
      <c:txPr>
        <a:bodyPr/>
        <a:lstStyle/>
        <a:p>
          <a:pPr>
            <a:defRPr sz="2000" b="1"/>
          </a:pPr>
          <a:endParaRPr lang="en-US"/>
        </a:p>
      </c:txPr>
    </c:legend>
    <c:plotVisOnly val="1"/>
  </c:chart>
  <c:spPr>
    <a:solidFill>
      <a:schemeClr val="accent4">
        <a:lumMod val="40000"/>
        <a:lumOff val="60000"/>
      </a:schemeClr>
    </a:solidFill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0.33333</cdr:x>
      <cdr:y>0.43662</cdr:y>
    </cdr:from>
    <cdr:to>
      <cdr:x>0.36667</cdr:x>
      <cdr:y>0.49296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048000" y="2362200"/>
          <a:ext cx="3048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2000" b="1" dirty="0" smtClean="0"/>
            <a:t>9</a:t>
          </a:r>
          <a:endParaRPr lang="en-US" sz="2000" b="1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0250" y="1905000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0249" y="4344988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and Content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3"/>
            <a:ext cx="8382000" cy="2200602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0" y="6238875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se for slides with Software Co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722313" y="1905000"/>
            <a:ext cx="8040688" cy="193899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1485"/>
            <a:ext cx="7772400" cy="14689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7B6DC94-C8A5-4CF8-B944-E2601F383353}" type="slidenum">
              <a:rPr lang="en-US" smtClean="0"/>
              <a:pPr/>
              <a:t>‹#›</a:t>
            </a:fld>
            <a:fld id="{C2C65F1D-0D35-4B48-848A-EE23798117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FD31E662-8C2D-4714-B2E8-E4A1A5B8ABCC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313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185"/>
            <a:ext cx="7772400" cy="150071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B0D690E-0FF2-4A81-898C-9EBC2AC677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1" y="1604434"/>
            <a:ext cx="4037013" cy="45233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4434"/>
            <a:ext cx="4038600" cy="45233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31007BD0-32DF-427E-9756-F8EF23A476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16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584"/>
            <a:ext cx="4040188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934"/>
            <a:ext cx="4040188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4584"/>
            <a:ext cx="4041775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5934"/>
            <a:ext cx="4041775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0A60DBD8-4379-4399-8344-B8D7ACF254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29E5CE88-51E4-4EA4-88DF-D91611194BF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emo, Video etc. &quot;special&quot;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8955" y="434498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10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smtClean="0"/>
              <a:t>click to…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BB674088-F302-4343-97F4-1652843EC3F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2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25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0"/>
            <a:ext cx="3008313" cy="46905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17B1C91-D629-419B-AA51-E48E4CF078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72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83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867"/>
            <a:ext cx="548640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42AC46CD-AE69-47FD-ACC5-AB875E8BA7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CEB85931-1F01-44C2-AE94-F9B21AF1DA2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273051"/>
            <a:ext cx="2055813" cy="5854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3051"/>
            <a:ext cx="6019800" cy="5854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1"/>
          </p:nvPr>
        </p:nvSpPr>
        <p:spPr/>
        <p:txBody>
          <a:bodyPr/>
          <a:lstStyle>
            <a:lvl1pPr>
              <a:defRPr/>
            </a:lvl1pPr>
          </a:lstStyle>
          <a:p>
            <a:fld id="{9ECC99D3-AE44-4BDA-A347-A4050423CC1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1487"/>
            <a:ext cx="7772400" cy="14689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511CE9-8F46-4B0D-BD42-B77221FB2F3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077184-1403-4936-AB82-9B973D8F485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313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187"/>
            <a:ext cx="7772400" cy="1500716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C36021-5795-4326-93CC-24FE72A231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4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43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A600511-BDC2-4581-9C77-53C9897E4E7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584"/>
            <a:ext cx="4040188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935"/>
            <a:ext cx="4040188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534584"/>
            <a:ext cx="4041775" cy="64134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2175935"/>
            <a:ext cx="4041775" cy="39497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5F3D1-4127-4651-96A0-F31D7D1E4D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AACF0D-D891-4FFB-BFED-B5614A52E8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94B788-9174-4515-98C4-FF2718A296F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4"/>
            <a:ext cx="3008313" cy="116204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258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0"/>
            <a:ext cx="3008313" cy="46905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EFBEA2-CC49-480B-9E82-ACB03CCF2B3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726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3833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868"/>
            <a:ext cx="5486400" cy="80433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BEE0F3-0AEA-48C9-81C4-E5512A791E3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5EB8F9-15E3-4220-8899-14956B2EB11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5168"/>
            <a:ext cx="2057400" cy="58504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5168"/>
            <a:ext cx="6019800" cy="58504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DDB-5C3A-4268-A442-44219EE7B7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210862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2129814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2129814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1553"/>
            <a:ext cx="4114800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981" y="1411553"/>
            <a:ext cx="4117019" cy="692498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 - Prints in GRAYS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412875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hite rectangle.png"/>
          <p:cNvPicPr>
            <a:picLocks noChangeAspect="1"/>
          </p:cNvPicPr>
          <p:nvPr/>
        </p:nvPicPr>
        <p:blipFill>
          <a:blip r:embed="rId4" cstate="print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230188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2" y="1905000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ftr"/>
          </p:nvPr>
        </p:nvSpPr>
        <p:spPr bwMode="auto">
          <a:xfrm>
            <a:off x="3124201" y="6356351"/>
            <a:ext cx="2894013" cy="36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/>
            </a:lvl1pPr>
          </a:lstStyle>
          <a:p>
            <a:endParaRPr 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sldNum"/>
          </p:nvPr>
        </p:nvSpPr>
        <p:spPr bwMode="auto">
          <a:xfrm>
            <a:off x="6553201" y="6356351"/>
            <a:ext cx="2132013" cy="3640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tabLst>
                <a:tab pos="723900" algn="l"/>
                <a:tab pos="1447800" algn="l"/>
              </a:tabLst>
              <a:defRPr>
                <a:latin typeface="+mn-lt"/>
              </a:defRPr>
            </a:lvl1pPr>
          </a:lstStyle>
          <a:p>
            <a:fld id="{82BE65DF-CC2C-48A9-8C0F-15D05D2DCD62}" type="slidenum">
              <a:rPr lang="en-US" smtClean="0"/>
              <a:pPr/>
              <a:t>‹#›</a:t>
            </a:fld>
            <a:fld id="{A3582BE2-FD96-49FD-B0AD-44EBC763B2D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273051"/>
            <a:ext cx="822801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单击此处编辑标题文的格式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604434"/>
            <a:ext cx="8228013" cy="452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单击此处编辑大纲正文的格式</a:t>
            </a:r>
          </a:p>
          <a:p>
            <a:pPr lvl="1"/>
            <a:r>
              <a:rPr lang="en-US" smtClean="0"/>
              <a:t>第二个大纲级</a:t>
            </a:r>
          </a:p>
          <a:p>
            <a:pPr lvl="2"/>
            <a:r>
              <a:rPr lang="en-US" smtClean="0"/>
              <a:t>第三个大纲级</a:t>
            </a:r>
          </a:p>
          <a:p>
            <a:pPr lvl="3"/>
            <a:r>
              <a:rPr lang="en-US" smtClean="0"/>
              <a:t>第四个大纲级</a:t>
            </a:r>
          </a:p>
          <a:p>
            <a:pPr lvl="4"/>
            <a:r>
              <a:rPr lang="en-US" smtClean="0"/>
              <a:t>第五个大纲级</a:t>
            </a:r>
          </a:p>
          <a:p>
            <a:pPr lvl="4"/>
            <a:r>
              <a:rPr lang="en-US" smtClean="0"/>
              <a:t>第六个大纲级</a:t>
            </a:r>
          </a:p>
          <a:p>
            <a:pPr lvl="4"/>
            <a:r>
              <a:rPr lang="en-US" smtClean="0"/>
              <a:t>第七个大纲级</a:t>
            </a:r>
          </a:p>
          <a:p>
            <a:pPr lvl="4"/>
            <a:r>
              <a:rPr lang="en-US" smtClean="0"/>
              <a:t>第八个大纲级</a:t>
            </a:r>
          </a:p>
          <a:p>
            <a:pPr lvl="4"/>
            <a:r>
              <a:rPr lang="en-US" smtClean="0"/>
              <a:t>第九个大纲级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+mj-lt"/>
          <a:ea typeface="+mj-ea"/>
          <a:cs typeface="+mj-cs"/>
        </a:defRPr>
      </a:lvl1pPr>
      <a:lvl2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Arial" pitchFamily="34" charset="0"/>
          <a:ea typeface="宋体" pitchFamily="2" charset="-122"/>
        </a:defRPr>
      </a:lvl2pPr>
      <a:lvl3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Arial" pitchFamily="34" charset="0"/>
          <a:ea typeface="宋体" pitchFamily="2" charset="-122"/>
        </a:defRPr>
      </a:lvl3pPr>
      <a:lvl4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Arial" pitchFamily="34" charset="0"/>
          <a:ea typeface="宋体" pitchFamily="2" charset="-122"/>
        </a:defRPr>
      </a:lvl4pPr>
      <a:lvl5pPr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Arial" pitchFamily="34" charset="0"/>
          <a:ea typeface="宋体" pitchFamily="2" charset="-122"/>
        </a:defRPr>
      </a:lvl5pPr>
      <a:lvl6pPr marL="4572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Arial" pitchFamily="34" charset="0"/>
          <a:ea typeface="宋体" pitchFamily="2" charset="-122"/>
        </a:defRPr>
      </a:lvl6pPr>
      <a:lvl7pPr marL="9144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Arial" pitchFamily="34" charset="0"/>
          <a:ea typeface="宋体" pitchFamily="2" charset="-122"/>
        </a:defRPr>
      </a:lvl7pPr>
      <a:lvl8pPr marL="13716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Arial" pitchFamily="34" charset="0"/>
          <a:ea typeface="宋体" pitchFamily="2" charset="-122"/>
        </a:defRPr>
      </a:lvl8pPr>
      <a:lvl9pPr marL="1828800" algn="l" defTabSz="449263" rtl="0" eaLnBrk="1" fontAlgn="base" hangingPunct="1">
        <a:lnSpc>
          <a:spcPct val="93000"/>
        </a:lnSpc>
        <a:spcBef>
          <a:spcPct val="0"/>
        </a:spcBef>
        <a:spcAft>
          <a:spcPct val="0"/>
        </a:spcAft>
        <a:buSzPct val="100000"/>
        <a:buFont typeface="Times New Roman" pitchFamily="18" charset="0"/>
        <a:defRPr sz="4400">
          <a:latin typeface="Arial" pitchFamily="34" charset="0"/>
          <a:ea typeface="宋体" pitchFamily="2" charset="-122"/>
        </a:defRPr>
      </a:lvl9pPr>
    </p:titleStyle>
    <p:bodyStyle>
      <a:lvl1pPr marL="431800" indent="-323850" algn="l" defTabSz="449263" rtl="0" eaLnBrk="1" fontAlgn="base" hangingPunct="1">
        <a:lnSpc>
          <a:spcPct val="102000"/>
        </a:lnSpc>
        <a:spcBef>
          <a:spcPct val="0"/>
        </a:spcBef>
        <a:spcAft>
          <a:spcPts val="1425"/>
        </a:spcAft>
        <a:buSzPct val="100000"/>
        <a:buFont typeface="Symbol" pitchFamily="18" charset="2"/>
        <a:buChar char=""/>
        <a:defRPr sz="3200">
          <a:latin typeface="+mn-lt"/>
          <a:ea typeface="+mn-ea"/>
          <a:cs typeface="+mn-cs"/>
        </a:defRPr>
      </a:lvl1pPr>
      <a:lvl2pPr marL="863600" indent="-323850" algn="l" defTabSz="449263" rtl="0" eaLnBrk="1" fontAlgn="base" hangingPunct="1">
        <a:lnSpc>
          <a:spcPct val="102000"/>
        </a:lnSpc>
        <a:spcBef>
          <a:spcPct val="0"/>
        </a:spcBef>
        <a:spcAft>
          <a:spcPts val="1138"/>
        </a:spcAft>
        <a:buSzPct val="75000"/>
        <a:buFont typeface="Symbol" pitchFamily="18" charset="2"/>
        <a:buChar char=""/>
        <a:defRPr sz="2400">
          <a:latin typeface="+mn-lt"/>
          <a:ea typeface="+mn-ea"/>
        </a:defRPr>
      </a:lvl2pPr>
      <a:lvl3pPr marL="1295400" indent="-287338" algn="l" defTabSz="449263" rtl="0" eaLnBrk="1" fontAlgn="base" hangingPunct="1">
        <a:lnSpc>
          <a:spcPct val="102000"/>
        </a:lnSpc>
        <a:spcBef>
          <a:spcPct val="0"/>
        </a:spcBef>
        <a:spcAft>
          <a:spcPts val="850"/>
        </a:spcAft>
        <a:buSzPct val="100000"/>
        <a:buFont typeface="Symbol" pitchFamily="18" charset="2"/>
        <a:buChar char=""/>
        <a:defRPr sz="2000">
          <a:latin typeface="+mn-lt"/>
          <a:ea typeface="+mn-ea"/>
        </a:defRPr>
      </a:lvl3pPr>
      <a:lvl4pPr marL="1727200" indent="-215900" algn="l" defTabSz="449263" rtl="0" eaLnBrk="1" fontAlgn="base" hangingPunct="1">
        <a:lnSpc>
          <a:spcPct val="102000"/>
        </a:lnSpc>
        <a:spcBef>
          <a:spcPct val="0"/>
        </a:spcBef>
        <a:spcAft>
          <a:spcPts val="575"/>
        </a:spcAft>
        <a:buSzPct val="75000"/>
        <a:buFont typeface="Symbol" pitchFamily="18" charset="2"/>
        <a:buChar char=""/>
        <a:defRPr sz="2000">
          <a:latin typeface="+mn-lt"/>
          <a:ea typeface="+mn-ea"/>
        </a:defRPr>
      </a:lvl4pPr>
      <a:lvl5pPr marL="2159000" indent="-215900" algn="l" defTabSz="449263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SzPct val="75000"/>
        <a:buFont typeface="StarSymbol" charset="0"/>
        <a:buChar char="»"/>
        <a:defRPr sz="2000">
          <a:latin typeface="Times New Roman" pitchFamily="18" charset="0"/>
          <a:ea typeface="+mn-ea"/>
        </a:defRPr>
      </a:lvl5pPr>
      <a:lvl6pPr marL="2616200" indent="-215900" algn="l" defTabSz="449263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SzPct val="75000"/>
        <a:buFont typeface="StarSymbol" charset="0"/>
        <a:buChar char="»"/>
        <a:defRPr sz="2000">
          <a:latin typeface="Times New Roman" pitchFamily="18" charset="0"/>
          <a:ea typeface="+mn-ea"/>
        </a:defRPr>
      </a:lvl6pPr>
      <a:lvl7pPr marL="3073400" indent="-215900" algn="l" defTabSz="449263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SzPct val="75000"/>
        <a:buFont typeface="StarSymbol" charset="0"/>
        <a:buChar char="»"/>
        <a:defRPr sz="2000">
          <a:latin typeface="Times New Roman" pitchFamily="18" charset="0"/>
          <a:ea typeface="+mn-ea"/>
        </a:defRPr>
      </a:lvl7pPr>
      <a:lvl8pPr marL="3530600" indent="-215900" algn="l" defTabSz="449263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SzPct val="75000"/>
        <a:buFont typeface="StarSymbol" charset="0"/>
        <a:buChar char="»"/>
        <a:defRPr sz="2000">
          <a:latin typeface="Times New Roman" pitchFamily="18" charset="0"/>
          <a:ea typeface="+mn-ea"/>
        </a:defRPr>
      </a:lvl8pPr>
      <a:lvl9pPr marL="3987800" indent="-215900" algn="l" defTabSz="449263" rtl="0" eaLnBrk="1" fontAlgn="base" hangingPunct="1">
        <a:lnSpc>
          <a:spcPct val="95000"/>
        </a:lnSpc>
        <a:spcBef>
          <a:spcPct val="0"/>
        </a:spcBef>
        <a:spcAft>
          <a:spcPts val="288"/>
        </a:spcAft>
        <a:buSzPct val="75000"/>
        <a:buFont typeface="StarSymbol" charset="0"/>
        <a:buChar char="»"/>
        <a:defRPr sz="2000">
          <a:latin typeface="Times New Roman" pitchFamily="18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5167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单击此处编辑母版文本样式</a:t>
            </a:r>
          </a:p>
          <a:p>
            <a:pPr lvl="1"/>
            <a:r>
              <a:rPr lang="en-US" smtClean="0"/>
              <a:t>第二级</a:t>
            </a:r>
          </a:p>
          <a:p>
            <a:pPr lvl="2"/>
            <a:r>
              <a:rPr lang="en-US" smtClean="0"/>
              <a:t>第三级</a:t>
            </a:r>
          </a:p>
          <a:p>
            <a:pPr lvl="3"/>
            <a:r>
              <a:rPr lang="en-US" smtClean="0"/>
              <a:t>第四级</a:t>
            </a:r>
          </a:p>
          <a:p>
            <a:pPr lvl="4"/>
            <a:r>
              <a:rPr lang="en-US" smtClean="0"/>
              <a:t>第五级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4169"/>
            <a:ext cx="2133600" cy="47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4169"/>
            <a:ext cx="2895600" cy="47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4169"/>
            <a:ext cx="2133600" cy="478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1294230-10B8-4FA9-95F2-2B9DE08D0F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宋体" pitchFamily="2" charset="-122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Picture 23" descr="rezreImaghgfe1rere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2" name="Text Box 8"/>
          <p:cNvSpPr txBox="1">
            <a:spLocks noChangeArrowheads="1"/>
          </p:cNvSpPr>
          <p:nvPr/>
        </p:nvSpPr>
        <p:spPr bwMode="auto">
          <a:xfrm>
            <a:off x="7962900" y="6375400"/>
            <a:ext cx="10731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chemeClr val="bg1"/>
                </a:solidFill>
              </a:rPr>
              <a:t>Page </a:t>
            </a:r>
            <a:fld id="{CD73AD7A-64ED-493B-83FC-84408D5E8095}" type="slidenum">
              <a:rPr lang="fr-FR" b="1">
                <a:solidFill>
                  <a:schemeClr val="bg1"/>
                </a:solidFill>
              </a:rPr>
              <a:pPr/>
              <a:t>‹#›</a:t>
            </a:fld>
            <a:endParaRPr lang="fr-FR" b="1">
              <a:solidFill>
                <a:schemeClr val="bg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3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3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3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3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3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85800"/>
            <a:ext cx="7848600" cy="3276599"/>
          </a:xfrm>
        </p:spPr>
        <p:txBody>
          <a:bodyPr>
            <a:noAutofit/>
          </a:bodyPr>
          <a:lstStyle/>
          <a:p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AWARENESS </a:t>
            </a:r>
            <a:r>
              <a:rPr 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LEVEL ABOUT BIO-MEDICAL WASTE MANAGEMENT AMONGST THE STAFF 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at</a:t>
            </a:r>
            <a:b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park </a:t>
            </a:r>
            <a:r>
              <a:rPr lang="en-US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HOSPITAL</a:t>
            </a:r>
            <a:endParaRPr lang="en-US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By:</a:t>
            </a:r>
          </a:p>
          <a:p>
            <a:pPr algn="r"/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Gaganbir Kaur</a:t>
            </a:r>
            <a:endParaRPr lang="en-U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r"/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PG/11/024</a:t>
            </a:r>
            <a:endParaRPr lang="en-U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  <a:noFill/>
        </p:spPr>
        <p:txBody>
          <a:bodyPr/>
          <a:lstStyle/>
          <a:p>
            <a: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STUDY FINDINGS</a:t>
            </a:r>
            <a:endParaRPr lang="en-US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95400"/>
            <a:ext cx="8534400" cy="5410200"/>
          </a:xfrm>
          <a:noFill/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Data was collected using questionnaire as a tool and the data analyzed was interpreted through graphs using MS Excel</a:t>
            </a:r>
          </a:p>
          <a:p>
            <a:pPr marL="0" indent="0">
              <a:buNone/>
            </a:pPr>
            <a:r>
              <a:rPr lang="en-US" sz="2800" dirty="0" smtClean="0"/>
              <a:t>Following </a:t>
            </a:r>
            <a:r>
              <a:rPr lang="en-US" sz="2800" dirty="0"/>
              <a:t>are the graphs produced on the basis of </a:t>
            </a:r>
            <a:r>
              <a:rPr lang="en-US" sz="2800" dirty="0" smtClean="0"/>
              <a:t>data collected:</a:t>
            </a:r>
          </a:p>
          <a:p>
            <a:pPr marL="0" indent="0">
              <a:buNone/>
            </a:pPr>
            <a:endParaRPr lang="en-US" sz="2800" dirty="0"/>
          </a:p>
        </p:txBody>
      </p:sp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marL="165100" indent="-165100"/>
            <a:r>
              <a:rPr lang="en-US" sz="4000" b="1" i="1" u="sng" dirty="0" smtClean="0"/>
              <a:t>Awareness </a:t>
            </a:r>
            <a:r>
              <a:rPr lang="en-US" sz="4000" b="1" i="1" u="sng" dirty="0"/>
              <a:t>of Staff  about the </a:t>
            </a:r>
            <a:r>
              <a:rPr lang="en-US" sz="4000" b="1" i="1" u="sng" dirty="0" smtClean="0"/>
              <a:t> definition </a:t>
            </a:r>
            <a:r>
              <a:rPr lang="en-US" sz="4000" b="1" i="1" u="sng" dirty="0"/>
              <a:t>of BMW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idx="1"/>
          </p:nvPr>
        </p:nvGraphicFramePr>
        <p:xfrm>
          <a:off x="0" y="1295400"/>
          <a:ext cx="9144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240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b="1" i="1" u="sng" dirty="0" smtClean="0"/>
              <a:t>Awareness about the generation of BMW in their respective departments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447800"/>
          <a:ext cx="91440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828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pPr marL="688975" indent="-688975"/>
            <a:r>
              <a:rPr lang="en-US" sz="3600" b="1" i="1" u="sng" dirty="0" smtClean="0"/>
              <a:t>Awareness </a:t>
            </a:r>
            <a:r>
              <a:rPr lang="en-US" sz="3600" b="1" i="1" u="sng" dirty="0"/>
              <a:t>about the Legislation applicable to hospital waste Management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447800"/>
          <a:ext cx="91440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blinds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200" b="1" i="1" u="sng" dirty="0" smtClean="0"/>
              <a:t>Awareness </a:t>
            </a:r>
            <a:r>
              <a:rPr lang="en-US" sz="3200" b="1" i="1" u="sng" dirty="0"/>
              <a:t>about the Waste Management Plan of hospital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200" b="1" i="1" u="sng" dirty="0" smtClean="0"/>
              <a:t>Awareness </a:t>
            </a:r>
            <a:r>
              <a:rPr lang="en-US" sz="3200" b="1" i="1" u="sng" dirty="0"/>
              <a:t>that Wastes should be segregated into different categories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295400"/>
          <a:ext cx="9144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000" b="1" i="1" u="sng" dirty="0"/>
              <a:t>Awareness about the treatment of </a:t>
            </a:r>
            <a:r>
              <a:rPr lang="en-US" sz="4000" b="1" i="1" u="sng" dirty="0" smtClean="0"/>
              <a:t>BMW in 48 hours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b="1" i="1" u="sng" dirty="0" smtClean="0"/>
              <a:t>Is </a:t>
            </a:r>
            <a:r>
              <a:rPr lang="en-US" sz="4000" b="1" i="1" u="sng" dirty="0"/>
              <a:t>the infectious waste labelled with bio-hazard symbol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478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3600" b="1" i="1" u="sng" dirty="0"/>
              <a:t>Awareness that improper BMW management leads to health hazards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0" y="1447800"/>
          <a:ext cx="9144000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b="1" i="1" u="sng" dirty="0" smtClean="0"/>
              <a:t>Awareness </a:t>
            </a:r>
            <a:r>
              <a:rPr lang="en-US" sz="4000" b="1" i="1" u="sng" dirty="0"/>
              <a:t>about the color coding for anatomical wastes</a:t>
            </a:r>
            <a:r>
              <a:rPr lang="en-US" sz="4000" b="1" i="1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19200"/>
          <a:ext cx="9144000" cy="563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CONTENTS</a:t>
            </a:r>
            <a:endParaRPr lang="en-US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Font typeface="Wingdings" pitchFamily="2" charset="2"/>
              <a:buChar char="Ø"/>
            </a:pP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HOSPITAL PROFILE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INTRODUCTION TO THE PROJECT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RATIONALE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OBJECTIVES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METHODOLOGY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STUDY FINDINGS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RECOMMENDATIONS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en-US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CONCLUSION</a:t>
            </a:r>
          </a:p>
          <a:p>
            <a:endParaRPr lang="en-US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b="1" i="1" u="sng" dirty="0" smtClean="0"/>
              <a:t>Awareness </a:t>
            </a:r>
            <a:r>
              <a:rPr lang="en-US" sz="4000" b="1" i="1" u="sng" dirty="0"/>
              <a:t>about the color coding for general wastes</a:t>
            </a:r>
            <a:r>
              <a:rPr lang="en-US" sz="4000" b="1" i="1" dirty="0"/>
              <a:t>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295400"/>
          <a:ext cx="9144000" cy="5562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6002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en-US" sz="4000" b="1" i="1" u="sng" dirty="0" smtClean="0"/>
              <a:t>Awareness </a:t>
            </a:r>
            <a:r>
              <a:rPr lang="en-US" sz="4000" b="1" i="1" u="sng" dirty="0"/>
              <a:t>about the Symbol </a:t>
            </a:r>
            <a:r>
              <a:rPr lang="en-US" sz="4000" b="1" i="1" u="sng" dirty="0" smtClean="0"/>
              <a:t>used to label </a:t>
            </a:r>
            <a:r>
              <a:rPr lang="en-US" sz="4000" b="1" i="1" u="sng" dirty="0"/>
              <a:t>BMW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600200"/>
          <a:ext cx="9144000" cy="5257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en-US" sz="4000" b="1" i="1" u="sng" dirty="0"/>
              <a:t>Awareness about the training </a:t>
            </a:r>
            <a:r>
              <a:rPr lang="en-US" sz="4000" b="1" i="1" u="sng" dirty="0" smtClean="0"/>
              <a:t>programme</a:t>
            </a:r>
            <a:endParaRPr lang="en-US" sz="4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371600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4000" b="1" i="1" u="sng" dirty="0" smtClean="0"/>
              <a:t>Awareness </a:t>
            </a:r>
            <a:r>
              <a:rPr lang="en-US" sz="4000" b="1" i="1" u="sng" dirty="0"/>
              <a:t>regarding treatment of sharps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0" y="1371600"/>
          <a:ext cx="9144000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457200"/>
            <a:ext cx="8153400" cy="6019800"/>
          </a:xfrm>
        </p:spPr>
        <p:txBody>
          <a:bodyPr/>
          <a:lstStyle/>
          <a:p>
            <a:endParaRPr lang="en-US" sz="2400" dirty="0" smtClean="0"/>
          </a:p>
          <a:p>
            <a:r>
              <a:rPr lang="en-US" sz="2400" dirty="0" smtClean="0"/>
              <a:t>50 out of 80 interviewees were aware of the definition while only 37 were aware of BMW MANAGEMENT RULES.</a:t>
            </a:r>
          </a:p>
          <a:p>
            <a:r>
              <a:rPr lang="en-US" sz="2400" dirty="0" smtClean="0"/>
              <a:t>More than half of the staff(50 out of 80) was unaware of the fact that there was a BMW management plan in the hospital or not</a:t>
            </a:r>
          </a:p>
          <a:p>
            <a:r>
              <a:rPr lang="en-US" sz="2400" dirty="0" smtClean="0"/>
              <a:t>Most of the staff mentioned that no labeling of infectious waste was done.</a:t>
            </a:r>
          </a:p>
          <a:p>
            <a:r>
              <a:rPr lang="en-US" sz="2400" dirty="0" smtClean="0"/>
              <a:t>Talking of color coding, when asked about color coding of anatomical waste, about 46 respondents out of 80 got it right.</a:t>
            </a:r>
          </a:p>
          <a:p>
            <a:pPr>
              <a:buNone/>
            </a:pPr>
            <a:endParaRPr lang="en-US" sz="2400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914400"/>
            <a:ext cx="8229600" cy="4525963"/>
          </a:xfrm>
        </p:spPr>
        <p:txBody>
          <a:bodyPr/>
          <a:lstStyle/>
          <a:p>
            <a:r>
              <a:rPr lang="en-US" sz="2400" dirty="0" smtClean="0"/>
              <a:t>Staff mentioned it that no formal training has been given to them regarding BMW management</a:t>
            </a:r>
          </a:p>
          <a:p>
            <a:pPr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Doctors and nurses had a fair amount of knowledge but when it comes to housekeeping, proper and aggressive training is required.</a:t>
            </a:r>
          </a:p>
          <a:p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en-US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en-US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RECOMMENDATIONS</a:t>
            </a:r>
            <a:endParaRPr lang="en-US" sz="4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4488" indent="-344488">
              <a:buFont typeface="Wingdings" pitchFamily="2" charset="2"/>
              <a:buChar char="Ø"/>
            </a:pPr>
            <a:endParaRPr lang="en-US" dirty="0" smtClean="0"/>
          </a:p>
          <a:p>
            <a:pPr marL="344488" indent="-344488">
              <a:buFont typeface="Wingdings" pitchFamily="2" charset="2"/>
              <a:buChar char="Ø"/>
            </a:pPr>
            <a:r>
              <a:rPr lang="en-US" dirty="0" smtClean="0"/>
              <a:t>Proper training program for staff with special emphasis to housekeeping staff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Awareness hoardings and stickers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Proper </a:t>
            </a:r>
            <a:r>
              <a:rPr lang="en-US" dirty="0" smtClean="0"/>
              <a:t>waste management plan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CONCLUSION</a:t>
            </a:r>
            <a:endParaRPr lang="en-US" sz="4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Proper handling, treatment and disposal of biomedical waste play a vital role in hospital infection control programme.</a:t>
            </a:r>
          </a:p>
          <a:p>
            <a:pPr marL="0" indent="0">
              <a:buNone/>
            </a:pPr>
            <a:r>
              <a:rPr lang="en-US" sz="2800" dirty="0" smtClean="0"/>
              <a:t>The survey clearly shows that there is lack of proper training and awareness among the staff.</a:t>
            </a:r>
          </a:p>
          <a:p>
            <a:pPr marL="0" indent="0">
              <a:buNone/>
            </a:pPr>
            <a:r>
              <a:rPr lang="en-US" sz="2800" dirty="0" smtClean="0"/>
              <a:t>Besides training, the staff needs to follow a proper protocol for collection, segregation and disposal of waste.</a:t>
            </a:r>
            <a:endParaRPr lang="en-US" sz="2800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REFERENCES</a:t>
            </a:r>
            <a:endParaRPr lang="en-US" sz="4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/>
          <a:lstStyle/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Cole, E.C.: </a:t>
            </a:r>
            <a:r>
              <a:rPr lang="en-US" sz="2400" i="1" dirty="0" smtClean="0"/>
              <a:t>Internal Medical Waste Management, </a:t>
            </a:r>
            <a:r>
              <a:rPr lang="en-US" sz="2400" dirty="0" smtClean="0"/>
              <a:t>Durham, North Carolina, 1995.</a:t>
            </a:r>
            <a:endParaRPr lang="en-US" sz="2000" dirty="0" smtClean="0"/>
          </a:p>
          <a:p>
            <a:pPr lvl="1">
              <a:buFont typeface="Wingdings" pitchFamily="2" charset="2"/>
              <a:buChar char="Ø"/>
            </a:pPr>
            <a:r>
              <a:rPr lang="en-GB" sz="2400" dirty="0" smtClean="0"/>
              <a:t>Hospital Waste</a:t>
            </a:r>
            <a:r>
              <a:rPr lang="en-US" sz="2400" dirty="0" smtClean="0"/>
              <a:t>- </a:t>
            </a:r>
            <a:r>
              <a:rPr lang="en-GB" sz="2400" dirty="0" smtClean="0"/>
              <a:t>An Environmental Hazard and Its Management</a:t>
            </a:r>
            <a:r>
              <a:rPr lang="en-US" sz="2400" dirty="0" smtClean="0"/>
              <a:t>  </a:t>
            </a:r>
            <a:r>
              <a:rPr lang="en-GB" sz="2400" i="1" dirty="0" smtClean="0"/>
              <a:t>By: Hem Chandra</a:t>
            </a:r>
            <a:endParaRPr lang="en-US" sz="2000" dirty="0" smtClean="0"/>
          </a:p>
          <a:p>
            <a:pPr lvl="1">
              <a:buFont typeface="Wingdings" pitchFamily="2" charset="2"/>
              <a:buChar char="Ø"/>
            </a:pPr>
            <a:r>
              <a:rPr lang="en-US" sz="2400" dirty="0" smtClean="0"/>
              <a:t> Environmental and health risks associated with biomedical waste management ( Nikos E. </a:t>
            </a:r>
            <a:r>
              <a:rPr lang="en-US" sz="2400" dirty="0" err="1" smtClean="0"/>
              <a:t>Mastorakis</a:t>
            </a:r>
            <a:r>
              <a:rPr lang="en-US" sz="2400" dirty="0" smtClean="0"/>
              <a:t>, Carmen A. </a:t>
            </a:r>
            <a:r>
              <a:rPr lang="en-US" sz="2400" dirty="0" err="1" smtClean="0"/>
              <a:t>Bulucea</a:t>
            </a:r>
            <a:r>
              <a:rPr lang="en-US" sz="2400" dirty="0" smtClean="0"/>
              <a:t>, Tatiana </a:t>
            </a:r>
            <a:r>
              <a:rPr lang="en-US" sz="2400" dirty="0" err="1" smtClean="0"/>
              <a:t>A.Oprea</a:t>
            </a:r>
            <a:r>
              <a:rPr lang="en-US" sz="2400" dirty="0" smtClean="0"/>
              <a:t>, Cornelia A </a:t>
            </a:r>
            <a:r>
              <a:rPr lang="en-US" sz="2400" dirty="0" err="1" smtClean="0"/>
              <a:t>Bulucea</a:t>
            </a:r>
            <a:r>
              <a:rPr lang="en-US" sz="2400" dirty="0" smtClean="0"/>
              <a:t>, Philippe </a:t>
            </a:r>
            <a:r>
              <a:rPr lang="en-US" sz="2400" dirty="0" err="1" smtClean="0"/>
              <a:t>Dondon</a:t>
            </a:r>
            <a:r>
              <a:rPr lang="en-US" sz="2400" dirty="0" smtClean="0"/>
              <a:t>)</a:t>
            </a:r>
            <a:endParaRPr lang="en-US" sz="2000" dirty="0" smtClean="0"/>
          </a:p>
          <a:p>
            <a:pPr marL="792163" lvl="1" indent="-342900">
              <a:buFont typeface="Wingdings" pitchFamily="2" charset="2"/>
              <a:buChar char="Ø"/>
            </a:pPr>
            <a:r>
              <a:rPr lang="en-US" sz="2400" dirty="0" smtClean="0"/>
              <a:t>Bio Medical Waste Management In Hospitals, </a:t>
            </a:r>
            <a:r>
              <a:rPr lang="en-US" sz="2400" dirty="0" err="1" smtClean="0"/>
              <a:t>by:Samridha</a:t>
            </a:r>
            <a:r>
              <a:rPr lang="en-US" sz="2400" dirty="0" smtClean="0"/>
              <a:t> </a:t>
            </a:r>
            <a:r>
              <a:rPr lang="en-US" sz="2400" dirty="0" err="1" smtClean="0"/>
              <a:t>Neupane</a:t>
            </a:r>
            <a:r>
              <a:rPr lang="en-US" sz="2400" dirty="0" smtClean="0"/>
              <a:t> </a:t>
            </a:r>
            <a:r>
              <a:rPr lang="en-US" sz="2400" dirty="0" err="1" smtClean="0"/>
              <a:t>vth</a:t>
            </a:r>
            <a:r>
              <a:rPr lang="en-US" sz="2400" dirty="0" smtClean="0"/>
              <a:t> year </a:t>
            </a:r>
            <a:r>
              <a:rPr lang="en-US" sz="2400" dirty="0" err="1" smtClean="0"/>
              <a:t>nalsar</a:t>
            </a:r>
            <a:r>
              <a:rPr lang="en-US" sz="2400" dirty="0" smtClean="0"/>
              <a:t> university of law,   Hyderabad</a:t>
            </a:r>
            <a:endParaRPr lang="en-US" sz="2000" dirty="0" smtClean="0"/>
          </a:p>
          <a:p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sz="6600" dirty="0" smtClean="0"/>
          </a:p>
          <a:p>
            <a:pPr algn="ctr">
              <a:buNone/>
            </a:pPr>
            <a:r>
              <a:rPr lang="en-US" sz="6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THANK YOU</a:t>
            </a:r>
            <a:endParaRPr lang="en-US" sz="6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HOSPITAL PROFILE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3000" dirty="0"/>
              <a:t>Park Hospital is </a:t>
            </a:r>
            <a:r>
              <a:rPr lang="en-US" sz="3000" dirty="0" smtClean="0"/>
              <a:t>a 250 bedded </a:t>
            </a:r>
            <a:r>
              <a:rPr lang="en-US" sz="3000" dirty="0"/>
              <a:t>Multi super </a:t>
            </a:r>
            <a:r>
              <a:rPr lang="en-US" sz="3000" dirty="0" smtClean="0"/>
              <a:t>speciality tertiary care </a:t>
            </a:r>
            <a:r>
              <a:rPr lang="en-US" sz="3000" dirty="0"/>
              <a:t>hospital which has attained supremacy in the field of health care </a:t>
            </a:r>
            <a:r>
              <a:rPr lang="en-US" sz="3000" dirty="0" smtClean="0"/>
              <a:t>services.</a:t>
            </a:r>
          </a:p>
          <a:p>
            <a:r>
              <a:rPr lang="en-US" sz="3000" b="1" dirty="0"/>
              <a:t>MISSION</a:t>
            </a:r>
            <a:endParaRPr lang="en-US" sz="3000" dirty="0"/>
          </a:p>
          <a:p>
            <a:pPr>
              <a:buNone/>
            </a:pPr>
            <a:r>
              <a:rPr lang="en-US" sz="3000" dirty="0"/>
              <a:t>“To deliver state-of-the-art personalized healthcare services to people of all social and economic background and achieve highest level of patient satisfaction</a:t>
            </a:r>
            <a:r>
              <a:rPr lang="en-US" sz="3000" dirty="0" smtClean="0"/>
              <a:t>.”</a:t>
            </a:r>
            <a:endParaRPr lang="en-US" sz="3000" dirty="0"/>
          </a:p>
          <a:p>
            <a:pPr>
              <a:buNone/>
            </a:pPr>
            <a:r>
              <a:rPr lang="en-US" sz="3000" b="1" dirty="0"/>
              <a:t>VISION</a:t>
            </a:r>
            <a:endParaRPr lang="en-US" sz="3000" dirty="0"/>
          </a:p>
          <a:p>
            <a:r>
              <a:rPr lang="en-US" sz="3000" dirty="0"/>
              <a:t>“To be a leading name in the healthcare sector by providing holistic healthcare at affordable cost.”</a:t>
            </a:r>
          </a:p>
          <a:p>
            <a:pPr marL="0" indent="0">
              <a:buNone/>
            </a:pPr>
            <a:endParaRPr 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38200"/>
          </a:xfrm>
        </p:spPr>
        <p:txBody>
          <a:bodyPr>
            <a:normAutofit/>
          </a:bodyPr>
          <a:lstStyle/>
          <a:p>
            <a:r>
              <a:rPr lang="en-US" b="1" i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305800" cy="533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Bio-medical waste</a:t>
            </a:r>
            <a:r>
              <a:rPr lang="en-US" sz="2800" b="1" dirty="0"/>
              <a:t> </a:t>
            </a:r>
            <a:r>
              <a:rPr lang="en-US" sz="2800" dirty="0"/>
              <a:t>is any waste generated in the process of diagnosis, treatment or Immunization of human beings or animals, research activities, production or </a:t>
            </a:r>
            <a:r>
              <a:rPr lang="en-US" sz="2800" dirty="0" smtClean="0"/>
              <a:t>testing </a:t>
            </a:r>
            <a:r>
              <a:rPr lang="en-US" sz="2800" dirty="0"/>
              <a:t>of </a:t>
            </a:r>
            <a:r>
              <a:rPr lang="en-US" sz="2800" dirty="0" smtClean="0"/>
              <a:t>biological components.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The health care waste management is a process that helps to ensure proper hospital hygiene and safety of health care workers and communities.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RATIONALE</a:t>
            </a:r>
            <a:endParaRPr lang="en-US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257800"/>
          </a:xfrm>
        </p:spPr>
        <p:txBody>
          <a:bodyPr>
            <a:normAutofit/>
          </a:bodyPr>
          <a:lstStyle/>
          <a:p>
            <a:pPr marL="60325" indent="-60325">
              <a:buNone/>
            </a:pPr>
            <a:r>
              <a:rPr lang="en-US" sz="2800" dirty="0"/>
              <a:t>10-15% of hospital </a:t>
            </a:r>
            <a:r>
              <a:rPr lang="en-US" sz="2800" dirty="0" smtClean="0"/>
              <a:t>waste is hazardous and rest is non hazardous</a:t>
            </a:r>
          </a:p>
          <a:p>
            <a:pPr marL="60325" indent="-60325">
              <a:buNone/>
            </a:pPr>
            <a:endParaRPr lang="en-US" sz="2800" dirty="0" smtClean="0"/>
          </a:p>
        </p:txBody>
      </p:sp>
      <p:pic>
        <p:nvPicPr>
          <p:cNvPr id="1027" name="Picture 3" descr="C:\Users\gagan\Desktop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362200"/>
            <a:ext cx="2895600" cy="289560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038600" y="2438400"/>
            <a:ext cx="5105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The question then arises that what is the need or rationale for spending so many resources in terms of money, man power, material and machine for management of hospital waste?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457200"/>
            <a:ext cx="8077200" cy="566896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Reasons:</a:t>
            </a:r>
          </a:p>
          <a:p>
            <a:pPr>
              <a:buNone/>
            </a:pPr>
            <a:endParaRPr lang="en-US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Injuries from sharps </a:t>
            </a:r>
            <a:endParaRPr lang="en-U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Nosocomial infections in patients </a:t>
            </a:r>
            <a:endParaRPr lang="en-U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Risk of infection </a:t>
            </a:r>
            <a:r>
              <a:rPr lang="en-US" sz="2800" dirty="0" smtClean="0"/>
              <a:t>outside the </a:t>
            </a:r>
            <a:r>
              <a:rPr lang="en-US" sz="2800" dirty="0"/>
              <a:t>hospital </a:t>
            </a:r>
            <a:endParaRPr lang="en-U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/>
              <a:t>Risk of air, water and soil pollution </a:t>
            </a:r>
          </a:p>
        </p:txBody>
      </p:sp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sz="40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OBJECTIVES</a:t>
            </a:r>
            <a:endParaRPr lang="en-US" sz="40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i="1" dirty="0" smtClean="0"/>
              <a:t>  </a:t>
            </a:r>
            <a:r>
              <a:rPr lang="en-US" sz="2800" b="1" i="1" u="sng" dirty="0" smtClean="0"/>
              <a:t>General </a:t>
            </a:r>
            <a:r>
              <a:rPr lang="en-US" sz="2800" b="1" i="1" u="sng" dirty="0"/>
              <a:t>objective</a:t>
            </a:r>
            <a:endParaRPr lang="en-US" sz="2800" dirty="0"/>
          </a:p>
          <a:p>
            <a:pPr lvl="0"/>
            <a:r>
              <a:rPr lang="en-US" sz="2800" dirty="0"/>
              <a:t>To assess the awareness level amongst the hospital staff regarding biomedical waste management policies and bio-medical waste management practices in the hospital</a:t>
            </a:r>
          </a:p>
          <a:p>
            <a:pPr>
              <a:buNone/>
            </a:pPr>
            <a:r>
              <a:rPr lang="en-US" sz="2800" b="1" i="1" u="sng" dirty="0" smtClean="0"/>
              <a:t>Specific </a:t>
            </a:r>
            <a:r>
              <a:rPr lang="en-US" sz="2800" b="1" i="1" u="sng" dirty="0"/>
              <a:t>objectives</a:t>
            </a:r>
            <a:endParaRPr lang="en-US" sz="2800" dirty="0"/>
          </a:p>
          <a:p>
            <a:pPr lvl="0"/>
            <a:r>
              <a:rPr lang="en-US" sz="2800" dirty="0"/>
              <a:t>To determine the awareness level on bio-medical waste management rules and practices in the hospital among the staff </a:t>
            </a:r>
          </a:p>
          <a:p>
            <a:pPr lvl="0"/>
            <a:r>
              <a:rPr lang="en-US" sz="2800" dirty="0"/>
              <a:t>To recommend possible remedial measures</a:t>
            </a:r>
          </a:p>
          <a:p>
            <a:pPr>
              <a:buNone/>
            </a:pPr>
            <a:endParaRPr lang="en-US" sz="2800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95400"/>
          </a:xfrm>
          <a:noFill/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/>
            </a:r>
            <a:br>
              <a:rPr lang="en-US" b="1" dirty="0" smtClean="0">
                <a:solidFill>
                  <a:schemeClr val="tx1"/>
                </a:solidFill>
              </a:rPr>
            </a:br>
            <a:r>
              <a:rPr lang="en-US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METHODOLOGY</a:t>
            </a:r>
            <a:endParaRPr lang="en-US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95400"/>
            <a:ext cx="9144000" cy="5181600"/>
          </a:xfrm>
          <a:noFill/>
        </p:spPr>
        <p:txBody>
          <a:bodyPr>
            <a:normAutofit lnSpcReduction="10000"/>
          </a:bodyPr>
          <a:lstStyle/>
          <a:p>
            <a:pPr marL="165100" indent="-165100"/>
            <a:endParaRPr lang="en-US" sz="2800" b="1" i="1" dirty="0" smtClean="0"/>
          </a:p>
          <a:p>
            <a:pPr marL="688975" indent="-344488"/>
            <a:r>
              <a:rPr lang="en-US" sz="2800" b="1" i="1" dirty="0" smtClean="0"/>
              <a:t>Study </a:t>
            </a:r>
            <a:r>
              <a:rPr lang="en-US" sz="2800" b="1" i="1" dirty="0"/>
              <a:t>design</a:t>
            </a:r>
            <a:r>
              <a:rPr lang="en-US" sz="2800" i="1" dirty="0"/>
              <a:t> </a:t>
            </a:r>
            <a:r>
              <a:rPr lang="en-US" sz="2800" i="1" dirty="0" smtClean="0"/>
              <a:t>- </a:t>
            </a:r>
            <a:r>
              <a:rPr lang="en-US" sz="2800" dirty="0"/>
              <a:t>Cross-sectional and Descriptive study</a:t>
            </a:r>
            <a:endParaRPr lang="en-US" sz="2800" b="1" i="1" dirty="0" smtClean="0"/>
          </a:p>
          <a:p>
            <a:pPr marL="688975" indent="-344488"/>
            <a:r>
              <a:rPr lang="en-US" sz="2800" b="1" i="1" dirty="0" smtClean="0"/>
              <a:t>Study </a:t>
            </a:r>
            <a:r>
              <a:rPr lang="en-US" sz="2800" b="1" i="1" dirty="0"/>
              <a:t>area</a:t>
            </a:r>
            <a:r>
              <a:rPr lang="en-US" sz="2800" dirty="0"/>
              <a:t> </a:t>
            </a:r>
            <a:r>
              <a:rPr lang="en-US" sz="2800" dirty="0" smtClean="0"/>
              <a:t>– Park Hospital, Gurgaon</a:t>
            </a:r>
          </a:p>
          <a:p>
            <a:pPr marL="688975" indent="-344488"/>
            <a:r>
              <a:rPr lang="en-US" sz="2800" b="1" i="1" dirty="0"/>
              <a:t>Study population</a:t>
            </a:r>
            <a:r>
              <a:rPr lang="en-US" sz="2800" dirty="0"/>
              <a:t> </a:t>
            </a:r>
            <a:r>
              <a:rPr lang="en-US" sz="2800" dirty="0" smtClean="0"/>
              <a:t>-</a:t>
            </a:r>
            <a:r>
              <a:rPr lang="en-US" sz="2800" dirty="0"/>
              <a:t>Doctors, Nurses, Housekeeping, </a:t>
            </a:r>
            <a:r>
              <a:rPr lang="en-US" sz="2800" dirty="0" smtClean="0"/>
              <a:t>Others</a:t>
            </a:r>
          </a:p>
          <a:p>
            <a:pPr marL="688975" indent="-344488"/>
            <a:r>
              <a:rPr lang="en-US" sz="2800" b="1" i="1" dirty="0"/>
              <a:t>Sample size</a:t>
            </a:r>
            <a:r>
              <a:rPr lang="en-US" sz="2800" dirty="0"/>
              <a:t> </a:t>
            </a:r>
            <a:r>
              <a:rPr lang="en-US" sz="2800" dirty="0" smtClean="0"/>
              <a:t>– 80</a:t>
            </a:r>
          </a:p>
          <a:p>
            <a:pPr marL="688975" indent="0">
              <a:buNone/>
            </a:pPr>
            <a:r>
              <a:rPr lang="en-US" sz="2800" dirty="0" smtClean="0"/>
              <a:t>Doctors: 20</a:t>
            </a:r>
          </a:p>
          <a:p>
            <a:pPr marL="688975" indent="0">
              <a:buNone/>
            </a:pPr>
            <a:r>
              <a:rPr lang="en-US" sz="2800" dirty="0" smtClean="0"/>
              <a:t>Nurses: 25</a:t>
            </a:r>
          </a:p>
          <a:p>
            <a:pPr marL="688975" indent="0">
              <a:buNone/>
            </a:pPr>
            <a:r>
              <a:rPr lang="en-US" sz="2800" dirty="0" smtClean="0"/>
              <a:t>Housekeeping:15</a:t>
            </a:r>
          </a:p>
          <a:p>
            <a:pPr marL="688975" indent="0">
              <a:buNone/>
            </a:pPr>
            <a:r>
              <a:rPr lang="en-US" sz="2800" dirty="0" smtClean="0"/>
              <a:t>Others: 20</a:t>
            </a:r>
          </a:p>
          <a:p>
            <a:pPr marL="165100" indent="-165100"/>
            <a:endParaRPr lang="en-US" sz="2800" dirty="0"/>
          </a:p>
          <a:p>
            <a:pPr marL="165100" indent="-165100">
              <a:buNone/>
            </a:pPr>
            <a:endParaRPr lang="en-US" sz="2800" dirty="0"/>
          </a:p>
          <a:p>
            <a:pPr marL="165100" indent="-165100"/>
            <a:endParaRPr lang="en-US" sz="2800" dirty="0" smtClean="0"/>
          </a:p>
          <a:p>
            <a:pPr marL="165100" indent="-165100"/>
            <a:endParaRPr lang="en-US" sz="2800" dirty="0"/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65100" indent="-165100"/>
            <a:r>
              <a:rPr lang="en-US" b="1" i="1" dirty="0" smtClean="0"/>
              <a:t>Sampling method</a:t>
            </a:r>
            <a:r>
              <a:rPr lang="en-US" dirty="0" smtClean="0"/>
              <a:t> – Convenience Sampling</a:t>
            </a:r>
          </a:p>
          <a:p>
            <a:pPr marL="165100" indent="-165100"/>
            <a:r>
              <a:rPr lang="en-US" b="1" i="1" dirty="0" smtClean="0"/>
              <a:t>Data collection technique- </a:t>
            </a:r>
            <a:r>
              <a:rPr lang="en-US" dirty="0" smtClean="0"/>
              <a:t>Interview</a:t>
            </a:r>
          </a:p>
          <a:p>
            <a:pPr marL="165100" indent="-165100"/>
            <a:r>
              <a:rPr lang="en-US" b="1" i="1" dirty="0"/>
              <a:t>Statistical software used for data </a:t>
            </a:r>
            <a:r>
              <a:rPr lang="en-US" b="1" i="1" dirty="0" smtClean="0"/>
              <a:t>analysis</a:t>
            </a:r>
            <a:r>
              <a:rPr lang="en-US" i="1" dirty="0" smtClean="0"/>
              <a:t>-</a:t>
            </a:r>
          </a:p>
          <a:p>
            <a:pPr>
              <a:buNone/>
            </a:pPr>
            <a:r>
              <a:rPr lang="en-US" dirty="0"/>
              <a:t> M S excel 2007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l Segoe 4-3 template-template_April-17-2007">
  <a:themeElements>
    <a:clrScheme name="Teal Template-Template">
      <a:dk1>
        <a:srgbClr val="000000"/>
      </a:dk1>
      <a:lt1>
        <a:srgbClr val="FFFFFF"/>
      </a:lt1>
      <a:dk2>
        <a:srgbClr val="056981"/>
      </a:dk2>
      <a:lt2>
        <a:srgbClr val="BEECE7"/>
      </a:lt2>
      <a:accent1>
        <a:srgbClr val="FFC000"/>
      </a:accent1>
      <a:accent2>
        <a:srgbClr val="6B8EC7"/>
      </a:accent2>
      <a:accent3>
        <a:srgbClr val="DF8045"/>
      </a:accent3>
      <a:accent4>
        <a:srgbClr val="35C595"/>
      </a:accent4>
      <a:accent5>
        <a:srgbClr val="FF9929"/>
      </a:accent5>
      <a:accent6>
        <a:srgbClr val="7D3DA1"/>
      </a:accent6>
      <a:hlink>
        <a:srgbClr val="F0ED7B"/>
      </a:hlink>
      <a:folHlink>
        <a:srgbClr val="F3EB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White with Courier font for code slides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background-ppt-template-031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宋体"/>
        <a:cs typeface=""/>
      </a:majorFont>
      <a:minorFont>
        <a:latin typeface="Calibri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默认设计模板_2">
  <a:themeElements>
    <a:clrScheme name="默认设计模板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_2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Times New Roman" pitchFamily="18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5000"/>
          </a:lnSpc>
          <a:spcBef>
            <a:spcPct val="0"/>
          </a:spcBef>
          <a:spcAft>
            <a:spcPct val="0"/>
          </a:spcAft>
          <a:buClrTx/>
          <a:buSzPct val="100000"/>
          <a:buFont typeface="Times New Roman" pitchFamily="18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Times New Roman" pitchFamily="18" charset="0"/>
            <a:ea typeface="宋体" pitchFamily="2" charset="-122"/>
          </a:defRPr>
        </a:defPPr>
      </a:lstStyle>
    </a:lnDef>
  </a:objectDefaults>
  <a:extraClrSchemeLst>
    <a:extraClrScheme>
      <a:clrScheme name="默认设计模板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Modèle par défaut">
  <a:themeElements>
    <a:clrScheme name="Modèle par défaut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Modèle par défaut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dèle par défaut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dèle par défaut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dèle par défaut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TS010286733</Template>
  <TotalTime>274</TotalTime>
  <Words>750</Words>
  <Application>Microsoft Office PowerPoint</Application>
  <PresentationFormat>On-screen Show (4:3)</PresentationFormat>
  <Paragraphs>100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29</vt:i4>
      </vt:variant>
    </vt:vector>
  </HeadingPairs>
  <TitlesOfParts>
    <vt:vector size="34" baseType="lpstr">
      <vt:lpstr>Teal Segoe 4-3 template-template_April-17-2007</vt:lpstr>
      <vt:lpstr>White with Courier font for code slides</vt:lpstr>
      <vt:lpstr>background-ppt-template-031</vt:lpstr>
      <vt:lpstr>默认设计模板_2</vt:lpstr>
      <vt:lpstr>Modèle par défaut</vt:lpstr>
      <vt:lpstr>AWARENESS LEVEL ABOUT BIO-MEDICAL WASTE MANAGEMENT AMONGST THE STAFF at park HOSPITAL</vt:lpstr>
      <vt:lpstr>CONTENTS</vt:lpstr>
      <vt:lpstr>HOSPITAL PROFILE </vt:lpstr>
      <vt:lpstr>INTRODUCTION</vt:lpstr>
      <vt:lpstr>RATIONALE</vt:lpstr>
      <vt:lpstr>Slide 6</vt:lpstr>
      <vt:lpstr>OBJECTIVES</vt:lpstr>
      <vt:lpstr> METHODOLOGY</vt:lpstr>
      <vt:lpstr>Slide 9</vt:lpstr>
      <vt:lpstr> STUDY FINDINGS</vt:lpstr>
      <vt:lpstr>Awareness of Staff  about the  definition of BMW   </vt:lpstr>
      <vt:lpstr>Awareness about the generation of BMW in their respective departments </vt:lpstr>
      <vt:lpstr>Awareness about the Legislation applicable to hospital waste Management </vt:lpstr>
      <vt:lpstr>Awareness about the Waste Management Plan of hospital </vt:lpstr>
      <vt:lpstr>Awareness that Wastes should be segregated into different categories </vt:lpstr>
      <vt:lpstr>Awareness about the treatment of BMW in 48 hours</vt:lpstr>
      <vt:lpstr>Is the infectious waste labelled with bio-hazard symbol </vt:lpstr>
      <vt:lpstr>Awareness that improper BMW management leads to health hazards</vt:lpstr>
      <vt:lpstr>Awareness about the color coding for anatomical wastes  </vt:lpstr>
      <vt:lpstr>Awareness about the color coding for general wastes  </vt:lpstr>
      <vt:lpstr>Awareness about the Symbol used to label BMW </vt:lpstr>
      <vt:lpstr>Awareness about the training programme</vt:lpstr>
      <vt:lpstr>Awareness regarding treatment of sharps </vt:lpstr>
      <vt:lpstr>Slide 24</vt:lpstr>
      <vt:lpstr>Slide 25</vt:lpstr>
      <vt:lpstr> RECOMMENDATIONS</vt:lpstr>
      <vt:lpstr>CONCLUSION</vt:lpstr>
      <vt:lpstr>REFERENCES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 ASSESS THE AWARENESS LEVEL ABOUT BIO-MEDICAL WASTE MANAGEMENT AMONGST THE STAFF IN THE HOSPITAL</dc:title>
  <dc:creator>gagan</dc:creator>
  <cp:lastModifiedBy>iihmr24</cp:lastModifiedBy>
  <cp:revision>41</cp:revision>
  <dcterms:created xsi:type="dcterms:W3CDTF">2013-04-29T13:09:32Z</dcterms:created>
  <dcterms:modified xsi:type="dcterms:W3CDTF">2013-05-28T07:23:46Z</dcterms:modified>
</cp:coreProperties>
</file>