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sldIdLst>
    <p:sldId id="256" r:id="rId2"/>
    <p:sldId id="257" r:id="rId3"/>
    <p:sldId id="274" r:id="rId4"/>
    <p:sldId id="284" r:id="rId5"/>
    <p:sldId id="304" r:id="rId6"/>
    <p:sldId id="305" r:id="rId7"/>
    <p:sldId id="306" r:id="rId8"/>
    <p:sldId id="282" r:id="rId9"/>
    <p:sldId id="260" r:id="rId10"/>
    <p:sldId id="259" r:id="rId11"/>
    <p:sldId id="261" r:id="rId12"/>
    <p:sldId id="285" r:id="rId13"/>
    <p:sldId id="286" r:id="rId14"/>
    <p:sldId id="287" r:id="rId15"/>
    <p:sldId id="288" r:id="rId16"/>
    <p:sldId id="262" r:id="rId17"/>
    <p:sldId id="263" r:id="rId18"/>
    <p:sldId id="264" r:id="rId19"/>
    <p:sldId id="292" r:id="rId20"/>
    <p:sldId id="293" r:id="rId21"/>
    <p:sldId id="294" r:id="rId22"/>
    <p:sldId id="296" r:id="rId23"/>
    <p:sldId id="297" r:id="rId24"/>
    <p:sldId id="295" r:id="rId25"/>
    <p:sldId id="265" r:id="rId26"/>
    <p:sldId id="266" r:id="rId27"/>
    <p:sldId id="298" r:id="rId28"/>
    <p:sldId id="299" r:id="rId29"/>
    <p:sldId id="300" r:id="rId30"/>
    <p:sldId id="301" r:id="rId31"/>
    <p:sldId id="302" r:id="rId32"/>
    <p:sldId id="303" r:id="rId33"/>
    <p:sldId id="267" r:id="rId34"/>
    <p:sldId id="291" r:id="rId35"/>
    <p:sldId id="309" r:id="rId36"/>
    <p:sldId id="308" r:id="rId37"/>
    <p:sldId id="290" r:id="rId38"/>
    <p:sldId id="289" r:id="rId39"/>
    <p:sldId id="268"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204" autoAdjust="0"/>
    <p:restoredTop sz="94103" autoAdjust="0"/>
  </p:normalViewPr>
  <p:slideViewPr>
    <p:cSldViewPr snapToGrid="0">
      <p:cViewPr varScale="1">
        <p:scale>
          <a:sx n="70" d="100"/>
          <a:sy n="70" d="100"/>
        </p:scale>
        <p:origin x="500"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17-06-2025</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407BCBBF-3B14-49EE-839D-F9D0F54BECC4}" type="slidenum">
              <a:rPr lang="en-IN" smtClean="0"/>
              <a:t>1</a:t>
            </a:fld>
            <a:endParaRPr lang="en-IN"/>
          </a:p>
        </p:txBody>
      </p:sp>
    </p:spTree>
    <p:extLst>
      <p:ext uri="{BB962C8B-B14F-4D97-AF65-F5344CB8AC3E}">
        <p14:creationId xmlns:p14="http://schemas.microsoft.com/office/powerpoint/2010/main" val="8442796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407BCBBF-3B14-49EE-839D-F9D0F54BECC4}" type="slidenum">
              <a:rPr lang="en-IN" smtClean="0"/>
              <a:t>2</a:t>
            </a:fld>
            <a:endParaRPr lang="en-IN"/>
          </a:p>
        </p:txBody>
      </p:sp>
    </p:spTree>
    <p:extLst>
      <p:ext uri="{BB962C8B-B14F-4D97-AF65-F5344CB8AC3E}">
        <p14:creationId xmlns:p14="http://schemas.microsoft.com/office/powerpoint/2010/main" val="22630100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407BCBBF-3B14-49EE-839D-F9D0F54BECC4}" type="slidenum">
              <a:rPr lang="en-IN" smtClean="0"/>
              <a:t>15</a:t>
            </a:fld>
            <a:endParaRPr lang="en-IN"/>
          </a:p>
        </p:txBody>
      </p:sp>
    </p:spTree>
    <p:extLst>
      <p:ext uri="{BB962C8B-B14F-4D97-AF65-F5344CB8AC3E}">
        <p14:creationId xmlns:p14="http://schemas.microsoft.com/office/powerpoint/2010/main" val="17937620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407BCBBF-3B14-49EE-839D-F9D0F54BECC4}" type="slidenum">
              <a:rPr lang="en-IN" smtClean="0"/>
              <a:t>24</a:t>
            </a:fld>
            <a:endParaRPr lang="en-IN"/>
          </a:p>
        </p:txBody>
      </p:sp>
    </p:spTree>
    <p:extLst>
      <p:ext uri="{BB962C8B-B14F-4D97-AF65-F5344CB8AC3E}">
        <p14:creationId xmlns:p14="http://schemas.microsoft.com/office/powerpoint/2010/main" val="17638500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xmlns=""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xmlns="" id="{51330B9F-6AC3-446B-BE5D-168B172F7D31}"/>
              </a:ext>
            </a:extLst>
          </p:cNvPr>
          <p:cNvSpPr>
            <a:spLocks noGrp="1"/>
          </p:cNvSpPr>
          <p:nvPr>
            <p:ph type="dt" sz="half" idx="10"/>
          </p:nvPr>
        </p:nvSpPr>
        <p:spPr/>
        <p:txBody>
          <a:bodyPr/>
          <a:lstStyle/>
          <a:p>
            <a:fld id="{1147C0E5-F472-4823-852C-D183FA2F2488}" type="datetime1">
              <a:rPr lang="en-IN" smtClean="0"/>
              <a:t>17-06-2025</a:t>
            </a:fld>
            <a:endParaRPr lang="en-IN"/>
          </a:p>
        </p:txBody>
      </p:sp>
      <p:sp>
        <p:nvSpPr>
          <p:cNvPr id="5" name="Footer Placeholder 4">
            <a:extLst>
              <a:ext uri="{FF2B5EF4-FFF2-40B4-BE49-F238E27FC236}">
                <a16:creationId xmlns:a16="http://schemas.microsoft.com/office/drawing/2014/main" xmlns=""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xmlns=""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xmlns=""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80754F30-EF25-E3E3-BB1C-47025CFDEE9B}"/>
              </a:ext>
            </a:extLst>
          </p:cNvPr>
          <p:cNvSpPr>
            <a:spLocks noGrp="1"/>
          </p:cNvSpPr>
          <p:nvPr>
            <p:ph type="dt" sz="half" idx="10"/>
          </p:nvPr>
        </p:nvSpPr>
        <p:spPr/>
        <p:txBody>
          <a:bodyPr/>
          <a:lstStyle/>
          <a:p>
            <a:fld id="{0E9DCF6C-BC1F-457E-8C73-045A403582E6}" type="datetime1">
              <a:rPr lang="en-IN" smtClean="0"/>
              <a:t>17-06-2025</a:t>
            </a:fld>
            <a:endParaRPr lang="en-IN"/>
          </a:p>
        </p:txBody>
      </p:sp>
      <p:sp>
        <p:nvSpPr>
          <p:cNvPr id="5" name="Footer Placeholder 4">
            <a:extLst>
              <a:ext uri="{FF2B5EF4-FFF2-40B4-BE49-F238E27FC236}">
                <a16:creationId xmlns:a16="http://schemas.microsoft.com/office/drawing/2014/main" xmlns=""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xmlns=""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xmlns=""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71CCAA96-007B-16EB-59B9-8466CF3A2B65}"/>
              </a:ext>
            </a:extLst>
          </p:cNvPr>
          <p:cNvSpPr>
            <a:spLocks noGrp="1"/>
          </p:cNvSpPr>
          <p:nvPr>
            <p:ph type="dt" sz="half" idx="10"/>
          </p:nvPr>
        </p:nvSpPr>
        <p:spPr/>
        <p:txBody>
          <a:bodyPr/>
          <a:lstStyle/>
          <a:p>
            <a:fld id="{FE1E070E-952C-41C9-9ABB-C56A7BE64D88}" type="datetime1">
              <a:rPr lang="en-IN" smtClean="0"/>
              <a:t>17-06-2025</a:t>
            </a:fld>
            <a:endParaRPr lang="en-IN"/>
          </a:p>
        </p:txBody>
      </p:sp>
      <p:sp>
        <p:nvSpPr>
          <p:cNvPr id="5" name="Footer Placeholder 4">
            <a:extLst>
              <a:ext uri="{FF2B5EF4-FFF2-40B4-BE49-F238E27FC236}">
                <a16:creationId xmlns:a16="http://schemas.microsoft.com/office/drawing/2014/main" xmlns=""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xmlns=""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8211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xmlns=""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A95EF2B4-2DC2-6314-D99D-D61B5F64E224}"/>
              </a:ext>
            </a:extLst>
          </p:cNvPr>
          <p:cNvSpPr>
            <a:spLocks noGrp="1"/>
          </p:cNvSpPr>
          <p:nvPr>
            <p:ph type="dt" sz="half" idx="10"/>
          </p:nvPr>
        </p:nvSpPr>
        <p:spPr/>
        <p:txBody>
          <a:bodyPr/>
          <a:lstStyle/>
          <a:p>
            <a:fld id="{2CA2FBC0-878C-4FB7-8E1F-1D6F6FF7C223}" type="datetime1">
              <a:rPr lang="en-IN" smtClean="0"/>
              <a:t>17-06-2025</a:t>
            </a:fld>
            <a:endParaRPr lang="en-IN"/>
          </a:p>
        </p:txBody>
      </p:sp>
      <p:sp>
        <p:nvSpPr>
          <p:cNvPr id="5" name="Footer Placeholder 4">
            <a:extLst>
              <a:ext uri="{FF2B5EF4-FFF2-40B4-BE49-F238E27FC236}">
                <a16:creationId xmlns:a16="http://schemas.microsoft.com/office/drawing/2014/main" xmlns=""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xmlns=""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xmlns=""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82FE632E-3E25-D2A6-491C-E5592C333922}"/>
              </a:ext>
            </a:extLst>
          </p:cNvPr>
          <p:cNvSpPr>
            <a:spLocks noGrp="1"/>
          </p:cNvSpPr>
          <p:nvPr>
            <p:ph type="dt" sz="half" idx="10"/>
          </p:nvPr>
        </p:nvSpPr>
        <p:spPr/>
        <p:txBody>
          <a:bodyPr/>
          <a:lstStyle/>
          <a:p>
            <a:fld id="{CD685ADF-9D55-472F-A142-0A5A20BA4577}" type="datetime1">
              <a:rPr lang="en-IN" smtClean="0"/>
              <a:t>17-06-2025</a:t>
            </a:fld>
            <a:endParaRPr lang="en-IN"/>
          </a:p>
        </p:txBody>
      </p:sp>
      <p:sp>
        <p:nvSpPr>
          <p:cNvPr id="5" name="Footer Placeholder 4">
            <a:extLst>
              <a:ext uri="{FF2B5EF4-FFF2-40B4-BE49-F238E27FC236}">
                <a16:creationId xmlns:a16="http://schemas.microsoft.com/office/drawing/2014/main" xmlns=""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xmlns=""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xmlns=""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xmlns=""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xmlns="" id="{8C319AC5-0DE1-5E65-1A58-599D06B824D5}"/>
              </a:ext>
            </a:extLst>
          </p:cNvPr>
          <p:cNvSpPr>
            <a:spLocks noGrp="1"/>
          </p:cNvSpPr>
          <p:nvPr>
            <p:ph type="dt" sz="half" idx="10"/>
          </p:nvPr>
        </p:nvSpPr>
        <p:spPr/>
        <p:txBody>
          <a:bodyPr/>
          <a:lstStyle/>
          <a:p>
            <a:fld id="{19B6A866-57B6-4C39-8809-FBA78A30FCC9}" type="datetime1">
              <a:rPr lang="en-IN" smtClean="0"/>
              <a:t>17-06-2025</a:t>
            </a:fld>
            <a:endParaRPr lang="en-IN"/>
          </a:p>
        </p:txBody>
      </p:sp>
      <p:sp>
        <p:nvSpPr>
          <p:cNvPr id="6" name="Footer Placeholder 5">
            <a:extLst>
              <a:ext uri="{FF2B5EF4-FFF2-40B4-BE49-F238E27FC236}">
                <a16:creationId xmlns:a16="http://schemas.microsoft.com/office/drawing/2014/main" xmlns=""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xmlns=""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xmlns=""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xmlns=""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xmlns="" id="{9AC9A91A-EBEF-9BB2-B813-F1A9FBC746F3}"/>
              </a:ext>
            </a:extLst>
          </p:cNvPr>
          <p:cNvSpPr>
            <a:spLocks noGrp="1"/>
          </p:cNvSpPr>
          <p:nvPr>
            <p:ph type="dt" sz="half" idx="10"/>
          </p:nvPr>
        </p:nvSpPr>
        <p:spPr/>
        <p:txBody>
          <a:bodyPr/>
          <a:lstStyle/>
          <a:p>
            <a:fld id="{52B34237-4DA9-498D-81CC-7DEBFDE0146A}" type="datetime1">
              <a:rPr lang="en-IN" smtClean="0"/>
              <a:t>17-06-2025</a:t>
            </a:fld>
            <a:endParaRPr lang="en-IN"/>
          </a:p>
        </p:txBody>
      </p:sp>
      <p:sp>
        <p:nvSpPr>
          <p:cNvPr id="8" name="Footer Placeholder 7">
            <a:extLst>
              <a:ext uri="{FF2B5EF4-FFF2-40B4-BE49-F238E27FC236}">
                <a16:creationId xmlns:a16="http://schemas.microsoft.com/office/drawing/2014/main" xmlns=""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xmlns=""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xmlns="" id="{F0654D79-6E0A-9D35-0EBD-FB1ECA55D2D3}"/>
              </a:ext>
            </a:extLst>
          </p:cNvPr>
          <p:cNvSpPr>
            <a:spLocks noGrp="1"/>
          </p:cNvSpPr>
          <p:nvPr>
            <p:ph type="dt" sz="half" idx="10"/>
          </p:nvPr>
        </p:nvSpPr>
        <p:spPr/>
        <p:txBody>
          <a:bodyPr/>
          <a:lstStyle/>
          <a:p>
            <a:fld id="{03D29E31-0E2B-4B8B-A4CD-804F6A5D47A9}" type="datetime1">
              <a:rPr lang="en-IN" smtClean="0"/>
              <a:t>17-06-2025</a:t>
            </a:fld>
            <a:endParaRPr lang="en-IN"/>
          </a:p>
        </p:txBody>
      </p:sp>
      <p:sp>
        <p:nvSpPr>
          <p:cNvPr id="4" name="Footer Placeholder 3">
            <a:extLst>
              <a:ext uri="{FF2B5EF4-FFF2-40B4-BE49-F238E27FC236}">
                <a16:creationId xmlns:a16="http://schemas.microsoft.com/office/drawing/2014/main" xmlns=""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xmlns=""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4C6467BF-AB2E-3DEF-67BB-BD30CABBCE82}"/>
              </a:ext>
            </a:extLst>
          </p:cNvPr>
          <p:cNvSpPr>
            <a:spLocks noGrp="1"/>
          </p:cNvSpPr>
          <p:nvPr>
            <p:ph type="dt" sz="half" idx="10"/>
          </p:nvPr>
        </p:nvSpPr>
        <p:spPr/>
        <p:txBody>
          <a:bodyPr/>
          <a:lstStyle/>
          <a:p>
            <a:fld id="{731C5607-A4BB-4D67-95B9-C9085ECC35A9}" type="datetime1">
              <a:rPr lang="en-IN" smtClean="0"/>
              <a:t>17-06-2025</a:t>
            </a:fld>
            <a:endParaRPr lang="en-IN"/>
          </a:p>
        </p:txBody>
      </p:sp>
      <p:sp>
        <p:nvSpPr>
          <p:cNvPr id="3" name="Footer Placeholder 2">
            <a:extLst>
              <a:ext uri="{FF2B5EF4-FFF2-40B4-BE49-F238E27FC236}">
                <a16:creationId xmlns:a16="http://schemas.microsoft.com/office/drawing/2014/main" xmlns=""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xmlns=""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xmlns=""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xmlns=""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06B0979A-120B-82A8-026D-4BE0C2466700}"/>
              </a:ext>
            </a:extLst>
          </p:cNvPr>
          <p:cNvSpPr>
            <a:spLocks noGrp="1"/>
          </p:cNvSpPr>
          <p:nvPr>
            <p:ph type="dt" sz="half" idx="10"/>
          </p:nvPr>
        </p:nvSpPr>
        <p:spPr/>
        <p:txBody>
          <a:bodyPr/>
          <a:lstStyle/>
          <a:p>
            <a:fld id="{C1C99E65-501E-4E79-B301-EC94E1C8867E}" type="datetime1">
              <a:rPr lang="en-IN" smtClean="0"/>
              <a:t>17-06-2025</a:t>
            </a:fld>
            <a:endParaRPr lang="en-IN"/>
          </a:p>
        </p:txBody>
      </p:sp>
      <p:sp>
        <p:nvSpPr>
          <p:cNvPr id="6" name="Footer Placeholder 5">
            <a:extLst>
              <a:ext uri="{FF2B5EF4-FFF2-40B4-BE49-F238E27FC236}">
                <a16:creationId xmlns:a16="http://schemas.microsoft.com/office/drawing/2014/main" xmlns=""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xmlns=""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xmlns=""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xmlns=""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DC42FAAF-4A7B-5286-4106-E767F58BB2BC}"/>
              </a:ext>
            </a:extLst>
          </p:cNvPr>
          <p:cNvSpPr>
            <a:spLocks noGrp="1"/>
          </p:cNvSpPr>
          <p:nvPr>
            <p:ph type="dt" sz="half" idx="10"/>
          </p:nvPr>
        </p:nvSpPr>
        <p:spPr/>
        <p:txBody>
          <a:bodyPr/>
          <a:lstStyle/>
          <a:p>
            <a:fld id="{2751C047-BE12-4A43-A323-58AFB768CD35}" type="datetime1">
              <a:rPr lang="en-IN" smtClean="0"/>
              <a:t>17-06-2025</a:t>
            </a:fld>
            <a:endParaRPr lang="en-IN"/>
          </a:p>
        </p:txBody>
      </p:sp>
      <p:sp>
        <p:nvSpPr>
          <p:cNvPr id="6" name="Footer Placeholder 5">
            <a:extLst>
              <a:ext uri="{FF2B5EF4-FFF2-40B4-BE49-F238E27FC236}">
                <a16:creationId xmlns:a16="http://schemas.microsoft.com/office/drawing/2014/main" xmlns=""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xmlns=""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xmlns=""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17-06-2025</a:t>
            </a:fld>
            <a:endParaRPr lang="en-IN"/>
          </a:p>
        </p:txBody>
      </p:sp>
      <p:sp>
        <p:nvSpPr>
          <p:cNvPr id="5" name="Footer Placeholder 4">
            <a:extLst>
              <a:ext uri="{FF2B5EF4-FFF2-40B4-BE49-F238E27FC236}">
                <a16:creationId xmlns:a16="http://schemas.microsoft.com/office/drawing/2014/main" xmlns=""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xmlns=""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s://doi.org/10.1093/heapol/9.4.353" TargetMode="Externa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hyperlink" Target="https://www.fao.org/millets-2023/en/" TargetMode="External"/></Relationships>
</file>

<file path=ppt/slides/_rels/slide38.xml.rels><?xml version="1.0" encoding="UTF-8" standalone="yes"?>
<Relationships xmlns="http://schemas.openxmlformats.org/package/2006/relationships"><Relationship Id="rId3" Type="http://schemas.openxmlformats.org/officeDocument/2006/relationships/hyperlink" Target="https://www.niti.gov.in/" TargetMode="External"/><Relationship Id="rId7" Type="http://schemas.openxmlformats.org/officeDocument/2006/relationships/hyperlink" Target="https://www.hsph.harvard.edu/nutritionsource/food-features/millet/" TargetMode="External"/><Relationship Id="rId2" Type="http://schemas.openxmlformats.org/officeDocument/2006/relationships/hyperlink" Target="https://agricoop.gov.in/" TargetMode="External"/><Relationship Id="rId1" Type="http://schemas.openxmlformats.org/officeDocument/2006/relationships/slideLayout" Target="../slideLayouts/slideLayout2.xml"/><Relationship Id="rId6" Type="http://schemas.openxmlformats.org/officeDocument/2006/relationships/hyperlink" Target="https://www.glopan.org/reports/future-food-systems/" TargetMode="External"/><Relationship Id="rId5" Type="http://schemas.openxmlformats.org/officeDocument/2006/relationships/hyperlink" Target="https://www.millets.res.in/" TargetMode="External"/><Relationship Id="rId4" Type="http://schemas.openxmlformats.org/officeDocument/2006/relationships/hyperlink" Target="https://www.fssai.gov.in/" TargetMode="External"/></Relationships>
</file>

<file path=ppt/slides/_rels/slide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189BD04-9EFD-5298-48E0-BBFFD10429A7}"/>
              </a:ext>
            </a:extLst>
          </p:cNvPr>
          <p:cNvSpPr>
            <a:spLocks noGrp="1"/>
          </p:cNvSpPr>
          <p:nvPr>
            <p:ph type="ctrTitle"/>
          </p:nvPr>
        </p:nvSpPr>
        <p:spPr>
          <a:xfrm>
            <a:off x="814812" y="702644"/>
            <a:ext cx="9853188" cy="2831097"/>
          </a:xfrm>
        </p:spPr>
        <p:txBody>
          <a:bodyPr>
            <a:normAutofit/>
          </a:bodyPr>
          <a:lstStyle/>
          <a:p>
            <a:r>
              <a:rPr lang="en-IN" sz="3600" b="1" dirty="0" smtClean="0">
                <a:latin typeface="Times New Roman" panose="02020603050405020304" pitchFamily="18" charset="0"/>
                <a:cs typeface="Times New Roman" panose="02020603050405020304" pitchFamily="18" charset="0"/>
              </a:rPr>
              <a:t>‘Seeds </a:t>
            </a:r>
            <a:r>
              <a:rPr lang="en-IN" sz="3600" b="1" dirty="0">
                <a:latin typeface="Times New Roman" panose="02020603050405020304" pitchFamily="18" charset="0"/>
                <a:cs typeface="Times New Roman" panose="02020603050405020304" pitchFamily="18" charset="0"/>
              </a:rPr>
              <a:t>of Sustainability: Positioning Millets at the Core of Planetary Health </a:t>
            </a:r>
            <a:r>
              <a:rPr lang="en-IN" sz="3600" b="1" dirty="0" smtClean="0">
                <a:latin typeface="Times New Roman" panose="02020603050405020304" pitchFamily="18" charset="0"/>
                <a:cs typeface="Times New Roman" panose="02020603050405020304" pitchFamily="18" charset="0"/>
              </a:rPr>
              <a:t>Agenda’</a:t>
            </a:r>
            <a:br>
              <a:rPr lang="en-IN" sz="3600" b="1" dirty="0" smtClean="0">
                <a:latin typeface="Times New Roman" panose="02020603050405020304" pitchFamily="18" charset="0"/>
                <a:cs typeface="Times New Roman" panose="02020603050405020304" pitchFamily="18" charset="0"/>
              </a:rPr>
            </a:br>
            <a:r>
              <a:rPr lang="en-IN" sz="3600" b="1" dirty="0" smtClean="0">
                <a:latin typeface="Times New Roman" panose="02020603050405020304" pitchFamily="18" charset="0"/>
                <a:cs typeface="Times New Roman" panose="02020603050405020304" pitchFamily="18" charset="0"/>
              </a:rPr>
              <a:t>at</a:t>
            </a:r>
            <a:r>
              <a:rPr lang="en-IN" sz="3600" dirty="0">
                <a:latin typeface="Times New Roman" panose="02020603050405020304" pitchFamily="18" charset="0"/>
                <a:cs typeface="Times New Roman" panose="02020603050405020304" pitchFamily="18" charset="0"/>
              </a:rPr>
              <a:t/>
            </a:r>
            <a:br>
              <a:rPr lang="en-IN" sz="3600" dirty="0">
                <a:latin typeface="Times New Roman" panose="02020603050405020304" pitchFamily="18" charset="0"/>
                <a:cs typeface="Times New Roman" panose="02020603050405020304" pitchFamily="18" charset="0"/>
              </a:rPr>
            </a:br>
            <a:r>
              <a:rPr lang="en-IN" sz="3600" b="1" dirty="0" smtClean="0">
                <a:solidFill>
                  <a:schemeClr val="accent1">
                    <a:lumMod val="50000"/>
                  </a:schemeClr>
                </a:solidFill>
                <a:latin typeface="Times New Roman" panose="02020603050405020304" pitchFamily="18" charset="0"/>
                <a:cs typeface="Times New Roman" panose="02020603050405020304" pitchFamily="18" charset="0"/>
              </a:rPr>
              <a:t>National University of Singapore</a:t>
            </a:r>
            <a:endParaRPr lang="en-IN" sz="3600" b="1" dirty="0">
              <a:solidFill>
                <a:schemeClr val="accent1">
                  <a:lumMod val="50000"/>
                </a:schemeClr>
              </a:solidFill>
              <a:latin typeface="Times New Roman" panose="02020603050405020304" pitchFamily="18" charset="0"/>
              <a:cs typeface="Times New Roman" panose="02020603050405020304" pitchFamily="18" charset="0"/>
            </a:endParaRPr>
          </a:p>
        </p:txBody>
      </p:sp>
      <p:sp>
        <p:nvSpPr>
          <p:cNvPr id="3" name="Subtitle 2">
            <a:extLst>
              <a:ext uri="{FF2B5EF4-FFF2-40B4-BE49-F238E27FC236}">
                <a16:creationId xmlns:a16="http://schemas.microsoft.com/office/drawing/2014/main" xmlns="" id="{7673AE62-677A-E7A9-D759-F10B648DEED4}"/>
              </a:ext>
            </a:extLst>
          </p:cNvPr>
          <p:cNvSpPr>
            <a:spLocks noGrp="1"/>
          </p:cNvSpPr>
          <p:nvPr>
            <p:ph type="subTitle" idx="1"/>
          </p:nvPr>
        </p:nvSpPr>
        <p:spPr/>
        <p:txBody>
          <a:bodyPr>
            <a:noAutofit/>
          </a:bodyPr>
          <a:lstStyle/>
          <a:p>
            <a:r>
              <a:rPr lang="en-US" sz="2800" dirty="0">
                <a:latin typeface="Times New Roman" panose="02020603050405020304" pitchFamily="18" charset="0"/>
                <a:cs typeface="Times New Roman" panose="02020603050405020304" pitchFamily="18" charset="0"/>
              </a:rPr>
              <a:t>Presented by </a:t>
            </a:r>
            <a:r>
              <a:rPr lang="en-US" sz="2800" b="1" dirty="0">
                <a:latin typeface="Times New Roman" panose="02020603050405020304" pitchFamily="18" charset="0"/>
                <a:cs typeface="Times New Roman" panose="02020603050405020304" pitchFamily="18" charset="0"/>
              </a:rPr>
              <a:t>Dr. Angelica Singh, </a:t>
            </a:r>
            <a:r>
              <a:rPr lang="en-US" sz="2800" dirty="0">
                <a:latin typeface="Times New Roman" panose="02020603050405020304" pitchFamily="18" charset="0"/>
                <a:cs typeface="Times New Roman" panose="02020603050405020304" pitchFamily="18" charset="0"/>
              </a:rPr>
              <a:t>PG/23/017</a:t>
            </a:r>
          </a:p>
          <a:p>
            <a:r>
              <a:rPr lang="en-US" sz="2800" dirty="0">
                <a:latin typeface="Times New Roman" panose="02020603050405020304" pitchFamily="18" charset="0"/>
                <a:cs typeface="Times New Roman" panose="02020603050405020304" pitchFamily="18" charset="0"/>
              </a:rPr>
              <a:t>Mentors: </a:t>
            </a:r>
            <a:r>
              <a:rPr lang="en-US" sz="2800" b="1" dirty="0">
                <a:latin typeface="Times New Roman" panose="02020603050405020304" pitchFamily="18" charset="0"/>
                <a:cs typeface="Times New Roman" panose="02020603050405020304" pitchFamily="18" charset="0"/>
              </a:rPr>
              <a:t>Dr. </a:t>
            </a:r>
            <a:r>
              <a:rPr lang="en-US" sz="2800" b="1" dirty="0" err="1">
                <a:latin typeface="Times New Roman" panose="02020603050405020304" pitchFamily="18" charset="0"/>
                <a:cs typeface="Times New Roman" panose="02020603050405020304" pitchFamily="18" charset="0"/>
              </a:rPr>
              <a:t>Anandhi</a:t>
            </a:r>
            <a:r>
              <a:rPr lang="en-US" sz="2800" b="1" dirty="0">
                <a:latin typeface="Times New Roman" panose="02020603050405020304" pitchFamily="18" charset="0"/>
                <a:cs typeface="Times New Roman" panose="02020603050405020304" pitchFamily="18" charset="0"/>
              </a:rPr>
              <a:t> Ramachandran, Dr. </a:t>
            </a:r>
            <a:r>
              <a:rPr lang="en-US" sz="2800" b="1" dirty="0" err="1">
                <a:latin typeface="Times New Roman" panose="02020603050405020304" pitchFamily="18" charset="0"/>
                <a:cs typeface="Times New Roman" panose="02020603050405020304" pitchFamily="18" charset="0"/>
              </a:rPr>
              <a:t>Ratika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Samtani</a:t>
            </a:r>
            <a:r>
              <a:rPr lang="en-US" sz="2800" b="1" dirty="0">
                <a:latin typeface="Times New Roman" panose="02020603050405020304" pitchFamily="18" charset="0"/>
                <a:cs typeface="Times New Roman" panose="02020603050405020304" pitchFamily="18" charset="0"/>
              </a:rPr>
              <a:t>, Dr. Ramon Lorenzo Luis Rosa Guinto</a:t>
            </a:r>
            <a:endParaRPr lang="en-IN" sz="2800" b="1" dirty="0">
              <a:latin typeface="Times New Roman" panose="02020603050405020304" pitchFamily="18" charset="0"/>
              <a:cs typeface="Times New Roman" panose="02020603050405020304" pitchFamily="18" charset="0"/>
            </a:endParaRPr>
          </a:p>
          <a:p>
            <a:r>
              <a:rPr lang="en-IN" sz="2800" dirty="0">
                <a:latin typeface="Times New Roman" panose="02020603050405020304" pitchFamily="18" charset="0"/>
                <a:cs typeface="Times New Roman" panose="02020603050405020304" pitchFamily="18" charset="0"/>
              </a:rPr>
              <a:t/>
            </a:r>
            <a:br>
              <a:rPr lang="en-IN" sz="2800" dirty="0">
                <a:latin typeface="Times New Roman" panose="02020603050405020304" pitchFamily="18" charset="0"/>
                <a:cs typeface="Times New Roman" panose="02020603050405020304" pitchFamily="18" charset="0"/>
              </a:rPr>
            </a:br>
            <a:r>
              <a:rPr lang="en-IN" sz="2800" b="1" dirty="0" smtClean="0">
                <a:latin typeface="Times New Roman" panose="02020603050405020304" pitchFamily="18" charset="0"/>
                <a:cs typeface="Times New Roman" panose="02020603050405020304" pitchFamily="18" charset="0"/>
              </a:rPr>
              <a:t>IIHMR, Delhi</a:t>
            </a:r>
            <a:endParaRPr lang="en-IN" sz="2800" b="1" dirty="0"/>
          </a:p>
        </p:txBody>
      </p:sp>
      <p:sp>
        <p:nvSpPr>
          <p:cNvPr id="4" name="Slide Number Placeholder 3">
            <a:extLst>
              <a:ext uri="{FF2B5EF4-FFF2-40B4-BE49-F238E27FC236}">
                <a16:creationId xmlns:a16="http://schemas.microsoft.com/office/drawing/2014/main" xmlns="" id="{40197BFF-5EB9-4347-6E13-67AD995EB819}"/>
              </a:ext>
            </a:extLst>
          </p:cNvPr>
          <p:cNvSpPr>
            <a:spLocks noGrp="1"/>
          </p:cNvSpPr>
          <p:nvPr>
            <p:ph type="sldNum" sz="quarter" idx="12"/>
          </p:nvPr>
        </p:nvSpPr>
        <p:spPr/>
        <p:txBody>
          <a:bodyPr/>
          <a:lstStyle/>
          <a:p>
            <a:fld id="{26AD20E6-394B-4DF0-96A5-9647FF39C943}" type="slidenum">
              <a:rPr lang="en-IN" smtClean="0"/>
              <a:t>1</a:t>
            </a:fld>
            <a:endParaRPr lang="en-IN"/>
          </a:p>
        </p:txBody>
      </p:sp>
      <p:sp>
        <p:nvSpPr>
          <p:cNvPr id="5" name="Footer Placeholder 4">
            <a:extLst>
              <a:ext uri="{FF2B5EF4-FFF2-40B4-BE49-F238E27FC236}">
                <a16:creationId xmlns:a16="http://schemas.microsoft.com/office/drawing/2014/main" xmlns="" id="{D624A4A6-17A9-4392-BB4C-06FEF16CF7A3}"/>
              </a:ext>
            </a:extLst>
          </p:cNvPr>
          <p:cNvSpPr>
            <a:spLocks noGrp="1"/>
          </p:cNvSpPr>
          <p:nvPr>
            <p:ph type="ftr" sz="quarter" idx="11"/>
          </p:nvPr>
        </p:nvSpPr>
        <p:spPr/>
        <p:txBody>
          <a:bodyPr/>
          <a:lstStyle/>
          <a:p>
            <a:endParaRPr lang="en-IN" dirty="0"/>
          </a:p>
        </p:txBody>
      </p:sp>
      <p:pic>
        <p:nvPicPr>
          <p:cNvPr id="7" name="Picture 6">
            <a:extLst>
              <a:ext uri="{FF2B5EF4-FFF2-40B4-BE49-F238E27FC236}">
                <a16:creationId xmlns:a16="http://schemas.microsoft.com/office/drawing/2014/main" xmlns="" id="{6A5D235C-68B3-B360-0BE2-EE01D32938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4"/>
            <a:ext cx="2301026" cy="1083091"/>
          </a:xfrm>
          <a:prstGeom prst="rect">
            <a:avLst/>
          </a:prstGeom>
        </p:spPr>
      </p:pic>
      <p:pic>
        <p:nvPicPr>
          <p:cNvPr id="6" name="Picture 5"/>
          <p:cNvPicPr>
            <a:picLocks noChangeAspect="1"/>
          </p:cNvPicPr>
          <p:nvPr/>
        </p:nvPicPr>
        <p:blipFill>
          <a:blip r:embed="rId4"/>
          <a:stretch>
            <a:fillRect/>
          </a:stretch>
        </p:blipFill>
        <p:spPr>
          <a:xfrm>
            <a:off x="10311897" y="-309756"/>
            <a:ext cx="1880104" cy="2437320"/>
          </a:xfrm>
          <a:prstGeom prst="rect">
            <a:avLst/>
          </a:prstGeom>
        </p:spPr>
      </p:pic>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096DAF6-311E-0255-B1ED-7410C0285961}"/>
              </a:ext>
            </a:extLst>
          </p:cNvPr>
          <p:cNvSpPr>
            <a:spLocks noGrp="1"/>
          </p:cNvSpPr>
          <p:nvPr>
            <p:ph type="title"/>
          </p:nvPr>
        </p:nvSpPr>
        <p:spPr/>
        <p:txBody>
          <a:bodyPr/>
          <a:lstStyle/>
          <a:p>
            <a:pPr algn="ctr"/>
            <a:r>
              <a:rPr lang="en-IN" b="1" dirty="0" smtClean="0">
                <a:latin typeface="Times New Roman" panose="02020603050405020304" pitchFamily="18" charset="0"/>
                <a:cs typeface="Times New Roman" panose="02020603050405020304" pitchFamily="18" charset="0"/>
              </a:rPr>
              <a:t>Research Methodology </a:t>
            </a:r>
            <a:endParaRPr lang="en-IN"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xmlns="" id="{70665C76-273B-9A86-DBC1-54F437B85A44}"/>
              </a:ext>
            </a:extLst>
          </p:cNvPr>
          <p:cNvSpPr>
            <a:spLocks noGrp="1"/>
          </p:cNvSpPr>
          <p:nvPr>
            <p:ph idx="1"/>
          </p:nvPr>
        </p:nvSpPr>
        <p:spPr>
          <a:xfrm>
            <a:off x="838200" y="1825624"/>
            <a:ext cx="10515600" cy="4696473"/>
          </a:xfrm>
        </p:spPr>
        <p:txBody>
          <a:bodyPr>
            <a:noAutofit/>
          </a:bodyPr>
          <a:lstStyle/>
          <a:p>
            <a:pPr marL="0" indent="0">
              <a:buNone/>
            </a:pPr>
            <a:r>
              <a:rPr lang="en-US" b="1" dirty="0">
                <a:latin typeface="Times New Roman" panose="02020603050405020304" pitchFamily="18" charset="0"/>
                <a:cs typeface="Times New Roman" panose="02020603050405020304" pitchFamily="18" charset="0"/>
              </a:rPr>
              <a:t>1. Research Design</a:t>
            </a:r>
          </a:p>
          <a:p>
            <a:r>
              <a:rPr lang="en-US" dirty="0">
                <a:latin typeface="Times New Roman" panose="02020603050405020304" pitchFamily="18" charset="0"/>
                <a:cs typeface="Times New Roman" panose="02020603050405020304" pitchFamily="18" charset="0"/>
              </a:rPr>
              <a:t>A </a:t>
            </a:r>
            <a:r>
              <a:rPr lang="en-US" b="1" dirty="0">
                <a:latin typeface="Times New Roman" panose="02020603050405020304" pitchFamily="18" charset="0"/>
                <a:cs typeface="Times New Roman" panose="02020603050405020304" pitchFamily="18" charset="0"/>
              </a:rPr>
              <a:t>qualitative policy analysis</a:t>
            </a:r>
            <a:r>
              <a:rPr lang="en-US" dirty="0">
                <a:latin typeface="Times New Roman" panose="02020603050405020304" pitchFamily="18" charset="0"/>
                <a:cs typeface="Times New Roman" panose="02020603050405020304" pitchFamily="18" charset="0"/>
              </a:rPr>
              <a:t> approach was adopted using the </a:t>
            </a:r>
            <a:r>
              <a:rPr lang="en-US" b="1" dirty="0">
                <a:latin typeface="Times New Roman" panose="02020603050405020304" pitchFamily="18" charset="0"/>
                <a:cs typeface="Times New Roman" panose="02020603050405020304" pitchFamily="18" charset="0"/>
              </a:rPr>
              <a:t>Policy Triangle Framework</a:t>
            </a:r>
            <a:r>
              <a:rPr lang="en-US" dirty="0">
                <a:latin typeface="Times New Roman" panose="02020603050405020304" pitchFamily="18" charset="0"/>
                <a:cs typeface="Times New Roman" panose="02020603050405020304" pitchFamily="18" charset="0"/>
              </a:rPr>
              <a:t> to examine millet-related policies in India.</a:t>
            </a:r>
          </a:p>
          <a:p>
            <a:r>
              <a:rPr lang="en-US" dirty="0">
                <a:latin typeface="Times New Roman" panose="02020603050405020304" pitchFamily="18" charset="0"/>
                <a:cs typeface="Times New Roman" panose="02020603050405020304" pitchFamily="18" charset="0"/>
              </a:rPr>
              <a:t>The framework analyzes four dimensions- </a:t>
            </a:r>
            <a:r>
              <a:rPr lang="en-US" b="1" dirty="0">
                <a:latin typeface="Times New Roman" panose="02020603050405020304" pitchFamily="18" charset="0"/>
                <a:cs typeface="Times New Roman" panose="02020603050405020304" pitchFamily="18" charset="0"/>
              </a:rPr>
              <a:t>Context, Content, Process, and Actors</a:t>
            </a:r>
            <a:r>
              <a:rPr lang="en-US" dirty="0">
                <a:latin typeface="Times New Roman" panose="02020603050405020304" pitchFamily="18" charset="0"/>
                <a:cs typeface="Times New Roman" panose="02020603050405020304" pitchFamily="18" charset="0"/>
              </a:rPr>
              <a:t> through corresponding research questions to ensure a structured and comprehensive analysis.</a:t>
            </a:r>
          </a:p>
          <a:p>
            <a:pPr marL="0" indent="0">
              <a:buNone/>
            </a:pPr>
            <a:r>
              <a:rPr lang="en-US" b="1" dirty="0">
                <a:latin typeface="Times New Roman" panose="02020603050405020304" pitchFamily="18" charset="0"/>
                <a:cs typeface="Times New Roman" panose="02020603050405020304" pitchFamily="18" charset="0"/>
              </a:rPr>
              <a:t>2. Data Collection Method</a:t>
            </a:r>
          </a:p>
          <a:p>
            <a:r>
              <a:rPr lang="en-US" dirty="0">
                <a:latin typeface="Times New Roman" panose="02020603050405020304" pitchFamily="18" charset="0"/>
                <a:cs typeface="Times New Roman" panose="02020603050405020304" pitchFamily="18" charset="0"/>
              </a:rPr>
              <a:t>A </a:t>
            </a:r>
            <a:r>
              <a:rPr lang="en-US" b="1" dirty="0">
                <a:latin typeface="Times New Roman" panose="02020603050405020304" pitchFamily="18" charset="0"/>
                <a:cs typeface="Times New Roman" panose="02020603050405020304" pitchFamily="18" charset="0"/>
              </a:rPr>
              <a:t>structured literature survey</a:t>
            </a: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was </a:t>
            </a:r>
            <a:r>
              <a:rPr lang="en-US" dirty="0">
                <a:latin typeface="Times New Roman" panose="02020603050405020304" pitchFamily="18" charset="0"/>
                <a:cs typeface="Times New Roman" panose="02020603050405020304" pitchFamily="18" charset="0"/>
              </a:rPr>
              <a:t>conducted across official government portals and databases such as </a:t>
            </a:r>
            <a:r>
              <a:rPr lang="en-US" b="1" dirty="0">
                <a:latin typeface="Times New Roman" panose="02020603050405020304" pitchFamily="18" charset="0"/>
                <a:cs typeface="Times New Roman" panose="02020603050405020304" pitchFamily="18" charset="0"/>
              </a:rPr>
              <a:t>PubMed, Scopus, and Google Scholar</a:t>
            </a:r>
            <a:r>
              <a:rPr lang="en-US"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using </a:t>
            </a:r>
            <a:r>
              <a:rPr lang="en-US" b="1" dirty="0" err="1">
                <a:latin typeface="Times New Roman" panose="02020603050405020304" pitchFamily="18" charset="0"/>
                <a:cs typeface="Times New Roman" panose="02020603050405020304" pitchFamily="18" charset="0"/>
              </a:rPr>
              <a:t>MeSH</a:t>
            </a:r>
            <a:r>
              <a:rPr lang="en-US" b="1" dirty="0">
                <a:latin typeface="Times New Roman" panose="02020603050405020304" pitchFamily="18" charset="0"/>
                <a:cs typeface="Times New Roman" panose="02020603050405020304" pitchFamily="18" charset="0"/>
              </a:rPr>
              <a:t> </a:t>
            </a:r>
            <a:r>
              <a:rPr lang="en-US" b="1" dirty="0" smtClean="0">
                <a:latin typeface="Times New Roman" panose="02020603050405020304" pitchFamily="18" charset="0"/>
                <a:cs typeface="Times New Roman" panose="02020603050405020304" pitchFamily="18" charset="0"/>
              </a:rPr>
              <a:t>(</a:t>
            </a:r>
            <a:r>
              <a:rPr lang="en-US" b="1" dirty="0">
                <a:latin typeface="Times New Roman" panose="02020603050405020304" pitchFamily="18" charset="0"/>
                <a:cs typeface="Times New Roman" panose="02020603050405020304" pitchFamily="18" charset="0"/>
              </a:rPr>
              <a:t>Medical Subject Headings).</a:t>
            </a:r>
          </a:p>
          <a:p>
            <a:endParaRPr lang="en-IN" dirty="0"/>
          </a:p>
        </p:txBody>
      </p:sp>
      <p:sp>
        <p:nvSpPr>
          <p:cNvPr id="4" name="Slide Number Placeholder 3">
            <a:extLst>
              <a:ext uri="{FF2B5EF4-FFF2-40B4-BE49-F238E27FC236}">
                <a16:creationId xmlns:a16="http://schemas.microsoft.com/office/drawing/2014/main" xmlns="" id="{6E049770-9203-2BD7-A999-EDFBD11B0D06}"/>
              </a:ext>
            </a:extLst>
          </p:cNvPr>
          <p:cNvSpPr>
            <a:spLocks noGrp="1"/>
          </p:cNvSpPr>
          <p:nvPr>
            <p:ph type="sldNum" sz="quarter" idx="12"/>
          </p:nvPr>
        </p:nvSpPr>
        <p:spPr/>
        <p:txBody>
          <a:bodyPr/>
          <a:lstStyle/>
          <a:p>
            <a:fld id="{26AD20E6-394B-4DF0-96A5-9647FF39C943}" type="slidenum">
              <a:rPr lang="en-IN" smtClean="0"/>
              <a:t>10</a:t>
            </a:fld>
            <a:endParaRPr lang="en-IN"/>
          </a:p>
        </p:txBody>
      </p:sp>
      <p:pic>
        <p:nvPicPr>
          <p:cNvPr id="6" name="Picture 5">
            <a:extLst>
              <a:ext uri="{FF2B5EF4-FFF2-40B4-BE49-F238E27FC236}">
                <a16:creationId xmlns:a16="http://schemas.microsoft.com/office/drawing/2014/main" xmlns="" id="{096665F7-D441-D56F-3223-09638E6207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4591092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A9672BA-4BE1-529E-07EC-8F4A53233F03}"/>
              </a:ext>
            </a:extLst>
          </p:cNvPr>
          <p:cNvSpPr>
            <a:spLocks noGrp="1"/>
          </p:cNvSpPr>
          <p:nvPr>
            <p:ph type="title"/>
          </p:nvPr>
        </p:nvSpPr>
        <p:spPr>
          <a:xfrm>
            <a:off x="838200" y="146596"/>
            <a:ext cx="10515600" cy="1325563"/>
          </a:xfrm>
        </p:spPr>
        <p:txBody>
          <a:bodyPr/>
          <a:lstStyle/>
          <a:p>
            <a:pPr algn="ctr"/>
            <a:r>
              <a:rPr lang="en-IN" b="1" dirty="0" smtClean="0">
                <a:latin typeface="Times New Roman" panose="02020603050405020304" pitchFamily="18" charset="0"/>
                <a:cs typeface="Times New Roman" panose="02020603050405020304" pitchFamily="18" charset="0"/>
              </a:rPr>
              <a:t>Research Methodology</a:t>
            </a:r>
            <a:endParaRPr lang="en-IN" dirty="0"/>
          </a:p>
        </p:txBody>
      </p:sp>
      <p:sp>
        <p:nvSpPr>
          <p:cNvPr id="3" name="Content Placeholder 2">
            <a:extLst>
              <a:ext uri="{FF2B5EF4-FFF2-40B4-BE49-F238E27FC236}">
                <a16:creationId xmlns:a16="http://schemas.microsoft.com/office/drawing/2014/main" xmlns="" id="{C69F77E6-6698-55B6-C98F-1338F8539D37}"/>
              </a:ext>
            </a:extLst>
          </p:cNvPr>
          <p:cNvSpPr>
            <a:spLocks noGrp="1"/>
          </p:cNvSpPr>
          <p:nvPr>
            <p:ph idx="1"/>
          </p:nvPr>
        </p:nvSpPr>
        <p:spPr>
          <a:xfrm>
            <a:off x="838200" y="1472159"/>
            <a:ext cx="10515600" cy="4704804"/>
          </a:xfrm>
        </p:spPr>
        <p:txBody>
          <a:bodyPr>
            <a:normAutofit fontScale="85000" lnSpcReduction="20000"/>
          </a:bodyPr>
          <a:lstStyle/>
          <a:p>
            <a:r>
              <a:rPr lang="en-US" b="1" dirty="0">
                <a:latin typeface="Times New Roman" panose="02020603050405020304" pitchFamily="18" charset="0"/>
                <a:cs typeface="Times New Roman" panose="02020603050405020304" pitchFamily="18" charset="0"/>
              </a:rPr>
              <a:t>Keywords and search terms </a:t>
            </a:r>
            <a:r>
              <a:rPr lang="en-US" dirty="0">
                <a:latin typeface="Times New Roman" panose="02020603050405020304" pitchFamily="18" charset="0"/>
                <a:cs typeface="Times New Roman" panose="02020603050405020304" pitchFamily="18" charset="0"/>
              </a:rPr>
              <a:t>used includes: </a:t>
            </a:r>
            <a:r>
              <a:rPr lang="en-US" dirty="0" smtClean="0">
                <a:latin typeface="Times New Roman" panose="02020603050405020304" pitchFamily="18" charset="0"/>
                <a:cs typeface="Times New Roman" panose="02020603050405020304" pitchFamily="18" charset="0"/>
              </a:rPr>
              <a:t>‘Millet </a:t>
            </a:r>
            <a:r>
              <a:rPr lang="en-US" dirty="0">
                <a:latin typeface="Times New Roman" panose="02020603050405020304" pitchFamily="18" charset="0"/>
                <a:cs typeface="Times New Roman" panose="02020603050405020304" pitchFamily="18" charset="0"/>
              </a:rPr>
              <a:t>policies in India,” “National/International Year of Millets,” “POSHAN </a:t>
            </a:r>
            <a:r>
              <a:rPr lang="en-US" dirty="0" err="1">
                <a:latin typeface="Times New Roman" panose="02020603050405020304" pitchFamily="18" charset="0"/>
                <a:cs typeface="Times New Roman" panose="02020603050405020304" pitchFamily="18" charset="0"/>
              </a:rPr>
              <a:t>Abhiyaan</a:t>
            </a:r>
            <a:r>
              <a:rPr lang="en-US" dirty="0">
                <a:latin typeface="Times New Roman" panose="02020603050405020304" pitchFamily="18" charset="0"/>
                <a:cs typeface="Times New Roman" panose="02020603050405020304" pitchFamily="18" charset="0"/>
              </a:rPr>
              <a:t>,” “Public Distribution System and Millets,” “Production Linked Incentive Scheme,” etc.</a:t>
            </a:r>
          </a:p>
          <a:p>
            <a:r>
              <a:rPr lang="en-IN" dirty="0">
                <a:latin typeface="Times New Roman" panose="02020603050405020304" pitchFamily="18" charset="0"/>
                <a:cs typeface="Times New Roman" panose="02020603050405020304" pitchFamily="18" charset="0"/>
              </a:rPr>
              <a:t>The literature was then synthesized using the </a:t>
            </a:r>
            <a:r>
              <a:rPr lang="en-IN" b="1" dirty="0">
                <a:latin typeface="Times New Roman" panose="02020603050405020304" pitchFamily="18" charset="0"/>
                <a:cs typeface="Times New Roman" panose="02020603050405020304" pitchFamily="18" charset="0"/>
              </a:rPr>
              <a:t>Policy Triangle Framework</a:t>
            </a:r>
            <a:r>
              <a:rPr lang="en-IN" dirty="0">
                <a:latin typeface="Times New Roman" panose="02020603050405020304" pitchFamily="18" charset="0"/>
                <a:cs typeface="Times New Roman" panose="02020603050405020304" pitchFamily="18" charset="0"/>
              </a:rPr>
              <a:t>, offering a multi-dimensional view of millet policymaking in India.</a:t>
            </a:r>
          </a:p>
          <a:p>
            <a:pPr marL="0" indent="0">
              <a:buNone/>
            </a:pPr>
            <a:r>
              <a:rPr lang="en-IN" b="1" dirty="0">
                <a:latin typeface="Times New Roman" panose="02020603050405020304" pitchFamily="18" charset="0"/>
                <a:cs typeface="Times New Roman" panose="02020603050405020304" pitchFamily="18" charset="0"/>
              </a:rPr>
              <a:t>3. Sources of data</a:t>
            </a:r>
          </a:p>
          <a:p>
            <a:r>
              <a:rPr lang="en-IN" dirty="0">
                <a:latin typeface="Times New Roman" panose="02020603050405020304" pitchFamily="18" charset="0"/>
                <a:cs typeface="Times New Roman" panose="02020603050405020304" pitchFamily="18" charset="0"/>
              </a:rPr>
              <a:t>A </a:t>
            </a:r>
            <a:r>
              <a:rPr lang="en-IN" b="1" dirty="0">
                <a:latin typeface="Times New Roman" panose="02020603050405020304" pitchFamily="18" charset="0"/>
                <a:cs typeface="Times New Roman" panose="02020603050405020304" pitchFamily="18" charset="0"/>
              </a:rPr>
              <a:t>secondary data collection</a:t>
            </a:r>
            <a:r>
              <a:rPr lang="en-IN" dirty="0">
                <a:latin typeface="Times New Roman" panose="02020603050405020304" pitchFamily="18" charset="0"/>
                <a:cs typeface="Times New Roman" panose="02020603050405020304" pitchFamily="18" charset="0"/>
              </a:rPr>
              <a:t> method is used, focusing on academic and policy literature. </a:t>
            </a:r>
          </a:p>
          <a:p>
            <a:pPr lvl="0"/>
            <a:r>
              <a:rPr lang="en-US" dirty="0">
                <a:latin typeface="Times New Roman" panose="02020603050405020304" pitchFamily="18" charset="0"/>
                <a:cs typeface="Times New Roman" panose="02020603050405020304" pitchFamily="18" charset="0"/>
              </a:rPr>
              <a:t>Sources include- </a:t>
            </a:r>
            <a:r>
              <a:rPr lang="en-IN" b="1" dirty="0">
                <a:latin typeface="Times New Roman" panose="02020603050405020304" pitchFamily="18" charset="0"/>
                <a:cs typeface="Times New Roman" panose="02020603050405020304" pitchFamily="18" charset="0"/>
              </a:rPr>
              <a:t>Scholarly publications</a:t>
            </a:r>
            <a:r>
              <a:rPr lang="en-IN" dirty="0">
                <a:latin typeface="Times New Roman" panose="02020603050405020304" pitchFamily="18" charset="0"/>
                <a:cs typeface="Times New Roman" panose="02020603050405020304" pitchFamily="18" charset="0"/>
              </a:rPr>
              <a:t> accessed through platforms such as </a:t>
            </a:r>
            <a:r>
              <a:rPr lang="en-IN" b="1" dirty="0">
                <a:latin typeface="Times New Roman" panose="02020603050405020304" pitchFamily="18" charset="0"/>
                <a:cs typeface="Times New Roman" panose="02020603050405020304" pitchFamily="18" charset="0"/>
              </a:rPr>
              <a:t>PubMed and Google Scholar.</a:t>
            </a:r>
            <a:endParaRPr lang="en-IN" dirty="0">
              <a:latin typeface="Times New Roman" panose="02020603050405020304" pitchFamily="18" charset="0"/>
              <a:cs typeface="Times New Roman" panose="02020603050405020304" pitchFamily="18" charset="0"/>
            </a:endParaRPr>
          </a:p>
          <a:p>
            <a:pPr lvl="0"/>
            <a:r>
              <a:rPr lang="en-IN" b="1" dirty="0">
                <a:latin typeface="Times New Roman" panose="02020603050405020304" pitchFamily="18" charset="0"/>
                <a:cs typeface="Times New Roman" panose="02020603050405020304" pitchFamily="18" charset="0"/>
              </a:rPr>
              <a:t>Government reports and official documents </a:t>
            </a:r>
            <a:r>
              <a:rPr lang="en-IN" dirty="0">
                <a:latin typeface="Times New Roman" panose="02020603050405020304" pitchFamily="18" charset="0"/>
                <a:cs typeface="Times New Roman" panose="02020603050405020304" pitchFamily="18" charset="0"/>
              </a:rPr>
              <a:t>issued by institutions such as the Ministry of Agriculture and Farmers' Welfare ( </a:t>
            </a:r>
            <a:r>
              <a:rPr lang="en-IN" dirty="0" err="1">
                <a:latin typeface="Times New Roman" panose="02020603050405020304" pitchFamily="18" charset="0"/>
                <a:cs typeface="Times New Roman" panose="02020603050405020304" pitchFamily="18" charset="0"/>
              </a:rPr>
              <a:t>MoAFW</a:t>
            </a:r>
            <a:r>
              <a:rPr lang="en-IN" dirty="0">
                <a:latin typeface="Times New Roman" panose="02020603050405020304" pitchFamily="18" charset="0"/>
                <a:cs typeface="Times New Roman" panose="02020603050405020304" pitchFamily="18" charset="0"/>
              </a:rPr>
              <a:t>), NITI </a:t>
            </a:r>
            <a:r>
              <a:rPr lang="en-IN" dirty="0" err="1">
                <a:latin typeface="Times New Roman" panose="02020603050405020304" pitchFamily="18" charset="0"/>
                <a:cs typeface="Times New Roman" panose="02020603050405020304" pitchFamily="18" charset="0"/>
              </a:rPr>
              <a:t>Aayog</a:t>
            </a:r>
            <a:r>
              <a:rPr lang="en-IN" dirty="0">
                <a:latin typeface="Times New Roman" panose="02020603050405020304" pitchFamily="18" charset="0"/>
                <a:cs typeface="Times New Roman" panose="02020603050405020304" pitchFamily="18" charset="0"/>
              </a:rPr>
              <a:t>, National Food Security Mission (NFSM), Ministry of Health and Family Welfare (</a:t>
            </a:r>
            <a:r>
              <a:rPr lang="en-IN" dirty="0" err="1">
                <a:latin typeface="Times New Roman" panose="02020603050405020304" pitchFamily="18" charset="0"/>
                <a:cs typeface="Times New Roman" panose="02020603050405020304" pitchFamily="18" charset="0"/>
              </a:rPr>
              <a:t>MoHFW</a:t>
            </a:r>
            <a:r>
              <a:rPr lang="en-IN" dirty="0">
                <a:latin typeface="Times New Roman" panose="02020603050405020304" pitchFamily="18" charset="0"/>
                <a:cs typeface="Times New Roman" panose="02020603050405020304" pitchFamily="18" charset="0"/>
              </a:rPr>
              <a:t>), and Indian Council of Agricultural Research (ICAR).</a:t>
            </a:r>
          </a:p>
          <a:p>
            <a:endParaRPr lang="en-IN" dirty="0"/>
          </a:p>
        </p:txBody>
      </p:sp>
      <p:sp>
        <p:nvSpPr>
          <p:cNvPr id="4" name="Slide Number Placeholder 3">
            <a:extLst>
              <a:ext uri="{FF2B5EF4-FFF2-40B4-BE49-F238E27FC236}">
                <a16:creationId xmlns:a16="http://schemas.microsoft.com/office/drawing/2014/main" xmlns="" id="{EEF90905-61DD-7573-FB83-64447E29ABB1}"/>
              </a:ext>
            </a:extLst>
          </p:cNvPr>
          <p:cNvSpPr>
            <a:spLocks noGrp="1"/>
          </p:cNvSpPr>
          <p:nvPr>
            <p:ph type="sldNum" sz="quarter" idx="12"/>
          </p:nvPr>
        </p:nvSpPr>
        <p:spPr/>
        <p:txBody>
          <a:bodyPr/>
          <a:lstStyle/>
          <a:p>
            <a:fld id="{26AD20E6-394B-4DF0-96A5-9647FF39C943}" type="slidenum">
              <a:rPr lang="en-IN" smtClean="0"/>
              <a:t>11</a:t>
            </a:fld>
            <a:endParaRPr lang="en-IN"/>
          </a:p>
        </p:txBody>
      </p:sp>
      <p:sp>
        <p:nvSpPr>
          <p:cNvPr id="5" name="Footer Placeholder 4">
            <a:extLst>
              <a:ext uri="{FF2B5EF4-FFF2-40B4-BE49-F238E27FC236}">
                <a16:creationId xmlns:a16="http://schemas.microsoft.com/office/drawing/2014/main" xmlns="" id="{6F6DCD10-8A3E-7240-0E8B-DDE634E0B5E4}"/>
              </a:ext>
            </a:extLst>
          </p:cNvPr>
          <p:cNvSpPr>
            <a:spLocks noGrp="1"/>
          </p:cNvSpPr>
          <p:nvPr>
            <p:ph type="ftr" sz="quarter" idx="11"/>
          </p:nvPr>
        </p:nvSpPr>
        <p:spPr/>
        <p:txBody>
          <a:bodyPr/>
          <a:lstStyle/>
          <a:p>
            <a:endParaRPr lang="en-IN" dirty="0"/>
          </a:p>
        </p:txBody>
      </p:sp>
      <p:pic>
        <p:nvPicPr>
          <p:cNvPr id="6" name="Picture 5">
            <a:extLst>
              <a:ext uri="{FF2B5EF4-FFF2-40B4-BE49-F238E27FC236}">
                <a16:creationId xmlns:a16="http://schemas.microsoft.com/office/drawing/2014/main" xmlns="" id="{7CA07901-579C-BFCC-7D89-A24BBE44C4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2062442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anose="02020603050405020304" pitchFamily="18" charset="0"/>
                <a:cs typeface="Times New Roman" panose="02020603050405020304" pitchFamily="18" charset="0"/>
              </a:rPr>
              <a:t>                 Research Methodology</a:t>
            </a:r>
            <a:endParaRPr lang="en-IN"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fontScale="92500" lnSpcReduction="10000"/>
          </a:bodyPr>
          <a:lstStyle/>
          <a:p>
            <a:pPr lvl="0"/>
            <a:r>
              <a:rPr lang="en-IN" b="1" dirty="0">
                <a:latin typeface="Times New Roman" panose="02020603050405020304" pitchFamily="18" charset="0"/>
                <a:cs typeface="Times New Roman" panose="02020603050405020304" pitchFamily="18" charset="0"/>
              </a:rPr>
              <a:t>Publications and reports from international organizations, </a:t>
            </a:r>
            <a:r>
              <a:rPr lang="en-IN" dirty="0">
                <a:latin typeface="Times New Roman" panose="02020603050405020304" pitchFamily="18" charset="0"/>
                <a:cs typeface="Times New Roman" panose="02020603050405020304" pitchFamily="18" charset="0"/>
              </a:rPr>
              <a:t>including the</a:t>
            </a:r>
            <a:r>
              <a:rPr lang="en-IN" b="1" dirty="0">
                <a:latin typeface="Times New Roman" panose="02020603050405020304" pitchFamily="18" charset="0"/>
                <a:cs typeface="Times New Roman" panose="02020603050405020304" pitchFamily="18" charset="0"/>
              </a:rPr>
              <a:t> </a:t>
            </a:r>
            <a:r>
              <a:rPr lang="en-IN" dirty="0">
                <a:latin typeface="Times New Roman" panose="02020603050405020304" pitchFamily="18" charset="0"/>
                <a:cs typeface="Times New Roman" panose="02020603050405020304" pitchFamily="18" charset="0"/>
              </a:rPr>
              <a:t>Food and Agriculture Organization </a:t>
            </a:r>
            <a:r>
              <a:rPr lang="en-IN" b="1" dirty="0">
                <a:latin typeface="Times New Roman" panose="02020603050405020304" pitchFamily="18" charset="0"/>
                <a:cs typeface="Times New Roman" panose="02020603050405020304" pitchFamily="18" charset="0"/>
              </a:rPr>
              <a:t>(FAO), </a:t>
            </a:r>
            <a:r>
              <a:rPr lang="en-IN" dirty="0">
                <a:latin typeface="Times New Roman" panose="02020603050405020304" pitchFamily="18" charset="0"/>
                <a:cs typeface="Times New Roman" panose="02020603050405020304" pitchFamily="18" charset="0"/>
              </a:rPr>
              <a:t>National Bank for Agriculture and Rural Development </a:t>
            </a:r>
            <a:r>
              <a:rPr lang="en-IN" b="1" dirty="0">
                <a:latin typeface="Times New Roman" panose="02020603050405020304" pitchFamily="18" charset="0"/>
                <a:cs typeface="Times New Roman" panose="02020603050405020304" pitchFamily="18" charset="0"/>
              </a:rPr>
              <a:t>(NABARD) </a:t>
            </a:r>
            <a:r>
              <a:rPr lang="en-IN" dirty="0">
                <a:latin typeface="Times New Roman" panose="02020603050405020304" pitchFamily="18" charset="0"/>
                <a:cs typeface="Times New Roman" panose="02020603050405020304" pitchFamily="18" charset="0"/>
              </a:rPr>
              <a:t>United Nations Development Programme </a:t>
            </a:r>
            <a:r>
              <a:rPr lang="en-IN" b="1" dirty="0">
                <a:latin typeface="Times New Roman" panose="02020603050405020304" pitchFamily="18" charset="0"/>
                <a:cs typeface="Times New Roman" panose="02020603050405020304" pitchFamily="18" charset="0"/>
              </a:rPr>
              <a:t>(UNDP), </a:t>
            </a:r>
            <a:r>
              <a:rPr lang="en-IN" dirty="0">
                <a:latin typeface="Times New Roman" panose="02020603050405020304" pitchFamily="18" charset="0"/>
                <a:cs typeface="Times New Roman" panose="02020603050405020304" pitchFamily="18" charset="0"/>
              </a:rPr>
              <a:t>International Fund for Agricultural Development </a:t>
            </a:r>
            <a:r>
              <a:rPr lang="en-IN" b="1" dirty="0">
                <a:latin typeface="Times New Roman" panose="02020603050405020304" pitchFamily="18" charset="0"/>
                <a:cs typeface="Times New Roman" panose="02020603050405020304" pitchFamily="18" charset="0"/>
              </a:rPr>
              <a:t>(IFAD).</a:t>
            </a:r>
            <a:endParaRPr lang="en-IN" dirty="0">
              <a:latin typeface="Times New Roman" panose="02020603050405020304" pitchFamily="18" charset="0"/>
              <a:cs typeface="Times New Roman" panose="02020603050405020304" pitchFamily="18" charset="0"/>
            </a:endParaRPr>
          </a:p>
          <a:p>
            <a:pPr lvl="0"/>
            <a:r>
              <a:rPr lang="en-IN" b="1" dirty="0">
                <a:latin typeface="Times New Roman" panose="02020603050405020304" pitchFamily="18" charset="0"/>
                <a:cs typeface="Times New Roman" panose="02020603050405020304" pitchFamily="18" charset="0"/>
              </a:rPr>
              <a:t>Grey literature</a:t>
            </a:r>
            <a:r>
              <a:rPr lang="en-IN" dirty="0">
                <a:latin typeface="Times New Roman" panose="02020603050405020304" pitchFamily="18" charset="0"/>
                <a:cs typeface="Times New Roman" panose="02020603050405020304" pitchFamily="18" charset="0"/>
              </a:rPr>
              <a:t> such as working papers, research briefs, and case studies.</a:t>
            </a:r>
          </a:p>
          <a:p>
            <a:pPr lvl="0"/>
            <a:r>
              <a:rPr lang="en-IN" b="1" dirty="0">
                <a:latin typeface="Times New Roman" panose="02020603050405020304" pitchFamily="18" charset="0"/>
                <a:cs typeface="Times New Roman" panose="02020603050405020304" pitchFamily="18" charset="0"/>
              </a:rPr>
              <a:t>Media reports and feature articles</a:t>
            </a:r>
            <a:r>
              <a:rPr lang="en-IN" dirty="0">
                <a:latin typeface="Times New Roman" panose="02020603050405020304" pitchFamily="18" charset="0"/>
                <a:cs typeface="Times New Roman" panose="02020603050405020304" pitchFamily="18" charset="0"/>
              </a:rPr>
              <a:t> from reputed national publications such as</a:t>
            </a:r>
            <a:r>
              <a:rPr lang="en-IN" i="1" dirty="0">
                <a:latin typeface="Times New Roman" panose="02020603050405020304" pitchFamily="18" charset="0"/>
                <a:cs typeface="Times New Roman" panose="02020603050405020304" pitchFamily="18" charset="0"/>
              </a:rPr>
              <a:t> The Hindu, The Indian Express, </a:t>
            </a:r>
            <a:r>
              <a:rPr lang="en-IN" dirty="0">
                <a:latin typeface="Times New Roman" panose="02020603050405020304" pitchFamily="18" charset="0"/>
                <a:cs typeface="Times New Roman" panose="02020603050405020304" pitchFamily="18" charset="0"/>
              </a:rPr>
              <a:t>and </a:t>
            </a:r>
            <a:r>
              <a:rPr lang="en-IN" i="1" dirty="0">
                <a:latin typeface="Times New Roman" panose="02020603050405020304" pitchFamily="18" charset="0"/>
                <a:cs typeface="Times New Roman" panose="02020603050405020304" pitchFamily="18" charset="0"/>
              </a:rPr>
              <a:t>Down To Earth.</a:t>
            </a:r>
            <a:endParaRPr lang="en-IN" dirty="0">
              <a:latin typeface="Times New Roman" panose="02020603050405020304" pitchFamily="18" charset="0"/>
              <a:cs typeface="Times New Roman" panose="02020603050405020304" pitchFamily="18" charset="0"/>
            </a:endParaRPr>
          </a:p>
          <a:p>
            <a:pPr lvl="0"/>
            <a:r>
              <a:rPr lang="en-IN" b="1" dirty="0">
                <a:latin typeface="Times New Roman" panose="02020603050405020304" pitchFamily="18" charset="0"/>
                <a:cs typeface="Times New Roman" panose="02020603050405020304" pitchFamily="18" charset="0"/>
              </a:rPr>
              <a:t>Statistical databases</a:t>
            </a:r>
            <a:r>
              <a:rPr lang="en-IN" dirty="0">
                <a:latin typeface="Times New Roman" panose="02020603050405020304" pitchFamily="18" charset="0"/>
                <a:cs typeface="Times New Roman" panose="02020603050405020304" pitchFamily="18" charset="0"/>
              </a:rPr>
              <a:t> including </a:t>
            </a:r>
            <a:r>
              <a:rPr lang="en-IN" b="1" dirty="0" err="1">
                <a:latin typeface="Times New Roman" panose="02020603050405020304" pitchFamily="18" charset="0"/>
                <a:cs typeface="Times New Roman" panose="02020603050405020304" pitchFamily="18" charset="0"/>
              </a:rPr>
              <a:t>AgriStat</a:t>
            </a:r>
            <a:r>
              <a:rPr lang="en-IN" b="1" dirty="0">
                <a:latin typeface="Times New Roman" panose="02020603050405020304" pitchFamily="18" charset="0"/>
                <a:cs typeface="Times New Roman" panose="02020603050405020304" pitchFamily="18" charset="0"/>
              </a:rPr>
              <a:t>, FAOSTAT, </a:t>
            </a:r>
            <a:r>
              <a:rPr lang="en-IN" b="1" dirty="0" err="1">
                <a:latin typeface="Times New Roman" panose="02020603050405020304" pitchFamily="18" charset="0"/>
                <a:cs typeface="Times New Roman" panose="02020603050405020304" pitchFamily="18" charset="0"/>
              </a:rPr>
              <a:t>IndiaStat</a:t>
            </a:r>
            <a:r>
              <a:rPr lang="en-IN" b="1" dirty="0">
                <a:latin typeface="Times New Roman" panose="02020603050405020304" pitchFamily="18" charset="0"/>
                <a:cs typeface="Times New Roman" panose="02020603050405020304" pitchFamily="18" charset="0"/>
              </a:rPr>
              <a:t>,</a:t>
            </a:r>
            <a:r>
              <a:rPr lang="en-IN" dirty="0">
                <a:latin typeface="Times New Roman" panose="02020603050405020304" pitchFamily="18" charset="0"/>
                <a:cs typeface="Times New Roman" panose="02020603050405020304" pitchFamily="18" charset="0"/>
              </a:rPr>
              <a:t> and datasets from the </a:t>
            </a:r>
            <a:r>
              <a:rPr lang="en-IN" b="1" dirty="0">
                <a:latin typeface="Times New Roman" panose="02020603050405020304" pitchFamily="18" charset="0"/>
                <a:cs typeface="Times New Roman" panose="02020603050405020304" pitchFamily="18" charset="0"/>
              </a:rPr>
              <a:t>Ministry of Statistics and Programme Implementation (</a:t>
            </a:r>
            <a:r>
              <a:rPr lang="en-IN" b="1" dirty="0" err="1">
                <a:latin typeface="Times New Roman" panose="02020603050405020304" pitchFamily="18" charset="0"/>
                <a:cs typeface="Times New Roman" panose="02020603050405020304" pitchFamily="18" charset="0"/>
              </a:rPr>
              <a:t>MoSPI</a:t>
            </a:r>
            <a:r>
              <a:rPr lang="en-IN" b="1" dirty="0">
                <a:latin typeface="Times New Roman" panose="02020603050405020304" pitchFamily="18" charset="0"/>
                <a:cs typeface="Times New Roman" panose="02020603050405020304" pitchFamily="18" charset="0"/>
              </a:rPr>
              <a:t>).</a:t>
            </a:r>
            <a:endParaRPr lang="en-IN" dirty="0">
              <a:latin typeface="Times New Roman" panose="02020603050405020304" pitchFamily="18" charset="0"/>
              <a:cs typeface="Times New Roman" panose="02020603050405020304" pitchFamily="18" charset="0"/>
            </a:endParaRPr>
          </a:p>
          <a:p>
            <a:endParaRPr lang="en-IN" dirty="0"/>
          </a:p>
        </p:txBody>
      </p:sp>
      <p:sp>
        <p:nvSpPr>
          <p:cNvPr id="4" name="Footer Placeholder 3"/>
          <p:cNvSpPr>
            <a:spLocks noGrp="1"/>
          </p:cNvSpPr>
          <p:nvPr>
            <p:ph type="ftr" sz="quarter" idx="11"/>
          </p:nvPr>
        </p:nvSpPr>
        <p:spPr/>
        <p:txBody>
          <a:bodyPr/>
          <a:lstStyle/>
          <a:p>
            <a:endParaRPr lang="en-IN" dirty="0"/>
          </a:p>
        </p:txBody>
      </p:sp>
      <p:sp>
        <p:nvSpPr>
          <p:cNvPr id="5" name="Slide Number Placeholder 4"/>
          <p:cNvSpPr>
            <a:spLocks noGrp="1"/>
          </p:cNvSpPr>
          <p:nvPr>
            <p:ph type="sldNum" sz="quarter" idx="12"/>
          </p:nvPr>
        </p:nvSpPr>
        <p:spPr/>
        <p:txBody>
          <a:bodyPr/>
          <a:lstStyle/>
          <a:p>
            <a:fld id="{26AD20E6-394B-4DF0-96A5-9647FF39C943}" type="slidenum">
              <a:rPr lang="en-IN" smtClean="0"/>
              <a:t>12</a:t>
            </a:fld>
            <a:endParaRPr lang="en-IN"/>
          </a:p>
        </p:txBody>
      </p:sp>
      <p:pic>
        <p:nvPicPr>
          <p:cNvPr id="6" name="Picture 5">
            <a:extLst>
              <a:ext uri="{FF2B5EF4-FFF2-40B4-BE49-F238E27FC236}">
                <a16:creationId xmlns:a16="http://schemas.microsoft.com/office/drawing/2014/main" xmlns="" id="{096665F7-D441-D56F-3223-09638E6207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8056009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anose="02020603050405020304" pitchFamily="18" charset="0"/>
                <a:cs typeface="Times New Roman" panose="02020603050405020304" pitchFamily="18" charset="0"/>
              </a:rPr>
              <a:t>                   Research Methodology</a:t>
            </a:r>
            <a:endParaRPr lang="en-IN"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fontScale="92500" lnSpcReduction="10000"/>
          </a:bodyPr>
          <a:lstStyle/>
          <a:p>
            <a:r>
              <a:rPr lang="en-IN" b="1" dirty="0">
                <a:latin typeface="Times New Roman" panose="02020603050405020304" pitchFamily="18" charset="0"/>
                <a:cs typeface="Times New Roman" panose="02020603050405020304" pitchFamily="18" charset="0"/>
              </a:rPr>
              <a:t>Inclusion Criteria:</a:t>
            </a:r>
            <a:endParaRPr lang="en-IN" dirty="0">
              <a:latin typeface="Times New Roman" panose="02020603050405020304" pitchFamily="18" charset="0"/>
              <a:cs typeface="Times New Roman" panose="02020603050405020304" pitchFamily="18" charset="0"/>
            </a:endParaRPr>
          </a:p>
          <a:p>
            <a:r>
              <a:rPr lang="en-IN" b="1" dirty="0">
                <a:latin typeface="Times New Roman" panose="02020603050405020304" pitchFamily="18" charset="0"/>
                <a:cs typeface="Times New Roman" panose="02020603050405020304" pitchFamily="18" charset="0"/>
              </a:rPr>
              <a:t>Timeframe: </a:t>
            </a:r>
            <a:r>
              <a:rPr lang="en-IN" b="1" dirty="0" smtClean="0">
                <a:latin typeface="Times New Roman" panose="02020603050405020304" pitchFamily="18" charset="0"/>
                <a:cs typeface="Times New Roman" panose="02020603050405020304" pitchFamily="18" charset="0"/>
              </a:rPr>
              <a:t>2017–2025 </a:t>
            </a:r>
            <a:r>
              <a:rPr lang="en-IN" dirty="0">
                <a:latin typeface="Times New Roman" panose="02020603050405020304" pitchFamily="18" charset="0"/>
                <a:cs typeface="Times New Roman" panose="02020603050405020304" pitchFamily="18" charset="0"/>
              </a:rPr>
              <a:t>(National &amp; International Year of Millets)</a:t>
            </a:r>
          </a:p>
          <a:p>
            <a:r>
              <a:rPr lang="en-IN" b="1" dirty="0">
                <a:latin typeface="Times New Roman" panose="02020603050405020304" pitchFamily="18" charset="0"/>
                <a:cs typeface="Times New Roman" panose="02020603050405020304" pitchFamily="18" charset="0"/>
              </a:rPr>
              <a:t>Geography:</a:t>
            </a:r>
            <a:r>
              <a:rPr lang="en-IN" dirty="0">
                <a:latin typeface="Times New Roman" panose="02020603050405020304" pitchFamily="18" charset="0"/>
                <a:cs typeface="Times New Roman" panose="02020603050405020304" pitchFamily="18" charset="0"/>
              </a:rPr>
              <a:t> India (focus on Karnataka, Odisha, Chhattisgarh, Tamil Nadu, Andhra Pradesh, </a:t>
            </a:r>
            <a:r>
              <a:rPr lang="en-IN" dirty="0" err="1">
                <a:latin typeface="Times New Roman" panose="02020603050405020304" pitchFamily="18" charset="0"/>
                <a:cs typeface="Times New Roman" panose="02020603050405020304" pitchFamily="18" charset="0"/>
              </a:rPr>
              <a:t>Telangana</a:t>
            </a:r>
            <a:r>
              <a:rPr lang="en-IN" dirty="0">
                <a:latin typeface="Times New Roman" panose="02020603050405020304" pitchFamily="18" charset="0"/>
                <a:cs typeface="Times New Roman" panose="02020603050405020304" pitchFamily="18" charset="0"/>
              </a:rPr>
              <a:t>)</a:t>
            </a:r>
          </a:p>
          <a:p>
            <a:r>
              <a:rPr lang="en-IN" b="1" dirty="0">
                <a:latin typeface="Times New Roman" panose="02020603050405020304" pitchFamily="18" charset="0"/>
                <a:cs typeface="Times New Roman" panose="02020603050405020304" pitchFamily="18" charset="0"/>
              </a:rPr>
              <a:t>Policy Types: </a:t>
            </a:r>
            <a:r>
              <a:rPr lang="en-IN" dirty="0">
                <a:latin typeface="Times New Roman" panose="02020603050405020304" pitchFamily="18" charset="0"/>
                <a:cs typeface="Times New Roman" panose="02020603050405020304" pitchFamily="18" charset="0"/>
              </a:rPr>
              <a:t>Agriculture, nutrition, and climate-linked millet policies (MSP, PDS, POSHAN </a:t>
            </a:r>
            <a:r>
              <a:rPr lang="en-IN" dirty="0" err="1">
                <a:latin typeface="Times New Roman" panose="02020603050405020304" pitchFamily="18" charset="0"/>
                <a:cs typeface="Times New Roman" panose="02020603050405020304" pitchFamily="18" charset="0"/>
              </a:rPr>
              <a:t>Abhiyaan</a:t>
            </a:r>
            <a:r>
              <a:rPr lang="en-IN" dirty="0">
                <a:latin typeface="Times New Roman" panose="02020603050405020304" pitchFamily="18" charset="0"/>
                <a:cs typeface="Times New Roman" panose="02020603050405020304" pitchFamily="18" charset="0"/>
              </a:rPr>
              <a:t>, PMFBY, ICDS)</a:t>
            </a:r>
          </a:p>
          <a:p>
            <a:r>
              <a:rPr lang="en-IN" b="1" dirty="0">
                <a:latin typeface="Times New Roman" panose="02020603050405020304" pitchFamily="18" charset="0"/>
                <a:cs typeface="Times New Roman" panose="02020603050405020304" pitchFamily="18" charset="0"/>
              </a:rPr>
              <a:t>Exclusion Criteria:</a:t>
            </a:r>
            <a:endParaRPr lang="en-IN" dirty="0">
              <a:latin typeface="Times New Roman" panose="02020603050405020304" pitchFamily="18" charset="0"/>
              <a:cs typeface="Times New Roman" panose="02020603050405020304" pitchFamily="18" charset="0"/>
            </a:endParaRPr>
          </a:p>
          <a:p>
            <a:r>
              <a:rPr lang="en-IN" dirty="0">
                <a:latin typeface="Times New Roman" panose="02020603050405020304" pitchFamily="18" charset="0"/>
                <a:cs typeface="Times New Roman" panose="02020603050405020304" pitchFamily="18" charset="0"/>
              </a:rPr>
              <a:t>Policies outside India or prior to </a:t>
            </a:r>
            <a:r>
              <a:rPr lang="en-IN" dirty="0" smtClean="0">
                <a:latin typeface="Times New Roman" panose="02020603050405020304" pitchFamily="18" charset="0"/>
                <a:cs typeface="Times New Roman" panose="02020603050405020304" pitchFamily="18" charset="0"/>
              </a:rPr>
              <a:t>2017 </a:t>
            </a:r>
            <a:r>
              <a:rPr lang="en-IN" dirty="0">
                <a:latin typeface="Times New Roman" panose="02020603050405020304" pitchFamily="18" charset="0"/>
                <a:cs typeface="Times New Roman" panose="02020603050405020304" pitchFamily="18" charset="0"/>
              </a:rPr>
              <a:t>(unless still active)</a:t>
            </a:r>
          </a:p>
          <a:p>
            <a:r>
              <a:rPr lang="en-IN" dirty="0">
                <a:latin typeface="Times New Roman" panose="02020603050405020304" pitchFamily="18" charset="0"/>
                <a:cs typeface="Times New Roman" panose="02020603050405020304" pitchFamily="18" charset="0"/>
              </a:rPr>
              <a:t>Non-policy academic or </a:t>
            </a:r>
            <a:r>
              <a:rPr lang="en-IN" dirty="0" err="1">
                <a:latin typeface="Times New Roman" panose="02020603050405020304" pitchFamily="18" charset="0"/>
                <a:cs typeface="Times New Roman" panose="02020603050405020304" pitchFamily="18" charset="0"/>
              </a:rPr>
              <a:t>agri</a:t>
            </a:r>
            <a:r>
              <a:rPr lang="en-IN" dirty="0">
                <a:latin typeface="Times New Roman" panose="02020603050405020304" pitchFamily="18" charset="0"/>
                <a:cs typeface="Times New Roman" panose="02020603050405020304" pitchFamily="18" charset="0"/>
              </a:rPr>
              <a:t>-tech innovations</a:t>
            </a:r>
          </a:p>
          <a:p>
            <a:r>
              <a:rPr lang="en-IN" dirty="0">
                <a:latin typeface="Times New Roman" panose="02020603050405020304" pitchFamily="18" charset="0"/>
                <a:cs typeface="Times New Roman" panose="02020603050405020304" pitchFamily="18" charset="0"/>
              </a:rPr>
              <a:t>Consumer surveys unrelated to formal policy mechanisms</a:t>
            </a:r>
          </a:p>
          <a:p>
            <a:endParaRPr lang="en-IN" dirty="0"/>
          </a:p>
        </p:txBody>
      </p:sp>
      <p:sp>
        <p:nvSpPr>
          <p:cNvPr id="4" name="Footer Placeholder 3"/>
          <p:cNvSpPr>
            <a:spLocks noGrp="1"/>
          </p:cNvSpPr>
          <p:nvPr>
            <p:ph type="ftr" sz="quarter" idx="11"/>
          </p:nvPr>
        </p:nvSpPr>
        <p:spPr/>
        <p:txBody>
          <a:bodyPr/>
          <a:lstStyle/>
          <a:p>
            <a:endParaRPr lang="en-IN" dirty="0"/>
          </a:p>
        </p:txBody>
      </p:sp>
      <p:sp>
        <p:nvSpPr>
          <p:cNvPr id="5" name="Slide Number Placeholder 4"/>
          <p:cNvSpPr>
            <a:spLocks noGrp="1"/>
          </p:cNvSpPr>
          <p:nvPr>
            <p:ph type="sldNum" sz="quarter" idx="12"/>
          </p:nvPr>
        </p:nvSpPr>
        <p:spPr/>
        <p:txBody>
          <a:bodyPr/>
          <a:lstStyle/>
          <a:p>
            <a:fld id="{26AD20E6-394B-4DF0-96A5-9647FF39C943}" type="slidenum">
              <a:rPr lang="en-IN" smtClean="0"/>
              <a:t>13</a:t>
            </a:fld>
            <a:endParaRPr lang="en-IN"/>
          </a:p>
        </p:txBody>
      </p:sp>
      <p:pic>
        <p:nvPicPr>
          <p:cNvPr id="6" name="Picture 5">
            <a:extLst>
              <a:ext uri="{FF2B5EF4-FFF2-40B4-BE49-F238E27FC236}">
                <a16:creationId xmlns:a16="http://schemas.microsoft.com/office/drawing/2014/main" xmlns="" id="{096665F7-D441-D56F-3223-09638E6207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9841610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r>
              <a:rPr lang="en-US" b="1" dirty="0" smtClean="0">
                <a:latin typeface="Times New Roman" panose="02020603050405020304" pitchFamily="18" charset="0"/>
                <a:cs typeface="Times New Roman" panose="02020603050405020304" pitchFamily="18" charset="0"/>
              </a:rPr>
              <a:t>Data Analysis</a:t>
            </a:r>
            <a:endParaRPr lang="en-IN"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a:buFont typeface="Wingdings" panose="05000000000000000000" pitchFamily="2" charset="2"/>
              <a:buChar char="q"/>
            </a:pPr>
            <a:r>
              <a:rPr lang="en-IN" sz="2400" b="1" dirty="0">
                <a:latin typeface="Times New Roman" panose="02020603050405020304" pitchFamily="18" charset="0"/>
                <a:cs typeface="Times New Roman" panose="02020603050405020304" pitchFamily="18" charset="0"/>
              </a:rPr>
              <a:t>Analytical Approach</a:t>
            </a:r>
            <a:r>
              <a:rPr lang="en-IN" sz="2400" dirty="0">
                <a:latin typeface="Times New Roman" panose="02020603050405020304" pitchFamily="18" charset="0"/>
                <a:cs typeface="Times New Roman" panose="02020603050405020304" pitchFamily="18" charset="0"/>
              </a:rPr>
              <a:t>:</a:t>
            </a:r>
          </a:p>
          <a:p>
            <a:pPr lvl="1"/>
            <a:r>
              <a:rPr lang="en-IN" b="1" dirty="0">
                <a:latin typeface="Times New Roman" panose="02020603050405020304" pitchFamily="18" charset="0"/>
                <a:cs typeface="Times New Roman" panose="02020603050405020304" pitchFamily="18" charset="0"/>
              </a:rPr>
              <a:t>Thematic Analysis</a:t>
            </a:r>
            <a:r>
              <a:rPr lang="en-IN" dirty="0">
                <a:latin typeface="Times New Roman" panose="02020603050405020304" pitchFamily="18" charset="0"/>
                <a:cs typeface="Times New Roman" panose="02020603050405020304" pitchFamily="18" charset="0"/>
              </a:rPr>
              <a:t>: Coding of policy content based on the four domains of the </a:t>
            </a:r>
            <a:r>
              <a:rPr lang="en-IN" b="1" dirty="0">
                <a:latin typeface="Times New Roman" panose="02020603050405020304" pitchFamily="18" charset="0"/>
                <a:cs typeface="Times New Roman" panose="02020603050405020304" pitchFamily="18" charset="0"/>
              </a:rPr>
              <a:t>Policy Triangle Framework (Walt &amp; Gilson, 1994)</a:t>
            </a:r>
            <a:r>
              <a:rPr lang="en-IN" dirty="0">
                <a:latin typeface="Times New Roman" panose="02020603050405020304" pitchFamily="18" charset="0"/>
                <a:cs typeface="Times New Roman" panose="02020603050405020304" pitchFamily="18" charset="0"/>
              </a:rPr>
              <a:t> to guide its policy analysis. The four domains- Context, Content, Process, and Actors- are mapped to the </a:t>
            </a:r>
            <a:r>
              <a:rPr lang="en-IN" dirty="0" smtClean="0">
                <a:latin typeface="Times New Roman" panose="02020603050405020304" pitchFamily="18" charset="0"/>
                <a:cs typeface="Times New Roman" panose="02020603050405020304" pitchFamily="18" charset="0"/>
              </a:rPr>
              <a:t>following research </a:t>
            </a:r>
            <a:r>
              <a:rPr lang="en-IN" dirty="0">
                <a:latin typeface="Times New Roman" panose="02020603050405020304" pitchFamily="18" charset="0"/>
                <a:cs typeface="Times New Roman" panose="02020603050405020304" pitchFamily="18" charset="0"/>
              </a:rPr>
              <a:t>questions, as </a:t>
            </a:r>
            <a:r>
              <a:rPr lang="en-IN" dirty="0" smtClean="0">
                <a:latin typeface="Times New Roman" panose="02020603050405020304" pitchFamily="18" charset="0"/>
                <a:cs typeface="Times New Roman" panose="02020603050405020304" pitchFamily="18" charset="0"/>
              </a:rPr>
              <a:t>shown-</a:t>
            </a:r>
            <a:endParaRPr lang="en-IN" dirty="0">
              <a:latin typeface="Times New Roman" panose="02020603050405020304" pitchFamily="18" charset="0"/>
              <a:cs typeface="Times New Roman" panose="02020603050405020304" pitchFamily="18" charset="0"/>
            </a:endParaRPr>
          </a:p>
          <a:p>
            <a:pPr lvl="1"/>
            <a:r>
              <a:rPr lang="en-IN" b="1" dirty="0">
                <a:latin typeface="Times New Roman" panose="02020603050405020304" pitchFamily="18" charset="0"/>
                <a:cs typeface="Times New Roman" panose="02020603050405020304" pitchFamily="18" charset="0"/>
              </a:rPr>
              <a:t>Narrative Synthesis</a:t>
            </a:r>
            <a:r>
              <a:rPr lang="en-IN" dirty="0">
                <a:latin typeface="Times New Roman" panose="02020603050405020304" pitchFamily="18" charset="0"/>
                <a:cs typeface="Times New Roman" panose="02020603050405020304" pitchFamily="18" charset="0"/>
              </a:rPr>
              <a:t>: Comparison of policy intentions versus outcomes.</a:t>
            </a:r>
            <a:endParaRPr lang="en-IN" sz="2000" dirty="0">
              <a:latin typeface="Times New Roman" panose="02020603050405020304" pitchFamily="18" charset="0"/>
              <a:cs typeface="Times New Roman" panose="02020603050405020304" pitchFamily="18" charset="0"/>
            </a:endParaRPr>
          </a:p>
          <a:p>
            <a:pPr lvl="1"/>
            <a:r>
              <a:rPr lang="en-IN" b="1" dirty="0">
                <a:latin typeface="Times New Roman" panose="02020603050405020304" pitchFamily="18" charset="0"/>
                <a:cs typeface="Times New Roman" panose="02020603050405020304" pitchFamily="18" charset="0"/>
              </a:rPr>
              <a:t>Mapping Tools</a:t>
            </a:r>
            <a:r>
              <a:rPr lang="en-IN" dirty="0">
                <a:latin typeface="Times New Roman" panose="02020603050405020304" pitchFamily="18" charset="0"/>
                <a:cs typeface="Times New Roman" panose="02020603050405020304" pitchFamily="18" charset="0"/>
              </a:rPr>
              <a:t>: Creation of a stakeholder map and SDG-Millet Diagram and Venn diagram to visualize policy alignment with sustainability goals.</a:t>
            </a:r>
            <a:endParaRPr lang="en-IN" sz="2000" dirty="0">
              <a:latin typeface="Times New Roman" panose="02020603050405020304" pitchFamily="18" charset="0"/>
              <a:cs typeface="Times New Roman" panose="02020603050405020304" pitchFamily="18" charset="0"/>
            </a:endParaRPr>
          </a:p>
          <a:p>
            <a:pPr lvl="1"/>
            <a:r>
              <a:rPr lang="en-IN" b="1" dirty="0">
                <a:latin typeface="Times New Roman" panose="02020603050405020304" pitchFamily="18" charset="0"/>
                <a:cs typeface="Times New Roman" panose="02020603050405020304" pitchFamily="18" charset="0"/>
              </a:rPr>
              <a:t>Gap Analysis and Recommendations</a:t>
            </a:r>
            <a:r>
              <a:rPr lang="en-IN" dirty="0">
                <a:latin typeface="Times New Roman" panose="02020603050405020304" pitchFamily="18" charset="0"/>
                <a:cs typeface="Times New Roman" panose="02020603050405020304" pitchFamily="18" charset="0"/>
              </a:rPr>
              <a:t>: </a:t>
            </a:r>
            <a:r>
              <a:rPr lang="en-IN" dirty="0" smtClean="0">
                <a:latin typeface="Times New Roman" panose="02020603050405020304" pitchFamily="18" charset="0"/>
                <a:cs typeface="Times New Roman" panose="02020603050405020304" pitchFamily="18" charset="0"/>
              </a:rPr>
              <a:t>Identifying </a:t>
            </a:r>
            <a:r>
              <a:rPr lang="en-IN" dirty="0">
                <a:latin typeface="Times New Roman" panose="02020603050405020304" pitchFamily="18" charset="0"/>
                <a:cs typeface="Times New Roman" panose="02020603050405020304" pitchFamily="18" charset="0"/>
              </a:rPr>
              <a:t>disconnects between policy ambition and implementation and suggest recommendations for the same.</a:t>
            </a:r>
            <a:endParaRPr lang="en-IN" sz="2000" dirty="0">
              <a:latin typeface="Times New Roman" panose="02020603050405020304" pitchFamily="18" charset="0"/>
              <a:cs typeface="Times New Roman" panose="02020603050405020304" pitchFamily="18" charset="0"/>
            </a:endParaRPr>
          </a:p>
          <a:p>
            <a:pPr marL="0" indent="0">
              <a:buNone/>
            </a:pPr>
            <a:endParaRPr lang="en-IN" dirty="0"/>
          </a:p>
        </p:txBody>
      </p:sp>
      <p:sp>
        <p:nvSpPr>
          <p:cNvPr id="4" name="Footer Placeholder 3"/>
          <p:cNvSpPr>
            <a:spLocks noGrp="1"/>
          </p:cNvSpPr>
          <p:nvPr>
            <p:ph type="ftr" sz="quarter" idx="11"/>
          </p:nvPr>
        </p:nvSpPr>
        <p:spPr/>
        <p:txBody>
          <a:bodyPr/>
          <a:lstStyle/>
          <a:p>
            <a:endParaRPr lang="en-IN" dirty="0"/>
          </a:p>
        </p:txBody>
      </p:sp>
      <p:sp>
        <p:nvSpPr>
          <p:cNvPr id="5" name="Slide Number Placeholder 4"/>
          <p:cNvSpPr>
            <a:spLocks noGrp="1"/>
          </p:cNvSpPr>
          <p:nvPr>
            <p:ph type="sldNum" sz="quarter" idx="12"/>
          </p:nvPr>
        </p:nvSpPr>
        <p:spPr/>
        <p:txBody>
          <a:bodyPr/>
          <a:lstStyle/>
          <a:p>
            <a:fld id="{26AD20E6-394B-4DF0-96A5-9647FF39C943}" type="slidenum">
              <a:rPr lang="en-IN" smtClean="0"/>
              <a:t>14</a:t>
            </a:fld>
            <a:endParaRPr lang="en-IN"/>
          </a:p>
        </p:txBody>
      </p:sp>
      <p:pic>
        <p:nvPicPr>
          <p:cNvPr id="6" name="Picture 5">
            <a:extLst>
              <a:ext uri="{FF2B5EF4-FFF2-40B4-BE49-F238E27FC236}">
                <a16:creationId xmlns:a16="http://schemas.microsoft.com/office/drawing/2014/main" xmlns="" id="{096665F7-D441-D56F-3223-09638E6207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3793693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75846"/>
          </a:xfrm>
        </p:spPr>
        <p:txBody>
          <a:bodyPr/>
          <a:lstStyle/>
          <a:p>
            <a:r>
              <a:rPr lang="en-US" dirty="0" smtClean="0"/>
              <a:t>	</a:t>
            </a:r>
            <a:r>
              <a:rPr lang="en-US" sz="3600" dirty="0"/>
              <a:t> </a:t>
            </a:r>
            <a:r>
              <a:rPr lang="en-US" sz="3600" dirty="0" smtClean="0"/>
              <a:t>               </a:t>
            </a:r>
            <a:r>
              <a:rPr lang="en-US" sz="3600" b="1" dirty="0" smtClean="0">
                <a:latin typeface="Times New Roman" panose="02020603050405020304" pitchFamily="18" charset="0"/>
                <a:cs typeface="Times New Roman" panose="02020603050405020304" pitchFamily="18" charset="0"/>
              </a:rPr>
              <a:t>Policy Triangle Framework</a:t>
            </a:r>
            <a:endParaRPr lang="en-IN" sz="3600" b="1" dirty="0">
              <a:latin typeface="Times New Roman" panose="02020603050405020304" pitchFamily="18" charset="0"/>
              <a:cs typeface="Times New Roman" panose="02020603050405020304" pitchFamily="18" charset="0"/>
            </a:endParaRPr>
          </a:p>
        </p:txBody>
      </p:sp>
      <p:sp>
        <p:nvSpPr>
          <p:cNvPr id="4" name="Footer Placeholder 3"/>
          <p:cNvSpPr>
            <a:spLocks noGrp="1"/>
          </p:cNvSpPr>
          <p:nvPr>
            <p:ph type="ftr" sz="quarter" idx="11"/>
          </p:nvPr>
        </p:nvSpPr>
        <p:spPr/>
        <p:txBody>
          <a:bodyPr/>
          <a:lstStyle/>
          <a:p>
            <a:endParaRPr lang="en-IN" dirty="0"/>
          </a:p>
        </p:txBody>
      </p:sp>
      <p:sp>
        <p:nvSpPr>
          <p:cNvPr id="5" name="Slide Number Placeholder 4"/>
          <p:cNvSpPr>
            <a:spLocks noGrp="1"/>
          </p:cNvSpPr>
          <p:nvPr>
            <p:ph type="sldNum" sz="quarter" idx="12"/>
          </p:nvPr>
        </p:nvSpPr>
        <p:spPr/>
        <p:txBody>
          <a:bodyPr/>
          <a:lstStyle/>
          <a:p>
            <a:fld id="{26AD20E6-394B-4DF0-96A5-9647FF39C943}" type="slidenum">
              <a:rPr lang="en-IN" smtClean="0"/>
              <a:t>15</a:t>
            </a:fld>
            <a:endParaRPr lang="en-IN"/>
          </a:p>
        </p:txBody>
      </p:sp>
      <p:pic>
        <p:nvPicPr>
          <p:cNvPr id="6" name="Content Placeholder 6" descr="C:\Users\LEN\Desktop\Policy Triangle Framework.png"/>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435291" y="1156997"/>
            <a:ext cx="7613778" cy="5701003"/>
          </a:xfrm>
          <a:prstGeom prst="rect">
            <a:avLst/>
          </a:prstGeom>
          <a:noFill/>
          <a:ln>
            <a:noFill/>
          </a:ln>
        </p:spPr>
      </p:pic>
      <p:pic>
        <p:nvPicPr>
          <p:cNvPr id="7" name="Picture 6">
            <a:extLst>
              <a:ext uri="{FF2B5EF4-FFF2-40B4-BE49-F238E27FC236}">
                <a16:creationId xmlns:a16="http://schemas.microsoft.com/office/drawing/2014/main" xmlns="" id="{096665F7-D441-D56F-3223-09638E62076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3814"/>
            <a:ext cx="2407449" cy="1133184"/>
          </a:xfrm>
          <a:prstGeom prst="rect">
            <a:avLst/>
          </a:prstGeom>
        </p:spPr>
      </p:pic>
    </p:spTree>
    <p:extLst>
      <p:ext uri="{BB962C8B-B14F-4D97-AF65-F5344CB8AC3E}">
        <p14:creationId xmlns:p14="http://schemas.microsoft.com/office/powerpoint/2010/main" val="8411915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63E1AFC-9CD1-08C8-0F87-3A71E5733E59}"/>
              </a:ext>
            </a:extLst>
          </p:cNvPr>
          <p:cNvSpPr>
            <a:spLocks noGrp="1"/>
          </p:cNvSpPr>
          <p:nvPr>
            <p:ph type="title"/>
          </p:nvPr>
        </p:nvSpPr>
        <p:spPr>
          <a:xfrm>
            <a:off x="838200" y="365125"/>
            <a:ext cx="10515600" cy="730315"/>
          </a:xfrm>
        </p:spPr>
        <p:txBody>
          <a:bodyPr>
            <a:normAutofit/>
          </a:bodyPr>
          <a:lstStyle/>
          <a:p>
            <a:pPr algn="ctr"/>
            <a:r>
              <a:rPr lang="en-IN" sz="4000" b="1" dirty="0">
                <a:latin typeface="Times New Roman" panose="02020603050405020304" pitchFamily="18" charset="0"/>
                <a:cs typeface="Times New Roman" panose="02020603050405020304" pitchFamily="18" charset="0"/>
              </a:rPr>
              <a:t>Results </a:t>
            </a:r>
          </a:p>
        </p:txBody>
      </p:sp>
      <p:sp>
        <p:nvSpPr>
          <p:cNvPr id="4" name="Slide Number Placeholder 3">
            <a:extLst>
              <a:ext uri="{FF2B5EF4-FFF2-40B4-BE49-F238E27FC236}">
                <a16:creationId xmlns:a16="http://schemas.microsoft.com/office/drawing/2014/main" xmlns="" id="{6849D843-D489-0698-8F13-E18D7AC34CCE}"/>
              </a:ext>
            </a:extLst>
          </p:cNvPr>
          <p:cNvSpPr>
            <a:spLocks noGrp="1"/>
          </p:cNvSpPr>
          <p:nvPr>
            <p:ph type="sldNum" sz="quarter" idx="12"/>
          </p:nvPr>
        </p:nvSpPr>
        <p:spPr/>
        <p:txBody>
          <a:bodyPr/>
          <a:lstStyle/>
          <a:p>
            <a:fld id="{26AD20E6-394B-4DF0-96A5-9647FF39C943}" type="slidenum">
              <a:rPr lang="en-IN" smtClean="0"/>
              <a:t>16</a:t>
            </a:fld>
            <a:endParaRPr lang="en-IN"/>
          </a:p>
        </p:txBody>
      </p:sp>
      <p:pic>
        <p:nvPicPr>
          <p:cNvPr id="6" name="Picture 5">
            <a:extLst>
              <a:ext uri="{FF2B5EF4-FFF2-40B4-BE49-F238E27FC236}">
                <a16:creationId xmlns:a16="http://schemas.microsoft.com/office/drawing/2014/main" xmlns="" id="{CC7E35C9-8D50-F7CA-E6F1-C10B29E0AE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4"/>
            <a:ext cx="2276669" cy="1071626"/>
          </a:xfrm>
          <a:prstGeom prst="rect">
            <a:avLst/>
          </a:prstGeom>
        </p:spPr>
      </p:pic>
      <p:sp>
        <p:nvSpPr>
          <p:cNvPr id="8" name="Content Placeholder 7"/>
          <p:cNvSpPr>
            <a:spLocks noGrp="1"/>
          </p:cNvSpPr>
          <p:nvPr>
            <p:ph idx="1"/>
          </p:nvPr>
        </p:nvSpPr>
        <p:spPr>
          <a:xfrm>
            <a:off x="838200" y="1243173"/>
            <a:ext cx="10515600" cy="5478302"/>
          </a:xfrm>
        </p:spPr>
        <p:txBody>
          <a:bodyPr>
            <a:normAutofit fontScale="92500" lnSpcReduction="10000"/>
          </a:bodyPr>
          <a:lstStyle/>
          <a:p>
            <a:r>
              <a:rPr lang="en-IN" b="1" dirty="0">
                <a:latin typeface="Times New Roman" panose="02020603050405020304" pitchFamily="18" charset="0"/>
                <a:cs typeface="Times New Roman" panose="02020603050405020304" pitchFamily="18" charset="0"/>
              </a:rPr>
              <a:t>National Policy Milestones</a:t>
            </a:r>
          </a:p>
          <a:p>
            <a:pPr marL="0" indent="0">
              <a:buNone/>
            </a:pPr>
            <a:r>
              <a:rPr lang="en-IN" b="1" dirty="0" smtClean="0">
                <a:latin typeface="Times New Roman" panose="02020603050405020304" pitchFamily="18" charset="0"/>
                <a:cs typeface="Times New Roman" panose="02020603050405020304" pitchFamily="18" charset="0"/>
              </a:rPr>
              <a:t>- National </a:t>
            </a:r>
            <a:r>
              <a:rPr lang="en-IN" b="1" dirty="0">
                <a:latin typeface="Times New Roman" panose="02020603050405020304" pitchFamily="18" charset="0"/>
                <a:cs typeface="Times New Roman" panose="02020603050405020304" pitchFamily="18" charset="0"/>
              </a:rPr>
              <a:t>Year of </a:t>
            </a:r>
            <a:r>
              <a:rPr lang="en-IN" b="1" dirty="0" smtClean="0">
                <a:latin typeface="Times New Roman" panose="02020603050405020304" pitchFamily="18" charset="0"/>
                <a:cs typeface="Times New Roman" panose="02020603050405020304" pitchFamily="18" charset="0"/>
              </a:rPr>
              <a:t>Millets, </a:t>
            </a:r>
            <a:r>
              <a:rPr lang="en-IN" b="1" dirty="0">
                <a:latin typeface="Times New Roman" panose="02020603050405020304" pitchFamily="18" charset="0"/>
                <a:cs typeface="Times New Roman" panose="02020603050405020304" pitchFamily="18" charset="0"/>
              </a:rPr>
              <a:t>2018</a:t>
            </a:r>
            <a:r>
              <a:rPr lang="en-IN" dirty="0">
                <a:latin typeface="Times New Roman" panose="02020603050405020304" pitchFamily="18" charset="0"/>
                <a:cs typeface="Times New Roman" panose="02020603050405020304" pitchFamily="18" charset="0"/>
              </a:rPr>
              <a:t>: Declared by Government of India to revive millet discourse.</a:t>
            </a:r>
          </a:p>
          <a:p>
            <a:pPr marL="0" indent="0">
              <a:buNone/>
            </a:pPr>
            <a:r>
              <a:rPr lang="en-IN" b="1" dirty="0" smtClean="0">
                <a:latin typeface="Times New Roman" panose="02020603050405020304" pitchFamily="18" charset="0"/>
                <a:cs typeface="Times New Roman" panose="02020603050405020304" pitchFamily="18" charset="0"/>
              </a:rPr>
              <a:t>- International </a:t>
            </a:r>
            <a:r>
              <a:rPr lang="en-IN" b="1" dirty="0">
                <a:latin typeface="Times New Roman" panose="02020603050405020304" pitchFamily="18" charset="0"/>
                <a:cs typeface="Times New Roman" panose="02020603050405020304" pitchFamily="18" charset="0"/>
              </a:rPr>
              <a:t>Year of </a:t>
            </a:r>
            <a:r>
              <a:rPr lang="en-IN" b="1" dirty="0" smtClean="0">
                <a:latin typeface="Times New Roman" panose="02020603050405020304" pitchFamily="18" charset="0"/>
                <a:cs typeface="Times New Roman" panose="02020603050405020304" pitchFamily="18" charset="0"/>
              </a:rPr>
              <a:t>Millets, 2023</a:t>
            </a:r>
            <a:r>
              <a:rPr lang="en-IN" b="1" dirty="0">
                <a:latin typeface="Times New Roman" panose="02020603050405020304" pitchFamily="18" charset="0"/>
                <a:cs typeface="Times New Roman" panose="02020603050405020304" pitchFamily="18" charset="0"/>
              </a:rPr>
              <a:t>: Global advocacy led by India</a:t>
            </a:r>
            <a:r>
              <a:rPr lang="en-IN" dirty="0">
                <a:latin typeface="Times New Roman" panose="02020603050405020304" pitchFamily="18" charset="0"/>
                <a:cs typeface="Times New Roman" panose="02020603050405020304" pitchFamily="18" charset="0"/>
              </a:rPr>
              <a:t> at FAO; milestone year for inter-ministerial mobilization.</a:t>
            </a:r>
          </a:p>
          <a:p>
            <a:r>
              <a:rPr lang="en-IN" b="1" dirty="0">
                <a:latin typeface="Times New Roman" panose="02020603050405020304" pitchFamily="18" charset="0"/>
                <a:cs typeface="Times New Roman" panose="02020603050405020304" pitchFamily="18" charset="0"/>
              </a:rPr>
              <a:t>Millets included in key schemes</a:t>
            </a:r>
            <a:r>
              <a:rPr lang="en-IN" dirty="0">
                <a:latin typeface="Times New Roman" panose="02020603050405020304" pitchFamily="18" charset="0"/>
                <a:cs typeface="Times New Roman" panose="02020603050405020304" pitchFamily="18" charset="0"/>
              </a:rPr>
              <a:t>:</a:t>
            </a:r>
          </a:p>
          <a:p>
            <a:pPr lvl="1"/>
            <a:r>
              <a:rPr lang="en-IN" b="1" dirty="0">
                <a:latin typeface="Times New Roman" panose="02020603050405020304" pitchFamily="18" charset="0"/>
                <a:cs typeface="Times New Roman" panose="02020603050405020304" pitchFamily="18" charset="0"/>
              </a:rPr>
              <a:t>Public Distribution System (PDS)</a:t>
            </a:r>
            <a:r>
              <a:rPr lang="en-IN" dirty="0">
                <a:latin typeface="Times New Roman" panose="02020603050405020304" pitchFamily="18" charset="0"/>
                <a:cs typeface="Times New Roman" panose="02020603050405020304" pitchFamily="18" charset="0"/>
              </a:rPr>
              <a:t> </a:t>
            </a:r>
            <a:r>
              <a:rPr lang="en-IN"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Jowar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bajra</a:t>
            </a:r>
            <a:r>
              <a:rPr lang="en-US" dirty="0">
                <a:latin typeface="Times New Roman" panose="02020603050405020304" pitchFamily="18" charset="0"/>
                <a:cs typeface="Times New Roman" panose="02020603050405020304" pitchFamily="18" charset="0"/>
              </a:rPr>
              <a:t>, and </a:t>
            </a:r>
            <a:r>
              <a:rPr lang="en-US" dirty="0" err="1">
                <a:latin typeface="Times New Roman" panose="02020603050405020304" pitchFamily="18" charset="0"/>
                <a:cs typeface="Times New Roman" panose="02020603050405020304" pitchFamily="18" charset="0"/>
              </a:rPr>
              <a:t>ragi</a:t>
            </a:r>
            <a:r>
              <a:rPr lang="en-US" dirty="0">
                <a:latin typeface="Times New Roman" panose="02020603050405020304" pitchFamily="18" charset="0"/>
                <a:cs typeface="Times New Roman" panose="02020603050405020304" pitchFamily="18" charset="0"/>
              </a:rPr>
              <a:t> have been progressively integrated into the Public Distribution System (PDS) since 2018 in selected states, as part of millet mainstreaming initiatives</a:t>
            </a:r>
            <a:r>
              <a:rPr lang="en-US" dirty="0" smtClean="0">
                <a:latin typeface="Times New Roman" panose="02020603050405020304" pitchFamily="18" charset="0"/>
                <a:cs typeface="Times New Roman" panose="02020603050405020304" pitchFamily="18" charset="0"/>
              </a:rPr>
              <a:t>. Before 2018, PDS primarily focused on Rice and Wheat.</a:t>
            </a:r>
          </a:p>
          <a:p>
            <a:pPr lvl="1"/>
            <a:r>
              <a:rPr lang="en-IN" b="1" dirty="0" smtClean="0">
                <a:latin typeface="Times New Roman" panose="02020603050405020304" pitchFamily="18" charset="0"/>
                <a:cs typeface="Times New Roman" panose="02020603050405020304" pitchFamily="18" charset="0"/>
              </a:rPr>
              <a:t>POSHAN </a:t>
            </a:r>
            <a:r>
              <a:rPr lang="en-IN" b="1" dirty="0" err="1" smtClean="0">
                <a:latin typeface="Times New Roman" panose="02020603050405020304" pitchFamily="18" charset="0"/>
                <a:cs typeface="Times New Roman" panose="02020603050405020304" pitchFamily="18" charset="0"/>
              </a:rPr>
              <a:t>Abhiyaan</a:t>
            </a:r>
            <a:r>
              <a:rPr lang="en-IN" dirty="0" smtClean="0">
                <a:latin typeface="Times New Roman" panose="02020603050405020304" pitchFamily="18" charset="0"/>
                <a:cs typeface="Times New Roman" panose="02020603050405020304" pitchFamily="18" charset="0"/>
              </a:rPr>
              <a:t>- </a:t>
            </a:r>
            <a:r>
              <a:rPr lang="en-IN" dirty="0">
                <a:latin typeface="Times New Roman" panose="02020603050405020304" pitchFamily="18" charset="0"/>
                <a:cs typeface="Times New Roman" panose="02020603050405020304" pitchFamily="18" charset="0"/>
              </a:rPr>
              <a:t>Promotes millets in child nutrition and </a:t>
            </a:r>
            <a:r>
              <a:rPr lang="en-IN" dirty="0" err="1">
                <a:latin typeface="Times New Roman" panose="02020603050405020304" pitchFamily="18" charset="0"/>
                <a:cs typeface="Times New Roman" panose="02020603050405020304" pitchFamily="18" charset="0"/>
              </a:rPr>
              <a:t>anemia</a:t>
            </a:r>
            <a:r>
              <a:rPr lang="en-IN" dirty="0">
                <a:latin typeface="Times New Roman" panose="02020603050405020304" pitchFamily="18" charset="0"/>
                <a:cs typeface="Times New Roman" panose="02020603050405020304" pitchFamily="18" charset="0"/>
              </a:rPr>
              <a:t> control.</a:t>
            </a:r>
          </a:p>
          <a:p>
            <a:pPr lvl="1"/>
            <a:r>
              <a:rPr lang="en-IN" b="1" dirty="0">
                <a:latin typeface="Times New Roman" panose="02020603050405020304" pitchFamily="18" charset="0"/>
                <a:cs typeface="Times New Roman" panose="02020603050405020304" pitchFamily="18" charset="0"/>
              </a:rPr>
              <a:t>Mid-Day Meal (MDM)</a:t>
            </a:r>
            <a:r>
              <a:rPr lang="en-IN" dirty="0">
                <a:latin typeface="Times New Roman" panose="02020603050405020304" pitchFamily="18" charset="0"/>
                <a:cs typeface="Times New Roman" panose="02020603050405020304" pitchFamily="18" charset="0"/>
              </a:rPr>
              <a:t> and </a:t>
            </a:r>
            <a:r>
              <a:rPr lang="en-IN" b="1" dirty="0">
                <a:latin typeface="Times New Roman" panose="02020603050405020304" pitchFamily="18" charset="0"/>
                <a:cs typeface="Times New Roman" panose="02020603050405020304" pitchFamily="18" charset="0"/>
              </a:rPr>
              <a:t>ICDS</a:t>
            </a:r>
            <a:r>
              <a:rPr lang="en-IN" dirty="0">
                <a:latin typeface="Times New Roman" panose="02020603050405020304" pitchFamily="18" charset="0"/>
                <a:cs typeface="Times New Roman" panose="02020603050405020304" pitchFamily="18" charset="0"/>
              </a:rPr>
              <a:t> </a:t>
            </a:r>
            <a:r>
              <a:rPr lang="en-IN" dirty="0" smtClean="0">
                <a:latin typeface="Times New Roman" panose="02020603050405020304" pitchFamily="18" charset="0"/>
                <a:cs typeface="Times New Roman" panose="02020603050405020304" pitchFamily="18" charset="0"/>
              </a:rPr>
              <a:t>- Pilot </a:t>
            </a:r>
            <a:r>
              <a:rPr lang="en-IN" dirty="0">
                <a:latin typeface="Times New Roman" panose="02020603050405020304" pitchFamily="18" charset="0"/>
                <a:cs typeface="Times New Roman" panose="02020603050405020304" pitchFamily="18" charset="0"/>
              </a:rPr>
              <a:t>millet-based meals in schools and </a:t>
            </a:r>
            <a:r>
              <a:rPr lang="en-IN" dirty="0" err="1">
                <a:latin typeface="Times New Roman" panose="02020603050405020304" pitchFamily="18" charset="0"/>
                <a:cs typeface="Times New Roman" panose="02020603050405020304" pitchFamily="18" charset="0"/>
              </a:rPr>
              <a:t>anganwadis</a:t>
            </a:r>
            <a:r>
              <a:rPr lang="en-IN" dirty="0">
                <a:latin typeface="Times New Roman" panose="02020603050405020304" pitchFamily="18" charset="0"/>
                <a:cs typeface="Times New Roman" panose="02020603050405020304" pitchFamily="18" charset="0"/>
              </a:rPr>
              <a:t>.</a:t>
            </a:r>
          </a:p>
          <a:p>
            <a:pPr lvl="1"/>
            <a:r>
              <a:rPr lang="en-IN" b="1" dirty="0">
                <a:latin typeface="Times New Roman" panose="02020603050405020304" pitchFamily="18" charset="0"/>
                <a:cs typeface="Times New Roman" panose="02020603050405020304" pitchFamily="18" charset="0"/>
              </a:rPr>
              <a:t>Pradhan </a:t>
            </a:r>
            <a:r>
              <a:rPr lang="en-IN" b="1" dirty="0" err="1">
                <a:latin typeface="Times New Roman" panose="02020603050405020304" pitchFamily="18" charset="0"/>
                <a:cs typeface="Times New Roman" panose="02020603050405020304" pitchFamily="18" charset="0"/>
              </a:rPr>
              <a:t>Mantri</a:t>
            </a:r>
            <a:r>
              <a:rPr lang="en-IN" b="1" dirty="0">
                <a:latin typeface="Times New Roman" panose="02020603050405020304" pitchFamily="18" charset="0"/>
                <a:cs typeface="Times New Roman" panose="02020603050405020304" pitchFamily="18" charset="0"/>
              </a:rPr>
              <a:t> </a:t>
            </a:r>
            <a:r>
              <a:rPr lang="en-IN" b="1" dirty="0" err="1">
                <a:latin typeface="Times New Roman" panose="02020603050405020304" pitchFamily="18" charset="0"/>
                <a:cs typeface="Times New Roman" panose="02020603050405020304" pitchFamily="18" charset="0"/>
              </a:rPr>
              <a:t>Fasal</a:t>
            </a:r>
            <a:r>
              <a:rPr lang="en-IN" b="1" dirty="0">
                <a:latin typeface="Times New Roman" panose="02020603050405020304" pitchFamily="18" charset="0"/>
                <a:cs typeface="Times New Roman" panose="02020603050405020304" pitchFamily="18" charset="0"/>
              </a:rPr>
              <a:t> </a:t>
            </a:r>
            <a:r>
              <a:rPr lang="en-IN" b="1" dirty="0" err="1">
                <a:latin typeface="Times New Roman" panose="02020603050405020304" pitchFamily="18" charset="0"/>
                <a:cs typeface="Times New Roman" panose="02020603050405020304" pitchFamily="18" charset="0"/>
              </a:rPr>
              <a:t>Bima</a:t>
            </a:r>
            <a:r>
              <a:rPr lang="en-IN" b="1" dirty="0">
                <a:latin typeface="Times New Roman" panose="02020603050405020304" pitchFamily="18" charset="0"/>
                <a:cs typeface="Times New Roman" panose="02020603050405020304" pitchFamily="18" charset="0"/>
              </a:rPr>
              <a:t> </a:t>
            </a:r>
            <a:r>
              <a:rPr lang="en-IN" b="1" dirty="0" err="1">
                <a:latin typeface="Times New Roman" panose="02020603050405020304" pitchFamily="18" charset="0"/>
                <a:cs typeface="Times New Roman" panose="02020603050405020304" pitchFamily="18" charset="0"/>
              </a:rPr>
              <a:t>Yojana</a:t>
            </a:r>
            <a:r>
              <a:rPr lang="en-IN" b="1" dirty="0">
                <a:latin typeface="Times New Roman" panose="02020603050405020304" pitchFamily="18" charset="0"/>
                <a:cs typeface="Times New Roman" panose="02020603050405020304" pitchFamily="18" charset="0"/>
              </a:rPr>
              <a:t> (PMFBY)</a:t>
            </a:r>
            <a:r>
              <a:rPr lang="en-IN" dirty="0">
                <a:latin typeface="Times New Roman" panose="02020603050405020304" pitchFamily="18" charset="0"/>
                <a:cs typeface="Times New Roman" panose="02020603050405020304" pitchFamily="18" charset="0"/>
              </a:rPr>
              <a:t> </a:t>
            </a:r>
            <a:r>
              <a:rPr lang="en-IN" dirty="0" smtClean="0">
                <a:latin typeface="Times New Roman" panose="02020603050405020304" pitchFamily="18" charset="0"/>
                <a:cs typeface="Times New Roman" panose="02020603050405020304" pitchFamily="18" charset="0"/>
              </a:rPr>
              <a:t>- Insurance </a:t>
            </a:r>
            <a:r>
              <a:rPr lang="en-IN" dirty="0">
                <a:latin typeface="Times New Roman" panose="02020603050405020304" pitchFamily="18" charset="0"/>
                <a:cs typeface="Times New Roman" panose="02020603050405020304" pitchFamily="18" charset="0"/>
              </a:rPr>
              <a:t>extended to select millet crops.</a:t>
            </a:r>
          </a:p>
          <a:p>
            <a:pPr lvl="1"/>
            <a:r>
              <a:rPr lang="en-IN" b="1" dirty="0">
                <a:latin typeface="Times New Roman" panose="02020603050405020304" pitchFamily="18" charset="0"/>
                <a:cs typeface="Times New Roman" panose="02020603050405020304" pitchFamily="18" charset="0"/>
              </a:rPr>
              <a:t>Minimum Support Price (MSP)</a:t>
            </a:r>
            <a:r>
              <a:rPr lang="en-IN" dirty="0">
                <a:latin typeface="Times New Roman" panose="02020603050405020304" pitchFamily="18" charset="0"/>
                <a:cs typeface="Times New Roman" panose="02020603050405020304" pitchFamily="18" charset="0"/>
              </a:rPr>
              <a:t> </a:t>
            </a:r>
            <a:r>
              <a:rPr lang="en-IN" dirty="0" smtClean="0">
                <a:latin typeface="Times New Roman" panose="02020603050405020304" pitchFamily="18" charset="0"/>
                <a:cs typeface="Times New Roman" panose="02020603050405020304" pitchFamily="18" charset="0"/>
              </a:rPr>
              <a:t>- </a:t>
            </a:r>
            <a:r>
              <a:rPr lang="en-IN" dirty="0">
                <a:latin typeface="Times New Roman" panose="02020603050405020304" pitchFamily="18" charset="0"/>
                <a:cs typeface="Times New Roman" panose="02020603050405020304" pitchFamily="18" charset="0"/>
              </a:rPr>
              <a:t>Declared for 7 millets; highest for </a:t>
            </a:r>
            <a:r>
              <a:rPr lang="en-IN" dirty="0" err="1">
                <a:latin typeface="Times New Roman" panose="02020603050405020304" pitchFamily="18" charset="0"/>
                <a:cs typeface="Times New Roman" panose="02020603050405020304" pitchFamily="18" charset="0"/>
              </a:rPr>
              <a:t>ragi</a:t>
            </a:r>
            <a:r>
              <a:rPr lang="en-IN" dirty="0">
                <a:latin typeface="Times New Roman" panose="02020603050405020304" pitchFamily="18" charset="0"/>
                <a:cs typeface="Times New Roman" panose="02020603050405020304" pitchFamily="18" charset="0"/>
              </a:rPr>
              <a:t> and </a:t>
            </a:r>
            <a:r>
              <a:rPr lang="en-IN" dirty="0" err="1">
                <a:latin typeface="Times New Roman" panose="02020603050405020304" pitchFamily="18" charset="0"/>
                <a:cs typeface="Times New Roman" panose="02020603050405020304" pitchFamily="18" charset="0"/>
              </a:rPr>
              <a:t>bajra</a:t>
            </a:r>
            <a:r>
              <a:rPr lang="en-IN" dirty="0">
                <a:latin typeface="Times New Roman" panose="02020603050405020304" pitchFamily="18" charset="0"/>
                <a:cs typeface="Times New Roman" panose="02020603050405020304" pitchFamily="18" charset="0"/>
              </a:rPr>
              <a:t>.</a:t>
            </a:r>
          </a:p>
          <a:p>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733061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63E1AFC-9CD1-08C8-0F87-3A71E5733E59}"/>
              </a:ext>
            </a:extLst>
          </p:cNvPr>
          <p:cNvSpPr>
            <a:spLocks noGrp="1"/>
          </p:cNvSpPr>
          <p:nvPr>
            <p:ph type="title"/>
          </p:nvPr>
        </p:nvSpPr>
        <p:spPr/>
        <p:txBody>
          <a:bodyPr>
            <a:normAutofit/>
          </a:bodyPr>
          <a:lstStyle/>
          <a:p>
            <a:pPr algn="ctr"/>
            <a:r>
              <a:rPr lang="en-IN" sz="3200" b="1" dirty="0">
                <a:latin typeface="Times New Roman" panose="02020603050405020304" pitchFamily="18" charset="0"/>
                <a:cs typeface="Times New Roman" panose="02020603050405020304" pitchFamily="18" charset="0"/>
              </a:rPr>
              <a:t>Results</a:t>
            </a:r>
            <a:endParaRPr lang="en-IN" sz="3200" b="1" dirty="0"/>
          </a:p>
        </p:txBody>
      </p:sp>
      <p:sp>
        <p:nvSpPr>
          <p:cNvPr id="3" name="Content Placeholder 2">
            <a:extLst>
              <a:ext uri="{FF2B5EF4-FFF2-40B4-BE49-F238E27FC236}">
                <a16:creationId xmlns:a16="http://schemas.microsoft.com/office/drawing/2014/main" xmlns="" id="{2DD0E2DC-1F64-6150-E936-2EFC08A56F0F}"/>
              </a:ext>
            </a:extLst>
          </p:cNvPr>
          <p:cNvSpPr>
            <a:spLocks noGrp="1"/>
          </p:cNvSpPr>
          <p:nvPr>
            <p:ph idx="1"/>
          </p:nvPr>
        </p:nvSpPr>
        <p:spPr/>
        <p:txBody>
          <a:bodyPr>
            <a:normAutofit fontScale="92500" lnSpcReduction="10000"/>
          </a:bodyPr>
          <a:lstStyle/>
          <a:p>
            <a:r>
              <a:rPr lang="en-IN" b="1" dirty="0">
                <a:latin typeface="Times New Roman" panose="02020603050405020304" pitchFamily="18" charset="0"/>
                <a:cs typeface="Times New Roman" panose="02020603050405020304" pitchFamily="18" charset="0"/>
              </a:rPr>
              <a:t>State-Level Innovation Models</a:t>
            </a:r>
          </a:p>
          <a:p>
            <a:r>
              <a:rPr lang="en-IN" b="1" dirty="0">
                <a:latin typeface="Times New Roman" panose="02020603050405020304" pitchFamily="18" charset="0"/>
                <a:cs typeface="Times New Roman" panose="02020603050405020304" pitchFamily="18" charset="0"/>
              </a:rPr>
              <a:t>Odisha Millets Mission (OMM)</a:t>
            </a:r>
            <a:r>
              <a:rPr lang="en-IN" dirty="0">
                <a:latin typeface="Times New Roman" panose="02020603050405020304" pitchFamily="18" charset="0"/>
                <a:cs typeface="Times New Roman" panose="02020603050405020304" pitchFamily="18" charset="0"/>
              </a:rPr>
              <a:t>: Decentralized procurement, tribal empowerment, recipe revival.</a:t>
            </a:r>
          </a:p>
          <a:p>
            <a:r>
              <a:rPr lang="en-IN" b="1" dirty="0">
                <a:latin typeface="Times New Roman" panose="02020603050405020304" pitchFamily="18" charset="0"/>
                <a:cs typeface="Times New Roman" panose="02020603050405020304" pitchFamily="18" charset="0"/>
              </a:rPr>
              <a:t>Karnataka Millet Strategy</a:t>
            </a:r>
            <a:r>
              <a:rPr lang="en-IN" dirty="0">
                <a:latin typeface="Times New Roman" panose="02020603050405020304" pitchFamily="18" charset="0"/>
                <a:cs typeface="Times New Roman" panose="02020603050405020304" pitchFamily="18" charset="0"/>
              </a:rPr>
              <a:t>: Urban millet cafés, organic-millet policy convergence.</a:t>
            </a:r>
          </a:p>
          <a:p>
            <a:r>
              <a:rPr lang="en-IN" b="1" dirty="0">
                <a:latin typeface="Times New Roman" panose="02020603050405020304" pitchFamily="18" charset="0"/>
                <a:cs typeface="Times New Roman" panose="02020603050405020304" pitchFamily="18" charset="0"/>
              </a:rPr>
              <a:t>Chhattisgarh Millet Mission</a:t>
            </a:r>
            <a:r>
              <a:rPr lang="en-IN" dirty="0">
                <a:latin typeface="Times New Roman" panose="02020603050405020304" pitchFamily="18" charset="0"/>
                <a:cs typeface="Times New Roman" panose="02020603050405020304" pitchFamily="18" charset="0"/>
              </a:rPr>
              <a:t>: Tribal-focused, FPO-led aggregation, school-level nutrition.</a:t>
            </a:r>
          </a:p>
          <a:p>
            <a:r>
              <a:rPr lang="en-IN" b="1" dirty="0">
                <a:latin typeface="Times New Roman" panose="02020603050405020304" pitchFamily="18" charset="0"/>
                <a:cs typeface="Times New Roman" panose="02020603050405020304" pitchFamily="18" charset="0"/>
              </a:rPr>
              <a:t>Andhra Pradesh Millets Board Act (2023)</a:t>
            </a:r>
            <a:r>
              <a:rPr lang="en-IN" dirty="0">
                <a:latin typeface="Times New Roman" panose="02020603050405020304" pitchFamily="18" charset="0"/>
                <a:cs typeface="Times New Roman" panose="02020603050405020304" pitchFamily="18" charset="0"/>
              </a:rPr>
              <a:t>: First legislative body dedicated to millets.</a:t>
            </a:r>
          </a:p>
          <a:p>
            <a:r>
              <a:rPr lang="en-IN" b="1" dirty="0" err="1">
                <a:latin typeface="Times New Roman" panose="02020603050405020304" pitchFamily="18" charset="0"/>
                <a:cs typeface="Times New Roman" panose="02020603050405020304" pitchFamily="18" charset="0"/>
              </a:rPr>
              <a:t>Telangana</a:t>
            </a:r>
            <a:r>
              <a:rPr lang="en-IN" b="1" dirty="0">
                <a:latin typeface="Times New Roman" panose="02020603050405020304" pitchFamily="18" charset="0"/>
                <a:cs typeface="Times New Roman" panose="02020603050405020304" pitchFamily="18" charset="0"/>
              </a:rPr>
              <a:t> &amp; Tamil Nadu</a:t>
            </a:r>
            <a:r>
              <a:rPr lang="en-IN" dirty="0">
                <a:latin typeface="Times New Roman" panose="02020603050405020304" pitchFamily="18" charset="0"/>
                <a:cs typeface="Times New Roman" panose="02020603050405020304" pitchFamily="18" charset="0"/>
              </a:rPr>
              <a:t>: Mini-missions promoting </a:t>
            </a:r>
            <a:r>
              <a:rPr lang="en-IN" dirty="0" smtClean="0">
                <a:latin typeface="Times New Roman" panose="02020603050405020304" pitchFamily="18" charset="0"/>
                <a:cs typeface="Times New Roman" panose="02020603050405020304" pitchFamily="18" charset="0"/>
              </a:rPr>
              <a:t>Millet </a:t>
            </a:r>
            <a:r>
              <a:rPr lang="en-IN" dirty="0">
                <a:latin typeface="Times New Roman" panose="02020603050405020304" pitchFamily="18" charset="0"/>
                <a:cs typeface="Times New Roman" panose="02020603050405020304" pitchFamily="18" charset="0"/>
              </a:rPr>
              <a:t>R&amp;D and distribution.</a:t>
            </a:r>
          </a:p>
          <a:p>
            <a:endParaRPr lang="en-IN" dirty="0"/>
          </a:p>
        </p:txBody>
      </p:sp>
      <p:sp>
        <p:nvSpPr>
          <p:cNvPr id="4" name="Slide Number Placeholder 3">
            <a:extLst>
              <a:ext uri="{FF2B5EF4-FFF2-40B4-BE49-F238E27FC236}">
                <a16:creationId xmlns:a16="http://schemas.microsoft.com/office/drawing/2014/main" xmlns="" id="{152510F1-C90F-1644-E1E6-E6F7AEB43F1B}"/>
              </a:ext>
            </a:extLst>
          </p:cNvPr>
          <p:cNvSpPr>
            <a:spLocks noGrp="1"/>
          </p:cNvSpPr>
          <p:nvPr>
            <p:ph type="sldNum" sz="quarter" idx="12"/>
          </p:nvPr>
        </p:nvSpPr>
        <p:spPr/>
        <p:txBody>
          <a:bodyPr/>
          <a:lstStyle/>
          <a:p>
            <a:fld id="{26AD20E6-394B-4DF0-96A5-9647FF39C943}" type="slidenum">
              <a:rPr lang="en-IN" smtClean="0"/>
              <a:t>17</a:t>
            </a:fld>
            <a:endParaRPr lang="en-IN"/>
          </a:p>
        </p:txBody>
      </p:sp>
      <p:sp>
        <p:nvSpPr>
          <p:cNvPr id="5" name="Footer Placeholder 4">
            <a:extLst>
              <a:ext uri="{FF2B5EF4-FFF2-40B4-BE49-F238E27FC236}">
                <a16:creationId xmlns:a16="http://schemas.microsoft.com/office/drawing/2014/main" xmlns="" id="{8EF452A5-4A37-38F4-E86E-331DB996CC6B}"/>
              </a:ext>
            </a:extLst>
          </p:cNvPr>
          <p:cNvSpPr>
            <a:spLocks noGrp="1"/>
          </p:cNvSpPr>
          <p:nvPr>
            <p:ph type="ftr" sz="quarter" idx="11"/>
          </p:nvPr>
        </p:nvSpPr>
        <p:spPr/>
        <p:txBody>
          <a:bodyPr/>
          <a:lstStyle/>
          <a:p>
            <a:endParaRPr lang="en-IN" dirty="0"/>
          </a:p>
        </p:txBody>
      </p:sp>
      <p:pic>
        <p:nvPicPr>
          <p:cNvPr id="6" name="Picture 5">
            <a:extLst>
              <a:ext uri="{FF2B5EF4-FFF2-40B4-BE49-F238E27FC236}">
                <a16:creationId xmlns:a16="http://schemas.microsoft.com/office/drawing/2014/main" xmlns="" id="{FDE056D7-024E-A9C1-BBD7-5EE6669F64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9112767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63E1AFC-9CD1-08C8-0F87-3A71E5733E59}"/>
              </a:ext>
            </a:extLst>
          </p:cNvPr>
          <p:cNvSpPr>
            <a:spLocks noGrp="1"/>
          </p:cNvSpPr>
          <p:nvPr>
            <p:ph type="title"/>
          </p:nvPr>
        </p:nvSpPr>
        <p:spPr/>
        <p:txBody>
          <a:bodyPr>
            <a:normAutofit/>
          </a:bodyPr>
          <a:lstStyle/>
          <a:p>
            <a:pPr algn="ctr"/>
            <a:r>
              <a:rPr lang="en-IN" sz="3200" b="1" dirty="0" smtClean="0">
                <a:latin typeface="Times New Roman" panose="02020603050405020304" pitchFamily="18" charset="0"/>
                <a:cs typeface="Times New Roman" panose="02020603050405020304" pitchFamily="18" charset="0"/>
              </a:rPr>
              <a:t>Results</a:t>
            </a:r>
            <a:endParaRPr lang="en-IN" sz="3200"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xmlns="" id="{2DD0E2DC-1F64-6150-E936-2EFC08A56F0F}"/>
              </a:ext>
            </a:extLst>
          </p:cNvPr>
          <p:cNvSpPr>
            <a:spLocks noGrp="1"/>
          </p:cNvSpPr>
          <p:nvPr>
            <p:ph idx="1"/>
          </p:nvPr>
        </p:nvSpPr>
        <p:spPr/>
        <p:txBody>
          <a:bodyPr>
            <a:normAutofit fontScale="85000" lnSpcReduction="20000"/>
          </a:bodyPr>
          <a:lstStyle/>
          <a:p>
            <a:pPr marL="0" indent="0">
              <a:buNone/>
            </a:pPr>
            <a:r>
              <a:rPr lang="en-US" b="1" u="sng" dirty="0">
                <a:latin typeface="Times New Roman" panose="02020603050405020304" pitchFamily="18" charset="0"/>
                <a:cs typeface="Times New Roman" panose="02020603050405020304" pitchFamily="18" charset="0"/>
              </a:rPr>
              <a:t>Unpacking Millet Policy Through the Policy Triangle </a:t>
            </a:r>
            <a:r>
              <a:rPr lang="en-US" b="1" u="sng" dirty="0" smtClean="0">
                <a:latin typeface="Times New Roman" panose="02020603050405020304" pitchFamily="18" charset="0"/>
                <a:cs typeface="Times New Roman" panose="02020603050405020304" pitchFamily="18" charset="0"/>
              </a:rPr>
              <a:t>Framework- </a:t>
            </a:r>
          </a:p>
          <a:p>
            <a:r>
              <a:rPr lang="en-IN" b="1" dirty="0">
                <a:latin typeface="Times New Roman" panose="02020603050405020304" pitchFamily="18" charset="0"/>
                <a:cs typeface="Times New Roman" panose="02020603050405020304" pitchFamily="18" charset="0"/>
              </a:rPr>
              <a:t>RQ1: Context – Crises Converging on a Solution</a:t>
            </a:r>
          </a:p>
          <a:p>
            <a:r>
              <a:rPr lang="en-IN" dirty="0">
                <a:latin typeface="Times New Roman" panose="02020603050405020304" pitchFamily="18" charset="0"/>
                <a:cs typeface="Times New Roman" panose="02020603050405020304" pitchFamily="18" charset="0"/>
              </a:rPr>
              <a:t>India’s millet revival is driven by triple crises: </a:t>
            </a:r>
            <a:r>
              <a:rPr lang="en-IN" b="1" dirty="0">
                <a:latin typeface="Times New Roman" panose="02020603050405020304" pitchFamily="18" charset="0"/>
                <a:cs typeface="Times New Roman" panose="02020603050405020304" pitchFamily="18" charset="0"/>
              </a:rPr>
              <a:t>environmental degradation</a:t>
            </a:r>
            <a:r>
              <a:rPr lang="en-IN" dirty="0">
                <a:latin typeface="Times New Roman" panose="02020603050405020304" pitchFamily="18" charset="0"/>
                <a:cs typeface="Times New Roman" panose="02020603050405020304" pitchFamily="18" charset="0"/>
              </a:rPr>
              <a:t>, </a:t>
            </a:r>
            <a:r>
              <a:rPr lang="en-IN" b="1" dirty="0">
                <a:latin typeface="Times New Roman" panose="02020603050405020304" pitchFamily="18" charset="0"/>
                <a:cs typeface="Times New Roman" panose="02020603050405020304" pitchFamily="18" charset="0"/>
              </a:rPr>
              <a:t>nutritional deficiencies</a:t>
            </a:r>
            <a:r>
              <a:rPr lang="en-IN" dirty="0">
                <a:latin typeface="Times New Roman" panose="02020603050405020304" pitchFamily="18" charset="0"/>
                <a:cs typeface="Times New Roman" panose="02020603050405020304" pitchFamily="18" charset="0"/>
              </a:rPr>
              <a:t>, and </a:t>
            </a:r>
            <a:r>
              <a:rPr lang="en-IN" b="1" dirty="0">
                <a:latin typeface="Times New Roman" panose="02020603050405020304" pitchFamily="18" charset="0"/>
                <a:cs typeface="Times New Roman" panose="02020603050405020304" pitchFamily="18" charset="0"/>
              </a:rPr>
              <a:t>smallholder distress</a:t>
            </a:r>
            <a:r>
              <a:rPr lang="en-IN" dirty="0">
                <a:latin typeface="Times New Roman" panose="02020603050405020304" pitchFamily="18" charset="0"/>
                <a:cs typeface="Times New Roman" panose="02020603050405020304" pitchFamily="18" charset="0"/>
              </a:rPr>
              <a:t>.</a:t>
            </a:r>
          </a:p>
          <a:p>
            <a:r>
              <a:rPr lang="en-IN" dirty="0">
                <a:latin typeface="Times New Roman" panose="02020603050405020304" pitchFamily="18" charset="0"/>
                <a:cs typeface="Times New Roman" panose="02020603050405020304" pitchFamily="18" charset="0"/>
              </a:rPr>
              <a:t>Green Revolution led to groundwater depletion and soil degradation; millets offer a climate-resilient, low-input alternative.</a:t>
            </a:r>
          </a:p>
          <a:p>
            <a:r>
              <a:rPr lang="en-IN" dirty="0">
                <a:latin typeface="Times New Roman" panose="02020603050405020304" pitchFamily="18" charset="0"/>
                <a:cs typeface="Times New Roman" panose="02020603050405020304" pitchFamily="18" charset="0"/>
              </a:rPr>
              <a:t>Rising NCDs and </a:t>
            </a:r>
            <a:r>
              <a:rPr lang="en-IN" dirty="0" smtClean="0">
                <a:latin typeface="Times New Roman" panose="02020603050405020304" pitchFamily="18" charset="0"/>
                <a:cs typeface="Times New Roman" panose="02020603050405020304" pitchFamily="18" charset="0"/>
              </a:rPr>
              <a:t>under-nutrition </a:t>
            </a:r>
            <a:r>
              <a:rPr lang="en-IN" dirty="0">
                <a:latin typeface="Times New Roman" panose="02020603050405020304" pitchFamily="18" charset="0"/>
                <a:cs typeface="Times New Roman" panose="02020603050405020304" pitchFamily="18" charset="0"/>
              </a:rPr>
              <a:t>prompted the 2018 reclassification of millets as ‘</a:t>
            </a:r>
            <a:r>
              <a:rPr lang="en-IN" dirty="0" err="1">
                <a:latin typeface="Times New Roman" panose="02020603050405020304" pitchFamily="18" charset="0"/>
                <a:cs typeface="Times New Roman" panose="02020603050405020304" pitchFamily="18" charset="0"/>
              </a:rPr>
              <a:t>nutri</a:t>
            </a:r>
            <a:r>
              <a:rPr lang="en-IN" dirty="0">
                <a:latin typeface="Times New Roman" panose="02020603050405020304" pitchFamily="18" charset="0"/>
                <a:cs typeface="Times New Roman" panose="02020603050405020304" pitchFamily="18" charset="0"/>
              </a:rPr>
              <a:t>-cereals’.</a:t>
            </a:r>
          </a:p>
          <a:p>
            <a:r>
              <a:rPr lang="en-IN" dirty="0">
                <a:latin typeface="Times New Roman" panose="02020603050405020304" pitchFamily="18" charset="0"/>
                <a:cs typeface="Times New Roman" panose="02020603050405020304" pitchFamily="18" charset="0"/>
              </a:rPr>
              <a:t>India's leadership in </a:t>
            </a:r>
            <a:r>
              <a:rPr lang="en-IN" b="1" dirty="0">
                <a:latin typeface="Times New Roman" panose="02020603050405020304" pitchFamily="18" charset="0"/>
                <a:cs typeface="Times New Roman" panose="02020603050405020304" pitchFamily="18" charset="0"/>
              </a:rPr>
              <a:t>International Year of Millets (2023)</a:t>
            </a:r>
            <a:r>
              <a:rPr lang="en-IN" dirty="0">
                <a:latin typeface="Times New Roman" panose="02020603050405020304" pitchFamily="18" charset="0"/>
                <a:cs typeface="Times New Roman" panose="02020603050405020304" pitchFamily="18" charset="0"/>
              </a:rPr>
              <a:t> signifies global recognition.</a:t>
            </a:r>
          </a:p>
          <a:p>
            <a:r>
              <a:rPr lang="en-IN" dirty="0">
                <a:latin typeface="Times New Roman" panose="02020603050405020304" pitchFamily="18" charset="0"/>
                <a:cs typeface="Times New Roman" panose="02020603050405020304" pitchFamily="18" charset="0"/>
              </a:rPr>
              <a:t>However, deep-rooted bias toward rice-wheat monocultures still hampers millet mainstreaming.</a:t>
            </a:r>
          </a:p>
          <a:p>
            <a:pPr marL="0" indent="0">
              <a:buNone/>
            </a:pPr>
            <a:endParaRPr lang="en-IN" b="1"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xmlns="" id="{252D75EE-F9AD-7ECC-099C-1DECD261DAA7}"/>
              </a:ext>
            </a:extLst>
          </p:cNvPr>
          <p:cNvSpPr>
            <a:spLocks noGrp="1"/>
          </p:cNvSpPr>
          <p:nvPr>
            <p:ph type="sldNum" sz="quarter" idx="12"/>
          </p:nvPr>
        </p:nvSpPr>
        <p:spPr/>
        <p:txBody>
          <a:bodyPr/>
          <a:lstStyle/>
          <a:p>
            <a:fld id="{26AD20E6-394B-4DF0-96A5-9647FF39C943}" type="slidenum">
              <a:rPr lang="en-IN" smtClean="0"/>
              <a:t>18</a:t>
            </a:fld>
            <a:endParaRPr lang="en-IN"/>
          </a:p>
        </p:txBody>
      </p:sp>
      <p:sp>
        <p:nvSpPr>
          <p:cNvPr id="5" name="Footer Placeholder 4">
            <a:extLst>
              <a:ext uri="{FF2B5EF4-FFF2-40B4-BE49-F238E27FC236}">
                <a16:creationId xmlns:a16="http://schemas.microsoft.com/office/drawing/2014/main" xmlns="" id="{BC6C537E-F258-FF89-BDC8-88EC70E7BEAF}"/>
              </a:ext>
            </a:extLst>
          </p:cNvPr>
          <p:cNvSpPr>
            <a:spLocks noGrp="1"/>
          </p:cNvSpPr>
          <p:nvPr>
            <p:ph type="ftr" sz="quarter" idx="11"/>
          </p:nvPr>
        </p:nvSpPr>
        <p:spPr/>
        <p:txBody>
          <a:bodyPr/>
          <a:lstStyle/>
          <a:p>
            <a:endParaRPr lang="en-IN" dirty="0"/>
          </a:p>
        </p:txBody>
      </p:sp>
      <p:pic>
        <p:nvPicPr>
          <p:cNvPr id="6" name="Picture 5">
            <a:extLst>
              <a:ext uri="{FF2B5EF4-FFF2-40B4-BE49-F238E27FC236}">
                <a16:creationId xmlns:a16="http://schemas.microsoft.com/office/drawing/2014/main" xmlns="" id="{DB668B9E-FFED-72D7-8936-12D60B63DD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3"/>
            <a:ext cx="2014746" cy="948339"/>
          </a:xfrm>
          <a:prstGeom prst="rect">
            <a:avLst/>
          </a:prstGeom>
        </p:spPr>
      </p:pic>
    </p:spTree>
    <p:extLst>
      <p:ext uri="{BB962C8B-B14F-4D97-AF65-F5344CB8AC3E}">
        <p14:creationId xmlns:p14="http://schemas.microsoft.com/office/powerpoint/2010/main" val="14986132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26AD20E6-394B-4DF0-96A5-9647FF39C943}" type="slidenum">
              <a:rPr lang="en-IN" smtClean="0"/>
              <a:t>19</a:t>
            </a:fld>
            <a:endParaRPr lang="en-IN"/>
          </a:p>
        </p:txBody>
      </p:sp>
      <p:sp>
        <p:nvSpPr>
          <p:cNvPr id="6" name="Title 1"/>
          <p:cNvSpPr>
            <a:spLocks noGrp="1"/>
          </p:cNvSpPr>
          <p:nvPr>
            <p:ph idx="1"/>
          </p:nvPr>
        </p:nvSpPr>
        <p:spPr>
          <a:xfrm>
            <a:off x="1140736" y="298450"/>
            <a:ext cx="10213063" cy="6559550"/>
          </a:xfrm>
        </p:spPr>
        <p:txBody>
          <a:bodyPr>
            <a:normAutofit fontScale="92500"/>
          </a:bodyPr>
          <a:lstStyle/>
          <a:p>
            <a:pPr marL="0" indent="0">
              <a:buNone/>
            </a:pPr>
            <a:r>
              <a:rPr lang="en-IN" sz="2200" b="1" u="sng" dirty="0" smtClean="0">
                <a:latin typeface="Times New Roman" panose="02020603050405020304" pitchFamily="18" charset="0"/>
                <a:cs typeface="Times New Roman" panose="02020603050405020304" pitchFamily="18" charset="0"/>
              </a:rPr>
              <a:t>RQ2</a:t>
            </a:r>
            <a:r>
              <a:rPr lang="en-IN" sz="2200" b="1" u="sng" dirty="0">
                <a:latin typeface="Times New Roman" panose="02020603050405020304" pitchFamily="18" charset="0"/>
                <a:cs typeface="Times New Roman" panose="02020603050405020304" pitchFamily="18" charset="0"/>
              </a:rPr>
              <a:t>: Content – Evolving Millet Policy Framework</a:t>
            </a:r>
          </a:p>
          <a:p>
            <a:r>
              <a:rPr lang="en-IN" sz="2200" dirty="0">
                <a:latin typeface="Times New Roman" panose="02020603050405020304" pitchFamily="18" charset="0"/>
                <a:cs typeface="Times New Roman" panose="02020603050405020304" pitchFamily="18" charset="0"/>
              </a:rPr>
              <a:t>India's millet </a:t>
            </a:r>
            <a:r>
              <a:rPr lang="en-IN" sz="2200" dirty="0" smtClean="0">
                <a:latin typeface="Times New Roman" panose="02020603050405020304" pitchFamily="18" charset="0"/>
                <a:cs typeface="Times New Roman" panose="02020603050405020304" pitchFamily="18" charset="0"/>
              </a:rPr>
              <a:t>policies cover </a:t>
            </a:r>
            <a:r>
              <a:rPr lang="en-IN" sz="2200" dirty="0">
                <a:latin typeface="Times New Roman" panose="02020603050405020304" pitchFamily="18" charset="0"/>
                <a:cs typeface="Times New Roman" panose="02020603050405020304" pitchFamily="18" charset="0"/>
              </a:rPr>
              <a:t>five core areas:</a:t>
            </a:r>
          </a:p>
          <a:p>
            <a:pPr lvl="1"/>
            <a:r>
              <a:rPr lang="en-IN" sz="2200" b="1" dirty="0">
                <a:latin typeface="Times New Roman" panose="02020603050405020304" pitchFamily="18" charset="0"/>
                <a:cs typeface="Times New Roman" panose="02020603050405020304" pitchFamily="18" charset="0"/>
              </a:rPr>
              <a:t>Reviving cultivation</a:t>
            </a:r>
            <a:r>
              <a:rPr lang="en-IN" sz="2200" dirty="0">
                <a:latin typeface="Times New Roman" panose="02020603050405020304" pitchFamily="18" charset="0"/>
                <a:cs typeface="Times New Roman" panose="02020603050405020304" pitchFamily="18" charset="0"/>
              </a:rPr>
              <a:t> (seeds, training, NFSM inclusion)</a:t>
            </a:r>
          </a:p>
          <a:p>
            <a:pPr lvl="1"/>
            <a:r>
              <a:rPr lang="en-IN" sz="2200" b="1" dirty="0">
                <a:latin typeface="Times New Roman" panose="02020603050405020304" pitchFamily="18" charset="0"/>
                <a:cs typeface="Times New Roman" panose="02020603050405020304" pitchFamily="18" charset="0"/>
              </a:rPr>
              <a:t>Nutritional integration</a:t>
            </a:r>
            <a:r>
              <a:rPr lang="en-IN" sz="2200" dirty="0">
                <a:latin typeface="Times New Roman" panose="02020603050405020304" pitchFamily="18" charset="0"/>
                <a:cs typeface="Times New Roman" panose="02020603050405020304" pitchFamily="18" charset="0"/>
              </a:rPr>
              <a:t> (PDS, MDM, POSHAN </a:t>
            </a:r>
            <a:r>
              <a:rPr lang="en-IN" sz="2200" dirty="0" err="1">
                <a:latin typeface="Times New Roman" panose="02020603050405020304" pitchFamily="18" charset="0"/>
                <a:cs typeface="Times New Roman" panose="02020603050405020304" pitchFamily="18" charset="0"/>
              </a:rPr>
              <a:t>Abhiyaan</a:t>
            </a:r>
            <a:r>
              <a:rPr lang="en-IN" sz="2200" dirty="0">
                <a:latin typeface="Times New Roman" panose="02020603050405020304" pitchFamily="18" charset="0"/>
                <a:cs typeface="Times New Roman" panose="02020603050405020304" pitchFamily="18" charset="0"/>
              </a:rPr>
              <a:t>)</a:t>
            </a:r>
          </a:p>
          <a:p>
            <a:pPr lvl="1"/>
            <a:r>
              <a:rPr lang="en-IN" sz="2200" b="1" dirty="0">
                <a:latin typeface="Times New Roman" panose="02020603050405020304" pitchFamily="18" charset="0"/>
                <a:cs typeface="Times New Roman" panose="02020603050405020304" pitchFamily="18" charset="0"/>
              </a:rPr>
              <a:t>Value chain development</a:t>
            </a:r>
            <a:r>
              <a:rPr lang="en-IN" sz="2200" dirty="0">
                <a:latin typeface="Times New Roman" panose="02020603050405020304" pitchFamily="18" charset="0"/>
                <a:cs typeface="Times New Roman" panose="02020603050405020304" pitchFamily="18" charset="0"/>
              </a:rPr>
              <a:t> (PLISMBP, FPO support)</a:t>
            </a:r>
          </a:p>
          <a:p>
            <a:pPr lvl="1"/>
            <a:r>
              <a:rPr lang="en-IN" sz="2200" b="1" dirty="0">
                <a:latin typeface="Times New Roman" panose="02020603050405020304" pitchFamily="18" charset="0"/>
                <a:cs typeface="Times New Roman" panose="02020603050405020304" pitchFamily="18" charset="0"/>
              </a:rPr>
              <a:t>Biodiversity conservation</a:t>
            </a:r>
            <a:r>
              <a:rPr lang="en-IN" sz="2200" dirty="0">
                <a:latin typeface="Times New Roman" panose="02020603050405020304" pitchFamily="18" charset="0"/>
                <a:cs typeface="Times New Roman" panose="02020603050405020304" pitchFamily="18" charset="0"/>
              </a:rPr>
              <a:t> (diverse millet varieties)</a:t>
            </a:r>
          </a:p>
          <a:p>
            <a:pPr lvl="1"/>
            <a:r>
              <a:rPr lang="en-IN" sz="2200" b="1" dirty="0">
                <a:latin typeface="Times New Roman" panose="02020603050405020304" pitchFamily="18" charset="0"/>
                <a:cs typeface="Times New Roman" panose="02020603050405020304" pitchFamily="18" charset="0"/>
              </a:rPr>
              <a:t>Research &amp; innovation</a:t>
            </a:r>
            <a:r>
              <a:rPr lang="en-IN" sz="2200" dirty="0">
                <a:latin typeface="Times New Roman" panose="02020603050405020304" pitchFamily="18" charset="0"/>
                <a:cs typeface="Times New Roman" panose="02020603050405020304" pitchFamily="18" charset="0"/>
              </a:rPr>
              <a:t> (ICAR, IIMR, state universities)</a:t>
            </a:r>
          </a:p>
          <a:p>
            <a:r>
              <a:rPr lang="en-IN" sz="2200" dirty="0">
                <a:latin typeface="Times New Roman" panose="02020603050405020304" pitchFamily="18" charset="0"/>
                <a:cs typeface="Times New Roman" panose="02020603050405020304" pitchFamily="18" charset="0"/>
              </a:rPr>
              <a:t>Implementation gaps remain in </a:t>
            </a:r>
            <a:r>
              <a:rPr lang="en-IN" sz="2200" b="1" dirty="0">
                <a:latin typeface="Times New Roman" panose="02020603050405020304" pitchFamily="18" charset="0"/>
                <a:cs typeface="Times New Roman" panose="02020603050405020304" pitchFamily="18" charset="0"/>
              </a:rPr>
              <a:t>urban demand, R&amp;D funding</a:t>
            </a:r>
            <a:r>
              <a:rPr lang="en-IN" sz="2200" dirty="0">
                <a:latin typeface="Times New Roman" panose="02020603050405020304" pitchFamily="18" charset="0"/>
                <a:cs typeface="Times New Roman" panose="02020603050405020304" pitchFamily="18" charset="0"/>
              </a:rPr>
              <a:t>, and </a:t>
            </a:r>
            <a:r>
              <a:rPr lang="en-IN" sz="2200" b="1" dirty="0">
                <a:latin typeface="Times New Roman" panose="02020603050405020304" pitchFamily="18" charset="0"/>
                <a:cs typeface="Times New Roman" panose="02020603050405020304" pitchFamily="18" charset="0"/>
              </a:rPr>
              <a:t>procurement mechanisms</a:t>
            </a:r>
            <a:r>
              <a:rPr lang="en-IN" sz="2200" dirty="0">
                <a:latin typeface="Times New Roman" panose="02020603050405020304" pitchFamily="18" charset="0"/>
                <a:cs typeface="Times New Roman" panose="02020603050405020304" pitchFamily="18" charset="0"/>
              </a:rPr>
              <a:t>.</a:t>
            </a:r>
          </a:p>
          <a:p>
            <a:pPr marL="0" indent="0">
              <a:buNone/>
            </a:pPr>
            <a:r>
              <a:rPr lang="en-IN" sz="2200" b="1" u="sng" dirty="0">
                <a:latin typeface="Times New Roman" panose="02020603050405020304" pitchFamily="18" charset="0"/>
                <a:cs typeface="Times New Roman" panose="02020603050405020304" pitchFamily="18" charset="0"/>
              </a:rPr>
              <a:t>RQ3: Process – Policy Formulation and Implementation</a:t>
            </a:r>
          </a:p>
          <a:p>
            <a:r>
              <a:rPr lang="en-IN" sz="2200" dirty="0">
                <a:latin typeface="Times New Roman" panose="02020603050405020304" pitchFamily="18" charset="0"/>
                <a:cs typeface="Times New Roman" panose="02020603050405020304" pitchFamily="18" charset="0"/>
              </a:rPr>
              <a:t>The </a:t>
            </a:r>
            <a:r>
              <a:rPr lang="en-IN" sz="2200" b="1" dirty="0">
                <a:latin typeface="Times New Roman" panose="02020603050405020304" pitchFamily="18" charset="0"/>
                <a:cs typeface="Times New Roman" panose="02020603050405020304" pitchFamily="18" charset="0"/>
              </a:rPr>
              <a:t>National (2018)</a:t>
            </a:r>
            <a:r>
              <a:rPr lang="en-IN" sz="2200" dirty="0">
                <a:latin typeface="Times New Roman" panose="02020603050405020304" pitchFamily="18" charset="0"/>
                <a:cs typeface="Times New Roman" panose="02020603050405020304" pitchFamily="18" charset="0"/>
              </a:rPr>
              <a:t> and </a:t>
            </a:r>
            <a:r>
              <a:rPr lang="en-IN" sz="2200" b="1" dirty="0">
                <a:latin typeface="Times New Roman" panose="02020603050405020304" pitchFamily="18" charset="0"/>
                <a:cs typeface="Times New Roman" panose="02020603050405020304" pitchFamily="18" charset="0"/>
              </a:rPr>
              <a:t>International (2023)</a:t>
            </a:r>
            <a:r>
              <a:rPr lang="en-IN" sz="2200" dirty="0">
                <a:latin typeface="Times New Roman" panose="02020603050405020304" pitchFamily="18" charset="0"/>
                <a:cs typeface="Times New Roman" panose="02020603050405020304" pitchFamily="18" charset="0"/>
              </a:rPr>
              <a:t> Years of Millets </a:t>
            </a:r>
            <a:r>
              <a:rPr lang="en-IN" sz="2200" dirty="0" err="1">
                <a:latin typeface="Times New Roman" panose="02020603050405020304" pitchFamily="18" charset="0"/>
                <a:cs typeface="Times New Roman" panose="02020603050405020304" pitchFamily="18" charset="0"/>
              </a:rPr>
              <a:t>catalyzed</a:t>
            </a:r>
            <a:r>
              <a:rPr lang="en-IN" sz="2200" dirty="0">
                <a:latin typeface="Times New Roman" panose="02020603050405020304" pitchFamily="18" charset="0"/>
                <a:cs typeface="Times New Roman" panose="02020603050405020304" pitchFamily="18" charset="0"/>
              </a:rPr>
              <a:t> systemic momentum.</a:t>
            </a:r>
          </a:p>
          <a:p>
            <a:r>
              <a:rPr lang="en-IN" sz="2200" dirty="0">
                <a:latin typeface="Times New Roman" panose="02020603050405020304" pitchFamily="18" charset="0"/>
                <a:cs typeface="Times New Roman" panose="02020603050405020304" pitchFamily="18" charset="0"/>
              </a:rPr>
              <a:t>Policy rollout combines </a:t>
            </a:r>
            <a:r>
              <a:rPr lang="en-IN" sz="2200" b="1" dirty="0">
                <a:latin typeface="Times New Roman" panose="02020603050405020304" pitchFamily="18" charset="0"/>
                <a:cs typeface="Times New Roman" panose="02020603050405020304" pitchFamily="18" charset="0"/>
              </a:rPr>
              <a:t>top-down (PDS, ICDS)</a:t>
            </a:r>
            <a:r>
              <a:rPr lang="en-IN" sz="2200" dirty="0">
                <a:latin typeface="Times New Roman" panose="02020603050405020304" pitchFamily="18" charset="0"/>
                <a:cs typeface="Times New Roman" panose="02020603050405020304" pitchFamily="18" charset="0"/>
              </a:rPr>
              <a:t> and </a:t>
            </a:r>
            <a:r>
              <a:rPr lang="en-IN" sz="2200" b="1" dirty="0">
                <a:latin typeface="Times New Roman" panose="02020603050405020304" pitchFamily="18" charset="0"/>
                <a:cs typeface="Times New Roman" panose="02020603050405020304" pitchFamily="18" charset="0"/>
              </a:rPr>
              <a:t>bottom-up (state missions)</a:t>
            </a:r>
            <a:r>
              <a:rPr lang="en-IN" sz="2200" dirty="0">
                <a:latin typeface="Times New Roman" panose="02020603050405020304" pitchFamily="18" charset="0"/>
                <a:cs typeface="Times New Roman" panose="02020603050405020304" pitchFamily="18" charset="0"/>
              </a:rPr>
              <a:t> approaches.</a:t>
            </a:r>
          </a:p>
          <a:p>
            <a:r>
              <a:rPr lang="en-IN" sz="2200" dirty="0">
                <a:latin typeface="Times New Roman" panose="02020603050405020304" pitchFamily="18" charset="0"/>
                <a:cs typeface="Times New Roman" panose="02020603050405020304" pitchFamily="18" charset="0"/>
              </a:rPr>
              <a:t>Innovative pilots in </a:t>
            </a:r>
            <a:r>
              <a:rPr lang="en-IN" sz="2200" b="1" dirty="0">
                <a:latin typeface="Times New Roman" panose="02020603050405020304" pitchFamily="18" charset="0"/>
                <a:cs typeface="Times New Roman" panose="02020603050405020304" pitchFamily="18" charset="0"/>
              </a:rPr>
              <a:t>Odisha, Karnataka, Chhattisgarh</a:t>
            </a:r>
            <a:r>
              <a:rPr lang="en-IN" sz="2200" dirty="0">
                <a:latin typeface="Times New Roman" panose="02020603050405020304" pitchFamily="18" charset="0"/>
                <a:cs typeface="Times New Roman" panose="02020603050405020304" pitchFamily="18" charset="0"/>
              </a:rPr>
              <a:t> demonstrate decentralized, tribal-led models.</a:t>
            </a:r>
          </a:p>
          <a:p>
            <a:r>
              <a:rPr lang="en-IN" sz="2200" dirty="0">
                <a:latin typeface="Times New Roman" panose="02020603050405020304" pitchFamily="18" charset="0"/>
                <a:cs typeface="Times New Roman" panose="02020603050405020304" pitchFamily="18" charset="0"/>
              </a:rPr>
              <a:t>Behavioural campaigns, millet expos, and recipe contests support urban consumer engagement.</a:t>
            </a:r>
          </a:p>
          <a:p>
            <a:r>
              <a:rPr lang="en-IN" sz="2200" dirty="0">
                <a:latin typeface="Times New Roman" panose="02020603050405020304" pitchFamily="18" charset="0"/>
                <a:cs typeface="Times New Roman" panose="02020603050405020304" pitchFamily="18" charset="0"/>
              </a:rPr>
              <a:t>Cross-sector partnerships with </a:t>
            </a:r>
            <a:r>
              <a:rPr lang="en-IN" sz="2200" b="1" dirty="0">
                <a:latin typeface="Times New Roman" panose="02020603050405020304" pitchFamily="18" charset="0"/>
                <a:cs typeface="Times New Roman" panose="02020603050405020304" pitchFamily="18" charset="0"/>
              </a:rPr>
              <a:t>NGOs, </a:t>
            </a:r>
            <a:r>
              <a:rPr lang="en-IN" sz="2200" b="1" dirty="0" err="1">
                <a:latin typeface="Times New Roman" panose="02020603050405020304" pitchFamily="18" charset="0"/>
                <a:cs typeface="Times New Roman" panose="02020603050405020304" pitchFamily="18" charset="0"/>
              </a:rPr>
              <a:t>startups</a:t>
            </a:r>
            <a:r>
              <a:rPr lang="en-IN" sz="2200" b="1" dirty="0">
                <a:latin typeface="Times New Roman" panose="02020603050405020304" pitchFamily="18" charset="0"/>
                <a:cs typeface="Times New Roman" panose="02020603050405020304" pitchFamily="18" charset="0"/>
              </a:rPr>
              <a:t>, and processors</a:t>
            </a:r>
            <a:r>
              <a:rPr lang="en-IN" sz="2200" dirty="0">
                <a:latin typeface="Times New Roman" panose="02020603050405020304" pitchFamily="18" charset="0"/>
                <a:cs typeface="Times New Roman" panose="02020603050405020304" pitchFamily="18" charset="0"/>
              </a:rPr>
              <a:t> strengthen innovation and adoption.</a:t>
            </a:r>
          </a:p>
          <a:p>
            <a:endParaRPr lang="en-IN" dirty="0"/>
          </a:p>
        </p:txBody>
      </p:sp>
      <p:pic>
        <p:nvPicPr>
          <p:cNvPr id="10" name="Picture 9">
            <a:extLst>
              <a:ext uri="{FF2B5EF4-FFF2-40B4-BE49-F238E27FC236}">
                <a16:creationId xmlns:a16="http://schemas.microsoft.com/office/drawing/2014/main" xmlns="" id="{DB668B9E-FFED-72D7-8936-12D60B63DD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3"/>
            <a:ext cx="1140734" cy="546555"/>
          </a:xfrm>
          <a:prstGeom prst="rect">
            <a:avLst/>
          </a:prstGeom>
        </p:spPr>
      </p:pic>
    </p:spTree>
    <p:extLst>
      <p:ext uri="{BB962C8B-B14F-4D97-AF65-F5344CB8AC3E}">
        <p14:creationId xmlns:p14="http://schemas.microsoft.com/office/powerpoint/2010/main" val="27957197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2872094-D36A-007C-818C-6DC4FC39F74F}"/>
              </a:ext>
            </a:extLst>
          </p:cNvPr>
          <p:cNvSpPr>
            <a:spLocks noGrp="1"/>
          </p:cNvSpPr>
          <p:nvPr>
            <p:ph type="title"/>
          </p:nvPr>
        </p:nvSpPr>
        <p:spPr/>
        <p:txBody>
          <a:bodyPr/>
          <a:lstStyle/>
          <a:p>
            <a:pPr algn="ctr"/>
            <a:r>
              <a:rPr lang="en-IN" b="1" dirty="0">
                <a:latin typeface="Times New Roman" panose="02020603050405020304" pitchFamily="18" charset="0"/>
                <a:cs typeface="Times New Roman" panose="02020603050405020304" pitchFamily="18" charset="0"/>
              </a:rPr>
              <a:t>Mentor Approval</a:t>
            </a:r>
          </a:p>
        </p:txBody>
      </p:sp>
      <p:pic>
        <p:nvPicPr>
          <p:cNvPr id="8" name="Content Placeholder 7"/>
          <p:cNvPicPr>
            <a:picLocks noGrp="1" noChangeAspect="1"/>
          </p:cNvPicPr>
          <p:nvPr>
            <p:ph idx="1"/>
          </p:nvPr>
        </p:nvPicPr>
        <p:blipFill>
          <a:blip r:embed="rId3"/>
          <a:stretch>
            <a:fillRect/>
          </a:stretch>
        </p:blipFill>
        <p:spPr>
          <a:xfrm>
            <a:off x="2824681" y="1466661"/>
            <a:ext cx="6934955" cy="4710302"/>
          </a:xfrm>
          <a:prstGeom prst="rect">
            <a:avLst/>
          </a:prstGeom>
        </p:spPr>
      </p:pic>
      <p:sp>
        <p:nvSpPr>
          <p:cNvPr id="4" name="Slide Number Placeholder 3">
            <a:extLst>
              <a:ext uri="{FF2B5EF4-FFF2-40B4-BE49-F238E27FC236}">
                <a16:creationId xmlns:a16="http://schemas.microsoft.com/office/drawing/2014/main" xmlns="" id="{98B9F59A-EE54-15E1-6F90-F1AB79C0DCE7}"/>
              </a:ext>
            </a:extLst>
          </p:cNvPr>
          <p:cNvSpPr>
            <a:spLocks noGrp="1"/>
          </p:cNvSpPr>
          <p:nvPr>
            <p:ph type="sldNum" sz="quarter" idx="12"/>
          </p:nvPr>
        </p:nvSpPr>
        <p:spPr/>
        <p:txBody>
          <a:bodyPr/>
          <a:lstStyle/>
          <a:p>
            <a:fld id="{26AD20E6-394B-4DF0-96A5-9647FF39C943}" type="slidenum">
              <a:rPr lang="en-IN" smtClean="0"/>
              <a:t>2</a:t>
            </a:fld>
            <a:endParaRPr lang="en-IN"/>
          </a:p>
        </p:txBody>
      </p:sp>
      <p:sp>
        <p:nvSpPr>
          <p:cNvPr id="5" name="Footer Placeholder 4">
            <a:extLst>
              <a:ext uri="{FF2B5EF4-FFF2-40B4-BE49-F238E27FC236}">
                <a16:creationId xmlns:a16="http://schemas.microsoft.com/office/drawing/2014/main" xmlns="" id="{F264D377-7310-FC9A-E728-3B686E1BEA5E}"/>
              </a:ext>
            </a:extLst>
          </p:cNvPr>
          <p:cNvSpPr>
            <a:spLocks noGrp="1"/>
          </p:cNvSpPr>
          <p:nvPr>
            <p:ph type="ftr" sz="quarter" idx="11"/>
          </p:nvPr>
        </p:nvSpPr>
        <p:spPr/>
        <p:txBody>
          <a:bodyPr/>
          <a:lstStyle/>
          <a:p>
            <a:endParaRPr lang="en-IN" dirty="0"/>
          </a:p>
        </p:txBody>
      </p:sp>
      <p:pic>
        <p:nvPicPr>
          <p:cNvPr id="6" name="Picture 5">
            <a:extLst>
              <a:ext uri="{FF2B5EF4-FFF2-40B4-BE49-F238E27FC236}">
                <a16:creationId xmlns:a16="http://schemas.microsoft.com/office/drawing/2014/main" xmlns="" id="{623EA6A3-2D9E-C718-EBF4-5B7AFD95B08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8610943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endParaRPr lang="en-IN" dirty="0"/>
          </a:p>
        </p:txBody>
      </p:sp>
      <p:sp>
        <p:nvSpPr>
          <p:cNvPr id="5" name="Slide Number Placeholder 4"/>
          <p:cNvSpPr>
            <a:spLocks noGrp="1"/>
          </p:cNvSpPr>
          <p:nvPr>
            <p:ph type="sldNum" sz="quarter" idx="12"/>
          </p:nvPr>
        </p:nvSpPr>
        <p:spPr/>
        <p:txBody>
          <a:bodyPr/>
          <a:lstStyle/>
          <a:p>
            <a:fld id="{26AD20E6-394B-4DF0-96A5-9647FF39C943}" type="slidenum">
              <a:rPr lang="en-IN" smtClean="0"/>
              <a:t>20</a:t>
            </a:fld>
            <a:endParaRPr lang="en-IN" dirty="0"/>
          </a:p>
        </p:txBody>
      </p:sp>
      <p:sp>
        <p:nvSpPr>
          <p:cNvPr id="6" name="Title 1"/>
          <p:cNvSpPr>
            <a:spLocks noGrp="1"/>
          </p:cNvSpPr>
          <p:nvPr>
            <p:ph idx="1"/>
          </p:nvPr>
        </p:nvSpPr>
        <p:spPr>
          <a:xfrm>
            <a:off x="838200" y="106363"/>
            <a:ext cx="10515600" cy="6070600"/>
          </a:xfrm>
        </p:spPr>
        <p:txBody>
          <a:bodyPr>
            <a:normAutofit/>
          </a:bodyPr>
          <a:lstStyle/>
          <a:p>
            <a:pPr marL="0" indent="0">
              <a:buNone/>
            </a:pPr>
            <a:r>
              <a:rPr lang="en-IN" b="1" dirty="0" smtClean="0">
                <a:latin typeface="Times New Roman" panose="02020603050405020304" pitchFamily="18" charset="0"/>
                <a:cs typeface="Times New Roman" panose="02020603050405020304" pitchFamily="18" charset="0"/>
              </a:rPr>
              <a:t> </a:t>
            </a:r>
            <a:r>
              <a:rPr lang="en-IN" sz="2000" b="1" u="sng" dirty="0" smtClean="0">
                <a:latin typeface="Times New Roman" panose="02020603050405020304" pitchFamily="18" charset="0"/>
                <a:cs typeface="Times New Roman" panose="02020603050405020304" pitchFamily="18" charset="0"/>
              </a:rPr>
              <a:t>RQ4</a:t>
            </a:r>
            <a:r>
              <a:rPr lang="en-IN" sz="2000" b="1" u="sng" dirty="0">
                <a:latin typeface="Times New Roman" panose="02020603050405020304" pitchFamily="18" charset="0"/>
                <a:cs typeface="Times New Roman" panose="02020603050405020304" pitchFamily="18" charset="0"/>
              </a:rPr>
              <a:t>: Actors – Multi-Stakeholder Ecosystem</a:t>
            </a:r>
          </a:p>
          <a:p>
            <a:r>
              <a:rPr lang="en-IN" sz="2000" dirty="0">
                <a:latin typeface="Times New Roman" panose="02020603050405020304" pitchFamily="18" charset="0"/>
                <a:cs typeface="Times New Roman" panose="02020603050405020304" pitchFamily="18" charset="0"/>
              </a:rPr>
              <a:t>Government ministries:</a:t>
            </a:r>
          </a:p>
          <a:p>
            <a:pPr lvl="1"/>
            <a:r>
              <a:rPr lang="en-IN" sz="2000" b="1" dirty="0" err="1">
                <a:latin typeface="Times New Roman" panose="02020603050405020304" pitchFamily="18" charset="0"/>
                <a:cs typeface="Times New Roman" panose="02020603050405020304" pitchFamily="18" charset="0"/>
              </a:rPr>
              <a:t>MoA&amp;FW</a:t>
            </a:r>
            <a:r>
              <a:rPr lang="en-IN" sz="2000" dirty="0">
                <a:latin typeface="Times New Roman" panose="02020603050405020304" pitchFamily="18" charset="0"/>
                <a:cs typeface="Times New Roman" panose="02020603050405020304" pitchFamily="18" charset="0"/>
              </a:rPr>
              <a:t> (production, procurement),</a:t>
            </a:r>
          </a:p>
          <a:p>
            <a:pPr lvl="1"/>
            <a:r>
              <a:rPr lang="en-IN" sz="2000" b="1" dirty="0" err="1">
                <a:latin typeface="Times New Roman" panose="02020603050405020304" pitchFamily="18" charset="0"/>
                <a:cs typeface="Times New Roman" panose="02020603050405020304" pitchFamily="18" charset="0"/>
              </a:rPr>
              <a:t>MoWCD</a:t>
            </a:r>
            <a:r>
              <a:rPr lang="en-IN" sz="2000" b="1" dirty="0">
                <a:latin typeface="Times New Roman" panose="02020603050405020304" pitchFamily="18" charset="0"/>
                <a:cs typeface="Times New Roman" panose="02020603050405020304" pitchFamily="18" charset="0"/>
              </a:rPr>
              <a:t> </a:t>
            </a:r>
            <a:r>
              <a:rPr lang="en-IN" sz="2000" dirty="0" smtClean="0">
                <a:latin typeface="Times New Roman" panose="02020603050405020304" pitchFamily="18" charset="0"/>
                <a:cs typeface="Times New Roman" panose="02020603050405020304" pitchFamily="18" charset="0"/>
              </a:rPr>
              <a:t>( Ministry of Women and Child Development) </a:t>
            </a:r>
            <a:r>
              <a:rPr lang="en-IN" sz="2000" b="1" dirty="0" smtClean="0">
                <a:latin typeface="Times New Roman" panose="02020603050405020304" pitchFamily="18" charset="0"/>
                <a:cs typeface="Times New Roman" panose="02020603050405020304" pitchFamily="18" charset="0"/>
              </a:rPr>
              <a:t>&amp; </a:t>
            </a:r>
            <a:r>
              <a:rPr lang="en-IN" sz="2000" b="1" dirty="0" err="1">
                <a:latin typeface="Times New Roman" panose="02020603050405020304" pitchFamily="18" charset="0"/>
                <a:cs typeface="Times New Roman" panose="02020603050405020304" pitchFamily="18" charset="0"/>
              </a:rPr>
              <a:t>MoHFW</a:t>
            </a:r>
            <a:r>
              <a:rPr lang="en-IN" sz="2000" dirty="0">
                <a:latin typeface="Times New Roman" panose="02020603050405020304" pitchFamily="18" charset="0"/>
                <a:cs typeface="Times New Roman" panose="02020603050405020304" pitchFamily="18" charset="0"/>
              </a:rPr>
              <a:t> (nutrition schemes),</a:t>
            </a:r>
          </a:p>
          <a:p>
            <a:pPr lvl="1"/>
            <a:r>
              <a:rPr lang="en-IN" sz="2000" b="1" dirty="0" err="1">
                <a:latin typeface="Times New Roman" panose="02020603050405020304" pitchFamily="18" charset="0"/>
                <a:cs typeface="Times New Roman" panose="02020603050405020304" pitchFamily="18" charset="0"/>
              </a:rPr>
              <a:t>MoFPI</a:t>
            </a:r>
            <a:r>
              <a:rPr lang="en-IN" sz="2000" b="1" dirty="0">
                <a:latin typeface="Times New Roman" panose="02020603050405020304" pitchFamily="18" charset="0"/>
                <a:cs typeface="Times New Roman" panose="02020603050405020304" pitchFamily="18" charset="0"/>
              </a:rPr>
              <a:t> </a:t>
            </a:r>
            <a:r>
              <a:rPr lang="en-IN" sz="2000" dirty="0" smtClean="0">
                <a:latin typeface="Times New Roman" panose="02020603050405020304" pitchFamily="18" charset="0"/>
                <a:cs typeface="Times New Roman" panose="02020603050405020304" pitchFamily="18" charset="0"/>
              </a:rPr>
              <a:t>( Ministry of Food Processing Industries) </a:t>
            </a:r>
            <a:r>
              <a:rPr lang="en-IN" sz="2000" b="1" dirty="0" smtClean="0">
                <a:latin typeface="Times New Roman" panose="02020603050405020304" pitchFamily="18" charset="0"/>
                <a:cs typeface="Times New Roman" panose="02020603050405020304" pitchFamily="18" charset="0"/>
              </a:rPr>
              <a:t>&amp; </a:t>
            </a:r>
            <a:r>
              <a:rPr lang="en-IN" sz="2000" b="1" dirty="0">
                <a:latin typeface="Times New Roman" panose="02020603050405020304" pitchFamily="18" charset="0"/>
                <a:cs typeface="Times New Roman" panose="02020603050405020304" pitchFamily="18" charset="0"/>
              </a:rPr>
              <a:t>APEDA</a:t>
            </a:r>
            <a:r>
              <a:rPr lang="en-IN" sz="2000" dirty="0">
                <a:latin typeface="Times New Roman" panose="02020603050405020304" pitchFamily="18" charset="0"/>
                <a:cs typeface="Times New Roman" panose="02020603050405020304" pitchFamily="18" charset="0"/>
              </a:rPr>
              <a:t> (processing, exports),</a:t>
            </a:r>
          </a:p>
          <a:p>
            <a:pPr lvl="1"/>
            <a:r>
              <a:rPr lang="en-IN" sz="2000" b="1" dirty="0">
                <a:latin typeface="Times New Roman" panose="02020603050405020304" pitchFamily="18" charset="0"/>
                <a:cs typeface="Times New Roman" panose="02020603050405020304" pitchFamily="18" charset="0"/>
              </a:rPr>
              <a:t>FSSAI</a:t>
            </a:r>
            <a:r>
              <a:rPr lang="en-IN" sz="2000" dirty="0">
                <a:latin typeface="Times New Roman" panose="02020603050405020304" pitchFamily="18" charset="0"/>
                <a:cs typeface="Times New Roman" panose="02020603050405020304" pitchFamily="18" charset="0"/>
              </a:rPr>
              <a:t> (standards, awareness)</a:t>
            </a:r>
          </a:p>
          <a:p>
            <a:r>
              <a:rPr lang="en-IN" sz="2000" b="1" dirty="0">
                <a:latin typeface="Times New Roman" panose="02020603050405020304" pitchFamily="18" charset="0"/>
                <a:cs typeface="Times New Roman" panose="02020603050405020304" pitchFamily="18" charset="0"/>
              </a:rPr>
              <a:t>ICAR &amp; IIMR</a:t>
            </a:r>
            <a:r>
              <a:rPr lang="en-IN" sz="2000" dirty="0">
                <a:latin typeface="Times New Roman" panose="02020603050405020304" pitchFamily="18" charset="0"/>
                <a:cs typeface="Times New Roman" panose="02020603050405020304" pitchFamily="18" charset="0"/>
              </a:rPr>
              <a:t>: R&amp;D, varietal development, </a:t>
            </a:r>
            <a:r>
              <a:rPr lang="en-IN" sz="2000" dirty="0" err="1">
                <a:latin typeface="Times New Roman" panose="02020603050405020304" pitchFamily="18" charset="0"/>
                <a:cs typeface="Times New Roman" panose="02020603050405020304" pitchFamily="18" charset="0"/>
              </a:rPr>
              <a:t>biofortification</a:t>
            </a:r>
            <a:r>
              <a:rPr lang="en-IN" sz="2000" dirty="0">
                <a:latin typeface="Times New Roman" panose="02020603050405020304" pitchFamily="18" charset="0"/>
                <a:cs typeface="Times New Roman" panose="02020603050405020304" pitchFamily="18" charset="0"/>
              </a:rPr>
              <a:t>, post-harvest tech</a:t>
            </a:r>
          </a:p>
          <a:p>
            <a:r>
              <a:rPr lang="en-IN" sz="2000" b="1" dirty="0" err="1">
                <a:latin typeface="Times New Roman" panose="02020603050405020304" pitchFamily="18" charset="0"/>
                <a:cs typeface="Times New Roman" panose="02020603050405020304" pitchFamily="18" charset="0"/>
              </a:rPr>
              <a:t>Nutrihub</a:t>
            </a:r>
            <a:r>
              <a:rPr lang="en-IN" sz="2000" dirty="0">
                <a:latin typeface="Times New Roman" panose="02020603050405020304" pitchFamily="18" charset="0"/>
                <a:cs typeface="Times New Roman" panose="02020603050405020304" pitchFamily="18" charset="0"/>
              </a:rPr>
              <a:t>: Incubated 350+ </a:t>
            </a:r>
            <a:r>
              <a:rPr lang="en-IN" sz="2000" dirty="0" err="1">
                <a:latin typeface="Times New Roman" panose="02020603050405020304" pitchFamily="18" charset="0"/>
                <a:cs typeface="Times New Roman" panose="02020603050405020304" pitchFamily="18" charset="0"/>
              </a:rPr>
              <a:t>startups</a:t>
            </a:r>
            <a:r>
              <a:rPr lang="en-IN" sz="2000" dirty="0">
                <a:latin typeface="Times New Roman" panose="02020603050405020304" pitchFamily="18" charset="0"/>
                <a:cs typeface="Times New Roman" panose="02020603050405020304" pitchFamily="18" charset="0"/>
              </a:rPr>
              <a:t>, launched 120 millet-based products</a:t>
            </a:r>
          </a:p>
          <a:p>
            <a:r>
              <a:rPr lang="en-IN" sz="2000" b="1" dirty="0">
                <a:latin typeface="Times New Roman" panose="02020603050405020304" pitchFamily="18" charset="0"/>
                <a:cs typeface="Times New Roman" panose="02020603050405020304" pitchFamily="18" charset="0"/>
              </a:rPr>
              <a:t>State Governments</a:t>
            </a:r>
            <a:r>
              <a:rPr lang="en-IN" sz="2000" dirty="0">
                <a:latin typeface="Times New Roman" panose="02020603050405020304" pitchFamily="18" charset="0"/>
                <a:cs typeface="Times New Roman" panose="02020603050405020304" pitchFamily="18" charset="0"/>
              </a:rPr>
              <a:t>: Context-sensitive missions (Odisha, Karnataka, AP)</a:t>
            </a:r>
          </a:p>
          <a:p>
            <a:r>
              <a:rPr lang="en-IN" sz="2000" b="1" dirty="0">
                <a:latin typeface="Times New Roman" panose="02020603050405020304" pitchFamily="18" charset="0"/>
                <a:cs typeface="Times New Roman" panose="02020603050405020304" pitchFamily="18" charset="0"/>
              </a:rPr>
              <a:t>Farmer Producer Organizations (FPOs)</a:t>
            </a:r>
            <a:r>
              <a:rPr lang="en-IN" sz="2000" dirty="0">
                <a:latin typeface="Times New Roman" panose="02020603050405020304" pitchFamily="18" charset="0"/>
                <a:cs typeface="Times New Roman" panose="02020603050405020304" pitchFamily="18" charset="0"/>
              </a:rPr>
              <a:t>: Aggregation, processing, and marketing</a:t>
            </a:r>
          </a:p>
          <a:p>
            <a:r>
              <a:rPr lang="en-IN" sz="2000" b="1" dirty="0">
                <a:latin typeface="Times New Roman" panose="02020603050405020304" pitchFamily="18" charset="0"/>
                <a:cs typeface="Times New Roman" panose="02020603050405020304" pitchFamily="18" charset="0"/>
              </a:rPr>
              <a:t>NGOs &amp; Civil Society (e.g., WASSAN)</a:t>
            </a:r>
            <a:r>
              <a:rPr lang="en-IN" sz="2000" dirty="0">
                <a:latin typeface="Times New Roman" panose="02020603050405020304" pitchFamily="18" charset="0"/>
                <a:cs typeface="Times New Roman" panose="02020603050405020304" pitchFamily="18" charset="0"/>
              </a:rPr>
              <a:t>: Community mobilization, grassroots revival</a:t>
            </a:r>
          </a:p>
          <a:p>
            <a:r>
              <a:rPr lang="en-IN" sz="2000" b="1" dirty="0">
                <a:latin typeface="Times New Roman" panose="02020603050405020304" pitchFamily="18" charset="0"/>
                <a:cs typeface="Times New Roman" panose="02020603050405020304" pitchFamily="18" charset="0"/>
              </a:rPr>
              <a:t>Private Sector</a:t>
            </a:r>
            <a:r>
              <a:rPr lang="en-IN" sz="2000" dirty="0">
                <a:latin typeface="Times New Roman" panose="02020603050405020304" pitchFamily="18" charset="0"/>
                <a:cs typeface="Times New Roman" panose="02020603050405020304" pitchFamily="18" charset="0"/>
              </a:rPr>
              <a:t>: </a:t>
            </a:r>
            <a:r>
              <a:rPr lang="en-IN" sz="2000" dirty="0" err="1">
                <a:latin typeface="Times New Roman" panose="02020603050405020304" pitchFamily="18" charset="0"/>
                <a:cs typeface="Times New Roman" panose="02020603050405020304" pitchFamily="18" charset="0"/>
              </a:rPr>
              <a:t>Startups</a:t>
            </a:r>
            <a:r>
              <a:rPr lang="en-IN" sz="2000" dirty="0">
                <a:latin typeface="Times New Roman" panose="02020603050405020304" pitchFamily="18" charset="0"/>
                <a:cs typeface="Times New Roman" panose="02020603050405020304" pitchFamily="18" charset="0"/>
              </a:rPr>
              <a:t> like </a:t>
            </a:r>
            <a:r>
              <a:rPr lang="en-IN" sz="2000" dirty="0" smtClean="0">
                <a:latin typeface="Times New Roman" panose="02020603050405020304" pitchFamily="18" charset="0"/>
                <a:cs typeface="Times New Roman" panose="02020603050405020304" pitchFamily="18" charset="0"/>
              </a:rPr>
              <a:t>‘</a:t>
            </a:r>
            <a:r>
              <a:rPr lang="en-IN" sz="2000" i="1" dirty="0" err="1" smtClean="0">
                <a:latin typeface="Times New Roman" panose="02020603050405020304" pitchFamily="18" charset="0"/>
                <a:cs typeface="Times New Roman" panose="02020603050405020304" pitchFamily="18" charset="0"/>
              </a:rPr>
              <a:t>Slurrp</a:t>
            </a:r>
            <a:r>
              <a:rPr lang="en-IN" sz="2000" i="1" dirty="0" smtClean="0">
                <a:latin typeface="Times New Roman" panose="02020603050405020304" pitchFamily="18" charset="0"/>
                <a:cs typeface="Times New Roman" panose="02020603050405020304" pitchFamily="18" charset="0"/>
              </a:rPr>
              <a:t> Farm’</a:t>
            </a:r>
            <a:r>
              <a:rPr lang="en-IN" sz="2000" dirty="0" smtClean="0">
                <a:latin typeface="Times New Roman" panose="02020603050405020304" pitchFamily="18" charset="0"/>
                <a:cs typeface="Times New Roman" panose="02020603050405020304" pitchFamily="18" charset="0"/>
              </a:rPr>
              <a:t> </a:t>
            </a:r>
            <a:r>
              <a:rPr lang="en-IN" sz="2000" dirty="0">
                <a:latin typeface="Times New Roman" panose="02020603050405020304" pitchFamily="18" charset="0"/>
                <a:cs typeface="Times New Roman" panose="02020603050405020304" pitchFamily="18" charset="0"/>
              </a:rPr>
              <a:t>and </a:t>
            </a:r>
            <a:r>
              <a:rPr lang="en-IN" sz="2000" dirty="0" smtClean="0">
                <a:latin typeface="Times New Roman" panose="02020603050405020304" pitchFamily="18" charset="0"/>
                <a:cs typeface="Times New Roman" panose="02020603050405020304" pitchFamily="18" charset="0"/>
              </a:rPr>
              <a:t>‘</a:t>
            </a:r>
            <a:r>
              <a:rPr lang="en-IN" sz="2000" i="1" dirty="0" smtClean="0">
                <a:latin typeface="Times New Roman" panose="02020603050405020304" pitchFamily="18" charset="0"/>
                <a:cs typeface="Times New Roman" panose="02020603050405020304" pitchFamily="18" charset="0"/>
              </a:rPr>
              <a:t>Nourish You’</a:t>
            </a:r>
            <a:r>
              <a:rPr lang="en-IN" sz="2000" dirty="0" smtClean="0">
                <a:latin typeface="Times New Roman" panose="02020603050405020304" pitchFamily="18" charset="0"/>
                <a:cs typeface="Times New Roman" panose="02020603050405020304" pitchFamily="18" charset="0"/>
              </a:rPr>
              <a:t> </a:t>
            </a:r>
            <a:r>
              <a:rPr lang="en-IN" sz="2000" dirty="0">
                <a:latin typeface="Times New Roman" panose="02020603050405020304" pitchFamily="18" charset="0"/>
                <a:cs typeface="Times New Roman" panose="02020603050405020304" pitchFamily="18" charset="0"/>
              </a:rPr>
              <a:t>shift millets to aspirational health </a:t>
            </a:r>
            <a:r>
              <a:rPr lang="en-IN" sz="2000" dirty="0" smtClean="0">
                <a:latin typeface="Times New Roman" panose="02020603050405020304" pitchFamily="18" charset="0"/>
                <a:cs typeface="Times New Roman" panose="02020603050405020304" pitchFamily="18" charset="0"/>
              </a:rPr>
              <a:t>spaces.</a:t>
            </a:r>
            <a:endParaRPr lang="en-IN" sz="2000" dirty="0">
              <a:latin typeface="Times New Roman" panose="02020603050405020304" pitchFamily="18" charset="0"/>
              <a:cs typeface="Times New Roman" panose="02020603050405020304" pitchFamily="18" charset="0"/>
            </a:endParaRPr>
          </a:p>
          <a:p>
            <a:endParaRPr lang="en-IN" dirty="0"/>
          </a:p>
        </p:txBody>
      </p:sp>
    </p:spTree>
    <p:extLst>
      <p:ext uri="{BB962C8B-B14F-4D97-AF65-F5344CB8AC3E}">
        <p14:creationId xmlns:p14="http://schemas.microsoft.com/office/powerpoint/2010/main" val="13003562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1610" y="0"/>
            <a:ext cx="11092190" cy="779646"/>
          </a:xfrm>
        </p:spPr>
        <p:txBody>
          <a:bodyPr>
            <a:normAutofit fontScale="90000"/>
          </a:bodyPr>
          <a:lstStyle/>
          <a:p>
            <a:r>
              <a:rPr lang="en-IN" sz="2800" b="1" u="sng" dirty="0" smtClean="0">
                <a:latin typeface="Times New Roman" panose="02020603050405020304" pitchFamily="18" charset="0"/>
                <a:cs typeface="Times New Roman" panose="02020603050405020304" pitchFamily="18" charset="0"/>
              </a:rPr>
              <a:t>Identified Policy Gaps and Recommendations: </a:t>
            </a:r>
            <a:r>
              <a:rPr lang="en-IN" sz="2800" u="sng" dirty="0" smtClean="0">
                <a:latin typeface="Times New Roman" panose="02020603050405020304" pitchFamily="18" charset="0"/>
                <a:cs typeface="Times New Roman" panose="02020603050405020304" pitchFamily="18" charset="0"/>
              </a:rPr>
              <a:t/>
            </a:r>
            <a:br>
              <a:rPr lang="en-IN" sz="2800" u="sng" dirty="0" smtClean="0">
                <a:latin typeface="Times New Roman" panose="02020603050405020304" pitchFamily="18" charset="0"/>
                <a:cs typeface="Times New Roman" panose="02020603050405020304" pitchFamily="18" charset="0"/>
              </a:rPr>
            </a:br>
            <a:endParaRPr lang="en-IN" sz="2800" u="sng" dirty="0"/>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1525626921"/>
              </p:ext>
            </p:extLst>
          </p:nvPr>
        </p:nvGraphicFramePr>
        <p:xfrm>
          <a:off x="279133" y="505600"/>
          <a:ext cx="11627318" cy="6215876"/>
        </p:xfrm>
        <a:graphic>
          <a:graphicData uri="http://schemas.openxmlformats.org/drawingml/2006/table">
            <a:tbl>
              <a:tblPr firstRow="1" firstCol="1" bandRow="1">
                <a:tableStyleId>{5C22544A-7EE6-4342-B048-85BDC9FD1C3A}</a:tableStyleId>
              </a:tblPr>
              <a:tblGrid>
                <a:gridCol w="3573585"/>
                <a:gridCol w="3949957"/>
                <a:gridCol w="4103776"/>
              </a:tblGrid>
              <a:tr h="461951">
                <a:tc>
                  <a:txBody>
                    <a:bodyPr/>
                    <a:lstStyle/>
                    <a:p>
                      <a:pPr>
                        <a:lnSpc>
                          <a:spcPct val="107000"/>
                        </a:lnSpc>
                        <a:spcAft>
                          <a:spcPts val="800"/>
                        </a:spcAft>
                      </a:pPr>
                      <a:r>
                        <a:rPr lang="en-IN" sz="1800" dirty="0">
                          <a:effectLst/>
                          <a:latin typeface="Times New Roman" panose="02020603050405020304" pitchFamily="18" charset="0"/>
                          <a:cs typeface="Times New Roman" panose="02020603050405020304" pitchFamily="18" charset="0"/>
                        </a:rPr>
                        <a:t>Policy Gap Identified</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2880" marR="52880" marT="0" marB="0"/>
                </a:tc>
                <a:tc>
                  <a:txBody>
                    <a:bodyPr/>
                    <a:lstStyle/>
                    <a:p>
                      <a:pPr>
                        <a:lnSpc>
                          <a:spcPct val="107000"/>
                        </a:lnSpc>
                        <a:spcAft>
                          <a:spcPts val="800"/>
                        </a:spcAft>
                      </a:pPr>
                      <a:r>
                        <a:rPr lang="en-IN" sz="1800" dirty="0">
                          <a:effectLst/>
                          <a:latin typeface="Times New Roman" panose="02020603050405020304" pitchFamily="18" charset="0"/>
                          <a:cs typeface="Times New Roman" panose="02020603050405020304" pitchFamily="18" charset="0"/>
                        </a:rPr>
                        <a:t>Recommendation</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2880" marR="52880" marT="0" marB="0"/>
                </a:tc>
                <a:tc>
                  <a:txBody>
                    <a:bodyPr/>
                    <a:lstStyle/>
                    <a:p>
                      <a:pPr>
                        <a:lnSpc>
                          <a:spcPct val="107000"/>
                        </a:lnSpc>
                        <a:spcAft>
                          <a:spcPts val="800"/>
                        </a:spcAft>
                      </a:pPr>
                      <a:r>
                        <a:rPr lang="en-IN" sz="1600" dirty="0">
                          <a:effectLst/>
                          <a:latin typeface="Times New Roman" panose="02020603050405020304" pitchFamily="18" charset="0"/>
                          <a:cs typeface="Times New Roman" panose="02020603050405020304" pitchFamily="18" charset="0"/>
                        </a:rPr>
                        <a:t>Target Stakeholders</a:t>
                      </a:r>
                      <a:endParaRPr lang="en-IN"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2880" marR="52880" marT="0" marB="0"/>
                </a:tc>
              </a:tr>
              <a:tr h="1353865">
                <a:tc>
                  <a:txBody>
                    <a:bodyPr/>
                    <a:lstStyle/>
                    <a:p>
                      <a:pPr algn="ctr">
                        <a:lnSpc>
                          <a:spcPct val="107000"/>
                        </a:lnSpc>
                        <a:spcAft>
                          <a:spcPts val="800"/>
                        </a:spcAft>
                      </a:pPr>
                      <a:r>
                        <a:rPr lang="en-IN" sz="1800" dirty="0">
                          <a:effectLst/>
                          <a:latin typeface="Times New Roman" panose="02020603050405020304" pitchFamily="18" charset="0"/>
                          <a:cs typeface="Times New Roman" panose="02020603050405020304" pitchFamily="18" charset="0"/>
                        </a:rPr>
                        <a:t>Limited procurement of millets under PDS despite inclusion in NFSA</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2880" marR="52880" marT="0" marB="0"/>
                </a:tc>
                <a:tc>
                  <a:txBody>
                    <a:bodyPr/>
                    <a:lstStyle/>
                    <a:p>
                      <a:pPr>
                        <a:lnSpc>
                          <a:spcPct val="107000"/>
                        </a:lnSpc>
                        <a:spcAft>
                          <a:spcPts val="800"/>
                        </a:spcAft>
                      </a:pPr>
                      <a:r>
                        <a:rPr lang="en-IN" sz="1600" dirty="0">
                          <a:effectLst/>
                          <a:latin typeface="Times New Roman" panose="02020603050405020304" pitchFamily="18" charset="0"/>
                          <a:cs typeface="Times New Roman" panose="02020603050405020304" pitchFamily="18" charset="0"/>
                        </a:rPr>
                        <a:t>Expand and enforce procurement mandates for millets at both central and state levels; incentivize states through fiscal support for decentralized procurement.</a:t>
                      </a:r>
                      <a:endParaRPr lang="en-IN"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2880" marR="52880" marT="0" marB="0"/>
                </a:tc>
                <a:tc>
                  <a:txBody>
                    <a:bodyPr/>
                    <a:lstStyle/>
                    <a:p>
                      <a:pPr>
                        <a:lnSpc>
                          <a:spcPct val="107000"/>
                        </a:lnSpc>
                        <a:spcAft>
                          <a:spcPts val="800"/>
                        </a:spcAft>
                      </a:pPr>
                      <a:r>
                        <a:rPr lang="en-IN" sz="1600" dirty="0" err="1">
                          <a:effectLst/>
                          <a:latin typeface="Times New Roman" panose="02020603050405020304" pitchFamily="18" charset="0"/>
                          <a:cs typeface="Times New Roman" panose="02020603050405020304" pitchFamily="18" charset="0"/>
                        </a:rPr>
                        <a:t>MoCAFPD</a:t>
                      </a:r>
                      <a:r>
                        <a:rPr lang="en-IN" sz="1600" dirty="0">
                          <a:effectLst/>
                          <a:latin typeface="Times New Roman" panose="02020603050405020304" pitchFamily="18" charset="0"/>
                          <a:cs typeface="Times New Roman" panose="02020603050405020304" pitchFamily="18" charset="0"/>
                        </a:rPr>
                        <a:t>( Ministry of Consumer Affairs, Food and Public Distribution), State Civil Supplies Departments.</a:t>
                      </a:r>
                      <a:endParaRPr lang="en-IN"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2880" marR="52880" marT="0" marB="0"/>
                </a:tc>
              </a:tr>
              <a:tr h="846165">
                <a:tc>
                  <a:txBody>
                    <a:bodyPr/>
                    <a:lstStyle/>
                    <a:p>
                      <a:pPr>
                        <a:lnSpc>
                          <a:spcPct val="107000"/>
                        </a:lnSpc>
                        <a:spcAft>
                          <a:spcPts val="800"/>
                        </a:spcAft>
                      </a:pPr>
                      <a:r>
                        <a:rPr lang="en-IN" sz="1600" dirty="0">
                          <a:effectLst/>
                          <a:latin typeface="Times New Roman" panose="02020603050405020304" pitchFamily="18" charset="0"/>
                          <a:cs typeface="Times New Roman" panose="02020603050405020304" pitchFamily="18" charset="0"/>
                        </a:rPr>
                        <a:t>Inadequate processing infrastructure, especially in rural/tribal areas</a:t>
                      </a:r>
                      <a:endParaRPr lang="en-IN"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2880" marR="52880" marT="0" marB="0"/>
                </a:tc>
                <a:tc>
                  <a:txBody>
                    <a:bodyPr/>
                    <a:lstStyle/>
                    <a:p>
                      <a:pPr>
                        <a:lnSpc>
                          <a:spcPct val="107000"/>
                        </a:lnSpc>
                        <a:spcAft>
                          <a:spcPts val="800"/>
                        </a:spcAft>
                      </a:pPr>
                      <a:r>
                        <a:rPr lang="en-IN" sz="1600" dirty="0">
                          <a:effectLst/>
                          <a:latin typeface="Times New Roman" panose="02020603050405020304" pitchFamily="18" charset="0"/>
                          <a:cs typeface="Times New Roman" panose="02020603050405020304" pitchFamily="18" charset="0"/>
                        </a:rPr>
                        <a:t>Establish decentralized millet processing units and common facility </a:t>
                      </a:r>
                      <a:r>
                        <a:rPr lang="en-IN" sz="1600" dirty="0" err="1">
                          <a:effectLst/>
                          <a:latin typeface="Times New Roman" panose="02020603050405020304" pitchFamily="18" charset="0"/>
                          <a:cs typeface="Times New Roman" panose="02020603050405020304" pitchFamily="18" charset="0"/>
                        </a:rPr>
                        <a:t>centers</a:t>
                      </a:r>
                      <a:r>
                        <a:rPr lang="en-IN" sz="1600" dirty="0">
                          <a:effectLst/>
                          <a:latin typeface="Times New Roman" panose="02020603050405020304" pitchFamily="18" charset="0"/>
                          <a:cs typeface="Times New Roman" panose="02020603050405020304" pitchFamily="18" charset="0"/>
                        </a:rPr>
                        <a:t> with SHG/FPO ownership</a:t>
                      </a:r>
                      <a:endParaRPr lang="en-IN"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2880" marR="52880" marT="0" marB="0"/>
                </a:tc>
                <a:tc>
                  <a:txBody>
                    <a:bodyPr/>
                    <a:lstStyle/>
                    <a:p>
                      <a:pPr>
                        <a:lnSpc>
                          <a:spcPct val="107000"/>
                        </a:lnSpc>
                        <a:spcAft>
                          <a:spcPts val="800"/>
                        </a:spcAft>
                      </a:pPr>
                      <a:r>
                        <a:rPr lang="en-IN" sz="1600" dirty="0" err="1">
                          <a:effectLst/>
                          <a:latin typeface="Times New Roman" panose="02020603050405020304" pitchFamily="18" charset="0"/>
                          <a:cs typeface="Times New Roman" panose="02020603050405020304" pitchFamily="18" charset="0"/>
                        </a:rPr>
                        <a:t>MoRD</a:t>
                      </a:r>
                      <a:r>
                        <a:rPr lang="en-IN" sz="1600" dirty="0">
                          <a:effectLst/>
                          <a:latin typeface="Times New Roman" panose="02020603050405020304" pitchFamily="18" charset="0"/>
                          <a:cs typeface="Times New Roman" panose="02020603050405020304" pitchFamily="18" charset="0"/>
                        </a:rPr>
                        <a:t>, State Rural Livelihood Missions, NABARD, MSME Ministry.</a:t>
                      </a:r>
                      <a:endParaRPr lang="en-IN"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2880" marR="52880" marT="0" marB="0"/>
                </a:tc>
              </a:tr>
              <a:tr h="1184632">
                <a:tc>
                  <a:txBody>
                    <a:bodyPr/>
                    <a:lstStyle/>
                    <a:p>
                      <a:pPr>
                        <a:lnSpc>
                          <a:spcPct val="107000"/>
                        </a:lnSpc>
                        <a:spcAft>
                          <a:spcPts val="800"/>
                        </a:spcAft>
                      </a:pPr>
                      <a:r>
                        <a:rPr lang="en-IN" sz="1600" dirty="0">
                          <a:effectLst/>
                          <a:latin typeface="Times New Roman" panose="02020603050405020304" pitchFamily="18" charset="0"/>
                          <a:cs typeface="Times New Roman" panose="02020603050405020304" pitchFamily="18" charset="0"/>
                        </a:rPr>
                        <a:t>Low consumer awareness and cultural stigma toward millets</a:t>
                      </a:r>
                      <a:endParaRPr lang="en-IN"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2880" marR="52880" marT="0" marB="0" anchor="ctr"/>
                </a:tc>
                <a:tc>
                  <a:txBody>
                    <a:bodyPr/>
                    <a:lstStyle/>
                    <a:p>
                      <a:pPr>
                        <a:lnSpc>
                          <a:spcPct val="107000"/>
                        </a:lnSpc>
                        <a:spcAft>
                          <a:spcPts val="800"/>
                        </a:spcAft>
                      </a:pPr>
                      <a:r>
                        <a:rPr lang="en-IN" sz="1600" dirty="0">
                          <a:effectLst/>
                          <a:latin typeface="Times New Roman" panose="02020603050405020304" pitchFamily="18" charset="0"/>
                          <a:cs typeface="Times New Roman" panose="02020603050405020304" pitchFamily="18" charset="0"/>
                        </a:rPr>
                        <a:t>Launch national behaviour change campaigns and millet recipe contests; promote millet-based meals in schools, hospitals, and corporate canteens</a:t>
                      </a:r>
                      <a:endParaRPr lang="en-IN"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2880" marR="52880" marT="0" marB="0" anchor="ctr"/>
                </a:tc>
                <a:tc>
                  <a:txBody>
                    <a:bodyPr/>
                    <a:lstStyle/>
                    <a:p>
                      <a:pPr>
                        <a:lnSpc>
                          <a:spcPct val="107000"/>
                        </a:lnSpc>
                        <a:spcAft>
                          <a:spcPts val="800"/>
                        </a:spcAft>
                      </a:pPr>
                      <a:r>
                        <a:rPr lang="en-IN" sz="1600" dirty="0" err="1" smtClean="0">
                          <a:effectLst/>
                          <a:latin typeface="Times New Roman" panose="02020603050405020304" pitchFamily="18" charset="0"/>
                          <a:cs typeface="Times New Roman" panose="02020603050405020304" pitchFamily="18" charset="0"/>
                        </a:rPr>
                        <a:t>MoWCD</a:t>
                      </a:r>
                      <a:r>
                        <a:rPr lang="en-IN" sz="1600" dirty="0" smtClean="0">
                          <a:effectLst/>
                          <a:latin typeface="Times New Roman" panose="02020603050405020304" pitchFamily="18" charset="0"/>
                          <a:cs typeface="Times New Roman" panose="02020603050405020304" pitchFamily="18" charset="0"/>
                        </a:rPr>
                        <a:t>, </a:t>
                      </a:r>
                      <a:r>
                        <a:rPr lang="en-IN" sz="1600" dirty="0" err="1" smtClean="0">
                          <a:effectLst/>
                          <a:latin typeface="Times New Roman" panose="02020603050405020304" pitchFamily="18" charset="0"/>
                          <a:cs typeface="Times New Roman" panose="02020603050405020304" pitchFamily="18" charset="0"/>
                        </a:rPr>
                        <a:t>MoHFW</a:t>
                      </a:r>
                      <a:r>
                        <a:rPr lang="en-IN" sz="1600" dirty="0" smtClean="0">
                          <a:effectLst/>
                          <a:latin typeface="Times New Roman" panose="02020603050405020304" pitchFamily="18" charset="0"/>
                          <a:cs typeface="Times New Roman" panose="02020603050405020304" pitchFamily="18" charset="0"/>
                        </a:rPr>
                        <a:t>, </a:t>
                      </a:r>
                      <a:r>
                        <a:rPr lang="en-IN" sz="1600" dirty="0" err="1" smtClean="0">
                          <a:effectLst/>
                          <a:latin typeface="Times New Roman" panose="02020603050405020304" pitchFamily="18" charset="0"/>
                          <a:cs typeface="Times New Roman" panose="02020603050405020304" pitchFamily="18" charset="0"/>
                        </a:rPr>
                        <a:t>MoE</a:t>
                      </a:r>
                      <a:r>
                        <a:rPr lang="en-IN" sz="1600" baseline="0" dirty="0" smtClean="0">
                          <a:effectLst/>
                          <a:latin typeface="Times New Roman" panose="02020603050405020304" pitchFamily="18" charset="0"/>
                          <a:cs typeface="Times New Roman" panose="02020603050405020304" pitchFamily="18" charset="0"/>
                        </a:rPr>
                        <a:t> </a:t>
                      </a:r>
                      <a:endParaRPr lang="en-IN"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2880" marR="52880" marT="0" marB="0" anchor="ctr"/>
                </a:tc>
              </a:tr>
              <a:tr h="846165">
                <a:tc>
                  <a:txBody>
                    <a:bodyPr/>
                    <a:lstStyle/>
                    <a:p>
                      <a:pPr>
                        <a:lnSpc>
                          <a:spcPct val="107000"/>
                        </a:lnSpc>
                        <a:spcAft>
                          <a:spcPts val="800"/>
                        </a:spcAft>
                      </a:pPr>
                      <a:r>
                        <a:rPr lang="en-IN" sz="1600" dirty="0">
                          <a:effectLst/>
                          <a:latin typeface="Times New Roman" panose="02020603050405020304" pitchFamily="18" charset="0"/>
                          <a:cs typeface="Times New Roman" panose="02020603050405020304" pitchFamily="18" charset="0"/>
                        </a:rPr>
                        <a:t>Insufficient R&amp;D investment in high-yielding and climate-resilient millet varieties</a:t>
                      </a:r>
                      <a:endParaRPr lang="en-IN"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2880" marR="52880" marT="0" marB="0" anchor="ctr"/>
                </a:tc>
                <a:tc>
                  <a:txBody>
                    <a:bodyPr/>
                    <a:lstStyle/>
                    <a:p>
                      <a:pPr>
                        <a:lnSpc>
                          <a:spcPct val="107000"/>
                        </a:lnSpc>
                        <a:spcAft>
                          <a:spcPts val="800"/>
                        </a:spcAft>
                      </a:pPr>
                      <a:r>
                        <a:rPr lang="en-IN" sz="1600" dirty="0">
                          <a:effectLst/>
                          <a:latin typeface="Times New Roman" panose="02020603050405020304" pitchFamily="18" charset="0"/>
                          <a:cs typeface="Times New Roman" panose="02020603050405020304" pitchFamily="18" charset="0"/>
                        </a:rPr>
                        <a:t>Strengthen funding for varietal development and </a:t>
                      </a:r>
                      <a:r>
                        <a:rPr lang="en-IN" sz="1600" dirty="0" smtClean="0">
                          <a:effectLst/>
                          <a:latin typeface="Times New Roman" panose="02020603050405020304" pitchFamily="18" charset="0"/>
                          <a:cs typeface="Times New Roman" panose="02020603050405020304" pitchFamily="18" charset="0"/>
                        </a:rPr>
                        <a:t>bio fortification </a:t>
                      </a:r>
                      <a:r>
                        <a:rPr lang="en-IN" sz="1600" dirty="0">
                          <a:effectLst/>
                          <a:latin typeface="Times New Roman" panose="02020603050405020304" pitchFamily="18" charset="0"/>
                          <a:cs typeface="Times New Roman" panose="02020603050405020304" pitchFamily="18" charset="0"/>
                        </a:rPr>
                        <a:t>through ICAR and State Agricultural Universities</a:t>
                      </a:r>
                      <a:endParaRPr lang="en-IN"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2880" marR="52880" marT="0" marB="0" anchor="ctr"/>
                </a:tc>
                <a:tc>
                  <a:txBody>
                    <a:bodyPr/>
                    <a:lstStyle/>
                    <a:p>
                      <a:pPr>
                        <a:lnSpc>
                          <a:spcPct val="107000"/>
                        </a:lnSpc>
                        <a:spcAft>
                          <a:spcPts val="800"/>
                        </a:spcAft>
                      </a:pPr>
                      <a:r>
                        <a:rPr lang="en-IN" sz="1600" dirty="0">
                          <a:effectLst/>
                          <a:latin typeface="Times New Roman" panose="02020603050405020304" pitchFamily="18" charset="0"/>
                          <a:cs typeface="Times New Roman" panose="02020603050405020304" pitchFamily="18" charset="0"/>
                        </a:rPr>
                        <a:t>ICAR, IIMR, State Agriculture Departments</a:t>
                      </a:r>
                      <a:endParaRPr lang="en-IN"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2880" marR="52880" marT="0" marB="0" anchor="ctr"/>
                </a:tc>
              </a:tr>
              <a:tr h="1523098">
                <a:tc>
                  <a:txBody>
                    <a:bodyPr/>
                    <a:lstStyle/>
                    <a:p>
                      <a:pPr>
                        <a:lnSpc>
                          <a:spcPct val="107000"/>
                        </a:lnSpc>
                        <a:spcAft>
                          <a:spcPts val="800"/>
                        </a:spcAft>
                      </a:pPr>
                      <a:r>
                        <a:rPr lang="en-IN" sz="1600" dirty="0">
                          <a:effectLst/>
                          <a:latin typeface="Times New Roman" panose="02020603050405020304" pitchFamily="18" charset="0"/>
                          <a:cs typeface="Times New Roman" panose="02020603050405020304" pitchFamily="18" charset="0"/>
                        </a:rPr>
                        <a:t>Poor market linkages and lack of value chain integration</a:t>
                      </a:r>
                      <a:endParaRPr lang="en-IN"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2880" marR="52880" marT="0" marB="0" anchor="ctr"/>
                </a:tc>
                <a:tc>
                  <a:txBody>
                    <a:bodyPr/>
                    <a:lstStyle/>
                    <a:p>
                      <a:pPr>
                        <a:lnSpc>
                          <a:spcPct val="107000"/>
                        </a:lnSpc>
                        <a:spcAft>
                          <a:spcPts val="800"/>
                        </a:spcAft>
                      </a:pPr>
                      <a:r>
                        <a:rPr lang="en-IN" sz="1600" dirty="0">
                          <a:effectLst/>
                          <a:latin typeface="Times New Roman" panose="02020603050405020304" pitchFamily="18" charset="0"/>
                          <a:cs typeface="Times New Roman" panose="02020603050405020304" pitchFamily="18" charset="0"/>
                        </a:rPr>
                        <a:t>Support millet FPOs with credit, capacity-building, and direct market access; promote contract farming and private sector linkages. Mandate millet products in e-commerce, school canteens, and supermarkets</a:t>
                      </a:r>
                      <a:r>
                        <a:rPr lang="en-IN" sz="900" dirty="0">
                          <a:effectLst/>
                        </a:rPr>
                        <a:t>.</a:t>
                      </a:r>
                      <a:endParaRPr lang="en-IN"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2880" marR="52880" marT="0" marB="0" anchor="ctr"/>
                </a:tc>
                <a:tc>
                  <a:txBody>
                    <a:bodyPr/>
                    <a:lstStyle/>
                    <a:p>
                      <a:pPr>
                        <a:lnSpc>
                          <a:spcPct val="107000"/>
                        </a:lnSpc>
                        <a:spcAft>
                          <a:spcPts val="800"/>
                        </a:spcAft>
                      </a:pPr>
                      <a:r>
                        <a:rPr lang="en-IN" sz="1600" dirty="0">
                          <a:effectLst/>
                          <a:latin typeface="Times New Roman" panose="02020603050405020304" pitchFamily="18" charset="0"/>
                          <a:cs typeface="Times New Roman" panose="02020603050405020304" pitchFamily="18" charset="0"/>
                        </a:rPr>
                        <a:t>SFAC(Small Farmers’ Agribusiness Consortium), APEDA, </a:t>
                      </a:r>
                      <a:r>
                        <a:rPr lang="en-IN" sz="1600" dirty="0" err="1">
                          <a:effectLst/>
                          <a:latin typeface="Times New Roman" panose="02020603050405020304" pitchFamily="18" charset="0"/>
                          <a:cs typeface="Times New Roman" panose="02020603050405020304" pitchFamily="18" charset="0"/>
                        </a:rPr>
                        <a:t>MoA&amp;FW</a:t>
                      </a:r>
                      <a:r>
                        <a:rPr lang="en-IN" sz="1600" dirty="0">
                          <a:effectLst/>
                          <a:latin typeface="Times New Roman" panose="02020603050405020304" pitchFamily="18" charset="0"/>
                          <a:cs typeface="Times New Roman" panose="02020603050405020304" pitchFamily="18" charset="0"/>
                        </a:rPr>
                        <a:t>, State Agriculture Marketing Boards</a:t>
                      </a:r>
                      <a:endParaRPr lang="en-IN"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2880" marR="52880" marT="0" marB="0" anchor="ctr"/>
                </a:tc>
              </a:tr>
            </a:tbl>
          </a:graphicData>
        </a:graphic>
      </p:graphicFrame>
      <p:sp>
        <p:nvSpPr>
          <p:cNvPr id="5" name="Slide Number Placeholder 4"/>
          <p:cNvSpPr>
            <a:spLocks noGrp="1"/>
          </p:cNvSpPr>
          <p:nvPr>
            <p:ph type="sldNum" sz="quarter" idx="12"/>
          </p:nvPr>
        </p:nvSpPr>
        <p:spPr/>
        <p:txBody>
          <a:bodyPr/>
          <a:lstStyle/>
          <a:p>
            <a:fld id="{26AD20E6-394B-4DF0-96A5-9647FF39C943}" type="slidenum">
              <a:rPr lang="en-IN" smtClean="0"/>
              <a:t>21</a:t>
            </a:fld>
            <a:endParaRPr lang="en-IN"/>
          </a:p>
        </p:txBody>
      </p:sp>
      <p:sp>
        <p:nvSpPr>
          <p:cNvPr id="9" name="Rectangle 2"/>
          <p:cNvSpPr>
            <a:spLocks noChangeArrowheads="1"/>
          </p:cNvSpPr>
          <p:nvPr/>
        </p:nvSpPr>
        <p:spPr bwMode="auto">
          <a:xfrm>
            <a:off x="0" y="-48399"/>
            <a:ext cx="261610"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 </a:t>
            </a:r>
            <a:endParaRPr kumimoji="0" lang="en-US" sz="8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1611059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26AD20E6-394B-4DF0-96A5-9647FF39C943}" type="slidenum">
              <a:rPr lang="en-IN" smtClean="0"/>
              <a:t>22</a:t>
            </a:fld>
            <a:endParaRPr lang="en-IN"/>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4049671237"/>
              </p:ext>
            </p:extLst>
          </p:nvPr>
        </p:nvGraphicFramePr>
        <p:xfrm>
          <a:off x="231006" y="69850"/>
          <a:ext cx="11685069" cy="5994111"/>
        </p:xfrm>
        <a:graphic>
          <a:graphicData uri="http://schemas.openxmlformats.org/drawingml/2006/table">
            <a:tbl>
              <a:tblPr firstRow="1" firstCol="1" bandRow="1">
                <a:tableStyleId>{5C22544A-7EE6-4342-B048-85BDC9FD1C3A}</a:tableStyleId>
              </a:tblPr>
              <a:tblGrid>
                <a:gridCol w="4013891"/>
                <a:gridCol w="3762332"/>
                <a:gridCol w="3908846"/>
              </a:tblGrid>
              <a:tr h="881487">
                <a:tc>
                  <a:txBody>
                    <a:bodyPr/>
                    <a:lstStyle/>
                    <a:p>
                      <a:pPr>
                        <a:lnSpc>
                          <a:spcPct val="107000"/>
                        </a:lnSpc>
                        <a:spcAft>
                          <a:spcPts val="800"/>
                        </a:spcAft>
                      </a:pPr>
                      <a:r>
                        <a:rPr lang="en-IN" sz="1600" dirty="0">
                          <a:effectLst/>
                          <a:latin typeface="Times New Roman" panose="02020603050405020304" pitchFamily="18" charset="0"/>
                          <a:cs typeface="Times New Roman" panose="02020603050405020304" pitchFamily="18" charset="0"/>
                        </a:rPr>
                        <a:t>Limited urban market access and shelf-stable millet products</a:t>
                      </a:r>
                      <a:endParaRPr lang="en-IN"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1176" marR="61176" marT="0" marB="0" anchor="ctr"/>
                </a:tc>
                <a:tc>
                  <a:txBody>
                    <a:bodyPr/>
                    <a:lstStyle/>
                    <a:p>
                      <a:pPr>
                        <a:lnSpc>
                          <a:spcPct val="107000"/>
                        </a:lnSpc>
                        <a:spcAft>
                          <a:spcPts val="800"/>
                        </a:spcAft>
                      </a:pPr>
                      <a:r>
                        <a:rPr lang="en-IN" sz="1600" dirty="0">
                          <a:effectLst/>
                          <a:latin typeface="Times New Roman" panose="02020603050405020304" pitchFamily="18" charset="0"/>
                          <a:cs typeface="Times New Roman" panose="02020603050405020304" pitchFamily="18" charset="0"/>
                        </a:rPr>
                        <a:t>Incentivize </a:t>
                      </a:r>
                      <a:r>
                        <a:rPr lang="en-IN" sz="1600" dirty="0" smtClean="0">
                          <a:effectLst/>
                          <a:latin typeface="Times New Roman" panose="02020603050405020304" pitchFamily="18" charset="0"/>
                          <a:cs typeface="Times New Roman" panose="02020603050405020304" pitchFamily="18" charset="0"/>
                        </a:rPr>
                        <a:t>start-ups </a:t>
                      </a:r>
                      <a:r>
                        <a:rPr lang="en-IN" sz="1600" dirty="0">
                          <a:effectLst/>
                          <a:latin typeface="Times New Roman" panose="02020603050405020304" pitchFamily="18" charset="0"/>
                          <a:cs typeface="Times New Roman" panose="02020603050405020304" pitchFamily="18" charset="0"/>
                        </a:rPr>
                        <a:t>under PLISMBP; develop millet-based RTE/RTC products using modern packaging technologies</a:t>
                      </a:r>
                      <a:r>
                        <a:rPr lang="en-IN" sz="1100" dirty="0">
                          <a:effectLst/>
                        </a:rPr>
                        <a:t>.</a:t>
                      </a:r>
                      <a:endParaRPr lang="en-IN"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176" marR="61176" marT="0" marB="0" anchor="ctr"/>
                </a:tc>
                <a:tc>
                  <a:txBody>
                    <a:bodyPr/>
                    <a:lstStyle/>
                    <a:p>
                      <a:pPr>
                        <a:lnSpc>
                          <a:spcPct val="107000"/>
                        </a:lnSpc>
                        <a:spcAft>
                          <a:spcPts val="800"/>
                        </a:spcAft>
                      </a:pPr>
                      <a:r>
                        <a:rPr lang="en-IN" sz="1000">
                          <a:effectLst/>
                        </a:rPr>
                        <a:t>MoFPI, Nutrihub, Startup India, State Innovation Councils</a:t>
                      </a:r>
                      <a:endParaRPr lang="en-IN" sz="1000">
                        <a:effectLst/>
                        <a:latin typeface="Calibri" panose="020F0502020204030204" pitchFamily="34" charset="0"/>
                        <a:ea typeface="Calibri" panose="020F0502020204030204" pitchFamily="34" charset="0"/>
                        <a:cs typeface="Times New Roman" panose="02020603050405020304" pitchFamily="18" charset="0"/>
                      </a:endParaRPr>
                    </a:p>
                  </a:txBody>
                  <a:tcPr marL="61176" marR="61176" marT="0" marB="0" anchor="ctr"/>
                </a:tc>
              </a:tr>
              <a:tr h="2115569">
                <a:tc>
                  <a:txBody>
                    <a:bodyPr/>
                    <a:lstStyle/>
                    <a:p>
                      <a:pPr>
                        <a:lnSpc>
                          <a:spcPct val="107000"/>
                        </a:lnSpc>
                        <a:spcAft>
                          <a:spcPts val="800"/>
                        </a:spcAft>
                      </a:pPr>
                      <a:r>
                        <a:rPr lang="en-IN" sz="1800" dirty="0">
                          <a:effectLst/>
                          <a:latin typeface="Times New Roman" panose="02020603050405020304" pitchFamily="18" charset="0"/>
                          <a:cs typeface="Times New Roman" panose="02020603050405020304" pitchFamily="18" charset="0"/>
                        </a:rPr>
                        <a:t>Fragmented inter-ministerial coordination</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1176" marR="61176" marT="0" marB="0" anchor="ctr"/>
                </a:tc>
                <a:tc>
                  <a:txBody>
                    <a:bodyPr/>
                    <a:lstStyle/>
                    <a:p>
                      <a:pPr>
                        <a:lnSpc>
                          <a:spcPct val="107000"/>
                        </a:lnSpc>
                        <a:spcAft>
                          <a:spcPts val="800"/>
                        </a:spcAft>
                      </a:pPr>
                      <a:r>
                        <a:rPr lang="en-IN" sz="1600" dirty="0">
                          <a:effectLst/>
                          <a:latin typeface="Times New Roman" panose="02020603050405020304" pitchFamily="18" charset="0"/>
                          <a:cs typeface="Times New Roman" panose="02020603050405020304" pitchFamily="18" charset="0"/>
                        </a:rPr>
                        <a:t>Create a National Millet Coordination Taskforce to ensure convergence across agriculture, nutrition, commerce, and education sectors Create a National Millet Coordination Taskforce to ensure convergence across agriculture, nutrition, commerce, and education </a:t>
                      </a:r>
                      <a:r>
                        <a:rPr lang="en-IN" sz="1600" dirty="0" smtClean="0">
                          <a:effectLst/>
                          <a:latin typeface="Times New Roman" panose="02020603050405020304" pitchFamily="18" charset="0"/>
                          <a:cs typeface="Times New Roman" panose="02020603050405020304" pitchFamily="18" charset="0"/>
                        </a:rPr>
                        <a:t>sectors.</a:t>
                      </a:r>
                      <a:endParaRPr lang="en-IN"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1176" marR="61176" marT="0" marB="0" anchor="ctr"/>
                </a:tc>
                <a:tc>
                  <a:txBody>
                    <a:bodyPr/>
                    <a:lstStyle/>
                    <a:p>
                      <a:pPr>
                        <a:lnSpc>
                          <a:spcPct val="107000"/>
                        </a:lnSpc>
                        <a:spcAft>
                          <a:spcPts val="800"/>
                        </a:spcAft>
                      </a:pPr>
                      <a:r>
                        <a:rPr lang="en-IN" sz="1600" dirty="0">
                          <a:effectLst/>
                          <a:latin typeface="Times New Roman" panose="02020603050405020304" pitchFamily="18" charset="0"/>
                          <a:cs typeface="Times New Roman" panose="02020603050405020304" pitchFamily="18" charset="0"/>
                        </a:rPr>
                        <a:t>NITI </a:t>
                      </a:r>
                      <a:r>
                        <a:rPr lang="en-IN" sz="1600" dirty="0" err="1">
                          <a:effectLst/>
                          <a:latin typeface="Times New Roman" panose="02020603050405020304" pitchFamily="18" charset="0"/>
                          <a:cs typeface="Times New Roman" panose="02020603050405020304" pitchFamily="18" charset="0"/>
                        </a:rPr>
                        <a:t>Aayog</a:t>
                      </a:r>
                      <a:r>
                        <a:rPr lang="en-IN" sz="1600" dirty="0">
                          <a:effectLst/>
                          <a:latin typeface="Times New Roman" panose="02020603050405020304" pitchFamily="18" charset="0"/>
                          <a:cs typeface="Times New Roman" panose="02020603050405020304" pitchFamily="18" charset="0"/>
                        </a:rPr>
                        <a:t>, </a:t>
                      </a:r>
                      <a:r>
                        <a:rPr lang="en-IN" sz="1600" dirty="0" err="1">
                          <a:effectLst/>
                          <a:latin typeface="Times New Roman" panose="02020603050405020304" pitchFamily="18" charset="0"/>
                          <a:cs typeface="Times New Roman" panose="02020603050405020304" pitchFamily="18" charset="0"/>
                        </a:rPr>
                        <a:t>MoA&amp;FW</a:t>
                      </a:r>
                      <a:r>
                        <a:rPr lang="en-IN" sz="1600" dirty="0">
                          <a:effectLst/>
                          <a:latin typeface="Times New Roman" panose="02020603050405020304" pitchFamily="18" charset="0"/>
                          <a:cs typeface="Times New Roman" panose="02020603050405020304" pitchFamily="18" charset="0"/>
                        </a:rPr>
                        <a:t>, </a:t>
                      </a:r>
                      <a:r>
                        <a:rPr lang="en-IN" sz="1600" dirty="0" err="1">
                          <a:effectLst/>
                          <a:latin typeface="Times New Roman" panose="02020603050405020304" pitchFamily="18" charset="0"/>
                          <a:cs typeface="Times New Roman" panose="02020603050405020304" pitchFamily="18" charset="0"/>
                        </a:rPr>
                        <a:t>MoHFW</a:t>
                      </a:r>
                      <a:r>
                        <a:rPr lang="en-IN" sz="1600" dirty="0">
                          <a:effectLst/>
                          <a:latin typeface="Times New Roman" panose="02020603050405020304" pitchFamily="18" charset="0"/>
                          <a:cs typeface="Times New Roman" panose="02020603050405020304" pitchFamily="18" charset="0"/>
                        </a:rPr>
                        <a:t>, </a:t>
                      </a:r>
                      <a:r>
                        <a:rPr lang="en-IN" sz="1600" dirty="0" err="1">
                          <a:effectLst/>
                          <a:latin typeface="Times New Roman" panose="02020603050405020304" pitchFamily="18" charset="0"/>
                          <a:cs typeface="Times New Roman" panose="02020603050405020304" pitchFamily="18" charset="0"/>
                        </a:rPr>
                        <a:t>MoFPI</a:t>
                      </a:r>
                      <a:r>
                        <a:rPr lang="en-IN" sz="1600" dirty="0">
                          <a:effectLst/>
                          <a:latin typeface="Times New Roman" panose="02020603050405020304" pitchFamily="18" charset="0"/>
                          <a:cs typeface="Times New Roman" panose="02020603050405020304" pitchFamily="18" charset="0"/>
                        </a:rPr>
                        <a:t>, </a:t>
                      </a:r>
                      <a:r>
                        <a:rPr lang="en-IN" sz="1600" dirty="0" err="1">
                          <a:effectLst/>
                          <a:latin typeface="Times New Roman" panose="02020603050405020304" pitchFamily="18" charset="0"/>
                          <a:cs typeface="Times New Roman" panose="02020603050405020304" pitchFamily="18" charset="0"/>
                        </a:rPr>
                        <a:t>MoWCD</a:t>
                      </a:r>
                      <a:endParaRPr lang="en-IN"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1176" marR="61176" marT="0" marB="0" anchor="ctr"/>
                </a:tc>
              </a:tr>
              <a:tr h="1057784">
                <a:tc>
                  <a:txBody>
                    <a:bodyPr/>
                    <a:lstStyle/>
                    <a:p>
                      <a:pPr>
                        <a:lnSpc>
                          <a:spcPct val="107000"/>
                        </a:lnSpc>
                        <a:spcAft>
                          <a:spcPts val="800"/>
                        </a:spcAft>
                      </a:pPr>
                      <a:r>
                        <a:rPr lang="en-IN" sz="1600" dirty="0" smtClean="0">
                          <a:effectLst/>
                          <a:latin typeface="Times New Roman" panose="02020603050405020304" pitchFamily="18" charset="0"/>
                          <a:cs typeface="Times New Roman" panose="02020603050405020304" pitchFamily="18" charset="0"/>
                        </a:rPr>
                        <a:t>Weak institutionalization of millet policies at the state level</a:t>
                      </a:r>
                      <a:endParaRPr lang="en-IN"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1176" marR="61176" marT="0" marB="0" anchor="ctr"/>
                </a:tc>
                <a:tc>
                  <a:txBody>
                    <a:bodyPr/>
                    <a:lstStyle/>
                    <a:p>
                      <a:pPr>
                        <a:lnSpc>
                          <a:spcPct val="107000"/>
                        </a:lnSpc>
                        <a:spcAft>
                          <a:spcPts val="800"/>
                        </a:spcAft>
                      </a:pPr>
                      <a:r>
                        <a:rPr lang="en-IN" sz="1600" dirty="0">
                          <a:effectLst/>
                          <a:latin typeface="Times New Roman" panose="02020603050405020304" pitchFamily="18" charset="0"/>
                          <a:cs typeface="Times New Roman" panose="02020603050405020304" pitchFamily="18" charset="0"/>
                        </a:rPr>
                        <a:t>Encourage states to adopt millet-specific legislation or long-term missions like AP Millets Board Act or Odisha Millets Mission.</a:t>
                      </a:r>
                      <a:endParaRPr lang="en-IN"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1176" marR="61176" marT="0" marB="0" anchor="ctr"/>
                </a:tc>
                <a:tc>
                  <a:txBody>
                    <a:bodyPr/>
                    <a:lstStyle/>
                    <a:p>
                      <a:pPr>
                        <a:lnSpc>
                          <a:spcPct val="107000"/>
                        </a:lnSpc>
                        <a:spcAft>
                          <a:spcPts val="800"/>
                        </a:spcAft>
                      </a:pPr>
                      <a:r>
                        <a:rPr lang="en-IN" sz="1600" dirty="0">
                          <a:effectLst/>
                          <a:latin typeface="Times New Roman" panose="02020603050405020304" pitchFamily="18" charset="0"/>
                          <a:cs typeface="Times New Roman" panose="02020603050405020304" pitchFamily="18" charset="0"/>
                        </a:rPr>
                        <a:t>State Governments, Legislative Assemblies</a:t>
                      </a:r>
                      <a:endParaRPr lang="en-IN"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1176" marR="61176" marT="0" marB="0" anchor="ctr"/>
                </a:tc>
              </a:tr>
              <a:tr h="881487">
                <a:tc>
                  <a:txBody>
                    <a:bodyPr/>
                    <a:lstStyle/>
                    <a:p>
                      <a:pPr>
                        <a:lnSpc>
                          <a:spcPct val="107000"/>
                        </a:lnSpc>
                        <a:spcAft>
                          <a:spcPts val="800"/>
                        </a:spcAft>
                      </a:pPr>
                      <a:r>
                        <a:rPr lang="en-IN" sz="1600" dirty="0">
                          <a:effectLst/>
                          <a:latin typeface="Times New Roman" panose="02020603050405020304" pitchFamily="18" charset="0"/>
                          <a:cs typeface="Times New Roman" panose="02020603050405020304" pitchFamily="18" charset="0"/>
                        </a:rPr>
                        <a:t>Lack of data on millet consumption, production, and nutrition outcomes</a:t>
                      </a:r>
                      <a:endParaRPr lang="en-IN"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1176" marR="61176" marT="0" marB="0" anchor="ctr"/>
                </a:tc>
                <a:tc>
                  <a:txBody>
                    <a:bodyPr/>
                    <a:lstStyle/>
                    <a:p>
                      <a:pPr>
                        <a:lnSpc>
                          <a:spcPct val="107000"/>
                        </a:lnSpc>
                        <a:spcAft>
                          <a:spcPts val="800"/>
                        </a:spcAft>
                      </a:pPr>
                      <a:r>
                        <a:rPr lang="en-IN" sz="1600" dirty="0">
                          <a:effectLst/>
                          <a:latin typeface="Times New Roman" panose="02020603050405020304" pitchFamily="18" charset="0"/>
                          <a:cs typeface="Times New Roman" panose="02020603050405020304" pitchFamily="18" charset="0"/>
                        </a:rPr>
                        <a:t>Integrate millet tracking into NFHS, NSSO, and ICDS-MIS databases to generate evidence for policy advocacy.</a:t>
                      </a:r>
                      <a:endParaRPr lang="en-IN"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1176" marR="61176" marT="0" marB="0" anchor="ctr"/>
                </a:tc>
                <a:tc>
                  <a:txBody>
                    <a:bodyPr/>
                    <a:lstStyle/>
                    <a:p>
                      <a:pPr>
                        <a:lnSpc>
                          <a:spcPct val="107000"/>
                        </a:lnSpc>
                        <a:spcAft>
                          <a:spcPts val="800"/>
                        </a:spcAft>
                      </a:pPr>
                      <a:r>
                        <a:rPr lang="en-IN" sz="1600" dirty="0" err="1">
                          <a:effectLst/>
                          <a:latin typeface="Times New Roman" panose="02020603050405020304" pitchFamily="18" charset="0"/>
                          <a:cs typeface="Times New Roman" panose="02020603050405020304" pitchFamily="18" charset="0"/>
                        </a:rPr>
                        <a:t>MoHFW</a:t>
                      </a:r>
                      <a:r>
                        <a:rPr lang="en-IN" sz="1600" dirty="0">
                          <a:effectLst/>
                          <a:latin typeface="Times New Roman" panose="02020603050405020304" pitchFamily="18" charset="0"/>
                          <a:cs typeface="Times New Roman" panose="02020603050405020304" pitchFamily="18" charset="0"/>
                        </a:rPr>
                        <a:t>, </a:t>
                      </a:r>
                      <a:r>
                        <a:rPr lang="en-IN" sz="1600" dirty="0" err="1">
                          <a:effectLst/>
                          <a:latin typeface="Times New Roman" panose="02020603050405020304" pitchFamily="18" charset="0"/>
                          <a:cs typeface="Times New Roman" panose="02020603050405020304" pitchFamily="18" charset="0"/>
                        </a:rPr>
                        <a:t>MoSPI</a:t>
                      </a:r>
                      <a:r>
                        <a:rPr lang="en-IN" sz="1600" dirty="0">
                          <a:effectLst/>
                          <a:latin typeface="Times New Roman" panose="02020603050405020304" pitchFamily="18" charset="0"/>
                          <a:cs typeface="Times New Roman" panose="02020603050405020304" pitchFamily="18" charset="0"/>
                        </a:rPr>
                        <a:t>, NITI </a:t>
                      </a:r>
                      <a:r>
                        <a:rPr lang="en-IN" sz="1600" dirty="0" err="1">
                          <a:effectLst/>
                          <a:latin typeface="Times New Roman" panose="02020603050405020304" pitchFamily="18" charset="0"/>
                          <a:cs typeface="Times New Roman" panose="02020603050405020304" pitchFamily="18" charset="0"/>
                        </a:rPr>
                        <a:t>Aayog</a:t>
                      </a:r>
                      <a:endParaRPr lang="en-IN"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1176" marR="61176" marT="0" marB="0" anchor="ctr"/>
                </a:tc>
              </a:tr>
              <a:tr h="1057784">
                <a:tc>
                  <a:txBody>
                    <a:bodyPr/>
                    <a:lstStyle/>
                    <a:p>
                      <a:pPr>
                        <a:lnSpc>
                          <a:spcPct val="107000"/>
                        </a:lnSpc>
                        <a:spcAft>
                          <a:spcPts val="800"/>
                        </a:spcAft>
                      </a:pPr>
                      <a:r>
                        <a:rPr lang="en-IN" sz="1600" dirty="0">
                          <a:effectLst/>
                          <a:latin typeface="Times New Roman" panose="02020603050405020304" pitchFamily="18" charset="0"/>
                          <a:cs typeface="Times New Roman" panose="02020603050405020304" pitchFamily="18" charset="0"/>
                        </a:rPr>
                        <a:t>Millets not adequately mainstreamed in climate-resilient agriculture frameworks</a:t>
                      </a:r>
                      <a:endParaRPr lang="en-IN"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1176" marR="61176" marT="0" marB="0" anchor="ctr"/>
                </a:tc>
                <a:tc>
                  <a:txBody>
                    <a:bodyPr/>
                    <a:lstStyle/>
                    <a:p>
                      <a:pPr>
                        <a:lnSpc>
                          <a:spcPct val="107000"/>
                        </a:lnSpc>
                        <a:spcAft>
                          <a:spcPts val="800"/>
                        </a:spcAft>
                      </a:pPr>
                      <a:r>
                        <a:rPr lang="en-IN" sz="1600" dirty="0">
                          <a:effectLst/>
                          <a:latin typeface="Times New Roman" panose="02020603050405020304" pitchFamily="18" charset="0"/>
                          <a:cs typeface="Times New Roman" panose="02020603050405020304" pitchFamily="18" charset="0"/>
                        </a:rPr>
                        <a:t>Embed millets within national climate action plans, </a:t>
                      </a:r>
                      <a:r>
                        <a:rPr lang="en-IN" sz="1600" dirty="0" err="1">
                          <a:effectLst/>
                          <a:latin typeface="Times New Roman" panose="02020603050405020304" pitchFamily="18" charset="0"/>
                          <a:cs typeface="Times New Roman" panose="02020603050405020304" pitchFamily="18" charset="0"/>
                        </a:rPr>
                        <a:t>agrobiodiversity</a:t>
                      </a:r>
                      <a:r>
                        <a:rPr lang="en-IN" sz="1600" dirty="0">
                          <a:effectLst/>
                          <a:latin typeface="Times New Roman" panose="02020603050405020304" pitchFamily="18" charset="0"/>
                          <a:cs typeface="Times New Roman" panose="02020603050405020304" pitchFamily="18" charset="0"/>
                        </a:rPr>
                        <a:t> conservation schemes, and regenerative agriculture policies</a:t>
                      </a:r>
                      <a:r>
                        <a:rPr lang="en-IN" sz="1100" dirty="0">
                          <a:effectLst/>
                        </a:rPr>
                        <a:t>.</a:t>
                      </a:r>
                      <a:endParaRPr lang="en-IN"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176" marR="61176" marT="0" marB="0" anchor="ctr"/>
                </a:tc>
                <a:tc>
                  <a:txBody>
                    <a:bodyPr/>
                    <a:lstStyle/>
                    <a:p>
                      <a:pPr>
                        <a:lnSpc>
                          <a:spcPct val="107000"/>
                        </a:lnSpc>
                        <a:spcAft>
                          <a:spcPts val="800"/>
                        </a:spcAft>
                      </a:pPr>
                      <a:r>
                        <a:rPr lang="en-IN" sz="1600" dirty="0" err="1">
                          <a:effectLst/>
                          <a:latin typeface="Times New Roman" panose="02020603050405020304" pitchFamily="18" charset="0"/>
                          <a:cs typeface="Times New Roman" panose="02020603050405020304" pitchFamily="18" charset="0"/>
                        </a:rPr>
                        <a:t>MoEFCC</a:t>
                      </a:r>
                      <a:r>
                        <a:rPr lang="en-IN" sz="1600" dirty="0">
                          <a:effectLst/>
                          <a:latin typeface="Times New Roman" panose="02020603050405020304" pitchFamily="18" charset="0"/>
                          <a:cs typeface="Times New Roman" panose="02020603050405020304" pitchFamily="18" charset="0"/>
                        </a:rPr>
                        <a:t>, </a:t>
                      </a:r>
                      <a:r>
                        <a:rPr lang="en-IN" sz="1600" dirty="0" err="1">
                          <a:effectLst/>
                          <a:latin typeface="Times New Roman" panose="02020603050405020304" pitchFamily="18" charset="0"/>
                          <a:cs typeface="Times New Roman" panose="02020603050405020304" pitchFamily="18" charset="0"/>
                        </a:rPr>
                        <a:t>MoA&amp;FW</a:t>
                      </a:r>
                      <a:r>
                        <a:rPr lang="en-IN" sz="1600" dirty="0">
                          <a:effectLst/>
                          <a:latin typeface="Times New Roman" panose="02020603050405020304" pitchFamily="18" charset="0"/>
                          <a:cs typeface="Times New Roman" panose="02020603050405020304" pitchFamily="18" charset="0"/>
                        </a:rPr>
                        <a:t>, ICAR</a:t>
                      </a:r>
                      <a:endParaRPr lang="en-IN"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1176" marR="61176" marT="0" marB="0" anchor="ctr"/>
                </a:tc>
              </a:tr>
            </a:tbl>
          </a:graphicData>
        </a:graphic>
      </p:graphicFrame>
      <p:sp>
        <p:nvSpPr>
          <p:cNvPr id="2" name="Rectangle 1"/>
          <p:cNvSpPr/>
          <p:nvPr/>
        </p:nvSpPr>
        <p:spPr>
          <a:xfrm>
            <a:off x="1810695" y="6063962"/>
            <a:ext cx="8700380" cy="584775"/>
          </a:xfrm>
          <a:prstGeom prst="rect">
            <a:avLst/>
          </a:prstGeom>
        </p:spPr>
        <p:txBody>
          <a:bodyPr wrap="square">
            <a:spAutoFit/>
          </a:bodyPr>
          <a:lstStyle/>
          <a:p>
            <a:r>
              <a:rPr lang="en-IN" sz="1600" b="1" dirty="0">
                <a:solidFill>
                  <a:srgbClr val="0D0D0D"/>
                </a:solidFill>
                <a:latin typeface="Times New Roman" panose="02020603050405020304" pitchFamily="18" charset="0"/>
                <a:ea typeface="Times New Roman" panose="02020603050405020304" pitchFamily="18" charset="0"/>
              </a:rPr>
              <a:t> </a:t>
            </a:r>
            <a:r>
              <a:rPr lang="en-IN" sz="1600" b="1" dirty="0" smtClean="0">
                <a:solidFill>
                  <a:srgbClr val="0D0D0D"/>
                </a:solidFill>
                <a:latin typeface="Times New Roman" panose="02020603050405020304" pitchFamily="18" charset="0"/>
                <a:ea typeface="Times New Roman" panose="02020603050405020304" pitchFamily="18" charset="0"/>
              </a:rPr>
              <a:t>(</a:t>
            </a:r>
            <a:r>
              <a:rPr lang="en-IN" sz="1600" i="1" dirty="0" smtClean="0">
                <a:solidFill>
                  <a:srgbClr val="0D0D0D"/>
                </a:solidFill>
                <a:latin typeface="Times New Roman" panose="02020603050405020304" pitchFamily="18" charset="0"/>
                <a:ea typeface="Times New Roman" panose="02020603050405020304" pitchFamily="18" charset="0"/>
              </a:rPr>
              <a:t>Source-</a:t>
            </a:r>
            <a:r>
              <a:rPr lang="en-IN" sz="1600" b="1" i="1" dirty="0" smtClean="0">
                <a:solidFill>
                  <a:srgbClr val="0D0D0D"/>
                </a:solidFill>
                <a:latin typeface="Times New Roman" panose="02020603050405020304" pitchFamily="18" charset="0"/>
                <a:ea typeface="Times New Roman" panose="02020603050405020304" pitchFamily="18" charset="0"/>
              </a:rPr>
              <a:t> </a:t>
            </a:r>
            <a:r>
              <a:rPr lang="en-IN" sz="1600" i="1" dirty="0">
                <a:latin typeface="Times New Roman" panose="02020603050405020304" pitchFamily="18" charset="0"/>
                <a:ea typeface="Calibri" panose="020F0502020204030204" pitchFamily="34" charset="0"/>
              </a:rPr>
              <a:t>Developed by author based on analysis of secondary sources including </a:t>
            </a:r>
            <a:r>
              <a:rPr lang="en-IN" sz="1600" i="1" dirty="0" err="1">
                <a:latin typeface="Times New Roman" panose="02020603050405020304" pitchFamily="18" charset="0"/>
                <a:ea typeface="Calibri" panose="020F0502020204030204" pitchFamily="34" charset="0"/>
              </a:rPr>
              <a:t>MoA&amp;FW</a:t>
            </a:r>
            <a:r>
              <a:rPr lang="en-IN" sz="1600" i="1" dirty="0">
                <a:latin typeface="Times New Roman" panose="02020603050405020304" pitchFamily="18" charset="0"/>
                <a:ea typeface="Calibri" panose="020F0502020204030204" pitchFamily="34" charset="0"/>
              </a:rPr>
              <a:t> (2023), NITI </a:t>
            </a:r>
            <a:r>
              <a:rPr lang="en-IN" sz="1600" i="1" dirty="0" err="1">
                <a:latin typeface="Times New Roman" panose="02020603050405020304" pitchFamily="18" charset="0"/>
                <a:ea typeface="Calibri" panose="020F0502020204030204" pitchFamily="34" charset="0"/>
              </a:rPr>
              <a:t>Aayog</a:t>
            </a:r>
            <a:r>
              <a:rPr lang="en-IN" sz="1600" i="1" dirty="0">
                <a:latin typeface="Times New Roman" panose="02020603050405020304" pitchFamily="18" charset="0"/>
                <a:ea typeface="Calibri" panose="020F0502020204030204" pitchFamily="34" charset="0"/>
              </a:rPr>
              <a:t> (2023), ICAR-IIMR (2022), FAO (2023), FSSAI (2023), and relevant policy </a:t>
            </a:r>
            <a:r>
              <a:rPr lang="en-IN" sz="1600" i="1" dirty="0" smtClean="0">
                <a:latin typeface="Times New Roman" panose="02020603050405020304" pitchFamily="18" charset="0"/>
                <a:ea typeface="Calibri" panose="020F0502020204030204" pitchFamily="34" charset="0"/>
              </a:rPr>
              <a:t>reports)</a:t>
            </a:r>
            <a:endParaRPr lang="en-IN" sz="1600" dirty="0"/>
          </a:p>
        </p:txBody>
      </p:sp>
    </p:spTree>
    <p:extLst>
      <p:ext uri="{BB962C8B-B14F-4D97-AF65-F5344CB8AC3E}">
        <p14:creationId xmlns:p14="http://schemas.microsoft.com/office/powerpoint/2010/main" val="19192422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49087"/>
            <a:ext cx="10515600" cy="6572388"/>
          </a:xfrm>
        </p:spPr>
        <p:txBody>
          <a:bodyPr>
            <a:normAutofit/>
          </a:bodyPr>
          <a:lstStyle/>
          <a:p>
            <a:pPr marL="0" indent="0">
              <a:buNone/>
            </a:pPr>
            <a:r>
              <a:rPr lang="en-US" sz="2000" dirty="0" smtClean="0">
                <a:latin typeface="Times New Roman" panose="02020603050405020304" pitchFamily="18" charset="0"/>
                <a:cs typeface="Times New Roman" panose="02020603050405020304" pitchFamily="18" charset="0"/>
              </a:rPr>
              <a:t>To drive a structured and holistic millet transformation in India, this thesis proposes </a:t>
            </a:r>
            <a:r>
              <a:rPr lang="en-US" sz="2000" b="1" dirty="0" smtClean="0">
                <a:latin typeface="Times New Roman" panose="02020603050405020304" pitchFamily="18" charset="0"/>
                <a:cs typeface="Times New Roman" panose="02020603050405020304" pitchFamily="18" charset="0"/>
              </a:rPr>
              <a:t>a dual roadmap</a:t>
            </a:r>
            <a:r>
              <a:rPr lang="en-US" sz="2000" dirty="0" smtClean="0">
                <a:latin typeface="Times New Roman" panose="02020603050405020304" pitchFamily="18" charset="0"/>
                <a:cs typeface="Times New Roman" panose="02020603050405020304" pitchFamily="18" charset="0"/>
              </a:rPr>
              <a:t>, combining strategic policy phases with targeted actions addressing key implementation gaps</a:t>
            </a:r>
            <a:r>
              <a:rPr lang="en-US" sz="2000" dirty="0" smtClean="0"/>
              <a:t>.</a:t>
            </a:r>
          </a:p>
          <a:p>
            <a:pPr marL="0" indent="0">
              <a:buNone/>
            </a:pPr>
            <a:r>
              <a:rPr lang="en-IN" sz="2000" b="1" u="sng" dirty="0" smtClean="0">
                <a:latin typeface="Times New Roman" panose="02020603050405020304" pitchFamily="18" charset="0"/>
                <a:cs typeface="Times New Roman" panose="02020603050405020304" pitchFamily="18" charset="0"/>
              </a:rPr>
              <a:t>Strategic Policy Roadmap for Advancing Millet Integration into Sustainable Food Systems in India:</a:t>
            </a:r>
            <a:endParaRPr lang="en-US" sz="2000" u="sng" dirty="0" smtClean="0">
              <a:latin typeface="Times New Roman" panose="02020603050405020304" pitchFamily="18" charset="0"/>
              <a:cs typeface="Times New Roman" panose="02020603050405020304" pitchFamily="18" charset="0"/>
            </a:endParaRPr>
          </a:p>
          <a:p>
            <a:endParaRPr lang="en-US" sz="2000" dirty="0" smtClean="0"/>
          </a:p>
          <a:p>
            <a:endParaRPr lang="en-IN" sz="1800" dirty="0"/>
          </a:p>
        </p:txBody>
      </p:sp>
      <p:sp>
        <p:nvSpPr>
          <p:cNvPr id="5" name="Slide Number Placeholder 4"/>
          <p:cNvSpPr>
            <a:spLocks noGrp="1"/>
          </p:cNvSpPr>
          <p:nvPr>
            <p:ph type="sldNum" sz="quarter" idx="12"/>
          </p:nvPr>
        </p:nvSpPr>
        <p:spPr/>
        <p:txBody>
          <a:bodyPr/>
          <a:lstStyle/>
          <a:p>
            <a:fld id="{26AD20E6-394B-4DF0-96A5-9647FF39C943}" type="slidenum">
              <a:rPr lang="en-IN" smtClean="0"/>
              <a:t>23</a:t>
            </a:fld>
            <a:endParaRPr lang="en-IN"/>
          </a:p>
        </p:txBody>
      </p:sp>
      <p:graphicFrame>
        <p:nvGraphicFramePr>
          <p:cNvPr id="12" name="Table 11"/>
          <p:cNvGraphicFramePr>
            <a:graphicFrameLocks noGrp="1"/>
          </p:cNvGraphicFramePr>
          <p:nvPr>
            <p:extLst>
              <p:ext uri="{D42A27DB-BD31-4B8C-83A1-F6EECF244321}">
                <p14:modId xmlns:p14="http://schemas.microsoft.com/office/powerpoint/2010/main" val="3210316538"/>
              </p:ext>
            </p:extLst>
          </p:nvPr>
        </p:nvGraphicFramePr>
        <p:xfrm>
          <a:off x="838198" y="1434163"/>
          <a:ext cx="10412900" cy="4287626"/>
        </p:xfrm>
        <a:graphic>
          <a:graphicData uri="http://schemas.openxmlformats.org/drawingml/2006/table">
            <a:tbl>
              <a:tblPr firstRow="1" firstCol="1" bandRow="1">
                <a:tableStyleId>{5C22544A-7EE6-4342-B048-85BDC9FD1C3A}</a:tableStyleId>
              </a:tblPr>
              <a:tblGrid>
                <a:gridCol w="2603225"/>
                <a:gridCol w="2603225"/>
                <a:gridCol w="2603225"/>
                <a:gridCol w="2603225"/>
              </a:tblGrid>
              <a:tr h="417206">
                <a:tc>
                  <a:txBody>
                    <a:bodyPr/>
                    <a:lstStyle/>
                    <a:p>
                      <a:pPr>
                        <a:lnSpc>
                          <a:spcPct val="107000"/>
                        </a:lnSpc>
                        <a:spcAft>
                          <a:spcPts val="800"/>
                        </a:spcAft>
                      </a:pPr>
                      <a:r>
                        <a:rPr lang="en-IN" sz="1800" dirty="0">
                          <a:effectLst/>
                          <a:latin typeface="Times New Roman" panose="02020603050405020304" pitchFamily="18" charset="0"/>
                          <a:cs typeface="Times New Roman" panose="02020603050405020304" pitchFamily="18" charset="0"/>
                        </a:rPr>
                        <a:t>Stage</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800" dirty="0">
                          <a:effectLst/>
                          <a:latin typeface="Times New Roman" panose="02020603050405020304" pitchFamily="18" charset="0"/>
                          <a:cs typeface="Times New Roman" panose="02020603050405020304" pitchFamily="18" charset="0"/>
                        </a:rPr>
                        <a:t>Action Required</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800" dirty="0">
                          <a:effectLst/>
                          <a:latin typeface="Times New Roman" panose="02020603050405020304" pitchFamily="18" charset="0"/>
                          <a:cs typeface="Times New Roman" panose="02020603050405020304" pitchFamily="18" charset="0"/>
                        </a:rPr>
                        <a:t>Stakeholders</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800">
                          <a:effectLst/>
                          <a:latin typeface="Times New Roman" panose="02020603050405020304" pitchFamily="18" charset="0"/>
                          <a:cs typeface="Times New Roman" panose="02020603050405020304" pitchFamily="18" charset="0"/>
                        </a:rPr>
                        <a:t>Expected Outcome</a:t>
                      </a:r>
                      <a:endParaRPr lang="en-IN"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1290140">
                <a:tc>
                  <a:txBody>
                    <a:bodyPr/>
                    <a:lstStyle/>
                    <a:p>
                      <a:pPr>
                        <a:lnSpc>
                          <a:spcPct val="107000"/>
                        </a:lnSpc>
                        <a:spcAft>
                          <a:spcPts val="800"/>
                        </a:spcAft>
                      </a:pPr>
                      <a:r>
                        <a:rPr lang="en-IN" sz="1800" dirty="0">
                          <a:effectLst/>
                          <a:latin typeface="Times New Roman" panose="02020603050405020304" pitchFamily="18" charset="0"/>
                          <a:cs typeface="Times New Roman" panose="02020603050405020304" pitchFamily="18" charset="0"/>
                        </a:rPr>
                        <a:t>Short- Term</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800" dirty="0">
                          <a:effectLst/>
                          <a:latin typeface="Times New Roman" panose="02020603050405020304" pitchFamily="18" charset="0"/>
                          <a:cs typeface="Times New Roman" panose="02020603050405020304" pitchFamily="18" charset="0"/>
                        </a:rPr>
                        <a:t>Expand decentralized millet procurement</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800" dirty="0">
                          <a:effectLst/>
                          <a:latin typeface="Times New Roman" panose="02020603050405020304" pitchFamily="18" charset="0"/>
                          <a:cs typeface="Times New Roman" panose="02020603050405020304" pitchFamily="18" charset="0"/>
                        </a:rPr>
                        <a:t>State government, FPOs</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800" dirty="0">
                          <a:effectLst/>
                          <a:latin typeface="Times New Roman" panose="02020603050405020304" pitchFamily="18" charset="0"/>
                          <a:cs typeface="Times New Roman" panose="02020603050405020304" pitchFamily="18" charset="0"/>
                        </a:rPr>
                        <a:t>More Tribal Millet farmers integrated into PDS</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1290140">
                <a:tc>
                  <a:txBody>
                    <a:bodyPr/>
                    <a:lstStyle/>
                    <a:p>
                      <a:pPr>
                        <a:lnSpc>
                          <a:spcPct val="107000"/>
                        </a:lnSpc>
                        <a:spcAft>
                          <a:spcPts val="800"/>
                        </a:spcAft>
                      </a:pPr>
                      <a:r>
                        <a:rPr lang="en-IN" sz="1800">
                          <a:effectLst/>
                          <a:latin typeface="Times New Roman" panose="02020603050405020304" pitchFamily="18" charset="0"/>
                          <a:cs typeface="Times New Roman" panose="02020603050405020304" pitchFamily="18" charset="0"/>
                        </a:rPr>
                        <a:t>Mid- Term</a:t>
                      </a:r>
                      <a:endParaRPr lang="en-IN"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800">
                          <a:effectLst/>
                          <a:latin typeface="Times New Roman" panose="02020603050405020304" pitchFamily="18" charset="0"/>
                          <a:cs typeface="Times New Roman" panose="02020603050405020304" pitchFamily="18" charset="0"/>
                        </a:rPr>
                        <a:t>Invest in Processing &amp; Cold infrastructure</a:t>
                      </a:r>
                      <a:endParaRPr lang="en-IN"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800">
                          <a:effectLst/>
                          <a:latin typeface="Times New Roman" panose="02020603050405020304" pitchFamily="18" charset="0"/>
                          <a:cs typeface="Times New Roman" panose="02020603050405020304" pitchFamily="18" charset="0"/>
                        </a:rPr>
                        <a:t>MoFPI, SHGs</a:t>
                      </a:r>
                      <a:endParaRPr lang="en-IN"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800" dirty="0">
                          <a:effectLst/>
                          <a:latin typeface="Times New Roman" panose="02020603050405020304" pitchFamily="18" charset="0"/>
                          <a:cs typeface="Times New Roman" panose="02020603050405020304" pitchFamily="18" charset="0"/>
                        </a:rPr>
                        <a:t>Lower post- harvest losses and better product quality</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1290140">
                <a:tc>
                  <a:txBody>
                    <a:bodyPr/>
                    <a:lstStyle/>
                    <a:p>
                      <a:pPr>
                        <a:lnSpc>
                          <a:spcPct val="107000"/>
                        </a:lnSpc>
                        <a:spcAft>
                          <a:spcPts val="800"/>
                        </a:spcAft>
                      </a:pPr>
                      <a:r>
                        <a:rPr lang="en-IN" sz="1800" dirty="0">
                          <a:effectLst/>
                          <a:latin typeface="Times New Roman" panose="02020603050405020304" pitchFamily="18" charset="0"/>
                          <a:cs typeface="Times New Roman" panose="02020603050405020304" pitchFamily="18" charset="0"/>
                        </a:rPr>
                        <a:t>Long- Term</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800">
                          <a:effectLst/>
                          <a:latin typeface="Times New Roman" panose="02020603050405020304" pitchFamily="18" charset="0"/>
                          <a:cs typeface="Times New Roman" panose="02020603050405020304" pitchFamily="18" charset="0"/>
                        </a:rPr>
                        <a:t>Integrate Millets into dietary guidelines &amp; food labelling laws</a:t>
                      </a:r>
                      <a:endParaRPr lang="en-IN"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800">
                          <a:effectLst/>
                          <a:latin typeface="Times New Roman" panose="02020603050405020304" pitchFamily="18" charset="0"/>
                          <a:cs typeface="Times New Roman" panose="02020603050405020304" pitchFamily="18" charset="0"/>
                        </a:rPr>
                        <a:t>FSSAI, MoHFW</a:t>
                      </a:r>
                      <a:endParaRPr lang="en-IN"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800" dirty="0">
                          <a:effectLst/>
                          <a:latin typeface="Times New Roman" panose="02020603050405020304" pitchFamily="18" charset="0"/>
                          <a:cs typeface="Times New Roman" panose="02020603050405020304" pitchFamily="18" charset="0"/>
                        </a:rPr>
                        <a:t>Shift in public dietary behaviour and urban adoption</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bl>
          </a:graphicData>
        </a:graphic>
      </p:graphicFrame>
      <p:sp>
        <p:nvSpPr>
          <p:cNvPr id="2" name="Rectangle 1"/>
          <p:cNvSpPr/>
          <p:nvPr/>
        </p:nvSpPr>
        <p:spPr>
          <a:xfrm>
            <a:off x="3262265" y="6013820"/>
            <a:ext cx="6355533" cy="685059"/>
          </a:xfrm>
          <a:prstGeom prst="rect">
            <a:avLst/>
          </a:prstGeom>
        </p:spPr>
        <p:txBody>
          <a:bodyPr wrap="square">
            <a:spAutoFit/>
          </a:bodyPr>
          <a:lstStyle/>
          <a:p>
            <a:pPr>
              <a:lnSpc>
                <a:spcPct val="107000"/>
              </a:lnSpc>
              <a:spcAft>
                <a:spcPts val="800"/>
              </a:spcAft>
            </a:pPr>
            <a:r>
              <a:rPr lang="en-IN" i="1" dirty="0">
                <a:latin typeface="Times New Roman" panose="02020603050405020304" pitchFamily="18" charset="0"/>
                <a:ea typeface="Calibri" panose="020F0502020204030204" pitchFamily="34" charset="0"/>
                <a:cs typeface="Times New Roman" panose="02020603050405020304" pitchFamily="18" charset="0"/>
              </a:rPr>
              <a:t>Source: Developed by author based on gaps identified in literature and policy reports from </a:t>
            </a:r>
            <a:r>
              <a:rPr lang="en-IN" i="1" dirty="0" err="1">
                <a:latin typeface="Times New Roman" panose="02020603050405020304" pitchFamily="18" charset="0"/>
                <a:ea typeface="Calibri" panose="020F0502020204030204" pitchFamily="34" charset="0"/>
                <a:cs typeface="Times New Roman" panose="02020603050405020304" pitchFamily="18" charset="0"/>
              </a:rPr>
              <a:t>MoA&amp;FW</a:t>
            </a:r>
            <a:r>
              <a:rPr lang="en-IN" i="1" dirty="0">
                <a:latin typeface="Times New Roman" panose="02020603050405020304" pitchFamily="18" charset="0"/>
                <a:ea typeface="Calibri" panose="020F0502020204030204" pitchFamily="34" charset="0"/>
                <a:cs typeface="Times New Roman" panose="02020603050405020304" pitchFamily="18" charset="0"/>
              </a:rPr>
              <a:t>, FAO, and ICAR (2023).</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416274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77003"/>
            <a:ext cx="10515600" cy="324931"/>
          </a:xfrm>
        </p:spPr>
        <p:txBody>
          <a:bodyPr>
            <a:normAutofit fontScale="90000"/>
          </a:bodyPr>
          <a:lstStyle/>
          <a:p>
            <a:r>
              <a:rPr lang="en-IN" sz="2400" b="1" dirty="0" smtClean="0">
                <a:solidFill>
                  <a:schemeClr val="bg2">
                    <a:lumMod val="10000"/>
                  </a:schemeClr>
                </a:solidFill>
                <a:latin typeface="Times New Roman" panose="02020603050405020304" pitchFamily="18" charset="0"/>
                <a:cs typeface="Times New Roman" panose="02020603050405020304" pitchFamily="18" charset="0"/>
              </a:rPr>
              <a:t>          Gap-Based </a:t>
            </a:r>
            <a:r>
              <a:rPr lang="en-IN" sz="2400" b="1" dirty="0">
                <a:solidFill>
                  <a:schemeClr val="bg2">
                    <a:lumMod val="10000"/>
                  </a:schemeClr>
                </a:solidFill>
                <a:latin typeface="Times New Roman" panose="02020603050405020304" pitchFamily="18" charset="0"/>
                <a:cs typeface="Times New Roman" panose="02020603050405020304" pitchFamily="18" charset="0"/>
              </a:rPr>
              <a:t>Implementation Roadmap for Millet Mainstreaming in India </a:t>
            </a:r>
            <a:endParaRPr lang="en-IN" sz="2400" dirty="0">
              <a:solidFill>
                <a:schemeClr val="bg2">
                  <a:lumMod val="10000"/>
                </a:schemeClr>
              </a:solidFill>
              <a:latin typeface="Times New Roman" panose="02020603050405020304" pitchFamily="18" charset="0"/>
              <a:cs typeface="Times New Roman" panose="02020603050405020304" pitchFamily="18" charset="0"/>
            </a:endParaRP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001323839"/>
              </p:ext>
            </p:extLst>
          </p:nvPr>
        </p:nvGraphicFramePr>
        <p:xfrm>
          <a:off x="154112" y="401936"/>
          <a:ext cx="11771588" cy="6471007"/>
        </p:xfrm>
        <a:graphic>
          <a:graphicData uri="http://schemas.openxmlformats.org/drawingml/2006/table">
            <a:tbl>
              <a:tblPr firstRow="1" firstCol="1" bandRow="1">
                <a:tableStyleId>{5C22544A-7EE6-4342-B048-85BDC9FD1C3A}</a:tableStyleId>
              </a:tblPr>
              <a:tblGrid>
                <a:gridCol w="2942897"/>
                <a:gridCol w="2942897"/>
                <a:gridCol w="2942897"/>
                <a:gridCol w="2942897"/>
              </a:tblGrid>
              <a:tr h="505116">
                <a:tc>
                  <a:txBody>
                    <a:bodyPr/>
                    <a:lstStyle/>
                    <a:p>
                      <a:pPr>
                        <a:lnSpc>
                          <a:spcPct val="107000"/>
                        </a:lnSpc>
                        <a:spcAft>
                          <a:spcPts val="0"/>
                        </a:spcAft>
                      </a:pPr>
                      <a:r>
                        <a:rPr lang="en-IN" sz="1600" dirty="0">
                          <a:effectLst/>
                          <a:latin typeface="Times New Roman" panose="02020603050405020304" pitchFamily="18" charset="0"/>
                          <a:cs typeface="Times New Roman" panose="02020603050405020304" pitchFamily="18" charset="0"/>
                        </a:rPr>
                        <a:t>Gap Addressed (Linked to </a:t>
                      </a:r>
                      <a:r>
                        <a:rPr lang="en-IN" sz="1600" baseline="0" dirty="0" smtClean="0">
                          <a:effectLst/>
                          <a:latin typeface="Times New Roman" panose="02020603050405020304" pitchFamily="18" charset="0"/>
                          <a:cs typeface="Times New Roman" panose="02020603050405020304" pitchFamily="18" charset="0"/>
                        </a:rPr>
                        <a:t> table)</a:t>
                      </a:r>
                      <a:endParaRPr lang="en-IN"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5047" marR="35047" marT="0" marB="0"/>
                </a:tc>
                <a:tc>
                  <a:txBody>
                    <a:bodyPr/>
                    <a:lstStyle/>
                    <a:p>
                      <a:pPr>
                        <a:lnSpc>
                          <a:spcPct val="107000"/>
                        </a:lnSpc>
                        <a:spcAft>
                          <a:spcPts val="0"/>
                        </a:spcAft>
                      </a:pPr>
                      <a:r>
                        <a:rPr lang="en-IN" sz="1600" dirty="0">
                          <a:effectLst/>
                          <a:latin typeface="Times New Roman" panose="02020603050405020304" pitchFamily="18" charset="0"/>
                          <a:cs typeface="Times New Roman" panose="02020603050405020304" pitchFamily="18" charset="0"/>
                        </a:rPr>
                        <a:t>Strategic Action Steps</a:t>
                      </a:r>
                      <a:endParaRPr lang="en-IN"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5047" marR="35047" marT="0" marB="0"/>
                </a:tc>
                <a:tc>
                  <a:txBody>
                    <a:bodyPr/>
                    <a:lstStyle/>
                    <a:p>
                      <a:pPr>
                        <a:lnSpc>
                          <a:spcPct val="107000"/>
                        </a:lnSpc>
                        <a:spcAft>
                          <a:spcPts val="0"/>
                        </a:spcAft>
                      </a:pPr>
                      <a:r>
                        <a:rPr lang="en-IN" sz="1600" dirty="0">
                          <a:effectLst/>
                          <a:latin typeface="Times New Roman" panose="02020603050405020304" pitchFamily="18" charset="0"/>
                          <a:cs typeface="Times New Roman" panose="02020603050405020304" pitchFamily="18" charset="0"/>
                        </a:rPr>
                        <a:t>Timeline</a:t>
                      </a:r>
                      <a:endParaRPr lang="en-IN"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5047" marR="35047" marT="0" marB="0"/>
                </a:tc>
                <a:tc>
                  <a:txBody>
                    <a:bodyPr/>
                    <a:lstStyle/>
                    <a:p>
                      <a:pPr>
                        <a:lnSpc>
                          <a:spcPct val="107000"/>
                        </a:lnSpc>
                        <a:spcAft>
                          <a:spcPts val="0"/>
                        </a:spcAft>
                      </a:pPr>
                      <a:r>
                        <a:rPr lang="en-IN" sz="1600" dirty="0">
                          <a:effectLst/>
                          <a:latin typeface="Times New Roman" panose="02020603050405020304" pitchFamily="18" charset="0"/>
                          <a:cs typeface="Times New Roman" panose="02020603050405020304" pitchFamily="18" charset="0"/>
                        </a:rPr>
                        <a:t>Lead Stakeholders</a:t>
                      </a:r>
                      <a:endParaRPr lang="en-IN"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5047" marR="35047" marT="0" marB="0"/>
                </a:tc>
              </a:tr>
              <a:tr h="762502">
                <a:tc>
                  <a:txBody>
                    <a:bodyPr/>
                    <a:lstStyle/>
                    <a:p>
                      <a:pPr>
                        <a:lnSpc>
                          <a:spcPct val="107000"/>
                        </a:lnSpc>
                        <a:spcAft>
                          <a:spcPts val="0"/>
                        </a:spcAft>
                      </a:pPr>
                      <a:r>
                        <a:rPr lang="en-IN" sz="1600" dirty="0">
                          <a:effectLst/>
                          <a:latin typeface="Times New Roman" panose="02020603050405020304" pitchFamily="18" charset="0"/>
                          <a:cs typeface="Times New Roman" panose="02020603050405020304" pitchFamily="18" charset="0"/>
                        </a:rPr>
                        <a:t>Limited procurement under PDS</a:t>
                      </a:r>
                      <a:endParaRPr lang="en-IN"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5047" marR="35047" marT="0" marB="0"/>
                </a:tc>
                <a:tc>
                  <a:txBody>
                    <a:bodyPr/>
                    <a:lstStyle/>
                    <a:p>
                      <a:pPr>
                        <a:lnSpc>
                          <a:spcPct val="107000"/>
                        </a:lnSpc>
                        <a:spcAft>
                          <a:spcPts val="0"/>
                        </a:spcAft>
                      </a:pPr>
                      <a:r>
                        <a:rPr lang="en-IN" sz="1600" dirty="0">
                          <a:effectLst/>
                          <a:latin typeface="Times New Roman" panose="02020603050405020304" pitchFamily="18" charset="0"/>
                          <a:cs typeface="Times New Roman" panose="02020603050405020304" pitchFamily="18" charset="0"/>
                        </a:rPr>
                        <a:t>Expand decentralized procurement in millet-rich states; update PDS guidelines</a:t>
                      </a:r>
                      <a:endParaRPr lang="en-IN"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5047" marR="35047" marT="0" marB="0"/>
                </a:tc>
                <a:tc>
                  <a:txBody>
                    <a:bodyPr/>
                    <a:lstStyle/>
                    <a:p>
                      <a:pPr>
                        <a:lnSpc>
                          <a:spcPct val="107000"/>
                        </a:lnSpc>
                        <a:spcAft>
                          <a:spcPts val="0"/>
                        </a:spcAft>
                      </a:pPr>
                      <a:r>
                        <a:rPr lang="en-IN" sz="1600" dirty="0">
                          <a:effectLst/>
                          <a:latin typeface="Times New Roman" panose="02020603050405020304" pitchFamily="18" charset="0"/>
                          <a:cs typeface="Times New Roman" panose="02020603050405020304" pitchFamily="18" charset="0"/>
                        </a:rPr>
                        <a:t>Short-term</a:t>
                      </a:r>
                      <a:endParaRPr lang="en-IN"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5047" marR="35047" marT="0" marB="0"/>
                </a:tc>
                <a:tc>
                  <a:txBody>
                    <a:bodyPr/>
                    <a:lstStyle/>
                    <a:p>
                      <a:pPr>
                        <a:lnSpc>
                          <a:spcPct val="107000"/>
                        </a:lnSpc>
                        <a:spcAft>
                          <a:spcPts val="0"/>
                        </a:spcAft>
                      </a:pPr>
                      <a:r>
                        <a:rPr lang="en-IN" sz="1600" dirty="0" err="1">
                          <a:effectLst/>
                          <a:latin typeface="Times New Roman" panose="02020603050405020304" pitchFamily="18" charset="0"/>
                          <a:cs typeface="Times New Roman" panose="02020603050405020304" pitchFamily="18" charset="0"/>
                        </a:rPr>
                        <a:t>MoCAFPD</a:t>
                      </a:r>
                      <a:r>
                        <a:rPr lang="en-IN" sz="1600" dirty="0">
                          <a:effectLst/>
                          <a:latin typeface="Times New Roman" panose="02020603050405020304" pitchFamily="18" charset="0"/>
                          <a:cs typeface="Times New Roman" panose="02020603050405020304" pitchFamily="18" charset="0"/>
                        </a:rPr>
                        <a:t>, State Civil Supplies </a:t>
                      </a:r>
                      <a:r>
                        <a:rPr lang="en-IN" sz="1600" dirty="0" err="1">
                          <a:effectLst/>
                          <a:latin typeface="Times New Roman" panose="02020603050405020304" pitchFamily="18" charset="0"/>
                          <a:cs typeface="Times New Roman" panose="02020603050405020304" pitchFamily="18" charset="0"/>
                        </a:rPr>
                        <a:t>Depts</a:t>
                      </a:r>
                      <a:endParaRPr lang="en-IN"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5047" marR="35047" marT="0" marB="0"/>
                </a:tc>
              </a:tr>
              <a:tr h="441929">
                <a:tc>
                  <a:txBody>
                    <a:bodyPr/>
                    <a:lstStyle/>
                    <a:p>
                      <a:pPr>
                        <a:lnSpc>
                          <a:spcPct val="107000"/>
                        </a:lnSpc>
                        <a:spcAft>
                          <a:spcPts val="0"/>
                        </a:spcAft>
                      </a:pPr>
                      <a:r>
                        <a:rPr lang="en-IN" sz="1400" dirty="0">
                          <a:effectLst/>
                          <a:latin typeface="Times New Roman" panose="02020603050405020304" pitchFamily="18" charset="0"/>
                          <a:cs typeface="Times New Roman" panose="02020603050405020304" pitchFamily="18" charset="0"/>
                        </a:rPr>
                        <a:t>Inadequate processing infrastructure</a:t>
                      </a:r>
                      <a:endParaRPr lang="en-IN"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5047" marR="35047" marT="0" marB="0"/>
                </a:tc>
                <a:tc>
                  <a:txBody>
                    <a:bodyPr/>
                    <a:lstStyle/>
                    <a:p>
                      <a:pPr>
                        <a:lnSpc>
                          <a:spcPct val="107000"/>
                        </a:lnSpc>
                        <a:spcAft>
                          <a:spcPts val="0"/>
                        </a:spcAft>
                      </a:pPr>
                      <a:r>
                        <a:rPr lang="en-IN" sz="1400" dirty="0">
                          <a:effectLst/>
                          <a:latin typeface="Times New Roman" panose="02020603050405020304" pitchFamily="18" charset="0"/>
                          <a:cs typeface="Times New Roman" panose="02020603050405020304" pitchFamily="18" charset="0"/>
                        </a:rPr>
                        <a:t>Set up millet processing clusters with SHG/FPO ownership in blocks</a:t>
                      </a:r>
                      <a:endParaRPr lang="en-IN"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5047" marR="35047" marT="0" marB="0"/>
                </a:tc>
                <a:tc>
                  <a:txBody>
                    <a:bodyPr/>
                    <a:lstStyle/>
                    <a:p>
                      <a:pPr>
                        <a:lnSpc>
                          <a:spcPct val="107000"/>
                        </a:lnSpc>
                        <a:spcAft>
                          <a:spcPts val="0"/>
                        </a:spcAft>
                      </a:pPr>
                      <a:r>
                        <a:rPr lang="en-IN" sz="1400" dirty="0">
                          <a:effectLst/>
                          <a:latin typeface="Times New Roman" panose="02020603050405020304" pitchFamily="18" charset="0"/>
                          <a:cs typeface="Times New Roman" panose="02020603050405020304" pitchFamily="18" charset="0"/>
                        </a:rPr>
                        <a:t>Medium-term</a:t>
                      </a:r>
                      <a:endParaRPr lang="en-IN"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5047" marR="35047" marT="0" marB="0"/>
                </a:tc>
                <a:tc>
                  <a:txBody>
                    <a:bodyPr/>
                    <a:lstStyle/>
                    <a:p>
                      <a:pPr>
                        <a:lnSpc>
                          <a:spcPct val="107000"/>
                        </a:lnSpc>
                        <a:spcAft>
                          <a:spcPts val="0"/>
                        </a:spcAft>
                      </a:pPr>
                      <a:r>
                        <a:rPr lang="en-IN" sz="1400">
                          <a:effectLst/>
                          <a:latin typeface="Times New Roman" panose="02020603050405020304" pitchFamily="18" charset="0"/>
                          <a:cs typeface="Times New Roman" panose="02020603050405020304" pitchFamily="18" charset="0"/>
                        </a:rPr>
                        <a:t>MoRD, NABARD, State Agri. Dept.</a:t>
                      </a:r>
                      <a:endParaRPr lang="en-IN"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35047" marR="35047" marT="0" marB="0"/>
                </a:tc>
              </a:tr>
              <a:tr h="667205">
                <a:tc>
                  <a:txBody>
                    <a:bodyPr/>
                    <a:lstStyle/>
                    <a:p>
                      <a:pPr>
                        <a:lnSpc>
                          <a:spcPct val="107000"/>
                        </a:lnSpc>
                        <a:spcAft>
                          <a:spcPts val="0"/>
                        </a:spcAft>
                      </a:pPr>
                      <a:r>
                        <a:rPr lang="en-IN" sz="1400">
                          <a:effectLst/>
                          <a:latin typeface="Times New Roman" panose="02020603050405020304" pitchFamily="18" charset="0"/>
                          <a:cs typeface="Times New Roman" panose="02020603050405020304" pitchFamily="18" charset="0"/>
                        </a:rPr>
                        <a:t>Low consumer awareness and stigma</a:t>
                      </a:r>
                      <a:endParaRPr lang="en-IN"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35047" marR="35047" marT="0" marB="0"/>
                </a:tc>
                <a:tc>
                  <a:txBody>
                    <a:bodyPr/>
                    <a:lstStyle/>
                    <a:p>
                      <a:pPr>
                        <a:lnSpc>
                          <a:spcPct val="107000"/>
                        </a:lnSpc>
                        <a:spcAft>
                          <a:spcPts val="0"/>
                        </a:spcAft>
                      </a:pPr>
                      <a:r>
                        <a:rPr lang="en-IN" sz="1400" dirty="0">
                          <a:effectLst/>
                          <a:latin typeface="Times New Roman" panose="02020603050405020304" pitchFamily="18" charset="0"/>
                          <a:cs typeface="Times New Roman" panose="02020603050405020304" pitchFamily="18" charset="0"/>
                        </a:rPr>
                        <a:t>Nationwide behaviour change campaigns (media + school curriculums)</a:t>
                      </a:r>
                      <a:endParaRPr lang="en-IN"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5047" marR="35047" marT="0" marB="0"/>
                </a:tc>
                <a:tc>
                  <a:txBody>
                    <a:bodyPr/>
                    <a:lstStyle/>
                    <a:p>
                      <a:pPr>
                        <a:lnSpc>
                          <a:spcPct val="107000"/>
                        </a:lnSpc>
                        <a:spcAft>
                          <a:spcPts val="0"/>
                        </a:spcAft>
                      </a:pPr>
                      <a:r>
                        <a:rPr lang="en-IN" sz="1400">
                          <a:effectLst/>
                          <a:latin typeface="Times New Roman" panose="02020603050405020304" pitchFamily="18" charset="0"/>
                          <a:cs typeface="Times New Roman" panose="02020603050405020304" pitchFamily="18" charset="0"/>
                        </a:rPr>
                        <a:t>Short-term</a:t>
                      </a:r>
                      <a:endParaRPr lang="en-IN"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35047" marR="35047" marT="0" marB="0"/>
                </a:tc>
                <a:tc>
                  <a:txBody>
                    <a:bodyPr/>
                    <a:lstStyle/>
                    <a:p>
                      <a:pPr>
                        <a:lnSpc>
                          <a:spcPct val="107000"/>
                        </a:lnSpc>
                        <a:spcAft>
                          <a:spcPts val="0"/>
                        </a:spcAft>
                      </a:pPr>
                      <a:r>
                        <a:rPr lang="en-IN" sz="1400">
                          <a:effectLst/>
                          <a:latin typeface="Times New Roman" panose="02020603050405020304" pitchFamily="18" charset="0"/>
                          <a:cs typeface="Times New Roman" panose="02020603050405020304" pitchFamily="18" charset="0"/>
                        </a:rPr>
                        <a:t>FSSAI, MoHFW, MoWCD</a:t>
                      </a:r>
                      <a:endParaRPr lang="en-IN"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35047" marR="35047" marT="0" marB="0"/>
                </a:tc>
              </a:tr>
              <a:tr h="667205">
                <a:tc>
                  <a:txBody>
                    <a:bodyPr/>
                    <a:lstStyle/>
                    <a:p>
                      <a:pPr>
                        <a:lnSpc>
                          <a:spcPct val="107000"/>
                        </a:lnSpc>
                        <a:spcAft>
                          <a:spcPts val="0"/>
                        </a:spcAft>
                      </a:pPr>
                      <a:r>
                        <a:rPr lang="en-IN" sz="1400">
                          <a:effectLst/>
                          <a:latin typeface="Times New Roman" panose="02020603050405020304" pitchFamily="18" charset="0"/>
                          <a:cs typeface="Times New Roman" panose="02020603050405020304" pitchFamily="18" charset="0"/>
                        </a:rPr>
                        <a:t>Low investment in millet R&amp;D</a:t>
                      </a:r>
                      <a:endParaRPr lang="en-IN"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35047" marR="35047" marT="0" marB="0"/>
                </a:tc>
                <a:tc>
                  <a:txBody>
                    <a:bodyPr/>
                    <a:lstStyle/>
                    <a:p>
                      <a:pPr>
                        <a:lnSpc>
                          <a:spcPct val="107000"/>
                        </a:lnSpc>
                        <a:spcAft>
                          <a:spcPts val="0"/>
                        </a:spcAft>
                      </a:pPr>
                      <a:r>
                        <a:rPr lang="en-IN" sz="1400" dirty="0">
                          <a:effectLst/>
                          <a:latin typeface="Times New Roman" panose="02020603050405020304" pitchFamily="18" charset="0"/>
                          <a:cs typeface="Times New Roman" panose="02020603050405020304" pitchFamily="18" charset="0"/>
                        </a:rPr>
                        <a:t>Allocate dedicated millet research funding; incentivize </a:t>
                      </a:r>
                      <a:r>
                        <a:rPr lang="en-IN" sz="1400" dirty="0" err="1">
                          <a:effectLst/>
                          <a:latin typeface="Times New Roman" panose="02020603050405020304" pitchFamily="18" charset="0"/>
                          <a:cs typeface="Times New Roman" panose="02020603050405020304" pitchFamily="18" charset="0"/>
                        </a:rPr>
                        <a:t>biofortified</a:t>
                      </a:r>
                      <a:r>
                        <a:rPr lang="en-IN" sz="1400" dirty="0">
                          <a:effectLst/>
                          <a:latin typeface="Times New Roman" panose="02020603050405020304" pitchFamily="18" charset="0"/>
                          <a:cs typeface="Times New Roman" panose="02020603050405020304" pitchFamily="18" charset="0"/>
                        </a:rPr>
                        <a:t> &amp; climate-resilient varieties</a:t>
                      </a:r>
                      <a:endParaRPr lang="en-IN"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5047" marR="35047" marT="0" marB="0"/>
                </a:tc>
                <a:tc>
                  <a:txBody>
                    <a:bodyPr/>
                    <a:lstStyle/>
                    <a:p>
                      <a:pPr>
                        <a:lnSpc>
                          <a:spcPct val="107000"/>
                        </a:lnSpc>
                        <a:spcAft>
                          <a:spcPts val="0"/>
                        </a:spcAft>
                      </a:pPr>
                      <a:r>
                        <a:rPr lang="en-IN" sz="1400">
                          <a:effectLst/>
                          <a:latin typeface="Times New Roman" panose="02020603050405020304" pitchFamily="18" charset="0"/>
                          <a:cs typeface="Times New Roman" panose="02020603050405020304" pitchFamily="18" charset="0"/>
                        </a:rPr>
                        <a:t>Long-term</a:t>
                      </a:r>
                      <a:endParaRPr lang="en-IN"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35047" marR="35047" marT="0" marB="0"/>
                </a:tc>
                <a:tc>
                  <a:txBody>
                    <a:bodyPr/>
                    <a:lstStyle/>
                    <a:p>
                      <a:pPr>
                        <a:lnSpc>
                          <a:spcPct val="107000"/>
                        </a:lnSpc>
                        <a:spcAft>
                          <a:spcPts val="0"/>
                        </a:spcAft>
                      </a:pPr>
                      <a:r>
                        <a:rPr lang="en-IN" sz="1400">
                          <a:effectLst/>
                          <a:latin typeface="Times New Roman" panose="02020603050405020304" pitchFamily="18" charset="0"/>
                          <a:cs typeface="Times New Roman" panose="02020603050405020304" pitchFamily="18" charset="0"/>
                        </a:rPr>
                        <a:t>ICAR, IIMR, SAUs</a:t>
                      </a:r>
                      <a:endParaRPr lang="en-IN"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35047" marR="35047" marT="0" marB="0"/>
                </a:tc>
              </a:tr>
              <a:tr h="528656">
                <a:tc>
                  <a:txBody>
                    <a:bodyPr/>
                    <a:lstStyle/>
                    <a:p>
                      <a:pPr>
                        <a:lnSpc>
                          <a:spcPct val="107000"/>
                        </a:lnSpc>
                        <a:spcAft>
                          <a:spcPts val="0"/>
                        </a:spcAft>
                      </a:pPr>
                      <a:r>
                        <a:rPr lang="en-IN" sz="1400">
                          <a:effectLst/>
                          <a:latin typeface="Times New Roman" panose="02020603050405020304" pitchFamily="18" charset="0"/>
                          <a:cs typeface="Times New Roman" panose="02020603050405020304" pitchFamily="18" charset="0"/>
                        </a:rPr>
                        <a:t>Poor market linkages</a:t>
                      </a:r>
                      <a:endParaRPr lang="en-IN"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35047" marR="35047" marT="0" marB="0"/>
                </a:tc>
                <a:tc>
                  <a:txBody>
                    <a:bodyPr/>
                    <a:lstStyle/>
                    <a:p>
                      <a:pPr>
                        <a:lnSpc>
                          <a:spcPct val="107000"/>
                        </a:lnSpc>
                        <a:spcAft>
                          <a:spcPts val="0"/>
                        </a:spcAft>
                      </a:pPr>
                      <a:r>
                        <a:rPr lang="en-IN" sz="1400">
                          <a:effectLst/>
                          <a:latin typeface="Times New Roman" panose="02020603050405020304" pitchFamily="18" charset="0"/>
                          <a:cs typeface="Times New Roman" panose="02020603050405020304" pitchFamily="18" charset="0"/>
                        </a:rPr>
                        <a:t>Support FPOs with aggregation support and millet-specific marketing platforms</a:t>
                      </a:r>
                      <a:endParaRPr lang="en-IN"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35047" marR="35047" marT="0" marB="0"/>
                </a:tc>
                <a:tc>
                  <a:txBody>
                    <a:bodyPr/>
                    <a:lstStyle/>
                    <a:p>
                      <a:pPr>
                        <a:lnSpc>
                          <a:spcPct val="107000"/>
                        </a:lnSpc>
                        <a:spcAft>
                          <a:spcPts val="0"/>
                        </a:spcAft>
                      </a:pPr>
                      <a:r>
                        <a:rPr lang="en-IN" sz="1400" dirty="0">
                          <a:effectLst/>
                          <a:latin typeface="Times New Roman" panose="02020603050405020304" pitchFamily="18" charset="0"/>
                          <a:cs typeface="Times New Roman" panose="02020603050405020304" pitchFamily="18" charset="0"/>
                        </a:rPr>
                        <a:t>Medium-term</a:t>
                      </a:r>
                      <a:endParaRPr lang="en-IN"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5047" marR="35047" marT="0" marB="0"/>
                </a:tc>
                <a:tc>
                  <a:txBody>
                    <a:bodyPr/>
                    <a:lstStyle/>
                    <a:p>
                      <a:pPr>
                        <a:lnSpc>
                          <a:spcPct val="107000"/>
                        </a:lnSpc>
                        <a:spcAft>
                          <a:spcPts val="0"/>
                        </a:spcAft>
                      </a:pPr>
                      <a:r>
                        <a:rPr lang="en-IN" sz="1400">
                          <a:effectLst/>
                          <a:latin typeface="Times New Roman" panose="02020603050405020304" pitchFamily="18" charset="0"/>
                          <a:cs typeface="Times New Roman" panose="02020603050405020304" pitchFamily="18" charset="0"/>
                        </a:rPr>
                        <a:t>SFAC, APEDA, State Agri. Boards</a:t>
                      </a:r>
                      <a:endParaRPr lang="en-IN"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35047" marR="35047" marT="0" marB="0"/>
                </a:tc>
              </a:tr>
              <a:tr h="667205">
                <a:tc>
                  <a:txBody>
                    <a:bodyPr/>
                    <a:lstStyle/>
                    <a:p>
                      <a:pPr>
                        <a:lnSpc>
                          <a:spcPct val="107000"/>
                        </a:lnSpc>
                        <a:spcAft>
                          <a:spcPts val="0"/>
                        </a:spcAft>
                      </a:pPr>
                      <a:r>
                        <a:rPr lang="en-IN" sz="1400">
                          <a:effectLst/>
                          <a:latin typeface="Times New Roman" panose="02020603050405020304" pitchFamily="18" charset="0"/>
                          <a:cs typeface="Times New Roman" panose="02020603050405020304" pitchFamily="18" charset="0"/>
                        </a:rPr>
                        <a:t>Lack of shelf-stable millet products</a:t>
                      </a:r>
                      <a:endParaRPr lang="en-IN"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35047" marR="35047" marT="0" marB="0"/>
                </a:tc>
                <a:tc>
                  <a:txBody>
                    <a:bodyPr/>
                    <a:lstStyle/>
                    <a:p>
                      <a:pPr>
                        <a:lnSpc>
                          <a:spcPct val="107000"/>
                        </a:lnSpc>
                        <a:spcAft>
                          <a:spcPts val="0"/>
                        </a:spcAft>
                      </a:pPr>
                      <a:r>
                        <a:rPr lang="en-IN" sz="1400">
                          <a:effectLst/>
                          <a:latin typeface="Times New Roman" panose="02020603050405020304" pitchFamily="18" charset="0"/>
                          <a:cs typeface="Times New Roman" panose="02020603050405020304" pitchFamily="18" charset="0"/>
                        </a:rPr>
                        <a:t>PLISMBP expansion; promote innovation for RTE/RTC millet-based food</a:t>
                      </a:r>
                      <a:endParaRPr lang="en-IN"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35047" marR="35047" marT="0" marB="0"/>
                </a:tc>
                <a:tc>
                  <a:txBody>
                    <a:bodyPr/>
                    <a:lstStyle/>
                    <a:p>
                      <a:pPr>
                        <a:lnSpc>
                          <a:spcPct val="107000"/>
                        </a:lnSpc>
                        <a:spcAft>
                          <a:spcPts val="0"/>
                        </a:spcAft>
                      </a:pPr>
                      <a:r>
                        <a:rPr lang="en-IN" sz="1400">
                          <a:effectLst/>
                          <a:latin typeface="Times New Roman" panose="02020603050405020304" pitchFamily="18" charset="0"/>
                          <a:cs typeface="Times New Roman" panose="02020603050405020304" pitchFamily="18" charset="0"/>
                        </a:rPr>
                        <a:t>Short to Medium</a:t>
                      </a:r>
                      <a:endParaRPr lang="en-IN"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35047" marR="35047" marT="0" marB="0"/>
                </a:tc>
                <a:tc>
                  <a:txBody>
                    <a:bodyPr/>
                    <a:lstStyle/>
                    <a:p>
                      <a:pPr>
                        <a:lnSpc>
                          <a:spcPct val="107000"/>
                        </a:lnSpc>
                        <a:spcAft>
                          <a:spcPts val="0"/>
                        </a:spcAft>
                      </a:pPr>
                      <a:r>
                        <a:rPr lang="en-IN" sz="1400" dirty="0" err="1">
                          <a:effectLst/>
                          <a:latin typeface="Times New Roman" panose="02020603050405020304" pitchFamily="18" charset="0"/>
                          <a:cs typeface="Times New Roman" panose="02020603050405020304" pitchFamily="18" charset="0"/>
                        </a:rPr>
                        <a:t>MoFPI</a:t>
                      </a:r>
                      <a:r>
                        <a:rPr lang="en-IN" sz="1400" dirty="0">
                          <a:effectLst/>
                          <a:latin typeface="Times New Roman" panose="02020603050405020304" pitchFamily="18" charset="0"/>
                          <a:cs typeface="Times New Roman" panose="02020603050405020304" pitchFamily="18" charset="0"/>
                        </a:rPr>
                        <a:t>, </a:t>
                      </a:r>
                      <a:r>
                        <a:rPr lang="en-IN" sz="1400" dirty="0" err="1">
                          <a:effectLst/>
                          <a:latin typeface="Times New Roman" panose="02020603050405020304" pitchFamily="18" charset="0"/>
                          <a:cs typeface="Times New Roman" panose="02020603050405020304" pitchFamily="18" charset="0"/>
                        </a:rPr>
                        <a:t>Nutrihub</a:t>
                      </a:r>
                      <a:r>
                        <a:rPr lang="en-IN" sz="1400" dirty="0">
                          <a:effectLst/>
                          <a:latin typeface="Times New Roman" panose="02020603050405020304" pitchFamily="18" charset="0"/>
                          <a:cs typeface="Times New Roman" panose="02020603050405020304" pitchFamily="18" charset="0"/>
                        </a:rPr>
                        <a:t>, </a:t>
                      </a:r>
                      <a:r>
                        <a:rPr lang="en-IN" sz="1400" dirty="0" err="1">
                          <a:effectLst/>
                          <a:latin typeface="Times New Roman" panose="02020603050405020304" pitchFamily="18" charset="0"/>
                          <a:cs typeface="Times New Roman" panose="02020603050405020304" pitchFamily="18" charset="0"/>
                        </a:rPr>
                        <a:t>Startups</a:t>
                      </a:r>
                      <a:endParaRPr lang="en-IN"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5047" marR="35047" marT="0" marB="0"/>
                </a:tc>
              </a:tr>
              <a:tr h="441929">
                <a:tc>
                  <a:txBody>
                    <a:bodyPr/>
                    <a:lstStyle/>
                    <a:p>
                      <a:pPr>
                        <a:lnSpc>
                          <a:spcPct val="107000"/>
                        </a:lnSpc>
                        <a:spcAft>
                          <a:spcPts val="0"/>
                        </a:spcAft>
                      </a:pPr>
                      <a:r>
                        <a:rPr lang="en-IN" sz="1400">
                          <a:effectLst/>
                          <a:latin typeface="Times New Roman" panose="02020603050405020304" pitchFamily="18" charset="0"/>
                          <a:cs typeface="Times New Roman" panose="02020603050405020304" pitchFamily="18" charset="0"/>
                        </a:rPr>
                        <a:t>Weak inter-ministerial coordination</a:t>
                      </a:r>
                      <a:endParaRPr lang="en-IN"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35047" marR="35047" marT="0" marB="0"/>
                </a:tc>
                <a:tc>
                  <a:txBody>
                    <a:bodyPr/>
                    <a:lstStyle/>
                    <a:p>
                      <a:pPr>
                        <a:lnSpc>
                          <a:spcPct val="107000"/>
                        </a:lnSpc>
                        <a:spcAft>
                          <a:spcPts val="0"/>
                        </a:spcAft>
                      </a:pPr>
                      <a:r>
                        <a:rPr lang="en-IN" sz="1400">
                          <a:effectLst/>
                          <a:latin typeface="Times New Roman" panose="02020603050405020304" pitchFamily="18" charset="0"/>
                          <a:cs typeface="Times New Roman" panose="02020603050405020304" pitchFamily="18" charset="0"/>
                        </a:rPr>
                        <a:t>Form a National Millet Taskforce; create shared monitoring indicators</a:t>
                      </a:r>
                      <a:endParaRPr lang="en-IN"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35047" marR="35047" marT="0" marB="0"/>
                </a:tc>
                <a:tc>
                  <a:txBody>
                    <a:bodyPr/>
                    <a:lstStyle/>
                    <a:p>
                      <a:pPr>
                        <a:lnSpc>
                          <a:spcPct val="107000"/>
                        </a:lnSpc>
                        <a:spcAft>
                          <a:spcPts val="0"/>
                        </a:spcAft>
                      </a:pPr>
                      <a:r>
                        <a:rPr lang="en-IN" sz="1400">
                          <a:effectLst/>
                          <a:latin typeface="Times New Roman" panose="02020603050405020304" pitchFamily="18" charset="0"/>
                          <a:cs typeface="Times New Roman" panose="02020603050405020304" pitchFamily="18" charset="0"/>
                        </a:rPr>
                        <a:t>Immediate</a:t>
                      </a:r>
                      <a:endParaRPr lang="en-IN"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35047" marR="35047" marT="0" marB="0"/>
                </a:tc>
                <a:tc>
                  <a:txBody>
                    <a:bodyPr/>
                    <a:lstStyle/>
                    <a:p>
                      <a:pPr>
                        <a:lnSpc>
                          <a:spcPct val="107000"/>
                        </a:lnSpc>
                        <a:spcAft>
                          <a:spcPts val="0"/>
                        </a:spcAft>
                      </a:pPr>
                      <a:r>
                        <a:rPr lang="en-IN" sz="1400" dirty="0">
                          <a:effectLst/>
                          <a:latin typeface="Times New Roman" panose="02020603050405020304" pitchFamily="18" charset="0"/>
                          <a:cs typeface="Times New Roman" panose="02020603050405020304" pitchFamily="18" charset="0"/>
                        </a:rPr>
                        <a:t>NITI </a:t>
                      </a:r>
                      <a:r>
                        <a:rPr lang="en-IN" sz="1400" dirty="0" err="1">
                          <a:effectLst/>
                          <a:latin typeface="Times New Roman" panose="02020603050405020304" pitchFamily="18" charset="0"/>
                          <a:cs typeface="Times New Roman" panose="02020603050405020304" pitchFamily="18" charset="0"/>
                        </a:rPr>
                        <a:t>Aayog</a:t>
                      </a:r>
                      <a:r>
                        <a:rPr lang="en-IN" sz="1400" dirty="0">
                          <a:effectLst/>
                          <a:latin typeface="Times New Roman" panose="02020603050405020304" pitchFamily="18" charset="0"/>
                          <a:cs typeface="Times New Roman" panose="02020603050405020304" pitchFamily="18" charset="0"/>
                        </a:rPr>
                        <a:t>, </a:t>
                      </a:r>
                      <a:r>
                        <a:rPr lang="en-IN" sz="1400" dirty="0" err="1">
                          <a:effectLst/>
                          <a:latin typeface="Times New Roman" panose="02020603050405020304" pitchFamily="18" charset="0"/>
                          <a:cs typeface="Times New Roman" panose="02020603050405020304" pitchFamily="18" charset="0"/>
                        </a:rPr>
                        <a:t>MoA&amp;FW</a:t>
                      </a:r>
                      <a:r>
                        <a:rPr lang="en-IN" sz="1400" dirty="0">
                          <a:effectLst/>
                          <a:latin typeface="Times New Roman" panose="02020603050405020304" pitchFamily="18" charset="0"/>
                          <a:cs typeface="Times New Roman" panose="02020603050405020304" pitchFamily="18" charset="0"/>
                        </a:rPr>
                        <a:t>, </a:t>
                      </a:r>
                      <a:r>
                        <a:rPr lang="en-IN" sz="1400" dirty="0" err="1">
                          <a:effectLst/>
                          <a:latin typeface="Times New Roman" panose="02020603050405020304" pitchFamily="18" charset="0"/>
                          <a:cs typeface="Times New Roman" panose="02020603050405020304" pitchFamily="18" charset="0"/>
                        </a:rPr>
                        <a:t>MoFPI</a:t>
                      </a:r>
                      <a:endParaRPr lang="en-IN"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5047" marR="35047" marT="0" marB="0"/>
                </a:tc>
              </a:tr>
              <a:tr h="441929">
                <a:tc>
                  <a:txBody>
                    <a:bodyPr/>
                    <a:lstStyle/>
                    <a:p>
                      <a:pPr>
                        <a:lnSpc>
                          <a:spcPct val="107000"/>
                        </a:lnSpc>
                        <a:spcAft>
                          <a:spcPts val="0"/>
                        </a:spcAft>
                      </a:pPr>
                      <a:r>
                        <a:rPr lang="en-IN" sz="1400">
                          <a:effectLst/>
                          <a:latin typeface="Times New Roman" panose="02020603050405020304" pitchFamily="18" charset="0"/>
                          <a:cs typeface="Times New Roman" panose="02020603050405020304" pitchFamily="18" charset="0"/>
                        </a:rPr>
                        <a:t>Lack of millet-focused state policies</a:t>
                      </a:r>
                      <a:endParaRPr lang="en-IN"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35047" marR="35047" marT="0" marB="0"/>
                </a:tc>
                <a:tc>
                  <a:txBody>
                    <a:bodyPr/>
                    <a:lstStyle/>
                    <a:p>
                      <a:pPr>
                        <a:lnSpc>
                          <a:spcPct val="107000"/>
                        </a:lnSpc>
                        <a:spcAft>
                          <a:spcPts val="0"/>
                        </a:spcAft>
                      </a:pPr>
                      <a:r>
                        <a:rPr lang="en-IN" sz="1400">
                          <a:effectLst/>
                          <a:latin typeface="Times New Roman" panose="02020603050405020304" pitchFamily="18" charset="0"/>
                          <a:cs typeface="Times New Roman" panose="02020603050405020304" pitchFamily="18" charset="0"/>
                        </a:rPr>
                        <a:t>Encourage state millet missions or legislative boards (e.g. AP model)</a:t>
                      </a:r>
                      <a:endParaRPr lang="en-IN"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35047" marR="35047" marT="0" marB="0"/>
                </a:tc>
                <a:tc>
                  <a:txBody>
                    <a:bodyPr/>
                    <a:lstStyle/>
                    <a:p>
                      <a:pPr>
                        <a:lnSpc>
                          <a:spcPct val="107000"/>
                        </a:lnSpc>
                        <a:spcAft>
                          <a:spcPts val="0"/>
                        </a:spcAft>
                      </a:pPr>
                      <a:r>
                        <a:rPr lang="en-IN" sz="1400">
                          <a:effectLst/>
                          <a:latin typeface="Times New Roman" panose="02020603050405020304" pitchFamily="18" charset="0"/>
                          <a:cs typeface="Times New Roman" panose="02020603050405020304" pitchFamily="18" charset="0"/>
                        </a:rPr>
                        <a:t>Medium-term</a:t>
                      </a:r>
                      <a:endParaRPr lang="en-IN"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35047" marR="35047" marT="0" marB="0"/>
                </a:tc>
                <a:tc>
                  <a:txBody>
                    <a:bodyPr/>
                    <a:lstStyle/>
                    <a:p>
                      <a:pPr>
                        <a:lnSpc>
                          <a:spcPct val="107000"/>
                        </a:lnSpc>
                        <a:spcAft>
                          <a:spcPts val="0"/>
                        </a:spcAft>
                      </a:pPr>
                      <a:r>
                        <a:rPr lang="en-IN" sz="1400" dirty="0">
                          <a:effectLst/>
                          <a:latin typeface="Times New Roman" panose="02020603050405020304" pitchFamily="18" charset="0"/>
                          <a:cs typeface="Times New Roman" panose="02020603050405020304" pitchFamily="18" charset="0"/>
                        </a:rPr>
                        <a:t>State </a:t>
                      </a:r>
                      <a:r>
                        <a:rPr lang="en-IN" sz="1400" dirty="0" err="1">
                          <a:effectLst/>
                          <a:latin typeface="Times New Roman" panose="02020603050405020304" pitchFamily="18" charset="0"/>
                          <a:cs typeface="Times New Roman" panose="02020603050405020304" pitchFamily="18" charset="0"/>
                        </a:rPr>
                        <a:t>Govts</a:t>
                      </a:r>
                      <a:r>
                        <a:rPr lang="en-IN" sz="1400" dirty="0">
                          <a:effectLst/>
                          <a:latin typeface="Times New Roman" panose="02020603050405020304" pitchFamily="18" charset="0"/>
                          <a:cs typeface="Times New Roman" panose="02020603050405020304" pitchFamily="18" charset="0"/>
                        </a:rPr>
                        <a:t>, Legislative Assemblies</a:t>
                      </a:r>
                      <a:endParaRPr lang="en-IN"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5047" marR="35047" marT="0" marB="0"/>
                </a:tc>
              </a:tr>
              <a:tr h="528656">
                <a:tc>
                  <a:txBody>
                    <a:bodyPr/>
                    <a:lstStyle/>
                    <a:p>
                      <a:pPr>
                        <a:lnSpc>
                          <a:spcPct val="107000"/>
                        </a:lnSpc>
                        <a:spcAft>
                          <a:spcPts val="0"/>
                        </a:spcAft>
                      </a:pPr>
                      <a:r>
                        <a:rPr lang="en-IN" sz="1400">
                          <a:effectLst/>
                          <a:latin typeface="Times New Roman" panose="02020603050405020304" pitchFamily="18" charset="0"/>
                          <a:cs typeface="Times New Roman" panose="02020603050405020304" pitchFamily="18" charset="0"/>
                        </a:rPr>
                        <a:t>Inadequate data on millet consumption and impact</a:t>
                      </a:r>
                      <a:endParaRPr lang="en-IN"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35047" marR="35047" marT="0" marB="0"/>
                </a:tc>
                <a:tc>
                  <a:txBody>
                    <a:bodyPr/>
                    <a:lstStyle/>
                    <a:p>
                      <a:pPr>
                        <a:lnSpc>
                          <a:spcPct val="107000"/>
                        </a:lnSpc>
                        <a:spcAft>
                          <a:spcPts val="0"/>
                        </a:spcAft>
                      </a:pPr>
                      <a:r>
                        <a:rPr lang="en-IN" sz="1400">
                          <a:effectLst/>
                          <a:latin typeface="Times New Roman" panose="02020603050405020304" pitchFamily="18" charset="0"/>
                          <a:cs typeface="Times New Roman" panose="02020603050405020304" pitchFamily="18" charset="0"/>
                        </a:rPr>
                        <a:t>Integrate millet tracking into NFHS, NSS, ICDS-MIS, and PDS dashboards</a:t>
                      </a:r>
                      <a:endParaRPr lang="en-IN"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35047" marR="35047" marT="0" marB="0"/>
                </a:tc>
                <a:tc>
                  <a:txBody>
                    <a:bodyPr/>
                    <a:lstStyle/>
                    <a:p>
                      <a:pPr>
                        <a:lnSpc>
                          <a:spcPct val="107000"/>
                        </a:lnSpc>
                        <a:spcAft>
                          <a:spcPts val="0"/>
                        </a:spcAft>
                      </a:pPr>
                      <a:r>
                        <a:rPr lang="en-IN" sz="1400">
                          <a:effectLst/>
                          <a:latin typeface="Times New Roman" panose="02020603050405020304" pitchFamily="18" charset="0"/>
                          <a:cs typeface="Times New Roman" panose="02020603050405020304" pitchFamily="18" charset="0"/>
                        </a:rPr>
                        <a:t>Medium to Long</a:t>
                      </a:r>
                      <a:endParaRPr lang="en-IN"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35047" marR="35047" marT="0" marB="0"/>
                </a:tc>
                <a:tc>
                  <a:txBody>
                    <a:bodyPr/>
                    <a:lstStyle/>
                    <a:p>
                      <a:pPr>
                        <a:lnSpc>
                          <a:spcPct val="107000"/>
                        </a:lnSpc>
                        <a:spcAft>
                          <a:spcPts val="0"/>
                        </a:spcAft>
                      </a:pPr>
                      <a:r>
                        <a:rPr lang="en-IN" sz="1400" dirty="0" err="1">
                          <a:effectLst/>
                          <a:latin typeface="Times New Roman" panose="02020603050405020304" pitchFamily="18" charset="0"/>
                          <a:cs typeface="Times New Roman" panose="02020603050405020304" pitchFamily="18" charset="0"/>
                        </a:rPr>
                        <a:t>MoSPI</a:t>
                      </a:r>
                      <a:r>
                        <a:rPr lang="en-IN" sz="1400" dirty="0">
                          <a:effectLst/>
                          <a:latin typeface="Times New Roman" panose="02020603050405020304" pitchFamily="18" charset="0"/>
                          <a:cs typeface="Times New Roman" panose="02020603050405020304" pitchFamily="18" charset="0"/>
                        </a:rPr>
                        <a:t>, </a:t>
                      </a:r>
                      <a:r>
                        <a:rPr lang="en-IN" sz="1400" dirty="0" err="1">
                          <a:effectLst/>
                          <a:latin typeface="Times New Roman" panose="02020603050405020304" pitchFamily="18" charset="0"/>
                          <a:cs typeface="Times New Roman" panose="02020603050405020304" pitchFamily="18" charset="0"/>
                        </a:rPr>
                        <a:t>MoHFW</a:t>
                      </a:r>
                      <a:r>
                        <a:rPr lang="en-IN" sz="1400" dirty="0">
                          <a:effectLst/>
                          <a:latin typeface="Times New Roman" panose="02020603050405020304" pitchFamily="18" charset="0"/>
                          <a:cs typeface="Times New Roman" panose="02020603050405020304" pitchFamily="18" charset="0"/>
                        </a:rPr>
                        <a:t>, NITI </a:t>
                      </a:r>
                      <a:r>
                        <a:rPr lang="en-IN" sz="1400" dirty="0" err="1">
                          <a:effectLst/>
                          <a:latin typeface="Times New Roman" panose="02020603050405020304" pitchFamily="18" charset="0"/>
                          <a:cs typeface="Times New Roman" panose="02020603050405020304" pitchFamily="18" charset="0"/>
                        </a:rPr>
                        <a:t>Aayog</a:t>
                      </a:r>
                      <a:endParaRPr lang="en-IN"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5047" marR="35047" marT="0" marB="0"/>
                </a:tc>
              </a:tr>
              <a:tr h="667205">
                <a:tc>
                  <a:txBody>
                    <a:bodyPr/>
                    <a:lstStyle/>
                    <a:p>
                      <a:pPr>
                        <a:lnSpc>
                          <a:spcPct val="107000"/>
                        </a:lnSpc>
                        <a:spcAft>
                          <a:spcPts val="0"/>
                        </a:spcAft>
                      </a:pPr>
                      <a:r>
                        <a:rPr lang="en-IN" sz="1400" dirty="0">
                          <a:effectLst/>
                          <a:latin typeface="Times New Roman" panose="02020603050405020304" pitchFamily="18" charset="0"/>
                          <a:cs typeface="Times New Roman" panose="02020603050405020304" pitchFamily="18" charset="0"/>
                        </a:rPr>
                        <a:t>Poor alignment with climate action frameworks</a:t>
                      </a:r>
                      <a:endParaRPr lang="en-IN"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5047" marR="35047" marT="0" marB="0"/>
                </a:tc>
                <a:tc>
                  <a:txBody>
                    <a:bodyPr/>
                    <a:lstStyle/>
                    <a:p>
                      <a:pPr>
                        <a:lnSpc>
                          <a:spcPct val="107000"/>
                        </a:lnSpc>
                        <a:spcAft>
                          <a:spcPts val="0"/>
                        </a:spcAft>
                      </a:pPr>
                      <a:r>
                        <a:rPr lang="en-IN" sz="1400" dirty="0">
                          <a:effectLst/>
                          <a:latin typeface="Times New Roman" panose="02020603050405020304" pitchFamily="18" charset="0"/>
                          <a:cs typeface="Times New Roman" panose="02020603050405020304" pitchFamily="18" charset="0"/>
                        </a:rPr>
                        <a:t>Incorporate millets in NAPCC, PMKSY, and </a:t>
                      </a:r>
                      <a:r>
                        <a:rPr lang="en-IN" sz="1400" dirty="0" err="1">
                          <a:effectLst/>
                          <a:latin typeface="Times New Roman" panose="02020603050405020304" pitchFamily="18" charset="0"/>
                          <a:cs typeface="Times New Roman" panose="02020603050405020304" pitchFamily="18" charset="0"/>
                        </a:rPr>
                        <a:t>agroecological</a:t>
                      </a:r>
                      <a:r>
                        <a:rPr lang="en-IN" sz="1400" dirty="0">
                          <a:effectLst/>
                          <a:latin typeface="Times New Roman" panose="02020603050405020304" pitchFamily="18" charset="0"/>
                          <a:cs typeface="Times New Roman" panose="02020603050405020304" pitchFamily="18" charset="0"/>
                        </a:rPr>
                        <a:t> policy instruments</a:t>
                      </a:r>
                      <a:endParaRPr lang="en-IN"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5047" marR="35047" marT="0" marB="0"/>
                </a:tc>
                <a:tc>
                  <a:txBody>
                    <a:bodyPr/>
                    <a:lstStyle/>
                    <a:p>
                      <a:pPr>
                        <a:lnSpc>
                          <a:spcPct val="107000"/>
                        </a:lnSpc>
                        <a:spcAft>
                          <a:spcPts val="0"/>
                        </a:spcAft>
                      </a:pPr>
                      <a:r>
                        <a:rPr lang="en-IN" sz="1400" dirty="0">
                          <a:effectLst/>
                          <a:latin typeface="Times New Roman" panose="02020603050405020304" pitchFamily="18" charset="0"/>
                          <a:cs typeface="Times New Roman" panose="02020603050405020304" pitchFamily="18" charset="0"/>
                        </a:rPr>
                        <a:t>Long-term</a:t>
                      </a:r>
                      <a:endParaRPr lang="en-IN"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5047" marR="35047" marT="0" marB="0"/>
                </a:tc>
                <a:tc>
                  <a:txBody>
                    <a:bodyPr/>
                    <a:lstStyle/>
                    <a:p>
                      <a:pPr>
                        <a:lnSpc>
                          <a:spcPct val="107000"/>
                        </a:lnSpc>
                        <a:spcAft>
                          <a:spcPts val="0"/>
                        </a:spcAft>
                      </a:pPr>
                      <a:r>
                        <a:rPr lang="en-IN" sz="1400" dirty="0" err="1">
                          <a:effectLst/>
                          <a:latin typeface="Times New Roman" panose="02020603050405020304" pitchFamily="18" charset="0"/>
                          <a:cs typeface="Times New Roman" panose="02020603050405020304" pitchFamily="18" charset="0"/>
                        </a:rPr>
                        <a:t>MoEFCC</a:t>
                      </a:r>
                      <a:r>
                        <a:rPr lang="en-IN" sz="1400" dirty="0">
                          <a:effectLst/>
                          <a:latin typeface="Times New Roman" panose="02020603050405020304" pitchFamily="18" charset="0"/>
                          <a:cs typeface="Times New Roman" panose="02020603050405020304" pitchFamily="18" charset="0"/>
                        </a:rPr>
                        <a:t>, </a:t>
                      </a:r>
                      <a:r>
                        <a:rPr lang="en-IN" sz="1400" dirty="0" err="1">
                          <a:effectLst/>
                          <a:latin typeface="Times New Roman" panose="02020603050405020304" pitchFamily="18" charset="0"/>
                          <a:cs typeface="Times New Roman" panose="02020603050405020304" pitchFamily="18" charset="0"/>
                        </a:rPr>
                        <a:t>MoA&amp;FW</a:t>
                      </a:r>
                      <a:r>
                        <a:rPr lang="en-IN" sz="1400" dirty="0">
                          <a:effectLst/>
                          <a:latin typeface="Times New Roman" panose="02020603050405020304" pitchFamily="18" charset="0"/>
                          <a:cs typeface="Times New Roman" panose="02020603050405020304" pitchFamily="18" charset="0"/>
                        </a:rPr>
                        <a:t>, ICAR</a:t>
                      </a:r>
                      <a:endParaRPr lang="en-IN"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5047" marR="35047" marT="0" marB="0"/>
                </a:tc>
              </a:tr>
            </a:tbl>
          </a:graphicData>
        </a:graphic>
      </p:graphicFrame>
      <p:sp>
        <p:nvSpPr>
          <p:cNvPr id="5" name="Slide Number Placeholder 4"/>
          <p:cNvSpPr>
            <a:spLocks noGrp="1"/>
          </p:cNvSpPr>
          <p:nvPr>
            <p:ph type="sldNum" sz="quarter" idx="12"/>
          </p:nvPr>
        </p:nvSpPr>
        <p:spPr/>
        <p:txBody>
          <a:bodyPr/>
          <a:lstStyle/>
          <a:p>
            <a:fld id="{26AD20E6-394B-4DF0-96A5-9647FF39C943}" type="slidenum">
              <a:rPr lang="en-IN" smtClean="0"/>
              <a:t>24</a:t>
            </a:fld>
            <a:endParaRPr lang="en-IN"/>
          </a:p>
        </p:txBody>
      </p:sp>
    </p:spTree>
    <p:extLst>
      <p:ext uri="{BB962C8B-B14F-4D97-AF65-F5344CB8AC3E}">
        <p14:creationId xmlns:p14="http://schemas.microsoft.com/office/powerpoint/2010/main" val="35674279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0D59676-68AE-B31D-2B17-777B3CE4CB84}"/>
              </a:ext>
            </a:extLst>
          </p:cNvPr>
          <p:cNvSpPr>
            <a:spLocks noGrp="1"/>
          </p:cNvSpPr>
          <p:nvPr>
            <p:ph type="title"/>
          </p:nvPr>
        </p:nvSpPr>
        <p:spPr>
          <a:xfrm>
            <a:off x="838200" y="365125"/>
            <a:ext cx="10515600" cy="613255"/>
          </a:xfrm>
        </p:spPr>
        <p:txBody>
          <a:bodyPr>
            <a:normAutofit/>
          </a:bodyPr>
          <a:lstStyle/>
          <a:p>
            <a:pPr algn="ctr"/>
            <a:r>
              <a:rPr lang="en-IN" sz="3200" b="1" dirty="0" smtClean="0">
                <a:latin typeface="Times New Roman" panose="02020603050405020304" pitchFamily="18" charset="0"/>
                <a:cs typeface="Times New Roman" panose="02020603050405020304" pitchFamily="18" charset="0"/>
              </a:rPr>
              <a:t>Discussion</a:t>
            </a:r>
            <a:endParaRPr lang="en-IN" sz="3200"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xmlns="" id="{069AE405-828D-19A8-A3BF-17A9B1F9E370}"/>
              </a:ext>
            </a:extLst>
          </p:cNvPr>
          <p:cNvSpPr>
            <a:spLocks noGrp="1"/>
          </p:cNvSpPr>
          <p:nvPr>
            <p:ph idx="1"/>
          </p:nvPr>
        </p:nvSpPr>
        <p:spPr>
          <a:xfrm>
            <a:off x="838200" y="978380"/>
            <a:ext cx="10515600" cy="5198583"/>
          </a:xfrm>
        </p:spPr>
        <p:txBody>
          <a:bodyPr>
            <a:normAutofit/>
          </a:bodyPr>
          <a:lstStyle/>
          <a:p>
            <a:r>
              <a:rPr lang="en-US" sz="1800" dirty="0">
                <a:latin typeface="Times New Roman" panose="02020603050405020304" pitchFamily="18" charset="0"/>
                <a:cs typeface="Times New Roman" panose="02020603050405020304" pitchFamily="18" charset="0"/>
              </a:rPr>
              <a:t>To deepen the understanding of how millet integration aligns with global sustainability limits, this study mapped their potential impacts across the </a:t>
            </a:r>
            <a:r>
              <a:rPr lang="en-US" sz="1800" dirty="0" smtClean="0">
                <a:latin typeface="Times New Roman" panose="02020603050405020304" pitchFamily="18" charset="0"/>
                <a:cs typeface="Times New Roman" panose="02020603050405020304" pitchFamily="18" charset="0"/>
              </a:rPr>
              <a:t>Nine </a:t>
            </a:r>
            <a:r>
              <a:rPr lang="en-US" sz="1800" dirty="0">
                <a:latin typeface="Times New Roman" panose="02020603050405020304" pitchFamily="18" charset="0"/>
                <a:cs typeface="Times New Roman" panose="02020603050405020304" pitchFamily="18" charset="0"/>
              </a:rPr>
              <a:t>Planetary Boundaries proposed by </a:t>
            </a:r>
            <a:r>
              <a:rPr lang="en-US" sz="1800" b="1" dirty="0" smtClean="0">
                <a:latin typeface="Times New Roman" panose="02020603050405020304" pitchFamily="18" charset="0"/>
                <a:cs typeface="Times New Roman" panose="02020603050405020304" pitchFamily="18" charset="0"/>
              </a:rPr>
              <a:t>Johan </a:t>
            </a:r>
            <a:r>
              <a:rPr lang="en-US" sz="1800" b="1" dirty="0" err="1" smtClean="0">
                <a:latin typeface="Times New Roman" panose="02020603050405020304" pitchFamily="18" charset="0"/>
                <a:cs typeface="Times New Roman" panose="02020603050405020304" pitchFamily="18" charset="0"/>
              </a:rPr>
              <a:t>Rockström</a:t>
            </a:r>
            <a:r>
              <a:rPr lang="en-US" sz="1800" dirty="0" smtClean="0">
                <a:latin typeface="Times New Roman" panose="02020603050405020304" pitchFamily="18" charset="0"/>
                <a:cs typeface="Times New Roman" panose="02020603050405020304" pitchFamily="18" charset="0"/>
              </a:rPr>
              <a:t> and </a:t>
            </a:r>
            <a:r>
              <a:rPr lang="en-US" sz="1800" b="1" dirty="0" smtClean="0">
                <a:latin typeface="Times New Roman" panose="02020603050405020304" pitchFamily="18" charset="0"/>
                <a:cs typeface="Times New Roman" panose="02020603050405020304" pitchFamily="18" charset="0"/>
              </a:rPr>
              <a:t>28 other leading scientists in 2009</a:t>
            </a:r>
            <a:r>
              <a:rPr lang="en-US" sz="1800" dirty="0" smtClean="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It defines </a:t>
            </a:r>
            <a:r>
              <a:rPr lang="en-US" sz="1800" b="1" dirty="0">
                <a:latin typeface="Times New Roman" panose="02020603050405020304" pitchFamily="18" charset="0"/>
                <a:cs typeface="Times New Roman" panose="02020603050405020304" pitchFamily="18" charset="0"/>
              </a:rPr>
              <a:t>nine critical Earth system processes</a:t>
            </a:r>
            <a:r>
              <a:rPr lang="en-US" sz="1800" dirty="0">
                <a:latin typeface="Times New Roman" panose="02020603050405020304" pitchFamily="18" charset="0"/>
                <a:cs typeface="Times New Roman" panose="02020603050405020304" pitchFamily="18" charset="0"/>
              </a:rPr>
              <a:t> that regulate the stability and resilience of our planet, and it sets </a:t>
            </a:r>
            <a:r>
              <a:rPr lang="en-US" sz="1800" b="1" dirty="0">
                <a:latin typeface="Times New Roman" panose="02020603050405020304" pitchFamily="18" charset="0"/>
                <a:cs typeface="Times New Roman" panose="02020603050405020304" pitchFamily="18" charset="0"/>
              </a:rPr>
              <a:t>“safe operating limits”</a:t>
            </a:r>
            <a:r>
              <a:rPr lang="en-US" sz="1800" dirty="0">
                <a:latin typeface="Times New Roman" panose="02020603050405020304" pitchFamily="18" charset="0"/>
                <a:cs typeface="Times New Roman" panose="02020603050405020304" pitchFamily="18" charset="0"/>
              </a:rPr>
              <a:t> for each to ensure a stable environment for </a:t>
            </a:r>
            <a:r>
              <a:rPr lang="en-US" sz="1800" dirty="0" smtClean="0">
                <a:latin typeface="Times New Roman" panose="02020603050405020304" pitchFamily="18" charset="0"/>
                <a:cs typeface="Times New Roman" panose="02020603050405020304" pitchFamily="18" charset="0"/>
              </a:rPr>
              <a:t>humanity. </a:t>
            </a:r>
          </a:p>
          <a:p>
            <a:r>
              <a:rPr lang="en-IN" sz="1800" b="1" dirty="0" smtClean="0">
                <a:latin typeface="Times New Roman" panose="02020603050405020304" pitchFamily="18" charset="0"/>
                <a:cs typeface="Times New Roman" panose="02020603050405020304" pitchFamily="18" charset="0"/>
              </a:rPr>
              <a:t>The </a:t>
            </a:r>
            <a:r>
              <a:rPr lang="en-IN" sz="1800" b="1" dirty="0">
                <a:latin typeface="Times New Roman" panose="02020603050405020304" pitchFamily="18" charset="0"/>
                <a:cs typeface="Times New Roman" panose="02020603050405020304" pitchFamily="18" charset="0"/>
              </a:rPr>
              <a:t>2023 update to the Planetary boundaries (9 Boundaries assessed and 6 </a:t>
            </a:r>
            <a:r>
              <a:rPr lang="en-IN" sz="1800" b="1" dirty="0" smtClean="0">
                <a:latin typeface="Times New Roman" panose="02020603050405020304" pitchFamily="18" charset="0"/>
                <a:cs typeface="Times New Roman" panose="02020603050405020304" pitchFamily="18" charset="0"/>
              </a:rPr>
              <a:t>transgressed)-</a:t>
            </a:r>
            <a:endParaRPr lang="en-US" sz="1800" dirty="0" smtClean="0">
              <a:latin typeface="Times New Roman" panose="02020603050405020304" pitchFamily="18" charset="0"/>
              <a:cs typeface="Times New Roman" panose="02020603050405020304" pitchFamily="18" charset="0"/>
            </a:endParaRPr>
          </a:p>
          <a:p>
            <a:endParaRPr lang="en-IN" sz="20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xmlns="" id="{D1486BD3-7B28-3873-3378-A9DBB9E3B3DD}"/>
              </a:ext>
            </a:extLst>
          </p:cNvPr>
          <p:cNvSpPr>
            <a:spLocks noGrp="1"/>
          </p:cNvSpPr>
          <p:nvPr>
            <p:ph type="sldNum" sz="quarter" idx="12"/>
          </p:nvPr>
        </p:nvSpPr>
        <p:spPr>
          <a:xfrm>
            <a:off x="8610600" y="6176964"/>
            <a:ext cx="2743200" cy="544512"/>
          </a:xfrm>
        </p:spPr>
        <p:txBody>
          <a:bodyPr/>
          <a:lstStyle/>
          <a:p>
            <a:r>
              <a:rPr lang="en-IN" dirty="0" smtClean="0"/>
              <a:t>Credit- ‘Azote </a:t>
            </a:r>
            <a:r>
              <a:rPr lang="en-IN" dirty="0"/>
              <a:t>for Stockholm Resilience Centre, based on analysis in Richardson et al </a:t>
            </a:r>
            <a:r>
              <a:rPr lang="en-IN" dirty="0" smtClean="0"/>
              <a:t>2023’.</a:t>
            </a:r>
            <a:endParaRPr lang="en-IN" dirty="0"/>
          </a:p>
          <a:p>
            <a:endParaRPr lang="en-IN" dirty="0"/>
          </a:p>
        </p:txBody>
      </p:sp>
      <p:pic>
        <p:nvPicPr>
          <p:cNvPr id="6" name="Picture 5">
            <a:extLst>
              <a:ext uri="{FF2B5EF4-FFF2-40B4-BE49-F238E27FC236}">
                <a16:creationId xmlns:a16="http://schemas.microsoft.com/office/drawing/2014/main" xmlns=""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729211" cy="813938"/>
          </a:xfrm>
          <a:prstGeom prst="rect">
            <a:avLst/>
          </a:prstGeom>
        </p:spPr>
      </p:pic>
      <p:pic>
        <p:nvPicPr>
          <p:cNvPr id="10" name="Picture 9" descr="C:\Users\LEN\Documents\Planetary Boundaries 2023.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39089" y="2688881"/>
            <a:ext cx="7306147" cy="4032595"/>
          </a:xfrm>
          <a:prstGeom prst="rect">
            <a:avLst/>
          </a:prstGeom>
          <a:noFill/>
          <a:ln>
            <a:noFill/>
          </a:ln>
        </p:spPr>
      </p:pic>
    </p:spTree>
    <p:extLst>
      <p:ext uri="{BB962C8B-B14F-4D97-AF65-F5344CB8AC3E}">
        <p14:creationId xmlns:p14="http://schemas.microsoft.com/office/powerpoint/2010/main" val="26162708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0D59676-68AE-B31D-2B17-777B3CE4CB84}"/>
              </a:ext>
            </a:extLst>
          </p:cNvPr>
          <p:cNvSpPr>
            <a:spLocks noGrp="1"/>
          </p:cNvSpPr>
          <p:nvPr>
            <p:ph type="title"/>
          </p:nvPr>
        </p:nvSpPr>
        <p:spPr>
          <a:xfrm>
            <a:off x="838200" y="365125"/>
            <a:ext cx="10515600" cy="553595"/>
          </a:xfrm>
        </p:spPr>
        <p:txBody>
          <a:bodyPr>
            <a:normAutofit fontScale="90000"/>
          </a:bodyPr>
          <a:lstStyle/>
          <a:p>
            <a:pPr algn="ctr"/>
            <a:r>
              <a:rPr lang="en-IN" b="1" dirty="0" smtClean="0">
                <a:latin typeface="Times New Roman" panose="02020603050405020304" pitchFamily="18" charset="0"/>
                <a:cs typeface="Times New Roman" panose="02020603050405020304" pitchFamily="18" charset="0"/>
              </a:rPr>
              <a:t>Discussion</a:t>
            </a:r>
            <a:endParaRPr lang="en-IN" b="1"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xmlns="" id="{A55A2AEE-BCF7-2356-2A0D-334825D425B5}"/>
              </a:ext>
            </a:extLst>
          </p:cNvPr>
          <p:cNvSpPr>
            <a:spLocks noGrp="1"/>
          </p:cNvSpPr>
          <p:nvPr>
            <p:ph type="sldNum" sz="quarter" idx="12"/>
          </p:nvPr>
        </p:nvSpPr>
        <p:spPr/>
        <p:txBody>
          <a:bodyPr/>
          <a:lstStyle/>
          <a:p>
            <a:fld id="{26AD20E6-394B-4DF0-96A5-9647FF39C943}" type="slidenum">
              <a:rPr lang="en-IN" smtClean="0"/>
              <a:t>26</a:t>
            </a:fld>
            <a:endParaRPr lang="en-IN"/>
          </a:p>
        </p:txBody>
      </p:sp>
      <p:pic>
        <p:nvPicPr>
          <p:cNvPr id="6" name="Picture 5">
            <a:extLst>
              <a:ext uri="{FF2B5EF4-FFF2-40B4-BE49-F238E27FC236}">
                <a16:creationId xmlns:a16="http://schemas.microsoft.com/office/drawing/2014/main" xmlns="" id="{67E54A9D-4B6F-6671-1709-E2CF64355D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901228" cy="894906"/>
          </a:xfrm>
          <a:prstGeom prst="rect">
            <a:avLst/>
          </a:prstGeom>
        </p:spPr>
      </p:pic>
      <p:sp>
        <p:nvSpPr>
          <p:cNvPr id="7" name="Rectangle 1"/>
          <p:cNvSpPr>
            <a:spLocks noGrp="1" noChangeArrowheads="1"/>
          </p:cNvSpPr>
          <p:nvPr>
            <p:ph idx="1"/>
          </p:nvPr>
        </p:nvSpPr>
        <p:spPr bwMode="auto">
          <a:xfrm>
            <a:off x="193141" y="1398530"/>
            <a:ext cx="11805718" cy="48013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accent2">
                    <a:lumMod val="50000"/>
                  </a:schemeClr>
                </a:solidFill>
                <a:effectLst/>
                <a:latin typeface="Times New Roman" panose="02020603050405020304" pitchFamily="18" charset="0"/>
                <a:cs typeface="Times New Roman" panose="02020603050405020304" pitchFamily="18" charset="0"/>
              </a:rPr>
              <a:t>Applying the Planetary Boundaries Framework to Millets</a:t>
            </a:r>
            <a:endParaRPr kumimoji="0" lang="en-US" sz="1800" b="0" i="0" u="none" strike="noStrike" cap="none" normalizeH="0" baseline="0" dirty="0" smtClean="0">
              <a:ln>
                <a:noFill/>
              </a:ln>
              <a:solidFill>
                <a:schemeClr val="accent2">
                  <a:lumMod val="50000"/>
                </a:schemeClr>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accent1">
                    <a:lumMod val="75000"/>
                  </a:schemeClr>
                </a:solidFill>
                <a:effectLst/>
                <a:latin typeface="Times New Roman" panose="02020603050405020304" pitchFamily="18" charset="0"/>
                <a:cs typeface="Times New Roman" panose="02020603050405020304" pitchFamily="18" charset="0"/>
              </a:rPr>
              <a:t>Millets align positively with 8 out of 9 Planetary Boundaries</a:t>
            </a:r>
            <a:r>
              <a:rPr kumimoji="0" lang="en-US" sz="18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a:t>
            </a:r>
          </a:p>
          <a:p>
            <a:pPr marL="0" lvl="0" indent="0" eaLnBrk="0" fontAlgn="base" hangingPunct="0">
              <a:lnSpc>
                <a:spcPct val="100000"/>
              </a:lnSpc>
              <a:spcBef>
                <a:spcPct val="0"/>
              </a:spcBef>
              <a:spcAft>
                <a:spcPct val="0"/>
              </a:spcAft>
              <a:buFontTx/>
              <a:buChar char="•"/>
            </a:pPr>
            <a:r>
              <a:rPr kumimoji="0" lang="en-US" sz="18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Climate Change</a:t>
            </a:r>
            <a:r>
              <a:rPr kumimoji="0" lang="en-US" sz="1800" b="1" i="0" u="none" strike="noStrike" cap="none" normalizeH="0" dirty="0" smtClean="0">
                <a:ln>
                  <a:noFill/>
                </a:ln>
                <a:solidFill>
                  <a:schemeClr val="tx1"/>
                </a:solidFill>
                <a:effectLst/>
                <a:latin typeface="Times New Roman" panose="02020603050405020304" pitchFamily="18" charset="0"/>
                <a:cs typeface="Times New Roman" panose="02020603050405020304" pitchFamily="18" charset="0"/>
              </a:rPr>
              <a:t> </a:t>
            </a:r>
            <a:r>
              <a:rPr lang="en-IN" sz="1800" b="1" dirty="0">
                <a:solidFill>
                  <a:schemeClr val="accent1">
                    <a:lumMod val="75000"/>
                  </a:schemeClr>
                </a:solidFill>
              </a:rPr>
              <a:t>(+)</a:t>
            </a:r>
            <a:r>
              <a:rPr kumimoji="0" lang="en-US" sz="18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Lower carbon footprint than rice/wheat; </a:t>
            </a:r>
            <a:r>
              <a:rPr kumimoji="0" lang="en-US" sz="18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rainfed</a:t>
            </a:r>
            <a:r>
              <a:rPr kumimoji="0" lang="en-US" sz="18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&amp; carbon-sequestering.</a:t>
            </a:r>
          </a:p>
          <a:p>
            <a:pPr marL="0" lvl="0" indent="0" eaLnBrk="0" fontAlgn="base" hangingPunct="0">
              <a:lnSpc>
                <a:spcPct val="100000"/>
              </a:lnSpc>
              <a:spcBef>
                <a:spcPct val="0"/>
              </a:spcBef>
              <a:spcAft>
                <a:spcPct val="0"/>
              </a:spcAft>
              <a:buFontTx/>
              <a:buChar char="•"/>
            </a:pPr>
            <a:r>
              <a:rPr kumimoji="0" lang="en-US" sz="18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Biosphere Integrity </a:t>
            </a:r>
            <a:r>
              <a:rPr lang="en-IN" sz="1800" b="1" dirty="0">
                <a:solidFill>
                  <a:schemeClr val="accent1">
                    <a:lumMod val="75000"/>
                  </a:schemeClr>
                </a:solidFill>
              </a:rPr>
              <a:t>(+)</a:t>
            </a:r>
            <a:r>
              <a:rPr kumimoji="0" lang="en-US" sz="18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a:t>
            </a:r>
            <a:r>
              <a:rPr kumimoji="0" lang="en-US" sz="18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Boosts biodiversity; minimal pesticide use; supports crop diversity.</a:t>
            </a:r>
          </a:p>
          <a:p>
            <a:pPr marL="0" lvl="0" indent="0" eaLnBrk="0" fontAlgn="base" hangingPunct="0">
              <a:lnSpc>
                <a:spcPct val="100000"/>
              </a:lnSpc>
              <a:spcBef>
                <a:spcPct val="0"/>
              </a:spcBef>
              <a:spcAft>
                <a:spcPct val="0"/>
              </a:spcAft>
              <a:buFontTx/>
              <a:buChar char="•"/>
            </a:pPr>
            <a:r>
              <a:rPr kumimoji="0" lang="en-US" sz="18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Land-System Change </a:t>
            </a:r>
            <a:r>
              <a:rPr lang="en-IN" sz="1800" b="1" dirty="0">
                <a:solidFill>
                  <a:schemeClr val="accent1">
                    <a:lumMod val="75000"/>
                  </a:schemeClr>
                </a:solidFill>
              </a:rPr>
              <a:t>(+)</a:t>
            </a:r>
            <a:r>
              <a:rPr kumimoji="0" lang="en-US" sz="18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a:t>
            </a:r>
            <a:r>
              <a:rPr kumimoji="0" lang="en-US" sz="18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Grows on marginal lands; prevents deforestation.</a:t>
            </a:r>
          </a:p>
          <a:p>
            <a:pPr marL="0" lvl="0" indent="0" eaLnBrk="0" fontAlgn="base" hangingPunct="0">
              <a:lnSpc>
                <a:spcPct val="100000"/>
              </a:lnSpc>
              <a:spcBef>
                <a:spcPct val="0"/>
              </a:spcBef>
              <a:spcAft>
                <a:spcPct val="0"/>
              </a:spcAft>
              <a:buFontTx/>
              <a:buChar char="•"/>
            </a:pPr>
            <a:r>
              <a:rPr kumimoji="0" lang="en-US" sz="18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Freshwater Use </a:t>
            </a:r>
            <a:r>
              <a:rPr lang="en-IN" sz="1800" b="1" dirty="0">
                <a:solidFill>
                  <a:schemeClr val="accent1">
                    <a:lumMod val="75000"/>
                  </a:schemeClr>
                </a:solidFill>
              </a:rPr>
              <a:t>(+)</a:t>
            </a:r>
            <a:r>
              <a:rPr kumimoji="0" lang="en-US" sz="18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a:t>
            </a:r>
            <a:r>
              <a:rPr kumimoji="0" lang="en-US" sz="18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Needs much less water; ideal for </a:t>
            </a:r>
            <a:r>
              <a:rPr kumimoji="0" lang="en-US" sz="18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rainfed</a:t>
            </a:r>
            <a:r>
              <a:rPr kumimoji="0" lang="en-US" sz="18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regions.</a:t>
            </a:r>
          </a:p>
          <a:p>
            <a:pPr marL="0" lvl="0" indent="0" eaLnBrk="0" fontAlgn="base" hangingPunct="0">
              <a:lnSpc>
                <a:spcPct val="100000"/>
              </a:lnSpc>
              <a:spcBef>
                <a:spcPct val="0"/>
              </a:spcBef>
              <a:spcAft>
                <a:spcPct val="0"/>
              </a:spcAft>
              <a:buFontTx/>
              <a:buChar char="•"/>
            </a:pPr>
            <a:r>
              <a:rPr kumimoji="0" lang="en-US" sz="18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Biogeochemical Flows </a:t>
            </a:r>
            <a:r>
              <a:rPr lang="en-IN" sz="1800" b="1" dirty="0">
                <a:solidFill>
                  <a:schemeClr val="accent1">
                    <a:lumMod val="75000"/>
                  </a:schemeClr>
                </a:solidFill>
              </a:rPr>
              <a:t>(+)</a:t>
            </a:r>
            <a:r>
              <a:rPr kumimoji="0" lang="en-US" sz="18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a:t>
            </a:r>
            <a:r>
              <a:rPr kumimoji="0" lang="en-US" sz="18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Low</a:t>
            </a:r>
            <a:r>
              <a:rPr lang="en-IN" sz="1800" b="1" dirty="0"/>
              <a:t> </a:t>
            </a:r>
            <a:r>
              <a:rPr kumimoji="0" lang="en-US" sz="18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fertilizer need; reduces nitrogen runoff.</a:t>
            </a:r>
          </a:p>
          <a:p>
            <a:pPr marL="0" indent="0" eaLnBrk="0" fontAlgn="base" hangingPunct="0">
              <a:lnSpc>
                <a:spcPct val="100000"/>
              </a:lnSpc>
              <a:spcBef>
                <a:spcPct val="0"/>
              </a:spcBef>
              <a:spcAft>
                <a:spcPct val="0"/>
              </a:spcAft>
              <a:buFontTx/>
              <a:buChar char="•"/>
            </a:pPr>
            <a:r>
              <a:rPr kumimoji="0" lang="en-US" sz="18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Ocean Acidification</a:t>
            </a:r>
            <a:r>
              <a:rPr kumimoji="0" lang="en-US" sz="1800" b="1" i="0" u="none" strike="noStrike" cap="none" normalizeH="0" baseline="0" dirty="0" smtClean="0">
                <a:ln>
                  <a:noFill/>
                </a:ln>
                <a:solidFill>
                  <a:schemeClr val="accent1">
                    <a:lumMod val="75000"/>
                  </a:schemeClr>
                </a:solidFill>
                <a:effectLst/>
                <a:latin typeface="Times New Roman" panose="02020603050405020304" pitchFamily="18" charset="0"/>
                <a:cs typeface="Times New Roman" panose="02020603050405020304" pitchFamily="18" charset="0"/>
              </a:rPr>
              <a:t> </a:t>
            </a:r>
            <a:r>
              <a:rPr lang="en-IN" sz="1800" b="1" dirty="0">
                <a:solidFill>
                  <a:schemeClr val="accent1">
                    <a:lumMod val="75000"/>
                  </a:schemeClr>
                </a:solidFill>
              </a:rPr>
              <a:t>(+)</a:t>
            </a:r>
            <a:r>
              <a:rPr kumimoji="0" lang="en-US" sz="1800" b="1" i="0" u="none" strike="noStrike" cap="none" normalizeH="0" baseline="0" dirty="0" smtClean="0">
                <a:ln>
                  <a:noFill/>
                </a:ln>
                <a:solidFill>
                  <a:schemeClr val="accent1">
                    <a:lumMod val="75000"/>
                  </a:schemeClr>
                </a:solidFill>
                <a:effectLst/>
                <a:latin typeface="Times New Roman" panose="02020603050405020304" pitchFamily="18" charset="0"/>
                <a:cs typeface="Times New Roman" panose="02020603050405020304" pitchFamily="18" charset="0"/>
              </a:rPr>
              <a:t> </a:t>
            </a:r>
            <a:r>
              <a:rPr kumimoji="0" lang="en-US" sz="18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en-US" sz="1800" i="1"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Less Direct impact)</a:t>
            </a:r>
            <a:r>
              <a:rPr kumimoji="0" lang="en-US" sz="1800" b="1" i="0" u="none" strike="noStrike" cap="none" normalizeH="0" dirty="0" smtClean="0">
                <a:ln>
                  <a:noFill/>
                </a:ln>
                <a:solidFill>
                  <a:schemeClr val="tx1"/>
                </a:solidFill>
                <a:effectLst/>
                <a:latin typeface="Times New Roman" panose="02020603050405020304" pitchFamily="18" charset="0"/>
                <a:cs typeface="Times New Roman" panose="02020603050405020304" pitchFamily="18" charset="0"/>
              </a:rPr>
              <a:t> </a:t>
            </a:r>
            <a:r>
              <a:rPr lang="en-IN" sz="1800" dirty="0" smtClean="0">
                <a:latin typeface="Times New Roman" panose="02020603050405020304" pitchFamily="18" charset="0"/>
                <a:cs typeface="Times New Roman" panose="02020603050405020304" pitchFamily="18" charset="0"/>
              </a:rPr>
              <a:t>Sustainable </a:t>
            </a:r>
            <a:r>
              <a:rPr lang="en-IN" sz="1800" dirty="0">
                <a:latin typeface="Times New Roman" panose="02020603050405020304" pitchFamily="18" charset="0"/>
                <a:cs typeface="Times New Roman" panose="02020603050405020304" pitchFamily="18" charset="0"/>
              </a:rPr>
              <a:t>millet farming can reduce carbon emissions, indirectly mitigating ocean </a:t>
            </a:r>
            <a:r>
              <a:rPr lang="en-IN" sz="1800" dirty="0" smtClean="0">
                <a:latin typeface="Times New Roman" panose="02020603050405020304" pitchFamily="18" charset="0"/>
                <a:cs typeface="Times New Roman" panose="02020603050405020304" pitchFamily="18" charset="0"/>
              </a:rPr>
              <a:t>acidification</a:t>
            </a:r>
            <a:r>
              <a:rPr lang="en-IN" sz="1800" dirty="0" smtClean="0"/>
              <a:t>.</a:t>
            </a:r>
          </a:p>
          <a:p>
            <a:pPr marL="0" indent="0" eaLnBrk="0" fontAlgn="base" hangingPunct="0">
              <a:lnSpc>
                <a:spcPct val="100000"/>
              </a:lnSpc>
              <a:spcBef>
                <a:spcPct val="0"/>
              </a:spcBef>
              <a:spcAft>
                <a:spcPct val="0"/>
              </a:spcAft>
              <a:buFontTx/>
              <a:buChar char="•"/>
            </a:pPr>
            <a:r>
              <a:rPr lang="en-US" sz="1800" b="1" dirty="0" smtClean="0">
                <a:latin typeface="Times New Roman" panose="02020603050405020304" pitchFamily="18" charset="0"/>
                <a:cs typeface="Times New Roman" panose="02020603050405020304" pitchFamily="18" charset="0"/>
              </a:rPr>
              <a:t>Atmospheric </a:t>
            </a:r>
            <a:r>
              <a:rPr kumimoji="0" lang="en-US" sz="18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Aerosol</a:t>
            </a:r>
            <a:r>
              <a:rPr kumimoji="0" lang="en-US" sz="1800" b="1" i="0" u="none" strike="noStrike" cap="none" normalizeH="0" dirty="0" smtClean="0">
                <a:ln>
                  <a:noFill/>
                </a:ln>
                <a:solidFill>
                  <a:schemeClr val="tx1"/>
                </a:solidFill>
                <a:effectLst/>
                <a:latin typeface="Times New Roman" panose="02020603050405020304" pitchFamily="18" charset="0"/>
                <a:cs typeface="Times New Roman" panose="02020603050405020304" pitchFamily="18" charset="0"/>
              </a:rPr>
              <a:t> loading </a:t>
            </a:r>
            <a:r>
              <a:rPr lang="en-IN" sz="1800" b="1" dirty="0">
                <a:solidFill>
                  <a:schemeClr val="accent1">
                    <a:lumMod val="75000"/>
                  </a:schemeClr>
                </a:solidFill>
              </a:rPr>
              <a:t>(+)</a:t>
            </a:r>
            <a:r>
              <a:rPr kumimoji="0" lang="en-US" sz="1800" b="1" i="0" u="none" strike="noStrike" cap="none" normalizeH="0" dirty="0" smtClean="0">
                <a:ln>
                  <a:noFill/>
                </a:ln>
                <a:solidFill>
                  <a:schemeClr val="tx1"/>
                </a:solidFill>
                <a:effectLst/>
                <a:latin typeface="Times New Roman" panose="02020603050405020304" pitchFamily="18" charset="0"/>
                <a:cs typeface="Times New Roman" panose="02020603050405020304" pitchFamily="18" charset="0"/>
              </a:rPr>
              <a:t>:</a:t>
            </a:r>
            <a:r>
              <a:rPr kumimoji="0" lang="en-US" sz="18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lang="en-US" sz="1800" i="1" dirty="0" smtClean="0">
                <a:latin typeface="Times New Roman" panose="02020603050405020304" pitchFamily="18" charset="0"/>
                <a:cs typeface="Times New Roman" panose="02020603050405020304" pitchFamily="18" charset="0"/>
              </a:rPr>
              <a:t>Less </a:t>
            </a:r>
            <a:r>
              <a:rPr lang="en-US" sz="1800" i="1" dirty="0">
                <a:latin typeface="Times New Roman" panose="02020603050405020304" pitchFamily="18" charset="0"/>
                <a:cs typeface="Times New Roman" panose="02020603050405020304" pitchFamily="18" charset="0"/>
              </a:rPr>
              <a:t>Direct impact</a:t>
            </a:r>
            <a:r>
              <a:rPr lang="en-US" sz="1800" b="1" dirty="0">
                <a:latin typeface="Times New Roman" panose="02020603050405020304" pitchFamily="18" charset="0"/>
                <a:cs typeface="Times New Roman" panose="02020603050405020304" pitchFamily="18" charset="0"/>
              </a:rPr>
              <a:t> </a:t>
            </a:r>
            <a:r>
              <a:rPr lang="en-US" sz="1800" b="1" dirty="0" smtClean="0">
                <a:latin typeface="Times New Roman" panose="02020603050405020304" pitchFamily="18" charset="0"/>
                <a:cs typeface="Times New Roman" panose="02020603050405020304" pitchFamily="18" charset="0"/>
              </a:rPr>
              <a:t>)</a:t>
            </a:r>
            <a:r>
              <a:rPr kumimoji="0" lang="en-US" sz="18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Indirect benefits via low emissions and sustainable practices.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18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Novel Entities (Chemical pollution</a:t>
            </a:r>
            <a:r>
              <a:rPr kumimoji="0" lang="en-US" sz="1800" b="1" i="0" u="none" strike="noStrike" cap="none" normalizeH="0" dirty="0" smtClean="0">
                <a:ln>
                  <a:noFill/>
                </a:ln>
                <a:solidFill>
                  <a:schemeClr val="tx1"/>
                </a:solidFill>
                <a:effectLst/>
                <a:latin typeface="Times New Roman" panose="02020603050405020304" pitchFamily="18" charset="0"/>
                <a:cs typeface="Times New Roman" panose="02020603050405020304" pitchFamily="18" charset="0"/>
              </a:rPr>
              <a:t> and plastics) </a:t>
            </a:r>
            <a:r>
              <a:rPr kumimoji="0" lang="en-US" sz="1800" b="1" i="0" u="none" strike="noStrike" cap="none" normalizeH="0" dirty="0" smtClean="0">
                <a:ln>
                  <a:noFill/>
                </a:ln>
                <a:solidFill>
                  <a:schemeClr val="accent1">
                    <a:lumMod val="75000"/>
                  </a:schemeClr>
                </a:solidFill>
                <a:effectLst/>
                <a:latin typeface="Times New Roman" panose="02020603050405020304" pitchFamily="18" charset="0"/>
                <a:cs typeface="Times New Roman" panose="02020603050405020304" pitchFamily="18" charset="0"/>
              </a:rPr>
              <a:t>(+)</a:t>
            </a:r>
            <a:r>
              <a:rPr kumimoji="0" lang="en-US" sz="18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a:t>
            </a:r>
            <a:r>
              <a:rPr kumimoji="0" lang="en-US" sz="18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Naturally pest- resistant,</a:t>
            </a:r>
            <a:r>
              <a:rPr kumimoji="0" lang="en-US" sz="1800" b="0" i="0" u="none" strike="noStrike" cap="none" normalizeH="0" dirty="0" smtClean="0">
                <a:ln>
                  <a:noFill/>
                </a:ln>
                <a:solidFill>
                  <a:schemeClr val="tx1"/>
                </a:solidFill>
                <a:effectLst/>
                <a:latin typeface="Times New Roman" panose="02020603050405020304" pitchFamily="18" charset="0"/>
                <a:cs typeface="Times New Roman" panose="02020603050405020304" pitchFamily="18" charset="0"/>
              </a:rPr>
              <a:t> less pesticide dependence, less use of chemicals.</a:t>
            </a:r>
            <a:endParaRPr kumimoji="0" lang="en-US" sz="18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lvl="0" indent="0" eaLnBrk="0" fontAlgn="base" hangingPunct="0">
              <a:lnSpc>
                <a:spcPct val="100000"/>
              </a:lnSpc>
              <a:spcBef>
                <a:spcPct val="0"/>
              </a:spcBef>
              <a:spcAft>
                <a:spcPct val="0"/>
              </a:spcAft>
              <a:buFontTx/>
              <a:buChar char="•"/>
            </a:pPr>
            <a:r>
              <a:rPr kumimoji="0" lang="en-US" sz="18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Ozone Depletion</a:t>
            </a:r>
            <a:r>
              <a:rPr kumimoji="0" lang="en-US" sz="1800" b="1" i="0" u="none" strike="noStrike" cap="none" normalizeH="0" dirty="0" smtClean="0">
                <a:ln>
                  <a:noFill/>
                </a:ln>
                <a:solidFill>
                  <a:schemeClr val="tx1"/>
                </a:solidFill>
                <a:effectLst/>
                <a:latin typeface="Times New Roman" panose="02020603050405020304" pitchFamily="18" charset="0"/>
                <a:cs typeface="Times New Roman" panose="02020603050405020304" pitchFamily="18" charset="0"/>
              </a:rPr>
              <a:t> </a:t>
            </a:r>
            <a:r>
              <a:rPr lang="en-IN" sz="1800" b="1" dirty="0" smtClean="0">
                <a:solidFill>
                  <a:schemeClr val="accent1">
                    <a:lumMod val="50000"/>
                  </a:schemeClr>
                </a:solidFill>
              </a:rPr>
              <a:t>(±)</a:t>
            </a:r>
            <a:r>
              <a:rPr lang="en-IN" sz="1800" b="1" dirty="0" smtClean="0"/>
              <a:t>:</a:t>
            </a:r>
            <a:r>
              <a:rPr kumimoji="0" lang="en-US" sz="18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kumimoji="0" lang="en-US" sz="1800" b="0" i="1"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Minimal direct impact)</a:t>
            </a:r>
            <a:r>
              <a:rPr kumimoji="0" lang="en-US" sz="18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lang="en-IN" sz="1800" dirty="0">
                <a:latin typeface="Times New Roman" panose="02020603050405020304" pitchFamily="18" charset="0"/>
                <a:cs typeface="Times New Roman" panose="02020603050405020304" pitchFamily="18" charset="0"/>
              </a:rPr>
              <a:t>Millet cultivation has negligible influence on ozone depletion</a:t>
            </a:r>
            <a:r>
              <a:rPr lang="en-IN" sz="1800" dirty="0" smtClean="0">
                <a:latin typeface="Times New Roman" panose="02020603050405020304" pitchFamily="18" charset="0"/>
                <a:cs typeface="Times New Roman" panose="02020603050405020304" pitchFamily="18" charset="0"/>
              </a:rPr>
              <a:t>. </a:t>
            </a:r>
            <a:r>
              <a:rPr lang="en-IN" sz="1800" dirty="0">
                <a:latin typeface="Times New Roman" panose="02020603050405020304" pitchFamily="18" charset="0"/>
                <a:cs typeface="Times New Roman" panose="02020603050405020304" pitchFamily="18" charset="0"/>
              </a:rPr>
              <a:t>Avoid the use of ozone-depleting substances in pest control</a:t>
            </a:r>
            <a:r>
              <a:rPr lang="en-IN" sz="1800" dirty="0" smtClean="0">
                <a:latin typeface="Times New Roman" panose="02020603050405020304" pitchFamily="18" charset="0"/>
                <a:cs typeface="Times New Roman" panose="02020603050405020304" pitchFamily="18" charset="0"/>
              </a:rPr>
              <a:t>. </a:t>
            </a:r>
          </a:p>
          <a:p>
            <a:pPr marL="0" lvl="0" indent="0" eaLnBrk="0" fontAlgn="base" hangingPunct="0">
              <a:lnSpc>
                <a:spcPct val="100000"/>
              </a:lnSpc>
              <a:spcBef>
                <a:spcPct val="0"/>
              </a:spcBef>
              <a:spcAft>
                <a:spcPct val="0"/>
              </a:spcAft>
              <a:buNone/>
            </a:pPr>
            <a:r>
              <a:rPr lang="en-US" sz="1800" b="1" dirty="0" smtClean="0">
                <a:latin typeface="Times New Roman" panose="02020603050405020304" pitchFamily="18" charset="0"/>
                <a:cs typeface="Times New Roman" panose="02020603050405020304" pitchFamily="18" charset="0"/>
              </a:rPr>
              <a:t>Human </a:t>
            </a:r>
            <a:r>
              <a:rPr lang="en-US" sz="1800" b="1" dirty="0">
                <a:latin typeface="Times New Roman" panose="02020603050405020304" pitchFamily="18" charset="0"/>
                <a:cs typeface="Times New Roman" panose="02020603050405020304" pitchFamily="18" charset="0"/>
              </a:rPr>
              <a:t>progress </a:t>
            </a:r>
            <a:r>
              <a:rPr lang="en-US" sz="1800" b="1" dirty="0" smtClean="0">
                <a:latin typeface="Times New Roman" panose="02020603050405020304" pitchFamily="18" charset="0"/>
                <a:cs typeface="Times New Roman" panose="02020603050405020304" pitchFamily="18" charset="0"/>
              </a:rPr>
              <a:t>can’t </a:t>
            </a:r>
            <a:r>
              <a:rPr lang="en-US" sz="1800" b="1" dirty="0">
                <a:latin typeface="Times New Roman" panose="02020603050405020304" pitchFamily="18" charset="0"/>
                <a:cs typeface="Times New Roman" panose="02020603050405020304" pitchFamily="18" charset="0"/>
              </a:rPr>
              <a:t>go </a:t>
            </a:r>
            <a:r>
              <a:rPr lang="en-US" sz="1800" b="1" dirty="0" smtClean="0">
                <a:latin typeface="Times New Roman" panose="02020603050405020304" pitchFamily="18" charset="0"/>
                <a:cs typeface="Times New Roman" panose="02020603050405020304" pitchFamily="18" charset="0"/>
              </a:rPr>
              <a:t>beyond these </a:t>
            </a:r>
            <a:r>
              <a:rPr lang="en-US" sz="1800" b="1" dirty="0">
                <a:latin typeface="Times New Roman" panose="02020603050405020304" pitchFamily="18" charset="0"/>
                <a:cs typeface="Times New Roman" panose="02020603050405020304" pitchFamily="18" charset="0"/>
              </a:rPr>
              <a:t>ecological limits of Earth's systems </a:t>
            </a:r>
            <a:r>
              <a:rPr lang="en-US" sz="1800" dirty="0">
                <a:latin typeface="Times New Roman" panose="02020603050405020304" pitchFamily="18" charset="0"/>
                <a:cs typeface="Times New Roman" panose="02020603050405020304" pitchFamily="18" charset="0"/>
              </a:rPr>
              <a:t>without risking irreversible environmental damage. Millets operate within Earth’s safe operating </a:t>
            </a:r>
            <a:r>
              <a:rPr lang="en-US" sz="1800" dirty="0" smtClean="0">
                <a:latin typeface="Times New Roman" panose="02020603050405020304" pitchFamily="18" charset="0"/>
                <a:cs typeface="Times New Roman" panose="02020603050405020304" pitchFamily="18" charset="0"/>
              </a:rPr>
              <a:t>space. This </a:t>
            </a:r>
            <a:r>
              <a:rPr lang="en-US" sz="1800" dirty="0">
                <a:latin typeface="Times New Roman" panose="02020603050405020304" pitchFamily="18" charset="0"/>
                <a:cs typeface="Times New Roman" panose="02020603050405020304" pitchFamily="18" charset="0"/>
              </a:rPr>
              <a:t>analysis positions millets not merely as nutritional interventions, but as ecological </a:t>
            </a:r>
            <a:r>
              <a:rPr lang="en-US" sz="1800" dirty="0" smtClean="0">
                <a:latin typeface="Times New Roman" panose="02020603050405020304" pitchFamily="18" charset="0"/>
                <a:cs typeface="Times New Roman" panose="02020603050405020304" pitchFamily="18" charset="0"/>
              </a:rPr>
              <a:t>safeguards. Their </a:t>
            </a:r>
            <a:r>
              <a:rPr lang="en-US" sz="1800" dirty="0">
                <a:latin typeface="Times New Roman" panose="02020603050405020304" pitchFamily="18" charset="0"/>
                <a:cs typeface="Times New Roman" panose="02020603050405020304" pitchFamily="18" charset="0"/>
              </a:rPr>
              <a:t>policy integration is thus both a national priority and a planetary necessity</a:t>
            </a:r>
            <a:r>
              <a:rPr lang="en-US" sz="1800" dirty="0" smtClean="0">
                <a:latin typeface="Times New Roman" panose="02020603050405020304" pitchFamily="18" charset="0"/>
                <a:cs typeface="Times New Roman" panose="02020603050405020304" pitchFamily="18" charset="0"/>
              </a:rPr>
              <a:t>.</a:t>
            </a:r>
            <a:endParaRPr kumimoji="0" 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3883681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35594"/>
          </a:xfrm>
        </p:spPr>
        <p:txBody>
          <a:bodyPr/>
          <a:lstStyle/>
          <a:p>
            <a:r>
              <a:rPr lang="en-US" dirty="0" smtClean="0"/>
              <a:t>			</a:t>
            </a:r>
            <a:r>
              <a:rPr lang="en-US" b="1" dirty="0" smtClean="0"/>
              <a:t>  </a:t>
            </a:r>
            <a:r>
              <a:rPr lang="en-US" b="1" dirty="0"/>
              <a:t> </a:t>
            </a:r>
            <a:r>
              <a:rPr lang="en-US" b="1" dirty="0" smtClean="0"/>
              <a:t>  </a:t>
            </a:r>
            <a:r>
              <a:rPr lang="en-US" sz="4000" b="1" dirty="0" smtClean="0">
                <a:latin typeface="Times New Roman" panose="02020603050405020304" pitchFamily="18" charset="0"/>
                <a:cs typeface="Times New Roman" panose="02020603050405020304" pitchFamily="18" charset="0"/>
              </a:rPr>
              <a:t>Discussion</a:t>
            </a:r>
            <a:endParaRPr lang="en-IN" sz="4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81069" y="1179064"/>
            <a:ext cx="11715184" cy="5276057"/>
          </a:xfrm>
        </p:spPr>
        <p:txBody>
          <a:bodyPr>
            <a:normAutofit fontScale="92500" lnSpcReduction="10000"/>
          </a:bodyPr>
          <a:lstStyle/>
          <a:p>
            <a:pPr>
              <a:buFont typeface="Wingdings" panose="05000000000000000000" pitchFamily="2" charset="2"/>
              <a:buChar char="v"/>
            </a:pPr>
            <a:r>
              <a:rPr lang="en-IN" sz="2000" b="1" u="sng" dirty="0">
                <a:latin typeface="Times New Roman" panose="02020603050405020304" pitchFamily="18" charset="0"/>
                <a:cs typeface="Times New Roman" panose="02020603050405020304" pitchFamily="18" charset="0"/>
              </a:rPr>
              <a:t>Voices from the Ground- Empowerment through </a:t>
            </a:r>
            <a:r>
              <a:rPr lang="en-IN" sz="2000" b="1" u="sng" dirty="0" smtClean="0">
                <a:latin typeface="Times New Roman" panose="02020603050405020304" pitchFamily="18" charset="0"/>
                <a:cs typeface="Times New Roman" panose="02020603050405020304" pitchFamily="18" charset="0"/>
              </a:rPr>
              <a:t>millets-</a:t>
            </a:r>
            <a:endParaRPr lang="en-IN" sz="2000" u="sng" dirty="0">
              <a:latin typeface="Times New Roman" panose="02020603050405020304" pitchFamily="18" charset="0"/>
              <a:cs typeface="Times New Roman" panose="02020603050405020304" pitchFamily="18" charset="0"/>
            </a:endParaRPr>
          </a:p>
          <a:p>
            <a:pPr marL="0" indent="0">
              <a:buNone/>
            </a:pPr>
            <a:r>
              <a:rPr lang="en-IN" sz="2000" u="sng" dirty="0" err="1">
                <a:latin typeface="Times New Roman" panose="02020603050405020304" pitchFamily="18" charset="0"/>
                <a:cs typeface="Times New Roman" panose="02020603050405020304" pitchFamily="18" charset="0"/>
              </a:rPr>
              <a:t>Rekha</a:t>
            </a:r>
            <a:r>
              <a:rPr lang="en-IN" sz="2000" u="sng" dirty="0">
                <a:latin typeface="Times New Roman" panose="02020603050405020304" pitchFamily="18" charset="0"/>
                <a:cs typeface="Times New Roman" panose="02020603050405020304" pitchFamily="18" charset="0"/>
              </a:rPr>
              <a:t> Devi, a Self-Help Group (SHG) member</a:t>
            </a:r>
            <a:r>
              <a:rPr lang="en-IN" sz="2000" dirty="0">
                <a:latin typeface="Times New Roman" panose="02020603050405020304" pitchFamily="18" charset="0"/>
                <a:cs typeface="Times New Roman" panose="02020603050405020304" pitchFamily="18" charset="0"/>
              </a:rPr>
              <a:t> from </a:t>
            </a:r>
            <a:r>
              <a:rPr lang="en-IN" sz="2000" dirty="0" err="1">
                <a:latin typeface="Times New Roman" panose="02020603050405020304" pitchFamily="18" charset="0"/>
                <a:cs typeface="Times New Roman" panose="02020603050405020304" pitchFamily="18" charset="0"/>
              </a:rPr>
              <a:t>Kandhamal</a:t>
            </a:r>
            <a:r>
              <a:rPr lang="en-IN" sz="2000" dirty="0">
                <a:latin typeface="Times New Roman" panose="02020603050405020304" pitchFamily="18" charset="0"/>
                <a:cs typeface="Times New Roman" panose="02020603050405020304" pitchFamily="18" charset="0"/>
              </a:rPr>
              <a:t>, reflects on this shift: </a:t>
            </a:r>
            <a:r>
              <a:rPr lang="en-IN" sz="2000" b="1" dirty="0">
                <a:latin typeface="Times New Roman" panose="02020603050405020304" pitchFamily="18" charset="0"/>
                <a:cs typeface="Times New Roman" panose="02020603050405020304" pitchFamily="18" charset="0"/>
              </a:rPr>
              <a:t>‘</a:t>
            </a:r>
            <a:r>
              <a:rPr lang="en-IN" sz="2000" b="1" i="1" dirty="0">
                <a:latin typeface="Times New Roman" panose="02020603050405020304" pitchFamily="18" charset="0"/>
                <a:cs typeface="Times New Roman" panose="02020603050405020304" pitchFamily="18" charset="0"/>
              </a:rPr>
              <a:t>Before the mission, we barely made enough. Now, I run a millet café with my SHG sisters. We serve health, and we serve dignity.’</a:t>
            </a:r>
            <a:r>
              <a:rPr lang="en-IN" sz="2000" i="1" dirty="0">
                <a:latin typeface="Times New Roman" panose="02020603050405020304" pitchFamily="18" charset="0"/>
                <a:cs typeface="Times New Roman" panose="02020603050405020304" pitchFamily="18" charset="0"/>
              </a:rPr>
              <a:t> </a:t>
            </a:r>
            <a:r>
              <a:rPr lang="en-IN" sz="2000" b="1" dirty="0">
                <a:latin typeface="Times New Roman" panose="02020603050405020304" pitchFamily="18" charset="0"/>
                <a:cs typeface="Times New Roman" panose="02020603050405020304" pitchFamily="18" charset="0"/>
              </a:rPr>
              <a:t>(OMM, 2023).</a:t>
            </a:r>
            <a:r>
              <a:rPr lang="en-IN" sz="2000" dirty="0">
                <a:latin typeface="Times New Roman" panose="02020603050405020304" pitchFamily="18" charset="0"/>
                <a:cs typeface="Times New Roman" panose="02020603050405020304" pitchFamily="18" charset="0"/>
              </a:rPr>
              <a:t> Her story is emblematic of how millet policies have created avenues for grassroots women’s empowerment, linking health, dignity, and economic security. As a member of a women's Self-Help Group (SHG) in </a:t>
            </a:r>
            <a:r>
              <a:rPr lang="en-IN" sz="2000" dirty="0" err="1">
                <a:latin typeface="Times New Roman" panose="02020603050405020304" pitchFamily="18" charset="0"/>
                <a:cs typeface="Times New Roman" panose="02020603050405020304" pitchFamily="18" charset="0"/>
              </a:rPr>
              <a:t>Kandhamal</a:t>
            </a:r>
            <a:r>
              <a:rPr lang="en-IN" sz="2000" dirty="0">
                <a:latin typeface="Times New Roman" panose="02020603050405020304" pitchFamily="18" charset="0"/>
                <a:cs typeface="Times New Roman" panose="02020603050405020304" pitchFamily="18" charset="0"/>
              </a:rPr>
              <a:t>, Odisha- a tribal-majority district, </a:t>
            </a:r>
            <a:r>
              <a:rPr lang="en-IN" sz="2000" dirty="0" err="1">
                <a:latin typeface="Times New Roman" panose="02020603050405020304" pitchFamily="18" charset="0"/>
                <a:cs typeface="Times New Roman" panose="02020603050405020304" pitchFamily="18" charset="0"/>
              </a:rPr>
              <a:t>Rekha</a:t>
            </a:r>
            <a:r>
              <a:rPr lang="en-IN" sz="2000" dirty="0">
                <a:latin typeface="Times New Roman" panose="02020603050405020304" pitchFamily="18" charset="0"/>
                <a:cs typeface="Times New Roman" panose="02020603050405020304" pitchFamily="18" charset="0"/>
              </a:rPr>
              <a:t> was part of an initiative that empowered rural women to take charge of local value chains through millet-based enterprises.</a:t>
            </a:r>
          </a:p>
          <a:p>
            <a:r>
              <a:rPr lang="en-IN" sz="2000" dirty="0">
                <a:latin typeface="Times New Roman" panose="02020603050405020304" pitchFamily="18" charset="0"/>
                <a:cs typeface="Times New Roman" panose="02020603050405020304" pitchFamily="18" charset="0"/>
              </a:rPr>
              <a:t>The OMM not only focused on promoting climate-resilient farming of indigenous millets but also prioritized </a:t>
            </a:r>
            <a:r>
              <a:rPr lang="en-IN" sz="2000" b="1" dirty="0">
                <a:latin typeface="Times New Roman" panose="02020603050405020304" pitchFamily="18" charset="0"/>
                <a:cs typeface="Times New Roman" panose="02020603050405020304" pitchFamily="18" charset="0"/>
              </a:rPr>
              <a:t>gender-inclusive</a:t>
            </a:r>
            <a:r>
              <a:rPr lang="en-IN" sz="2000" dirty="0">
                <a:latin typeface="Times New Roman" panose="02020603050405020304" pitchFamily="18" charset="0"/>
                <a:cs typeface="Times New Roman" panose="02020603050405020304" pitchFamily="18" charset="0"/>
              </a:rPr>
              <a:t> </a:t>
            </a:r>
            <a:r>
              <a:rPr lang="en-IN" sz="2000" b="1" dirty="0">
                <a:latin typeface="Times New Roman" panose="02020603050405020304" pitchFamily="18" charset="0"/>
                <a:cs typeface="Times New Roman" panose="02020603050405020304" pitchFamily="18" charset="0"/>
              </a:rPr>
              <a:t>livelihood</a:t>
            </a:r>
            <a:r>
              <a:rPr lang="en-IN" sz="2000" dirty="0">
                <a:latin typeface="Times New Roman" panose="02020603050405020304" pitchFamily="18" charset="0"/>
                <a:cs typeface="Times New Roman" panose="02020603050405020304" pitchFamily="18" charset="0"/>
              </a:rPr>
              <a:t> development. Through targeted </a:t>
            </a:r>
            <a:r>
              <a:rPr lang="en-IN" sz="2000" i="1" dirty="0">
                <a:latin typeface="Times New Roman" panose="02020603050405020304" pitchFamily="18" charset="0"/>
                <a:cs typeface="Times New Roman" panose="02020603050405020304" pitchFamily="18" charset="0"/>
              </a:rPr>
              <a:t>capacity-building, access to revolving funds, community kitchens, and procurement linkages,</a:t>
            </a:r>
            <a:r>
              <a:rPr lang="en-IN" sz="2000" dirty="0">
                <a:latin typeface="Times New Roman" panose="02020603050405020304" pitchFamily="18" charset="0"/>
                <a:cs typeface="Times New Roman" panose="02020603050405020304" pitchFamily="18" charset="0"/>
              </a:rPr>
              <a:t> women like </a:t>
            </a:r>
            <a:r>
              <a:rPr lang="en-IN" sz="2000" dirty="0" err="1">
                <a:latin typeface="Times New Roman" panose="02020603050405020304" pitchFamily="18" charset="0"/>
                <a:cs typeface="Times New Roman" panose="02020603050405020304" pitchFamily="18" charset="0"/>
              </a:rPr>
              <a:t>Rekha</a:t>
            </a:r>
            <a:r>
              <a:rPr lang="en-IN" sz="2000" dirty="0">
                <a:latin typeface="Times New Roman" panose="02020603050405020304" pitchFamily="18" charset="0"/>
                <a:cs typeface="Times New Roman" panose="02020603050405020304" pitchFamily="18" charset="0"/>
              </a:rPr>
              <a:t> were able to co-create dignified employment in a sector traditionally marked by marginalization</a:t>
            </a:r>
            <a:r>
              <a:rPr lang="en-IN" sz="2000" dirty="0" smtClean="0">
                <a:latin typeface="Times New Roman" panose="02020603050405020304" pitchFamily="18" charset="0"/>
                <a:cs typeface="Times New Roman" panose="02020603050405020304" pitchFamily="18" charset="0"/>
              </a:rPr>
              <a:t>.</a:t>
            </a:r>
          </a:p>
          <a:p>
            <a:pPr>
              <a:buFont typeface="Wingdings" panose="05000000000000000000" pitchFamily="2" charset="2"/>
              <a:buChar char="Ø"/>
            </a:pPr>
            <a:r>
              <a:rPr lang="en-IN" sz="2000" b="1" u="sng" dirty="0">
                <a:latin typeface="Times New Roman" panose="02020603050405020304" pitchFamily="18" charset="0"/>
                <a:cs typeface="Times New Roman" panose="02020603050405020304" pitchFamily="18" charset="0"/>
              </a:rPr>
              <a:t>Dual Lens Approach: Policy Meets Planetary Health</a:t>
            </a:r>
            <a:endParaRPr lang="en-IN" sz="2000" u="sng" dirty="0">
              <a:latin typeface="Times New Roman" panose="02020603050405020304" pitchFamily="18" charset="0"/>
              <a:cs typeface="Times New Roman" panose="02020603050405020304" pitchFamily="18" charset="0"/>
            </a:endParaRPr>
          </a:p>
          <a:p>
            <a:r>
              <a:rPr lang="en-IN" sz="2000" dirty="0">
                <a:latin typeface="Times New Roman" panose="02020603050405020304" pitchFamily="18" charset="0"/>
                <a:cs typeface="Times New Roman" panose="02020603050405020304" pitchFamily="18" charset="0"/>
              </a:rPr>
              <a:t>By weaving together the Policy Triangle and Planetary Boundaries frameworks, this thesis adopts a dual-lens approach to understand what policies exist, how they function, and why they matter. This integration also allows a critical evaluation of whether these policies align with broader planetary health goals and where environmental, social, and economic objectives converge or conflict.</a:t>
            </a:r>
          </a:p>
          <a:p>
            <a:r>
              <a:rPr lang="en-IN" sz="2000" dirty="0">
                <a:latin typeface="Times New Roman" panose="02020603050405020304" pitchFamily="18" charset="0"/>
                <a:cs typeface="Times New Roman" panose="02020603050405020304" pitchFamily="18" charset="0"/>
              </a:rPr>
              <a:t>The intersection of policy and planetary health reveals a crucial insight: millets are not merely underutilized- they are under-recognized systems solutions. Their potential lies in creating convergence across ministries, breaking silos between agriculture and health, and anchoring food security in ecological limits.</a:t>
            </a:r>
          </a:p>
          <a:p>
            <a:endParaRPr lang="en-IN" sz="2000" dirty="0">
              <a:latin typeface="Times New Roman" panose="02020603050405020304" pitchFamily="18" charset="0"/>
              <a:cs typeface="Times New Roman" panose="02020603050405020304" pitchFamily="18" charset="0"/>
            </a:endParaRPr>
          </a:p>
          <a:p>
            <a:endParaRPr lang="en-IN" dirty="0"/>
          </a:p>
        </p:txBody>
      </p:sp>
      <p:sp>
        <p:nvSpPr>
          <p:cNvPr id="5" name="Slide Number Placeholder 4"/>
          <p:cNvSpPr>
            <a:spLocks noGrp="1"/>
          </p:cNvSpPr>
          <p:nvPr>
            <p:ph type="sldNum" sz="quarter" idx="12"/>
          </p:nvPr>
        </p:nvSpPr>
        <p:spPr/>
        <p:txBody>
          <a:bodyPr/>
          <a:lstStyle/>
          <a:p>
            <a:fld id="{26AD20E6-394B-4DF0-96A5-9647FF39C943}" type="slidenum">
              <a:rPr lang="en-IN" smtClean="0"/>
              <a:t>27</a:t>
            </a:fld>
            <a:endParaRPr lang="en-IN"/>
          </a:p>
        </p:txBody>
      </p:sp>
      <p:pic>
        <p:nvPicPr>
          <p:cNvPr id="6" name="Picture 5">
            <a:extLst>
              <a:ext uri="{FF2B5EF4-FFF2-40B4-BE49-F238E27FC236}">
                <a16:creationId xmlns:a16="http://schemas.microsoft.com/office/drawing/2014/main" xmlns=""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729211" cy="813938"/>
          </a:xfrm>
          <a:prstGeom prst="rect">
            <a:avLst/>
          </a:prstGeom>
        </p:spPr>
      </p:pic>
    </p:spTree>
    <p:extLst>
      <p:ext uri="{BB962C8B-B14F-4D97-AF65-F5344CB8AC3E}">
        <p14:creationId xmlns:p14="http://schemas.microsoft.com/office/powerpoint/2010/main" val="7621984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57608" y="280657"/>
            <a:ext cx="9896192" cy="5896306"/>
          </a:xfrm>
        </p:spPr>
        <p:txBody>
          <a:bodyPr>
            <a:normAutofit fontScale="92500" lnSpcReduction="20000"/>
          </a:bodyPr>
          <a:lstStyle/>
          <a:p>
            <a:pPr marL="0" indent="0">
              <a:buNone/>
            </a:pPr>
            <a:r>
              <a:rPr lang="en-US" sz="2600" b="1" dirty="0" smtClean="0">
                <a:solidFill>
                  <a:srgbClr val="002060"/>
                </a:solidFill>
                <a:latin typeface="Times New Roman" panose="02020603050405020304" pitchFamily="18" charset="0"/>
                <a:cs typeface="Times New Roman" panose="02020603050405020304" pitchFamily="18" charset="0"/>
              </a:rPr>
              <a:t>                    Mainstreaming Millets: Turning Vision into Action-</a:t>
            </a:r>
          </a:p>
          <a:p>
            <a:pPr marL="0" indent="0">
              <a:buNone/>
            </a:pPr>
            <a:r>
              <a:rPr lang="en-US" sz="2000" b="1" dirty="0" smtClean="0">
                <a:latin typeface="Times New Roman" panose="02020603050405020304" pitchFamily="18" charset="0"/>
                <a:cs typeface="Times New Roman" panose="02020603050405020304" pitchFamily="18" charset="0"/>
              </a:rPr>
              <a:t>1</a:t>
            </a:r>
            <a:r>
              <a:rPr lang="en-US" sz="2000" b="1" dirty="0">
                <a:latin typeface="Times New Roman" panose="02020603050405020304" pitchFamily="18" charset="0"/>
                <a:cs typeface="Times New Roman" panose="02020603050405020304" pitchFamily="18" charset="0"/>
              </a:rPr>
              <a:t>. Scale with Intent</a:t>
            </a:r>
          </a:p>
          <a:p>
            <a:r>
              <a:rPr lang="en-US" sz="2000" dirty="0">
                <a:latin typeface="Times New Roman" panose="02020603050405020304" pitchFamily="18" charset="0"/>
                <a:cs typeface="Times New Roman" panose="02020603050405020304" pitchFamily="18" charset="0"/>
              </a:rPr>
              <a:t>Move beyond pilot projects.</a:t>
            </a:r>
            <a:br>
              <a:rPr lang="en-US" sz="2000" dirty="0">
                <a:latin typeface="Times New Roman" panose="02020603050405020304" pitchFamily="18" charset="0"/>
                <a:cs typeface="Times New Roman" panose="02020603050405020304" pitchFamily="18" charset="0"/>
              </a:rPr>
            </a:br>
            <a:r>
              <a:rPr lang="en-US" sz="2000" dirty="0">
                <a:latin typeface="Times New Roman" panose="02020603050405020304" pitchFamily="18" charset="0"/>
                <a:cs typeface="Times New Roman" panose="02020603050405020304" pitchFamily="18" charset="0"/>
              </a:rPr>
              <a:t>✅ Institutionalize millet programs as long-term, federally supported missions with substantial public investment</a:t>
            </a:r>
            <a:r>
              <a:rPr lang="en-US" dirty="0"/>
              <a:t>.</a:t>
            </a:r>
          </a:p>
          <a:p>
            <a:pPr marL="0" indent="0">
              <a:buNone/>
            </a:pPr>
            <a:r>
              <a:rPr lang="en-US" sz="2000" b="1" dirty="0">
                <a:latin typeface="Times New Roman" panose="02020603050405020304" pitchFamily="18" charset="0"/>
                <a:cs typeface="Times New Roman" panose="02020603050405020304" pitchFamily="18" charset="0"/>
              </a:rPr>
              <a:t>2. Empower the Backbone</a:t>
            </a:r>
          </a:p>
          <a:p>
            <a:r>
              <a:rPr lang="en-US" sz="2000" dirty="0">
                <a:latin typeface="Times New Roman" panose="02020603050405020304" pitchFamily="18" charset="0"/>
                <a:cs typeface="Times New Roman" panose="02020603050405020304" pitchFamily="18" charset="0"/>
              </a:rPr>
              <a:t>Center people, not just products.</a:t>
            </a:r>
            <a:br>
              <a:rPr lang="en-US" sz="2000" dirty="0">
                <a:latin typeface="Times New Roman" panose="02020603050405020304" pitchFamily="18" charset="0"/>
                <a:cs typeface="Times New Roman" panose="02020603050405020304" pitchFamily="18" charset="0"/>
              </a:rPr>
            </a:br>
            <a:r>
              <a:rPr lang="en-US" sz="2000" dirty="0">
                <a:latin typeface="Times New Roman" panose="02020603050405020304" pitchFamily="18" charset="0"/>
                <a:cs typeface="Times New Roman" panose="02020603050405020304" pitchFamily="18" charset="0"/>
              </a:rPr>
              <a:t>✅ Recognize and strengthen the role of SHGs, tribal farmers, and women-led enterprises across the value chain</a:t>
            </a:r>
            <a:r>
              <a:rPr lang="en-US" sz="2000" dirty="0" smtClean="0">
                <a:latin typeface="Times New Roman" panose="02020603050405020304" pitchFamily="18" charset="0"/>
                <a:cs typeface="Times New Roman" panose="02020603050405020304" pitchFamily="18" charset="0"/>
              </a:rPr>
              <a:t>.</a:t>
            </a:r>
          </a:p>
          <a:p>
            <a:pPr marL="0" indent="0">
              <a:buNone/>
            </a:pPr>
            <a:r>
              <a:rPr lang="en-US" sz="2000" b="1" dirty="0">
                <a:latin typeface="Times New Roman" panose="02020603050405020304" pitchFamily="18" charset="0"/>
                <a:cs typeface="Times New Roman" panose="02020603050405020304" pitchFamily="18" charset="0"/>
              </a:rPr>
              <a:t>3. Close the Accessibility Gap</a:t>
            </a:r>
          </a:p>
          <a:p>
            <a:r>
              <a:rPr lang="en-US" sz="2000" dirty="0">
                <a:latin typeface="Times New Roman" panose="02020603050405020304" pitchFamily="18" charset="0"/>
                <a:cs typeface="Times New Roman" panose="02020603050405020304" pitchFamily="18" charset="0"/>
              </a:rPr>
              <a:t>Bridge awareness with availability.</a:t>
            </a:r>
            <a:br>
              <a:rPr lang="en-US" sz="2000" dirty="0">
                <a:latin typeface="Times New Roman" panose="02020603050405020304" pitchFamily="18" charset="0"/>
                <a:cs typeface="Times New Roman" panose="02020603050405020304" pitchFamily="18" charset="0"/>
              </a:rPr>
            </a:br>
            <a:r>
              <a:rPr lang="en-US" sz="2000" dirty="0">
                <a:latin typeface="Times New Roman" panose="02020603050405020304" pitchFamily="18" charset="0"/>
                <a:cs typeface="Times New Roman" panose="02020603050405020304" pitchFamily="18" charset="0"/>
              </a:rPr>
              <a:t>✅ Integrate millets into retail markets, e-commerce, and public institutions like schools and hospitals to normalize </a:t>
            </a:r>
            <a:r>
              <a:rPr lang="en-US" sz="2000" dirty="0" smtClean="0">
                <a:latin typeface="Times New Roman" panose="02020603050405020304" pitchFamily="18" charset="0"/>
                <a:cs typeface="Times New Roman" panose="02020603050405020304" pitchFamily="18" charset="0"/>
              </a:rPr>
              <a:t>consumption.</a:t>
            </a:r>
          </a:p>
          <a:p>
            <a:pPr marL="0" indent="0">
              <a:buNone/>
            </a:pPr>
            <a:r>
              <a:rPr lang="en-US" sz="2000" b="1" dirty="0" smtClean="0">
                <a:latin typeface="Times New Roman" panose="02020603050405020304" pitchFamily="18" charset="0"/>
                <a:cs typeface="Times New Roman" panose="02020603050405020304" pitchFamily="18" charset="0"/>
              </a:rPr>
              <a:t>4. Redefine </a:t>
            </a:r>
            <a:r>
              <a:rPr lang="en-US" sz="2000" b="1" dirty="0">
                <a:latin typeface="Times New Roman" panose="02020603050405020304" pitchFamily="18" charset="0"/>
                <a:cs typeface="Times New Roman" panose="02020603050405020304" pitchFamily="18" charset="0"/>
              </a:rPr>
              <a:t>Success in Agriculture</a:t>
            </a:r>
          </a:p>
          <a:p>
            <a:r>
              <a:rPr lang="en-US" sz="2000" dirty="0">
                <a:latin typeface="Times New Roman" panose="02020603050405020304" pitchFamily="18" charset="0"/>
                <a:cs typeface="Times New Roman" panose="02020603050405020304" pitchFamily="18" charset="0"/>
              </a:rPr>
              <a:t>Go beyond yields.</a:t>
            </a:r>
            <a:br>
              <a:rPr lang="en-US" sz="2000" dirty="0">
                <a:latin typeface="Times New Roman" panose="02020603050405020304" pitchFamily="18" charset="0"/>
                <a:cs typeface="Times New Roman" panose="02020603050405020304" pitchFamily="18" charset="0"/>
              </a:rPr>
            </a:br>
            <a:r>
              <a:rPr lang="en-US" sz="2000" dirty="0">
                <a:latin typeface="Times New Roman" panose="02020603050405020304" pitchFamily="18" charset="0"/>
                <a:cs typeface="Times New Roman" panose="02020603050405020304" pitchFamily="18" charset="0"/>
              </a:rPr>
              <a:t>✅ Adopt a systems-thinking approach that values resilience, biodiversity, and ecological health over </a:t>
            </a:r>
            <a:r>
              <a:rPr lang="en-US" sz="2000" dirty="0" err="1">
                <a:latin typeface="Times New Roman" panose="02020603050405020304" pitchFamily="18" charset="0"/>
                <a:cs typeface="Times New Roman" panose="02020603050405020304" pitchFamily="18" charset="0"/>
              </a:rPr>
              <a:t>monocultural</a:t>
            </a: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efficiency.</a:t>
            </a:r>
          </a:p>
          <a:p>
            <a:pPr marL="0" indent="0">
              <a:buNone/>
            </a:pPr>
            <a:r>
              <a:rPr lang="en-US" sz="2000" dirty="0" smtClean="0">
                <a:latin typeface="Times New Roman" panose="02020603050405020304" pitchFamily="18" charset="0"/>
                <a:cs typeface="Times New Roman" panose="02020603050405020304" pitchFamily="18" charset="0"/>
              </a:rPr>
              <a:t>5. </a:t>
            </a:r>
            <a:r>
              <a:rPr lang="en-US" sz="2000" b="1" dirty="0">
                <a:latin typeface="Times New Roman" panose="02020603050405020304" pitchFamily="18" charset="0"/>
                <a:cs typeface="Times New Roman" panose="02020603050405020304" pitchFamily="18" charset="0"/>
              </a:rPr>
              <a:t>Millets as Catalysts for the Future</a:t>
            </a:r>
          </a:p>
          <a:p>
            <a:r>
              <a:rPr lang="en-US" sz="2000" dirty="0">
                <a:latin typeface="Times New Roman" panose="02020603050405020304" pitchFamily="18" charset="0"/>
                <a:cs typeface="Times New Roman" panose="02020603050405020304" pitchFamily="18" charset="0"/>
              </a:rPr>
              <a:t>These are not relics of the </a:t>
            </a:r>
            <a:r>
              <a:rPr lang="en-US" sz="2000" dirty="0" smtClean="0">
                <a:latin typeface="Times New Roman" panose="02020603050405020304" pitchFamily="18" charset="0"/>
                <a:cs typeface="Times New Roman" panose="02020603050405020304" pitchFamily="18" charset="0"/>
              </a:rPr>
              <a:t>past- they </a:t>
            </a:r>
            <a:r>
              <a:rPr lang="en-US" sz="2000" dirty="0">
                <a:latin typeface="Times New Roman" panose="02020603050405020304" pitchFamily="18" charset="0"/>
                <a:cs typeface="Times New Roman" panose="02020603050405020304" pitchFamily="18" charset="0"/>
              </a:rPr>
              <a:t>are </a:t>
            </a:r>
            <a:r>
              <a:rPr lang="en-US" sz="2000" b="1" dirty="0">
                <a:latin typeface="Times New Roman" panose="02020603050405020304" pitchFamily="18" charset="0"/>
                <a:cs typeface="Times New Roman" panose="02020603050405020304" pitchFamily="18" charset="0"/>
              </a:rPr>
              <a:t>resilient crops for a climate-challenged world</a:t>
            </a:r>
            <a:r>
              <a:rPr lang="en-US" sz="2000" dirty="0">
                <a:latin typeface="Times New Roman" panose="02020603050405020304" pitchFamily="18" charset="0"/>
                <a:cs typeface="Times New Roman" panose="02020603050405020304" pitchFamily="18" charset="0"/>
              </a:rPr>
              <a:t>.</a:t>
            </a:r>
            <a:br>
              <a:rPr lang="en-US" sz="2000" dirty="0">
                <a:latin typeface="Times New Roman" panose="02020603050405020304" pitchFamily="18" charset="0"/>
                <a:cs typeface="Times New Roman" panose="02020603050405020304" pitchFamily="18" charset="0"/>
              </a:rPr>
            </a:br>
            <a:r>
              <a:rPr lang="en-US" sz="2000" dirty="0">
                <a:latin typeface="Times New Roman" panose="02020603050405020304" pitchFamily="18" charset="0"/>
                <a:cs typeface="Times New Roman" panose="02020603050405020304" pitchFamily="18" charset="0"/>
              </a:rPr>
              <a:t>Unlocking their full potential requires a bold mindset shift and unwavering policy commitment</a:t>
            </a:r>
            <a:r>
              <a:rPr lang="en-US" sz="2000" dirty="0"/>
              <a:t>.</a:t>
            </a:r>
          </a:p>
          <a:p>
            <a:endParaRPr lang="en-US" sz="2000" dirty="0"/>
          </a:p>
          <a:p>
            <a:endParaRPr lang="en-US" sz="2000" dirty="0">
              <a:latin typeface="Times New Roman" panose="02020603050405020304" pitchFamily="18" charset="0"/>
              <a:cs typeface="Times New Roman" panose="02020603050405020304" pitchFamily="18" charset="0"/>
            </a:endParaRPr>
          </a:p>
          <a:p>
            <a:pPr marL="0" indent="0">
              <a:buNone/>
            </a:pPr>
            <a:endParaRPr lang="en-IN" sz="2000" dirty="0">
              <a:latin typeface="Times New Roman" panose="02020603050405020304" pitchFamily="18" charset="0"/>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fld id="{26AD20E6-394B-4DF0-96A5-9647FF39C943}" type="slidenum">
              <a:rPr lang="en-IN" smtClean="0"/>
              <a:t>28</a:t>
            </a:fld>
            <a:endParaRPr lang="en-IN"/>
          </a:p>
        </p:txBody>
      </p:sp>
      <p:pic>
        <p:nvPicPr>
          <p:cNvPr id="18" name="Picture 17">
            <a:extLst>
              <a:ext uri="{FF2B5EF4-FFF2-40B4-BE49-F238E27FC236}">
                <a16:creationId xmlns:a16="http://schemas.microsoft.com/office/drawing/2014/main" xmlns=""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3"/>
            <a:ext cx="1488133" cy="700463"/>
          </a:xfrm>
          <a:prstGeom prst="rect">
            <a:avLst/>
          </a:prstGeom>
        </p:spPr>
      </p:pic>
    </p:spTree>
    <p:extLst>
      <p:ext uri="{BB962C8B-B14F-4D97-AF65-F5344CB8AC3E}">
        <p14:creationId xmlns:p14="http://schemas.microsoft.com/office/powerpoint/2010/main" val="34826995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85592" y="841972"/>
            <a:ext cx="10068208" cy="5334991"/>
          </a:xfrm>
        </p:spPr>
        <p:txBody>
          <a:bodyPr>
            <a:normAutofit/>
          </a:bodyPr>
          <a:lstStyle/>
          <a:p>
            <a:pPr marL="0" indent="0">
              <a:buNone/>
            </a:pPr>
            <a:r>
              <a:rPr lang="en-IN" sz="2000" b="1" dirty="0">
                <a:latin typeface="Times New Roman" panose="02020603050405020304" pitchFamily="18" charset="0"/>
                <a:cs typeface="Times New Roman" panose="02020603050405020304" pitchFamily="18" charset="0"/>
              </a:rPr>
              <a:t>Limitations of the Study and Future Directions</a:t>
            </a:r>
            <a:endParaRPr lang="en-IN" sz="2000" dirty="0">
              <a:latin typeface="Times New Roman" panose="02020603050405020304" pitchFamily="18" charset="0"/>
              <a:cs typeface="Times New Roman" panose="02020603050405020304" pitchFamily="18" charset="0"/>
            </a:endParaRPr>
          </a:p>
          <a:p>
            <a:r>
              <a:rPr lang="en-IN" sz="2000" dirty="0">
                <a:latin typeface="Times New Roman" panose="02020603050405020304" pitchFamily="18" charset="0"/>
                <a:cs typeface="Times New Roman" panose="02020603050405020304" pitchFamily="18" charset="0"/>
              </a:rPr>
              <a:t>While this thesis draws from rich secondary data, primary fieldwork could further contextualize millet policy implementation. Future studies could explore:</a:t>
            </a:r>
          </a:p>
          <a:p>
            <a:pPr lvl="0"/>
            <a:r>
              <a:rPr lang="en-IN" sz="2000" dirty="0">
                <a:latin typeface="Times New Roman" panose="02020603050405020304" pitchFamily="18" charset="0"/>
                <a:cs typeface="Times New Roman" panose="02020603050405020304" pitchFamily="18" charset="0"/>
              </a:rPr>
              <a:t>Household-level adoption patterns in millet-promoting states</a:t>
            </a:r>
          </a:p>
          <a:p>
            <a:pPr lvl="0"/>
            <a:r>
              <a:rPr lang="en-IN" sz="2000" dirty="0">
                <a:latin typeface="Times New Roman" panose="02020603050405020304" pitchFamily="18" charset="0"/>
                <a:cs typeface="Times New Roman" panose="02020603050405020304" pitchFamily="18" charset="0"/>
              </a:rPr>
              <a:t>Longitudinal impact of millet inclusion in PDS and MDM schemes</a:t>
            </a:r>
          </a:p>
          <a:p>
            <a:pPr lvl="0"/>
            <a:r>
              <a:rPr lang="en-IN" sz="2000" dirty="0">
                <a:latin typeface="Times New Roman" panose="02020603050405020304" pitchFamily="18" charset="0"/>
                <a:cs typeface="Times New Roman" panose="02020603050405020304" pitchFamily="18" charset="0"/>
              </a:rPr>
              <a:t>Comparative frameworks assessing millets in Africa, Southeast </a:t>
            </a:r>
            <a:r>
              <a:rPr lang="en-IN" sz="2000" dirty="0" smtClean="0">
                <a:latin typeface="Times New Roman" panose="02020603050405020304" pitchFamily="18" charset="0"/>
                <a:cs typeface="Times New Roman" panose="02020603050405020304" pitchFamily="18" charset="0"/>
              </a:rPr>
              <a:t>Asia.</a:t>
            </a:r>
          </a:p>
          <a:p>
            <a:pPr marL="0" lvl="0" indent="0">
              <a:buNone/>
            </a:pPr>
            <a:r>
              <a:rPr lang="en-IN" sz="2000" b="1" dirty="0" smtClean="0">
                <a:latin typeface="Times New Roman" panose="02020603050405020304" pitchFamily="18" charset="0"/>
                <a:cs typeface="Times New Roman" panose="02020603050405020304" pitchFamily="18" charset="0"/>
              </a:rPr>
              <a:t>The </a:t>
            </a:r>
            <a:r>
              <a:rPr lang="en-IN" sz="2000" b="1" dirty="0">
                <a:latin typeface="Times New Roman" panose="02020603050405020304" pitchFamily="18" charset="0"/>
                <a:cs typeface="Times New Roman" panose="02020603050405020304" pitchFamily="18" charset="0"/>
              </a:rPr>
              <a:t>Final Word: A Future Rooted in Resilience</a:t>
            </a:r>
            <a:endParaRPr lang="en-IN" sz="2000" dirty="0">
              <a:latin typeface="Times New Roman" panose="02020603050405020304" pitchFamily="18" charset="0"/>
              <a:cs typeface="Times New Roman" panose="02020603050405020304" pitchFamily="18" charset="0"/>
            </a:endParaRPr>
          </a:p>
          <a:p>
            <a:pPr marL="0" indent="0">
              <a:buNone/>
            </a:pPr>
            <a:r>
              <a:rPr lang="en-IN" sz="2000" dirty="0">
                <a:latin typeface="Times New Roman" panose="02020603050405020304" pitchFamily="18" charset="0"/>
                <a:cs typeface="Times New Roman" panose="02020603050405020304" pitchFamily="18" charset="0"/>
              </a:rPr>
              <a:t>India’s millet renaissance has begun, but its future depends on a transformation in how we value resilience, diversity, and equity in food systems. Millets offer a quiet revolution. Whether they stay on the periphery or rise to prominence will depend on policy ambition, planetary awareness, and public will.</a:t>
            </a:r>
          </a:p>
          <a:p>
            <a:endParaRPr lang="en-IN" dirty="0"/>
          </a:p>
        </p:txBody>
      </p:sp>
      <p:sp>
        <p:nvSpPr>
          <p:cNvPr id="4" name="Footer Placeholder 3"/>
          <p:cNvSpPr>
            <a:spLocks noGrp="1"/>
          </p:cNvSpPr>
          <p:nvPr>
            <p:ph type="ftr" sz="quarter" idx="11"/>
          </p:nvPr>
        </p:nvSpPr>
        <p:spPr/>
        <p:txBody>
          <a:bodyPr/>
          <a:lstStyle/>
          <a:p>
            <a:endParaRPr lang="en-IN" dirty="0"/>
          </a:p>
        </p:txBody>
      </p:sp>
      <p:sp>
        <p:nvSpPr>
          <p:cNvPr id="5" name="Slide Number Placeholder 4"/>
          <p:cNvSpPr>
            <a:spLocks noGrp="1"/>
          </p:cNvSpPr>
          <p:nvPr>
            <p:ph type="sldNum" sz="quarter" idx="12"/>
          </p:nvPr>
        </p:nvSpPr>
        <p:spPr/>
        <p:txBody>
          <a:bodyPr/>
          <a:lstStyle/>
          <a:p>
            <a:fld id="{26AD20E6-394B-4DF0-96A5-9647FF39C943}" type="slidenum">
              <a:rPr lang="en-IN" smtClean="0"/>
              <a:t>29</a:t>
            </a:fld>
            <a:endParaRPr lang="en-IN"/>
          </a:p>
        </p:txBody>
      </p:sp>
      <p:pic>
        <p:nvPicPr>
          <p:cNvPr id="6" name="Picture 5">
            <a:extLst>
              <a:ext uri="{FF2B5EF4-FFF2-40B4-BE49-F238E27FC236}">
                <a16:creationId xmlns:a16="http://schemas.microsoft.com/office/drawing/2014/main" xmlns=""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353497" cy="637090"/>
          </a:xfrm>
          <a:prstGeom prst="rect">
            <a:avLst/>
          </a:prstGeom>
        </p:spPr>
      </p:pic>
    </p:spTree>
    <p:extLst>
      <p:ext uri="{BB962C8B-B14F-4D97-AF65-F5344CB8AC3E}">
        <p14:creationId xmlns:p14="http://schemas.microsoft.com/office/powerpoint/2010/main" val="28171546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2872094-D36A-007C-818C-6DC4FC39F74F}"/>
              </a:ext>
            </a:extLst>
          </p:cNvPr>
          <p:cNvSpPr>
            <a:spLocks noGrp="1"/>
          </p:cNvSpPr>
          <p:nvPr>
            <p:ph type="title"/>
          </p:nvPr>
        </p:nvSpPr>
        <p:spPr/>
        <p:txBody>
          <a:bodyPr/>
          <a:lstStyle/>
          <a:p>
            <a:pPr algn="ctr"/>
            <a:r>
              <a:rPr lang="en-IN" b="1" dirty="0" smtClean="0">
                <a:latin typeface="Times New Roman" panose="02020603050405020304" pitchFamily="18" charset="0"/>
                <a:cs typeface="Times New Roman" panose="02020603050405020304" pitchFamily="18" charset="0"/>
              </a:rPr>
              <a:t>Introduction </a:t>
            </a:r>
            <a:endParaRPr lang="en-IN"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xmlns="" id="{2DB44169-B653-8FCC-211C-27ABE8FE014A}"/>
              </a:ext>
            </a:extLst>
          </p:cNvPr>
          <p:cNvSpPr>
            <a:spLocks noGrp="1"/>
          </p:cNvSpPr>
          <p:nvPr>
            <p:ph idx="1"/>
          </p:nvPr>
        </p:nvSpPr>
        <p:spPr>
          <a:xfrm>
            <a:off x="838200" y="1520982"/>
            <a:ext cx="10515600" cy="4835368"/>
          </a:xfrm>
        </p:spPr>
        <p:txBody>
          <a:bodyPr>
            <a:normAutofit fontScale="77500" lnSpcReduction="20000"/>
          </a:bodyPr>
          <a:lstStyle/>
          <a:p>
            <a:r>
              <a:rPr lang="en-IN" dirty="0" smtClean="0">
                <a:latin typeface="Times New Roman" panose="02020603050405020304" pitchFamily="18" charset="0"/>
                <a:cs typeface="Times New Roman" panose="02020603050405020304" pitchFamily="18" charset="0"/>
              </a:rPr>
              <a:t>Millets, a group of ancient drought-resistant cereals, have been cultivated for over 5,000 years across Asia and Africa. In India, they were </a:t>
            </a:r>
            <a:r>
              <a:rPr lang="en-IN" b="1" dirty="0" smtClean="0">
                <a:latin typeface="Times New Roman" panose="02020603050405020304" pitchFamily="18" charset="0"/>
                <a:cs typeface="Times New Roman" panose="02020603050405020304" pitchFamily="18" charset="0"/>
              </a:rPr>
              <a:t>traditionally staple grains </a:t>
            </a:r>
            <a:r>
              <a:rPr lang="en-IN" dirty="0" smtClean="0">
                <a:latin typeface="Times New Roman" panose="02020603050405020304" pitchFamily="18" charset="0"/>
                <a:cs typeface="Times New Roman" panose="02020603050405020304" pitchFamily="18" charset="0"/>
              </a:rPr>
              <a:t>until the Green Revolution's focus on high-yielding rice and wheat varieties led to a significant decline in millet cultivation. However, global and national conversations around climate change, food security, and sustainable agriculture have reawakened interest in millets due to their extraordinary agronomic and nutritional profiles.</a:t>
            </a:r>
          </a:p>
          <a:p>
            <a:r>
              <a:rPr lang="en-US" dirty="0" smtClean="0">
                <a:latin typeface="Times New Roman" panose="02020603050405020304" pitchFamily="18" charset="0"/>
                <a:cs typeface="Times New Roman" panose="02020603050405020304" pitchFamily="18" charset="0"/>
              </a:rPr>
              <a:t>They’re grown in arid and semi-arid regions of India. </a:t>
            </a:r>
            <a:r>
              <a:rPr lang="en-IN" dirty="0" smtClean="0">
                <a:latin typeface="Times New Roman" panose="02020603050405020304" pitchFamily="18" charset="0"/>
                <a:cs typeface="Times New Roman" panose="02020603050405020304" pitchFamily="18" charset="0"/>
              </a:rPr>
              <a:t>Nutritionally, they are rich in protein, </a:t>
            </a:r>
            <a:r>
              <a:rPr lang="en-IN" dirty="0" err="1" smtClean="0">
                <a:latin typeface="Times New Roman" panose="02020603050405020304" pitchFamily="18" charset="0"/>
                <a:cs typeface="Times New Roman" panose="02020603050405020304" pitchFamily="18" charset="0"/>
              </a:rPr>
              <a:t>fiber</a:t>
            </a:r>
            <a:r>
              <a:rPr lang="en-IN" dirty="0" smtClean="0">
                <a:latin typeface="Times New Roman" panose="02020603050405020304" pitchFamily="18" charset="0"/>
                <a:cs typeface="Times New Roman" panose="02020603050405020304" pitchFamily="18" charset="0"/>
              </a:rPr>
              <a:t>, iron, calcium, zinc, and antioxidants making them highly suitable to address India’s dual burden of malnutrition and rising non-communicable diseases. Their low </a:t>
            </a:r>
            <a:r>
              <a:rPr lang="en-IN" dirty="0" err="1" smtClean="0">
                <a:latin typeface="Times New Roman" panose="02020603050405020304" pitchFamily="18" charset="0"/>
                <a:cs typeface="Times New Roman" panose="02020603050405020304" pitchFamily="18" charset="0"/>
              </a:rPr>
              <a:t>glycemic</a:t>
            </a:r>
            <a:r>
              <a:rPr lang="en-IN" dirty="0" smtClean="0">
                <a:latin typeface="Times New Roman" panose="02020603050405020304" pitchFamily="18" charset="0"/>
                <a:cs typeface="Times New Roman" panose="02020603050405020304" pitchFamily="18" charset="0"/>
              </a:rPr>
              <a:t> index also supports diabetes management and cardiovascular health. </a:t>
            </a:r>
            <a:r>
              <a:rPr lang="en-US" dirty="0">
                <a:latin typeface="Times New Roman" panose="02020603050405020304" pitchFamily="18" charset="0"/>
                <a:cs typeface="Times New Roman" panose="02020603050405020304" pitchFamily="18" charset="0"/>
              </a:rPr>
              <a:t>Millets were rebranded as </a:t>
            </a:r>
            <a:r>
              <a:rPr lang="en-US" b="1" dirty="0">
                <a:latin typeface="Times New Roman" panose="02020603050405020304" pitchFamily="18" charset="0"/>
                <a:cs typeface="Times New Roman" panose="02020603050405020304" pitchFamily="18" charset="0"/>
              </a:rPr>
              <a:t>“</a:t>
            </a:r>
            <a:r>
              <a:rPr lang="en-US" b="1" dirty="0" err="1">
                <a:latin typeface="Times New Roman" panose="02020603050405020304" pitchFamily="18" charset="0"/>
                <a:cs typeface="Times New Roman" panose="02020603050405020304" pitchFamily="18" charset="0"/>
              </a:rPr>
              <a:t>nutri</a:t>
            </a:r>
            <a:r>
              <a:rPr lang="en-US" b="1" dirty="0">
                <a:latin typeface="Times New Roman" panose="02020603050405020304" pitchFamily="18" charset="0"/>
                <a:cs typeface="Times New Roman" panose="02020603050405020304" pitchFamily="18" charset="0"/>
              </a:rPr>
              <a:t>-cereals”</a:t>
            </a:r>
            <a:r>
              <a:rPr lang="en-US" dirty="0">
                <a:latin typeface="Times New Roman" panose="02020603050405020304" pitchFamily="18" charset="0"/>
                <a:cs typeface="Times New Roman" panose="02020603050405020304" pitchFamily="18" charset="0"/>
              </a:rPr>
              <a:t> in 2018 under NFSM, enabling targeted support through central and state schemes.</a:t>
            </a:r>
            <a:endParaRPr lang="en-IN" dirty="0" smtClean="0">
              <a:latin typeface="Times New Roman" panose="02020603050405020304" pitchFamily="18" charset="0"/>
              <a:cs typeface="Times New Roman" panose="02020603050405020304" pitchFamily="18" charset="0"/>
            </a:endParaRPr>
          </a:p>
          <a:p>
            <a:r>
              <a:rPr lang="en-IN" dirty="0" smtClean="0">
                <a:latin typeface="Times New Roman" panose="02020603050405020304" pitchFamily="18" charset="0"/>
                <a:cs typeface="Times New Roman" panose="02020603050405020304" pitchFamily="18" charset="0"/>
              </a:rPr>
              <a:t>To create domestic and global demand and to provide nutritional food to the people, Government of India had proposed to the United Nations for declaring </a:t>
            </a:r>
            <a:r>
              <a:rPr lang="en-IN" b="1" dirty="0" smtClean="0">
                <a:latin typeface="Times New Roman" panose="02020603050405020304" pitchFamily="18" charset="0"/>
                <a:cs typeface="Times New Roman" panose="02020603050405020304" pitchFamily="18" charset="0"/>
              </a:rPr>
              <a:t>2023</a:t>
            </a:r>
            <a:r>
              <a:rPr lang="en-IN" dirty="0" smtClean="0">
                <a:latin typeface="Times New Roman" panose="02020603050405020304" pitchFamily="18" charset="0"/>
                <a:cs typeface="Times New Roman" panose="02020603050405020304" pitchFamily="18" charset="0"/>
              </a:rPr>
              <a:t> </a:t>
            </a:r>
            <a:r>
              <a:rPr lang="en-IN" b="1" dirty="0" smtClean="0">
                <a:latin typeface="Times New Roman" panose="02020603050405020304" pitchFamily="18" charset="0"/>
                <a:cs typeface="Times New Roman" panose="02020603050405020304" pitchFamily="18" charset="0"/>
              </a:rPr>
              <a:t>as</a:t>
            </a:r>
            <a:r>
              <a:rPr lang="en-IN" dirty="0" smtClean="0">
                <a:latin typeface="Times New Roman" panose="02020603050405020304" pitchFamily="18" charset="0"/>
                <a:cs typeface="Times New Roman" panose="02020603050405020304" pitchFamily="18" charset="0"/>
              </a:rPr>
              <a:t> ‘</a:t>
            </a:r>
            <a:r>
              <a:rPr lang="en-IN" b="1" dirty="0" smtClean="0">
                <a:latin typeface="Times New Roman" panose="02020603050405020304" pitchFamily="18" charset="0"/>
                <a:cs typeface="Times New Roman" panose="02020603050405020304" pitchFamily="18" charset="0"/>
              </a:rPr>
              <a:t>International Year of Millets’ </a:t>
            </a:r>
            <a:r>
              <a:rPr lang="en-IN" dirty="0" smtClean="0">
                <a:latin typeface="Times New Roman" panose="02020603050405020304" pitchFamily="18" charset="0"/>
                <a:cs typeface="Times New Roman" panose="02020603050405020304" pitchFamily="18" charset="0"/>
              </a:rPr>
              <a:t>to increase the production and promotion of millets. The proposal of India was supported by </a:t>
            </a:r>
            <a:r>
              <a:rPr lang="en-IN" b="1" dirty="0" smtClean="0">
                <a:latin typeface="Times New Roman" panose="02020603050405020304" pitchFamily="18" charset="0"/>
                <a:cs typeface="Times New Roman" panose="02020603050405020304" pitchFamily="18" charset="0"/>
              </a:rPr>
              <a:t>72 countries </a:t>
            </a:r>
            <a:r>
              <a:rPr lang="en-IN" dirty="0" smtClean="0">
                <a:latin typeface="Times New Roman" panose="02020603050405020304" pitchFamily="18" charset="0"/>
                <a:cs typeface="Times New Roman" panose="02020603050405020304" pitchFamily="18" charset="0"/>
              </a:rPr>
              <a:t>and United Nation's General Assembly (UNGA) declared </a:t>
            </a:r>
            <a:r>
              <a:rPr lang="en-IN" b="1" dirty="0" smtClean="0">
                <a:latin typeface="Times New Roman" panose="02020603050405020304" pitchFamily="18" charset="0"/>
                <a:cs typeface="Times New Roman" panose="02020603050405020304" pitchFamily="18" charset="0"/>
              </a:rPr>
              <a:t>2023 as International Year of Millets on 5th March, 2021 </a:t>
            </a:r>
            <a:r>
              <a:rPr lang="en-IN" dirty="0" smtClean="0">
                <a:latin typeface="Times New Roman" panose="02020603050405020304" pitchFamily="18" charset="0"/>
                <a:cs typeface="Times New Roman" panose="02020603050405020304" pitchFamily="18" charset="0"/>
              </a:rPr>
              <a:t>(</a:t>
            </a:r>
            <a:r>
              <a:rPr lang="en-IN" dirty="0" err="1" smtClean="0">
                <a:latin typeface="Times New Roman" panose="02020603050405020304" pitchFamily="18" charset="0"/>
                <a:cs typeface="Times New Roman" panose="02020603050405020304" pitchFamily="18" charset="0"/>
              </a:rPr>
              <a:t>MoA&amp;FW</a:t>
            </a:r>
            <a:r>
              <a:rPr lang="en-IN" dirty="0" smtClean="0">
                <a:latin typeface="Times New Roman" panose="02020603050405020304" pitchFamily="18" charset="0"/>
                <a:cs typeface="Times New Roman" panose="02020603050405020304" pitchFamily="18" charset="0"/>
              </a:rPr>
              <a:t>, 2023).</a:t>
            </a:r>
          </a:p>
          <a:p>
            <a:endParaRPr lang="en-IN" dirty="0"/>
          </a:p>
        </p:txBody>
      </p:sp>
      <p:sp>
        <p:nvSpPr>
          <p:cNvPr id="4" name="Slide Number Placeholder 3">
            <a:extLst>
              <a:ext uri="{FF2B5EF4-FFF2-40B4-BE49-F238E27FC236}">
                <a16:creationId xmlns:a16="http://schemas.microsoft.com/office/drawing/2014/main" xmlns="" id="{98B9F59A-EE54-15E1-6F90-F1AB79C0DCE7}"/>
              </a:ext>
            </a:extLst>
          </p:cNvPr>
          <p:cNvSpPr>
            <a:spLocks noGrp="1"/>
          </p:cNvSpPr>
          <p:nvPr>
            <p:ph type="sldNum" sz="quarter" idx="12"/>
          </p:nvPr>
        </p:nvSpPr>
        <p:spPr/>
        <p:txBody>
          <a:bodyPr/>
          <a:lstStyle/>
          <a:p>
            <a:fld id="{26AD20E6-394B-4DF0-96A5-9647FF39C943}" type="slidenum">
              <a:rPr lang="en-IN" smtClean="0"/>
              <a:t>3</a:t>
            </a:fld>
            <a:endParaRPr lang="en-IN"/>
          </a:p>
        </p:txBody>
      </p:sp>
      <p:sp>
        <p:nvSpPr>
          <p:cNvPr id="5" name="Footer Placeholder 4">
            <a:extLst>
              <a:ext uri="{FF2B5EF4-FFF2-40B4-BE49-F238E27FC236}">
                <a16:creationId xmlns:a16="http://schemas.microsoft.com/office/drawing/2014/main" xmlns="" id="{F264D377-7310-FC9A-E728-3B686E1BEA5E}"/>
              </a:ext>
            </a:extLst>
          </p:cNvPr>
          <p:cNvSpPr>
            <a:spLocks noGrp="1"/>
          </p:cNvSpPr>
          <p:nvPr>
            <p:ph type="ftr" sz="quarter" idx="11"/>
          </p:nvPr>
        </p:nvSpPr>
        <p:spPr/>
        <p:txBody>
          <a:bodyPr/>
          <a:lstStyle/>
          <a:p>
            <a:endParaRPr lang="en-IN" dirty="0"/>
          </a:p>
        </p:txBody>
      </p:sp>
      <p:pic>
        <p:nvPicPr>
          <p:cNvPr id="6" name="Picture 5">
            <a:extLst>
              <a:ext uri="{FF2B5EF4-FFF2-40B4-BE49-F238E27FC236}">
                <a16:creationId xmlns:a16="http://schemas.microsoft.com/office/drawing/2014/main" xmlns=""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9350104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03596"/>
          </a:xfrm>
        </p:spPr>
        <p:txBody>
          <a:bodyPr>
            <a:normAutofit fontScale="90000"/>
          </a:bodyPr>
          <a:lstStyle/>
          <a:p>
            <a:r>
              <a:rPr lang="en-US" b="1" dirty="0" smtClean="0">
                <a:latin typeface="Times New Roman" panose="02020603050405020304" pitchFamily="18" charset="0"/>
                <a:cs typeface="Times New Roman" panose="02020603050405020304" pitchFamily="18" charset="0"/>
              </a:rPr>
              <a:t>                              </a:t>
            </a:r>
            <a:r>
              <a:rPr lang="en-US" sz="4000" b="1" dirty="0" smtClean="0">
                <a:latin typeface="Times New Roman" panose="02020603050405020304" pitchFamily="18" charset="0"/>
                <a:cs typeface="Times New Roman" panose="02020603050405020304" pitchFamily="18" charset="0"/>
              </a:rPr>
              <a:t>Conclusion</a:t>
            </a:r>
            <a:endParaRPr lang="en-IN" sz="4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38200" y="968722"/>
            <a:ext cx="10650648" cy="5889278"/>
          </a:xfrm>
        </p:spPr>
        <p:txBody>
          <a:bodyPr>
            <a:normAutofit/>
          </a:bodyPr>
          <a:lstStyle/>
          <a:p>
            <a:r>
              <a:rPr lang="en-IN" sz="2000" b="1" dirty="0">
                <a:latin typeface="Times New Roman" panose="02020603050405020304" pitchFamily="18" charset="0"/>
                <a:cs typeface="Times New Roman" panose="02020603050405020304" pitchFamily="18" charset="0"/>
              </a:rPr>
              <a:t>Millets and the Road to Achieving the Sustainable Development </a:t>
            </a:r>
            <a:r>
              <a:rPr lang="en-IN" sz="2000" b="1" dirty="0" smtClean="0">
                <a:latin typeface="Times New Roman" panose="02020603050405020304" pitchFamily="18" charset="0"/>
                <a:cs typeface="Times New Roman" panose="02020603050405020304" pitchFamily="18" charset="0"/>
              </a:rPr>
              <a:t>Goals: </a:t>
            </a:r>
            <a:r>
              <a:rPr lang="en-US" sz="2000" dirty="0">
                <a:latin typeface="Times New Roman" panose="02020603050405020304" pitchFamily="18" charset="0"/>
                <a:cs typeface="Times New Roman" panose="02020603050405020304" pitchFamily="18" charset="0"/>
              </a:rPr>
              <a:t>Adopted in 2015, the UN’s 17 Sustainable Development Goals (SDGs) offer a global blueprint for a just, equitable, and sustainable </a:t>
            </a:r>
            <a:r>
              <a:rPr lang="en-US" sz="2000" dirty="0" smtClean="0">
                <a:latin typeface="Times New Roman" panose="02020603050405020304" pitchFamily="18" charset="0"/>
                <a:cs typeface="Times New Roman" panose="02020603050405020304" pitchFamily="18" charset="0"/>
              </a:rPr>
              <a:t>future. </a:t>
            </a:r>
            <a:r>
              <a:rPr lang="en-IN" sz="2000" b="1" dirty="0" smtClean="0">
                <a:latin typeface="Times New Roman" panose="02020603050405020304" pitchFamily="18" charset="0"/>
                <a:cs typeface="Times New Roman" panose="02020603050405020304" pitchFamily="18" charset="0"/>
              </a:rPr>
              <a:t>Millets </a:t>
            </a:r>
            <a:r>
              <a:rPr lang="en-IN" sz="2000" b="1" dirty="0">
                <a:latin typeface="Times New Roman" panose="02020603050405020304" pitchFamily="18" charset="0"/>
                <a:cs typeface="Times New Roman" panose="02020603050405020304" pitchFamily="18" charset="0"/>
              </a:rPr>
              <a:t>have an impact on 7 SDGs out of the 17. </a:t>
            </a:r>
            <a:endParaRPr lang="en-IN" sz="2000" b="1" dirty="0" smtClean="0">
              <a:latin typeface="Times New Roman" panose="02020603050405020304" pitchFamily="18" charset="0"/>
              <a:cs typeface="Times New Roman" panose="02020603050405020304" pitchFamily="18" charset="0"/>
            </a:endParaRPr>
          </a:p>
          <a:p>
            <a:pPr marL="0" indent="0">
              <a:buNone/>
            </a:pPr>
            <a:r>
              <a:rPr lang="en-US" sz="2000" b="1" dirty="0" smtClean="0">
                <a:latin typeface="Times New Roman" panose="02020603050405020304" pitchFamily="18" charset="0"/>
                <a:cs typeface="Times New Roman" panose="02020603050405020304" pitchFamily="18" charset="0"/>
              </a:rPr>
              <a:t>                                                                                                            </a:t>
            </a:r>
          </a:p>
          <a:p>
            <a:endParaRPr lang="en-US" sz="2000" dirty="0">
              <a:latin typeface="Times New Roman" panose="02020603050405020304" pitchFamily="18" charset="0"/>
              <a:cs typeface="Times New Roman" panose="02020603050405020304" pitchFamily="18" charset="0"/>
            </a:endParaRPr>
          </a:p>
          <a:p>
            <a:endParaRPr lang="en-US" sz="2000" dirty="0" smtClean="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a:p>
            <a:endParaRPr lang="en-US" sz="2000" dirty="0" smtClean="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a:p>
            <a:endParaRPr lang="en-US" sz="2000" dirty="0" smtClean="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a:p>
            <a:endParaRPr lang="en-US" sz="2000" dirty="0" smtClean="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a:p>
            <a:pPr marL="0" indent="0">
              <a:buNone/>
            </a:pPr>
            <a:r>
              <a:rPr lang="en-IN" sz="2000" b="1" dirty="0" smtClean="0">
                <a:latin typeface="Times New Roman" panose="02020603050405020304" pitchFamily="18" charset="0"/>
                <a:cs typeface="Times New Roman" panose="02020603050405020304" pitchFamily="18" charset="0"/>
              </a:rPr>
              <a:t>                         </a:t>
            </a:r>
          </a:p>
          <a:p>
            <a:pPr marL="0" indent="0">
              <a:buNone/>
            </a:pPr>
            <a:r>
              <a:rPr lang="en-IN" sz="2000" b="1" dirty="0">
                <a:latin typeface="Times New Roman" panose="02020603050405020304" pitchFamily="18" charset="0"/>
                <a:cs typeface="Times New Roman" panose="02020603050405020304" pitchFamily="18" charset="0"/>
              </a:rPr>
              <a:t> </a:t>
            </a:r>
            <a:r>
              <a:rPr lang="en-IN" sz="2000" b="1" dirty="0" smtClean="0">
                <a:latin typeface="Times New Roman" panose="02020603050405020304" pitchFamily="18" charset="0"/>
                <a:cs typeface="Times New Roman" panose="02020603050405020304" pitchFamily="18" charset="0"/>
              </a:rPr>
              <a:t>                      </a:t>
            </a:r>
            <a:r>
              <a:rPr lang="en-IN" sz="2000" b="1" u="sng" dirty="0" smtClean="0">
                <a:latin typeface="Times New Roman" panose="02020603050405020304" pitchFamily="18" charset="0"/>
                <a:cs typeface="Times New Roman" panose="02020603050405020304" pitchFamily="18" charset="0"/>
              </a:rPr>
              <a:t>Millets</a:t>
            </a:r>
            <a:r>
              <a:rPr lang="en-IN" sz="2000" b="1" u="sng" dirty="0">
                <a:latin typeface="Times New Roman" panose="02020603050405020304" pitchFamily="18" charset="0"/>
                <a:cs typeface="Times New Roman" panose="02020603050405020304" pitchFamily="18" charset="0"/>
              </a:rPr>
              <a:t>: A Catalyst for Achieving Seven Sustainable Development Goals</a:t>
            </a:r>
            <a:endParaRPr lang="en-IN" sz="2000" u="sng" dirty="0">
              <a:latin typeface="Times New Roman" panose="02020603050405020304" pitchFamily="18" charset="0"/>
              <a:cs typeface="Times New Roman" panose="02020603050405020304" pitchFamily="18" charset="0"/>
            </a:endParaRPr>
          </a:p>
          <a:p>
            <a:endParaRPr lang="en-IN" sz="2000" dirty="0">
              <a:latin typeface="Times New Roman" panose="02020603050405020304" pitchFamily="18" charset="0"/>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fld id="{26AD20E6-394B-4DF0-96A5-9647FF39C943}" type="slidenum">
              <a:rPr lang="en-IN" smtClean="0"/>
              <a:t>30</a:t>
            </a:fld>
            <a:endParaRPr lang="en-IN"/>
          </a:p>
        </p:txBody>
      </p:sp>
      <p:pic>
        <p:nvPicPr>
          <p:cNvPr id="6" name="Picture 5" descr="C:\Users\LEN\Documents\Millets and SDGs FINAL.jpg"/>
          <p:cNvPicPr/>
          <p:nvPr/>
        </p:nvPicPr>
        <p:blipFill>
          <a:blip r:embed="rId2">
            <a:extLst>
              <a:ext uri="{28A0092B-C50C-407E-A947-70E740481C1C}">
                <a14:useLocalDpi xmlns:a14="http://schemas.microsoft.com/office/drawing/2010/main" val="0"/>
              </a:ext>
            </a:extLst>
          </a:blip>
          <a:srcRect/>
          <a:stretch>
            <a:fillRect/>
          </a:stretch>
        </p:blipFill>
        <p:spPr bwMode="auto">
          <a:xfrm>
            <a:off x="1376126" y="1820997"/>
            <a:ext cx="9913545" cy="4398828"/>
          </a:xfrm>
          <a:prstGeom prst="rect">
            <a:avLst/>
          </a:prstGeom>
          <a:noFill/>
          <a:ln>
            <a:noFill/>
          </a:ln>
        </p:spPr>
      </p:pic>
      <p:pic>
        <p:nvPicPr>
          <p:cNvPr id="7" name="Picture 6">
            <a:extLst>
              <a:ext uri="{FF2B5EF4-FFF2-40B4-BE49-F238E27FC236}">
                <a16:creationId xmlns:a16="http://schemas.microsoft.com/office/drawing/2014/main" xmlns="" id="{B5261C97-CF15-220B-FFE7-145AE48C1E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4"/>
            <a:ext cx="1353497" cy="637090"/>
          </a:xfrm>
          <a:prstGeom prst="rect">
            <a:avLst/>
          </a:prstGeom>
        </p:spPr>
      </p:pic>
    </p:spTree>
    <p:extLst>
      <p:ext uri="{BB962C8B-B14F-4D97-AF65-F5344CB8AC3E}">
        <p14:creationId xmlns:p14="http://schemas.microsoft.com/office/powerpoint/2010/main" val="4540066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878186"/>
            <a:ext cx="10515600" cy="5298777"/>
          </a:xfrm>
        </p:spPr>
        <p:txBody>
          <a:bodyPr>
            <a:normAutofit/>
          </a:bodyPr>
          <a:lstStyle/>
          <a:p>
            <a:r>
              <a:rPr lang="en-IN" sz="2000" dirty="0">
                <a:latin typeface="Times New Roman" panose="02020603050405020304" pitchFamily="18" charset="0"/>
                <a:cs typeface="Times New Roman" panose="02020603050405020304" pitchFamily="18" charset="0"/>
              </a:rPr>
              <a:t>With just five years left until the 2030 deadline for achieving the Sustainable Development Goals, time is of the essence. The world stands at a crucial crossroads- our food choices must serve both people and the planet. Millets, with their potential to regenerate soils, nourish communities, and lower our ecological footprint, represent more than just a grain: they are a climate-resilient solution embedded in tradition yet vital for our </a:t>
            </a:r>
            <a:r>
              <a:rPr lang="en-IN" sz="2000" dirty="0" smtClean="0">
                <a:latin typeface="Times New Roman" panose="02020603050405020304" pitchFamily="18" charset="0"/>
                <a:cs typeface="Times New Roman" panose="02020603050405020304" pitchFamily="18" charset="0"/>
              </a:rPr>
              <a:t>future.</a:t>
            </a:r>
          </a:p>
          <a:p>
            <a:r>
              <a:rPr lang="en-US" sz="2000" b="1" u="sng" dirty="0">
                <a:latin typeface="Times New Roman" panose="02020603050405020304" pitchFamily="18" charset="0"/>
                <a:cs typeface="Times New Roman" panose="02020603050405020304" pitchFamily="18" charset="0"/>
              </a:rPr>
              <a:t>Millets at the Nexus of Health, Economy, and </a:t>
            </a:r>
            <a:r>
              <a:rPr lang="en-US" sz="2000" b="1" u="sng" dirty="0" smtClean="0">
                <a:latin typeface="Times New Roman" panose="02020603050405020304" pitchFamily="18" charset="0"/>
                <a:cs typeface="Times New Roman" panose="02020603050405020304" pitchFamily="18" charset="0"/>
              </a:rPr>
              <a:t>Environment</a:t>
            </a:r>
            <a:r>
              <a:rPr lang="en-US" sz="2000" u="sng"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As we transition to the next slide, observe how millets form a powerful confluence of nutritional benefits, economic opportunities, and ecological </a:t>
            </a:r>
            <a:r>
              <a:rPr lang="en-US" sz="2000" dirty="0" smtClean="0">
                <a:latin typeface="Times New Roman" panose="02020603050405020304" pitchFamily="18" charset="0"/>
                <a:cs typeface="Times New Roman" panose="02020603050405020304" pitchFamily="18" charset="0"/>
              </a:rPr>
              <a:t>harmony- positioning </a:t>
            </a:r>
            <a:r>
              <a:rPr lang="en-US" sz="2000" dirty="0">
                <a:latin typeface="Times New Roman" panose="02020603050405020304" pitchFamily="18" charset="0"/>
                <a:cs typeface="Times New Roman" panose="02020603050405020304" pitchFamily="18" charset="0"/>
              </a:rPr>
              <a:t>them as a </a:t>
            </a:r>
            <a:r>
              <a:rPr lang="en-US" sz="2000" dirty="0" smtClean="0">
                <a:latin typeface="Times New Roman" panose="02020603050405020304" pitchFamily="18" charset="0"/>
                <a:cs typeface="Times New Roman" panose="02020603050405020304" pitchFamily="18" charset="0"/>
              </a:rPr>
              <a:t>‘</a:t>
            </a:r>
            <a:r>
              <a:rPr lang="en-US" sz="2000" i="1" dirty="0" smtClean="0">
                <a:latin typeface="Times New Roman" panose="02020603050405020304" pitchFamily="18" charset="0"/>
                <a:cs typeface="Times New Roman" panose="02020603050405020304" pitchFamily="18" charset="0"/>
              </a:rPr>
              <a:t>true </a:t>
            </a:r>
            <a:r>
              <a:rPr lang="en-US" sz="2000" i="1" dirty="0" err="1">
                <a:latin typeface="Times New Roman" panose="02020603050405020304" pitchFamily="18" charset="0"/>
                <a:cs typeface="Times New Roman" panose="02020603050405020304" pitchFamily="18" charset="0"/>
              </a:rPr>
              <a:t>supercrop</a:t>
            </a:r>
            <a:r>
              <a:rPr lang="en-US" sz="2000" i="1" dirty="0">
                <a:latin typeface="Times New Roman" panose="02020603050405020304" pitchFamily="18" charset="0"/>
                <a:cs typeface="Times New Roman" panose="02020603050405020304" pitchFamily="18" charset="0"/>
              </a:rPr>
              <a:t> for sustainable </a:t>
            </a:r>
            <a:r>
              <a:rPr lang="en-US" sz="2000" i="1" dirty="0" smtClean="0">
                <a:latin typeface="Times New Roman" panose="02020603050405020304" pitchFamily="18" charset="0"/>
                <a:cs typeface="Times New Roman" panose="02020603050405020304" pitchFamily="18" charset="0"/>
              </a:rPr>
              <a:t>development</a:t>
            </a:r>
            <a:r>
              <a:rPr lang="en-US" sz="2000" dirty="0" smtClean="0"/>
              <a:t>.’ </a:t>
            </a:r>
            <a:r>
              <a:rPr lang="en-US" sz="2000" dirty="0" smtClean="0">
                <a:latin typeface="Times New Roman" panose="02020603050405020304" pitchFamily="18" charset="0"/>
                <a:cs typeface="Times New Roman" panose="02020603050405020304" pitchFamily="18" charset="0"/>
              </a:rPr>
              <a:t>The upcoming </a:t>
            </a:r>
            <a:r>
              <a:rPr lang="en-US" sz="2000" b="1" dirty="0" smtClean="0">
                <a:latin typeface="Times New Roman" panose="02020603050405020304" pitchFamily="18" charset="0"/>
                <a:cs typeface="Times New Roman" panose="02020603050405020304" pitchFamily="18" charset="0"/>
              </a:rPr>
              <a:t>Venn diagram</a:t>
            </a:r>
            <a:r>
              <a:rPr lang="en-US" sz="2000" dirty="0" smtClean="0">
                <a:latin typeface="Times New Roman" panose="02020603050405020304" pitchFamily="18" charset="0"/>
                <a:cs typeface="Times New Roman" panose="02020603050405020304" pitchFamily="18" charset="0"/>
              </a:rPr>
              <a:t>(as depicted in the next page) </a:t>
            </a:r>
            <a:r>
              <a:rPr lang="en-US" sz="2000" dirty="0">
                <a:latin typeface="Times New Roman" panose="02020603050405020304" pitchFamily="18" charset="0"/>
                <a:cs typeface="Times New Roman" panose="02020603050405020304" pitchFamily="18" charset="0"/>
              </a:rPr>
              <a:t>highlights how millets serve as a convergence point for three critical pillars of sustainable </a:t>
            </a:r>
            <a:r>
              <a:rPr lang="en-US" sz="2000" dirty="0" smtClean="0">
                <a:latin typeface="Times New Roman" panose="02020603050405020304" pitchFamily="18" charset="0"/>
                <a:cs typeface="Times New Roman" panose="02020603050405020304" pitchFamily="18" charset="0"/>
              </a:rPr>
              <a:t>development- </a:t>
            </a:r>
            <a:r>
              <a:rPr lang="en-US" sz="2000" dirty="0">
                <a:latin typeface="Times New Roman" panose="02020603050405020304" pitchFamily="18" charset="0"/>
                <a:cs typeface="Times New Roman" panose="02020603050405020304" pitchFamily="18" charset="0"/>
              </a:rPr>
              <a:t>H</a:t>
            </a:r>
            <a:r>
              <a:rPr lang="en-US" sz="2000" dirty="0" smtClean="0">
                <a:latin typeface="Times New Roman" panose="02020603050405020304" pitchFamily="18" charset="0"/>
                <a:cs typeface="Times New Roman" panose="02020603050405020304" pitchFamily="18" charset="0"/>
              </a:rPr>
              <a:t>ealth</a:t>
            </a: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Economic </a:t>
            </a:r>
            <a:r>
              <a:rPr lang="en-US" sz="2000" dirty="0">
                <a:latin typeface="Times New Roman" panose="02020603050405020304" pitchFamily="18" charset="0"/>
                <a:cs typeface="Times New Roman" panose="02020603050405020304" pitchFamily="18" charset="0"/>
              </a:rPr>
              <a:t>well-being, and </a:t>
            </a:r>
            <a:r>
              <a:rPr lang="en-US" sz="2000" dirty="0" smtClean="0">
                <a:latin typeface="Times New Roman" panose="02020603050405020304" pitchFamily="18" charset="0"/>
                <a:cs typeface="Times New Roman" panose="02020603050405020304" pitchFamily="18" charset="0"/>
              </a:rPr>
              <a:t>Environmental </a:t>
            </a:r>
            <a:r>
              <a:rPr lang="en-US" sz="2000" dirty="0">
                <a:latin typeface="Times New Roman" panose="02020603050405020304" pitchFamily="18" charset="0"/>
                <a:cs typeface="Times New Roman" panose="02020603050405020304" pitchFamily="18" charset="0"/>
              </a:rPr>
              <a:t>resilience. Their multidimensional benefits underscore why millets must move from the margins to the mainstream of policy and practice.</a:t>
            </a:r>
          </a:p>
          <a:p>
            <a:endParaRPr lang="en-IN" sz="2000" dirty="0" smtClean="0">
              <a:latin typeface="Times New Roman" panose="02020603050405020304" pitchFamily="18" charset="0"/>
              <a:cs typeface="Times New Roman" panose="02020603050405020304" pitchFamily="18" charset="0"/>
            </a:endParaRPr>
          </a:p>
        </p:txBody>
      </p:sp>
      <p:sp>
        <p:nvSpPr>
          <p:cNvPr id="4" name="Footer Placeholder 3"/>
          <p:cNvSpPr>
            <a:spLocks noGrp="1"/>
          </p:cNvSpPr>
          <p:nvPr>
            <p:ph type="ftr" sz="quarter" idx="11"/>
          </p:nvPr>
        </p:nvSpPr>
        <p:spPr/>
        <p:txBody>
          <a:bodyPr/>
          <a:lstStyle/>
          <a:p>
            <a:endParaRPr lang="en-IN" dirty="0"/>
          </a:p>
        </p:txBody>
      </p:sp>
      <p:sp>
        <p:nvSpPr>
          <p:cNvPr id="5" name="Slide Number Placeholder 4"/>
          <p:cNvSpPr>
            <a:spLocks noGrp="1"/>
          </p:cNvSpPr>
          <p:nvPr>
            <p:ph type="sldNum" sz="quarter" idx="12"/>
          </p:nvPr>
        </p:nvSpPr>
        <p:spPr/>
        <p:txBody>
          <a:bodyPr/>
          <a:lstStyle/>
          <a:p>
            <a:fld id="{26AD20E6-394B-4DF0-96A5-9647FF39C943}" type="slidenum">
              <a:rPr lang="en-IN" smtClean="0"/>
              <a:t>31</a:t>
            </a:fld>
            <a:endParaRPr lang="en-IN"/>
          </a:p>
        </p:txBody>
      </p:sp>
      <p:pic>
        <p:nvPicPr>
          <p:cNvPr id="6" name="Picture 5">
            <a:extLst>
              <a:ext uri="{FF2B5EF4-FFF2-40B4-BE49-F238E27FC236}">
                <a16:creationId xmlns:a16="http://schemas.microsoft.com/office/drawing/2014/main" xmlns=""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3"/>
            <a:ext cx="1434005" cy="674985"/>
          </a:xfrm>
          <a:prstGeom prst="rect">
            <a:avLst/>
          </a:prstGeom>
        </p:spPr>
      </p:pic>
    </p:spTree>
    <p:extLst>
      <p:ext uri="{BB962C8B-B14F-4D97-AF65-F5344CB8AC3E}">
        <p14:creationId xmlns:p14="http://schemas.microsoft.com/office/powerpoint/2010/main" val="8891561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7547"/>
          </a:xfrm>
        </p:spPr>
        <p:txBody>
          <a:bodyPr>
            <a:normAutofit fontScale="90000"/>
          </a:bodyPr>
          <a:lstStyle/>
          <a:p>
            <a:r>
              <a:rPr lang="en-US" dirty="0" smtClean="0"/>
              <a:t>			</a:t>
            </a:r>
            <a:r>
              <a:rPr lang="en-US" sz="4000" b="1" dirty="0" smtClean="0">
                <a:latin typeface="Times New Roman" panose="02020603050405020304" pitchFamily="18" charset="0"/>
                <a:cs typeface="Times New Roman" panose="02020603050405020304" pitchFamily="18" charset="0"/>
              </a:rPr>
              <a:t>       Conclusion</a:t>
            </a:r>
            <a:endParaRPr lang="en-IN" sz="4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38200" y="760492"/>
            <a:ext cx="10515600" cy="5416472"/>
          </a:xfrm>
        </p:spPr>
        <p:txBody>
          <a:bodyPr>
            <a:normAutofit/>
          </a:bodyPr>
          <a:lstStyle/>
          <a:p>
            <a:pPr marL="0" indent="0">
              <a:buNone/>
            </a:pPr>
            <a:r>
              <a:rPr lang="en-IN" sz="2000" b="1" dirty="0" smtClean="0">
                <a:latin typeface="Times New Roman" panose="02020603050405020304" pitchFamily="18" charset="0"/>
                <a:cs typeface="Times New Roman" panose="02020603050405020304" pitchFamily="18" charset="0"/>
              </a:rPr>
              <a:t>              </a:t>
            </a:r>
            <a:r>
              <a:rPr lang="en-IN" sz="2400" b="1" u="sng" dirty="0" smtClean="0">
                <a:latin typeface="Times New Roman" panose="02020603050405020304" pitchFamily="18" charset="0"/>
                <a:cs typeface="Times New Roman" panose="02020603050405020304" pitchFamily="18" charset="0"/>
              </a:rPr>
              <a:t>Millets- </a:t>
            </a:r>
            <a:r>
              <a:rPr lang="en-IN" sz="2400" b="1" u="sng" dirty="0">
                <a:latin typeface="Times New Roman" panose="02020603050405020304" pitchFamily="18" charset="0"/>
                <a:cs typeface="Times New Roman" panose="02020603050405020304" pitchFamily="18" charset="0"/>
              </a:rPr>
              <a:t>A Triple Win for Health, Economy and </a:t>
            </a:r>
            <a:r>
              <a:rPr lang="en-IN" sz="2400" b="1" u="sng" dirty="0" smtClean="0">
                <a:latin typeface="Times New Roman" panose="02020603050405020304" pitchFamily="18" charset="0"/>
                <a:cs typeface="Times New Roman" panose="02020603050405020304" pitchFamily="18" charset="0"/>
              </a:rPr>
              <a:t>Environment</a:t>
            </a:r>
            <a:endParaRPr lang="en-IN" sz="2400" b="1" u="sng" dirty="0">
              <a:latin typeface="Times New Roman" panose="02020603050405020304" pitchFamily="18" charset="0"/>
              <a:cs typeface="Times New Roman" panose="02020603050405020304" pitchFamily="18" charset="0"/>
            </a:endParaRPr>
          </a:p>
        </p:txBody>
      </p:sp>
      <p:sp>
        <p:nvSpPr>
          <p:cNvPr id="4" name="Footer Placeholder 3"/>
          <p:cNvSpPr>
            <a:spLocks noGrp="1"/>
          </p:cNvSpPr>
          <p:nvPr>
            <p:ph type="ftr" sz="quarter" idx="11"/>
          </p:nvPr>
        </p:nvSpPr>
        <p:spPr>
          <a:xfrm>
            <a:off x="1910281" y="6356350"/>
            <a:ext cx="7776928" cy="365125"/>
          </a:xfrm>
        </p:spPr>
        <p:txBody>
          <a:bodyPr/>
          <a:lstStyle/>
          <a:p>
            <a:r>
              <a:rPr lang="en-IN" i="1" dirty="0">
                <a:solidFill>
                  <a:srgbClr val="002060"/>
                </a:solidFill>
              </a:rPr>
              <a:t>Source- Created by author based on insights from FAO (2023), ICRISAT (2022), ICAR-IIMR (2023), FSSAI (2023), and Ministry of Agriculture &amp; Farmers Welfare reports.</a:t>
            </a:r>
            <a:endParaRPr lang="en-IN" dirty="0">
              <a:solidFill>
                <a:srgbClr val="002060"/>
              </a:solidFill>
            </a:endParaRPr>
          </a:p>
        </p:txBody>
      </p:sp>
      <p:sp>
        <p:nvSpPr>
          <p:cNvPr id="5" name="Slide Number Placeholder 4"/>
          <p:cNvSpPr>
            <a:spLocks noGrp="1"/>
          </p:cNvSpPr>
          <p:nvPr>
            <p:ph type="sldNum" sz="quarter" idx="12"/>
          </p:nvPr>
        </p:nvSpPr>
        <p:spPr/>
        <p:txBody>
          <a:bodyPr/>
          <a:lstStyle/>
          <a:p>
            <a:fld id="{26AD20E6-394B-4DF0-96A5-9647FF39C943}" type="slidenum">
              <a:rPr lang="en-IN" smtClean="0"/>
              <a:t>32</a:t>
            </a:fld>
            <a:endParaRPr lang="en-IN"/>
          </a:p>
        </p:txBody>
      </p:sp>
      <p:pic>
        <p:nvPicPr>
          <p:cNvPr id="6" name="Picture 5">
            <a:extLst>
              <a:ext uri="{FF2B5EF4-FFF2-40B4-BE49-F238E27FC236}">
                <a16:creationId xmlns:a16="http://schemas.microsoft.com/office/drawing/2014/main" xmlns=""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353497" cy="637090"/>
          </a:xfrm>
          <a:prstGeom prst="rect">
            <a:avLst/>
          </a:prstGeom>
        </p:spPr>
      </p:pic>
      <p:pic>
        <p:nvPicPr>
          <p:cNvPr id="7" name="Picture 6" descr="C:\Users\LEN\Documents\Venn Diagram Done.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59252" y="1201393"/>
            <a:ext cx="6989275" cy="5075159"/>
          </a:xfrm>
          <a:prstGeom prst="rect">
            <a:avLst/>
          </a:prstGeom>
          <a:noFill/>
          <a:ln>
            <a:noFill/>
          </a:ln>
        </p:spPr>
      </p:pic>
    </p:spTree>
    <p:extLst>
      <p:ext uri="{BB962C8B-B14F-4D97-AF65-F5344CB8AC3E}">
        <p14:creationId xmlns:p14="http://schemas.microsoft.com/office/powerpoint/2010/main" val="413718219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D865BDE-C1E4-2068-7ED7-1D9DDC4B3A10}"/>
              </a:ext>
            </a:extLst>
          </p:cNvPr>
          <p:cNvSpPr>
            <a:spLocks noGrp="1"/>
          </p:cNvSpPr>
          <p:nvPr>
            <p:ph type="title"/>
          </p:nvPr>
        </p:nvSpPr>
        <p:spPr>
          <a:xfrm>
            <a:off x="838200" y="365125"/>
            <a:ext cx="10515600" cy="626039"/>
          </a:xfrm>
        </p:spPr>
        <p:txBody>
          <a:bodyPr>
            <a:normAutofit fontScale="90000"/>
          </a:bodyPr>
          <a:lstStyle/>
          <a:p>
            <a:pPr algn="ctr"/>
            <a:r>
              <a:rPr lang="en-IN" sz="4000" b="1" dirty="0">
                <a:latin typeface="Times New Roman" panose="02020603050405020304" pitchFamily="18" charset="0"/>
                <a:cs typeface="Times New Roman" panose="02020603050405020304" pitchFamily="18" charset="0"/>
              </a:rPr>
              <a:t>Conclusion</a:t>
            </a:r>
          </a:p>
        </p:txBody>
      </p:sp>
      <p:sp>
        <p:nvSpPr>
          <p:cNvPr id="3" name="Content Placeholder 2">
            <a:extLst>
              <a:ext uri="{FF2B5EF4-FFF2-40B4-BE49-F238E27FC236}">
                <a16:creationId xmlns:a16="http://schemas.microsoft.com/office/drawing/2014/main" xmlns="" id="{C37621F9-57FC-03A7-2EE3-925A45765D10}"/>
              </a:ext>
            </a:extLst>
          </p:cNvPr>
          <p:cNvSpPr>
            <a:spLocks noGrp="1"/>
          </p:cNvSpPr>
          <p:nvPr>
            <p:ph idx="1"/>
          </p:nvPr>
        </p:nvSpPr>
        <p:spPr>
          <a:xfrm>
            <a:off x="838200" y="1122630"/>
            <a:ext cx="10515600" cy="5513560"/>
          </a:xfrm>
        </p:spPr>
        <p:txBody>
          <a:bodyPr>
            <a:normAutofit/>
          </a:bodyPr>
          <a:lstStyle/>
          <a:p>
            <a:r>
              <a:rPr lang="en-IN" sz="2000" dirty="0">
                <a:latin typeface="Times New Roman" panose="02020603050405020304" pitchFamily="18" charset="0"/>
                <a:cs typeface="Times New Roman" panose="02020603050405020304" pitchFamily="18" charset="0"/>
              </a:rPr>
              <a:t>As we approach </a:t>
            </a:r>
            <a:r>
              <a:rPr lang="en-IN" sz="2000" b="1" dirty="0">
                <a:latin typeface="Times New Roman" panose="02020603050405020304" pitchFamily="18" charset="0"/>
                <a:cs typeface="Times New Roman" panose="02020603050405020304" pitchFamily="18" charset="0"/>
              </a:rPr>
              <a:t>2030</a:t>
            </a:r>
            <a:r>
              <a:rPr lang="en-IN" sz="2000" dirty="0">
                <a:latin typeface="Times New Roman" panose="02020603050405020304" pitchFamily="18" charset="0"/>
                <a:cs typeface="Times New Roman" panose="02020603050405020304" pitchFamily="18" charset="0"/>
              </a:rPr>
              <a:t>, the case for millets has never been stronger or </a:t>
            </a:r>
            <a:r>
              <a:rPr lang="en-IN" sz="2000" b="1" dirty="0">
                <a:latin typeface="Times New Roman" panose="02020603050405020304" pitchFamily="18" charset="0"/>
                <a:cs typeface="Times New Roman" panose="02020603050405020304" pitchFamily="18" charset="0"/>
              </a:rPr>
              <a:t>more urgent. </a:t>
            </a:r>
            <a:r>
              <a:rPr lang="en-IN" sz="2000" dirty="0">
                <a:latin typeface="Times New Roman" panose="02020603050405020304" pitchFamily="18" charset="0"/>
                <a:cs typeface="Times New Roman" panose="02020603050405020304" pitchFamily="18" charset="0"/>
              </a:rPr>
              <a:t>This thesis has illuminated how these resilient grains intersect the axes of nutrition, sustainability, and policy reform. </a:t>
            </a:r>
            <a:endParaRPr lang="en-IN" sz="2000" dirty="0" smtClean="0">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cs typeface="Times New Roman" panose="02020603050405020304" pitchFamily="18" charset="0"/>
              </a:rPr>
              <a:t>The </a:t>
            </a:r>
            <a:r>
              <a:rPr lang="en-US" sz="2000" dirty="0">
                <a:latin typeface="Times New Roman" panose="02020603050405020304" pitchFamily="18" charset="0"/>
                <a:cs typeface="Times New Roman" panose="02020603050405020304" pitchFamily="18" charset="0"/>
              </a:rPr>
              <a:t>food system today is a </a:t>
            </a:r>
            <a:r>
              <a:rPr lang="en-US" sz="2000" dirty="0" smtClean="0">
                <a:latin typeface="Times New Roman" panose="02020603050405020304" pitchFamily="18" charset="0"/>
                <a:cs typeface="Times New Roman" panose="02020603050405020304" pitchFamily="18" charset="0"/>
              </a:rPr>
              <a:t>paradox- starved </a:t>
            </a:r>
            <a:r>
              <a:rPr lang="en-US" sz="2000" dirty="0">
                <a:latin typeface="Times New Roman" panose="02020603050405020304" pitchFamily="18" charset="0"/>
                <a:cs typeface="Times New Roman" panose="02020603050405020304" pitchFamily="18" charset="0"/>
              </a:rPr>
              <a:t>and overfed, fertile and failing. Millets offer more than nourishment; they offer renewal.</a:t>
            </a:r>
          </a:p>
          <a:p>
            <a:r>
              <a:rPr lang="en-US" sz="2000" dirty="0">
                <a:latin typeface="Times New Roman" panose="02020603050405020304" pitchFamily="18" charset="0"/>
                <a:cs typeface="Times New Roman" panose="02020603050405020304" pitchFamily="18" charset="0"/>
              </a:rPr>
              <a:t>They can </a:t>
            </a:r>
            <a:r>
              <a:rPr lang="en-US" sz="2000" b="1" dirty="0">
                <a:latin typeface="Times New Roman" panose="02020603050405020304" pitchFamily="18" charset="0"/>
                <a:cs typeface="Times New Roman" panose="02020603050405020304" pitchFamily="18" charset="0"/>
              </a:rPr>
              <a:t>replenish groundwater, revive soil, and restore dignity</a:t>
            </a:r>
            <a:r>
              <a:rPr lang="en-US" sz="2000" dirty="0">
                <a:latin typeface="Times New Roman" panose="02020603050405020304" pitchFamily="18" charset="0"/>
                <a:cs typeface="Times New Roman" panose="02020603050405020304" pitchFamily="18" charset="0"/>
              </a:rPr>
              <a:t> to </a:t>
            </a:r>
            <a:r>
              <a:rPr lang="en-US" sz="2000" b="1" dirty="0">
                <a:latin typeface="Times New Roman" panose="02020603050405020304" pitchFamily="18" charset="0"/>
                <a:cs typeface="Times New Roman" panose="02020603050405020304" pitchFamily="18" charset="0"/>
              </a:rPr>
              <a:t>marginalized farmers</a:t>
            </a:r>
            <a:r>
              <a:rPr lang="en-US" sz="2000" dirty="0">
                <a:latin typeface="Times New Roman" panose="02020603050405020304" pitchFamily="18" charset="0"/>
                <a:cs typeface="Times New Roman" panose="02020603050405020304" pitchFamily="18" charset="0"/>
              </a:rPr>
              <a:t>. This thesis reveals how millets sit at the intersection of </a:t>
            </a:r>
            <a:r>
              <a:rPr lang="en-US" sz="2000" b="1" dirty="0">
                <a:latin typeface="Times New Roman" panose="02020603050405020304" pitchFamily="18" charset="0"/>
                <a:cs typeface="Times New Roman" panose="02020603050405020304" pitchFamily="18" charset="0"/>
              </a:rPr>
              <a:t>health, equity, and ecology</a:t>
            </a:r>
            <a:r>
              <a:rPr lang="en-US" sz="2000" dirty="0">
                <a:latin typeface="Times New Roman" panose="02020603050405020304" pitchFamily="18" charset="0"/>
                <a:cs typeface="Times New Roman" panose="02020603050405020304" pitchFamily="18" charset="0"/>
              </a:rPr>
              <a:t>.</a:t>
            </a:r>
          </a:p>
          <a:p>
            <a:r>
              <a:rPr lang="en-US" sz="2000" dirty="0">
                <a:latin typeface="Times New Roman" panose="02020603050405020304" pitchFamily="18" charset="0"/>
                <a:cs typeface="Times New Roman" panose="02020603050405020304" pitchFamily="18" charset="0"/>
              </a:rPr>
              <a:t>From the deserts of Rajasthan to the hills of Odisha, they are </a:t>
            </a:r>
            <a:r>
              <a:rPr lang="en-US" sz="2000" b="1" dirty="0">
                <a:latin typeface="Times New Roman" panose="02020603050405020304" pitchFamily="18" charset="0"/>
                <a:cs typeface="Times New Roman" panose="02020603050405020304" pitchFamily="18" charset="0"/>
              </a:rPr>
              <a:t>not just </a:t>
            </a:r>
            <a:r>
              <a:rPr lang="en-US" sz="2000" b="1" dirty="0" smtClean="0">
                <a:latin typeface="Times New Roman" panose="02020603050405020304" pitchFamily="18" charset="0"/>
                <a:cs typeface="Times New Roman" panose="02020603050405020304" pitchFamily="18" charset="0"/>
              </a:rPr>
              <a:t>crops- they </a:t>
            </a:r>
            <a:r>
              <a:rPr lang="en-US" sz="2000" b="1" dirty="0">
                <a:latin typeface="Times New Roman" panose="02020603050405020304" pitchFamily="18" charset="0"/>
                <a:cs typeface="Times New Roman" panose="02020603050405020304" pitchFamily="18" charset="0"/>
              </a:rPr>
              <a:t>are cultural resistance and ecological </a:t>
            </a:r>
            <a:r>
              <a:rPr lang="en-US" sz="2000" b="1" dirty="0" smtClean="0">
                <a:latin typeface="Times New Roman" panose="02020603050405020304" pitchFamily="18" charset="0"/>
                <a:cs typeface="Times New Roman" panose="02020603050405020304" pitchFamily="18" charset="0"/>
              </a:rPr>
              <a:t>revival</a:t>
            </a:r>
            <a:r>
              <a:rPr lang="en-US" sz="2000" dirty="0" smtClean="0">
                <a:latin typeface="Times New Roman" panose="02020603050405020304" pitchFamily="18" charset="0"/>
                <a:cs typeface="Times New Roman" panose="02020603050405020304" pitchFamily="18" charset="0"/>
              </a:rPr>
              <a:t>. The </a:t>
            </a:r>
            <a:r>
              <a:rPr lang="en-US" sz="2000" dirty="0">
                <a:latin typeface="Times New Roman" panose="02020603050405020304" pitchFamily="18" charset="0"/>
                <a:cs typeface="Times New Roman" panose="02020603050405020304" pitchFamily="18" charset="0"/>
              </a:rPr>
              <a:t>question is no longer about millets' promise </a:t>
            </a:r>
            <a:r>
              <a:rPr lang="en-US" sz="2000" dirty="0" smtClean="0">
                <a:latin typeface="Times New Roman" panose="02020603050405020304" pitchFamily="18" charset="0"/>
                <a:cs typeface="Times New Roman" panose="02020603050405020304" pitchFamily="18" charset="0"/>
              </a:rPr>
              <a:t>- but </a:t>
            </a:r>
            <a:r>
              <a:rPr lang="en-US" sz="2000" dirty="0">
                <a:latin typeface="Times New Roman" panose="02020603050405020304" pitchFamily="18" charset="0"/>
                <a:cs typeface="Times New Roman" panose="02020603050405020304" pitchFamily="18" charset="0"/>
              </a:rPr>
              <a:t>our political will to embrace </a:t>
            </a:r>
            <a:r>
              <a:rPr lang="en-US" sz="2000" dirty="0" smtClean="0">
                <a:latin typeface="Times New Roman" panose="02020603050405020304" pitchFamily="18" charset="0"/>
                <a:cs typeface="Times New Roman" panose="02020603050405020304" pitchFamily="18" charset="0"/>
              </a:rPr>
              <a:t>them. </a:t>
            </a:r>
          </a:p>
          <a:p>
            <a:r>
              <a:rPr lang="en-US" sz="2000" dirty="0" smtClean="0">
                <a:latin typeface="Times New Roman" panose="02020603050405020304" pitchFamily="18" charset="0"/>
                <a:cs typeface="Times New Roman" panose="02020603050405020304" pitchFamily="18" charset="0"/>
              </a:rPr>
              <a:t>This </a:t>
            </a:r>
            <a:r>
              <a:rPr lang="en-US" sz="2000" dirty="0">
                <a:latin typeface="Times New Roman" panose="02020603050405020304" pitchFamily="18" charset="0"/>
                <a:cs typeface="Times New Roman" panose="02020603050405020304" pitchFamily="18" charset="0"/>
              </a:rPr>
              <a:t>thesis proves that millets are not just grains, they are </a:t>
            </a:r>
            <a:r>
              <a:rPr lang="en-US" sz="2000" b="1" dirty="0">
                <a:latin typeface="Times New Roman" panose="02020603050405020304" pitchFamily="18" charset="0"/>
                <a:cs typeface="Times New Roman" panose="02020603050405020304" pitchFamily="18" charset="0"/>
              </a:rPr>
              <a:t>policy levers, climate solutions, and justice interventions</a:t>
            </a:r>
            <a:r>
              <a:rPr lang="en-US" sz="2000" dirty="0">
                <a:latin typeface="Times New Roman" panose="02020603050405020304" pitchFamily="18" charset="0"/>
                <a:cs typeface="Times New Roman" panose="02020603050405020304" pitchFamily="18" charset="0"/>
              </a:rPr>
              <a:t>.</a:t>
            </a:r>
          </a:p>
          <a:p>
            <a:r>
              <a:rPr lang="en-US" sz="2000" dirty="0">
                <a:latin typeface="Times New Roman" panose="02020603050405020304" pitchFamily="18" charset="0"/>
                <a:cs typeface="Times New Roman" panose="02020603050405020304" pitchFamily="18" charset="0"/>
              </a:rPr>
              <a:t>They can heal land, nourish bodies, and empower rural communities -but only if we go beyond pilot projects and fragmented schemes</a:t>
            </a:r>
            <a:r>
              <a:rPr lang="en-US" sz="2000" dirty="0" smtClean="0">
                <a:latin typeface="Times New Roman" panose="02020603050405020304" pitchFamily="18" charset="0"/>
                <a:cs typeface="Times New Roman" panose="02020603050405020304" pitchFamily="18" charset="0"/>
              </a:rPr>
              <a:t>.</a:t>
            </a:r>
          </a:p>
          <a:p>
            <a:endParaRPr lang="en-US" sz="2000" dirty="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a:p>
            <a:endParaRPr lang="en-IN" sz="2000" dirty="0"/>
          </a:p>
        </p:txBody>
      </p:sp>
      <p:sp>
        <p:nvSpPr>
          <p:cNvPr id="4" name="Slide Number Placeholder 3">
            <a:extLst>
              <a:ext uri="{FF2B5EF4-FFF2-40B4-BE49-F238E27FC236}">
                <a16:creationId xmlns:a16="http://schemas.microsoft.com/office/drawing/2014/main" xmlns="" id="{520413FC-7659-4BBD-06AF-798C6C1C0116}"/>
              </a:ext>
            </a:extLst>
          </p:cNvPr>
          <p:cNvSpPr>
            <a:spLocks noGrp="1"/>
          </p:cNvSpPr>
          <p:nvPr>
            <p:ph type="sldNum" sz="quarter" idx="12"/>
          </p:nvPr>
        </p:nvSpPr>
        <p:spPr/>
        <p:txBody>
          <a:bodyPr/>
          <a:lstStyle/>
          <a:p>
            <a:fld id="{26AD20E6-394B-4DF0-96A5-9647FF39C943}" type="slidenum">
              <a:rPr lang="en-IN" smtClean="0"/>
              <a:t>33</a:t>
            </a:fld>
            <a:endParaRPr lang="en-IN"/>
          </a:p>
        </p:txBody>
      </p:sp>
      <p:pic>
        <p:nvPicPr>
          <p:cNvPr id="6" name="Picture 5">
            <a:extLst>
              <a:ext uri="{FF2B5EF4-FFF2-40B4-BE49-F238E27FC236}">
                <a16:creationId xmlns:a16="http://schemas.microsoft.com/office/drawing/2014/main" xmlns=""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055137" cy="967351"/>
          </a:xfrm>
          <a:prstGeom prst="rect">
            <a:avLst/>
          </a:prstGeom>
        </p:spPr>
      </p:pic>
    </p:spTree>
    <p:extLst>
      <p:ext uri="{BB962C8B-B14F-4D97-AF65-F5344CB8AC3E}">
        <p14:creationId xmlns:p14="http://schemas.microsoft.com/office/powerpoint/2010/main" val="164432792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004935"/>
            <a:ext cx="10515600" cy="5172028"/>
          </a:xfrm>
        </p:spPr>
        <p:txBody>
          <a:bodyPr>
            <a:normAutofit fontScale="92500" lnSpcReduction="10000"/>
          </a:bodyPr>
          <a:lstStyle/>
          <a:p>
            <a:r>
              <a:rPr lang="en-IN" sz="2400" b="1" dirty="0">
                <a:latin typeface="Times New Roman" panose="02020603050405020304" pitchFamily="18" charset="0"/>
                <a:cs typeface="Times New Roman" panose="02020603050405020304" pitchFamily="18" charset="0"/>
              </a:rPr>
              <a:t>The Policy Triangle Framework reveals that while momentum exists, fragmentation persists. </a:t>
            </a:r>
            <a:r>
              <a:rPr lang="en-IN" sz="2400" dirty="0">
                <a:latin typeface="Times New Roman" panose="02020603050405020304" pitchFamily="18" charset="0"/>
                <a:cs typeface="Times New Roman" panose="02020603050405020304" pitchFamily="18" charset="0"/>
              </a:rPr>
              <a:t>A unified </a:t>
            </a:r>
            <a:r>
              <a:rPr lang="en-IN" sz="2400" dirty="0" smtClean="0">
                <a:latin typeface="Times New Roman" panose="02020603050405020304" pitchFamily="18" charset="0"/>
                <a:cs typeface="Times New Roman" panose="02020603050405020304" pitchFamily="18" charset="0"/>
              </a:rPr>
              <a:t>National </a:t>
            </a:r>
            <a:r>
              <a:rPr lang="en-IN" sz="2400" dirty="0">
                <a:latin typeface="Times New Roman" panose="02020603050405020304" pitchFamily="18" charset="0"/>
                <a:cs typeface="Times New Roman" panose="02020603050405020304" pitchFamily="18" charset="0"/>
              </a:rPr>
              <a:t>millet mission, backed by integrated supply chains, consumer awareness, and continuous R&amp;D, can turn this tide. The future of food must be climate-resilient, culturally rooted, and nutritionally rich. In this vision, millets are not a relic of the past, they are seeds of our sustainable future.</a:t>
            </a:r>
          </a:p>
          <a:p>
            <a:r>
              <a:rPr lang="en-IN" sz="2400" dirty="0">
                <a:latin typeface="Times New Roman" panose="02020603050405020304" pitchFamily="18" charset="0"/>
                <a:cs typeface="Times New Roman" panose="02020603050405020304" pitchFamily="18" charset="0"/>
              </a:rPr>
              <a:t>Millets are not just food, they are systems interventions. They represent an opportunity to create a future where climate resilience, biodiversity, food equity, and economic justice intersect. The real question is not whether millets can solve our problems- but whether our policies and societies are ready to let them.</a:t>
            </a:r>
          </a:p>
          <a:p>
            <a:r>
              <a:rPr lang="en-IN" sz="2400" dirty="0">
                <a:latin typeface="Times New Roman" panose="02020603050405020304" pitchFamily="18" charset="0"/>
                <a:cs typeface="Times New Roman" panose="02020603050405020304" pitchFamily="18" charset="0"/>
              </a:rPr>
              <a:t>In this context, the title </a:t>
            </a:r>
            <a:r>
              <a:rPr lang="en-IN" sz="2400" b="1" dirty="0">
                <a:latin typeface="Times New Roman" panose="02020603050405020304" pitchFamily="18" charset="0"/>
                <a:cs typeface="Times New Roman" panose="02020603050405020304" pitchFamily="18" charset="0"/>
              </a:rPr>
              <a:t>‘Seeds of Sustainability</a:t>
            </a:r>
            <a:r>
              <a:rPr lang="en-IN" sz="2400" dirty="0">
                <a:latin typeface="Times New Roman" panose="02020603050405020304" pitchFamily="18" charset="0"/>
                <a:cs typeface="Times New Roman" panose="02020603050405020304" pitchFamily="18" charset="0"/>
              </a:rPr>
              <a:t>’ is not poetic flourish- it is policy truth. Millets represent the very seeds from which ecological renewal, nutritional equity, and rural empowerment can sprout. By positioning them at the </a:t>
            </a:r>
            <a:r>
              <a:rPr lang="en-IN" sz="2400" b="1" dirty="0">
                <a:latin typeface="Times New Roman" panose="02020603050405020304" pitchFamily="18" charset="0"/>
                <a:cs typeface="Times New Roman" panose="02020603050405020304" pitchFamily="18" charset="0"/>
              </a:rPr>
              <a:t>‘core of planetary health </a:t>
            </a:r>
            <a:r>
              <a:rPr lang="en-IN" sz="2400" b="1" dirty="0" smtClean="0">
                <a:latin typeface="Times New Roman" panose="02020603050405020304" pitchFamily="18" charset="0"/>
                <a:cs typeface="Times New Roman" panose="02020603050405020304" pitchFamily="18" charset="0"/>
              </a:rPr>
              <a:t>agenda’</a:t>
            </a:r>
            <a:r>
              <a:rPr lang="en-IN" sz="2400" dirty="0" smtClean="0">
                <a:latin typeface="Times New Roman" panose="02020603050405020304" pitchFamily="18" charset="0"/>
                <a:cs typeface="Times New Roman" panose="02020603050405020304" pitchFamily="18" charset="0"/>
              </a:rPr>
              <a:t>, </a:t>
            </a:r>
            <a:r>
              <a:rPr lang="en-IN" sz="2400" dirty="0">
                <a:latin typeface="Times New Roman" panose="02020603050405020304" pitchFamily="18" charset="0"/>
                <a:cs typeface="Times New Roman" panose="02020603050405020304" pitchFamily="18" charset="0"/>
              </a:rPr>
              <a:t>this thesis offers not an idealistic vision, but an </a:t>
            </a:r>
            <a:r>
              <a:rPr lang="en-IN" sz="2400" b="1" dirty="0">
                <a:latin typeface="Times New Roman" panose="02020603050405020304" pitchFamily="18" charset="0"/>
                <a:cs typeface="Times New Roman" panose="02020603050405020304" pitchFamily="18" charset="0"/>
              </a:rPr>
              <a:t>evidence-based imperative</a:t>
            </a:r>
            <a:r>
              <a:rPr lang="en-IN" sz="2400" dirty="0">
                <a:latin typeface="Times New Roman" panose="02020603050405020304" pitchFamily="18" charset="0"/>
                <a:cs typeface="Times New Roman" panose="02020603050405020304" pitchFamily="18" charset="0"/>
              </a:rPr>
              <a:t>. Millets are no longer marginal, they are mission-critical. This framing reclaims their rightful place in the global food discourse- as agents of </a:t>
            </a:r>
            <a:r>
              <a:rPr lang="en-IN" sz="2400" b="1" dirty="0">
                <a:latin typeface="Times New Roman" panose="02020603050405020304" pitchFamily="18" charset="0"/>
                <a:cs typeface="Times New Roman" panose="02020603050405020304" pitchFamily="18" charset="0"/>
              </a:rPr>
              <a:t>change in a world hungry for sustainable solutions.</a:t>
            </a:r>
          </a:p>
          <a:p>
            <a:endParaRPr lang="en-IN" dirty="0"/>
          </a:p>
        </p:txBody>
      </p:sp>
      <p:sp>
        <p:nvSpPr>
          <p:cNvPr id="4" name="Footer Placeholder 3"/>
          <p:cNvSpPr>
            <a:spLocks noGrp="1"/>
          </p:cNvSpPr>
          <p:nvPr>
            <p:ph type="ftr" sz="quarter" idx="11"/>
          </p:nvPr>
        </p:nvSpPr>
        <p:spPr/>
        <p:txBody>
          <a:bodyPr/>
          <a:lstStyle/>
          <a:p>
            <a:endParaRPr lang="en-IN" dirty="0"/>
          </a:p>
        </p:txBody>
      </p:sp>
      <p:sp>
        <p:nvSpPr>
          <p:cNvPr id="5" name="Slide Number Placeholder 4"/>
          <p:cNvSpPr>
            <a:spLocks noGrp="1"/>
          </p:cNvSpPr>
          <p:nvPr>
            <p:ph type="sldNum" sz="quarter" idx="12"/>
          </p:nvPr>
        </p:nvSpPr>
        <p:spPr/>
        <p:txBody>
          <a:bodyPr/>
          <a:lstStyle/>
          <a:p>
            <a:fld id="{26AD20E6-394B-4DF0-96A5-9647FF39C943}" type="slidenum">
              <a:rPr lang="en-IN" smtClean="0"/>
              <a:t>34</a:t>
            </a:fld>
            <a:endParaRPr lang="en-IN" dirty="0"/>
          </a:p>
        </p:txBody>
      </p:sp>
      <p:pic>
        <p:nvPicPr>
          <p:cNvPr id="6" name="Picture 5">
            <a:extLst>
              <a:ext uri="{FF2B5EF4-FFF2-40B4-BE49-F238E27FC236}">
                <a16:creationId xmlns:a16="http://schemas.microsoft.com/office/drawing/2014/main" xmlns=""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4"/>
            <a:ext cx="1783533" cy="800052"/>
          </a:xfrm>
          <a:prstGeom prst="rect">
            <a:avLst/>
          </a:prstGeom>
        </p:spPr>
      </p:pic>
    </p:spTree>
    <p:extLst>
      <p:ext uri="{BB962C8B-B14F-4D97-AF65-F5344CB8AC3E}">
        <p14:creationId xmlns:p14="http://schemas.microsoft.com/office/powerpoint/2010/main" val="82845238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anose="02020603050405020304" pitchFamily="18" charset="0"/>
                <a:cs typeface="Times New Roman" panose="02020603050405020304" pitchFamily="18" charset="0"/>
              </a:rPr>
              <a:t>Community Outreach Program Activities</a:t>
            </a:r>
            <a:endParaRPr lang="en-IN" b="1" dirty="0">
              <a:latin typeface="Times New Roman" panose="02020603050405020304" pitchFamily="18" charset="0"/>
              <a:cs typeface="Times New Roman" panose="02020603050405020304" pitchFamily="18" charset="0"/>
            </a:endParaRPr>
          </a:p>
        </p:txBody>
      </p:sp>
      <p:sp>
        <p:nvSpPr>
          <p:cNvPr id="4" name="Footer Placeholder 3"/>
          <p:cNvSpPr>
            <a:spLocks noGrp="1"/>
          </p:cNvSpPr>
          <p:nvPr>
            <p:ph type="ftr" sz="quarter" idx="11"/>
          </p:nvPr>
        </p:nvSpPr>
        <p:spPr/>
        <p:txBody>
          <a:bodyPr/>
          <a:lstStyle/>
          <a:p>
            <a:endParaRPr lang="en-IN" dirty="0"/>
          </a:p>
        </p:txBody>
      </p:sp>
      <p:sp>
        <p:nvSpPr>
          <p:cNvPr id="5" name="Slide Number Placeholder 4"/>
          <p:cNvSpPr>
            <a:spLocks noGrp="1"/>
          </p:cNvSpPr>
          <p:nvPr>
            <p:ph type="sldNum" sz="quarter" idx="12"/>
          </p:nvPr>
        </p:nvSpPr>
        <p:spPr/>
        <p:txBody>
          <a:bodyPr/>
          <a:lstStyle/>
          <a:p>
            <a:fld id="{26AD20E6-394B-4DF0-96A5-9647FF39C943}" type="slidenum">
              <a:rPr lang="en-IN" smtClean="0"/>
              <a:t>35</a:t>
            </a:fld>
            <a:endParaRPr lang="en-IN"/>
          </a:p>
        </p:txBody>
      </p:sp>
      <p:pic>
        <p:nvPicPr>
          <p:cNvPr id="10" name="Content Placeholder 9"/>
          <p:cNvPicPr>
            <a:picLocks noGrp="1" noChangeAspect="1"/>
          </p:cNvPicPr>
          <p:nvPr>
            <p:ph idx="1"/>
          </p:nvPr>
        </p:nvPicPr>
        <p:blipFill>
          <a:blip r:embed="rId2"/>
          <a:stretch>
            <a:fillRect/>
          </a:stretch>
        </p:blipFill>
        <p:spPr>
          <a:xfrm>
            <a:off x="361958" y="1690688"/>
            <a:ext cx="5418250" cy="4442121"/>
          </a:xfrm>
          <a:prstGeom prst="rect">
            <a:avLst/>
          </a:prstGeom>
        </p:spPr>
      </p:pic>
      <p:pic>
        <p:nvPicPr>
          <p:cNvPr id="12" name="Picture 11"/>
          <p:cNvPicPr>
            <a:picLocks noChangeAspect="1"/>
          </p:cNvPicPr>
          <p:nvPr/>
        </p:nvPicPr>
        <p:blipFill>
          <a:blip r:embed="rId3"/>
          <a:stretch>
            <a:fillRect/>
          </a:stretch>
        </p:blipFill>
        <p:spPr>
          <a:xfrm>
            <a:off x="6047713" y="1690688"/>
            <a:ext cx="5649364" cy="4442121"/>
          </a:xfrm>
          <a:prstGeom prst="rect">
            <a:avLst/>
          </a:prstGeom>
        </p:spPr>
      </p:pic>
    </p:spTree>
    <p:extLst>
      <p:ext uri="{BB962C8B-B14F-4D97-AF65-F5344CB8AC3E}">
        <p14:creationId xmlns:p14="http://schemas.microsoft.com/office/powerpoint/2010/main" val="37622064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anose="02020603050405020304" pitchFamily="18" charset="0"/>
                <a:cs typeface="Times New Roman" panose="02020603050405020304" pitchFamily="18" charset="0"/>
              </a:rPr>
              <a:t>Community Outreach Program Activities</a:t>
            </a:r>
            <a:endParaRPr lang="en-IN" b="1" dirty="0">
              <a:latin typeface="Times New Roman" panose="02020603050405020304" pitchFamily="18" charset="0"/>
              <a:cs typeface="Times New Roman" panose="02020603050405020304" pitchFamily="18" charset="0"/>
            </a:endParaRPr>
          </a:p>
        </p:txBody>
      </p:sp>
      <p:sp>
        <p:nvSpPr>
          <p:cNvPr id="4" name="Footer Placeholder 3"/>
          <p:cNvSpPr>
            <a:spLocks noGrp="1"/>
          </p:cNvSpPr>
          <p:nvPr>
            <p:ph type="ftr" sz="quarter" idx="11"/>
          </p:nvPr>
        </p:nvSpPr>
        <p:spPr/>
        <p:txBody>
          <a:bodyPr/>
          <a:lstStyle/>
          <a:p>
            <a:endParaRPr lang="en-IN" dirty="0"/>
          </a:p>
        </p:txBody>
      </p:sp>
      <p:sp>
        <p:nvSpPr>
          <p:cNvPr id="5" name="Slide Number Placeholder 4"/>
          <p:cNvSpPr>
            <a:spLocks noGrp="1"/>
          </p:cNvSpPr>
          <p:nvPr>
            <p:ph type="sldNum" sz="quarter" idx="12"/>
          </p:nvPr>
        </p:nvSpPr>
        <p:spPr/>
        <p:txBody>
          <a:bodyPr/>
          <a:lstStyle/>
          <a:p>
            <a:fld id="{26AD20E6-394B-4DF0-96A5-9647FF39C943}" type="slidenum">
              <a:rPr lang="en-IN" smtClean="0"/>
              <a:t>36</a:t>
            </a:fld>
            <a:endParaRPr lang="en-IN"/>
          </a:p>
        </p:txBody>
      </p:sp>
      <p:pic>
        <p:nvPicPr>
          <p:cNvPr id="6" name="Content Placeholder 5"/>
          <p:cNvPicPr>
            <a:picLocks noGrp="1" noChangeAspect="1"/>
          </p:cNvPicPr>
          <p:nvPr>
            <p:ph idx="1"/>
          </p:nvPr>
        </p:nvPicPr>
        <p:blipFill>
          <a:blip r:embed="rId2"/>
          <a:stretch>
            <a:fillRect/>
          </a:stretch>
        </p:blipFill>
        <p:spPr>
          <a:xfrm>
            <a:off x="241335" y="1863902"/>
            <a:ext cx="5785067" cy="3875995"/>
          </a:xfrm>
          <a:prstGeom prst="rect">
            <a:avLst/>
          </a:prstGeom>
        </p:spPr>
      </p:pic>
      <p:pic>
        <p:nvPicPr>
          <p:cNvPr id="7" name="Picture 6"/>
          <p:cNvPicPr>
            <a:picLocks noChangeAspect="1"/>
          </p:cNvPicPr>
          <p:nvPr/>
        </p:nvPicPr>
        <p:blipFill>
          <a:blip r:embed="rId3"/>
          <a:stretch>
            <a:fillRect/>
          </a:stretch>
        </p:blipFill>
        <p:spPr>
          <a:xfrm>
            <a:off x="6095999" y="1863903"/>
            <a:ext cx="5981323" cy="3875994"/>
          </a:xfrm>
          <a:prstGeom prst="rect">
            <a:avLst/>
          </a:prstGeom>
        </p:spPr>
      </p:pic>
    </p:spTree>
    <p:extLst>
      <p:ext uri="{BB962C8B-B14F-4D97-AF65-F5344CB8AC3E}">
        <p14:creationId xmlns:p14="http://schemas.microsoft.com/office/powerpoint/2010/main" val="374816297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1840CEC-B205-D614-ACFB-9620DEF0A59E}"/>
              </a:ext>
            </a:extLst>
          </p:cNvPr>
          <p:cNvSpPr>
            <a:spLocks noGrp="1"/>
          </p:cNvSpPr>
          <p:nvPr>
            <p:ph type="title"/>
          </p:nvPr>
        </p:nvSpPr>
        <p:spPr>
          <a:xfrm>
            <a:off x="838200" y="429209"/>
            <a:ext cx="10515600" cy="1101640"/>
          </a:xfrm>
        </p:spPr>
        <p:txBody>
          <a:bodyPr/>
          <a:lstStyle/>
          <a:p>
            <a:pPr algn="ctr"/>
            <a:r>
              <a:rPr lang="en-IN" b="1" dirty="0" smtClean="0">
                <a:latin typeface="Times New Roman" panose="02020603050405020304" pitchFamily="18" charset="0"/>
                <a:cs typeface="Times New Roman" panose="02020603050405020304" pitchFamily="18" charset="0"/>
              </a:rPr>
              <a:t>References</a:t>
            </a:r>
            <a:endParaRPr lang="en-IN" b="1" dirty="0">
              <a:latin typeface="Times New Roman" panose="02020603050405020304" pitchFamily="18"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xmlns="" id="{65778F48-EED0-0966-D30D-CA2F4B9E882F}"/>
              </a:ext>
            </a:extLst>
          </p:cNvPr>
          <p:cNvSpPr>
            <a:spLocks noGrp="1"/>
          </p:cNvSpPr>
          <p:nvPr>
            <p:ph type="sldNum" sz="quarter" idx="12"/>
          </p:nvPr>
        </p:nvSpPr>
        <p:spPr/>
        <p:txBody>
          <a:bodyPr/>
          <a:lstStyle/>
          <a:p>
            <a:fld id="{26AD20E6-394B-4DF0-96A5-9647FF39C943}" type="slidenum">
              <a:rPr lang="en-IN" smtClean="0"/>
              <a:t>37</a:t>
            </a:fld>
            <a:endParaRPr lang="en-IN"/>
          </a:p>
        </p:txBody>
      </p:sp>
      <p:pic>
        <p:nvPicPr>
          <p:cNvPr id="6" name="Picture 5">
            <a:extLst>
              <a:ext uri="{FF2B5EF4-FFF2-40B4-BE49-F238E27FC236}">
                <a16:creationId xmlns:a16="http://schemas.microsoft.com/office/drawing/2014/main" xmlns="" id="{B2C9DC11-A675-736C-F377-44884716F5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2208944" cy="1039748"/>
          </a:xfrm>
          <a:prstGeom prst="rect">
            <a:avLst/>
          </a:prstGeom>
        </p:spPr>
      </p:pic>
      <p:sp>
        <p:nvSpPr>
          <p:cNvPr id="8" name="Rectangle 2"/>
          <p:cNvSpPr>
            <a:spLocks noGrp="1" noChangeArrowheads="1"/>
          </p:cNvSpPr>
          <p:nvPr>
            <p:ph idx="1"/>
          </p:nvPr>
        </p:nvSpPr>
        <p:spPr bwMode="auto">
          <a:xfrm>
            <a:off x="503434" y="912730"/>
            <a:ext cx="10850366" cy="56641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endParaRPr lang="en-IN" sz="1800" b="1" dirty="0" smtClean="0">
              <a:latin typeface="Times New Roman" panose="02020603050405020304" pitchFamily="18" charset="0"/>
              <a:cs typeface="Times New Roman" panose="02020603050405020304" pitchFamily="18" charset="0"/>
            </a:endParaRPr>
          </a:p>
          <a:p>
            <a:pPr lvl="0"/>
            <a:endParaRPr lang="en-IN" sz="1800" b="1" dirty="0">
              <a:latin typeface="Times New Roman" panose="02020603050405020304" pitchFamily="18" charset="0"/>
              <a:cs typeface="Times New Roman" panose="02020603050405020304" pitchFamily="18" charset="0"/>
            </a:endParaRPr>
          </a:p>
          <a:p>
            <a:pPr lvl="0"/>
            <a:r>
              <a:rPr lang="en-IN" sz="2000" b="1" dirty="0" smtClean="0">
                <a:latin typeface="Times New Roman" panose="02020603050405020304" pitchFamily="18" charset="0"/>
                <a:cs typeface="Times New Roman" panose="02020603050405020304" pitchFamily="18" charset="0"/>
              </a:rPr>
              <a:t>Walt</a:t>
            </a:r>
            <a:r>
              <a:rPr lang="en-IN" sz="2000" b="1" dirty="0">
                <a:latin typeface="Times New Roman" panose="02020603050405020304" pitchFamily="18" charset="0"/>
                <a:cs typeface="Times New Roman" panose="02020603050405020304" pitchFamily="18" charset="0"/>
              </a:rPr>
              <a:t>, G., &amp; Gilson, L. (1994).</a:t>
            </a:r>
            <a:r>
              <a:rPr lang="en-IN" sz="2000" dirty="0">
                <a:latin typeface="Times New Roman" panose="02020603050405020304" pitchFamily="18" charset="0"/>
                <a:cs typeface="Times New Roman" panose="02020603050405020304" pitchFamily="18" charset="0"/>
              </a:rPr>
              <a:t/>
            </a:r>
            <a:br>
              <a:rPr lang="en-IN" sz="2000" dirty="0">
                <a:latin typeface="Times New Roman" panose="02020603050405020304" pitchFamily="18" charset="0"/>
                <a:cs typeface="Times New Roman" panose="02020603050405020304" pitchFamily="18" charset="0"/>
              </a:rPr>
            </a:br>
            <a:r>
              <a:rPr lang="en-IN" sz="2000" i="1" dirty="0">
                <a:latin typeface="Times New Roman" panose="02020603050405020304" pitchFamily="18" charset="0"/>
                <a:cs typeface="Times New Roman" panose="02020603050405020304" pitchFamily="18" charset="0"/>
              </a:rPr>
              <a:t>Reforming the health sector in developing countries: the central role of policy analysis.</a:t>
            </a:r>
            <a:r>
              <a:rPr lang="en-IN" sz="2000" dirty="0">
                <a:latin typeface="Times New Roman" panose="02020603050405020304" pitchFamily="18" charset="0"/>
                <a:cs typeface="Times New Roman" panose="02020603050405020304" pitchFamily="18" charset="0"/>
              </a:rPr>
              <a:t/>
            </a:r>
            <a:br>
              <a:rPr lang="en-IN" sz="2000" dirty="0">
                <a:latin typeface="Times New Roman" panose="02020603050405020304" pitchFamily="18" charset="0"/>
                <a:cs typeface="Times New Roman" panose="02020603050405020304" pitchFamily="18" charset="0"/>
              </a:rPr>
            </a:br>
            <a:r>
              <a:rPr lang="en-IN" sz="2000" dirty="0">
                <a:latin typeface="Times New Roman" panose="02020603050405020304" pitchFamily="18" charset="0"/>
                <a:cs typeface="Times New Roman" panose="02020603050405020304" pitchFamily="18" charset="0"/>
              </a:rPr>
              <a:t>Health Policy and Planning, 9(4), 353–370.</a:t>
            </a:r>
            <a:br>
              <a:rPr lang="en-IN" sz="2000" dirty="0">
                <a:latin typeface="Times New Roman" panose="02020603050405020304" pitchFamily="18" charset="0"/>
                <a:cs typeface="Times New Roman" panose="02020603050405020304" pitchFamily="18" charset="0"/>
              </a:rPr>
            </a:br>
            <a:r>
              <a:rPr lang="en-IN" sz="2000" u="sng" dirty="0">
                <a:latin typeface="Times New Roman" panose="02020603050405020304" pitchFamily="18" charset="0"/>
                <a:cs typeface="Times New Roman" panose="02020603050405020304" pitchFamily="18" charset="0"/>
                <a:hlinkClick r:id="rId3"/>
              </a:rPr>
              <a:t>https://doi.org/10.1093/heapol/9.4.353</a:t>
            </a:r>
            <a:endParaRPr lang="en-IN" sz="2000" dirty="0">
              <a:latin typeface="Times New Roman" panose="02020603050405020304" pitchFamily="18" charset="0"/>
              <a:cs typeface="Times New Roman" panose="02020603050405020304" pitchFamily="18" charset="0"/>
            </a:endParaRPr>
          </a:p>
          <a:p>
            <a:pPr lvl="0"/>
            <a:r>
              <a:rPr lang="en-IN" sz="2000" b="1" dirty="0" err="1">
                <a:latin typeface="Times New Roman" panose="02020603050405020304" pitchFamily="18" charset="0"/>
                <a:cs typeface="Times New Roman" panose="02020603050405020304" pitchFamily="18" charset="0"/>
              </a:rPr>
              <a:t>Rockström</a:t>
            </a:r>
            <a:r>
              <a:rPr lang="en-IN" sz="2000" b="1" dirty="0">
                <a:latin typeface="Times New Roman" panose="02020603050405020304" pitchFamily="18" charset="0"/>
                <a:cs typeface="Times New Roman" panose="02020603050405020304" pitchFamily="18" charset="0"/>
              </a:rPr>
              <a:t>, J., Steffen, W., et al. (2009).</a:t>
            </a:r>
            <a:r>
              <a:rPr lang="en-IN" sz="2000" dirty="0">
                <a:latin typeface="Times New Roman" panose="02020603050405020304" pitchFamily="18" charset="0"/>
                <a:cs typeface="Times New Roman" panose="02020603050405020304" pitchFamily="18" charset="0"/>
              </a:rPr>
              <a:t/>
            </a:r>
            <a:br>
              <a:rPr lang="en-IN" sz="2000" dirty="0">
                <a:latin typeface="Times New Roman" panose="02020603050405020304" pitchFamily="18" charset="0"/>
                <a:cs typeface="Times New Roman" panose="02020603050405020304" pitchFamily="18" charset="0"/>
              </a:rPr>
            </a:br>
            <a:r>
              <a:rPr lang="en-IN" sz="2000" i="1" dirty="0">
                <a:latin typeface="Times New Roman" panose="02020603050405020304" pitchFamily="18" charset="0"/>
                <a:cs typeface="Times New Roman" panose="02020603050405020304" pitchFamily="18" charset="0"/>
              </a:rPr>
              <a:t>Planetary boundaries: Exploring the safe operating space for humanity.</a:t>
            </a:r>
            <a:r>
              <a:rPr lang="en-IN" sz="2000" dirty="0">
                <a:latin typeface="Times New Roman" panose="02020603050405020304" pitchFamily="18" charset="0"/>
                <a:cs typeface="Times New Roman" panose="02020603050405020304" pitchFamily="18" charset="0"/>
              </a:rPr>
              <a:t/>
            </a:r>
            <a:br>
              <a:rPr lang="en-IN" sz="2000" dirty="0">
                <a:latin typeface="Times New Roman" panose="02020603050405020304" pitchFamily="18" charset="0"/>
                <a:cs typeface="Times New Roman" panose="02020603050405020304" pitchFamily="18" charset="0"/>
              </a:rPr>
            </a:br>
            <a:r>
              <a:rPr lang="en-IN" sz="2000" dirty="0">
                <a:latin typeface="Times New Roman" panose="02020603050405020304" pitchFamily="18" charset="0"/>
                <a:cs typeface="Times New Roman" panose="02020603050405020304" pitchFamily="18" charset="0"/>
              </a:rPr>
              <a:t>Ecology and Society, 14(2).</a:t>
            </a:r>
            <a:br>
              <a:rPr lang="en-IN" sz="2000" dirty="0">
                <a:latin typeface="Times New Roman" panose="02020603050405020304" pitchFamily="18" charset="0"/>
                <a:cs typeface="Times New Roman" panose="02020603050405020304" pitchFamily="18" charset="0"/>
              </a:rPr>
            </a:br>
            <a:r>
              <a:rPr lang="en-IN" sz="2000" dirty="0">
                <a:latin typeface="Times New Roman" panose="02020603050405020304" pitchFamily="18" charset="0"/>
                <a:cs typeface="Times New Roman" panose="02020603050405020304" pitchFamily="18" charset="0"/>
              </a:rPr>
              <a:t>https://www.ecologyandsociety.org/vol14/iss2/art32/</a:t>
            </a:r>
          </a:p>
          <a:p>
            <a:pPr lvl="0"/>
            <a:r>
              <a:rPr lang="en-IN" sz="2000" b="1" dirty="0">
                <a:latin typeface="Times New Roman" panose="02020603050405020304" pitchFamily="18" charset="0"/>
                <a:cs typeface="Times New Roman" panose="02020603050405020304" pitchFamily="18" charset="0"/>
              </a:rPr>
              <a:t>FAO (2023).</a:t>
            </a:r>
            <a:r>
              <a:rPr lang="en-IN" sz="2000" dirty="0">
                <a:latin typeface="Times New Roman" panose="02020603050405020304" pitchFamily="18" charset="0"/>
                <a:cs typeface="Times New Roman" panose="02020603050405020304" pitchFamily="18" charset="0"/>
              </a:rPr>
              <a:t/>
            </a:r>
            <a:br>
              <a:rPr lang="en-IN" sz="2000" dirty="0">
                <a:latin typeface="Times New Roman" panose="02020603050405020304" pitchFamily="18" charset="0"/>
                <a:cs typeface="Times New Roman" panose="02020603050405020304" pitchFamily="18" charset="0"/>
              </a:rPr>
            </a:br>
            <a:r>
              <a:rPr lang="en-IN" sz="2000" i="1" dirty="0">
                <a:latin typeface="Times New Roman" panose="02020603050405020304" pitchFamily="18" charset="0"/>
                <a:cs typeface="Times New Roman" panose="02020603050405020304" pitchFamily="18" charset="0"/>
              </a:rPr>
              <a:t>International Year of Millets 2023.</a:t>
            </a:r>
            <a:r>
              <a:rPr lang="en-IN" sz="2000" dirty="0">
                <a:latin typeface="Times New Roman" panose="02020603050405020304" pitchFamily="18" charset="0"/>
                <a:cs typeface="Times New Roman" panose="02020603050405020304" pitchFamily="18" charset="0"/>
              </a:rPr>
              <a:t/>
            </a:r>
            <a:br>
              <a:rPr lang="en-IN" sz="2000" dirty="0">
                <a:latin typeface="Times New Roman" panose="02020603050405020304" pitchFamily="18" charset="0"/>
                <a:cs typeface="Times New Roman" panose="02020603050405020304" pitchFamily="18" charset="0"/>
              </a:rPr>
            </a:br>
            <a:r>
              <a:rPr lang="en-IN" sz="2000" dirty="0">
                <a:latin typeface="Times New Roman" panose="02020603050405020304" pitchFamily="18" charset="0"/>
                <a:cs typeface="Times New Roman" panose="02020603050405020304" pitchFamily="18" charset="0"/>
              </a:rPr>
              <a:t>Food and Agriculture Organization of the United Nations.</a:t>
            </a:r>
            <a:br>
              <a:rPr lang="en-IN" sz="2000" dirty="0">
                <a:latin typeface="Times New Roman" panose="02020603050405020304" pitchFamily="18" charset="0"/>
                <a:cs typeface="Times New Roman" panose="02020603050405020304" pitchFamily="18" charset="0"/>
              </a:rPr>
            </a:br>
            <a:r>
              <a:rPr lang="en-IN" sz="2000" u="sng" dirty="0">
                <a:latin typeface="Times New Roman" panose="02020603050405020304" pitchFamily="18" charset="0"/>
                <a:cs typeface="Times New Roman" panose="02020603050405020304" pitchFamily="18" charset="0"/>
                <a:hlinkClick r:id="rId4"/>
              </a:rPr>
              <a:t>https://www.fao.org/millets-2023/en/</a:t>
            </a:r>
            <a:endParaRPr lang="en-IN" sz="2000" u="sng" dirty="0">
              <a:latin typeface="Times New Roman" panose="02020603050405020304" pitchFamily="18" charset="0"/>
              <a:cs typeface="Times New Roman" panose="02020603050405020304" pitchFamily="18" charset="0"/>
            </a:endParaRPr>
          </a:p>
          <a:p>
            <a:pPr lvl="0"/>
            <a:r>
              <a:rPr lang="en-IN" sz="2000" b="1" dirty="0">
                <a:latin typeface="Times New Roman" panose="02020603050405020304" pitchFamily="18" charset="0"/>
                <a:cs typeface="Times New Roman" panose="02020603050405020304" pitchFamily="18" charset="0"/>
              </a:rPr>
              <a:t>ICRISAT (2022).</a:t>
            </a:r>
            <a:r>
              <a:rPr lang="en-IN" sz="2000" dirty="0">
                <a:latin typeface="Times New Roman" panose="02020603050405020304" pitchFamily="18" charset="0"/>
                <a:cs typeface="Times New Roman" panose="02020603050405020304" pitchFamily="18" charset="0"/>
              </a:rPr>
              <a:t/>
            </a:r>
            <a:br>
              <a:rPr lang="en-IN" sz="2000" dirty="0">
                <a:latin typeface="Times New Roman" panose="02020603050405020304" pitchFamily="18" charset="0"/>
                <a:cs typeface="Times New Roman" panose="02020603050405020304" pitchFamily="18" charset="0"/>
              </a:rPr>
            </a:br>
            <a:r>
              <a:rPr lang="en-IN" sz="2000" i="1" dirty="0">
                <a:latin typeface="Times New Roman" panose="02020603050405020304" pitchFamily="18" charset="0"/>
                <a:cs typeface="Times New Roman" panose="02020603050405020304" pitchFamily="18" charset="0"/>
              </a:rPr>
              <a:t>Millets: Smart Foods for Nutrition and Climate Resilience.</a:t>
            </a:r>
            <a:r>
              <a:rPr lang="en-IN" sz="2000" dirty="0">
                <a:latin typeface="Times New Roman" panose="02020603050405020304" pitchFamily="18" charset="0"/>
                <a:cs typeface="Times New Roman" panose="02020603050405020304" pitchFamily="18" charset="0"/>
              </a:rPr>
              <a:t/>
            </a:r>
            <a:br>
              <a:rPr lang="en-IN" sz="2000" dirty="0">
                <a:latin typeface="Times New Roman" panose="02020603050405020304" pitchFamily="18" charset="0"/>
                <a:cs typeface="Times New Roman" panose="02020603050405020304" pitchFamily="18" charset="0"/>
              </a:rPr>
            </a:br>
            <a:r>
              <a:rPr lang="en-IN" sz="2000" dirty="0">
                <a:latin typeface="Times New Roman" panose="02020603050405020304" pitchFamily="18" charset="0"/>
                <a:cs typeface="Times New Roman" panose="02020603050405020304" pitchFamily="18" charset="0"/>
              </a:rPr>
              <a:t>International Crops Research Institute for the Semi-Arid Tropics.</a:t>
            </a:r>
            <a:br>
              <a:rPr lang="en-IN" sz="2000" dirty="0">
                <a:latin typeface="Times New Roman" panose="02020603050405020304" pitchFamily="18" charset="0"/>
                <a:cs typeface="Times New Roman" panose="02020603050405020304" pitchFamily="18" charset="0"/>
              </a:rPr>
            </a:br>
            <a:r>
              <a:rPr lang="en-IN" sz="2000" dirty="0">
                <a:latin typeface="Times New Roman" panose="02020603050405020304" pitchFamily="18" charset="0"/>
                <a:cs typeface="Times New Roman" panose="02020603050405020304" pitchFamily="18" charset="0"/>
              </a:rPr>
              <a:t>https://www.icrisat.org/millets-smart-foods</a:t>
            </a:r>
            <a:r>
              <a:rPr lang="en-IN" sz="2000" dirty="0" smtClean="0">
                <a:latin typeface="Times New Roman" panose="02020603050405020304" pitchFamily="18" charset="0"/>
                <a:cs typeface="Times New Roman" panose="02020603050405020304" pitchFamily="18" charset="0"/>
              </a:rPr>
              <a:t>/</a:t>
            </a:r>
            <a:endParaRPr lang="en-IN"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9866361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64386"/>
            <a:ext cx="10515600" cy="6693614"/>
          </a:xfrm>
        </p:spPr>
        <p:txBody>
          <a:bodyPr>
            <a:normAutofit/>
          </a:bodyPr>
          <a:lstStyle/>
          <a:p>
            <a:pPr lvl="0"/>
            <a:r>
              <a:rPr lang="en-IN" sz="2000" b="1" dirty="0">
                <a:latin typeface="Times New Roman" panose="02020603050405020304" pitchFamily="18" charset="0"/>
                <a:cs typeface="Times New Roman" panose="02020603050405020304" pitchFamily="18" charset="0"/>
              </a:rPr>
              <a:t>Ministry of Agriculture &amp; Farmers’ Welfare (2023).</a:t>
            </a:r>
            <a:r>
              <a:rPr lang="en-IN" sz="2000" dirty="0">
                <a:latin typeface="Times New Roman" panose="02020603050405020304" pitchFamily="18" charset="0"/>
                <a:cs typeface="Times New Roman" panose="02020603050405020304" pitchFamily="18" charset="0"/>
              </a:rPr>
              <a:t/>
            </a:r>
            <a:br>
              <a:rPr lang="en-IN" sz="2000" dirty="0">
                <a:latin typeface="Times New Roman" panose="02020603050405020304" pitchFamily="18" charset="0"/>
                <a:cs typeface="Times New Roman" panose="02020603050405020304" pitchFamily="18" charset="0"/>
              </a:rPr>
            </a:br>
            <a:r>
              <a:rPr lang="en-IN" sz="2000" i="1" dirty="0">
                <a:latin typeface="Times New Roman" panose="02020603050405020304" pitchFamily="18" charset="0"/>
                <a:cs typeface="Times New Roman" panose="02020603050405020304" pitchFamily="18" charset="0"/>
              </a:rPr>
              <a:t>Policy initiatives to promote millet cultivation and consumption in India.</a:t>
            </a:r>
            <a:r>
              <a:rPr lang="en-IN" sz="2000" dirty="0">
                <a:latin typeface="Times New Roman" panose="02020603050405020304" pitchFamily="18" charset="0"/>
                <a:cs typeface="Times New Roman" panose="02020603050405020304" pitchFamily="18" charset="0"/>
              </a:rPr>
              <a:t/>
            </a:r>
            <a:br>
              <a:rPr lang="en-IN" sz="2000" dirty="0">
                <a:latin typeface="Times New Roman" panose="02020603050405020304" pitchFamily="18" charset="0"/>
                <a:cs typeface="Times New Roman" panose="02020603050405020304" pitchFamily="18" charset="0"/>
              </a:rPr>
            </a:br>
            <a:r>
              <a:rPr lang="en-IN" sz="2000" dirty="0">
                <a:latin typeface="Times New Roman" panose="02020603050405020304" pitchFamily="18" charset="0"/>
                <a:cs typeface="Times New Roman" panose="02020603050405020304" pitchFamily="18" charset="0"/>
              </a:rPr>
              <a:t>Government of India.</a:t>
            </a:r>
            <a:br>
              <a:rPr lang="en-IN" sz="2000" dirty="0">
                <a:latin typeface="Times New Roman" panose="02020603050405020304" pitchFamily="18" charset="0"/>
                <a:cs typeface="Times New Roman" panose="02020603050405020304" pitchFamily="18" charset="0"/>
              </a:rPr>
            </a:br>
            <a:r>
              <a:rPr lang="en-IN" sz="2000" u="sng" dirty="0">
                <a:latin typeface="Times New Roman" panose="02020603050405020304" pitchFamily="18" charset="0"/>
                <a:cs typeface="Times New Roman" panose="02020603050405020304" pitchFamily="18" charset="0"/>
                <a:hlinkClick r:id="rId2"/>
              </a:rPr>
              <a:t>https://agricoop.gov.in</a:t>
            </a:r>
            <a:r>
              <a:rPr lang="en-IN" sz="2000" u="sng" dirty="0" smtClean="0">
                <a:latin typeface="Times New Roman" panose="02020603050405020304" pitchFamily="18" charset="0"/>
                <a:cs typeface="Times New Roman" panose="02020603050405020304" pitchFamily="18" charset="0"/>
                <a:hlinkClick r:id="rId2"/>
              </a:rPr>
              <a:t>/</a:t>
            </a:r>
            <a:endParaRPr lang="en-IN" sz="2000" u="sng" dirty="0" smtClean="0">
              <a:latin typeface="Times New Roman" panose="02020603050405020304" pitchFamily="18" charset="0"/>
              <a:cs typeface="Times New Roman" panose="02020603050405020304" pitchFamily="18" charset="0"/>
            </a:endParaRPr>
          </a:p>
          <a:p>
            <a:pPr lvl="0"/>
            <a:r>
              <a:rPr lang="en-IN" sz="2000" i="1" dirty="0">
                <a:latin typeface="Times New Roman" panose="02020603050405020304" pitchFamily="18" charset="0"/>
                <a:cs typeface="Times New Roman" panose="02020603050405020304" pitchFamily="18" charset="0"/>
              </a:rPr>
              <a:t>Strategy Paper on Mainstreaming Millets.</a:t>
            </a:r>
            <a:r>
              <a:rPr lang="en-IN" sz="2000" dirty="0">
                <a:latin typeface="Times New Roman" panose="02020603050405020304" pitchFamily="18" charset="0"/>
                <a:cs typeface="Times New Roman" panose="02020603050405020304" pitchFamily="18" charset="0"/>
              </a:rPr>
              <a:t/>
            </a:r>
            <a:br>
              <a:rPr lang="en-IN" sz="2000" dirty="0">
                <a:latin typeface="Times New Roman" panose="02020603050405020304" pitchFamily="18" charset="0"/>
                <a:cs typeface="Times New Roman" panose="02020603050405020304" pitchFamily="18" charset="0"/>
              </a:rPr>
            </a:br>
            <a:r>
              <a:rPr lang="en-IN" sz="2000" u="sng" dirty="0">
                <a:latin typeface="Times New Roman" panose="02020603050405020304" pitchFamily="18" charset="0"/>
                <a:cs typeface="Times New Roman" panose="02020603050405020304" pitchFamily="18" charset="0"/>
                <a:hlinkClick r:id="rId3"/>
              </a:rPr>
              <a:t>https://www.niti.gov.in/</a:t>
            </a:r>
            <a:endParaRPr lang="en-IN" sz="2000" dirty="0">
              <a:latin typeface="Times New Roman" panose="02020603050405020304" pitchFamily="18" charset="0"/>
              <a:cs typeface="Times New Roman" panose="02020603050405020304" pitchFamily="18" charset="0"/>
            </a:endParaRPr>
          </a:p>
          <a:p>
            <a:pPr lvl="0"/>
            <a:r>
              <a:rPr lang="en-IN" sz="2000" b="1" dirty="0">
                <a:latin typeface="Times New Roman" panose="02020603050405020304" pitchFamily="18" charset="0"/>
                <a:cs typeface="Times New Roman" panose="02020603050405020304" pitchFamily="18" charset="0"/>
              </a:rPr>
              <a:t>FSSAI (2023).</a:t>
            </a:r>
            <a:r>
              <a:rPr lang="en-IN" sz="2000" dirty="0">
                <a:latin typeface="Times New Roman" panose="02020603050405020304" pitchFamily="18" charset="0"/>
                <a:cs typeface="Times New Roman" panose="02020603050405020304" pitchFamily="18" charset="0"/>
              </a:rPr>
              <a:t/>
            </a:r>
            <a:br>
              <a:rPr lang="en-IN" sz="2000" dirty="0">
                <a:latin typeface="Times New Roman" panose="02020603050405020304" pitchFamily="18" charset="0"/>
                <a:cs typeface="Times New Roman" panose="02020603050405020304" pitchFamily="18" charset="0"/>
              </a:rPr>
            </a:br>
            <a:r>
              <a:rPr lang="en-IN" sz="2000" i="1" dirty="0">
                <a:latin typeface="Times New Roman" panose="02020603050405020304" pitchFamily="18" charset="0"/>
                <a:cs typeface="Times New Roman" panose="02020603050405020304" pitchFamily="18" charset="0"/>
              </a:rPr>
              <a:t>Eat Right India Movement – Millet Promotion Guidelines.</a:t>
            </a:r>
            <a:r>
              <a:rPr lang="en-IN" sz="2000" dirty="0">
                <a:latin typeface="Times New Roman" panose="02020603050405020304" pitchFamily="18" charset="0"/>
                <a:cs typeface="Times New Roman" panose="02020603050405020304" pitchFamily="18" charset="0"/>
              </a:rPr>
              <a:t/>
            </a:r>
            <a:br>
              <a:rPr lang="en-IN" sz="2000" dirty="0">
                <a:latin typeface="Times New Roman" panose="02020603050405020304" pitchFamily="18" charset="0"/>
                <a:cs typeface="Times New Roman" panose="02020603050405020304" pitchFamily="18" charset="0"/>
              </a:rPr>
            </a:br>
            <a:r>
              <a:rPr lang="en-IN" sz="2000" dirty="0">
                <a:latin typeface="Times New Roman" panose="02020603050405020304" pitchFamily="18" charset="0"/>
                <a:cs typeface="Times New Roman" panose="02020603050405020304" pitchFamily="18" charset="0"/>
              </a:rPr>
              <a:t>Food Safety and Standards Authority of India.</a:t>
            </a:r>
            <a:br>
              <a:rPr lang="en-IN" sz="2000" dirty="0">
                <a:latin typeface="Times New Roman" panose="02020603050405020304" pitchFamily="18" charset="0"/>
                <a:cs typeface="Times New Roman" panose="02020603050405020304" pitchFamily="18" charset="0"/>
              </a:rPr>
            </a:br>
            <a:r>
              <a:rPr lang="en-IN" sz="2000" u="sng" dirty="0">
                <a:latin typeface="Times New Roman" panose="02020603050405020304" pitchFamily="18" charset="0"/>
                <a:cs typeface="Times New Roman" panose="02020603050405020304" pitchFamily="18" charset="0"/>
                <a:hlinkClick r:id="rId4"/>
              </a:rPr>
              <a:t>https://www.fssai.gov.in/</a:t>
            </a:r>
            <a:endParaRPr lang="en-IN" sz="2000" dirty="0">
              <a:latin typeface="Times New Roman" panose="02020603050405020304" pitchFamily="18" charset="0"/>
              <a:cs typeface="Times New Roman" panose="02020603050405020304" pitchFamily="18" charset="0"/>
            </a:endParaRPr>
          </a:p>
          <a:p>
            <a:pPr lvl="0"/>
            <a:r>
              <a:rPr lang="en-IN" sz="2000" b="1" dirty="0">
                <a:latin typeface="Times New Roman" panose="02020603050405020304" pitchFamily="18" charset="0"/>
                <a:cs typeface="Times New Roman" panose="02020603050405020304" pitchFamily="18" charset="0"/>
              </a:rPr>
              <a:t>ICAR-IIMR (2021).</a:t>
            </a:r>
            <a:r>
              <a:rPr lang="en-IN" sz="2000" dirty="0">
                <a:latin typeface="Times New Roman" panose="02020603050405020304" pitchFamily="18" charset="0"/>
                <a:cs typeface="Times New Roman" panose="02020603050405020304" pitchFamily="18" charset="0"/>
              </a:rPr>
              <a:t/>
            </a:r>
            <a:br>
              <a:rPr lang="en-IN" sz="2000" dirty="0">
                <a:latin typeface="Times New Roman" panose="02020603050405020304" pitchFamily="18" charset="0"/>
                <a:cs typeface="Times New Roman" panose="02020603050405020304" pitchFamily="18" charset="0"/>
              </a:rPr>
            </a:br>
            <a:r>
              <a:rPr lang="en-IN" sz="2000" i="1" dirty="0">
                <a:latin typeface="Times New Roman" panose="02020603050405020304" pitchFamily="18" charset="0"/>
                <a:cs typeface="Times New Roman" panose="02020603050405020304" pitchFamily="18" charset="0"/>
              </a:rPr>
              <a:t>Indian Institute of Millets Research – Millet Varieties and R&amp;D.</a:t>
            </a:r>
            <a:r>
              <a:rPr lang="en-IN" sz="2000" dirty="0">
                <a:latin typeface="Times New Roman" panose="02020603050405020304" pitchFamily="18" charset="0"/>
                <a:cs typeface="Times New Roman" panose="02020603050405020304" pitchFamily="18" charset="0"/>
              </a:rPr>
              <a:t/>
            </a:r>
            <a:br>
              <a:rPr lang="en-IN" sz="2000" dirty="0">
                <a:latin typeface="Times New Roman" panose="02020603050405020304" pitchFamily="18" charset="0"/>
                <a:cs typeface="Times New Roman" panose="02020603050405020304" pitchFamily="18" charset="0"/>
              </a:rPr>
            </a:br>
            <a:r>
              <a:rPr lang="en-IN" sz="2000" u="sng" dirty="0">
                <a:latin typeface="Times New Roman" panose="02020603050405020304" pitchFamily="18" charset="0"/>
                <a:cs typeface="Times New Roman" panose="02020603050405020304" pitchFamily="18" charset="0"/>
                <a:hlinkClick r:id="rId5"/>
              </a:rPr>
              <a:t>https://www.millets.res.in/</a:t>
            </a:r>
            <a:endParaRPr lang="en-IN" sz="2000" dirty="0">
              <a:latin typeface="Times New Roman" panose="02020603050405020304" pitchFamily="18" charset="0"/>
              <a:cs typeface="Times New Roman" panose="02020603050405020304" pitchFamily="18" charset="0"/>
            </a:endParaRPr>
          </a:p>
          <a:p>
            <a:pPr lvl="0"/>
            <a:r>
              <a:rPr lang="en-IN" sz="2000" b="1" dirty="0">
                <a:latin typeface="Times New Roman" panose="02020603050405020304" pitchFamily="18" charset="0"/>
                <a:cs typeface="Times New Roman" panose="02020603050405020304" pitchFamily="18" charset="0"/>
              </a:rPr>
              <a:t>Global Panel on Agriculture and Food Systems for Nutrition (2021).</a:t>
            </a:r>
            <a:r>
              <a:rPr lang="en-IN" sz="2000" dirty="0">
                <a:latin typeface="Times New Roman" panose="02020603050405020304" pitchFamily="18" charset="0"/>
                <a:cs typeface="Times New Roman" panose="02020603050405020304" pitchFamily="18" charset="0"/>
              </a:rPr>
              <a:t/>
            </a:r>
            <a:br>
              <a:rPr lang="en-IN" sz="2000" dirty="0">
                <a:latin typeface="Times New Roman" panose="02020603050405020304" pitchFamily="18" charset="0"/>
                <a:cs typeface="Times New Roman" panose="02020603050405020304" pitchFamily="18" charset="0"/>
              </a:rPr>
            </a:br>
            <a:r>
              <a:rPr lang="en-IN" sz="2000" i="1" dirty="0">
                <a:latin typeface="Times New Roman" panose="02020603050405020304" pitchFamily="18" charset="0"/>
                <a:cs typeface="Times New Roman" panose="02020603050405020304" pitchFamily="18" charset="0"/>
              </a:rPr>
              <a:t>Future Food Systems: For people, our planet, and prosperity.</a:t>
            </a:r>
            <a:r>
              <a:rPr lang="en-IN" sz="2000" dirty="0">
                <a:latin typeface="Times New Roman" panose="02020603050405020304" pitchFamily="18" charset="0"/>
                <a:cs typeface="Times New Roman" panose="02020603050405020304" pitchFamily="18" charset="0"/>
              </a:rPr>
              <a:t/>
            </a:r>
            <a:br>
              <a:rPr lang="en-IN" sz="2000" dirty="0">
                <a:latin typeface="Times New Roman" panose="02020603050405020304" pitchFamily="18" charset="0"/>
                <a:cs typeface="Times New Roman" panose="02020603050405020304" pitchFamily="18" charset="0"/>
              </a:rPr>
            </a:br>
            <a:r>
              <a:rPr lang="en-IN" sz="2000" u="sng" dirty="0">
                <a:latin typeface="Times New Roman" panose="02020603050405020304" pitchFamily="18" charset="0"/>
                <a:cs typeface="Times New Roman" panose="02020603050405020304" pitchFamily="18" charset="0"/>
                <a:hlinkClick r:id="rId6"/>
              </a:rPr>
              <a:t>https://www.glopan.org/reports/future-food-systems/</a:t>
            </a:r>
            <a:endParaRPr lang="en-IN" sz="2000" dirty="0">
              <a:latin typeface="Times New Roman" panose="02020603050405020304" pitchFamily="18" charset="0"/>
              <a:cs typeface="Times New Roman" panose="02020603050405020304" pitchFamily="18" charset="0"/>
            </a:endParaRPr>
          </a:p>
          <a:p>
            <a:pPr lvl="0"/>
            <a:r>
              <a:rPr lang="en-IN" sz="2000" b="1" dirty="0">
                <a:latin typeface="Times New Roman" panose="02020603050405020304" pitchFamily="18" charset="0"/>
                <a:cs typeface="Times New Roman" panose="02020603050405020304" pitchFamily="18" charset="0"/>
              </a:rPr>
              <a:t>Harvard T.H. Chan School of Public Health (2022).</a:t>
            </a:r>
            <a:r>
              <a:rPr lang="en-IN" sz="2000" dirty="0">
                <a:latin typeface="Times New Roman" panose="02020603050405020304" pitchFamily="18" charset="0"/>
                <a:cs typeface="Times New Roman" panose="02020603050405020304" pitchFamily="18" charset="0"/>
              </a:rPr>
              <a:t/>
            </a:r>
            <a:br>
              <a:rPr lang="en-IN" sz="2000" dirty="0">
                <a:latin typeface="Times New Roman" panose="02020603050405020304" pitchFamily="18" charset="0"/>
                <a:cs typeface="Times New Roman" panose="02020603050405020304" pitchFamily="18" charset="0"/>
              </a:rPr>
            </a:br>
            <a:r>
              <a:rPr lang="en-IN" sz="2000" i="1" dirty="0">
                <a:latin typeface="Times New Roman" panose="02020603050405020304" pitchFamily="18" charset="0"/>
                <a:cs typeface="Times New Roman" panose="02020603050405020304" pitchFamily="18" charset="0"/>
              </a:rPr>
              <a:t>Whole Grains – Millet Nutrition and Health Effects.</a:t>
            </a:r>
            <a:r>
              <a:rPr lang="en-IN" sz="2000" dirty="0">
                <a:latin typeface="Times New Roman" panose="02020603050405020304" pitchFamily="18" charset="0"/>
                <a:cs typeface="Times New Roman" panose="02020603050405020304" pitchFamily="18" charset="0"/>
              </a:rPr>
              <a:t/>
            </a:r>
            <a:br>
              <a:rPr lang="en-IN" sz="2000" dirty="0">
                <a:latin typeface="Times New Roman" panose="02020603050405020304" pitchFamily="18" charset="0"/>
                <a:cs typeface="Times New Roman" panose="02020603050405020304" pitchFamily="18" charset="0"/>
              </a:rPr>
            </a:br>
            <a:r>
              <a:rPr lang="en-IN" sz="2000" u="sng" dirty="0">
                <a:latin typeface="Times New Roman" panose="02020603050405020304" pitchFamily="18" charset="0"/>
                <a:cs typeface="Times New Roman" panose="02020603050405020304" pitchFamily="18" charset="0"/>
                <a:hlinkClick r:id="rId7"/>
              </a:rPr>
              <a:t>https://www.hsph.harvard.edu/nutritionsource/food-features/millet/</a:t>
            </a:r>
            <a:endParaRPr lang="en-IN" sz="2000" dirty="0">
              <a:latin typeface="Times New Roman" panose="02020603050405020304" pitchFamily="18" charset="0"/>
              <a:cs typeface="Times New Roman" panose="02020603050405020304" pitchFamily="18" charset="0"/>
            </a:endParaRPr>
          </a:p>
          <a:p>
            <a:pPr lvl="0"/>
            <a:endParaRPr lang="en-IN" sz="2000" dirty="0">
              <a:latin typeface="Times New Roman" panose="02020603050405020304" pitchFamily="18" charset="0"/>
              <a:cs typeface="Times New Roman" panose="02020603050405020304" pitchFamily="18" charset="0"/>
            </a:endParaRPr>
          </a:p>
          <a:p>
            <a:endParaRPr lang="en-IN" sz="2000" dirty="0"/>
          </a:p>
        </p:txBody>
      </p:sp>
      <p:sp>
        <p:nvSpPr>
          <p:cNvPr id="5" name="Slide Number Placeholder 4"/>
          <p:cNvSpPr>
            <a:spLocks noGrp="1"/>
          </p:cNvSpPr>
          <p:nvPr>
            <p:ph type="sldNum" sz="quarter" idx="12"/>
          </p:nvPr>
        </p:nvSpPr>
        <p:spPr/>
        <p:txBody>
          <a:bodyPr/>
          <a:lstStyle/>
          <a:p>
            <a:fld id="{26AD20E6-394B-4DF0-96A5-9647FF39C943}" type="slidenum">
              <a:rPr lang="en-IN" smtClean="0"/>
              <a:t>38</a:t>
            </a:fld>
            <a:endParaRPr lang="en-IN"/>
          </a:p>
        </p:txBody>
      </p:sp>
    </p:spTree>
    <p:extLst>
      <p:ext uri="{BB962C8B-B14F-4D97-AF65-F5344CB8AC3E}">
        <p14:creationId xmlns:p14="http://schemas.microsoft.com/office/powerpoint/2010/main" val="7671225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F7A40DA-CCAF-AA4D-F02C-E8A499F3A7C1}"/>
              </a:ext>
            </a:extLst>
          </p:cNvPr>
          <p:cNvSpPr>
            <a:spLocks noGrp="1"/>
          </p:cNvSpPr>
          <p:nvPr>
            <p:ph type="ctrTitle"/>
          </p:nvPr>
        </p:nvSpPr>
        <p:spPr/>
        <p:txBody>
          <a:bodyPr/>
          <a:lstStyle/>
          <a:p>
            <a:r>
              <a:rPr lang="en-IN" dirty="0">
                <a:latin typeface="Times New Roman" panose="02020603050405020304" pitchFamily="18" charset="0"/>
                <a:cs typeface="Times New Roman" panose="02020603050405020304" pitchFamily="18" charset="0"/>
              </a:rPr>
              <a:t>Thank You</a:t>
            </a:r>
          </a:p>
        </p:txBody>
      </p:sp>
      <p:sp>
        <p:nvSpPr>
          <p:cNvPr id="4" name="Slide Number Placeholder 3">
            <a:extLst>
              <a:ext uri="{FF2B5EF4-FFF2-40B4-BE49-F238E27FC236}">
                <a16:creationId xmlns:a16="http://schemas.microsoft.com/office/drawing/2014/main" xmlns="" id="{33C20748-CF29-ED49-B8D8-5DEBC4A531CC}"/>
              </a:ext>
            </a:extLst>
          </p:cNvPr>
          <p:cNvSpPr>
            <a:spLocks noGrp="1"/>
          </p:cNvSpPr>
          <p:nvPr>
            <p:ph type="sldNum" sz="quarter" idx="12"/>
          </p:nvPr>
        </p:nvSpPr>
        <p:spPr/>
        <p:txBody>
          <a:bodyPr/>
          <a:lstStyle/>
          <a:p>
            <a:fld id="{26AD20E6-394B-4DF0-96A5-9647FF39C943}" type="slidenum">
              <a:rPr lang="en-IN" smtClean="0"/>
              <a:t>39</a:t>
            </a:fld>
            <a:endParaRPr lang="en-IN"/>
          </a:p>
        </p:txBody>
      </p:sp>
      <p:sp>
        <p:nvSpPr>
          <p:cNvPr id="5" name="Footer Placeholder 4">
            <a:extLst>
              <a:ext uri="{FF2B5EF4-FFF2-40B4-BE49-F238E27FC236}">
                <a16:creationId xmlns:a16="http://schemas.microsoft.com/office/drawing/2014/main" xmlns="" id="{50FC9A4B-7D60-AC6E-3EFB-C49D8A77D0A3}"/>
              </a:ext>
            </a:extLst>
          </p:cNvPr>
          <p:cNvSpPr>
            <a:spLocks noGrp="1"/>
          </p:cNvSpPr>
          <p:nvPr>
            <p:ph type="ftr" sz="quarter" idx="11"/>
          </p:nvPr>
        </p:nvSpPr>
        <p:spPr/>
        <p:txBody>
          <a:bodyPr/>
          <a:lstStyle/>
          <a:p>
            <a:endParaRPr lang="en-IN" dirty="0"/>
          </a:p>
        </p:txBody>
      </p:sp>
      <p:pic>
        <p:nvPicPr>
          <p:cNvPr id="6" name="Picture 5">
            <a:extLst>
              <a:ext uri="{FF2B5EF4-FFF2-40B4-BE49-F238E27FC236}">
                <a16:creationId xmlns:a16="http://schemas.microsoft.com/office/drawing/2014/main" xmlns=""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7483682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r>
              <a:rPr lang="en-US" b="1" dirty="0">
                <a:latin typeface="Times New Roman" panose="02020603050405020304" pitchFamily="18" charset="0"/>
                <a:cs typeface="Times New Roman" panose="02020603050405020304" pitchFamily="18" charset="0"/>
              </a:rPr>
              <a:t>Introduction</a:t>
            </a:r>
            <a:br>
              <a:rPr lang="en-US" b="1" dirty="0">
                <a:latin typeface="Times New Roman" panose="02020603050405020304" pitchFamily="18" charset="0"/>
                <a:cs typeface="Times New Roman" panose="02020603050405020304" pitchFamily="18" charset="0"/>
              </a:rPr>
            </a:br>
            <a:endParaRPr lang="en-IN" dirty="0"/>
          </a:p>
        </p:txBody>
      </p:sp>
      <p:sp>
        <p:nvSpPr>
          <p:cNvPr id="3" name="Content Placeholder 2"/>
          <p:cNvSpPr>
            <a:spLocks noGrp="1"/>
          </p:cNvSpPr>
          <p:nvPr>
            <p:ph idx="1"/>
          </p:nvPr>
        </p:nvSpPr>
        <p:spPr>
          <a:xfrm>
            <a:off x="838200" y="1306286"/>
            <a:ext cx="10515600" cy="5050064"/>
          </a:xfrm>
        </p:spPr>
        <p:txBody>
          <a:bodyPr>
            <a:normAutofit fontScale="77500" lnSpcReduction="20000"/>
          </a:bodyPr>
          <a:lstStyle/>
          <a:p>
            <a:r>
              <a:rPr lang="en-US" b="1" u="sng" dirty="0">
                <a:latin typeface="Times New Roman" panose="02020603050405020304" pitchFamily="18" charset="0"/>
                <a:cs typeface="Times New Roman" panose="02020603050405020304" pitchFamily="18" charset="0"/>
              </a:rPr>
              <a:t>Nutritional advantage</a:t>
            </a:r>
            <a:r>
              <a:rPr lang="en-US" u="sng" dirty="0">
                <a:latin typeface="Times New Roman" panose="02020603050405020304" pitchFamily="18" charset="0"/>
                <a:cs typeface="Times New Roman" panose="02020603050405020304" pitchFamily="18" charset="0"/>
              </a:rPr>
              <a:t>- </a:t>
            </a:r>
            <a:r>
              <a:rPr lang="en-IN" dirty="0">
                <a:latin typeface="Times New Roman" panose="02020603050405020304" pitchFamily="18" charset="0"/>
                <a:cs typeface="Times New Roman" panose="02020603050405020304" pitchFamily="18" charset="0"/>
              </a:rPr>
              <a:t>Nutritionally, millets provide a </a:t>
            </a:r>
            <a:r>
              <a:rPr lang="en-IN" b="1" dirty="0">
                <a:latin typeface="Times New Roman" panose="02020603050405020304" pitchFamily="18" charset="0"/>
                <a:cs typeface="Times New Roman" panose="02020603050405020304" pitchFamily="18" charset="0"/>
              </a:rPr>
              <a:t>rich source of macronutrients and micronutrients</a:t>
            </a:r>
            <a:r>
              <a:rPr lang="en-IN" dirty="0">
                <a:latin typeface="Times New Roman" panose="02020603050405020304" pitchFamily="18" charset="0"/>
                <a:cs typeface="Times New Roman" panose="02020603050405020304" pitchFamily="18" charset="0"/>
              </a:rPr>
              <a:t>. ICRISAT (2022) reports that millets contain 7-12% protein, 2-5% fat, 65-75% carbohydrates, and 8–15% dietary </a:t>
            </a:r>
            <a:r>
              <a:rPr lang="en-IN" dirty="0" err="1">
                <a:latin typeface="Times New Roman" panose="02020603050405020304" pitchFamily="18" charset="0"/>
                <a:cs typeface="Times New Roman" panose="02020603050405020304" pitchFamily="18" charset="0"/>
              </a:rPr>
              <a:t>fiber</a:t>
            </a:r>
            <a:r>
              <a:rPr lang="en-IN" dirty="0">
                <a:latin typeface="Times New Roman" panose="02020603050405020304" pitchFamily="18" charset="0"/>
                <a:cs typeface="Times New Roman" panose="02020603050405020304" pitchFamily="18" charset="0"/>
              </a:rPr>
              <a:t>, making them effective in </a:t>
            </a:r>
            <a:r>
              <a:rPr lang="en-IN" b="1" dirty="0">
                <a:latin typeface="Times New Roman" panose="02020603050405020304" pitchFamily="18" charset="0"/>
                <a:cs typeface="Times New Roman" panose="02020603050405020304" pitchFamily="18" charset="0"/>
              </a:rPr>
              <a:t>combating malnutrition</a:t>
            </a:r>
            <a:r>
              <a:rPr lang="en-IN" dirty="0">
                <a:latin typeface="Times New Roman" panose="02020603050405020304" pitchFamily="18" charset="0"/>
                <a:cs typeface="Times New Roman" panose="02020603050405020304" pitchFamily="18" charset="0"/>
              </a:rPr>
              <a:t>, especially among </a:t>
            </a:r>
            <a:r>
              <a:rPr lang="en-IN" b="1" dirty="0">
                <a:latin typeface="Times New Roman" panose="02020603050405020304" pitchFamily="18" charset="0"/>
                <a:cs typeface="Times New Roman" panose="02020603050405020304" pitchFamily="18" charset="0"/>
              </a:rPr>
              <a:t>vulnerable populations like children and pregnant women</a:t>
            </a:r>
            <a:r>
              <a:rPr lang="en-IN" dirty="0">
                <a:latin typeface="Times New Roman" panose="02020603050405020304" pitchFamily="18" charset="0"/>
                <a:cs typeface="Times New Roman" panose="02020603050405020304" pitchFamily="18" charset="0"/>
              </a:rPr>
              <a:t>. Finger millet, for instance, is rich in calcium and has been linked with reduced risks of </a:t>
            </a:r>
            <a:r>
              <a:rPr lang="en-IN" b="1" dirty="0">
                <a:latin typeface="Times New Roman" panose="02020603050405020304" pitchFamily="18" charset="0"/>
                <a:cs typeface="Times New Roman" panose="02020603050405020304" pitchFamily="18" charset="0"/>
              </a:rPr>
              <a:t>osteoporosis, anaemia</a:t>
            </a:r>
            <a:r>
              <a:rPr lang="en-IN" dirty="0" smtClean="0">
                <a:latin typeface="Times New Roman" panose="02020603050405020304" pitchFamily="18" charset="0"/>
                <a:cs typeface="Times New Roman" panose="02020603050405020304" pitchFamily="18" charset="0"/>
              </a:rPr>
              <a:t>. </a:t>
            </a:r>
            <a:r>
              <a:rPr lang="en-IN" dirty="0" err="1" smtClean="0">
                <a:latin typeface="Times New Roman" panose="02020603050405020304" pitchFamily="18" charset="0"/>
                <a:cs typeface="Times New Roman" panose="02020603050405020304" pitchFamily="18" charset="0"/>
              </a:rPr>
              <a:t>Theyre</a:t>
            </a:r>
            <a:r>
              <a:rPr lang="en-IN" dirty="0" smtClean="0">
                <a:latin typeface="Times New Roman" panose="02020603050405020304" pitchFamily="18" charset="0"/>
                <a:cs typeface="Times New Roman" panose="02020603050405020304" pitchFamily="18" charset="0"/>
              </a:rPr>
              <a:t> gluten- free: ideal for patients with </a:t>
            </a:r>
            <a:r>
              <a:rPr lang="en-IN" b="1" dirty="0" smtClean="0">
                <a:latin typeface="Times New Roman" panose="02020603050405020304" pitchFamily="18" charset="0"/>
                <a:cs typeface="Times New Roman" panose="02020603050405020304" pitchFamily="18" charset="0"/>
              </a:rPr>
              <a:t>celiac disease.</a:t>
            </a:r>
            <a:endParaRPr lang="en-IN" b="1" dirty="0">
              <a:latin typeface="Times New Roman" panose="02020603050405020304" pitchFamily="18" charset="0"/>
              <a:cs typeface="Times New Roman" panose="02020603050405020304" pitchFamily="18" charset="0"/>
            </a:endParaRPr>
          </a:p>
          <a:p>
            <a:r>
              <a:rPr lang="en-US" b="1" u="sng" dirty="0">
                <a:latin typeface="Times New Roman" panose="02020603050405020304" pitchFamily="18" charset="0"/>
                <a:cs typeface="Times New Roman" panose="02020603050405020304" pitchFamily="18" charset="0"/>
              </a:rPr>
              <a:t>Environmental advantage</a:t>
            </a:r>
            <a:r>
              <a:rPr lang="en-US" dirty="0">
                <a:latin typeface="Times New Roman" panose="02020603050405020304" pitchFamily="18" charset="0"/>
                <a:cs typeface="Times New Roman" panose="02020603050405020304" pitchFamily="18" charset="0"/>
              </a:rPr>
              <a:t>- </a:t>
            </a:r>
            <a:r>
              <a:rPr lang="en-IN" dirty="0">
                <a:latin typeface="Times New Roman" panose="02020603050405020304" pitchFamily="18" charset="0"/>
                <a:cs typeface="Times New Roman" panose="02020603050405020304" pitchFamily="18" charset="0"/>
              </a:rPr>
              <a:t>They are highly adaptive to </a:t>
            </a:r>
            <a:r>
              <a:rPr lang="en-IN" b="1" dirty="0">
                <a:latin typeface="Times New Roman" panose="02020603050405020304" pitchFamily="18" charset="0"/>
                <a:cs typeface="Times New Roman" panose="02020603050405020304" pitchFamily="18" charset="0"/>
              </a:rPr>
              <a:t>heat and drought</a:t>
            </a:r>
            <a:r>
              <a:rPr lang="en-IN" dirty="0">
                <a:latin typeface="Times New Roman" panose="02020603050405020304" pitchFamily="18" charset="0"/>
                <a:cs typeface="Times New Roman" panose="02020603050405020304" pitchFamily="18" charset="0"/>
              </a:rPr>
              <a:t>, owing to their </a:t>
            </a:r>
            <a:r>
              <a:rPr lang="en-IN" b="1" dirty="0">
                <a:latin typeface="Times New Roman" panose="02020603050405020304" pitchFamily="18" charset="0"/>
                <a:cs typeface="Times New Roman" panose="02020603050405020304" pitchFamily="18" charset="0"/>
              </a:rPr>
              <a:t>C4</a:t>
            </a:r>
            <a:r>
              <a:rPr lang="en-IN" dirty="0">
                <a:latin typeface="Times New Roman" panose="02020603050405020304" pitchFamily="18" charset="0"/>
                <a:cs typeface="Times New Roman" panose="02020603050405020304" pitchFamily="18" charset="0"/>
              </a:rPr>
              <a:t> photosynthetic pathway, deep root systems, and short cropping cycles. According to FAO (2022), their </a:t>
            </a:r>
            <a:r>
              <a:rPr lang="en-IN" b="1" dirty="0">
                <a:latin typeface="Times New Roman" panose="02020603050405020304" pitchFamily="18" charset="0"/>
                <a:cs typeface="Times New Roman" panose="02020603050405020304" pitchFamily="18" charset="0"/>
              </a:rPr>
              <a:t>water requirement is only 300-500 litres per kilogram compared to rice’s 3,000-5,000 litres.</a:t>
            </a:r>
            <a:r>
              <a:rPr lang="en-IN" dirty="0">
                <a:latin typeface="Times New Roman" panose="02020603050405020304" pitchFamily="18" charset="0"/>
                <a:cs typeface="Times New Roman" panose="02020603050405020304" pitchFamily="18" charset="0"/>
              </a:rPr>
              <a:t> They require fewer fertilizers and pesticides, reducing both input costs and environmental damage</a:t>
            </a:r>
          </a:p>
          <a:p>
            <a:r>
              <a:rPr lang="en-IN" b="1" u="sng" dirty="0">
                <a:latin typeface="Times New Roman" panose="02020603050405020304" pitchFamily="18" charset="0"/>
                <a:cs typeface="Times New Roman" panose="02020603050405020304" pitchFamily="18" charset="0"/>
              </a:rPr>
              <a:t>Economic importance- </a:t>
            </a:r>
            <a:r>
              <a:rPr lang="en-IN" dirty="0">
                <a:latin typeface="Times New Roman" panose="02020603050405020304" pitchFamily="18" charset="0"/>
                <a:cs typeface="Times New Roman" panose="02020603050405020304" pitchFamily="18" charset="0"/>
              </a:rPr>
              <a:t>Economically, millets can </a:t>
            </a:r>
            <a:r>
              <a:rPr lang="en-IN" b="1" dirty="0">
                <a:latin typeface="Times New Roman" panose="02020603050405020304" pitchFamily="18" charset="0"/>
                <a:cs typeface="Times New Roman" panose="02020603050405020304" pitchFamily="18" charset="0"/>
              </a:rPr>
              <a:t>enhance</a:t>
            </a:r>
            <a:r>
              <a:rPr lang="en-IN" dirty="0">
                <a:latin typeface="Times New Roman" panose="02020603050405020304" pitchFamily="18" charset="0"/>
                <a:cs typeface="Times New Roman" panose="02020603050405020304" pitchFamily="18" charset="0"/>
              </a:rPr>
              <a:t> </a:t>
            </a:r>
            <a:r>
              <a:rPr lang="en-IN" b="1" dirty="0">
                <a:latin typeface="Times New Roman" panose="02020603050405020304" pitchFamily="18" charset="0"/>
                <a:cs typeface="Times New Roman" panose="02020603050405020304" pitchFamily="18" charset="0"/>
              </a:rPr>
              <a:t>farmer incomes </a:t>
            </a:r>
            <a:r>
              <a:rPr lang="en-IN" dirty="0">
                <a:latin typeface="Times New Roman" panose="02020603050405020304" pitchFamily="18" charset="0"/>
                <a:cs typeface="Times New Roman" panose="02020603050405020304" pitchFamily="18" charset="0"/>
              </a:rPr>
              <a:t>due to their </a:t>
            </a:r>
            <a:r>
              <a:rPr lang="en-IN" i="1" dirty="0">
                <a:latin typeface="Times New Roman" panose="02020603050405020304" pitchFamily="18" charset="0"/>
                <a:cs typeface="Times New Roman" panose="02020603050405020304" pitchFamily="18" charset="0"/>
              </a:rPr>
              <a:t>lower cultivation costs</a:t>
            </a:r>
            <a:r>
              <a:rPr lang="en-IN" dirty="0">
                <a:latin typeface="Times New Roman" panose="02020603050405020304" pitchFamily="18" charset="0"/>
                <a:cs typeface="Times New Roman" panose="02020603050405020304" pitchFamily="18" charset="0"/>
              </a:rPr>
              <a:t> and increasing demand in health-conscious urban markets. </a:t>
            </a:r>
            <a:r>
              <a:rPr lang="en-IN" i="1" dirty="0">
                <a:latin typeface="Times New Roman" panose="02020603050405020304" pitchFamily="18" charset="0"/>
                <a:cs typeface="Times New Roman" panose="02020603050405020304" pitchFamily="18" charset="0"/>
              </a:rPr>
              <a:t>Studies have shown that replacing rice with millets in the Public Distribution System (PDS) could reduce economic costs by over </a:t>
            </a:r>
            <a:r>
              <a:rPr lang="en-IN" b="1" i="1" dirty="0">
                <a:latin typeface="Times New Roman" panose="02020603050405020304" pitchFamily="18" charset="0"/>
                <a:cs typeface="Times New Roman" panose="02020603050405020304" pitchFamily="18" charset="0"/>
              </a:rPr>
              <a:t>₹900 </a:t>
            </a:r>
            <a:r>
              <a:rPr lang="en-IN" b="1" i="1" dirty="0" err="1">
                <a:latin typeface="Times New Roman" panose="02020603050405020304" pitchFamily="18" charset="0"/>
                <a:cs typeface="Times New Roman" panose="02020603050405020304" pitchFamily="18" charset="0"/>
              </a:rPr>
              <a:t>crore</a:t>
            </a:r>
            <a:r>
              <a:rPr lang="en-IN" b="1" i="1" dirty="0">
                <a:latin typeface="Times New Roman" panose="02020603050405020304" pitchFamily="18" charset="0"/>
                <a:cs typeface="Times New Roman" panose="02020603050405020304" pitchFamily="18" charset="0"/>
              </a:rPr>
              <a:t> </a:t>
            </a:r>
            <a:r>
              <a:rPr lang="en-IN" i="1" dirty="0">
                <a:latin typeface="Times New Roman" panose="02020603050405020304" pitchFamily="18" charset="0"/>
                <a:cs typeface="Times New Roman" panose="02020603050405020304" pitchFamily="18" charset="0"/>
              </a:rPr>
              <a:t>for the government while improving nutritional outcomes </a:t>
            </a:r>
            <a:r>
              <a:rPr lang="en-IN" dirty="0">
                <a:latin typeface="Times New Roman" panose="02020603050405020304" pitchFamily="18" charset="0"/>
                <a:cs typeface="Times New Roman" panose="02020603050405020304" pitchFamily="18" charset="0"/>
              </a:rPr>
              <a:t>(ICRISAT, 2021). </a:t>
            </a:r>
            <a:r>
              <a:rPr lang="en-US" dirty="0">
                <a:latin typeface="Times New Roman" panose="02020603050405020304" pitchFamily="18" charset="0"/>
                <a:cs typeface="Times New Roman" panose="02020603050405020304" pitchFamily="18" charset="0"/>
              </a:rPr>
              <a:t>Government support through </a:t>
            </a:r>
            <a:r>
              <a:rPr lang="en-US" b="1" dirty="0">
                <a:latin typeface="Times New Roman" panose="02020603050405020304" pitchFamily="18" charset="0"/>
                <a:cs typeface="Times New Roman" panose="02020603050405020304" pitchFamily="18" charset="0"/>
              </a:rPr>
              <a:t>MSP, subsidies, </a:t>
            </a:r>
            <a:r>
              <a:rPr lang="en-US" dirty="0">
                <a:latin typeface="Times New Roman" panose="02020603050405020304" pitchFamily="18" charset="0"/>
                <a:cs typeface="Times New Roman" panose="02020603050405020304" pitchFamily="18" charset="0"/>
              </a:rPr>
              <a:t>and millet inclusion in public schemes enhances their market viability. Overall, millets contribute to </a:t>
            </a:r>
            <a:r>
              <a:rPr lang="en-US" b="1" dirty="0">
                <a:latin typeface="Times New Roman" panose="02020603050405020304" pitchFamily="18" charset="0"/>
                <a:cs typeface="Times New Roman" panose="02020603050405020304" pitchFamily="18" charset="0"/>
              </a:rPr>
              <a:t>rural livelihoods, value addition, and economic resilience</a:t>
            </a:r>
            <a:r>
              <a:rPr lang="en-US" dirty="0">
                <a:latin typeface="Times New Roman" panose="02020603050405020304" pitchFamily="18" charset="0"/>
                <a:cs typeface="Times New Roman" panose="02020603050405020304" pitchFamily="18" charset="0"/>
              </a:rPr>
              <a:t> in climate-vulnerable regions.</a:t>
            </a:r>
            <a:endParaRPr lang="en-IN" dirty="0">
              <a:latin typeface="Times New Roman" panose="02020603050405020304" pitchFamily="18" charset="0"/>
              <a:cs typeface="Times New Roman" panose="02020603050405020304" pitchFamily="18" charset="0"/>
            </a:endParaRPr>
          </a:p>
          <a:p>
            <a:endParaRPr lang="en-IN" dirty="0"/>
          </a:p>
        </p:txBody>
      </p:sp>
      <p:sp>
        <p:nvSpPr>
          <p:cNvPr id="4" name="Footer Placeholder 3"/>
          <p:cNvSpPr>
            <a:spLocks noGrp="1"/>
          </p:cNvSpPr>
          <p:nvPr>
            <p:ph type="ftr" sz="quarter" idx="11"/>
          </p:nvPr>
        </p:nvSpPr>
        <p:spPr/>
        <p:txBody>
          <a:bodyPr/>
          <a:lstStyle/>
          <a:p>
            <a:endParaRPr lang="en-IN" dirty="0"/>
          </a:p>
        </p:txBody>
      </p:sp>
      <p:sp>
        <p:nvSpPr>
          <p:cNvPr id="5" name="Slide Number Placeholder 4"/>
          <p:cNvSpPr>
            <a:spLocks noGrp="1"/>
          </p:cNvSpPr>
          <p:nvPr>
            <p:ph type="sldNum" sz="quarter" idx="12"/>
          </p:nvPr>
        </p:nvSpPr>
        <p:spPr/>
        <p:txBody>
          <a:bodyPr/>
          <a:lstStyle/>
          <a:p>
            <a:fld id="{26AD20E6-394B-4DF0-96A5-9647FF39C943}" type="slidenum">
              <a:rPr lang="en-IN" smtClean="0"/>
              <a:t>4</a:t>
            </a:fld>
            <a:endParaRPr lang="en-IN"/>
          </a:p>
        </p:txBody>
      </p:sp>
      <p:pic>
        <p:nvPicPr>
          <p:cNvPr id="6" name="Picture 5">
            <a:extLst>
              <a:ext uri="{FF2B5EF4-FFF2-40B4-BE49-F238E27FC236}">
                <a16:creationId xmlns:a16="http://schemas.microsoft.com/office/drawing/2014/main" xmlns=""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2209046" cy="1039796"/>
          </a:xfrm>
          <a:prstGeom prst="rect">
            <a:avLst/>
          </a:prstGeom>
        </p:spPr>
      </p:pic>
    </p:spTree>
    <p:extLst>
      <p:ext uri="{BB962C8B-B14F-4D97-AF65-F5344CB8AC3E}">
        <p14:creationId xmlns:p14="http://schemas.microsoft.com/office/powerpoint/2010/main" val="2898851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20879"/>
          </a:xfrm>
        </p:spPr>
        <p:txBody>
          <a:bodyPr>
            <a:normAutofit/>
          </a:bodyPr>
          <a:lstStyle/>
          <a:p>
            <a:r>
              <a:rPr lang="en-US" sz="2800" b="1" dirty="0" smtClean="0">
                <a:latin typeface="Times New Roman" panose="02020603050405020304" pitchFamily="18" charset="0"/>
                <a:cs typeface="Times New Roman" panose="02020603050405020304" pitchFamily="18" charset="0"/>
              </a:rPr>
              <a:t>                                </a:t>
            </a:r>
            <a:r>
              <a:rPr lang="en-US" sz="3600" b="1" dirty="0" smtClean="0">
                <a:latin typeface="Times New Roman" panose="02020603050405020304" pitchFamily="18" charset="0"/>
                <a:cs typeface="Times New Roman" panose="02020603050405020304" pitchFamily="18" charset="0"/>
              </a:rPr>
              <a:t>Criticisms of Millets</a:t>
            </a:r>
            <a:endParaRPr lang="en-IN" sz="3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443620" y="1186004"/>
            <a:ext cx="11506954" cy="5535471"/>
          </a:xfrm>
        </p:spPr>
        <p:txBody>
          <a:bodyPr>
            <a:normAutofit/>
          </a:bodyPr>
          <a:lstStyle/>
          <a:p>
            <a:r>
              <a:rPr lang="en-IN" sz="2000" b="1" u="sng" dirty="0" err="1" smtClean="0">
                <a:latin typeface="Times New Roman" panose="02020603050405020304" pitchFamily="18" charset="0"/>
                <a:cs typeface="Times New Roman" panose="02020603050405020304" pitchFamily="18" charset="0"/>
              </a:rPr>
              <a:t>Antinutrients</a:t>
            </a:r>
            <a:r>
              <a:rPr lang="en-IN" sz="2000" b="1" u="sng" dirty="0" smtClean="0">
                <a:latin typeface="Times New Roman" panose="02020603050405020304" pitchFamily="18" charset="0"/>
                <a:cs typeface="Times New Roman" panose="02020603050405020304" pitchFamily="18" charset="0"/>
              </a:rPr>
              <a:t> </a:t>
            </a:r>
            <a:r>
              <a:rPr lang="en-IN" sz="2000" b="1" u="sng" dirty="0">
                <a:latin typeface="Times New Roman" panose="02020603050405020304" pitchFamily="18" charset="0"/>
                <a:cs typeface="Times New Roman" panose="02020603050405020304" pitchFamily="18" charset="0"/>
              </a:rPr>
              <a:t>in </a:t>
            </a:r>
            <a:r>
              <a:rPr lang="en-IN" sz="2000" b="1" u="sng" dirty="0" smtClean="0">
                <a:latin typeface="Times New Roman" panose="02020603050405020304" pitchFamily="18" charset="0"/>
                <a:cs typeface="Times New Roman" panose="02020603050405020304" pitchFamily="18" charset="0"/>
              </a:rPr>
              <a:t>Millets</a:t>
            </a:r>
            <a:r>
              <a:rPr lang="en-IN" sz="2000" b="1" dirty="0" smtClean="0">
                <a:latin typeface="Times New Roman" panose="02020603050405020304" pitchFamily="18" charset="0"/>
                <a:cs typeface="Times New Roman" panose="02020603050405020304" pitchFamily="18" charset="0"/>
              </a:rPr>
              <a:t>- </a:t>
            </a:r>
            <a:r>
              <a:rPr lang="en-IN" sz="2000" dirty="0">
                <a:latin typeface="Times New Roman" panose="02020603050405020304" pitchFamily="18" charset="0"/>
                <a:cs typeface="Times New Roman" panose="02020603050405020304" pitchFamily="18" charset="0"/>
              </a:rPr>
              <a:t>they contain </a:t>
            </a:r>
            <a:r>
              <a:rPr lang="en-IN" sz="2000" dirty="0" smtClean="0">
                <a:latin typeface="Times New Roman" panose="02020603050405020304" pitchFamily="18" charset="0"/>
                <a:cs typeface="Times New Roman" panose="02020603050405020304" pitchFamily="18" charset="0"/>
              </a:rPr>
              <a:t>compounds </a:t>
            </a:r>
            <a:r>
              <a:rPr lang="en-IN" sz="2000" dirty="0">
                <a:latin typeface="Times New Roman" panose="02020603050405020304" pitchFamily="18" charset="0"/>
                <a:cs typeface="Times New Roman" panose="02020603050405020304" pitchFamily="18" charset="0"/>
              </a:rPr>
              <a:t>like </a:t>
            </a:r>
            <a:r>
              <a:rPr lang="en-IN" sz="2000" b="1" dirty="0" err="1">
                <a:latin typeface="Times New Roman" panose="02020603050405020304" pitchFamily="18" charset="0"/>
                <a:cs typeface="Times New Roman" panose="02020603050405020304" pitchFamily="18" charset="0"/>
              </a:rPr>
              <a:t>phytates</a:t>
            </a:r>
            <a:r>
              <a:rPr lang="en-IN" sz="2000" b="1" dirty="0">
                <a:latin typeface="Times New Roman" panose="02020603050405020304" pitchFamily="18" charset="0"/>
                <a:cs typeface="Times New Roman" panose="02020603050405020304" pitchFamily="18" charset="0"/>
              </a:rPr>
              <a:t>, tannins, </a:t>
            </a:r>
            <a:r>
              <a:rPr lang="en-IN" sz="2000" b="1" dirty="0" err="1">
                <a:latin typeface="Times New Roman" panose="02020603050405020304" pitchFamily="18" charset="0"/>
                <a:cs typeface="Times New Roman" panose="02020603050405020304" pitchFamily="18" charset="0"/>
              </a:rPr>
              <a:t>saponins</a:t>
            </a:r>
            <a:r>
              <a:rPr lang="en-IN" sz="2000" b="1" dirty="0">
                <a:latin typeface="Times New Roman" panose="02020603050405020304" pitchFamily="18" charset="0"/>
                <a:cs typeface="Times New Roman" panose="02020603050405020304" pitchFamily="18" charset="0"/>
              </a:rPr>
              <a:t>, and enzyme inhibitors</a:t>
            </a:r>
            <a:r>
              <a:rPr lang="en-IN" sz="2000" dirty="0">
                <a:latin typeface="Times New Roman" panose="02020603050405020304" pitchFamily="18" charset="0"/>
                <a:cs typeface="Times New Roman" panose="02020603050405020304" pitchFamily="18" charset="0"/>
              </a:rPr>
              <a:t> that can reduce the absorption of key minerals such as iron, calcium, and </a:t>
            </a:r>
            <a:r>
              <a:rPr lang="en-IN" sz="2000" dirty="0" smtClean="0">
                <a:latin typeface="Times New Roman" panose="02020603050405020304" pitchFamily="18" charset="0"/>
                <a:cs typeface="Times New Roman" panose="02020603050405020304" pitchFamily="18" charset="0"/>
              </a:rPr>
              <a:t>zinc.</a:t>
            </a:r>
            <a:r>
              <a:rPr lang="en-IN" sz="2000" dirty="0">
                <a:latin typeface="Times New Roman" panose="02020603050405020304" pitchFamily="18" charset="0"/>
                <a:cs typeface="Times New Roman" panose="02020603050405020304" pitchFamily="18" charset="0"/>
              </a:rPr>
              <a:t/>
            </a:r>
            <a:br>
              <a:rPr lang="en-IN" sz="2000" dirty="0">
                <a:latin typeface="Times New Roman" panose="02020603050405020304" pitchFamily="18" charset="0"/>
                <a:cs typeface="Times New Roman" panose="02020603050405020304" pitchFamily="18" charset="0"/>
              </a:rPr>
            </a:br>
            <a:r>
              <a:rPr lang="en-IN" sz="2000" dirty="0">
                <a:latin typeface="Times New Roman" panose="02020603050405020304" pitchFamily="18" charset="0"/>
                <a:cs typeface="Times New Roman" panose="02020603050405020304" pitchFamily="18" charset="0"/>
              </a:rPr>
              <a:t>These substances may also interfere with digestive enzymes and thyroid function, especially in individuals with hypothyroidism, as certain polyphenols like </a:t>
            </a:r>
            <a:r>
              <a:rPr lang="en-IN" sz="2000" b="1" dirty="0" err="1">
                <a:latin typeface="Times New Roman" panose="02020603050405020304" pitchFamily="18" charset="0"/>
                <a:cs typeface="Times New Roman" panose="02020603050405020304" pitchFamily="18" charset="0"/>
              </a:rPr>
              <a:t>apigenin</a:t>
            </a:r>
            <a:r>
              <a:rPr lang="en-IN" sz="2000" b="1" dirty="0">
                <a:latin typeface="Times New Roman" panose="02020603050405020304" pitchFamily="18" charset="0"/>
                <a:cs typeface="Times New Roman" panose="02020603050405020304" pitchFamily="18" charset="0"/>
              </a:rPr>
              <a:t> and </a:t>
            </a:r>
            <a:r>
              <a:rPr lang="en-IN" sz="2000" b="1" dirty="0" err="1">
                <a:latin typeface="Times New Roman" panose="02020603050405020304" pitchFamily="18" charset="0"/>
                <a:cs typeface="Times New Roman" panose="02020603050405020304" pitchFamily="18" charset="0"/>
              </a:rPr>
              <a:t>luteolin</a:t>
            </a:r>
            <a:r>
              <a:rPr lang="en-IN" sz="2000" b="1" dirty="0">
                <a:latin typeface="Times New Roman" panose="02020603050405020304" pitchFamily="18" charset="0"/>
                <a:cs typeface="Times New Roman" panose="02020603050405020304" pitchFamily="18" charset="0"/>
              </a:rPr>
              <a:t> </a:t>
            </a:r>
            <a:r>
              <a:rPr lang="en-IN" sz="2000" dirty="0">
                <a:latin typeface="Times New Roman" panose="02020603050405020304" pitchFamily="18" charset="0"/>
                <a:cs typeface="Times New Roman" panose="02020603050405020304" pitchFamily="18" charset="0"/>
              </a:rPr>
              <a:t>disrupt </a:t>
            </a:r>
            <a:r>
              <a:rPr lang="en-IN" sz="2000" b="1" dirty="0">
                <a:latin typeface="Times New Roman" panose="02020603050405020304" pitchFamily="18" charset="0"/>
                <a:cs typeface="Times New Roman" panose="02020603050405020304" pitchFamily="18" charset="0"/>
              </a:rPr>
              <a:t>iodine </a:t>
            </a:r>
            <a:r>
              <a:rPr lang="en-IN" sz="2000" b="1" dirty="0" smtClean="0">
                <a:latin typeface="Times New Roman" panose="02020603050405020304" pitchFamily="18" charset="0"/>
                <a:cs typeface="Times New Roman" panose="02020603050405020304" pitchFamily="18" charset="0"/>
              </a:rPr>
              <a:t>uptake</a:t>
            </a:r>
            <a:r>
              <a:rPr lang="en-IN"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Moreover, </a:t>
            </a:r>
            <a:r>
              <a:rPr lang="en-US" sz="2000" dirty="0" smtClean="0">
                <a:latin typeface="Times New Roman" panose="02020603050405020304" pitchFamily="18" charset="0"/>
                <a:cs typeface="Times New Roman" panose="02020603050405020304" pitchFamily="18" charset="0"/>
              </a:rPr>
              <a:t>these </a:t>
            </a:r>
            <a:r>
              <a:rPr lang="en-US" sz="2000" dirty="0">
                <a:latin typeface="Times New Roman" panose="02020603050405020304" pitchFamily="18" charset="0"/>
                <a:cs typeface="Times New Roman" panose="02020603050405020304" pitchFamily="18" charset="0"/>
              </a:rPr>
              <a:t>compounds are heat-resistant, remaining active even after cooking.</a:t>
            </a:r>
            <a:r>
              <a:rPr lang="en-IN" sz="2000" dirty="0" smtClean="0">
                <a:latin typeface="Times New Roman" panose="02020603050405020304" pitchFamily="18" charset="0"/>
                <a:cs typeface="Times New Roman" panose="02020603050405020304" pitchFamily="18" charset="0"/>
              </a:rPr>
              <a:t> </a:t>
            </a:r>
            <a:r>
              <a:rPr lang="en-IN" sz="2000" b="1" dirty="0">
                <a:latin typeface="Times New Roman" panose="02020603050405020304" pitchFamily="18" charset="0"/>
                <a:cs typeface="Times New Roman" panose="02020603050405020304" pitchFamily="18" charset="0"/>
              </a:rPr>
              <a:t>Hence, excessive millet consumption may not be suitable for individuals with </a:t>
            </a:r>
            <a:r>
              <a:rPr lang="en-IN" sz="2000" b="1" dirty="0" smtClean="0">
                <a:latin typeface="Times New Roman" panose="02020603050405020304" pitchFamily="18" charset="0"/>
                <a:cs typeface="Times New Roman" panose="02020603050405020304" pitchFamily="18" charset="0"/>
              </a:rPr>
              <a:t>hypothyroidism. </a:t>
            </a:r>
          </a:p>
          <a:p>
            <a:pPr marL="0" indent="0">
              <a:buNone/>
            </a:pPr>
            <a:r>
              <a:rPr lang="en-IN" sz="2000" dirty="0">
                <a:latin typeface="Times New Roman" panose="02020603050405020304" pitchFamily="18" charset="0"/>
                <a:cs typeface="Times New Roman" panose="02020603050405020304" pitchFamily="18" charset="0"/>
              </a:rPr>
              <a:t>However, processing techniques such as </a:t>
            </a:r>
            <a:r>
              <a:rPr lang="en-IN" sz="2000" b="1" dirty="0" smtClean="0">
                <a:latin typeface="Times New Roman" panose="02020603050405020304" pitchFamily="18" charset="0"/>
                <a:cs typeface="Times New Roman" panose="02020603050405020304" pitchFamily="18" charset="0"/>
              </a:rPr>
              <a:t>milling</a:t>
            </a:r>
            <a:r>
              <a:rPr lang="en-IN" sz="2000" dirty="0" smtClean="0">
                <a:latin typeface="Times New Roman" panose="02020603050405020304" pitchFamily="18" charset="0"/>
                <a:cs typeface="Times New Roman" panose="02020603050405020304" pitchFamily="18" charset="0"/>
              </a:rPr>
              <a:t> (grinding </a:t>
            </a:r>
            <a:r>
              <a:rPr lang="en-IN" sz="2000" dirty="0">
                <a:latin typeface="Times New Roman" panose="02020603050405020304" pitchFamily="18" charset="0"/>
                <a:cs typeface="Times New Roman" panose="02020603050405020304" pitchFamily="18" charset="0"/>
              </a:rPr>
              <a:t>grains into </a:t>
            </a:r>
            <a:r>
              <a:rPr lang="en-IN" sz="2000" dirty="0" smtClean="0">
                <a:latin typeface="Times New Roman" panose="02020603050405020304" pitchFamily="18" charset="0"/>
                <a:cs typeface="Times New Roman" panose="02020603050405020304" pitchFamily="18" charset="0"/>
              </a:rPr>
              <a:t>flour</a:t>
            </a:r>
            <a:r>
              <a:rPr lang="en-IN" sz="2000" dirty="0" smtClean="0"/>
              <a:t>)</a:t>
            </a:r>
            <a:r>
              <a:rPr lang="en-IN" sz="2000" dirty="0" smtClean="0">
                <a:latin typeface="Times New Roman" panose="02020603050405020304" pitchFamily="18" charset="0"/>
                <a:cs typeface="Times New Roman" panose="02020603050405020304" pitchFamily="18" charset="0"/>
              </a:rPr>
              <a:t>, </a:t>
            </a:r>
            <a:r>
              <a:rPr lang="en-IN" sz="2000" b="1" dirty="0" smtClean="0">
                <a:latin typeface="Times New Roman" panose="02020603050405020304" pitchFamily="18" charset="0"/>
                <a:cs typeface="Times New Roman" panose="02020603050405020304" pitchFamily="18" charset="0"/>
              </a:rPr>
              <a:t>decortication</a:t>
            </a:r>
            <a:r>
              <a:rPr lang="en-IN" sz="2000" dirty="0" smtClean="0">
                <a:latin typeface="Times New Roman" panose="02020603050405020304" pitchFamily="18" charset="0"/>
                <a:cs typeface="Times New Roman" panose="02020603050405020304" pitchFamily="18" charset="0"/>
              </a:rPr>
              <a:t> (</a:t>
            </a:r>
            <a:r>
              <a:rPr lang="en-US" sz="2000" i="1" dirty="0" smtClean="0">
                <a:latin typeface="Times New Roman" panose="02020603050405020304" pitchFamily="18" charset="0"/>
                <a:cs typeface="Times New Roman" panose="02020603050405020304" pitchFamily="18" charset="0"/>
              </a:rPr>
              <a:t>Removing </a:t>
            </a:r>
            <a:r>
              <a:rPr lang="en-US" sz="2000" i="1" dirty="0">
                <a:latin typeface="Times New Roman" panose="02020603050405020304" pitchFamily="18" charset="0"/>
                <a:cs typeface="Times New Roman" panose="02020603050405020304" pitchFamily="18" charset="0"/>
              </a:rPr>
              <a:t>outer seed </a:t>
            </a:r>
            <a:r>
              <a:rPr lang="en-US" sz="2000" i="1" dirty="0" smtClean="0">
                <a:latin typeface="Times New Roman" panose="02020603050405020304" pitchFamily="18" charset="0"/>
                <a:cs typeface="Times New Roman" panose="02020603050405020304" pitchFamily="18" charset="0"/>
              </a:rPr>
              <a:t>coat)</a:t>
            </a:r>
            <a:r>
              <a:rPr lang="en-IN" sz="2000" dirty="0" smtClean="0">
                <a:latin typeface="Times New Roman" panose="02020603050405020304" pitchFamily="18" charset="0"/>
                <a:cs typeface="Times New Roman" panose="02020603050405020304" pitchFamily="18" charset="0"/>
              </a:rPr>
              <a:t>, </a:t>
            </a:r>
            <a:r>
              <a:rPr lang="en-IN" sz="2000" b="1" dirty="0">
                <a:latin typeface="Times New Roman" panose="02020603050405020304" pitchFamily="18" charset="0"/>
                <a:cs typeface="Times New Roman" panose="02020603050405020304" pitchFamily="18" charset="0"/>
              </a:rPr>
              <a:t>soaking, germination, fermentation, boiling</a:t>
            </a:r>
            <a:r>
              <a:rPr lang="en-IN" sz="2000" dirty="0">
                <a:latin typeface="Times New Roman" panose="02020603050405020304" pitchFamily="18" charset="0"/>
                <a:cs typeface="Times New Roman" panose="02020603050405020304" pitchFamily="18" charset="0"/>
              </a:rPr>
              <a:t>, and roasting significantly reduce these </a:t>
            </a:r>
            <a:r>
              <a:rPr lang="en-IN" sz="2000" dirty="0" err="1">
                <a:latin typeface="Times New Roman" panose="02020603050405020304" pitchFamily="18" charset="0"/>
                <a:cs typeface="Times New Roman" panose="02020603050405020304" pitchFamily="18" charset="0"/>
              </a:rPr>
              <a:t>antinutrients</a:t>
            </a:r>
            <a:r>
              <a:rPr lang="en-IN" sz="2000" dirty="0">
                <a:latin typeface="Times New Roman" panose="02020603050405020304" pitchFamily="18" charset="0"/>
                <a:cs typeface="Times New Roman" panose="02020603050405020304" pitchFamily="18" charset="0"/>
              </a:rPr>
              <a:t> and enhance bioavailability of essential </a:t>
            </a:r>
            <a:r>
              <a:rPr lang="en-IN" sz="2000" dirty="0" smtClean="0">
                <a:latin typeface="Times New Roman" panose="02020603050405020304" pitchFamily="18" charset="0"/>
                <a:cs typeface="Times New Roman" panose="02020603050405020304" pitchFamily="18" charset="0"/>
              </a:rPr>
              <a:t>minerals.</a:t>
            </a:r>
          </a:p>
          <a:p>
            <a:r>
              <a:rPr lang="en-IN" sz="2000" b="1" u="sng" dirty="0" smtClean="0">
                <a:latin typeface="Times New Roman" panose="02020603050405020304" pitchFamily="18" charset="0"/>
                <a:cs typeface="Times New Roman" panose="02020603050405020304" pitchFamily="18" charset="0"/>
              </a:rPr>
              <a:t>Seasonal Suitability:</a:t>
            </a:r>
            <a:r>
              <a:rPr lang="en-IN" sz="2000" b="1" dirty="0" smtClean="0"/>
              <a:t>. </a:t>
            </a:r>
            <a:r>
              <a:rPr lang="en-IN" sz="2000" dirty="0" smtClean="0">
                <a:latin typeface="Times New Roman" panose="02020603050405020304" pitchFamily="18" charset="0"/>
                <a:cs typeface="Times New Roman" panose="02020603050405020304" pitchFamily="18" charset="0"/>
              </a:rPr>
              <a:t>‘</a:t>
            </a:r>
            <a:r>
              <a:rPr lang="en-IN" sz="2000" dirty="0" err="1" smtClean="0">
                <a:latin typeface="Times New Roman" panose="02020603050405020304" pitchFamily="18" charset="0"/>
                <a:cs typeface="Times New Roman" panose="02020603050405020304" pitchFamily="18" charset="0"/>
              </a:rPr>
              <a:t>Bajra</a:t>
            </a:r>
            <a:r>
              <a:rPr lang="en-IN" sz="2000" dirty="0" smtClean="0">
                <a:latin typeface="Times New Roman" panose="02020603050405020304" pitchFamily="18" charset="0"/>
                <a:cs typeface="Times New Roman" panose="02020603050405020304" pitchFamily="18" charset="0"/>
              </a:rPr>
              <a:t> </a:t>
            </a:r>
            <a:r>
              <a:rPr lang="en-IN" sz="2000" dirty="0">
                <a:latin typeface="Times New Roman" panose="02020603050405020304" pitchFamily="18" charset="0"/>
                <a:cs typeface="Times New Roman" panose="02020603050405020304" pitchFamily="18" charset="0"/>
              </a:rPr>
              <a:t>and </a:t>
            </a:r>
            <a:r>
              <a:rPr lang="en-IN" sz="2000" dirty="0" err="1">
                <a:latin typeface="Times New Roman" panose="02020603050405020304" pitchFamily="18" charset="0"/>
                <a:cs typeface="Times New Roman" panose="02020603050405020304" pitchFamily="18" charset="0"/>
              </a:rPr>
              <a:t>jowar</a:t>
            </a:r>
            <a:r>
              <a:rPr lang="en-IN" sz="2000" dirty="0">
                <a:latin typeface="Times New Roman" panose="02020603050405020304" pitchFamily="18" charset="0"/>
                <a:cs typeface="Times New Roman" panose="02020603050405020304" pitchFamily="18" charset="0"/>
              </a:rPr>
              <a:t> are often recommended for winter diets because they provide warmth and sustained energy release, which is especially beneficial in colder climates</a:t>
            </a:r>
            <a:r>
              <a:rPr lang="en-IN" sz="2000" dirty="0" smtClean="0">
                <a:latin typeface="Times New Roman" panose="02020603050405020304" pitchFamily="18" charset="0"/>
                <a:cs typeface="Times New Roman" panose="02020603050405020304" pitchFamily="18" charset="0"/>
              </a:rPr>
              <a:t>.’ </a:t>
            </a:r>
            <a:r>
              <a:rPr lang="en-IN" sz="2000" dirty="0">
                <a:latin typeface="Times New Roman" panose="02020603050405020304" pitchFamily="18" charset="0"/>
                <a:cs typeface="Times New Roman" panose="02020603050405020304" pitchFamily="18" charset="0"/>
              </a:rPr>
              <a:t>- (ICMR-NIN, 2022</a:t>
            </a:r>
            <a:r>
              <a:rPr lang="en-IN" sz="2000" dirty="0" smtClean="0">
                <a:latin typeface="Times New Roman" panose="02020603050405020304" pitchFamily="18" charset="0"/>
                <a:cs typeface="Times New Roman" panose="02020603050405020304" pitchFamily="18" charset="0"/>
              </a:rPr>
              <a:t>). </a:t>
            </a:r>
            <a:r>
              <a:rPr lang="en-IN" sz="2000" dirty="0">
                <a:latin typeface="Times New Roman" panose="02020603050405020304" pitchFamily="18" charset="0"/>
                <a:cs typeface="Times New Roman" panose="02020603050405020304" pitchFamily="18" charset="0"/>
              </a:rPr>
              <a:t>Millets such as </a:t>
            </a:r>
            <a:r>
              <a:rPr lang="en-IN" sz="2000" b="1" dirty="0" err="1">
                <a:latin typeface="Times New Roman" panose="02020603050405020304" pitchFamily="18" charset="0"/>
                <a:cs typeface="Times New Roman" panose="02020603050405020304" pitchFamily="18" charset="0"/>
              </a:rPr>
              <a:t>ragi</a:t>
            </a:r>
            <a:r>
              <a:rPr lang="en-IN" sz="2000" b="1" dirty="0">
                <a:latin typeface="Times New Roman" panose="02020603050405020304" pitchFamily="18" charset="0"/>
                <a:cs typeface="Times New Roman" panose="02020603050405020304" pitchFamily="18" charset="0"/>
              </a:rPr>
              <a:t> (finger millet) </a:t>
            </a:r>
            <a:r>
              <a:rPr lang="en-IN" sz="2000" dirty="0">
                <a:latin typeface="Times New Roman" panose="02020603050405020304" pitchFamily="18" charset="0"/>
                <a:cs typeface="Times New Roman" panose="02020603050405020304" pitchFamily="18" charset="0"/>
              </a:rPr>
              <a:t>and </a:t>
            </a:r>
            <a:r>
              <a:rPr lang="en-IN" sz="2000" b="1" dirty="0">
                <a:latin typeface="Times New Roman" panose="02020603050405020304" pitchFamily="18" charset="0"/>
                <a:cs typeface="Times New Roman" panose="02020603050405020304" pitchFamily="18" charset="0"/>
              </a:rPr>
              <a:t>foxtail millet </a:t>
            </a:r>
            <a:r>
              <a:rPr lang="en-IN" sz="2000" dirty="0">
                <a:latin typeface="Times New Roman" panose="02020603050405020304" pitchFamily="18" charset="0"/>
                <a:cs typeface="Times New Roman" panose="02020603050405020304" pitchFamily="18" charset="0"/>
              </a:rPr>
              <a:t>are traditionally consumed during the </a:t>
            </a:r>
            <a:r>
              <a:rPr lang="en-IN" sz="2000" b="1" dirty="0">
                <a:latin typeface="Times New Roman" panose="02020603050405020304" pitchFamily="18" charset="0"/>
                <a:cs typeface="Times New Roman" panose="02020603050405020304" pitchFamily="18" charset="0"/>
              </a:rPr>
              <a:t>summer months</a:t>
            </a:r>
            <a:r>
              <a:rPr lang="en-IN" sz="2000" dirty="0">
                <a:latin typeface="Times New Roman" panose="02020603050405020304" pitchFamily="18" charset="0"/>
                <a:cs typeface="Times New Roman" panose="02020603050405020304" pitchFamily="18" charset="0"/>
              </a:rPr>
              <a:t> as they are considered </a:t>
            </a:r>
            <a:r>
              <a:rPr lang="en-IN" sz="2000" b="1" dirty="0">
                <a:latin typeface="Times New Roman" panose="02020603050405020304" pitchFamily="18" charset="0"/>
                <a:cs typeface="Times New Roman" panose="02020603050405020304" pitchFamily="18" charset="0"/>
              </a:rPr>
              <a:t>cooling </a:t>
            </a:r>
            <a:r>
              <a:rPr lang="en-IN" sz="2000" dirty="0">
                <a:latin typeface="Times New Roman" panose="02020603050405020304" pitchFamily="18" charset="0"/>
                <a:cs typeface="Times New Roman" panose="02020603050405020304" pitchFamily="18" charset="0"/>
              </a:rPr>
              <a:t>and easy to </a:t>
            </a:r>
            <a:r>
              <a:rPr lang="en-IN" sz="2000" dirty="0" smtClean="0">
                <a:latin typeface="Times New Roman" panose="02020603050405020304" pitchFamily="18" charset="0"/>
                <a:cs typeface="Times New Roman" panose="02020603050405020304" pitchFamily="18" charset="0"/>
              </a:rPr>
              <a:t>digest, especially </a:t>
            </a:r>
            <a:r>
              <a:rPr lang="en-IN" sz="2000" dirty="0">
                <a:latin typeface="Times New Roman" panose="02020603050405020304" pitchFamily="18" charset="0"/>
                <a:cs typeface="Times New Roman" panose="02020603050405020304" pitchFamily="18" charset="0"/>
              </a:rPr>
              <a:t>when prepared as porridge or </a:t>
            </a:r>
            <a:r>
              <a:rPr lang="en-IN" sz="2000" dirty="0" err="1" smtClean="0">
                <a:latin typeface="Times New Roman" panose="02020603050405020304" pitchFamily="18" charset="0"/>
                <a:cs typeface="Times New Roman" panose="02020603050405020304" pitchFamily="18" charset="0"/>
              </a:rPr>
              <a:t>upma</a:t>
            </a:r>
            <a:r>
              <a:rPr lang="en-IN" sz="2000" dirty="0" smtClean="0">
                <a:latin typeface="Times New Roman" panose="02020603050405020304" pitchFamily="18" charset="0"/>
                <a:cs typeface="Times New Roman" panose="02020603050405020304" pitchFamily="18" charset="0"/>
              </a:rPr>
              <a:t>.</a:t>
            </a:r>
          </a:p>
          <a:p>
            <a:r>
              <a:rPr lang="en-IN" sz="2000" b="1" u="sng" dirty="0">
                <a:latin typeface="Times New Roman" panose="02020603050405020304" pitchFamily="18" charset="0"/>
                <a:cs typeface="Times New Roman" panose="02020603050405020304" pitchFamily="18" charset="0"/>
              </a:rPr>
              <a:t>Processing </a:t>
            </a:r>
            <a:r>
              <a:rPr lang="en-IN" sz="2000" b="1" u="sng" dirty="0" smtClean="0">
                <a:latin typeface="Times New Roman" panose="02020603050405020304" pitchFamily="18" charset="0"/>
                <a:cs typeface="Times New Roman" panose="02020603050405020304" pitchFamily="18" charset="0"/>
              </a:rPr>
              <a:t>Challenges:</a:t>
            </a:r>
            <a:r>
              <a:rPr lang="en-IN" sz="2000" b="1"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Processing millets is complex and </a:t>
            </a:r>
            <a:r>
              <a:rPr lang="en-US" sz="2000" b="1" dirty="0">
                <a:latin typeface="Times New Roman" panose="02020603050405020304" pitchFamily="18" charset="0"/>
                <a:cs typeface="Times New Roman" panose="02020603050405020304" pitchFamily="18" charset="0"/>
              </a:rPr>
              <a:t>labor-intensive</a:t>
            </a:r>
            <a:r>
              <a:rPr lang="en-US" sz="2000" dirty="0">
                <a:latin typeface="Times New Roman" panose="02020603050405020304" pitchFamily="18" charset="0"/>
                <a:cs typeface="Times New Roman" panose="02020603050405020304" pitchFamily="18" charset="0"/>
              </a:rPr>
              <a:t> due to their grain structure and limited mechanization. These challenges raise costs, reduce product variety, and constrain millet consumption, particularly in urban and low-income settings</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Poor infrastructure, inconsistent quality, and limited market presence make them less accessible and underutilized</a:t>
            </a:r>
            <a:r>
              <a:rPr lang="en-US" sz="2000" dirty="0"/>
              <a:t>.</a:t>
            </a:r>
            <a:endParaRPr lang="en-IN" sz="2000" u="sng" dirty="0">
              <a:latin typeface="Times New Roman" panose="02020603050405020304" pitchFamily="18" charset="0"/>
              <a:cs typeface="Times New Roman" panose="02020603050405020304" pitchFamily="18" charset="0"/>
            </a:endParaRPr>
          </a:p>
          <a:p>
            <a:pPr marL="0" indent="0">
              <a:buNone/>
            </a:pPr>
            <a:endParaRPr lang="en-IN" sz="2000" dirty="0">
              <a:latin typeface="Times New Roman" panose="02020603050405020304" pitchFamily="18" charset="0"/>
              <a:cs typeface="Times New Roman" panose="02020603050405020304" pitchFamily="18" charset="0"/>
            </a:endParaRPr>
          </a:p>
          <a:p>
            <a:pPr marL="0" indent="0">
              <a:buNone/>
            </a:pPr>
            <a:endParaRPr lang="en-IN" sz="2000" b="1" u="sng" dirty="0">
              <a:latin typeface="Times New Roman" panose="02020603050405020304" pitchFamily="18" charset="0"/>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fld id="{26AD20E6-394B-4DF0-96A5-9647FF39C943}" type="slidenum">
              <a:rPr lang="en-IN" smtClean="0"/>
              <a:t>5</a:t>
            </a:fld>
            <a:endParaRPr lang="en-IN"/>
          </a:p>
        </p:txBody>
      </p:sp>
      <p:pic>
        <p:nvPicPr>
          <p:cNvPr id="6" name="Picture 5"/>
          <p:cNvPicPr>
            <a:picLocks noChangeAspect="1"/>
          </p:cNvPicPr>
          <p:nvPr/>
        </p:nvPicPr>
        <p:blipFill>
          <a:blip r:embed="rId2"/>
          <a:stretch>
            <a:fillRect/>
          </a:stretch>
        </p:blipFill>
        <p:spPr>
          <a:xfrm>
            <a:off x="211294" y="52050"/>
            <a:ext cx="1708041" cy="804292"/>
          </a:xfrm>
          <a:prstGeom prst="rect">
            <a:avLst/>
          </a:prstGeom>
        </p:spPr>
      </p:pic>
    </p:spTree>
    <p:extLst>
      <p:ext uri="{BB962C8B-B14F-4D97-AF65-F5344CB8AC3E}">
        <p14:creationId xmlns:p14="http://schemas.microsoft.com/office/powerpoint/2010/main" val="13751926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12907"/>
          </a:xfrm>
        </p:spPr>
        <p:txBody>
          <a:bodyPr>
            <a:noAutofit/>
          </a:bodyPr>
          <a:lstStyle/>
          <a:p>
            <a:r>
              <a:rPr lang="en-IN" sz="2800" b="1" dirty="0" smtClean="0">
                <a:latin typeface="Times New Roman" panose="02020603050405020304" pitchFamily="18" charset="0"/>
                <a:cs typeface="Times New Roman" panose="02020603050405020304" pitchFamily="18" charset="0"/>
              </a:rPr>
              <a:t>         Challenges </a:t>
            </a:r>
            <a:r>
              <a:rPr lang="en-IN" sz="2800" b="1" dirty="0">
                <a:latin typeface="Times New Roman" panose="02020603050405020304" pitchFamily="18" charset="0"/>
                <a:cs typeface="Times New Roman" panose="02020603050405020304" pitchFamily="18" charset="0"/>
              </a:rPr>
              <a:t>and Barriers in Millet Adoption and </a:t>
            </a:r>
            <a:r>
              <a:rPr lang="en-IN" sz="2800" b="1" dirty="0" smtClean="0">
                <a:latin typeface="Times New Roman" panose="02020603050405020304" pitchFamily="18" charset="0"/>
                <a:cs typeface="Times New Roman" panose="02020603050405020304" pitchFamily="18" charset="0"/>
              </a:rPr>
              <a:t>Consumption</a:t>
            </a:r>
            <a:endParaRPr lang="en-IN" sz="28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38200" y="978032"/>
            <a:ext cx="10515600" cy="5198931"/>
          </a:xfrm>
        </p:spPr>
        <p:txBody>
          <a:bodyPr/>
          <a:lstStyle/>
          <a:p>
            <a:pPr lvl="0"/>
            <a:r>
              <a:rPr lang="en-IN" sz="2000" b="1" i="1" dirty="0">
                <a:latin typeface="Times New Roman" panose="02020603050405020304" pitchFamily="18" charset="0"/>
                <a:cs typeface="Times New Roman" panose="02020603050405020304" pitchFamily="18" charset="0"/>
              </a:rPr>
              <a:t>Sensory Acceptance and Culinary </a:t>
            </a:r>
            <a:r>
              <a:rPr lang="en-IN" sz="2000" b="1" i="1" dirty="0" smtClean="0">
                <a:latin typeface="Times New Roman" panose="02020603050405020304" pitchFamily="18" charset="0"/>
                <a:cs typeface="Times New Roman" panose="02020603050405020304" pitchFamily="18" charset="0"/>
              </a:rPr>
              <a:t>Adaptability- </a:t>
            </a:r>
            <a:r>
              <a:rPr lang="en-IN" sz="1800" dirty="0" smtClean="0">
                <a:latin typeface="Times New Roman" panose="02020603050405020304" pitchFamily="18" charset="0"/>
                <a:cs typeface="Times New Roman" panose="02020603050405020304" pitchFamily="18" charset="0"/>
              </a:rPr>
              <a:t>Millets </a:t>
            </a:r>
            <a:r>
              <a:rPr lang="en-IN" sz="1800" dirty="0">
                <a:latin typeface="Times New Roman" panose="02020603050405020304" pitchFamily="18" charset="0"/>
                <a:cs typeface="Times New Roman" panose="02020603050405020304" pitchFamily="18" charset="0"/>
              </a:rPr>
              <a:t>possess a </a:t>
            </a:r>
            <a:r>
              <a:rPr lang="en-IN" sz="1800" b="1" dirty="0">
                <a:latin typeface="Times New Roman" panose="02020603050405020304" pitchFamily="18" charset="0"/>
                <a:cs typeface="Times New Roman" panose="02020603050405020304" pitchFamily="18" charset="0"/>
              </a:rPr>
              <a:t>naturally coarse texture and an earthy </a:t>
            </a:r>
            <a:r>
              <a:rPr lang="en-IN" sz="1800" b="1" dirty="0" err="1">
                <a:latin typeface="Times New Roman" panose="02020603050405020304" pitchFamily="18" charset="0"/>
                <a:cs typeface="Times New Roman" panose="02020603050405020304" pitchFamily="18" charset="0"/>
              </a:rPr>
              <a:t>flavor</a:t>
            </a:r>
            <a:r>
              <a:rPr lang="en-IN" sz="1800" dirty="0">
                <a:latin typeface="Times New Roman" panose="02020603050405020304" pitchFamily="18" charset="0"/>
                <a:cs typeface="Times New Roman" panose="02020603050405020304" pitchFamily="18" charset="0"/>
              </a:rPr>
              <a:t>, which differ significantly from the more refined taste of polished rice and </a:t>
            </a:r>
            <a:r>
              <a:rPr lang="en-IN" sz="1800" dirty="0" smtClean="0">
                <a:latin typeface="Times New Roman" panose="02020603050405020304" pitchFamily="18" charset="0"/>
                <a:cs typeface="Times New Roman" panose="02020603050405020304" pitchFamily="18" charset="0"/>
              </a:rPr>
              <a:t>wheat. </a:t>
            </a:r>
            <a:r>
              <a:rPr lang="en-IN" sz="1800" dirty="0">
                <a:latin typeface="Times New Roman" panose="02020603050405020304" pitchFamily="18" charset="0"/>
                <a:cs typeface="Times New Roman" panose="02020603050405020304" pitchFamily="18" charset="0"/>
              </a:rPr>
              <a:t>Encouraging the development of </a:t>
            </a:r>
            <a:r>
              <a:rPr lang="en-IN" sz="1800" b="1" dirty="0">
                <a:latin typeface="Times New Roman" panose="02020603050405020304" pitchFamily="18" charset="0"/>
                <a:cs typeface="Times New Roman" panose="02020603050405020304" pitchFamily="18" charset="0"/>
              </a:rPr>
              <a:t>millet-based ready-to-eat products </a:t>
            </a:r>
            <a:r>
              <a:rPr lang="en-IN" sz="1800" dirty="0">
                <a:latin typeface="Times New Roman" panose="02020603050405020304" pitchFamily="18" charset="0"/>
                <a:cs typeface="Times New Roman" panose="02020603050405020304" pitchFamily="18" charset="0"/>
              </a:rPr>
              <a:t>such as cookies, noodles, pasta, and </a:t>
            </a:r>
            <a:r>
              <a:rPr lang="en-IN" sz="1800" dirty="0" smtClean="0">
                <a:latin typeface="Times New Roman" panose="02020603050405020304" pitchFamily="18" charset="0"/>
                <a:cs typeface="Times New Roman" panose="02020603050405020304" pitchFamily="18" charset="0"/>
              </a:rPr>
              <a:t>porridge is </a:t>
            </a:r>
            <a:r>
              <a:rPr lang="en-IN" sz="1800" dirty="0">
                <a:latin typeface="Times New Roman" panose="02020603050405020304" pitchFamily="18" charset="0"/>
                <a:cs typeface="Times New Roman" panose="02020603050405020304" pitchFamily="18" charset="0"/>
              </a:rPr>
              <a:t>a strategic approach to enhance millet </a:t>
            </a:r>
            <a:r>
              <a:rPr lang="en-IN" sz="1800" dirty="0" smtClean="0">
                <a:latin typeface="Times New Roman" panose="02020603050405020304" pitchFamily="18" charset="0"/>
                <a:cs typeface="Times New Roman" panose="02020603050405020304" pitchFamily="18" charset="0"/>
              </a:rPr>
              <a:t>consumption.</a:t>
            </a:r>
          </a:p>
          <a:p>
            <a:r>
              <a:rPr lang="en-IN" sz="1800" b="1" i="1" dirty="0">
                <a:latin typeface="Times New Roman" panose="02020603050405020304" pitchFamily="18" charset="0"/>
                <a:cs typeface="Times New Roman" panose="02020603050405020304" pitchFamily="18" charset="0"/>
              </a:rPr>
              <a:t> Limited Shelf </a:t>
            </a:r>
            <a:r>
              <a:rPr lang="en-IN" sz="1800" b="1" i="1" dirty="0" smtClean="0">
                <a:latin typeface="Times New Roman" panose="02020603050405020304" pitchFamily="18" charset="0"/>
                <a:cs typeface="Times New Roman" panose="02020603050405020304" pitchFamily="18" charset="0"/>
              </a:rPr>
              <a:t>Life: </a:t>
            </a:r>
            <a:r>
              <a:rPr lang="en-IN" sz="1800" dirty="0">
                <a:latin typeface="Times New Roman" panose="02020603050405020304" pitchFamily="18" charset="0"/>
                <a:cs typeface="Times New Roman" panose="02020603050405020304" pitchFamily="18" charset="0"/>
              </a:rPr>
              <a:t>One such challenge is the limited shelf life of varieties like </a:t>
            </a:r>
            <a:r>
              <a:rPr lang="en-IN" sz="1800" b="1" dirty="0" err="1">
                <a:latin typeface="Times New Roman" panose="02020603050405020304" pitchFamily="18" charset="0"/>
                <a:cs typeface="Times New Roman" panose="02020603050405020304" pitchFamily="18" charset="0"/>
              </a:rPr>
              <a:t>jowar</a:t>
            </a:r>
            <a:r>
              <a:rPr lang="en-IN" sz="1800" b="1" dirty="0">
                <a:latin typeface="Times New Roman" panose="02020603050405020304" pitchFamily="18" charset="0"/>
                <a:cs typeface="Times New Roman" panose="02020603050405020304" pitchFamily="18" charset="0"/>
              </a:rPr>
              <a:t> and </a:t>
            </a:r>
            <a:r>
              <a:rPr lang="en-IN" sz="1800" b="1" dirty="0" err="1">
                <a:latin typeface="Times New Roman" panose="02020603050405020304" pitchFamily="18" charset="0"/>
                <a:cs typeface="Times New Roman" panose="02020603050405020304" pitchFamily="18" charset="0"/>
              </a:rPr>
              <a:t>bajra</a:t>
            </a:r>
            <a:r>
              <a:rPr lang="en-IN" sz="1800" b="1" dirty="0">
                <a:latin typeface="Times New Roman" panose="02020603050405020304" pitchFamily="18" charset="0"/>
                <a:cs typeface="Times New Roman" panose="02020603050405020304" pitchFamily="18" charset="0"/>
              </a:rPr>
              <a:t>,</a:t>
            </a:r>
            <a:r>
              <a:rPr lang="en-IN" sz="1800" dirty="0">
                <a:latin typeface="Times New Roman" panose="02020603050405020304" pitchFamily="18" charset="0"/>
                <a:cs typeface="Times New Roman" panose="02020603050405020304" pitchFamily="18" charset="0"/>
              </a:rPr>
              <a:t> which have high lipid content and are prone to </a:t>
            </a:r>
            <a:r>
              <a:rPr lang="en-IN" sz="1800" b="1" dirty="0">
                <a:latin typeface="Times New Roman" panose="02020603050405020304" pitchFamily="18" charset="0"/>
                <a:cs typeface="Times New Roman" panose="02020603050405020304" pitchFamily="18" charset="0"/>
              </a:rPr>
              <a:t>rancidity during storage </a:t>
            </a:r>
            <a:r>
              <a:rPr lang="en-IN" sz="1800" dirty="0">
                <a:latin typeface="Times New Roman" panose="02020603050405020304" pitchFamily="18" charset="0"/>
                <a:cs typeface="Times New Roman" panose="02020603050405020304" pitchFamily="18" charset="0"/>
              </a:rPr>
              <a:t>(ICRISAT, 2021). This makes it difficult to store, transport, and integrate millets </a:t>
            </a:r>
            <a:r>
              <a:rPr lang="en-IN" sz="1800" dirty="0" smtClean="0">
                <a:latin typeface="Times New Roman" panose="02020603050405020304" pitchFamily="18" charset="0"/>
                <a:cs typeface="Times New Roman" panose="02020603050405020304" pitchFamily="18" charset="0"/>
              </a:rPr>
              <a:t>into </a:t>
            </a:r>
            <a:r>
              <a:rPr lang="en-IN" sz="1800" dirty="0">
                <a:latin typeface="Times New Roman" panose="02020603050405020304" pitchFamily="18" charset="0"/>
                <a:cs typeface="Times New Roman" panose="02020603050405020304" pitchFamily="18" charset="0"/>
              </a:rPr>
              <a:t>the Public Distribution System (PDS). To address this, it is crucial to invest in </a:t>
            </a:r>
            <a:r>
              <a:rPr lang="en-IN" sz="1800" b="1" dirty="0">
                <a:latin typeface="Times New Roman" panose="02020603050405020304" pitchFamily="18" charset="0"/>
                <a:cs typeface="Times New Roman" panose="02020603050405020304" pitchFamily="18" charset="0"/>
              </a:rPr>
              <a:t>cold chain logistics </a:t>
            </a:r>
            <a:r>
              <a:rPr lang="en-IN" sz="1800" dirty="0">
                <a:latin typeface="Times New Roman" panose="02020603050405020304" pitchFamily="18" charset="0"/>
                <a:cs typeface="Times New Roman" panose="02020603050405020304" pitchFamily="18" charset="0"/>
              </a:rPr>
              <a:t>and develop </a:t>
            </a:r>
            <a:r>
              <a:rPr lang="en-IN" sz="1800" b="1" dirty="0">
                <a:latin typeface="Times New Roman" panose="02020603050405020304" pitchFamily="18" charset="0"/>
                <a:cs typeface="Times New Roman" panose="02020603050405020304" pitchFamily="18" charset="0"/>
              </a:rPr>
              <a:t>airtight, moisture-resistant </a:t>
            </a:r>
            <a:r>
              <a:rPr lang="en-IN" sz="1800" b="1" dirty="0" smtClean="0">
                <a:latin typeface="Times New Roman" panose="02020603050405020304" pitchFamily="18" charset="0"/>
                <a:cs typeface="Times New Roman" panose="02020603050405020304" pitchFamily="18" charset="0"/>
              </a:rPr>
              <a:t>packaging.</a:t>
            </a:r>
            <a:endParaRPr lang="en-IN" sz="1800" b="1" i="1" dirty="0">
              <a:latin typeface="Times New Roman" panose="02020603050405020304" pitchFamily="18" charset="0"/>
              <a:cs typeface="Times New Roman" panose="02020603050405020304" pitchFamily="18" charset="0"/>
            </a:endParaRPr>
          </a:p>
          <a:p>
            <a:r>
              <a:rPr lang="en-IN" sz="1800" b="1" i="1" dirty="0">
                <a:latin typeface="Times New Roman" panose="02020603050405020304" pitchFamily="18" charset="0"/>
                <a:cs typeface="Times New Roman" panose="02020603050405020304" pitchFamily="18" charset="0"/>
              </a:rPr>
              <a:t>Low Agricultural </a:t>
            </a:r>
            <a:r>
              <a:rPr lang="en-IN" sz="1800" b="1" i="1" dirty="0" smtClean="0">
                <a:latin typeface="Times New Roman" panose="02020603050405020304" pitchFamily="18" charset="0"/>
                <a:cs typeface="Times New Roman" panose="02020603050405020304" pitchFamily="18" charset="0"/>
              </a:rPr>
              <a:t>Yields: </a:t>
            </a:r>
            <a:r>
              <a:rPr lang="en-US" sz="1800" dirty="0">
                <a:latin typeface="Times New Roman" panose="02020603050405020304" pitchFamily="18" charset="0"/>
                <a:cs typeface="Times New Roman" panose="02020603050405020304" pitchFamily="18" charset="0"/>
              </a:rPr>
              <a:t>Yields are lower than rice/wheat, discouraging farmers. Promote R&amp;D for high-yielding millet varieties and support farmers through MSP, </a:t>
            </a:r>
            <a:r>
              <a:rPr lang="en-US" sz="1800" dirty="0" smtClean="0">
                <a:latin typeface="Times New Roman" panose="02020603050405020304" pitchFamily="18" charset="0"/>
                <a:cs typeface="Times New Roman" panose="02020603050405020304" pitchFamily="18" charset="0"/>
              </a:rPr>
              <a:t>subsidies.</a:t>
            </a:r>
          </a:p>
          <a:p>
            <a:pPr lvl="0"/>
            <a:r>
              <a:rPr lang="en-IN" sz="1800" b="1" i="1" dirty="0">
                <a:latin typeface="Times New Roman" panose="02020603050405020304" pitchFamily="18" charset="0"/>
                <a:cs typeface="Times New Roman" panose="02020603050405020304" pitchFamily="18" charset="0"/>
              </a:rPr>
              <a:t>Inadequate Processing Infrastructure in Rural </a:t>
            </a:r>
            <a:r>
              <a:rPr lang="en-IN" sz="1800" b="1" i="1" dirty="0" smtClean="0">
                <a:latin typeface="Times New Roman" panose="02020603050405020304" pitchFamily="18" charset="0"/>
                <a:cs typeface="Times New Roman" panose="02020603050405020304" pitchFamily="18" charset="0"/>
              </a:rPr>
              <a:t>Areas:  </a:t>
            </a:r>
            <a:r>
              <a:rPr lang="en-US" sz="1800" dirty="0">
                <a:latin typeface="Times New Roman" panose="02020603050405020304" pitchFamily="18" charset="0"/>
                <a:cs typeface="Times New Roman" panose="02020603050405020304" pitchFamily="18" charset="0"/>
              </a:rPr>
              <a:t>Lack of rural processing units leads to manual labor and inefficiency</a:t>
            </a:r>
            <a:r>
              <a:rPr lang="en-US" sz="1800" dirty="0" smtClean="0">
                <a:latin typeface="Times New Roman" panose="02020603050405020304" pitchFamily="18" charset="0"/>
                <a:cs typeface="Times New Roman" panose="02020603050405020304" pitchFamily="18" charset="0"/>
              </a:rPr>
              <a:t>. Setting </a:t>
            </a:r>
            <a:r>
              <a:rPr lang="en-US" sz="1800" dirty="0">
                <a:latin typeface="Times New Roman" panose="02020603050405020304" pitchFamily="18" charset="0"/>
                <a:cs typeface="Times New Roman" panose="02020603050405020304" pitchFamily="18" charset="0"/>
              </a:rPr>
              <a:t>up decentralized units, train </a:t>
            </a:r>
            <a:r>
              <a:rPr lang="en-US" sz="1800" dirty="0" smtClean="0">
                <a:latin typeface="Times New Roman" panose="02020603050405020304" pitchFamily="18" charset="0"/>
                <a:cs typeface="Times New Roman" panose="02020603050405020304" pitchFamily="18" charset="0"/>
              </a:rPr>
              <a:t>SHGs/FPOs </a:t>
            </a:r>
            <a:r>
              <a:rPr lang="en-US" sz="1800" dirty="0">
                <a:latin typeface="Times New Roman" panose="02020603050405020304" pitchFamily="18" charset="0"/>
                <a:cs typeface="Times New Roman" panose="02020603050405020304" pitchFamily="18" charset="0"/>
              </a:rPr>
              <a:t>for value addition, and boost rural processing capacity</a:t>
            </a:r>
            <a:r>
              <a:rPr lang="en-US" sz="1800" dirty="0" smtClean="0">
                <a:latin typeface="Times New Roman" panose="02020603050405020304" pitchFamily="18" charset="0"/>
                <a:cs typeface="Times New Roman" panose="02020603050405020304" pitchFamily="18" charset="0"/>
              </a:rPr>
              <a:t>.</a:t>
            </a:r>
          </a:p>
          <a:p>
            <a:r>
              <a:rPr lang="en-IN" sz="1800" b="1" i="1" dirty="0">
                <a:latin typeface="Times New Roman" panose="02020603050405020304" pitchFamily="18" charset="0"/>
                <a:cs typeface="Times New Roman" panose="02020603050405020304" pitchFamily="18" charset="0"/>
              </a:rPr>
              <a:t>Policy Legacy and Procurement </a:t>
            </a:r>
            <a:r>
              <a:rPr lang="en-IN" sz="1800" b="1" i="1" dirty="0" smtClean="0">
                <a:latin typeface="Times New Roman" panose="02020603050405020304" pitchFamily="18" charset="0"/>
                <a:cs typeface="Times New Roman" panose="02020603050405020304" pitchFamily="18" charset="0"/>
              </a:rPr>
              <a:t>Bias: </a:t>
            </a:r>
            <a:r>
              <a:rPr lang="en-US" sz="1800" dirty="0">
                <a:latin typeface="Times New Roman" panose="02020603050405020304" pitchFamily="18" charset="0"/>
                <a:cs typeface="Times New Roman" panose="02020603050405020304" pitchFamily="18" charset="0"/>
              </a:rPr>
              <a:t>Green Revolution-era policies favor </a:t>
            </a:r>
            <a:r>
              <a:rPr lang="en-US" sz="1800" dirty="0" smtClean="0">
                <a:latin typeface="Times New Roman" panose="02020603050405020304" pitchFamily="18" charset="0"/>
                <a:cs typeface="Times New Roman" panose="02020603050405020304" pitchFamily="18" charset="0"/>
              </a:rPr>
              <a:t>rice and wheat</a:t>
            </a:r>
            <a:r>
              <a:rPr lang="en-US" sz="1800" dirty="0">
                <a:latin typeface="Times New Roman" panose="02020603050405020304" pitchFamily="18" charset="0"/>
                <a:cs typeface="Times New Roman" panose="02020603050405020304" pitchFamily="18" charset="0"/>
              </a:rPr>
              <a:t>, marginalizing millets in procurement</a:t>
            </a:r>
            <a:r>
              <a:rPr lang="en-US" sz="1800" dirty="0" smtClean="0">
                <a:latin typeface="Times New Roman" panose="02020603050405020304" pitchFamily="18" charset="0"/>
                <a:cs typeface="Times New Roman" panose="02020603050405020304" pitchFamily="18" charset="0"/>
              </a:rPr>
              <a:t>. </a:t>
            </a:r>
            <a:r>
              <a:rPr lang="en-IN" sz="1800" dirty="0">
                <a:latin typeface="Times New Roman" panose="02020603050405020304" pitchFamily="18" charset="0"/>
                <a:cs typeface="Times New Roman" panose="02020603050405020304" pitchFamily="18" charset="0"/>
              </a:rPr>
              <a:t>Reforming public procurement policies to include millets under the PDS and ensuring consistent MSP coverage would be essential. </a:t>
            </a:r>
            <a:r>
              <a:rPr lang="en-IN" sz="1800" dirty="0" smtClean="0">
                <a:latin typeface="Times New Roman" panose="02020603050405020304" pitchFamily="18" charset="0"/>
                <a:cs typeface="Times New Roman" panose="02020603050405020304" pitchFamily="18" charset="0"/>
              </a:rPr>
              <a:t>Reframing </a:t>
            </a:r>
            <a:r>
              <a:rPr lang="en-IN" sz="1800" dirty="0">
                <a:latin typeface="Times New Roman" panose="02020603050405020304" pitchFamily="18" charset="0"/>
                <a:cs typeface="Times New Roman" panose="02020603050405020304" pitchFamily="18" charset="0"/>
              </a:rPr>
              <a:t>policies around </a:t>
            </a:r>
            <a:r>
              <a:rPr lang="en-IN" sz="1800" b="1" dirty="0">
                <a:latin typeface="Times New Roman" panose="02020603050405020304" pitchFamily="18" charset="0"/>
                <a:cs typeface="Times New Roman" panose="02020603050405020304" pitchFamily="18" charset="0"/>
              </a:rPr>
              <a:t>nutrition-sensitive agriculture</a:t>
            </a:r>
            <a:r>
              <a:rPr lang="en-IN" sz="1800" b="1" dirty="0" smtClean="0">
                <a:latin typeface="Times New Roman" panose="02020603050405020304" pitchFamily="18" charset="0"/>
                <a:cs typeface="Times New Roman" panose="02020603050405020304" pitchFamily="18" charset="0"/>
              </a:rPr>
              <a:t>.</a:t>
            </a:r>
          </a:p>
          <a:p>
            <a:r>
              <a:rPr lang="en-US" sz="1800" b="1" i="1" dirty="0" smtClean="0">
                <a:latin typeface="Times New Roman" panose="02020603050405020304" pitchFamily="18" charset="0"/>
                <a:cs typeface="Times New Roman" panose="02020603050405020304" pitchFamily="18" charset="0"/>
              </a:rPr>
              <a:t>Lack of awareness- </a:t>
            </a:r>
            <a:r>
              <a:rPr lang="en-US" sz="1800" dirty="0" smtClean="0">
                <a:latin typeface="Times New Roman" panose="02020603050405020304" pitchFamily="18" charset="0"/>
                <a:cs typeface="Times New Roman" panose="02020603050405020304" pitchFamily="18" charset="0"/>
              </a:rPr>
              <a:t>on the benefits of millet consumption.</a:t>
            </a:r>
            <a:endParaRPr lang="en-IN" sz="1800" dirty="0">
              <a:latin typeface="Times New Roman" panose="02020603050405020304" pitchFamily="18" charset="0"/>
              <a:cs typeface="Times New Roman" panose="02020603050405020304" pitchFamily="18" charset="0"/>
            </a:endParaRPr>
          </a:p>
          <a:p>
            <a:pPr lvl="0"/>
            <a:endParaRPr lang="en-IN" sz="1800" b="1" i="1" dirty="0">
              <a:latin typeface="Times New Roman" panose="02020603050405020304" pitchFamily="18" charset="0"/>
              <a:cs typeface="Times New Roman" panose="02020603050405020304" pitchFamily="18" charset="0"/>
            </a:endParaRPr>
          </a:p>
          <a:p>
            <a:endParaRPr lang="en-IN" sz="1800" b="1" i="1" dirty="0"/>
          </a:p>
          <a:p>
            <a:pPr lvl="0"/>
            <a:endParaRPr lang="en-IN" sz="1800" dirty="0" smtClean="0">
              <a:latin typeface="Times New Roman" panose="02020603050405020304" pitchFamily="18" charset="0"/>
              <a:cs typeface="Times New Roman" panose="02020603050405020304" pitchFamily="18" charset="0"/>
            </a:endParaRPr>
          </a:p>
          <a:p>
            <a:pPr lvl="0"/>
            <a:endParaRPr lang="en-IN" sz="1800" dirty="0">
              <a:latin typeface="Times New Roman" panose="02020603050405020304" pitchFamily="18" charset="0"/>
              <a:cs typeface="Times New Roman" panose="02020603050405020304" pitchFamily="18" charset="0"/>
            </a:endParaRPr>
          </a:p>
        </p:txBody>
      </p:sp>
      <p:sp>
        <p:nvSpPr>
          <p:cNvPr id="4" name="Footer Placeholder 3"/>
          <p:cNvSpPr>
            <a:spLocks noGrp="1"/>
          </p:cNvSpPr>
          <p:nvPr>
            <p:ph type="ftr" sz="quarter" idx="11"/>
          </p:nvPr>
        </p:nvSpPr>
        <p:spPr/>
        <p:txBody>
          <a:bodyPr/>
          <a:lstStyle/>
          <a:p>
            <a:endParaRPr lang="en-IN" dirty="0"/>
          </a:p>
        </p:txBody>
      </p:sp>
      <p:sp>
        <p:nvSpPr>
          <p:cNvPr id="5" name="Slide Number Placeholder 4"/>
          <p:cNvSpPr>
            <a:spLocks noGrp="1"/>
          </p:cNvSpPr>
          <p:nvPr>
            <p:ph type="sldNum" sz="quarter" idx="12"/>
          </p:nvPr>
        </p:nvSpPr>
        <p:spPr/>
        <p:txBody>
          <a:bodyPr/>
          <a:lstStyle/>
          <a:p>
            <a:fld id="{26AD20E6-394B-4DF0-96A5-9647FF39C943}" type="slidenum">
              <a:rPr lang="en-IN" smtClean="0"/>
              <a:t>6</a:t>
            </a:fld>
            <a:endParaRPr lang="en-IN"/>
          </a:p>
        </p:txBody>
      </p:sp>
      <p:pic>
        <p:nvPicPr>
          <p:cNvPr id="8" name="Picture 7"/>
          <p:cNvPicPr>
            <a:picLocks noChangeAspect="1"/>
          </p:cNvPicPr>
          <p:nvPr/>
        </p:nvPicPr>
        <p:blipFill>
          <a:blip r:embed="rId2"/>
          <a:stretch>
            <a:fillRect/>
          </a:stretch>
        </p:blipFill>
        <p:spPr>
          <a:xfrm>
            <a:off x="0" y="0"/>
            <a:ext cx="1707028" cy="798645"/>
          </a:xfrm>
          <a:prstGeom prst="rect">
            <a:avLst/>
          </a:prstGeom>
        </p:spPr>
      </p:pic>
    </p:spTree>
    <p:extLst>
      <p:ext uri="{BB962C8B-B14F-4D97-AF65-F5344CB8AC3E}">
        <p14:creationId xmlns:p14="http://schemas.microsoft.com/office/powerpoint/2010/main" val="42751867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76024"/>
          </a:xfrm>
        </p:spPr>
        <p:txBody>
          <a:bodyPr>
            <a:normAutofit/>
          </a:bodyPr>
          <a:lstStyle/>
          <a:p>
            <a:r>
              <a:rPr lang="en-US" sz="2800" b="1" dirty="0" smtClean="0">
                <a:latin typeface="Times New Roman" panose="02020603050405020304" pitchFamily="18" charset="0"/>
                <a:cs typeface="Times New Roman" panose="02020603050405020304" pitchFamily="18" charset="0"/>
              </a:rPr>
              <a:t>        Cost-Benefit Analysis of Millets</a:t>
            </a:r>
            <a:endParaRPr lang="en-IN" sz="2800" b="1" dirty="0">
              <a:latin typeface="Times New Roman" panose="02020603050405020304" pitchFamily="18" charset="0"/>
              <a:cs typeface="Times New Roman" panose="02020603050405020304" pitchFamily="18" charset="0"/>
            </a:endParaRPr>
          </a:p>
        </p:txBody>
      </p:sp>
      <p:sp>
        <p:nvSpPr>
          <p:cNvPr id="4" name="Footer Placeholder 3"/>
          <p:cNvSpPr>
            <a:spLocks noGrp="1"/>
          </p:cNvSpPr>
          <p:nvPr>
            <p:ph type="ftr" sz="quarter" idx="11"/>
          </p:nvPr>
        </p:nvSpPr>
        <p:spPr>
          <a:xfrm>
            <a:off x="3250194" y="5839485"/>
            <a:ext cx="5500735" cy="881990"/>
          </a:xfrm>
        </p:spPr>
        <p:txBody>
          <a:bodyPr/>
          <a:lstStyle/>
          <a:p>
            <a:r>
              <a:rPr lang="en-IN" sz="1600" b="1" u="sng" dirty="0">
                <a:solidFill>
                  <a:schemeClr val="tx1"/>
                </a:solidFill>
                <a:latin typeface="Times New Roman" panose="02020603050405020304" pitchFamily="18" charset="0"/>
                <a:cs typeface="Times New Roman" panose="02020603050405020304" pitchFamily="18" charset="0"/>
              </a:rPr>
              <a:t>Graphical representation of </a:t>
            </a:r>
            <a:r>
              <a:rPr lang="en-IN" sz="1600" b="1" u="sng" dirty="0" smtClean="0">
                <a:solidFill>
                  <a:schemeClr val="tx1"/>
                </a:solidFill>
                <a:latin typeface="Times New Roman" panose="02020603050405020304" pitchFamily="18" charset="0"/>
                <a:cs typeface="Times New Roman" panose="02020603050405020304" pitchFamily="18" charset="0"/>
              </a:rPr>
              <a:t>Cost-Benefit </a:t>
            </a:r>
            <a:r>
              <a:rPr lang="en-IN" sz="1600" b="1" u="sng" dirty="0">
                <a:solidFill>
                  <a:schemeClr val="tx1"/>
                </a:solidFill>
                <a:latin typeface="Times New Roman" panose="02020603050405020304" pitchFamily="18" charset="0"/>
                <a:cs typeface="Times New Roman" panose="02020603050405020304" pitchFamily="18" charset="0"/>
              </a:rPr>
              <a:t>Analysis for Millets</a:t>
            </a:r>
          </a:p>
          <a:p>
            <a:r>
              <a:rPr lang="en-IN" sz="1400" i="1" dirty="0">
                <a:solidFill>
                  <a:schemeClr val="tx2">
                    <a:lumMod val="75000"/>
                  </a:schemeClr>
                </a:solidFill>
                <a:latin typeface="Times New Roman" panose="02020603050405020304" pitchFamily="18" charset="0"/>
                <a:cs typeface="Times New Roman" panose="02020603050405020304" pitchFamily="18" charset="0"/>
              </a:rPr>
              <a:t>Source: Developed by author based on data from FAO (2023), ICRISAT (2021), ICAR-IIMR (2022), FICCI (2023), </a:t>
            </a:r>
            <a:r>
              <a:rPr lang="en-IN" sz="1400" i="1" dirty="0" err="1">
                <a:solidFill>
                  <a:schemeClr val="tx2">
                    <a:lumMod val="75000"/>
                  </a:schemeClr>
                </a:solidFill>
                <a:latin typeface="Times New Roman" panose="02020603050405020304" pitchFamily="18" charset="0"/>
                <a:cs typeface="Times New Roman" panose="02020603050405020304" pitchFamily="18" charset="0"/>
              </a:rPr>
              <a:t>MoA&amp;FW</a:t>
            </a:r>
            <a:r>
              <a:rPr lang="en-IN" sz="1400" i="1" dirty="0">
                <a:solidFill>
                  <a:schemeClr val="tx2">
                    <a:lumMod val="75000"/>
                  </a:schemeClr>
                </a:solidFill>
                <a:latin typeface="Times New Roman" panose="02020603050405020304" pitchFamily="18" charset="0"/>
                <a:cs typeface="Times New Roman" panose="02020603050405020304" pitchFamily="18" charset="0"/>
              </a:rPr>
              <a:t> (2022), and Ministry of Rural Development (2022).</a:t>
            </a:r>
            <a:endParaRPr lang="en-IN" sz="1400" dirty="0">
              <a:solidFill>
                <a:schemeClr val="tx2">
                  <a:lumMod val="75000"/>
                </a:schemeClr>
              </a:solidFill>
              <a:latin typeface="Times New Roman" panose="02020603050405020304" pitchFamily="18" charset="0"/>
              <a:cs typeface="Times New Roman" panose="02020603050405020304" pitchFamily="18" charset="0"/>
            </a:endParaRPr>
          </a:p>
          <a:p>
            <a:endParaRPr lang="en-IN" sz="1400" dirty="0">
              <a:solidFill>
                <a:schemeClr val="tx2">
                  <a:lumMod val="75000"/>
                </a:schemeClr>
              </a:solidFill>
              <a:latin typeface="Times New Roman" panose="02020603050405020304" pitchFamily="18" charset="0"/>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fld id="{26AD20E6-394B-4DF0-96A5-9647FF39C943}" type="slidenum">
              <a:rPr lang="en-IN" smtClean="0"/>
              <a:t>7</a:t>
            </a:fld>
            <a:endParaRPr lang="en-IN"/>
          </a:p>
        </p:txBody>
      </p:sp>
      <p:pic>
        <p:nvPicPr>
          <p:cNvPr id="6" name="Content Placeholder 5" descr="C:\Users\LEN\Downloads\Millet_Cost_Benefit_Analysis.png"/>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838200" y="832919"/>
            <a:ext cx="9881103" cy="4897925"/>
          </a:xfrm>
          <a:prstGeom prst="rect">
            <a:avLst/>
          </a:prstGeom>
          <a:noFill/>
          <a:ln>
            <a:noFill/>
          </a:ln>
        </p:spPr>
      </p:pic>
      <p:pic>
        <p:nvPicPr>
          <p:cNvPr id="7" name="Picture 6"/>
          <p:cNvPicPr>
            <a:picLocks noChangeAspect="1"/>
          </p:cNvPicPr>
          <p:nvPr/>
        </p:nvPicPr>
        <p:blipFill>
          <a:blip r:embed="rId3"/>
          <a:stretch>
            <a:fillRect/>
          </a:stretch>
        </p:blipFill>
        <p:spPr>
          <a:xfrm>
            <a:off x="0" y="0"/>
            <a:ext cx="1411811" cy="724278"/>
          </a:xfrm>
          <a:prstGeom prst="rect">
            <a:avLst/>
          </a:prstGeom>
        </p:spPr>
      </p:pic>
    </p:spTree>
    <p:extLst>
      <p:ext uri="{BB962C8B-B14F-4D97-AF65-F5344CB8AC3E}">
        <p14:creationId xmlns:p14="http://schemas.microsoft.com/office/powerpoint/2010/main" val="29625577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r>
              <a:rPr lang="en-US" b="1" dirty="0" smtClean="0">
                <a:latin typeface="Times New Roman" panose="02020603050405020304" pitchFamily="18" charset="0"/>
                <a:cs typeface="Times New Roman" panose="02020603050405020304" pitchFamily="18" charset="0"/>
              </a:rPr>
              <a:t>Rationale</a:t>
            </a:r>
            <a:endParaRPr lang="en-IN"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fontScale="85000" lnSpcReduction="20000"/>
          </a:bodyPr>
          <a:lstStyle/>
          <a:p>
            <a:r>
              <a:rPr lang="en-US" b="1" dirty="0">
                <a:latin typeface="Times New Roman" panose="02020603050405020304" pitchFamily="18" charset="0"/>
                <a:cs typeface="Times New Roman" panose="02020603050405020304" pitchFamily="18" charset="0"/>
              </a:rPr>
              <a:t>Climate and Health Nexus:</a:t>
            </a:r>
            <a:r>
              <a:rPr lang="en-US" dirty="0">
                <a:latin typeface="Times New Roman" panose="02020603050405020304" pitchFamily="18" charset="0"/>
                <a:cs typeface="Times New Roman" panose="02020603050405020304" pitchFamily="18" charset="0"/>
              </a:rPr>
              <a:t> Millets, being climate-resilient crops, present a </a:t>
            </a:r>
            <a:r>
              <a:rPr lang="en-US" b="1" dirty="0">
                <a:latin typeface="Times New Roman" panose="02020603050405020304" pitchFamily="18" charset="0"/>
                <a:cs typeface="Times New Roman" panose="02020603050405020304" pitchFamily="18" charset="0"/>
              </a:rPr>
              <a:t>sustainable solution to dual global challenges- climate change and malnutrition </a:t>
            </a:r>
            <a:r>
              <a:rPr lang="en-US" dirty="0">
                <a:latin typeface="Times New Roman" panose="02020603050405020304" pitchFamily="18" charset="0"/>
                <a:cs typeface="Times New Roman" panose="02020603050405020304" pitchFamily="18" charset="0"/>
              </a:rPr>
              <a:t>making them a critical area of study within the planetary health paradigm</a:t>
            </a:r>
            <a:r>
              <a:rPr lang="en-US" dirty="0"/>
              <a:t>.</a:t>
            </a:r>
          </a:p>
          <a:p>
            <a:r>
              <a:rPr lang="en-IN" b="1" dirty="0">
                <a:latin typeface="Times New Roman" panose="02020603050405020304" pitchFamily="18" charset="0"/>
                <a:cs typeface="Times New Roman" panose="02020603050405020304" pitchFamily="18" charset="0"/>
              </a:rPr>
              <a:t>Underutilized Potential: </a:t>
            </a:r>
            <a:r>
              <a:rPr lang="en-IN" dirty="0">
                <a:latin typeface="Times New Roman" panose="02020603050405020304" pitchFamily="18" charset="0"/>
                <a:cs typeface="Times New Roman" panose="02020603050405020304" pitchFamily="18" charset="0"/>
              </a:rPr>
              <a:t>India is the largest producer of Millets in the world and accounts for </a:t>
            </a:r>
            <a:r>
              <a:rPr lang="en-IN" b="1" dirty="0">
                <a:latin typeface="Times New Roman" panose="02020603050405020304" pitchFamily="18" charset="0"/>
                <a:cs typeface="Times New Roman" panose="02020603050405020304" pitchFamily="18" charset="0"/>
              </a:rPr>
              <a:t>38.4% of the world’s millet production</a:t>
            </a:r>
            <a:r>
              <a:rPr lang="en-IN" dirty="0">
                <a:latin typeface="Times New Roman" panose="02020603050405020304" pitchFamily="18" charset="0"/>
                <a:cs typeface="Times New Roman" panose="02020603050405020304" pitchFamily="18" charset="0"/>
              </a:rPr>
              <a:t>, but is </a:t>
            </a:r>
            <a:r>
              <a:rPr lang="en-IN" dirty="0" err="1">
                <a:latin typeface="Times New Roman" panose="02020603050405020304" pitchFamily="18" charset="0"/>
                <a:cs typeface="Times New Roman" panose="02020603050405020304" pitchFamily="18" charset="0"/>
              </a:rPr>
              <a:t>underutlilized</a:t>
            </a:r>
            <a:r>
              <a:rPr lang="en-IN" dirty="0">
                <a:latin typeface="Times New Roman" panose="02020603050405020304" pitchFamily="18" charset="0"/>
                <a:cs typeface="Times New Roman" panose="02020603050405020304" pitchFamily="18" charset="0"/>
              </a:rPr>
              <a:t> due to Policy bias, Lack of processing and storage infrastructure, lower government procurement &amp; incentives and lack of  consumer awareness.</a:t>
            </a:r>
          </a:p>
          <a:p>
            <a:r>
              <a:rPr lang="en-US" b="1" u="sng" dirty="0" smtClean="0">
                <a:latin typeface="Times New Roman" panose="02020603050405020304" pitchFamily="18" charset="0"/>
                <a:cs typeface="Times New Roman" panose="02020603050405020304" pitchFamily="18" charset="0"/>
              </a:rPr>
              <a:t>Leveraging </a:t>
            </a:r>
            <a:r>
              <a:rPr lang="en-US" b="1" u="sng" dirty="0">
                <a:latin typeface="Times New Roman" panose="02020603050405020304" pitchFamily="18" charset="0"/>
                <a:cs typeface="Times New Roman" panose="02020603050405020304" pitchFamily="18" charset="0"/>
              </a:rPr>
              <a:t>Policy for Systemic </a:t>
            </a:r>
            <a:r>
              <a:rPr lang="en-US" b="1" u="sng" dirty="0" smtClean="0">
                <a:latin typeface="Times New Roman" panose="02020603050405020304" pitchFamily="18" charset="0"/>
                <a:cs typeface="Times New Roman" panose="02020603050405020304" pitchFamily="18" charset="0"/>
              </a:rPr>
              <a:t>Transformation</a:t>
            </a:r>
            <a:r>
              <a:rPr lang="en-US" dirty="0">
                <a:latin typeface="Times New Roman" panose="02020603050405020304" pitchFamily="18" charset="0"/>
                <a:cs typeface="Times New Roman" panose="02020603050405020304" pitchFamily="18" charset="0"/>
              </a:rPr>
              <a:t> This study is rooted in the recognition that policy- not just </a:t>
            </a:r>
            <a:r>
              <a:rPr lang="en-US" dirty="0" smtClean="0">
                <a:latin typeface="Times New Roman" panose="02020603050405020304" pitchFamily="18" charset="0"/>
                <a:cs typeface="Times New Roman" panose="02020603050405020304" pitchFamily="18" charset="0"/>
              </a:rPr>
              <a:t>production </a:t>
            </a:r>
            <a:r>
              <a:rPr lang="en-US" dirty="0">
                <a:latin typeface="Times New Roman" panose="02020603050405020304" pitchFamily="18" charset="0"/>
                <a:cs typeface="Times New Roman" panose="02020603050405020304" pitchFamily="18" charset="0"/>
              </a:rPr>
              <a:t>or promotion is the most powerful lever for mainstreaming millets. Existing literature tends to focus on agronomic or nutritional aspects in isolation, without unpacking the </a:t>
            </a:r>
            <a:r>
              <a:rPr lang="en-US" b="1" dirty="0">
                <a:latin typeface="Times New Roman" panose="02020603050405020304" pitchFamily="18" charset="0"/>
                <a:cs typeface="Times New Roman" panose="02020603050405020304" pitchFamily="18" charset="0"/>
              </a:rPr>
              <a:t>"how," "why," and "who"</a:t>
            </a:r>
            <a:r>
              <a:rPr lang="en-US" dirty="0">
                <a:latin typeface="Times New Roman" panose="02020603050405020304" pitchFamily="18" charset="0"/>
                <a:cs typeface="Times New Roman" panose="02020603050405020304" pitchFamily="18" charset="0"/>
              </a:rPr>
              <a:t> of millet policymaking and implementation. </a:t>
            </a:r>
            <a:r>
              <a:rPr lang="en-US" b="1" dirty="0">
                <a:latin typeface="Times New Roman" panose="02020603050405020304" pitchFamily="18" charset="0"/>
                <a:cs typeface="Times New Roman" panose="02020603050405020304" pitchFamily="18" charset="0"/>
              </a:rPr>
              <a:t>The study focuses on the policy analysis of Millet related polices in India using structured frameworks and to identify critical policy gaps</a:t>
            </a:r>
            <a:r>
              <a:rPr lang="en-US" dirty="0">
                <a:latin typeface="Times New Roman" panose="02020603050405020304" pitchFamily="18" charset="0"/>
                <a:cs typeface="Times New Roman" panose="02020603050405020304" pitchFamily="18" charset="0"/>
              </a:rPr>
              <a:t>. </a:t>
            </a:r>
            <a:endParaRPr lang="en-IN" dirty="0">
              <a:latin typeface="Times New Roman" panose="02020603050405020304" pitchFamily="18" charset="0"/>
              <a:cs typeface="Times New Roman" panose="02020603050405020304" pitchFamily="18" charset="0"/>
            </a:endParaRPr>
          </a:p>
          <a:p>
            <a:endParaRPr lang="en-IN" dirty="0"/>
          </a:p>
        </p:txBody>
      </p:sp>
      <p:sp>
        <p:nvSpPr>
          <p:cNvPr id="4" name="Footer Placeholder 3"/>
          <p:cNvSpPr>
            <a:spLocks noGrp="1"/>
          </p:cNvSpPr>
          <p:nvPr>
            <p:ph type="ftr" sz="quarter" idx="11"/>
          </p:nvPr>
        </p:nvSpPr>
        <p:spPr>
          <a:xfrm>
            <a:off x="3759467" y="6311900"/>
            <a:ext cx="4114800" cy="365125"/>
          </a:xfrm>
        </p:spPr>
        <p:txBody>
          <a:bodyPr/>
          <a:lstStyle/>
          <a:p>
            <a:endParaRPr lang="en-IN" dirty="0"/>
          </a:p>
        </p:txBody>
      </p:sp>
      <p:sp>
        <p:nvSpPr>
          <p:cNvPr id="5" name="Slide Number Placeholder 4"/>
          <p:cNvSpPr>
            <a:spLocks noGrp="1"/>
          </p:cNvSpPr>
          <p:nvPr>
            <p:ph type="sldNum" sz="quarter" idx="12"/>
          </p:nvPr>
        </p:nvSpPr>
        <p:spPr/>
        <p:txBody>
          <a:bodyPr/>
          <a:lstStyle/>
          <a:p>
            <a:fld id="{26AD20E6-394B-4DF0-96A5-9647FF39C943}" type="slidenum">
              <a:rPr lang="en-IN" smtClean="0"/>
              <a:t>8</a:t>
            </a:fld>
            <a:endParaRPr lang="en-IN"/>
          </a:p>
        </p:txBody>
      </p:sp>
      <p:pic>
        <p:nvPicPr>
          <p:cNvPr id="6" name="Picture 5">
            <a:extLst>
              <a:ext uri="{FF2B5EF4-FFF2-40B4-BE49-F238E27FC236}">
                <a16:creationId xmlns:a16="http://schemas.microsoft.com/office/drawing/2014/main" xmlns=""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4731986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A4904D3-A247-E528-2115-156C18874265}"/>
              </a:ext>
            </a:extLst>
          </p:cNvPr>
          <p:cNvSpPr>
            <a:spLocks noGrp="1"/>
          </p:cNvSpPr>
          <p:nvPr>
            <p:ph type="title"/>
          </p:nvPr>
        </p:nvSpPr>
        <p:spPr/>
        <p:txBody>
          <a:bodyPr/>
          <a:lstStyle/>
          <a:p>
            <a:pPr algn="ctr"/>
            <a:r>
              <a:rPr lang="en-IN" b="1" dirty="0">
                <a:latin typeface="Times New Roman" panose="02020603050405020304" pitchFamily="18" charset="0"/>
                <a:cs typeface="Times New Roman" panose="02020603050405020304" pitchFamily="18" charset="0"/>
              </a:rPr>
              <a:t>Research Objectives</a:t>
            </a:r>
            <a:endParaRPr lang="en-IN" b="1" dirty="0"/>
          </a:p>
        </p:txBody>
      </p:sp>
      <p:sp>
        <p:nvSpPr>
          <p:cNvPr id="3" name="Content Placeholder 2">
            <a:extLst>
              <a:ext uri="{FF2B5EF4-FFF2-40B4-BE49-F238E27FC236}">
                <a16:creationId xmlns:a16="http://schemas.microsoft.com/office/drawing/2014/main" xmlns="" id="{8C6D7DE2-7518-3B77-F975-509EE81FC92A}"/>
              </a:ext>
            </a:extLst>
          </p:cNvPr>
          <p:cNvSpPr>
            <a:spLocks noGrp="1"/>
          </p:cNvSpPr>
          <p:nvPr>
            <p:ph idx="1"/>
          </p:nvPr>
        </p:nvSpPr>
        <p:spPr>
          <a:xfrm>
            <a:off x="838200" y="1825624"/>
            <a:ext cx="10515600" cy="4530725"/>
          </a:xfrm>
        </p:spPr>
        <p:txBody>
          <a:bodyPr>
            <a:normAutofit lnSpcReduction="10000"/>
          </a:bodyPr>
          <a:lstStyle/>
          <a:p>
            <a:pPr lvl="0"/>
            <a:r>
              <a:rPr lang="en-IN" dirty="0">
                <a:latin typeface="Times New Roman" panose="02020603050405020304" pitchFamily="18" charset="0"/>
                <a:cs typeface="Times New Roman" panose="02020603050405020304" pitchFamily="18" charset="0"/>
              </a:rPr>
              <a:t>To analyse the </a:t>
            </a:r>
            <a:r>
              <a:rPr lang="en-IN" b="1" dirty="0">
                <a:latin typeface="Times New Roman" panose="02020603050405020304" pitchFamily="18" charset="0"/>
                <a:cs typeface="Times New Roman" panose="02020603050405020304" pitchFamily="18" charset="0"/>
              </a:rPr>
              <a:t>contextual factors (environmental, economic, and nutritional crises) </a:t>
            </a:r>
            <a:r>
              <a:rPr lang="en-IN" dirty="0">
                <a:latin typeface="Times New Roman" panose="02020603050405020304" pitchFamily="18" charset="0"/>
                <a:cs typeface="Times New Roman" panose="02020603050405020304" pitchFamily="18" charset="0"/>
              </a:rPr>
              <a:t>that have influenced the policy prioritization of millets in India.</a:t>
            </a:r>
          </a:p>
          <a:p>
            <a:pPr lvl="0"/>
            <a:r>
              <a:rPr lang="en-IN" dirty="0">
                <a:latin typeface="Times New Roman" panose="02020603050405020304" pitchFamily="18" charset="0"/>
                <a:cs typeface="Times New Roman" panose="02020603050405020304" pitchFamily="18" charset="0"/>
              </a:rPr>
              <a:t>To examine the </a:t>
            </a:r>
            <a:r>
              <a:rPr lang="en-IN" b="1" dirty="0">
                <a:latin typeface="Times New Roman" panose="02020603050405020304" pitchFamily="18" charset="0"/>
                <a:cs typeface="Times New Roman" panose="02020603050405020304" pitchFamily="18" charset="0"/>
              </a:rPr>
              <a:t>content </a:t>
            </a:r>
            <a:r>
              <a:rPr lang="en-IN" dirty="0">
                <a:latin typeface="Times New Roman" panose="02020603050405020304" pitchFamily="18" charset="0"/>
                <a:cs typeface="Times New Roman" panose="02020603050405020304" pitchFamily="18" charset="0"/>
              </a:rPr>
              <a:t>and components of India’s millet policies and assess their alignment with sustainability, nutrition security, and biodiversity conservation.</a:t>
            </a:r>
          </a:p>
          <a:p>
            <a:pPr lvl="0"/>
            <a:r>
              <a:rPr lang="en-IN" dirty="0">
                <a:latin typeface="Times New Roman" panose="02020603050405020304" pitchFamily="18" charset="0"/>
                <a:cs typeface="Times New Roman" panose="02020603050405020304" pitchFamily="18" charset="0"/>
              </a:rPr>
              <a:t>To trace the </a:t>
            </a:r>
            <a:r>
              <a:rPr lang="en-IN" b="1" dirty="0">
                <a:latin typeface="Times New Roman" panose="02020603050405020304" pitchFamily="18" charset="0"/>
                <a:cs typeface="Times New Roman" panose="02020603050405020304" pitchFamily="18" charset="0"/>
              </a:rPr>
              <a:t>evolution and implementation mechanisms </a:t>
            </a:r>
            <a:r>
              <a:rPr lang="en-IN" dirty="0">
                <a:latin typeface="Times New Roman" panose="02020603050405020304" pitchFamily="18" charset="0"/>
                <a:cs typeface="Times New Roman" panose="02020603050405020304" pitchFamily="18" charset="0"/>
              </a:rPr>
              <a:t>of millet-related policies at national and state levels from </a:t>
            </a:r>
            <a:r>
              <a:rPr lang="en-IN" dirty="0" smtClean="0">
                <a:latin typeface="Times New Roman" panose="02020603050405020304" pitchFamily="18" charset="0"/>
                <a:cs typeface="Times New Roman" panose="02020603050405020304" pitchFamily="18" charset="0"/>
              </a:rPr>
              <a:t>2017 </a:t>
            </a:r>
            <a:r>
              <a:rPr lang="en-IN" dirty="0">
                <a:latin typeface="Times New Roman" panose="02020603050405020304" pitchFamily="18" charset="0"/>
                <a:cs typeface="Times New Roman" panose="02020603050405020304" pitchFamily="18" charset="0"/>
              </a:rPr>
              <a:t>to </a:t>
            </a:r>
            <a:r>
              <a:rPr lang="en-IN" dirty="0" smtClean="0">
                <a:latin typeface="Times New Roman" panose="02020603050405020304" pitchFamily="18" charset="0"/>
                <a:cs typeface="Times New Roman" panose="02020603050405020304" pitchFamily="18" charset="0"/>
              </a:rPr>
              <a:t>2025.</a:t>
            </a:r>
            <a:endParaRPr lang="en-IN" dirty="0">
              <a:latin typeface="Times New Roman" panose="02020603050405020304" pitchFamily="18" charset="0"/>
              <a:cs typeface="Times New Roman" panose="02020603050405020304" pitchFamily="18" charset="0"/>
            </a:endParaRPr>
          </a:p>
          <a:p>
            <a:pPr lvl="0"/>
            <a:r>
              <a:rPr lang="en-IN" dirty="0">
                <a:latin typeface="Times New Roman" panose="02020603050405020304" pitchFamily="18" charset="0"/>
                <a:cs typeface="Times New Roman" panose="02020603050405020304" pitchFamily="18" charset="0"/>
              </a:rPr>
              <a:t>To identify and understand the </a:t>
            </a:r>
            <a:r>
              <a:rPr lang="en-IN" b="1" dirty="0">
                <a:latin typeface="Times New Roman" panose="02020603050405020304" pitchFamily="18" charset="0"/>
                <a:cs typeface="Times New Roman" panose="02020603050405020304" pitchFamily="18" charset="0"/>
              </a:rPr>
              <a:t>roles and interests of key actors </a:t>
            </a:r>
            <a:r>
              <a:rPr lang="en-IN" dirty="0">
                <a:latin typeface="Times New Roman" panose="02020603050405020304" pitchFamily="18" charset="0"/>
                <a:cs typeface="Times New Roman" panose="02020603050405020304" pitchFamily="18" charset="0"/>
              </a:rPr>
              <a:t>involved in shaping, promoting, and implementing millet policies in India.</a:t>
            </a:r>
          </a:p>
          <a:p>
            <a:endParaRPr lang="en-IN" dirty="0"/>
          </a:p>
        </p:txBody>
      </p:sp>
      <p:sp>
        <p:nvSpPr>
          <p:cNvPr id="4" name="Slide Number Placeholder 3">
            <a:extLst>
              <a:ext uri="{FF2B5EF4-FFF2-40B4-BE49-F238E27FC236}">
                <a16:creationId xmlns:a16="http://schemas.microsoft.com/office/drawing/2014/main" xmlns="" id="{196429B0-60CE-36A6-DD5A-4112E4534701}"/>
              </a:ext>
            </a:extLst>
          </p:cNvPr>
          <p:cNvSpPr>
            <a:spLocks noGrp="1"/>
          </p:cNvSpPr>
          <p:nvPr>
            <p:ph type="sldNum" sz="quarter" idx="12"/>
          </p:nvPr>
        </p:nvSpPr>
        <p:spPr/>
        <p:txBody>
          <a:bodyPr/>
          <a:lstStyle/>
          <a:p>
            <a:fld id="{26AD20E6-394B-4DF0-96A5-9647FF39C943}" type="slidenum">
              <a:rPr lang="en-IN" smtClean="0"/>
              <a:t>9</a:t>
            </a:fld>
            <a:endParaRPr lang="en-IN"/>
          </a:p>
        </p:txBody>
      </p:sp>
      <p:pic>
        <p:nvPicPr>
          <p:cNvPr id="6" name="Picture 5">
            <a:extLst>
              <a:ext uri="{FF2B5EF4-FFF2-40B4-BE49-F238E27FC236}">
                <a16:creationId xmlns:a16="http://schemas.microsoft.com/office/drawing/2014/main" xmlns="" id="{59DE848F-23EA-DD10-7CA9-E5A35CA4CE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390115" cy="1125025"/>
          </a:xfrm>
          <a:prstGeom prst="rect">
            <a:avLst/>
          </a:prstGeom>
        </p:spPr>
      </p:pic>
    </p:spTree>
    <p:extLst>
      <p:ext uri="{BB962C8B-B14F-4D97-AF65-F5344CB8AC3E}">
        <p14:creationId xmlns:p14="http://schemas.microsoft.com/office/powerpoint/2010/main" val="354468784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3723</TotalTime>
  <Words>4566</Words>
  <Application>Microsoft Office PowerPoint</Application>
  <PresentationFormat>Widescreen</PresentationFormat>
  <Paragraphs>355</Paragraphs>
  <Slides>39</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39</vt:i4>
      </vt:variant>
    </vt:vector>
  </HeadingPairs>
  <TitlesOfParts>
    <vt:vector size="45" baseType="lpstr">
      <vt:lpstr>Arial</vt:lpstr>
      <vt:lpstr>Calibri</vt:lpstr>
      <vt:lpstr>Calibri Light</vt:lpstr>
      <vt:lpstr>Times New Roman</vt:lpstr>
      <vt:lpstr>Wingdings</vt:lpstr>
      <vt:lpstr>Office Theme</vt:lpstr>
      <vt:lpstr>‘Seeds of Sustainability: Positioning Millets at the Core of Planetary Health Agenda’ at National University of Singapore</vt:lpstr>
      <vt:lpstr>Mentor Approval</vt:lpstr>
      <vt:lpstr>Introduction </vt:lpstr>
      <vt:lpstr>                           Introduction </vt:lpstr>
      <vt:lpstr>                                Criticisms of Millets</vt:lpstr>
      <vt:lpstr>         Challenges and Barriers in Millet Adoption and Consumption</vt:lpstr>
      <vt:lpstr>        Cost-Benefit Analysis of Millets</vt:lpstr>
      <vt:lpstr>                               Rationale</vt:lpstr>
      <vt:lpstr>Research Objectives</vt:lpstr>
      <vt:lpstr>Research Methodology </vt:lpstr>
      <vt:lpstr>Research Methodology</vt:lpstr>
      <vt:lpstr>                 Research Methodology</vt:lpstr>
      <vt:lpstr>                   Research Methodology</vt:lpstr>
      <vt:lpstr>                        Data Analysis</vt:lpstr>
      <vt:lpstr>                 Policy Triangle Framework</vt:lpstr>
      <vt:lpstr>Results </vt:lpstr>
      <vt:lpstr>Results</vt:lpstr>
      <vt:lpstr>Results</vt:lpstr>
      <vt:lpstr>PowerPoint Presentation</vt:lpstr>
      <vt:lpstr>PowerPoint Presentation</vt:lpstr>
      <vt:lpstr>Identified Policy Gaps and Recommendations:  </vt:lpstr>
      <vt:lpstr>PowerPoint Presentation</vt:lpstr>
      <vt:lpstr>PowerPoint Presentation</vt:lpstr>
      <vt:lpstr>          Gap-Based Implementation Roadmap for Millet Mainstreaming in India </vt:lpstr>
      <vt:lpstr>Discussion</vt:lpstr>
      <vt:lpstr>Discussion</vt:lpstr>
      <vt:lpstr>        Discussion</vt:lpstr>
      <vt:lpstr>PowerPoint Presentation</vt:lpstr>
      <vt:lpstr>PowerPoint Presentation</vt:lpstr>
      <vt:lpstr>                              Conclusion</vt:lpstr>
      <vt:lpstr>PowerPoint Presentation</vt:lpstr>
      <vt:lpstr>          Conclusion</vt:lpstr>
      <vt:lpstr>Conclusion</vt:lpstr>
      <vt:lpstr>PowerPoint Presentation</vt:lpstr>
      <vt:lpstr>Community Outreach Program Activities</vt:lpstr>
      <vt:lpstr>Community Outreach Program Activities</vt:lpstr>
      <vt:lpstr>References</vt:lpstr>
      <vt:lpstr>PowerPoint Presentation</vt:lpstr>
      <vt:lpstr>Thank You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LEN</cp:lastModifiedBy>
  <cp:revision>219</cp:revision>
  <dcterms:created xsi:type="dcterms:W3CDTF">2022-05-20T15:11:38Z</dcterms:created>
  <dcterms:modified xsi:type="dcterms:W3CDTF">2025-06-17T05:09:53Z</dcterms:modified>
</cp:coreProperties>
</file>