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74" r:id="rId4"/>
    <p:sldId id="275" r:id="rId5"/>
    <p:sldId id="260" r:id="rId6"/>
    <p:sldId id="278" r:id="rId7"/>
    <p:sldId id="259" r:id="rId8"/>
    <p:sldId id="261" r:id="rId9"/>
    <p:sldId id="281" r:id="rId10"/>
    <p:sldId id="284" r:id="rId11"/>
    <p:sldId id="280" r:id="rId12"/>
    <p:sldId id="282" r:id="rId13"/>
    <p:sldId id="286" r:id="rId14"/>
    <p:sldId id="283" r:id="rId15"/>
    <p:sldId id="276" r:id="rId16"/>
    <p:sldId id="285" r:id="rId17"/>
    <p:sldId id="273" r:id="rId18"/>
    <p:sldId id="26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8615"/>
    <p:restoredTop sz="94752"/>
  </p:normalViewPr>
  <p:slideViewPr>
    <p:cSldViewPr snapToGrid="0">
      <p:cViewPr varScale="1">
        <p:scale>
          <a:sx n="97" d="100"/>
          <a:sy n="97" d="100"/>
        </p:scale>
        <p:origin x="216" y="6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en-US"/>
              <a:t>Outgoing</a:t>
            </a:r>
            <a:r>
              <a:rPr lang="en-US" baseline="0"/>
              <a:t> call analysis</a:t>
            </a:r>
            <a:endParaRPr lang="en-US"/>
          </a:p>
        </c:rich>
      </c:tx>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2709-5F4E-8E6E-6EACB7D3692B}"/>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2709-5F4E-8E6E-6EACB7D3692B}"/>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2709-5F4E-8E6E-6EACB7D3692B}"/>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2709-5F4E-8E6E-6EACB7D3692B}"/>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2709-5F4E-8E6E-6EACB7D3692B}"/>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Sheet1!$A$6:$A$10</c:f>
              <c:strCache>
                <c:ptCount val="5"/>
                <c:pt idx="0">
                  <c:v>Unique Attempts</c:v>
                </c:pt>
                <c:pt idx="1">
                  <c:v>Unique connects</c:v>
                </c:pt>
                <c:pt idx="2">
                  <c:v>Positive</c:v>
                </c:pt>
                <c:pt idx="3">
                  <c:v>Negative</c:v>
                </c:pt>
                <c:pt idx="4">
                  <c:v>DNP</c:v>
                </c:pt>
              </c:strCache>
            </c:strRef>
          </c:cat>
          <c:val>
            <c:numRef>
              <c:f>Sheet1!$B$6:$B$10</c:f>
              <c:numCache>
                <c:formatCode>General</c:formatCode>
                <c:ptCount val="5"/>
                <c:pt idx="0">
                  <c:v>216</c:v>
                </c:pt>
                <c:pt idx="1">
                  <c:v>150</c:v>
                </c:pt>
                <c:pt idx="2">
                  <c:v>50</c:v>
                </c:pt>
                <c:pt idx="3">
                  <c:v>50</c:v>
                </c:pt>
                <c:pt idx="4">
                  <c:v>50</c:v>
                </c:pt>
              </c:numCache>
            </c:numRef>
          </c:val>
          <c:extLst>
            <c:ext xmlns:c16="http://schemas.microsoft.com/office/drawing/2014/chart" uri="{C3380CC4-5D6E-409C-BE32-E72D297353CC}">
              <c16:uniqueId val="{0000000A-2709-5F4E-8E6E-6EACB7D3692B}"/>
            </c:ext>
          </c:extLst>
        </c:ser>
        <c:dLbls>
          <c:showLegendKey val="0"/>
          <c:showVal val="1"/>
          <c:showCatName val="1"/>
          <c:showSerName val="0"/>
          <c:showPercent val="0"/>
          <c:showBubbleSize val="0"/>
          <c:showLeaderLines val="1"/>
        </c:dLbls>
        <c:firstSliceAng val="0"/>
      </c:pieChart>
      <c:spPr>
        <a:noFill/>
        <a:ln>
          <a:noFill/>
        </a:ln>
        <a:effectLst/>
      </c:spPr>
    </c:plotArea>
    <c:legend>
      <c:legendPos val="r"/>
      <c:layout>
        <c:manualLayout>
          <c:xMode val="edge"/>
          <c:yMode val="edge"/>
          <c:x val="0.75550157350346514"/>
          <c:y val="0.27354925095536525"/>
          <c:w val="0.23499243562647773"/>
          <c:h val="0.53539280051100213"/>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spc="50" baseline="0">
                <a:solidFill>
                  <a:schemeClr val="tx1"/>
                </a:solidFill>
                <a:latin typeface="+mn-lt"/>
                <a:ea typeface="+mn-ea"/>
                <a:cs typeface="+mn-cs"/>
              </a:defRPr>
            </a:pPr>
            <a:r>
              <a:rPr lang="en-US" dirty="0">
                <a:solidFill>
                  <a:schemeClr val="tx1"/>
                </a:solidFill>
              </a:rPr>
              <a:t>Fulfillment</a:t>
            </a:r>
            <a:r>
              <a:rPr lang="en-US" baseline="0" dirty="0">
                <a:solidFill>
                  <a:schemeClr val="tx1"/>
                </a:solidFill>
              </a:rPr>
              <a:t> overview</a:t>
            </a:r>
            <a:endParaRPr lang="en-US" dirty="0">
              <a:solidFill>
                <a:schemeClr val="tx1"/>
              </a:solidFill>
            </a:endParaRPr>
          </a:p>
        </c:rich>
      </c:tx>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solidFill>
              <a:latin typeface="+mn-lt"/>
              <a:ea typeface="+mn-ea"/>
              <a:cs typeface="+mn-cs"/>
            </a:defRPr>
          </a:pPr>
          <a:endParaRPr lang="en-US"/>
        </a:p>
      </c:txPr>
    </c:title>
    <c:autoTitleDeleted val="0"/>
    <c:plotArea>
      <c:layout/>
      <c:pieChart>
        <c:varyColors val="1"/>
        <c:ser>
          <c:idx val="0"/>
          <c:order val="0"/>
          <c:dPt>
            <c:idx val="0"/>
            <c:bubble3D val="0"/>
            <c:spPr>
              <a:solidFill>
                <a:srgbClr val="FF000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1D06-8847-AA2A-9204C46E5518}"/>
              </c:ext>
            </c:extLst>
          </c:dPt>
          <c:dPt>
            <c:idx val="1"/>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1D06-8847-AA2A-9204C46E5518}"/>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'Fulfillment Issues	No issues'!$A$3:$B$3</c:f>
              <c:strCache>
                <c:ptCount val="2"/>
                <c:pt idx="0">
                  <c:v>Fulfillment Issues</c:v>
                </c:pt>
                <c:pt idx="1">
                  <c:v>No issues</c:v>
                </c:pt>
              </c:strCache>
            </c:strRef>
          </c:cat>
          <c:val>
            <c:numRef>
              <c:f>'Fulfillment Issues	No issues'!$A$4:$B$4</c:f>
              <c:numCache>
                <c:formatCode>0%</c:formatCode>
                <c:ptCount val="2"/>
                <c:pt idx="0">
                  <c:v>0.72</c:v>
                </c:pt>
                <c:pt idx="1">
                  <c:v>0.28000000000000003</c:v>
                </c:pt>
              </c:numCache>
            </c:numRef>
          </c:val>
          <c:extLst>
            <c:ext xmlns:c16="http://schemas.microsoft.com/office/drawing/2014/chart" uri="{C3380CC4-5D6E-409C-BE32-E72D297353CC}">
              <c16:uniqueId val="{00000004-1D06-8847-AA2A-9204C46E5518}"/>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17C591-CC54-4C18-86A9-263FCF8FE71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CC8F6EB-6153-4772-B7D3-564AEA58072A}">
      <dgm:prSet/>
      <dgm:spPr/>
      <dgm:t>
        <a:bodyPr/>
        <a:lstStyle/>
        <a:p>
          <a:pPr>
            <a:lnSpc>
              <a:spcPct val="100000"/>
            </a:lnSpc>
          </a:pPr>
          <a:r>
            <a:rPr lang="en-US" dirty="0"/>
            <a:t>To </a:t>
          </a:r>
          <a:r>
            <a:rPr lang="en-US" b="1" dirty="0"/>
            <a:t>quantify the percentage of missed follow-up appointments</a:t>
          </a:r>
          <a:r>
            <a:rPr lang="en-US" dirty="0"/>
            <a:t> among BetterWay patients over the past </a:t>
          </a:r>
          <a:r>
            <a:rPr lang="en-US" b="1" dirty="0"/>
            <a:t>3 months (October- December’24).</a:t>
          </a:r>
          <a:endParaRPr lang="en-US" dirty="0"/>
        </a:p>
      </dgm:t>
    </dgm:pt>
    <dgm:pt modelId="{3393F99D-DEE2-4F55-BD47-DF15957A726B}" type="parTrans" cxnId="{1E28E4DE-3BC7-4028-A046-CC73CB500520}">
      <dgm:prSet/>
      <dgm:spPr/>
      <dgm:t>
        <a:bodyPr/>
        <a:lstStyle/>
        <a:p>
          <a:endParaRPr lang="en-US"/>
        </a:p>
      </dgm:t>
    </dgm:pt>
    <dgm:pt modelId="{8A12DC19-29E9-4220-B2F0-50EFC96CEA88}" type="sibTrans" cxnId="{1E28E4DE-3BC7-4028-A046-CC73CB500520}">
      <dgm:prSet/>
      <dgm:spPr/>
      <dgm:t>
        <a:bodyPr/>
        <a:lstStyle/>
        <a:p>
          <a:endParaRPr lang="en-US"/>
        </a:p>
      </dgm:t>
    </dgm:pt>
    <dgm:pt modelId="{D52031B5-151D-42C7-90AF-8CBEDF118C7B}">
      <dgm:prSet/>
      <dgm:spPr/>
      <dgm:t>
        <a:bodyPr/>
        <a:lstStyle/>
        <a:p>
          <a:pPr>
            <a:lnSpc>
              <a:spcPct val="100000"/>
            </a:lnSpc>
          </a:pPr>
          <a:r>
            <a:rPr lang="en-US" dirty="0"/>
            <a:t>To identify key factors contributing to missed follow-ups</a:t>
          </a:r>
        </a:p>
      </dgm:t>
    </dgm:pt>
    <dgm:pt modelId="{C9452AA5-70CC-4365-AFFA-9A86D84A054A}" type="parTrans" cxnId="{FBC19623-7C03-4ED3-B1E6-EE41EE921D2A}">
      <dgm:prSet/>
      <dgm:spPr/>
      <dgm:t>
        <a:bodyPr/>
        <a:lstStyle/>
        <a:p>
          <a:endParaRPr lang="en-US"/>
        </a:p>
      </dgm:t>
    </dgm:pt>
    <dgm:pt modelId="{EA38557D-CC9D-439E-93BC-ECCAE7F0DD56}" type="sibTrans" cxnId="{FBC19623-7C03-4ED3-B1E6-EE41EE921D2A}">
      <dgm:prSet/>
      <dgm:spPr/>
      <dgm:t>
        <a:bodyPr/>
        <a:lstStyle/>
        <a:p>
          <a:endParaRPr lang="en-US"/>
        </a:p>
      </dgm:t>
    </dgm:pt>
    <dgm:pt modelId="{F7D5FD92-4983-4E4C-96D4-D0872AF48E98}">
      <dgm:prSet/>
      <dgm:spPr/>
      <dgm:t>
        <a:bodyPr/>
        <a:lstStyle/>
        <a:p>
          <a:pPr>
            <a:lnSpc>
              <a:spcPct val="100000"/>
            </a:lnSpc>
          </a:pPr>
          <a:r>
            <a:rPr lang="en-US" dirty="0"/>
            <a:t>To develop data-driven and practical strategies to increase follow-up visit uptake.</a:t>
          </a:r>
        </a:p>
      </dgm:t>
    </dgm:pt>
    <dgm:pt modelId="{42EFE987-9283-4E0A-8D3B-C157D11AF124}" type="parTrans" cxnId="{BB118C38-FE39-464F-8724-C6269CEC4FBF}">
      <dgm:prSet/>
      <dgm:spPr/>
      <dgm:t>
        <a:bodyPr/>
        <a:lstStyle/>
        <a:p>
          <a:endParaRPr lang="en-US"/>
        </a:p>
      </dgm:t>
    </dgm:pt>
    <dgm:pt modelId="{0416715A-3FC3-40A3-88B1-3C4FB9E30A0B}" type="sibTrans" cxnId="{BB118C38-FE39-464F-8724-C6269CEC4FBF}">
      <dgm:prSet/>
      <dgm:spPr/>
      <dgm:t>
        <a:bodyPr/>
        <a:lstStyle/>
        <a:p>
          <a:endParaRPr lang="en-US"/>
        </a:p>
      </dgm:t>
    </dgm:pt>
    <dgm:pt modelId="{F05A378F-341E-4609-BD12-3BB0DC43B27A}" type="pres">
      <dgm:prSet presAssocID="{BC17C591-CC54-4C18-86A9-263FCF8FE71A}" presName="root" presStyleCnt="0">
        <dgm:presLayoutVars>
          <dgm:dir/>
          <dgm:resizeHandles val="exact"/>
        </dgm:presLayoutVars>
      </dgm:prSet>
      <dgm:spPr/>
    </dgm:pt>
    <dgm:pt modelId="{19036C64-DA3E-4956-8840-7569231163C2}" type="pres">
      <dgm:prSet presAssocID="{7CC8F6EB-6153-4772-B7D3-564AEA58072A}" presName="compNode" presStyleCnt="0"/>
      <dgm:spPr/>
    </dgm:pt>
    <dgm:pt modelId="{60054500-DDC2-4A2D-ABB8-871F2E6F9113}" type="pres">
      <dgm:prSet presAssocID="{7CC8F6EB-6153-4772-B7D3-564AEA58072A}" presName="bgRect" presStyleLbl="bgShp" presStyleIdx="0" presStyleCnt="3"/>
      <dgm:spPr/>
    </dgm:pt>
    <dgm:pt modelId="{FA649D08-E8E0-4049-8762-04F0AC657083}" type="pres">
      <dgm:prSet presAssocID="{7CC8F6EB-6153-4772-B7D3-564AEA58072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ospital"/>
        </a:ext>
      </dgm:extLst>
    </dgm:pt>
    <dgm:pt modelId="{83D288AD-4E70-4B8F-9059-644C840E21A8}" type="pres">
      <dgm:prSet presAssocID="{7CC8F6EB-6153-4772-B7D3-564AEA58072A}" presName="spaceRect" presStyleCnt="0"/>
      <dgm:spPr/>
    </dgm:pt>
    <dgm:pt modelId="{169A9825-AEBE-49E5-BEB8-71C3F7412BCE}" type="pres">
      <dgm:prSet presAssocID="{7CC8F6EB-6153-4772-B7D3-564AEA58072A}" presName="parTx" presStyleLbl="revTx" presStyleIdx="0" presStyleCnt="3">
        <dgm:presLayoutVars>
          <dgm:chMax val="0"/>
          <dgm:chPref val="0"/>
        </dgm:presLayoutVars>
      </dgm:prSet>
      <dgm:spPr/>
    </dgm:pt>
    <dgm:pt modelId="{673A36E8-7828-469F-BC7D-8B648DC01F6B}" type="pres">
      <dgm:prSet presAssocID="{8A12DC19-29E9-4220-B2F0-50EFC96CEA88}" presName="sibTrans" presStyleCnt="0"/>
      <dgm:spPr/>
    </dgm:pt>
    <dgm:pt modelId="{A0E90391-CE29-4443-A777-9FFDD7B54E7F}" type="pres">
      <dgm:prSet presAssocID="{D52031B5-151D-42C7-90AF-8CBEDF118C7B}" presName="compNode" presStyleCnt="0"/>
      <dgm:spPr/>
    </dgm:pt>
    <dgm:pt modelId="{D9A0F578-4563-4AFC-888F-C04452FD6DD2}" type="pres">
      <dgm:prSet presAssocID="{D52031B5-151D-42C7-90AF-8CBEDF118C7B}" presName="bgRect" presStyleLbl="bgShp" presStyleIdx="1" presStyleCnt="3"/>
      <dgm:spPr/>
    </dgm:pt>
    <dgm:pt modelId="{ECAEEE8D-2897-4F20-BCC4-5B4FD9D8209C}" type="pres">
      <dgm:prSet presAssocID="{D52031B5-151D-42C7-90AF-8CBEDF118C7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ogrammer"/>
        </a:ext>
      </dgm:extLst>
    </dgm:pt>
    <dgm:pt modelId="{EEEED585-1CFD-4824-B3DD-AAA477455B63}" type="pres">
      <dgm:prSet presAssocID="{D52031B5-151D-42C7-90AF-8CBEDF118C7B}" presName="spaceRect" presStyleCnt="0"/>
      <dgm:spPr/>
    </dgm:pt>
    <dgm:pt modelId="{B39F95F3-DB96-46A6-8479-D091969044F7}" type="pres">
      <dgm:prSet presAssocID="{D52031B5-151D-42C7-90AF-8CBEDF118C7B}" presName="parTx" presStyleLbl="revTx" presStyleIdx="1" presStyleCnt="3">
        <dgm:presLayoutVars>
          <dgm:chMax val="0"/>
          <dgm:chPref val="0"/>
        </dgm:presLayoutVars>
      </dgm:prSet>
      <dgm:spPr/>
    </dgm:pt>
    <dgm:pt modelId="{145A2E71-ACC8-4428-9B9E-6C20EFF1BE92}" type="pres">
      <dgm:prSet presAssocID="{EA38557D-CC9D-439E-93BC-ECCAE7F0DD56}" presName="sibTrans" presStyleCnt="0"/>
      <dgm:spPr/>
    </dgm:pt>
    <dgm:pt modelId="{2F95E474-E44D-4C0B-B9EE-7E0F2E25CE82}" type="pres">
      <dgm:prSet presAssocID="{F7D5FD92-4983-4E4C-96D4-D0872AF48E98}" presName="compNode" presStyleCnt="0"/>
      <dgm:spPr/>
    </dgm:pt>
    <dgm:pt modelId="{AAE57012-6BEA-413E-AC22-60DADE16B4D2}" type="pres">
      <dgm:prSet presAssocID="{F7D5FD92-4983-4E4C-96D4-D0872AF48E98}" presName="bgRect" presStyleLbl="bgShp" presStyleIdx="2" presStyleCnt="3"/>
      <dgm:spPr/>
    </dgm:pt>
    <dgm:pt modelId="{3564A506-F650-4E36-9A7A-DA4399616535}" type="pres">
      <dgm:prSet presAssocID="{F7D5FD92-4983-4E4C-96D4-D0872AF48E9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usiness Growth"/>
        </a:ext>
      </dgm:extLst>
    </dgm:pt>
    <dgm:pt modelId="{58F9E5E6-0C54-49E3-989A-AC28CB5B1BAF}" type="pres">
      <dgm:prSet presAssocID="{F7D5FD92-4983-4E4C-96D4-D0872AF48E98}" presName="spaceRect" presStyleCnt="0"/>
      <dgm:spPr/>
    </dgm:pt>
    <dgm:pt modelId="{818A599C-DCCB-4DA3-8EC3-547606F9AFD9}" type="pres">
      <dgm:prSet presAssocID="{F7D5FD92-4983-4E4C-96D4-D0872AF48E98}" presName="parTx" presStyleLbl="revTx" presStyleIdx="2" presStyleCnt="3">
        <dgm:presLayoutVars>
          <dgm:chMax val="0"/>
          <dgm:chPref val="0"/>
        </dgm:presLayoutVars>
      </dgm:prSet>
      <dgm:spPr/>
    </dgm:pt>
  </dgm:ptLst>
  <dgm:cxnLst>
    <dgm:cxn modelId="{FBC19623-7C03-4ED3-B1E6-EE41EE921D2A}" srcId="{BC17C591-CC54-4C18-86A9-263FCF8FE71A}" destId="{D52031B5-151D-42C7-90AF-8CBEDF118C7B}" srcOrd="1" destOrd="0" parTransId="{C9452AA5-70CC-4365-AFFA-9A86D84A054A}" sibTransId="{EA38557D-CC9D-439E-93BC-ECCAE7F0DD56}"/>
    <dgm:cxn modelId="{D93B512E-BF47-49BA-ACC7-07D352C1A1ED}" type="presOf" srcId="{D52031B5-151D-42C7-90AF-8CBEDF118C7B}" destId="{B39F95F3-DB96-46A6-8479-D091969044F7}" srcOrd="0" destOrd="0" presId="urn:microsoft.com/office/officeart/2018/2/layout/IconVerticalSolidList"/>
    <dgm:cxn modelId="{BB118C38-FE39-464F-8724-C6269CEC4FBF}" srcId="{BC17C591-CC54-4C18-86A9-263FCF8FE71A}" destId="{F7D5FD92-4983-4E4C-96D4-D0872AF48E98}" srcOrd="2" destOrd="0" parTransId="{42EFE987-9283-4E0A-8D3B-C157D11AF124}" sibTransId="{0416715A-3FC3-40A3-88B1-3C4FB9E30A0B}"/>
    <dgm:cxn modelId="{65059BB4-4FBD-4A20-A447-DAF8E60C12FC}" type="presOf" srcId="{F7D5FD92-4983-4E4C-96D4-D0872AF48E98}" destId="{818A599C-DCCB-4DA3-8EC3-547606F9AFD9}" srcOrd="0" destOrd="0" presId="urn:microsoft.com/office/officeart/2018/2/layout/IconVerticalSolidList"/>
    <dgm:cxn modelId="{1E28E4DE-3BC7-4028-A046-CC73CB500520}" srcId="{BC17C591-CC54-4C18-86A9-263FCF8FE71A}" destId="{7CC8F6EB-6153-4772-B7D3-564AEA58072A}" srcOrd="0" destOrd="0" parTransId="{3393F99D-DEE2-4F55-BD47-DF15957A726B}" sibTransId="{8A12DC19-29E9-4220-B2F0-50EFC96CEA88}"/>
    <dgm:cxn modelId="{9D3F71E9-6FE4-4865-B6A6-36DD2F205645}" type="presOf" srcId="{BC17C591-CC54-4C18-86A9-263FCF8FE71A}" destId="{F05A378F-341E-4609-BD12-3BB0DC43B27A}" srcOrd="0" destOrd="0" presId="urn:microsoft.com/office/officeart/2018/2/layout/IconVerticalSolidList"/>
    <dgm:cxn modelId="{B4EA2AED-8E56-4925-BCCF-E3A91175CF90}" type="presOf" srcId="{7CC8F6EB-6153-4772-B7D3-564AEA58072A}" destId="{169A9825-AEBE-49E5-BEB8-71C3F7412BCE}" srcOrd="0" destOrd="0" presId="urn:microsoft.com/office/officeart/2018/2/layout/IconVerticalSolidList"/>
    <dgm:cxn modelId="{52376AD7-E2DE-4F53-97A1-9DFDA45ABB72}" type="presParOf" srcId="{F05A378F-341E-4609-BD12-3BB0DC43B27A}" destId="{19036C64-DA3E-4956-8840-7569231163C2}" srcOrd="0" destOrd="0" presId="urn:microsoft.com/office/officeart/2018/2/layout/IconVerticalSolidList"/>
    <dgm:cxn modelId="{8B27BBBB-CBCC-42F6-A4EF-ECFBC6B30A5E}" type="presParOf" srcId="{19036C64-DA3E-4956-8840-7569231163C2}" destId="{60054500-DDC2-4A2D-ABB8-871F2E6F9113}" srcOrd="0" destOrd="0" presId="urn:microsoft.com/office/officeart/2018/2/layout/IconVerticalSolidList"/>
    <dgm:cxn modelId="{E0F6B83E-59C2-40C1-B775-4DC7C9A2BD26}" type="presParOf" srcId="{19036C64-DA3E-4956-8840-7569231163C2}" destId="{FA649D08-E8E0-4049-8762-04F0AC657083}" srcOrd="1" destOrd="0" presId="urn:microsoft.com/office/officeart/2018/2/layout/IconVerticalSolidList"/>
    <dgm:cxn modelId="{8261BCF4-8315-438F-86BC-EB7879186BD7}" type="presParOf" srcId="{19036C64-DA3E-4956-8840-7569231163C2}" destId="{83D288AD-4E70-4B8F-9059-644C840E21A8}" srcOrd="2" destOrd="0" presId="urn:microsoft.com/office/officeart/2018/2/layout/IconVerticalSolidList"/>
    <dgm:cxn modelId="{5C8C3F94-E833-40B9-A166-ED04408B81F0}" type="presParOf" srcId="{19036C64-DA3E-4956-8840-7569231163C2}" destId="{169A9825-AEBE-49E5-BEB8-71C3F7412BCE}" srcOrd="3" destOrd="0" presId="urn:microsoft.com/office/officeart/2018/2/layout/IconVerticalSolidList"/>
    <dgm:cxn modelId="{4C0FD503-F0FD-433D-8784-BB6F6D8001F3}" type="presParOf" srcId="{F05A378F-341E-4609-BD12-3BB0DC43B27A}" destId="{673A36E8-7828-469F-BC7D-8B648DC01F6B}" srcOrd="1" destOrd="0" presId="urn:microsoft.com/office/officeart/2018/2/layout/IconVerticalSolidList"/>
    <dgm:cxn modelId="{EA9F0AA4-CA88-41FD-AD6C-0AA5B98B7842}" type="presParOf" srcId="{F05A378F-341E-4609-BD12-3BB0DC43B27A}" destId="{A0E90391-CE29-4443-A777-9FFDD7B54E7F}" srcOrd="2" destOrd="0" presId="urn:microsoft.com/office/officeart/2018/2/layout/IconVerticalSolidList"/>
    <dgm:cxn modelId="{A62731A6-A1A6-4DDB-BB0B-CBE23792263D}" type="presParOf" srcId="{A0E90391-CE29-4443-A777-9FFDD7B54E7F}" destId="{D9A0F578-4563-4AFC-888F-C04452FD6DD2}" srcOrd="0" destOrd="0" presId="urn:microsoft.com/office/officeart/2018/2/layout/IconVerticalSolidList"/>
    <dgm:cxn modelId="{0A4FED85-D9E0-456F-8B2B-D899B63AB563}" type="presParOf" srcId="{A0E90391-CE29-4443-A777-9FFDD7B54E7F}" destId="{ECAEEE8D-2897-4F20-BCC4-5B4FD9D8209C}" srcOrd="1" destOrd="0" presId="urn:microsoft.com/office/officeart/2018/2/layout/IconVerticalSolidList"/>
    <dgm:cxn modelId="{3B02C665-D192-44B7-AAB4-8B2DAC975943}" type="presParOf" srcId="{A0E90391-CE29-4443-A777-9FFDD7B54E7F}" destId="{EEEED585-1CFD-4824-B3DD-AAA477455B63}" srcOrd="2" destOrd="0" presId="urn:microsoft.com/office/officeart/2018/2/layout/IconVerticalSolidList"/>
    <dgm:cxn modelId="{4094E5B7-B62A-480D-8871-7D98932B86A9}" type="presParOf" srcId="{A0E90391-CE29-4443-A777-9FFDD7B54E7F}" destId="{B39F95F3-DB96-46A6-8479-D091969044F7}" srcOrd="3" destOrd="0" presId="urn:microsoft.com/office/officeart/2018/2/layout/IconVerticalSolidList"/>
    <dgm:cxn modelId="{B358F458-9987-48DB-ADD1-CB4E78E3F7DE}" type="presParOf" srcId="{F05A378F-341E-4609-BD12-3BB0DC43B27A}" destId="{145A2E71-ACC8-4428-9B9E-6C20EFF1BE92}" srcOrd="3" destOrd="0" presId="urn:microsoft.com/office/officeart/2018/2/layout/IconVerticalSolidList"/>
    <dgm:cxn modelId="{27CC8AA0-389C-40A4-8DBC-D6890B983C42}" type="presParOf" srcId="{F05A378F-341E-4609-BD12-3BB0DC43B27A}" destId="{2F95E474-E44D-4C0B-B9EE-7E0F2E25CE82}" srcOrd="4" destOrd="0" presId="urn:microsoft.com/office/officeart/2018/2/layout/IconVerticalSolidList"/>
    <dgm:cxn modelId="{7848FF19-5FBD-4B8A-9C6A-97808A31CCB3}" type="presParOf" srcId="{2F95E474-E44D-4C0B-B9EE-7E0F2E25CE82}" destId="{AAE57012-6BEA-413E-AC22-60DADE16B4D2}" srcOrd="0" destOrd="0" presId="urn:microsoft.com/office/officeart/2018/2/layout/IconVerticalSolidList"/>
    <dgm:cxn modelId="{149D5E14-3405-431C-8415-84D03208AAE2}" type="presParOf" srcId="{2F95E474-E44D-4C0B-B9EE-7E0F2E25CE82}" destId="{3564A506-F650-4E36-9A7A-DA4399616535}" srcOrd="1" destOrd="0" presId="urn:microsoft.com/office/officeart/2018/2/layout/IconVerticalSolidList"/>
    <dgm:cxn modelId="{768BF420-1609-4CB5-8C92-9ABFA8DFBA9B}" type="presParOf" srcId="{2F95E474-E44D-4C0B-B9EE-7E0F2E25CE82}" destId="{58F9E5E6-0C54-49E3-989A-AC28CB5B1BAF}" srcOrd="2" destOrd="0" presId="urn:microsoft.com/office/officeart/2018/2/layout/IconVerticalSolidList"/>
    <dgm:cxn modelId="{DA2245AB-5A48-416B-81B6-02CAEA93B00C}" type="presParOf" srcId="{2F95E474-E44D-4C0B-B9EE-7E0F2E25CE82}" destId="{818A599C-DCCB-4DA3-8EC3-547606F9AFD9}"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E821A0-CBCD-4AD1-B16D-DC828F697E5A}"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2EFA9B2-4843-4CB8-9D5E-21847B3C33B9}">
      <dgm:prSet/>
      <dgm:spPr/>
      <dgm:t>
        <a:bodyPr/>
        <a:lstStyle/>
        <a:p>
          <a:pPr>
            <a:lnSpc>
              <a:spcPct val="100000"/>
            </a:lnSpc>
          </a:pPr>
          <a:r>
            <a:rPr lang="en-US" dirty="0"/>
            <a:t>What are the primary reasons patients do not return for follow-up visits?</a:t>
          </a:r>
        </a:p>
      </dgm:t>
    </dgm:pt>
    <dgm:pt modelId="{CE98C3C4-8BD1-4629-AF32-34E8B5A35FAE}" type="parTrans" cxnId="{E07CFECC-D14E-4346-AC1F-A33A68515B9F}">
      <dgm:prSet/>
      <dgm:spPr/>
      <dgm:t>
        <a:bodyPr/>
        <a:lstStyle/>
        <a:p>
          <a:endParaRPr lang="en-US"/>
        </a:p>
      </dgm:t>
    </dgm:pt>
    <dgm:pt modelId="{3FAD78EE-3EDD-469B-BC1A-EBCD4239C99C}" type="sibTrans" cxnId="{E07CFECC-D14E-4346-AC1F-A33A68515B9F}">
      <dgm:prSet/>
      <dgm:spPr/>
      <dgm:t>
        <a:bodyPr/>
        <a:lstStyle/>
        <a:p>
          <a:endParaRPr lang="en-US"/>
        </a:p>
      </dgm:t>
    </dgm:pt>
    <dgm:pt modelId="{3F68DF9A-B869-44C6-A158-7194FFC7CC7C}">
      <dgm:prSet/>
      <dgm:spPr/>
      <dgm:t>
        <a:bodyPr/>
        <a:lstStyle/>
        <a:p>
          <a:pPr>
            <a:lnSpc>
              <a:spcPct val="100000"/>
            </a:lnSpc>
          </a:pPr>
          <a:r>
            <a:rPr lang="en-US" dirty="0"/>
            <a:t>How can BetterWay clinic implement cost-effective strategies to enhance follow-up visit rates?</a:t>
          </a:r>
        </a:p>
      </dgm:t>
    </dgm:pt>
    <dgm:pt modelId="{B586F1F2-8D49-4D8A-BEAE-C8E9D72144DD}" type="parTrans" cxnId="{14A436FC-B9AE-4E06-8EED-1885D4E491DB}">
      <dgm:prSet/>
      <dgm:spPr/>
      <dgm:t>
        <a:bodyPr/>
        <a:lstStyle/>
        <a:p>
          <a:endParaRPr lang="en-US"/>
        </a:p>
      </dgm:t>
    </dgm:pt>
    <dgm:pt modelId="{EB2655A3-4A8D-4B47-AD9B-1DF1593D08BE}" type="sibTrans" cxnId="{14A436FC-B9AE-4E06-8EED-1885D4E491DB}">
      <dgm:prSet/>
      <dgm:spPr/>
      <dgm:t>
        <a:bodyPr/>
        <a:lstStyle/>
        <a:p>
          <a:endParaRPr lang="en-US"/>
        </a:p>
      </dgm:t>
    </dgm:pt>
    <dgm:pt modelId="{4F3F7AD3-1A67-436E-ABF9-3C3F2E04183C}" type="pres">
      <dgm:prSet presAssocID="{B5E821A0-CBCD-4AD1-B16D-DC828F697E5A}" presName="root" presStyleCnt="0">
        <dgm:presLayoutVars>
          <dgm:dir/>
          <dgm:resizeHandles val="exact"/>
        </dgm:presLayoutVars>
      </dgm:prSet>
      <dgm:spPr/>
    </dgm:pt>
    <dgm:pt modelId="{4323E745-7F86-471B-8091-F76519012BE2}" type="pres">
      <dgm:prSet presAssocID="{52EFA9B2-4843-4CB8-9D5E-21847B3C33B9}" presName="compNode" presStyleCnt="0"/>
      <dgm:spPr/>
    </dgm:pt>
    <dgm:pt modelId="{BDC5782F-B9F9-4275-9E36-6FBD6DD3F5C9}" type="pres">
      <dgm:prSet presAssocID="{52EFA9B2-4843-4CB8-9D5E-21847B3C33B9}" presName="bgRect" presStyleLbl="bgShp" presStyleIdx="0" presStyleCnt="2"/>
      <dgm:spPr/>
    </dgm:pt>
    <dgm:pt modelId="{B3DCDE26-6DD2-4ACA-A968-C3352D6B7287}" type="pres">
      <dgm:prSet presAssocID="{52EFA9B2-4843-4CB8-9D5E-21847B3C33B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ospital"/>
        </a:ext>
      </dgm:extLst>
    </dgm:pt>
    <dgm:pt modelId="{FADCB740-C554-4F79-9F2D-8DCE37ECC70C}" type="pres">
      <dgm:prSet presAssocID="{52EFA9B2-4843-4CB8-9D5E-21847B3C33B9}" presName="spaceRect" presStyleCnt="0"/>
      <dgm:spPr/>
    </dgm:pt>
    <dgm:pt modelId="{CFC0B663-22B9-4CB2-91C7-D6E97F328DA2}" type="pres">
      <dgm:prSet presAssocID="{52EFA9B2-4843-4CB8-9D5E-21847B3C33B9}" presName="parTx" presStyleLbl="revTx" presStyleIdx="0" presStyleCnt="2">
        <dgm:presLayoutVars>
          <dgm:chMax val="0"/>
          <dgm:chPref val="0"/>
        </dgm:presLayoutVars>
      </dgm:prSet>
      <dgm:spPr/>
    </dgm:pt>
    <dgm:pt modelId="{4E9FA480-7C03-4B62-87A3-5E4CA2C38E4C}" type="pres">
      <dgm:prSet presAssocID="{3FAD78EE-3EDD-469B-BC1A-EBCD4239C99C}" presName="sibTrans" presStyleCnt="0"/>
      <dgm:spPr/>
    </dgm:pt>
    <dgm:pt modelId="{FCC54AF8-5973-4EC8-AF39-45166EB67511}" type="pres">
      <dgm:prSet presAssocID="{3F68DF9A-B869-44C6-A158-7194FFC7CC7C}" presName="compNode" presStyleCnt="0"/>
      <dgm:spPr/>
    </dgm:pt>
    <dgm:pt modelId="{1E37CDDE-E346-4459-AD10-0CF031630876}" type="pres">
      <dgm:prSet presAssocID="{3F68DF9A-B869-44C6-A158-7194FFC7CC7C}" presName="bgRect" presStyleLbl="bgShp" presStyleIdx="1" presStyleCnt="2"/>
      <dgm:spPr/>
    </dgm:pt>
    <dgm:pt modelId="{99FF1FA5-442B-4041-BB5C-53B4B3066F9D}" type="pres">
      <dgm:prSet presAssocID="{3F68DF9A-B869-44C6-A158-7194FFC7CC7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Zoom In"/>
        </a:ext>
      </dgm:extLst>
    </dgm:pt>
    <dgm:pt modelId="{CDEA7E4A-23F5-4D43-B926-7DEBADF1EF09}" type="pres">
      <dgm:prSet presAssocID="{3F68DF9A-B869-44C6-A158-7194FFC7CC7C}" presName="spaceRect" presStyleCnt="0"/>
      <dgm:spPr/>
    </dgm:pt>
    <dgm:pt modelId="{511ECCD3-606D-4E9E-A1FD-9C5103EF0BF9}" type="pres">
      <dgm:prSet presAssocID="{3F68DF9A-B869-44C6-A158-7194FFC7CC7C}" presName="parTx" presStyleLbl="revTx" presStyleIdx="1" presStyleCnt="2">
        <dgm:presLayoutVars>
          <dgm:chMax val="0"/>
          <dgm:chPref val="0"/>
        </dgm:presLayoutVars>
      </dgm:prSet>
      <dgm:spPr/>
    </dgm:pt>
  </dgm:ptLst>
  <dgm:cxnLst>
    <dgm:cxn modelId="{119B735B-30A1-4F1B-A715-B7F32F4B0DD0}" type="presOf" srcId="{3F68DF9A-B869-44C6-A158-7194FFC7CC7C}" destId="{511ECCD3-606D-4E9E-A1FD-9C5103EF0BF9}" srcOrd="0" destOrd="0" presId="urn:microsoft.com/office/officeart/2018/2/layout/IconVerticalSolidList"/>
    <dgm:cxn modelId="{1503887C-B7F7-4ABE-AE5F-28986901266E}" type="presOf" srcId="{52EFA9B2-4843-4CB8-9D5E-21847B3C33B9}" destId="{CFC0B663-22B9-4CB2-91C7-D6E97F328DA2}" srcOrd="0" destOrd="0" presId="urn:microsoft.com/office/officeart/2018/2/layout/IconVerticalSolidList"/>
    <dgm:cxn modelId="{E07CFECC-D14E-4346-AC1F-A33A68515B9F}" srcId="{B5E821A0-CBCD-4AD1-B16D-DC828F697E5A}" destId="{52EFA9B2-4843-4CB8-9D5E-21847B3C33B9}" srcOrd="0" destOrd="0" parTransId="{CE98C3C4-8BD1-4629-AF32-34E8B5A35FAE}" sibTransId="{3FAD78EE-3EDD-469B-BC1A-EBCD4239C99C}"/>
    <dgm:cxn modelId="{17FB1AE8-DF5E-4492-BBA5-13B1F838E8FA}" type="presOf" srcId="{B5E821A0-CBCD-4AD1-B16D-DC828F697E5A}" destId="{4F3F7AD3-1A67-436E-ABF9-3C3F2E04183C}" srcOrd="0" destOrd="0" presId="urn:microsoft.com/office/officeart/2018/2/layout/IconVerticalSolidList"/>
    <dgm:cxn modelId="{14A436FC-B9AE-4E06-8EED-1885D4E491DB}" srcId="{B5E821A0-CBCD-4AD1-B16D-DC828F697E5A}" destId="{3F68DF9A-B869-44C6-A158-7194FFC7CC7C}" srcOrd="1" destOrd="0" parTransId="{B586F1F2-8D49-4D8A-BEAE-C8E9D72144DD}" sibTransId="{EB2655A3-4A8D-4B47-AD9B-1DF1593D08BE}"/>
    <dgm:cxn modelId="{285C35B1-4AB8-4EB6-A947-38420EAA4133}" type="presParOf" srcId="{4F3F7AD3-1A67-436E-ABF9-3C3F2E04183C}" destId="{4323E745-7F86-471B-8091-F76519012BE2}" srcOrd="0" destOrd="0" presId="urn:microsoft.com/office/officeart/2018/2/layout/IconVerticalSolidList"/>
    <dgm:cxn modelId="{0750F496-9760-4CEE-9185-95747A7B40B7}" type="presParOf" srcId="{4323E745-7F86-471B-8091-F76519012BE2}" destId="{BDC5782F-B9F9-4275-9E36-6FBD6DD3F5C9}" srcOrd="0" destOrd="0" presId="urn:microsoft.com/office/officeart/2018/2/layout/IconVerticalSolidList"/>
    <dgm:cxn modelId="{70A00346-E3B6-422B-A875-5255DB8C07F5}" type="presParOf" srcId="{4323E745-7F86-471B-8091-F76519012BE2}" destId="{B3DCDE26-6DD2-4ACA-A968-C3352D6B7287}" srcOrd="1" destOrd="0" presId="urn:microsoft.com/office/officeart/2018/2/layout/IconVerticalSolidList"/>
    <dgm:cxn modelId="{FC47FE77-16F1-4A26-94F5-B5B8C1E09B62}" type="presParOf" srcId="{4323E745-7F86-471B-8091-F76519012BE2}" destId="{FADCB740-C554-4F79-9F2D-8DCE37ECC70C}" srcOrd="2" destOrd="0" presId="urn:microsoft.com/office/officeart/2018/2/layout/IconVerticalSolidList"/>
    <dgm:cxn modelId="{B5306C6B-8996-452D-9340-7CF702EC449F}" type="presParOf" srcId="{4323E745-7F86-471B-8091-F76519012BE2}" destId="{CFC0B663-22B9-4CB2-91C7-D6E97F328DA2}" srcOrd="3" destOrd="0" presId="urn:microsoft.com/office/officeart/2018/2/layout/IconVerticalSolidList"/>
    <dgm:cxn modelId="{D8B1763B-B9E2-4AB1-AC83-4E015BACAD44}" type="presParOf" srcId="{4F3F7AD3-1A67-436E-ABF9-3C3F2E04183C}" destId="{4E9FA480-7C03-4B62-87A3-5E4CA2C38E4C}" srcOrd="1" destOrd="0" presId="urn:microsoft.com/office/officeart/2018/2/layout/IconVerticalSolidList"/>
    <dgm:cxn modelId="{929D17F0-FE8D-449E-BAA2-2CEFAAFA37AF}" type="presParOf" srcId="{4F3F7AD3-1A67-436E-ABF9-3C3F2E04183C}" destId="{FCC54AF8-5973-4EC8-AF39-45166EB67511}" srcOrd="2" destOrd="0" presId="urn:microsoft.com/office/officeart/2018/2/layout/IconVerticalSolidList"/>
    <dgm:cxn modelId="{ABE9B730-08DE-48C0-B8A6-30B4BD3A6DC0}" type="presParOf" srcId="{FCC54AF8-5973-4EC8-AF39-45166EB67511}" destId="{1E37CDDE-E346-4459-AD10-0CF031630876}" srcOrd="0" destOrd="0" presId="urn:microsoft.com/office/officeart/2018/2/layout/IconVerticalSolidList"/>
    <dgm:cxn modelId="{6D4A5A9E-C1AE-4E2D-AFF4-38B46D65F938}" type="presParOf" srcId="{FCC54AF8-5973-4EC8-AF39-45166EB67511}" destId="{99FF1FA5-442B-4041-BB5C-53B4B3066F9D}" srcOrd="1" destOrd="0" presId="urn:microsoft.com/office/officeart/2018/2/layout/IconVerticalSolidList"/>
    <dgm:cxn modelId="{6A1C7A8F-EFB5-494A-9513-822A8B3EDD86}" type="presParOf" srcId="{FCC54AF8-5973-4EC8-AF39-45166EB67511}" destId="{CDEA7E4A-23F5-4D43-B926-7DEBADF1EF09}" srcOrd="2" destOrd="0" presId="urn:microsoft.com/office/officeart/2018/2/layout/IconVerticalSolidList"/>
    <dgm:cxn modelId="{82D2ABC0-BA36-49DF-B51C-2BD8F98857CC}" type="presParOf" srcId="{FCC54AF8-5973-4EC8-AF39-45166EB67511}" destId="{511ECCD3-606D-4E9E-A1FD-9C5103EF0BF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6D51E83-CE9D-4D46-8093-69D0A6AC4CC1}" type="doc">
      <dgm:prSet loTypeId="urn:microsoft.com/office/officeart/2005/8/layout/process1" loCatId="process" qsTypeId="urn:microsoft.com/office/officeart/2005/8/quickstyle/simple1" qsCatId="simple" csTypeId="urn:microsoft.com/office/officeart/2005/8/colors/accent1_4" csCatId="accent1"/>
      <dgm:spPr/>
      <dgm:t>
        <a:bodyPr/>
        <a:lstStyle/>
        <a:p>
          <a:endParaRPr lang="en-US"/>
        </a:p>
      </dgm:t>
    </dgm:pt>
    <dgm:pt modelId="{4FE5E8BE-446B-4055-91B3-FB6F895974C1}">
      <dgm:prSet/>
      <dgm:spPr/>
      <dgm:t>
        <a:bodyPr/>
        <a:lstStyle/>
        <a:p>
          <a:r>
            <a:rPr lang="en-US" dirty="0"/>
            <a:t>The data tells a story—but the deeper narrative lies in the patient interviews and experiences. Patients spoke about feeling unheard, unsure, or simply disillusioned. Many came with the hope of a rapid transformation, only to realize that Ayurvedic care often demands patience, persistence, and inner commitment. Some felt that the benefits were not clearly explained, while others found the treatment too demanding in terms of lifestyle changes. There were logistical challenges too—scheduling issues, lack of reminders, or not enough support between visit. Interestingly, a small percentage of patients who left cited affordability or external factors. This shows that the primary problem is not cost or access—it is engagement and trust.</a:t>
          </a:r>
        </a:p>
      </dgm:t>
    </dgm:pt>
    <dgm:pt modelId="{E5F92806-6A05-4F0D-BC87-460E9B91ABF3}" type="parTrans" cxnId="{B448772B-66DE-4541-A8B8-106131D576FB}">
      <dgm:prSet/>
      <dgm:spPr/>
      <dgm:t>
        <a:bodyPr/>
        <a:lstStyle/>
        <a:p>
          <a:endParaRPr lang="en-US"/>
        </a:p>
      </dgm:t>
    </dgm:pt>
    <dgm:pt modelId="{025B64C4-DBBF-4738-8D66-76275C6C5131}" type="sibTrans" cxnId="{B448772B-66DE-4541-A8B8-106131D576FB}">
      <dgm:prSet/>
      <dgm:spPr/>
      <dgm:t>
        <a:bodyPr/>
        <a:lstStyle/>
        <a:p>
          <a:endParaRPr lang="en-US"/>
        </a:p>
      </dgm:t>
    </dgm:pt>
    <dgm:pt modelId="{6BD57E6E-D61A-6E45-9DDE-3EAA2CE973F0}" type="pres">
      <dgm:prSet presAssocID="{F6D51E83-CE9D-4D46-8093-69D0A6AC4CC1}" presName="Name0" presStyleCnt="0">
        <dgm:presLayoutVars>
          <dgm:dir/>
          <dgm:resizeHandles val="exact"/>
        </dgm:presLayoutVars>
      </dgm:prSet>
      <dgm:spPr/>
    </dgm:pt>
    <dgm:pt modelId="{1CFF0B48-3FCC-684E-8F67-B152B912C300}" type="pres">
      <dgm:prSet presAssocID="{4FE5E8BE-446B-4055-91B3-FB6F895974C1}" presName="node" presStyleLbl="node1" presStyleIdx="0" presStyleCnt="1">
        <dgm:presLayoutVars>
          <dgm:bulletEnabled val="1"/>
        </dgm:presLayoutVars>
      </dgm:prSet>
      <dgm:spPr/>
    </dgm:pt>
  </dgm:ptLst>
  <dgm:cxnLst>
    <dgm:cxn modelId="{D139BC03-8733-B141-870A-105EFBE64B07}" type="presOf" srcId="{F6D51E83-CE9D-4D46-8093-69D0A6AC4CC1}" destId="{6BD57E6E-D61A-6E45-9DDE-3EAA2CE973F0}" srcOrd="0" destOrd="0" presId="urn:microsoft.com/office/officeart/2005/8/layout/process1"/>
    <dgm:cxn modelId="{2B992025-83CA-C64B-8776-87D11E6559DE}" type="presOf" srcId="{4FE5E8BE-446B-4055-91B3-FB6F895974C1}" destId="{1CFF0B48-3FCC-684E-8F67-B152B912C300}" srcOrd="0" destOrd="0" presId="urn:microsoft.com/office/officeart/2005/8/layout/process1"/>
    <dgm:cxn modelId="{B448772B-66DE-4541-A8B8-106131D576FB}" srcId="{F6D51E83-CE9D-4D46-8093-69D0A6AC4CC1}" destId="{4FE5E8BE-446B-4055-91B3-FB6F895974C1}" srcOrd="0" destOrd="0" parTransId="{E5F92806-6A05-4F0D-BC87-460E9B91ABF3}" sibTransId="{025B64C4-DBBF-4738-8D66-76275C6C5131}"/>
    <dgm:cxn modelId="{4A5397B8-826C-1849-A376-DBD4B024C179}" type="presParOf" srcId="{6BD57E6E-D61A-6E45-9DDE-3EAA2CE973F0}" destId="{1CFF0B48-3FCC-684E-8F67-B152B912C300}"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3F9F7CF-8319-4526-B75D-BE514F822735}"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4FA844A9-E5E9-4DD6-A9AB-3101708B2F14}">
      <dgm:prSet/>
      <dgm:spPr/>
      <dgm:t>
        <a:bodyPr/>
        <a:lstStyle/>
        <a:p>
          <a:r>
            <a:rPr lang="en-US" b="1" i="0" dirty="0"/>
            <a:t>Sample Size Constraints:</a:t>
          </a:r>
          <a:r>
            <a:rPr lang="en-US" b="0" i="0" dirty="0"/>
            <a:t> The fulfillment data analyzed was based on a subset of 50 patients out of a total of 150 surveyed, which may not fully capture the diversity of the patient base.</a:t>
          </a:r>
          <a:endParaRPr lang="en-US" dirty="0"/>
        </a:p>
      </dgm:t>
    </dgm:pt>
    <dgm:pt modelId="{34AB5271-C7E7-4298-9748-8DF944CD06E7}" type="parTrans" cxnId="{9FA51A87-85F5-4AB4-9D75-8D14E5408094}">
      <dgm:prSet/>
      <dgm:spPr/>
      <dgm:t>
        <a:bodyPr/>
        <a:lstStyle/>
        <a:p>
          <a:endParaRPr lang="en-US"/>
        </a:p>
      </dgm:t>
    </dgm:pt>
    <dgm:pt modelId="{8290B58A-19FF-484C-8B5A-E59AE9CB4DA6}" type="sibTrans" cxnId="{9FA51A87-85F5-4AB4-9D75-8D14E5408094}">
      <dgm:prSet/>
      <dgm:spPr/>
      <dgm:t>
        <a:bodyPr/>
        <a:lstStyle/>
        <a:p>
          <a:endParaRPr lang="en-US"/>
        </a:p>
      </dgm:t>
    </dgm:pt>
    <dgm:pt modelId="{4DDE7CF6-569E-4BF0-8592-BC45AD83658C}">
      <dgm:prSet/>
      <dgm:spPr/>
      <dgm:t>
        <a:bodyPr/>
        <a:lstStyle/>
        <a:p>
          <a:r>
            <a:rPr lang="en-US" b="1" i="0"/>
            <a:t>Temporal Limitation:</a:t>
          </a:r>
          <a:r>
            <a:rPr lang="en-US" b="0" i="0"/>
            <a:t> The data was gathered over a specific 3-month window (Oct–Dec 2024). Seasonality, clinic campaigns, or public health fluctuations could have impacted results.</a:t>
          </a:r>
          <a:endParaRPr lang="en-US"/>
        </a:p>
      </dgm:t>
    </dgm:pt>
    <dgm:pt modelId="{85649823-3737-4E7E-A9A7-8E27DA001A28}" type="parTrans" cxnId="{37AF359C-C5AD-4BB4-835A-FC7065AABFE5}">
      <dgm:prSet/>
      <dgm:spPr/>
      <dgm:t>
        <a:bodyPr/>
        <a:lstStyle/>
        <a:p>
          <a:endParaRPr lang="en-US"/>
        </a:p>
      </dgm:t>
    </dgm:pt>
    <dgm:pt modelId="{CD72356D-453E-4FD8-9E6D-D2AE8E14254E}" type="sibTrans" cxnId="{37AF359C-C5AD-4BB4-835A-FC7065AABFE5}">
      <dgm:prSet/>
      <dgm:spPr/>
      <dgm:t>
        <a:bodyPr/>
        <a:lstStyle/>
        <a:p>
          <a:endParaRPr lang="en-US"/>
        </a:p>
      </dgm:t>
    </dgm:pt>
    <dgm:pt modelId="{54265C50-8558-4256-AE61-F075CB010CA4}">
      <dgm:prSet/>
      <dgm:spPr/>
      <dgm:t>
        <a:bodyPr/>
        <a:lstStyle/>
        <a:p>
          <a:r>
            <a:rPr lang="en-US" b="1" i="0"/>
            <a:t>Subjectivity in Patient Feedback:</a:t>
          </a:r>
          <a:r>
            <a:rPr lang="en-US" b="0" i="0"/>
            <a:t> Some interview responses might have been influenced by social desirability bias or limited recall, especially among patients disengaged for over a month.</a:t>
          </a:r>
          <a:endParaRPr lang="en-US"/>
        </a:p>
      </dgm:t>
    </dgm:pt>
    <dgm:pt modelId="{228C1FE1-2DE7-4D12-963A-5D113214A09B}" type="parTrans" cxnId="{4E78E5E5-809B-4731-858B-E2D9D563E8C5}">
      <dgm:prSet/>
      <dgm:spPr/>
      <dgm:t>
        <a:bodyPr/>
        <a:lstStyle/>
        <a:p>
          <a:endParaRPr lang="en-US"/>
        </a:p>
      </dgm:t>
    </dgm:pt>
    <dgm:pt modelId="{1F1C8A12-ADCD-4DEF-B0DD-36CF13D748CA}" type="sibTrans" cxnId="{4E78E5E5-809B-4731-858B-E2D9D563E8C5}">
      <dgm:prSet/>
      <dgm:spPr/>
      <dgm:t>
        <a:bodyPr/>
        <a:lstStyle/>
        <a:p>
          <a:endParaRPr lang="en-US"/>
        </a:p>
      </dgm:t>
    </dgm:pt>
    <dgm:pt modelId="{FA581F2F-2465-4A81-86EC-9970EFB9F915}">
      <dgm:prSet/>
      <dgm:spPr/>
      <dgm:t>
        <a:bodyPr/>
        <a:lstStyle/>
        <a:p>
          <a:r>
            <a:rPr lang="en-US" b="1" i="0" dirty="0"/>
            <a:t>No Longitudinal Follow-Up:</a:t>
          </a:r>
          <a:r>
            <a:rPr lang="en-US" b="0" i="0" dirty="0"/>
            <a:t> The study did not track patients who eventually returned after a prolonged gap, potentially overlooking late-comeback cases.</a:t>
          </a:r>
          <a:endParaRPr lang="en-US" dirty="0"/>
        </a:p>
      </dgm:t>
    </dgm:pt>
    <dgm:pt modelId="{3E587D5A-A318-4F95-8B33-79CE363FEC55}" type="parTrans" cxnId="{4D124E03-2E07-4C35-98A5-4855E84BC201}">
      <dgm:prSet/>
      <dgm:spPr/>
      <dgm:t>
        <a:bodyPr/>
        <a:lstStyle/>
        <a:p>
          <a:endParaRPr lang="en-US"/>
        </a:p>
      </dgm:t>
    </dgm:pt>
    <dgm:pt modelId="{FFC3EEF0-C031-49D3-8CC7-67CF7D76F24F}" type="sibTrans" cxnId="{4D124E03-2E07-4C35-98A5-4855E84BC201}">
      <dgm:prSet/>
      <dgm:spPr/>
      <dgm:t>
        <a:bodyPr/>
        <a:lstStyle/>
        <a:p>
          <a:endParaRPr lang="en-US"/>
        </a:p>
      </dgm:t>
    </dgm:pt>
    <dgm:pt modelId="{6F14663D-B77B-4E90-B1BB-D35F99531794}">
      <dgm:prSet/>
      <dgm:spPr/>
      <dgm:t>
        <a:bodyPr/>
        <a:lstStyle/>
        <a:p>
          <a:r>
            <a:rPr lang="en-US" b="1" i="0" dirty="0"/>
            <a:t>No Comparative Benchmark:</a:t>
          </a:r>
          <a:r>
            <a:rPr lang="en-US" b="0" i="0" dirty="0"/>
            <a:t> There was no parallel analysis of patients who successfully completed all follow-ups, which could have offered useful contrast.</a:t>
          </a:r>
          <a:endParaRPr lang="en-US" dirty="0"/>
        </a:p>
      </dgm:t>
    </dgm:pt>
    <dgm:pt modelId="{68E9D750-EB8E-4165-9458-0C620FF5C077}" type="parTrans" cxnId="{8CED3540-A000-4A43-BA82-08512C482648}">
      <dgm:prSet/>
      <dgm:spPr/>
      <dgm:t>
        <a:bodyPr/>
        <a:lstStyle/>
        <a:p>
          <a:endParaRPr lang="en-US"/>
        </a:p>
      </dgm:t>
    </dgm:pt>
    <dgm:pt modelId="{9448D1BF-EF65-4836-B9F7-D3164BEB5FEC}" type="sibTrans" cxnId="{8CED3540-A000-4A43-BA82-08512C482648}">
      <dgm:prSet/>
      <dgm:spPr/>
      <dgm:t>
        <a:bodyPr/>
        <a:lstStyle/>
        <a:p>
          <a:endParaRPr lang="en-US"/>
        </a:p>
      </dgm:t>
    </dgm:pt>
    <dgm:pt modelId="{66263BEF-EA64-6949-B281-7994EB54958A}" type="pres">
      <dgm:prSet presAssocID="{D3F9F7CF-8319-4526-B75D-BE514F822735}" presName="diagram" presStyleCnt="0">
        <dgm:presLayoutVars>
          <dgm:dir/>
          <dgm:resizeHandles val="exact"/>
        </dgm:presLayoutVars>
      </dgm:prSet>
      <dgm:spPr/>
    </dgm:pt>
    <dgm:pt modelId="{EFCC84F7-7343-1A4C-82CF-9CD235A499B4}" type="pres">
      <dgm:prSet presAssocID="{4FA844A9-E5E9-4DD6-A9AB-3101708B2F14}" presName="node" presStyleLbl="node1" presStyleIdx="0" presStyleCnt="5">
        <dgm:presLayoutVars>
          <dgm:bulletEnabled val="1"/>
        </dgm:presLayoutVars>
      </dgm:prSet>
      <dgm:spPr/>
    </dgm:pt>
    <dgm:pt modelId="{EC4C8CC6-D4F9-5C4A-A8AF-6CAD6692A341}" type="pres">
      <dgm:prSet presAssocID="{8290B58A-19FF-484C-8B5A-E59AE9CB4DA6}" presName="sibTrans" presStyleCnt="0"/>
      <dgm:spPr/>
    </dgm:pt>
    <dgm:pt modelId="{59F759D0-58E0-234F-9EFF-BF407713B876}" type="pres">
      <dgm:prSet presAssocID="{4DDE7CF6-569E-4BF0-8592-BC45AD83658C}" presName="node" presStyleLbl="node1" presStyleIdx="1" presStyleCnt="5">
        <dgm:presLayoutVars>
          <dgm:bulletEnabled val="1"/>
        </dgm:presLayoutVars>
      </dgm:prSet>
      <dgm:spPr/>
    </dgm:pt>
    <dgm:pt modelId="{87C4A236-371A-B34C-AA6B-6D21DC7FD9F3}" type="pres">
      <dgm:prSet presAssocID="{CD72356D-453E-4FD8-9E6D-D2AE8E14254E}" presName="sibTrans" presStyleCnt="0"/>
      <dgm:spPr/>
    </dgm:pt>
    <dgm:pt modelId="{58847FD4-8BCC-6540-B9FB-DD7E8B51C060}" type="pres">
      <dgm:prSet presAssocID="{54265C50-8558-4256-AE61-F075CB010CA4}" presName="node" presStyleLbl="node1" presStyleIdx="2" presStyleCnt="5">
        <dgm:presLayoutVars>
          <dgm:bulletEnabled val="1"/>
        </dgm:presLayoutVars>
      </dgm:prSet>
      <dgm:spPr/>
    </dgm:pt>
    <dgm:pt modelId="{0FEC7B8A-A145-A146-9680-64BB90B4D6BE}" type="pres">
      <dgm:prSet presAssocID="{1F1C8A12-ADCD-4DEF-B0DD-36CF13D748CA}" presName="sibTrans" presStyleCnt="0"/>
      <dgm:spPr/>
    </dgm:pt>
    <dgm:pt modelId="{3700BBB7-9FEC-444F-8F44-B34B97477735}" type="pres">
      <dgm:prSet presAssocID="{FA581F2F-2465-4A81-86EC-9970EFB9F915}" presName="node" presStyleLbl="node1" presStyleIdx="3" presStyleCnt="5">
        <dgm:presLayoutVars>
          <dgm:bulletEnabled val="1"/>
        </dgm:presLayoutVars>
      </dgm:prSet>
      <dgm:spPr/>
    </dgm:pt>
    <dgm:pt modelId="{EC579956-2EEB-6242-AE65-B74FC1B5C0BB}" type="pres">
      <dgm:prSet presAssocID="{FFC3EEF0-C031-49D3-8CC7-67CF7D76F24F}" presName="sibTrans" presStyleCnt="0"/>
      <dgm:spPr/>
    </dgm:pt>
    <dgm:pt modelId="{BE5E113F-EEF5-ED40-8258-22469567AB77}" type="pres">
      <dgm:prSet presAssocID="{6F14663D-B77B-4E90-B1BB-D35F99531794}" presName="node" presStyleLbl="node1" presStyleIdx="4" presStyleCnt="5">
        <dgm:presLayoutVars>
          <dgm:bulletEnabled val="1"/>
        </dgm:presLayoutVars>
      </dgm:prSet>
      <dgm:spPr/>
    </dgm:pt>
  </dgm:ptLst>
  <dgm:cxnLst>
    <dgm:cxn modelId="{4D124E03-2E07-4C35-98A5-4855E84BC201}" srcId="{D3F9F7CF-8319-4526-B75D-BE514F822735}" destId="{FA581F2F-2465-4A81-86EC-9970EFB9F915}" srcOrd="3" destOrd="0" parTransId="{3E587D5A-A318-4F95-8B33-79CE363FEC55}" sibTransId="{FFC3EEF0-C031-49D3-8CC7-67CF7D76F24F}"/>
    <dgm:cxn modelId="{3170D720-B8CE-3542-9B3A-58D81A80F6B4}" type="presOf" srcId="{4DDE7CF6-569E-4BF0-8592-BC45AD83658C}" destId="{59F759D0-58E0-234F-9EFF-BF407713B876}" srcOrd="0" destOrd="0" presId="urn:microsoft.com/office/officeart/2005/8/layout/default"/>
    <dgm:cxn modelId="{8CED3540-A000-4A43-BA82-08512C482648}" srcId="{D3F9F7CF-8319-4526-B75D-BE514F822735}" destId="{6F14663D-B77B-4E90-B1BB-D35F99531794}" srcOrd="4" destOrd="0" parTransId="{68E9D750-EB8E-4165-9458-0C620FF5C077}" sibTransId="{9448D1BF-EF65-4836-B9F7-D3164BEB5FEC}"/>
    <dgm:cxn modelId="{2AC03740-F99C-884C-A860-5A966C96913D}" type="presOf" srcId="{54265C50-8558-4256-AE61-F075CB010CA4}" destId="{58847FD4-8BCC-6540-B9FB-DD7E8B51C060}" srcOrd="0" destOrd="0" presId="urn:microsoft.com/office/officeart/2005/8/layout/default"/>
    <dgm:cxn modelId="{259BEF4A-9FFD-8048-B598-3E58E5492EFD}" type="presOf" srcId="{6F14663D-B77B-4E90-B1BB-D35F99531794}" destId="{BE5E113F-EEF5-ED40-8258-22469567AB77}" srcOrd="0" destOrd="0" presId="urn:microsoft.com/office/officeart/2005/8/layout/default"/>
    <dgm:cxn modelId="{F259736E-D9C8-2B44-A8D2-4185BCB5CB89}" type="presOf" srcId="{FA581F2F-2465-4A81-86EC-9970EFB9F915}" destId="{3700BBB7-9FEC-444F-8F44-B34B97477735}" srcOrd="0" destOrd="0" presId="urn:microsoft.com/office/officeart/2005/8/layout/default"/>
    <dgm:cxn modelId="{53FF5C73-348E-A448-9057-7AC86B56582B}" type="presOf" srcId="{D3F9F7CF-8319-4526-B75D-BE514F822735}" destId="{66263BEF-EA64-6949-B281-7994EB54958A}" srcOrd="0" destOrd="0" presId="urn:microsoft.com/office/officeart/2005/8/layout/default"/>
    <dgm:cxn modelId="{9FA51A87-85F5-4AB4-9D75-8D14E5408094}" srcId="{D3F9F7CF-8319-4526-B75D-BE514F822735}" destId="{4FA844A9-E5E9-4DD6-A9AB-3101708B2F14}" srcOrd="0" destOrd="0" parTransId="{34AB5271-C7E7-4298-9748-8DF944CD06E7}" sibTransId="{8290B58A-19FF-484C-8B5A-E59AE9CB4DA6}"/>
    <dgm:cxn modelId="{37AF359C-C5AD-4BB4-835A-FC7065AABFE5}" srcId="{D3F9F7CF-8319-4526-B75D-BE514F822735}" destId="{4DDE7CF6-569E-4BF0-8592-BC45AD83658C}" srcOrd="1" destOrd="0" parTransId="{85649823-3737-4E7E-A9A7-8E27DA001A28}" sibTransId="{CD72356D-453E-4FD8-9E6D-D2AE8E14254E}"/>
    <dgm:cxn modelId="{4E78E5E5-809B-4731-858B-E2D9D563E8C5}" srcId="{D3F9F7CF-8319-4526-B75D-BE514F822735}" destId="{54265C50-8558-4256-AE61-F075CB010CA4}" srcOrd="2" destOrd="0" parTransId="{228C1FE1-2DE7-4D12-963A-5D113214A09B}" sibTransId="{1F1C8A12-ADCD-4DEF-B0DD-36CF13D748CA}"/>
    <dgm:cxn modelId="{5F99D6F3-E06D-0442-908F-2D1EBE098D44}" type="presOf" srcId="{4FA844A9-E5E9-4DD6-A9AB-3101708B2F14}" destId="{EFCC84F7-7343-1A4C-82CF-9CD235A499B4}" srcOrd="0" destOrd="0" presId="urn:microsoft.com/office/officeart/2005/8/layout/default"/>
    <dgm:cxn modelId="{2606C543-F748-404D-8C98-16FDE9658034}" type="presParOf" srcId="{66263BEF-EA64-6949-B281-7994EB54958A}" destId="{EFCC84F7-7343-1A4C-82CF-9CD235A499B4}" srcOrd="0" destOrd="0" presId="urn:microsoft.com/office/officeart/2005/8/layout/default"/>
    <dgm:cxn modelId="{BE70A95E-3DCC-F245-9F13-66A2267B774D}" type="presParOf" srcId="{66263BEF-EA64-6949-B281-7994EB54958A}" destId="{EC4C8CC6-D4F9-5C4A-A8AF-6CAD6692A341}" srcOrd="1" destOrd="0" presId="urn:microsoft.com/office/officeart/2005/8/layout/default"/>
    <dgm:cxn modelId="{9884487D-3A72-934D-BC6A-72D0153CE0C2}" type="presParOf" srcId="{66263BEF-EA64-6949-B281-7994EB54958A}" destId="{59F759D0-58E0-234F-9EFF-BF407713B876}" srcOrd="2" destOrd="0" presId="urn:microsoft.com/office/officeart/2005/8/layout/default"/>
    <dgm:cxn modelId="{BB187E18-44CF-BE43-ACA8-0135C7A05B75}" type="presParOf" srcId="{66263BEF-EA64-6949-B281-7994EB54958A}" destId="{87C4A236-371A-B34C-AA6B-6D21DC7FD9F3}" srcOrd="3" destOrd="0" presId="urn:microsoft.com/office/officeart/2005/8/layout/default"/>
    <dgm:cxn modelId="{9AD43918-02A9-D34C-8590-D23A5440703F}" type="presParOf" srcId="{66263BEF-EA64-6949-B281-7994EB54958A}" destId="{58847FD4-8BCC-6540-B9FB-DD7E8B51C060}" srcOrd="4" destOrd="0" presId="urn:microsoft.com/office/officeart/2005/8/layout/default"/>
    <dgm:cxn modelId="{9878A3BC-B2DF-0749-9F56-98C48C8F99B0}" type="presParOf" srcId="{66263BEF-EA64-6949-B281-7994EB54958A}" destId="{0FEC7B8A-A145-A146-9680-64BB90B4D6BE}" srcOrd="5" destOrd="0" presId="urn:microsoft.com/office/officeart/2005/8/layout/default"/>
    <dgm:cxn modelId="{00180F63-9269-754A-9963-4544CA5B5B53}" type="presParOf" srcId="{66263BEF-EA64-6949-B281-7994EB54958A}" destId="{3700BBB7-9FEC-444F-8F44-B34B97477735}" srcOrd="6" destOrd="0" presId="urn:microsoft.com/office/officeart/2005/8/layout/default"/>
    <dgm:cxn modelId="{29BF2E83-437C-034F-BC93-930A92F33D0E}" type="presParOf" srcId="{66263BEF-EA64-6949-B281-7994EB54958A}" destId="{EC579956-2EEB-6242-AE65-B74FC1B5C0BB}" srcOrd="7" destOrd="0" presId="urn:microsoft.com/office/officeart/2005/8/layout/default"/>
    <dgm:cxn modelId="{E7C335C0-E2ED-8A4A-91C9-3E7E6AA70E7C}" type="presParOf" srcId="{66263BEF-EA64-6949-B281-7994EB54958A}" destId="{BE5E113F-EEF5-ED40-8258-22469567AB77}"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054500-DDC2-4A2D-ABB8-871F2E6F9113}">
      <dsp:nvSpPr>
        <dsp:cNvPr id="0" name=""/>
        <dsp:cNvSpPr/>
      </dsp:nvSpPr>
      <dsp:spPr>
        <a:xfrm>
          <a:off x="0" y="531"/>
          <a:ext cx="105156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649D08-E8E0-4049-8762-04F0AC657083}">
      <dsp:nvSpPr>
        <dsp:cNvPr id="0" name=""/>
        <dsp:cNvSpPr/>
      </dsp:nvSpPr>
      <dsp:spPr>
        <a:xfrm>
          <a:off x="376522" y="280590"/>
          <a:ext cx="684586" cy="6845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69A9825-AEBE-49E5-BEB8-71C3F7412BCE}">
      <dsp:nvSpPr>
        <dsp:cNvPr id="0" name=""/>
        <dsp:cNvSpPr/>
      </dsp:nvSpPr>
      <dsp:spPr>
        <a:xfrm>
          <a:off x="1437631" y="531"/>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66800">
            <a:lnSpc>
              <a:spcPct val="100000"/>
            </a:lnSpc>
            <a:spcBef>
              <a:spcPct val="0"/>
            </a:spcBef>
            <a:spcAft>
              <a:spcPct val="35000"/>
            </a:spcAft>
            <a:buNone/>
          </a:pPr>
          <a:r>
            <a:rPr lang="en-US" sz="2400" kern="1200" dirty="0"/>
            <a:t>To </a:t>
          </a:r>
          <a:r>
            <a:rPr lang="en-US" sz="2400" b="1" kern="1200" dirty="0"/>
            <a:t>quantify the percentage of missed follow-up appointments</a:t>
          </a:r>
          <a:r>
            <a:rPr lang="en-US" sz="2400" kern="1200" dirty="0"/>
            <a:t> among BetterWay patients over the past </a:t>
          </a:r>
          <a:r>
            <a:rPr lang="en-US" sz="2400" b="1" kern="1200" dirty="0"/>
            <a:t>3 months (October- December’24).</a:t>
          </a:r>
          <a:endParaRPr lang="en-US" sz="2400" kern="1200" dirty="0"/>
        </a:p>
      </dsp:txBody>
      <dsp:txXfrm>
        <a:off x="1437631" y="531"/>
        <a:ext cx="9077968" cy="1244702"/>
      </dsp:txXfrm>
    </dsp:sp>
    <dsp:sp modelId="{D9A0F578-4563-4AFC-888F-C04452FD6DD2}">
      <dsp:nvSpPr>
        <dsp:cNvPr id="0" name=""/>
        <dsp:cNvSpPr/>
      </dsp:nvSpPr>
      <dsp:spPr>
        <a:xfrm>
          <a:off x="0" y="1556410"/>
          <a:ext cx="105156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AEEE8D-2897-4F20-BCC4-5B4FD9D8209C}">
      <dsp:nvSpPr>
        <dsp:cNvPr id="0" name=""/>
        <dsp:cNvSpPr/>
      </dsp:nvSpPr>
      <dsp:spPr>
        <a:xfrm>
          <a:off x="376522" y="1836468"/>
          <a:ext cx="684586" cy="6845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9F95F3-DB96-46A6-8479-D091969044F7}">
      <dsp:nvSpPr>
        <dsp:cNvPr id="0" name=""/>
        <dsp:cNvSpPr/>
      </dsp:nvSpPr>
      <dsp:spPr>
        <a:xfrm>
          <a:off x="1437631" y="1556410"/>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66800">
            <a:lnSpc>
              <a:spcPct val="100000"/>
            </a:lnSpc>
            <a:spcBef>
              <a:spcPct val="0"/>
            </a:spcBef>
            <a:spcAft>
              <a:spcPct val="35000"/>
            </a:spcAft>
            <a:buNone/>
          </a:pPr>
          <a:r>
            <a:rPr lang="en-US" sz="2400" kern="1200" dirty="0"/>
            <a:t>To identify key factors contributing to missed follow-ups</a:t>
          </a:r>
        </a:p>
      </dsp:txBody>
      <dsp:txXfrm>
        <a:off x="1437631" y="1556410"/>
        <a:ext cx="9077968" cy="1244702"/>
      </dsp:txXfrm>
    </dsp:sp>
    <dsp:sp modelId="{AAE57012-6BEA-413E-AC22-60DADE16B4D2}">
      <dsp:nvSpPr>
        <dsp:cNvPr id="0" name=""/>
        <dsp:cNvSpPr/>
      </dsp:nvSpPr>
      <dsp:spPr>
        <a:xfrm>
          <a:off x="0" y="3112289"/>
          <a:ext cx="105156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64A506-F650-4E36-9A7A-DA4399616535}">
      <dsp:nvSpPr>
        <dsp:cNvPr id="0" name=""/>
        <dsp:cNvSpPr/>
      </dsp:nvSpPr>
      <dsp:spPr>
        <a:xfrm>
          <a:off x="376522" y="3392347"/>
          <a:ext cx="684586" cy="6845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18A599C-DCCB-4DA3-8EC3-547606F9AFD9}">
      <dsp:nvSpPr>
        <dsp:cNvPr id="0" name=""/>
        <dsp:cNvSpPr/>
      </dsp:nvSpPr>
      <dsp:spPr>
        <a:xfrm>
          <a:off x="1437631" y="3112289"/>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66800">
            <a:lnSpc>
              <a:spcPct val="100000"/>
            </a:lnSpc>
            <a:spcBef>
              <a:spcPct val="0"/>
            </a:spcBef>
            <a:spcAft>
              <a:spcPct val="35000"/>
            </a:spcAft>
            <a:buNone/>
          </a:pPr>
          <a:r>
            <a:rPr lang="en-US" sz="2400" kern="1200" dirty="0"/>
            <a:t>To develop data-driven and practical strategies to increase follow-up visit uptake.</a:t>
          </a:r>
        </a:p>
      </dsp:txBody>
      <dsp:txXfrm>
        <a:off x="1437631" y="3112289"/>
        <a:ext cx="9077968" cy="12447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C5782F-B9F9-4275-9E36-6FBD6DD3F5C9}">
      <dsp:nvSpPr>
        <dsp:cNvPr id="0" name=""/>
        <dsp:cNvSpPr/>
      </dsp:nvSpPr>
      <dsp:spPr>
        <a:xfrm>
          <a:off x="0" y="591410"/>
          <a:ext cx="9277096" cy="10918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DCDE26-6DD2-4ACA-A968-C3352D6B7287}">
      <dsp:nvSpPr>
        <dsp:cNvPr id="0" name=""/>
        <dsp:cNvSpPr/>
      </dsp:nvSpPr>
      <dsp:spPr>
        <a:xfrm>
          <a:off x="330280" y="837073"/>
          <a:ext cx="600509" cy="60050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C0B663-22B9-4CB2-91C7-D6E97F328DA2}">
      <dsp:nvSpPr>
        <dsp:cNvPr id="0" name=""/>
        <dsp:cNvSpPr/>
      </dsp:nvSpPr>
      <dsp:spPr>
        <a:xfrm>
          <a:off x="1261069" y="591410"/>
          <a:ext cx="8016026" cy="1091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553" tIns="115553" rIns="115553" bIns="115553" numCol="1" spcCol="1270" anchor="ctr" anchorCtr="0">
          <a:noAutofit/>
        </a:bodyPr>
        <a:lstStyle/>
        <a:p>
          <a:pPr marL="0" lvl="0" indent="0" algn="l" defTabSz="1111250">
            <a:lnSpc>
              <a:spcPct val="100000"/>
            </a:lnSpc>
            <a:spcBef>
              <a:spcPct val="0"/>
            </a:spcBef>
            <a:spcAft>
              <a:spcPct val="35000"/>
            </a:spcAft>
            <a:buNone/>
          </a:pPr>
          <a:r>
            <a:rPr lang="en-US" sz="2500" kern="1200" dirty="0"/>
            <a:t>What are the primary reasons patients do not return for follow-up visits?</a:t>
          </a:r>
        </a:p>
      </dsp:txBody>
      <dsp:txXfrm>
        <a:off x="1261069" y="591410"/>
        <a:ext cx="8016026" cy="1091835"/>
      </dsp:txXfrm>
    </dsp:sp>
    <dsp:sp modelId="{1E37CDDE-E346-4459-AD10-0CF031630876}">
      <dsp:nvSpPr>
        <dsp:cNvPr id="0" name=""/>
        <dsp:cNvSpPr/>
      </dsp:nvSpPr>
      <dsp:spPr>
        <a:xfrm>
          <a:off x="0" y="1956204"/>
          <a:ext cx="9277096" cy="10918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FF1FA5-442B-4041-BB5C-53B4B3066F9D}">
      <dsp:nvSpPr>
        <dsp:cNvPr id="0" name=""/>
        <dsp:cNvSpPr/>
      </dsp:nvSpPr>
      <dsp:spPr>
        <a:xfrm>
          <a:off x="330280" y="2201867"/>
          <a:ext cx="600509" cy="60050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1ECCD3-606D-4E9E-A1FD-9C5103EF0BF9}">
      <dsp:nvSpPr>
        <dsp:cNvPr id="0" name=""/>
        <dsp:cNvSpPr/>
      </dsp:nvSpPr>
      <dsp:spPr>
        <a:xfrm>
          <a:off x="1261069" y="1956204"/>
          <a:ext cx="8016026" cy="1091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553" tIns="115553" rIns="115553" bIns="115553" numCol="1" spcCol="1270" anchor="ctr" anchorCtr="0">
          <a:noAutofit/>
        </a:bodyPr>
        <a:lstStyle/>
        <a:p>
          <a:pPr marL="0" lvl="0" indent="0" algn="l" defTabSz="1111250">
            <a:lnSpc>
              <a:spcPct val="100000"/>
            </a:lnSpc>
            <a:spcBef>
              <a:spcPct val="0"/>
            </a:spcBef>
            <a:spcAft>
              <a:spcPct val="35000"/>
            </a:spcAft>
            <a:buNone/>
          </a:pPr>
          <a:r>
            <a:rPr lang="en-US" sz="2500" kern="1200" dirty="0"/>
            <a:t>How can BetterWay clinic implement cost-effective strategies to enhance follow-up visit rates?</a:t>
          </a:r>
        </a:p>
      </dsp:txBody>
      <dsp:txXfrm>
        <a:off x="1261069" y="1956204"/>
        <a:ext cx="8016026" cy="10918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FF0B48-3FCC-684E-8F67-B152B912C300}">
      <dsp:nvSpPr>
        <dsp:cNvPr id="0" name=""/>
        <dsp:cNvSpPr/>
      </dsp:nvSpPr>
      <dsp:spPr>
        <a:xfrm>
          <a:off x="5593" y="0"/>
          <a:ext cx="11443407" cy="4035880"/>
        </a:xfrm>
        <a:prstGeom prst="roundRect">
          <a:avLst>
            <a:gd name="adj" fmla="val 10000"/>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The data tells a story—but the deeper narrative lies in the patient interviews and experiences. Patients spoke about feeling unheard, unsure, or simply disillusioned. Many came with the hope of a rapid transformation, only to realize that Ayurvedic care often demands patience, persistence, and inner commitment. Some felt that the benefits were not clearly explained, while others found the treatment too demanding in terms of lifestyle changes. There were logistical challenges too—scheduling issues, lack of reminders, or not enough support between visit. Interestingly, a small percentage of patients who left cited affordability or external factors. This shows that the primary problem is not cost or access—it is engagement and trust.</a:t>
          </a:r>
        </a:p>
      </dsp:txBody>
      <dsp:txXfrm>
        <a:off x="123800" y="118207"/>
        <a:ext cx="11206993" cy="37994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C84F7-7343-1A4C-82CF-9CD235A499B4}">
      <dsp:nvSpPr>
        <dsp:cNvPr id="0" name=""/>
        <dsp:cNvSpPr/>
      </dsp:nvSpPr>
      <dsp:spPr>
        <a:xfrm>
          <a:off x="0" y="39687"/>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t>Sample Size Constraints:</a:t>
          </a:r>
          <a:r>
            <a:rPr lang="en-US" sz="1800" b="0" i="0" kern="1200" dirty="0"/>
            <a:t> The fulfillment data analyzed was based on a subset of 50 patients out of a total of 150 surveyed, which may not fully capture the diversity of the patient base.</a:t>
          </a:r>
          <a:endParaRPr lang="en-US" sz="1800" kern="1200" dirty="0"/>
        </a:p>
      </dsp:txBody>
      <dsp:txXfrm>
        <a:off x="0" y="39687"/>
        <a:ext cx="3286125" cy="1971675"/>
      </dsp:txXfrm>
    </dsp:sp>
    <dsp:sp modelId="{59F759D0-58E0-234F-9EFF-BF407713B876}">
      <dsp:nvSpPr>
        <dsp:cNvPr id="0" name=""/>
        <dsp:cNvSpPr/>
      </dsp:nvSpPr>
      <dsp:spPr>
        <a:xfrm>
          <a:off x="3614737" y="39687"/>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a:t>Temporal Limitation:</a:t>
          </a:r>
          <a:r>
            <a:rPr lang="en-US" sz="1800" b="0" i="0" kern="1200"/>
            <a:t> The data was gathered over a specific 3-month window (Oct–Dec 2024). Seasonality, clinic campaigns, or public health fluctuations could have impacted results.</a:t>
          </a:r>
          <a:endParaRPr lang="en-US" sz="1800" kern="1200"/>
        </a:p>
      </dsp:txBody>
      <dsp:txXfrm>
        <a:off x="3614737" y="39687"/>
        <a:ext cx="3286125" cy="1971675"/>
      </dsp:txXfrm>
    </dsp:sp>
    <dsp:sp modelId="{58847FD4-8BCC-6540-B9FB-DD7E8B51C060}">
      <dsp:nvSpPr>
        <dsp:cNvPr id="0" name=""/>
        <dsp:cNvSpPr/>
      </dsp:nvSpPr>
      <dsp:spPr>
        <a:xfrm>
          <a:off x="7229475" y="39687"/>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a:t>Subjectivity in Patient Feedback:</a:t>
          </a:r>
          <a:r>
            <a:rPr lang="en-US" sz="1800" b="0" i="0" kern="1200"/>
            <a:t> Some interview responses might have been influenced by social desirability bias or limited recall, especially among patients disengaged for over a month.</a:t>
          </a:r>
          <a:endParaRPr lang="en-US" sz="1800" kern="1200"/>
        </a:p>
      </dsp:txBody>
      <dsp:txXfrm>
        <a:off x="7229475" y="39687"/>
        <a:ext cx="3286125" cy="1971675"/>
      </dsp:txXfrm>
    </dsp:sp>
    <dsp:sp modelId="{3700BBB7-9FEC-444F-8F44-B34B97477735}">
      <dsp:nvSpPr>
        <dsp:cNvPr id="0" name=""/>
        <dsp:cNvSpPr/>
      </dsp:nvSpPr>
      <dsp:spPr>
        <a:xfrm>
          <a:off x="1807368" y="2339975"/>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t>No Longitudinal Follow-Up:</a:t>
          </a:r>
          <a:r>
            <a:rPr lang="en-US" sz="1800" b="0" i="0" kern="1200" dirty="0"/>
            <a:t> The study did not track patients who eventually returned after a prolonged gap, potentially overlooking late-comeback cases.</a:t>
          </a:r>
          <a:endParaRPr lang="en-US" sz="1800" kern="1200" dirty="0"/>
        </a:p>
      </dsp:txBody>
      <dsp:txXfrm>
        <a:off x="1807368" y="2339975"/>
        <a:ext cx="3286125" cy="1971675"/>
      </dsp:txXfrm>
    </dsp:sp>
    <dsp:sp modelId="{BE5E113F-EEF5-ED40-8258-22469567AB77}">
      <dsp:nvSpPr>
        <dsp:cNvPr id="0" name=""/>
        <dsp:cNvSpPr/>
      </dsp:nvSpPr>
      <dsp:spPr>
        <a:xfrm>
          <a:off x="5422106" y="2339975"/>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t>No Comparative Benchmark:</a:t>
          </a:r>
          <a:r>
            <a:rPr lang="en-US" sz="1800" b="0" i="0" kern="1200" dirty="0"/>
            <a:t> There was no parallel analysis of patients who successfully completed all follow-ups, which could have offered useful contrast.</a:t>
          </a:r>
          <a:endParaRPr lang="en-US" sz="1800" kern="1200" dirty="0"/>
        </a:p>
      </dsp:txBody>
      <dsp:txXfrm>
        <a:off x="5422106" y="2339975"/>
        <a:ext cx="3286125" cy="197167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19/07/25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5</a:t>
            </a:fld>
            <a:endParaRPr lang="en-IN"/>
          </a:p>
        </p:txBody>
      </p:sp>
    </p:spTree>
    <p:extLst>
      <p:ext uri="{BB962C8B-B14F-4D97-AF65-F5344CB8AC3E}">
        <p14:creationId xmlns:p14="http://schemas.microsoft.com/office/powerpoint/2010/main" val="6655582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B7A43-1946-E1DA-F7F0-DDA5D62337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BB54E4-6FE9-3779-A1EF-52C9A9E01E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0A8CC4-D5C1-F716-3871-ABFF557DD4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05CC3C-F2FD-8F90-C66F-4DFF648AE26F}"/>
              </a:ext>
            </a:extLst>
          </p:cNvPr>
          <p:cNvSpPr>
            <a:spLocks noGrp="1"/>
          </p:cNvSpPr>
          <p:nvPr>
            <p:ph type="sldNum" sz="quarter" idx="5"/>
          </p:nvPr>
        </p:nvSpPr>
        <p:spPr/>
        <p:txBody>
          <a:bodyPr/>
          <a:lstStyle/>
          <a:p>
            <a:fld id="{407BCBBF-3B14-49EE-839D-F9D0F54BECC4}" type="slidenum">
              <a:rPr lang="en-IN" smtClean="0"/>
              <a:t>16</a:t>
            </a:fld>
            <a:endParaRPr lang="en-IN"/>
          </a:p>
        </p:txBody>
      </p:sp>
    </p:spTree>
    <p:extLst>
      <p:ext uri="{BB962C8B-B14F-4D97-AF65-F5344CB8AC3E}">
        <p14:creationId xmlns:p14="http://schemas.microsoft.com/office/powerpoint/2010/main" val="3537131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05FE4-947A-6644-7F62-C71FD5EB17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CD4E45-598F-3FF3-D3B5-4161F15B2D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605605-1410-025E-E949-59D90031393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510029-B753-EA67-F656-AB2BCC98D157}"/>
              </a:ext>
            </a:extLst>
          </p:cNvPr>
          <p:cNvSpPr>
            <a:spLocks noGrp="1"/>
          </p:cNvSpPr>
          <p:nvPr>
            <p:ph type="sldNum" sz="quarter" idx="5"/>
          </p:nvPr>
        </p:nvSpPr>
        <p:spPr/>
        <p:txBody>
          <a:bodyPr/>
          <a:lstStyle/>
          <a:p>
            <a:fld id="{407BCBBF-3B14-49EE-839D-F9D0F54BECC4}" type="slidenum">
              <a:rPr lang="en-IN" smtClean="0"/>
              <a:t>6</a:t>
            </a:fld>
            <a:endParaRPr lang="en-IN"/>
          </a:p>
        </p:txBody>
      </p:sp>
    </p:spTree>
    <p:extLst>
      <p:ext uri="{BB962C8B-B14F-4D97-AF65-F5344CB8AC3E}">
        <p14:creationId xmlns:p14="http://schemas.microsoft.com/office/powerpoint/2010/main" val="2910904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8</a:t>
            </a:fld>
            <a:endParaRPr lang="en-IN"/>
          </a:p>
        </p:txBody>
      </p:sp>
    </p:spTree>
    <p:extLst>
      <p:ext uri="{BB962C8B-B14F-4D97-AF65-F5344CB8AC3E}">
        <p14:creationId xmlns:p14="http://schemas.microsoft.com/office/powerpoint/2010/main" val="1303742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AD787-66FE-F56B-6596-EA9F85042B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57574B-86C9-74C3-DA79-44C5CF22F2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C63A8A-4D62-0DE3-38CC-9DC8C7128E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64D466-A6D1-E804-16B6-9651B5891689}"/>
              </a:ext>
            </a:extLst>
          </p:cNvPr>
          <p:cNvSpPr>
            <a:spLocks noGrp="1"/>
          </p:cNvSpPr>
          <p:nvPr>
            <p:ph type="sldNum" sz="quarter" idx="5"/>
          </p:nvPr>
        </p:nvSpPr>
        <p:spPr/>
        <p:txBody>
          <a:bodyPr/>
          <a:lstStyle/>
          <a:p>
            <a:fld id="{407BCBBF-3B14-49EE-839D-F9D0F54BECC4}" type="slidenum">
              <a:rPr lang="en-IN" smtClean="0"/>
              <a:t>9</a:t>
            </a:fld>
            <a:endParaRPr lang="en-IN"/>
          </a:p>
        </p:txBody>
      </p:sp>
    </p:spTree>
    <p:extLst>
      <p:ext uri="{BB962C8B-B14F-4D97-AF65-F5344CB8AC3E}">
        <p14:creationId xmlns:p14="http://schemas.microsoft.com/office/powerpoint/2010/main" val="2897418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3DE3D-F6F8-AA6D-64DF-82CFD077FB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38F8E2-5E75-D5E6-5C4C-6AABB8A5DF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42DE80-FC35-3C03-89D4-2EE53E5635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65441E-622A-210B-9C9D-8EAF32C3FED3}"/>
              </a:ext>
            </a:extLst>
          </p:cNvPr>
          <p:cNvSpPr>
            <a:spLocks noGrp="1"/>
          </p:cNvSpPr>
          <p:nvPr>
            <p:ph type="sldNum" sz="quarter" idx="5"/>
          </p:nvPr>
        </p:nvSpPr>
        <p:spPr/>
        <p:txBody>
          <a:bodyPr/>
          <a:lstStyle/>
          <a:p>
            <a:fld id="{407BCBBF-3B14-49EE-839D-F9D0F54BECC4}" type="slidenum">
              <a:rPr lang="en-IN" smtClean="0"/>
              <a:t>10</a:t>
            </a:fld>
            <a:endParaRPr lang="en-IN"/>
          </a:p>
        </p:txBody>
      </p:sp>
    </p:spTree>
    <p:extLst>
      <p:ext uri="{BB962C8B-B14F-4D97-AF65-F5344CB8AC3E}">
        <p14:creationId xmlns:p14="http://schemas.microsoft.com/office/powerpoint/2010/main" val="3694856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2804E-680C-C1C3-B8D7-D63074CFEB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35A44E-DB00-7B04-2EA4-638DF9764E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8F311B-7BB5-3AF2-44AD-28F563D53E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CF4DED-5E6E-4468-C5A6-806ABA4A46EE}"/>
              </a:ext>
            </a:extLst>
          </p:cNvPr>
          <p:cNvSpPr>
            <a:spLocks noGrp="1"/>
          </p:cNvSpPr>
          <p:nvPr>
            <p:ph type="sldNum" sz="quarter" idx="5"/>
          </p:nvPr>
        </p:nvSpPr>
        <p:spPr/>
        <p:txBody>
          <a:bodyPr/>
          <a:lstStyle/>
          <a:p>
            <a:fld id="{407BCBBF-3B14-49EE-839D-F9D0F54BECC4}" type="slidenum">
              <a:rPr lang="en-IN" smtClean="0"/>
              <a:t>11</a:t>
            </a:fld>
            <a:endParaRPr lang="en-IN"/>
          </a:p>
        </p:txBody>
      </p:sp>
    </p:spTree>
    <p:extLst>
      <p:ext uri="{BB962C8B-B14F-4D97-AF65-F5344CB8AC3E}">
        <p14:creationId xmlns:p14="http://schemas.microsoft.com/office/powerpoint/2010/main" val="2210237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A3816-F14F-D529-4193-ABF6F30344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603D32-0464-7DFC-7E1F-A5D81AA363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6780C2-8A8F-70F6-207C-ADF4342ED4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7338D0-DF29-7E42-EB13-57F9CF1B0FCE}"/>
              </a:ext>
            </a:extLst>
          </p:cNvPr>
          <p:cNvSpPr>
            <a:spLocks noGrp="1"/>
          </p:cNvSpPr>
          <p:nvPr>
            <p:ph type="sldNum" sz="quarter" idx="5"/>
          </p:nvPr>
        </p:nvSpPr>
        <p:spPr/>
        <p:txBody>
          <a:bodyPr/>
          <a:lstStyle/>
          <a:p>
            <a:fld id="{407BCBBF-3B14-49EE-839D-F9D0F54BECC4}" type="slidenum">
              <a:rPr lang="en-IN" smtClean="0"/>
              <a:t>12</a:t>
            </a:fld>
            <a:endParaRPr lang="en-IN"/>
          </a:p>
        </p:txBody>
      </p:sp>
    </p:spTree>
    <p:extLst>
      <p:ext uri="{BB962C8B-B14F-4D97-AF65-F5344CB8AC3E}">
        <p14:creationId xmlns:p14="http://schemas.microsoft.com/office/powerpoint/2010/main" val="15048932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B0BEF-57DC-BC98-87C8-24384C6BB4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79E924-0D9E-5961-DCCA-29C3AA8E57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F09566-FC73-A4B8-1604-D641123453C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832A66-834E-848C-CB4C-C4457E7C724E}"/>
              </a:ext>
            </a:extLst>
          </p:cNvPr>
          <p:cNvSpPr>
            <a:spLocks noGrp="1"/>
          </p:cNvSpPr>
          <p:nvPr>
            <p:ph type="sldNum" sz="quarter" idx="5"/>
          </p:nvPr>
        </p:nvSpPr>
        <p:spPr/>
        <p:txBody>
          <a:bodyPr/>
          <a:lstStyle/>
          <a:p>
            <a:fld id="{407BCBBF-3B14-49EE-839D-F9D0F54BECC4}" type="slidenum">
              <a:rPr lang="en-IN" smtClean="0"/>
              <a:t>13</a:t>
            </a:fld>
            <a:endParaRPr lang="en-IN"/>
          </a:p>
        </p:txBody>
      </p:sp>
    </p:spTree>
    <p:extLst>
      <p:ext uri="{BB962C8B-B14F-4D97-AF65-F5344CB8AC3E}">
        <p14:creationId xmlns:p14="http://schemas.microsoft.com/office/powerpoint/2010/main" val="27481846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86B3C-54D7-608A-F0EA-96A7C5BB61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650335-42B7-C10B-51CE-1283413415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F61C1B-896D-63CF-500D-8B61D85B26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5EB54F3-A85A-1179-5CAB-EC2B0AD9CF60}"/>
              </a:ext>
            </a:extLst>
          </p:cNvPr>
          <p:cNvSpPr>
            <a:spLocks noGrp="1"/>
          </p:cNvSpPr>
          <p:nvPr>
            <p:ph type="sldNum" sz="quarter" idx="5"/>
          </p:nvPr>
        </p:nvSpPr>
        <p:spPr/>
        <p:txBody>
          <a:bodyPr/>
          <a:lstStyle/>
          <a:p>
            <a:fld id="{407BCBBF-3B14-49EE-839D-F9D0F54BECC4}" type="slidenum">
              <a:rPr lang="en-IN" smtClean="0"/>
              <a:t>14</a:t>
            </a:fld>
            <a:endParaRPr lang="en-IN"/>
          </a:p>
        </p:txBody>
      </p:sp>
    </p:spTree>
    <p:extLst>
      <p:ext uri="{BB962C8B-B14F-4D97-AF65-F5344CB8AC3E}">
        <p14:creationId xmlns:p14="http://schemas.microsoft.com/office/powerpoint/2010/main" val="555032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19/07/25</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19/07/25</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19/07/25</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19/07/25</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19/07/25</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19/07/25</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19/07/25</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19/07/25</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19/07/25</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19/07/25</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19/07/25</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19/07/25</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hyperlink" Target="https://doi.org/10.1002/14651858.CD000011.pub3" TargetMode="External"/><Relationship Id="rId2" Type="http://schemas.openxmlformats.org/officeDocument/2006/relationships/hyperlink" Target="https://www.mdedge.com/familymedicine/article/60162/does-continuity-care-improve-patient-outcomes" TargetMode="External"/><Relationship Id="rId1" Type="http://schemas.openxmlformats.org/officeDocument/2006/relationships/slideLayout" Target="../slideLayouts/slideLayout2.xml"/><Relationship Id="rId4" Type="http://schemas.openxmlformats.org/officeDocument/2006/relationships/hyperlink" Target="https://jamanetwork.com/journals/jamainternalmedicine/fullarticle/411361"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13">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961800" y="968565"/>
            <a:ext cx="5925989" cy="3167510"/>
          </a:xfrm>
        </p:spPr>
        <p:txBody>
          <a:bodyPr anchor="b">
            <a:normAutofit/>
          </a:bodyPr>
          <a:lstStyle/>
          <a:p>
            <a:pPr algn="l"/>
            <a:r>
              <a:rPr lang="en-US" sz="3800" b="1" kern="0" dirty="0">
                <a:effectLst/>
                <a:latin typeface="Times New Roman" panose="02020603050405020304" pitchFamily="18" charset="0"/>
                <a:ea typeface="Times New Roman" panose="02020603050405020304" pitchFamily="18" charset="0"/>
                <a:cs typeface="Times New Roman" panose="02020603050405020304" pitchFamily="18" charset="0"/>
              </a:rPr>
              <a:t>Analyzing the gap in follow-up patients at BetterWay Clinic and developing strategies to increase uptake</a:t>
            </a:r>
            <a:endParaRPr lang="en-IN" sz="3800" b="1"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961800" y="4481365"/>
            <a:ext cx="5925987" cy="1312657"/>
          </a:xfrm>
        </p:spPr>
        <p:txBody>
          <a:bodyPr anchor="t">
            <a:normAutofit/>
          </a:bodyPr>
          <a:lstStyle/>
          <a:p>
            <a:pPr algn="l"/>
            <a:r>
              <a:rPr lang="en-IN" sz="2200" dirty="0"/>
              <a:t>Presented By: Dr. Muskan Gupta (PG/23/068)</a:t>
            </a:r>
          </a:p>
          <a:p>
            <a:pPr algn="l"/>
            <a:r>
              <a:rPr lang="en-IN" sz="2200" dirty="0"/>
              <a:t>Faculty Mentor- Dr. Nidhi Yadav</a:t>
            </a:r>
          </a:p>
          <a:p>
            <a:pPr algn="l"/>
            <a:r>
              <a:rPr lang="en-IN" sz="2200" dirty="0"/>
              <a:t>IIHMR Delhi</a:t>
            </a:r>
          </a:p>
        </p:txBody>
      </p:sp>
      <p:pic>
        <p:nvPicPr>
          <p:cNvPr id="7" name="Picture 6" descr="A black and white logo&#10;&#10;Description automatically generated">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9561" y="3470391"/>
            <a:ext cx="2621772" cy="1331368"/>
          </a:xfrm>
          <a:prstGeom prst="rect">
            <a:avLst/>
          </a:prstGeom>
        </p:spPr>
      </p:pic>
      <p:pic>
        <p:nvPicPr>
          <p:cNvPr id="4" name="Picture 3" descr="A black and green logo&#10;&#10;Description automatically generated">
            <a:extLst>
              <a:ext uri="{FF2B5EF4-FFF2-40B4-BE49-F238E27FC236}">
                <a16:creationId xmlns:a16="http://schemas.microsoft.com/office/drawing/2014/main" id="{CB72F53F-D3D4-BB88-E35D-20947FFC5160}"/>
              </a:ext>
            </a:extLst>
          </p:cNvPr>
          <p:cNvPicPr>
            <a:picLocks noChangeAspect="1"/>
          </p:cNvPicPr>
          <p:nvPr/>
        </p:nvPicPr>
        <p:blipFill>
          <a:blip r:embed="rId3"/>
          <a:stretch>
            <a:fillRect/>
          </a:stretch>
        </p:blipFill>
        <p:spPr>
          <a:xfrm>
            <a:off x="7083608" y="1791640"/>
            <a:ext cx="4267399" cy="1051908"/>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239BD8-0694-D59B-627B-F1565CCED40E}"/>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E3A9230-F38D-8C3B-1A31-E4B08232B9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1ECC86-F99A-7D56-F85A-FE34CAE24B42}"/>
              </a:ext>
            </a:extLst>
          </p:cNvPr>
          <p:cNvSpPr>
            <a:spLocks noGrp="1"/>
          </p:cNvSpPr>
          <p:nvPr>
            <p:ph type="title"/>
          </p:nvPr>
        </p:nvSpPr>
        <p:spPr>
          <a:xfrm>
            <a:off x="793662" y="386930"/>
            <a:ext cx="10066122" cy="1298448"/>
          </a:xfrm>
        </p:spPr>
        <p:txBody>
          <a:bodyPr anchor="b">
            <a:normAutofit/>
          </a:bodyPr>
          <a:lstStyle/>
          <a:p>
            <a:r>
              <a:rPr lang="en-IN" sz="4800" dirty="0"/>
              <a:t>Results</a:t>
            </a:r>
          </a:p>
        </p:txBody>
      </p:sp>
      <p:sp>
        <p:nvSpPr>
          <p:cNvPr id="13" name="Rectangle 12">
            <a:extLst>
              <a:ext uri="{FF2B5EF4-FFF2-40B4-BE49-F238E27FC236}">
                <a16:creationId xmlns:a16="http://schemas.microsoft.com/office/drawing/2014/main" id="{14B02DE5-C2E8-72DB-62B8-AFEEC891CA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ADDF0B-11A2-202F-53BF-0D3104EAED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3B9938E-4D51-F4F1-78C7-469F420444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13631" y="683312"/>
            <a:ext cx="1244989" cy="632221"/>
          </a:xfrm>
          <a:prstGeom prst="rect">
            <a:avLst/>
          </a:prstGeom>
        </p:spPr>
      </p:pic>
      <p:sp>
        <p:nvSpPr>
          <p:cNvPr id="17" name="Rectangle 16">
            <a:extLst>
              <a:ext uri="{FF2B5EF4-FFF2-40B4-BE49-F238E27FC236}">
                <a16:creationId xmlns:a16="http://schemas.microsoft.com/office/drawing/2014/main" id="{496D2D7D-56EC-8DAE-CB9D-862A31A78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B07BB803-24F9-86A8-99C3-4F601846A5B0}"/>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smtClean="0"/>
              <a:pPr>
                <a:spcAft>
                  <a:spcPts val="600"/>
                </a:spcAft>
              </a:pPr>
              <a:t>10</a:t>
            </a:fld>
            <a:endParaRPr lang="en-IN"/>
          </a:p>
        </p:txBody>
      </p:sp>
      <p:graphicFrame>
        <p:nvGraphicFramePr>
          <p:cNvPr id="8" name="Content Placeholder 7">
            <a:extLst>
              <a:ext uri="{FF2B5EF4-FFF2-40B4-BE49-F238E27FC236}">
                <a16:creationId xmlns:a16="http://schemas.microsoft.com/office/drawing/2014/main" id="{E3BDE313-B1F9-3C89-56E4-2601C870A88D}"/>
              </a:ext>
            </a:extLst>
          </p:cNvPr>
          <p:cNvGraphicFramePr>
            <a:graphicFrameLocks noGrp="1"/>
          </p:cNvGraphicFramePr>
          <p:nvPr>
            <p:ph idx="1"/>
            <p:extLst>
              <p:ext uri="{D42A27DB-BD31-4B8C-83A1-F6EECF244321}">
                <p14:modId xmlns:p14="http://schemas.microsoft.com/office/powerpoint/2010/main" val="2717547622"/>
              </p:ext>
            </p:extLst>
          </p:nvPr>
        </p:nvGraphicFramePr>
        <p:xfrm>
          <a:off x="-1676401" y="2302154"/>
          <a:ext cx="8565716" cy="426799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982C098F-EC75-96C5-E72D-67EC6C31030E}"/>
              </a:ext>
            </a:extLst>
          </p:cNvPr>
          <p:cNvSpPr txBox="1"/>
          <p:nvPr/>
        </p:nvSpPr>
        <p:spPr>
          <a:xfrm>
            <a:off x="5235879" y="2801714"/>
            <a:ext cx="5809901" cy="287162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285750" marR="548640" lvl="0" indent="-285750">
              <a:lnSpc>
                <a:spcPct val="115000"/>
              </a:lnSpc>
              <a:spcBef>
                <a:spcPts val="500"/>
              </a:spcBef>
              <a:spcAft>
                <a:spcPts val="500"/>
              </a:spcAft>
              <a:buSzPts val="1000"/>
              <a:buFont typeface="Arial" panose="020B0604020202020204" pitchFamily="34" charset="0"/>
              <a:buChar char="•"/>
              <a:tabLst>
                <a:tab pos="457200" algn="l"/>
              </a:tabLst>
            </a:pPr>
            <a:r>
              <a:rPr lang="en-US" sz="1800" b="1" dirty="0">
                <a:solidFill>
                  <a:srgbClr val="000000"/>
                </a:solidFill>
                <a:effectLst/>
                <a:latin typeface="Times New Roman" panose="02020603050405020304" pitchFamily="18" charset="0"/>
                <a:ea typeface="Times New Roman" panose="02020603050405020304" pitchFamily="18" charset="0"/>
              </a:rPr>
              <a:t>72% (36 out of 50)</a:t>
            </a:r>
            <a:r>
              <a:rPr lang="en-US" sz="1800" dirty="0">
                <a:solidFill>
                  <a:srgbClr val="000000"/>
                </a:solidFill>
                <a:effectLst/>
                <a:latin typeface="Times New Roman" panose="02020603050405020304" pitchFamily="18" charset="0"/>
                <a:ea typeface="Times New Roman" panose="02020603050405020304" pitchFamily="18" charset="0"/>
              </a:rPr>
              <a:t> patients had fulfillment issues, meaning they did not return for their follow-up.</a:t>
            </a:r>
            <a:endParaRPr lang="en-US" sz="1800" dirty="0">
              <a:effectLst/>
              <a:latin typeface="Times New Roman" panose="02020603050405020304" pitchFamily="18" charset="0"/>
              <a:ea typeface="Times New Roman" panose="02020603050405020304" pitchFamily="18" charset="0"/>
            </a:endParaRPr>
          </a:p>
          <a:p>
            <a:pPr marL="342900" marR="548640" lvl="0" indent="-342900">
              <a:lnSpc>
                <a:spcPct val="115000"/>
              </a:lnSpc>
              <a:spcBef>
                <a:spcPts val="500"/>
              </a:spcBef>
              <a:spcAft>
                <a:spcPts val="500"/>
              </a:spcAft>
              <a:buSzPts val="1000"/>
              <a:buFont typeface="Symbol" pitchFamily="2" charset="2"/>
              <a:buChar char=""/>
              <a:tabLst>
                <a:tab pos="457200" algn="l"/>
              </a:tabLst>
            </a:pPr>
            <a:r>
              <a:rPr lang="en-US" sz="1800" b="1" dirty="0">
                <a:solidFill>
                  <a:srgbClr val="000000"/>
                </a:solidFill>
                <a:effectLst/>
                <a:latin typeface="Times New Roman" panose="02020603050405020304" pitchFamily="18" charset="0"/>
                <a:ea typeface="Times New Roman" panose="02020603050405020304" pitchFamily="18" charset="0"/>
              </a:rPr>
              <a:t>28% (14 out of 50)</a:t>
            </a:r>
            <a:r>
              <a:rPr lang="en-US" sz="1800" dirty="0">
                <a:solidFill>
                  <a:srgbClr val="000000"/>
                </a:solidFill>
                <a:effectLst/>
                <a:latin typeface="Times New Roman" panose="02020603050405020304" pitchFamily="18" charset="0"/>
                <a:ea typeface="Times New Roman" panose="02020603050405020304" pitchFamily="18" charset="0"/>
              </a:rPr>
              <a:t> patients followed through as per plan and reported no issues.</a:t>
            </a:r>
          </a:p>
          <a:p>
            <a:pPr marL="342900" marR="548640" indent="-342900">
              <a:lnSpc>
                <a:spcPct val="115000"/>
              </a:lnSpc>
              <a:spcBef>
                <a:spcPts val="500"/>
              </a:spcBef>
              <a:spcAft>
                <a:spcPts val="500"/>
              </a:spcAft>
              <a:buSzPts val="1000"/>
              <a:buFont typeface="Symbol" pitchFamily="2" charset="2"/>
              <a:buChar char=""/>
              <a:tabLst>
                <a:tab pos="457200" algn="l"/>
              </a:tabLst>
            </a:pPr>
            <a:r>
              <a:rPr lang="en-US" sz="1800" dirty="0">
                <a:solidFill>
                  <a:srgbClr val="000000"/>
                </a:solidFill>
                <a:effectLst/>
                <a:latin typeface="Times New Roman" panose="02020603050405020304" pitchFamily="18" charset="0"/>
                <a:ea typeface="Times New Roman" panose="02020603050405020304" pitchFamily="18" charset="0"/>
              </a:rPr>
              <a:t>This high drop-off rate (72%) is a signal that despite the best clinical protocols, patient retention requires more than just a prescription—it requires a relationship.</a:t>
            </a: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11253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EDEDC12-909E-378C-5591-CD99C2DF7C91}"/>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CD082EE-A298-E2EE-9380-AD02E3ACAA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70381F-2C39-565F-03B8-C8DF12E94529}"/>
              </a:ext>
            </a:extLst>
          </p:cNvPr>
          <p:cNvSpPr>
            <a:spLocks noGrp="1"/>
          </p:cNvSpPr>
          <p:nvPr>
            <p:ph type="title"/>
          </p:nvPr>
        </p:nvSpPr>
        <p:spPr>
          <a:xfrm>
            <a:off x="793662" y="386930"/>
            <a:ext cx="10066122" cy="1298448"/>
          </a:xfrm>
        </p:spPr>
        <p:txBody>
          <a:bodyPr anchor="b">
            <a:normAutofit/>
          </a:bodyPr>
          <a:lstStyle/>
          <a:p>
            <a:r>
              <a:rPr lang="en-IN" sz="4800" dirty="0"/>
              <a:t>Results</a:t>
            </a:r>
          </a:p>
        </p:txBody>
      </p:sp>
      <p:sp>
        <p:nvSpPr>
          <p:cNvPr id="13" name="Rectangle 12">
            <a:extLst>
              <a:ext uri="{FF2B5EF4-FFF2-40B4-BE49-F238E27FC236}">
                <a16:creationId xmlns:a16="http://schemas.microsoft.com/office/drawing/2014/main" id="{E9326B4C-2944-720B-9526-4DED793EC1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3A1D27-8B1B-464C-2369-78E8E2D6A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89C9E6E-38C9-7D76-2245-3264957667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13631" y="683312"/>
            <a:ext cx="1244989" cy="632221"/>
          </a:xfrm>
          <a:prstGeom prst="rect">
            <a:avLst/>
          </a:prstGeom>
        </p:spPr>
      </p:pic>
      <p:sp>
        <p:nvSpPr>
          <p:cNvPr id="17" name="Rectangle 16">
            <a:extLst>
              <a:ext uri="{FF2B5EF4-FFF2-40B4-BE49-F238E27FC236}">
                <a16:creationId xmlns:a16="http://schemas.microsoft.com/office/drawing/2014/main" id="{F74307A7-A46B-4B71-FD3C-B44B52D39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531F9284-9327-3B81-8588-6ABC4791B9D3}"/>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smtClean="0"/>
              <a:pPr>
                <a:spcAft>
                  <a:spcPts val="600"/>
                </a:spcAft>
              </a:pPr>
              <a:t>11</a:t>
            </a:fld>
            <a:endParaRPr lang="en-IN"/>
          </a:p>
        </p:txBody>
      </p:sp>
      <p:pic>
        <p:nvPicPr>
          <p:cNvPr id="2050" name="Picture 2">
            <a:extLst>
              <a:ext uri="{FF2B5EF4-FFF2-40B4-BE49-F238E27FC236}">
                <a16:creationId xmlns:a16="http://schemas.microsoft.com/office/drawing/2014/main" id="{FB37790F-938F-C4D2-3372-2CF4533C9192}"/>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0" y="1825625"/>
            <a:ext cx="11383361"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7794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908B64-04FD-78C7-91C5-CEFE1716EBF8}"/>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25AA2ED-E36E-E4E1-7DAE-D73F3C37EF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5A3547-2148-FA76-46C6-F3112BDEFC40}"/>
              </a:ext>
            </a:extLst>
          </p:cNvPr>
          <p:cNvSpPr>
            <a:spLocks noGrp="1"/>
          </p:cNvSpPr>
          <p:nvPr>
            <p:ph type="title"/>
          </p:nvPr>
        </p:nvSpPr>
        <p:spPr>
          <a:xfrm>
            <a:off x="793662" y="386930"/>
            <a:ext cx="10066122" cy="1298448"/>
          </a:xfrm>
        </p:spPr>
        <p:txBody>
          <a:bodyPr anchor="b">
            <a:normAutofit/>
          </a:bodyPr>
          <a:lstStyle/>
          <a:p>
            <a:r>
              <a:rPr lang="en-IN" sz="4800" b="1" dirty="0"/>
              <a:t>Discussion </a:t>
            </a:r>
            <a:endParaRPr lang="en-IN" sz="4800" dirty="0"/>
          </a:p>
        </p:txBody>
      </p:sp>
      <p:sp>
        <p:nvSpPr>
          <p:cNvPr id="13" name="Rectangle 12">
            <a:extLst>
              <a:ext uri="{FF2B5EF4-FFF2-40B4-BE49-F238E27FC236}">
                <a16:creationId xmlns:a16="http://schemas.microsoft.com/office/drawing/2014/main" id="{C2B36C65-1303-4FCF-7BEB-7212A2C20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5F897B1-C420-B8A4-6B5D-41884657C4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9" name="Content Placeholder 2">
            <a:extLst>
              <a:ext uri="{FF2B5EF4-FFF2-40B4-BE49-F238E27FC236}">
                <a16:creationId xmlns:a16="http://schemas.microsoft.com/office/drawing/2014/main" id="{A395FEE3-5BF9-D597-A921-C024D16EF9A8}"/>
              </a:ext>
            </a:extLst>
          </p:cNvPr>
          <p:cNvGraphicFramePr>
            <a:graphicFrameLocks noGrp="1"/>
          </p:cNvGraphicFramePr>
          <p:nvPr>
            <p:ph idx="1"/>
            <p:extLst>
              <p:ext uri="{D42A27DB-BD31-4B8C-83A1-F6EECF244321}">
                <p14:modId xmlns:p14="http://schemas.microsoft.com/office/powerpoint/2010/main" val="768499059"/>
              </p:ext>
            </p:extLst>
          </p:nvPr>
        </p:nvGraphicFramePr>
        <p:xfrm>
          <a:off x="88105" y="2203079"/>
          <a:ext cx="11454594" cy="40358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217CF491-2B9B-CCA4-EC14-BCEEBB7F4ED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13631" y="683312"/>
            <a:ext cx="1244989" cy="632221"/>
          </a:xfrm>
          <a:prstGeom prst="rect">
            <a:avLst/>
          </a:prstGeom>
        </p:spPr>
      </p:pic>
      <p:sp>
        <p:nvSpPr>
          <p:cNvPr id="17" name="Rectangle 16">
            <a:extLst>
              <a:ext uri="{FF2B5EF4-FFF2-40B4-BE49-F238E27FC236}">
                <a16:creationId xmlns:a16="http://schemas.microsoft.com/office/drawing/2014/main" id="{DF921112-3F14-A1B9-2D47-4D93D254B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99417780-5202-4AAF-C669-8461ADBB182F}"/>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smtClean="0"/>
              <a:pPr>
                <a:spcAft>
                  <a:spcPts val="600"/>
                </a:spcAft>
              </a:pPr>
              <a:t>12</a:t>
            </a:fld>
            <a:endParaRPr lang="en-IN"/>
          </a:p>
        </p:txBody>
      </p:sp>
    </p:spTree>
    <p:extLst>
      <p:ext uri="{BB962C8B-B14F-4D97-AF65-F5344CB8AC3E}">
        <p14:creationId xmlns:p14="http://schemas.microsoft.com/office/powerpoint/2010/main" val="928817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4C8E3C-1CD5-A898-7794-6D2DDC4EEEE7}"/>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31FCC6F-CA0F-0860-5FD3-D42CAC6FA6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3CFBDA-BFC9-CCFD-DD62-21CDAEE19381}"/>
              </a:ext>
            </a:extLst>
          </p:cNvPr>
          <p:cNvSpPr>
            <a:spLocks noGrp="1"/>
          </p:cNvSpPr>
          <p:nvPr>
            <p:ph type="title"/>
          </p:nvPr>
        </p:nvSpPr>
        <p:spPr>
          <a:xfrm>
            <a:off x="793662" y="386930"/>
            <a:ext cx="10066122" cy="1298448"/>
          </a:xfrm>
        </p:spPr>
        <p:txBody>
          <a:bodyPr anchor="b">
            <a:normAutofit/>
          </a:bodyPr>
          <a:lstStyle/>
          <a:p>
            <a:r>
              <a:rPr lang="en-IN" sz="4800" b="1" dirty="0"/>
              <a:t>Discussion </a:t>
            </a:r>
            <a:endParaRPr lang="en-IN" sz="4800" dirty="0"/>
          </a:p>
        </p:txBody>
      </p:sp>
      <p:sp>
        <p:nvSpPr>
          <p:cNvPr id="13" name="Rectangle 12">
            <a:extLst>
              <a:ext uri="{FF2B5EF4-FFF2-40B4-BE49-F238E27FC236}">
                <a16:creationId xmlns:a16="http://schemas.microsoft.com/office/drawing/2014/main" id="{B9C6890E-4B49-EF4A-8411-8ACFAE868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E3265E6-E0ED-A020-75EF-168133931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0D71D5C-0241-E6F9-F7B2-632B83EA72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13631" y="683312"/>
            <a:ext cx="1244989" cy="632221"/>
          </a:xfrm>
          <a:prstGeom prst="rect">
            <a:avLst/>
          </a:prstGeom>
        </p:spPr>
      </p:pic>
      <p:sp>
        <p:nvSpPr>
          <p:cNvPr id="17" name="Rectangle 16">
            <a:extLst>
              <a:ext uri="{FF2B5EF4-FFF2-40B4-BE49-F238E27FC236}">
                <a16:creationId xmlns:a16="http://schemas.microsoft.com/office/drawing/2014/main" id="{E5B85B51-30D2-FD8A-154E-2CEA1D1EB9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8F78C2D2-3D57-3AB4-62A1-AAB8C992C422}"/>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smtClean="0"/>
              <a:pPr>
                <a:spcAft>
                  <a:spcPts val="600"/>
                </a:spcAft>
              </a:pPr>
              <a:t>13</a:t>
            </a:fld>
            <a:endParaRPr lang="en-IN"/>
          </a:p>
        </p:txBody>
      </p:sp>
      <p:graphicFrame>
        <p:nvGraphicFramePr>
          <p:cNvPr id="7" name="Content Placeholder 6">
            <a:extLst>
              <a:ext uri="{FF2B5EF4-FFF2-40B4-BE49-F238E27FC236}">
                <a16:creationId xmlns:a16="http://schemas.microsoft.com/office/drawing/2014/main" id="{34261EAE-04D5-EC84-9078-35D8094787DE}"/>
              </a:ext>
            </a:extLst>
          </p:cNvPr>
          <p:cNvGraphicFramePr>
            <a:graphicFrameLocks noGrp="1"/>
          </p:cNvGraphicFramePr>
          <p:nvPr>
            <p:ph idx="1"/>
            <p:extLst>
              <p:ext uri="{D42A27DB-BD31-4B8C-83A1-F6EECF244321}">
                <p14:modId xmlns:p14="http://schemas.microsoft.com/office/powerpoint/2010/main" val="3174001093"/>
              </p:ext>
            </p:extLst>
          </p:nvPr>
        </p:nvGraphicFramePr>
        <p:xfrm>
          <a:off x="212651" y="2402958"/>
          <a:ext cx="11141148" cy="3771728"/>
        </p:xfrm>
        <a:graphic>
          <a:graphicData uri="http://schemas.openxmlformats.org/drawingml/2006/table">
            <a:tbl>
              <a:tblPr>
                <a:tableStyleId>{16D9F66E-5EB9-4882-86FB-DCBF35E3C3E4}</a:tableStyleId>
              </a:tblPr>
              <a:tblGrid>
                <a:gridCol w="3713716">
                  <a:extLst>
                    <a:ext uri="{9D8B030D-6E8A-4147-A177-3AD203B41FA5}">
                      <a16:colId xmlns:a16="http://schemas.microsoft.com/office/drawing/2014/main" val="3384003743"/>
                    </a:ext>
                  </a:extLst>
                </a:gridCol>
                <a:gridCol w="3713716">
                  <a:extLst>
                    <a:ext uri="{9D8B030D-6E8A-4147-A177-3AD203B41FA5}">
                      <a16:colId xmlns:a16="http://schemas.microsoft.com/office/drawing/2014/main" val="3948363742"/>
                    </a:ext>
                  </a:extLst>
                </a:gridCol>
                <a:gridCol w="3713716">
                  <a:extLst>
                    <a:ext uri="{9D8B030D-6E8A-4147-A177-3AD203B41FA5}">
                      <a16:colId xmlns:a16="http://schemas.microsoft.com/office/drawing/2014/main" val="303562670"/>
                    </a:ext>
                  </a:extLst>
                </a:gridCol>
              </a:tblGrid>
              <a:tr h="471466">
                <a:tc>
                  <a:txBody>
                    <a:bodyPr/>
                    <a:lstStyle/>
                    <a:p>
                      <a:r>
                        <a:rPr lang="en-US" b="1"/>
                        <a:t>Strategy</a:t>
                      </a:r>
                      <a:endParaRPr lang="en-US"/>
                    </a:p>
                  </a:txBody>
                  <a:tcPr anchor="ctr"/>
                </a:tc>
                <a:tc>
                  <a:txBody>
                    <a:bodyPr/>
                    <a:lstStyle/>
                    <a:p>
                      <a:r>
                        <a:rPr lang="en-US" b="1"/>
                        <a:t>Cost</a:t>
                      </a:r>
                      <a:endParaRPr lang="en-US"/>
                    </a:p>
                  </a:txBody>
                  <a:tcPr anchor="ctr"/>
                </a:tc>
                <a:tc>
                  <a:txBody>
                    <a:bodyPr/>
                    <a:lstStyle/>
                    <a:p>
                      <a:r>
                        <a:rPr lang="en-US" b="1"/>
                        <a:t>Impact</a:t>
                      </a:r>
                      <a:endParaRPr lang="en-US"/>
                    </a:p>
                  </a:txBody>
                  <a:tcPr anchor="ctr"/>
                </a:tc>
                <a:extLst>
                  <a:ext uri="{0D108BD9-81ED-4DB2-BD59-A6C34878D82A}">
                    <a16:rowId xmlns:a16="http://schemas.microsoft.com/office/drawing/2014/main" val="3738199394"/>
                  </a:ext>
                </a:extLst>
              </a:tr>
              <a:tr h="471466">
                <a:tc>
                  <a:txBody>
                    <a:bodyPr/>
                    <a:lstStyle/>
                    <a:p>
                      <a:r>
                        <a:rPr lang="en-US"/>
                        <a:t>SMS/WhatsApp Reminders</a:t>
                      </a:r>
                    </a:p>
                  </a:txBody>
                  <a:tcPr anchor="ctr"/>
                </a:tc>
                <a:tc>
                  <a:txBody>
                    <a:bodyPr/>
                    <a:lstStyle/>
                    <a:p>
                      <a:r>
                        <a:rPr lang="en-US"/>
                        <a:t>Low</a:t>
                      </a:r>
                    </a:p>
                  </a:txBody>
                  <a:tcPr anchor="ctr"/>
                </a:tc>
                <a:tc>
                  <a:txBody>
                    <a:bodyPr/>
                    <a:lstStyle/>
                    <a:p>
                      <a:r>
                        <a:rPr lang="en-US"/>
                        <a:t>High</a:t>
                      </a:r>
                    </a:p>
                  </a:txBody>
                  <a:tcPr anchor="ctr"/>
                </a:tc>
                <a:extLst>
                  <a:ext uri="{0D108BD9-81ED-4DB2-BD59-A6C34878D82A}">
                    <a16:rowId xmlns:a16="http://schemas.microsoft.com/office/drawing/2014/main" val="2137332647"/>
                  </a:ext>
                </a:extLst>
              </a:tr>
              <a:tr h="471466">
                <a:tc>
                  <a:txBody>
                    <a:bodyPr/>
                    <a:lstStyle/>
                    <a:p>
                      <a:r>
                        <a:rPr lang="en-US"/>
                        <a:t>Progress Cards/Patient Milestone</a:t>
                      </a:r>
                    </a:p>
                  </a:txBody>
                  <a:tcPr anchor="ctr"/>
                </a:tc>
                <a:tc>
                  <a:txBody>
                    <a:bodyPr/>
                    <a:lstStyle/>
                    <a:p>
                      <a:r>
                        <a:rPr lang="en-US"/>
                        <a:t>Minimal (printing)</a:t>
                      </a:r>
                    </a:p>
                  </a:txBody>
                  <a:tcPr anchor="ctr"/>
                </a:tc>
                <a:tc>
                  <a:txBody>
                    <a:bodyPr/>
                    <a:lstStyle/>
                    <a:p>
                      <a:r>
                        <a:rPr lang="en-US"/>
                        <a:t>Moderate to High</a:t>
                      </a:r>
                    </a:p>
                  </a:txBody>
                  <a:tcPr anchor="ctr"/>
                </a:tc>
                <a:extLst>
                  <a:ext uri="{0D108BD9-81ED-4DB2-BD59-A6C34878D82A}">
                    <a16:rowId xmlns:a16="http://schemas.microsoft.com/office/drawing/2014/main" val="2838067547"/>
                  </a:ext>
                </a:extLst>
              </a:tr>
              <a:tr h="471466">
                <a:tc>
                  <a:txBody>
                    <a:bodyPr/>
                    <a:lstStyle/>
                    <a:p>
                      <a:r>
                        <a:rPr lang="en-US"/>
                        <a:t>Pre-booking Next Follow-up</a:t>
                      </a:r>
                    </a:p>
                  </a:txBody>
                  <a:tcPr anchor="ctr"/>
                </a:tc>
                <a:tc>
                  <a:txBody>
                    <a:bodyPr/>
                    <a:lstStyle/>
                    <a:p>
                      <a:r>
                        <a:rPr lang="en-US"/>
                        <a:t>Free</a:t>
                      </a:r>
                    </a:p>
                  </a:txBody>
                  <a:tcPr anchor="ctr"/>
                </a:tc>
                <a:tc>
                  <a:txBody>
                    <a:bodyPr/>
                    <a:lstStyle/>
                    <a:p>
                      <a:r>
                        <a:rPr lang="en-US"/>
                        <a:t>High</a:t>
                      </a:r>
                    </a:p>
                  </a:txBody>
                  <a:tcPr anchor="ctr"/>
                </a:tc>
                <a:extLst>
                  <a:ext uri="{0D108BD9-81ED-4DB2-BD59-A6C34878D82A}">
                    <a16:rowId xmlns:a16="http://schemas.microsoft.com/office/drawing/2014/main" val="859594782"/>
                  </a:ext>
                </a:extLst>
              </a:tr>
              <a:tr h="471466">
                <a:tc>
                  <a:txBody>
                    <a:bodyPr/>
                    <a:lstStyle/>
                    <a:p>
                      <a:r>
                        <a:rPr lang="en-US"/>
                        <a:t>Personal Video Tips</a:t>
                      </a:r>
                    </a:p>
                  </a:txBody>
                  <a:tcPr anchor="ctr"/>
                </a:tc>
                <a:tc>
                  <a:txBody>
                    <a:bodyPr/>
                    <a:lstStyle/>
                    <a:p>
                      <a:r>
                        <a:rPr lang="en-US"/>
                        <a:t>Free</a:t>
                      </a:r>
                    </a:p>
                  </a:txBody>
                  <a:tcPr anchor="ctr"/>
                </a:tc>
                <a:tc>
                  <a:txBody>
                    <a:bodyPr/>
                    <a:lstStyle/>
                    <a:p>
                      <a:r>
                        <a:rPr lang="en-US"/>
                        <a:t>Moderate</a:t>
                      </a:r>
                    </a:p>
                  </a:txBody>
                  <a:tcPr anchor="ctr"/>
                </a:tc>
                <a:extLst>
                  <a:ext uri="{0D108BD9-81ED-4DB2-BD59-A6C34878D82A}">
                    <a16:rowId xmlns:a16="http://schemas.microsoft.com/office/drawing/2014/main" val="936904841"/>
                  </a:ext>
                </a:extLst>
              </a:tr>
              <a:tr h="471466">
                <a:tc>
                  <a:txBody>
                    <a:bodyPr/>
                    <a:lstStyle/>
                    <a:p>
                      <a:r>
                        <a:rPr lang="en-US"/>
                        <a:t>Feedback Collection &amp; Action</a:t>
                      </a:r>
                    </a:p>
                  </a:txBody>
                  <a:tcPr anchor="ctr"/>
                </a:tc>
                <a:tc>
                  <a:txBody>
                    <a:bodyPr/>
                    <a:lstStyle/>
                    <a:p>
                      <a:r>
                        <a:rPr lang="en-US"/>
                        <a:t>Free</a:t>
                      </a:r>
                    </a:p>
                  </a:txBody>
                  <a:tcPr anchor="ctr"/>
                </a:tc>
                <a:tc>
                  <a:txBody>
                    <a:bodyPr/>
                    <a:lstStyle/>
                    <a:p>
                      <a:r>
                        <a:rPr lang="en-US"/>
                        <a:t>High</a:t>
                      </a:r>
                    </a:p>
                  </a:txBody>
                  <a:tcPr anchor="ctr"/>
                </a:tc>
                <a:extLst>
                  <a:ext uri="{0D108BD9-81ED-4DB2-BD59-A6C34878D82A}">
                    <a16:rowId xmlns:a16="http://schemas.microsoft.com/office/drawing/2014/main" val="994458727"/>
                  </a:ext>
                </a:extLst>
              </a:tr>
              <a:tr h="471466">
                <a:tc>
                  <a:txBody>
                    <a:bodyPr/>
                    <a:lstStyle/>
                    <a:p>
                      <a:r>
                        <a:rPr lang="en-US"/>
                        <a:t>Follow-up Bundled Offers</a:t>
                      </a:r>
                    </a:p>
                  </a:txBody>
                  <a:tcPr anchor="ctr"/>
                </a:tc>
                <a:tc>
                  <a:txBody>
                    <a:bodyPr/>
                    <a:lstStyle/>
                    <a:p>
                      <a:r>
                        <a:rPr lang="en-US"/>
                        <a:t>Low (Discounted)</a:t>
                      </a:r>
                    </a:p>
                  </a:txBody>
                  <a:tcPr anchor="ctr"/>
                </a:tc>
                <a:tc>
                  <a:txBody>
                    <a:bodyPr/>
                    <a:lstStyle/>
                    <a:p>
                      <a:r>
                        <a:rPr lang="en-US"/>
                        <a:t>High</a:t>
                      </a:r>
                    </a:p>
                  </a:txBody>
                  <a:tcPr anchor="ctr"/>
                </a:tc>
                <a:extLst>
                  <a:ext uri="{0D108BD9-81ED-4DB2-BD59-A6C34878D82A}">
                    <a16:rowId xmlns:a16="http://schemas.microsoft.com/office/drawing/2014/main" val="3297455317"/>
                  </a:ext>
                </a:extLst>
              </a:tr>
              <a:tr h="471466">
                <a:tc>
                  <a:txBody>
                    <a:bodyPr/>
                    <a:lstStyle/>
                    <a:p>
                      <a:r>
                        <a:rPr lang="en-US"/>
                        <a:t>Intern Calls for DNP patients</a:t>
                      </a:r>
                    </a:p>
                  </a:txBody>
                  <a:tcPr anchor="ctr"/>
                </a:tc>
                <a:tc>
                  <a:txBody>
                    <a:bodyPr/>
                    <a:lstStyle/>
                    <a:p>
                      <a:r>
                        <a:rPr lang="en-US"/>
                        <a:t>Free (HR cost)</a:t>
                      </a:r>
                    </a:p>
                  </a:txBody>
                  <a:tcPr anchor="ctr"/>
                </a:tc>
                <a:tc>
                  <a:txBody>
                    <a:bodyPr/>
                    <a:lstStyle/>
                    <a:p>
                      <a:r>
                        <a:rPr lang="en-US" dirty="0"/>
                        <a:t>Moderate</a:t>
                      </a:r>
                    </a:p>
                  </a:txBody>
                  <a:tcPr anchor="ctr"/>
                </a:tc>
                <a:extLst>
                  <a:ext uri="{0D108BD9-81ED-4DB2-BD59-A6C34878D82A}">
                    <a16:rowId xmlns:a16="http://schemas.microsoft.com/office/drawing/2014/main" val="2742021710"/>
                  </a:ext>
                </a:extLst>
              </a:tr>
            </a:tbl>
          </a:graphicData>
        </a:graphic>
      </p:graphicFrame>
    </p:spTree>
    <p:extLst>
      <p:ext uri="{BB962C8B-B14F-4D97-AF65-F5344CB8AC3E}">
        <p14:creationId xmlns:p14="http://schemas.microsoft.com/office/powerpoint/2010/main" val="5795531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2E5C3F-230D-A09A-1645-C924E664AEC3}"/>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694EF67-4E62-6B83-9CB4-684353ECD7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F6B9C8-F53E-8F01-8F87-B910050F5BF7}"/>
              </a:ext>
            </a:extLst>
          </p:cNvPr>
          <p:cNvSpPr>
            <a:spLocks noGrp="1"/>
          </p:cNvSpPr>
          <p:nvPr>
            <p:ph type="title"/>
          </p:nvPr>
        </p:nvSpPr>
        <p:spPr>
          <a:xfrm>
            <a:off x="793662" y="386930"/>
            <a:ext cx="10066122" cy="1298448"/>
          </a:xfrm>
        </p:spPr>
        <p:txBody>
          <a:bodyPr anchor="b">
            <a:normAutofit/>
          </a:bodyPr>
          <a:lstStyle/>
          <a:p>
            <a:r>
              <a:rPr lang="en-IN" sz="4800" b="1" dirty="0"/>
              <a:t>Limitations </a:t>
            </a:r>
          </a:p>
        </p:txBody>
      </p:sp>
      <p:sp>
        <p:nvSpPr>
          <p:cNvPr id="13" name="Rectangle 12">
            <a:extLst>
              <a:ext uri="{FF2B5EF4-FFF2-40B4-BE49-F238E27FC236}">
                <a16:creationId xmlns:a16="http://schemas.microsoft.com/office/drawing/2014/main" id="{904E6271-0873-27BA-3F6C-218CE506A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6B2A241-85C8-2FDC-E6E1-E8B15B3016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2962E56-00E3-B8EE-3350-E32577CECE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8532" y="492371"/>
            <a:ext cx="1843668" cy="936238"/>
          </a:xfrm>
          <a:prstGeom prst="rect">
            <a:avLst/>
          </a:prstGeom>
        </p:spPr>
      </p:pic>
      <p:sp>
        <p:nvSpPr>
          <p:cNvPr id="17" name="Rectangle 16">
            <a:extLst>
              <a:ext uri="{FF2B5EF4-FFF2-40B4-BE49-F238E27FC236}">
                <a16:creationId xmlns:a16="http://schemas.microsoft.com/office/drawing/2014/main" id="{1BF5472D-4202-A94C-2D96-B0472E087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0B42C675-EABD-BD0B-CD1D-3BCEF6C7AC57}"/>
              </a:ext>
            </a:extLst>
          </p:cNvPr>
          <p:cNvSpPr>
            <a:spLocks noGrp="1"/>
          </p:cNvSpPr>
          <p:nvPr>
            <p:ph type="sldNum" sz="quarter" idx="12"/>
          </p:nvPr>
        </p:nvSpPr>
        <p:spPr>
          <a:xfrm>
            <a:off x="8610600" y="6492240"/>
            <a:ext cx="2743200" cy="365125"/>
          </a:xfrm>
        </p:spPr>
        <p:txBody>
          <a:bodyPr>
            <a:normAutofit/>
          </a:bodyPr>
          <a:lstStyle/>
          <a:p>
            <a:pPr>
              <a:spcAft>
                <a:spcPts val="600"/>
              </a:spcAft>
            </a:pPr>
            <a:r>
              <a:rPr lang="en-IN" dirty="0"/>
              <a:t>14</a:t>
            </a:r>
          </a:p>
        </p:txBody>
      </p:sp>
      <p:graphicFrame>
        <p:nvGraphicFramePr>
          <p:cNvPr id="22" name="Content Placeholder 4">
            <a:extLst>
              <a:ext uri="{FF2B5EF4-FFF2-40B4-BE49-F238E27FC236}">
                <a16:creationId xmlns:a16="http://schemas.microsoft.com/office/drawing/2014/main" id="{B5CFC481-EBCE-C2BE-F91C-1DE241AA4794}"/>
              </a:ext>
            </a:extLst>
          </p:cNvPr>
          <p:cNvGraphicFramePr>
            <a:graphicFrameLocks noGrp="1"/>
          </p:cNvGraphicFramePr>
          <p:nvPr>
            <p:ph idx="1"/>
            <p:extLst>
              <p:ext uri="{D42A27DB-BD31-4B8C-83A1-F6EECF244321}">
                <p14:modId xmlns:p14="http://schemas.microsoft.com/office/powerpoint/2010/main" val="123739183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398375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41C06-4ED0-8490-4323-B56DBF9E50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065F55-11E9-9916-CA6E-E2900666A8A3}"/>
              </a:ext>
            </a:extLst>
          </p:cNvPr>
          <p:cNvSpPr>
            <a:spLocks noGrp="1"/>
          </p:cNvSpPr>
          <p:nvPr>
            <p:ph type="title"/>
          </p:nvPr>
        </p:nvSpPr>
        <p:spPr>
          <a:xfrm>
            <a:off x="-965887" y="0"/>
            <a:ext cx="10515600" cy="1325563"/>
          </a:xfrm>
        </p:spPr>
        <p:txBody>
          <a:bodyPr/>
          <a:lstStyle/>
          <a:p>
            <a:pPr algn="ctr"/>
            <a:r>
              <a:rPr lang="en-IN" b="1" dirty="0"/>
              <a:t>TOOLS</a:t>
            </a:r>
          </a:p>
        </p:txBody>
      </p:sp>
      <p:sp>
        <p:nvSpPr>
          <p:cNvPr id="4" name="Slide Number Placeholder 3">
            <a:extLst>
              <a:ext uri="{FF2B5EF4-FFF2-40B4-BE49-F238E27FC236}">
                <a16:creationId xmlns:a16="http://schemas.microsoft.com/office/drawing/2014/main" id="{31347CF9-BCA0-EAF7-36D7-9069FB2D8FCA}"/>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0B288CFD-B72A-5153-47FA-EBD28C79F7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310714" cy="1087651"/>
          </a:xfrm>
          <a:prstGeom prst="rect">
            <a:avLst/>
          </a:prstGeom>
        </p:spPr>
      </p:pic>
      <p:pic>
        <p:nvPicPr>
          <p:cNvPr id="8" name="Content Placeholder 7">
            <a:extLst>
              <a:ext uri="{FF2B5EF4-FFF2-40B4-BE49-F238E27FC236}">
                <a16:creationId xmlns:a16="http://schemas.microsoft.com/office/drawing/2014/main" id="{188B2816-BD20-704D-23C0-79193BA932D2}"/>
              </a:ext>
            </a:extLst>
          </p:cNvPr>
          <p:cNvPicPr>
            <a:picLocks noGrp="1" noChangeAspect="1"/>
          </p:cNvPicPr>
          <p:nvPr>
            <p:ph idx="1"/>
          </p:nvPr>
        </p:nvPicPr>
        <p:blipFill>
          <a:blip r:embed="rId3"/>
          <a:stretch>
            <a:fillRect/>
          </a:stretch>
        </p:blipFill>
        <p:spPr>
          <a:xfrm>
            <a:off x="427779" y="1111465"/>
            <a:ext cx="5281043" cy="5610010"/>
          </a:xfrm>
          <a:prstGeom prst="rect">
            <a:avLst/>
          </a:prstGeom>
        </p:spPr>
      </p:pic>
      <p:pic>
        <p:nvPicPr>
          <p:cNvPr id="11" name="Picture 10">
            <a:extLst>
              <a:ext uri="{FF2B5EF4-FFF2-40B4-BE49-F238E27FC236}">
                <a16:creationId xmlns:a16="http://schemas.microsoft.com/office/drawing/2014/main" id="{53FE5210-EBDE-B747-041C-0BE3807FE2D9}"/>
              </a:ext>
            </a:extLst>
          </p:cNvPr>
          <p:cNvPicPr>
            <a:picLocks noChangeAspect="1"/>
          </p:cNvPicPr>
          <p:nvPr/>
        </p:nvPicPr>
        <p:blipFill>
          <a:blip r:embed="rId4"/>
          <a:stretch>
            <a:fillRect/>
          </a:stretch>
        </p:blipFill>
        <p:spPr>
          <a:xfrm>
            <a:off x="6136600" y="136525"/>
            <a:ext cx="5696465" cy="6584950"/>
          </a:xfrm>
          <a:prstGeom prst="rect">
            <a:avLst/>
          </a:prstGeom>
        </p:spPr>
      </p:pic>
    </p:spTree>
    <p:extLst>
      <p:ext uri="{BB962C8B-B14F-4D97-AF65-F5344CB8AC3E}">
        <p14:creationId xmlns:p14="http://schemas.microsoft.com/office/powerpoint/2010/main" val="25573343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C89E4B6-0BA7-AA6A-DAA2-C1CC6CB71360}"/>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91F55C5D-1648-4BE3-932D-8CADBF3F67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DA2AE6-1548-9F0A-F1E9-97D0846BD0E8}"/>
              </a:ext>
            </a:extLst>
          </p:cNvPr>
          <p:cNvSpPr>
            <a:spLocks noGrp="1"/>
          </p:cNvSpPr>
          <p:nvPr>
            <p:ph type="title"/>
          </p:nvPr>
        </p:nvSpPr>
        <p:spPr>
          <a:xfrm>
            <a:off x="640080" y="667512"/>
            <a:ext cx="10908792" cy="1069848"/>
          </a:xfrm>
        </p:spPr>
        <p:txBody>
          <a:bodyPr vert="horz" lIns="91440" tIns="45720" rIns="91440" bIns="45720" rtlCol="0" anchor="ctr">
            <a:normAutofit/>
          </a:bodyPr>
          <a:lstStyle/>
          <a:p>
            <a:pPr algn="ctr"/>
            <a:r>
              <a:rPr lang="en-US" sz="5400" b="1"/>
              <a:t>Pictorial Journey</a:t>
            </a:r>
          </a:p>
        </p:txBody>
      </p:sp>
      <p:sp>
        <p:nvSpPr>
          <p:cNvPr id="31" name="sketch line">
            <a:extLst>
              <a:ext uri="{FF2B5EF4-FFF2-40B4-BE49-F238E27FC236}">
                <a16:creationId xmlns:a16="http://schemas.microsoft.com/office/drawing/2014/main" id="{A38E1331-B5A6-44BE-BF4E-EE6C2FD2A2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10000" y="1776977"/>
            <a:ext cx="4572000" cy="18288"/>
          </a:xfrm>
          <a:custGeom>
            <a:avLst/>
            <a:gdLst>
              <a:gd name="connsiteX0" fmla="*/ 0 w 4572000"/>
              <a:gd name="connsiteY0" fmla="*/ 0 h 18288"/>
              <a:gd name="connsiteX1" fmla="*/ 744583 w 4572000"/>
              <a:gd name="connsiteY1" fmla="*/ 0 h 18288"/>
              <a:gd name="connsiteX2" fmla="*/ 1352006 w 4572000"/>
              <a:gd name="connsiteY2" fmla="*/ 0 h 18288"/>
              <a:gd name="connsiteX3" fmla="*/ 2050869 w 4572000"/>
              <a:gd name="connsiteY3" fmla="*/ 0 h 18288"/>
              <a:gd name="connsiteX4" fmla="*/ 2612571 w 4572000"/>
              <a:gd name="connsiteY4" fmla="*/ 0 h 18288"/>
              <a:gd name="connsiteX5" fmla="*/ 3357154 w 4572000"/>
              <a:gd name="connsiteY5" fmla="*/ 0 h 18288"/>
              <a:gd name="connsiteX6" fmla="*/ 401029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265714 w 4572000"/>
              <a:gd name="connsiteY10" fmla="*/ 18288 h 18288"/>
              <a:gd name="connsiteX11" fmla="*/ 2521131 w 4572000"/>
              <a:gd name="connsiteY11" fmla="*/ 18288 h 18288"/>
              <a:gd name="connsiteX12" fmla="*/ 1867989 w 4572000"/>
              <a:gd name="connsiteY12" fmla="*/ 18288 h 18288"/>
              <a:gd name="connsiteX13" fmla="*/ 1352006 w 4572000"/>
              <a:gd name="connsiteY13" fmla="*/ 18288 h 18288"/>
              <a:gd name="connsiteX14" fmla="*/ 83602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335213" y="-5275"/>
                  <a:pt x="446637" y="2749"/>
                  <a:pt x="744583" y="0"/>
                </a:cubicBezTo>
                <a:cubicBezTo>
                  <a:pt x="1042529" y="-2749"/>
                  <a:pt x="1223095" y="8165"/>
                  <a:pt x="1352006" y="0"/>
                </a:cubicBezTo>
                <a:cubicBezTo>
                  <a:pt x="1480917" y="-8165"/>
                  <a:pt x="1803308" y="16240"/>
                  <a:pt x="2050869" y="0"/>
                </a:cubicBezTo>
                <a:cubicBezTo>
                  <a:pt x="2298430" y="-16240"/>
                  <a:pt x="2464656" y="-22054"/>
                  <a:pt x="2612571" y="0"/>
                </a:cubicBezTo>
                <a:cubicBezTo>
                  <a:pt x="2760486" y="22054"/>
                  <a:pt x="3034874" y="11895"/>
                  <a:pt x="3357154" y="0"/>
                </a:cubicBezTo>
                <a:cubicBezTo>
                  <a:pt x="3679434" y="-11895"/>
                  <a:pt x="3778145" y="-10841"/>
                  <a:pt x="4010297" y="0"/>
                </a:cubicBezTo>
                <a:cubicBezTo>
                  <a:pt x="4242449" y="10841"/>
                  <a:pt x="4385860" y="17261"/>
                  <a:pt x="4572000" y="0"/>
                </a:cubicBezTo>
                <a:cubicBezTo>
                  <a:pt x="4571443" y="8172"/>
                  <a:pt x="4571244" y="10948"/>
                  <a:pt x="4572000" y="18288"/>
                </a:cubicBezTo>
                <a:cubicBezTo>
                  <a:pt x="4352099" y="1269"/>
                  <a:pt x="4065933" y="40755"/>
                  <a:pt x="3873137" y="18288"/>
                </a:cubicBezTo>
                <a:cubicBezTo>
                  <a:pt x="3680341" y="-4179"/>
                  <a:pt x="3486903" y="33471"/>
                  <a:pt x="3265714" y="18288"/>
                </a:cubicBezTo>
                <a:cubicBezTo>
                  <a:pt x="3044525" y="3105"/>
                  <a:pt x="2683548" y="-1073"/>
                  <a:pt x="2521131" y="18288"/>
                </a:cubicBezTo>
                <a:cubicBezTo>
                  <a:pt x="2358714" y="37649"/>
                  <a:pt x="2132855" y="34593"/>
                  <a:pt x="1867989" y="18288"/>
                </a:cubicBezTo>
                <a:cubicBezTo>
                  <a:pt x="1603123" y="1983"/>
                  <a:pt x="1605373" y="2886"/>
                  <a:pt x="1352006" y="18288"/>
                </a:cubicBezTo>
                <a:cubicBezTo>
                  <a:pt x="1098639" y="33690"/>
                  <a:pt x="962100" y="16241"/>
                  <a:pt x="836023" y="18288"/>
                </a:cubicBezTo>
                <a:cubicBezTo>
                  <a:pt x="709946" y="20335"/>
                  <a:pt x="193668" y="-307"/>
                  <a:pt x="0" y="18288"/>
                </a:cubicBezTo>
                <a:cubicBezTo>
                  <a:pt x="-277" y="11188"/>
                  <a:pt x="-244" y="5848"/>
                  <a:pt x="0" y="0"/>
                </a:cubicBezTo>
                <a:close/>
              </a:path>
              <a:path w="4572000" h="18288" stroke="0" extrusionOk="0">
                <a:moveTo>
                  <a:pt x="0" y="0"/>
                </a:moveTo>
                <a:cubicBezTo>
                  <a:pt x="158188" y="7508"/>
                  <a:pt x="361578" y="-27091"/>
                  <a:pt x="561703" y="0"/>
                </a:cubicBezTo>
                <a:cubicBezTo>
                  <a:pt x="761828" y="27091"/>
                  <a:pt x="1133811" y="14547"/>
                  <a:pt x="1306286" y="0"/>
                </a:cubicBezTo>
                <a:cubicBezTo>
                  <a:pt x="1478761" y="-14547"/>
                  <a:pt x="1809594" y="13320"/>
                  <a:pt x="2050869" y="0"/>
                </a:cubicBezTo>
                <a:cubicBezTo>
                  <a:pt x="2292144" y="-13320"/>
                  <a:pt x="2409269" y="-14334"/>
                  <a:pt x="2612571" y="0"/>
                </a:cubicBezTo>
                <a:cubicBezTo>
                  <a:pt x="2815873" y="14334"/>
                  <a:pt x="3025009" y="33536"/>
                  <a:pt x="3311434" y="0"/>
                </a:cubicBezTo>
                <a:cubicBezTo>
                  <a:pt x="3597859" y="-33536"/>
                  <a:pt x="3695431" y="-13462"/>
                  <a:pt x="3827417" y="0"/>
                </a:cubicBezTo>
                <a:cubicBezTo>
                  <a:pt x="3959403" y="13462"/>
                  <a:pt x="4360180" y="899"/>
                  <a:pt x="4572000" y="0"/>
                </a:cubicBezTo>
                <a:cubicBezTo>
                  <a:pt x="4572481" y="8890"/>
                  <a:pt x="4572898" y="10033"/>
                  <a:pt x="4572000" y="18288"/>
                </a:cubicBezTo>
                <a:cubicBezTo>
                  <a:pt x="4356830" y="5817"/>
                  <a:pt x="4021942" y="41441"/>
                  <a:pt x="3873137" y="18288"/>
                </a:cubicBezTo>
                <a:cubicBezTo>
                  <a:pt x="3724332" y="-4865"/>
                  <a:pt x="3494019" y="36771"/>
                  <a:pt x="3174274" y="18288"/>
                </a:cubicBezTo>
                <a:cubicBezTo>
                  <a:pt x="2854529" y="-195"/>
                  <a:pt x="2861023" y="5963"/>
                  <a:pt x="2658291" y="18288"/>
                </a:cubicBezTo>
                <a:cubicBezTo>
                  <a:pt x="2455559" y="30613"/>
                  <a:pt x="2309968" y="11711"/>
                  <a:pt x="2050869" y="18288"/>
                </a:cubicBezTo>
                <a:cubicBezTo>
                  <a:pt x="1791770" y="24865"/>
                  <a:pt x="1671115" y="-4587"/>
                  <a:pt x="1306286" y="18288"/>
                </a:cubicBezTo>
                <a:cubicBezTo>
                  <a:pt x="941457" y="41163"/>
                  <a:pt x="838619" y="-9452"/>
                  <a:pt x="653143" y="18288"/>
                </a:cubicBezTo>
                <a:cubicBezTo>
                  <a:pt x="467667" y="46028"/>
                  <a:pt x="308702" y="9245"/>
                  <a:pt x="0" y="18288"/>
                </a:cubicBezTo>
                <a:cubicBezTo>
                  <a:pt x="-4" y="10872"/>
                  <a:pt x="388" y="6748"/>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95915077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AI-generated content may be incorrect.">
            <a:extLst>
              <a:ext uri="{FF2B5EF4-FFF2-40B4-BE49-F238E27FC236}">
                <a16:creationId xmlns:a16="http://schemas.microsoft.com/office/drawing/2014/main" id="{650BFE61-1550-5FF2-4E14-64F62F6309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33" y="3963181"/>
            <a:ext cx="2832069" cy="1171083"/>
          </a:xfrm>
          <a:prstGeom prst="rect">
            <a:avLst/>
          </a:prstGeom>
        </p:spPr>
      </p:pic>
      <p:pic>
        <p:nvPicPr>
          <p:cNvPr id="8" name="Content Placeholder 7" descr="A person standing in front of a green lit up sign&#10;&#10;AI-generated content may be incorrect.">
            <a:extLst>
              <a:ext uri="{FF2B5EF4-FFF2-40B4-BE49-F238E27FC236}">
                <a16:creationId xmlns:a16="http://schemas.microsoft.com/office/drawing/2014/main" id="{00381E4C-BE7A-6ECC-16EA-9F591B809614}"/>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178938" y="2634011"/>
            <a:ext cx="2832069" cy="3562350"/>
          </a:xfrm>
          <a:prstGeom prst="rect">
            <a:avLst/>
          </a:prstGeom>
        </p:spPr>
      </p:pic>
      <p:pic>
        <p:nvPicPr>
          <p:cNvPr id="10" name="Picture 9" descr="A black pen on a black surface&#10;&#10;AI-generated content may be incorrect.">
            <a:extLst>
              <a:ext uri="{FF2B5EF4-FFF2-40B4-BE49-F238E27FC236}">
                <a16:creationId xmlns:a16="http://schemas.microsoft.com/office/drawing/2014/main" id="{EBCFAE52-D2AE-9AA4-7BFE-4114FA23CF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81918" y="2610546"/>
            <a:ext cx="2030219" cy="3609279"/>
          </a:xfrm>
          <a:prstGeom prst="rect">
            <a:avLst/>
          </a:prstGeom>
        </p:spPr>
      </p:pic>
      <p:pic>
        <p:nvPicPr>
          <p:cNvPr id="14" name="Picture 13" descr="A polaroid of a group of people&#10;&#10;AI-generated content may be incorrect.">
            <a:extLst>
              <a:ext uri="{FF2B5EF4-FFF2-40B4-BE49-F238E27FC236}">
                <a16:creationId xmlns:a16="http://schemas.microsoft.com/office/drawing/2014/main" id="{1479D759-4C92-2C2A-BE76-EFB5B0FEBC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62722" y="2610546"/>
            <a:ext cx="2030219" cy="3609279"/>
          </a:xfrm>
          <a:prstGeom prst="rect">
            <a:avLst/>
          </a:prstGeom>
        </p:spPr>
      </p:pic>
      <p:sp>
        <p:nvSpPr>
          <p:cNvPr id="4" name="Slide Number Placeholder 3">
            <a:extLst>
              <a:ext uri="{FF2B5EF4-FFF2-40B4-BE49-F238E27FC236}">
                <a16:creationId xmlns:a16="http://schemas.microsoft.com/office/drawing/2014/main" id="{0AB68451-2B64-27FE-8804-4A2163E0486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r>
              <a:rPr lang="en-US" dirty="0"/>
              <a:t>16</a:t>
            </a:r>
          </a:p>
        </p:txBody>
      </p:sp>
      <p:pic>
        <p:nvPicPr>
          <p:cNvPr id="16" name="Picture 15" descr="A black and green logo&#10;&#10;Description automatically generated">
            <a:extLst>
              <a:ext uri="{FF2B5EF4-FFF2-40B4-BE49-F238E27FC236}">
                <a16:creationId xmlns:a16="http://schemas.microsoft.com/office/drawing/2014/main" id="{52BBAEED-7EA3-84BC-6B01-9EF1E1466AF4}"/>
              </a:ext>
            </a:extLst>
          </p:cNvPr>
          <p:cNvPicPr>
            <a:picLocks noChangeAspect="1"/>
          </p:cNvPicPr>
          <p:nvPr/>
        </p:nvPicPr>
        <p:blipFill>
          <a:blip r:embed="rId7"/>
          <a:stretch>
            <a:fillRect/>
          </a:stretch>
        </p:blipFill>
        <p:spPr>
          <a:xfrm>
            <a:off x="74633" y="2225822"/>
            <a:ext cx="3029672" cy="746810"/>
          </a:xfrm>
          <a:prstGeom prst="rect">
            <a:avLst/>
          </a:prstGeom>
        </p:spPr>
      </p:pic>
    </p:spTree>
    <p:extLst>
      <p:ext uri="{BB962C8B-B14F-4D97-AF65-F5344CB8AC3E}">
        <p14:creationId xmlns:p14="http://schemas.microsoft.com/office/powerpoint/2010/main" val="3998266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rmAutofit/>
          </a:bodyPr>
          <a:lstStyle/>
          <a:p>
            <a:pPr algn="l">
              <a:buFont typeface="+mj-lt"/>
              <a:buAutoNum type="arabicPeriod"/>
            </a:pPr>
            <a:r>
              <a:rPr lang="en-US" sz="1800" b="0" i="0" u="none" strike="noStrike" dirty="0">
                <a:solidFill>
                  <a:srgbClr val="000000"/>
                </a:solidFill>
                <a:effectLst/>
              </a:rPr>
              <a:t>Cabana MD, Jee SH. Does continuity of care improve patient outcomes? </a:t>
            </a:r>
            <a:r>
              <a:rPr lang="en-US" sz="1800" b="0" i="1" u="none" strike="noStrike" dirty="0">
                <a:solidFill>
                  <a:srgbClr val="000000"/>
                </a:solidFill>
                <a:effectLst/>
              </a:rPr>
              <a:t>J Fam </a:t>
            </a:r>
            <a:r>
              <a:rPr lang="en-US" sz="1800" b="0" i="1" u="none" strike="noStrike" dirty="0" err="1">
                <a:solidFill>
                  <a:srgbClr val="000000"/>
                </a:solidFill>
                <a:effectLst/>
              </a:rPr>
              <a:t>Pract</a:t>
            </a:r>
            <a:r>
              <a:rPr lang="en-US" sz="1800" b="0" i="1" u="none" strike="noStrike" dirty="0">
                <a:solidFill>
                  <a:srgbClr val="000000"/>
                </a:solidFill>
                <a:effectLst/>
              </a:rPr>
              <a:t>.</a:t>
            </a:r>
            <a:r>
              <a:rPr lang="en-US" sz="1800" b="0" i="0" u="none" strike="noStrike" dirty="0">
                <a:solidFill>
                  <a:srgbClr val="000000"/>
                </a:solidFill>
                <a:effectLst/>
              </a:rPr>
              <a:t> 2004;53(12):974–980.</a:t>
            </a:r>
            <a:br>
              <a:rPr lang="en-US" sz="1800" b="0" i="0" u="none" strike="noStrike" dirty="0">
                <a:solidFill>
                  <a:srgbClr val="000000"/>
                </a:solidFill>
                <a:effectLst/>
              </a:rPr>
            </a:br>
            <a:r>
              <a:rPr lang="en-US" sz="1800" b="0" i="0" u="none" strike="noStrike" dirty="0">
                <a:solidFill>
                  <a:srgbClr val="000000"/>
                </a:solidFill>
                <a:effectLst/>
                <a:hlinkClick r:id="rId2"/>
              </a:rPr>
              <a:t>https://www.mdedge.com/familymedicine/article/60162/does-continuity-care-improve-patient-outcomes</a:t>
            </a:r>
            <a:endParaRPr lang="en-US" sz="1800" b="0" i="0" u="none" strike="noStrike" dirty="0">
              <a:solidFill>
                <a:srgbClr val="000000"/>
              </a:solidFill>
              <a:effectLst/>
            </a:endParaRPr>
          </a:p>
          <a:p>
            <a:pPr algn="l">
              <a:buFont typeface="+mj-lt"/>
              <a:buAutoNum type="arabicPeriod"/>
            </a:pPr>
            <a:r>
              <a:rPr lang="en-US" sz="1800" b="0" i="0" u="none" strike="noStrike" dirty="0">
                <a:solidFill>
                  <a:srgbClr val="000000"/>
                </a:solidFill>
                <a:effectLst/>
              </a:rPr>
              <a:t>Haynes RB, </a:t>
            </a:r>
            <a:r>
              <a:rPr lang="en-US" sz="1800" b="0" i="0" u="none" strike="noStrike" dirty="0" err="1">
                <a:solidFill>
                  <a:srgbClr val="000000"/>
                </a:solidFill>
                <a:effectLst/>
              </a:rPr>
              <a:t>Ackloo</a:t>
            </a:r>
            <a:r>
              <a:rPr lang="en-US" sz="1800" b="0" i="0" u="none" strike="noStrike" dirty="0">
                <a:solidFill>
                  <a:srgbClr val="000000"/>
                </a:solidFill>
                <a:effectLst/>
              </a:rPr>
              <a:t> E, Sahota N, McDonald HP, Yao X. Interventions for enhancing medication adherence. </a:t>
            </a:r>
            <a:r>
              <a:rPr lang="en-US" sz="1800" b="0" i="1" u="none" strike="noStrike" dirty="0">
                <a:solidFill>
                  <a:srgbClr val="000000"/>
                </a:solidFill>
                <a:effectLst/>
              </a:rPr>
              <a:t>Cochrane Database Syst Rev.</a:t>
            </a:r>
            <a:r>
              <a:rPr lang="en-US" sz="1800" b="0" i="0" u="none" strike="noStrike" dirty="0">
                <a:solidFill>
                  <a:srgbClr val="000000"/>
                </a:solidFill>
                <a:effectLst/>
              </a:rPr>
              <a:t> 2008;(2):CD000011.</a:t>
            </a:r>
            <a:br>
              <a:rPr lang="en-US" sz="1800" b="0" i="0" u="none" strike="noStrike" dirty="0">
                <a:solidFill>
                  <a:srgbClr val="000000"/>
                </a:solidFill>
                <a:effectLst/>
              </a:rPr>
            </a:br>
            <a:r>
              <a:rPr lang="en-US" sz="1800" b="0" i="0" u="none" strike="noStrike" dirty="0">
                <a:solidFill>
                  <a:srgbClr val="000000"/>
                </a:solidFill>
                <a:effectLst/>
                <a:hlinkClick r:id="rId3"/>
              </a:rPr>
              <a:t>https://doi.org/10.1002/14651858.CD000011.pub3</a:t>
            </a:r>
            <a:endParaRPr lang="en-US" sz="1800" b="0" i="0" u="none" strike="noStrike" dirty="0">
              <a:solidFill>
                <a:srgbClr val="000000"/>
              </a:solidFill>
              <a:effectLst/>
            </a:endParaRPr>
          </a:p>
          <a:p>
            <a:pPr algn="l">
              <a:buFont typeface="+mj-lt"/>
              <a:buAutoNum type="arabicPeriod"/>
            </a:pPr>
            <a:r>
              <a:rPr lang="en-US" sz="1800" b="0" i="0" u="none" strike="noStrike" dirty="0" err="1">
                <a:solidFill>
                  <a:srgbClr val="000000"/>
                </a:solidFill>
                <a:effectLst/>
              </a:rPr>
              <a:t>Kripalani</a:t>
            </a:r>
            <a:r>
              <a:rPr lang="en-US" sz="1800" b="0" i="0" u="none" strike="noStrike" dirty="0">
                <a:solidFill>
                  <a:srgbClr val="000000"/>
                </a:solidFill>
                <a:effectLst/>
              </a:rPr>
              <a:t> S, Yao X, Haynes RB. Interventions to enhance medication adherence in chronic medical conditions: a systematic review. </a:t>
            </a:r>
            <a:r>
              <a:rPr lang="en-US" sz="1800" b="0" i="1" u="none" strike="noStrike" dirty="0">
                <a:solidFill>
                  <a:srgbClr val="000000"/>
                </a:solidFill>
                <a:effectLst/>
              </a:rPr>
              <a:t>Arch Intern Med.</a:t>
            </a:r>
            <a:r>
              <a:rPr lang="en-US" sz="1800" b="0" i="0" u="none" strike="noStrike" dirty="0">
                <a:solidFill>
                  <a:srgbClr val="000000"/>
                </a:solidFill>
                <a:effectLst/>
              </a:rPr>
              <a:t> 2007;167(6):540–550.</a:t>
            </a:r>
            <a:br>
              <a:rPr lang="en-US" sz="1800" b="0" i="0" u="none" strike="noStrike" dirty="0">
                <a:solidFill>
                  <a:srgbClr val="000000"/>
                </a:solidFill>
                <a:effectLst/>
              </a:rPr>
            </a:br>
            <a:r>
              <a:rPr lang="en-US" sz="1800" b="0" i="0" u="none" strike="noStrike" dirty="0">
                <a:solidFill>
                  <a:srgbClr val="000000"/>
                </a:solidFill>
                <a:effectLst/>
                <a:hlinkClick r:id="rId4"/>
              </a:rPr>
              <a:t>https://jamanetwork.com/journals/jamainternalmedicine/fullarticle/411361</a:t>
            </a:r>
            <a:endParaRPr lang="en-US" sz="1800" b="0" i="0" u="none" strike="noStrike" dirty="0">
              <a:solidFill>
                <a:srgbClr val="000000"/>
              </a:solidFill>
              <a:effectLst/>
            </a:endParaRPr>
          </a:p>
          <a:p>
            <a:pPr marL="0" indent="0">
              <a:buNone/>
            </a:pPr>
            <a:endParaRPr lang="en-IN" sz="1800"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17</a:t>
            </a:fld>
            <a:endParaRPr lang="en-IN"/>
          </a:p>
        </p:txBody>
      </p:sp>
    </p:spTree>
    <p:extLst>
      <p:ext uri="{BB962C8B-B14F-4D97-AF65-F5344CB8AC3E}">
        <p14:creationId xmlns:p14="http://schemas.microsoft.com/office/powerpoint/2010/main" val="149243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3" name="Picture 2">
            <a:extLst>
              <a:ext uri="{FF2B5EF4-FFF2-40B4-BE49-F238E27FC236}">
                <a16:creationId xmlns:a16="http://schemas.microsoft.com/office/drawing/2014/main" id="{7C1DB3AD-C93A-99C3-ACFD-EC61F827F1A2}"/>
              </a:ext>
            </a:extLst>
          </p:cNvPr>
          <p:cNvPicPr>
            <a:picLocks noChangeAspect="1"/>
          </p:cNvPicPr>
          <p:nvPr/>
        </p:nvPicPr>
        <p:blipFill>
          <a:blip r:embed="rId3"/>
          <a:stretch>
            <a:fillRect/>
          </a:stretch>
        </p:blipFill>
        <p:spPr>
          <a:xfrm>
            <a:off x="1267178" y="1690688"/>
            <a:ext cx="9129889" cy="4362640"/>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793662" y="386930"/>
            <a:ext cx="10066122" cy="1298448"/>
          </a:xfrm>
        </p:spPr>
        <p:txBody>
          <a:bodyPr anchor="b">
            <a:normAutofit/>
          </a:bodyPr>
          <a:lstStyle/>
          <a:p>
            <a:r>
              <a:rPr lang="en-IN" sz="4800" b="1"/>
              <a:t>Introduction </a:t>
            </a:r>
          </a:p>
        </p:txBody>
      </p:sp>
      <p:sp>
        <p:nvSpPr>
          <p:cNvPr id="13" name="Rectangle 1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793661" y="2599509"/>
            <a:ext cx="9610728" cy="3639450"/>
          </a:xfrm>
        </p:spPr>
        <p:txBody>
          <a:bodyPr anchor="ctr">
            <a:normAutofit lnSpcReduction="10000"/>
          </a:bodyPr>
          <a:lstStyle/>
          <a:p>
            <a:pPr marL="0" indent="0">
              <a:buNone/>
            </a:pPr>
            <a:r>
              <a:rPr lang="en-US" sz="2000" b="0" i="0" u="none" strike="noStrike" dirty="0">
                <a:effectLst/>
                <a:latin typeface="Times New Roman" panose="02020603050405020304" pitchFamily="18" charset="0"/>
                <a:cs typeface="Times New Roman" panose="02020603050405020304" pitchFamily="18" charset="0"/>
              </a:rPr>
              <a:t>Continuity of care and consistent patient-doctor interaction are essential components of effective healthcare delivery, particularly in the management of chronic conditions. Regular follow-up visits not only enable timely monitoring and treatment adjustments but also enhance patient trust and engagement in their care journey.</a:t>
            </a:r>
          </a:p>
          <a:p>
            <a:pPr marL="0" indent="0">
              <a:buNone/>
            </a:pPr>
            <a:r>
              <a:rPr lang="en-US" sz="2000" b="0" i="0" u="none" strike="noStrike" dirty="0">
                <a:effectLst/>
                <a:latin typeface="Times New Roman" panose="02020603050405020304" pitchFamily="18" charset="0"/>
                <a:cs typeface="Times New Roman" panose="02020603050405020304" pitchFamily="18" charset="0"/>
              </a:rPr>
              <a:t>At BetterWay clinic, a significant challenge has emerged in ensuring that patients return for their scheduled follow-up consultations. Internal observations and early data analysis reveal that approximately </a:t>
            </a:r>
            <a:r>
              <a:rPr lang="en-US" sz="2000" b="1" i="0" u="none" strike="noStrike" dirty="0">
                <a:effectLst/>
                <a:latin typeface="Times New Roman" panose="02020603050405020304" pitchFamily="18" charset="0"/>
                <a:cs typeface="Times New Roman" panose="02020603050405020304" pitchFamily="18" charset="0"/>
              </a:rPr>
              <a:t>50–55%</a:t>
            </a:r>
            <a:r>
              <a:rPr lang="en-US" sz="2000" b="0" i="0" u="none" strike="noStrike" dirty="0">
                <a:effectLst/>
                <a:latin typeface="Times New Roman" panose="02020603050405020304" pitchFamily="18" charset="0"/>
                <a:cs typeface="Times New Roman" panose="02020603050405020304" pitchFamily="18" charset="0"/>
              </a:rPr>
              <a:t> of patients do not adhere to their follow-up timelines. This lapse in continuity can result in </a:t>
            </a:r>
            <a:r>
              <a:rPr lang="en-US" sz="2000" b="1" i="0" u="none" strike="noStrike" dirty="0">
                <a:effectLst/>
                <a:latin typeface="Times New Roman" panose="02020603050405020304" pitchFamily="18" charset="0"/>
                <a:cs typeface="Times New Roman" panose="02020603050405020304" pitchFamily="18" charset="0"/>
              </a:rPr>
              <a:t>disease progression, poor treatment outcomes, and reduced patient satisfaction</a:t>
            </a:r>
            <a:r>
              <a:rPr lang="en-US" sz="2000" b="0" i="0" u="none" strike="noStrike" dirty="0">
                <a:effectLst/>
                <a:latin typeface="Times New Roman" panose="02020603050405020304" pitchFamily="18" charset="0"/>
                <a:cs typeface="Times New Roman" panose="02020603050405020304" pitchFamily="18" charset="0"/>
              </a:rPr>
              <a:t>.</a:t>
            </a:r>
          </a:p>
          <a:p>
            <a:pPr marL="0" indent="0">
              <a:buNone/>
            </a:pPr>
            <a:r>
              <a:rPr lang="en-US" sz="2000" b="0" i="0" u="none" strike="noStrike" dirty="0">
                <a:effectLst/>
                <a:latin typeface="Times New Roman" panose="02020603050405020304" pitchFamily="18" charset="0"/>
                <a:cs typeface="Times New Roman" panose="02020603050405020304" pitchFamily="18" charset="0"/>
              </a:rPr>
              <a:t>Given the critical role of follow-up care in managing health outcomes, this dissertation aims to investigate the root causes behind missed follow-up appointments and develop </a:t>
            </a:r>
            <a:r>
              <a:rPr lang="en-US" sz="2000" b="1" i="0" u="none" strike="noStrike" dirty="0">
                <a:effectLst/>
                <a:latin typeface="Times New Roman" panose="02020603050405020304" pitchFamily="18" charset="0"/>
                <a:cs typeface="Times New Roman" panose="02020603050405020304" pitchFamily="18" charset="0"/>
              </a:rPr>
              <a:t>evidence-based, patient-centered strategies</a:t>
            </a:r>
            <a:r>
              <a:rPr lang="en-US" sz="2000" b="0" i="0" u="none" strike="noStrike" dirty="0">
                <a:effectLst/>
                <a:latin typeface="Times New Roman" panose="02020603050405020304" pitchFamily="18" charset="0"/>
                <a:cs typeface="Times New Roman" panose="02020603050405020304" pitchFamily="18" charset="0"/>
              </a:rPr>
              <a:t> to increase adherence. Addressing this gap is vital for strengthening care quality and optimizing resource utilization at </a:t>
            </a:r>
            <a:r>
              <a:rPr lang="en-US" sz="2000" b="0" i="0" u="none" strike="noStrike" dirty="0" err="1">
                <a:effectLst/>
                <a:latin typeface="Times New Roman" panose="02020603050405020304" pitchFamily="18" charset="0"/>
                <a:cs typeface="Times New Roman" panose="02020603050405020304" pitchFamily="18" charset="0"/>
              </a:rPr>
              <a:t>Betterway</a:t>
            </a:r>
            <a:r>
              <a:rPr lang="en-US" sz="2000" b="0" i="0" u="none" strike="noStrike" dirty="0">
                <a:effectLst/>
                <a:latin typeface="Times New Roman" panose="02020603050405020304" pitchFamily="18" charset="0"/>
                <a:cs typeface="Times New Roman" panose="02020603050405020304" pitchFamily="18" charset="0"/>
              </a:rPr>
              <a:t>.</a:t>
            </a:r>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40069" y="597242"/>
            <a:ext cx="1728639" cy="877824"/>
          </a:xfrm>
          <a:prstGeom prst="rect">
            <a:avLst/>
          </a:prstGeom>
        </p:spPr>
      </p:pic>
      <p:sp>
        <p:nvSpPr>
          <p:cNvPr id="17" name="Rectangle 1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smtClean="0"/>
              <a:pPr>
                <a:spcAft>
                  <a:spcPts val="600"/>
                </a:spcAft>
              </a:pPr>
              <a:t>3</a:t>
            </a:fld>
            <a:endParaRPr lang="en-IN"/>
          </a:p>
        </p:txBody>
      </p:sp>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03CF7-B1B0-65A1-D8FF-8DF523E413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DBA33-94A4-222D-FC91-084A358BEAA4}"/>
              </a:ext>
            </a:extLst>
          </p:cNvPr>
          <p:cNvSpPr>
            <a:spLocks noGrp="1"/>
          </p:cNvSpPr>
          <p:nvPr>
            <p:ph type="title"/>
          </p:nvPr>
        </p:nvSpPr>
        <p:spPr/>
        <p:txBody>
          <a:bodyPr/>
          <a:lstStyle/>
          <a:p>
            <a:pPr algn="ctr"/>
            <a:r>
              <a:rPr lang="en-IN" b="1" dirty="0"/>
              <a:t>Introduction </a:t>
            </a:r>
          </a:p>
        </p:txBody>
      </p:sp>
      <p:sp>
        <p:nvSpPr>
          <p:cNvPr id="4" name="Slide Number Placeholder 3">
            <a:extLst>
              <a:ext uri="{FF2B5EF4-FFF2-40B4-BE49-F238E27FC236}">
                <a16:creationId xmlns:a16="http://schemas.microsoft.com/office/drawing/2014/main" id="{E632EC60-BF37-AAA7-3DD5-EAC8BD4FFC68}"/>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1D21A36A-DAF5-E7A8-6158-8DEBA144D7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8" name="Content Placeholder 7">
            <a:extLst>
              <a:ext uri="{FF2B5EF4-FFF2-40B4-BE49-F238E27FC236}">
                <a16:creationId xmlns:a16="http://schemas.microsoft.com/office/drawing/2014/main" id="{475B2013-62FB-93FC-C63F-9A145CB23D17}"/>
              </a:ext>
            </a:extLst>
          </p:cNvPr>
          <p:cNvGraphicFramePr>
            <a:graphicFrameLocks noGrp="1"/>
          </p:cNvGraphicFramePr>
          <p:nvPr>
            <p:ph idx="1"/>
            <p:extLst>
              <p:ext uri="{D42A27DB-BD31-4B8C-83A1-F6EECF244321}">
                <p14:modId xmlns:p14="http://schemas.microsoft.com/office/powerpoint/2010/main" val="144126972"/>
              </p:ext>
            </p:extLst>
          </p:nvPr>
        </p:nvGraphicFramePr>
        <p:xfrm>
          <a:off x="617838" y="2616446"/>
          <a:ext cx="10935730" cy="3510100"/>
        </p:xfrm>
        <a:graphic>
          <a:graphicData uri="http://schemas.openxmlformats.org/drawingml/2006/table">
            <a:tbl>
              <a:tblPr firstRow="1" firstCol="1" bandRow="1">
                <a:tableStyleId>{912C8C85-51F0-491E-9774-3900AFEF0FD7}</a:tableStyleId>
              </a:tblPr>
              <a:tblGrid>
                <a:gridCol w="3929448">
                  <a:extLst>
                    <a:ext uri="{9D8B030D-6E8A-4147-A177-3AD203B41FA5}">
                      <a16:colId xmlns:a16="http://schemas.microsoft.com/office/drawing/2014/main" val="1293010091"/>
                    </a:ext>
                  </a:extLst>
                </a:gridCol>
                <a:gridCol w="7006282">
                  <a:extLst>
                    <a:ext uri="{9D8B030D-6E8A-4147-A177-3AD203B41FA5}">
                      <a16:colId xmlns:a16="http://schemas.microsoft.com/office/drawing/2014/main" val="3254005637"/>
                    </a:ext>
                  </a:extLst>
                </a:gridCol>
              </a:tblGrid>
              <a:tr h="384394">
                <a:tc>
                  <a:txBody>
                    <a:bodyPr/>
                    <a:lstStyle/>
                    <a:p>
                      <a:pPr marL="0" marR="0" algn="ctr">
                        <a:lnSpc>
                          <a:spcPct val="115000"/>
                        </a:lnSpc>
                        <a:spcBef>
                          <a:spcPts val="0"/>
                        </a:spcBef>
                        <a:spcAft>
                          <a:spcPts val="0"/>
                        </a:spcAft>
                      </a:pPr>
                      <a:r>
                        <a:rPr lang="en-US" sz="1600" kern="0" dirty="0">
                          <a:effectLst/>
                        </a:rPr>
                        <a:t>HBM Component</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Bef>
                          <a:spcPts val="0"/>
                        </a:spcBef>
                        <a:spcAft>
                          <a:spcPts val="0"/>
                        </a:spcAft>
                      </a:pPr>
                      <a:r>
                        <a:rPr lang="en-US" sz="1600" kern="0">
                          <a:effectLst/>
                        </a:rPr>
                        <a:t>Ayurvedic Context</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815759003"/>
                  </a:ext>
                </a:extLst>
              </a:tr>
              <a:tr h="608854">
                <a:tc>
                  <a:txBody>
                    <a:bodyPr/>
                    <a:lstStyle/>
                    <a:p>
                      <a:pPr marL="0" marR="0" algn="ctr">
                        <a:lnSpc>
                          <a:spcPct val="115000"/>
                        </a:lnSpc>
                        <a:spcBef>
                          <a:spcPts val="0"/>
                        </a:spcBef>
                        <a:spcAft>
                          <a:spcPts val="0"/>
                        </a:spcAft>
                      </a:pPr>
                      <a:r>
                        <a:rPr lang="en-US" sz="1600" kern="0" dirty="0">
                          <a:effectLst/>
                        </a:rPr>
                        <a:t>Perceived Susceptibility</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0"/>
                        </a:spcAft>
                      </a:pPr>
                      <a:r>
                        <a:rPr lang="en-US" sz="1600" kern="0" dirty="0">
                          <a:effectLst/>
                        </a:rPr>
                        <a:t>Belief in body imbalances causing disease (e.g., Pitta aggravation causing acidity)</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838805597"/>
                  </a:ext>
                </a:extLst>
              </a:tr>
              <a:tr h="384504">
                <a:tc>
                  <a:txBody>
                    <a:bodyPr/>
                    <a:lstStyle/>
                    <a:p>
                      <a:pPr marL="0" marR="0" algn="ctr">
                        <a:lnSpc>
                          <a:spcPct val="115000"/>
                        </a:lnSpc>
                        <a:spcBef>
                          <a:spcPts val="0"/>
                        </a:spcBef>
                        <a:spcAft>
                          <a:spcPts val="0"/>
                        </a:spcAft>
                      </a:pPr>
                      <a:r>
                        <a:rPr lang="en-US" sz="1600" kern="0">
                          <a:effectLst/>
                        </a:rPr>
                        <a:t>Perceived Severity</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0"/>
                        </a:spcAft>
                      </a:pPr>
                      <a:r>
                        <a:rPr lang="en-US" sz="1600" kern="0">
                          <a:effectLst/>
                        </a:rPr>
                        <a:t>Awareness of chronic disease progression if left untreated</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389614223"/>
                  </a:ext>
                </a:extLst>
              </a:tr>
              <a:tr h="384504">
                <a:tc>
                  <a:txBody>
                    <a:bodyPr/>
                    <a:lstStyle/>
                    <a:p>
                      <a:pPr marL="0" marR="0" algn="ctr">
                        <a:lnSpc>
                          <a:spcPct val="115000"/>
                        </a:lnSpc>
                        <a:spcBef>
                          <a:spcPts val="0"/>
                        </a:spcBef>
                        <a:spcAft>
                          <a:spcPts val="0"/>
                        </a:spcAft>
                      </a:pPr>
                      <a:r>
                        <a:rPr lang="en-US" sz="1600" kern="0">
                          <a:effectLst/>
                        </a:rPr>
                        <a:t>Perceived Benefits</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0"/>
                        </a:spcAft>
                      </a:pPr>
                      <a:r>
                        <a:rPr lang="en-US" sz="1600" kern="0">
                          <a:effectLst/>
                        </a:rPr>
                        <a:t>Belief that Ayurveda restores balance and reduces reliance on allopathy</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269104324"/>
                  </a:ext>
                </a:extLst>
              </a:tr>
              <a:tr h="384504">
                <a:tc>
                  <a:txBody>
                    <a:bodyPr/>
                    <a:lstStyle/>
                    <a:p>
                      <a:pPr marL="0" marR="0" algn="ctr">
                        <a:lnSpc>
                          <a:spcPct val="115000"/>
                        </a:lnSpc>
                        <a:spcBef>
                          <a:spcPts val="0"/>
                        </a:spcBef>
                        <a:spcAft>
                          <a:spcPts val="0"/>
                        </a:spcAft>
                      </a:pPr>
                      <a:r>
                        <a:rPr lang="en-US" sz="1600" kern="0">
                          <a:effectLst/>
                        </a:rPr>
                        <a:t>Perceived Barriers</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0"/>
                        </a:spcAft>
                      </a:pPr>
                      <a:r>
                        <a:rPr lang="en-US" sz="1600" kern="0">
                          <a:effectLst/>
                        </a:rPr>
                        <a:t>Cost, accessibility of Ayurvedic treatment, or time commitment </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925298229"/>
                  </a:ext>
                </a:extLst>
              </a:tr>
              <a:tr h="754486">
                <a:tc>
                  <a:txBody>
                    <a:bodyPr/>
                    <a:lstStyle/>
                    <a:p>
                      <a:pPr marL="0" marR="0" algn="ctr">
                        <a:lnSpc>
                          <a:spcPct val="115000"/>
                        </a:lnSpc>
                        <a:spcBef>
                          <a:spcPts val="0"/>
                        </a:spcBef>
                        <a:spcAft>
                          <a:spcPts val="0"/>
                        </a:spcAft>
                      </a:pPr>
                      <a:r>
                        <a:rPr lang="en-US" sz="1600" kern="0" dirty="0">
                          <a:effectLst/>
                        </a:rPr>
                        <a:t>Cues to Action</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0"/>
                        </a:spcAft>
                      </a:pPr>
                      <a:r>
                        <a:rPr lang="en-US" sz="1600" kern="0">
                          <a:effectLst/>
                        </a:rPr>
                        <a:t>Recommendations by practitioners, family traditions, alternate curative approaches to disease management vs current addictive medication</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268924768"/>
                  </a:ext>
                </a:extLst>
              </a:tr>
              <a:tr h="608854">
                <a:tc>
                  <a:txBody>
                    <a:bodyPr/>
                    <a:lstStyle/>
                    <a:p>
                      <a:pPr marL="0" marR="0" algn="ctr">
                        <a:lnSpc>
                          <a:spcPct val="115000"/>
                        </a:lnSpc>
                        <a:spcBef>
                          <a:spcPts val="0"/>
                        </a:spcBef>
                        <a:spcAft>
                          <a:spcPts val="0"/>
                        </a:spcAft>
                      </a:pPr>
                      <a:r>
                        <a:rPr lang="en-US" sz="1600" kern="0" dirty="0">
                          <a:effectLst/>
                        </a:rPr>
                        <a:t>Self-Efficacy</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Bef>
                          <a:spcPts val="0"/>
                        </a:spcBef>
                        <a:spcAft>
                          <a:spcPts val="0"/>
                        </a:spcAft>
                      </a:pPr>
                      <a:r>
                        <a:rPr lang="en-US" sz="1600" kern="0" dirty="0">
                          <a:effectLst/>
                        </a:rPr>
                        <a:t>Confidence in one’s ability to follow Ayurvedic regimens and dietary restrictions</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913765843"/>
                  </a:ext>
                </a:extLst>
              </a:tr>
            </a:tbl>
          </a:graphicData>
        </a:graphic>
      </p:graphicFrame>
      <p:sp>
        <p:nvSpPr>
          <p:cNvPr id="9" name="Rectangle 1">
            <a:extLst>
              <a:ext uri="{FF2B5EF4-FFF2-40B4-BE49-F238E27FC236}">
                <a16:creationId xmlns:a16="http://schemas.microsoft.com/office/drawing/2014/main" id="{1BBBADAF-D08D-1F9F-1C6F-A47384C8EFCA}"/>
              </a:ext>
            </a:extLst>
          </p:cNvPr>
          <p:cNvSpPr>
            <a:spLocks noChangeArrowheads="1"/>
          </p:cNvSpPr>
          <p:nvPr/>
        </p:nvSpPr>
        <p:spPr bwMode="auto">
          <a:xfrm>
            <a:off x="381000" y="1838108"/>
            <a:ext cx="11903250" cy="630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28528" tIns="50784" rIns="0" bIns="25392"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rPr>
              <a:t>Theoretical Framework:</a:t>
            </a:r>
            <a:r>
              <a:rPr kumimoji="0" lang="en-US" altLang="en-US" b="1" i="1" u="none" strike="noStrike" cap="none" normalizeH="0" baseline="0" dirty="0">
                <a:ln>
                  <a:noFill/>
                </a:ln>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rPr>
              <a:t> </a:t>
            </a:r>
            <a:r>
              <a:rPr kumimoji="0" lang="en-US" altLang="en-US" b="1" i="0" u="none" strike="noStrike" cap="none" normalizeH="0" baseline="0" dirty="0">
                <a:ln>
                  <a:noFill/>
                </a:ln>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Health Belief Model (HBM) – </a:t>
            </a:r>
            <a:r>
              <a:rPr kumimoji="0" lang="en-US" altLang="en-US" b="1" i="1" u="none" strike="noStrike" cap="none" normalizeH="0" baseline="0" dirty="0">
                <a:ln>
                  <a:noFill/>
                </a:ln>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Rosenstock et al., 1950s</a:t>
            </a:r>
            <a:endParaRPr kumimoji="0" lang="en-US" altLang="en-US" b="0" i="1" u="none" strike="noStrike" cap="none" normalizeH="0" baseline="0" dirty="0">
              <a:ln>
                <a:noFill/>
              </a:ln>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Application</a:t>
            </a:r>
            <a:r>
              <a:rPr kumimoji="0" lang="en-US" altLang="en-US" b="0" i="0" u="none" strike="noStrike" cap="none" normalizeH="0" baseline="0" dirty="0">
                <a:ln>
                  <a:noFill/>
                </a:ln>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This model helps to explore factors that drive or hinder patient compliance with Ayurvedic interventions.</a:t>
            </a:r>
            <a:endParaRPr kumimoji="0" lang="en-US" altLang="en-US"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1075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841248" y="256032"/>
            <a:ext cx="10506456" cy="1014984"/>
          </a:xfrm>
        </p:spPr>
        <p:txBody>
          <a:bodyPr anchor="b">
            <a:normAutofit/>
          </a:bodyPr>
          <a:lstStyle/>
          <a:p>
            <a:r>
              <a:rPr lang="en-IN" b="1" dirty="0"/>
              <a:t>Objectives of the Study</a:t>
            </a:r>
          </a:p>
        </p:txBody>
      </p:sp>
      <p:sp>
        <p:nvSpPr>
          <p:cNvPr id="25" name="Rectangle 24">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7" name="Rectangle 26">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8873254" y="6356350"/>
            <a:ext cx="2477498" cy="365125"/>
          </a:xfrm>
        </p:spPr>
        <p:txBody>
          <a:bodyPr>
            <a:normAutofit/>
          </a:bodyPr>
          <a:lstStyle/>
          <a:p>
            <a:pPr>
              <a:spcAft>
                <a:spcPts val="600"/>
              </a:spcAft>
            </a:pPr>
            <a:r>
              <a:rPr lang="en-IN">
                <a:solidFill>
                  <a:schemeClr val="tx1">
                    <a:lumMod val="50000"/>
                    <a:lumOff val="50000"/>
                  </a:schemeClr>
                </a:solidFill>
              </a:rPr>
              <a:t>5</a:t>
            </a:r>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8723" y="467249"/>
            <a:ext cx="1341786" cy="681376"/>
          </a:xfrm>
          <a:prstGeom prst="rect">
            <a:avLst/>
          </a:prstGeom>
        </p:spPr>
      </p:pic>
      <p:graphicFrame>
        <p:nvGraphicFramePr>
          <p:cNvPr id="19" name="Content Placeholder 2">
            <a:extLst>
              <a:ext uri="{FF2B5EF4-FFF2-40B4-BE49-F238E27FC236}">
                <a16:creationId xmlns:a16="http://schemas.microsoft.com/office/drawing/2014/main" id="{59918818-CA0D-E14A-3E16-12AF22E74F26}"/>
              </a:ext>
            </a:extLst>
          </p:cNvPr>
          <p:cNvGraphicFramePr>
            <a:graphicFrameLocks noGrp="1"/>
          </p:cNvGraphicFramePr>
          <p:nvPr>
            <p:ph idx="1"/>
            <p:extLst>
              <p:ext uri="{D42A27DB-BD31-4B8C-83A1-F6EECF244321}">
                <p14:modId xmlns:p14="http://schemas.microsoft.com/office/powerpoint/2010/main" val="1690783968"/>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0D7B60-B7E5-CEAE-F4DF-71436A78BD23}"/>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198523-E688-7BD4-767E-BB41F88C548E}"/>
              </a:ext>
            </a:extLst>
          </p:cNvPr>
          <p:cNvSpPr>
            <a:spLocks noGrp="1"/>
          </p:cNvSpPr>
          <p:nvPr>
            <p:ph type="title"/>
          </p:nvPr>
        </p:nvSpPr>
        <p:spPr>
          <a:xfrm>
            <a:off x="793662" y="386930"/>
            <a:ext cx="10066122" cy="1298448"/>
          </a:xfrm>
        </p:spPr>
        <p:txBody>
          <a:bodyPr anchor="b">
            <a:normAutofit/>
          </a:bodyPr>
          <a:lstStyle/>
          <a:p>
            <a:r>
              <a:rPr lang="en-IN" sz="4800" b="1"/>
              <a:t>Research Questions</a:t>
            </a:r>
          </a:p>
        </p:txBody>
      </p:sp>
      <p:sp>
        <p:nvSpPr>
          <p:cNvPr id="13" name="Rectangle 1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1" name="Content Placeholder 2">
            <a:extLst>
              <a:ext uri="{FF2B5EF4-FFF2-40B4-BE49-F238E27FC236}">
                <a16:creationId xmlns:a16="http://schemas.microsoft.com/office/drawing/2014/main" id="{778F9339-4DEC-A5C1-D460-F033EDDB2728}"/>
              </a:ext>
            </a:extLst>
          </p:cNvPr>
          <p:cNvGraphicFramePr>
            <a:graphicFrameLocks noGrp="1"/>
          </p:cNvGraphicFramePr>
          <p:nvPr>
            <p:ph idx="1"/>
            <p:extLst>
              <p:ext uri="{D42A27DB-BD31-4B8C-83A1-F6EECF244321}">
                <p14:modId xmlns:p14="http://schemas.microsoft.com/office/powerpoint/2010/main" val="1539303414"/>
              </p:ext>
            </p:extLst>
          </p:nvPr>
        </p:nvGraphicFramePr>
        <p:xfrm>
          <a:off x="1053133" y="2203079"/>
          <a:ext cx="9277096" cy="3639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62796F9B-FD87-7B0E-9D3D-F9938EB9EA4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38532" y="492371"/>
            <a:ext cx="1843668" cy="936238"/>
          </a:xfrm>
          <a:prstGeom prst="rect">
            <a:avLst/>
          </a:prstGeom>
        </p:spPr>
      </p:pic>
      <p:sp>
        <p:nvSpPr>
          <p:cNvPr id="17" name="Rectangle 1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B35D08BF-7840-F264-8CBA-364DDC74DC48}"/>
              </a:ext>
            </a:extLst>
          </p:cNvPr>
          <p:cNvSpPr>
            <a:spLocks noGrp="1"/>
          </p:cNvSpPr>
          <p:nvPr>
            <p:ph type="sldNum" sz="quarter" idx="12"/>
          </p:nvPr>
        </p:nvSpPr>
        <p:spPr>
          <a:xfrm>
            <a:off x="8610600" y="6492240"/>
            <a:ext cx="2743200" cy="365125"/>
          </a:xfrm>
        </p:spPr>
        <p:txBody>
          <a:bodyPr>
            <a:normAutofit/>
          </a:bodyPr>
          <a:lstStyle/>
          <a:p>
            <a:pPr>
              <a:spcAft>
                <a:spcPts val="600"/>
              </a:spcAft>
            </a:pPr>
            <a:r>
              <a:rPr lang="en-IN" dirty="0"/>
              <a:t>6</a:t>
            </a:r>
            <a:endParaRPr lang="en-IN"/>
          </a:p>
        </p:txBody>
      </p:sp>
    </p:spTree>
    <p:extLst>
      <p:ext uri="{BB962C8B-B14F-4D97-AF65-F5344CB8AC3E}">
        <p14:creationId xmlns:p14="http://schemas.microsoft.com/office/powerpoint/2010/main" val="2351084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793662" y="386930"/>
            <a:ext cx="10066122" cy="1298448"/>
          </a:xfrm>
        </p:spPr>
        <p:txBody>
          <a:bodyPr anchor="b">
            <a:normAutofit/>
          </a:bodyPr>
          <a:lstStyle/>
          <a:p>
            <a:r>
              <a:rPr lang="en-IN" sz="4800" b="1" dirty="0"/>
              <a:t>Methodology </a:t>
            </a:r>
          </a:p>
        </p:txBody>
      </p:sp>
      <p:sp>
        <p:nvSpPr>
          <p:cNvPr id="13" name="Rectangle 1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727936" y="2342720"/>
            <a:ext cx="10197573" cy="3988707"/>
          </a:xfrm>
        </p:spPr>
        <p:style>
          <a:lnRef idx="2">
            <a:schemeClr val="dk1"/>
          </a:lnRef>
          <a:fillRef idx="1">
            <a:schemeClr val="lt1"/>
          </a:fillRef>
          <a:effectRef idx="0">
            <a:schemeClr val="dk1"/>
          </a:effectRef>
          <a:fontRef idx="minor">
            <a:schemeClr val="dk1"/>
          </a:fontRef>
        </p:style>
        <p:txBody>
          <a:bodyPr anchor="ctr">
            <a:normAutofit/>
          </a:bodyPr>
          <a:lstStyle/>
          <a:p>
            <a:pPr marL="342900" marR="0" lvl="0" indent="-342900">
              <a:spcBef>
                <a:spcPts val="0"/>
              </a:spcBef>
              <a:spcAft>
                <a:spcPts val="800"/>
              </a:spcAft>
              <a:buSzPts val="1000"/>
              <a:buFont typeface="Wingdings" pitchFamily="2" charset="2"/>
              <a:buChar char=""/>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Study Design:</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A mixed-methods approach using both qualitative and quantitative data collection.</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800"/>
              </a:spcAft>
              <a:buSzPts val="1000"/>
              <a:buFont typeface="Wingdings" pitchFamily="2" charset="2"/>
              <a:buChar char=""/>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Sample size-</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150 patients </a:t>
            </a: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who have chronic diseases and discontinued post first time consultation and fail to come for next follow up. In duration from Oct’24 to Dec’24.</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800"/>
              </a:spcAft>
              <a:buSzPts val="1000"/>
              <a:buFont typeface="Wingdings" pitchFamily="2" charset="2"/>
              <a:buChar char=""/>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Sampling Technique-  </a:t>
            </a:r>
            <a:r>
              <a:rPr lang="en-US" sz="2000" kern="0" dirty="0">
                <a:latin typeface="Times New Roman" panose="02020603050405020304" pitchFamily="18" charset="0"/>
                <a:ea typeface="Times New Roman" panose="02020603050405020304" pitchFamily="18" charset="0"/>
                <a:cs typeface="Times New Roman" panose="02020603050405020304" pitchFamily="18" charset="0"/>
              </a:rPr>
              <a:t>Stratifying </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sampling was used to include only those chronic care patients at BetterWay clinic who missed follow-up visits, ensuring relevant and focused data for understanding the reasons behind non-adherence.</a:t>
            </a:r>
          </a:p>
          <a:p>
            <a:pPr marL="342900" marR="0" lvl="0" indent="-342900">
              <a:spcBef>
                <a:spcPts val="0"/>
              </a:spcBef>
              <a:spcAft>
                <a:spcPts val="800"/>
              </a:spcAft>
              <a:buSzPts val="1000"/>
              <a:buFont typeface="Wingdings" pitchFamily="2" charset="2"/>
              <a:buChar char=""/>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Stratifying Sample- Patients who have chronic disease and-</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Taken first time consultation</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Taken first time consultation + Diet and lifestyle</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mj-lt"/>
              <a:buAutoNum type="alphaLcPeriod"/>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Taken first time consultation + Diet and lifestyle + Post care connect</a:t>
            </a:r>
            <a:endParaRPr lang="en-US" sz="2000" kern="100" dirty="0">
              <a:latin typeface="Aptos" panose="020B0004020202020204" pitchFamily="34" charset="0"/>
              <a:ea typeface="Times New Roman" panose="02020603050405020304" pitchFamily="18" charset="0"/>
              <a:cs typeface="Times New Roman" panose="02020603050405020304" pitchFamily="18" charset="0"/>
            </a:endParaRPr>
          </a:p>
          <a:p>
            <a:pPr marL="342900" marR="0" lvl="0" indent="-342900">
              <a:spcBef>
                <a:spcPts val="0"/>
              </a:spcBef>
              <a:spcAft>
                <a:spcPts val="800"/>
              </a:spcAft>
              <a:buSzPts val="1000"/>
              <a:buFont typeface="Wingdings" pitchFamily="2" charset="2"/>
              <a:buChar char=""/>
            </a:pP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82217" y="666214"/>
            <a:ext cx="1312328" cy="666417"/>
          </a:xfrm>
          <a:prstGeom prst="rect">
            <a:avLst/>
          </a:prstGeom>
        </p:spPr>
      </p:pic>
      <p:sp>
        <p:nvSpPr>
          <p:cNvPr id="17" name="Rectangle 1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smtClean="0"/>
              <a:pPr>
                <a:spcAft>
                  <a:spcPts val="600"/>
                </a:spcAft>
              </a:pPr>
              <a:t>7</a:t>
            </a:fld>
            <a:endParaRPr lang="en-IN"/>
          </a:p>
        </p:txBody>
      </p:sp>
    </p:spTree>
    <p:extLst>
      <p:ext uri="{BB962C8B-B14F-4D97-AF65-F5344CB8AC3E}">
        <p14:creationId xmlns:p14="http://schemas.microsoft.com/office/powerpoint/2010/main" val="459109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793662" y="386930"/>
            <a:ext cx="10066122" cy="1298448"/>
          </a:xfrm>
        </p:spPr>
        <p:txBody>
          <a:bodyPr anchor="b">
            <a:normAutofit/>
          </a:bodyPr>
          <a:lstStyle/>
          <a:p>
            <a:r>
              <a:rPr lang="en-IN" sz="4800" b="1"/>
              <a:t>Methodology </a:t>
            </a:r>
            <a:endParaRPr lang="en-IN" sz="4800"/>
          </a:p>
        </p:txBody>
      </p:sp>
      <p:sp>
        <p:nvSpPr>
          <p:cNvPr id="24" name="Rectangle 23">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267629" y="2386361"/>
            <a:ext cx="11086170" cy="3852598"/>
          </a:xfrm>
        </p:spPr>
        <p:style>
          <a:lnRef idx="2">
            <a:schemeClr val="accent5"/>
          </a:lnRef>
          <a:fillRef idx="1">
            <a:schemeClr val="lt1"/>
          </a:fillRef>
          <a:effectRef idx="0">
            <a:schemeClr val="accent5"/>
          </a:effectRef>
          <a:fontRef idx="minor">
            <a:schemeClr val="dk1"/>
          </a:fontRef>
        </p:style>
        <p:txBody>
          <a:bodyPr numCol="2" anchor="ctr">
            <a:normAutofit fontScale="92500" lnSpcReduction="20000"/>
          </a:bodyPr>
          <a:lstStyle/>
          <a:p>
            <a:pPr marR="0" lvl="0">
              <a:spcBef>
                <a:spcPts val="0"/>
              </a:spcBef>
              <a:spcAft>
                <a:spcPts val="800"/>
              </a:spcAft>
              <a:buSzPts val="1000"/>
              <a:buFont typeface="Wingdings" pitchFamily="2" charset="2"/>
              <a:buChar char="v"/>
            </a:pPr>
            <a:r>
              <a:rPr lang="en-US" sz="2200" b="1" kern="0" dirty="0">
                <a:effectLst/>
                <a:latin typeface="Times New Roman" panose="02020603050405020304" pitchFamily="18" charset="0"/>
                <a:ea typeface="Times New Roman" panose="02020603050405020304" pitchFamily="18" charset="0"/>
                <a:cs typeface="Times New Roman" panose="02020603050405020304" pitchFamily="18" charset="0"/>
              </a:rPr>
              <a:t>Inclusion Criteria</a:t>
            </a:r>
            <a:endParaRPr lang="en-US" sz="22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342900" marR="0" lvl="0" indent="-342900">
              <a:spcBef>
                <a:spcPts val="0"/>
              </a:spcBef>
              <a:spcAft>
                <a:spcPts val="800"/>
              </a:spcAft>
              <a:buSzPts val="1000"/>
              <a:buFont typeface="+mj-lt"/>
              <a:buAutoNum type="alphaLcParenR"/>
            </a:pP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Patients (18+ years) registered with BetterWay</a:t>
            </a:r>
            <a:endParaRPr lang="en-US" sz="22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342900" marR="0" lvl="0" indent="-342900">
              <a:spcBef>
                <a:spcPts val="0"/>
              </a:spcBef>
              <a:spcAft>
                <a:spcPts val="800"/>
              </a:spcAft>
              <a:buSzPts val="1000"/>
              <a:buFont typeface="+mj-lt"/>
              <a:buAutoNum type="alphaLcParenR"/>
            </a:pP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Chronic disease patients</a:t>
            </a:r>
            <a:endParaRPr lang="en-US" sz="22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342900" marR="0" lvl="0" indent="-342900">
              <a:spcBef>
                <a:spcPts val="0"/>
              </a:spcBef>
              <a:spcAft>
                <a:spcPts val="800"/>
              </a:spcAft>
              <a:buSzPts val="1000"/>
              <a:buFont typeface="+mj-lt"/>
              <a:buAutoNum type="alphaLcParenR"/>
            </a:pP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Have missed all follow-up within the past 3 months.</a:t>
            </a:r>
          </a:p>
          <a:p>
            <a:pPr marL="342900" marR="0" lvl="0" indent="-342900">
              <a:spcBef>
                <a:spcPts val="0"/>
              </a:spcBef>
              <a:spcAft>
                <a:spcPts val="800"/>
              </a:spcAft>
              <a:buSzPts val="1000"/>
              <a:buFont typeface="+mj-lt"/>
              <a:buAutoNum type="alphaLcParenR"/>
            </a:pPr>
            <a:endParaRPr lang="en-US" sz="2200" kern="100" dirty="0">
              <a:effectLst/>
              <a:latin typeface="Times New Roman" panose="02020603050405020304" pitchFamily="18" charset="0"/>
              <a:ea typeface="Aptos" panose="020B0004020202020204" pitchFamily="34" charset="0"/>
              <a:cs typeface="Times New Roman" panose="02020603050405020304" pitchFamily="18" charset="0"/>
            </a:endParaRPr>
          </a:p>
          <a:p>
            <a:pPr>
              <a:spcBef>
                <a:spcPts val="0"/>
              </a:spcBef>
              <a:spcAft>
                <a:spcPts val="800"/>
              </a:spcAft>
              <a:buFont typeface="Wingdings" pitchFamily="2" charset="2"/>
              <a:buChar char="v"/>
            </a:pPr>
            <a:r>
              <a:rPr lang="en-US" sz="2200" b="1" kern="0" dirty="0">
                <a:effectLst/>
                <a:latin typeface="Times New Roman" panose="02020603050405020304" pitchFamily="18" charset="0"/>
                <a:ea typeface="Times New Roman" panose="02020603050405020304" pitchFamily="18" charset="0"/>
                <a:cs typeface="Times New Roman" panose="02020603050405020304" pitchFamily="18" charset="0"/>
              </a:rPr>
              <a:t>Exclusion Criteria</a:t>
            </a:r>
            <a:endParaRPr lang="en-US" sz="22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342900" marR="0" lvl="0" indent="-342900">
              <a:spcBef>
                <a:spcPts val="0"/>
              </a:spcBef>
              <a:spcAft>
                <a:spcPts val="800"/>
              </a:spcAft>
              <a:buSzPts val="1000"/>
              <a:buFont typeface="+mj-lt"/>
              <a:buAutoNum type="alphaLcParenR"/>
            </a:pP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Patients with cognitive impairments that hinder communication</a:t>
            </a:r>
            <a:endParaRPr lang="en-US" sz="22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342900" marR="0" lvl="0" indent="-342900">
              <a:spcBef>
                <a:spcPts val="0"/>
              </a:spcBef>
              <a:spcAft>
                <a:spcPts val="800"/>
              </a:spcAft>
              <a:buSzPts val="1000"/>
              <a:buFont typeface="+mj-lt"/>
              <a:buAutoNum type="alphaLcParenR"/>
            </a:pP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Patients currently undergoing hospitalization.</a:t>
            </a:r>
            <a:endParaRPr lang="en-US" sz="2200" b="1" kern="0"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spcBef>
                <a:spcPts val="0"/>
              </a:spcBef>
              <a:spcAft>
                <a:spcPts val="800"/>
              </a:spcAft>
              <a:buSzPts val="1000"/>
              <a:buNone/>
            </a:pPr>
            <a:endParaRPr lang="en-US" sz="1600" b="1" kern="0"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spcBef>
                <a:spcPts val="0"/>
              </a:spcBef>
              <a:spcAft>
                <a:spcPts val="800"/>
              </a:spcAft>
              <a:buSzPts val="1000"/>
              <a:buNone/>
            </a:pPr>
            <a:endParaRPr lang="en-US" sz="1600" b="1" kern="0"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spcBef>
                <a:spcPts val="0"/>
              </a:spcBef>
              <a:spcAft>
                <a:spcPts val="800"/>
              </a:spcAft>
              <a:buSzPts val="1000"/>
              <a:buNone/>
            </a:pPr>
            <a:endParaRPr lang="en-US" sz="1600" b="1" kern="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spcBef>
                <a:spcPts val="0"/>
              </a:spcBef>
              <a:spcAft>
                <a:spcPts val="800"/>
              </a:spcAft>
              <a:buSzPts val="1000"/>
              <a:buFont typeface="Wingdings" pitchFamily="2" charset="2"/>
              <a:buChar char=""/>
            </a:pPr>
            <a:r>
              <a:rPr lang="en-US" sz="2200" b="1" kern="0" dirty="0">
                <a:effectLst/>
                <a:latin typeface="Times New Roman" panose="02020603050405020304" pitchFamily="18" charset="0"/>
                <a:ea typeface="Times New Roman" panose="02020603050405020304" pitchFamily="18" charset="0"/>
                <a:cs typeface="Times New Roman" panose="02020603050405020304" pitchFamily="18" charset="0"/>
              </a:rPr>
              <a:t>Data Collection:</a:t>
            </a:r>
          </a:p>
          <a:p>
            <a:pPr marL="342900" marR="0" lvl="0" indent="-342900">
              <a:spcBef>
                <a:spcPts val="0"/>
              </a:spcBef>
              <a:spcAft>
                <a:spcPts val="800"/>
              </a:spcAft>
              <a:buSzPts val="1000"/>
              <a:buFont typeface="+mj-lt"/>
              <a:buAutoNum type="alphaLcParenR"/>
            </a:pP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Interviews with patients to understand barriers to follow-up.</a:t>
            </a:r>
            <a:endParaRPr lang="en-US" sz="2200" kern="1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spcBef>
                <a:spcPts val="0"/>
              </a:spcBef>
              <a:spcAft>
                <a:spcPts val="800"/>
              </a:spcAft>
              <a:buSzPts val="1000"/>
              <a:buFont typeface="+mj-lt"/>
              <a:buAutoNum type="alphaLcParenR"/>
            </a:pP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Analysis of BetterWay records to determine trends in missed follow-ups.</a:t>
            </a:r>
            <a:endParaRPr lang="en-US" sz="22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342900" marR="0" lvl="0" indent="-342900">
              <a:spcBef>
                <a:spcPts val="0"/>
              </a:spcBef>
              <a:spcAft>
                <a:spcPts val="800"/>
              </a:spcAft>
              <a:buSzPts val="1000"/>
              <a:buFont typeface="Wingdings" pitchFamily="2" charset="2"/>
              <a:buChar char=""/>
            </a:pPr>
            <a:r>
              <a:rPr lang="en-US" sz="2200" b="1" kern="0" dirty="0">
                <a:effectLst/>
                <a:latin typeface="Times New Roman" panose="02020603050405020304" pitchFamily="18" charset="0"/>
                <a:ea typeface="Times New Roman" panose="02020603050405020304" pitchFamily="18" charset="0"/>
                <a:cs typeface="Times New Roman" panose="02020603050405020304" pitchFamily="18" charset="0"/>
              </a:rPr>
              <a:t>Data Analysis:</a:t>
            </a:r>
            <a:r>
              <a:rPr lang="en-US" sz="2200" kern="0" dirty="0">
                <a:effectLst/>
                <a:latin typeface="Times New Roman" panose="02020603050405020304" pitchFamily="18" charset="0"/>
                <a:ea typeface="Times New Roman" panose="02020603050405020304" pitchFamily="18" charset="0"/>
                <a:cs typeface="Times New Roman" panose="02020603050405020304" pitchFamily="18" charset="0"/>
              </a:rPr>
              <a:t> Statistical analysis of quantitative data and thematic analysis of qualitative insights using Microsoft excel. </a:t>
            </a:r>
            <a:endParaRPr lang="en-US" sz="22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342900" marR="0" lvl="0" indent="-342900">
              <a:spcBef>
                <a:spcPts val="400"/>
              </a:spcBef>
              <a:spcAft>
                <a:spcPts val="200"/>
              </a:spcAft>
              <a:buSzPts val="1000"/>
              <a:buFont typeface="Wingdings" pitchFamily="2" charset="2"/>
              <a:buChar char=""/>
            </a:pPr>
            <a:r>
              <a:rPr lang="en-US" sz="2200" b="1" i="0" kern="100" dirty="0">
                <a:effectLst/>
                <a:latin typeface="Times New Roman" panose="02020603050405020304" pitchFamily="18" charset="0"/>
                <a:ea typeface="Times New Roman" panose="02020603050405020304" pitchFamily="18" charset="0"/>
                <a:cs typeface="Times New Roman" panose="02020603050405020304" pitchFamily="18" charset="0"/>
              </a:rPr>
              <a:t>Ethical Considerations </a:t>
            </a:r>
            <a:endParaRPr lang="en-US" sz="2200" b="1" i="1"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spcBef>
                <a:spcPts val="400"/>
              </a:spcBef>
              <a:spcAft>
                <a:spcPts val="200"/>
              </a:spcAft>
              <a:buSzPts val="1000"/>
              <a:buFont typeface="+mj-lt"/>
              <a:buAutoNum type="alphaLcParenR"/>
            </a:pPr>
            <a:r>
              <a:rPr lang="en-US" sz="2200" i="0" kern="100" dirty="0">
                <a:effectLst/>
                <a:latin typeface="Times New Roman" panose="02020603050405020304" pitchFamily="18" charset="0"/>
                <a:ea typeface="Times New Roman" panose="02020603050405020304" pitchFamily="18" charset="0"/>
                <a:cs typeface="Times New Roman" panose="02020603050405020304" pitchFamily="18" charset="0"/>
              </a:rPr>
              <a:t>Informed consent will be obtained from all participants.</a:t>
            </a:r>
            <a:endParaRPr lang="en-US" sz="2200" i="1"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spcBef>
                <a:spcPts val="400"/>
              </a:spcBef>
              <a:spcAft>
                <a:spcPts val="200"/>
              </a:spcAft>
              <a:buSzPts val="1000"/>
              <a:buFont typeface="+mj-lt"/>
              <a:buAutoNum type="alphaLcParenR"/>
            </a:pPr>
            <a:r>
              <a:rPr lang="en-US" sz="2200" i="0" kern="100" dirty="0">
                <a:effectLst/>
                <a:latin typeface="Times New Roman" panose="02020603050405020304" pitchFamily="18" charset="0"/>
                <a:ea typeface="Times New Roman" panose="02020603050405020304" pitchFamily="18" charset="0"/>
                <a:cs typeface="Times New Roman" panose="02020603050405020304" pitchFamily="18" charset="0"/>
              </a:rPr>
              <a:t>Anonymity and confidentiality will be maintained.</a:t>
            </a:r>
            <a:endParaRPr lang="en-US" sz="2200" i="1" kern="1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6" name="Picture 5" descr="A black and white logo&#10;&#10;AI-generated content may be incorrect.">
            <a:extLst>
              <a:ext uri="{FF2B5EF4-FFF2-40B4-BE49-F238E27FC236}">
                <a16:creationId xmlns:a16="http://schemas.microsoft.com/office/drawing/2014/main" id="{7CA07901-579C-BFCC-7D89-A24BBE44C4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5088" y="481400"/>
            <a:ext cx="2248711" cy="1141924"/>
          </a:xfrm>
          <a:prstGeom prst="rect">
            <a:avLst/>
          </a:prstGeom>
        </p:spPr>
      </p:pic>
      <p:sp>
        <p:nvSpPr>
          <p:cNvPr id="28" name="Rectangle 27">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smtClean="0"/>
              <a:pPr>
                <a:spcAft>
                  <a:spcPts val="600"/>
                </a:spcAft>
              </a:pPr>
              <a:t>8</a:t>
            </a:fld>
            <a:endParaRPr lang="en-IN"/>
          </a:p>
        </p:txBody>
      </p:sp>
    </p:spTree>
    <p:extLst>
      <p:ext uri="{BB962C8B-B14F-4D97-AF65-F5344CB8AC3E}">
        <p14:creationId xmlns:p14="http://schemas.microsoft.com/office/powerpoint/2010/main" val="1206244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35A502-1EDB-3167-9C88-E78EDBE32204}"/>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332EA7A-9758-1C25-109E-5C42CD71C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33B36E-9B14-2496-9BE9-7484F34DFF1E}"/>
              </a:ext>
            </a:extLst>
          </p:cNvPr>
          <p:cNvSpPr>
            <a:spLocks noGrp="1"/>
          </p:cNvSpPr>
          <p:nvPr>
            <p:ph type="title"/>
          </p:nvPr>
        </p:nvSpPr>
        <p:spPr>
          <a:xfrm>
            <a:off x="793662" y="386930"/>
            <a:ext cx="10066122" cy="1298448"/>
          </a:xfrm>
        </p:spPr>
        <p:txBody>
          <a:bodyPr anchor="b">
            <a:normAutofit/>
          </a:bodyPr>
          <a:lstStyle/>
          <a:p>
            <a:r>
              <a:rPr lang="en-IN" sz="4800" dirty="0"/>
              <a:t>Results</a:t>
            </a:r>
          </a:p>
        </p:txBody>
      </p:sp>
      <p:sp>
        <p:nvSpPr>
          <p:cNvPr id="13" name="Rectangle 12">
            <a:extLst>
              <a:ext uri="{FF2B5EF4-FFF2-40B4-BE49-F238E27FC236}">
                <a16:creationId xmlns:a16="http://schemas.microsoft.com/office/drawing/2014/main" id="{21A106B8-0698-7A52-6EE7-5C36310B7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EBD4A30-65F3-C2DC-ACF4-5D61ADDD40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3F83FBB4-C491-2479-5790-599A465538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13631" y="683312"/>
            <a:ext cx="1244989" cy="632221"/>
          </a:xfrm>
          <a:prstGeom prst="rect">
            <a:avLst/>
          </a:prstGeom>
        </p:spPr>
      </p:pic>
      <p:sp>
        <p:nvSpPr>
          <p:cNvPr id="17" name="Rectangle 16">
            <a:extLst>
              <a:ext uri="{FF2B5EF4-FFF2-40B4-BE49-F238E27FC236}">
                <a16:creationId xmlns:a16="http://schemas.microsoft.com/office/drawing/2014/main" id="{588404B3-C6D1-11BC-EFC2-7FD79D25B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3B172068-7FAE-2444-EB85-EF07752A6F15}"/>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smtClean="0"/>
              <a:pPr>
                <a:spcAft>
                  <a:spcPts val="600"/>
                </a:spcAft>
              </a:pPr>
              <a:t>9</a:t>
            </a:fld>
            <a:endParaRPr lang="en-IN"/>
          </a:p>
        </p:txBody>
      </p:sp>
      <p:graphicFrame>
        <p:nvGraphicFramePr>
          <p:cNvPr id="3" name="Chart 2">
            <a:extLst>
              <a:ext uri="{FF2B5EF4-FFF2-40B4-BE49-F238E27FC236}">
                <a16:creationId xmlns:a16="http://schemas.microsoft.com/office/drawing/2014/main" id="{F17E7D6B-7B4D-619D-6C0A-71A4FECE31E6}"/>
              </a:ext>
            </a:extLst>
          </p:cNvPr>
          <p:cNvGraphicFramePr>
            <a:graphicFrameLocks/>
          </p:cNvGraphicFramePr>
          <p:nvPr>
            <p:extLst>
              <p:ext uri="{D42A27DB-BD31-4B8C-83A1-F6EECF244321}">
                <p14:modId xmlns:p14="http://schemas.microsoft.com/office/powerpoint/2010/main" val="2386941857"/>
              </p:ext>
            </p:extLst>
          </p:nvPr>
        </p:nvGraphicFramePr>
        <p:xfrm>
          <a:off x="-658457" y="2181909"/>
          <a:ext cx="6482026" cy="41931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ontent Placeholder 8">
            <a:extLst>
              <a:ext uri="{FF2B5EF4-FFF2-40B4-BE49-F238E27FC236}">
                <a16:creationId xmlns:a16="http://schemas.microsoft.com/office/drawing/2014/main" id="{D6BC990F-4208-8A57-8811-1195D2C5A071}"/>
              </a:ext>
            </a:extLst>
          </p:cNvPr>
          <p:cNvGraphicFramePr>
            <a:graphicFrameLocks noGrp="1"/>
          </p:cNvGraphicFramePr>
          <p:nvPr>
            <p:ph idx="1"/>
            <p:extLst>
              <p:ext uri="{D42A27DB-BD31-4B8C-83A1-F6EECF244321}">
                <p14:modId xmlns:p14="http://schemas.microsoft.com/office/powerpoint/2010/main" val="327119919"/>
              </p:ext>
            </p:extLst>
          </p:nvPr>
        </p:nvGraphicFramePr>
        <p:xfrm>
          <a:off x="5823569" y="2403063"/>
          <a:ext cx="5795321" cy="3868020"/>
        </p:xfrm>
        <a:graphic>
          <a:graphicData uri="http://schemas.openxmlformats.org/drawingml/2006/table">
            <a:tbl>
              <a:tblPr>
                <a:tableStyleId>{22838BEF-8BB2-4498-84A7-C5851F593DF1}</a:tableStyleId>
              </a:tblPr>
              <a:tblGrid>
                <a:gridCol w="2060131">
                  <a:extLst>
                    <a:ext uri="{9D8B030D-6E8A-4147-A177-3AD203B41FA5}">
                      <a16:colId xmlns:a16="http://schemas.microsoft.com/office/drawing/2014/main" val="1905289964"/>
                    </a:ext>
                  </a:extLst>
                </a:gridCol>
                <a:gridCol w="2060131">
                  <a:extLst>
                    <a:ext uri="{9D8B030D-6E8A-4147-A177-3AD203B41FA5}">
                      <a16:colId xmlns:a16="http://schemas.microsoft.com/office/drawing/2014/main" val="362427382"/>
                    </a:ext>
                  </a:extLst>
                </a:gridCol>
                <a:gridCol w="1675059">
                  <a:extLst>
                    <a:ext uri="{9D8B030D-6E8A-4147-A177-3AD203B41FA5}">
                      <a16:colId xmlns:a16="http://schemas.microsoft.com/office/drawing/2014/main" val="1163197818"/>
                    </a:ext>
                  </a:extLst>
                </a:gridCol>
              </a:tblGrid>
              <a:tr h="445191">
                <a:tc>
                  <a:txBody>
                    <a:bodyPr/>
                    <a:lstStyle/>
                    <a:p>
                      <a:r>
                        <a:rPr lang="en-US" sz="1400" b="1" dirty="0"/>
                        <a:t>Metric</a:t>
                      </a:r>
                      <a:endParaRPr lang="en-US" sz="1400" dirty="0"/>
                    </a:p>
                  </a:txBody>
                  <a:tcPr anchor="ctr"/>
                </a:tc>
                <a:tc>
                  <a:txBody>
                    <a:bodyPr/>
                    <a:lstStyle/>
                    <a:p>
                      <a:r>
                        <a:rPr lang="en-US" sz="1400" b="1"/>
                        <a:t>Count</a:t>
                      </a:r>
                      <a:endParaRPr lang="en-US" sz="1400"/>
                    </a:p>
                  </a:txBody>
                  <a:tcPr anchor="ctr"/>
                </a:tc>
                <a:tc>
                  <a:txBody>
                    <a:bodyPr/>
                    <a:lstStyle/>
                    <a:p>
                      <a:r>
                        <a:rPr lang="en-US" sz="1400" b="1"/>
                        <a:t>Percentage</a:t>
                      </a:r>
                      <a:endParaRPr lang="en-US" sz="1400"/>
                    </a:p>
                  </a:txBody>
                  <a:tcPr anchor="ctr"/>
                </a:tc>
                <a:extLst>
                  <a:ext uri="{0D108BD9-81ED-4DB2-BD59-A6C34878D82A}">
                    <a16:rowId xmlns:a16="http://schemas.microsoft.com/office/drawing/2014/main" val="3519741627"/>
                  </a:ext>
                </a:extLst>
              </a:tr>
              <a:tr h="445191">
                <a:tc>
                  <a:txBody>
                    <a:bodyPr/>
                    <a:lstStyle/>
                    <a:p>
                      <a:r>
                        <a:rPr lang="en-US" sz="1400"/>
                        <a:t>Unique Call Attempts</a:t>
                      </a:r>
                    </a:p>
                  </a:txBody>
                  <a:tcPr anchor="ctr"/>
                </a:tc>
                <a:tc>
                  <a:txBody>
                    <a:bodyPr/>
                    <a:lstStyle/>
                    <a:p>
                      <a:r>
                        <a:rPr lang="en-US" sz="1400"/>
                        <a:t>216</a:t>
                      </a:r>
                    </a:p>
                  </a:txBody>
                  <a:tcPr anchor="ctr"/>
                </a:tc>
                <a:tc>
                  <a:txBody>
                    <a:bodyPr/>
                    <a:lstStyle/>
                    <a:p>
                      <a:r>
                        <a:rPr lang="en-US" sz="1400"/>
                        <a:t>100%</a:t>
                      </a:r>
                    </a:p>
                  </a:txBody>
                  <a:tcPr anchor="ctr"/>
                </a:tc>
                <a:extLst>
                  <a:ext uri="{0D108BD9-81ED-4DB2-BD59-A6C34878D82A}">
                    <a16:rowId xmlns:a16="http://schemas.microsoft.com/office/drawing/2014/main" val="562127175"/>
                  </a:ext>
                </a:extLst>
              </a:tr>
              <a:tr h="445191">
                <a:tc>
                  <a:txBody>
                    <a:bodyPr/>
                    <a:lstStyle/>
                    <a:p>
                      <a:r>
                        <a:rPr lang="en-US" sz="1400"/>
                        <a:t>Unique Connects</a:t>
                      </a:r>
                    </a:p>
                  </a:txBody>
                  <a:tcPr anchor="ctr"/>
                </a:tc>
                <a:tc>
                  <a:txBody>
                    <a:bodyPr/>
                    <a:lstStyle/>
                    <a:p>
                      <a:r>
                        <a:rPr lang="en-US" sz="1400"/>
                        <a:t>150</a:t>
                      </a:r>
                    </a:p>
                  </a:txBody>
                  <a:tcPr anchor="ctr"/>
                </a:tc>
                <a:tc>
                  <a:txBody>
                    <a:bodyPr/>
                    <a:lstStyle/>
                    <a:p>
                      <a:r>
                        <a:rPr lang="en-US" sz="1400"/>
                        <a:t>69.4% of attempts</a:t>
                      </a:r>
                    </a:p>
                  </a:txBody>
                  <a:tcPr anchor="ctr"/>
                </a:tc>
                <a:extLst>
                  <a:ext uri="{0D108BD9-81ED-4DB2-BD59-A6C34878D82A}">
                    <a16:rowId xmlns:a16="http://schemas.microsoft.com/office/drawing/2014/main" val="4173303099"/>
                  </a:ext>
                </a:extLst>
              </a:tr>
              <a:tr h="844149">
                <a:tc>
                  <a:txBody>
                    <a:bodyPr/>
                    <a:lstStyle/>
                    <a:p>
                      <a:r>
                        <a:rPr lang="en-US" sz="1400"/>
                        <a:t>Positive Responses</a:t>
                      </a:r>
                    </a:p>
                  </a:txBody>
                  <a:tcPr anchor="ctr"/>
                </a:tc>
                <a:tc>
                  <a:txBody>
                    <a:bodyPr/>
                    <a:lstStyle/>
                    <a:p>
                      <a:r>
                        <a:rPr lang="en-US" sz="1400"/>
                        <a:t>50</a:t>
                      </a:r>
                    </a:p>
                  </a:txBody>
                  <a:tcPr anchor="ctr"/>
                </a:tc>
                <a:tc>
                  <a:txBody>
                    <a:bodyPr/>
                    <a:lstStyle/>
                    <a:p>
                      <a:r>
                        <a:rPr lang="en-US" sz="1400"/>
                        <a:t>33.3% of connects / 23.1% of attempts</a:t>
                      </a:r>
                    </a:p>
                  </a:txBody>
                  <a:tcPr anchor="ctr"/>
                </a:tc>
                <a:extLst>
                  <a:ext uri="{0D108BD9-81ED-4DB2-BD59-A6C34878D82A}">
                    <a16:rowId xmlns:a16="http://schemas.microsoft.com/office/drawing/2014/main" val="2663376742"/>
                  </a:ext>
                </a:extLst>
              </a:tr>
              <a:tr h="844149">
                <a:tc>
                  <a:txBody>
                    <a:bodyPr/>
                    <a:lstStyle/>
                    <a:p>
                      <a:r>
                        <a:rPr lang="en-US" sz="1400" dirty="0"/>
                        <a:t>Negative Responses</a:t>
                      </a:r>
                    </a:p>
                  </a:txBody>
                  <a:tcPr anchor="ctr"/>
                </a:tc>
                <a:tc>
                  <a:txBody>
                    <a:bodyPr/>
                    <a:lstStyle/>
                    <a:p>
                      <a:r>
                        <a:rPr lang="en-US" sz="1400"/>
                        <a:t>50</a:t>
                      </a:r>
                    </a:p>
                  </a:txBody>
                  <a:tcPr anchor="ctr"/>
                </a:tc>
                <a:tc>
                  <a:txBody>
                    <a:bodyPr/>
                    <a:lstStyle/>
                    <a:p>
                      <a:r>
                        <a:rPr lang="en-US" sz="1400"/>
                        <a:t>33.3% of connects / 23.1% of attempts</a:t>
                      </a:r>
                    </a:p>
                  </a:txBody>
                  <a:tcPr anchor="ctr"/>
                </a:tc>
                <a:extLst>
                  <a:ext uri="{0D108BD9-81ED-4DB2-BD59-A6C34878D82A}">
                    <a16:rowId xmlns:a16="http://schemas.microsoft.com/office/drawing/2014/main" val="3067006839"/>
                  </a:ext>
                </a:extLst>
              </a:tr>
              <a:tr h="844149">
                <a:tc>
                  <a:txBody>
                    <a:bodyPr/>
                    <a:lstStyle/>
                    <a:p>
                      <a:r>
                        <a:rPr lang="en-US" sz="1400"/>
                        <a:t>DNP (Did Not Pick)</a:t>
                      </a:r>
                    </a:p>
                  </a:txBody>
                  <a:tcPr anchor="ctr"/>
                </a:tc>
                <a:tc>
                  <a:txBody>
                    <a:bodyPr/>
                    <a:lstStyle/>
                    <a:p>
                      <a:r>
                        <a:rPr lang="en-US" sz="1400"/>
                        <a:t>50</a:t>
                      </a:r>
                    </a:p>
                  </a:txBody>
                  <a:tcPr anchor="ctr"/>
                </a:tc>
                <a:tc>
                  <a:txBody>
                    <a:bodyPr/>
                    <a:lstStyle/>
                    <a:p>
                      <a:r>
                        <a:rPr lang="en-US" sz="1400" dirty="0"/>
                        <a:t>33.3% of connects / 23.1% of attempts</a:t>
                      </a:r>
                    </a:p>
                  </a:txBody>
                  <a:tcPr anchor="ctr"/>
                </a:tc>
                <a:extLst>
                  <a:ext uri="{0D108BD9-81ED-4DB2-BD59-A6C34878D82A}">
                    <a16:rowId xmlns:a16="http://schemas.microsoft.com/office/drawing/2014/main" val="1859960833"/>
                  </a:ext>
                </a:extLst>
              </a:tr>
            </a:tbl>
          </a:graphicData>
        </a:graphic>
      </p:graphicFrame>
    </p:spTree>
    <p:extLst>
      <p:ext uri="{BB962C8B-B14F-4D97-AF65-F5344CB8AC3E}">
        <p14:creationId xmlns:p14="http://schemas.microsoft.com/office/powerpoint/2010/main" val="40592133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8606</TotalTime>
  <Words>1227</Words>
  <Application>Microsoft Macintosh PowerPoint</Application>
  <PresentationFormat>Widescreen</PresentationFormat>
  <Paragraphs>153</Paragraphs>
  <Slides>18</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Aptos</vt:lpstr>
      <vt:lpstr>Arial</vt:lpstr>
      <vt:lpstr>Calibri</vt:lpstr>
      <vt:lpstr>Calibri Light</vt:lpstr>
      <vt:lpstr>Symbol</vt:lpstr>
      <vt:lpstr>Times New Roman</vt:lpstr>
      <vt:lpstr>Wingdings</vt:lpstr>
      <vt:lpstr>Office Theme</vt:lpstr>
      <vt:lpstr>Analyzing the gap in follow-up patients at BetterWay Clinic and developing strategies to increase uptake</vt:lpstr>
      <vt:lpstr>Mentor Approval</vt:lpstr>
      <vt:lpstr>Introduction </vt:lpstr>
      <vt:lpstr>Introduction </vt:lpstr>
      <vt:lpstr>Objectives of the Study</vt:lpstr>
      <vt:lpstr>Research Questions</vt:lpstr>
      <vt:lpstr>Methodology </vt:lpstr>
      <vt:lpstr>Methodology </vt:lpstr>
      <vt:lpstr>Results</vt:lpstr>
      <vt:lpstr>Results</vt:lpstr>
      <vt:lpstr>Results</vt:lpstr>
      <vt:lpstr>Discussion </vt:lpstr>
      <vt:lpstr>Discussion </vt:lpstr>
      <vt:lpstr>Limitations </vt:lpstr>
      <vt:lpstr>TOOLS</vt:lpstr>
      <vt:lpstr>Pictorial Journey</vt:lpstr>
      <vt:lpstr>References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Muskan Gupta</cp:lastModifiedBy>
  <cp:revision>15</cp:revision>
  <dcterms:created xsi:type="dcterms:W3CDTF">2022-05-20T15:11:38Z</dcterms:created>
  <dcterms:modified xsi:type="dcterms:W3CDTF">2025-07-19T10:31:38Z</dcterms:modified>
</cp:coreProperties>
</file>