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298" r:id="rId3"/>
    <p:sldId id="257" r:id="rId4"/>
    <p:sldId id="258" r:id="rId5"/>
    <p:sldId id="260" r:id="rId6"/>
    <p:sldId id="261" r:id="rId7"/>
    <p:sldId id="262" r:id="rId8"/>
    <p:sldId id="263" r:id="rId9"/>
    <p:sldId id="264" r:id="rId10"/>
    <p:sldId id="299"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0" r:id="rId34"/>
    <p:sldId id="291" r:id="rId35"/>
    <p:sldId id="295" r:id="rId36"/>
    <p:sldId id="296" r:id="rId37"/>
    <p:sldId id="297"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222" autoAdjust="0"/>
  </p:normalViewPr>
  <p:slideViewPr>
    <p:cSldViewPr>
      <p:cViewPr>
        <p:scale>
          <a:sx n="73" d="100"/>
          <a:sy n="73" d="100"/>
        </p:scale>
        <p:origin x="-1296" y="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style val="26"/>
  <c:chart>
    <c:title>
      <c:layout>
        <c:manualLayout>
          <c:xMode val="edge"/>
          <c:yMode val="edge"/>
          <c:x val="0.47553588422532478"/>
          <c:y val="2.3224046214023412E-2"/>
        </c:manualLayout>
      </c:layout>
      <c:overlay val="1"/>
    </c:title>
    <c:view3D>
      <c:rAngAx val="1"/>
    </c:view3D>
    <c:plotArea>
      <c:layout>
        <c:manualLayout>
          <c:layoutTarget val="inner"/>
          <c:xMode val="edge"/>
          <c:yMode val="edge"/>
          <c:x val="8.6335148168755246E-2"/>
          <c:y val="4.2974238376242972E-2"/>
          <c:w val="0.9122903050401312"/>
          <c:h val="0.73892636636330045"/>
        </c:manualLayout>
      </c:layout>
      <c:bar3DChart>
        <c:barDir val="col"/>
        <c:grouping val="clustered"/>
        <c:ser>
          <c:idx val="0"/>
          <c:order val="0"/>
          <c:tx>
            <c:strRef>
              <c:f>Sheet1!$B$1</c:f>
              <c:strCache>
                <c:ptCount val="1"/>
                <c:pt idx="0">
                  <c:v>Chapter-1 AAC</c:v>
                </c:pt>
              </c:strCache>
            </c:strRef>
          </c:tx>
          <c:dPt>
            <c:idx val="14"/>
            <c:spPr>
              <a:solidFill>
                <a:schemeClr val="accent2"/>
              </a:solidFill>
            </c:spPr>
          </c:dPt>
          <c:dLbls>
            <c:dLbl>
              <c:idx val="14"/>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400" b="1">
                      <a:solidFill>
                        <a:schemeClr val="lt1"/>
                      </a:solidFill>
                      <a:latin typeface="+mn-lt"/>
                      <a:ea typeface="+mn-ea"/>
                      <a:cs typeface="+mn-cs"/>
                    </a:defRPr>
                  </a:pPr>
                  <a:endParaRPr lang="en-US"/>
                </a:p>
              </c:txPr>
            </c:dLbl>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400" b="1">
                    <a:solidFill>
                      <a:schemeClr val="lt1"/>
                    </a:solidFill>
                    <a:latin typeface="+mn-lt"/>
                    <a:ea typeface="+mn-ea"/>
                    <a:cs typeface="+mn-cs"/>
                  </a:defRPr>
                </a:pPr>
                <a:endParaRPr lang="en-US"/>
              </a:p>
            </c:txPr>
            <c:showVal val="1"/>
          </c:dLbls>
          <c:cat>
            <c:strRef>
              <c:f>Sheet1!$A$2:$A$16</c:f>
              <c:strCache>
                <c:ptCount val="15"/>
                <c:pt idx="0">
                  <c:v>AAC 1</c:v>
                </c:pt>
                <c:pt idx="1">
                  <c:v>AAC 2</c:v>
                </c:pt>
                <c:pt idx="2">
                  <c:v>AAC 3</c:v>
                </c:pt>
                <c:pt idx="3">
                  <c:v>AAC 4</c:v>
                </c:pt>
                <c:pt idx="4">
                  <c:v>AAC 5</c:v>
                </c:pt>
                <c:pt idx="5">
                  <c:v>AAC 6</c:v>
                </c:pt>
                <c:pt idx="6">
                  <c:v>AAC 7</c:v>
                </c:pt>
                <c:pt idx="7">
                  <c:v>AAC 8</c:v>
                </c:pt>
                <c:pt idx="8">
                  <c:v>AAC 9</c:v>
                </c:pt>
                <c:pt idx="9">
                  <c:v>AAC 10</c:v>
                </c:pt>
                <c:pt idx="10">
                  <c:v>AAC 11</c:v>
                </c:pt>
                <c:pt idx="11">
                  <c:v>AAC 12</c:v>
                </c:pt>
                <c:pt idx="12">
                  <c:v>AAC 13</c:v>
                </c:pt>
                <c:pt idx="13">
                  <c:v>AAC 14</c:v>
                </c:pt>
                <c:pt idx="14">
                  <c:v>Average score</c:v>
                </c:pt>
              </c:strCache>
            </c:strRef>
          </c:cat>
          <c:val>
            <c:numRef>
              <c:f>Sheet1!$B$2:$B$16</c:f>
              <c:numCache>
                <c:formatCode>General</c:formatCode>
                <c:ptCount val="15"/>
                <c:pt idx="0">
                  <c:v>3.3</c:v>
                </c:pt>
                <c:pt idx="1">
                  <c:v>3.3</c:v>
                </c:pt>
                <c:pt idx="2">
                  <c:v>0</c:v>
                </c:pt>
                <c:pt idx="3">
                  <c:v>3</c:v>
                </c:pt>
                <c:pt idx="4">
                  <c:v>5</c:v>
                </c:pt>
                <c:pt idx="5">
                  <c:v>4.3</c:v>
                </c:pt>
                <c:pt idx="6">
                  <c:v>0</c:v>
                </c:pt>
                <c:pt idx="7">
                  <c:v>2</c:v>
                </c:pt>
                <c:pt idx="8">
                  <c:v>2.2000000000000002</c:v>
                </c:pt>
                <c:pt idx="9">
                  <c:v>0</c:v>
                </c:pt>
                <c:pt idx="10">
                  <c:v>0</c:v>
                </c:pt>
                <c:pt idx="11">
                  <c:v>4.2</c:v>
                </c:pt>
                <c:pt idx="12">
                  <c:v>1.25</c:v>
                </c:pt>
                <c:pt idx="13">
                  <c:v>5</c:v>
                </c:pt>
                <c:pt idx="14">
                  <c:v>2.0499999999999998</c:v>
                </c:pt>
              </c:numCache>
            </c:numRef>
          </c:val>
        </c:ser>
        <c:dLbls>
          <c:showVal val="1"/>
        </c:dLbls>
        <c:gapWidth val="75"/>
        <c:shape val="box"/>
        <c:axId val="126220928"/>
        <c:axId val="126100224"/>
        <c:axId val="0"/>
      </c:bar3DChart>
      <c:catAx>
        <c:axId val="126220928"/>
        <c:scaling>
          <c:orientation val="minMax"/>
        </c:scaling>
        <c:axPos val="b"/>
        <c:title>
          <c:tx>
            <c:rich>
              <a:bodyPr/>
              <a:lstStyle/>
              <a:p>
                <a:pPr>
                  <a:defRPr sz="1600"/>
                </a:pPr>
                <a:r>
                  <a:rPr lang="en-IN" sz="1600"/>
                  <a:t>Standards</a:t>
                </a:r>
              </a:p>
            </c:rich>
          </c:tx>
          <c:layout/>
        </c:title>
        <c:majorTickMark val="none"/>
        <c:tickLblPos val="nextTo"/>
        <c:txPr>
          <a:bodyPr/>
          <a:lstStyle/>
          <a:p>
            <a:pPr>
              <a:defRPr sz="1100" b="1">
                <a:latin typeface="Arial Black" pitchFamily="34" charset="0"/>
                <a:cs typeface="Aharoni" pitchFamily="2" charset="-79"/>
              </a:defRPr>
            </a:pPr>
            <a:endParaRPr lang="en-US"/>
          </a:p>
        </c:txPr>
        <c:crossAx val="126100224"/>
        <c:crosses val="autoZero"/>
        <c:auto val="1"/>
        <c:lblAlgn val="ctr"/>
        <c:lblOffset val="100"/>
      </c:catAx>
      <c:valAx>
        <c:axId val="126100224"/>
        <c:scaling>
          <c:orientation val="minMax"/>
          <c:max val="8"/>
          <c:min val="1"/>
        </c:scaling>
        <c:axPos val="l"/>
        <c:title>
          <c:tx>
            <c:rich>
              <a:bodyPr rot="-5400000" vert="horz"/>
              <a:lstStyle/>
              <a:p>
                <a:pPr>
                  <a:defRPr sz="1600"/>
                </a:pPr>
                <a:r>
                  <a:rPr lang="en-IN" sz="1600"/>
                  <a:t>Score</a:t>
                </a:r>
              </a:p>
            </c:rich>
          </c:tx>
          <c:layout>
            <c:manualLayout>
              <c:xMode val="edge"/>
              <c:yMode val="edge"/>
              <c:x val="1.3284856836450892E-2"/>
              <c:y val="0.36740014422071748"/>
            </c:manualLayout>
          </c:layout>
        </c:title>
        <c:numFmt formatCode="General" sourceLinked="1"/>
        <c:majorTickMark val="none"/>
        <c:tickLblPos val="nextTo"/>
        <c:txPr>
          <a:bodyPr/>
          <a:lstStyle/>
          <a:p>
            <a:pPr>
              <a:defRPr sz="1200" b="1"/>
            </a:pPr>
            <a:endParaRPr lang="en-US"/>
          </a:p>
        </c:txPr>
        <c:crossAx val="126220928"/>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a:pPr>
            <a:r>
              <a:rPr lang="en-IN"/>
              <a:t>Chapter 10-IMS</a:t>
            </a:r>
          </a:p>
        </c:rich>
      </c:tx>
      <c:layout/>
      <c:overlay val="1"/>
    </c:title>
    <c:view3D>
      <c:perspective val="30"/>
    </c:view3D>
    <c:plotArea>
      <c:layout>
        <c:manualLayout>
          <c:layoutTarget val="inner"/>
          <c:xMode val="edge"/>
          <c:yMode val="edge"/>
          <c:x val="0.11461642952525669"/>
          <c:y val="6.3898887639045124E-2"/>
          <c:w val="0.87859269236082593"/>
          <c:h val="0.80809867516560463"/>
        </c:manualLayout>
      </c:layout>
      <c:bar3DChart>
        <c:barDir val="col"/>
        <c:grouping val="standard"/>
        <c:ser>
          <c:idx val="0"/>
          <c:order val="0"/>
          <c:tx>
            <c:strRef>
              <c:f>Sheet1!$B$1</c:f>
              <c:strCache>
                <c:ptCount val="1"/>
                <c:pt idx="0">
                  <c:v>Series 1</c:v>
                </c:pt>
              </c:strCache>
            </c:strRef>
          </c:tx>
          <c:dPt>
            <c:idx val="7"/>
            <c:spPr>
              <a:solidFill>
                <a:schemeClr val="accent2"/>
              </a:solidFill>
            </c:spPr>
          </c:dPt>
          <c:dLbls>
            <c:dLbl>
              <c:idx val="7"/>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200" b="1">
                      <a:solidFill>
                        <a:schemeClr val="lt1"/>
                      </a:solidFill>
                      <a:latin typeface="+mn-lt"/>
                      <a:ea typeface="+mn-ea"/>
                      <a:cs typeface="+mn-cs"/>
                    </a:defRPr>
                  </a:pPr>
                  <a:endParaRPr lang="en-US"/>
                </a:p>
              </c:txPr>
            </c:dLbl>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200" b="1">
                    <a:solidFill>
                      <a:schemeClr val="lt1"/>
                    </a:solidFill>
                    <a:latin typeface="+mn-lt"/>
                    <a:ea typeface="+mn-ea"/>
                    <a:cs typeface="+mn-cs"/>
                  </a:defRPr>
                </a:pPr>
                <a:endParaRPr lang="en-US"/>
              </a:p>
            </c:txPr>
            <c:showVal val="1"/>
          </c:dLbls>
          <c:cat>
            <c:strRef>
              <c:f>Sheet1!$A$2:$A$9</c:f>
              <c:strCache>
                <c:ptCount val="8"/>
                <c:pt idx="0">
                  <c:v>IMS 1</c:v>
                </c:pt>
                <c:pt idx="1">
                  <c:v>IMS 2</c:v>
                </c:pt>
                <c:pt idx="2">
                  <c:v>IMS 3</c:v>
                </c:pt>
                <c:pt idx="3">
                  <c:v>IMS 4</c:v>
                </c:pt>
                <c:pt idx="4">
                  <c:v>IMS 5</c:v>
                </c:pt>
                <c:pt idx="5">
                  <c:v>IMS 6</c:v>
                </c:pt>
                <c:pt idx="6">
                  <c:v>IMS 7</c:v>
                </c:pt>
                <c:pt idx="7">
                  <c:v>Average score</c:v>
                </c:pt>
              </c:strCache>
            </c:strRef>
          </c:cat>
          <c:val>
            <c:numRef>
              <c:f>Sheet1!$B$2:$B$9</c:f>
              <c:numCache>
                <c:formatCode>General</c:formatCode>
                <c:ptCount val="8"/>
                <c:pt idx="0">
                  <c:v>1</c:v>
                </c:pt>
                <c:pt idx="1">
                  <c:v>0</c:v>
                </c:pt>
                <c:pt idx="2">
                  <c:v>0</c:v>
                </c:pt>
                <c:pt idx="3">
                  <c:v>3.1</c:v>
                </c:pt>
                <c:pt idx="4">
                  <c:v>0</c:v>
                </c:pt>
                <c:pt idx="5">
                  <c:v>0</c:v>
                </c:pt>
                <c:pt idx="6">
                  <c:v>0</c:v>
                </c:pt>
                <c:pt idx="7">
                  <c:v>0.5</c:v>
                </c:pt>
              </c:numCache>
            </c:numRef>
          </c:val>
        </c:ser>
        <c:dLbls>
          <c:showVal val="1"/>
        </c:dLbls>
        <c:gapWidth val="75"/>
        <c:shape val="box"/>
        <c:axId val="131853312"/>
        <c:axId val="131830912"/>
        <c:axId val="132153344"/>
      </c:bar3DChart>
      <c:catAx>
        <c:axId val="131853312"/>
        <c:scaling>
          <c:orientation val="minMax"/>
        </c:scaling>
        <c:axPos val="b"/>
        <c:title>
          <c:tx>
            <c:rich>
              <a:bodyPr/>
              <a:lstStyle/>
              <a:p>
                <a:pPr>
                  <a:defRPr sz="1600" b="1"/>
                </a:pPr>
                <a:r>
                  <a:rPr lang="en-IN" sz="1600" b="1"/>
                  <a:t>Standards</a:t>
                </a:r>
              </a:p>
            </c:rich>
          </c:tx>
          <c:layout>
            <c:manualLayout>
              <c:xMode val="edge"/>
              <c:yMode val="edge"/>
              <c:x val="0.3393481694025558"/>
              <c:y val="0.79495904642563064"/>
            </c:manualLayout>
          </c:layout>
        </c:title>
        <c:majorTickMark val="none"/>
        <c:tickLblPos val="nextTo"/>
        <c:txPr>
          <a:bodyPr/>
          <a:lstStyle/>
          <a:p>
            <a:pPr>
              <a:defRPr b="1">
                <a:latin typeface="Arial Black" pitchFamily="34" charset="0"/>
              </a:defRPr>
            </a:pPr>
            <a:endParaRPr lang="en-US"/>
          </a:p>
        </c:txPr>
        <c:crossAx val="131830912"/>
        <c:crosses val="autoZero"/>
        <c:auto val="1"/>
        <c:lblAlgn val="ctr"/>
        <c:lblOffset val="100"/>
      </c:catAx>
      <c:valAx>
        <c:axId val="131830912"/>
        <c:scaling>
          <c:orientation val="minMax"/>
        </c:scaling>
        <c:axPos val="l"/>
        <c:title>
          <c:tx>
            <c:rich>
              <a:bodyPr rot="-5400000" vert="horz"/>
              <a:lstStyle/>
              <a:p>
                <a:pPr>
                  <a:defRPr sz="1600"/>
                </a:pPr>
                <a:r>
                  <a:rPr lang="en-IN" sz="1600"/>
                  <a:t>Score</a:t>
                </a:r>
              </a:p>
            </c:rich>
          </c:tx>
          <c:layout>
            <c:manualLayout>
              <c:xMode val="edge"/>
              <c:yMode val="edge"/>
              <c:x val="1.5891721161973401E-2"/>
              <c:y val="0.30846933847621305"/>
            </c:manualLayout>
          </c:layout>
        </c:title>
        <c:numFmt formatCode="General" sourceLinked="1"/>
        <c:majorTickMark val="none"/>
        <c:tickLblPos val="nextTo"/>
        <c:txPr>
          <a:bodyPr/>
          <a:lstStyle/>
          <a:p>
            <a:pPr>
              <a:defRPr b="1"/>
            </a:pPr>
            <a:endParaRPr lang="en-US"/>
          </a:p>
        </c:txPr>
        <c:crossAx val="131853312"/>
        <c:crosses val="autoZero"/>
        <c:crossBetween val="between"/>
      </c:valAx>
      <c:serAx>
        <c:axId val="132153344"/>
        <c:scaling>
          <c:orientation val="minMax"/>
        </c:scaling>
        <c:delete val="1"/>
        <c:axPos val="b"/>
        <c:tickLblPos val="none"/>
        <c:crossAx val="131830912"/>
        <c:crosses val="autoZero"/>
      </c:serAx>
      <c:spPr>
        <a:noFill/>
        <a:ln w="25400">
          <a:noFill/>
        </a:ln>
      </c:spPr>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a:pPr>
            <a:r>
              <a:rPr lang="en-IN"/>
              <a:t>OVERALL SCORE</a:t>
            </a:r>
          </a:p>
        </c:rich>
      </c:tx>
      <c:layout/>
      <c:overlay val="1"/>
    </c:title>
    <c:view3D>
      <c:perspective val="30"/>
    </c:view3D>
    <c:plotArea>
      <c:layout>
        <c:manualLayout>
          <c:layoutTarget val="inner"/>
          <c:xMode val="edge"/>
          <c:yMode val="edge"/>
          <c:x val="8.4902668416448043E-2"/>
          <c:y val="1.4757669930908194E-2"/>
          <c:w val="0.90958709889694866"/>
          <c:h val="0.76125548507091734"/>
        </c:manualLayout>
      </c:layout>
      <c:bar3DChart>
        <c:barDir val="col"/>
        <c:grouping val="standard"/>
        <c:ser>
          <c:idx val="0"/>
          <c:order val="0"/>
          <c:tx>
            <c:strRef>
              <c:f>Sheet1!$B$1</c:f>
              <c:strCache>
                <c:ptCount val="1"/>
                <c:pt idx="0">
                  <c:v>Column1</c:v>
                </c:pt>
              </c:strCache>
            </c:strRef>
          </c:tx>
          <c:dPt>
            <c:idx val="1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10"/>
              <c:layout>
                <c:manualLayout>
                  <c:x val="2.1741277767421503E-3"/>
                  <c:y val="-3.9685664291963596E-3"/>
                </c:manualLayout>
              </c:layout>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400" b="1">
                      <a:solidFill>
                        <a:schemeClr val="lt1"/>
                      </a:solidFill>
                      <a:latin typeface="+mn-lt"/>
                      <a:ea typeface="+mn-ea"/>
                      <a:cs typeface="+mn-cs"/>
                    </a:defRPr>
                  </a:pPr>
                  <a:endParaRPr lang="en-US"/>
                </a:p>
              </c:txPr>
              <c:showVal val="1"/>
            </c:dLbl>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400" b="1">
                    <a:solidFill>
                      <a:schemeClr val="lt1"/>
                    </a:solidFill>
                    <a:latin typeface="+mn-lt"/>
                    <a:ea typeface="+mn-ea"/>
                    <a:cs typeface="+mn-cs"/>
                  </a:defRPr>
                </a:pPr>
                <a:endParaRPr lang="en-US"/>
              </a:p>
            </c:txPr>
            <c:showVal val="1"/>
          </c:dLbls>
          <c:cat>
            <c:strRef>
              <c:f>Sheet1!$A$2:$A$12</c:f>
              <c:strCache>
                <c:ptCount val="11"/>
                <c:pt idx="0">
                  <c:v>AAC</c:v>
                </c:pt>
                <c:pt idx="1">
                  <c:v>COP</c:v>
                </c:pt>
                <c:pt idx="2">
                  <c:v>MOM</c:v>
                </c:pt>
                <c:pt idx="3">
                  <c:v>PRE</c:v>
                </c:pt>
                <c:pt idx="4">
                  <c:v>HIC</c:v>
                </c:pt>
                <c:pt idx="5">
                  <c:v>CQI</c:v>
                </c:pt>
                <c:pt idx="6">
                  <c:v>ROM</c:v>
                </c:pt>
                <c:pt idx="7">
                  <c:v>FMS</c:v>
                </c:pt>
                <c:pt idx="8">
                  <c:v>HRM</c:v>
                </c:pt>
                <c:pt idx="9">
                  <c:v>IMS</c:v>
                </c:pt>
                <c:pt idx="10">
                  <c:v>OVERALL AVERAGE</c:v>
                </c:pt>
              </c:strCache>
            </c:strRef>
          </c:cat>
          <c:val>
            <c:numRef>
              <c:f>Sheet1!$B$2:$B$12</c:f>
              <c:numCache>
                <c:formatCode>General</c:formatCode>
                <c:ptCount val="11"/>
                <c:pt idx="0">
                  <c:v>2</c:v>
                </c:pt>
                <c:pt idx="1">
                  <c:v>1.3</c:v>
                </c:pt>
                <c:pt idx="2">
                  <c:v>1.3</c:v>
                </c:pt>
                <c:pt idx="3">
                  <c:v>2.2000000000000002</c:v>
                </c:pt>
                <c:pt idx="4">
                  <c:v>0.60000000000000064</c:v>
                </c:pt>
                <c:pt idx="5">
                  <c:v>0</c:v>
                </c:pt>
                <c:pt idx="6">
                  <c:v>1.4</c:v>
                </c:pt>
                <c:pt idx="7">
                  <c:v>1.9000000000000001</c:v>
                </c:pt>
                <c:pt idx="8">
                  <c:v>2.2999999999999998</c:v>
                </c:pt>
                <c:pt idx="9">
                  <c:v>0.5</c:v>
                </c:pt>
                <c:pt idx="10">
                  <c:v>1.35</c:v>
                </c:pt>
              </c:numCache>
            </c:numRef>
          </c:val>
        </c:ser>
        <c:dLbls>
          <c:showVal val="1"/>
        </c:dLbls>
        <c:gapWidth val="75"/>
        <c:shape val="box"/>
        <c:axId val="132030464"/>
        <c:axId val="132032384"/>
        <c:axId val="131485184"/>
      </c:bar3DChart>
      <c:catAx>
        <c:axId val="132030464"/>
        <c:scaling>
          <c:orientation val="minMax"/>
        </c:scaling>
        <c:axPos val="b"/>
        <c:title>
          <c:tx>
            <c:rich>
              <a:bodyPr/>
              <a:lstStyle/>
              <a:p>
                <a:pPr>
                  <a:defRPr sz="2000"/>
                </a:pPr>
                <a:r>
                  <a:rPr lang="en-IN" sz="2000"/>
                  <a:t>CHAPTERS</a:t>
                </a:r>
              </a:p>
            </c:rich>
          </c:tx>
          <c:layout>
            <c:manualLayout>
              <c:xMode val="edge"/>
              <c:yMode val="edge"/>
              <c:x val="0.31668738935701968"/>
              <c:y val="0.74466816647920064"/>
            </c:manualLayout>
          </c:layout>
        </c:title>
        <c:majorTickMark val="none"/>
        <c:tickLblPos val="nextTo"/>
        <c:txPr>
          <a:bodyPr/>
          <a:lstStyle/>
          <a:p>
            <a:pPr>
              <a:defRPr b="1">
                <a:latin typeface="Arial Black" pitchFamily="34" charset="0"/>
              </a:defRPr>
            </a:pPr>
            <a:endParaRPr lang="en-US"/>
          </a:p>
        </c:txPr>
        <c:crossAx val="132032384"/>
        <c:crosses val="autoZero"/>
        <c:auto val="1"/>
        <c:lblAlgn val="ctr"/>
        <c:lblOffset val="100"/>
      </c:catAx>
      <c:valAx>
        <c:axId val="132032384"/>
        <c:scaling>
          <c:orientation val="minMax"/>
        </c:scaling>
        <c:axPos val="l"/>
        <c:title>
          <c:tx>
            <c:rich>
              <a:bodyPr rot="-5400000" vert="horz"/>
              <a:lstStyle/>
              <a:p>
                <a:pPr>
                  <a:defRPr sz="1600"/>
                </a:pPr>
                <a:r>
                  <a:rPr lang="en-IN" sz="1600"/>
                  <a:t>SCORE</a:t>
                </a:r>
              </a:p>
            </c:rich>
          </c:tx>
          <c:layout>
            <c:manualLayout>
              <c:xMode val="edge"/>
              <c:yMode val="edge"/>
              <c:x val="1.8473238455766741E-3"/>
              <c:y val="0.23745781777277841"/>
            </c:manualLayout>
          </c:layout>
        </c:title>
        <c:numFmt formatCode="General" sourceLinked="1"/>
        <c:majorTickMark val="none"/>
        <c:tickLblPos val="nextTo"/>
        <c:txPr>
          <a:bodyPr/>
          <a:lstStyle/>
          <a:p>
            <a:pPr>
              <a:defRPr sz="1200" b="1"/>
            </a:pPr>
            <a:endParaRPr lang="en-US"/>
          </a:p>
        </c:txPr>
        <c:crossAx val="132030464"/>
        <c:crosses val="autoZero"/>
        <c:crossBetween val="between"/>
      </c:valAx>
      <c:serAx>
        <c:axId val="131485184"/>
        <c:scaling>
          <c:orientation val="minMax"/>
        </c:scaling>
        <c:delete val="1"/>
        <c:axPos val="b"/>
        <c:tickLblPos val="none"/>
        <c:crossAx val="132032384"/>
        <c:crosses val="autoZero"/>
      </c:ser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a:pPr>
            <a:r>
              <a:rPr lang="en-IN"/>
              <a:t>Chapter 2-COP</a:t>
            </a:r>
          </a:p>
        </c:rich>
      </c:tx>
      <c:layout>
        <c:manualLayout>
          <c:xMode val="edge"/>
          <c:yMode val="edge"/>
          <c:x val="0.54975388140041814"/>
          <c:y val="2.7067475940507436E-2"/>
        </c:manualLayout>
      </c:layout>
      <c:overlay val="1"/>
    </c:title>
    <c:view3D>
      <c:rAngAx val="1"/>
    </c:view3D>
    <c:plotArea>
      <c:layout>
        <c:manualLayout>
          <c:layoutTarget val="inner"/>
          <c:xMode val="edge"/>
          <c:yMode val="edge"/>
          <c:x val="7.6240157480314721E-2"/>
          <c:y val="7.5441289352547083E-2"/>
          <c:w val="0.91449263757284571"/>
          <c:h val="0.77648184601924763"/>
        </c:manualLayout>
      </c:layout>
      <c:bar3DChart>
        <c:barDir val="col"/>
        <c:grouping val="standard"/>
        <c:ser>
          <c:idx val="0"/>
          <c:order val="0"/>
          <c:tx>
            <c:strRef>
              <c:f>Sheet1!$B$1</c:f>
              <c:strCache>
                <c:ptCount val="1"/>
                <c:pt idx="0">
                  <c:v>Column1</c:v>
                </c:pt>
              </c:strCache>
            </c:strRef>
          </c:tx>
          <c:dPt>
            <c:idx val="20"/>
            <c:spPr>
              <a:solidFill>
                <a:schemeClr val="accent2"/>
              </a:solidFill>
            </c:spPr>
          </c:dPt>
          <c:dLbls>
            <c:dLbl>
              <c:idx val="2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200" b="1">
                      <a:solidFill>
                        <a:schemeClr val="lt1"/>
                      </a:solidFill>
                      <a:latin typeface="+mn-lt"/>
                      <a:ea typeface="+mn-ea"/>
                      <a:cs typeface="+mn-cs"/>
                    </a:defRPr>
                  </a:pPr>
                  <a:endParaRPr lang="en-US"/>
                </a:p>
              </c:txPr>
            </c:dLbl>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200" b="1">
                    <a:solidFill>
                      <a:schemeClr val="lt1"/>
                    </a:solidFill>
                    <a:latin typeface="+mn-lt"/>
                    <a:ea typeface="+mn-ea"/>
                    <a:cs typeface="+mn-cs"/>
                  </a:defRPr>
                </a:pPr>
                <a:endParaRPr lang="en-US"/>
              </a:p>
            </c:txPr>
            <c:showVal val="1"/>
          </c:dLbls>
          <c:cat>
            <c:strRef>
              <c:f>Sheet1!$A$2:$A$22</c:f>
              <c:strCache>
                <c:ptCount val="21"/>
                <c:pt idx="0">
                  <c:v>COP 1</c:v>
                </c:pt>
                <c:pt idx="1">
                  <c:v>COP 2</c:v>
                </c:pt>
                <c:pt idx="2">
                  <c:v>COP 3</c:v>
                </c:pt>
                <c:pt idx="3">
                  <c:v>COP 4</c:v>
                </c:pt>
                <c:pt idx="4">
                  <c:v>COP 5</c:v>
                </c:pt>
                <c:pt idx="5">
                  <c:v>COP 6</c:v>
                </c:pt>
                <c:pt idx="6">
                  <c:v>COP 7</c:v>
                </c:pt>
                <c:pt idx="7">
                  <c:v>COP 8</c:v>
                </c:pt>
                <c:pt idx="8">
                  <c:v>COP 9</c:v>
                </c:pt>
                <c:pt idx="9">
                  <c:v>COP 10</c:v>
                </c:pt>
                <c:pt idx="10">
                  <c:v>COP 11</c:v>
                </c:pt>
                <c:pt idx="11">
                  <c:v>COP 12</c:v>
                </c:pt>
                <c:pt idx="12">
                  <c:v>COP 13</c:v>
                </c:pt>
                <c:pt idx="13">
                  <c:v>COP 14</c:v>
                </c:pt>
                <c:pt idx="14">
                  <c:v>COP 15</c:v>
                </c:pt>
                <c:pt idx="15">
                  <c:v>COP 16</c:v>
                </c:pt>
                <c:pt idx="16">
                  <c:v>COP 17</c:v>
                </c:pt>
                <c:pt idx="17">
                  <c:v>COP 18</c:v>
                </c:pt>
                <c:pt idx="18">
                  <c:v>COP 19</c:v>
                </c:pt>
                <c:pt idx="19">
                  <c:v>COP 20</c:v>
                </c:pt>
                <c:pt idx="20">
                  <c:v>Average score</c:v>
                </c:pt>
              </c:strCache>
            </c:strRef>
          </c:cat>
          <c:val>
            <c:numRef>
              <c:f>Sheet1!$B$2:$B$22</c:f>
              <c:numCache>
                <c:formatCode>General</c:formatCode>
                <c:ptCount val="21"/>
                <c:pt idx="0">
                  <c:v>1.2</c:v>
                </c:pt>
                <c:pt idx="1">
                  <c:v>0.74000000000000365</c:v>
                </c:pt>
                <c:pt idx="2">
                  <c:v>2.5</c:v>
                </c:pt>
                <c:pt idx="3">
                  <c:v>0</c:v>
                </c:pt>
                <c:pt idx="4">
                  <c:v>2.8</c:v>
                </c:pt>
                <c:pt idx="5">
                  <c:v>2.8</c:v>
                </c:pt>
                <c:pt idx="6">
                  <c:v>1.8</c:v>
                </c:pt>
                <c:pt idx="7">
                  <c:v>0</c:v>
                </c:pt>
                <c:pt idx="8">
                  <c:v>0</c:v>
                </c:pt>
                <c:pt idx="9">
                  <c:v>2.1</c:v>
                </c:pt>
                <c:pt idx="10">
                  <c:v>1.2</c:v>
                </c:pt>
                <c:pt idx="11">
                  <c:v>3.1</c:v>
                </c:pt>
                <c:pt idx="12">
                  <c:v>3.1</c:v>
                </c:pt>
                <c:pt idx="13">
                  <c:v>2.7</c:v>
                </c:pt>
                <c:pt idx="14">
                  <c:v>0</c:v>
                </c:pt>
                <c:pt idx="15">
                  <c:v>0</c:v>
                </c:pt>
                <c:pt idx="16">
                  <c:v>0</c:v>
                </c:pt>
                <c:pt idx="17">
                  <c:v>0</c:v>
                </c:pt>
                <c:pt idx="18">
                  <c:v>0</c:v>
                </c:pt>
                <c:pt idx="19">
                  <c:v>0</c:v>
                </c:pt>
                <c:pt idx="20">
                  <c:v>1.3</c:v>
                </c:pt>
              </c:numCache>
            </c:numRef>
          </c:val>
        </c:ser>
        <c:dLbls>
          <c:showVal val="1"/>
        </c:dLbls>
        <c:gapWidth val="75"/>
        <c:shape val="box"/>
        <c:axId val="126155392"/>
        <c:axId val="75563776"/>
        <c:axId val="126136768"/>
      </c:bar3DChart>
      <c:catAx>
        <c:axId val="126155392"/>
        <c:scaling>
          <c:orientation val="minMax"/>
        </c:scaling>
        <c:axPos val="b"/>
        <c:title>
          <c:tx>
            <c:rich>
              <a:bodyPr/>
              <a:lstStyle/>
              <a:p>
                <a:pPr>
                  <a:defRPr sz="1600"/>
                </a:pPr>
                <a:r>
                  <a:rPr lang="en-IN" sz="1600"/>
                  <a:t>Standards</a:t>
                </a:r>
              </a:p>
            </c:rich>
          </c:tx>
          <c:layout>
            <c:manualLayout>
              <c:xMode val="edge"/>
              <c:yMode val="edge"/>
              <c:x val="0.46679211708705931"/>
              <c:y val="0.83209481627296789"/>
            </c:manualLayout>
          </c:layout>
        </c:title>
        <c:majorTickMark val="none"/>
        <c:tickLblPos val="nextTo"/>
        <c:txPr>
          <a:bodyPr/>
          <a:lstStyle/>
          <a:p>
            <a:pPr>
              <a:defRPr sz="1000" b="1">
                <a:latin typeface="Arial Black" pitchFamily="34" charset="0"/>
                <a:cs typeface="Aharoni" pitchFamily="2" charset="-79"/>
              </a:defRPr>
            </a:pPr>
            <a:endParaRPr lang="en-US"/>
          </a:p>
        </c:txPr>
        <c:crossAx val="75563776"/>
        <c:crosses val="autoZero"/>
        <c:auto val="1"/>
        <c:lblAlgn val="ctr"/>
        <c:lblOffset val="100"/>
      </c:catAx>
      <c:valAx>
        <c:axId val="75563776"/>
        <c:scaling>
          <c:orientation val="minMax"/>
          <c:max val="5"/>
          <c:min val="1"/>
        </c:scaling>
        <c:axPos val="l"/>
        <c:title>
          <c:tx>
            <c:rich>
              <a:bodyPr rot="-5400000" vert="horz"/>
              <a:lstStyle/>
              <a:p>
                <a:pPr>
                  <a:defRPr sz="1400"/>
                </a:pPr>
                <a:r>
                  <a:rPr lang="en-IN" sz="1400"/>
                  <a:t>Score</a:t>
                </a:r>
              </a:p>
            </c:rich>
          </c:tx>
          <c:layout>
            <c:manualLayout>
              <c:xMode val="edge"/>
              <c:yMode val="edge"/>
              <c:x val="3.424832312627644E-4"/>
              <c:y val="0.37031777277841116"/>
            </c:manualLayout>
          </c:layout>
        </c:title>
        <c:numFmt formatCode="General" sourceLinked="1"/>
        <c:majorTickMark val="none"/>
        <c:tickLblPos val="nextTo"/>
        <c:txPr>
          <a:bodyPr/>
          <a:lstStyle/>
          <a:p>
            <a:pPr>
              <a:defRPr b="1"/>
            </a:pPr>
            <a:endParaRPr lang="en-US"/>
          </a:p>
        </c:txPr>
        <c:crossAx val="126155392"/>
        <c:crosses val="autoZero"/>
        <c:crossBetween val="between"/>
      </c:valAx>
      <c:serAx>
        <c:axId val="126136768"/>
        <c:scaling>
          <c:orientation val="minMax"/>
        </c:scaling>
        <c:delete val="1"/>
        <c:axPos val="b"/>
        <c:tickLblPos val="none"/>
        <c:crossAx val="75563776"/>
        <c:crosses val="autoZero"/>
      </c:ser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sz="2000"/>
            </a:pPr>
            <a:r>
              <a:rPr lang="en-IN" sz="2000"/>
              <a:t>Chapter 3-MOM</a:t>
            </a:r>
          </a:p>
        </c:rich>
      </c:tx>
      <c:layout>
        <c:manualLayout>
          <c:xMode val="edge"/>
          <c:yMode val="edge"/>
          <c:x val="0.521453331405903"/>
          <c:y val="3.3263304812644404E-2"/>
        </c:manualLayout>
      </c:layout>
      <c:overlay val="1"/>
    </c:title>
    <c:view3D>
      <c:perspective val="30"/>
    </c:view3D>
    <c:plotArea>
      <c:layout>
        <c:manualLayout>
          <c:layoutTarget val="inner"/>
          <c:xMode val="edge"/>
          <c:yMode val="edge"/>
          <c:x val="7.8502296587926734E-2"/>
          <c:y val="1.527449693788276E-2"/>
          <c:w val="0.91703135792236457"/>
          <c:h val="0.90565136224169163"/>
        </c:manualLayout>
      </c:layout>
      <c:bar3DChart>
        <c:barDir val="col"/>
        <c:grouping val="standard"/>
        <c:ser>
          <c:idx val="0"/>
          <c:order val="0"/>
          <c:tx>
            <c:strRef>
              <c:f>Sheet1!$B$1</c:f>
              <c:strCache>
                <c:ptCount val="1"/>
                <c:pt idx="0">
                  <c:v>Column1</c:v>
                </c:pt>
              </c:strCache>
            </c:strRef>
          </c:tx>
          <c:dPt>
            <c:idx val="13"/>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13"/>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400" b="1">
                      <a:solidFill>
                        <a:schemeClr val="lt1"/>
                      </a:solidFill>
                      <a:latin typeface="+mn-lt"/>
                      <a:ea typeface="+mn-ea"/>
                      <a:cs typeface="+mn-cs"/>
                    </a:defRPr>
                  </a:pPr>
                  <a:endParaRPr lang="en-US"/>
                </a:p>
              </c:txPr>
            </c:dLbl>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400" b="1">
                    <a:solidFill>
                      <a:schemeClr val="lt1"/>
                    </a:solidFill>
                    <a:latin typeface="+mn-lt"/>
                    <a:ea typeface="+mn-ea"/>
                    <a:cs typeface="+mn-cs"/>
                  </a:defRPr>
                </a:pPr>
                <a:endParaRPr lang="en-US"/>
              </a:p>
            </c:txPr>
            <c:showVal val="1"/>
          </c:dLbls>
          <c:cat>
            <c:strRef>
              <c:f>Sheet1!$A$2:$A$15</c:f>
              <c:strCache>
                <c:ptCount val="14"/>
                <c:pt idx="0">
                  <c:v>MOM 1</c:v>
                </c:pt>
                <c:pt idx="1">
                  <c:v>MOM 2</c:v>
                </c:pt>
                <c:pt idx="2">
                  <c:v>MOM 3</c:v>
                </c:pt>
                <c:pt idx="3">
                  <c:v>MOM 4</c:v>
                </c:pt>
                <c:pt idx="4">
                  <c:v>MOM 5</c:v>
                </c:pt>
                <c:pt idx="5">
                  <c:v>MOM 6</c:v>
                </c:pt>
                <c:pt idx="6">
                  <c:v>MOM 7</c:v>
                </c:pt>
                <c:pt idx="7">
                  <c:v>MOM 8</c:v>
                </c:pt>
                <c:pt idx="8">
                  <c:v>MOM 9</c:v>
                </c:pt>
                <c:pt idx="9">
                  <c:v>MOM 10</c:v>
                </c:pt>
                <c:pt idx="10">
                  <c:v>MOM 11</c:v>
                </c:pt>
                <c:pt idx="11">
                  <c:v>MOM 12</c:v>
                </c:pt>
                <c:pt idx="12">
                  <c:v>MOM 13</c:v>
                </c:pt>
                <c:pt idx="13">
                  <c:v>Average score</c:v>
                </c:pt>
              </c:strCache>
            </c:strRef>
          </c:cat>
          <c:val>
            <c:numRef>
              <c:f>Sheet1!$B$2:$B$15</c:f>
              <c:numCache>
                <c:formatCode>General</c:formatCode>
                <c:ptCount val="14"/>
                <c:pt idx="0">
                  <c:v>0</c:v>
                </c:pt>
                <c:pt idx="1">
                  <c:v>4</c:v>
                </c:pt>
                <c:pt idx="2">
                  <c:v>1.4</c:v>
                </c:pt>
                <c:pt idx="3">
                  <c:v>1.2</c:v>
                </c:pt>
                <c:pt idx="4">
                  <c:v>0</c:v>
                </c:pt>
                <c:pt idx="5">
                  <c:v>4</c:v>
                </c:pt>
                <c:pt idx="6">
                  <c:v>0</c:v>
                </c:pt>
                <c:pt idx="7">
                  <c:v>0</c:v>
                </c:pt>
                <c:pt idx="8">
                  <c:v>2.5</c:v>
                </c:pt>
                <c:pt idx="9">
                  <c:v>0</c:v>
                </c:pt>
                <c:pt idx="10">
                  <c:v>0</c:v>
                </c:pt>
                <c:pt idx="11">
                  <c:v>0</c:v>
                </c:pt>
                <c:pt idx="12">
                  <c:v>0</c:v>
                </c:pt>
                <c:pt idx="13">
                  <c:v>1.3</c:v>
                </c:pt>
              </c:numCache>
            </c:numRef>
          </c:val>
        </c:ser>
        <c:dLbls>
          <c:showVal val="1"/>
        </c:dLbls>
        <c:gapWidth val="75"/>
        <c:shape val="box"/>
        <c:axId val="130702336"/>
        <c:axId val="130479232"/>
        <c:axId val="129470912"/>
      </c:bar3DChart>
      <c:catAx>
        <c:axId val="130702336"/>
        <c:scaling>
          <c:orientation val="minMax"/>
        </c:scaling>
        <c:axPos val="b"/>
        <c:title>
          <c:tx>
            <c:rich>
              <a:bodyPr/>
              <a:lstStyle/>
              <a:p>
                <a:pPr>
                  <a:defRPr sz="1800"/>
                </a:pPr>
                <a:r>
                  <a:rPr lang="en-IN" sz="1800"/>
                  <a:t>Standards</a:t>
                </a:r>
              </a:p>
            </c:rich>
          </c:tx>
          <c:layout>
            <c:manualLayout>
              <c:xMode val="edge"/>
              <c:yMode val="edge"/>
              <c:x val="0.33262937411566945"/>
              <c:y val="0.85950429818356422"/>
            </c:manualLayout>
          </c:layout>
        </c:title>
        <c:majorTickMark val="none"/>
        <c:tickLblPos val="nextTo"/>
        <c:txPr>
          <a:bodyPr/>
          <a:lstStyle/>
          <a:p>
            <a:pPr>
              <a:defRPr sz="1100" b="1"/>
            </a:pPr>
            <a:endParaRPr lang="en-US"/>
          </a:p>
        </c:txPr>
        <c:crossAx val="130479232"/>
        <c:crosses val="autoZero"/>
        <c:auto val="1"/>
        <c:lblAlgn val="ctr"/>
        <c:lblOffset val="100"/>
      </c:catAx>
      <c:valAx>
        <c:axId val="130479232"/>
        <c:scaling>
          <c:orientation val="minMax"/>
          <c:max val="5"/>
          <c:min val="1"/>
        </c:scaling>
        <c:axPos val="l"/>
        <c:title>
          <c:tx>
            <c:rich>
              <a:bodyPr rot="-5400000" vert="horz"/>
              <a:lstStyle/>
              <a:p>
                <a:pPr>
                  <a:defRPr sz="1600"/>
                </a:pPr>
                <a:r>
                  <a:rPr lang="en-IN" sz="1600"/>
                  <a:t>Score</a:t>
                </a:r>
              </a:p>
            </c:rich>
          </c:tx>
          <c:layout>
            <c:manualLayout>
              <c:xMode val="edge"/>
              <c:yMode val="edge"/>
              <c:x val="8.7730809964544007E-3"/>
              <c:y val="0.32226737672625738"/>
            </c:manualLayout>
          </c:layout>
        </c:title>
        <c:numFmt formatCode="General" sourceLinked="1"/>
        <c:majorTickMark val="none"/>
        <c:tickLblPos val="nextTo"/>
        <c:txPr>
          <a:bodyPr/>
          <a:lstStyle/>
          <a:p>
            <a:pPr>
              <a:defRPr sz="1100" b="1">
                <a:latin typeface="Arial Black" pitchFamily="34" charset="0"/>
              </a:defRPr>
            </a:pPr>
            <a:endParaRPr lang="en-US"/>
          </a:p>
        </c:txPr>
        <c:crossAx val="130702336"/>
        <c:crosses val="autoZero"/>
        <c:crossBetween val="between"/>
      </c:valAx>
      <c:serAx>
        <c:axId val="129470912"/>
        <c:scaling>
          <c:orientation val="minMax"/>
        </c:scaling>
        <c:delete val="1"/>
        <c:axPos val="b"/>
        <c:tickLblPos val="none"/>
        <c:crossAx val="130479232"/>
        <c:crosses val="autoZero"/>
      </c:ser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sz="2000"/>
            </a:pPr>
            <a:r>
              <a:rPr lang="en-IN" sz="2000"/>
              <a:t>Chapter 4-PRE </a:t>
            </a:r>
          </a:p>
        </c:rich>
      </c:tx>
      <c:layout/>
      <c:overlay val="1"/>
    </c:title>
    <c:view3D>
      <c:rAngAx val="1"/>
    </c:view3D>
    <c:plotArea>
      <c:layout>
        <c:manualLayout>
          <c:layoutTarget val="inner"/>
          <c:xMode val="edge"/>
          <c:yMode val="edge"/>
          <c:x val="7.7797353455818341E-2"/>
          <c:y val="1.6921694073274193E-2"/>
          <c:w val="0.89025831146106738"/>
          <c:h val="0.75052233919425249"/>
        </c:manualLayout>
      </c:layout>
      <c:bar3DChart>
        <c:barDir val="col"/>
        <c:grouping val="standard"/>
        <c:ser>
          <c:idx val="0"/>
          <c:order val="0"/>
          <c:tx>
            <c:strRef>
              <c:f>Sheet1!$B$1</c:f>
              <c:strCache>
                <c:ptCount val="1"/>
                <c:pt idx="0">
                  <c:v>Series 1</c:v>
                </c:pt>
              </c:strCache>
            </c:strRef>
          </c:tx>
          <c:dPt>
            <c:idx val="7"/>
            <c:spPr>
              <a:solidFill>
                <a:schemeClr val="accent2"/>
              </a:solidFill>
            </c:spPr>
          </c:dPt>
          <c:dLbls>
            <c:dLbl>
              <c:idx val="7"/>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400" b="1">
                      <a:solidFill>
                        <a:schemeClr val="lt1"/>
                      </a:solidFill>
                      <a:latin typeface="+mn-lt"/>
                      <a:ea typeface="+mn-ea"/>
                      <a:cs typeface="+mn-cs"/>
                    </a:defRPr>
                  </a:pPr>
                  <a:endParaRPr lang="en-US"/>
                </a:p>
              </c:txPr>
            </c:dLbl>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400" b="1">
                    <a:solidFill>
                      <a:schemeClr val="lt1"/>
                    </a:solidFill>
                    <a:latin typeface="+mn-lt"/>
                    <a:ea typeface="+mn-ea"/>
                    <a:cs typeface="+mn-cs"/>
                  </a:defRPr>
                </a:pPr>
                <a:endParaRPr lang="en-US"/>
              </a:p>
            </c:txPr>
            <c:showVal val="1"/>
          </c:dLbls>
          <c:cat>
            <c:strRef>
              <c:f>Sheet1!$A$2:$A$9</c:f>
              <c:strCache>
                <c:ptCount val="8"/>
                <c:pt idx="0">
                  <c:v>PRE 1</c:v>
                </c:pt>
                <c:pt idx="1">
                  <c:v>PRE 2</c:v>
                </c:pt>
                <c:pt idx="2">
                  <c:v>PRE 3</c:v>
                </c:pt>
                <c:pt idx="3">
                  <c:v>PRE 4</c:v>
                </c:pt>
                <c:pt idx="4">
                  <c:v>PRE 5</c:v>
                </c:pt>
                <c:pt idx="5">
                  <c:v>PRE 6</c:v>
                </c:pt>
                <c:pt idx="6">
                  <c:v>PRE 7</c:v>
                </c:pt>
                <c:pt idx="7">
                  <c:v>AVERAGE SCORE</c:v>
                </c:pt>
              </c:strCache>
            </c:strRef>
          </c:cat>
          <c:val>
            <c:numRef>
              <c:f>Sheet1!$B$2:$B$9</c:f>
              <c:numCache>
                <c:formatCode>General</c:formatCode>
                <c:ptCount val="8"/>
                <c:pt idx="0">
                  <c:v>0</c:v>
                </c:pt>
                <c:pt idx="1">
                  <c:v>0</c:v>
                </c:pt>
                <c:pt idx="2">
                  <c:v>3.5</c:v>
                </c:pt>
                <c:pt idx="3">
                  <c:v>1.2</c:v>
                </c:pt>
                <c:pt idx="4">
                  <c:v>1.8</c:v>
                </c:pt>
                <c:pt idx="5">
                  <c:v>8.7000000000000011</c:v>
                </c:pt>
                <c:pt idx="6">
                  <c:v>0</c:v>
                </c:pt>
                <c:pt idx="7">
                  <c:v>2.2000000000000002</c:v>
                </c:pt>
              </c:numCache>
            </c:numRef>
          </c:val>
        </c:ser>
        <c:dLbls>
          <c:showVal val="1"/>
        </c:dLbls>
        <c:gapWidth val="75"/>
        <c:shape val="box"/>
        <c:axId val="130524672"/>
        <c:axId val="130526592"/>
        <c:axId val="130712448"/>
      </c:bar3DChart>
      <c:catAx>
        <c:axId val="130524672"/>
        <c:scaling>
          <c:orientation val="minMax"/>
        </c:scaling>
        <c:axPos val="b"/>
        <c:title>
          <c:tx>
            <c:rich>
              <a:bodyPr/>
              <a:lstStyle/>
              <a:p>
                <a:pPr>
                  <a:defRPr sz="1800"/>
                </a:pPr>
                <a:r>
                  <a:rPr lang="en-IN" sz="1800"/>
                  <a:t>Standards</a:t>
                </a:r>
              </a:p>
            </c:rich>
          </c:tx>
          <c:layout>
            <c:manualLayout>
              <c:xMode val="edge"/>
              <c:yMode val="edge"/>
              <c:x val="0.4339613954505695"/>
              <c:y val="0.80068522684664412"/>
            </c:manualLayout>
          </c:layout>
        </c:title>
        <c:majorTickMark val="none"/>
        <c:tickLblPos val="nextTo"/>
        <c:txPr>
          <a:bodyPr/>
          <a:lstStyle/>
          <a:p>
            <a:pPr>
              <a:defRPr sz="1200" b="1">
                <a:latin typeface="Arial Black" pitchFamily="34" charset="0"/>
              </a:defRPr>
            </a:pPr>
            <a:endParaRPr lang="en-US"/>
          </a:p>
        </c:txPr>
        <c:crossAx val="130526592"/>
        <c:crosses val="autoZero"/>
        <c:auto val="1"/>
        <c:lblAlgn val="ctr"/>
        <c:lblOffset val="100"/>
      </c:catAx>
      <c:valAx>
        <c:axId val="130526592"/>
        <c:scaling>
          <c:orientation val="minMax"/>
        </c:scaling>
        <c:axPos val="l"/>
        <c:title>
          <c:tx>
            <c:rich>
              <a:bodyPr rot="-5400000" vert="horz"/>
              <a:lstStyle/>
              <a:p>
                <a:pPr>
                  <a:defRPr sz="1600"/>
                </a:pPr>
                <a:r>
                  <a:rPr lang="en-IN" sz="1600"/>
                  <a:t>Score</a:t>
                </a:r>
              </a:p>
            </c:rich>
          </c:tx>
          <c:layout>
            <c:manualLayout>
              <c:xMode val="edge"/>
              <c:yMode val="edge"/>
              <c:x val="4.6622557596966985E-3"/>
              <c:y val="0.39254811898512687"/>
            </c:manualLayout>
          </c:layout>
        </c:title>
        <c:numFmt formatCode="General" sourceLinked="1"/>
        <c:majorTickMark val="none"/>
        <c:tickLblPos val="nextTo"/>
        <c:txPr>
          <a:bodyPr/>
          <a:lstStyle/>
          <a:p>
            <a:pPr>
              <a:defRPr sz="1200" b="1"/>
            </a:pPr>
            <a:endParaRPr lang="en-US"/>
          </a:p>
        </c:txPr>
        <c:crossAx val="130524672"/>
        <c:crosses val="autoZero"/>
        <c:crossBetween val="between"/>
      </c:valAx>
      <c:serAx>
        <c:axId val="130712448"/>
        <c:scaling>
          <c:orientation val="minMax"/>
        </c:scaling>
        <c:delete val="1"/>
        <c:axPos val="b"/>
        <c:tickLblPos val="none"/>
        <c:crossAx val="130526592"/>
        <c:crosses val="autoZero"/>
      </c:ser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a:pPr>
            <a:r>
              <a:rPr lang="en-IN"/>
              <a:t>Chapter 5-HIC</a:t>
            </a:r>
          </a:p>
        </c:rich>
      </c:tx>
      <c:layout/>
      <c:overlay val="1"/>
    </c:title>
    <c:view3D>
      <c:perspective val="30"/>
    </c:view3D>
    <c:plotArea>
      <c:layout>
        <c:manualLayout>
          <c:layoutTarget val="inner"/>
          <c:xMode val="edge"/>
          <c:yMode val="edge"/>
          <c:x val="6.2375558318368086E-2"/>
          <c:y val="2.4178392624501492E-2"/>
          <c:w val="0.93122116314408065"/>
          <c:h val="0.84207180705450502"/>
        </c:manualLayout>
      </c:layout>
      <c:bar3DChart>
        <c:barDir val="col"/>
        <c:grouping val="standard"/>
        <c:ser>
          <c:idx val="0"/>
          <c:order val="0"/>
          <c:tx>
            <c:strRef>
              <c:f>Sheet1!$B$1</c:f>
              <c:strCache>
                <c:ptCount val="1"/>
                <c:pt idx="0">
                  <c:v>Series 1</c:v>
                </c:pt>
              </c:strCache>
            </c:strRef>
          </c:tx>
          <c:dPt>
            <c:idx val="9"/>
            <c:spPr>
              <a:solidFill>
                <a:schemeClr val="accent2"/>
              </a:solidFill>
            </c:spPr>
          </c:dPt>
          <c:dLbls>
            <c:dLbl>
              <c:idx val="9"/>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400" b="1">
                      <a:solidFill>
                        <a:schemeClr val="lt1"/>
                      </a:solidFill>
                      <a:latin typeface="+mn-lt"/>
                      <a:ea typeface="+mn-ea"/>
                      <a:cs typeface="+mn-cs"/>
                    </a:defRPr>
                  </a:pPr>
                  <a:endParaRPr lang="en-US"/>
                </a:p>
              </c:txPr>
            </c:dLbl>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400" b="1">
                    <a:solidFill>
                      <a:schemeClr val="lt1"/>
                    </a:solidFill>
                    <a:latin typeface="+mn-lt"/>
                    <a:ea typeface="+mn-ea"/>
                    <a:cs typeface="+mn-cs"/>
                  </a:defRPr>
                </a:pPr>
                <a:endParaRPr lang="en-US"/>
              </a:p>
            </c:txPr>
            <c:showVal val="1"/>
          </c:dLbls>
          <c:cat>
            <c:strRef>
              <c:f>Sheet1!$A$2:$A$11</c:f>
              <c:strCache>
                <c:ptCount val="10"/>
                <c:pt idx="0">
                  <c:v>HIC 1</c:v>
                </c:pt>
                <c:pt idx="1">
                  <c:v>HIC 2</c:v>
                </c:pt>
                <c:pt idx="2">
                  <c:v>HIC 3</c:v>
                </c:pt>
                <c:pt idx="3">
                  <c:v>HIC 4</c:v>
                </c:pt>
                <c:pt idx="4">
                  <c:v>HIC 5</c:v>
                </c:pt>
                <c:pt idx="5">
                  <c:v>HIC 6</c:v>
                </c:pt>
                <c:pt idx="6">
                  <c:v>HIC 7</c:v>
                </c:pt>
                <c:pt idx="7">
                  <c:v>HIC 8</c:v>
                </c:pt>
                <c:pt idx="8">
                  <c:v>HIC 9</c:v>
                </c:pt>
                <c:pt idx="9">
                  <c:v>Average Score</c:v>
                </c:pt>
              </c:strCache>
            </c:strRef>
          </c:cat>
          <c:val>
            <c:numRef>
              <c:f>Sheet1!$B$2:$B$11</c:f>
              <c:numCache>
                <c:formatCode>General</c:formatCode>
                <c:ptCount val="10"/>
                <c:pt idx="0">
                  <c:v>0</c:v>
                </c:pt>
                <c:pt idx="1">
                  <c:v>0</c:v>
                </c:pt>
                <c:pt idx="2">
                  <c:v>0</c:v>
                </c:pt>
                <c:pt idx="3">
                  <c:v>0</c:v>
                </c:pt>
                <c:pt idx="4">
                  <c:v>2.5</c:v>
                </c:pt>
                <c:pt idx="5">
                  <c:v>0</c:v>
                </c:pt>
                <c:pt idx="6">
                  <c:v>0</c:v>
                </c:pt>
                <c:pt idx="7">
                  <c:v>3</c:v>
                </c:pt>
                <c:pt idx="8">
                  <c:v>0</c:v>
                </c:pt>
                <c:pt idx="9">
                  <c:v>0.60000000000000064</c:v>
                </c:pt>
              </c:numCache>
            </c:numRef>
          </c:val>
        </c:ser>
        <c:dLbls>
          <c:showVal val="1"/>
        </c:dLbls>
        <c:gapWidth val="75"/>
        <c:shape val="box"/>
        <c:axId val="131058304"/>
        <c:axId val="131162496"/>
        <c:axId val="125478208"/>
      </c:bar3DChart>
      <c:catAx>
        <c:axId val="131058304"/>
        <c:scaling>
          <c:orientation val="minMax"/>
        </c:scaling>
        <c:axPos val="b"/>
        <c:title>
          <c:tx>
            <c:rich>
              <a:bodyPr/>
              <a:lstStyle/>
              <a:p>
                <a:pPr>
                  <a:defRPr sz="1800"/>
                </a:pPr>
                <a:r>
                  <a:rPr lang="en-IN" sz="1800"/>
                  <a:t>Standards</a:t>
                </a:r>
              </a:p>
            </c:rich>
          </c:tx>
          <c:layout>
            <c:manualLayout>
              <c:xMode val="edge"/>
              <c:yMode val="edge"/>
              <c:x val="0.3479699380019628"/>
              <c:y val="0.74129101173511902"/>
            </c:manualLayout>
          </c:layout>
        </c:title>
        <c:majorTickMark val="none"/>
        <c:tickLblPos val="nextTo"/>
        <c:txPr>
          <a:bodyPr/>
          <a:lstStyle/>
          <a:p>
            <a:pPr>
              <a:defRPr sz="1050" b="1">
                <a:latin typeface="Arial Black" pitchFamily="34" charset="0"/>
              </a:defRPr>
            </a:pPr>
            <a:endParaRPr lang="en-US"/>
          </a:p>
        </c:txPr>
        <c:crossAx val="131162496"/>
        <c:crosses val="autoZero"/>
        <c:auto val="1"/>
        <c:lblAlgn val="ctr"/>
        <c:lblOffset val="100"/>
      </c:catAx>
      <c:valAx>
        <c:axId val="131162496"/>
        <c:scaling>
          <c:orientation val="minMax"/>
          <c:max val="5"/>
          <c:min val="1"/>
        </c:scaling>
        <c:axPos val="l"/>
        <c:title>
          <c:tx>
            <c:rich>
              <a:bodyPr rot="-5400000" vert="horz"/>
              <a:lstStyle/>
              <a:p>
                <a:pPr>
                  <a:defRPr sz="1600"/>
                </a:pPr>
                <a:r>
                  <a:rPr lang="en-IN" sz="1600"/>
                  <a:t>Score</a:t>
                </a:r>
              </a:p>
            </c:rich>
          </c:tx>
          <c:layout>
            <c:manualLayout>
              <c:xMode val="edge"/>
              <c:yMode val="edge"/>
              <c:x val="2.9321608691010152E-3"/>
              <c:y val="0.28179579362979751"/>
            </c:manualLayout>
          </c:layout>
        </c:title>
        <c:numFmt formatCode="General" sourceLinked="1"/>
        <c:majorTickMark val="none"/>
        <c:tickLblPos val="nextTo"/>
        <c:txPr>
          <a:bodyPr/>
          <a:lstStyle/>
          <a:p>
            <a:pPr>
              <a:defRPr b="1"/>
            </a:pPr>
            <a:endParaRPr lang="en-US"/>
          </a:p>
        </c:txPr>
        <c:crossAx val="131058304"/>
        <c:crosses val="autoZero"/>
        <c:crossBetween val="between"/>
      </c:valAx>
      <c:serAx>
        <c:axId val="125478208"/>
        <c:scaling>
          <c:orientation val="minMax"/>
        </c:scaling>
        <c:delete val="1"/>
        <c:axPos val="b"/>
        <c:tickLblPos val="none"/>
        <c:crossAx val="131162496"/>
        <c:crosses val="autoZero"/>
      </c:ser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a:pPr>
            <a:r>
              <a:rPr lang="en-IN"/>
              <a:t>Chapter 6-CQI</a:t>
            </a:r>
          </a:p>
        </c:rich>
      </c:tx>
      <c:layout/>
      <c:overlay val="1"/>
    </c:title>
    <c:view3D>
      <c:perspective val="30"/>
    </c:view3D>
    <c:plotArea>
      <c:layout>
        <c:manualLayout>
          <c:layoutTarget val="inner"/>
          <c:xMode val="edge"/>
          <c:yMode val="edge"/>
          <c:x val="0.10445449085813424"/>
          <c:y val="1.3778983263885845E-2"/>
          <c:w val="0.87415376573690806"/>
          <c:h val="0.86785831653877621"/>
        </c:manualLayout>
      </c:layout>
      <c:bar3DChart>
        <c:barDir val="col"/>
        <c:grouping val="standard"/>
        <c:ser>
          <c:idx val="0"/>
          <c:order val="0"/>
          <c:tx>
            <c:strRef>
              <c:f>Sheet1!$B$1</c:f>
              <c:strCache>
                <c:ptCount val="1"/>
                <c:pt idx="0">
                  <c:v>Series 1</c:v>
                </c:pt>
              </c:strCache>
            </c:strRef>
          </c:tx>
          <c:dPt>
            <c:idx val="8"/>
            <c:spPr>
              <a:solidFill>
                <a:schemeClr val="accent2"/>
              </a:solidFill>
            </c:spPr>
          </c:dPt>
          <c:dLbls>
            <c:dLbl>
              <c:idx val="8"/>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100" b="1">
                      <a:solidFill>
                        <a:schemeClr val="lt1"/>
                      </a:solidFill>
                      <a:latin typeface="+mn-lt"/>
                      <a:ea typeface="+mn-ea"/>
                      <a:cs typeface="+mn-cs"/>
                    </a:defRPr>
                  </a:pPr>
                  <a:endParaRPr lang="en-US"/>
                </a:p>
              </c:txPr>
            </c:dLbl>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100" b="1">
                    <a:solidFill>
                      <a:schemeClr val="lt1"/>
                    </a:solidFill>
                    <a:latin typeface="+mn-lt"/>
                    <a:ea typeface="+mn-ea"/>
                    <a:cs typeface="+mn-cs"/>
                  </a:defRPr>
                </a:pPr>
                <a:endParaRPr lang="en-US"/>
              </a:p>
            </c:txPr>
            <c:showVal val="1"/>
          </c:dLbls>
          <c:cat>
            <c:strRef>
              <c:f>Sheet1!$A$2:$A$10</c:f>
              <c:strCache>
                <c:ptCount val="9"/>
                <c:pt idx="0">
                  <c:v>CQI 1</c:v>
                </c:pt>
                <c:pt idx="1">
                  <c:v>CQI 2</c:v>
                </c:pt>
                <c:pt idx="2">
                  <c:v>CQI 3</c:v>
                </c:pt>
                <c:pt idx="3">
                  <c:v>CQI 4</c:v>
                </c:pt>
                <c:pt idx="4">
                  <c:v>CQI 5</c:v>
                </c:pt>
                <c:pt idx="5">
                  <c:v>CQI 6</c:v>
                </c:pt>
                <c:pt idx="6">
                  <c:v>CQI 7</c:v>
                </c:pt>
                <c:pt idx="7">
                  <c:v>CQI 8</c:v>
                </c:pt>
                <c:pt idx="8">
                  <c:v> Average score</c:v>
                </c:pt>
              </c:strCache>
            </c:strRef>
          </c:cat>
          <c:val>
            <c:numRef>
              <c:f>Sheet1!$B$2:$B$10</c:f>
              <c:numCache>
                <c:formatCode>General</c:formatCode>
                <c:ptCount val="9"/>
                <c:pt idx="0">
                  <c:v>0</c:v>
                </c:pt>
                <c:pt idx="1">
                  <c:v>0</c:v>
                </c:pt>
                <c:pt idx="2">
                  <c:v>0</c:v>
                </c:pt>
                <c:pt idx="3">
                  <c:v>0</c:v>
                </c:pt>
                <c:pt idx="4">
                  <c:v>0</c:v>
                </c:pt>
                <c:pt idx="5">
                  <c:v>0</c:v>
                </c:pt>
                <c:pt idx="6">
                  <c:v>0</c:v>
                </c:pt>
                <c:pt idx="7">
                  <c:v>0</c:v>
                </c:pt>
                <c:pt idx="8">
                  <c:v>0</c:v>
                </c:pt>
              </c:numCache>
            </c:numRef>
          </c:val>
        </c:ser>
        <c:dLbls>
          <c:showVal val="1"/>
        </c:dLbls>
        <c:gapWidth val="75"/>
        <c:shape val="box"/>
        <c:axId val="131668608"/>
        <c:axId val="132147072"/>
        <c:axId val="131102912"/>
      </c:bar3DChart>
      <c:catAx>
        <c:axId val="131668608"/>
        <c:scaling>
          <c:orientation val="minMax"/>
        </c:scaling>
        <c:axPos val="b"/>
        <c:title>
          <c:tx>
            <c:rich>
              <a:bodyPr/>
              <a:lstStyle/>
              <a:p>
                <a:pPr>
                  <a:defRPr sz="1800"/>
                </a:pPr>
                <a:r>
                  <a:rPr lang="en-IN" sz="1800"/>
                  <a:t>Standards</a:t>
                </a:r>
              </a:p>
            </c:rich>
          </c:tx>
          <c:layout>
            <c:manualLayout>
              <c:xMode val="edge"/>
              <c:yMode val="edge"/>
              <c:x val="0.28921993860936884"/>
              <c:y val="0.78943984934380462"/>
            </c:manualLayout>
          </c:layout>
        </c:title>
        <c:majorTickMark val="none"/>
        <c:tickLblPos val="nextTo"/>
        <c:txPr>
          <a:bodyPr/>
          <a:lstStyle/>
          <a:p>
            <a:pPr>
              <a:defRPr sz="1100" b="1">
                <a:latin typeface="Arial Black" pitchFamily="34" charset="0"/>
              </a:defRPr>
            </a:pPr>
            <a:endParaRPr lang="en-US"/>
          </a:p>
        </c:txPr>
        <c:crossAx val="132147072"/>
        <c:crosses val="autoZero"/>
        <c:auto val="1"/>
        <c:lblAlgn val="ctr"/>
        <c:lblOffset val="100"/>
      </c:catAx>
      <c:valAx>
        <c:axId val="132147072"/>
        <c:scaling>
          <c:orientation val="minMax"/>
          <c:max val="10"/>
          <c:min val="0"/>
        </c:scaling>
        <c:axPos val="l"/>
        <c:title>
          <c:tx>
            <c:rich>
              <a:bodyPr rot="-5400000" vert="horz"/>
              <a:lstStyle/>
              <a:p>
                <a:pPr>
                  <a:defRPr sz="1800"/>
                </a:pPr>
                <a:r>
                  <a:rPr lang="en-IN" sz="1800"/>
                  <a:t>Score</a:t>
                </a:r>
              </a:p>
            </c:rich>
          </c:tx>
          <c:layout>
            <c:manualLayout>
              <c:xMode val="edge"/>
              <c:yMode val="edge"/>
              <c:x val="1.4557192616499737E-2"/>
              <c:y val="0.31988308908771146"/>
            </c:manualLayout>
          </c:layout>
        </c:title>
        <c:numFmt formatCode="General" sourceLinked="1"/>
        <c:majorTickMark val="none"/>
        <c:tickLblPos val="nextTo"/>
        <c:txPr>
          <a:bodyPr/>
          <a:lstStyle/>
          <a:p>
            <a:pPr>
              <a:defRPr sz="1200" b="1"/>
            </a:pPr>
            <a:endParaRPr lang="en-US"/>
          </a:p>
        </c:txPr>
        <c:crossAx val="131668608"/>
        <c:crosses val="autoZero"/>
        <c:crossBetween val="between"/>
      </c:valAx>
      <c:serAx>
        <c:axId val="131102912"/>
        <c:scaling>
          <c:orientation val="minMax"/>
        </c:scaling>
        <c:delete val="1"/>
        <c:axPos val="b"/>
        <c:tickLblPos val="none"/>
        <c:crossAx val="132147072"/>
        <c:crosses val="autoZero"/>
      </c:ser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a:pPr>
            <a:r>
              <a:rPr lang="en-IN"/>
              <a:t>Chapter 7-ROM</a:t>
            </a:r>
          </a:p>
        </c:rich>
      </c:tx>
      <c:layout>
        <c:manualLayout>
          <c:xMode val="edge"/>
          <c:yMode val="edge"/>
          <c:x val="0.63606921304364605"/>
          <c:y val="4.3582377869511524E-2"/>
        </c:manualLayout>
      </c:layout>
      <c:overlay val="1"/>
    </c:title>
    <c:view3D>
      <c:perspective val="30"/>
    </c:view3D>
    <c:plotArea>
      <c:layout>
        <c:manualLayout>
          <c:layoutTarget val="inner"/>
          <c:xMode val="edge"/>
          <c:yMode val="edge"/>
          <c:x val="7.727745896169759E-2"/>
          <c:y val="3.3699167025343819E-2"/>
          <c:w val="0.89974665243115981"/>
          <c:h val="0.81868881180849395"/>
        </c:manualLayout>
      </c:layout>
      <c:bar3DChart>
        <c:barDir val="col"/>
        <c:grouping val="standard"/>
        <c:ser>
          <c:idx val="0"/>
          <c:order val="0"/>
          <c:tx>
            <c:strRef>
              <c:f>Sheet1!$B$1</c:f>
              <c:strCache>
                <c:ptCount val="1"/>
                <c:pt idx="0">
                  <c:v>Column1</c:v>
                </c:pt>
              </c:strCache>
            </c:strRef>
          </c:tx>
          <c:dPt>
            <c:idx val="6"/>
            <c:spPr>
              <a:solidFill>
                <a:schemeClr val="accent2"/>
              </a:solidFill>
            </c:spPr>
          </c:dPt>
          <c:dLbls>
            <c:dLbl>
              <c:idx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400" b="1">
                      <a:solidFill>
                        <a:schemeClr val="lt1"/>
                      </a:solidFill>
                      <a:latin typeface="+mn-lt"/>
                      <a:ea typeface="+mn-ea"/>
                      <a:cs typeface="+mn-cs"/>
                    </a:defRPr>
                  </a:pPr>
                  <a:endParaRPr lang="en-US"/>
                </a:p>
              </c:txPr>
            </c:dLbl>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400" b="1">
                    <a:solidFill>
                      <a:schemeClr val="lt1"/>
                    </a:solidFill>
                    <a:latin typeface="+mn-lt"/>
                    <a:ea typeface="+mn-ea"/>
                    <a:cs typeface="+mn-cs"/>
                  </a:defRPr>
                </a:pPr>
                <a:endParaRPr lang="en-US"/>
              </a:p>
            </c:txPr>
            <c:showVal val="1"/>
          </c:dLbls>
          <c:cat>
            <c:strRef>
              <c:f>Sheet1!$A$2:$A$8</c:f>
              <c:strCache>
                <c:ptCount val="7"/>
                <c:pt idx="0">
                  <c:v>ROM 1</c:v>
                </c:pt>
                <c:pt idx="1">
                  <c:v>ROM 2</c:v>
                </c:pt>
                <c:pt idx="2">
                  <c:v>ROM 3</c:v>
                </c:pt>
                <c:pt idx="3">
                  <c:v>ROM 4</c:v>
                </c:pt>
                <c:pt idx="4">
                  <c:v>ROM 5</c:v>
                </c:pt>
                <c:pt idx="5">
                  <c:v>ROM 6</c:v>
                </c:pt>
                <c:pt idx="6">
                  <c:v>Average score</c:v>
                </c:pt>
              </c:strCache>
            </c:strRef>
          </c:cat>
          <c:val>
            <c:numRef>
              <c:f>Sheet1!$B$2:$B$8</c:f>
              <c:numCache>
                <c:formatCode>General</c:formatCode>
                <c:ptCount val="7"/>
                <c:pt idx="0">
                  <c:v>0</c:v>
                </c:pt>
                <c:pt idx="1">
                  <c:v>0</c:v>
                </c:pt>
                <c:pt idx="2">
                  <c:v>0</c:v>
                </c:pt>
                <c:pt idx="3">
                  <c:v>5.8</c:v>
                </c:pt>
                <c:pt idx="4">
                  <c:v>2.7</c:v>
                </c:pt>
                <c:pt idx="5">
                  <c:v>0</c:v>
                </c:pt>
                <c:pt idx="6">
                  <c:v>1.4</c:v>
                </c:pt>
              </c:numCache>
            </c:numRef>
          </c:val>
        </c:ser>
        <c:dLbls>
          <c:showVal val="1"/>
        </c:dLbls>
        <c:gapWidth val="75"/>
        <c:shape val="box"/>
        <c:axId val="131351296"/>
        <c:axId val="131353216"/>
        <c:axId val="131170752"/>
      </c:bar3DChart>
      <c:catAx>
        <c:axId val="131351296"/>
        <c:scaling>
          <c:orientation val="minMax"/>
        </c:scaling>
        <c:axPos val="b"/>
        <c:title>
          <c:tx>
            <c:rich>
              <a:bodyPr/>
              <a:lstStyle/>
              <a:p>
                <a:pPr>
                  <a:defRPr sz="1800"/>
                </a:pPr>
                <a:r>
                  <a:rPr lang="en-IN" sz="1800"/>
                  <a:t>Standards</a:t>
                </a:r>
              </a:p>
            </c:rich>
          </c:tx>
          <c:layout>
            <c:manualLayout>
              <c:xMode val="edge"/>
              <c:yMode val="edge"/>
              <c:x val="0.33148929024708368"/>
              <c:y val="0.80451166522743756"/>
            </c:manualLayout>
          </c:layout>
        </c:title>
        <c:majorTickMark val="none"/>
        <c:tickLblPos val="nextTo"/>
        <c:txPr>
          <a:bodyPr/>
          <a:lstStyle/>
          <a:p>
            <a:pPr>
              <a:defRPr sz="1100" b="1">
                <a:latin typeface="Arial Black" pitchFamily="34" charset="0"/>
              </a:defRPr>
            </a:pPr>
            <a:endParaRPr lang="en-US"/>
          </a:p>
        </c:txPr>
        <c:crossAx val="131353216"/>
        <c:crosses val="autoZero"/>
        <c:auto val="1"/>
        <c:lblAlgn val="ctr"/>
        <c:lblOffset val="100"/>
      </c:catAx>
      <c:valAx>
        <c:axId val="131353216"/>
        <c:scaling>
          <c:orientation val="minMax"/>
        </c:scaling>
        <c:axPos val="l"/>
        <c:title>
          <c:tx>
            <c:rich>
              <a:bodyPr rot="-5400000" vert="horz"/>
              <a:lstStyle/>
              <a:p>
                <a:pPr>
                  <a:defRPr sz="1600"/>
                </a:pPr>
                <a:r>
                  <a:rPr lang="en-IN" sz="1600"/>
                  <a:t>Score</a:t>
                </a:r>
              </a:p>
            </c:rich>
          </c:tx>
          <c:layout>
            <c:manualLayout>
              <c:xMode val="edge"/>
              <c:yMode val="edge"/>
              <c:x val="1.6205453054200163E-2"/>
              <c:y val="0.26567530535742345"/>
            </c:manualLayout>
          </c:layout>
        </c:title>
        <c:numFmt formatCode="General" sourceLinked="1"/>
        <c:majorTickMark val="none"/>
        <c:tickLblPos val="nextTo"/>
        <c:txPr>
          <a:bodyPr/>
          <a:lstStyle/>
          <a:p>
            <a:pPr>
              <a:defRPr sz="1200" b="1"/>
            </a:pPr>
            <a:endParaRPr lang="en-US"/>
          </a:p>
        </c:txPr>
        <c:crossAx val="131351296"/>
        <c:crosses val="autoZero"/>
        <c:crossBetween val="between"/>
      </c:valAx>
      <c:serAx>
        <c:axId val="131170752"/>
        <c:scaling>
          <c:orientation val="minMax"/>
        </c:scaling>
        <c:delete val="1"/>
        <c:axPos val="b"/>
        <c:tickLblPos val="none"/>
        <c:crossAx val="131353216"/>
        <c:crosses val="autoZero"/>
      </c:ser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a:pPr>
            <a:r>
              <a:rPr lang="en-IN"/>
              <a:t>Chapter 8-FMS</a:t>
            </a:r>
          </a:p>
        </c:rich>
      </c:tx>
      <c:layout>
        <c:manualLayout>
          <c:xMode val="edge"/>
          <c:yMode val="edge"/>
          <c:x val="0.56143066476790815"/>
          <c:y val="5.1506446573058667E-2"/>
        </c:manualLayout>
      </c:layout>
      <c:overlay val="1"/>
    </c:title>
    <c:view3D>
      <c:perspective val="30"/>
    </c:view3D>
    <c:plotArea>
      <c:layout>
        <c:manualLayout>
          <c:layoutTarget val="inner"/>
          <c:xMode val="edge"/>
          <c:yMode val="edge"/>
          <c:x val="9.3434270978214079E-2"/>
          <c:y val="2.6210848643919673E-2"/>
          <c:w val="0.87747531028960601"/>
          <c:h val="0.82617725284339716"/>
        </c:manualLayout>
      </c:layout>
      <c:bar3DChart>
        <c:barDir val="col"/>
        <c:grouping val="standard"/>
        <c:ser>
          <c:idx val="0"/>
          <c:order val="0"/>
          <c:tx>
            <c:strRef>
              <c:f>Sheet1!$B$1</c:f>
              <c:strCache>
                <c:ptCount val="1"/>
                <c:pt idx="0">
                  <c:v>Series 1</c:v>
                </c:pt>
              </c:strCache>
            </c:strRef>
          </c:tx>
          <c:dPt>
            <c:idx val="8"/>
            <c:spPr>
              <a:solidFill>
                <a:schemeClr val="accent2"/>
              </a:solidFill>
            </c:spPr>
          </c:dPt>
          <c:dLbls>
            <c:dLbl>
              <c:idx val="8"/>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200" b="1">
                      <a:solidFill>
                        <a:schemeClr val="lt1"/>
                      </a:solidFill>
                      <a:latin typeface="+mn-lt"/>
                      <a:ea typeface="+mn-ea"/>
                      <a:cs typeface="+mn-cs"/>
                    </a:defRPr>
                  </a:pPr>
                  <a:endParaRPr lang="en-US"/>
                </a:p>
              </c:txPr>
            </c:dLbl>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200" b="1">
                    <a:solidFill>
                      <a:schemeClr val="lt1"/>
                    </a:solidFill>
                    <a:latin typeface="+mn-lt"/>
                    <a:ea typeface="+mn-ea"/>
                    <a:cs typeface="+mn-cs"/>
                  </a:defRPr>
                </a:pPr>
                <a:endParaRPr lang="en-US"/>
              </a:p>
            </c:txPr>
            <c:showVal val="1"/>
          </c:dLbls>
          <c:cat>
            <c:strRef>
              <c:f>Sheet1!$A$2:$A$10</c:f>
              <c:strCache>
                <c:ptCount val="9"/>
                <c:pt idx="0">
                  <c:v>FMS 1</c:v>
                </c:pt>
                <c:pt idx="1">
                  <c:v>FMS 2</c:v>
                </c:pt>
                <c:pt idx="2">
                  <c:v>FMS 3</c:v>
                </c:pt>
                <c:pt idx="3">
                  <c:v>FMS 4</c:v>
                </c:pt>
                <c:pt idx="4">
                  <c:v>FMS 5</c:v>
                </c:pt>
                <c:pt idx="5">
                  <c:v>FMS 6</c:v>
                </c:pt>
                <c:pt idx="6">
                  <c:v>FMS 7</c:v>
                </c:pt>
                <c:pt idx="7">
                  <c:v>FMS 8</c:v>
                </c:pt>
                <c:pt idx="8">
                  <c:v>Average score</c:v>
                </c:pt>
              </c:strCache>
            </c:strRef>
          </c:cat>
          <c:val>
            <c:numRef>
              <c:f>Sheet1!$B$2:$B$10</c:f>
              <c:numCache>
                <c:formatCode>General</c:formatCode>
                <c:ptCount val="9"/>
                <c:pt idx="0">
                  <c:v>0</c:v>
                </c:pt>
                <c:pt idx="1">
                  <c:v>4</c:v>
                </c:pt>
                <c:pt idx="2">
                  <c:v>4.4000000000000004</c:v>
                </c:pt>
                <c:pt idx="3">
                  <c:v>4.2</c:v>
                </c:pt>
                <c:pt idx="4">
                  <c:v>0</c:v>
                </c:pt>
                <c:pt idx="5">
                  <c:v>2</c:v>
                </c:pt>
                <c:pt idx="6">
                  <c:v>1</c:v>
                </c:pt>
                <c:pt idx="7">
                  <c:v>0</c:v>
                </c:pt>
                <c:pt idx="8">
                  <c:v>1.9000000000000001</c:v>
                </c:pt>
              </c:numCache>
            </c:numRef>
          </c:val>
        </c:ser>
        <c:dLbls>
          <c:showVal val="1"/>
        </c:dLbls>
        <c:gapWidth val="75"/>
        <c:shape val="box"/>
        <c:axId val="131737088"/>
        <c:axId val="131739008"/>
        <c:axId val="131344576"/>
      </c:bar3DChart>
      <c:catAx>
        <c:axId val="131737088"/>
        <c:scaling>
          <c:orientation val="minMax"/>
        </c:scaling>
        <c:axPos val="b"/>
        <c:title>
          <c:tx>
            <c:rich>
              <a:bodyPr/>
              <a:lstStyle/>
              <a:p>
                <a:pPr>
                  <a:defRPr sz="1800"/>
                </a:pPr>
                <a:r>
                  <a:rPr lang="en-IN" sz="1800"/>
                  <a:t>Standards</a:t>
                </a:r>
              </a:p>
            </c:rich>
          </c:tx>
          <c:layout/>
        </c:title>
        <c:majorTickMark val="none"/>
        <c:tickLblPos val="nextTo"/>
        <c:txPr>
          <a:bodyPr/>
          <a:lstStyle/>
          <a:p>
            <a:pPr>
              <a:defRPr b="1">
                <a:latin typeface="Arial Black" pitchFamily="34" charset="0"/>
              </a:defRPr>
            </a:pPr>
            <a:endParaRPr lang="en-US"/>
          </a:p>
        </c:txPr>
        <c:crossAx val="131739008"/>
        <c:crosses val="autoZero"/>
        <c:auto val="1"/>
        <c:lblAlgn val="ctr"/>
        <c:lblOffset val="100"/>
      </c:catAx>
      <c:valAx>
        <c:axId val="131739008"/>
        <c:scaling>
          <c:orientation val="minMax"/>
        </c:scaling>
        <c:axPos val="l"/>
        <c:title>
          <c:tx>
            <c:rich>
              <a:bodyPr rot="-5400000" vert="horz"/>
              <a:lstStyle/>
              <a:p>
                <a:pPr>
                  <a:defRPr sz="1800"/>
                </a:pPr>
                <a:r>
                  <a:rPr lang="en-IN" sz="1800"/>
                  <a:t>Score</a:t>
                </a:r>
              </a:p>
            </c:rich>
          </c:tx>
          <c:layout>
            <c:manualLayout>
              <c:xMode val="edge"/>
              <c:yMode val="edge"/>
              <c:x val="1.2135974867271424E-2"/>
              <c:y val="0.30268663365596016"/>
            </c:manualLayout>
          </c:layout>
        </c:title>
        <c:numFmt formatCode="General" sourceLinked="1"/>
        <c:majorTickMark val="none"/>
        <c:tickLblPos val="nextTo"/>
        <c:txPr>
          <a:bodyPr/>
          <a:lstStyle/>
          <a:p>
            <a:pPr>
              <a:defRPr sz="1050" b="1"/>
            </a:pPr>
            <a:endParaRPr lang="en-US"/>
          </a:p>
        </c:txPr>
        <c:crossAx val="131737088"/>
        <c:crosses val="autoZero"/>
        <c:crossBetween val="between"/>
      </c:valAx>
      <c:serAx>
        <c:axId val="131344576"/>
        <c:scaling>
          <c:orientation val="minMax"/>
        </c:scaling>
        <c:delete val="1"/>
        <c:axPos val="b"/>
        <c:tickLblPos val="none"/>
        <c:crossAx val="131739008"/>
        <c:crosses val="autoZero"/>
      </c:ser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a:pPr>
            <a:r>
              <a:rPr lang="en-IN"/>
              <a:t>Chapter 9 -HRM</a:t>
            </a:r>
          </a:p>
        </c:rich>
      </c:tx>
      <c:layout/>
      <c:overlay val="1"/>
    </c:title>
    <c:view3D>
      <c:perspective val="30"/>
    </c:view3D>
    <c:plotArea>
      <c:layout>
        <c:manualLayout>
          <c:layoutTarget val="inner"/>
          <c:xMode val="edge"/>
          <c:yMode val="edge"/>
          <c:x val="8.6016615507807287E-2"/>
          <c:y val="3.5337881747090141E-2"/>
          <c:w val="0.90738022154010411"/>
          <c:h val="0.84607914219888991"/>
        </c:manualLayout>
      </c:layout>
      <c:bar3DChart>
        <c:barDir val="col"/>
        <c:grouping val="standard"/>
        <c:ser>
          <c:idx val="0"/>
          <c:order val="0"/>
          <c:tx>
            <c:strRef>
              <c:f>'Sheet1'!$B$1</c:f>
              <c:strCache>
                <c:ptCount val="1"/>
                <c:pt idx="0">
                  <c:v>Series 1</c:v>
                </c:pt>
              </c:strCache>
            </c:strRef>
          </c:tx>
          <c:dPt>
            <c:idx val="10"/>
            <c:spPr>
              <a:solidFill>
                <a:schemeClr val="accent2"/>
              </a:solidFill>
            </c:spPr>
          </c:dPt>
          <c:dLbls>
            <c:dLbl>
              <c:idx val="1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200" b="1">
                      <a:solidFill>
                        <a:schemeClr val="lt1"/>
                      </a:solidFill>
                      <a:latin typeface="+mn-lt"/>
                      <a:ea typeface="+mn-ea"/>
                      <a:cs typeface="+mn-cs"/>
                    </a:defRPr>
                  </a:pPr>
                  <a:endParaRPr lang="en-US"/>
                </a:p>
              </c:txPr>
            </c:dLbl>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200" b="1">
                    <a:solidFill>
                      <a:schemeClr val="lt1"/>
                    </a:solidFill>
                    <a:latin typeface="+mn-lt"/>
                    <a:ea typeface="+mn-ea"/>
                    <a:cs typeface="+mn-cs"/>
                  </a:defRPr>
                </a:pPr>
                <a:endParaRPr lang="en-US"/>
              </a:p>
            </c:txPr>
            <c:showVal val="1"/>
          </c:dLbls>
          <c:cat>
            <c:strRef>
              <c:f>'Sheet1'!$A$2:$A$12</c:f>
              <c:strCache>
                <c:ptCount val="11"/>
                <c:pt idx="0">
                  <c:v>HRM 1</c:v>
                </c:pt>
                <c:pt idx="1">
                  <c:v>HRM 2</c:v>
                </c:pt>
                <c:pt idx="2">
                  <c:v>HRM 3</c:v>
                </c:pt>
                <c:pt idx="3">
                  <c:v>HRM 4</c:v>
                </c:pt>
                <c:pt idx="4">
                  <c:v>HRM 5</c:v>
                </c:pt>
                <c:pt idx="5">
                  <c:v>HRM 6</c:v>
                </c:pt>
                <c:pt idx="6">
                  <c:v>HRM 7</c:v>
                </c:pt>
                <c:pt idx="7">
                  <c:v>HRM 8</c:v>
                </c:pt>
                <c:pt idx="8">
                  <c:v>HRM 9</c:v>
                </c:pt>
                <c:pt idx="9">
                  <c:v>HRM 10</c:v>
                </c:pt>
                <c:pt idx="10">
                  <c:v>Average score</c:v>
                </c:pt>
              </c:strCache>
            </c:strRef>
          </c:cat>
          <c:val>
            <c:numRef>
              <c:f>'Sheet1'!$B$2:$B$12</c:f>
              <c:numCache>
                <c:formatCode>General</c:formatCode>
                <c:ptCount val="11"/>
                <c:pt idx="0">
                  <c:v>3.7</c:v>
                </c:pt>
                <c:pt idx="1">
                  <c:v>3.7</c:v>
                </c:pt>
                <c:pt idx="2">
                  <c:v>0</c:v>
                </c:pt>
                <c:pt idx="3">
                  <c:v>0</c:v>
                </c:pt>
                <c:pt idx="4">
                  <c:v>0</c:v>
                </c:pt>
                <c:pt idx="5">
                  <c:v>1.4</c:v>
                </c:pt>
                <c:pt idx="6">
                  <c:v>2.5</c:v>
                </c:pt>
                <c:pt idx="7">
                  <c:v>5</c:v>
                </c:pt>
                <c:pt idx="8">
                  <c:v>4.0999999999999996</c:v>
                </c:pt>
                <c:pt idx="9">
                  <c:v>3.3</c:v>
                </c:pt>
                <c:pt idx="10">
                  <c:v>2.2999999999999998</c:v>
                </c:pt>
              </c:numCache>
            </c:numRef>
          </c:val>
        </c:ser>
        <c:dLbls>
          <c:showVal val="1"/>
        </c:dLbls>
        <c:gapWidth val="75"/>
        <c:shape val="box"/>
        <c:axId val="132167936"/>
        <c:axId val="131801472"/>
        <c:axId val="131359168"/>
      </c:bar3DChart>
      <c:catAx>
        <c:axId val="132167936"/>
        <c:scaling>
          <c:orientation val="minMax"/>
        </c:scaling>
        <c:axPos val="b"/>
        <c:title>
          <c:tx>
            <c:rich>
              <a:bodyPr/>
              <a:lstStyle/>
              <a:p>
                <a:pPr>
                  <a:defRPr sz="2000"/>
                </a:pPr>
                <a:r>
                  <a:rPr lang="en-IN" sz="2000"/>
                  <a:t>Standards</a:t>
                </a:r>
              </a:p>
            </c:rich>
          </c:tx>
          <c:layout>
            <c:manualLayout>
              <c:xMode val="edge"/>
              <c:yMode val="edge"/>
              <c:x val="0.32336547444281516"/>
              <c:y val="0.83209572761738382"/>
            </c:manualLayout>
          </c:layout>
        </c:title>
        <c:majorTickMark val="none"/>
        <c:tickLblPos val="nextTo"/>
        <c:txPr>
          <a:bodyPr/>
          <a:lstStyle/>
          <a:p>
            <a:pPr>
              <a:defRPr b="1">
                <a:latin typeface="Arial Black" pitchFamily="34" charset="0"/>
              </a:defRPr>
            </a:pPr>
            <a:endParaRPr lang="en-US"/>
          </a:p>
        </c:txPr>
        <c:crossAx val="131801472"/>
        <c:crosses val="autoZero"/>
        <c:auto val="1"/>
        <c:lblAlgn val="ctr"/>
        <c:lblOffset val="100"/>
      </c:catAx>
      <c:valAx>
        <c:axId val="131801472"/>
        <c:scaling>
          <c:orientation val="minMax"/>
        </c:scaling>
        <c:axPos val="l"/>
        <c:title>
          <c:tx>
            <c:rich>
              <a:bodyPr rot="-5400000" vert="horz"/>
              <a:lstStyle/>
              <a:p>
                <a:pPr>
                  <a:defRPr sz="1600"/>
                </a:pPr>
                <a:r>
                  <a:rPr lang="en-IN" sz="1600"/>
                  <a:t> Score</a:t>
                </a:r>
              </a:p>
            </c:rich>
          </c:tx>
          <c:layout>
            <c:manualLayout>
              <c:xMode val="edge"/>
              <c:yMode val="edge"/>
              <c:x val="5.1562007697109004E-4"/>
              <c:y val="0.32369491660503508"/>
            </c:manualLayout>
          </c:layout>
        </c:title>
        <c:numFmt formatCode="General" sourceLinked="1"/>
        <c:majorTickMark val="none"/>
        <c:tickLblPos val="nextTo"/>
        <c:txPr>
          <a:bodyPr/>
          <a:lstStyle/>
          <a:p>
            <a:pPr>
              <a:defRPr b="1"/>
            </a:pPr>
            <a:endParaRPr lang="en-US"/>
          </a:p>
        </c:txPr>
        <c:crossAx val="132167936"/>
        <c:crosses val="autoZero"/>
        <c:crossBetween val="between"/>
      </c:valAx>
      <c:serAx>
        <c:axId val="131359168"/>
        <c:scaling>
          <c:orientation val="minMax"/>
        </c:scaling>
        <c:delete val="1"/>
        <c:axPos val="b"/>
        <c:tickLblPos val="none"/>
        <c:crossAx val="131801472"/>
        <c:crosses val="autoZero"/>
      </c:ser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9B3E0E-2682-46C8-AAD6-FD8EF917506D}" type="datetimeFigureOut">
              <a:rPr lang="en-IN" smtClean="0"/>
              <a:pPr/>
              <a:t>04-05-2014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224AE5-EF79-4D7B-898B-5F2E0A5180A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C224AE5-EF79-4D7B-898B-5F2E0A5180AA}" type="slidenum">
              <a:rPr lang="en-IN" smtClean="0"/>
              <a:pPr/>
              <a:t>12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5/4/2014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5/4/2014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5/4/2014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5/4/2014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5/4/2014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5/4/2014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5/4/2014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5/4/2014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5/4/2014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5/4/2014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0"/>
            <a:ext cx="5410200" cy="2819400"/>
          </a:xfrm>
        </p:spPr>
        <p:txBody>
          <a:bodyPr>
            <a:normAutofit fontScale="90000"/>
          </a:bodyPr>
          <a:lstStyle/>
          <a:p>
            <a:pPr lvl="0" algn="ctr">
              <a:spcBef>
                <a:spcPts val="0"/>
              </a:spcBef>
            </a:pPr>
            <a:r>
              <a:rPr lang="en-IN" cap="none" dirty="0" smtClean="0">
                <a:solidFill>
                  <a:prstClr val="black"/>
                </a:solidFill>
                <a:latin typeface="Times New Roman" pitchFamily="18" charset="0"/>
                <a:cs typeface="Times New Roman" pitchFamily="18" charset="0"/>
              </a:rPr>
              <a:t> </a:t>
            </a:r>
            <a:r>
              <a:rPr lang="en-IN" sz="2800" cap="none" dirty="0" smtClean="0">
                <a:solidFill>
                  <a:prstClr val="black"/>
                </a:solidFill>
                <a:latin typeface="Times New Roman" pitchFamily="18" charset="0"/>
                <a:cs typeface="Times New Roman" pitchFamily="18" charset="0"/>
              </a:rPr>
              <a:t>DISSERTATION</a:t>
            </a:r>
            <a:br>
              <a:rPr lang="en-IN" sz="2800" cap="none" dirty="0" smtClean="0">
                <a:solidFill>
                  <a:prstClr val="black"/>
                </a:solidFill>
                <a:latin typeface="Times New Roman" pitchFamily="18" charset="0"/>
                <a:cs typeface="Times New Roman" pitchFamily="18" charset="0"/>
              </a:rPr>
            </a:br>
            <a:r>
              <a:rPr lang="en-IN" sz="2800" cap="none" dirty="0" smtClean="0">
                <a:solidFill>
                  <a:prstClr val="black"/>
                </a:solidFill>
                <a:latin typeface="Times New Roman" pitchFamily="18" charset="0"/>
                <a:cs typeface="Times New Roman" pitchFamily="18" charset="0"/>
              </a:rPr>
              <a:t/>
            </a:r>
            <a:br>
              <a:rPr lang="en-IN" sz="2800" cap="none" dirty="0" smtClean="0">
                <a:solidFill>
                  <a:prstClr val="black"/>
                </a:solidFill>
                <a:latin typeface="Times New Roman" pitchFamily="18" charset="0"/>
                <a:cs typeface="Times New Roman" pitchFamily="18" charset="0"/>
              </a:rPr>
            </a:br>
            <a:r>
              <a:rPr lang="en-IN" sz="2800" cap="none" dirty="0" smtClean="0">
                <a:solidFill>
                  <a:prstClr val="black"/>
                </a:solidFill>
                <a:latin typeface="Times New Roman" pitchFamily="18" charset="0"/>
                <a:cs typeface="Times New Roman" pitchFamily="18" charset="0"/>
              </a:rPr>
              <a:t>AT</a:t>
            </a:r>
            <a:br>
              <a:rPr lang="en-IN" sz="2800" cap="none" dirty="0" smtClean="0">
                <a:solidFill>
                  <a:prstClr val="black"/>
                </a:solidFill>
                <a:latin typeface="Times New Roman" pitchFamily="18" charset="0"/>
                <a:cs typeface="Times New Roman" pitchFamily="18" charset="0"/>
              </a:rPr>
            </a:br>
            <a:r>
              <a:rPr lang="en-IN" sz="2800" cap="none" dirty="0" smtClean="0">
                <a:solidFill>
                  <a:prstClr val="black"/>
                </a:solidFill>
                <a:latin typeface="Times New Roman" pitchFamily="18" charset="0"/>
                <a:cs typeface="Times New Roman" pitchFamily="18" charset="0"/>
              </a:rPr>
              <a:t/>
            </a:r>
            <a:br>
              <a:rPr lang="en-IN" sz="2800" cap="none" dirty="0" smtClean="0">
                <a:solidFill>
                  <a:prstClr val="black"/>
                </a:solidFill>
                <a:latin typeface="Times New Roman" pitchFamily="18" charset="0"/>
                <a:cs typeface="Times New Roman" pitchFamily="18" charset="0"/>
              </a:rPr>
            </a:br>
            <a:r>
              <a:rPr lang="en-IN" sz="2800" cap="none" dirty="0" smtClean="0">
                <a:solidFill>
                  <a:prstClr val="black"/>
                </a:solidFill>
                <a:latin typeface="Times New Roman" pitchFamily="18" charset="0"/>
                <a:cs typeface="Times New Roman" pitchFamily="18" charset="0"/>
              </a:rPr>
              <a:t>OCTAVO SOLUTIONS PVT LTD,</a:t>
            </a:r>
            <a:br>
              <a:rPr lang="en-IN" sz="2800" cap="none" dirty="0" smtClean="0">
                <a:solidFill>
                  <a:prstClr val="black"/>
                </a:solidFill>
                <a:latin typeface="Times New Roman" pitchFamily="18" charset="0"/>
                <a:cs typeface="Times New Roman" pitchFamily="18" charset="0"/>
              </a:rPr>
            </a:br>
            <a:r>
              <a:rPr lang="en-IN" sz="2800" cap="none" dirty="0" smtClean="0">
                <a:solidFill>
                  <a:prstClr val="black"/>
                </a:solidFill>
                <a:latin typeface="Times New Roman" pitchFamily="18" charset="0"/>
                <a:cs typeface="Times New Roman" pitchFamily="18" charset="0"/>
              </a:rPr>
              <a:t/>
            </a:r>
            <a:br>
              <a:rPr lang="en-IN" sz="2800" cap="none" dirty="0" smtClean="0">
                <a:solidFill>
                  <a:prstClr val="black"/>
                </a:solidFill>
                <a:latin typeface="Times New Roman" pitchFamily="18" charset="0"/>
                <a:cs typeface="Times New Roman" pitchFamily="18" charset="0"/>
              </a:rPr>
            </a:br>
            <a:r>
              <a:rPr lang="en-IN" sz="2800" cap="none" dirty="0" smtClean="0">
                <a:solidFill>
                  <a:prstClr val="black"/>
                </a:solidFill>
                <a:latin typeface="Times New Roman" pitchFamily="18" charset="0"/>
                <a:cs typeface="Times New Roman" pitchFamily="18" charset="0"/>
              </a:rPr>
              <a:t>  NEW DELHI.</a:t>
            </a:r>
            <a:endParaRPr lang="en-IN" dirty="0"/>
          </a:p>
        </p:txBody>
      </p:sp>
      <p:sp>
        <p:nvSpPr>
          <p:cNvPr id="3" name="Subtitle 2"/>
          <p:cNvSpPr>
            <a:spLocks noGrp="1"/>
          </p:cNvSpPr>
          <p:nvPr>
            <p:ph type="subTitle" idx="1"/>
          </p:nvPr>
        </p:nvSpPr>
        <p:spPr>
          <a:xfrm>
            <a:off x="381000" y="3352800"/>
            <a:ext cx="8763000" cy="1828800"/>
          </a:xfrm>
        </p:spPr>
        <p:txBody>
          <a:bodyPr>
            <a:normAutofit/>
          </a:bodyPr>
          <a:lstStyle/>
          <a:p>
            <a:r>
              <a:rPr lang="en-US" b="1" dirty="0" smtClean="0">
                <a:solidFill>
                  <a:schemeClr val="tx2"/>
                </a:solidFill>
                <a:latin typeface="Times New Roman" pitchFamily="18" charset="0"/>
                <a:cs typeface="Times New Roman" pitchFamily="18" charset="0"/>
              </a:rPr>
              <a:t>      “A Study on Gap Analysis of District Women  Hospital,</a:t>
            </a:r>
          </a:p>
          <a:p>
            <a:r>
              <a:rPr lang="en-US" b="1" dirty="0" smtClean="0">
                <a:solidFill>
                  <a:schemeClr val="tx2"/>
                </a:solidFill>
                <a:latin typeface="Times New Roman" pitchFamily="18" charset="0"/>
                <a:cs typeface="Times New Roman" pitchFamily="18" charset="0"/>
              </a:rPr>
              <a:t>                    Rampur (U.P) as per NABH Standards”</a:t>
            </a:r>
            <a:endParaRPr lang="en-IN" sz="3600" b="1" dirty="0" smtClean="0">
              <a:solidFill>
                <a:schemeClr val="tx2"/>
              </a:solidFill>
              <a:latin typeface="Times New Roman" pitchFamily="18" charset="0"/>
              <a:cs typeface="Times New Roman" pitchFamily="18" charset="0"/>
            </a:endParaRPr>
          </a:p>
          <a:p>
            <a:endParaRPr lang="en-IN" dirty="0"/>
          </a:p>
        </p:txBody>
      </p:sp>
      <p:pic>
        <p:nvPicPr>
          <p:cNvPr id="4" name="Picture 7"/>
          <p:cNvPicPr>
            <a:picLocks noChangeAspect="1" noChangeArrowheads="1"/>
          </p:cNvPicPr>
          <p:nvPr/>
        </p:nvPicPr>
        <p:blipFill>
          <a:blip r:embed="rId2" cstate="print"/>
          <a:srcRect/>
          <a:stretch>
            <a:fillRect/>
          </a:stretch>
        </p:blipFill>
        <p:spPr bwMode="auto">
          <a:xfrm>
            <a:off x="251520" y="260648"/>
            <a:ext cx="3406080" cy="22539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0" y="5410200"/>
            <a:ext cx="2667000" cy="1446550"/>
          </a:xfrm>
          <a:prstGeom prst="rect">
            <a:avLst/>
          </a:prstGeom>
          <a:noFill/>
        </p:spPr>
        <p:txBody>
          <a:bodyPr wrap="square" rtlCol="0">
            <a:spAutoFit/>
          </a:bodyPr>
          <a:lstStyle/>
          <a:p>
            <a:r>
              <a:rPr lang="en-IN" sz="1600" b="1" dirty="0" smtClean="0">
                <a:solidFill>
                  <a:schemeClr val="tx2"/>
                </a:solidFill>
                <a:latin typeface="Times New Roman" pitchFamily="18" charset="0"/>
                <a:cs typeface="Times New Roman" pitchFamily="18" charset="0"/>
              </a:rPr>
              <a:t>PROJECT GUIDE  </a:t>
            </a:r>
          </a:p>
          <a:p>
            <a:r>
              <a:rPr lang="en-IN" dirty="0" smtClean="0">
                <a:latin typeface="Arabic Typesetting" pitchFamily="66" charset="-78"/>
                <a:cs typeface="Arabic Typesetting" pitchFamily="66" charset="-78"/>
              </a:rPr>
              <a:t>Dr. A.K KHOKHAR</a:t>
            </a:r>
          </a:p>
          <a:p>
            <a:r>
              <a:rPr lang="en-IN" dirty="0" smtClean="0">
                <a:latin typeface="Arabic Typesetting" pitchFamily="66" charset="-78"/>
                <a:cs typeface="Arabic Typesetting" pitchFamily="66" charset="-78"/>
              </a:rPr>
              <a:t>PROFESSOR</a:t>
            </a:r>
          </a:p>
          <a:p>
            <a:r>
              <a:rPr lang="en-IN" dirty="0" smtClean="0">
                <a:latin typeface="Arabic Typesetting" pitchFamily="66" charset="-78"/>
                <a:cs typeface="Arabic Typesetting" pitchFamily="66" charset="-78"/>
              </a:rPr>
              <a:t>IIHMR NEW DELHI</a:t>
            </a:r>
          </a:p>
          <a:p>
            <a:endParaRPr lang="en-IN" sz="1600" dirty="0"/>
          </a:p>
        </p:txBody>
      </p:sp>
      <p:sp>
        <p:nvSpPr>
          <p:cNvPr id="8" name="TextBox 7"/>
          <p:cNvSpPr txBox="1"/>
          <p:nvPr/>
        </p:nvSpPr>
        <p:spPr>
          <a:xfrm>
            <a:off x="1752600" y="5410200"/>
            <a:ext cx="3352800" cy="1446550"/>
          </a:xfrm>
          <a:prstGeom prst="rect">
            <a:avLst/>
          </a:prstGeom>
          <a:noFill/>
        </p:spPr>
        <p:txBody>
          <a:bodyPr wrap="square" rtlCol="0">
            <a:spAutoFit/>
          </a:bodyPr>
          <a:lstStyle/>
          <a:p>
            <a:r>
              <a:rPr lang="en-IN" sz="1600" b="1" dirty="0" smtClean="0">
                <a:solidFill>
                  <a:schemeClr val="tx2"/>
                </a:solidFill>
                <a:latin typeface="Times New Roman" pitchFamily="18" charset="0"/>
                <a:cs typeface="Times New Roman" pitchFamily="18" charset="0"/>
              </a:rPr>
              <a:t>ORGANIZATION SUPERVISOR</a:t>
            </a:r>
          </a:p>
          <a:p>
            <a:r>
              <a:rPr lang="en-US" b="1" dirty="0" smtClean="0">
                <a:solidFill>
                  <a:schemeClr val="tx2"/>
                </a:solidFill>
                <a:latin typeface="Times New Roman" pitchFamily="18" charset="0"/>
                <a:cs typeface="Times New Roman" pitchFamily="18" charset="0"/>
              </a:rPr>
              <a:t> </a:t>
            </a:r>
            <a:r>
              <a:rPr lang="en-US" dirty="0" smtClean="0">
                <a:latin typeface="Arabic Typesetting" pitchFamily="66" charset="-78"/>
                <a:cs typeface="Arabic Typesetting" pitchFamily="66" charset="-78"/>
              </a:rPr>
              <a:t>DR. BIDHAN DAS                </a:t>
            </a:r>
            <a:endParaRPr lang="en-IN" dirty="0" smtClean="0">
              <a:latin typeface="Arabic Typesetting" pitchFamily="66" charset="-78"/>
              <a:cs typeface="Arabic Typesetting" pitchFamily="66" charset="-78"/>
            </a:endParaRPr>
          </a:p>
          <a:p>
            <a:r>
              <a:rPr lang="en-US" dirty="0" smtClean="0">
                <a:latin typeface="Arabic Typesetting" pitchFamily="66" charset="-78"/>
                <a:cs typeface="Arabic Typesetting" pitchFamily="66" charset="-78"/>
              </a:rPr>
              <a:t> MANAGING DIRECTOR,</a:t>
            </a:r>
            <a:endParaRPr lang="en-IN" dirty="0" smtClean="0">
              <a:latin typeface="Arabic Typesetting" pitchFamily="66" charset="-78"/>
              <a:cs typeface="Arabic Typesetting" pitchFamily="66" charset="-78"/>
            </a:endParaRPr>
          </a:p>
          <a:p>
            <a:r>
              <a:rPr lang="en-US" dirty="0" smtClean="0">
                <a:latin typeface="Arabic Typesetting" pitchFamily="66" charset="-78"/>
                <a:cs typeface="Arabic Typesetting" pitchFamily="66" charset="-78"/>
              </a:rPr>
              <a:t> OCTAVO SOLUTIONS PVT LTD.NEW DELHI</a:t>
            </a:r>
            <a:endParaRPr lang="en-IN" dirty="0" smtClean="0">
              <a:latin typeface="Arabic Typesetting" pitchFamily="66" charset="-78"/>
              <a:cs typeface="Arabic Typesetting" pitchFamily="66" charset="-78"/>
            </a:endParaRPr>
          </a:p>
        </p:txBody>
      </p:sp>
      <p:sp>
        <p:nvSpPr>
          <p:cNvPr id="9" name="TextBox 8"/>
          <p:cNvSpPr txBox="1"/>
          <p:nvPr/>
        </p:nvSpPr>
        <p:spPr>
          <a:xfrm>
            <a:off x="7467600" y="5410200"/>
            <a:ext cx="1676400" cy="1415772"/>
          </a:xfrm>
          <a:prstGeom prst="rect">
            <a:avLst/>
          </a:prstGeom>
          <a:noFill/>
        </p:spPr>
        <p:txBody>
          <a:bodyPr wrap="square" rtlCol="0">
            <a:spAutoFit/>
          </a:bodyPr>
          <a:lstStyle/>
          <a:p>
            <a:r>
              <a:rPr lang="en-IN" sz="1600" b="1" dirty="0" smtClean="0">
                <a:solidFill>
                  <a:schemeClr val="tx2"/>
                </a:solidFill>
                <a:latin typeface="Times New Roman" pitchFamily="18" charset="0"/>
                <a:cs typeface="Times New Roman" pitchFamily="18" charset="0"/>
              </a:rPr>
              <a:t>SUBMITTED BY-</a:t>
            </a:r>
          </a:p>
          <a:p>
            <a:r>
              <a:rPr lang="en-IN" dirty="0" smtClean="0">
                <a:latin typeface="Arabic Typesetting" pitchFamily="66" charset="-78"/>
                <a:cs typeface="Arabic Typesetting" pitchFamily="66" charset="-78"/>
              </a:rPr>
              <a:t>GURDEEP BIRLA</a:t>
            </a:r>
          </a:p>
          <a:p>
            <a:r>
              <a:rPr lang="en-IN" dirty="0" smtClean="0">
                <a:latin typeface="Arabic Typesetting" pitchFamily="66" charset="-78"/>
                <a:cs typeface="Arabic Typesetting" pitchFamily="66" charset="-78"/>
              </a:rPr>
              <a:t>BATCH E</a:t>
            </a:r>
          </a:p>
          <a:p>
            <a:r>
              <a:rPr lang="en-IN" dirty="0" smtClean="0">
                <a:latin typeface="Arabic Typesetting" pitchFamily="66" charset="-78"/>
                <a:cs typeface="Arabic Typesetting" pitchFamily="66" charset="-78"/>
              </a:rPr>
              <a:t>IIHMR NEW DELHI</a:t>
            </a:r>
          </a:p>
        </p:txBody>
      </p:sp>
      <p:sp>
        <p:nvSpPr>
          <p:cNvPr id="11" name="TextBox 10"/>
          <p:cNvSpPr txBox="1"/>
          <p:nvPr/>
        </p:nvSpPr>
        <p:spPr>
          <a:xfrm>
            <a:off x="4953000" y="5410200"/>
            <a:ext cx="2590800" cy="1200329"/>
          </a:xfrm>
          <a:prstGeom prst="rect">
            <a:avLst/>
          </a:prstGeom>
          <a:noFill/>
        </p:spPr>
        <p:txBody>
          <a:bodyPr wrap="square" rtlCol="0">
            <a:spAutoFit/>
          </a:bodyPr>
          <a:lstStyle/>
          <a:p>
            <a:r>
              <a:rPr lang="en-IN" sz="1600" b="1" dirty="0" smtClean="0">
                <a:solidFill>
                  <a:schemeClr val="tx2"/>
                </a:solidFill>
                <a:latin typeface="Times New Roman" pitchFamily="18" charset="0"/>
                <a:cs typeface="Times New Roman" pitchFamily="18" charset="0"/>
              </a:rPr>
              <a:t>ORGANIZATION GUDIE</a:t>
            </a:r>
          </a:p>
          <a:p>
            <a:r>
              <a:rPr lang="en-IN" dirty="0" smtClean="0">
                <a:latin typeface="Arabic Typesetting" pitchFamily="66" charset="-78"/>
                <a:cs typeface="Arabic Typesetting" pitchFamily="66" charset="-78"/>
              </a:rPr>
              <a:t>DR KRITI  YADAV</a:t>
            </a:r>
          </a:p>
          <a:p>
            <a:r>
              <a:rPr lang="en-IN" dirty="0" smtClean="0">
                <a:latin typeface="Arabic Typesetting" pitchFamily="66" charset="-78"/>
                <a:cs typeface="Arabic Typesetting" pitchFamily="66" charset="-78"/>
              </a:rPr>
              <a:t>ASSISTANT CONSULTANT OCTAVO SOLUTIONS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066800"/>
          </a:xfrm>
        </p:spPr>
        <p:txBody>
          <a:bodyPr>
            <a:normAutofit/>
          </a:bodyPr>
          <a:lstStyle/>
          <a:p>
            <a:r>
              <a:rPr lang="en-IN" b="1" dirty="0" smtClean="0"/>
              <a:t>Ambulance</a:t>
            </a:r>
            <a:endParaRPr lang="en-IN" dirty="0"/>
          </a:p>
        </p:txBody>
      </p:sp>
      <p:graphicFrame>
        <p:nvGraphicFramePr>
          <p:cNvPr id="4" name="Table 3"/>
          <p:cNvGraphicFramePr>
            <a:graphicFrameLocks noGrp="1"/>
          </p:cNvGraphicFramePr>
          <p:nvPr/>
        </p:nvGraphicFramePr>
        <p:xfrm>
          <a:off x="76199" y="1066800"/>
          <a:ext cx="9067799" cy="5791200"/>
        </p:xfrm>
        <a:graphic>
          <a:graphicData uri="http://schemas.openxmlformats.org/drawingml/2006/table">
            <a:tbl>
              <a:tblPr/>
              <a:tblGrid>
                <a:gridCol w="3120177"/>
                <a:gridCol w="2973811"/>
                <a:gridCol w="2973811"/>
              </a:tblGrid>
              <a:tr h="2905856">
                <a:tc>
                  <a:txBody>
                    <a:bodyPr/>
                    <a:lstStyle/>
                    <a:p>
                      <a:pPr>
                        <a:lnSpc>
                          <a:spcPct val="115000"/>
                        </a:lnSpc>
                        <a:spcAft>
                          <a:spcPts val="0"/>
                        </a:spcAft>
                      </a:pPr>
                      <a:endParaRPr lang="en-IN" sz="1000" dirty="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00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000" dirty="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730">
                <a:tc>
                  <a:txBody>
                    <a:bodyPr/>
                    <a:lstStyle/>
                    <a:p>
                      <a:pPr>
                        <a:lnSpc>
                          <a:spcPct val="115000"/>
                        </a:lnSpc>
                        <a:spcAft>
                          <a:spcPts val="0"/>
                        </a:spcAft>
                        <a:buFontTx/>
                        <a:buNone/>
                      </a:pPr>
                      <a:r>
                        <a:rPr kumimoji="0" lang="en-IN" sz="1400" b="1" kern="1200" dirty="0" smtClean="0">
                          <a:solidFill>
                            <a:schemeClr val="tx1"/>
                          </a:solidFill>
                          <a:latin typeface="Calibri" pitchFamily="34" charset="0"/>
                          <a:ea typeface="+mn-ea"/>
                          <a:cs typeface="+mn-cs"/>
                        </a:rPr>
                        <a:t> Ambulance </a:t>
                      </a:r>
                      <a:r>
                        <a:rPr kumimoji="0" lang="en-IN" sz="1400" b="1" kern="1200" dirty="0">
                          <a:solidFill>
                            <a:schemeClr val="tx1"/>
                          </a:solidFill>
                          <a:latin typeface="Calibri" pitchFamily="34" charset="0"/>
                          <a:ea typeface="+mn-ea"/>
                          <a:cs typeface="+mn-cs"/>
                        </a:rPr>
                        <a:t>in poor condition</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1000"/>
                        </a:spcAft>
                        <a:buFontTx/>
                        <a:buNone/>
                        <a:tabLst>
                          <a:tab pos="400050" algn="l"/>
                        </a:tabLst>
                      </a:pPr>
                      <a:r>
                        <a:rPr kumimoji="0" lang="en-US" sz="1400" b="1" kern="1200" dirty="0" smtClean="0">
                          <a:solidFill>
                            <a:schemeClr val="tx1"/>
                          </a:solidFill>
                          <a:latin typeface="Calibri" pitchFamily="34" charset="0"/>
                          <a:ea typeface="+mn-ea"/>
                          <a:cs typeface="+mn-cs"/>
                        </a:rPr>
                        <a:t>Required medicines are not available in the ambulance.</a:t>
                      </a:r>
                      <a:endParaRPr kumimoji="0" lang="en-IN" sz="1400" b="1" kern="1200" dirty="0" smtClean="0">
                        <a:solidFill>
                          <a:schemeClr val="tx1"/>
                        </a:solidFill>
                        <a:latin typeface="Calibri" pitchFamily="34" charset="0"/>
                        <a:ea typeface="+mn-ea"/>
                        <a:cs typeface="+mn-cs"/>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Tx/>
                        <a:buNone/>
                      </a:pPr>
                      <a:r>
                        <a:rPr kumimoji="0" lang="en-IN" sz="1400" b="1" kern="1200" dirty="0" smtClean="0">
                          <a:solidFill>
                            <a:schemeClr val="tx1"/>
                          </a:solidFill>
                          <a:latin typeface="Calibri" pitchFamily="34" charset="0"/>
                          <a:ea typeface="+mn-ea"/>
                          <a:cs typeface="+mn-cs"/>
                        </a:rPr>
                        <a:t> </a:t>
                      </a:r>
                      <a:r>
                        <a:rPr kumimoji="0" lang="en-IN" sz="1400" b="1" kern="1200" dirty="0">
                          <a:solidFill>
                            <a:schemeClr val="tx1"/>
                          </a:solidFill>
                          <a:latin typeface="Calibri" pitchFamily="34" charset="0"/>
                          <a:ea typeface="+mn-ea"/>
                          <a:cs typeface="+mn-cs"/>
                        </a:rPr>
                        <a:t>Ambulance without any </a:t>
                      </a:r>
                      <a:r>
                        <a:rPr kumimoji="0" lang="en-IN" sz="1400" b="1" kern="1200" dirty="0" smtClean="0">
                          <a:solidFill>
                            <a:schemeClr val="tx1"/>
                          </a:solidFill>
                          <a:latin typeface="Calibri" pitchFamily="34" charset="0"/>
                          <a:ea typeface="+mn-ea"/>
                          <a:cs typeface="+mn-cs"/>
                        </a:rPr>
                        <a:t>  </a:t>
                      </a:r>
                      <a:r>
                        <a:rPr kumimoji="0" lang="en-IN" sz="1400" b="1" kern="1200" baseline="0" dirty="0" smtClean="0">
                          <a:solidFill>
                            <a:schemeClr val="tx1"/>
                          </a:solidFill>
                          <a:latin typeface="Calibri" pitchFamily="34" charset="0"/>
                          <a:ea typeface="+mn-ea"/>
                          <a:cs typeface="+mn-cs"/>
                        </a:rPr>
                        <a:t>  </a:t>
                      </a:r>
                      <a:r>
                        <a:rPr kumimoji="0" lang="en-IN" sz="1400" b="1" kern="1200" dirty="0" smtClean="0">
                          <a:solidFill>
                            <a:schemeClr val="tx1"/>
                          </a:solidFill>
                          <a:latin typeface="Calibri" pitchFamily="34" charset="0"/>
                          <a:ea typeface="+mn-ea"/>
                          <a:cs typeface="+mn-cs"/>
                        </a:rPr>
                        <a:t>emergency </a:t>
                      </a:r>
                      <a:r>
                        <a:rPr kumimoji="0" lang="en-IN" sz="1400" b="1" kern="1200" dirty="0">
                          <a:solidFill>
                            <a:schemeClr val="tx1"/>
                          </a:solidFill>
                          <a:latin typeface="Calibri" pitchFamily="34" charset="0"/>
                          <a:ea typeface="+mn-ea"/>
                          <a:cs typeface="+mn-cs"/>
                        </a:rPr>
                        <a:t>equipment</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614">
                <a:tc>
                  <a:txBody>
                    <a:bodyPr/>
                    <a:lstStyle/>
                    <a:p>
                      <a:pPr>
                        <a:lnSpc>
                          <a:spcPct val="115000"/>
                        </a:lnSpc>
                        <a:spcAft>
                          <a:spcPts val="0"/>
                        </a:spcAft>
                        <a:buFont typeface="Wingdings" pitchFamily="2" charset="2"/>
                        <a:buChar char="q"/>
                      </a:pPr>
                      <a:r>
                        <a:rPr kumimoji="0" lang="en-US" sz="1600" b="1" kern="1200" dirty="0" smtClean="0">
                          <a:solidFill>
                            <a:schemeClr val="tx1"/>
                          </a:solidFill>
                          <a:latin typeface="Calibri" pitchFamily="34" charset="0"/>
                          <a:ea typeface="+mn-ea"/>
                          <a:cs typeface="+mn-cs"/>
                        </a:rPr>
                        <a:t> There is no adequate</a:t>
                      </a:r>
                      <a:r>
                        <a:rPr kumimoji="0" lang="en-US" sz="1600" b="1" kern="1200" baseline="0" dirty="0" smtClean="0">
                          <a:solidFill>
                            <a:schemeClr val="tx1"/>
                          </a:solidFill>
                          <a:latin typeface="Calibri" pitchFamily="34" charset="0"/>
                          <a:ea typeface="+mn-ea"/>
                          <a:cs typeface="+mn-cs"/>
                        </a:rPr>
                        <a:t> </a:t>
                      </a:r>
                      <a:r>
                        <a:rPr kumimoji="0" lang="en-US" sz="1600" b="1" kern="1200" dirty="0" smtClean="0">
                          <a:solidFill>
                            <a:schemeClr val="tx1"/>
                          </a:solidFill>
                          <a:latin typeface="Calibri" pitchFamily="34" charset="0"/>
                          <a:ea typeface="+mn-ea"/>
                          <a:cs typeface="+mn-cs"/>
                        </a:rPr>
                        <a:t>communication system exists in ambulance.</a:t>
                      </a:r>
                    </a:p>
                    <a:p>
                      <a:pPr>
                        <a:lnSpc>
                          <a:spcPct val="115000"/>
                        </a:lnSpc>
                        <a:spcAft>
                          <a:spcPts val="0"/>
                        </a:spcAft>
                        <a:buFont typeface="Wingdings" pitchFamily="2" charset="2"/>
                        <a:buChar char="q"/>
                      </a:pPr>
                      <a:endParaRPr kumimoji="0" lang="en-US" sz="1600" b="1" kern="1200" dirty="0" smtClean="0">
                        <a:solidFill>
                          <a:schemeClr val="tx1"/>
                        </a:solidFill>
                        <a:latin typeface="Calibri" pitchFamily="34" charset="0"/>
                        <a:ea typeface="+mn-ea"/>
                        <a:cs typeface="+mn-cs"/>
                      </a:endParaRPr>
                    </a:p>
                    <a:p>
                      <a:pPr>
                        <a:lnSpc>
                          <a:spcPct val="115000"/>
                        </a:lnSpc>
                        <a:spcAft>
                          <a:spcPts val="0"/>
                        </a:spcAft>
                        <a:buFont typeface="Wingdings" pitchFamily="2" charset="2"/>
                        <a:buChar char="q"/>
                      </a:pPr>
                      <a:r>
                        <a:rPr kumimoji="0" lang="en-US" sz="1600" b="1" kern="1200" dirty="0" smtClean="0">
                          <a:solidFill>
                            <a:schemeClr val="tx1"/>
                          </a:solidFill>
                          <a:latin typeface="Calibri" pitchFamily="34" charset="0"/>
                          <a:ea typeface="+mn-ea"/>
                          <a:cs typeface="+mn-cs"/>
                        </a:rPr>
                        <a:t> Infection control practices are not followed</a:t>
                      </a:r>
                      <a:r>
                        <a:rPr kumimoji="0" lang="en-US" sz="1800" kern="1200" dirty="0" smtClean="0">
                          <a:solidFill>
                            <a:schemeClr val="tx1"/>
                          </a:solidFill>
                          <a:latin typeface="+mn-lt"/>
                          <a:ea typeface="+mn-ea"/>
                          <a:cs typeface="+mn-cs"/>
                        </a:rPr>
                        <a:t>.</a:t>
                      </a:r>
                      <a:endParaRPr kumimoji="0" lang="en-US" sz="1600" b="1" kern="1200" dirty="0" smtClean="0">
                        <a:solidFill>
                          <a:schemeClr val="tx1"/>
                        </a:solidFill>
                        <a:latin typeface="Calibri" pitchFamily="34" charset="0"/>
                        <a:ea typeface="+mn-ea"/>
                        <a:cs typeface="+mn-cs"/>
                      </a:endParaRPr>
                    </a:p>
                    <a:p>
                      <a:pPr>
                        <a:lnSpc>
                          <a:spcPct val="115000"/>
                        </a:lnSpc>
                        <a:spcAft>
                          <a:spcPts val="0"/>
                        </a:spcAft>
                        <a:buFont typeface="Wingdings" pitchFamily="2" charset="2"/>
                        <a:buNone/>
                      </a:pPr>
                      <a:endParaRPr lang="en-IN" sz="1400" b="1" dirty="0">
                        <a:latin typeface="Calibri" pitchFamily="34" charset="0"/>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buFont typeface="Wingdings" pitchFamily="2" charset="2"/>
                        <a:buChar char="q"/>
                      </a:pPr>
                      <a:r>
                        <a:rPr kumimoji="0" lang="en-US" sz="1600" b="1" kern="1200" dirty="0" smtClean="0">
                          <a:solidFill>
                            <a:schemeClr val="tx1"/>
                          </a:solidFill>
                          <a:latin typeface="Calibri" pitchFamily="34" charset="0"/>
                          <a:ea typeface="+mn-ea"/>
                          <a:cs typeface="+mn-cs"/>
                        </a:rPr>
                        <a:t>  Calibration of Equipments is not done.</a:t>
                      </a:r>
                    </a:p>
                    <a:p>
                      <a:pPr algn="l">
                        <a:lnSpc>
                          <a:spcPct val="115000"/>
                        </a:lnSpc>
                        <a:spcAft>
                          <a:spcPts val="0"/>
                        </a:spcAft>
                        <a:buFont typeface="Wingdings" pitchFamily="2" charset="2"/>
                        <a:buChar char="q"/>
                      </a:pPr>
                      <a:r>
                        <a:rPr kumimoji="0" lang="en-US" sz="1800" kern="1200" dirty="0" smtClean="0">
                          <a:solidFill>
                            <a:schemeClr val="tx1"/>
                          </a:solidFill>
                          <a:latin typeface="+mn-lt"/>
                          <a:ea typeface="+mn-ea"/>
                          <a:cs typeface="+mn-cs"/>
                        </a:rPr>
                        <a:t> </a:t>
                      </a:r>
                      <a:r>
                        <a:rPr kumimoji="0" lang="en-US" sz="1600" b="1" kern="1200" dirty="0" smtClean="0">
                          <a:solidFill>
                            <a:schemeClr val="tx1"/>
                          </a:solidFill>
                          <a:latin typeface="Calibri" pitchFamily="34" charset="0"/>
                          <a:ea typeface="+mn-ea"/>
                          <a:cs typeface="+mn-cs"/>
                        </a:rPr>
                        <a:t>Staff is not trained in BLS</a:t>
                      </a:r>
                    </a:p>
                    <a:p>
                      <a:pPr algn="l">
                        <a:lnSpc>
                          <a:spcPct val="115000"/>
                        </a:lnSpc>
                        <a:spcAft>
                          <a:spcPts val="0"/>
                        </a:spcAft>
                        <a:buFont typeface="Wingdings" pitchFamily="2" charset="2"/>
                        <a:buChar char="q"/>
                      </a:pPr>
                      <a:endParaRPr kumimoji="0" lang="en-US" sz="1600" b="1" kern="1200" dirty="0" smtClean="0">
                        <a:solidFill>
                          <a:schemeClr val="tx1"/>
                        </a:solidFill>
                        <a:latin typeface="Calibri" pitchFamily="34" charset="0"/>
                        <a:ea typeface="+mn-ea"/>
                        <a:cs typeface="+mn-cs"/>
                      </a:endParaRPr>
                    </a:p>
                    <a:p>
                      <a:pPr algn="l">
                        <a:lnSpc>
                          <a:spcPct val="115000"/>
                        </a:lnSpc>
                        <a:spcAft>
                          <a:spcPts val="0"/>
                        </a:spcAft>
                        <a:buFont typeface="Wingdings" pitchFamily="2" charset="2"/>
                        <a:buChar char="q"/>
                      </a:pPr>
                      <a:r>
                        <a:rPr kumimoji="0" lang="en-US" sz="1800" kern="1200" dirty="0" smtClean="0">
                          <a:solidFill>
                            <a:schemeClr val="tx1"/>
                          </a:solidFill>
                          <a:latin typeface="+mn-lt"/>
                          <a:ea typeface="+mn-ea"/>
                          <a:cs typeface="+mn-cs"/>
                        </a:rPr>
                        <a:t>  </a:t>
                      </a:r>
                      <a:r>
                        <a:rPr kumimoji="0" lang="en-US" sz="1600" b="1" kern="1200" dirty="0" smtClean="0">
                          <a:solidFill>
                            <a:schemeClr val="tx1"/>
                          </a:solidFill>
                          <a:latin typeface="Calibri" pitchFamily="34" charset="0"/>
                          <a:ea typeface="+mn-ea"/>
                          <a:cs typeface="+mn-cs"/>
                        </a:rPr>
                        <a:t>Medication and equipment checklist is not maintained</a:t>
                      </a:r>
                      <a:endParaRPr kumimoji="0" lang="en-IN" sz="1600" b="1" kern="1200" dirty="0">
                        <a:solidFill>
                          <a:schemeClr val="tx1"/>
                        </a:solidFill>
                        <a:latin typeface="Calibri" pitchFamily="34" charset="0"/>
                        <a:ea typeface="+mn-ea"/>
                        <a:cs typeface="+mn-cs"/>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Wingdings" pitchFamily="2" charset="2"/>
                        <a:buChar char="q"/>
                      </a:pPr>
                      <a:r>
                        <a:rPr kumimoji="0" lang="en-US" sz="1600" b="1" kern="1200" dirty="0" smtClean="0">
                          <a:solidFill>
                            <a:schemeClr val="tx1"/>
                          </a:solidFill>
                          <a:latin typeface="Calibri" pitchFamily="34" charset="0"/>
                          <a:ea typeface="+mn-ea"/>
                          <a:cs typeface="+mn-cs"/>
                        </a:rPr>
                        <a:t> Required equipments (</a:t>
                      </a:r>
                      <a:r>
                        <a:rPr kumimoji="0" lang="en-US" sz="1600" b="1" kern="1200" dirty="0" err="1" smtClean="0">
                          <a:solidFill>
                            <a:schemeClr val="tx1"/>
                          </a:solidFill>
                          <a:latin typeface="Calibri" pitchFamily="34" charset="0"/>
                          <a:ea typeface="+mn-ea"/>
                          <a:cs typeface="+mn-cs"/>
                        </a:rPr>
                        <a:t>stetho</a:t>
                      </a:r>
                      <a:r>
                        <a:rPr kumimoji="0" lang="en-US" sz="1600" b="1" kern="1200" dirty="0" smtClean="0">
                          <a:solidFill>
                            <a:schemeClr val="tx1"/>
                          </a:solidFill>
                          <a:latin typeface="Calibri" pitchFamily="34" charset="0"/>
                          <a:ea typeface="+mn-ea"/>
                          <a:cs typeface="+mn-cs"/>
                        </a:rPr>
                        <a:t>, </a:t>
                      </a:r>
                      <a:r>
                        <a:rPr kumimoji="0" lang="en-US" sz="1600" b="1" kern="1200" dirty="0" err="1" smtClean="0">
                          <a:solidFill>
                            <a:schemeClr val="tx1"/>
                          </a:solidFill>
                          <a:latin typeface="Calibri" pitchFamily="34" charset="0"/>
                          <a:ea typeface="+mn-ea"/>
                          <a:cs typeface="+mn-cs"/>
                        </a:rPr>
                        <a:t>sphygmo</a:t>
                      </a:r>
                      <a:r>
                        <a:rPr kumimoji="0" lang="en-US" sz="1600" b="1" kern="1200" dirty="0" smtClean="0">
                          <a:solidFill>
                            <a:schemeClr val="tx1"/>
                          </a:solidFill>
                          <a:latin typeface="Calibri" pitchFamily="34" charset="0"/>
                          <a:ea typeface="+mn-ea"/>
                          <a:cs typeface="+mn-cs"/>
                        </a:rPr>
                        <a:t>, suction app, </a:t>
                      </a:r>
                      <a:r>
                        <a:rPr kumimoji="0" lang="en-US" sz="1600" b="1" kern="1200" dirty="0" err="1" smtClean="0">
                          <a:solidFill>
                            <a:schemeClr val="tx1"/>
                          </a:solidFill>
                          <a:latin typeface="Calibri" pitchFamily="34" charset="0"/>
                          <a:ea typeface="+mn-ea"/>
                          <a:cs typeface="+mn-cs"/>
                        </a:rPr>
                        <a:t>defib</a:t>
                      </a:r>
                      <a:r>
                        <a:rPr kumimoji="0" lang="en-US" sz="1600" b="1" kern="1200" dirty="0" smtClean="0">
                          <a:solidFill>
                            <a:schemeClr val="tx1"/>
                          </a:solidFill>
                          <a:latin typeface="Calibri" pitchFamily="34" charset="0"/>
                          <a:ea typeface="+mn-ea"/>
                          <a:cs typeface="+mn-cs"/>
                        </a:rPr>
                        <a:t>, monitor, are not available in the ambulance</a:t>
                      </a:r>
                    </a:p>
                    <a:p>
                      <a:pPr>
                        <a:lnSpc>
                          <a:spcPct val="115000"/>
                        </a:lnSpc>
                        <a:spcAft>
                          <a:spcPts val="0"/>
                        </a:spcAft>
                        <a:buFont typeface="Wingdings" pitchFamily="2" charset="2"/>
                        <a:buNone/>
                      </a:pPr>
                      <a:endParaRPr kumimoji="0" lang="en-US" sz="1600" b="1" kern="1200" dirty="0" smtClean="0">
                        <a:solidFill>
                          <a:schemeClr val="tx1"/>
                        </a:solidFill>
                        <a:latin typeface="Calibri" pitchFamily="34" charset="0"/>
                        <a:ea typeface="+mn-ea"/>
                        <a:cs typeface="+mn-cs"/>
                      </a:endParaRPr>
                    </a:p>
                    <a:p>
                      <a:pPr>
                        <a:lnSpc>
                          <a:spcPct val="115000"/>
                        </a:lnSpc>
                        <a:spcAft>
                          <a:spcPts val="0"/>
                        </a:spcAft>
                        <a:buFont typeface="Wingdings" pitchFamily="2" charset="2"/>
                        <a:buNone/>
                      </a:pPr>
                      <a:endParaRPr kumimoji="0" lang="en-IN" sz="1600" b="1" kern="1200" dirty="0">
                        <a:solidFill>
                          <a:schemeClr val="tx1"/>
                        </a:solidFill>
                        <a:latin typeface="Calibri" pitchFamily="34" charset="0"/>
                        <a:ea typeface="+mn-ea"/>
                        <a:cs typeface="+mn-cs"/>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descr="C:\Users\Student\Desktop\District Women Hospital, Rampur\New folder\20140402_125213.jpg"/>
          <p:cNvPicPr>
            <a:picLocks noChangeAspect="1"/>
          </p:cNvPicPr>
          <p:nvPr/>
        </p:nvPicPr>
        <p:blipFill>
          <a:blip r:embed="rId2" cstate="print"/>
          <a:srcRect/>
          <a:stretch>
            <a:fillRect/>
          </a:stretch>
        </p:blipFill>
        <p:spPr bwMode="auto">
          <a:xfrm>
            <a:off x="152400" y="1143000"/>
            <a:ext cx="2971800" cy="27432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C:\Users\Student\Desktop\District Women Hospital, Rampur\New folder\20140402_125302.jpg"/>
          <p:cNvPicPr>
            <a:picLocks noChangeAspect="1"/>
          </p:cNvPicPr>
          <p:nvPr/>
        </p:nvPicPr>
        <p:blipFill>
          <a:blip r:embed="rId3" cstate="print"/>
          <a:srcRect/>
          <a:stretch>
            <a:fillRect/>
          </a:stretch>
        </p:blipFill>
        <p:spPr bwMode="auto">
          <a:xfrm>
            <a:off x="3276600" y="1143000"/>
            <a:ext cx="2819400" cy="27432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C:\Users\Student\Desktop\District Women Hospital, Rampur\New folder\20140402_125402.jpg"/>
          <p:cNvPicPr>
            <a:picLocks noChangeAspect="1"/>
          </p:cNvPicPr>
          <p:nvPr/>
        </p:nvPicPr>
        <p:blipFill>
          <a:blip r:embed="rId4" cstate="print"/>
          <a:srcRect/>
          <a:stretch>
            <a:fillRect/>
          </a:stretch>
        </p:blipFill>
        <p:spPr bwMode="auto">
          <a:xfrm>
            <a:off x="6248400" y="1143000"/>
            <a:ext cx="2895600" cy="2743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066800"/>
          </a:xfrm>
        </p:spPr>
        <p:txBody>
          <a:bodyPr>
            <a:normAutofit fontScale="90000"/>
          </a:bodyPr>
          <a:lstStyle/>
          <a:p>
            <a:pPr lvl="0"/>
            <a:r>
              <a:rPr lang="en-IN" b="1" dirty="0" smtClean="0"/>
              <a:t>Registration counter</a:t>
            </a:r>
            <a:r>
              <a:rPr lang="en-IN" b="1" u="sng" dirty="0" smtClean="0"/>
              <a:t>  </a:t>
            </a:r>
            <a:r>
              <a:rPr lang="en-IN" dirty="0" smtClean="0"/>
              <a:t/>
            </a:r>
            <a:br>
              <a:rPr lang="en-IN" dirty="0" smtClean="0"/>
            </a:br>
            <a:endParaRPr lang="en-IN" dirty="0"/>
          </a:p>
        </p:txBody>
      </p:sp>
      <p:graphicFrame>
        <p:nvGraphicFramePr>
          <p:cNvPr id="6" name="Content Placeholder 5"/>
          <p:cNvGraphicFramePr>
            <a:graphicFrameLocks noGrp="1"/>
          </p:cNvGraphicFramePr>
          <p:nvPr>
            <p:ph idx="1"/>
          </p:nvPr>
        </p:nvGraphicFramePr>
        <p:xfrm>
          <a:off x="152400" y="1143000"/>
          <a:ext cx="8991600" cy="5381765"/>
        </p:xfrm>
        <a:graphic>
          <a:graphicData uri="http://schemas.openxmlformats.org/drawingml/2006/table">
            <a:tbl>
              <a:tblPr/>
              <a:tblGrid>
                <a:gridCol w="4151240"/>
                <a:gridCol w="4840360"/>
              </a:tblGrid>
              <a:tr h="3581400">
                <a:tc>
                  <a:txBody>
                    <a:bodyPr/>
                    <a:lstStyle/>
                    <a:p>
                      <a:pPr algn="l">
                        <a:lnSpc>
                          <a:spcPct val="115000"/>
                        </a:lnSpc>
                        <a:spcAft>
                          <a:spcPts val="0"/>
                        </a:spcAft>
                      </a:pPr>
                      <a:endParaRPr lang="en-IN"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IN"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907">
                <a:tc>
                  <a:txBody>
                    <a:bodyPr/>
                    <a:lstStyle/>
                    <a:p>
                      <a:pPr algn="l">
                        <a:lnSpc>
                          <a:spcPct val="115000"/>
                        </a:lnSpc>
                        <a:spcAft>
                          <a:spcPts val="0"/>
                        </a:spcAft>
                        <a:buFont typeface="Wingdings" pitchFamily="2" charset="2"/>
                        <a:buNone/>
                      </a:pPr>
                      <a:r>
                        <a:rPr lang="en-IN" sz="1400" b="1" dirty="0" smtClean="0">
                          <a:latin typeface="Calibri" pitchFamily="34" charset="0"/>
                          <a:ea typeface="Calibri"/>
                          <a:cs typeface="Times New Roman"/>
                        </a:rPr>
                        <a:t>Citizen </a:t>
                      </a:r>
                      <a:r>
                        <a:rPr lang="en-IN" sz="1400" b="1" dirty="0">
                          <a:latin typeface="Calibri" pitchFamily="34" charset="0"/>
                          <a:ea typeface="Calibri"/>
                          <a:cs typeface="Times New Roman"/>
                        </a:rPr>
                        <a:t>charter displayed  at  registration area but the contents </a:t>
                      </a:r>
                      <a:r>
                        <a:rPr lang="en-IN" sz="1400" b="1" dirty="0" smtClean="0">
                          <a:latin typeface="Calibri" pitchFamily="34" charset="0"/>
                          <a:ea typeface="Calibri"/>
                          <a:cs typeface="Times New Roman"/>
                        </a:rPr>
                        <a:t>are</a:t>
                      </a:r>
                      <a:r>
                        <a:rPr lang="en-IN" sz="1400" b="1" baseline="0" dirty="0" smtClean="0">
                          <a:latin typeface="Calibri" pitchFamily="34" charset="0"/>
                          <a:ea typeface="Calibri"/>
                          <a:cs typeface="Times New Roman"/>
                        </a:rPr>
                        <a:t> </a:t>
                      </a:r>
                      <a:r>
                        <a:rPr lang="en-IN" sz="1400" b="1" dirty="0" smtClean="0">
                          <a:latin typeface="Calibri" pitchFamily="34" charset="0"/>
                          <a:ea typeface="Calibri"/>
                          <a:cs typeface="Times New Roman"/>
                        </a:rPr>
                        <a:t>not </a:t>
                      </a:r>
                      <a:r>
                        <a:rPr lang="en-IN" sz="1400" b="1" dirty="0">
                          <a:latin typeface="Calibri" pitchFamily="34" charset="0"/>
                          <a:ea typeface="Calibri"/>
                          <a:cs typeface="Times New Roman"/>
                        </a:rPr>
                        <a:t>as per </a:t>
                      </a:r>
                      <a:r>
                        <a:rPr lang="en-IN" sz="1400" b="1" dirty="0" smtClean="0">
                          <a:latin typeface="Calibri" pitchFamily="34" charset="0"/>
                          <a:ea typeface="Calibri"/>
                          <a:cs typeface="Times New Roman"/>
                        </a:rPr>
                        <a:t>standards</a:t>
                      </a:r>
                      <a:r>
                        <a:rPr lang="en-IN" sz="1600" b="1" dirty="0" smtClean="0">
                          <a:latin typeface="Calibri" pitchFamily="34" charset="0"/>
                          <a:ea typeface="Calibri"/>
                          <a:cs typeface="Times New Roman"/>
                        </a:rPr>
                        <a:t>.</a:t>
                      </a:r>
                      <a:endParaRPr lang="en-IN" sz="1600" b="1"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buFont typeface="Wingdings" pitchFamily="2" charset="2"/>
                        <a:buNone/>
                      </a:pPr>
                      <a:r>
                        <a:rPr kumimoji="0" lang="en-US" sz="1400" b="1" kern="1200" dirty="0" smtClean="0">
                          <a:solidFill>
                            <a:schemeClr val="tx1"/>
                          </a:solidFill>
                          <a:latin typeface="Calibri" pitchFamily="34" charset="0"/>
                          <a:ea typeface="Calibri"/>
                          <a:cs typeface="Times New Roman"/>
                        </a:rPr>
                        <a:t>UHID is not generated for patients</a:t>
                      </a:r>
                      <a:r>
                        <a:rPr kumimoji="0" lang="en-US" sz="1800" kern="1200" dirty="0" smtClean="0">
                          <a:solidFill>
                            <a:schemeClr val="tx1"/>
                          </a:solidFill>
                          <a:latin typeface="Calibri" pitchFamily="34" charset="0"/>
                          <a:ea typeface="+mn-ea"/>
                          <a:cs typeface="+mn-cs"/>
                        </a:rPr>
                        <a:t>.</a:t>
                      </a:r>
                      <a:endParaRPr kumimoji="0" lang="en-IN" sz="1800" kern="1200" dirty="0" smtClean="0">
                        <a:solidFill>
                          <a:schemeClr val="tx1"/>
                        </a:solidFill>
                        <a:latin typeface="Calibri" pitchFamily="34" charset="0"/>
                        <a:ea typeface="+mn-ea"/>
                        <a:cs typeface="+mn-cs"/>
                      </a:endParaRPr>
                    </a:p>
                    <a:p>
                      <a:pPr algn="l">
                        <a:lnSpc>
                          <a:spcPct val="115000"/>
                        </a:lnSpc>
                        <a:spcAft>
                          <a:spcPts val="0"/>
                        </a:spcAft>
                        <a:buFont typeface="Wingdings" pitchFamily="2" charset="2"/>
                        <a:buNone/>
                      </a:pPr>
                      <a:endParaRPr lang="en-IN"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9458">
                <a:tc>
                  <a:txBody>
                    <a:bodyPr/>
                    <a:lstStyle/>
                    <a:p>
                      <a:pPr algn="l">
                        <a:lnSpc>
                          <a:spcPct val="115000"/>
                        </a:lnSpc>
                        <a:spcAft>
                          <a:spcPts val="0"/>
                        </a:spcAft>
                        <a:buFont typeface="Wingdings" pitchFamily="2" charset="2"/>
                        <a:buChar char="q"/>
                      </a:pPr>
                      <a:r>
                        <a:rPr lang="en-IN" sz="1600" b="1" dirty="0" smtClean="0">
                          <a:latin typeface="Calibri"/>
                          <a:ea typeface="Calibri"/>
                          <a:cs typeface="Times New Roman"/>
                        </a:rPr>
                        <a:t>Scope of services are not displayed.</a:t>
                      </a:r>
                    </a:p>
                    <a:p>
                      <a:pPr algn="l">
                        <a:lnSpc>
                          <a:spcPct val="115000"/>
                        </a:lnSpc>
                        <a:spcAft>
                          <a:spcPts val="0"/>
                        </a:spcAft>
                        <a:buFont typeface="Wingdings" pitchFamily="2" charset="2"/>
                        <a:buChar char="q"/>
                      </a:pPr>
                      <a:r>
                        <a:rPr lang="en-IN" sz="1600" b="1" dirty="0" smtClean="0">
                          <a:latin typeface="Calibri"/>
                          <a:ea typeface="Calibri"/>
                          <a:cs typeface="Times New Roman"/>
                        </a:rPr>
                        <a:t>List of doctors along with OPD timing are not displayed. </a:t>
                      </a:r>
                    </a:p>
                    <a:p>
                      <a:pPr algn="l">
                        <a:lnSpc>
                          <a:spcPct val="115000"/>
                        </a:lnSpc>
                        <a:spcAft>
                          <a:spcPts val="0"/>
                        </a:spcAft>
                      </a:pPr>
                      <a:endParaRPr lang="en-IN"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buFont typeface="Wingdings" pitchFamily="2" charset="2"/>
                        <a:buChar char="q"/>
                      </a:pPr>
                      <a:r>
                        <a:rPr lang="en-IN" sz="1600" b="1" dirty="0" smtClean="0">
                          <a:latin typeface="Calibri"/>
                          <a:ea typeface="Calibri"/>
                          <a:cs typeface="Times New Roman"/>
                        </a:rPr>
                        <a:t>There</a:t>
                      </a:r>
                      <a:r>
                        <a:rPr lang="en-IN" sz="1600" b="1" baseline="0" dirty="0" smtClean="0">
                          <a:latin typeface="Calibri"/>
                          <a:ea typeface="Calibri"/>
                          <a:cs typeface="Times New Roman"/>
                        </a:rPr>
                        <a:t> is no availability of enquiry counter .</a:t>
                      </a:r>
                    </a:p>
                    <a:p>
                      <a:pPr algn="l">
                        <a:lnSpc>
                          <a:spcPct val="115000"/>
                        </a:lnSpc>
                        <a:spcAft>
                          <a:spcPts val="0"/>
                        </a:spcAft>
                        <a:buFont typeface="Wingdings" pitchFamily="2" charset="2"/>
                        <a:buChar char="q"/>
                      </a:pPr>
                      <a:r>
                        <a:rPr kumimoji="0" lang="en-US" sz="1600" b="1" kern="1200" baseline="0" dirty="0" smtClean="0">
                          <a:solidFill>
                            <a:schemeClr val="tx1"/>
                          </a:solidFill>
                          <a:latin typeface="Calibri"/>
                          <a:ea typeface="Calibri"/>
                          <a:cs typeface="Times New Roman"/>
                        </a:rPr>
                        <a:t>The staff is unaware of all the information like Doctors OPD timings etc.</a:t>
                      </a:r>
                      <a:endParaRPr kumimoji="0" lang="en-IN" sz="1600" b="1" kern="1200" baseline="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6" descr="C:\Users\Student\Desktop\District Women Hospital, Rampur\New folder\20140402_114008.jpg"/>
          <p:cNvPicPr>
            <a:picLocks noChangeAspect="1"/>
          </p:cNvPicPr>
          <p:nvPr/>
        </p:nvPicPr>
        <p:blipFill>
          <a:blip r:embed="rId2" cstate="print"/>
          <a:srcRect/>
          <a:stretch>
            <a:fillRect/>
          </a:stretch>
        </p:blipFill>
        <p:spPr bwMode="auto">
          <a:xfrm>
            <a:off x="228600" y="1219200"/>
            <a:ext cx="4038600" cy="342900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C:\Users\Student\Desktop\District Women Hospital, Rampur\New folder\20140402_114050.jpg"/>
          <p:cNvPicPr>
            <a:picLocks noChangeAspect="1"/>
          </p:cNvPicPr>
          <p:nvPr/>
        </p:nvPicPr>
        <p:blipFill>
          <a:blip r:embed="rId3" cstate="print"/>
          <a:srcRect/>
          <a:stretch>
            <a:fillRect/>
          </a:stretch>
        </p:blipFill>
        <p:spPr bwMode="auto">
          <a:xfrm>
            <a:off x="4419600" y="1219200"/>
            <a:ext cx="4724400" cy="3429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14400"/>
          </a:xfrm>
        </p:spPr>
        <p:txBody>
          <a:bodyPr>
            <a:normAutofit/>
          </a:bodyPr>
          <a:lstStyle/>
          <a:p>
            <a:r>
              <a:rPr lang="en-IN" dirty="0" smtClean="0"/>
              <a:t>OPD</a:t>
            </a:r>
            <a:endParaRPr lang="en-IN" dirty="0"/>
          </a:p>
        </p:txBody>
      </p:sp>
      <p:graphicFrame>
        <p:nvGraphicFramePr>
          <p:cNvPr id="5" name="Table 4"/>
          <p:cNvGraphicFramePr>
            <a:graphicFrameLocks noGrp="1"/>
          </p:cNvGraphicFramePr>
          <p:nvPr/>
        </p:nvGraphicFramePr>
        <p:xfrm>
          <a:off x="0" y="1066800"/>
          <a:ext cx="8991600" cy="5635537"/>
        </p:xfrm>
        <a:graphic>
          <a:graphicData uri="http://schemas.openxmlformats.org/drawingml/2006/table">
            <a:tbl>
              <a:tblPr/>
              <a:tblGrid>
                <a:gridCol w="4534894"/>
                <a:gridCol w="4456706"/>
              </a:tblGrid>
              <a:tr h="3124200">
                <a:tc>
                  <a:txBody>
                    <a:bodyPr/>
                    <a:lstStyle/>
                    <a:p>
                      <a:pPr>
                        <a:lnSpc>
                          <a:spcPct val="115000"/>
                        </a:lnSpc>
                        <a:spcAft>
                          <a:spcPts val="0"/>
                        </a:spcAft>
                      </a:pPr>
                      <a:endParaRPr lang="en-IN"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875">
                        <a:lnSpc>
                          <a:spcPct val="115000"/>
                        </a:lnSpc>
                        <a:spcAft>
                          <a:spcPts val="0"/>
                        </a:spcAft>
                      </a:pPr>
                      <a:endParaRPr lang="en-IN"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425">
                <a:tc>
                  <a:txBody>
                    <a:bodyPr/>
                    <a:lstStyle/>
                    <a:p>
                      <a:pPr>
                        <a:lnSpc>
                          <a:spcPct val="115000"/>
                        </a:lnSpc>
                        <a:spcAft>
                          <a:spcPts val="0"/>
                        </a:spcAft>
                        <a:buFont typeface="Wingdings" pitchFamily="2" charset="2"/>
                        <a:buNone/>
                      </a:pPr>
                      <a:r>
                        <a:rPr lang="en-IN" sz="1400" b="1" dirty="0" smtClean="0">
                          <a:latin typeface="Calibri" pitchFamily="34" charset="0"/>
                          <a:ea typeface="Calibri"/>
                          <a:cs typeface="Times New Roman"/>
                        </a:rPr>
                        <a:t>More </a:t>
                      </a:r>
                      <a:r>
                        <a:rPr lang="en-IN" sz="1400" b="1" dirty="0">
                          <a:latin typeface="Calibri" pitchFamily="34" charset="0"/>
                          <a:ea typeface="Calibri"/>
                          <a:cs typeface="Times New Roman"/>
                        </a:rPr>
                        <a:t>than one doctors sitting </a:t>
                      </a:r>
                      <a:r>
                        <a:rPr lang="en-IN" sz="1400" b="1" dirty="0" smtClean="0">
                          <a:latin typeface="Calibri" pitchFamily="34" charset="0"/>
                          <a:ea typeface="Calibri"/>
                          <a:cs typeface="Times New Roman"/>
                        </a:rPr>
                        <a:t>in</a:t>
                      </a:r>
                      <a:r>
                        <a:rPr lang="en-IN" sz="1400" b="1" baseline="0" dirty="0" smtClean="0">
                          <a:latin typeface="Calibri" pitchFamily="34" charset="0"/>
                          <a:ea typeface="Calibri"/>
                          <a:cs typeface="Times New Roman"/>
                        </a:rPr>
                        <a:t> </a:t>
                      </a:r>
                      <a:r>
                        <a:rPr lang="en-IN" sz="1400" b="1" dirty="0" smtClean="0">
                          <a:latin typeface="Calibri" pitchFamily="34" charset="0"/>
                          <a:ea typeface="Calibri"/>
                          <a:cs typeface="Times New Roman"/>
                        </a:rPr>
                        <a:t>OPD </a:t>
                      </a:r>
                      <a:r>
                        <a:rPr lang="en-IN" sz="1400" b="1" dirty="0">
                          <a:latin typeface="Calibri" pitchFamily="34" charset="0"/>
                          <a:ea typeface="Calibri"/>
                          <a:cs typeface="Times New Roman"/>
                        </a:rPr>
                        <a:t>chamber and patients crowded </a:t>
                      </a:r>
                      <a:r>
                        <a:rPr lang="en-IN" sz="1400" b="1" dirty="0" smtClean="0">
                          <a:latin typeface="Calibri" pitchFamily="34" charset="0"/>
                          <a:ea typeface="Calibri"/>
                          <a:cs typeface="Times New Roman"/>
                        </a:rPr>
                        <a:t>around </a:t>
                      </a:r>
                      <a:r>
                        <a:rPr lang="en-IN" sz="1400" b="1" dirty="0">
                          <a:latin typeface="Calibri" pitchFamily="34" charset="0"/>
                          <a:ea typeface="Calibri"/>
                          <a:cs typeface="Times New Roman"/>
                        </a:rPr>
                        <a:t>consultation table </a:t>
                      </a:r>
                      <a:r>
                        <a:rPr lang="en-IN" sz="1600" b="1" dirty="0" smtClean="0">
                          <a:latin typeface="Calibri" pitchFamily="34" charset="0"/>
                          <a:ea typeface="Calibri"/>
                          <a:cs typeface="Times New Roman"/>
                        </a:rPr>
                        <a:t>.</a:t>
                      </a:r>
                      <a:endParaRPr lang="en-IN" sz="1600" b="1"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Wingdings" pitchFamily="2" charset="2"/>
                        <a:buNone/>
                      </a:pPr>
                      <a:r>
                        <a:rPr kumimoji="0" lang="en-IN" sz="1600" b="1" kern="1200" dirty="0" smtClean="0">
                          <a:solidFill>
                            <a:schemeClr val="tx1"/>
                          </a:solidFill>
                          <a:latin typeface="Calibri" pitchFamily="34" charset="0"/>
                          <a:ea typeface="+mn-ea"/>
                          <a:cs typeface="+mn-cs"/>
                        </a:rPr>
                        <a:t> </a:t>
                      </a:r>
                      <a:r>
                        <a:rPr kumimoji="0" lang="en-IN" sz="1400" b="1" kern="1200" dirty="0" smtClean="0">
                          <a:solidFill>
                            <a:schemeClr val="tx1"/>
                          </a:solidFill>
                          <a:latin typeface="Calibri" pitchFamily="34" charset="0"/>
                          <a:ea typeface="+mn-ea"/>
                          <a:cs typeface="+mn-cs"/>
                        </a:rPr>
                        <a:t>Wash </a:t>
                      </a:r>
                      <a:r>
                        <a:rPr kumimoji="0" lang="en-IN" sz="1400" b="1" kern="1200" dirty="0">
                          <a:solidFill>
                            <a:schemeClr val="tx1"/>
                          </a:solidFill>
                          <a:latin typeface="Calibri" pitchFamily="34" charset="0"/>
                          <a:ea typeface="+mn-ea"/>
                          <a:cs typeface="+mn-cs"/>
                        </a:rPr>
                        <a:t>basin in the OPD </a:t>
                      </a:r>
                      <a:r>
                        <a:rPr kumimoji="0" lang="en-IN" sz="1400" b="1" kern="1200" dirty="0" smtClean="0">
                          <a:solidFill>
                            <a:schemeClr val="tx1"/>
                          </a:solidFill>
                          <a:latin typeface="Calibri" pitchFamily="34" charset="0"/>
                          <a:ea typeface="+mn-ea"/>
                          <a:cs typeface="+mn-cs"/>
                        </a:rPr>
                        <a:t>Chamber </a:t>
                      </a:r>
                      <a:r>
                        <a:rPr kumimoji="0" lang="en-IN" sz="1400" b="1" kern="1200" dirty="0">
                          <a:solidFill>
                            <a:schemeClr val="tx1"/>
                          </a:solidFill>
                          <a:latin typeface="Calibri" pitchFamily="34" charset="0"/>
                          <a:ea typeface="+mn-ea"/>
                          <a:cs typeface="+mn-cs"/>
                        </a:rPr>
                        <a:t>without any hand </a:t>
                      </a:r>
                      <a:r>
                        <a:rPr kumimoji="0" lang="en-IN" sz="1400" b="1" kern="1200" dirty="0" smtClean="0">
                          <a:solidFill>
                            <a:schemeClr val="tx1"/>
                          </a:solidFill>
                          <a:latin typeface="Calibri" pitchFamily="34" charset="0"/>
                          <a:ea typeface="+mn-ea"/>
                          <a:cs typeface="+mn-cs"/>
                        </a:rPr>
                        <a:t>washing</a:t>
                      </a:r>
                      <a:r>
                        <a:rPr kumimoji="0" lang="en-IN" sz="1400" b="1" kern="1200" baseline="0" dirty="0" smtClean="0">
                          <a:solidFill>
                            <a:schemeClr val="tx1"/>
                          </a:solidFill>
                          <a:latin typeface="Calibri" pitchFamily="34" charset="0"/>
                          <a:ea typeface="+mn-ea"/>
                          <a:cs typeface="+mn-cs"/>
                        </a:rPr>
                        <a:t> solution.</a:t>
                      </a:r>
                      <a:endParaRPr kumimoji="0" lang="en-IN" sz="1600" b="1" kern="1200" dirty="0">
                        <a:solidFill>
                          <a:schemeClr val="tx1"/>
                        </a:solidFill>
                        <a:latin typeface="Calibri"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1969">
                <a:tc>
                  <a:txBody>
                    <a:bodyPr/>
                    <a:lstStyle/>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kern="1200" dirty="0" smtClean="0">
                          <a:solidFill>
                            <a:schemeClr val="tx1"/>
                          </a:solidFill>
                          <a:latin typeface="Calibri" pitchFamily="34" charset="0"/>
                          <a:ea typeface="+mn-ea"/>
                          <a:cs typeface="+mn-cs"/>
                        </a:rPr>
                        <a:t> Patient privacy is not maintained during consultation time more than 1 patient at a time present in consultation room.</a:t>
                      </a:r>
                    </a:p>
                    <a:p>
                      <a:pPr marL="0" marR="0" lvl="0" indent="0" algn="l" defTabSz="914400" rtl="0" eaLnBrk="1" fontAlgn="auto" latinLnBrk="0" hangingPunct="1">
                        <a:lnSpc>
                          <a:spcPct val="115000"/>
                        </a:lnSpc>
                        <a:spcBef>
                          <a:spcPts val="0"/>
                        </a:spcBef>
                        <a:spcAft>
                          <a:spcPts val="0"/>
                        </a:spcAft>
                        <a:buClrTx/>
                        <a:buSzTx/>
                        <a:buFont typeface="Wingdings" pitchFamily="2" charset="2"/>
                        <a:buNone/>
                        <a:tabLst/>
                        <a:defRPr/>
                      </a:pPr>
                      <a:endParaRPr kumimoji="0" lang="en-US" sz="1600" b="1" kern="1200" dirty="0" smtClean="0">
                        <a:solidFill>
                          <a:schemeClr val="tx1"/>
                        </a:solidFill>
                        <a:latin typeface="Calibri" pitchFamily="34"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kern="1200" dirty="0" smtClean="0">
                          <a:solidFill>
                            <a:schemeClr val="tx1"/>
                          </a:solidFill>
                          <a:latin typeface="Calibri" pitchFamily="34" charset="0"/>
                          <a:ea typeface="+mn-ea"/>
                          <a:cs typeface="+mn-cs"/>
                        </a:rPr>
                        <a:t> Calibration of BP apparatus, weighing machine  is not done</a:t>
                      </a:r>
                      <a:r>
                        <a:rPr kumimoji="0" lang="en-US" sz="1800" kern="1200" dirty="0" smtClean="0">
                          <a:solidFill>
                            <a:schemeClr val="tx1"/>
                          </a:solidFill>
                          <a:latin typeface="Calibri" pitchFamily="34" charset="0"/>
                          <a:ea typeface="+mn-ea"/>
                          <a:cs typeface="+mn-cs"/>
                        </a:rPr>
                        <a:t>.</a:t>
                      </a:r>
                      <a:endParaRPr kumimoji="0" lang="en-IN" sz="1600" b="1" kern="1200" dirty="0" smtClean="0">
                        <a:solidFill>
                          <a:schemeClr val="tx1"/>
                        </a:solidFill>
                        <a:latin typeface="Calibri" pitchFamily="34" charset="0"/>
                        <a:ea typeface="+mn-ea"/>
                        <a:cs typeface="+mn-cs"/>
                      </a:endParaRPr>
                    </a:p>
                    <a:p>
                      <a:pPr>
                        <a:lnSpc>
                          <a:spcPct val="115000"/>
                        </a:lnSpc>
                        <a:spcAft>
                          <a:spcPts val="0"/>
                        </a:spcAft>
                        <a:buFont typeface="Wingdings" pitchFamily="2" charset="2"/>
                        <a:buChar char="q"/>
                      </a:pPr>
                      <a:endParaRPr lang="en-IN" sz="1400" b="1"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buFont typeface="Wingdings" pitchFamily="2" charset="2"/>
                        <a:buNone/>
                      </a:pPr>
                      <a:r>
                        <a:rPr kumimoji="0" lang="en-IN" sz="1600" b="1" kern="1200" dirty="0" smtClean="0">
                          <a:solidFill>
                            <a:schemeClr val="tx1"/>
                          </a:solidFill>
                          <a:latin typeface="Calibri" pitchFamily="34" charset="0"/>
                          <a:ea typeface="+mn-ea"/>
                          <a:cs typeface="+mn-cs"/>
                        </a:rPr>
                        <a:t>Indicators were not captured .</a:t>
                      </a:r>
                    </a:p>
                    <a:p>
                      <a:pPr>
                        <a:buFont typeface="Wingdings" pitchFamily="2" charset="2"/>
                        <a:buNone/>
                      </a:pPr>
                      <a:endParaRPr kumimoji="0" lang="en-IN" sz="1600" b="1" kern="1200" dirty="0" smtClean="0">
                        <a:solidFill>
                          <a:schemeClr val="tx1"/>
                        </a:solidFill>
                        <a:latin typeface="Calibri" pitchFamily="34" charset="0"/>
                        <a:ea typeface="+mn-ea"/>
                        <a:cs typeface="+mn-cs"/>
                      </a:endParaRPr>
                    </a:p>
                    <a:p>
                      <a:pPr lvl="0">
                        <a:buFont typeface="Wingdings" pitchFamily="2" charset="2"/>
                        <a:buChar char="q"/>
                      </a:pPr>
                      <a:r>
                        <a:rPr kumimoji="0" lang="en-IN" sz="1600" b="1" kern="1200" dirty="0" smtClean="0">
                          <a:solidFill>
                            <a:schemeClr val="tx1"/>
                          </a:solidFill>
                          <a:latin typeface="Calibri" pitchFamily="34" charset="0"/>
                          <a:ea typeface="+mn-ea"/>
                          <a:cs typeface="+mn-cs"/>
                        </a:rPr>
                        <a:t> Patient satisfaction</a:t>
                      </a:r>
                    </a:p>
                    <a:p>
                      <a:pPr lvl="0">
                        <a:buFont typeface="Wingdings" pitchFamily="2" charset="2"/>
                        <a:buNone/>
                      </a:pPr>
                      <a:endParaRPr kumimoji="0" lang="en-IN" sz="1600" b="1" kern="1200" dirty="0" smtClean="0">
                        <a:solidFill>
                          <a:schemeClr val="tx1"/>
                        </a:solidFill>
                        <a:latin typeface="Calibri" pitchFamily="34" charset="0"/>
                        <a:ea typeface="+mn-ea"/>
                        <a:cs typeface="+mn-cs"/>
                      </a:endParaRPr>
                    </a:p>
                    <a:p>
                      <a:pPr lvl="0">
                        <a:buFont typeface="Wingdings" pitchFamily="2" charset="2"/>
                        <a:buChar char="q"/>
                      </a:pPr>
                      <a:r>
                        <a:rPr kumimoji="0" lang="en-IN" sz="1600" b="1" kern="1200" dirty="0" smtClean="0">
                          <a:solidFill>
                            <a:schemeClr val="tx1"/>
                          </a:solidFill>
                          <a:latin typeface="Calibri" pitchFamily="34" charset="0"/>
                          <a:ea typeface="+mn-ea"/>
                          <a:cs typeface="+mn-cs"/>
                        </a:rPr>
                        <a:t>Waiting time of OPD patients</a:t>
                      </a:r>
                    </a:p>
                    <a:p>
                      <a:pPr>
                        <a:lnSpc>
                          <a:spcPct val="115000"/>
                        </a:lnSpc>
                        <a:spcAft>
                          <a:spcPts val="0"/>
                        </a:spcAft>
                      </a:pPr>
                      <a:endParaRPr kumimoji="0" lang="en-IN" sz="1600" b="1" kern="1200" dirty="0">
                        <a:solidFill>
                          <a:schemeClr val="tx1"/>
                        </a:solidFill>
                        <a:latin typeface="Calibri"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descr="C:\Users\Student\Desktop\District Women Hospital, Rampur\New folder\20140402_114411.jpg"/>
          <p:cNvPicPr>
            <a:picLocks noChangeAspect="1"/>
          </p:cNvPicPr>
          <p:nvPr/>
        </p:nvPicPr>
        <p:blipFill>
          <a:blip r:embed="rId3" cstate="print"/>
          <a:srcRect/>
          <a:stretch>
            <a:fillRect/>
          </a:stretch>
        </p:blipFill>
        <p:spPr bwMode="auto">
          <a:xfrm flipH="1">
            <a:off x="0" y="1143000"/>
            <a:ext cx="4495800" cy="29718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C:\Users\Student\Desktop\District Women Hospital, Rampur\New folder\20140402_114427.jpg"/>
          <p:cNvPicPr>
            <a:picLocks noChangeAspect="1"/>
          </p:cNvPicPr>
          <p:nvPr/>
        </p:nvPicPr>
        <p:blipFill>
          <a:blip r:embed="rId4" cstate="print"/>
          <a:srcRect/>
          <a:stretch>
            <a:fillRect/>
          </a:stretch>
        </p:blipFill>
        <p:spPr bwMode="auto">
          <a:xfrm>
            <a:off x="4648200" y="1143000"/>
            <a:ext cx="4267200" cy="2971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14400"/>
          </a:xfrm>
        </p:spPr>
        <p:txBody>
          <a:bodyPr/>
          <a:lstStyle/>
          <a:p>
            <a:r>
              <a:rPr lang="en-IN" dirty="0" smtClean="0"/>
              <a:t>WARDS</a:t>
            </a:r>
            <a:endParaRPr lang="en-IN" dirty="0"/>
          </a:p>
        </p:txBody>
      </p:sp>
      <p:graphicFrame>
        <p:nvGraphicFramePr>
          <p:cNvPr id="4" name="Table 3"/>
          <p:cNvGraphicFramePr>
            <a:graphicFrameLocks noGrp="1"/>
          </p:cNvGraphicFramePr>
          <p:nvPr/>
        </p:nvGraphicFramePr>
        <p:xfrm>
          <a:off x="2" y="778151"/>
          <a:ext cx="9143999" cy="5939096"/>
        </p:xfrm>
        <a:graphic>
          <a:graphicData uri="http://schemas.openxmlformats.org/drawingml/2006/table">
            <a:tbl>
              <a:tblPr/>
              <a:tblGrid>
                <a:gridCol w="3116275"/>
                <a:gridCol w="3013862"/>
                <a:gridCol w="3013862"/>
              </a:tblGrid>
              <a:tr h="2421353">
                <a:tc>
                  <a:txBody>
                    <a:bodyPr/>
                    <a:lstStyle/>
                    <a:p>
                      <a:pPr>
                        <a:lnSpc>
                          <a:spcPct val="115000"/>
                        </a:lnSpc>
                        <a:spcAft>
                          <a:spcPts val="0"/>
                        </a:spcAft>
                      </a:pPr>
                      <a:r>
                        <a:rPr lang="en-IN" sz="1100" dirty="0" smtClean="0">
                          <a:latin typeface="Times New Roman"/>
                          <a:ea typeface="Calibri"/>
                          <a:cs typeface="Times New Roman"/>
                        </a:rPr>
                        <a:t> </a:t>
                      </a:r>
                      <a:endParaRPr lang="en-IN"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096">
                <a:tc>
                  <a:txBody>
                    <a:bodyPr/>
                    <a:lstStyle/>
                    <a:p>
                      <a:pPr>
                        <a:lnSpc>
                          <a:spcPct val="115000"/>
                        </a:lnSpc>
                        <a:spcAft>
                          <a:spcPts val="0"/>
                        </a:spcAft>
                        <a:buFont typeface="Wingdings" pitchFamily="2" charset="2"/>
                        <a:buNone/>
                      </a:pPr>
                      <a:r>
                        <a:rPr lang="en-IN" sz="1400" b="1" baseline="0" dirty="0" smtClean="0">
                          <a:latin typeface="Calibri" pitchFamily="34" charset="0"/>
                          <a:ea typeface="Calibri"/>
                          <a:cs typeface="Times New Roman"/>
                        </a:rPr>
                        <a:t>         </a:t>
                      </a:r>
                      <a:r>
                        <a:rPr lang="en-IN" sz="1400" b="1" dirty="0" smtClean="0">
                          <a:latin typeface="Calibri" pitchFamily="34" charset="0"/>
                          <a:ea typeface="Calibri"/>
                          <a:cs typeface="Times New Roman"/>
                        </a:rPr>
                        <a:t> Unhygienic </a:t>
                      </a:r>
                      <a:r>
                        <a:rPr lang="en-IN" sz="1400" b="1" dirty="0">
                          <a:latin typeface="Calibri" pitchFamily="34" charset="0"/>
                          <a:ea typeface="Calibri"/>
                          <a:cs typeface="Times New Roman"/>
                        </a:rPr>
                        <a:t>toilet of ward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Wingdings" pitchFamily="2" charset="2"/>
                        <a:buNone/>
                      </a:pPr>
                      <a:r>
                        <a:rPr lang="en-IN" sz="1400" b="1" dirty="0" smtClean="0">
                          <a:latin typeface="Calibri" pitchFamily="34" charset="0"/>
                          <a:ea typeface="Calibri"/>
                          <a:cs typeface="Times New Roman"/>
                        </a:rPr>
                        <a:t>Wards </a:t>
                      </a:r>
                      <a:r>
                        <a:rPr lang="en-IN" sz="1400" b="1" dirty="0">
                          <a:latin typeface="Calibri" pitchFamily="34" charset="0"/>
                          <a:ea typeface="Calibri"/>
                          <a:cs typeface="Times New Roman"/>
                        </a:rPr>
                        <a:t>having number </a:t>
                      </a:r>
                      <a:r>
                        <a:rPr lang="en-IN" sz="1400" b="1" dirty="0" smtClean="0">
                          <a:latin typeface="Calibri" pitchFamily="34" charset="0"/>
                          <a:ea typeface="Calibri"/>
                          <a:cs typeface="Times New Roman"/>
                        </a:rPr>
                        <a:t>of</a:t>
                      </a:r>
                      <a:r>
                        <a:rPr lang="en-IN" sz="1400" b="1" baseline="0" dirty="0" smtClean="0">
                          <a:latin typeface="Calibri" pitchFamily="34" charset="0"/>
                          <a:ea typeface="Calibri"/>
                          <a:cs typeface="Times New Roman"/>
                        </a:rPr>
                        <a:t> </a:t>
                      </a:r>
                      <a:r>
                        <a:rPr lang="en-IN" sz="1400" b="1" dirty="0" smtClean="0">
                          <a:latin typeface="Calibri" pitchFamily="34" charset="0"/>
                          <a:ea typeface="Calibri"/>
                          <a:cs typeface="Times New Roman"/>
                        </a:rPr>
                        <a:t>Attendants </a:t>
                      </a:r>
                      <a:r>
                        <a:rPr lang="en-IN" sz="1400" b="1" dirty="0">
                          <a:latin typeface="Calibri" pitchFamily="34" charset="0"/>
                          <a:ea typeface="Calibri"/>
                          <a:cs typeface="Times New Roman"/>
                        </a:rPr>
                        <a:t>sitting on patient bed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Wingdings" pitchFamily="2" charset="2"/>
                        <a:buNone/>
                      </a:pPr>
                      <a:r>
                        <a:rPr lang="en-IN" sz="1400" b="1" dirty="0" smtClean="0">
                          <a:latin typeface="Calibri" pitchFamily="34" charset="0"/>
                          <a:ea typeface="Calibri"/>
                          <a:cs typeface="Times New Roman"/>
                        </a:rPr>
                        <a:t> </a:t>
                      </a:r>
                      <a:r>
                        <a:rPr lang="en-IN" sz="1400" b="1" dirty="0">
                          <a:latin typeface="Calibri" pitchFamily="34" charset="0"/>
                          <a:ea typeface="Calibri"/>
                          <a:cs typeface="Times New Roman"/>
                        </a:rPr>
                        <a:t>BMW instruction displayed</a:t>
                      </a:r>
                    </a:p>
                    <a:p>
                      <a:pPr>
                        <a:lnSpc>
                          <a:spcPct val="115000"/>
                        </a:lnSpc>
                        <a:spcAft>
                          <a:spcPts val="0"/>
                        </a:spcAft>
                        <a:buFont typeface="Wingdings" pitchFamily="2" charset="2"/>
                        <a:buNone/>
                      </a:pPr>
                      <a:r>
                        <a:rPr lang="en-IN" sz="1400" b="1" dirty="0">
                          <a:latin typeface="Calibri" pitchFamily="34" charset="0"/>
                          <a:ea typeface="Calibri"/>
                          <a:cs typeface="Times New Roman"/>
                        </a:rPr>
                        <a:t> but not followed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7015">
                <a:tc>
                  <a:txBody>
                    <a:bodyPr/>
                    <a:lstStyle/>
                    <a:p>
                      <a:pPr lvl="1" algn="l">
                        <a:buFont typeface="Wingdings" pitchFamily="2" charset="2"/>
                        <a:buChar char="q"/>
                      </a:pPr>
                      <a:r>
                        <a:rPr kumimoji="0" lang="en-US" sz="1600" b="1" kern="1200" dirty="0" smtClean="0">
                          <a:solidFill>
                            <a:schemeClr val="tx1"/>
                          </a:solidFill>
                          <a:latin typeface="Calibri" pitchFamily="34" charset="0"/>
                          <a:ea typeface="+mn-ea"/>
                          <a:cs typeface="+mn-cs"/>
                        </a:rPr>
                        <a:t> Racks are not present to store linen</a:t>
                      </a:r>
                      <a:r>
                        <a:rPr kumimoji="0" lang="en-US" sz="1800" kern="1200" dirty="0" smtClean="0">
                          <a:solidFill>
                            <a:schemeClr val="tx1"/>
                          </a:solidFill>
                          <a:latin typeface="+mn-lt"/>
                          <a:ea typeface="+mn-ea"/>
                          <a:cs typeface="+mn-cs"/>
                        </a:rPr>
                        <a:t>.</a:t>
                      </a:r>
                      <a:r>
                        <a:rPr kumimoji="0" lang="en-IN" sz="1600" b="1" kern="1200" dirty="0" smtClean="0">
                          <a:solidFill>
                            <a:schemeClr val="tx1"/>
                          </a:solidFill>
                          <a:latin typeface="Calibri"/>
                          <a:ea typeface="+mn-ea"/>
                          <a:cs typeface="Times New Roman"/>
                        </a:rPr>
                        <a:t>    </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kumimoji="0" lang="en-IN" sz="1600" b="1" kern="1200" dirty="0" smtClean="0">
                        <a:solidFill>
                          <a:schemeClr val="tx1"/>
                        </a:solidFill>
                        <a:latin typeface="Calibri"/>
                        <a:ea typeface="+mn-ea"/>
                        <a:cs typeface="Times New Roman"/>
                      </a:endParaRP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1600" b="1" kern="1200" dirty="0" smtClean="0">
                          <a:solidFill>
                            <a:schemeClr val="tx1"/>
                          </a:solidFill>
                          <a:latin typeface="Calibri" pitchFamily="34" charset="0"/>
                          <a:ea typeface="+mn-ea"/>
                          <a:cs typeface="+mn-cs"/>
                        </a:rPr>
                        <a:t>Infection control practices are not being followed.</a:t>
                      </a:r>
                    </a:p>
                    <a:p>
                      <a:pPr marL="45720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600" b="1" kern="1200" dirty="0" smtClean="0">
                        <a:solidFill>
                          <a:schemeClr val="tx1"/>
                        </a:solidFill>
                        <a:latin typeface="Calibri"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1600" b="1" kern="1200" dirty="0" smtClean="0">
                          <a:solidFill>
                            <a:schemeClr val="tx1"/>
                          </a:solidFill>
                          <a:latin typeface="Calibri" pitchFamily="34" charset="0"/>
                          <a:ea typeface="+mn-ea"/>
                          <a:cs typeface="+mn-cs"/>
                        </a:rPr>
                        <a:t>The nurses are not trained in BLS (CPR).</a:t>
                      </a:r>
                      <a:endParaRPr kumimoji="0" lang="en-IN" sz="1600" b="1" kern="1200" dirty="0" smtClean="0">
                        <a:solidFill>
                          <a:schemeClr val="tx1"/>
                        </a:solidFill>
                        <a:latin typeface="Calibri" pitchFamily="34" charset="0"/>
                        <a:ea typeface="+mn-ea"/>
                        <a:cs typeface="+mn-cs"/>
                      </a:endParaRPr>
                    </a:p>
                    <a:p>
                      <a:pPr lvl="1" algn="l">
                        <a:buFont typeface="Wingdings" pitchFamily="2" charset="2"/>
                        <a:buChar char="q"/>
                      </a:pPr>
                      <a:endParaRPr kumimoji="0" lang="en-IN" sz="1600" b="1" kern="1200" dirty="0" smtClean="0">
                        <a:solidFill>
                          <a:schemeClr val="tx1"/>
                        </a:solidFill>
                        <a:latin typeface="Calibri"/>
                        <a:ea typeface="+mn-ea"/>
                        <a:cs typeface="Times New Roman"/>
                      </a:endParaRPr>
                    </a:p>
                    <a:p>
                      <a:pPr lvl="1" algn="l"/>
                      <a:r>
                        <a:rPr kumimoji="0" lang="en-IN" sz="1600" b="1" kern="1200" dirty="0" smtClean="0">
                          <a:solidFill>
                            <a:schemeClr val="tx1"/>
                          </a:solidFill>
                          <a:latin typeface="Calibri"/>
                          <a:ea typeface="+mn-ea"/>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kern="1200" dirty="0" smtClean="0">
                          <a:solidFill>
                            <a:schemeClr val="tx1"/>
                          </a:solidFill>
                          <a:latin typeface="Calibri" pitchFamily="34" charset="0"/>
                          <a:ea typeface="+mn-ea"/>
                          <a:cs typeface="+mn-cs"/>
                        </a:rPr>
                        <a:t>Emergency crash cart is not present in the ward.</a:t>
                      </a:r>
                    </a:p>
                    <a:p>
                      <a:pPr marL="0" marR="0" lvl="1" indent="0" algn="l" defTabSz="914400" rtl="0" eaLnBrk="1" fontAlgn="auto" latinLnBrk="0" hangingPunct="1">
                        <a:lnSpc>
                          <a:spcPct val="115000"/>
                        </a:lnSpc>
                        <a:spcBef>
                          <a:spcPts val="0"/>
                        </a:spcBef>
                        <a:spcAft>
                          <a:spcPts val="0"/>
                        </a:spcAft>
                        <a:buClrTx/>
                        <a:buSzTx/>
                        <a:buFont typeface="Wingdings" pitchFamily="2" charset="2"/>
                        <a:buNone/>
                        <a:tabLst/>
                        <a:defRPr/>
                      </a:pPr>
                      <a:endParaRPr kumimoji="0" lang="en-US" sz="1600" b="1" kern="1200" dirty="0" smtClean="0">
                        <a:solidFill>
                          <a:schemeClr val="tx1"/>
                        </a:solidFill>
                        <a:latin typeface="Calibri" pitchFamily="34" charset="0"/>
                        <a:ea typeface="+mn-ea"/>
                        <a:cs typeface="+mn-cs"/>
                      </a:endParaRPr>
                    </a:p>
                    <a:p>
                      <a:pPr marL="0" marR="0" lvl="1"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kern="1200" dirty="0" smtClean="0">
                          <a:solidFill>
                            <a:schemeClr val="tx1"/>
                          </a:solidFill>
                          <a:latin typeface="Calibri" pitchFamily="34" charset="0"/>
                          <a:ea typeface="+mn-ea"/>
                          <a:cs typeface="+mn-cs"/>
                        </a:rPr>
                        <a:t>There is inadequate numbers of nurses in each shift only 2 nurse in each shift.</a:t>
                      </a:r>
                      <a:endParaRPr kumimoji="0" lang="en-IN" sz="1600" b="1" kern="1200" dirty="0" smtClean="0">
                        <a:solidFill>
                          <a:schemeClr val="tx1"/>
                        </a:solidFill>
                        <a:latin typeface="Calibri" pitchFamily="34" charset="0"/>
                        <a:ea typeface="+mn-ea"/>
                        <a:cs typeface="+mn-cs"/>
                      </a:endParaRPr>
                    </a:p>
                    <a:p>
                      <a:pPr marL="0" marR="0" lvl="1" indent="0" algn="l" defTabSz="914400" rtl="0" eaLnBrk="1" fontAlgn="auto" latinLnBrk="0" hangingPunct="1">
                        <a:lnSpc>
                          <a:spcPct val="115000"/>
                        </a:lnSpc>
                        <a:spcBef>
                          <a:spcPts val="0"/>
                        </a:spcBef>
                        <a:spcAft>
                          <a:spcPts val="0"/>
                        </a:spcAft>
                        <a:buClrTx/>
                        <a:buSzTx/>
                        <a:buFont typeface="Wingdings" pitchFamily="2" charset="2"/>
                        <a:buNone/>
                        <a:tabLst/>
                        <a:defRPr/>
                      </a:pPr>
                      <a:endParaRPr kumimoji="0" lang="en-IN" sz="1400" b="1" kern="1200" dirty="0" smtClean="0">
                        <a:solidFill>
                          <a:schemeClr val="tx1"/>
                        </a:solidFill>
                        <a:latin typeface="Calibri" pitchFamily="34" charset="0"/>
                        <a:ea typeface="+mn-ea"/>
                        <a:cs typeface="+mn-cs"/>
                      </a:endParaRPr>
                    </a:p>
                    <a:p>
                      <a:pPr>
                        <a:lnSpc>
                          <a:spcPct val="115000"/>
                        </a:lnSpc>
                        <a:spcAft>
                          <a:spcPts val="0"/>
                        </a:spcAft>
                        <a:buFont typeface="Wingdings" pitchFamily="2" charset="2"/>
                        <a:buChar char="q"/>
                      </a:pPr>
                      <a:endParaRPr lang="en-IN" sz="1600" b="1"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Wingdings" pitchFamily="2" charset="2"/>
                        <a:buChar char="q"/>
                      </a:pPr>
                      <a:r>
                        <a:rPr kumimoji="0" lang="en-US" sz="1600" b="1" kern="1200" dirty="0" smtClean="0">
                          <a:solidFill>
                            <a:schemeClr val="tx1"/>
                          </a:solidFill>
                          <a:latin typeface="Calibri" pitchFamily="34" charset="0"/>
                          <a:ea typeface="+mn-ea"/>
                          <a:cs typeface="+mn-cs"/>
                        </a:rPr>
                        <a:t> Color coded BMW bins are not present in each ward.</a:t>
                      </a:r>
                    </a:p>
                    <a:p>
                      <a:pPr marL="0" marR="0" lvl="1"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kern="1200" dirty="0" smtClean="0">
                          <a:solidFill>
                            <a:schemeClr val="tx1"/>
                          </a:solidFill>
                          <a:latin typeface="Calibri" pitchFamily="34" charset="0"/>
                          <a:ea typeface="+mn-ea"/>
                          <a:cs typeface="+mn-cs"/>
                        </a:rPr>
                        <a:t>The BMW is not segregated at the point of generation</a:t>
                      </a:r>
                      <a:r>
                        <a:rPr kumimoji="0" lang="en-US" sz="1800" kern="1200" dirty="0" smtClean="0">
                          <a:solidFill>
                            <a:schemeClr val="tx1"/>
                          </a:solidFill>
                          <a:latin typeface="+mn-lt"/>
                          <a:ea typeface="+mn-ea"/>
                          <a:cs typeface="+mn-cs"/>
                        </a:rPr>
                        <a:t>.</a:t>
                      </a:r>
                    </a:p>
                    <a:p>
                      <a:pPr marL="0" marR="0" lvl="1" indent="0" algn="l" defTabSz="914400" rtl="0" eaLnBrk="1" fontAlgn="auto" latinLnBrk="0" hangingPunct="1">
                        <a:lnSpc>
                          <a:spcPct val="115000"/>
                        </a:lnSpc>
                        <a:spcBef>
                          <a:spcPts val="0"/>
                        </a:spcBef>
                        <a:spcAft>
                          <a:spcPts val="0"/>
                        </a:spcAft>
                        <a:buClrTx/>
                        <a:buSzTx/>
                        <a:buFont typeface="Wingdings" pitchFamily="2" charset="2"/>
                        <a:buNone/>
                        <a:tabLst/>
                        <a:defRPr/>
                      </a:pPr>
                      <a:endParaRPr kumimoji="0" lang="en-IN" sz="1600" kern="1200" dirty="0" smtClean="0">
                        <a:solidFill>
                          <a:schemeClr val="tx1"/>
                        </a:solidFill>
                        <a:latin typeface="+mn-lt"/>
                        <a:ea typeface="+mn-ea"/>
                        <a:cs typeface="+mn-cs"/>
                      </a:endParaRPr>
                    </a:p>
                    <a:p>
                      <a:r>
                        <a:rPr kumimoji="0" lang="en-IN" sz="1600" b="1" kern="1200" dirty="0" smtClean="0">
                          <a:solidFill>
                            <a:schemeClr val="tx1"/>
                          </a:solidFill>
                          <a:latin typeface="Calibri" pitchFamily="34" charset="0"/>
                          <a:ea typeface="+mn-ea"/>
                          <a:cs typeface="+mn-cs"/>
                        </a:rPr>
                        <a:t>Following are not monitored:</a:t>
                      </a:r>
                    </a:p>
                    <a:p>
                      <a:pPr lvl="0" fontAlgn="base">
                        <a:buFont typeface="Wingdings" pitchFamily="2" charset="2"/>
                        <a:buChar char="q"/>
                      </a:pPr>
                      <a:r>
                        <a:rPr kumimoji="0" lang="en-IN" sz="1600" b="1" u="none" strike="noStrike" kern="1200" dirty="0" smtClean="0">
                          <a:solidFill>
                            <a:schemeClr val="tx1"/>
                          </a:solidFill>
                          <a:effectLst/>
                          <a:latin typeface="Calibri" pitchFamily="34" charset="0"/>
                          <a:ea typeface="+mn-ea"/>
                          <a:cs typeface="+mn-cs"/>
                        </a:rPr>
                        <a:t> medication errors</a:t>
                      </a:r>
                    </a:p>
                    <a:p>
                      <a:pPr lvl="0" fontAlgn="base">
                        <a:buFont typeface="Wingdings" pitchFamily="2" charset="2"/>
                        <a:buNone/>
                      </a:pPr>
                      <a:endParaRPr kumimoji="0" lang="en-IN" sz="1600" b="1" u="none" strike="noStrike" kern="1200" dirty="0" smtClean="0">
                        <a:solidFill>
                          <a:schemeClr val="tx1"/>
                        </a:solidFill>
                        <a:effectLst/>
                        <a:latin typeface="Calibri" pitchFamily="34" charset="0"/>
                        <a:ea typeface="+mn-ea"/>
                        <a:cs typeface="+mn-cs"/>
                      </a:endParaRPr>
                    </a:p>
                    <a:p>
                      <a:pPr>
                        <a:buFont typeface="Wingdings" pitchFamily="2" charset="2"/>
                        <a:buChar char="q"/>
                      </a:pPr>
                      <a:r>
                        <a:rPr kumimoji="0" lang="en-IN" sz="1600" b="1" kern="1200" dirty="0" smtClean="0">
                          <a:solidFill>
                            <a:schemeClr val="tx1"/>
                          </a:solidFill>
                          <a:latin typeface="Calibri" pitchFamily="34" charset="0"/>
                          <a:ea typeface="+mn-ea"/>
                          <a:cs typeface="+mn-cs"/>
                        </a:rPr>
                        <a:t> ADR, accidental removal of tubes &amp; catheters, strip &amp; falls, sentinel events etc</a:t>
                      </a:r>
                      <a:r>
                        <a:rPr kumimoji="0" lang="en-IN" sz="1800" kern="1200" dirty="0" smtClean="0">
                          <a:solidFill>
                            <a:schemeClr val="tx1"/>
                          </a:solidFill>
                          <a:latin typeface="+mn-lt"/>
                          <a:ea typeface="+mn-ea"/>
                          <a:cs typeface="+mn-cs"/>
                        </a:rPr>
                        <a:t>.</a:t>
                      </a:r>
                      <a:endParaRPr lang="en-IN" sz="1600" b="1"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descr="C:\Users\Student\Desktop\District Women Hospital, Rampur\New folder\20140402_124322.jpg"/>
          <p:cNvPicPr>
            <a:picLocks noChangeAspect="1"/>
          </p:cNvPicPr>
          <p:nvPr/>
        </p:nvPicPr>
        <p:blipFill>
          <a:blip r:embed="rId2" cstate="print"/>
          <a:srcRect/>
          <a:stretch>
            <a:fillRect/>
          </a:stretch>
        </p:blipFill>
        <p:spPr bwMode="auto">
          <a:xfrm flipH="1">
            <a:off x="0" y="838200"/>
            <a:ext cx="3048000" cy="22860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C:\Users\Student\Desktop\District Women Hospital, Rampur\New folder\20140402_124549.jpg"/>
          <p:cNvPicPr>
            <a:picLocks noChangeAspect="1"/>
          </p:cNvPicPr>
          <p:nvPr/>
        </p:nvPicPr>
        <p:blipFill>
          <a:blip r:embed="rId3" cstate="print"/>
          <a:srcRect/>
          <a:stretch>
            <a:fillRect/>
          </a:stretch>
        </p:blipFill>
        <p:spPr bwMode="auto">
          <a:xfrm>
            <a:off x="3200400" y="838200"/>
            <a:ext cx="2819400" cy="22860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C:\Users\Student\Desktop\District Women Hospital, Rampur\New folder\20140402_124610.jpg"/>
          <p:cNvPicPr>
            <a:picLocks noChangeAspect="1"/>
          </p:cNvPicPr>
          <p:nvPr/>
        </p:nvPicPr>
        <p:blipFill>
          <a:blip r:embed="rId4" cstate="print"/>
          <a:srcRect/>
          <a:stretch>
            <a:fillRect/>
          </a:stretch>
        </p:blipFill>
        <p:spPr bwMode="auto">
          <a:xfrm>
            <a:off x="6172200" y="838200"/>
            <a:ext cx="2971800" cy="2286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685800"/>
          </a:xfrm>
        </p:spPr>
        <p:txBody>
          <a:bodyPr>
            <a:normAutofit/>
          </a:bodyPr>
          <a:lstStyle/>
          <a:p>
            <a:r>
              <a:rPr lang="en-IN" dirty="0" smtClean="0"/>
              <a:t>LABOUR ROOM</a:t>
            </a:r>
            <a:endParaRPr lang="en-IN" dirty="0"/>
          </a:p>
        </p:txBody>
      </p:sp>
      <p:graphicFrame>
        <p:nvGraphicFramePr>
          <p:cNvPr id="4" name="Table 3"/>
          <p:cNvGraphicFramePr>
            <a:graphicFrameLocks noGrp="1"/>
          </p:cNvGraphicFramePr>
          <p:nvPr/>
        </p:nvGraphicFramePr>
        <p:xfrm>
          <a:off x="0" y="1143000"/>
          <a:ext cx="9144000" cy="5628354"/>
        </p:xfrm>
        <a:graphic>
          <a:graphicData uri="http://schemas.openxmlformats.org/drawingml/2006/table">
            <a:tbl>
              <a:tblPr/>
              <a:tblGrid>
                <a:gridCol w="3126046"/>
                <a:gridCol w="3204697"/>
                <a:gridCol w="2813257"/>
              </a:tblGrid>
              <a:tr h="2590800">
                <a:tc>
                  <a:txBody>
                    <a:bodyPr/>
                    <a:lstStyle/>
                    <a:p>
                      <a:pPr>
                        <a:lnSpc>
                          <a:spcPct val="115000"/>
                        </a:lnSpc>
                        <a:spcAft>
                          <a:spcPts val="0"/>
                        </a:spcAft>
                      </a:pPr>
                      <a:endParaRPr lang="en-IN"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810">
                <a:tc>
                  <a:txBody>
                    <a:bodyPr/>
                    <a:lstStyle/>
                    <a:p>
                      <a:pPr>
                        <a:lnSpc>
                          <a:spcPct val="115000"/>
                        </a:lnSpc>
                        <a:spcAft>
                          <a:spcPts val="0"/>
                        </a:spcAft>
                        <a:buFont typeface="Wingdings" pitchFamily="2" charset="2"/>
                        <a:buNone/>
                      </a:pPr>
                      <a:r>
                        <a:rPr lang="en-IN" sz="1400" b="1" dirty="0" smtClean="0">
                          <a:latin typeface="Calibri" pitchFamily="34" charset="0"/>
                          <a:ea typeface="Calibri"/>
                          <a:cs typeface="Times New Roman"/>
                        </a:rPr>
                        <a:t>Labour </a:t>
                      </a:r>
                      <a:r>
                        <a:rPr lang="en-IN" sz="1400" b="1" dirty="0">
                          <a:latin typeface="Calibri" pitchFamily="34" charset="0"/>
                          <a:ea typeface="Calibri"/>
                          <a:cs typeface="Times New Roman"/>
                        </a:rPr>
                        <a:t>room with back </a:t>
                      </a:r>
                      <a:r>
                        <a:rPr lang="en-IN" sz="1400" b="1" dirty="0" smtClean="0">
                          <a:latin typeface="Calibri" pitchFamily="34" charset="0"/>
                          <a:ea typeface="Calibri"/>
                          <a:cs typeface="Times New Roman"/>
                        </a:rPr>
                        <a:t>door Open.</a:t>
                      </a:r>
                      <a:endParaRPr lang="en-IN" sz="1400" b="1"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Wingdings" pitchFamily="2" charset="2"/>
                        <a:buNone/>
                      </a:pPr>
                      <a:r>
                        <a:rPr lang="en-IN" sz="1400" b="1" dirty="0" smtClean="0">
                          <a:latin typeface="Calibri" pitchFamily="34" charset="0"/>
                          <a:ea typeface="Calibri"/>
                          <a:cs typeface="Times New Roman"/>
                        </a:rPr>
                        <a:t> New </a:t>
                      </a:r>
                      <a:r>
                        <a:rPr lang="en-IN" sz="1400" b="1" dirty="0">
                          <a:latin typeface="Calibri" pitchFamily="34" charset="0"/>
                          <a:ea typeface="Calibri"/>
                          <a:cs typeface="Times New Roman"/>
                        </a:rPr>
                        <a:t>born corner with </a:t>
                      </a:r>
                      <a:r>
                        <a:rPr lang="en-IN" sz="1400" b="1" dirty="0" smtClean="0">
                          <a:latin typeface="Calibri" pitchFamily="34" charset="0"/>
                          <a:ea typeface="Calibri"/>
                          <a:cs typeface="Times New Roman"/>
                        </a:rPr>
                        <a:t>only one warmer</a:t>
                      </a:r>
                      <a:r>
                        <a:rPr lang="en-IN" sz="1400" b="1" baseline="0" dirty="0" smtClean="0">
                          <a:latin typeface="Calibri" pitchFamily="34" charset="0"/>
                          <a:ea typeface="Calibri"/>
                          <a:cs typeface="Times New Roman"/>
                        </a:rPr>
                        <a:t> </a:t>
                      </a:r>
                      <a:r>
                        <a:rPr lang="en-IN" sz="1400" b="1" dirty="0" smtClean="0">
                          <a:latin typeface="Calibri" pitchFamily="34" charset="0"/>
                          <a:ea typeface="Calibri"/>
                          <a:cs typeface="Times New Roman"/>
                        </a:rPr>
                        <a:t>For </a:t>
                      </a:r>
                      <a:r>
                        <a:rPr lang="en-IN" sz="1400" b="1" dirty="0">
                          <a:latin typeface="Calibri" pitchFamily="34" charset="0"/>
                          <a:ea typeface="Calibri"/>
                          <a:cs typeface="Times New Roman"/>
                        </a:rPr>
                        <a:t>four </a:t>
                      </a:r>
                      <a:r>
                        <a:rPr lang="en-IN" sz="1400" b="1" dirty="0" smtClean="0">
                          <a:latin typeface="Calibri" pitchFamily="34" charset="0"/>
                          <a:ea typeface="Calibri"/>
                          <a:cs typeface="Times New Roman"/>
                        </a:rPr>
                        <a:t>labour </a:t>
                      </a:r>
                      <a:r>
                        <a:rPr lang="en-IN" sz="1400" b="1" dirty="0">
                          <a:latin typeface="Calibri" pitchFamily="34" charset="0"/>
                          <a:ea typeface="Calibri"/>
                          <a:cs typeface="Times New Roman"/>
                        </a:rPr>
                        <a:t>tables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Wingdings" pitchFamily="2" charset="2"/>
                        <a:buNone/>
                      </a:pPr>
                      <a:r>
                        <a:rPr lang="en-IN" sz="1400" b="1" dirty="0" smtClean="0">
                          <a:latin typeface="Calibri" pitchFamily="34" charset="0"/>
                          <a:ea typeface="Calibri"/>
                          <a:cs typeface="Times New Roman"/>
                        </a:rPr>
                        <a:t> Female </a:t>
                      </a:r>
                      <a:r>
                        <a:rPr lang="en-IN" sz="1400" b="1" dirty="0">
                          <a:latin typeface="Calibri" pitchFamily="34" charset="0"/>
                          <a:ea typeface="Calibri"/>
                          <a:cs typeface="Times New Roman"/>
                        </a:rPr>
                        <a:t>lying for delivery without any assistance with all </a:t>
                      </a:r>
                      <a:r>
                        <a:rPr lang="en-IN" sz="1400" b="1" dirty="0" smtClean="0">
                          <a:latin typeface="Calibri" pitchFamily="34" charset="0"/>
                          <a:ea typeface="Calibri"/>
                          <a:cs typeface="Times New Roman"/>
                        </a:rPr>
                        <a:t>Clothes on.</a:t>
                      </a:r>
                      <a:endParaRPr lang="en-IN" sz="1400" b="1"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6220">
                <a:tc>
                  <a:txBody>
                    <a:bodyPr/>
                    <a:lstStyle/>
                    <a:p>
                      <a:pPr>
                        <a:lnSpc>
                          <a:spcPct val="115000"/>
                        </a:lnSpc>
                        <a:spcAft>
                          <a:spcPts val="0"/>
                        </a:spcAft>
                        <a:buFont typeface="Wingdings" pitchFamily="2" charset="2"/>
                        <a:buChar char="q"/>
                      </a:pPr>
                      <a:r>
                        <a:rPr kumimoji="0" lang="en-IN" sz="1600" b="1" kern="1200" dirty="0" smtClean="0">
                          <a:solidFill>
                            <a:schemeClr val="tx1"/>
                          </a:solidFill>
                          <a:latin typeface="Calibri" pitchFamily="34" charset="0"/>
                          <a:ea typeface="+mn-ea"/>
                          <a:cs typeface="+mn-cs"/>
                        </a:rPr>
                        <a:t> No separate areas demarcated for septic and aseptic deliveries</a:t>
                      </a:r>
                    </a:p>
                    <a:p>
                      <a:pPr>
                        <a:lnSpc>
                          <a:spcPct val="115000"/>
                        </a:lnSpc>
                        <a:spcAft>
                          <a:spcPts val="0"/>
                        </a:spcAft>
                        <a:buFont typeface="Wingdings" pitchFamily="2" charset="2"/>
                        <a:buNone/>
                      </a:pPr>
                      <a:endParaRPr kumimoji="0" lang="en-IN" sz="1600" b="1" kern="1200" dirty="0" smtClean="0">
                        <a:solidFill>
                          <a:schemeClr val="tx1"/>
                        </a:solidFill>
                        <a:latin typeface="Calibri" pitchFamily="34" charset="0"/>
                        <a:ea typeface="+mn-ea"/>
                        <a:cs typeface="+mn-cs"/>
                      </a:endParaRPr>
                    </a:p>
                    <a:p>
                      <a:pPr>
                        <a:lnSpc>
                          <a:spcPct val="115000"/>
                        </a:lnSpc>
                        <a:spcAft>
                          <a:spcPts val="0"/>
                        </a:spcAft>
                        <a:buFont typeface="Wingdings" pitchFamily="2" charset="2"/>
                        <a:buChar char="q"/>
                      </a:pPr>
                      <a:r>
                        <a:rPr kumimoji="0" lang="en-US" sz="1600" b="1" kern="1200" dirty="0" smtClean="0">
                          <a:solidFill>
                            <a:schemeClr val="tx1"/>
                          </a:solidFill>
                          <a:latin typeface="Calibri" pitchFamily="34" charset="0"/>
                          <a:ea typeface="+mn-ea"/>
                          <a:cs typeface="+mn-cs"/>
                        </a:rPr>
                        <a:t> No scrubbing area, only wash basin present for labor room staff.</a:t>
                      </a:r>
                      <a:endParaRPr lang="en-IN" sz="1400" b="1"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nSpc>
                          <a:spcPct val="115000"/>
                        </a:lnSpc>
                        <a:spcAft>
                          <a:spcPts val="0"/>
                        </a:spcAft>
                        <a:buFont typeface="Wingdings" pitchFamily="2" charset="2"/>
                        <a:buChar char="q"/>
                      </a:pPr>
                      <a:r>
                        <a:rPr kumimoji="0" lang="en-IN" sz="1600" b="1" kern="1200" dirty="0" smtClean="0">
                          <a:solidFill>
                            <a:schemeClr val="tx1"/>
                          </a:solidFill>
                          <a:latin typeface="Calibri" pitchFamily="34" charset="0"/>
                          <a:ea typeface="+mn-ea"/>
                          <a:cs typeface="+mn-cs"/>
                        </a:rPr>
                        <a:t>The Labour Room does not have any sterilization equipment.</a:t>
                      </a:r>
                    </a:p>
                    <a:p>
                      <a:pPr marL="342900" indent="-342900">
                        <a:lnSpc>
                          <a:spcPct val="115000"/>
                        </a:lnSpc>
                        <a:spcAft>
                          <a:spcPts val="0"/>
                        </a:spcAft>
                        <a:buFont typeface="Wingdings" pitchFamily="2" charset="2"/>
                        <a:buChar char="q"/>
                      </a:pPr>
                      <a:endParaRPr kumimoji="0" lang="en-IN" sz="1600" b="1" kern="1200" dirty="0" smtClean="0">
                        <a:solidFill>
                          <a:schemeClr val="tx1"/>
                        </a:solidFill>
                        <a:latin typeface="Calibri" pitchFamily="34" charset="0"/>
                        <a:ea typeface="+mn-ea"/>
                        <a:cs typeface="+mn-cs"/>
                      </a:endParaRPr>
                    </a:p>
                    <a:p>
                      <a:pPr marL="342900" indent="-342900">
                        <a:lnSpc>
                          <a:spcPct val="115000"/>
                        </a:lnSpc>
                        <a:spcAft>
                          <a:spcPts val="0"/>
                        </a:spcAft>
                        <a:buFont typeface="Wingdings" pitchFamily="2" charset="2"/>
                        <a:buChar char="q"/>
                      </a:pPr>
                      <a:r>
                        <a:rPr kumimoji="0" lang="en-IN" sz="1600" b="1" kern="1200" dirty="0" smtClean="0">
                          <a:solidFill>
                            <a:schemeClr val="tx1"/>
                          </a:solidFill>
                          <a:latin typeface="Calibri" pitchFamily="34" charset="0"/>
                          <a:ea typeface="+mn-ea"/>
                          <a:cs typeface="+mn-cs"/>
                        </a:rPr>
                        <a:t>The Labour Room does not have a Crash Cart</a:t>
                      </a:r>
                      <a:endParaRPr lang="en-IN" sz="1400" b="1"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Wingdings" pitchFamily="2" charset="2"/>
                        <a:buChar char="q"/>
                      </a:pPr>
                      <a:r>
                        <a:rPr kumimoji="0" lang="en-US" sz="1600" b="1" kern="1200" dirty="0" smtClean="0">
                          <a:solidFill>
                            <a:schemeClr val="tx1"/>
                          </a:solidFill>
                          <a:latin typeface="Calibri" pitchFamily="34" charset="0"/>
                          <a:ea typeface="+mn-ea"/>
                          <a:cs typeface="+mn-cs"/>
                        </a:rPr>
                        <a:t> Labor Room disinfection is not done after every</a:t>
                      </a:r>
                      <a:r>
                        <a:rPr kumimoji="0" lang="en-US" sz="1600" b="1" kern="1200" baseline="0" dirty="0" smtClean="0">
                          <a:solidFill>
                            <a:schemeClr val="tx1"/>
                          </a:solidFill>
                          <a:latin typeface="Calibri" pitchFamily="34" charset="0"/>
                          <a:ea typeface="+mn-ea"/>
                          <a:cs typeface="+mn-cs"/>
                        </a:rPr>
                        <a:t> </a:t>
                      </a:r>
                      <a:r>
                        <a:rPr kumimoji="0" lang="en-US" sz="1600" b="1" kern="1200" dirty="0" smtClean="0">
                          <a:solidFill>
                            <a:schemeClr val="tx1"/>
                          </a:solidFill>
                          <a:latin typeface="Calibri" pitchFamily="34" charset="0"/>
                          <a:ea typeface="+mn-ea"/>
                          <a:cs typeface="+mn-cs"/>
                        </a:rPr>
                        <a:t>procedure.</a:t>
                      </a:r>
                    </a:p>
                    <a:p>
                      <a:pPr>
                        <a:lnSpc>
                          <a:spcPct val="115000"/>
                        </a:lnSpc>
                        <a:spcAft>
                          <a:spcPts val="0"/>
                        </a:spcAft>
                        <a:buFont typeface="Wingdings" pitchFamily="2" charset="2"/>
                        <a:buNone/>
                      </a:pPr>
                      <a:endParaRPr kumimoji="0" lang="en-US" sz="1600" b="1" kern="1200" dirty="0" smtClean="0">
                        <a:solidFill>
                          <a:schemeClr val="tx1"/>
                        </a:solidFill>
                        <a:latin typeface="Calibri" pitchFamily="34" charset="0"/>
                        <a:ea typeface="+mn-ea"/>
                        <a:cs typeface="+mn-cs"/>
                      </a:endParaRPr>
                    </a:p>
                    <a:p>
                      <a:pPr>
                        <a:lnSpc>
                          <a:spcPct val="115000"/>
                        </a:lnSpc>
                        <a:spcAft>
                          <a:spcPts val="0"/>
                        </a:spcAft>
                        <a:buFont typeface="Wingdings" pitchFamily="2" charset="2"/>
                        <a:buNone/>
                      </a:pPr>
                      <a:r>
                        <a:rPr kumimoji="0" lang="en-IN" sz="1600" b="1" kern="1200" dirty="0" smtClean="0">
                          <a:solidFill>
                            <a:schemeClr val="tx1"/>
                          </a:solidFill>
                          <a:latin typeface="Calibri" pitchFamily="34" charset="0"/>
                          <a:ea typeface="+mn-ea"/>
                          <a:cs typeface="+mn-cs"/>
                        </a:rPr>
                        <a:t>Following are not monitored:</a:t>
                      </a:r>
                    </a:p>
                    <a:p>
                      <a:pPr>
                        <a:lnSpc>
                          <a:spcPct val="115000"/>
                        </a:lnSpc>
                        <a:spcAft>
                          <a:spcPts val="0"/>
                        </a:spcAft>
                        <a:buFont typeface="Wingdings" pitchFamily="2" charset="2"/>
                        <a:buNone/>
                      </a:pPr>
                      <a:endParaRPr kumimoji="0" lang="en-IN" sz="1600" b="1" kern="1200" dirty="0" smtClean="0">
                        <a:solidFill>
                          <a:schemeClr val="tx1"/>
                        </a:solidFill>
                        <a:latin typeface="Calibri" pitchFamily="34" charset="0"/>
                        <a:ea typeface="+mn-ea"/>
                        <a:cs typeface="+mn-cs"/>
                      </a:endParaRPr>
                    </a:p>
                    <a:p>
                      <a:pPr>
                        <a:lnSpc>
                          <a:spcPct val="115000"/>
                        </a:lnSpc>
                        <a:spcAft>
                          <a:spcPts val="0"/>
                        </a:spcAft>
                        <a:buFont typeface="Wingdings" pitchFamily="2" charset="2"/>
                        <a:buChar char="q"/>
                      </a:pPr>
                      <a:r>
                        <a:rPr kumimoji="0" lang="en-IN" sz="1600" b="1" kern="1200" dirty="0" smtClean="0">
                          <a:solidFill>
                            <a:schemeClr val="tx1"/>
                          </a:solidFill>
                          <a:latin typeface="Calibri" pitchFamily="34" charset="0"/>
                          <a:ea typeface="+mn-ea"/>
                          <a:cs typeface="+mn-cs"/>
                        </a:rPr>
                        <a:t>Maternal mortality rate.</a:t>
                      </a:r>
                    </a:p>
                    <a:p>
                      <a:pPr>
                        <a:lnSpc>
                          <a:spcPct val="115000"/>
                        </a:lnSpc>
                        <a:spcAft>
                          <a:spcPts val="0"/>
                        </a:spcAft>
                        <a:buFont typeface="Wingdings" pitchFamily="2" charset="2"/>
                        <a:buChar char="q"/>
                      </a:pPr>
                      <a:endParaRPr kumimoji="0" lang="en-IN" sz="1600" b="1" kern="1200" dirty="0" smtClean="0">
                        <a:solidFill>
                          <a:schemeClr val="tx1"/>
                        </a:solidFill>
                        <a:latin typeface="Calibri" pitchFamily="34" charset="0"/>
                        <a:ea typeface="+mn-ea"/>
                        <a:cs typeface="+mn-cs"/>
                      </a:endParaRPr>
                    </a:p>
                    <a:p>
                      <a:pPr>
                        <a:lnSpc>
                          <a:spcPct val="115000"/>
                        </a:lnSpc>
                        <a:spcAft>
                          <a:spcPts val="0"/>
                        </a:spcAft>
                        <a:buFont typeface="Wingdings" pitchFamily="2" charset="2"/>
                        <a:buChar char="q"/>
                      </a:pPr>
                      <a:r>
                        <a:rPr kumimoji="0" lang="en-US" sz="1600" b="1" kern="1200" dirty="0" smtClean="0">
                          <a:solidFill>
                            <a:schemeClr val="tx1"/>
                          </a:solidFill>
                          <a:latin typeface="Calibri" pitchFamily="34" charset="0"/>
                          <a:ea typeface="+mn-ea"/>
                          <a:cs typeface="+mn-cs"/>
                        </a:rPr>
                        <a:t>Still birth rate.</a:t>
                      </a:r>
                      <a:endParaRPr kumimoji="0" lang="en-IN" sz="1600" b="1" kern="1200" dirty="0" smtClean="0">
                        <a:solidFill>
                          <a:schemeClr val="tx1"/>
                        </a:solidFill>
                        <a:latin typeface="Calibri"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descr="C:\Users\Student\Desktop\District Women Hospital, Rampur\New folder\20140402_123205.jpg"/>
          <p:cNvPicPr>
            <a:picLocks noChangeAspect="1"/>
          </p:cNvPicPr>
          <p:nvPr/>
        </p:nvPicPr>
        <p:blipFill>
          <a:blip r:embed="rId2" cstate="print"/>
          <a:srcRect/>
          <a:stretch>
            <a:fillRect/>
          </a:stretch>
        </p:blipFill>
        <p:spPr bwMode="auto">
          <a:xfrm>
            <a:off x="0" y="1143000"/>
            <a:ext cx="3048000" cy="25146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C:\Users\Student\Desktop\District Women Hospital, Rampur\New folder\20140402_123212.jpg"/>
          <p:cNvPicPr>
            <a:picLocks noChangeAspect="1"/>
          </p:cNvPicPr>
          <p:nvPr/>
        </p:nvPicPr>
        <p:blipFill>
          <a:blip r:embed="rId3" cstate="print"/>
          <a:srcRect/>
          <a:stretch>
            <a:fillRect/>
          </a:stretch>
        </p:blipFill>
        <p:spPr bwMode="auto">
          <a:xfrm>
            <a:off x="3200400" y="1143000"/>
            <a:ext cx="3048000" cy="25146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C:\Users\Student\Desktop\District Women Hospital, Rampur\New folder\20140402_123222.jpg"/>
          <p:cNvPicPr>
            <a:picLocks noChangeAspect="1"/>
          </p:cNvPicPr>
          <p:nvPr/>
        </p:nvPicPr>
        <p:blipFill>
          <a:blip r:embed="rId4" cstate="print"/>
          <a:srcRect/>
          <a:stretch>
            <a:fillRect/>
          </a:stretch>
        </p:blipFill>
        <p:spPr bwMode="auto">
          <a:xfrm>
            <a:off x="6400800" y="1143000"/>
            <a:ext cx="2743200" cy="2514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609600"/>
          </a:xfrm>
        </p:spPr>
        <p:txBody>
          <a:bodyPr>
            <a:normAutofit fontScale="90000"/>
          </a:bodyPr>
          <a:lstStyle/>
          <a:p>
            <a:pPr lvl="0"/>
            <a:r>
              <a:rPr lang="en-IN" b="1" dirty="0" smtClean="0"/>
              <a:t>OT</a:t>
            </a:r>
            <a:r>
              <a:rPr lang="en-IN" dirty="0" smtClean="0"/>
              <a:t/>
            </a:r>
            <a:br>
              <a:rPr lang="en-IN" dirty="0" smtClean="0"/>
            </a:br>
            <a:endParaRPr lang="en-IN" dirty="0"/>
          </a:p>
        </p:txBody>
      </p:sp>
      <p:graphicFrame>
        <p:nvGraphicFramePr>
          <p:cNvPr id="4" name="Table 3"/>
          <p:cNvGraphicFramePr>
            <a:graphicFrameLocks noGrp="1"/>
          </p:cNvGraphicFramePr>
          <p:nvPr/>
        </p:nvGraphicFramePr>
        <p:xfrm>
          <a:off x="1" y="1126676"/>
          <a:ext cx="9144000" cy="5667726"/>
        </p:xfrm>
        <a:graphic>
          <a:graphicData uri="http://schemas.openxmlformats.org/drawingml/2006/table">
            <a:tbl>
              <a:tblPr/>
              <a:tblGrid>
                <a:gridCol w="3196378"/>
                <a:gridCol w="2973811"/>
                <a:gridCol w="2973811"/>
              </a:tblGrid>
              <a:tr h="2028414">
                <a:tc>
                  <a:txBody>
                    <a:bodyPr/>
                    <a:lstStyle/>
                    <a:p>
                      <a:pPr>
                        <a:lnSpc>
                          <a:spcPct val="115000"/>
                        </a:lnSpc>
                        <a:spcAft>
                          <a:spcPts val="0"/>
                        </a:spcAft>
                      </a:pPr>
                      <a:endParaRPr lang="en-IN" sz="1000" dirty="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000" dirty="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000" dirty="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110">
                <a:tc>
                  <a:txBody>
                    <a:bodyPr/>
                    <a:lstStyle/>
                    <a:p>
                      <a:pPr>
                        <a:lnSpc>
                          <a:spcPct val="115000"/>
                        </a:lnSpc>
                        <a:spcAft>
                          <a:spcPts val="0"/>
                        </a:spcAft>
                        <a:buFont typeface="Wingdings" pitchFamily="2" charset="2"/>
                        <a:buNone/>
                      </a:pPr>
                      <a:r>
                        <a:rPr kumimoji="0" lang="en-IN" sz="1400" b="1" kern="1200" dirty="0" smtClean="0">
                          <a:solidFill>
                            <a:schemeClr val="tx1"/>
                          </a:solidFill>
                          <a:latin typeface="Calibri" pitchFamily="34" charset="0"/>
                          <a:ea typeface="+mn-ea"/>
                          <a:cs typeface="+mn-cs"/>
                        </a:rPr>
                        <a:t>OT </a:t>
                      </a:r>
                      <a:r>
                        <a:rPr kumimoji="0" lang="en-IN" sz="1400" b="1" kern="1200" dirty="0">
                          <a:solidFill>
                            <a:schemeClr val="tx1"/>
                          </a:solidFill>
                          <a:latin typeface="Calibri" pitchFamily="34" charset="0"/>
                          <a:ea typeface="+mn-ea"/>
                          <a:cs typeface="+mn-cs"/>
                        </a:rPr>
                        <a:t>without any emergency equipment except suction </a:t>
                      </a:r>
                      <a:r>
                        <a:rPr kumimoji="0" lang="en-IN" sz="1400" b="1" kern="1200" dirty="0" smtClean="0">
                          <a:solidFill>
                            <a:schemeClr val="tx1"/>
                          </a:solidFill>
                          <a:latin typeface="Calibri" pitchFamily="34" charset="0"/>
                          <a:ea typeface="+mn-ea"/>
                          <a:cs typeface="+mn-cs"/>
                        </a:rPr>
                        <a:t>apparatus</a:t>
                      </a:r>
                      <a:endParaRPr kumimoji="0" lang="en-IN" sz="1400" b="1" kern="1200" dirty="0">
                        <a:solidFill>
                          <a:schemeClr val="tx1"/>
                        </a:solidFill>
                        <a:latin typeface="Calibri" pitchFamily="34" charset="0"/>
                        <a:ea typeface="+mn-ea"/>
                        <a:cs typeface="+mn-cs"/>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Wingdings" pitchFamily="2" charset="2"/>
                        <a:buNone/>
                      </a:pPr>
                      <a:r>
                        <a:rPr kumimoji="0" lang="en-IN" sz="1400" b="1" kern="1200" dirty="0" smtClean="0">
                          <a:solidFill>
                            <a:schemeClr val="tx1"/>
                          </a:solidFill>
                          <a:latin typeface="Calibri" pitchFamily="34" charset="0"/>
                          <a:ea typeface="+mn-ea"/>
                          <a:cs typeface="+mn-cs"/>
                        </a:rPr>
                        <a:t>A </a:t>
                      </a:r>
                      <a:r>
                        <a:rPr kumimoji="0" lang="en-IN" sz="1400" b="1" kern="1200" dirty="0">
                          <a:solidFill>
                            <a:schemeClr val="tx1"/>
                          </a:solidFill>
                          <a:latin typeface="Calibri" pitchFamily="34" charset="0"/>
                          <a:ea typeface="+mn-ea"/>
                          <a:cs typeface="+mn-cs"/>
                        </a:rPr>
                        <a:t>patients lying in OT after caesarean unattended</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Wingdings" pitchFamily="2" charset="2"/>
                        <a:buNone/>
                      </a:pPr>
                      <a:r>
                        <a:rPr kumimoji="0" lang="en-IN" sz="1400" b="1" kern="1200" dirty="0" smtClean="0">
                          <a:solidFill>
                            <a:schemeClr val="tx1"/>
                          </a:solidFill>
                          <a:latin typeface="Calibri" pitchFamily="34" charset="0"/>
                          <a:ea typeface="+mn-ea"/>
                          <a:cs typeface="+mn-cs"/>
                        </a:rPr>
                        <a:t> A </a:t>
                      </a:r>
                      <a:r>
                        <a:rPr kumimoji="0" lang="en-IN" sz="1400" b="1" kern="1200" dirty="0">
                          <a:solidFill>
                            <a:schemeClr val="tx1"/>
                          </a:solidFill>
                          <a:latin typeface="Calibri" pitchFamily="34" charset="0"/>
                          <a:ea typeface="+mn-ea"/>
                          <a:cs typeface="+mn-cs"/>
                        </a:rPr>
                        <a:t>patient has been on OT </a:t>
                      </a:r>
                      <a:r>
                        <a:rPr kumimoji="0" lang="en-IN" sz="1400" b="1" kern="1200" baseline="0" dirty="0" smtClean="0">
                          <a:solidFill>
                            <a:schemeClr val="tx1"/>
                          </a:solidFill>
                          <a:latin typeface="Calibri" pitchFamily="34" charset="0"/>
                          <a:ea typeface="+mn-ea"/>
                          <a:cs typeface="+mn-cs"/>
                        </a:rPr>
                        <a:t> </a:t>
                      </a:r>
                      <a:r>
                        <a:rPr kumimoji="0" lang="en-IN" sz="1400" b="1" kern="1200" dirty="0" smtClean="0">
                          <a:solidFill>
                            <a:schemeClr val="tx1"/>
                          </a:solidFill>
                          <a:latin typeface="Calibri" pitchFamily="34" charset="0"/>
                          <a:ea typeface="+mn-ea"/>
                          <a:cs typeface="+mn-cs"/>
                        </a:rPr>
                        <a:t>table</a:t>
                      </a:r>
                      <a:r>
                        <a:rPr kumimoji="0" lang="en-IN" sz="1400" b="1" kern="1200" baseline="0" dirty="0" smtClean="0">
                          <a:solidFill>
                            <a:schemeClr val="tx1"/>
                          </a:solidFill>
                          <a:latin typeface="Calibri" pitchFamily="34" charset="0"/>
                          <a:ea typeface="+mn-ea"/>
                          <a:cs typeface="+mn-cs"/>
                        </a:rPr>
                        <a:t> </a:t>
                      </a:r>
                      <a:r>
                        <a:rPr kumimoji="0" lang="en-IN" sz="1400" b="1" kern="1200" dirty="0" smtClean="0">
                          <a:solidFill>
                            <a:schemeClr val="tx1"/>
                          </a:solidFill>
                          <a:latin typeface="Calibri" pitchFamily="34" charset="0"/>
                          <a:ea typeface="+mn-ea"/>
                          <a:cs typeface="+mn-cs"/>
                        </a:rPr>
                        <a:t>because </a:t>
                      </a:r>
                      <a:r>
                        <a:rPr kumimoji="0" lang="en-IN" sz="1400" b="1" kern="1200" dirty="0">
                          <a:solidFill>
                            <a:schemeClr val="tx1"/>
                          </a:solidFill>
                          <a:latin typeface="Calibri" pitchFamily="34" charset="0"/>
                          <a:ea typeface="+mn-ea"/>
                          <a:cs typeface="+mn-cs"/>
                        </a:rPr>
                        <a:t>there is no post</a:t>
                      </a:r>
                    </a:p>
                    <a:p>
                      <a:pPr>
                        <a:lnSpc>
                          <a:spcPct val="115000"/>
                        </a:lnSpc>
                        <a:spcAft>
                          <a:spcPts val="0"/>
                        </a:spcAft>
                        <a:buFont typeface="Wingdings" pitchFamily="2" charset="2"/>
                        <a:buNone/>
                      </a:pPr>
                      <a:r>
                        <a:rPr kumimoji="0" lang="en-IN" sz="1400" b="1" kern="1200" dirty="0" smtClean="0">
                          <a:solidFill>
                            <a:schemeClr val="tx1"/>
                          </a:solidFill>
                          <a:latin typeface="Calibri" pitchFamily="34" charset="0"/>
                          <a:ea typeface="+mn-ea"/>
                          <a:cs typeface="+mn-cs"/>
                        </a:rPr>
                        <a:t>operative </a:t>
                      </a:r>
                      <a:r>
                        <a:rPr kumimoji="0" lang="en-IN" sz="1400" b="1" kern="1200" dirty="0">
                          <a:solidFill>
                            <a:schemeClr val="tx1"/>
                          </a:solidFill>
                          <a:latin typeface="Calibri" pitchFamily="34" charset="0"/>
                          <a:ea typeface="+mn-ea"/>
                          <a:cs typeface="+mn-cs"/>
                        </a:rPr>
                        <a:t>area</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9135">
                <a:tc>
                  <a:txBody>
                    <a:bodyPr/>
                    <a:lstStyle/>
                    <a:p>
                      <a:pPr marL="342900" lvl="0" indent="-342900" algn="just" fontAlgn="base">
                        <a:lnSpc>
                          <a:spcPct val="150000"/>
                        </a:lnSpc>
                        <a:spcAft>
                          <a:spcPts val="0"/>
                        </a:spcAft>
                        <a:buFont typeface="Wingdings" pitchFamily="2" charset="2"/>
                        <a:buChar char="q"/>
                      </a:pPr>
                      <a:r>
                        <a:rPr kumimoji="0" lang="en-US" sz="1600" b="1" kern="1200" dirty="0" smtClean="0">
                          <a:solidFill>
                            <a:schemeClr val="tx1"/>
                          </a:solidFill>
                          <a:latin typeface="Calibri" pitchFamily="34" charset="0"/>
                          <a:ea typeface="+mn-ea"/>
                          <a:cs typeface="+mn-cs"/>
                        </a:rPr>
                        <a:t>OT complex does not adhere to proper zoning concept as per the standard guidelines</a:t>
                      </a:r>
                    </a:p>
                    <a:p>
                      <a:pPr marL="342900" lvl="0" indent="-342900" algn="just" fontAlgn="base">
                        <a:lnSpc>
                          <a:spcPct val="150000"/>
                        </a:lnSpc>
                        <a:spcAft>
                          <a:spcPts val="0"/>
                        </a:spcAft>
                        <a:buFont typeface="Wingdings" pitchFamily="2" charset="2"/>
                        <a:buChar char="q"/>
                      </a:pPr>
                      <a:r>
                        <a:rPr kumimoji="0" lang="en-US" sz="1600" b="1" kern="1200" dirty="0" smtClean="0">
                          <a:solidFill>
                            <a:schemeClr val="tx1"/>
                          </a:solidFill>
                          <a:latin typeface="Calibri" pitchFamily="34" charset="0"/>
                          <a:ea typeface="+mn-ea"/>
                          <a:cs typeface="+mn-cs"/>
                        </a:rPr>
                        <a:t>HVAC System is not present inside OT</a:t>
                      </a:r>
                    </a:p>
                    <a:p>
                      <a:pPr marL="342900" lvl="0" indent="-342900" algn="just" fontAlgn="base">
                        <a:lnSpc>
                          <a:spcPct val="150000"/>
                        </a:lnSpc>
                        <a:spcAft>
                          <a:spcPts val="0"/>
                        </a:spcAft>
                        <a:buFont typeface="Wingdings" pitchFamily="2" charset="2"/>
                        <a:buChar char="q"/>
                      </a:pPr>
                      <a:r>
                        <a:rPr kumimoji="0" lang="en-US" sz="1600" b="1" kern="1200" dirty="0" smtClean="0">
                          <a:solidFill>
                            <a:schemeClr val="tx1"/>
                          </a:solidFill>
                          <a:latin typeface="Calibri" pitchFamily="34" charset="0"/>
                          <a:ea typeface="+mn-ea"/>
                          <a:cs typeface="+mn-cs"/>
                        </a:rPr>
                        <a:t>OT does not have a crash cart.</a:t>
                      </a:r>
                    </a:p>
                    <a:p>
                      <a:pPr marL="342900" lvl="0" indent="-342900" algn="just" fontAlgn="base">
                        <a:lnSpc>
                          <a:spcPct val="150000"/>
                        </a:lnSpc>
                        <a:spcAft>
                          <a:spcPts val="0"/>
                        </a:spcAft>
                        <a:buFont typeface="Wingdings" pitchFamily="2" charset="2"/>
                        <a:buChar char="q"/>
                      </a:pPr>
                      <a:endParaRPr lang="en-IN" sz="1200" b="1" u="none" strike="noStrike" dirty="0">
                        <a:effectLst/>
                        <a:latin typeface="Calibri" pitchFamily="34" charset="0"/>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fontAlgn="base">
                        <a:lnSpc>
                          <a:spcPct val="150000"/>
                        </a:lnSpc>
                        <a:spcAft>
                          <a:spcPts val="0"/>
                        </a:spcAft>
                        <a:buFont typeface="Wingdings" pitchFamily="2" charset="2"/>
                        <a:buChar char="q"/>
                      </a:pPr>
                      <a:r>
                        <a:rPr kumimoji="0" lang="en-US" sz="1600" b="1" kern="1200" dirty="0" smtClean="0">
                          <a:solidFill>
                            <a:schemeClr val="tx1"/>
                          </a:solidFill>
                          <a:latin typeface="Calibri" pitchFamily="34" charset="0"/>
                          <a:ea typeface="+mn-ea"/>
                          <a:cs typeface="+mn-cs"/>
                        </a:rPr>
                        <a:t>OT has got more than one OT table.</a:t>
                      </a:r>
                      <a:endParaRPr kumimoji="0" lang="en-IN" sz="1600" b="1" kern="1200" dirty="0" smtClean="0">
                        <a:solidFill>
                          <a:schemeClr val="tx1"/>
                        </a:solidFill>
                        <a:latin typeface="Calibri" pitchFamily="34" charset="0"/>
                        <a:ea typeface="+mn-ea"/>
                        <a:cs typeface="+mn-cs"/>
                      </a:endParaRPr>
                    </a:p>
                    <a:p>
                      <a:pPr marL="342900" marR="0" lvl="0" indent="-342900" algn="l" defTabSz="914400" rtl="0" eaLnBrk="1" fontAlgn="base" latinLnBrk="0" hangingPunct="1">
                        <a:lnSpc>
                          <a:spcPct val="150000"/>
                        </a:lnSpc>
                        <a:spcBef>
                          <a:spcPts val="0"/>
                        </a:spcBef>
                        <a:spcAft>
                          <a:spcPts val="1000"/>
                        </a:spcAft>
                        <a:buClrTx/>
                        <a:buSzTx/>
                        <a:buFont typeface="Wingdings" pitchFamily="2" charset="2"/>
                        <a:buChar char="q"/>
                        <a:tabLst/>
                        <a:defRPr/>
                      </a:pPr>
                      <a:r>
                        <a:rPr kumimoji="0" lang="en-US" sz="1600" b="1" kern="1200" dirty="0" smtClean="0">
                          <a:solidFill>
                            <a:schemeClr val="tx1"/>
                          </a:solidFill>
                          <a:latin typeface="Calibri" pitchFamily="34" charset="0"/>
                          <a:ea typeface="+mn-ea"/>
                          <a:cs typeface="+mn-cs"/>
                        </a:rPr>
                        <a:t>The firefighting system is not installed the OT</a:t>
                      </a:r>
                    </a:p>
                    <a:p>
                      <a:pPr marL="342900" marR="0" lvl="0" indent="-342900" algn="l" defTabSz="914400" rtl="0" eaLnBrk="1" fontAlgn="base" latinLnBrk="0" hangingPunct="1">
                        <a:lnSpc>
                          <a:spcPct val="150000"/>
                        </a:lnSpc>
                        <a:spcBef>
                          <a:spcPts val="0"/>
                        </a:spcBef>
                        <a:spcAft>
                          <a:spcPts val="1000"/>
                        </a:spcAft>
                        <a:buClrTx/>
                        <a:buSzTx/>
                        <a:buFont typeface="Wingdings" pitchFamily="2" charset="2"/>
                        <a:buChar char="q"/>
                        <a:tabLst/>
                        <a:defRPr/>
                      </a:pPr>
                      <a:r>
                        <a:rPr kumimoji="0" lang="en-US" sz="1600" b="1" kern="1200" dirty="0" smtClean="0">
                          <a:solidFill>
                            <a:schemeClr val="tx1"/>
                          </a:solidFill>
                          <a:latin typeface="Calibri" pitchFamily="34" charset="0"/>
                          <a:ea typeface="+mn-ea"/>
                          <a:cs typeface="+mn-cs"/>
                        </a:rPr>
                        <a:t>Infection control practices are not being followed in OT</a:t>
                      </a:r>
                    </a:p>
                    <a:p>
                      <a:pPr marL="342900" marR="0" lvl="0" indent="-342900" algn="l" defTabSz="914400" rtl="0" eaLnBrk="1" fontAlgn="base" latinLnBrk="0" hangingPunct="1">
                        <a:lnSpc>
                          <a:spcPct val="150000"/>
                        </a:lnSpc>
                        <a:spcBef>
                          <a:spcPts val="0"/>
                        </a:spcBef>
                        <a:spcAft>
                          <a:spcPts val="1000"/>
                        </a:spcAft>
                        <a:buClrTx/>
                        <a:buSzTx/>
                        <a:buFont typeface="Wingdings" pitchFamily="2" charset="2"/>
                        <a:buChar char="q"/>
                        <a:tabLst/>
                        <a:defRPr/>
                      </a:pPr>
                      <a:endParaRPr kumimoji="0" lang="en-IN" sz="1600" b="1" kern="1200" dirty="0" smtClean="0">
                        <a:solidFill>
                          <a:schemeClr val="tx1"/>
                        </a:solidFill>
                        <a:latin typeface="Calibri" pitchFamily="34" charset="0"/>
                        <a:ea typeface="+mn-ea"/>
                        <a:cs typeface="+mn-cs"/>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eaLnBrk="1" fontAlgn="base" latinLnBrk="0" hangingPunct="1">
                        <a:lnSpc>
                          <a:spcPct val="150000"/>
                        </a:lnSpc>
                        <a:spcAft>
                          <a:spcPts val="0"/>
                        </a:spcAft>
                        <a:buFont typeface="Wingdings" pitchFamily="2" charset="2"/>
                        <a:buChar char="q"/>
                      </a:pPr>
                      <a:r>
                        <a:rPr kumimoji="0" lang="en-US" sz="1600" b="1" kern="1200" dirty="0" smtClean="0">
                          <a:solidFill>
                            <a:schemeClr val="tx1"/>
                          </a:solidFill>
                          <a:latin typeface="Calibri" pitchFamily="34" charset="0"/>
                          <a:ea typeface="+mn-ea"/>
                          <a:cs typeface="+mn-cs"/>
                        </a:rPr>
                        <a:t>% of surgical site infection rate is not monitored.</a:t>
                      </a:r>
                      <a:endParaRPr kumimoji="0" lang="en-IN" sz="1600" b="1" kern="1200" dirty="0" smtClean="0">
                        <a:solidFill>
                          <a:schemeClr val="tx1"/>
                        </a:solidFill>
                        <a:latin typeface="Calibri" pitchFamily="34" charset="0"/>
                        <a:ea typeface="+mn-ea"/>
                        <a:cs typeface="+mn-cs"/>
                      </a:endParaRPr>
                    </a:p>
                    <a:p>
                      <a:pPr marL="342900" lvl="0" indent="-342900" algn="l" rtl="0" eaLnBrk="1" fontAlgn="base" latinLnBrk="0" hangingPunct="1">
                        <a:lnSpc>
                          <a:spcPct val="150000"/>
                        </a:lnSpc>
                        <a:spcAft>
                          <a:spcPts val="0"/>
                        </a:spcAft>
                        <a:buFont typeface="Wingdings" pitchFamily="2" charset="2"/>
                        <a:buChar char="q"/>
                      </a:pPr>
                      <a:r>
                        <a:rPr kumimoji="0" lang="en-US" sz="1600" b="1" kern="1200" dirty="0" smtClean="0">
                          <a:solidFill>
                            <a:schemeClr val="tx1"/>
                          </a:solidFill>
                          <a:latin typeface="Calibri" pitchFamily="34" charset="0"/>
                          <a:ea typeface="+mn-ea"/>
                          <a:cs typeface="+mn-cs"/>
                        </a:rPr>
                        <a:t>Re Exploration rate is not monitored</a:t>
                      </a:r>
                      <a:r>
                        <a:rPr lang="en-US" sz="1200" u="none" strike="noStrike" dirty="0" smtClean="0">
                          <a:effectLst/>
                          <a:latin typeface="Times New Roman"/>
                          <a:ea typeface="Calibri"/>
                          <a:cs typeface="Times New Roman"/>
                        </a:rPr>
                        <a:t>.</a:t>
                      </a:r>
                    </a:p>
                    <a:p>
                      <a:pPr marL="342900" lvl="0" indent="-342900" algn="l" rtl="0" eaLnBrk="1" fontAlgn="base" latinLnBrk="0" hangingPunct="1">
                        <a:lnSpc>
                          <a:spcPct val="150000"/>
                        </a:lnSpc>
                        <a:spcAft>
                          <a:spcPts val="0"/>
                        </a:spcAft>
                        <a:buFont typeface="Wingdings" pitchFamily="2" charset="2"/>
                        <a:buChar char="q"/>
                      </a:pPr>
                      <a:r>
                        <a:rPr kumimoji="0" lang="en-US" sz="1600" b="1" kern="1200" dirty="0" smtClean="0">
                          <a:solidFill>
                            <a:schemeClr val="tx1"/>
                          </a:solidFill>
                          <a:latin typeface="Calibri" pitchFamily="34" charset="0"/>
                          <a:ea typeface="+mn-ea"/>
                          <a:cs typeface="+mn-cs"/>
                        </a:rPr>
                        <a:t>%</a:t>
                      </a:r>
                      <a:r>
                        <a:rPr kumimoji="0" lang="en-US" sz="2400" b="1" kern="1200" dirty="0" smtClean="0">
                          <a:solidFill>
                            <a:schemeClr val="tx1"/>
                          </a:solidFill>
                          <a:latin typeface="Calibri" pitchFamily="34" charset="0"/>
                          <a:ea typeface="+mn-ea"/>
                          <a:cs typeface="+mn-cs"/>
                        </a:rPr>
                        <a:t> </a:t>
                      </a:r>
                      <a:r>
                        <a:rPr kumimoji="0" lang="en-US" sz="1600" b="1" kern="1200" dirty="0" smtClean="0">
                          <a:solidFill>
                            <a:schemeClr val="tx1"/>
                          </a:solidFill>
                          <a:latin typeface="Calibri" pitchFamily="34" charset="0"/>
                          <a:ea typeface="+mn-ea"/>
                          <a:cs typeface="+mn-cs"/>
                        </a:rPr>
                        <a:t>of surgical site infection rate is not monitored</a:t>
                      </a:r>
                      <a:endParaRPr lang="en-US" sz="1600" b="1" u="none" strike="noStrike" dirty="0" smtClean="0">
                        <a:effectLst/>
                        <a:latin typeface="Calibri" pitchFamily="34" charset="0"/>
                        <a:ea typeface="Calibri"/>
                        <a:cs typeface="Times New Roman"/>
                      </a:endParaRPr>
                    </a:p>
                    <a:p>
                      <a:pPr marL="342900" lvl="0" indent="-342900" algn="l" rtl="0" eaLnBrk="1" fontAlgn="base" latinLnBrk="0" hangingPunct="1">
                        <a:lnSpc>
                          <a:spcPct val="150000"/>
                        </a:lnSpc>
                        <a:spcAft>
                          <a:spcPts val="0"/>
                        </a:spcAft>
                        <a:buFont typeface="Wingdings" pitchFamily="2" charset="2"/>
                        <a:buChar char="q"/>
                      </a:pPr>
                      <a:endParaRPr lang="en-US" sz="1200" u="none" strike="noStrike" dirty="0" smtClean="0">
                        <a:effectLst/>
                        <a:latin typeface="Times New Roman"/>
                        <a:ea typeface="Calibri"/>
                        <a:cs typeface="Times New Roman"/>
                      </a:endParaRPr>
                    </a:p>
                    <a:p>
                      <a:pPr marL="342900" lvl="0" indent="-342900" algn="l" rtl="0" eaLnBrk="1" fontAlgn="base" latinLnBrk="0" hangingPunct="1">
                        <a:lnSpc>
                          <a:spcPct val="150000"/>
                        </a:lnSpc>
                        <a:spcAft>
                          <a:spcPts val="0"/>
                        </a:spcAft>
                        <a:buFont typeface="Wingdings" pitchFamily="2" charset="2"/>
                        <a:buNone/>
                      </a:pPr>
                      <a:endParaRPr lang="en-IN" sz="1100" u="none" strike="noStrike" dirty="0">
                        <a:effectLst/>
                        <a:latin typeface="Calibri"/>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descr="C:\Users\Student\Desktop\District Women Hospital, Rampur\New folder\20140402_121655.jpg"/>
          <p:cNvPicPr>
            <a:picLocks noChangeAspect="1"/>
          </p:cNvPicPr>
          <p:nvPr/>
        </p:nvPicPr>
        <p:blipFill>
          <a:blip r:embed="rId2" cstate="print"/>
          <a:srcRect/>
          <a:stretch>
            <a:fillRect/>
          </a:stretch>
        </p:blipFill>
        <p:spPr bwMode="auto">
          <a:xfrm>
            <a:off x="0" y="990600"/>
            <a:ext cx="3124200" cy="2057401"/>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C:\Users\Student\Desktop\District Women Hospital, Rampur\New folder\20140402_121710.jpg"/>
          <p:cNvPicPr>
            <a:picLocks noChangeAspect="1"/>
          </p:cNvPicPr>
          <p:nvPr/>
        </p:nvPicPr>
        <p:blipFill>
          <a:blip r:embed="rId3" cstate="print"/>
          <a:srcRect/>
          <a:stretch>
            <a:fillRect/>
          </a:stretch>
        </p:blipFill>
        <p:spPr bwMode="auto">
          <a:xfrm>
            <a:off x="3200400" y="990600"/>
            <a:ext cx="2895600" cy="20574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C:\Users\Student\Desktop\District Women Hospital, Rampur\New folder\20140402_121720.jpg"/>
          <p:cNvPicPr>
            <a:picLocks noChangeAspect="1"/>
          </p:cNvPicPr>
          <p:nvPr/>
        </p:nvPicPr>
        <p:blipFill>
          <a:blip r:embed="rId4" cstate="print"/>
          <a:srcRect/>
          <a:stretch>
            <a:fillRect/>
          </a:stretch>
        </p:blipFill>
        <p:spPr bwMode="auto">
          <a:xfrm flipH="1">
            <a:off x="6248400" y="990600"/>
            <a:ext cx="2895600" cy="2057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09600"/>
          </a:xfrm>
        </p:spPr>
        <p:txBody>
          <a:bodyPr>
            <a:normAutofit fontScale="90000"/>
          </a:bodyPr>
          <a:lstStyle/>
          <a:p>
            <a:pPr lvl="0"/>
            <a:r>
              <a:rPr lang="en-IN" b="1" dirty="0" smtClean="0"/>
              <a:t>TSSU</a:t>
            </a:r>
            <a:r>
              <a:rPr lang="en-IN" dirty="0" smtClean="0"/>
              <a:t/>
            </a:r>
            <a:br>
              <a:rPr lang="en-IN" dirty="0" smtClean="0"/>
            </a:br>
            <a:endParaRPr lang="en-IN" dirty="0"/>
          </a:p>
        </p:txBody>
      </p:sp>
      <p:graphicFrame>
        <p:nvGraphicFramePr>
          <p:cNvPr id="4" name="Table 3"/>
          <p:cNvGraphicFramePr>
            <a:graphicFrameLocks noGrp="1"/>
          </p:cNvGraphicFramePr>
          <p:nvPr/>
        </p:nvGraphicFramePr>
        <p:xfrm>
          <a:off x="-1" y="1066801"/>
          <a:ext cx="9144002" cy="5638799"/>
        </p:xfrm>
        <a:graphic>
          <a:graphicData uri="http://schemas.openxmlformats.org/drawingml/2006/table">
            <a:tbl>
              <a:tblPr/>
              <a:tblGrid>
                <a:gridCol w="3246780"/>
                <a:gridCol w="2948611"/>
                <a:gridCol w="2948611"/>
              </a:tblGrid>
              <a:tr h="2672338">
                <a:tc>
                  <a:txBody>
                    <a:bodyPr/>
                    <a:lstStyle/>
                    <a:p>
                      <a:pPr>
                        <a:lnSpc>
                          <a:spcPct val="115000"/>
                        </a:lnSpc>
                        <a:spcAft>
                          <a:spcPts val="0"/>
                        </a:spcAft>
                      </a:pPr>
                      <a:endParaRPr lang="en-IN" sz="1000" dirty="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000" dirty="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00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468">
                <a:tc>
                  <a:txBody>
                    <a:bodyPr/>
                    <a:lstStyle/>
                    <a:p>
                      <a:pPr>
                        <a:lnSpc>
                          <a:spcPct val="115000"/>
                        </a:lnSpc>
                        <a:spcAft>
                          <a:spcPts val="0"/>
                        </a:spcAft>
                        <a:buFontTx/>
                        <a:buNone/>
                      </a:pPr>
                      <a:r>
                        <a:rPr kumimoji="0" lang="en-IN" sz="1400" b="1" u="none" strike="noStrike" kern="1200" dirty="0" smtClean="0">
                          <a:solidFill>
                            <a:schemeClr val="tx1"/>
                          </a:solidFill>
                          <a:effectLst/>
                          <a:latin typeface="Calibri" pitchFamily="34" charset="0"/>
                          <a:ea typeface="+mn-ea"/>
                          <a:cs typeface="+mn-cs"/>
                        </a:rPr>
                        <a:t> </a:t>
                      </a:r>
                      <a:r>
                        <a:rPr kumimoji="0" lang="en-IN" sz="1400" b="1" u="none" strike="noStrike" kern="1200" dirty="0">
                          <a:solidFill>
                            <a:schemeClr val="tx1"/>
                          </a:solidFill>
                          <a:effectLst/>
                          <a:latin typeface="Calibri" pitchFamily="34" charset="0"/>
                          <a:ea typeface="+mn-ea"/>
                          <a:cs typeface="+mn-cs"/>
                        </a:rPr>
                        <a:t>TSSU area </a:t>
                      </a:r>
                      <a:r>
                        <a:rPr kumimoji="0" lang="en-IN" sz="1400" b="1" u="none" strike="noStrike" kern="1200" dirty="0" smtClean="0">
                          <a:solidFill>
                            <a:schemeClr val="tx1"/>
                          </a:solidFill>
                          <a:effectLst/>
                          <a:latin typeface="Calibri" pitchFamily="34" charset="0"/>
                          <a:ea typeface="+mn-ea"/>
                          <a:cs typeface="+mn-cs"/>
                        </a:rPr>
                        <a:t>with</a:t>
                      </a:r>
                      <a:r>
                        <a:rPr kumimoji="0" lang="en-IN" sz="1400" b="1" u="none" strike="noStrike" kern="1200" baseline="0" dirty="0" smtClean="0">
                          <a:solidFill>
                            <a:schemeClr val="tx1"/>
                          </a:solidFill>
                          <a:effectLst/>
                          <a:latin typeface="Calibri" pitchFamily="34" charset="0"/>
                          <a:ea typeface="+mn-ea"/>
                          <a:cs typeface="+mn-cs"/>
                        </a:rPr>
                        <a:t> window open at back.</a:t>
                      </a:r>
                      <a:endParaRPr kumimoji="0" lang="en-IN" sz="1400" b="1" u="none" strike="noStrike" kern="1200" dirty="0">
                        <a:solidFill>
                          <a:schemeClr val="tx1"/>
                        </a:solidFill>
                        <a:effectLst/>
                        <a:latin typeface="Calibri" pitchFamily="34" charset="0"/>
                        <a:ea typeface="+mn-ea"/>
                        <a:cs typeface="+mn-cs"/>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Tx/>
                        <a:buNone/>
                      </a:pPr>
                      <a:r>
                        <a:rPr kumimoji="0" lang="en-IN" sz="1400" b="1" u="none" strike="noStrike" kern="1200" dirty="0" smtClean="0">
                          <a:solidFill>
                            <a:schemeClr val="tx1"/>
                          </a:solidFill>
                          <a:effectLst/>
                          <a:latin typeface="Calibri" pitchFamily="34" charset="0"/>
                          <a:ea typeface="+mn-ea"/>
                          <a:cs typeface="+mn-cs"/>
                        </a:rPr>
                        <a:t> Sterilized </a:t>
                      </a:r>
                      <a:r>
                        <a:rPr kumimoji="0" lang="en-IN" sz="1400" b="1" u="none" strike="noStrike" kern="1200" dirty="0">
                          <a:solidFill>
                            <a:schemeClr val="tx1"/>
                          </a:solidFill>
                          <a:effectLst/>
                          <a:latin typeface="Calibri" pitchFamily="34" charset="0"/>
                          <a:ea typeface="+mn-ea"/>
                          <a:cs typeface="+mn-cs"/>
                        </a:rPr>
                        <a:t>equipments kept </a:t>
                      </a:r>
                    </a:p>
                    <a:p>
                      <a:pPr>
                        <a:lnSpc>
                          <a:spcPct val="115000"/>
                        </a:lnSpc>
                        <a:spcAft>
                          <a:spcPts val="0"/>
                        </a:spcAft>
                        <a:buFontTx/>
                        <a:buNone/>
                      </a:pPr>
                      <a:r>
                        <a:rPr kumimoji="0" lang="en-IN" sz="1400" b="1" u="none" strike="noStrike" kern="1200" dirty="0" smtClean="0">
                          <a:solidFill>
                            <a:schemeClr val="tx1"/>
                          </a:solidFill>
                          <a:effectLst/>
                          <a:latin typeface="Calibri" pitchFamily="34" charset="0"/>
                          <a:ea typeface="+mn-ea"/>
                          <a:cs typeface="+mn-cs"/>
                        </a:rPr>
                        <a:t>    on </a:t>
                      </a:r>
                      <a:r>
                        <a:rPr kumimoji="0" lang="en-IN" sz="1400" b="1" u="none" strike="noStrike" kern="1200" dirty="0">
                          <a:solidFill>
                            <a:schemeClr val="tx1"/>
                          </a:solidFill>
                          <a:effectLst/>
                          <a:latin typeface="Calibri" pitchFamily="34" charset="0"/>
                          <a:ea typeface="+mn-ea"/>
                          <a:cs typeface="+mn-cs"/>
                        </a:rPr>
                        <a:t>slab  next for </a:t>
                      </a:r>
                      <a:r>
                        <a:rPr kumimoji="0" lang="en-IN" sz="1400" b="1" u="none" strike="noStrike" kern="1200" dirty="0" smtClean="0">
                          <a:solidFill>
                            <a:schemeClr val="tx1"/>
                          </a:solidFill>
                          <a:effectLst/>
                          <a:latin typeface="Calibri" pitchFamily="34" charset="0"/>
                          <a:ea typeface="+mn-ea"/>
                          <a:cs typeface="+mn-cs"/>
                        </a:rPr>
                        <a:t>use.</a:t>
                      </a:r>
                      <a:endParaRPr kumimoji="0" lang="en-IN" sz="1400" b="1" u="none" strike="noStrike" kern="1200" dirty="0">
                        <a:solidFill>
                          <a:schemeClr val="tx1"/>
                        </a:solidFill>
                        <a:effectLst/>
                        <a:latin typeface="Calibri" pitchFamily="34" charset="0"/>
                        <a:ea typeface="+mn-ea"/>
                        <a:cs typeface="+mn-cs"/>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Tx/>
                        <a:buNone/>
                      </a:pPr>
                      <a:r>
                        <a:rPr kumimoji="0" lang="en-US" sz="1400" b="1" u="none" strike="noStrike" kern="1200" dirty="0" smtClean="0">
                          <a:solidFill>
                            <a:schemeClr val="tx1"/>
                          </a:solidFill>
                          <a:effectLst/>
                          <a:latin typeface="Calibri" pitchFamily="34" charset="0"/>
                          <a:ea typeface="+mn-ea"/>
                          <a:cs typeface="+mn-cs"/>
                        </a:rPr>
                        <a:t> Labeling of drums in TSSU does not take place.</a:t>
                      </a:r>
                      <a:endParaRPr kumimoji="0" lang="en-IN" sz="1400" b="1" u="none" strike="noStrike" kern="1200" dirty="0">
                        <a:solidFill>
                          <a:schemeClr val="tx1"/>
                        </a:solidFill>
                        <a:effectLst/>
                        <a:latin typeface="Calibri" pitchFamily="34" charset="0"/>
                        <a:ea typeface="+mn-ea"/>
                        <a:cs typeface="+mn-cs"/>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1993">
                <a:tc>
                  <a:txBody>
                    <a:bodyPr/>
                    <a:lstStyle/>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u="none" strike="noStrike" kern="1200" dirty="0" smtClean="0">
                          <a:solidFill>
                            <a:schemeClr val="tx1"/>
                          </a:solidFill>
                          <a:effectLst/>
                          <a:latin typeface="Calibri" pitchFamily="34" charset="0"/>
                          <a:ea typeface="+mn-ea"/>
                          <a:cs typeface="+mn-cs"/>
                        </a:rPr>
                        <a:t>  Sufficient space for sterilization activities is not available (Proper zoning, unidirectional flow &amp; separation of clean &amp; dirty areas).</a:t>
                      </a:r>
                    </a:p>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endParaRPr kumimoji="0" lang="en-US" sz="1600" b="1" u="none" strike="noStrike" kern="1200" dirty="0" smtClean="0">
                        <a:solidFill>
                          <a:schemeClr val="tx1"/>
                        </a:solidFill>
                        <a:effectLst/>
                        <a:latin typeface="Calibri" pitchFamily="34"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u="none" strike="noStrike" kern="1200" dirty="0" smtClean="0">
                          <a:solidFill>
                            <a:schemeClr val="tx1"/>
                          </a:solidFill>
                          <a:effectLst/>
                          <a:latin typeface="Calibri" pitchFamily="34" charset="0"/>
                          <a:ea typeface="+mn-ea"/>
                          <a:cs typeface="+mn-cs"/>
                        </a:rPr>
                        <a:t>  Calibration of pressure meter of autoclave is not done.</a:t>
                      </a:r>
                      <a:endParaRPr kumimoji="0" lang="en-IN" sz="1600" b="1" u="none" strike="noStrike" kern="1200" dirty="0" smtClean="0">
                        <a:solidFill>
                          <a:schemeClr val="tx1"/>
                        </a:solidFill>
                        <a:effectLst/>
                        <a:latin typeface="Calibri" pitchFamily="34"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Wingdings" pitchFamily="2" charset="2"/>
                        <a:buNone/>
                        <a:tabLst/>
                        <a:defRPr/>
                      </a:pPr>
                      <a:endParaRPr kumimoji="0" lang="en-IN" sz="1600" b="1" u="none" strike="noStrike" kern="1200" dirty="0" smtClean="0">
                        <a:solidFill>
                          <a:schemeClr val="tx1"/>
                        </a:solidFill>
                        <a:effectLst/>
                        <a:latin typeface="Calibri" pitchFamily="34" charset="0"/>
                        <a:ea typeface="+mn-ea"/>
                        <a:cs typeface="+mn-cs"/>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u="none" strike="noStrike" kern="1200" dirty="0" smtClean="0">
                          <a:solidFill>
                            <a:schemeClr val="tx1"/>
                          </a:solidFill>
                          <a:effectLst/>
                          <a:latin typeface="Calibri" pitchFamily="34" charset="0"/>
                          <a:ea typeface="+mn-ea"/>
                          <a:cs typeface="+mn-cs"/>
                        </a:rPr>
                        <a:t> Racks are not present in the              department.</a:t>
                      </a:r>
                    </a:p>
                    <a:p>
                      <a:pPr marL="0" marR="0" lvl="0" indent="0" algn="l" defTabSz="914400" rtl="0" eaLnBrk="1" fontAlgn="auto" latinLnBrk="0" hangingPunct="1">
                        <a:lnSpc>
                          <a:spcPct val="115000"/>
                        </a:lnSpc>
                        <a:spcBef>
                          <a:spcPts val="0"/>
                        </a:spcBef>
                        <a:spcAft>
                          <a:spcPts val="0"/>
                        </a:spcAft>
                        <a:buClrTx/>
                        <a:buSzTx/>
                        <a:buFont typeface="Wingdings" pitchFamily="2" charset="2"/>
                        <a:buNone/>
                        <a:tabLst/>
                        <a:defRPr/>
                      </a:pPr>
                      <a:endParaRPr kumimoji="0" lang="en-IN" sz="1600" b="1" u="none" strike="noStrike" kern="1200" dirty="0" smtClean="0">
                        <a:solidFill>
                          <a:schemeClr val="tx1"/>
                        </a:solidFill>
                        <a:effectLst/>
                        <a:latin typeface="Calibri" pitchFamily="34"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u="none" strike="noStrike" kern="1200" dirty="0" smtClean="0">
                          <a:solidFill>
                            <a:schemeClr val="tx1"/>
                          </a:solidFill>
                          <a:effectLst/>
                          <a:latin typeface="Calibri" pitchFamily="34" charset="0"/>
                          <a:ea typeface="+mn-ea"/>
                          <a:cs typeface="+mn-cs"/>
                        </a:rPr>
                        <a:t>  Technician is not present in     TSSU.</a:t>
                      </a:r>
                      <a:endParaRPr kumimoji="0" lang="en-IN" sz="1600" b="1" u="none" strike="noStrike" kern="1200" dirty="0" smtClean="0">
                        <a:solidFill>
                          <a:schemeClr val="tx1"/>
                        </a:solidFill>
                        <a:effectLst/>
                        <a:latin typeface="Calibri" pitchFamily="34" charset="0"/>
                        <a:ea typeface="+mn-ea"/>
                        <a:cs typeface="+mn-cs"/>
                      </a:endParaRPr>
                    </a:p>
                    <a:p>
                      <a:pPr>
                        <a:lnSpc>
                          <a:spcPct val="115000"/>
                        </a:lnSpc>
                        <a:spcAft>
                          <a:spcPts val="0"/>
                        </a:spcAft>
                        <a:buFont typeface="Wingdings" pitchFamily="2" charset="2"/>
                        <a:buChar char="q"/>
                      </a:pPr>
                      <a:r>
                        <a:rPr kumimoji="0" lang="en-US" sz="1600" b="1" u="none" strike="noStrike" kern="1200" dirty="0" smtClean="0">
                          <a:solidFill>
                            <a:schemeClr val="tx1"/>
                          </a:solidFill>
                          <a:effectLst/>
                          <a:latin typeface="Calibri" pitchFamily="34" charset="0"/>
                          <a:ea typeface="+mn-ea"/>
                          <a:cs typeface="+mn-cs"/>
                        </a:rPr>
                        <a:t>  Infection control practices needs to be strengthened</a:t>
                      </a:r>
                      <a:endParaRPr kumimoji="0" lang="en-IN" sz="1600" b="1" u="none" strike="noStrike" kern="1200" dirty="0">
                        <a:solidFill>
                          <a:schemeClr val="tx1"/>
                        </a:solidFill>
                        <a:effectLst/>
                        <a:latin typeface="Calibri" pitchFamily="34" charset="0"/>
                        <a:ea typeface="+mn-ea"/>
                        <a:cs typeface="+mn-cs"/>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IN" sz="1600" b="1" u="none" strike="noStrike" kern="1200" baseline="0" dirty="0" smtClean="0">
                          <a:solidFill>
                            <a:schemeClr val="tx1"/>
                          </a:solidFill>
                          <a:effectLst/>
                          <a:latin typeface="Calibri" pitchFamily="34" charset="0"/>
                          <a:ea typeface="+mn-ea"/>
                          <a:cs typeface="+mn-cs"/>
                        </a:rPr>
                        <a:t> </a:t>
                      </a:r>
                      <a:r>
                        <a:rPr kumimoji="0" lang="en-US" sz="1600" b="1" u="none" strike="noStrike" kern="1200" dirty="0" smtClean="0">
                          <a:solidFill>
                            <a:schemeClr val="tx1"/>
                          </a:solidFill>
                          <a:effectLst/>
                          <a:latin typeface="Calibri" pitchFamily="34" charset="0"/>
                          <a:ea typeface="+mn-ea"/>
                          <a:cs typeface="+mn-cs"/>
                        </a:rPr>
                        <a:t>Chemical, biological and bowie-dick test is not performed</a:t>
                      </a:r>
                    </a:p>
                    <a:p>
                      <a:pPr marL="0" marR="0" lvl="0" indent="0" algn="l" defTabSz="914400" rtl="0" eaLnBrk="1" fontAlgn="auto" latinLnBrk="0" hangingPunct="1">
                        <a:lnSpc>
                          <a:spcPct val="115000"/>
                        </a:lnSpc>
                        <a:spcBef>
                          <a:spcPts val="0"/>
                        </a:spcBef>
                        <a:spcAft>
                          <a:spcPts val="0"/>
                        </a:spcAft>
                        <a:buClrTx/>
                        <a:buSzTx/>
                        <a:buFont typeface="Wingdings" pitchFamily="2" charset="2"/>
                        <a:buNone/>
                        <a:tabLst/>
                        <a:defRPr/>
                      </a:pPr>
                      <a:endParaRPr kumimoji="0" lang="en-US" sz="1600" b="1" u="none" strike="noStrike" kern="1200" dirty="0" smtClean="0">
                        <a:solidFill>
                          <a:schemeClr val="tx1"/>
                        </a:solidFill>
                        <a:effectLst/>
                        <a:latin typeface="Calibri" pitchFamily="34"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u="none" strike="noStrike" kern="1200" dirty="0" smtClean="0">
                          <a:solidFill>
                            <a:schemeClr val="tx1"/>
                          </a:solidFill>
                          <a:effectLst/>
                          <a:latin typeface="Calibri" pitchFamily="34" charset="0"/>
                          <a:ea typeface="+mn-ea"/>
                          <a:cs typeface="+mn-cs"/>
                        </a:rPr>
                        <a:t>TSSU sterilization register is not present.</a:t>
                      </a:r>
                      <a:endParaRPr kumimoji="0" lang="en-IN" sz="1600" b="1" u="none" strike="noStrike" kern="1200" dirty="0" smtClean="0">
                        <a:solidFill>
                          <a:schemeClr val="tx1"/>
                        </a:solidFill>
                        <a:effectLst/>
                        <a:latin typeface="Calibri" pitchFamily="34"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Wingdings" pitchFamily="2" charset="2"/>
                        <a:buNone/>
                        <a:tabLst/>
                        <a:defRPr/>
                      </a:pPr>
                      <a:endParaRPr kumimoji="0" lang="en-IN" sz="1600" b="1" u="none" strike="noStrike" kern="1200" dirty="0">
                        <a:solidFill>
                          <a:schemeClr val="tx1"/>
                        </a:solidFill>
                        <a:effectLst/>
                        <a:latin typeface="Calibri" pitchFamily="34" charset="0"/>
                        <a:ea typeface="+mn-ea"/>
                        <a:cs typeface="+mn-cs"/>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descr="C:\Users\Student\Desktop\District Women Hospital, Rampur\New folder\20140402_112002.jpg"/>
          <p:cNvPicPr>
            <a:picLocks noChangeAspect="1"/>
          </p:cNvPicPr>
          <p:nvPr/>
        </p:nvPicPr>
        <p:blipFill>
          <a:blip r:embed="rId2" cstate="print"/>
          <a:srcRect/>
          <a:stretch>
            <a:fillRect/>
          </a:stretch>
        </p:blipFill>
        <p:spPr bwMode="auto">
          <a:xfrm>
            <a:off x="0" y="1143000"/>
            <a:ext cx="3200400" cy="25146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C:\Users\Student\Desktop\District Women Hospital, Rampur\New folder\20140402_112841.jpg"/>
          <p:cNvPicPr>
            <a:picLocks noChangeAspect="1"/>
          </p:cNvPicPr>
          <p:nvPr/>
        </p:nvPicPr>
        <p:blipFill>
          <a:blip r:embed="rId3" cstate="print"/>
          <a:srcRect/>
          <a:stretch>
            <a:fillRect/>
          </a:stretch>
        </p:blipFill>
        <p:spPr bwMode="auto">
          <a:xfrm>
            <a:off x="3276600" y="1143000"/>
            <a:ext cx="2895600" cy="25146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C:\Users\Student\Desktop\District Women Hospital, Rampur\New folder\20140402_113027.jpg"/>
          <p:cNvPicPr>
            <a:picLocks noChangeAspect="1"/>
          </p:cNvPicPr>
          <p:nvPr/>
        </p:nvPicPr>
        <p:blipFill>
          <a:blip r:embed="rId4" cstate="print"/>
          <a:srcRect/>
          <a:stretch>
            <a:fillRect/>
          </a:stretch>
        </p:blipFill>
        <p:spPr bwMode="auto">
          <a:xfrm>
            <a:off x="6324600" y="1143000"/>
            <a:ext cx="2819400" cy="2514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609600"/>
          </a:xfrm>
        </p:spPr>
        <p:txBody>
          <a:bodyPr>
            <a:normAutofit fontScale="90000"/>
          </a:bodyPr>
          <a:lstStyle/>
          <a:p>
            <a:pPr lvl="0"/>
            <a:r>
              <a:rPr lang="en-IN" b="1" dirty="0" smtClean="0"/>
              <a:t>Laboratory</a:t>
            </a:r>
            <a:r>
              <a:rPr lang="en-IN" dirty="0" smtClean="0"/>
              <a:t/>
            </a:r>
            <a:br>
              <a:rPr lang="en-IN" dirty="0" smtClean="0"/>
            </a:br>
            <a:endParaRPr lang="en-IN" dirty="0"/>
          </a:p>
        </p:txBody>
      </p:sp>
      <p:graphicFrame>
        <p:nvGraphicFramePr>
          <p:cNvPr id="4" name="Table 3"/>
          <p:cNvGraphicFramePr>
            <a:graphicFrameLocks noGrp="1"/>
          </p:cNvGraphicFramePr>
          <p:nvPr/>
        </p:nvGraphicFramePr>
        <p:xfrm>
          <a:off x="0" y="1143000"/>
          <a:ext cx="9144000" cy="6389540"/>
        </p:xfrm>
        <a:graphic>
          <a:graphicData uri="http://schemas.openxmlformats.org/drawingml/2006/table">
            <a:tbl>
              <a:tblPr/>
              <a:tblGrid>
                <a:gridCol w="4495800"/>
                <a:gridCol w="4648200"/>
              </a:tblGrid>
              <a:tr h="2030900">
                <a:tc>
                  <a:txBody>
                    <a:bodyPr/>
                    <a:lstStyle/>
                    <a:p>
                      <a:pPr>
                        <a:lnSpc>
                          <a:spcPct val="115000"/>
                        </a:lnSpc>
                        <a:spcAft>
                          <a:spcPts val="0"/>
                        </a:spcAft>
                      </a:pPr>
                      <a:endParaRPr lang="en-IN"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500">
                <a:tc>
                  <a:txBody>
                    <a:bodyPr/>
                    <a:lstStyle/>
                    <a:p>
                      <a:pPr marL="342900" lvl="0" indent="-342900" algn="just" rtl="0" eaLnBrk="1" latinLnBrk="0" hangingPunct="1">
                        <a:lnSpc>
                          <a:spcPct val="150000"/>
                        </a:lnSpc>
                        <a:spcAft>
                          <a:spcPts val="0"/>
                        </a:spcAft>
                        <a:buFontTx/>
                        <a:buNone/>
                        <a:tabLst>
                          <a:tab pos="457200" algn="l"/>
                        </a:tabLst>
                      </a:pPr>
                      <a:r>
                        <a:rPr kumimoji="0" lang="en-IN" sz="1400" b="1" kern="1200" dirty="0" smtClean="0">
                          <a:solidFill>
                            <a:schemeClr val="tx1"/>
                          </a:solidFill>
                          <a:latin typeface="Calibri" pitchFamily="34" charset="0"/>
                          <a:ea typeface="Calibri"/>
                          <a:cs typeface="Times New Roman"/>
                        </a:rPr>
                        <a:t>Very </a:t>
                      </a:r>
                      <a:r>
                        <a:rPr kumimoji="0" lang="en-IN" sz="1400" b="1" kern="1200" dirty="0">
                          <a:solidFill>
                            <a:schemeClr val="tx1"/>
                          </a:solidFill>
                          <a:latin typeface="Calibri" pitchFamily="34" charset="0"/>
                          <a:ea typeface="Calibri"/>
                          <a:cs typeface="Times New Roman"/>
                        </a:rPr>
                        <a:t>few equipments present </a:t>
                      </a:r>
                      <a:r>
                        <a:rPr kumimoji="0" lang="en-IN" sz="1400" b="1" kern="1200" baseline="0" dirty="0" smtClean="0">
                          <a:solidFill>
                            <a:schemeClr val="tx1"/>
                          </a:solidFill>
                          <a:latin typeface="Calibri" pitchFamily="34" charset="0"/>
                          <a:ea typeface="Calibri"/>
                          <a:cs typeface="Times New Roman"/>
                        </a:rPr>
                        <a:t> </a:t>
                      </a:r>
                      <a:r>
                        <a:rPr kumimoji="0" lang="en-IN" sz="1400" b="1" kern="1200" dirty="0" smtClean="0">
                          <a:solidFill>
                            <a:schemeClr val="tx1"/>
                          </a:solidFill>
                          <a:latin typeface="Calibri" pitchFamily="34" charset="0"/>
                          <a:ea typeface="Calibri"/>
                          <a:cs typeface="Times New Roman"/>
                        </a:rPr>
                        <a:t>in </a:t>
                      </a:r>
                      <a:r>
                        <a:rPr kumimoji="0" lang="en-IN" sz="1400" b="1" kern="1200" dirty="0">
                          <a:solidFill>
                            <a:schemeClr val="tx1"/>
                          </a:solidFill>
                          <a:latin typeface="Calibri" pitchFamily="34" charset="0"/>
                          <a:ea typeface="Calibri"/>
                          <a:cs typeface="Times New Roman"/>
                        </a:rPr>
                        <a:t>laboratory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auto" latinLnBrk="0" hangingPunct="1">
                        <a:lnSpc>
                          <a:spcPct val="150000"/>
                        </a:lnSpc>
                        <a:spcBef>
                          <a:spcPts val="0"/>
                        </a:spcBef>
                        <a:spcAft>
                          <a:spcPts val="0"/>
                        </a:spcAft>
                        <a:buClrTx/>
                        <a:buSzTx/>
                        <a:buFontTx/>
                        <a:buNone/>
                        <a:tabLst>
                          <a:tab pos="457200" algn="l"/>
                        </a:tabLst>
                        <a:defRPr/>
                      </a:pPr>
                      <a:r>
                        <a:rPr kumimoji="0" lang="en-US" sz="1400" b="1" kern="1200" dirty="0" smtClean="0">
                          <a:solidFill>
                            <a:schemeClr val="tx1"/>
                          </a:solidFill>
                          <a:latin typeface="Calibri" pitchFamily="34" charset="0"/>
                          <a:ea typeface="Calibri"/>
                          <a:cs typeface="Times New Roman"/>
                        </a:rPr>
                        <a:t>There is no separate area available for sample collection.</a:t>
                      </a:r>
                      <a:endParaRPr kumimoji="0" lang="en-IN" sz="1400" b="1" kern="1200" dirty="0" smtClean="0">
                        <a:solidFill>
                          <a:schemeClr val="tx1"/>
                        </a:solidFill>
                        <a:latin typeface="Calibri" pitchFamily="34" charset="0"/>
                        <a:ea typeface="Calibri"/>
                        <a:cs typeface="Times New Roman"/>
                      </a:endParaRPr>
                    </a:p>
                    <a:p>
                      <a:pPr marL="342900" lvl="0" indent="-342900" algn="just" rtl="0" eaLnBrk="1" latinLnBrk="0" hangingPunct="1">
                        <a:lnSpc>
                          <a:spcPct val="150000"/>
                        </a:lnSpc>
                        <a:spcAft>
                          <a:spcPts val="0"/>
                        </a:spcAft>
                        <a:buFontTx/>
                        <a:buNone/>
                        <a:tabLst>
                          <a:tab pos="457200" algn="l"/>
                        </a:tabLst>
                      </a:pPr>
                      <a:endParaRPr kumimoji="0" lang="en-IN" sz="1400" b="1" kern="1200" dirty="0">
                        <a:solidFill>
                          <a:schemeClr val="tx1"/>
                        </a:solidFill>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2733">
                <a:tc>
                  <a:txBody>
                    <a:bodyPr/>
                    <a:lstStyle/>
                    <a:p>
                      <a:pPr marL="342900" lvl="0" indent="-342900" algn="just">
                        <a:lnSpc>
                          <a:spcPct val="150000"/>
                        </a:lnSpc>
                        <a:spcAft>
                          <a:spcPts val="0"/>
                        </a:spcAft>
                        <a:buFont typeface="Wingdings" pitchFamily="2" charset="2"/>
                        <a:buChar char="q"/>
                        <a:tabLst>
                          <a:tab pos="457200" algn="l"/>
                        </a:tabLst>
                      </a:pPr>
                      <a:r>
                        <a:rPr lang="en-US" sz="1600" b="1" dirty="0">
                          <a:latin typeface="Calibri" pitchFamily="34" charset="0"/>
                          <a:ea typeface="Calibri"/>
                          <a:cs typeface="Times New Roman"/>
                        </a:rPr>
                        <a:t>Scope of the services is not displayed at the entrance.</a:t>
                      </a:r>
                      <a:endParaRPr lang="en-IN" sz="1600" b="1" dirty="0">
                        <a:latin typeface="Calibri" pitchFamily="34" charset="0"/>
                        <a:ea typeface="Calibri"/>
                        <a:cs typeface="Times New Roman"/>
                      </a:endParaRPr>
                    </a:p>
                    <a:p>
                      <a:pPr marL="342900" lvl="0" indent="-342900" algn="just">
                        <a:lnSpc>
                          <a:spcPct val="150000"/>
                        </a:lnSpc>
                        <a:spcAft>
                          <a:spcPts val="1000"/>
                        </a:spcAft>
                        <a:buFont typeface="Wingdings" pitchFamily="2" charset="2"/>
                        <a:buChar char="q"/>
                        <a:tabLst>
                          <a:tab pos="457200" algn="l"/>
                        </a:tabLst>
                      </a:pPr>
                      <a:r>
                        <a:rPr lang="en-US" sz="1600" b="1" dirty="0">
                          <a:latin typeface="Calibri" pitchFamily="34" charset="0"/>
                          <a:ea typeface="Calibri"/>
                          <a:cs typeface="Times New Roman"/>
                        </a:rPr>
                        <a:t>Pathologist is not available</a:t>
                      </a:r>
                      <a:r>
                        <a:rPr lang="en-US" sz="1600" b="1" dirty="0" smtClean="0">
                          <a:latin typeface="Calibri" pitchFamily="34" charset="0"/>
                          <a:ea typeface="Calibri"/>
                          <a:cs typeface="Times New Roman"/>
                        </a:rPr>
                        <a:t>.</a:t>
                      </a:r>
                      <a:r>
                        <a:rPr kumimoji="0" lang="en-US" sz="1800" kern="1200" dirty="0" smtClean="0">
                          <a:solidFill>
                            <a:schemeClr val="tx1"/>
                          </a:solidFill>
                          <a:latin typeface="+mn-lt"/>
                          <a:ea typeface="+mn-ea"/>
                          <a:cs typeface="+mn-cs"/>
                        </a:rPr>
                        <a:t> </a:t>
                      </a:r>
                    </a:p>
                    <a:p>
                      <a:pPr marL="342900" lvl="0" indent="-342900" algn="just">
                        <a:lnSpc>
                          <a:spcPct val="150000"/>
                        </a:lnSpc>
                        <a:spcAft>
                          <a:spcPts val="1000"/>
                        </a:spcAft>
                        <a:buFont typeface="Wingdings" pitchFamily="2" charset="2"/>
                        <a:buChar char="q"/>
                        <a:tabLst>
                          <a:tab pos="457200" algn="l"/>
                        </a:tabLst>
                      </a:pPr>
                      <a:r>
                        <a:rPr kumimoji="0" lang="en-US" sz="1600" b="1" kern="1200" dirty="0" smtClean="0">
                          <a:solidFill>
                            <a:schemeClr val="tx1"/>
                          </a:solidFill>
                          <a:latin typeface="Calibri" pitchFamily="34" charset="0"/>
                          <a:ea typeface="Calibri"/>
                          <a:cs typeface="Times New Roman"/>
                        </a:rPr>
                        <a:t>Lab. Staff is unaware about the safety precautions and not taking necessary precautions while handling samples</a:t>
                      </a:r>
                    </a:p>
                    <a:p>
                      <a:pPr marL="342900" lvl="0" indent="-342900" algn="just">
                        <a:lnSpc>
                          <a:spcPct val="150000"/>
                        </a:lnSpc>
                        <a:spcAft>
                          <a:spcPts val="1000"/>
                        </a:spcAft>
                        <a:buFont typeface="Wingdings" pitchFamily="2" charset="2"/>
                        <a:buChar char="q"/>
                        <a:tabLst>
                          <a:tab pos="457200" algn="l"/>
                        </a:tabLst>
                      </a:pPr>
                      <a:r>
                        <a:rPr kumimoji="0" lang="en-US" sz="1600" b="1" kern="1200" dirty="0" smtClean="0">
                          <a:solidFill>
                            <a:schemeClr val="tx1"/>
                          </a:solidFill>
                          <a:latin typeface="Calibri" pitchFamily="34" charset="0"/>
                          <a:ea typeface="Calibri"/>
                          <a:cs typeface="Times New Roman"/>
                        </a:rPr>
                        <a:t>Critical results are not defined, reported, and documented</a:t>
                      </a:r>
                    </a:p>
                    <a:p>
                      <a:pPr marL="342900" lvl="0" indent="-342900" algn="just">
                        <a:lnSpc>
                          <a:spcPct val="150000"/>
                        </a:lnSpc>
                        <a:spcAft>
                          <a:spcPts val="1000"/>
                        </a:spcAft>
                        <a:buFont typeface="Wingdings" pitchFamily="2" charset="2"/>
                        <a:buNone/>
                        <a:tabLst>
                          <a:tab pos="457200" algn="l"/>
                        </a:tabLst>
                      </a:pPr>
                      <a:endParaRPr lang="en-IN" sz="1600" b="1" dirty="0">
                        <a:latin typeface="Calibri" pitchFamily="34" charset="0"/>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rtl="0" eaLnBrk="1" latinLnBrk="0" hangingPunct="1">
                        <a:lnSpc>
                          <a:spcPct val="150000"/>
                        </a:lnSpc>
                        <a:spcAft>
                          <a:spcPts val="0"/>
                        </a:spcAft>
                        <a:buFont typeface="Wingdings" pitchFamily="2" charset="2"/>
                        <a:buChar char="q"/>
                        <a:tabLst>
                          <a:tab pos="457200" algn="l"/>
                        </a:tabLst>
                      </a:pPr>
                      <a:r>
                        <a:rPr kumimoji="0" lang="en-US" sz="1600" b="1" kern="1200" dirty="0" smtClean="0">
                          <a:solidFill>
                            <a:schemeClr val="tx1"/>
                          </a:solidFill>
                          <a:latin typeface="Calibri" pitchFamily="34" charset="0"/>
                          <a:ea typeface="Calibri"/>
                          <a:cs typeface="Times New Roman"/>
                        </a:rPr>
                        <a:t>BMW </a:t>
                      </a:r>
                      <a:r>
                        <a:rPr kumimoji="0" lang="en-US" sz="1600" b="1" kern="1200" dirty="0">
                          <a:solidFill>
                            <a:schemeClr val="tx1"/>
                          </a:solidFill>
                          <a:latin typeface="Calibri" pitchFamily="34" charset="0"/>
                          <a:ea typeface="Calibri"/>
                          <a:cs typeface="Times New Roman"/>
                        </a:rPr>
                        <a:t>bins are not present in the department.</a:t>
                      </a:r>
                      <a:endParaRPr kumimoji="0" lang="en-IN" sz="1600" b="1" kern="1200" dirty="0">
                        <a:solidFill>
                          <a:schemeClr val="tx1"/>
                        </a:solidFill>
                        <a:latin typeface="Calibri" pitchFamily="34" charset="0"/>
                        <a:ea typeface="Calibri"/>
                        <a:cs typeface="Times New Roman"/>
                      </a:endParaRPr>
                    </a:p>
                    <a:p>
                      <a:pPr marL="342900" lvl="0" indent="-342900" algn="just" rtl="0" eaLnBrk="1" latinLnBrk="0" hangingPunct="1">
                        <a:lnSpc>
                          <a:spcPct val="150000"/>
                        </a:lnSpc>
                        <a:spcAft>
                          <a:spcPts val="0"/>
                        </a:spcAft>
                        <a:buFont typeface="Wingdings" pitchFamily="2" charset="2"/>
                        <a:buChar char="q"/>
                        <a:tabLst>
                          <a:tab pos="457200" algn="l"/>
                        </a:tabLst>
                      </a:pPr>
                      <a:r>
                        <a:rPr kumimoji="0" lang="en-US" sz="1600" b="1" kern="1200" dirty="0">
                          <a:solidFill>
                            <a:schemeClr val="tx1"/>
                          </a:solidFill>
                          <a:latin typeface="Calibri" pitchFamily="34" charset="0"/>
                          <a:ea typeface="Calibri"/>
                          <a:cs typeface="Times New Roman"/>
                        </a:rPr>
                        <a:t>Maintenance and calibration of equipments was not done</a:t>
                      </a:r>
                      <a:r>
                        <a:rPr kumimoji="0" lang="en-US" sz="1600" b="1" kern="1200" dirty="0" smtClean="0">
                          <a:solidFill>
                            <a:schemeClr val="tx1"/>
                          </a:solidFill>
                          <a:latin typeface="Calibri" pitchFamily="34" charset="0"/>
                          <a:ea typeface="Calibri"/>
                          <a:cs typeface="Times New Roman"/>
                        </a:rPr>
                        <a:t>.</a:t>
                      </a:r>
                    </a:p>
                    <a:p>
                      <a:pPr marL="342900" lvl="0" indent="-342900" algn="just" rtl="0" eaLnBrk="1" latinLnBrk="0" hangingPunct="1">
                        <a:lnSpc>
                          <a:spcPct val="150000"/>
                        </a:lnSpc>
                        <a:spcAft>
                          <a:spcPts val="0"/>
                        </a:spcAft>
                        <a:buFont typeface="Wingdings" pitchFamily="2" charset="2"/>
                        <a:buChar char="q"/>
                        <a:tabLst>
                          <a:tab pos="457200" algn="l"/>
                        </a:tabLst>
                      </a:pPr>
                      <a:r>
                        <a:rPr kumimoji="0" lang="en-US" sz="1600" b="1" kern="1200" dirty="0" smtClean="0">
                          <a:solidFill>
                            <a:schemeClr val="tx1"/>
                          </a:solidFill>
                          <a:latin typeface="Calibri" pitchFamily="34" charset="0"/>
                          <a:ea typeface="Calibri"/>
                          <a:cs typeface="Times New Roman"/>
                        </a:rPr>
                        <a:t>Turn around time for</a:t>
                      </a:r>
                      <a:r>
                        <a:rPr kumimoji="0" lang="en-US" sz="1600" b="1" kern="1200" baseline="0" dirty="0" smtClean="0">
                          <a:solidFill>
                            <a:schemeClr val="tx1"/>
                          </a:solidFill>
                          <a:latin typeface="Calibri" pitchFamily="34" charset="0"/>
                          <a:ea typeface="Calibri"/>
                          <a:cs typeface="Times New Roman"/>
                        </a:rPr>
                        <a:t> investigation is not monitored </a:t>
                      </a:r>
                      <a:endParaRPr kumimoji="0" lang="en-US" sz="1600" b="1" kern="1200" dirty="0" smtClean="0">
                        <a:solidFill>
                          <a:schemeClr val="tx1"/>
                        </a:solidFill>
                        <a:latin typeface="Calibri" pitchFamily="34" charset="0"/>
                        <a:ea typeface="Calibri"/>
                        <a:cs typeface="Times New Roman"/>
                      </a:endParaRPr>
                    </a:p>
                    <a:p>
                      <a:pPr marL="342900" lvl="0" indent="-342900" algn="just" rtl="0" eaLnBrk="1" latinLnBrk="0" hangingPunct="1">
                        <a:lnSpc>
                          <a:spcPct val="150000"/>
                        </a:lnSpc>
                        <a:spcAft>
                          <a:spcPts val="0"/>
                        </a:spcAft>
                        <a:buFont typeface="Wingdings" pitchFamily="2" charset="2"/>
                        <a:buChar char="q"/>
                        <a:tabLst>
                          <a:tab pos="457200" algn="l"/>
                        </a:tabLst>
                      </a:pPr>
                      <a:endParaRPr kumimoji="0" lang="en-US" sz="1600" b="1" kern="1200" dirty="0" smtClean="0">
                        <a:solidFill>
                          <a:schemeClr val="tx1"/>
                        </a:solidFill>
                        <a:latin typeface="Calibri" pitchFamily="34" charset="0"/>
                        <a:ea typeface="Calibri"/>
                        <a:cs typeface="Times New Roman"/>
                      </a:endParaRPr>
                    </a:p>
                    <a:p>
                      <a:pPr marL="342900" lvl="0" indent="-342900" algn="just" rtl="0" eaLnBrk="1" latinLnBrk="0" hangingPunct="1">
                        <a:lnSpc>
                          <a:spcPct val="150000"/>
                        </a:lnSpc>
                        <a:spcAft>
                          <a:spcPts val="0"/>
                        </a:spcAft>
                        <a:buFont typeface="Wingdings" pitchFamily="2" charset="2"/>
                        <a:buChar char="q"/>
                        <a:tabLst>
                          <a:tab pos="457200" algn="l"/>
                        </a:tabLst>
                      </a:pPr>
                      <a:endParaRPr kumimoji="0" lang="en-IN" sz="1600" b="1" kern="1200" dirty="0">
                        <a:solidFill>
                          <a:schemeClr val="tx1"/>
                        </a:solidFill>
                        <a:latin typeface="Calibri" pitchFamily="34" charset="0"/>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descr="C:\Users\Student\Desktop\District Women Hospital, Rampur\New folder\20140402_115127.jpg"/>
          <p:cNvPicPr>
            <a:picLocks noChangeAspect="1"/>
          </p:cNvPicPr>
          <p:nvPr/>
        </p:nvPicPr>
        <p:blipFill>
          <a:blip r:embed="rId2" cstate="print"/>
          <a:srcRect/>
          <a:stretch>
            <a:fillRect/>
          </a:stretch>
        </p:blipFill>
        <p:spPr bwMode="auto">
          <a:xfrm>
            <a:off x="0" y="1066800"/>
            <a:ext cx="4419600" cy="20574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C:\Users\Student\Desktop\District Women Hospital, Rampur\New folder\20140402_115722.jpg"/>
          <p:cNvPicPr>
            <a:picLocks noChangeAspect="1"/>
          </p:cNvPicPr>
          <p:nvPr/>
        </p:nvPicPr>
        <p:blipFill>
          <a:blip r:embed="rId3" cstate="print"/>
          <a:srcRect/>
          <a:stretch>
            <a:fillRect/>
          </a:stretch>
        </p:blipFill>
        <p:spPr bwMode="auto">
          <a:xfrm>
            <a:off x="4572000" y="1066800"/>
            <a:ext cx="4572000" cy="2057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IN" dirty="0" smtClean="0"/>
              <a:t> </a:t>
            </a:r>
            <a:br>
              <a:rPr lang="en-IN" dirty="0" smtClean="0"/>
            </a:br>
            <a:r>
              <a:rPr lang="en-IN" b="1" dirty="0" smtClean="0"/>
              <a:t>Medical Store</a:t>
            </a:r>
            <a:r>
              <a:rPr lang="en-IN" dirty="0" smtClean="0"/>
              <a:t/>
            </a:r>
            <a:br>
              <a:rPr lang="en-IN" dirty="0" smtClean="0"/>
            </a:br>
            <a:endParaRPr lang="en-IN" dirty="0"/>
          </a:p>
        </p:txBody>
      </p:sp>
      <p:graphicFrame>
        <p:nvGraphicFramePr>
          <p:cNvPr id="4" name="Table 3"/>
          <p:cNvGraphicFramePr>
            <a:graphicFrameLocks noGrp="1"/>
          </p:cNvGraphicFramePr>
          <p:nvPr/>
        </p:nvGraphicFramePr>
        <p:xfrm>
          <a:off x="0" y="1066800"/>
          <a:ext cx="9144000" cy="5791201"/>
        </p:xfrm>
        <a:graphic>
          <a:graphicData uri="http://schemas.openxmlformats.org/drawingml/2006/table">
            <a:tbl>
              <a:tblPr/>
              <a:tblGrid>
                <a:gridCol w="4736916"/>
                <a:gridCol w="4407084"/>
              </a:tblGrid>
              <a:tr h="2798597">
                <a:tc>
                  <a:txBody>
                    <a:bodyPr/>
                    <a:lstStyle/>
                    <a:p>
                      <a:pPr>
                        <a:lnSpc>
                          <a:spcPct val="115000"/>
                        </a:lnSpc>
                        <a:spcAft>
                          <a:spcPts val="0"/>
                        </a:spcAft>
                      </a:pPr>
                      <a:endParaRPr lang="en-IN" sz="16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780">
                <a:tc>
                  <a:txBody>
                    <a:bodyPr/>
                    <a:lstStyle/>
                    <a:p>
                      <a:pPr>
                        <a:lnSpc>
                          <a:spcPct val="115000"/>
                        </a:lnSpc>
                        <a:spcAft>
                          <a:spcPts val="0"/>
                        </a:spcAft>
                        <a:buFontTx/>
                        <a:buNone/>
                      </a:pPr>
                      <a:r>
                        <a:rPr kumimoji="0" lang="en-IN" sz="1400" b="1" u="none" strike="noStrike" kern="1200" dirty="0" smtClean="0">
                          <a:solidFill>
                            <a:schemeClr val="tx1"/>
                          </a:solidFill>
                          <a:effectLst/>
                          <a:latin typeface="Calibri" pitchFamily="34" charset="0"/>
                          <a:ea typeface="Calibri"/>
                          <a:cs typeface="Times New Roman"/>
                        </a:rPr>
                        <a:t>   Improper Sorting </a:t>
                      </a:r>
                      <a:r>
                        <a:rPr kumimoji="0" lang="en-IN" sz="1400" b="1" u="none" strike="noStrike" kern="1200" dirty="0">
                          <a:solidFill>
                            <a:schemeClr val="tx1"/>
                          </a:solidFill>
                          <a:effectLst/>
                          <a:latin typeface="Calibri" pitchFamily="34" charset="0"/>
                          <a:ea typeface="Calibri"/>
                          <a:cs typeface="Times New Roman"/>
                        </a:rPr>
                        <a:t>and stamping area </a:t>
                      </a:r>
                      <a:r>
                        <a:rPr kumimoji="0" lang="en-IN" sz="1400" b="1" u="none" strike="noStrike" kern="1200" dirty="0" smtClean="0">
                          <a:solidFill>
                            <a:schemeClr val="tx1"/>
                          </a:solidFill>
                          <a:effectLst/>
                          <a:latin typeface="Calibri" pitchFamily="34" charset="0"/>
                          <a:ea typeface="Calibri"/>
                          <a:cs typeface="Times New Roman"/>
                        </a:rPr>
                        <a:t>in</a:t>
                      </a:r>
                      <a:r>
                        <a:rPr kumimoji="0" lang="en-IN" sz="1400" b="1" u="none" strike="noStrike" kern="1200" baseline="0" dirty="0" smtClean="0">
                          <a:solidFill>
                            <a:schemeClr val="tx1"/>
                          </a:solidFill>
                          <a:effectLst/>
                          <a:latin typeface="Calibri" pitchFamily="34" charset="0"/>
                          <a:ea typeface="Calibri"/>
                          <a:cs typeface="Times New Roman"/>
                        </a:rPr>
                        <a:t> </a:t>
                      </a:r>
                      <a:r>
                        <a:rPr kumimoji="0" lang="en-IN" sz="1400" b="1" u="none" strike="noStrike" kern="1200" dirty="0" smtClean="0">
                          <a:solidFill>
                            <a:schemeClr val="tx1"/>
                          </a:solidFill>
                          <a:effectLst/>
                          <a:latin typeface="Calibri" pitchFamily="34" charset="0"/>
                          <a:ea typeface="Calibri"/>
                          <a:cs typeface="Times New Roman"/>
                        </a:rPr>
                        <a:t>medical </a:t>
                      </a:r>
                      <a:r>
                        <a:rPr kumimoji="0" lang="en-IN" sz="1400" b="1" u="none" strike="noStrike" kern="1200" dirty="0">
                          <a:solidFill>
                            <a:schemeClr val="tx1"/>
                          </a:solidFill>
                          <a:effectLst/>
                          <a:latin typeface="Calibri" pitchFamily="34" charset="0"/>
                          <a:ea typeface="Calibri"/>
                          <a:cs typeface="Times New Roman"/>
                        </a:rPr>
                        <a:t>store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Tx/>
                        <a:buNone/>
                      </a:pPr>
                      <a:r>
                        <a:rPr lang="en-IN" sz="1400" b="1" dirty="0" smtClean="0">
                          <a:latin typeface="Times New Roman"/>
                          <a:ea typeface="Calibri"/>
                          <a:cs typeface="Times New Roman"/>
                        </a:rPr>
                        <a:t> </a:t>
                      </a:r>
                      <a:r>
                        <a:rPr lang="en-IN" sz="1400" b="1" dirty="0">
                          <a:latin typeface="Times New Roman"/>
                          <a:ea typeface="Calibri"/>
                          <a:cs typeface="Times New Roman"/>
                        </a:rPr>
                        <a:t>Storage of medicines not on </a:t>
                      </a:r>
                      <a:r>
                        <a:rPr lang="en-IN" sz="1400" b="1" baseline="0" dirty="0">
                          <a:latin typeface="Calibri"/>
                          <a:ea typeface="Calibri"/>
                          <a:cs typeface="Times New Roman"/>
                        </a:rPr>
                        <a:t> </a:t>
                      </a:r>
                      <a:r>
                        <a:rPr lang="en-IN" sz="1400" b="1" dirty="0" smtClean="0">
                          <a:latin typeface="Times New Roman"/>
                          <a:ea typeface="Calibri"/>
                          <a:cs typeface="Times New Roman"/>
                        </a:rPr>
                        <a:t>racks and</a:t>
                      </a:r>
                      <a:r>
                        <a:rPr lang="en-IN" sz="1400" b="1" baseline="0" dirty="0" smtClean="0">
                          <a:latin typeface="Times New Roman"/>
                          <a:ea typeface="Calibri"/>
                          <a:cs typeface="Times New Roman"/>
                        </a:rPr>
                        <a:t> </a:t>
                      </a:r>
                      <a:r>
                        <a:rPr lang="en-IN" sz="1400" b="1" dirty="0" smtClean="0">
                          <a:latin typeface="Times New Roman"/>
                          <a:ea typeface="Calibri"/>
                          <a:cs typeface="Times New Roman"/>
                        </a:rPr>
                        <a:t>without </a:t>
                      </a:r>
                      <a:r>
                        <a:rPr lang="en-IN" sz="1400" b="1" dirty="0">
                          <a:latin typeface="Times New Roman"/>
                          <a:ea typeface="Calibri"/>
                          <a:cs typeface="Times New Roman"/>
                        </a:rPr>
                        <a:t>any labelling </a:t>
                      </a:r>
                      <a:endParaRPr lang="en-IN"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24">
                <a:tc>
                  <a:txBody>
                    <a:bodyPr/>
                    <a:lstStyle/>
                    <a:p>
                      <a:pPr marL="342900" lvl="0" indent="-342900" algn="l" fontAlgn="base">
                        <a:lnSpc>
                          <a:spcPct val="150000"/>
                        </a:lnSpc>
                        <a:spcAft>
                          <a:spcPts val="0"/>
                        </a:spcAft>
                        <a:buFont typeface="Wingdings" pitchFamily="2" charset="2"/>
                        <a:buChar char="q"/>
                      </a:pPr>
                      <a:r>
                        <a:rPr lang="en-US" sz="1600" b="1" u="none" strike="noStrike" dirty="0" smtClean="0">
                          <a:effectLst/>
                          <a:latin typeface="Calibri" pitchFamily="34" charset="0"/>
                          <a:ea typeface="Calibri"/>
                          <a:cs typeface="Times New Roman"/>
                        </a:rPr>
                        <a:t>The racks are not available in sufficient number to store the items.</a:t>
                      </a:r>
                      <a:endParaRPr lang="en-IN" sz="1600" b="1" u="none" strike="noStrike" dirty="0" smtClean="0">
                        <a:effectLst/>
                        <a:latin typeface="Calibri" pitchFamily="34" charset="0"/>
                        <a:ea typeface="Calibri"/>
                        <a:cs typeface="Times New Roman"/>
                      </a:endParaRPr>
                    </a:p>
                    <a:p>
                      <a:pPr marL="342900" lvl="0" indent="-342900" algn="l" fontAlgn="base">
                        <a:lnSpc>
                          <a:spcPct val="150000"/>
                        </a:lnSpc>
                        <a:spcAft>
                          <a:spcPts val="1000"/>
                        </a:spcAft>
                        <a:buFont typeface="Wingdings" pitchFamily="2" charset="2"/>
                        <a:buChar char="q"/>
                      </a:pPr>
                      <a:r>
                        <a:rPr lang="en-US" sz="1600" b="1" u="none" strike="noStrike" dirty="0" smtClean="0">
                          <a:effectLst/>
                          <a:latin typeface="Calibri" pitchFamily="34" charset="0"/>
                          <a:ea typeface="Calibri"/>
                          <a:cs typeface="Times New Roman"/>
                        </a:rPr>
                        <a:t>Fire detecting &amp; firefighting systems are not available at department.</a:t>
                      </a:r>
                    </a:p>
                    <a:p>
                      <a:pPr marL="342900" lvl="0" indent="-342900" algn="l" fontAlgn="base">
                        <a:lnSpc>
                          <a:spcPct val="150000"/>
                        </a:lnSpc>
                        <a:spcAft>
                          <a:spcPts val="1000"/>
                        </a:spcAft>
                        <a:buFont typeface="Wingdings" pitchFamily="2" charset="2"/>
                        <a:buChar char="q"/>
                      </a:pPr>
                      <a:r>
                        <a:rPr lang="en-US" sz="1600" b="1" dirty="0" smtClean="0">
                          <a:latin typeface="Calibri" pitchFamily="34" charset="0"/>
                          <a:ea typeface="Calibri"/>
                        </a:rPr>
                        <a:t>There is no dedicated receiving area; segregation  and storing area.</a:t>
                      </a:r>
                      <a:endParaRPr lang="en-IN" sz="1600" b="1"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u="none" strike="noStrike" kern="1200" dirty="0" smtClean="0">
                          <a:solidFill>
                            <a:schemeClr val="tx1"/>
                          </a:solidFill>
                          <a:effectLst/>
                          <a:latin typeface="Calibri" pitchFamily="34" charset="0"/>
                          <a:ea typeface="+mn-ea"/>
                          <a:cs typeface="+mn-cs"/>
                        </a:rPr>
                        <a:t>Inventory recording system is not present.</a:t>
                      </a:r>
                      <a:endParaRPr kumimoji="0" lang="en-IN" sz="1600" b="1" u="none" strike="noStrike" kern="1200" dirty="0" smtClean="0">
                        <a:solidFill>
                          <a:schemeClr val="tx1"/>
                        </a:solidFill>
                        <a:effectLst/>
                        <a:latin typeface="Calibri" pitchFamily="34"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u="none" strike="noStrike" kern="1200" dirty="0" smtClean="0">
                          <a:solidFill>
                            <a:schemeClr val="tx1"/>
                          </a:solidFill>
                          <a:effectLst/>
                          <a:latin typeface="Calibri" pitchFamily="34" charset="0"/>
                          <a:ea typeface="+mn-ea"/>
                          <a:cs typeface="+mn-cs"/>
                        </a:rPr>
                        <a:t>Sound inventory control practices are not    followed .</a:t>
                      </a:r>
                      <a:endParaRPr kumimoji="0" lang="en-IN" sz="1600" b="1" u="none" strike="noStrike" kern="1200" dirty="0" smtClean="0">
                        <a:solidFill>
                          <a:schemeClr val="tx1"/>
                        </a:solidFill>
                        <a:effectLst/>
                        <a:latin typeface="Calibri" pitchFamily="34" charset="0"/>
                        <a:ea typeface="+mn-ea"/>
                        <a:cs typeface="+mn-cs"/>
                      </a:endParaRPr>
                    </a:p>
                    <a:p>
                      <a:pPr>
                        <a:lnSpc>
                          <a:spcPct val="115000"/>
                        </a:lnSpc>
                        <a:spcAft>
                          <a:spcPts val="0"/>
                        </a:spcAft>
                        <a:buFont typeface="Wingdings" pitchFamily="2" charset="2"/>
                        <a:buChar char="q"/>
                      </a:pPr>
                      <a:r>
                        <a:rPr kumimoji="0" lang="en-US" sz="1600" b="1" kern="1200" dirty="0" smtClean="0">
                          <a:solidFill>
                            <a:schemeClr val="tx1"/>
                          </a:solidFill>
                          <a:latin typeface="Calibri" pitchFamily="34" charset="0"/>
                          <a:ea typeface="+mn-ea"/>
                          <a:cs typeface="+mn-cs"/>
                        </a:rPr>
                        <a:t>Items such as radiographic films, spirits etc (which are inflammable) are not stored in a separate location</a:t>
                      </a:r>
                    </a:p>
                    <a:p>
                      <a:pPr>
                        <a:lnSpc>
                          <a:spcPct val="115000"/>
                        </a:lnSpc>
                        <a:spcAft>
                          <a:spcPts val="0"/>
                        </a:spcAft>
                        <a:buFont typeface="Wingdings" pitchFamily="2" charset="2"/>
                        <a:buChar char="q"/>
                      </a:pPr>
                      <a:r>
                        <a:rPr kumimoji="0" lang="en-IN" sz="1600" b="1" kern="1200" dirty="0" smtClean="0">
                          <a:solidFill>
                            <a:schemeClr val="tx1"/>
                          </a:solidFill>
                          <a:latin typeface="Calibri" pitchFamily="34" charset="0"/>
                          <a:ea typeface="+mn-ea"/>
                          <a:cs typeface="+mn-cs"/>
                        </a:rPr>
                        <a:t> Percentage of stock out including emergency drugs is not monitored.</a:t>
                      </a:r>
                      <a:endParaRPr lang="en-IN" sz="1400" b="1"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descr="C:\Users\Student\Desktop\District Women Hospital, Rampur\New folder\20140402_120858.jpg"/>
          <p:cNvPicPr>
            <a:picLocks noChangeAspect="1"/>
          </p:cNvPicPr>
          <p:nvPr/>
        </p:nvPicPr>
        <p:blipFill>
          <a:blip r:embed="rId2" cstate="print"/>
          <a:srcRect/>
          <a:stretch>
            <a:fillRect/>
          </a:stretch>
        </p:blipFill>
        <p:spPr bwMode="auto">
          <a:xfrm>
            <a:off x="0" y="1143000"/>
            <a:ext cx="4648200" cy="25908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C:\Users\Student\Desktop\District Women Hospital, Rampur\New folder\20140402_120904.jpg"/>
          <p:cNvPicPr>
            <a:picLocks noChangeAspect="1"/>
          </p:cNvPicPr>
          <p:nvPr/>
        </p:nvPicPr>
        <p:blipFill>
          <a:blip r:embed="rId3" cstate="print"/>
          <a:srcRect/>
          <a:stretch>
            <a:fillRect/>
          </a:stretch>
        </p:blipFill>
        <p:spPr bwMode="auto">
          <a:xfrm>
            <a:off x="4800600" y="1143000"/>
            <a:ext cx="4343400" cy="2590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90600"/>
          </a:xfrm>
        </p:spPr>
        <p:txBody>
          <a:bodyPr>
            <a:normAutofit fontScale="90000"/>
          </a:bodyPr>
          <a:lstStyle/>
          <a:p>
            <a:pPr lvl="0"/>
            <a:r>
              <a:rPr lang="en-IN" b="1" dirty="0" smtClean="0"/>
              <a:t>Medical Records Department</a:t>
            </a:r>
            <a:r>
              <a:rPr lang="en-IN" dirty="0" smtClean="0"/>
              <a:t/>
            </a:r>
            <a:br>
              <a:rPr lang="en-IN" dirty="0" smtClean="0"/>
            </a:br>
            <a:endParaRPr lang="en-IN" dirty="0"/>
          </a:p>
        </p:txBody>
      </p:sp>
      <p:graphicFrame>
        <p:nvGraphicFramePr>
          <p:cNvPr id="4" name="Table 3"/>
          <p:cNvGraphicFramePr>
            <a:graphicFrameLocks noGrp="1"/>
          </p:cNvGraphicFramePr>
          <p:nvPr/>
        </p:nvGraphicFramePr>
        <p:xfrm>
          <a:off x="0" y="990600"/>
          <a:ext cx="9144000" cy="6669024"/>
        </p:xfrm>
        <a:graphic>
          <a:graphicData uri="http://schemas.openxmlformats.org/drawingml/2006/table">
            <a:tbl>
              <a:tblPr/>
              <a:tblGrid>
                <a:gridCol w="4736916"/>
                <a:gridCol w="4407084"/>
              </a:tblGrid>
              <a:tr h="1676400">
                <a:tc>
                  <a:txBody>
                    <a:bodyPr/>
                    <a:lstStyle/>
                    <a:p>
                      <a:pPr>
                        <a:lnSpc>
                          <a:spcPct val="115000"/>
                        </a:lnSpc>
                        <a:spcAft>
                          <a:spcPts val="0"/>
                        </a:spcAft>
                      </a:pPr>
                      <a:endParaRPr lang="en-IN"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nSpc>
                          <a:spcPct val="115000"/>
                        </a:lnSpc>
                        <a:spcAft>
                          <a:spcPts val="0"/>
                        </a:spcAft>
                        <a:buFontTx/>
                        <a:buNone/>
                      </a:pPr>
                      <a:r>
                        <a:rPr kumimoji="0" lang="en-IN" sz="1400" b="1" u="none" strike="noStrike" kern="1200" dirty="0" smtClean="0">
                          <a:solidFill>
                            <a:schemeClr val="tx1"/>
                          </a:solidFill>
                          <a:effectLst/>
                          <a:latin typeface="Calibri" pitchFamily="34" charset="0"/>
                          <a:ea typeface="+mn-ea"/>
                          <a:cs typeface="+mn-cs"/>
                        </a:rPr>
                        <a:t>Medical </a:t>
                      </a:r>
                      <a:r>
                        <a:rPr kumimoji="0" lang="en-IN" sz="1400" b="1" u="none" strike="noStrike" kern="1200" dirty="0">
                          <a:solidFill>
                            <a:schemeClr val="tx1"/>
                          </a:solidFill>
                          <a:effectLst/>
                          <a:latin typeface="Calibri" pitchFamily="34" charset="0"/>
                          <a:ea typeface="+mn-ea"/>
                          <a:cs typeface="+mn-cs"/>
                        </a:rPr>
                        <a:t>records stored in </a:t>
                      </a:r>
                      <a:r>
                        <a:rPr kumimoji="0" lang="en-IN" sz="1400" b="1" u="none" strike="noStrike" kern="1200" dirty="0" smtClean="0">
                          <a:solidFill>
                            <a:schemeClr val="tx1"/>
                          </a:solidFill>
                          <a:effectLst/>
                          <a:latin typeface="Calibri" pitchFamily="34" charset="0"/>
                          <a:ea typeface="+mn-ea"/>
                          <a:cs typeface="+mn-cs"/>
                        </a:rPr>
                        <a:t>cupboard</a:t>
                      </a:r>
                      <a:endParaRPr kumimoji="0" lang="en-IN" sz="1400" b="1" u="none" strike="noStrike" kern="1200" dirty="0">
                        <a:solidFill>
                          <a:schemeClr val="tx1"/>
                        </a:solidFill>
                        <a:effectLst/>
                        <a:latin typeface="Calibri"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Tx/>
                        <a:buNone/>
                      </a:pPr>
                      <a:r>
                        <a:rPr kumimoji="0" lang="en-IN" sz="1400" b="1" u="none" strike="noStrike" kern="1200" dirty="0" smtClean="0">
                          <a:solidFill>
                            <a:schemeClr val="tx1"/>
                          </a:solidFill>
                          <a:effectLst/>
                          <a:latin typeface="Calibri" pitchFamily="34" charset="0"/>
                          <a:ea typeface="+mn-ea"/>
                          <a:cs typeface="+mn-cs"/>
                        </a:rPr>
                        <a:t> </a:t>
                      </a:r>
                      <a:r>
                        <a:rPr kumimoji="0" lang="en-IN" sz="1400" b="1" u="none" strike="noStrike" kern="1200" dirty="0">
                          <a:solidFill>
                            <a:schemeClr val="tx1"/>
                          </a:solidFill>
                          <a:effectLst/>
                          <a:latin typeface="Calibri" pitchFamily="34" charset="0"/>
                          <a:ea typeface="+mn-ea"/>
                          <a:cs typeface="+mn-cs"/>
                        </a:rPr>
                        <a:t>No proper management and storage of records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634">
                <a:tc>
                  <a:txBody>
                    <a:bodyPr/>
                    <a:lstStyle/>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u="none" strike="noStrike" kern="1200" dirty="0" smtClean="0">
                          <a:solidFill>
                            <a:schemeClr val="tx1"/>
                          </a:solidFill>
                          <a:effectLst/>
                          <a:latin typeface="Calibri" pitchFamily="34" charset="0"/>
                          <a:ea typeface="+mn-ea"/>
                          <a:cs typeface="+mn-cs"/>
                        </a:rPr>
                        <a:t>The functional flow at MRD:  Receiving, assembling, deficiency check, coding, indexing, filing, issuing is not followed.</a:t>
                      </a:r>
                    </a:p>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u="none" strike="noStrike" kern="1200" dirty="0" smtClean="0">
                          <a:solidFill>
                            <a:schemeClr val="tx1"/>
                          </a:solidFill>
                          <a:effectLst/>
                          <a:latin typeface="Calibri" pitchFamily="34" charset="0"/>
                          <a:ea typeface="+mn-ea"/>
                          <a:cs typeface="+mn-cs"/>
                        </a:rPr>
                        <a:t>ICD coding method is not used for complete and incomplete files.</a:t>
                      </a:r>
                    </a:p>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u="none" strike="noStrike" kern="1200" dirty="0" smtClean="0">
                          <a:solidFill>
                            <a:schemeClr val="tx1"/>
                          </a:solidFill>
                          <a:effectLst/>
                          <a:latin typeface="Calibri" pitchFamily="34" charset="0"/>
                          <a:ea typeface="+mn-ea"/>
                          <a:cs typeface="+mn-cs"/>
                        </a:rPr>
                        <a:t> The retrieval of the records is not easy.</a:t>
                      </a:r>
                    </a:p>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u="none" strike="noStrike" kern="1200" dirty="0" smtClean="0">
                          <a:solidFill>
                            <a:schemeClr val="tx1"/>
                          </a:solidFill>
                          <a:effectLst/>
                          <a:latin typeface="Calibri" pitchFamily="34" charset="0"/>
                          <a:ea typeface="+mn-ea"/>
                          <a:cs typeface="+mn-cs"/>
                        </a:rPr>
                        <a:t> The forms and formats are not standardized.</a:t>
                      </a:r>
                    </a:p>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en-US" sz="1600" b="1" u="none" strike="noStrike" kern="1200" dirty="0" smtClean="0">
                          <a:solidFill>
                            <a:schemeClr val="tx1"/>
                          </a:solidFill>
                          <a:effectLst/>
                          <a:latin typeface="Calibri" pitchFamily="34" charset="0"/>
                          <a:ea typeface="+mn-ea"/>
                          <a:cs typeface="+mn-cs"/>
                        </a:rPr>
                        <a:t> Deficiency checklist is not followed.</a:t>
                      </a:r>
                      <a:endParaRPr kumimoji="0" lang="en-IN" sz="1600" b="1" u="none" strike="noStrike" kern="1200" dirty="0" smtClean="0">
                        <a:solidFill>
                          <a:schemeClr val="tx1"/>
                        </a:solidFill>
                        <a:effectLst/>
                        <a:latin typeface="Calibri" pitchFamily="34" charset="0"/>
                        <a:ea typeface="+mn-ea"/>
                        <a:cs typeface="+mn-cs"/>
                      </a:endParaRPr>
                    </a:p>
                    <a:p>
                      <a:pPr lvl="0" fontAlgn="base"/>
                      <a:r>
                        <a:rPr kumimoji="0" lang="en-US" sz="1600" b="1" u="none" strike="noStrike" kern="1200" dirty="0" smtClean="0">
                          <a:solidFill>
                            <a:schemeClr val="tx1"/>
                          </a:solidFill>
                          <a:effectLst/>
                          <a:latin typeface="Calibri" pitchFamily="34" charset="0"/>
                          <a:ea typeface="+mn-ea"/>
                          <a:cs typeface="+mn-cs"/>
                        </a:rPr>
                        <a:t>Fire fighting system is not installed inside the MRD.</a:t>
                      </a:r>
                      <a:endParaRPr kumimoji="0" lang="en-IN" sz="1600" b="1" u="none" strike="noStrike" kern="1200" dirty="0" smtClean="0">
                        <a:solidFill>
                          <a:schemeClr val="tx1"/>
                        </a:solidFill>
                        <a:effectLst/>
                        <a:latin typeface="Calibri" pitchFamily="34" charset="0"/>
                        <a:ea typeface="+mn-ea"/>
                        <a:cs typeface="+mn-cs"/>
                      </a:endParaRPr>
                    </a:p>
                    <a:p>
                      <a:pPr lvl="0" fontAlgn="base"/>
                      <a:r>
                        <a:rPr kumimoji="0" lang="en-US" sz="1600" b="1" u="none" strike="noStrike" kern="1200" dirty="0" smtClean="0">
                          <a:solidFill>
                            <a:schemeClr val="tx1"/>
                          </a:solidFill>
                          <a:effectLst/>
                          <a:latin typeface="Calibri" pitchFamily="34" charset="0"/>
                          <a:ea typeface="+mn-ea"/>
                          <a:cs typeface="+mn-cs"/>
                        </a:rPr>
                        <a:t>Qualified and trained MRD technician is not available in the department</a:t>
                      </a:r>
                      <a:r>
                        <a:rPr kumimoji="0" lang="en-US" sz="1800" u="none" strike="noStrike" kern="1200" dirty="0" smtClean="0">
                          <a:solidFill>
                            <a:schemeClr val="tx1"/>
                          </a:solidFill>
                          <a:effectLst/>
                          <a:latin typeface="+mn-lt"/>
                          <a:ea typeface="+mn-ea"/>
                          <a:cs typeface="+mn-cs"/>
                        </a:rPr>
                        <a:t>.</a:t>
                      </a:r>
                      <a:endParaRPr kumimoji="0" lang="en-IN" sz="18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endParaRPr kumimoji="0" lang="en-IN" sz="1600" b="1" u="none" strike="noStrike" kern="1200" dirty="0" smtClean="0">
                        <a:solidFill>
                          <a:schemeClr val="tx1"/>
                        </a:solidFill>
                        <a:effectLst/>
                        <a:latin typeface="Calibri" pitchFamily="34"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endParaRPr kumimoji="0" lang="en-US" sz="1600" b="1" u="none" strike="noStrike" kern="1200" dirty="0" smtClean="0">
                        <a:solidFill>
                          <a:schemeClr val="tx1"/>
                        </a:solidFill>
                        <a:effectLst/>
                        <a:latin typeface="Calibri" pitchFamily="34"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endParaRPr kumimoji="0" lang="en-IN" sz="1600" b="1" u="none" strike="noStrike" kern="1200" dirty="0" smtClean="0">
                        <a:solidFill>
                          <a:schemeClr val="tx1"/>
                        </a:solidFill>
                        <a:effectLst/>
                        <a:latin typeface="Calibri" pitchFamily="34"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endParaRPr kumimoji="0" lang="en-IN" sz="1600" b="1" u="none" strike="noStrike" kern="1200" dirty="0" smtClean="0">
                        <a:solidFill>
                          <a:schemeClr val="tx1"/>
                        </a:solidFill>
                        <a:effectLst/>
                        <a:latin typeface="Calibri" pitchFamily="34"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endParaRPr kumimoji="0" lang="en-IN" sz="1600" b="1" u="none" strike="noStrike" kern="1200" dirty="0" smtClean="0">
                        <a:solidFill>
                          <a:schemeClr val="tx1"/>
                        </a:solidFill>
                        <a:effectLst/>
                        <a:latin typeface="Calibri" pitchFamily="34" charset="0"/>
                        <a:ea typeface="+mn-ea"/>
                        <a:cs typeface="+mn-cs"/>
                      </a:endParaRPr>
                    </a:p>
                    <a:p>
                      <a:pPr>
                        <a:lnSpc>
                          <a:spcPct val="115000"/>
                        </a:lnSpc>
                        <a:spcAft>
                          <a:spcPts val="0"/>
                        </a:spcAft>
                        <a:buFont typeface="Wingdings" pitchFamily="2" charset="2"/>
                        <a:buChar char="q"/>
                      </a:pPr>
                      <a:endParaRPr kumimoji="0" lang="en-IN" sz="1600" b="1" u="none" strike="noStrike" kern="1200" dirty="0">
                        <a:solidFill>
                          <a:schemeClr val="tx1"/>
                        </a:solidFill>
                        <a:effectLst/>
                        <a:latin typeface="Calibri"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Wingdings" pitchFamily="2" charset="2"/>
                        <a:buChar char="q"/>
                      </a:pPr>
                      <a:r>
                        <a:rPr kumimoji="0" lang="en-US" sz="1600" b="1" u="none" strike="noStrike" kern="1200" dirty="0" smtClean="0">
                          <a:solidFill>
                            <a:schemeClr val="tx1"/>
                          </a:solidFill>
                          <a:effectLst/>
                          <a:latin typeface="Calibri" pitchFamily="34" charset="0"/>
                          <a:ea typeface="+mn-ea"/>
                          <a:cs typeface="+mn-cs"/>
                        </a:rPr>
                        <a:t>The MLC cases/dead cases are not stored separately under lock and key</a:t>
                      </a:r>
                    </a:p>
                    <a:p>
                      <a:pPr>
                        <a:lnSpc>
                          <a:spcPct val="115000"/>
                        </a:lnSpc>
                        <a:spcAft>
                          <a:spcPts val="0"/>
                        </a:spcAft>
                        <a:buFont typeface="Wingdings" pitchFamily="2" charset="2"/>
                        <a:buNone/>
                      </a:pPr>
                      <a:endParaRPr kumimoji="0" lang="en-US" sz="1600" b="1" u="none" strike="noStrike" kern="1200" dirty="0" smtClean="0">
                        <a:solidFill>
                          <a:schemeClr val="tx1"/>
                        </a:solidFill>
                        <a:effectLst/>
                        <a:latin typeface="Calibri" pitchFamily="34" charset="0"/>
                        <a:ea typeface="+mn-ea"/>
                        <a:cs typeface="+mn-cs"/>
                      </a:endParaRPr>
                    </a:p>
                    <a:p>
                      <a:pPr>
                        <a:lnSpc>
                          <a:spcPct val="115000"/>
                        </a:lnSpc>
                        <a:spcAft>
                          <a:spcPts val="0"/>
                        </a:spcAft>
                        <a:buFont typeface="Wingdings" pitchFamily="2" charset="2"/>
                        <a:buNone/>
                      </a:pPr>
                      <a:r>
                        <a:rPr kumimoji="0" lang="en-US" sz="1600" b="1" u="none" strike="noStrike" kern="1200" dirty="0" smtClean="0">
                          <a:solidFill>
                            <a:schemeClr val="tx1"/>
                          </a:solidFill>
                          <a:effectLst/>
                          <a:latin typeface="Calibri" pitchFamily="34" charset="0"/>
                          <a:ea typeface="+mn-ea"/>
                          <a:cs typeface="+mn-cs"/>
                        </a:rPr>
                        <a:t>Following are not monitored</a:t>
                      </a:r>
                    </a:p>
                    <a:p>
                      <a:pPr>
                        <a:buFont typeface="Wingdings" pitchFamily="2" charset="2"/>
                        <a:buChar char="q"/>
                      </a:pPr>
                      <a:endParaRPr kumimoji="0" lang="en-IN" sz="1600" b="1" u="none" strike="noStrike" kern="1200" dirty="0" smtClean="0">
                        <a:solidFill>
                          <a:schemeClr val="tx1"/>
                        </a:solidFill>
                        <a:effectLst/>
                        <a:latin typeface="Calibri" pitchFamily="34" charset="0"/>
                        <a:ea typeface="+mn-ea"/>
                        <a:cs typeface="+mn-cs"/>
                      </a:endParaRPr>
                    </a:p>
                    <a:p>
                      <a:pPr lvl="0" fontAlgn="base">
                        <a:buFont typeface="Wingdings" pitchFamily="2" charset="2"/>
                        <a:buChar char="q"/>
                      </a:pPr>
                      <a:r>
                        <a:rPr kumimoji="0" lang="en-US" sz="1600" b="1" u="none" strike="noStrike" kern="1200" dirty="0" smtClean="0">
                          <a:solidFill>
                            <a:schemeClr val="tx1"/>
                          </a:solidFill>
                          <a:effectLst/>
                          <a:latin typeface="Calibri" pitchFamily="34" charset="0"/>
                          <a:ea typeface="+mn-ea"/>
                          <a:cs typeface="+mn-cs"/>
                        </a:rPr>
                        <a:t>Percentage of medical records not having discharge summary</a:t>
                      </a:r>
                      <a:endParaRPr kumimoji="0" lang="en-IN" sz="1600" b="1" u="none" strike="noStrike" kern="1200" dirty="0" smtClean="0">
                        <a:solidFill>
                          <a:schemeClr val="tx1"/>
                        </a:solidFill>
                        <a:effectLst/>
                        <a:latin typeface="Calibri" pitchFamily="34" charset="0"/>
                        <a:ea typeface="+mn-ea"/>
                        <a:cs typeface="+mn-cs"/>
                      </a:endParaRPr>
                    </a:p>
                    <a:p>
                      <a:pPr lvl="0" fontAlgn="base">
                        <a:buFont typeface="Wingdings" pitchFamily="2" charset="2"/>
                        <a:buChar char="q"/>
                      </a:pPr>
                      <a:r>
                        <a:rPr kumimoji="0" lang="en-US" sz="1600" b="1" u="none" strike="noStrike" kern="1200" dirty="0" smtClean="0">
                          <a:solidFill>
                            <a:schemeClr val="tx1"/>
                          </a:solidFill>
                          <a:effectLst/>
                          <a:latin typeface="Calibri" pitchFamily="34" charset="0"/>
                          <a:ea typeface="+mn-ea"/>
                          <a:cs typeface="+mn-cs"/>
                        </a:rPr>
                        <a:t>Percentage of medical records having incomplete and/or improper consent.</a:t>
                      </a:r>
                      <a:endParaRPr kumimoji="0" lang="en-IN" sz="1600" b="1" u="none" strike="noStrike" kern="1200" dirty="0" smtClean="0">
                        <a:solidFill>
                          <a:schemeClr val="tx1"/>
                        </a:solidFill>
                        <a:effectLst/>
                        <a:latin typeface="Calibri" pitchFamily="34" charset="0"/>
                        <a:ea typeface="+mn-ea"/>
                        <a:cs typeface="+mn-cs"/>
                      </a:endParaRPr>
                    </a:p>
                    <a:p>
                      <a:pPr lvl="0" fontAlgn="base">
                        <a:buFont typeface="Wingdings" pitchFamily="2" charset="2"/>
                        <a:buChar char="q"/>
                      </a:pPr>
                      <a:r>
                        <a:rPr kumimoji="0" lang="en-US" sz="1600" b="1" u="none" strike="noStrike" kern="1200" dirty="0" smtClean="0">
                          <a:solidFill>
                            <a:schemeClr val="tx1"/>
                          </a:solidFill>
                          <a:effectLst/>
                          <a:latin typeface="Calibri" pitchFamily="34" charset="0"/>
                          <a:ea typeface="+mn-ea"/>
                          <a:cs typeface="+mn-cs"/>
                        </a:rPr>
                        <a:t>Percentage of missing records.</a:t>
                      </a:r>
                      <a:endParaRPr kumimoji="0" lang="en-IN" sz="1600" b="1" u="none" strike="noStrike" kern="1200" dirty="0" smtClean="0">
                        <a:solidFill>
                          <a:schemeClr val="tx1"/>
                        </a:solidFill>
                        <a:effectLst/>
                        <a:latin typeface="Calibri" pitchFamily="34" charset="0"/>
                        <a:ea typeface="+mn-ea"/>
                        <a:cs typeface="+mn-cs"/>
                      </a:endParaRPr>
                    </a:p>
                    <a:p>
                      <a:pPr lvl="0" fontAlgn="base">
                        <a:buFont typeface="Wingdings" pitchFamily="2" charset="2"/>
                        <a:buChar char="q"/>
                      </a:pPr>
                      <a:r>
                        <a:rPr kumimoji="0" lang="en-US" sz="1600" b="1" u="none" strike="noStrike" kern="1200" dirty="0" smtClean="0">
                          <a:solidFill>
                            <a:schemeClr val="tx1"/>
                          </a:solidFill>
                          <a:effectLst/>
                          <a:latin typeface="Calibri" pitchFamily="34" charset="0"/>
                          <a:ea typeface="+mn-ea"/>
                          <a:cs typeface="+mn-cs"/>
                        </a:rPr>
                        <a:t>Number of births/deaths.</a:t>
                      </a:r>
                      <a:endParaRPr kumimoji="0" lang="en-IN" sz="1600" b="1" u="none" strike="noStrike" kern="1200" dirty="0" smtClean="0">
                        <a:solidFill>
                          <a:schemeClr val="tx1"/>
                        </a:solidFill>
                        <a:effectLst/>
                        <a:latin typeface="Calibri" pitchFamily="34" charset="0"/>
                        <a:ea typeface="+mn-ea"/>
                        <a:cs typeface="+mn-cs"/>
                      </a:endParaRPr>
                    </a:p>
                    <a:p>
                      <a:pPr>
                        <a:buFont typeface="Wingdings" pitchFamily="2" charset="2"/>
                        <a:buChar char="q"/>
                      </a:pPr>
                      <a:r>
                        <a:rPr kumimoji="0" lang="en-US" sz="1600" b="1" u="none" strike="noStrike" kern="1200" dirty="0" smtClean="0">
                          <a:solidFill>
                            <a:schemeClr val="tx1"/>
                          </a:solidFill>
                          <a:effectLst/>
                          <a:latin typeface="Calibri" pitchFamily="34" charset="0"/>
                          <a:ea typeface="+mn-ea"/>
                          <a:cs typeface="+mn-cs"/>
                        </a:rPr>
                        <a:t>Number of diseases notified to the local authority</a:t>
                      </a:r>
                      <a:endParaRPr kumimoji="0" lang="en-IN" sz="1600" b="1" u="none" strike="noStrike" kern="1200" dirty="0">
                        <a:solidFill>
                          <a:schemeClr val="tx1"/>
                        </a:solidFill>
                        <a:effectLst/>
                        <a:latin typeface="Calibri"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descr="C:\Users\Student\Desktop\District Women Hospital, Rampur\New folder\20140403_114722.jpg"/>
          <p:cNvPicPr>
            <a:picLocks noChangeAspect="1"/>
          </p:cNvPicPr>
          <p:nvPr/>
        </p:nvPicPr>
        <p:blipFill>
          <a:blip r:embed="rId2" cstate="print"/>
          <a:srcRect/>
          <a:stretch>
            <a:fillRect/>
          </a:stretch>
        </p:blipFill>
        <p:spPr bwMode="auto">
          <a:xfrm>
            <a:off x="0" y="1066800"/>
            <a:ext cx="4648200" cy="15240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C:\Users\Student\Desktop\District Women Hospital, Rampur\New folder\20140403_114735.jpg"/>
          <p:cNvPicPr>
            <a:picLocks noChangeAspect="1"/>
          </p:cNvPicPr>
          <p:nvPr/>
        </p:nvPicPr>
        <p:blipFill>
          <a:blip r:embed="rId3" cstate="print"/>
          <a:srcRect/>
          <a:stretch>
            <a:fillRect/>
          </a:stretch>
        </p:blipFill>
        <p:spPr bwMode="auto">
          <a:xfrm flipH="1">
            <a:off x="4800600" y="1066800"/>
            <a:ext cx="4343400" cy="1524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Contents</a:t>
            </a:r>
            <a:endParaRPr lang="en-IN" dirty="0"/>
          </a:p>
        </p:txBody>
      </p:sp>
      <p:sp>
        <p:nvSpPr>
          <p:cNvPr id="3" name="Content Placeholder 2"/>
          <p:cNvSpPr>
            <a:spLocks noGrp="1"/>
          </p:cNvSpPr>
          <p:nvPr>
            <p:ph idx="1"/>
          </p:nvPr>
        </p:nvSpPr>
        <p:spPr>
          <a:xfrm>
            <a:off x="304800" y="1371600"/>
            <a:ext cx="8686800" cy="5257800"/>
          </a:xfrm>
        </p:spPr>
        <p:txBody>
          <a:bodyPr>
            <a:normAutofit fontScale="92500" lnSpcReduction="10000"/>
          </a:bodyPr>
          <a:lstStyle/>
          <a:p>
            <a:r>
              <a:rPr lang="en-IN" b="1" dirty="0" smtClean="0">
                <a:solidFill>
                  <a:schemeClr val="tx1"/>
                </a:solidFill>
                <a:latin typeface="Times New Roman" pitchFamily="18" charset="0"/>
                <a:cs typeface="Times New Roman" pitchFamily="18" charset="0"/>
              </a:rPr>
              <a:t>Organisation profile </a:t>
            </a:r>
          </a:p>
          <a:p>
            <a:r>
              <a:rPr lang="en-IN" b="1" dirty="0" smtClean="0">
                <a:solidFill>
                  <a:schemeClr val="tx1"/>
                </a:solidFill>
                <a:latin typeface="Times New Roman" pitchFamily="18" charset="0"/>
                <a:cs typeface="Times New Roman" pitchFamily="18" charset="0"/>
              </a:rPr>
              <a:t>Dissertation project-</a:t>
            </a:r>
          </a:p>
          <a:p>
            <a:pPr>
              <a:buNone/>
            </a:pPr>
            <a:r>
              <a:rPr lang="en-IN" b="1" dirty="0" smtClean="0">
                <a:solidFill>
                  <a:schemeClr val="tx1"/>
                </a:solidFill>
                <a:latin typeface="Times New Roman" pitchFamily="18" charset="0"/>
                <a:cs typeface="Times New Roman" pitchFamily="18" charset="0"/>
              </a:rPr>
              <a:t> “</a:t>
            </a:r>
            <a:r>
              <a:rPr lang="en-US" sz="2600" b="1" dirty="0" smtClean="0">
                <a:solidFill>
                  <a:schemeClr val="tx1"/>
                </a:solidFill>
                <a:latin typeface="Times New Roman" pitchFamily="18" charset="0"/>
                <a:cs typeface="Times New Roman" pitchFamily="18" charset="0"/>
              </a:rPr>
              <a:t>A Study on Gap Analysis of District Women Hospital, Rampur (U.P) as per NABH Standards ’’</a:t>
            </a:r>
            <a:endParaRPr lang="en-US" b="1" dirty="0" smtClean="0">
              <a:solidFill>
                <a:schemeClr val="tx1"/>
              </a:solidFill>
              <a:latin typeface="Times New Roman" pitchFamily="18" charset="0"/>
              <a:cs typeface="Times New Roman" pitchFamily="18" charset="0"/>
            </a:endParaRPr>
          </a:p>
          <a:p>
            <a:r>
              <a:rPr lang="en-IN" b="1" dirty="0" smtClean="0">
                <a:solidFill>
                  <a:schemeClr val="tx1"/>
                </a:solidFill>
                <a:latin typeface="Times New Roman" pitchFamily="18" charset="0"/>
                <a:cs typeface="Times New Roman" pitchFamily="18" charset="0"/>
              </a:rPr>
              <a:t>Introduction  </a:t>
            </a:r>
          </a:p>
          <a:p>
            <a:r>
              <a:rPr lang="en-IN" b="1" dirty="0" smtClean="0">
                <a:solidFill>
                  <a:schemeClr val="tx1"/>
                </a:solidFill>
                <a:latin typeface="Times New Roman" pitchFamily="18" charset="0"/>
                <a:cs typeface="Times New Roman" pitchFamily="18" charset="0"/>
              </a:rPr>
              <a:t>Objectives </a:t>
            </a:r>
          </a:p>
          <a:p>
            <a:r>
              <a:rPr lang="en-IN" b="1" dirty="0" smtClean="0">
                <a:solidFill>
                  <a:schemeClr val="tx1"/>
                </a:solidFill>
                <a:latin typeface="Times New Roman" pitchFamily="18" charset="0"/>
                <a:cs typeface="Times New Roman" pitchFamily="18" charset="0"/>
              </a:rPr>
              <a:t>Methodology </a:t>
            </a:r>
          </a:p>
          <a:p>
            <a:r>
              <a:rPr lang="en-IN" b="1" dirty="0" smtClean="0">
                <a:solidFill>
                  <a:schemeClr val="tx1"/>
                </a:solidFill>
                <a:latin typeface="Times New Roman" pitchFamily="18" charset="0"/>
                <a:cs typeface="Times New Roman" pitchFamily="18" charset="0"/>
              </a:rPr>
              <a:t>Study findings and analysis </a:t>
            </a:r>
          </a:p>
          <a:p>
            <a:r>
              <a:rPr lang="en-IN" b="1" dirty="0" smtClean="0">
                <a:solidFill>
                  <a:schemeClr val="tx1"/>
                </a:solidFill>
                <a:latin typeface="Times New Roman" pitchFamily="18" charset="0"/>
                <a:cs typeface="Times New Roman" pitchFamily="18" charset="0"/>
              </a:rPr>
              <a:t>Recommendations </a:t>
            </a:r>
          </a:p>
          <a:p>
            <a:r>
              <a:rPr lang="en-IN" b="1" dirty="0" smtClean="0">
                <a:solidFill>
                  <a:schemeClr val="tx1"/>
                </a:solidFill>
                <a:latin typeface="Times New Roman" pitchFamily="18" charset="0"/>
                <a:cs typeface="Times New Roman" pitchFamily="18" charset="0"/>
              </a:rPr>
              <a:t>Conclusion</a:t>
            </a:r>
            <a:endParaRPr lang="en-IN" b="1" dirty="0" smtClean="0">
              <a:solidFill>
                <a:schemeClr val="tx1"/>
              </a:solidFill>
            </a:endParaRPr>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 analysis</a:t>
            </a:r>
            <a:endParaRPr lang="en-IN" dirty="0"/>
          </a:p>
        </p:txBody>
      </p:sp>
      <p:sp>
        <p:nvSpPr>
          <p:cNvPr id="3" name="Content Placeholder 2"/>
          <p:cNvSpPr>
            <a:spLocks noGrp="1"/>
          </p:cNvSpPr>
          <p:nvPr>
            <p:ph idx="1"/>
          </p:nvPr>
        </p:nvSpPr>
        <p:spPr/>
        <p:txBody>
          <a:bodyPr/>
          <a:lstStyle/>
          <a:p>
            <a:pPr>
              <a:buNone/>
            </a:pPr>
            <a:r>
              <a:rPr lang="en-IN" sz="2400" dirty="0" smtClean="0">
                <a:latin typeface="Times New Roman" pitchFamily="18" charset="0"/>
                <a:cs typeface="Times New Roman" pitchFamily="18" charset="0"/>
              </a:rPr>
              <a:t>After filling up of the NABH self- assessment toolkit the following scores were calculated:</a:t>
            </a:r>
          </a:p>
          <a:p>
            <a:pPr>
              <a:buNone/>
            </a:pPr>
            <a:endParaRPr lang="en-IN" sz="2400" dirty="0" smtClean="0">
              <a:latin typeface="Times New Roman" pitchFamily="18" charset="0"/>
              <a:cs typeface="Times New Roman" pitchFamily="18" charset="0"/>
            </a:endParaRPr>
          </a:p>
          <a:p>
            <a:pPr lvl="0"/>
            <a:r>
              <a:rPr lang="en-IN" sz="2400" dirty="0" smtClean="0">
                <a:latin typeface="Times New Roman" pitchFamily="18" charset="0"/>
                <a:cs typeface="Times New Roman" pitchFamily="18" charset="0"/>
              </a:rPr>
              <a:t>The average score of each individual standard</a:t>
            </a:r>
          </a:p>
          <a:p>
            <a:pPr lvl="0"/>
            <a:endParaRPr lang="en-IN" sz="2400" dirty="0" smtClean="0">
              <a:latin typeface="Times New Roman" pitchFamily="18" charset="0"/>
              <a:cs typeface="Times New Roman" pitchFamily="18" charset="0"/>
            </a:endParaRPr>
          </a:p>
          <a:p>
            <a:pPr lvl="0"/>
            <a:r>
              <a:rPr lang="en-IN" sz="2400" dirty="0" smtClean="0">
                <a:latin typeface="Times New Roman" pitchFamily="18" charset="0"/>
                <a:cs typeface="Times New Roman" pitchFamily="18" charset="0"/>
              </a:rPr>
              <a:t>The average score of each chapter</a:t>
            </a:r>
          </a:p>
          <a:p>
            <a:pPr lvl="0"/>
            <a:endParaRPr lang="en-IN" sz="2400" dirty="0" smtClean="0">
              <a:latin typeface="Times New Roman" pitchFamily="18" charset="0"/>
              <a:cs typeface="Times New Roman" pitchFamily="18" charset="0"/>
            </a:endParaRPr>
          </a:p>
          <a:p>
            <a:pPr lvl="0"/>
            <a:r>
              <a:rPr lang="en-IN" sz="2400" dirty="0" smtClean="0">
                <a:latin typeface="Times New Roman" pitchFamily="18" charset="0"/>
                <a:cs typeface="Times New Roman" pitchFamily="18" charset="0"/>
              </a:rPr>
              <a:t>The average score of all standards</a:t>
            </a:r>
          </a:p>
          <a:p>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STANDARDS OF CHAPTER 1</a:t>
            </a:r>
            <a:endParaRPr lang="en-IN" dirty="0"/>
          </a:p>
        </p:txBody>
      </p:sp>
      <p:graphicFrame>
        <p:nvGraphicFramePr>
          <p:cNvPr id="4" name="Content Placeholder 3"/>
          <p:cNvGraphicFramePr>
            <a:graphicFrameLocks noGrp="1"/>
          </p:cNvGraphicFramePr>
          <p:nvPr>
            <p:ph idx="1"/>
          </p:nvPr>
        </p:nvGraphicFramePr>
        <p:xfrm>
          <a:off x="0" y="1219200"/>
          <a:ext cx="8991600" cy="51815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685800"/>
          </a:xfrm>
        </p:spPr>
        <p:txBody>
          <a:bodyPr>
            <a:normAutofit/>
          </a:bodyPr>
          <a:lstStyle/>
          <a:p>
            <a:r>
              <a:rPr lang="en-IN" dirty="0" smtClean="0"/>
              <a:t>STANDARDS OF CHAPTER 2</a:t>
            </a:r>
            <a:endParaRPr lang="en-IN" dirty="0"/>
          </a:p>
        </p:txBody>
      </p:sp>
      <p:graphicFrame>
        <p:nvGraphicFramePr>
          <p:cNvPr id="4" name="Content Placeholder 3"/>
          <p:cNvGraphicFramePr>
            <a:graphicFrameLocks noGrp="1"/>
          </p:cNvGraphicFramePr>
          <p:nvPr>
            <p:ph idx="1"/>
          </p:nvPr>
        </p:nvGraphicFramePr>
        <p:xfrm>
          <a:off x="0" y="1066800"/>
          <a:ext cx="8991600" cy="5486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838200"/>
          </a:xfrm>
        </p:spPr>
        <p:txBody>
          <a:bodyPr>
            <a:normAutofit/>
          </a:bodyPr>
          <a:lstStyle/>
          <a:p>
            <a:r>
              <a:rPr lang="en-IN" dirty="0" smtClean="0"/>
              <a:t>STANDARDS OF CHAPTER 3</a:t>
            </a:r>
            <a:endParaRPr lang="en-IN" dirty="0"/>
          </a:p>
        </p:txBody>
      </p:sp>
      <p:graphicFrame>
        <p:nvGraphicFramePr>
          <p:cNvPr id="4" name="Content Placeholder 3"/>
          <p:cNvGraphicFramePr>
            <a:graphicFrameLocks noGrp="1"/>
          </p:cNvGraphicFramePr>
          <p:nvPr>
            <p:ph idx="1"/>
          </p:nvPr>
        </p:nvGraphicFramePr>
        <p:xfrm>
          <a:off x="0" y="990600"/>
          <a:ext cx="9144000" cy="5638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IN" dirty="0" smtClean="0"/>
              <a:t>Standards of chapter 5</a:t>
            </a:r>
            <a:endParaRPr lang="en-IN" dirty="0"/>
          </a:p>
        </p:txBody>
      </p:sp>
      <p:graphicFrame>
        <p:nvGraphicFramePr>
          <p:cNvPr id="4" name="Content Placeholder 3"/>
          <p:cNvGraphicFramePr>
            <a:graphicFrameLocks noGrp="1"/>
          </p:cNvGraphicFramePr>
          <p:nvPr>
            <p:ph idx="1"/>
          </p:nvPr>
        </p:nvGraphicFramePr>
        <p:xfrm>
          <a:off x="0" y="1524000"/>
          <a:ext cx="91440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Standards of chapter 5</a:t>
            </a:r>
            <a:endParaRPr lang="en-IN" dirty="0"/>
          </a:p>
        </p:txBody>
      </p:sp>
      <p:graphicFrame>
        <p:nvGraphicFramePr>
          <p:cNvPr id="4" name="Content Placeholder 3"/>
          <p:cNvGraphicFramePr>
            <a:graphicFrameLocks noGrp="1"/>
          </p:cNvGraphicFramePr>
          <p:nvPr>
            <p:ph idx="1"/>
          </p:nvPr>
        </p:nvGraphicFramePr>
        <p:xfrm>
          <a:off x="0" y="1371600"/>
          <a:ext cx="8991600" cy="52577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38200"/>
          </a:xfrm>
        </p:spPr>
        <p:txBody>
          <a:bodyPr/>
          <a:lstStyle/>
          <a:p>
            <a:r>
              <a:rPr lang="en-IN" dirty="0" smtClean="0"/>
              <a:t>Standards of chapter 6</a:t>
            </a:r>
            <a:endParaRPr lang="en-IN" dirty="0"/>
          </a:p>
        </p:txBody>
      </p:sp>
      <p:graphicFrame>
        <p:nvGraphicFramePr>
          <p:cNvPr id="4" name="Content Placeholder 3"/>
          <p:cNvGraphicFramePr>
            <a:graphicFrameLocks noGrp="1"/>
          </p:cNvGraphicFramePr>
          <p:nvPr>
            <p:ph idx="1"/>
          </p:nvPr>
        </p:nvGraphicFramePr>
        <p:xfrm>
          <a:off x="0" y="1143000"/>
          <a:ext cx="8991600" cy="54863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90600"/>
          </a:xfrm>
        </p:spPr>
        <p:txBody>
          <a:bodyPr>
            <a:normAutofit/>
          </a:bodyPr>
          <a:lstStyle/>
          <a:p>
            <a:r>
              <a:rPr lang="en-IN" dirty="0" smtClean="0"/>
              <a:t>Standards of chapter 7</a:t>
            </a:r>
            <a:endParaRPr lang="en-IN" dirty="0"/>
          </a:p>
        </p:txBody>
      </p:sp>
      <p:graphicFrame>
        <p:nvGraphicFramePr>
          <p:cNvPr id="4" name="Content Placeholder 3"/>
          <p:cNvGraphicFramePr>
            <a:graphicFrameLocks noGrp="1"/>
          </p:cNvGraphicFramePr>
          <p:nvPr>
            <p:ph idx="1"/>
          </p:nvPr>
        </p:nvGraphicFramePr>
        <p:xfrm>
          <a:off x="0" y="1143000"/>
          <a:ext cx="8991600" cy="541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14400"/>
          </a:xfrm>
        </p:spPr>
        <p:txBody>
          <a:bodyPr>
            <a:normAutofit/>
          </a:bodyPr>
          <a:lstStyle/>
          <a:p>
            <a:r>
              <a:rPr lang="en-IN" dirty="0" smtClean="0"/>
              <a:t>Standards of chapter 8</a:t>
            </a:r>
            <a:endParaRPr lang="en-IN" dirty="0"/>
          </a:p>
        </p:txBody>
      </p:sp>
      <p:graphicFrame>
        <p:nvGraphicFramePr>
          <p:cNvPr id="4" name="Content Placeholder 3"/>
          <p:cNvGraphicFramePr>
            <a:graphicFrameLocks noGrp="1"/>
          </p:cNvGraphicFramePr>
          <p:nvPr>
            <p:ph idx="1"/>
          </p:nvPr>
        </p:nvGraphicFramePr>
        <p:xfrm>
          <a:off x="0" y="1143000"/>
          <a:ext cx="8991600" cy="571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Standards for chapter 9</a:t>
            </a:r>
            <a:endParaRPr lang="en-IN" dirty="0"/>
          </a:p>
        </p:txBody>
      </p:sp>
      <p:graphicFrame>
        <p:nvGraphicFramePr>
          <p:cNvPr id="4" name="Content Placeholder 3"/>
          <p:cNvGraphicFramePr>
            <a:graphicFrameLocks noGrp="1"/>
          </p:cNvGraphicFramePr>
          <p:nvPr>
            <p:ph idx="1"/>
          </p:nvPr>
        </p:nvGraphicFramePr>
        <p:xfrm>
          <a:off x="0" y="1371600"/>
          <a:ext cx="8991600" cy="5486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ORGANIZATION PROFILE</a:t>
            </a:r>
            <a:endParaRPr lang="en-IN" dirty="0"/>
          </a:p>
        </p:txBody>
      </p:sp>
      <p:pic>
        <p:nvPicPr>
          <p:cNvPr id="4" name="Picture 7"/>
          <p:cNvPicPr>
            <a:picLocks noGrp="1" noChangeAspect="1" noChangeArrowheads="1"/>
          </p:cNvPicPr>
          <p:nvPr>
            <p:ph idx="1"/>
          </p:nvPr>
        </p:nvPicPr>
        <p:blipFill>
          <a:blip r:embed="rId2" cstate="print"/>
          <a:srcRect/>
          <a:stretch>
            <a:fillRect/>
          </a:stretch>
        </p:blipFill>
        <p:spPr bwMode="auto">
          <a:xfrm>
            <a:off x="5410200" y="1447800"/>
            <a:ext cx="3429000" cy="1752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0" y="1447800"/>
            <a:ext cx="4495800" cy="2677656"/>
          </a:xfrm>
          <a:prstGeom prst="rect">
            <a:avLst/>
          </a:prstGeom>
          <a:noFill/>
        </p:spPr>
        <p:txBody>
          <a:bodyPr wrap="square" rtlCol="0">
            <a:spAutoFit/>
          </a:bodyPr>
          <a:lstStyle/>
          <a:p>
            <a:r>
              <a:rPr lang="en-IN" sz="2800" dirty="0" smtClean="0">
                <a:latin typeface="Times New Roman" pitchFamily="18" charset="0"/>
                <a:cs typeface="Times New Roman" pitchFamily="18" charset="0"/>
              </a:rPr>
              <a:t>Octavo Solutions Pvt. Ltd. (OSPL) a multidisciplinary Health &amp; Hospital Management Consulting firm, established and managed by health management experts.</a:t>
            </a:r>
            <a:endParaRPr lang="en-IN" sz="2800" dirty="0">
              <a:latin typeface="Times New Roman" pitchFamily="18" charset="0"/>
              <a:cs typeface="Times New Roman" pitchFamily="18" charset="0"/>
            </a:endParaRPr>
          </a:p>
        </p:txBody>
      </p:sp>
      <p:sp>
        <p:nvSpPr>
          <p:cNvPr id="1025" name="Rectangle 1"/>
          <p:cNvSpPr>
            <a:spLocks noChangeArrowheads="1"/>
          </p:cNvSpPr>
          <p:nvPr/>
        </p:nvSpPr>
        <p:spPr bwMode="auto">
          <a:xfrm>
            <a:off x="0" y="4593288"/>
            <a:ext cx="9144000" cy="207749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2613" algn="l"/>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VISION: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focus on continuous development of processes for understanding the needs &amp; expectations of the clients; leading to continual improvement and achievement of real client satisfaction. </a:t>
            </a:r>
          </a:p>
          <a:p>
            <a:pPr marL="0" marR="0" lvl="0" indent="0" algn="l" defTabSz="914400" rtl="0" eaLnBrk="1" fontAlgn="base" latinLnBrk="0" hangingPunct="1">
              <a:lnSpc>
                <a:spcPct val="100000"/>
              </a:lnSpc>
              <a:spcBef>
                <a:spcPct val="0"/>
              </a:spcBef>
              <a:spcAft>
                <a:spcPct val="0"/>
              </a:spcAft>
              <a:buClrTx/>
              <a:buSzTx/>
              <a:buFontTx/>
              <a:buNone/>
              <a:tabLst>
                <a:tab pos="582613" algn="l"/>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MISSION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become the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leader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healthcare consultancy in India by providing value for money; effective, efficient solutions and hands on support.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2613"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Standards for chapter 10</a:t>
            </a:r>
            <a:endParaRPr lang="en-IN" dirty="0"/>
          </a:p>
        </p:txBody>
      </p:sp>
      <p:graphicFrame>
        <p:nvGraphicFramePr>
          <p:cNvPr id="4" name="Content Placeholder 3"/>
          <p:cNvGraphicFramePr>
            <a:graphicFrameLocks noGrp="1"/>
          </p:cNvGraphicFramePr>
          <p:nvPr>
            <p:ph idx="1"/>
          </p:nvPr>
        </p:nvGraphicFramePr>
        <p:xfrm>
          <a:off x="0" y="1447800"/>
          <a:ext cx="8991600" cy="51815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IN" sz="2800" b="1" dirty="0" smtClean="0">
                <a:latin typeface="Times New Roman"/>
                <a:ea typeface="Times New Roman"/>
              </a:rPr>
              <a:t>Overall average score of all Chapters</a:t>
            </a:r>
            <a:endParaRPr lang="en-IN" sz="2800" dirty="0"/>
          </a:p>
        </p:txBody>
      </p:sp>
      <p:graphicFrame>
        <p:nvGraphicFramePr>
          <p:cNvPr id="4" name="Content Placeholder 3"/>
          <p:cNvGraphicFramePr>
            <a:graphicFrameLocks noGrp="1"/>
          </p:cNvGraphicFramePr>
          <p:nvPr>
            <p:ph idx="1"/>
          </p:nvPr>
        </p:nvGraphicFramePr>
        <p:xfrm>
          <a:off x="0" y="1295400"/>
          <a:ext cx="9144000" cy="55625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410200"/>
          </a:xfrm>
        </p:spPr>
        <p:txBody>
          <a:bodyPr>
            <a:normAutofit fontScale="85000" lnSpcReduction="10000"/>
          </a:bodyPr>
          <a:lstStyle/>
          <a:p>
            <a:pPr>
              <a:buNone/>
            </a:pPr>
            <a:r>
              <a:rPr lang="en-US" b="1" dirty="0" smtClean="0">
                <a:latin typeface="Times New Roman" pitchFamily="18" charset="0"/>
                <a:cs typeface="Times New Roman" pitchFamily="18" charset="0"/>
              </a:rPr>
              <a:t>    ON COMPARING THE HOSPITAL PRESENT STATUS WITH CRITERIA OF NABH PRE -ACCREDITATION ENTRY LEVEL WE FIND</a:t>
            </a:r>
            <a:endParaRPr lang="en-IN" dirty="0" smtClean="0">
              <a:latin typeface="Times New Roman" pitchFamily="18" charset="0"/>
              <a:cs typeface="Times New Roman" pitchFamily="18" charset="0"/>
            </a:endParaRPr>
          </a:p>
          <a:p>
            <a:pPr lvl="0"/>
            <a:r>
              <a:rPr lang="en-IN" dirty="0" smtClean="0">
                <a:latin typeface="Times New Roman" pitchFamily="18" charset="0"/>
                <a:cs typeface="Times New Roman" pitchFamily="18" charset="0"/>
              </a:rPr>
              <a:t>There are individual standards with more than two zero.</a:t>
            </a:r>
          </a:p>
          <a:p>
            <a:pPr lvl="0"/>
            <a:r>
              <a:rPr lang="en-IN" dirty="0" smtClean="0">
                <a:latin typeface="Times New Roman" pitchFamily="18" charset="0"/>
                <a:cs typeface="Times New Roman" pitchFamily="18" charset="0"/>
              </a:rPr>
              <a:t>There are many standards having average score less than 5.</a:t>
            </a:r>
          </a:p>
          <a:p>
            <a:pPr lvl="0"/>
            <a:r>
              <a:rPr lang="en-IN" dirty="0" smtClean="0">
                <a:latin typeface="Times New Roman" pitchFamily="18" charset="0"/>
                <a:cs typeface="Times New Roman" pitchFamily="18" charset="0"/>
              </a:rPr>
              <a:t>There are many individual chapters having average score less than 5.</a:t>
            </a:r>
          </a:p>
          <a:p>
            <a:pPr lvl="0"/>
            <a:r>
              <a:rPr lang="en-IN" dirty="0" smtClean="0">
                <a:latin typeface="Times New Roman" pitchFamily="18" charset="0"/>
                <a:cs typeface="Times New Roman" pitchFamily="18" charset="0"/>
              </a:rPr>
              <a:t>Overall average of all the standards does not meet the criteria as it is less than 5.</a:t>
            </a:r>
          </a:p>
          <a:p>
            <a:r>
              <a:rPr lang="en-IN" b="1" dirty="0" smtClean="0">
                <a:latin typeface="Times New Roman" pitchFamily="18" charset="0"/>
                <a:cs typeface="Times New Roman" pitchFamily="18" charset="0"/>
              </a:rPr>
              <a:t>With the above analysis it is clear that the hospital fails to fulfil the pre-accreditation entry level criteria.</a:t>
            </a:r>
          </a:p>
          <a:p>
            <a:endParaRPr lang="en-IN"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838200"/>
          </a:xfrm>
        </p:spPr>
        <p:txBody>
          <a:bodyPr>
            <a:normAutofit/>
          </a:bodyPr>
          <a:lstStyle/>
          <a:p>
            <a:r>
              <a:rPr lang="en-AU" b="1" dirty="0" smtClean="0"/>
              <a:t>RECOMMENDATIONS</a:t>
            </a:r>
            <a:endParaRPr lang="en-IN" dirty="0"/>
          </a:p>
        </p:txBody>
      </p:sp>
      <p:sp>
        <p:nvSpPr>
          <p:cNvPr id="3" name="Content Placeholder 2"/>
          <p:cNvSpPr>
            <a:spLocks noGrp="1"/>
          </p:cNvSpPr>
          <p:nvPr>
            <p:ph idx="1"/>
          </p:nvPr>
        </p:nvSpPr>
        <p:spPr>
          <a:xfrm>
            <a:off x="304800" y="1066800"/>
            <a:ext cx="8686800" cy="5486400"/>
          </a:xfrm>
        </p:spPr>
        <p:txBody>
          <a:bodyPr>
            <a:noAutofit/>
          </a:bodyPr>
          <a:lstStyle/>
          <a:p>
            <a:pPr lvl="0"/>
            <a:r>
              <a:rPr lang="en-AU" sz="2000" dirty="0" smtClean="0">
                <a:latin typeface="Times New Roman" pitchFamily="18" charset="0"/>
                <a:cs typeface="Times New Roman" pitchFamily="18" charset="0"/>
              </a:rPr>
              <a:t>Dedicated manpower should be posted on immediate basis that includes: EMO, , Radiologist, Pathologist, Dietician, Trained and qualified Nurses, OT Technicians as per NABH standards.</a:t>
            </a:r>
            <a:endParaRPr lang="en-IN" sz="2000" dirty="0" smtClean="0">
              <a:latin typeface="Times New Roman" pitchFamily="18" charset="0"/>
              <a:cs typeface="Times New Roman" pitchFamily="18" charset="0"/>
            </a:endParaRPr>
          </a:p>
          <a:p>
            <a:pPr lvl="0"/>
            <a:r>
              <a:rPr lang="en-AU" sz="2000" dirty="0" smtClean="0">
                <a:latin typeface="Times New Roman" pitchFamily="18" charset="0"/>
                <a:cs typeface="Times New Roman" pitchFamily="18" charset="0"/>
              </a:rPr>
              <a:t>A well-equipped laboratory with Semi-automatic and Automatic lab equipment’s and Separate sample collection area should be made available and scope of services should be increased.</a:t>
            </a:r>
            <a:endParaRPr lang="en-IN" sz="2000" dirty="0" smtClean="0">
              <a:latin typeface="Times New Roman" pitchFamily="18" charset="0"/>
              <a:cs typeface="Times New Roman" pitchFamily="18" charset="0"/>
            </a:endParaRPr>
          </a:p>
          <a:p>
            <a:pPr lvl="0"/>
            <a:r>
              <a:rPr lang="en-AU" sz="2000" dirty="0" smtClean="0">
                <a:latin typeface="Times New Roman" pitchFamily="18" charset="0"/>
                <a:cs typeface="Times New Roman" pitchFamily="18" charset="0"/>
              </a:rPr>
              <a:t>Setup of SNCU should be made functional by providing well trained nurses with all equipment’s of SNCU.</a:t>
            </a:r>
            <a:endParaRPr lang="en-IN" sz="2000" dirty="0" smtClean="0">
              <a:latin typeface="Times New Roman" pitchFamily="18" charset="0"/>
              <a:cs typeface="Times New Roman" pitchFamily="18" charset="0"/>
            </a:endParaRPr>
          </a:p>
          <a:p>
            <a:pPr lvl="0"/>
            <a:r>
              <a:rPr lang="en-AU" sz="2000" dirty="0" smtClean="0">
                <a:latin typeface="Times New Roman" pitchFamily="18" charset="0"/>
                <a:cs typeface="Times New Roman" pitchFamily="18" charset="0"/>
              </a:rPr>
              <a:t>Well-equipped Labour Complex should  be designed including Separate labour rooms with one labour table each, Post Op –Pre Op room, Septic room , appropriate Doctors and Nurses changing room along with toilets and new born corner.</a:t>
            </a:r>
            <a:endParaRPr lang="en-IN" sz="2000" dirty="0" smtClean="0">
              <a:latin typeface="Times New Roman" pitchFamily="18" charset="0"/>
              <a:cs typeface="Times New Roman" pitchFamily="18" charset="0"/>
            </a:endParaRPr>
          </a:p>
          <a:p>
            <a:pPr lvl="0"/>
            <a:r>
              <a:rPr lang="en-AU" sz="2000" dirty="0" smtClean="0">
                <a:latin typeface="Times New Roman" pitchFamily="18" charset="0"/>
                <a:cs typeface="Times New Roman" pitchFamily="18" charset="0"/>
              </a:rPr>
              <a:t>OT complex should be designed with proper Zoning of OT having Pre-Operative and post-operative rooms, scrub area, Doctors and nurses changing room and HVAC system.</a:t>
            </a:r>
            <a:endParaRPr lang="en-IN" sz="2000" dirty="0" smtClean="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762000"/>
          </a:xfrm>
        </p:spPr>
        <p:txBody>
          <a:bodyPr>
            <a:normAutofit/>
          </a:bodyPr>
          <a:lstStyle/>
          <a:p>
            <a:r>
              <a:rPr lang="en-AU" b="1" dirty="0" smtClean="0"/>
              <a:t>RECOMMENDATIONS</a:t>
            </a:r>
            <a:endParaRPr lang="en-IN" dirty="0"/>
          </a:p>
        </p:txBody>
      </p:sp>
      <p:sp>
        <p:nvSpPr>
          <p:cNvPr id="3" name="Content Placeholder 2"/>
          <p:cNvSpPr>
            <a:spLocks noGrp="1"/>
          </p:cNvSpPr>
          <p:nvPr>
            <p:ph idx="1"/>
          </p:nvPr>
        </p:nvSpPr>
        <p:spPr>
          <a:xfrm>
            <a:off x="304800" y="609600"/>
            <a:ext cx="8686800" cy="5943600"/>
          </a:xfrm>
        </p:spPr>
        <p:txBody>
          <a:bodyPr>
            <a:noAutofit/>
          </a:bodyPr>
          <a:lstStyle/>
          <a:p>
            <a:pPr lvl="0">
              <a:buNone/>
            </a:pPr>
            <a:endParaRPr lang="en-IN" sz="2000" dirty="0" smtClean="0">
              <a:latin typeface="Times New Roman" pitchFamily="18" charset="0"/>
              <a:cs typeface="Times New Roman" pitchFamily="18" charset="0"/>
            </a:endParaRPr>
          </a:p>
          <a:p>
            <a:pPr lvl="0"/>
            <a:r>
              <a:rPr lang="en-AU" sz="2000" dirty="0" smtClean="0">
                <a:latin typeface="Times New Roman" pitchFamily="18" charset="0"/>
                <a:cs typeface="Times New Roman" pitchFamily="18" charset="0"/>
              </a:rPr>
              <a:t>Essential equipment &amp; Accessories such as crash cart, dressing trolley, Defibrillator, Monitor, Intubation Set, Emergency tray should be made available in most of the patient care areas.</a:t>
            </a:r>
          </a:p>
          <a:p>
            <a:pPr lvl="0"/>
            <a:endParaRPr lang="en-IN" sz="2000" dirty="0" smtClean="0">
              <a:latin typeface="Times New Roman" pitchFamily="18" charset="0"/>
              <a:cs typeface="Times New Roman" pitchFamily="18" charset="0"/>
            </a:endParaRPr>
          </a:p>
          <a:p>
            <a:pPr lvl="0"/>
            <a:r>
              <a:rPr lang="en-AU" sz="2000" dirty="0" smtClean="0">
                <a:latin typeface="Times New Roman" pitchFamily="18" charset="0"/>
                <a:cs typeface="Times New Roman" pitchFamily="18" charset="0"/>
              </a:rPr>
              <a:t>Manifold system for supplying medical gases to  OT, Labour room, SNCU and wards should be designed.</a:t>
            </a:r>
            <a:endParaRPr lang="en-IN" sz="2000" dirty="0" smtClean="0">
              <a:latin typeface="Times New Roman" pitchFamily="18" charset="0"/>
              <a:cs typeface="Times New Roman" pitchFamily="18" charset="0"/>
            </a:endParaRPr>
          </a:p>
          <a:p>
            <a:pPr lvl="0"/>
            <a:r>
              <a:rPr lang="en-AU" sz="2000" dirty="0" smtClean="0">
                <a:latin typeface="Times New Roman" pitchFamily="18" charset="0"/>
                <a:cs typeface="Times New Roman" pitchFamily="18" charset="0"/>
              </a:rPr>
              <a:t>Since ICU is not present, ICU should be designed and facility should be stated as soon as possible.</a:t>
            </a:r>
          </a:p>
          <a:p>
            <a:pPr lvl="0"/>
            <a:endParaRPr lang="en-IN" sz="2000" dirty="0" smtClean="0">
              <a:latin typeface="Times New Roman" pitchFamily="18" charset="0"/>
              <a:cs typeface="Times New Roman" pitchFamily="18" charset="0"/>
            </a:endParaRPr>
          </a:p>
          <a:p>
            <a:pPr lvl="0"/>
            <a:r>
              <a:rPr lang="en-AU" sz="2000" dirty="0" smtClean="0">
                <a:latin typeface="Times New Roman" pitchFamily="18" charset="0"/>
                <a:cs typeface="Times New Roman" pitchFamily="18" charset="0"/>
              </a:rPr>
              <a:t>It is recommended that there should be separate counters for registration, enquiry, and admission and for differentially able patients.</a:t>
            </a:r>
          </a:p>
          <a:p>
            <a:pPr lvl="0"/>
            <a:endParaRPr lang="en-IN" sz="2000" dirty="0" smtClean="0">
              <a:latin typeface="Times New Roman" pitchFamily="18" charset="0"/>
              <a:cs typeface="Times New Roman" pitchFamily="18" charset="0"/>
            </a:endParaRPr>
          </a:p>
          <a:p>
            <a:pPr lvl="0"/>
            <a:r>
              <a:rPr lang="en-AU" sz="2000" dirty="0" smtClean="0">
                <a:latin typeface="Times New Roman" pitchFamily="18" charset="0"/>
                <a:cs typeface="Times New Roman" pitchFamily="18" charset="0"/>
              </a:rPr>
              <a:t>UHID should be generated at the registration counter for every patient.</a:t>
            </a:r>
          </a:p>
          <a:p>
            <a:pPr lvl="0"/>
            <a:endParaRPr lang="en-IN" sz="2000" dirty="0" smtClean="0">
              <a:latin typeface="Times New Roman" pitchFamily="18" charset="0"/>
              <a:cs typeface="Times New Roman" pitchFamily="18" charset="0"/>
            </a:endParaRPr>
          </a:p>
          <a:p>
            <a:pPr lvl="0"/>
            <a:r>
              <a:rPr lang="en-AU" sz="2000" dirty="0" smtClean="0">
                <a:latin typeface="Times New Roman" pitchFamily="18" charset="0"/>
                <a:cs typeface="Times New Roman" pitchFamily="18" charset="0"/>
              </a:rPr>
              <a:t>There should be uniform signage system displaying all necessary information bilingually.</a:t>
            </a:r>
            <a:endParaRPr lang="en-IN" sz="2000" dirty="0" smtClean="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AU" b="1" dirty="0" smtClean="0"/>
              <a:t>RECOMMENDATIONS</a:t>
            </a:r>
            <a:endParaRPr lang="en-IN" dirty="0"/>
          </a:p>
        </p:txBody>
      </p:sp>
      <p:sp>
        <p:nvSpPr>
          <p:cNvPr id="3" name="Content Placeholder 2"/>
          <p:cNvSpPr>
            <a:spLocks noGrp="1"/>
          </p:cNvSpPr>
          <p:nvPr>
            <p:ph idx="1"/>
          </p:nvPr>
        </p:nvSpPr>
        <p:spPr>
          <a:xfrm>
            <a:off x="457200" y="1143000"/>
            <a:ext cx="8686800" cy="5486400"/>
          </a:xfrm>
        </p:spPr>
        <p:txBody>
          <a:bodyPr>
            <a:normAutofit fontScale="92500" lnSpcReduction="20000"/>
          </a:bodyPr>
          <a:lstStyle/>
          <a:p>
            <a:pPr lvl="0">
              <a:lnSpc>
                <a:spcPct val="150000"/>
              </a:lnSpc>
            </a:pPr>
            <a:r>
              <a:rPr lang="en-AU" sz="2000" dirty="0" smtClean="0">
                <a:latin typeface="Times New Roman" pitchFamily="18" charset="0"/>
                <a:cs typeface="Times New Roman" pitchFamily="18" charset="0"/>
              </a:rPr>
              <a:t>Relevant licenses and statutory requirements should be obtained on immediate basis.</a:t>
            </a:r>
            <a:endParaRPr lang="en-IN" sz="2000" dirty="0" smtClean="0">
              <a:latin typeface="Times New Roman" pitchFamily="18" charset="0"/>
              <a:cs typeface="Times New Roman" pitchFamily="18" charset="0"/>
            </a:endParaRPr>
          </a:p>
          <a:p>
            <a:pPr lvl="0">
              <a:lnSpc>
                <a:spcPct val="150000"/>
              </a:lnSpc>
            </a:pPr>
            <a:r>
              <a:rPr lang="en-AU" sz="2000" dirty="0" smtClean="0">
                <a:latin typeface="Times New Roman" pitchFamily="18" charset="0"/>
                <a:cs typeface="Times New Roman" pitchFamily="18" charset="0"/>
              </a:rPr>
              <a:t>Existing </a:t>
            </a:r>
            <a:r>
              <a:rPr lang="en-AU" sz="2000" smtClean="0">
                <a:latin typeface="Times New Roman" pitchFamily="18" charset="0"/>
                <a:cs typeface="Times New Roman" pitchFamily="18" charset="0"/>
              </a:rPr>
              <a:t>fire fighting cylinders </a:t>
            </a:r>
            <a:r>
              <a:rPr lang="en-AU" sz="2000" dirty="0" smtClean="0">
                <a:latin typeface="Times New Roman" pitchFamily="18" charset="0"/>
                <a:cs typeface="Times New Roman" pitchFamily="18" charset="0"/>
              </a:rPr>
              <a:t>should be be refilled and updated.</a:t>
            </a:r>
            <a:endParaRPr lang="en-IN" sz="2000" dirty="0" smtClean="0">
              <a:latin typeface="Times New Roman" pitchFamily="18" charset="0"/>
              <a:cs typeface="Times New Roman" pitchFamily="18" charset="0"/>
            </a:endParaRPr>
          </a:p>
          <a:p>
            <a:pPr lvl="0">
              <a:lnSpc>
                <a:spcPct val="150000"/>
              </a:lnSpc>
            </a:pPr>
            <a:r>
              <a:rPr lang="en-AU" sz="2000" dirty="0" smtClean="0">
                <a:latin typeface="Times New Roman" pitchFamily="18" charset="0"/>
                <a:cs typeface="Times New Roman" pitchFamily="18" charset="0"/>
              </a:rPr>
              <a:t>Patient charter having patient’s rights and responsibilities should be displayed according to NABH norms.</a:t>
            </a:r>
            <a:endParaRPr lang="en-IN" sz="2000" dirty="0" smtClean="0">
              <a:latin typeface="Times New Roman" pitchFamily="18" charset="0"/>
              <a:cs typeface="Times New Roman" pitchFamily="18" charset="0"/>
            </a:endParaRPr>
          </a:p>
          <a:p>
            <a:pPr lvl="0">
              <a:lnSpc>
                <a:spcPct val="150000"/>
              </a:lnSpc>
            </a:pPr>
            <a:r>
              <a:rPr lang="en-AU" sz="2000" dirty="0" smtClean="0">
                <a:latin typeface="Times New Roman" pitchFamily="18" charset="0"/>
                <a:cs typeface="Times New Roman" pitchFamily="18" charset="0"/>
              </a:rPr>
              <a:t>Arrangement for treatment of infected liquid waste should be done. </a:t>
            </a:r>
            <a:endParaRPr lang="en-IN" sz="2000" dirty="0" smtClean="0">
              <a:latin typeface="Times New Roman" pitchFamily="18" charset="0"/>
              <a:cs typeface="Times New Roman" pitchFamily="18" charset="0"/>
            </a:endParaRPr>
          </a:p>
          <a:p>
            <a:pPr lvl="0">
              <a:lnSpc>
                <a:spcPct val="150000"/>
              </a:lnSpc>
            </a:pPr>
            <a:r>
              <a:rPr lang="en-AU" sz="2000" dirty="0" smtClean="0">
                <a:latin typeface="Times New Roman" pitchFamily="18" charset="0"/>
                <a:cs typeface="Times New Roman" pitchFamily="18" charset="0"/>
              </a:rPr>
              <a:t>Adequate resources should be provided for BMW and infection control.</a:t>
            </a:r>
            <a:endParaRPr lang="en-IN" sz="2000" dirty="0" smtClean="0">
              <a:latin typeface="Times New Roman" pitchFamily="18" charset="0"/>
              <a:cs typeface="Times New Roman" pitchFamily="18" charset="0"/>
            </a:endParaRPr>
          </a:p>
          <a:p>
            <a:pPr lvl="0">
              <a:lnSpc>
                <a:spcPct val="150000"/>
              </a:lnSpc>
            </a:pPr>
            <a:r>
              <a:rPr lang="en-AU" sz="2000" dirty="0" smtClean="0">
                <a:latin typeface="Times New Roman" pitchFamily="18" charset="0"/>
                <a:cs typeface="Times New Roman" pitchFamily="18" charset="0"/>
              </a:rPr>
              <a:t>Infection control measures and practices should  be initiated inside the hospital.</a:t>
            </a:r>
            <a:endParaRPr lang="en-IN" sz="2000" dirty="0" smtClean="0">
              <a:latin typeface="Times New Roman" pitchFamily="18" charset="0"/>
              <a:cs typeface="Times New Roman" pitchFamily="18" charset="0"/>
            </a:endParaRPr>
          </a:p>
          <a:p>
            <a:pPr lvl="0">
              <a:lnSpc>
                <a:spcPct val="150000"/>
              </a:lnSpc>
            </a:pPr>
            <a:r>
              <a:rPr lang="en-AU" sz="2000" dirty="0" smtClean="0">
                <a:latin typeface="Times New Roman" pitchFamily="18" charset="0"/>
                <a:cs typeface="Times New Roman" pitchFamily="18" charset="0"/>
              </a:rPr>
              <a:t>All the staff should be sensitized and given periodic training on bio medical waste practices.</a:t>
            </a:r>
            <a:endParaRPr lang="en-IN" sz="2000" dirty="0" smtClean="0">
              <a:latin typeface="Times New Roman" pitchFamily="18" charset="0"/>
              <a:cs typeface="Times New Roman" pitchFamily="18" charset="0"/>
            </a:endParaRPr>
          </a:p>
          <a:p>
            <a:pPr lvl="0">
              <a:lnSpc>
                <a:spcPct val="150000"/>
              </a:lnSpc>
            </a:pPr>
            <a:r>
              <a:rPr lang="en-AU" sz="2000" dirty="0" smtClean="0"/>
              <a:t>Ward staff and housekeeping should be provided with Personal Protective Equipment (PPE).</a:t>
            </a:r>
          </a:p>
          <a:p>
            <a:pPr>
              <a:lnSpc>
                <a:spcPct val="150000"/>
              </a:lnSpc>
            </a:pPr>
            <a:r>
              <a:rPr lang="en-AU" sz="2000" dirty="0" smtClean="0"/>
              <a:t>Turnaround Time should be defined and documented for diagnostic services.</a:t>
            </a:r>
            <a:endParaRPr lang="en-IN" sz="2000" dirty="0" smtClean="0"/>
          </a:p>
          <a:p>
            <a:pPr lvl="0"/>
            <a:endParaRPr lang="en-IN" sz="2000" dirty="0" smtClean="0"/>
          </a:p>
          <a:p>
            <a:endParaRPr lang="en-IN" sz="20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RECOMMENDATIONS</a:t>
            </a:r>
            <a:endParaRPr lang="en-IN" dirty="0"/>
          </a:p>
        </p:txBody>
      </p:sp>
      <p:sp>
        <p:nvSpPr>
          <p:cNvPr id="3" name="Content Placeholder 2"/>
          <p:cNvSpPr>
            <a:spLocks noGrp="1"/>
          </p:cNvSpPr>
          <p:nvPr>
            <p:ph idx="1"/>
          </p:nvPr>
        </p:nvSpPr>
        <p:spPr>
          <a:xfrm>
            <a:off x="304800" y="1295400"/>
            <a:ext cx="8686800" cy="5334000"/>
          </a:xfrm>
        </p:spPr>
        <p:txBody>
          <a:bodyPr>
            <a:normAutofit lnSpcReduction="10000"/>
          </a:bodyPr>
          <a:lstStyle/>
          <a:p>
            <a:pPr lvl="0">
              <a:lnSpc>
                <a:spcPct val="150000"/>
              </a:lnSpc>
            </a:pPr>
            <a:r>
              <a:rPr lang="en-AU" sz="2000" dirty="0" smtClean="0">
                <a:latin typeface="Times New Roman" pitchFamily="18" charset="0"/>
                <a:cs typeface="Times New Roman" pitchFamily="18" charset="0"/>
              </a:rPr>
              <a:t>External Quality Assurance for diagnostic services should be started. </a:t>
            </a:r>
            <a:endParaRPr lang="en-IN" sz="2000" dirty="0" smtClean="0">
              <a:latin typeface="Times New Roman" pitchFamily="18" charset="0"/>
              <a:cs typeface="Times New Roman" pitchFamily="18" charset="0"/>
            </a:endParaRPr>
          </a:p>
          <a:p>
            <a:pPr lvl="0">
              <a:lnSpc>
                <a:spcPct val="150000"/>
              </a:lnSpc>
            </a:pPr>
            <a:r>
              <a:rPr lang="en-AU" sz="2000" dirty="0" smtClean="0">
                <a:latin typeface="Times New Roman" pitchFamily="18" charset="0"/>
                <a:cs typeface="Times New Roman" pitchFamily="18" charset="0"/>
              </a:rPr>
              <a:t>Surveillance programme in high risk area should be initiated and feedback regarding growth, </a:t>
            </a:r>
            <a:r>
              <a:rPr lang="en-AU" sz="2000" smtClean="0">
                <a:latin typeface="Times New Roman" pitchFamily="18" charset="0"/>
                <a:cs typeface="Times New Roman" pitchFamily="18" charset="0"/>
              </a:rPr>
              <a:t>infection </a:t>
            </a:r>
            <a:r>
              <a:rPr lang="en-AU" sz="2000" smtClean="0">
                <a:latin typeface="Times New Roman" pitchFamily="18" charset="0"/>
                <a:cs typeface="Times New Roman" pitchFamily="18" charset="0"/>
              </a:rPr>
              <a:t>rates should </a:t>
            </a:r>
            <a:r>
              <a:rPr lang="en-AU" sz="2000" dirty="0" smtClean="0">
                <a:latin typeface="Times New Roman" pitchFamily="18" charset="0"/>
                <a:cs typeface="Times New Roman" pitchFamily="18" charset="0"/>
              </a:rPr>
              <a:t>be provided to respective units.</a:t>
            </a:r>
            <a:endParaRPr lang="en-IN" sz="2000" dirty="0" smtClean="0">
              <a:latin typeface="Times New Roman" pitchFamily="18" charset="0"/>
              <a:cs typeface="Times New Roman" pitchFamily="18" charset="0"/>
            </a:endParaRPr>
          </a:p>
          <a:p>
            <a:pPr lvl="0">
              <a:lnSpc>
                <a:spcPct val="150000"/>
              </a:lnSpc>
            </a:pPr>
            <a:r>
              <a:rPr lang="en-AU" sz="2000" dirty="0" smtClean="0">
                <a:latin typeface="Times New Roman" pitchFamily="18" charset="0"/>
                <a:cs typeface="Times New Roman" pitchFamily="18" charset="0"/>
              </a:rPr>
              <a:t>A dedicated Centralized sterilization unit should be recommended for better infection control practices.</a:t>
            </a:r>
            <a:endParaRPr lang="en-IN" sz="2000" dirty="0" smtClean="0">
              <a:latin typeface="Times New Roman" pitchFamily="18" charset="0"/>
              <a:cs typeface="Times New Roman" pitchFamily="18" charset="0"/>
            </a:endParaRPr>
          </a:p>
          <a:p>
            <a:pPr lvl="0">
              <a:lnSpc>
                <a:spcPct val="150000"/>
              </a:lnSpc>
            </a:pPr>
            <a:r>
              <a:rPr lang="en-AU" sz="2000" dirty="0" smtClean="0">
                <a:latin typeface="Times New Roman" pitchFamily="18" charset="0"/>
                <a:cs typeface="Times New Roman" pitchFamily="18" charset="0"/>
              </a:rPr>
              <a:t>Medical Record Department with proper functional flow should be designed having sufficient number of racks.</a:t>
            </a:r>
            <a:endParaRPr lang="en-IN" sz="2000" dirty="0" smtClean="0">
              <a:latin typeface="Times New Roman" pitchFamily="18" charset="0"/>
              <a:cs typeface="Times New Roman" pitchFamily="18" charset="0"/>
            </a:endParaRPr>
          </a:p>
          <a:p>
            <a:pPr lvl="0">
              <a:lnSpc>
                <a:spcPct val="150000"/>
              </a:lnSpc>
            </a:pPr>
            <a:r>
              <a:rPr lang="en-AU" sz="2000" dirty="0" smtClean="0">
                <a:latin typeface="Times New Roman" pitchFamily="18" charset="0"/>
                <a:cs typeface="Times New Roman" pitchFamily="18" charset="0"/>
              </a:rPr>
              <a:t>Dedicated Security staff should be made available in sufficient number for safety of patients as well as hospital staff.</a:t>
            </a:r>
          </a:p>
          <a:p>
            <a:pPr lvl="0">
              <a:lnSpc>
                <a:spcPct val="150000"/>
              </a:lnSpc>
            </a:pPr>
            <a:r>
              <a:rPr lang="en-AU" sz="2000" dirty="0" smtClean="0">
                <a:latin typeface="Times New Roman" pitchFamily="18" charset="0"/>
                <a:cs typeface="Times New Roman" pitchFamily="18" charset="0"/>
              </a:rPr>
              <a:t>Equipment should be calibrated and history cards must be maintained. </a:t>
            </a:r>
            <a:endParaRPr lang="en-IN" sz="2000" dirty="0" smtClean="0">
              <a:latin typeface="Times New Roman" pitchFamily="18" charset="0"/>
              <a:cs typeface="Times New Roman" pitchFamily="18" charset="0"/>
            </a:endParaRPr>
          </a:p>
          <a:p>
            <a:pPr lvl="0">
              <a:lnSpc>
                <a:spcPct val="150000"/>
              </a:lnSpc>
            </a:pPr>
            <a:r>
              <a:rPr lang="en-AU" sz="2000" dirty="0" smtClean="0">
                <a:latin typeface="Times New Roman" pitchFamily="18" charset="0"/>
                <a:cs typeface="Times New Roman" pitchFamily="18" charset="0"/>
              </a:rPr>
              <a:t>Pest Control measures should be started as it was not seen anywhere.</a:t>
            </a:r>
            <a:endParaRPr lang="en-IN" sz="2000" dirty="0" smtClean="0">
              <a:latin typeface="Times New Roman" pitchFamily="18" charset="0"/>
              <a:cs typeface="Times New Roman" pitchFamily="18" charset="0"/>
            </a:endParaRPr>
          </a:p>
          <a:p>
            <a:pPr lvl="0">
              <a:lnSpc>
                <a:spcPct val="150000"/>
              </a:lnSpc>
            </a:pPr>
            <a:endParaRPr lang="en-AU" sz="2000" dirty="0" smtClean="0">
              <a:latin typeface="Times New Roman" pitchFamily="18" charset="0"/>
              <a:cs typeface="Times New Roman" pitchFamily="18" charset="0"/>
            </a:endParaRPr>
          </a:p>
          <a:p>
            <a:pPr lvl="0"/>
            <a:endParaRPr lang="en-AU" sz="2000" dirty="0" smtClean="0">
              <a:latin typeface="Times New Roman" pitchFamily="18" charset="0"/>
              <a:cs typeface="Times New Roman" pitchFamily="18" charset="0"/>
            </a:endParaRPr>
          </a:p>
          <a:p>
            <a:pPr lvl="0"/>
            <a:endParaRPr lang="en-AU" sz="2000" dirty="0" smtClean="0">
              <a:latin typeface="Times New Roman" pitchFamily="18" charset="0"/>
              <a:cs typeface="Times New Roman" pitchFamily="18" charset="0"/>
            </a:endParaRPr>
          </a:p>
          <a:p>
            <a:pPr lvl="0"/>
            <a:endParaRPr lang="en-AU" sz="2000" dirty="0" smtClean="0">
              <a:latin typeface="Times New Roman" pitchFamily="18" charset="0"/>
              <a:cs typeface="Times New Roman" pitchFamily="18" charset="0"/>
            </a:endParaRPr>
          </a:p>
          <a:p>
            <a:pPr lvl="0"/>
            <a:endParaRPr lang="en-AU" sz="2000" dirty="0" smtClean="0">
              <a:latin typeface="Times New Roman" pitchFamily="18" charset="0"/>
              <a:cs typeface="Times New Roman" pitchFamily="18" charset="0"/>
            </a:endParaRPr>
          </a:p>
          <a:p>
            <a:pPr lvl="0"/>
            <a:endParaRPr lang="en-AU" sz="2000" dirty="0" smtClean="0">
              <a:latin typeface="Times New Roman" pitchFamily="18" charset="0"/>
              <a:cs typeface="Times New Roman" pitchFamily="18" charset="0"/>
            </a:endParaRPr>
          </a:p>
          <a:p>
            <a:pPr lvl="0"/>
            <a:endParaRPr lang="en-IN" sz="2000" dirty="0" smtClean="0">
              <a:latin typeface="Times New Roman" pitchFamily="18" charset="0"/>
              <a:cs typeface="Times New Roman" pitchFamily="18" charset="0"/>
            </a:endParaRPr>
          </a:p>
          <a:p>
            <a:pPr lvl="0"/>
            <a:endParaRPr lang="en-IN" sz="2000" dirty="0" smtClean="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RECOMMENDATIONS</a:t>
            </a:r>
            <a:endParaRPr lang="en-IN" dirty="0"/>
          </a:p>
        </p:txBody>
      </p:sp>
      <p:sp>
        <p:nvSpPr>
          <p:cNvPr id="3" name="Content Placeholder 2"/>
          <p:cNvSpPr>
            <a:spLocks noGrp="1"/>
          </p:cNvSpPr>
          <p:nvPr>
            <p:ph idx="1"/>
          </p:nvPr>
        </p:nvSpPr>
        <p:spPr/>
        <p:txBody>
          <a:bodyPr/>
          <a:lstStyle/>
          <a:p>
            <a:pPr lvl="0"/>
            <a:r>
              <a:rPr lang="en-AU" sz="2000" dirty="0" smtClean="0">
                <a:latin typeface="Times New Roman" pitchFamily="18" charset="0"/>
                <a:cs typeface="Times New Roman" pitchFamily="18" charset="0"/>
              </a:rPr>
              <a:t>Laundry/ Linen Management should be started.</a:t>
            </a:r>
          </a:p>
          <a:p>
            <a:pPr lvl="0"/>
            <a:endParaRPr lang="en-IN" sz="2000" dirty="0" smtClean="0">
              <a:latin typeface="Times New Roman" pitchFamily="18" charset="0"/>
              <a:cs typeface="Times New Roman" pitchFamily="18" charset="0"/>
            </a:endParaRPr>
          </a:p>
          <a:p>
            <a:pPr lvl="0"/>
            <a:r>
              <a:rPr lang="en-AU" sz="2000" dirty="0" smtClean="0">
                <a:latin typeface="Times New Roman" pitchFamily="18" charset="0"/>
                <a:cs typeface="Times New Roman" pitchFamily="18" charset="0"/>
              </a:rPr>
              <a:t>Layout of kitchen should be done as per standards and dietician should be posted. </a:t>
            </a:r>
          </a:p>
          <a:p>
            <a:pPr lvl="0"/>
            <a:endParaRPr lang="en-IN" sz="2000" dirty="0" smtClean="0">
              <a:latin typeface="Times New Roman" pitchFamily="18" charset="0"/>
              <a:cs typeface="Times New Roman" pitchFamily="18" charset="0"/>
            </a:endParaRPr>
          </a:p>
          <a:p>
            <a:pPr lvl="0"/>
            <a:r>
              <a:rPr lang="en-AU" sz="2000" dirty="0" smtClean="0">
                <a:latin typeface="Times New Roman" pitchFamily="18" charset="0"/>
                <a:cs typeface="Times New Roman" pitchFamily="18" charset="0"/>
              </a:rPr>
              <a:t>There should have Biomedical engineering and Maintenance.</a:t>
            </a:r>
            <a:endParaRPr lang="en-IN" sz="2000" dirty="0" smtClean="0">
              <a:latin typeface="Times New Roman" pitchFamily="18" charset="0"/>
              <a:cs typeface="Times New Roman" pitchFamily="18" charset="0"/>
            </a:endParaRPr>
          </a:p>
          <a:p>
            <a:pPr>
              <a:buNone/>
            </a:pPr>
            <a:endParaRPr lang="en-IN" dirty="0" smtClean="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609600"/>
          </a:xfrm>
        </p:spPr>
        <p:txBody>
          <a:bodyPr>
            <a:normAutofit fontScale="90000"/>
          </a:bodyPr>
          <a:lstStyle/>
          <a:p>
            <a:r>
              <a:rPr lang="en-US" b="1" dirty="0" smtClean="0"/>
              <a:t>CONCLUSION:</a:t>
            </a:r>
            <a:r>
              <a:rPr lang="en-IN" dirty="0" smtClean="0"/>
              <a:t/>
            </a:r>
            <a:br>
              <a:rPr lang="en-IN" dirty="0" smtClean="0"/>
            </a:br>
            <a:endParaRPr lang="en-IN" dirty="0"/>
          </a:p>
        </p:txBody>
      </p:sp>
      <p:sp>
        <p:nvSpPr>
          <p:cNvPr id="3" name="Content Placeholder 2"/>
          <p:cNvSpPr>
            <a:spLocks noGrp="1"/>
          </p:cNvSpPr>
          <p:nvPr>
            <p:ph idx="1"/>
          </p:nvPr>
        </p:nvSpPr>
        <p:spPr>
          <a:xfrm>
            <a:off x="304800" y="1219200"/>
            <a:ext cx="8686800" cy="4860925"/>
          </a:xfrm>
        </p:spPr>
        <p:txBody>
          <a:bodyPr>
            <a:normAutofit fontScale="70000" lnSpcReduction="20000"/>
          </a:bodyPr>
          <a:lstStyle/>
          <a:p>
            <a:r>
              <a:rPr lang="en-US" dirty="0" smtClean="0">
                <a:latin typeface="Times New Roman" pitchFamily="18" charset="0"/>
                <a:cs typeface="Times New Roman" pitchFamily="18" charset="0"/>
              </a:rPr>
              <a:t>The analysis shows that there are many gaps in the hospital as per NABH norms. There are different stages of accreditation which needs to be fulfilled by the hospital. As of now the hospital does not fulfills the criteria for entry level according to which no standard must have more than two zero and the average score of  individual standard must not less than 5 and the average score for individual chapter must be more than 5.we conducted gap analysis to analyze the present status of the hospital and  concluded that the hospital fails at entry level as there are standards  HIC, CQI and IMS having score even less than 1.rest all other standards are having score less than 5 .therefore these are the areas which require greatest attention. Thus the hospital is presently not prepared for pre – assessment and requires great effort and focus on the weak points so as to cover the gaps and to be prepared for getting NABH accreditation.</a:t>
            </a:r>
            <a:endParaRPr lang="en-IN" dirty="0" smtClean="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4274" name="Picture 2" descr="C:\Users\gurdeep\Desktop\download.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90600"/>
          </a:xfrm>
        </p:spPr>
        <p:txBody>
          <a:bodyPr>
            <a:normAutofit/>
          </a:bodyPr>
          <a:lstStyle/>
          <a:p>
            <a:r>
              <a:rPr lang="en-US" dirty="0" smtClean="0"/>
              <a:t>SERVICES provided</a:t>
            </a:r>
            <a:endParaRPr lang="en-IN" dirty="0" smtClean="0"/>
          </a:p>
        </p:txBody>
      </p:sp>
      <p:sp>
        <p:nvSpPr>
          <p:cNvPr id="3" name="Content Placeholder 2"/>
          <p:cNvSpPr>
            <a:spLocks noGrp="1"/>
          </p:cNvSpPr>
          <p:nvPr>
            <p:ph idx="1"/>
          </p:nvPr>
        </p:nvSpPr>
        <p:spPr>
          <a:xfrm>
            <a:off x="304800" y="1066800"/>
            <a:ext cx="8686800" cy="5486400"/>
          </a:xfrm>
        </p:spPr>
        <p:txBody>
          <a:bodyPr>
            <a:normAutofit fontScale="25000" lnSpcReduction="20000"/>
          </a:bodyPr>
          <a:lstStyle/>
          <a:p>
            <a:pPr marL="742950" indent="-742950">
              <a:lnSpc>
                <a:spcPct val="110000"/>
              </a:lnSpc>
              <a:buFont typeface="+mj-lt"/>
              <a:buAutoNum type="arabicPeriod"/>
            </a:pPr>
            <a:r>
              <a:rPr lang="en-US" sz="9600" b="1" dirty="0" smtClean="0">
                <a:solidFill>
                  <a:schemeClr val="tx2">
                    <a:lumMod val="75000"/>
                  </a:schemeClr>
                </a:solidFill>
                <a:latin typeface="Times New Roman" pitchFamily="18" charset="0"/>
                <a:cs typeface="Times New Roman" pitchFamily="18" charset="0"/>
              </a:rPr>
              <a:t>Project &amp; Strategic Planning</a:t>
            </a:r>
            <a:r>
              <a:rPr lang="en-US" sz="9600" dirty="0" smtClean="0">
                <a:solidFill>
                  <a:schemeClr val="tx2">
                    <a:lumMod val="75000"/>
                  </a:schemeClr>
                </a:solidFill>
                <a:latin typeface="Times New Roman" pitchFamily="18" charset="0"/>
                <a:cs typeface="Times New Roman" pitchFamily="18" charset="0"/>
              </a:rPr>
              <a:t/>
            </a:r>
            <a:br>
              <a:rPr lang="en-US" sz="9600" dirty="0" smtClean="0">
                <a:solidFill>
                  <a:schemeClr val="tx2">
                    <a:lumMod val="75000"/>
                  </a:schemeClr>
                </a:solidFill>
                <a:latin typeface="Times New Roman" pitchFamily="18" charset="0"/>
                <a:cs typeface="Times New Roman" pitchFamily="18" charset="0"/>
              </a:rPr>
            </a:br>
            <a:r>
              <a:rPr lang="en-US" sz="9600" dirty="0" smtClean="0">
                <a:solidFill>
                  <a:schemeClr val="tx2">
                    <a:lumMod val="75000"/>
                  </a:schemeClr>
                </a:solidFill>
                <a:latin typeface="Times New Roman" pitchFamily="18" charset="0"/>
                <a:cs typeface="Times New Roman" pitchFamily="18" charset="0"/>
              </a:rPr>
              <a:t>       Facility Plan Draft, Architect Briefs</a:t>
            </a:r>
            <a:br>
              <a:rPr lang="en-US" sz="9600" dirty="0" smtClean="0">
                <a:solidFill>
                  <a:schemeClr val="tx2">
                    <a:lumMod val="75000"/>
                  </a:schemeClr>
                </a:solidFill>
                <a:latin typeface="Times New Roman" pitchFamily="18" charset="0"/>
                <a:cs typeface="Times New Roman" pitchFamily="18" charset="0"/>
              </a:rPr>
            </a:br>
            <a:r>
              <a:rPr lang="en-US" sz="9600" dirty="0" smtClean="0">
                <a:solidFill>
                  <a:schemeClr val="tx2">
                    <a:lumMod val="75000"/>
                  </a:schemeClr>
                </a:solidFill>
                <a:latin typeface="Times New Roman" pitchFamily="18" charset="0"/>
                <a:cs typeface="Times New Roman" pitchFamily="18" charset="0"/>
              </a:rPr>
              <a:t>       Equipment Planning</a:t>
            </a:r>
            <a:br>
              <a:rPr lang="en-US" sz="9600" dirty="0" smtClean="0">
                <a:solidFill>
                  <a:schemeClr val="tx2">
                    <a:lumMod val="75000"/>
                  </a:schemeClr>
                </a:solidFill>
                <a:latin typeface="Times New Roman" pitchFamily="18" charset="0"/>
                <a:cs typeface="Times New Roman" pitchFamily="18" charset="0"/>
              </a:rPr>
            </a:br>
            <a:r>
              <a:rPr lang="en-US" sz="9600" dirty="0" smtClean="0">
                <a:solidFill>
                  <a:schemeClr val="tx2">
                    <a:lumMod val="75000"/>
                  </a:schemeClr>
                </a:solidFill>
                <a:latin typeface="Times New Roman" pitchFamily="18" charset="0"/>
                <a:cs typeface="Times New Roman" pitchFamily="18" charset="0"/>
              </a:rPr>
              <a:t>       Equipment Procurement</a:t>
            </a:r>
          </a:p>
          <a:p>
            <a:pPr marL="742950" indent="-742950">
              <a:lnSpc>
                <a:spcPct val="110000"/>
              </a:lnSpc>
              <a:buFont typeface="+mj-lt"/>
              <a:buAutoNum type="arabicPeriod"/>
            </a:pPr>
            <a:r>
              <a:rPr lang="en-US" sz="9600" b="1" dirty="0" smtClean="0">
                <a:solidFill>
                  <a:schemeClr val="tx2">
                    <a:lumMod val="75000"/>
                  </a:schemeClr>
                </a:solidFill>
                <a:latin typeface="Times New Roman" pitchFamily="18" charset="0"/>
                <a:cs typeface="Times New Roman" pitchFamily="18" charset="0"/>
              </a:rPr>
              <a:t>Quality Healthcare Certifications </a:t>
            </a:r>
            <a:r>
              <a:rPr lang="en-US" sz="9600" dirty="0" smtClean="0">
                <a:solidFill>
                  <a:schemeClr val="tx2">
                    <a:lumMod val="75000"/>
                  </a:schemeClr>
                </a:solidFill>
                <a:latin typeface="Times New Roman" pitchFamily="18" charset="0"/>
                <a:cs typeface="Times New Roman" pitchFamily="18" charset="0"/>
              </a:rPr>
              <a:t/>
            </a:r>
            <a:br>
              <a:rPr lang="en-US" sz="9600" dirty="0" smtClean="0">
                <a:solidFill>
                  <a:schemeClr val="tx2">
                    <a:lumMod val="75000"/>
                  </a:schemeClr>
                </a:solidFill>
                <a:latin typeface="Times New Roman" pitchFamily="18" charset="0"/>
                <a:cs typeface="Times New Roman" pitchFamily="18" charset="0"/>
              </a:rPr>
            </a:br>
            <a:r>
              <a:rPr lang="en-US" sz="9600" dirty="0" smtClean="0">
                <a:solidFill>
                  <a:schemeClr val="tx2">
                    <a:lumMod val="75000"/>
                  </a:schemeClr>
                </a:solidFill>
                <a:latin typeface="Times New Roman" pitchFamily="18" charset="0"/>
                <a:cs typeface="Times New Roman" pitchFamily="18" charset="0"/>
              </a:rPr>
              <a:t>       Gap Analysis &amp; Preparation for Accreditation</a:t>
            </a:r>
            <a:br>
              <a:rPr lang="en-US" sz="9600" dirty="0" smtClean="0">
                <a:solidFill>
                  <a:schemeClr val="tx2">
                    <a:lumMod val="75000"/>
                  </a:schemeClr>
                </a:solidFill>
                <a:latin typeface="Times New Roman" pitchFamily="18" charset="0"/>
                <a:cs typeface="Times New Roman" pitchFamily="18" charset="0"/>
              </a:rPr>
            </a:br>
            <a:r>
              <a:rPr lang="en-US" sz="9600" dirty="0" smtClean="0">
                <a:solidFill>
                  <a:schemeClr val="tx2">
                    <a:lumMod val="75000"/>
                  </a:schemeClr>
                </a:solidFill>
                <a:latin typeface="Times New Roman" pitchFamily="18" charset="0"/>
                <a:cs typeface="Times New Roman" pitchFamily="18" charset="0"/>
              </a:rPr>
              <a:t>       NABH Accreditation </a:t>
            </a:r>
          </a:p>
          <a:p>
            <a:pPr lvl="2">
              <a:lnSpc>
                <a:spcPct val="110000"/>
              </a:lnSpc>
              <a:buNone/>
            </a:pPr>
            <a:r>
              <a:rPr lang="en-US" sz="8000" dirty="0" smtClean="0">
                <a:solidFill>
                  <a:schemeClr val="tx2">
                    <a:lumMod val="75000"/>
                  </a:schemeClr>
                </a:solidFill>
                <a:latin typeface="Times New Roman" pitchFamily="18" charset="0"/>
                <a:cs typeface="Times New Roman" pitchFamily="18" charset="0"/>
              </a:rPr>
              <a:t>     ISO 9001:2008 Certification</a:t>
            </a:r>
          </a:p>
          <a:p>
            <a:pPr marL="742950" indent="-742950">
              <a:lnSpc>
                <a:spcPct val="110000"/>
              </a:lnSpc>
              <a:buAutoNum type="arabicPeriod" startAt="3"/>
            </a:pPr>
            <a:r>
              <a:rPr lang="en-US" sz="9600" b="1" dirty="0" smtClean="0">
                <a:solidFill>
                  <a:schemeClr val="tx2">
                    <a:lumMod val="75000"/>
                  </a:schemeClr>
                </a:solidFill>
                <a:latin typeface="Times New Roman" pitchFamily="18" charset="0"/>
                <a:cs typeface="Times New Roman" pitchFamily="18" charset="0"/>
              </a:rPr>
              <a:t>Public &amp; Rural Health</a:t>
            </a:r>
            <a:r>
              <a:rPr lang="en-US" sz="9600" dirty="0" smtClean="0">
                <a:solidFill>
                  <a:schemeClr val="tx2">
                    <a:lumMod val="75000"/>
                  </a:schemeClr>
                </a:solidFill>
                <a:latin typeface="Times New Roman" pitchFamily="18" charset="0"/>
                <a:cs typeface="Times New Roman" pitchFamily="18" charset="0"/>
              </a:rPr>
              <a:t/>
            </a:r>
            <a:br>
              <a:rPr lang="en-US" sz="9600" dirty="0" smtClean="0">
                <a:solidFill>
                  <a:schemeClr val="tx2">
                    <a:lumMod val="75000"/>
                  </a:schemeClr>
                </a:solidFill>
                <a:latin typeface="Times New Roman" pitchFamily="18" charset="0"/>
                <a:cs typeface="Times New Roman" pitchFamily="18" charset="0"/>
              </a:rPr>
            </a:br>
            <a:r>
              <a:rPr lang="en-US" sz="9600" dirty="0" smtClean="0">
                <a:solidFill>
                  <a:schemeClr val="tx2">
                    <a:lumMod val="75000"/>
                  </a:schemeClr>
                </a:solidFill>
                <a:latin typeface="Times New Roman" pitchFamily="18" charset="0"/>
                <a:cs typeface="Times New Roman" pitchFamily="18" charset="0"/>
              </a:rPr>
              <a:t>Taking  up advisory/ consulting role on boards of NGO/ Government/ PSU/ Corporate for planning, implementing or monitoring of their projects </a:t>
            </a:r>
          </a:p>
          <a:p>
            <a:pPr marL="742950" indent="-742950">
              <a:lnSpc>
                <a:spcPct val="110000"/>
              </a:lnSpc>
              <a:buAutoNum type="arabicPeriod" startAt="3"/>
            </a:pPr>
            <a:r>
              <a:rPr lang="en-US" sz="9600" b="1" dirty="0" smtClean="0">
                <a:solidFill>
                  <a:schemeClr val="tx2">
                    <a:lumMod val="75000"/>
                  </a:schemeClr>
                </a:solidFill>
                <a:latin typeface="Times New Roman" pitchFamily="18" charset="0"/>
                <a:cs typeface="Times New Roman" pitchFamily="18" charset="0"/>
              </a:rPr>
              <a:t>Knowledge Management </a:t>
            </a:r>
            <a:r>
              <a:rPr lang="en-US" sz="9600" dirty="0" smtClean="0">
                <a:solidFill>
                  <a:schemeClr val="tx2">
                    <a:lumMod val="75000"/>
                  </a:schemeClr>
                </a:solidFill>
                <a:latin typeface="Times New Roman" pitchFamily="18" charset="0"/>
                <a:cs typeface="Times New Roman" pitchFamily="18" charset="0"/>
              </a:rPr>
              <a:t/>
            </a:r>
            <a:br>
              <a:rPr lang="en-US" sz="9600" dirty="0" smtClean="0">
                <a:solidFill>
                  <a:schemeClr val="tx2">
                    <a:lumMod val="75000"/>
                  </a:schemeClr>
                </a:solidFill>
                <a:latin typeface="Times New Roman" pitchFamily="18" charset="0"/>
                <a:cs typeface="Times New Roman" pitchFamily="18" charset="0"/>
              </a:rPr>
            </a:br>
            <a:r>
              <a:rPr lang="en-US" sz="9600" dirty="0" smtClean="0">
                <a:solidFill>
                  <a:schemeClr val="tx2">
                    <a:lumMod val="75000"/>
                  </a:schemeClr>
                </a:solidFill>
                <a:latin typeface="Times New Roman" pitchFamily="18" charset="0"/>
                <a:cs typeface="Times New Roman" pitchFamily="18" charset="0"/>
              </a:rPr>
              <a:t>Collect, collate, analyze, store and share latest know how’s within domain of  healthcare sector.</a:t>
            </a:r>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PROJECT TITLE</a:t>
            </a:r>
          </a:p>
        </p:txBody>
      </p:sp>
      <p:sp>
        <p:nvSpPr>
          <p:cNvPr id="3" name="Content Placeholder 2"/>
          <p:cNvSpPr>
            <a:spLocks noGrp="1"/>
          </p:cNvSpPr>
          <p:nvPr>
            <p:ph idx="1"/>
          </p:nvPr>
        </p:nvSpPr>
        <p:spPr/>
        <p:txBody>
          <a:bodyPr/>
          <a:lstStyle/>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A Study on Gap Analysis of District Women         Hospital, Rampur (U.P) as per NABH Standards”</a:t>
            </a:r>
            <a:endParaRPr lang="en-IN" sz="4400" b="1" dirty="0" smtClean="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 </a:t>
            </a:r>
            <a:r>
              <a:rPr lang="en-IN" b="1" dirty="0" smtClean="0">
                <a:latin typeface="+mn-lt"/>
              </a:rPr>
              <a:t>INTRODUCTION </a:t>
            </a:r>
            <a:endParaRPr lang="en-IN" dirty="0">
              <a:latin typeface="+mn-lt"/>
            </a:endParaRPr>
          </a:p>
        </p:txBody>
      </p:sp>
      <p:sp>
        <p:nvSpPr>
          <p:cNvPr id="3" name="Content Placeholder 2"/>
          <p:cNvSpPr>
            <a:spLocks noGrp="1"/>
          </p:cNvSpPr>
          <p:nvPr>
            <p:ph idx="1"/>
          </p:nvPr>
        </p:nvSpPr>
        <p:spPr>
          <a:xfrm>
            <a:off x="0" y="914400"/>
            <a:ext cx="8991600" cy="5562600"/>
          </a:xfrm>
        </p:spPr>
        <p:txBody>
          <a:bodyPr>
            <a:normAutofit lnSpcReduction="10000"/>
          </a:bodyPr>
          <a:lstStyle/>
          <a:p>
            <a:endParaRPr lang="en-IN" sz="2400" b="1" u="sng" dirty="0" smtClean="0"/>
          </a:p>
          <a:p>
            <a:r>
              <a:rPr lang="en-IN" sz="2400" b="1" u="sng" dirty="0" smtClean="0"/>
              <a:t>GAP ANALYSIS </a:t>
            </a:r>
            <a:endParaRPr lang="en-IN" sz="2400" dirty="0" smtClean="0"/>
          </a:p>
          <a:p>
            <a:pPr>
              <a:buNone/>
            </a:pPr>
            <a:r>
              <a:rPr lang="en-IN" sz="2400" b="1" dirty="0" smtClean="0"/>
              <a:t>     </a:t>
            </a:r>
            <a:r>
              <a:rPr lang="en-AU" sz="2400" dirty="0" smtClean="0">
                <a:solidFill>
                  <a:schemeClr val="tx2">
                    <a:lumMod val="75000"/>
                  </a:schemeClr>
                </a:solidFill>
                <a:latin typeface="Times New Roman" pitchFamily="18" charset="0"/>
                <a:cs typeface="Times New Roman" pitchFamily="18" charset="0"/>
              </a:rPr>
              <a:t>The ‘Gap   Analysis   Report’   includes   assessment of documentation and implementation with respect to</a:t>
            </a:r>
          </a:p>
          <a:p>
            <a:pPr>
              <a:buNone/>
            </a:pPr>
            <a:endParaRPr lang="en-AU" sz="2400" dirty="0" smtClean="0">
              <a:solidFill>
                <a:schemeClr val="tx2">
                  <a:lumMod val="75000"/>
                </a:schemeClr>
              </a:solidFill>
              <a:latin typeface="Times New Roman" pitchFamily="18" charset="0"/>
              <a:cs typeface="Times New Roman" pitchFamily="18" charset="0"/>
            </a:endParaRPr>
          </a:p>
          <a:p>
            <a:pPr>
              <a:buFont typeface="Wingdings" pitchFamily="2" charset="2"/>
              <a:buChar char="q"/>
            </a:pPr>
            <a:r>
              <a:rPr lang="en-AU" sz="2400" dirty="0" smtClean="0">
                <a:solidFill>
                  <a:schemeClr val="tx2">
                    <a:lumMod val="75000"/>
                  </a:schemeClr>
                </a:solidFill>
                <a:latin typeface="Times New Roman" pitchFamily="18" charset="0"/>
                <a:cs typeface="Times New Roman" pitchFamily="18" charset="0"/>
              </a:rPr>
              <a:t>Structure (Manpower,   equipment, infrastructure and Statutory requirements),</a:t>
            </a:r>
          </a:p>
          <a:p>
            <a:pPr>
              <a:buFont typeface="Wingdings" pitchFamily="2" charset="2"/>
              <a:buChar char="q"/>
            </a:pPr>
            <a:endParaRPr lang="en-AU" sz="2400" dirty="0" smtClean="0">
              <a:solidFill>
                <a:schemeClr val="tx2">
                  <a:lumMod val="75000"/>
                </a:schemeClr>
              </a:solidFill>
              <a:latin typeface="Times New Roman" pitchFamily="18" charset="0"/>
              <a:cs typeface="Times New Roman" pitchFamily="18" charset="0"/>
            </a:endParaRPr>
          </a:p>
          <a:p>
            <a:pPr>
              <a:buFont typeface="Wingdings" pitchFamily="2" charset="2"/>
              <a:buChar char="q"/>
            </a:pPr>
            <a:r>
              <a:rPr lang="en-AU" sz="2400" dirty="0" smtClean="0">
                <a:solidFill>
                  <a:schemeClr val="tx2">
                    <a:lumMod val="75000"/>
                  </a:schemeClr>
                </a:solidFill>
                <a:latin typeface="Times New Roman" pitchFamily="18" charset="0"/>
                <a:cs typeface="Times New Roman" pitchFamily="18" charset="0"/>
              </a:rPr>
              <a:t>Processes (Clinical &amp; Administrative) </a:t>
            </a:r>
          </a:p>
          <a:p>
            <a:pPr>
              <a:buFont typeface="Wingdings" pitchFamily="2" charset="2"/>
              <a:buChar char="q"/>
            </a:pPr>
            <a:endParaRPr lang="en-AU" sz="2400" dirty="0" smtClean="0">
              <a:solidFill>
                <a:schemeClr val="tx2">
                  <a:lumMod val="75000"/>
                </a:schemeClr>
              </a:solidFill>
              <a:latin typeface="Times New Roman" pitchFamily="18" charset="0"/>
              <a:cs typeface="Times New Roman" pitchFamily="18" charset="0"/>
            </a:endParaRPr>
          </a:p>
          <a:p>
            <a:pPr>
              <a:buFont typeface="Wingdings" pitchFamily="2" charset="2"/>
              <a:buChar char="q"/>
            </a:pPr>
            <a:r>
              <a:rPr lang="en-AU" sz="2400" dirty="0" smtClean="0">
                <a:solidFill>
                  <a:schemeClr val="tx2">
                    <a:lumMod val="75000"/>
                  </a:schemeClr>
                </a:solidFill>
                <a:latin typeface="Times New Roman" pitchFamily="18" charset="0"/>
                <a:cs typeface="Times New Roman" pitchFamily="18" charset="0"/>
              </a:rPr>
              <a:t>Outcome </a:t>
            </a:r>
          </a:p>
          <a:p>
            <a:pPr>
              <a:buNone/>
            </a:pPr>
            <a:endParaRPr lang="en-AU" sz="2400" dirty="0" smtClean="0">
              <a:solidFill>
                <a:schemeClr val="tx2">
                  <a:lumMod val="75000"/>
                </a:schemeClr>
              </a:solidFill>
              <a:latin typeface="Times New Roman" pitchFamily="18" charset="0"/>
              <a:cs typeface="Times New Roman" pitchFamily="18" charset="0"/>
            </a:endParaRPr>
          </a:p>
          <a:p>
            <a:pPr>
              <a:buNone/>
            </a:pPr>
            <a:r>
              <a:rPr lang="en-AU" sz="2400" dirty="0" smtClean="0">
                <a:solidFill>
                  <a:schemeClr val="tx2">
                    <a:lumMod val="75000"/>
                  </a:schemeClr>
                </a:solidFill>
                <a:latin typeface="Times New Roman" pitchFamily="18" charset="0"/>
                <a:cs typeface="Times New Roman" pitchFamily="18" charset="0"/>
              </a:rPr>
              <a:t>against NABH Standard (3rd edition)</a:t>
            </a:r>
            <a:r>
              <a:rPr lang="en-IN" sz="2400" dirty="0" smtClean="0">
                <a:solidFill>
                  <a:schemeClr val="tx2">
                    <a:lumMod val="75000"/>
                  </a:schemeClr>
                </a:solidFill>
                <a:latin typeface="Times New Roman" pitchFamily="18" charset="0"/>
                <a:cs typeface="Times New Roman" pitchFamily="18" charset="0"/>
              </a:rPr>
              <a:t>. </a:t>
            </a:r>
            <a:endParaRPr lang="en-IN"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762000"/>
          </a:xfrm>
        </p:spPr>
        <p:txBody>
          <a:bodyPr>
            <a:normAutofit fontScale="90000"/>
          </a:bodyPr>
          <a:lstStyle/>
          <a:p>
            <a:r>
              <a:rPr lang="en-IN" sz="4000" dirty="0" smtClean="0"/>
              <a:t/>
            </a:r>
            <a:br>
              <a:rPr lang="en-IN" sz="4000" dirty="0" smtClean="0"/>
            </a:br>
            <a:r>
              <a:rPr lang="en-IN" sz="4000" b="1" dirty="0" smtClean="0">
                <a:latin typeface="+mn-lt"/>
              </a:rPr>
              <a:t>OBJECTIVES</a:t>
            </a:r>
            <a:r>
              <a:rPr lang="en-IN" dirty="0" smtClean="0"/>
              <a:t/>
            </a:r>
            <a:br>
              <a:rPr lang="en-IN" dirty="0" smtClean="0"/>
            </a:br>
            <a:endParaRPr lang="en-IN" dirty="0"/>
          </a:p>
        </p:txBody>
      </p:sp>
      <p:sp>
        <p:nvSpPr>
          <p:cNvPr id="3" name="Content Placeholder 2"/>
          <p:cNvSpPr>
            <a:spLocks noGrp="1"/>
          </p:cNvSpPr>
          <p:nvPr>
            <p:ph idx="1"/>
          </p:nvPr>
        </p:nvSpPr>
        <p:spPr>
          <a:xfrm>
            <a:off x="304800" y="1143000"/>
            <a:ext cx="8686800" cy="4937125"/>
          </a:xfrm>
        </p:spPr>
        <p:txBody>
          <a:bodyPr>
            <a:normAutofit/>
          </a:bodyPr>
          <a:lstStyle/>
          <a:p>
            <a:pPr>
              <a:buNone/>
            </a:pPr>
            <a:endParaRPr lang="en-IN" sz="2600" dirty="0" smtClean="0">
              <a:latin typeface="Times New Roman" pitchFamily="18" charset="0"/>
              <a:cs typeface="Times New Roman" pitchFamily="18" charset="0"/>
            </a:endParaRPr>
          </a:p>
          <a:p>
            <a:pPr lvl="0"/>
            <a:r>
              <a:rPr lang="en-IN" dirty="0" smtClean="0">
                <a:latin typeface="Times New Roman" pitchFamily="18" charset="0"/>
                <a:cs typeface="Times New Roman" pitchFamily="18" charset="0"/>
              </a:rPr>
              <a:t>To identify and analyze the gaps existing in the current practices against the pre set NABH standards for effective management of hospitals </a:t>
            </a:r>
          </a:p>
          <a:p>
            <a:pPr lvl="0">
              <a:buNone/>
            </a:pPr>
            <a:endParaRPr lang="en-IN" dirty="0" smtClean="0">
              <a:latin typeface="Times New Roman" pitchFamily="18" charset="0"/>
              <a:cs typeface="Times New Roman" pitchFamily="18" charset="0"/>
            </a:endParaRPr>
          </a:p>
          <a:p>
            <a:pPr lvl="0"/>
            <a:r>
              <a:rPr lang="en-IN" dirty="0" smtClean="0">
                <a:latin typeface="Times New Roman" pitchFamily="18" charset="0"/>
                <a:cs typeface="Times New Roman" pitchFamily="18" charset="0"/>
              </a:rPr>
              <a:t>To provide recommendations on the basis of identified gaps.</a:t>
            </a:r>
          </a:p>
          <a:p>
            <a:endParaRPr lang="en-IN"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METHODOLOGY</a:t>
            </a:r>
            <a:endParaRPr lang="en-IN" dirty="0"/>
          </a:p>
        </p:txBody>
      </p:sp>
      <p:sp>
        <p:nvSpPr>
          <p:cNvPr id="3" name="Content Placeholder 2"/>
          <p:cNvSpPr>
            <a:spLocks noGrp="1"/>
          </p:cNvSpPr>
          <p:nvPr>
            <p:ph idx="1"/>
          </p:nvPr>
        </p:nvSpPr>
        <p:spPr>
          <a:xfrm>
            <a:off x="304800" y="1066800"/>
            <a:ext cx="8686800" cy="5486400"/>
          </a:xfrm>
        </p:spPr>
        <p:txBody>
          <a:bodyPr>
            <a:normAutofit fontScale="32500" lnSpcReduction="20000"/>
          </a:bodyPr>
          <a:lstStyle/>
          <a:p>
            <a:endParaRPr lang="en-IN" dirty="0" smtClean="0"/>
          </a:p>
          <a:p>
            <a:pPr>
              <a:buNone/>
            </a:pPr>
            <a:r>
              <a:rPr lang="en-IN" sz="7400" b="1" u="sng" dirty="0" smtClean="0">
                <a:latin typeface="Times New Roman" pitchFamily="18" charset="0"/>
                <a:cs typeface="Times New Roman" pitchFamily="18" charset="0"/>
              </a:rPr>
              <a:t>Study Design:-</a:t>
            </a:r>
            <a:endParaRPr lang="en-IN" sz="7400" u="sng" dirty="0" smtClean="0">
              <a:latin typeface="Times New Roman" pitchFamily="18" charset="0"/>
              <a:cs typeface="Times New Roman" pitchFamily="18" charset="0"/>
            </a:endParaRPr>
          </a:p>
          <a:p>
            <a:pPr>
              <a:buNone/>
            </a:pPr>
            <a:r>
              <a:rPr lang="en-IN" sz="7400" dirty="0" smtClean="0">
                <a:latin typeface="Times New Roman" pitchFamily="18" charset="0"/>
                <a:cs typeface="Times New Roman" pitchFamily="18" charset="0"/>
              </a:rPr>
              <a:t>    non-experimental observational study</a:t>
            </a:r>
          </a:p>
          <a:p>
            <a:pPr>
              <a:buNone/>
            </a:pPr>
            <a:r>
              <a:rPr lang="en-IN" sz="7400" b="1" u="sng" dirty="0" smtClean="0">
                <a:latin typeface="Times New Roman" pitchFamily="18" charset="0"/>
                <a:cs typeface="Times New Roman" pitchFamily="18" charset="0"/>
              </a:rPr>
              <a:t> Data collection tools</a:t>
            </a:r>
            <a:r>
              <a:rPr lang="en-IN" sz="7400" b="1" dirty="0" smtClean="0">
                <a:latin typeface="Times New Roman" pitchFamily="18" charset="0"/>
                <a:cs typeface="Times New Roman" pitchFamily="18" charset="0"/>
              </a:rPr>
              <a:t>:-</a:t>
            </a:r>
            <a:r>
              <a:rPr lang="en-IN" sz="7400" dirty="0" smtClean="0">
                <a:latin typeface="Times New Roman" pitchFamily="18" charset="0"/>
                <a:cs typeface="Times New Roman" pitchFamily="18" charset="0"/>
              </a:rPr>
              <a:t> </a:t>
            </a:r>
          </a:p>
          <a:p>
            <a:pPr lvl="0"/>
            <a:r>
              <a:rPr lang="en-IN" sz="7400" dirty="0" smtClean="0">
                <a:latin typeface="Times New Roman" pitchFamily="18" charset="0"/>
                <a:cs typeface="Times New Roman" pitchFamily="18" charset="0"/>
              </a:rPr>
              <a:t>Interview and discussions with staff and head of the departments.</a:t>
            </a:r>
          </a:p>
          <a:p>
            <a:pPr lvl="0"/>
            <a:r>
              <a:rPr lang="en-IN" sz="7400" dirty="0" smtClean="0">
                <a:latin typeface="Times New Roman" pitchFamily="18" charset="0"/>
                <a:cs typeface="Times New Roman" pitchFamily="18" charset="0"/>
              </a:rPr>
              <a:t>Checklists.</a:t>
            </a:r>
          </a:p>
          <a:p>
            <a:pPr lvl="0"/>
            <a:r>
              <a:rPr lang="en-IN" sz="7400" dirty="0" smtClean="0">
                <a:latin typeface="Times New Roman" pitchFamily="18" charset="0"/>
                <a:cs typeface="Times New Roman" pitchFamily="18" charset="0"/>
              </a:rPr>
              <a:t>Observation Using available information.</a:t>
            </a:r>
          </a:p>
          <a:p>
            <a:pPr lvl="0"/>
            <a:r>
              <a:rPr lang="en-IN" sz="7400" dirty="0" smtClean="0">
                <a:latin typeface="Times New Roman" pitchFamily="18" charset="0"/>
                <a:cs typeface="Times New Roman" pitchFamily="18" charset="0"/>
              </a:rPr>
              <a:t>NABH Self assessment tool kit.</a:t>
            </a:r>
          </a:p>
          <a:p>
            <a:pPr>
              <a:buNone/>
            </a:pPr>
            <a:r>
              <a:rPr lang="en-IN" sz="7400" b="1" u="sng" dirty="0" smtClean="0">
                <a:latin typeface="Times New Roman" pitchFamily="18" charset="0"/>
                <a:cs typeface="Times New Roman" pitchFamily="18" charset="0"/>
              </a:rPr>
              <a:t> Study Time:-</a:t>
            </a:r>
            <a:endParaRPr lang="en-IN" sz="7400" dirty="0" smtClean="0">
              <a:latin typeface="Times New Roman" pitchFamily="18" charset="0"/>
              <a:cs typeface="Times New Roman" pitchFamily="18" charset="0"/>
            </a:endParaRPr>
          </a:p>
          <a:p>
            <a:pPr>
              <a:buNone/>
            </a:pPr>
            <a:r>
              <a:rPr lang="en-IN" sz="7400" dirty="0" smtClean="0">
                <a:latin typeface="Times New Roman" pitchFamily="18" charset="0"/>
                <a:cs typeface="Times New Roman" pitchFamily="18" charset="0"/>
              </a:rPr>
              <a:t> 1 month</a:t>
            </a:r>
          </a:p>
          <a:p>
            <a:pPr>
              <a:buNone/>
            </a:pPr>
            <a:r>
              <a:rPr lang="en-US" sz="7400" b="1" u="sng" dirty="0" smtClean="0">
                <a:latin typeface="Times New Roman" pitchFamily="18" charset="0"/>
                <a:cs typeface="Times New Roman" pitchFamily="18" charset="0"/>
              </a:rPr>
              <a:t>Primary data:</a:t>
            </a:r>
          </a:p>
          <a:p>
            <a:pPr>
              <a:buNone/>
            </a:pPr>
            <a:r>
              <a:rPr lang="en-US" sz="7400" dirty="0" smtClean="0">
                <a:latin typeface="Times New Roman" pitchFamily="18" charset="0"/>
                <a:cs typeface="Times New Roman" pitchFamily="18" charset="0"/>
              </a:rPr>
              <a:t>Direct observation</a:t>
            </a:r>
          </a:p>
          <a:p>
            <a:pPr>
              <a:buNone/>
            </a:pPr>
            <a:r>
              <a:rPr lang="en-US" sz="7400" dirty="0" smtClean="0">
                <a:latin typeface="Times New Roman" pitchFamily="18" charset="0"/>
                <a:cs typeface="Times New Roman" pitchFamily="18" charset="0"/>
              </a:rPr>
              <a:t>Interview</a:t>
            </a:r>
            <a:r>
              <a:rPr lang="en-IN" sz="7400" dirty="0" smtClean="0">
                <a:latin typeface="Times New Roman" pitchFamily="18" charset="0"/>
                <a:cs typeface="Times New Roman" pitchFamily="18" charset="0"/>
              </a:rPr>
              <a:t> </a:t>
            </a:r>
          </a:p>
          <a:p>
            <a:pPr>
              <a:buNone/>
            </a:pPr>
            <a:r>
              <a:rPr lang="en-US" sz="7400" b="1" u="sng" dirty="0" smtClean="0">
                <a:latin typeface="Times New Roman" pitchFamily="18" charset="0"/>
                <a:cs typeface="Times New Roman" pitchFamily="18" charset="0"/>
              </a:rPr>
              <a:t>Secondary Data:</a:t>
            </a:r>
          </a:p>
          <a:p>
            <a:pPr>
              <a:buNone/>
            </a:pPr>
            <a:r>
              <a:rPr lang="en-US" sz="7400" dirty="0" smtClean="0">
                <a:latin typeface="Times New Roman" pitchFamily="18" charset="0"/>
                <a:cs typeface="Times New Roman" pitchFamily="18" charset="0"/>
              </a:rPr>
              <a:t>Records of various departments</a:t>
            </a:r>
            <a:endParaRPr lang="en-IN" sz="7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a:buNone/>
            </a:pPr>
            <a:r>
              <a:rPr lang="en-US" sz="4000" b="1" dirty="0" smtClean="0">
                <a:latin typeface="Times New Roman" pitchFamily="18" charset="0"/>
                <a:cs typeface="Times New Roman" pitchFamily="18" charset="0"/>
              </a:rPr>
              <a:t>                 GAP ANALYSIS</a:t>
            </a:r>
          </a:p>
          <a:p>
            <a:pPr>
              <a:buNone/>
            </a:pPr>
            <a:r>
              <a:rPr lang="en-US" sz="36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(MAJOR GAPS)</a:t>
            </a:r>
            <a:endParaRPr lang="en-IN"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1424</TotalTime>
  <Words>2235</Words>
  <Application>Microsoft Office PowerPoint</Application>
  <PresentationFormat>On-screen Show (4:3)</PresentationFormat>
  <Paragraphs>333</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Trek</vt:lpstr>
      <vt:lpstr> DISSERTATION  AT  OCTAVO SOLUTIONS PVT LTD,    NEW DELHI.</vt:lpstr>
      <vt:lpstr>Contents</vt:lpstr>
      <vt:lpstr>ORGANIZATION PROFILE</vt:lpstr>
      <vt:lpstr>SERVICES provided</vt:lpstr>
      <vt:lpstr>PROJECT TITLE</vt:lpstr>
      <vt:lpstr> INTRODUCTION </vt:lpstr>
      <vt:lpstr> OBJECTIVES </vt:lpstr>
      <vt:lpstr>METHODOLOGY</vt:lpstr>
      <vt:lpstr>Slide 9</vt:lpstr>
      <vt:lpstr>Ambulance</vt:lpstr>
      <vt:lpstr>Registration counter   </vt:lpstr>
      <vt:lpstr>OPD</vt:lpstr>
      <vt:lpstr>WARDS</vt:lpstr>
      <vt:lpstr>LABOUR ROOM</vt:lpstr>
      <vt:lpstr>OT </vt:lpstr>
      <vt:lpstr>TSSU </vt:lpstr>
      <vt:lpstr>Laboratory </vt:lpstr>
      <vt:lpstr>  Medical Store </vt:lpstr>
      <vt:lpstr>Medical Records Department </vt:lpstr>
      <vt:lpstr>Score analysis</vt:lpstr>
      <vt:lpstr>STANDARDS OF CHAPTER 1</vt:lpstr>
      <vt:lpstr>STANDARDS OF CHAPTER 2</vt:lpstr>
      <vt:lpstr>STANDARDS OF CHAPTER 3</vt:lpstr>
      <vt:lpstr>Standards of chapter 5</vt:lpstr>
      <vt:lpstr>Standards of chapter 5</vt:lpstr>
      <vt:lpstr>Standards of chapter 6</vt:lpstr>
      <vt:lpstr>Standards of chapter 7</vt:lpstr>
      <vt:lpstr>Standards of chapter 8</vt:lpstr>
      <vt:lpstr>Standards for chapter 9</vt:lpstr>
      <vt:lpstr>Standards for chapter 10</vt:lpstr>
      <vt:lpstr>Overall average score of all Chapters</vt:lpstr>
      <vt:lpstr>Slide 32</vt:lpstr>
      <vt:lpstr>RECOMMENDATIONS</vt:lpstr>
      <vt:lpstr>RECOMMENDATIONS</vt:lpstr>
      <vt:lpstr>RECOMMENDATIONS</vt:lpstr>
      <vt:lpstr>RECOMMENDATIONS</vt:lpstr>
      <vt:lpstr>RECOMMENDATIONS</vt:lpstr>
      <vt:lpstr>CONCLUSION: </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DISSERTATION  AT  OCTAVO SOLUTIONS PVT LTD,    NEW DELHI.</dc:title>
  <dc:creator>gurdeep</dc:creator>
  <cp:lastModifiedBy>gurdeep</cp:lastModifiedBy>
  <cp:revision>132</cp:revision>
  <dcterms:created xsi:type="dcterms:W3CDTF">2006-08-16T00:00:00Z</dcterms:created>
  <dcterms:modified xsi:type="dcterms:W3CDTF">2014-05-04T18:26:21Z</dcterms:modified>
</cp:coreProperties>
</file>