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2" r:id="rId2"/>
    <p:sldId id="258" r:id="rId3"/>
    <p:sldId id="259" r:id="rId4"/>
    <p:sldId id="261" r:id="rId5"/>
    <p:sldId id="262" r:id="rId6"/>
    <p:sldId id="263" r:id="rId7"/>
    <p:sldId id="264" r:id="rId8"/>
    <p:sldId id="265" r:id="rId9"/>
    <p:sldId id="256" r:id="rId10"/>
    <p:sldId id="257" r:id="rId11"/>
    <p:sldId id="267" r:id="rId12"/>
    <p:sldId id="268" r:id="rId13"/>
    <p:sldId id="270" r:id="rId14"/>
    <p:sldId id="271" r:id="rId15"/>
    <p:sldId id="272" r:id="rId16"/>
    <p:sldId id="273" r:id="rId17"/>
    <p:sldId id="274" r:id="rId18"/>
    <p:sldId id="276" r:id="rId19"/>
    <p:sldId id="278" r:id="rId20"/>
    <p:sldId id="279" r:id="rId21"/>
    <p:sldId id="280" r:id="rId22"/>
    <p:sldId id="281" r:id="rId23"/>
    <p:sldId id="28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IIHMR\Desktop\data%20of%20tat%20on%20radiology.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IIHMR\Desktop\data%20of%20tat%20on%20radiolog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IIHMR\Desktop\data%20of%20tat%20on%20radiolog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IIHMR\Desktop\data%20of%20tat%20on%20radiolog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IIHMR\Desktop\data%20of%20tat%20on%20radiolog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IIHMR\Desktop\data%20of%20tat%20on%20radiology.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IIHMR\Desktop\data%20of%20tat%20on%20radiology.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IIHMR\Desktop\data%20of%20tat%20on%20radiology.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IIHMR\Desktop\data%20of%20tat%20on%20radiology.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IIHMR\Desktop\data%20of%20tat%20on%20radiolog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400" b="1" i="0" baseline="0" dirty="0">
                <a:latin typeface="Times New Roman" pitchFamily="18" charset="0"/>
                <a:cs typeface="Times New Roman" pitchFamily="18" charset="0"/>
              </a:rPr>
              <a:t>Figure 1(a)- TAT from Request time to Reporting</a:t>
            </a: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endParaRPr lang="en-US" sz="1200" dirty="0">
              <a:latin typeface="Times New Roman" pitchFamily="18" charset="0"/>
              <a:cs typeface="Times New Roman" pitchFamily="18" charset="0"/>
            </a:endParaRPr>
          </a:p>
        </c:rich>
      </c:tx>
      <c:layout/>
    </c:title>
    <c:plotArea>
      <c:layout/>
      <c:barChart>
        <c:barDir val="col"/>
        <c:grouping val="clustered"/>
        <c:ser>
          <c:idx val="0"/>
          <c:order val="0"/>
          <c:tx>
            <c:strRef>
              <c:f>Sheet1!$A$2</c:f>
              <c:strCache>
                <c:ptCount val="1"/>
                <c:pt idx="0">
                  <c:v>Average Ideal Time(hr)</c:v>
                </c:pt>
              </c:strCache>
            </c:strRef>
          </c:tx>
          <c:dLbls>
            <c:dLblPos val="inEnd"/>
            <c:showVal val="1"/>
          </c:dLbls>
          <c:val>
            <c:numRef>
              <c:f>Sheet1!$A$3</c:f>
              <c:numCache>
                <c:formatCode>h:mm</c:formatCode>
                <c:ptCount val="1"/>
                <c:pt idx="0">
                  <c:v>0.14583333333333354</c:v>
                </c:pt>
              </c:numCache>
            </c:numRef>
          </c:val>
        </c:ser>
        <c:ser>
          <c:idx val="1"/>
          <c:order val="1"/>
          <c:tx>
            <c:strRef>
              <c:f>Sheet1!$B$2</c:f>
              <c:strCache>
                <c:ptCount val="1"/>
                <c:pt idx="0">
                  <c:v>Average Actual Time(hr)</c:v>
                </c:pt>
              </c:strCache>
            </c:strRef>
          </c:tx>
          <c:spPr>
            <a:gradFill rotWithShape="1">
              <a:gsLst>
                <a:gs pos="0">
                  <a:schemeClr val="accent5">
                    <a:tint val="92000"/>
                    <a:satMod val="170000"/>
                  </a:schemeClr>
                </a:gs>
                <a:gs pos="15000">
                  <a:schemeClr val="accent5">
                    <a:tint val="92000"/>
                    <a:shade val="99000"/>
                    <a:satMod val="170000"/>
                  </a:schemeClr>
                </a:gs>
                <a:gs pos="62000">
                  <a:schemeClr val="accent5">
                    <a:tint val="96000"/>
                    <a:shade val="80000"/>
                    <a:satMod val="170000"/>
                  </a:schemeClr>
                </a:gs>
                <a:gs pos="97000">
                  <a:schemeClr val="accent5">
                    <a:tint val="98000"/>
                    <a:shade val="63000"/>
                    <a:satMod val="170000"/>
                  </a:schemeClr>
                </a:gs>
                <a:gs pos="100000">
                  <a:schemeClr val="accent5">
                    <a:shade val="62000"/>
                    <a:satMod val="170000"/>
                  </a:schemeClr>
                </a:gs>
              </a:gsLst>
              <a:path path="circle">
                <a:fillToRect l="50000" t="50000" r="50000" b="50000"/>
              </a:path>
            </a:gradFill>
            <a:ln w="9525" cap="flat" cmpd="sng" algn="ctr">
              <a:solidFill>
                <a:schemeClr val="accent5"/>
              </a:solidFill>
              <a:prstDash val="solid"/>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5">
                  <a:shade val="80000"/>
                </a:schemeClr>
              </a:contourClr>
            </a:sp3d>
          </c:spPr>
          <c:dLbls>
            <c:dLblPos val="inEnd"/>
            <c:showVal val="1"/>
          </c:dLbls>
          <c:val>
            <c:numRef>
              <c:f>Sheet1!$B$3</c:f>
              <c:numCache>
                <c:formatCode>h:mm</c:formatCode>
                <c:ptCount val="1"/>
                <c:pt idx="0">
                  <c:v>0.18541666666666687</c:v>
                </c:pt>
              </c:numCache>
            </c:numRef>
          </c:val>
        </c:ser>
        <c:dLbls>
          <c:showVal val="1"/>
        </c:dLbls>
        <c:axId val="67571072"/>
        <c:axId val="67687552"/>
      </c:barChart>
      <c:catAx>
        <c:axId val="67571072"/>
        <c:scaling>
          <c:orientation val="minMax"/>
        </c:scaling>
        <c:delete val="1"/>
        <c:axPos val="b"/>
        <c:majorTickMark val="none"/>
        <c:tickLblPos val="none"/>
        <c:crossAx val="67687552"/>
        <c:crosses val="autoZero"/>
        <c:auto val="1"/>
        <c:lblAlgn val="ctr"/>
        <c:lblOffset val="100"/>
      </c:catAx>
      <c:valAx>
        <c:axId val="67687552"/>
        <c:scaling>
          <c:orientation val="minMax"/>
        </c:scaling>
        <c:axPos val="l"/>
        <c:majorGridlines/>
        <c:title>
          <c:tx>
            <c:rich>
              <a:bodyPr/>
              <a:lstStyle/>
              <a:p>
                <a:pPr>
                  <a:defRPr/>
                </a:pPr>
                <a:r>
                  <a:rPr lang="en-US"/>
                  <a:t>Time(hr)</a:t>
                </a:r>
              </a:p>
            </c:rich>
          </c:tx>
          <c:layout/>
        </c:title>
        <c:numFmt formatCode="h:mm" sourceLinked="1"/>
        <c:tickLblPos val="nextTo"/>
        <c:crossAx val="67571072"/>
        <c:crosses val="autoZero"/>
        <c:crossBetween val="between"/>
      </c:valAx>
    </c:plotArea>
    <c:legend>
      <c:legendPos val="b"/>
      <c:layout/>
      <c:txPr>
        <a:bodyPr/>
        <a:lstStyle/>
        <a:p>
          <a:pPr>
            <a:defRPr sz="1200">
              <a:latin typeface="Times New Roman" pitchFamily="18" charset="0"/>
              <a:cs typeface="Times New Roman" pitchFamily="18" charset="0"/>
            </a:defRPr>
          </a:pPr>
          <a:endParaRPr lang="en-US"/>
        </a:p>
      </c:txPr>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solidFill>
                <a:latin typeface="+mn-lt"/>
                <a:ea typeface="+mn-ea"/>
                <a:cs typeface="+mn-cs"/>
              </a:defRPr>
            </a:pPr>
            <a:r>
              <a:rPr lang="en-US" sz="1400" b="1">
                <a:latin typeface="Times New Roman" pitchFamily="18" charset="0"/>
                <a:cs typeface="Times New Roman" pitchFamily="18" charset="0"/>
              </a:rPr>
              <a:t>Figure 5(b) - Waiting time for X-Ray</a:t>
            </a:r>
            <a:endParaRPr lang="en-US" sz="140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solidFill>
                <a:latin typeface="+mn-lt"/>
                <a:ea typeface="+mn-ea"/>
                <a:cs typeface="+mn-cs"/>
              </a:defRPr>
            </a:pPr>
            <a:endParaRPr lang="en-US" sz="1400"/>
          </a:p>
        </c:rich>
      </c:tx>
      <c:layout>
        <c:manualLayout>
          <c:xMode val="edge"/>
          <c:yMode val="edge"/>
          <c:x val="0.13319170009409201"/>
          <c:y val="7.3103861399683764E-2"/>
        </c:manualLayout>
      </c:layout>
    </c:title>
    <c:plotArea>
      <c:layout>
        <c:manualLayout>
          <c:layoutTarget val="inner"/>
          <c:xMode val="edge"/>
          <c:yMode val="edge"/>
          <c:x val="0.15683552055993041"/>
          <c:y val="0.23461832895888013"/>
          <c:w val="0.54030052493438319"/>
          <c:h val="0.6491663021289007"/>
        </c:manualLayout>
      </c:layout>
      <c:barChart>
        <c:barDir val="col"/>
        <c:grouping val="clustered"/>
        <c:ser>
          <c:idx val="0"/>
          <c:order val="0"/>
          <c:tx>
            <c:strRef>
              <c:f>Sheet3!$A$90</c:f>
              <c:strCache>
                <c:ptCount val="1"/>
                <c:pt idx="0">
                  <c:v>Average Ideal time(min)</c:v>
                </c:pt>
              </c:strCache>
            </c:strRef>
          </c:tx>
          <c:dLbls>
            <c:dLblPos val="inEnd"/>
            <c:showVal val="1"/>
          </c:dLbls>
          <c:val>
            <c:numRef>
              <c:f>Sheet3!$A$91</c:f>
              <c:numCache>
                <c:formatCode>h:mm</c:formatCode>
                <c:ptCount val="1"/>
                <c:pt idx="0">
                  <c:v>2.0833333333333367E-2</c:v>
                </c:pt>
              </c:numCache>
            </c:numRef>
          </c:val>
        </c:ser>
        <c:ser>
          <c:idx val="1"/>
          <c:order val="1"/>
          <c:tx>
            <c:strRef>
              <c:f>Sheet3!$B$90</c:f>
              <c:strCache>
                <c:ptCount val="1"/>
                <c:pt idx="0">
                  <c:v>Average Actual Time(min)</c:v>
                </c:pt>
              </c:strCache>
            </c:strRef>
          </c:tx>
          <c:spPr>
            <a:solidFill>
              <a:schemeClr val="accent5"/>
            </a:solidFill>
            <a:ln w="25400" cap="flat" cmpd="sng" algn="ctr">
              <a:solidFill>
                <a:schemeClr val="accent5">
                  <a:shade val="50000"/>
                </a:schemeClr>
              </a:solidFill>
              <a:prstDash val="solid"/>
            </a:ln>
            <a:effectLst/>
          </c:spPr>
          <c:dLbls>
            <c:dLblPos val="inEnd"/>
            <c:showVal val="1"/>
          </c:dLbls>
          <c:val>
            <c:numRef>
              <c:f>Sheet3!$B$91</c:f>
              <c:numCache>
                <c:formatCode>h:mm</c:formatCode>
                <c:ptCount val="1"/>
                <c:pt idx="0">
                  <c:v>2.6388888888888878E-2</c:v>
                </c:pt>
              </c:numCache>
            </c:numRef>
          </c:val>
        </c:ser>
        <c:dLbls>
          <c:showVal val="1"/>
        </c:dLbls>
        <c:axId val="71018368"/>
        <c:axId val="71019904"/>
      </c:barChart>
      <c:catAx>
        <c:axId val="71018368"/>
        <c:scaling>
          <c:orientation val="minMax"/>
        </c:scaling>
        <c:delete val="1"/>
        <c:axPos val="b"/>
        <c:tickLblPos val="none"/>
        <c:crossAx val="71019904"/>
        <c:crosses val="autoZero"/>
        <c:auto val="1"/>
        <c:lblAlgn val="ctr"/>
        <c:lblOffset val="100"/>
      </c:catAx>
      <c:valAx>
        <c:axId val="71019904"/>
        <c:scaling>
          <c:orientation val="minMax"/>
        </c:scaling>
        <c:axPos val="l"/>
        <c:majorGridlines/>
        <c:title>
          <c:tx>
            <c:rich>
              <a:bodyPr rot="-5400000" vert="horz"/>
              <a:lstStyle/>
              <a:p>
                <a:pPr>
                  <a:defRPr/>
                </a:pPr>
                <a:r>
                  <a:rPr lang="en-US" sz="1200">
                    <a:latin typeface="Times New Roman" pitchFamily="18" charset="0"/>
                    <a:cs typeface="Times New Roman" pitchFamily="18" charset="0"/>
                  </a:rPr>
                  <a:t>Time(min)</a:t>
                </a:r>
              </a:p>
            </c:rich>
          </c:tx>
          <c:layout/>
        </c:title>
        <c:numFmt formatCode="h:mm" sourceLinked="1"/>
        <c:tickLblPos val="nextTo"/>
        <c:crossAx val="71018368"/>
        <c:crosses val="autoZero"/>
        <c:crossBetween val="between"/>
      </c:valAx>
    </c:plotArea>
    <c:legend>
      <c:legendPos val="b"/>
      <c:layout/>
      <c:txPr>
        <a:bodyPr/>
        <a:lstStyle/>
        <a:p>
          <a:pPr>
            <a:defRPr sz="1200">
              <a:latin typeface="Times New Roman" pitchFamily="18" charset="0"/>
              <a:cs typeface="Times New Roman" pitchFamily="18" charset="0"/>
            </a:defRPr>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b="1" i="0" u="none" strike="noStrike" baseline="0" dirty="0">
                <a:latin typeface="Times New Roman" pitchFamily="18" charset="0"/>
                <a:cs typeface="Times New Roman" pitchFamily="18" charset="0"/>
              </a:rPr>
              <a:t>Figure1(b) - Waiting time from Request Time to In Time</a:t>
            </a:r>
            <a:endParaRPr lang="en-US" sz="1400" dirty="0">
              <a:latin typeface="Times New Roman" pitchFamily="18" charset="0"/>
              <a:cs typeface="Times New Roman" pitchFamily="18" charset="0"/>
            </a:endParaRPr>
          </a:p>
        </c:rich>
      </c:tx>
      <c:layout/>
    </c:title>
    <c:plotArea>
      <c:layout/>
      <c:barChart>
        <c:barDir val="col"/>
        <c:grouping val="clustered"/>
        <c:ser>
          <c:idx val="0"/>
          <c:order val="0"/>
          <c:tx>
            <c:strRef>
              <c:f>Sheet1!$A$24</c:f>
              <c:strCache>
                <c:ptCount val="1"/>
                <c:pt idx="0">
                  <c:v>Average ideal time(min)</c:v>
                </c:pt>
              </c:strCache>
            </c:strRef>
          </c:tx>
          <c:dLbls>
            <c:dLblPos val="inEnd"/>
            <c:showVal val="1"/>
          </c:dLbls>
          <c:val>
            <c:numRef>
              <c:f>Sheet1!$A$25</c:f>
              <c:numCache>
                <c:formatCode>h:mm</c:formatCode>
                <c:ptCount val="1"/>
                <c:pt idx="0">
                  <c:v>2.0833333333333367E-2</c:v>
                </c:pt>
              </c:numCache>
            </c:numRef>
          </c:val>
        </c:ser>
        <c:ser>
          <c:idx val="1"/>
          <c:order val="1"/>
          <c:tx>
            <c:strRef>
              <c:f>Sheet1!$B$24</c:f>
              <c:strCache>
                <c:ptCount val="1"/>
                <c:pt idx="0">
                  <c:v>Average Actual Time(min)</c:v>
                </c:pt>
              </c:strCache>
            </c:strRef>
          </c:tx>
          <c:spPr>
            <a:solidFill>
              <a:schemeClr val="accent5"/>
            </a:solidFill>
            <a:ln w="25400" cap="flat" cmpd="sng" algn="ctr">
              <a:solidFill>
                <a:schemeClr val="accent5">
                  <a:shade val="50000"/>
                </a:schemeClr>
              </a:solidFill>
              <a:prstDash val="solid"/>
            </a:ln>
            <a:effectLst/>
          </c:spPr>
          <c:dLbls>
            <c:dLblPos val="inEnd"/>
            <c:showVal val="1"/>
          </c:dLbls>
          <c:val>
            <c:numRef>
              <c:f>Sheet1!$B$25</c:f>
              <c:numCache>
                <c:formatCode>h:mm</c:formatCode>
                <c:ptCount val="1"/>
                <c:pt idx="0">
                  <c:v>3.125E-2</c:v>
                </c:pt>
              </c:numCache>
            </c:numRef>
          </c:val>
        </c:ser>
        <c:dLbls>
          <c:showVal val="1"/>
        </c:dLbls>
        <c:axId val="69692032"/>
        <c:axId val="69693824"/>
      </c:barChart>
      <c:catAx>
        <c:axId val="69692032"/>
        <c:scaling>
          <c:orientation val="minMax"/>
        </c:scaling>
        <c:delete val="1"/>
        <c:axPos val="b"/>
        <c:majorTickMark val="none"/>
        <c:tickLblPos val="none"/>
        <c:crossAx val="69693824"/>
        <c:crosses val="autoZero"/>
        <c:auto val="1"/>
        <c:lblAlgn val="ctr"/>
        <c:lblOffset val="100"/>
      </c:catAx>
      <c:valAx>
        <c:axId val="69693824"/>
        <c:scaling>
          <c:orientation val="minMax"/>
        </c:scaling>
        <c:axPos val="l"/>
        <c:majorGridlines/>
        <c:title>
          <c:tx>
            <c:rich>
              <a:bodyPr/>
              <a:lstStyle/>
              <a:p>
                <a:pPr>
                  <a:defRPr/>
                </a:pPr>
                <a:r>
                  <a:rPr lang="en-US"/>
                  <a:t>Time(min)</a:t>
                </a:r>
              </a:p>
            </c:rich>
          </c:tx>
          <c:layout>
            <c:manualLayout>
              <c:xMode val="edge"/>
              <c:yMode val="edge"/>
              <c:x val="3.0555555555555582E-2"/>
              <c:y val="0.398381452318463"/>
            </c:manualLayout>
          </c:layout>
        </c:title>
        <c:numFmt formatCode="h:mm" sourceLinked="1"/>
        <c:tickLblPos val="nextTo"/>
        <c:crossAx val="69692032"/>
        <c:crosses val="autoZero"/>
        <c:crossBetween val="between"/>
      </c:valAx>
    </c:plotArea>
    <c:legend>
      <c:legendPos val="b"/>
      <c:layout/>
      <c:txPr>
        <a:bodyPr/>
        <a:lstStyle/>
        <a:p>
          <a:pPr>
            <a:defRPr sz="1200">
              <a:latin typeface="Times New Roman" pitchFamily="18" charset="0"/>
              <a:cs typeface="Times New Roman" pitchFamily="18" charset="0"/>
            </a:defRPr>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pPr>
            <a:r>
              <a:rPr lang="en-US" sz="1600">
                <a:latin typeface="Times New Roman" pitchFamily="18" charset="0"/>
                <a:cs typeface="Times New Roman" pitchFamily="18" charset="0"/>
              </a:rPr>
              <a:t>Figure 2(a)</a:t>
            </a:r>
            <a:r>
              <a:rPr lang="en-US" sz="1600" baseline="0">
                <a:latin typeface="Times New Roman" pitchFamily="18" charset="0"/>
                <a:cs typeface="Times New Roman" pitchFamily="18" charset="0"/>
              </a:rPr>
              <a:t> </a:t>
            </a:r>
            <a:r>
              <a:rPr lang="en-US" sz="1600">
                <a:latin typeface="Times New Roman" pitchFamily="18" charset="0"/>
                <a:cs typeface="Times New Roman" pitchFamily="18" charset="0"/>
              </a:rPr>
              <a:t>- </a:t>
            </a:r>
            <a:r>
              <a:rPr lang="en-US" sz="1600" b="1" i="0" u="none" strike="noStrike" baseline="0">
                <a:latin typeface="Times New Roman" pitchFamily="18" charset="0"/>
                <a:cs typeface="Times New Roman" pitchFamily="18" charset="0"/>
              </a:rPr>
              <a:t>TAT for CT Scan</a:t>
            </a:r>
            <a:endParaRPr lang="en-US" sz="1600">
              <a:latin typeface="Times New Roman" pitchFamily="18" charset="0"/>
              <a:cs typeface="Times New Roman" pitchFamily="18" charset="0"/>
            </a:endParaRPr>
          </a:p>
        </c:rich>
      </c:tx>
      <c:layout>
        <c:manualLayout>
          <c:xMode val="edge"/>
          <c:yMode val="edge"/>
          <c:x val="7.5581637201010368E-2"/>
          <c:y val="4.2019254965155822E-2"/>
        </c:manualLayout>
      </c:layout>
    </c:title>
    <c:plotArea>
      <c:layout>
        <c:manualLayout>
          <c:layoutTarget val="inner"/>
          <c:xMode val="edge"/>
          <c:yMode val="edge"/>
          <c:x val="0.13419100687280441"/>
          <c:y val="0.17937841103195434"/>
          <c:w val="0.49811781548696787"/>
          <c:h val="0.65605799275090615"/>
        </c:manualLayout>
      </c:layout>
      <c:barChart>
        <c:barDir val="col"/>
        <c:grouping val="clustered"/>
        <c:ser>
          <c:idx val="0"/>
          <c:order val="0"/>
          <c:tx>
            <c:strRef>
              <c:f>Sheet1!$A$27</c:f>
              <c:strCache>
                <c:ptCount val="1"/>
                <c:pt idx="0">
                  <c:v>Average Ideal Time(hr)</c:v>
                </c:pt>
              </c:strCache>
            </c:strRef>
          </c:tx>
          <c:dLbls>
            <c:dLblPos val="inEnd"/>
            <c:showVal val="1"/>
          </c:dLbls>
          <c:val>
            <c:numRef>
              <c:f>Sheet1!$A$28</c:f>
              <c:numCache>
                <c:formatCode>h:mm</c:formatCode>
                <c:ptCount val="1"/>
                <c:pt idx="0">
                  <c:v>0.16666666666666666</c:v>
                </c:pt>
              </c:numCache>
            </c:numRef>
          </c:val>
        </c:ser>
        <c:ser>
          <c:idx val="1"/>
          <c:order val="1"/>
          <c:tx>
            <c:strRef>
              <c:f>Sheet1!$B$27</c:f>
              <c:strCache>
                <c:ptCount val="1"/>
                <c:pt idx="0">
                  <c:v>Average Actual Time(hr)</c:v>
                </c:pt>
              </c:strCache>
            </c:strRef>
          </c:tx>
          <c:spPr>
            <a:solidFill>
              <a:schemeClr val="accent5"/>
            </a:solidFill>
            <a:ln w="25400" cap="flat" cmpd="sng" algn="ctr">
              <a:solidFill>
                <a:schemeClr val="accent5">
                  <a:shade val="50000"/>
                </a:schemeClr>
              </a:solidFill>
              <a:prstDash val="solid"/>
            </a:ln>
            <a:effectLst/>
          </c:spPr>
          <c:dLbls>
            <c:dLblPos val="inEnd"/>
            <c:showVal val="1"/>
          </c:dLbls>
          <c:val>
            <c:numRef>
              <c:f>Sheet1!$B$28</c:f>
              <c:numCache>
                <c:formatCode>h:mm</c:formatCode>
                <c:ptCount val="1"/>
                <c:pt idx="0">
                  <c:v>0.18402777777777779</c:v>
                </c:pt>
              </c:numCache>
            </c:numRef>
          </c:val>
        </c:ser>
        <c:dLbls>
          <c:showVal val="1"/>
        </c:dLbls>
        <c:axId val="69720320"/>
        <c:axId val="69730304"/>
      </c:barChart>
      <c:catAx>
        <c:axId val="69720320"/>
        <c:scaling>
          <c:orientation val="minMax"/>
        </c:scaling>
        <c:delete val="1"/>
        <c:axPos val="b"/>
        <c:majorTickMark val="none"/>
        <c:tickLblPos val="none"/>
        <c:crossAx val="69730304"/>
        <c:crosses val="autoZero"/>
        <c:auto val="1"/>
        <c:lblAlgn val="ctr"/>
        <c:lblOffset val="100"/>
      </c:catAx>
      <c:valAx>
        <c:axId val="69730304"/>
        <c:scaling>
          <c:orientation val="minMax"/>
        </c:scaling>
        <c:axPos val="l"/>
        <c:majorGridlines/>
        <c:title>
          <c:tx>
            <c:rich>
              <a:bodyPr/>
              <a:lstStyle/>
              <a:p>
                <a:pPr>
                  <a:defRPr/>
                </a:pPr>
                <a:r>
                  <a:rPr lang="en-US" sz="1200">
                    <a:latin typeface="Times New Roman" pitchFamily="18" charset="0"/>
                    <a:cs typeface="Times New Roman" pitchFamily="18" charset="0"/>
                  </a:rPr>
                  <a:t>Time(hr)</a:t>
                </a:r>
              </a:p>
            </c:rich>
          </c:tx>
          <c:layout/>
        </c:title>
        <c:numFmt formatCode="h:mm" sourceLinked="1"/>
        <c:tickLblPos val="nextTo"/>
        <c:crossAx val="69720320"/>
        <c:crosses val="autoZero"/>
        <c:crossBetween val="between"/>
      </c:valAx>
    </c:plotArea>
    <c:legend>
      <c:legendPos val="b"/>
      <c:layout/>
      <c:txPr>
        <a:bodyPr/>
        <a:lstStyle/>
        <a:p>
          <a:pPr>
            <a:defRPr sz="1200">
              <a:latin typeface="Times New Roman" pitchFamily="18" charset="0"/>
              <a:cs typeface="Times New Roman" pitchFamily="18" charset="0"/>
            </a:defRPr>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a:pPr>
            <a:r>
              <a:rPr lang="en-US" sz="1400" b="1" i="0" u="none" strike="noStrike" baseline="0">
                <a:latin typeface="Times New Roman" pitchFamily="18" charset="0"/>
                <a:cs typeface="Times New Roman" pitchFamily="18" charset="0"/>
              </a:rPr>
              <a:t>Figure 2(b)- Waiting time from Request Time to In Time for CT Scan</a:t>
            </a:r>
            <a:endParaRPr lang="en-US" sz="1400">
              <a:latin typeface="Times New Roman" pitchFamily="18" charset="0"/>
              <a:cs typeface="Times New Roman" pitchFamily="18" charset="0"/>
            </a:endParaRPr>
          </a:p>
        </c:rich>
      </c:tx>
      <c:layout>
        <c:manualLayout>
          <c:xMode val="edge"/>
          <c:yMode val="edge"/>
          <c:x val="0.15895822397200432"/>
          <c:y val="0"/>
        </c:manualLayout>
      </c:layout>
    </c:title>
    <c:plotArea>
      <c:layout/>
      <c:barChart>
        <c:barDir val="col"/>
        <c:grouping val="clustered"/>
        <c:ser>
          <c:idx val="0"/>
          <c:order val="0"/>
          <c:tx>
            <c:strRef>
              <c:f>Sheet3!$A$1</c:f>
              <c:strCache>
                <c:ptCount val="1"/>
                <c:pt idx="0">
                  <c:v>Average Ideal time(min)</c:v>
                </c:pt>
              </c:strCache>
            </c:strRef>
          </c:tx>
          <c:dLbls>
            <c:dLblPos val="inEnd"/>
            <c:showVal val="1"/>
          </c:dLbls>
          <c:val>
            <c:numRef>
              <c:f>Sheet3!$A$2</c:f>
              <c:numCache>
                <c:formatCode>h:mm</c:formatCode>
                <c:ptCount val="1"/>
                <c:pt idx="0">
                  <c:v>2.0833333333333367E-2</c:v>
                </c:pt>
              </c:numCache>
            </c:numRef>
          </c:val>
        </c:ser>
        <c:ser>
          <c:idx val="1"/>
          <c:order val="1"/>
          <c:tx>
            <c:strRef>
              <c:f>Sheet3!$B$1</c:f>
              <c:strCache>
                <c:ptCount val="1"/>
                <c:pt idx="0">
                  <c:v>Average Actual Time(min)</c:v>
                </c:pt>
              </c:strCache>
            </c:strRef>
          </c:tx>
          <c:spPr>
            <a:solidFill>
              <a:schemeClr val="accent5"/>
            </a:solidFill>
            <a:ln w="25400" cap="flat" cmpd="sng" algn="ctr">
              <a:solidFill>
                <a:schemeClr val="accent5">
                  <a:shade val="50000"/>
                </a:schemeClr>
              </a:solidFill>
              <a:prstDash val="solid"/>
            </a:ln>
            <a:effectLst/>
          </c:spPr>
          <c:dLbls>
            <c:dLblPos val="inEnd"/>
            <c:showVal val="1"/>
          </c:dLbls>
          <c:val>
            <c:numRef>
              <c:f>Sheet3!$B$2</c:f>
              <c:numCache>
                <c:formatCode>h:mm</c:formatCode>
                <c:ptCount val="1"/>
                <c:pt idx="0">
                  <c:v>3.1944444444444449E-2</c:v>
                </c:pt>
              </c:numCache>
            </c:numRef>
          </c:val>
        </c:ser>
        <c:dLbls>
          <c:showVal val="1"/>
        </c:dLbls>
        <c:axId val="69748224"/>
        <c:axId val="69749760"/>
      </c:barChart>
      <c:catAx>
        <c:axId val="69748224"/>
        <c:scaling>
          <c:orientation val="minMax"/>
        </c:scaling>
        <c:delete val="1"/>
        <c:axPos val="b"/>
        <c:majorTickMark val="none"/>
        <c:tickLblPos val="none"/>
        <c:crossAx val="69749760"/>
        <c:crosses val="autoZero"/>
        <c:auto val="1"/>
        <c:lblAlgn val="ctr"/>
        <c:lblOffset val="100"/>
      </c:catAx>
      <c:valAx>
        <c:axId val="69749760"/>
        <c:scaling>
          <c:orientation val="minMax"/>
        </c:scaling>
        <c:axPos val="l"/>
        <c:majorGridlines/>
        <c:title>
          <c:tx>
            <c:rich>
              <a:bodyPr/>
              <a:lstStyle/>
              <a:p>
                <a:pPr>
                  <a:defRPr/>
                </a:pPr>
                <a:r>
                  <a:rPr lang="en-US" sz="1200">
                    <a:latin typeface="Times New Roman" pitchFamily="18" charset="0"/>
                    <a:cs typeface="Times New Roman" pitchFamily="18" charset="0"/>
                  </a:rPr>
                  <a:t>Time(min)</a:t>
                </a:r>
              </a:p>
            </c:rich>
          </c:tx>
          <c:layout/>
        </c:title>
        <c:numFmt formatCode="h:mm" sourceLinked="1"/>
        <c:tickLblPos val="nextTo"/>
        <c:crossAx val="69748224"/>
        <c:crosses val="autoZero"/>
        <c:crossBetween val="between"/>
      </c:valAx>
    </c:plotArea>
    <c:legend>
      <c:legendPos val="b"/>
      <c:layout/>
      <c:txPr>
        <a:bodyPr/>
        <a:lstStyle/>
        <a:p>
          <a:pPr>
            <a:defRPr sz="1200">
              <a:latin typeface="Times New Roman" pitchFamily="18" charset="0"/>
              <a:cs typeface="Times New Roman" pitchFamily="18" charset="0"/>
            </a:defRPr>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solidFill>
                <a:latin typeface="+mn-lt"/>
                <a:ea typeface="+mn-ea"/>
                <a:cs typeface="+mn-cs"/>
              </a:defRPr>
            </a:pPr>
            <a:r>
              <a:rPr lang="en-IN" sz="1400" b="1">
                <a:latin typeface="Times New Roman" pitchFamily="18" charset="0"/>
                <a:cs typeface="Times New Roman" pitchFamily="18" charset="0"/>
              </a:rPr>
              <a:t>Figure 3(a) - </a:t>
            </a:r>
            <a:r>
              <a:rPr lang="en-US" sz="1400" b="1">
                <a:latin typeface="Times New Roman" pitchFamily="18" charset="0"/>
                <a:cs typeface="Times New Roman" pitchFamily="18" charset="0"/>
              </a:rPr>
              <a:t>TAT  for MRI</a:t>
            </a:r>
            <a:endParaRPr lang="en-US" sz="140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solidFill>
                <a:latin typeface="+mn-lt"/>
                <a:ea typeface="+mn-ea"/>
                <a:cs typeface="+mn-cs"/>
              </a:defRPr>
            </a:pPr>
            <a:endParaRPr lang="en-US" sz="1400"/>
          </a:p>
        </c:rich>
      </c:tx>
      <c:layout>
        <c:manualLayout>
          <c:xMode val="edge"/>
          <c:yMode val="edge"/>
          <c:x val="0.1336871688208785"/>
          <c:y val="1.4837711074715664E-2"/>
        </c:manualLayout>
      </c:layout>
    </c:title>
    <c:plotArea>
      <c:layout/>
      <c:barChart>
        <c:barDir val="col"/>
        <c:grouping val="clustered"/>
        <c:ser>
          <c:idx val="0"/>
          <c:order val="0"/>
          <c:tx>
            <c:strRef>
              <c:f>Sheet3!$A$18</c:f>
              <c:strCache>
                <c:ptCount val="1"/>
                <c:pt idx="0">
                  <c:v>Average Ideal time(min)</c:v>
                </c:pt>
              </c:strCache>
            </c:strRef>
          </c:tx>
          <c:dLbls>
            <c:dLblPos val="inEnd"/>
            <c:showVal val="1"/>
          </c:dLbls>
          <c:val>
            <c:numRef>
              <c:f>Sheet3!$A$19</c:f>
              <c:numCache>
                <c:formatCode>h:mm</c:formatCode>
                <c:ptCount val="1"/>
                <c:pt idx="0">
                  <c:v>0.16666666666666666</c:v>
                </c:pt>
              </c:numCache>
            </c:numRef>
          </c:val>
        </c:ser>
        <c:ser>
          <c:idx val="1"/>
          <c:order val="1"/>
          <c:tx>
            <c:strRef>
              <c:f>Sheet3!$B$18</c:f>
              <c:strCache>
                <c:ptCount val="1"/>
                <c:pt idx="0">
                  <c:v>Average Actual Time(min)</c:v>
                </c:pt>
              </c:strCache>
            </c:strRef>
          </c:tx>
          <c:spPr>
            <a:solidFill>
              <a:schemeClr val="accent5"/>
            </a:solidFill>
            <a:ln w="25400" cap="flat" cmpd="sng" algn="ctr">
              <a:solidFill>
                <a:schemeClr val="accent5">
                  <a:shade val="50000"/>
                </a:schemeClr>
              </a:solidFill>
              <a:prstDash val="solid"/>
            </a:ln>
            <a:effectLst/>
          </c:spPr>
          <c:dLbls>
            <c:dLblPos val="inEnd"/>
            <c:showVal val="1"/>
          </c:dLbls>
          <c:val>
            <c:numRef>
              <c:f>Sheet3!$B$19</c:f>
              <c:numCache>
                <c:formatCode>h:mm</c:formatCode>
                <c:ptCount val="1"/>
                <c:pt idx="0">
                  <c:v>0.20069444444444459</c:v>
                </c:pt>
              </c:numCache>
            </c:numRef>
          </c:val>
        </c:ser>
        <c:dLbls>
          <c:showVal val="1"/>
        </c:dLbls>
        <c:axId val="69866624"/>
        <c:axId val="69868160"/>
      </c:barChart>
      <c:catAx>
        <c:axId val="69866624"/>
        <c:scaling>
          <c:orientation val="minMax"/>
        </c:scaling>
        <c:delete val="1"/>
        <c:axPos val="b"/>
        <c:majorTickMark val="none"/>
        <c:tickLblPos val="none"/>
        <c:crossAx val="69868160"/>
        <c:crosses val="autoZero"/>
        <c:auto val="1"/>
        <c:lblAlgn val="ctr"/>
        <c:lblOffset val="100"/>
      </c:catAx>
      <c:valAx>
        <c:axId val="69868160"/>
        <c:scaling>
          <c:orientation val="minMax"/>
        </c:scaling>
        <c:axPos val="l"/>
        <c:majorGridlines/>
        <c:title>
          <c:tx>
            <c:rich>
              <a:bodyPr/>
              <a:lstStyle/>
              <a:p>
                <a:pPr>
                  <a:defRPr/>
                </a:pPr>
                <a:r>
                  <a:rPr lang="en-US" sz="1200">
                    <a:latin typeface="Times New Roman" pitchFamily="18" charset="0"/>
                    <a:cs typeface="Times New Roman" pitchFamily="18" charset="0"/>
                  </a:rPr>
                  <a:t>Time(hr)</a:t>
                </a:r>
              </a:p>
            </c:rich>
          </c:tx>
          <c:layout/>
        </c:title>
        <c:numFmt formatCode="h:mm" sourceLinked="1"/>
        <c:tickLblPos val="nextTo"/>
        <c:crossAx val="69866624"/>
        <c:crosses val="autoZero"/>
        <c:crossBetween val="between"/>
      </c:valAx>
    </c:plotArea>
    <c:legend>
      <c:legendPos val="b"/>
      <c:layout/>
      <c:txPr>
        <a:bodyPr/>
        <a:lstStyle/>
        <a:p>
          <a:pPr>
            <a:defRPr sz="1200">
              <a:latin typeface="Times New Roman" pitchFamily="18" charset="0"/>
              <a:cs typeface="Times New Roman" pitchFamily="18" charset="0"/>
            </a:defRPr>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latin typeface="Times New Roman" pitchFamily="18" charset="0"/>
                <a:cs typeface="Times New Roman" pitchFamily="18" charset="0"/>
              </a:defRPr>
            </a:pPr>
            <a:r>
              <a:rPr lang="en-US" sz="1400">
                <a:latin typeface="Times New Roman" pitchFamily="18" charset="0"/>
                <a:cs typeface="Times New Roman" pitchFamily="18" charset="0"/>
              </a:rPr>
              <a:t> </a:t>
            </a:r>
          </a:p>
          <a:p>
            <a:pPr>
              <a:defRPr sz="1400">
                <a:latin typeface="Times New Roman" pitchFamily="18" charset="0"/>
                <a:cs typeface="Times New Roman" pitchFamily="18" charset="0"/>
              </a:defRPr>
            </a:pPr>
            <a:r>
              <a:rPr lang="en-US" sz="1400" b="1">
                <a:latin typeface="Times New Roman" pitchFamily="18" charset="0"/>
                <a:cs typeface="Times New Roman" pitchFamily="18" charset="0"/>
              </a:rPr>
              <a:t>Figure</a:t>
            </a:r>
            <a:r>
              <a:rPr lang="en-US" sz="1400" b="1" baseline="0">
                <a:latin typeface="Times New Roman" pitchFamily="18" charset="0"/>
                <a:cs typeface="Times New Roman" pitchFamily="18" charset="0"/>
              </a:rPr>
              <a:t> 3</a:t>
            </a:r>
            <a:r>
              <a:rPr lang="en-US" sz="1400" b="1">
                <a:latin typeface="Times New Roman" pitchFamily="18" charset="0"/>
                <a:cs typeface="Times New Roman" pitchFamily="18" charset="0"/>
              </a:rPr>
              <a:t>(b) - Waiting time for MRI</a:t>
            </a:r>
            <a:endParaRPr lang="en-US" sz="1400">
              <a:latin typeface="Times New Roman" pitchFamily="18" charset="0"/>
              <a:cs typeface="Times New Roman" pitchFamily="18" charset="0"/>
            </a:endParaRPr>
          </a:p>
          <a:p>
            <a:pPr>
              <a:defRPr sz="1400">
                <a:latin typeface="Times New Roman" pitchFamily="18" charset="0"/>
                <a:cs typeface="Times New Roman" pitchFamily="18" charset="0"/>
              </a:defRPr>
            </a:pPr>
            <a:endParaRPr lang="en-US" sz="1400">
              <a:latin typeface="Times New Roman" pitchFamily="18" charset="0"/>
              <a:cs typeface="Times New Roman" pitchFamily="18" charset="0"/>
            </a:endParaRPr>
          </a:p>
        </c:rich>
      </c:tx>
      <c:layout>
        <c:manualLayout>
          <c:xMode val="edge"/>
          <c:yMode val="edge"/>
          <c:x val="0.13534711286089318"/>
          <c:y val="0"/>
        </c:manualLayout>
      </c:layout>
    </c:title>
    <c:plotArea>
      <c:layout/>
      <c:barChart>
        <c:barDir val="col"/>
        <c:grouping val="clustered"/>
        <c:ser>
          <c:idx val="0"/>
          <c:order val="0"/>
          <c:tx>
            <c:strRef>
              <c:f>Sheet3!$A$34</c:f>
              <c:strCache>
                <c:ptCount val="1"/>
                <c:pt idx="0">
                  <c:v>Average Ideal time(min)</c:v>
                </c:pt>
              </c:strCache>
            </c:strRef>
          </c:tx>
          <c:dLbls>
            <c:dLblPos val="inEnd"/>
            <c:showVal val="1"/>
          </c:dLbls>
          <c:val>
            <c:numRef>
              <c:f>Sheet3!$A$35</c:f>
              <c:numCache>
                <c:formatCode>h:mm</c:formatCode>
                <c:ptCount val="1"/>
                <c:pt idx="0">
                  <c:v>2.0833333333333367E-2</c:v>
                </c:pt>
              </c:numCache>
            </c:numRef>
          </c:val>
        </c:ser>
        <c:ser>
          <c:idx val="1"/>
          <c:order val="1"/>
          <c:tx>
            <c:strRef>
              <c:f>Sheet3!$B$34</c:f>
              <c:strCache>
                <c:ptCount val="1"/>
                <c:pt idx="0">
                  <c:v>Average Actual Time(min)</c:v>
                </c:pt>
              </c:strCache>
            </c:strRef>
          </c:tx>
          <c:spPr>
            <a:solidFill>
              <a:schemeClr val="accent5"/>
            </a:solidFill>
            <a:ln w="25400" cap="flat" cmpd="sng" algn="ctr">
              <a:solidFill>
                <a:schemeClr val="accent5">
                  <a:shade val="50000"/>
                </a:schemeClr>
              </a:solidFill>
              <a:prstDash val="solid"/>
            </a:ln>
            <a:effectLst/>
          </c:spPr>
          <c:dLbls>
            <c:dLblPos val="inEnd"/>
            <c:showVal val="1"/>
          </c:dLbls>
          <c:val>
            <c:numRef>
              <c:f>Sheet3!$B$35</c:f>
              <c:numCache>
                <c:formatCode>h:mm</c:formatCode>
                <c:ptCount val="1"/>
                <c:pt idx="0">
                  <c:v>3.6111111111111156E-2</c:v>
                </c:pt>
              </c:numCache>
            </c:numRef>
          </c:val>
        </c:ser>
        <c:dLbls>
          <c:showVal val="1"/>
        </c:dLbls>
        <c:axId val="69910912"/>
        <c:axId val="69912448"/>
      </c:barChart>
      <c:catAx>
        <c:axId val="69910912"/>
        <c:scaling>
          <c:orientation val="minMax"/>
        </c:scaling>
        <c:delete val="1"/>
        <c:axPos val="b"/>
        <c:majorTickMark val="none"/>
        <c:tickLblPos val="none"/>
        <c:crossAx val="69912448"/>
        <c:crosses val="autoZero"/>
        <c:auto val="1"/>
        <c:lblAlgn val="ctr"/>
        <c:lblOffset val="100"/>
      </c:catAx>
      <c:valAx>
        <c:axId val="69912448"/>
        <c:scaling>
          <c:orientation val="minMax"/>
        </c:scaling>
        <c:axPos val="l"/>
        <c:majorGridlines/>
        <c:title>
          <c:tx>
            <c:rich>
              <a:bodyPr/>
              <a:lstStyle/>
              <a:p>
                <a:pPr>
                  <a:defRPr/>
                </a:pPr>
                <a:r>
                  <a:rPr lang="en-US" sz="1200">
                    <a:latin typeface="Times New Roman" pitchFamily="18" charset="0"/>
                    <a:cs typeface="Times New Roman" pitchFamily="18" charset="0"/>
                  </a:rPr>
                  <a:t>Time(min)</a:t>
                </a:r>
              </a:p>
            </c:rich>
          </c:tx>
          <c:layout>
            <c:manualLayout>
              <c:xMode val="edge"/>
              <c:yMode val="edge"/>
              <c:x val="1.9444444444444445E-2"/>
              <c:y val="0.37745552639253432"/>
            </c:manualLayout>
          </c:layout>
        </c:title>
        <c:numFmt formatCode="h:mm" sourceLinked="1"/>
        <c:tickLblPos val="nextTo"/>
        <c:crossAx val="69910912"/>
        <c:crosses val="autoZero"/>
        <c:crossBetween val="between"/>
      </c:valAx>
    </c:plotArea>
    <c:legend>
      <c:legendPos val="b"/>
      <c:layout/>
      <c:txPr>
        <a:bodyPr/>
        <a:lstStyle/>
        <a:p>
          <a:pPr>
            <a:defRPr sz="1200">
              <a:latin typeface="Times New Roman" pitchFamily="18" charset="0"/>
              <a:cs typeface="Times New Roman" pitchFamily="18" charset="0"/>
            </a:defRPr>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style val="10"/>
  <c:chart>
    <c:title>
      <c:tx>
        <c:rich>
          <a:bodyPr/>
          <a:lstStyle/>
          <a:p>
            <a:pPr>
              <a:defRPr sz="1600"/>
            </a:pPr>
            <a:r>
              <a:rPr lang="en-IN" sz="1600">
                <a:latin typeface="Times New Roman" pitchFamily="18" charset="0"/>
                <a:cs typeface="Times New Roman" pitchFamily="18" charset="0"/>
              </a:rPr>
              <a:t>Figure 4(a) - </a:t>
            </a:r>
            <a:r>
              <a:rPr lang="en-US" sz="1600">
                <a:latin typeface="Times New Roman" pitchFamily="18" charset="0"/>
                <a:cs typeface="Times New Roman" pitchFamily="18" charset="0"/>
              </a:rPr>
              <a:t>TAT for USG</a:t>
            </a:r>
          </a:p>
          <a:p>
            <a:pPr>
              <a:defRPr sz="1600"/>
            </a:pPr>
            <a:endParaRPr lang="en-US" sz="1600"/>
          </a:p>
        </c:rich>
      </c:tx>
      <c:layout>
        <c:manualLayout>
          <c:xMode val="edge"/>
          <c:yMode val="edge"/>
          <c:x val="0.13081241024117271"/>
          <c:y val="0.12721556000442194"/>
        </c:manualLayout>
      </c:layout>
    </c:title>
    <c:plotArea>
      <c:layout>
        <c:manualLayout>
          <c:layoutTarget val="inner"/>
          <c:xMode val="edge"/>
          <c:yMode val="edge"/>
          <c:x val="0.15683552055993041"/>
          <c:y val="0.32258129192184654"/>
          <c:w val="0.56202487732511985"/>
          <c:h val="0.56205040634981118"/>
        </c:manualLayout>
      </c:layout>
      <c:barChart>
        <c:barDir val="col"/>
        <c:grouping val="clustered"/>
        <c:ser>
          <c:idx val="0"/>
          <c:order val="0"/>
          <c:tx>
            <c:strRef>
              <c:f>Sheet3!$A$41</c:f>
              <c:strCache>
                <c:ptCount val="1"/>
                <c:pt idx="0">
                  <c:v>Average Ideal time(hr)</c:v>
                </c:pt>
              </c:strCache>
            </c:strRef>
          </c:tx>
          <c:dLbls>
            <c:dLblPos val="inEnd"/>
            <c:showVal val="1"/>
          </c:dLbls>
          <c:val>
            <c:numRef>
              <c:f>Sheet3!$A$42</c:f>
              <c:numCache>
                <c:formatCode>h:mm</c:formatCode>
                <c:ptCount val="1"/>
                <c:pt idx="0">
                  <c:v>0.125</c:v>
                </c:pt>
              </c:numCache>
            </c:numRef>
          </c:val>
        </c:ser>
        <c:ser>
          <c:idx val="1"/>
          <c:order val="1"/>
          <c:tx>
            <c:strRef>
              <c:f>Sheet3!$B$41</c:f>
              <c:strCache>
                <c:ptCount val="1"/>
                <c:pt idx="0">
                  <c:v>Average Actual Time(hr)</c:v>
                </c:pt>
              </c:strCache>
            </c:strRef>
          </c:tx>
          <c:spPr>
            <a:solidFill>
              <a:schemeClr val="accent5"/>
            </a:solidFill>
            <a:ln w="25400" cap="flat" cmpd="sng" algn="ctr">
              <a:solidFill>
                <a:schemeClr val="accent5">
                  <a:shade val="50000"/>
                </a:schemeClr>
              </a:solidFill>
              <a:prstDash val="solid"/>
            </a:ln>
            <a:effectLst/>
          </c:spPr>
          <c:dLbls>
            <c:dLblPos val="inEnd"/>
            <c:showVal val="1"/>
          </c:dLbls>
          <c:val>
            <c:numRef>
              <c:f>Sheet3!$B$42</c:f>
              <c:numCache>
                <c:formatCode>h:mm</c:formatCode>
                <c:ptCount val="1"/>
                <c:pt idx="0">
                  <c:v>0.15138888888888891</c:v>
                </c:pt>
              </c:numCache>
            </c:numRef>
          </c:val>
        </c:ser>
        <c:dLbls>
          <c:showVal val="1"/>
        </c:dLbls>
        <c:axId val="69832704"/>
        <c:axId val="69834240"/>
      </c:barChart>
      <c:catAx>
        <c:axId val="69832704"/>
        <c:scaling>
          <c:orientation val="minMax"/>
        </c:scaling>
        <c:delete val="1"/>
        <c:axPos val="b"/>
        <c:majorTickMark val="none"/>
        <c:tickLblPos val="none"/>
        <c:crossAx val="69834240"/>
        <c:crosses val="autoZero"/>
        <c:auto val="1"/>
        <c:lblAlgn val="ctr"/>
        <c:lblOffset val="100"/>
      </c:catAx>
      <c:valAx>
        <c:axId val="69834240"/>
        <c:scaling>
          <c:orientation val="minMax"/>
        </c:scaling>
        <c:axPos val="l"/>
        <c:majorGridlines/>
        <c:title>
          <c:tx>
            <c:rich>
              <a:bodyPr/>
              <a:lstStyle/>
              <a:p>
                <a:pPr>
                  <a:defRPr/>
                </a:pPr>
                <a:r>
                  <a:rPr lang="en-US"/>
                  <a:t>Time(hr)</a:t>
                </a:r>
              </a:p>
            </c:rich>
          </c:tx>
          <c:layout/>
        </c:title>
        <c:numFmt formatCode="h:mm" sourceLinked="1"/>
        <c:tickLblPos val="nextTo"/>
        <c:crossAx val="69832704"/>
        <c:crosses val="autoZero"/>
        <c:crossBetween val="between"/>
      </c:valAx>
    </c:plotArea>
    <c:legend>
      <c:legendPos val="b"/>
      <c:layout/>
      <c:txPr>
        <a:bodyPr/>
        <a:lstStyle/>
        <a:p>
          <a:pPr>
            <a:defRPr sz="1200">
              <a:latin typeface="Times New Roman" pitchFamily="18" charset="0"/>
              <a:cs typeface="Times New Roman" pitchFamily="18" charset="0"/>
            </a:defRPr>
          </a:pPr>
          <a:endParaRPr lang="en-US"/>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latin typeface="Times New Roman" pitchFamily="18" charset="0"/>
                <a:cs typeface="Times New Roman" pitchFamily="18" charset="0"/>
              </a:defRPr>
            </a:pPr>
            <a:r>
              <a:rPr lang="en-US" sz="1400">
                <a:latin typeface="Times New Roman" pitchFamily="18" charset="0"/>
                <a:cs typeface="Times New Roman" pitchFamily="18" charset="0"/>
              </a:rPr>
              <a:t> </a:t>
            </a:r>
          </a:p>
          <a:p>
            <a:pPr>
              <a:defRPr sz="1400">
                <a:latin typeface="Times New Roman" pitchFamily="18" charset="0"/>
                <a:cs typeface="Times New Roman" pitchFamily="18" charset="0"/>
              </a:defRPr>
            </a:pPr>
            <a:r>
              <a:rPr lang="en-US" sz="1400" b="1">
                <a:latin typeface="Times New Roman" pitchFamily="18" charset="0"/>
                <a:cs typeface="Times New Roman" pitchFamily="18" charset="0"/>
              </a:rPr>
              <a:t>Figure 4(b) - Waiting time for USG</a:t>
            </a:r>
            <a:endParaRPr lang="en-US" sz="1400">
              <a:latin typeface="Times New Roman" pitchFamily="18" charset="0"/>
              <a:cs typeface="Times New Roman" pitchFamily="18" charset="0"/>
            </a:endParaRPr>
          </a:p>
          <a:p>
            <a:pPr>
              <a:defRPr sz="1400">
                <a:latin typeface="Times New Roman" pitchFamily="18" charset="0"/>
                <a:cs typeface="Times New Roman" pitchFamily="18" charset="0"/>
              </a:defRPr>
            </a:pPr>
            <a:endParaRPr lang="en-US" sz="1400">
              <a:latin typeface="Times New Roman" pitchFamily="18" charset="0"/>
              <a:cs typeface="Times New Roman" pitchFamily="18" charset="0"/>
            </a:endParaRPr>
          </a:p>
        </c:rich>
      </c:tx>
      <c:layout>
        <c:manualLayout>
          <c:xMode val="edge"/>
          <c:yMode val="edge"/>
          <c:x val="0.15220918139949535"/>
          <c:y val="9.9437694193856646E-2"/>
        </c:manualLayout>
      </c:layout>
    </c:title>
    <c:plotArea>
      <c:layout>
        <c:manualLayout>
          <c:layoutTarget val="inner"/>
          <c:xMode val="edge"/>
          <c:yMode val="edge"/>
          <c:x val="0.15240507436570441"/>
          <c:y val="0.3403900361511415"/>
          <c:w val="0.54473097112860891"/>
          <c:h val="0.60374822958451346"/>
        </c:manualLayout>
      </c:layout>
      <c:barChart>
        <c:barDir val="col"/>
        <c:grouping val="clustered"/>
        <c:ser>
          <c:idx val="0"/>
          <c:order val="0"/>
          <c:tx>
            <c:strRef>
              <c:f>Sheet3!$A$55</c:f>
              <c:strCache>
                <c:ptCount val="1"/>
                <c:pt idx="0">
                  <c:v>Average Ideal time(min)</c:v>
                </c:pt>
              </c:strCache>
            </c:strRef>
          </c:tx>
          <c:dLbls>
            <c:dLblPos val="inEnd"/>
            <c:showVal val="1"/>
          </c:dLbls>
          <c:val>
            <c:numRef>
              <c:f>Sheet3!$A$56</c:f>
              <c:numCache>
                <c:formatCode>h:mm</c:formatCode>
                <c:ptCount val="1"/>
                <c:pt idx="0">
                  <c:v>2.0833333333333367E-2</c:v>
                </c:pt>
              </c:numCache>
            </c:numRef>
          </c:val>
        </c:ser>
        <c:ser>
          <c:idx val="1"/>
          <c:order val="1"/>
          <c:tx>
            <c:strRef>
              <c:f>Sheet3!$B$55</c:f>
              <c:strCache>
                <c:ptCount val="1"/>
                <c:pt idx="0">
                  <c:v>Average Actual Time(min)</c:v>
                </c:pt>
              </c:strCache>
            </c:strRef>
          </c:tx>
          <c:spPr>
            <a:solidFill>
              <a:schemeClr val="accent5"/>
            </a:solidFill>
            <a:ln w="25400" cap="flat" cmpd="sng" algn="ctr">
              <a:solidFill>
                <a:schemeClr val="accent5">
                  <a:shade val="50000"/>
                </a:schemeClr>
              </a:solidFill>
              <a:prstDash val="solid"/>
            </a:ln>
            <a:effectLst/>
          </c:spPr>
          <c:dLbls>
            <c:dLblPos val="inEnd"/>
            <c:showVal val="1"/>
          </c:dLbls>
          <c:val>
            <c:numRef>
              <c:f>Sheet3!$B$56</c:f>
              <c:numCache>
                <c:formatCode>h:mm</c:formatCode>
                <c:ptCount val="1"/>
                <c:pt idx="0">
                  <c:v>3.125E-2</c:v>
                </c:pt>
              </c:numCache>
            </c:numRef>
          </c:val>
        </c:ser>
        <c:dLbls>
          <c:showVal val="1"/>
        </c:dLbls>
        <c:axId val="69856256"/>
        <c:axId val="71066368"/>
      </c:barChart>
      <c:catAx>
        <c:axId val="69856256"/>
        <c:scaling>
          <c:orientation val="minMax"/>
        </c:scaling>
        <c:delete val="1"/>
        <c:axPos val="b"/>
        <c:tickLblPos val="none"/>
        <c:crossAx val="71066368"/>
        <c:crosses val="autoZero"/>
        <c:auto val="1"/>
        <c:lblAlgn val="ctr"/>
        <c:lblOffset val="100"/>
      </c:catAx>
      <c:valAx>
        <c:axId val="71066368"/>
        <c:scaling>
          <c:orientation val="minMax"/>
        </c:scaling>
        <c:axPos val="l"/>
        <c:majorGridlines/>
        <c:title>
          <c:tx>
            <c:rich>
              <a:bodyPr rot="-5400000" vert="horz"/>
              <a:lstStyle/>
              <a:p>
                <a:pPr>
                  <a:defRPr/>
                </a:pPr>
                <a:r>
                  <a:rPr lang="en-US"/>
                  <a:t>Time(min)</a:t>
                </a:r>
              </a:p>
            </c:rich>
          </c:tx>
          <c:layout/>
        </c:title>
        <c:numFmt formatCode="h:mm" sourceLinked="1"/>
        <c:tickLblPos val="nextTo"/>
        <c:crossAx val="69856256"/>
        <c:crosses val="autoZero"/>
        <c:crossBetween val="between"/>
      </c:valAx>
    </c:plotArea>
    <c:legend>
      <c:legendPos val="b"/>
      <c:layout/>
      <c:txPr>
        <a:bodyPr/>
        <a:lstStyle/>
        <a:p>
          <a:pPr>
            <a:defRPr sz="1200">
              <a:latin typeface="Times New Roman" pitchFamily="18" charset="0"/>
              <a:cs typeface="Times New Roman" pitchFamily="18" charset="0"/>
            </a:defRPr>
          </a:pPr>
          <a:endParaRPr lang="en-US"/>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solidFill>
                <a:latin typeface="+mn-lt"/>
                <a:ea typeface="+mn-ea"/>
                <a:cs typeface="+mn-cs"/>
              </a:defRPr>
            </a:pPr>
            <a:r>
              <a:rPr lang="en-IN" sz="1400" b="1">
                <a:latin typeface="Times New Roman" pitchFamily="18" charset="0"/>
                <a:cs typeface="Times New Roman" pitchFamily="18" charset="0"/>
              </a:rPr>
              <a:t>Figure 5(a) - </a:t>
            </a:r>
            <a:r>
              <a:rPr lang="en-US" sz="1400" b="1">
                <a:latin typeface="Times New Roman" pitchFamily="18" charset="0"/>
                <a:cs typeface="Times New Roman" pitchFamily="18" charset="0"/>
              </a:rPr>
              <a:t>TAT for X-Ray</a:t>
            </a:r>
            <a:endParaRPr lang="en-US" sz="1400">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sysClr val="windowText" lastClr="000000"/>
                </a:solidFill>
                <a:latin typeface="+mn-lt"/>
                <a:ea typeface="+mn-ea"/>
                <a:cs typeface="+mn-cs"/>
              </a:defRPr>
            </a:pPr>
            <a:endParaRPr lang="en-US" sz="1400"/>
          </a:p>
        </c:rich>
      </c:tx>
      <c:layout>
        <c:manualLayout>
          <c:xMode val="edge"/>
          <c:yMode val="edge"/>
          <c:x val="0.11386792452830188"/>
          <c:y val="7.3103861399683764E-2"/>
        </c:manualLayout>
      </c:layout>
    </c:title>
    <c:plotArea>
      <c:layout>
        <c:manualLayout>
          <c:layoutTarget val="inner"/>
          <c:xMode val="edge"/>
          <c:yMode val="edge"/>
          <c:x val="0.15683552055993041"/>
          <c:y val="0.26239610673665792"/>
          <c:w val="0.54030052493438319"/>
          <c:h val="0.6213885243511228"/>
        </c:manualLayout>
      </c:layout>
      <c:barChart>
        <c:barDir val="col"/>
        <c:grouping val="clustered"/>
        <c:ser>
          <c:idx val="0"/>
          <c:order val="0"/>
          <c:tx>
            <c:strRef>
              <c:f>Sheet3!$A$72</c:f>
              <c:strCache>
                <c:ptCount val="1"/>
                <c:pt idx="0">
                  <c:v>Average Ideal time(hr)</c:v>
                </c:pt>
              </c:strCache>
            </c:strRef>
          </c:tx>
          <c:dLbls>
            <c:dLblPos val="inEnd"/>
            <c:showVal val="1"/>
          </c:dLbls>
          <c:val>
            <c:numRef>
              <c:f>Sheet3!$A$73</c:f>
              <c:numCache>
                <c:formatCode>h:mm</c:formatCode>
                <c:ptCount val="1"/>
                <c:pt idx="0">
                  <c:v>0.125</c:v>
                </c:pt>
              </c:numCache>
            </c:numRef>
          </c:val>
        </c:ser>
        <c:ser>
          <c:idx val="1"/>
          <c:order val="1"/>
          <c:tx>
            <c:strRef>
              <c:f>Sheet3!$B$72</c:f>
              <c:strCache>
                <c:ptCount val="1"/>
                <c:pt idx="0">
                  <c:v>Average Actual Time(hr)</c:v>
                </c:pt>
              </c:strCache>
            </c:strRef>
          </c:tx>
          <c:spPr>
            <a:solidFill>
              <a:schemeClr val="accent5"/>
            </a:solidFill>
            <a:ln w="25400" cap="flat" cmpd="sng" algn="ctr">
              <a:solidFill>
                <a:schemeClr val="accent5">
                  <a:shade val="50000"/>
                </a:schemeClr>
              </a:solidFill>
              <a:prstDash val="solid"/>
            </a:ln>
            <a:effectLst/>
          </c:spPr>
          <c:dLbls>
            <c:dLblPos val="inEnd"/>
            <c:showVal val="1"/>
          </c:dLbls>
          <c:val>
            <c:numRef>
              <c:f>Sheet3!$B$73</c:f>
              <c:numCache>
                <c:formatCode>h:mm</c:formatCode>
                <c:ptCount val="1"/>
                <c:pt idx="0">
                  <c:v>0.1388888888888889</c:v>
                </c:pt>
              </c:numCache>
            </c:numRef>
          </c:val>
        </c:ser>
        <c:dLbls>
          <c:showVal val="1"/>
        </c:dLbls>
        <c:axId val="70978176"/>
        <c:axId val="70979968"/>
      </c:barChart>
      <c:catAx>
        <c:axId val="70978176"/>
        <c:scaling>
          <c:orientation val="minMax"/>
        </c:scaling>
        <c:delete val="1"/>
        <c:axPos val="b"/>
        <c:tickLblPos val="none"/>
        <c:crossAx val="70979968"/>
        <c:crosses val="autoZero"/>
        <c:auto val="1"/>
        <c:lblAlgn val="ctr"/>
        <c:lblOffset val="100"/>
      </c:catAx>
      <c:valAx>
        <c:axId val="70979968"/>
        <c:scaling>
          <c:orientation val="minMax"/>
        </c:scaling>
        <c:axPos val="l"/>
        <c:majorGridlines/>
        <c:title>
          <c:tx>
            <c:rich>
              <a:bodyPr rot="-5400000" vert="horz"/>
              <a:lstStyle/>
              <a:p>
                <a:pPr>
                  <a:defRPr/>
                </a:pPr>
                <a:r>
                  <a:rPr lang="en-US" sz="1200">
                    <a:latin typeface="Times New Roman" pitchFamily="18" charset="0"/>
                    <a:cs typeface="Times New Roman" pitchFamily="18" charset="0"/>
                  </a:rPr>
                  <a:t>Time(hr)</a:t>
                </a:r>
              </a:p>
            </c:rich>
          </c:tx>
          <c:layout/>
        </c:title>
        <c:numFmt formatCode="h:mm" sourceLinked="1"/>
        <c:tickLblPos val="nextTo"/>
        <c:crossAx val="70978176"/>
        <c:crosses val="autoZero"/>
        <c:crossBetween val="between"/>
      </c:valAx>
    </c:plotArea>
    <c:legend>
      <c:legendPos val="b"/>
      <c:layout/>
      <c:txPr>
        <a:bodyPr/>
        <a:lstStyle/>
        <a:p>
          <a:pPr>
            <a:defRPr sz="1200">
              <a:latin typeface="Times New Roman" pitchFamily="18" charset="0"/>
              <a:cs typeface="Times New Roman" pitchFamily="18" charset="0"/>
            </a:defRPr>
          </a:pPr>
          <a:endParaRPr lang="en-US"/>
        </a:p>
      </c:txP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5/22/2014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rsna.org/" TargetMode="External"/><Relationship Id="rId7" Type="http://schemas.openxmlformats.org/officeDocument/2006/relationships/hyperlink" Target="http://rsna.org/" TargetMode="External"/><Relationship Id="rId2" Type="http://schemas.openxmlformats.org/officeDocument/2006/relationships/hyperlink" Target="http://sbtionline.com/files/CRH-Radiology-Services.pdf" TargetMode="External"/><Relationship Id="rId1" Type="http://schemas.openxmlformats.org/officeDocument/2006/relationships/slideLayout" Target="../slideLayouts/slideLayout2.xml"/><Relationship Id="rId6" Type="http://schemas.openxmlformats.org/officeDocument/2006/relationships/hyperlink" Target="http://jdc.jefferson.edu/" TargetMode="External"/><Relationship Id="rId5" Type="http://schemas.openxmlformats.org/officeDocument/2006/relationships/hyperlink" Target="http://www.healthcare.philips.com/" TargetMode="External"/><Relationship Id="rId4" Type="http://schemas.openxmlformats.org/officeDocument/2006/relationships/hyperlink" Target="http://docs.lib.purdue.edu/"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57200"/>
            <a:ext cx="7406640" cy="2459502"/>
          </a:xfrm>
        </p:spPr>
        <p:txBody>
          <a:bodyPr>
            <a:noAutofit/>
          </a:bodyPr>
          <a:lstStyle/>
          <a:p>
            <a:r>
              <a:rPr lang="en-US" sz="4000" b="1" dirty="0" smtClean="0">
                <a:latin typeface="Times New Roman" pitchFamily="18" charset="0"/>
                <a:cs typeface="Times New Roman" pitchFamily="18" charset="0"/>
              </a:rPr>
              <a:t>STUDY OF PATIENT TURN                       AROUND TIME  IN                  RADIOLOGY DEPARTMENT </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err="1" smtClean="0">
                <a:latin typeface="Times New Roman" pitchFamily="18" charset="0"/>
                <a:cs typeface="Times New Roman" pitchFamily="18" charset="0"/>
              </a:rPr>
              <a:t>Shalby</a:t>
            </a:r>
            <a:r>
              <a:rPr lang="en-US" sz="4000" dirty="0" smtClean="0">
                <a:latin typeface="Times New Roman" pitchFamily="18" charset="0"/>
                <a:cs typeface="Times New Roman" pitchFamily="18" charset="0"/>
              </a:rPr>
              <a:t> Hospital,  </a:t>
            </a:r>
            <a:r>
              <a:rPr lang="en-US" sz="4000" dirty="0" err="1" smtClean="0">
                <a:latin typeface="Times New Roman" pitchFamily="18" charset="0"/>
                <a:cs typeface="Times New Roman" pitchFamily="18" charset="0"/>
              </a:rPr>
              <a:t>Ahmedabad</a:t>
            </a:r>
            <a:endParaRPr lang="en-US" sz="4000" dirty="0">
              <a:latin typeface="Times New Roman" pitchFamily="18" charset="0"/>
              <a:cs typeface="Times New Roman" pitchFamily="18" charset="0"/>
            </a:endParaRPr>
          </a:p>
        </p:txBody>
      </p:sp>
      <p:sp>
        <p:nvSpPr>
          <p:cNvPr id="3" name="Subtitle 2"/>
          <p:cNvSpPr>
            <a:spLocks noGrp="1"/>
          </p:cNvSpPr>
          <p:nvPr>
            <p:ph type="subTitle" idx="1"/>
          </p:nvPr>
        </p:nvSpPr>
        <p:spPr>
          <a:xfrm>
            <a:off x="6705600" y="4114800"/>
            <a:ext cx="2438400" cy="1752600"/>
          </a:xfrm>
        </p:spPr>
        <p:txBody>
          <a:bodyPr/>
          <a:lstStyle/>
          <a:p>
            <a:r>
              <a:rPr lang="en-US" dirty="0" smtClean="0"/>
              <a:t>Submitted By-</a:t>
            </a:r>
          </a:p>
          <a:p>
            <a:r>
              <a:rPr lang="en-US" dirty="0" smtClean="0"/>
              <a:t>     </a:t>
            </a:r>
            <a:r>
              <a:rPr lang="en-US" dirty="0" err="1" smtClean="0"/>
              <a:t>Riya</a:t>
            </a:r>
            <a:r>
              <a:rPr lang="en-US" dirty="0" smtClean="0"/>
              <a:t> Roy</a:t>
            </a:r>
          </a:p>
          <a:p>
            <a:r>
              <a:rPr lang="en-US" dirty="0" smtClean="0"/>
              <a:t>     PG/12/045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8077200" cy="715962"/>
          </a:xfrm>
        </p:spPr>
        <p:txBody>
          <a:bodyPr>
            <a:normAutofit/>
          </a:bodyPr>
          <a:lstStyle/>
          <a:p>
            <a:r>
              <a:rPr lang="en-US" sz="3800" dirty="0" smtClean="0">
                <a:latin typeface="Times New Roman" pitchFamily="18" charset="0"/>
                <a:cs typeface="Times New Roman" pitchFamily="18" charset="0"/>
              </a:rPr>
              <a:t>Process flow of IP Patients in Radiology</a:t>
            </a:r>
            <a:endParaRPr lang="en-US" sz="3800" dirty="0">
              <a:latin typeface="Times New Roman" pitchFamily="18" charset="0"/>
              <a:cs typeface="Times New Roman" pitchFamily="18" charset="0"/>
            </a:endParaRPr>
          </a:p>
        </p:txBody>
      </p:sp>
      <p:sp>
        <p:nvSpPr>
          <p:cNvPr id="15403" name="AutoShape 43"/>
          <p:cNvSpPr>
            <a:spLocks noChangeArrowheads="1"/>
          </p:cNvSpPr>
          <p:nvPr/>
        </p:nvSpPr>
        <p:spPr bwMode="auto">
          <a:xfrm>
            <a:off x="3429000" y="1371600"/>
            <a:ext cx="2333625" cy="333375"/>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Consultant Prescribed For Test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402" name="AutoShape 42"/>
          <p:cNvSpPr>
            <a:spLocks noChangeArrowheads="1"/>
          </p:cNvSpPr>
          <p:nvPr/>
        </p:nvSpPr>
        <p:spPr bwMode="auto">
          <a:xfrm>
            <a:off x="3429000" y="1981200"/>
            <a:ext cx="2286000" cy="304800"/>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Nurse online the Test (Wards)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401" name="AutoShape 41"/>
          <p:cNvSpPr>
            <a:spLocks noChangeArrowheads="1"/>
          </p:cNvSpPr>
          <p:nvPr/>
        </p:nvSpPr>
        <p:spPr bwMode="auto">
          <a:xfrm>
            <a:off x="3429000" y="2514600"/>
            <a:ext cx="2286000" cy="228600"/>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Mo makes Voucher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400" name="AutoShape 40"/>
          <p:cNvSpPr>
            <a:spLocks noChangeArrowheads="1"/>
          </p:cNvSpPr>
          <p:nvPr/>
        </p:nvSpPr>
        <p:spPr bwMode="auto">
          <a:xfrm>
            <a:off x="2362200" y="3124200"/>
            <a:ext cx="4179887" cy="307975"/>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Appointment taken for the Test from Radiology Reception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99" name="AutoShape 39"/>
          <p:cNvSpPr>
            <a:spLocks noChangeArrowheads="1"/>
          </p:cNvSpPr>
          <p:nvPr/>
        </p:nvSpPr>
        <p:spPr bwMode="auto">
          <a:xfrm>
            <a:off x="2286000" y="3810000"/>
            <a:ext cx="4495800" cy="342900"/>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Attendant takes patient to radiology with voucher at given time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98" name="AutoShape 38"/>
          <p:cNvSpPr>
            <a:spLocks noChangeArrowheads="1"/>
          </p:cNvSpPr>
          <p:nvPr/>
        </p:nvSpPr>
        <p:spPr bwMode="auto">
          <a:xfrm>
            <a:off x="2362200" y="4495800"/>
            <a:ext cx="4162425" cy="342900"/>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Voucher send to Radiology Technician by Executive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97" name="AutoShape 37"/>
          <p:cNvSpPr>
            <a:spLocks noChangeArrowheads="1"/>
          </p:cNvSpPr>
          <p:nvPr/>
        </p:nvSpPr>
        <p:spPr bwMode="auto">
          <a:xfrm>
            <a:off x="2438400" y="5181600"/>
            <a:ext cx="4189412" cy="269875"/>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Patient taken to radiology room for test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390" name="AutoShape 30"/>
          <p:cNvSpPr>
            <a:spLocks noChangeArrowheads="1"/>
          </p:cNvSpPr>
          <p:nvPr/>
        </p:nvSpPr>
        <p:spPr bwMode="auto">
          <a:xfrm>
            <a:off x="2514600" y="5791200"/>
            <a:ext cx="4113212" cy="314325"/>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Report generated by Radiologist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88" name="AutoShape 28"/>
          <p:cNvSpPr>
            <a:spLocks noChangeArrowheads="1"/>
          </p:cNvSpPr>
          <p:nvPr/>
        </p:nvSpPr>
        <p:spPr bwMode="auto">
          <a:xfrm>
            <a:off x="2514600" y="6400800"/>
            <a:ext cx="4114800" cy="304800"/>
          </a:xfrm>
          <a:prstGeom prst="roundRect">
            <a:avLst>
              <a:gd name="adj" fmla="val 16667"/>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Report collected by Attendant and send to Ward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96" name="AutoShape 36"/>
          <p:cNvSpPr>
            <a:spLocks noChangeArrowheads="1"/>
          </p:cNvSpPr>
          <p:nvPr/>
        </p:nvSpPr>
        <p:spPr bwMode="auto">
          <a:xfrm rot="5400000">
            <a:off x="4525169" y="2332831"/>
            <a:ext cx="246062" cy="152400"/>
          </a:xfrm>
          <a:prstGeom prst="rightArrow">
            <a:avLst>
              <a:gd name="adj1" fmla="val 50000"/>
              <a:gd name="adj2" fmla="val 40365"/>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15395" name="AutoShape 35"/>
          <p:cNvSpPr>
            <a:spLocks noChangeArrowheads="1"/>
          </p:cNvSpPr>
          <p:nvPr/>
        </p:nvSpPr>
        <p:spPr bwMode="auto">
          <a:xfrm rot="5400000">
            <a:off x="4448968" y="2866232"/>
            <a:ext cx="246063" cy="152400"/>
          </a:xfrm>
          <a:prstGeom prst="rightArrow">
            <a:avLst>
              <a:gd name="adj1" fmla="val 50000"/>
              <a:gd name="adj2" fmla="val 40365"/>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15394" name="AutoShape 34"/>
          <p:cNvSpPr>
            <a:spLocks noChangeArrowheads="1"/>
          </p:cNvSpPr>
          <p:nvPr/>
        </p:nvSpPr>
        <p:spPr bwMode="auto">
          <a:xfrm rot="5400000">
            <a:off x="4448969" y="3552031"/>
            <a:ext cx="246062" cy="152400"/>
          </a:xfrm>
          <a:prstGeom prst="rightArrow">
            <a:avLst>
              <a:gd name="adj1" fmla="val 50000"/>
              <a:gd name="adj2" fmla="val 40365"/>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15393" name="AutoShape 33"/>
          <p:cNvSpPr>
            <a:spLocks noChangeArrowheads="1"/>
          </p:cNvSpPr>
          <p:nvPr/>
        </p:nvSpPr>
        <p:spPr bwMode="auto">
          <a:xfrm rot="5400000">
            <a:off x="4468018" y="4218782"/>
            <a:ext cx="246063" cy="190500"/>
          </a:xfrm>
          <a:prstGeom prst="rightArrow">
            <a:avLst>
              <a:gd name="adj1" fmla="val 50000"/>
              <a:gd name="adj2" fmla="val 32292"/>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15392" name="AutoShape 32"/>
          <p:cNvSpPr>
            <a:spLocks noChangeArrowheads="1"/>
          </p:cNvSpPr>
          <p:nvPr/>
        </p:nvSpPr>
        <p:spPr bwMode="auto">
          <a:xfrm rot="5400000">
            <a:off x="4425950" y="4946650"/>
            <a:ext cx="292100" cy="152400"/>
          </a:xfrm>
          <a:prstGeom prst="rightArrow">
            <a:avLst>
              <a:gd name="adj1" fmla="val 50000"/>
              <a:gd name="adj2" fmla="val 48333"/>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15391" name="AutoShape 31"/>
          <p:cNvSpPr>
            <a:spLocks noChangeArrowheads="1"/>
          </p:cNvSpPr>
          <p:nvPr/>
        </p:nvSpPr>
        <p:spPr bwMode="auto">
          <a:xfrm rot="5400000">
            <a:off x="4406900" y="5575300"/>
            <a:ext cx="292100" cy="114300"/>
          </a:xfrm>
          <a:prstGeom prst="rightArrow">
            <a:avLst>
              <a:gd name="adj1" fmla="val 50000"/>
              <a:gd name="adj2" fmla="val 48333"/>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15387" name="AutoShape 27"/>
          <p:cNvSpPr>
            <a:spLocks noChangeArrowheads="1"/>
          </p:cNvSpPr>
          <p:nvPr/>
        </p:nvSpPr>
        <p:spPr bwMode="auto">
          <a:xfrm rot="5400000">
            <a:off x="4390231" y="6201569"/>
            <a:ext cx="209550" cy="150812"/>
          </a:xfrm>
          <a:prstGeom prst="rightArrow">
            <a:avLst>
              <a:gd name="adj1" fmla="val 50000"/>
              <a:gd name="adj2" fmla="val 48333"/>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15404" name="Rectangle 44"/>
          <p:cNvSpPr>
            <a:spLocks noChangeArrowheads="1"/>
          </p:cNvSpPr>
          <p:nvPr/>
        </p:nvSpPr>
        <p:spPr bwMode="auto">
          <a:xfrm>
            <a:off x="0" y="-17621"/>
            <a:ext cx="184731" cy="4924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414" name="Rectangle 54"/>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 name="AutoShape 36"/>
          <p:cNvSpPr>
            <a:spLocks noChangeArrowheads="1"/>
          </p:cNvSpPr>
          <p:nvPr/>
        </p:nvSpPr>
        <p:spPr bwMode="auto">
          <a:xfrm rot="5400000">
            <a:off x="4525169" y="1799431"/>
            <a:ext cx="246062" cy="152400"/>
          </a:xfrm>
          <a:prstGeom prst="rightArrow">
            <a:avLst>
              <a:gd name="adj1" fmla="val 50000"/>
              <a:gd name="adj2" fmla="val 40365"/>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1173162"/>
          </a:xfrm>
        </p:spPr>
        <p:txBody>
          <a:bodyPr>
            <a:normAutofit/>
          </a:bodyPr>
          <a:lstStyle/>
          <a:p>
            <a:r>
              <a:rPr lang="en-US" sz="4000" dirty="0" smtClean="0">
                <a:latin typeface="Times New Roman" pitchFamily="18" charset="0"/>
                <a:cs typeface="Times New Roman" pitchFamily="18" charset="0"/>
              </a:rPr>
              <a:t>DATA ANALYSIS</a:t>
            </a:r>
            <a:endParaRPr lang="en-US" sz="4000" dirty="0">
              <a:latin typeface="Times New Roman" pitchFamily="18" charset="0"/>
              <a:cs typeface="Times New Roman" pitchFamily="18" charset="0"/>
            </a:endParaRPr>
          </a:p>
        </p:txBody>
      </p:sp>
      <p:sp>
        <p:nvSpPr>
          <p:cNvPr id="3" name="Text Placeholder 2"/>
          <p:cNvSpPr>
            <a:spLocks noGrp="1"/>
          </p:cNvSpPr>
          <p:nvPr>
            <p:ph type="body" idx="1"/>
          </p:nvPr>
        </p:nvSpPr>
        <p:spPr>
          <a:xfrm>
            <a:off x="381000" y="2895600"/>
            <a:ext cx="3962400" cy="533400"/>
          </a:xfrm>
        </p:spPr>
        <p:style>
          <a:lnRef idx="1">
            <a:schemeClr val="accent6"/>
          </a:lnRef>
          <a:fillRef idx="2">
            <a:schemeClr val="accent6"/>
          </a:fillRef>
          <a:effectRef idx="1">
            <a:schemeClr val="accent6"/>
          </a:effectRef>
          <a:fontRef idx="minor">
            <a:schemeClr val="dk1"/>
          </a:fontRef>
        </p:style>
        <p:txBody>
          <a:bodyPr>
            <a:normAutofit fontScale="25000" lnSpcReduction="20000"/>
          </a:bodyPr>
          <a:lstStyle/>
          <a:p>
            <a:r>
              <a:rPr lang="en-US" dirty="0" smtClean="0"/>
              <a:t> </a:t>
            </a:r>
          </a:p>
          <a:p>
            <a:r>
              <a:rPr lang="en-US" sz="6000" dirty="0" smtClean="0">
                <a:latin typeface="Times New Roman" pitchFamily="18" charset="0"/>
                <a:cs typeface="Times New Roman" pitchFamily="18" charset="0"/>
              </a:rPr>
              <a:t>Ideal TAT from Request time to Reporting  (As per Hospital Policy</a:t>
            </a:r>
            <a:r>
              <a:rPr lang="en-US" sz="7200" dirty="0" smtClean="0">
                <a:latin typeface="Times New Roman" pitchFamily="18" charset="0"/>
                <a:cs typeface="Times New Roman" pitchFamily="18" charset="0"/>
              </a:rPr>
              <a:t>)</a:t>
            </a:r>
          </a:p>
          <a:p>
            <a:endParaRPr lang="en-US" dirty="0"/>
          </a:p>
        </p:txBody>
      </p:sp>
      <p:sp>
        <p:nvSpPr>
          <p:cNvPr id="5" name="Text Placeholder 4"/>
          <p:cNvSpPr>
            <a:spLocks noGrp="1"/>
          </p:cNvSpPr>
          <p:nvPr>
            <p:ph type="body" sz="half" idx="3"/>
          </p:nvPr>
        </p:nvSpPr>
        <p:spPr>
          <a:xfrm>
            <a:off x="4724400" y="2895600"/>
            <a:ext cx="3962401" cy="533400"/>
          </a:xfrm>
        </p:spPr>
        <p:style>
          <a:lnRef idx="1">
            <a:schemeClr val="accent6"/>
          </a:lnRef>
          <a:fillRef idx="2">
            <a:schemeClr val="accent6"/>
          </a:fillRef>
          <a:effectRef idx="1">
            <a:schemeClr val="accent6"/>
          </a:effectRef>
          <a:fontRef idx="minor">
            <a:schemeClr val="dk1"/>
          </a:fontRef>
        </p:style>
        <p:txBody>
          <a:bodyPr>
            <a:normAutofit fontScale="47500" lnSpcReduction="20000"/>
          </a:bodyPr>
          <a:lstStyle/>
          <a:p>
            <a:r>
              <a:rPr lang="en-US" sz="3800" dirty="0" smtClean="0">
                <a:latin typeface="Times New Roman" pitchFamily="18" charset="0"/>
                <a:cs typeface="Times New Roman" pitchFamily="18" charset="0"/>
              </a:rPr>
              <a:t>Actual TAT from Request time to Reporting </a:t>
            </a:r>
          </a:p>
          <a:p>
            <a:endParaRPr lang="en-US" dirty="0"/>
          </a:p>
        </p:txBody>
      </p:sp>
      <p:graphicFrame>
        <p:nvGraphicFramePr>
          <p:cNvPr id="8" name="Content Placeholder 7"/>
          <p:cNvGraphicFramePr>
            <a:graphicFrameLocks noGrp="1"/>
          </p:cNvGraphicFramePr>
          <p:nvPr>
            <p:ph sz="quarter" idx="2"/>
          </p:nvPr>
        </p:nvGraphicFramePr>
        <p:xfrm>
          <a:off x="457200" y="3505200"/>
          <a:ext cx="3810000" cy="2835938"/>
        </p:xfrm>
        <a:graphic>
          <a:graphicData uri="http://schemas.openxmlformats.org/drawingml/2006/table">
            <a:tbl>
              <a:tblPr firstRow="1" bandRow="1">
                <a:tableStyleId>{5C22544A-7EE6-4342-B048-85BDC9FD1C3A}</a:tableStyleId>
              </a:tblPr>
              <a:tblGrid>
                <a:gridCol w="1905000"/>
                <a:gridCol w="1905000"/>
              </a:tblGrid>
              <a:tr h="467248">
                <a:tc>
                  <a:txBody>
                    <a:bodyPr/>
                    <a:lstStyle/>
                    <a:p>
                      <a:pPr marL="0" marR="0" algn="ctr">
                        <a:lnSpc>
                          <a:spcPct val="115000"/>
                        </a:lnSpc>
                        <a:spcBef>
                          <a:spcPts val="0"/>
                        </a:spcBef>
                        <a:spcAft>
                          <a:spcPts val="0"/>
                        </a:spcAft>
                      </a:pPr>
                      <a:r>
                        <a:rPr lang="en-US" sz="1400" b="1" dirty="0">
                          <a:latin typeface="Times New Roman"/>
                          <a:ea typeface="Times New Roman"/>
                        </a:rPr>
                        <a:t>Type Of Test</a:t>
                      </a:r>
                      <a:endParaRPr lang="en-US" sz="1400" dirty="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b="1">
                          <a:latin typeface="Times New Roman"/>
                          <a:ea typeface="Times New Roman"/>
                        </a:rPr>
                        <a:t>TIME (hrs)</a:t>
                      </a:r>
                      <a:endParaRPr lang="en-US" sz="1400">
                        <a:latin typeface="Times New Roman"/>
                        <a:ea typeface="Times New Roman"/>
                      </a:endParaRPr>
                    </a:p>
                  </a:txBody>
                  <a:tcPr marL="68580" marR="68580" marT="0" marB="0"/>
                </a:tc>
              </a:tr>
              <a:tr h="473738">
                <a:tc>
                  <a:txBody>
                    <a:bodyPr/>
                    <a:lstStyle/>
                    <a:p>
                      <a:pPr marL="0" marR="0" algn="ctr">
                        <a:lnSpc>
                          <a:spcPct val="115000"/>
                        </a:lnSpc>
                        <a:spcBef>
                          <a:spcPts val="0"/>
                        </a:spcBef>
                        <a:spcAft>
                          <a:spcPts val="0"/>
                        </a:spcAft>
                      </a:pPr>
                      <a:r>
                        <a:rPr lang="en-US" sz="1400" dirty="0">
                          <a:latin typeface="Times New Roman"/>
                          <a:ea typeface="Times New Roman"/>
                        </a:rPr>
                        <a:t>CT Scan</a:t>
                      </a:r>
                    </a:p>
                  </a:txBody>
                  <a:tcPr marL="68580" marR="68580" marT="0" marB="0"/>
                </a:tc>
                <a:tc>
                  <a:txBody>
                    <a:bodyPr/>
                    <a:lstStyle/>
                    <a:p>
                      <a:pPr marL="0" marR="0" algn="ctr">
                        <a:lnSpc>
                          <a:spcPct val="115000"/>
                        </a:lnSpc>
                        <a:spcBef>
                          <a:spcPts val="0"/>
                        </a:spcBef>
                        <a:spcAft>
                          <a:spcPts val="0"/>
                        </a:spcAft>
                      </a:pPr>
                      <a:r>
                        <a:rPr lang="en-US" sz="1400">
                          <a:latin typeface="Times New Roman"/>
                          <a:ea typeface="Times New Roman"/>
                        </a:rPr>
                        <a:t>04:00</a:t>
                      </a:r>
                    </a:p>
                  </a:txBody>
                  <a:tcPr marL="68580" marR="68580" marT="0" marB="0"/>
                </a:tc>
              </a:tr>
              <a:tr h="473738">
                <a:tc>
                  <a:txBody>
                    <a:bodyPr/>
                    <a:lstStyle/>
                    <a:p>
                      <a:pPr marL="0" marR="0" algn="ctr">
                        <a:lnSpc>
                          <a:spcPct val="115000"/>
                        </a:lnSpc>
                        <a:spcBef>
                          <a:spcPts val="0"/>
                        </a:spcBef>
                        <a:spcAft>
                          <a:spcPts val="0"/>
                        </a:spcAft>
                      </a:pPr>
                      <a:r>
                        <a:rPr lang="en-US" sz="1400" dirty="0">
                          <a:latin typeface="Times New Roman"/>
                          <a:ea typeface="SimSun"/>
                        </a:rPr>
                        <a:t>MRI</a:t>
                      </a:r>
                      <a:endParaRPr lang="en-US" sz="1400" dirty="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dirty="0">
                          <a:latin typeface="Times New Roman"/>
                          <a:ea typeface="Times New Roman"/>
                        </a:rPr>
                        <a:t>04:00</a:t>
                      </a:r>
                    </a:p>
                  </a:txBody>
                  <a:tcPr marL="68580" marR="68580" marT="0" marB="0"/>
                </a:tc>
              </a:tr>
              <a:tr h="473738">
                <a:tc>
                  <a:txBody>
                    <a:bodyPr/>
                    <a:lstStyle/>
                    <a:p>
                      <a:pPr marL="0" marR="0" algn="ctr">
                        <a:lnSpc>
                          <a:spcPct val="115000"/>
                        </a:lnSpc>
                        <a:spcBef>
                          <a:spcPts val="0"/>
                        </a:spcBef>
                        <a:spcAft>
                          <a:spcPts val="0"/>
                        </a:spcAft>
                      </a:pPr>
                      <a:r>
                        <a:rPr lang="en-US" sz="1400">
                          <a:latin typeface="Times New Roman"/>
                          <a:ea typeface="SimSun"/>
                        </a:rPr>
                        <a:t>USG</a:t>
                      </a:r>
                      <a:endParaRPr lang="en-US" sz="140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dirty="0">
                          <a:latin typeface="Times New Roman"/>
                          <a:ea typeface="Times New Roman"/>
                        </a:rPr>
                        <a:t>03:00</a:t>
                      </a:r>
                    </a:p>
                  </a:txBody>
                  <a:tcPr marL="68580" marR="68580" marT="0" marB="0"/>
                </a:tc>
              </a:tr>
              <a:tr h="473738">
                <a:tc>
                  <a:txBody>
                    <a:bodyPr/>
                    <a:lstStyle/>
                    <a:p>
                      <a:pPr marL="0" marR="0" algn="ctr">
                        <a:lnSpc>
                          <a:spcPct val="115000"/>
                        </a:lnSpc>
                        <a:spcBef>
                          <a:spcPts val="0"/>
                        </a:spcBef>
                        <a:spcAft>
                          <a:spcPts val="0"/>
                        </a:spcAft>
                      </a:pPr>
                      <a:r>
                        <a:rPr lang="en-US" sz="1400" dirty="0">
                          <a:latin typeface="Times New Roman"/>
                          <a:ea typeface="SimSun"/>
                        </a:rPr>
                        <a:t>X-Ray</a:t>
                      </a:r>
                      <a:endParaRPr lang="en-US" sz="1400" dirty="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dirty="0">
                          <a:latin typeface="Times New Roman"/>
                          <a:ea typeface="Times New Roman"/>
                        </a:rPr>
                        <a:t>03:00</a:t>
                      </a:r>
                    </a:p>
                  </a:txBody>
                  <a:tcPr marL="68580" marR="68580" marT="0" marB="0"/>
                </a:tc>
              </a:tr>
              <a:tr h="473738">
                <a:tc>
                  <a:txBody>
                    <a:bodyPr/>
                    <a:lstStyle/>
                    <a:p>
                      <a:pPr marL="0" marR="0" algn="ctr">
                        <a:lnSpc>
                          <a:spcPct val="115000"/>
                        </a:lnSpc>
                        <a:spcBef>
                          <a:spcPts val="0"/>
                        </a:spcBef>
                        <a:spcAft>
                          <a:spcPts val="0"/>
                        </a:spcAft>
                      </a:pPr>
                      <a:r>
                        <a:rPr lang="en-US" sz="1400" dirty="0" smtClean="0">
                          <a:latin typeface="Times New Roman"/>
                          <a:ea typeface="Times New Roman"/>
                        </a:rPr>
                        <a:t>Average</a:t>
                      </a:r>
                      <a:endParaRPr lang="en-US" sz="1400" dirty="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dirty="0" smtClean="0">
                          <a:latin typeface="Times New Roman"/>
                          <a:ea typeface="Times New Roman"/>
                        </a:rPr>
                        <a:t>03:30</a:t>
                      </a:r>
                      <a:endParaRPr lang="en-US" sz="1400" dirty="0">
                        <a:latin typeface="Times New Roman"/>
                        <a:ea typeface="Times New Roman"/>
                      </a:endParaRPr>
                    </a:p>
                  </a:txBody>
                  <a:tcPr marL="68580" marR="68580" marT="0" marB="0"/>
                </a:tc>
              </a:tr>
            </a:tbl>
          </a:graphicData>
        </a:graphic>
      </p:graphicFrame>
      <p:graphicFrame>
        <p:nvGraphicFramePr>
          <p:cNvPr id="9" name="Content Placeholder 8"/>
          <p:cNvGraphicFramePr>
            <a:graphicFrameLocks noGrp="1"/>
          </p:cNvGraphicFramePr>
          <p:nvPr>
            <p:ph sz="quarter" idx="4"/>
          </p:nvPr>
        </p:nvGraphicFramePr>
        <p:xfrm>
          <a:off x="4724400" y="3581400"/>
          <a:ext cx="3962400" cy="2743200"/>
        </p:xfrm>
        <a:graphic>
          <a:graphicData uri="http://schemas.openxmlformats.org/drawingml/2006/table">
            <a:tbl>
              <a:tblPr firstRow="1" bandRow="1">
                <a:tableStyleId>{5C22544A-7EE6-4342-B048-85BDC9FD1C3A}</a:tableStyleId>
              </a:tblPr>
              <a:tblGrid>
                <a:gridCol w="1981200"/>
                <a:gridCol w="1981200"/>
              </a:tblGrid>
              <a:tr h="457200">
                <a:tc>
                  <a:txBody>
                    <a:bodyPr/>
                    <a:lstStyle/>
                    <a:p>
                      <a:pPr marL="0" marR="0" algn="ctr">
                        <a:lnSpc>
                          <a:spcPct val="115000"/>
                        </a:lnSpc>
                        <a:spcBef>
                          <a:spcPts val="0"/>
                        </a:spcBef>
                        <a:spcAft>
                          <a:spcPts val="0"/>
                        </a:spcAft>
                      </a:pPr>
                      <a:r>
                        <a:rPr lang="en-US" sz="1400" b="1" dirty="0">
                          <a:latin typeface="Times New Roman"/>
                          <a:ea typeface="Times New Roman"/>
                        </a:rPr>
                        <a:t>Type Of Test</a:t>
                      </a:r>
                      <a:endParaRPr lang="en-US" sz="1400" dirty="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b="1">
                          <a:latin typeface="Times New Roman"/>
                          <a:ea typeface="Times New Roman"/>
                        </a:rPr>
                        <a:t>TIME (hrs)</a:t>
                      </a:r>
                      <a:endParaRPr lang="en-US" sz="1400">
                        <a:latin typeface="Times New Roman"/>
                        <a:ea typeface="Times New Roman"/>
                      </a:endParaRPr>
                    </a:p>
                  </a:txBody>
                  <a:tcPr marL="68580" marR="68580" marT="0" marB="0"/>
                </a:tc>
              </a:tr>
              <a:tr h="457200">
                <a:tc>
                  <a:txBody>
                    <a:bodyPr/>
                    <a:lstStyle/>
                    <a:p>
                      <a:pPr marL="0" marR="0" algn="ctr">
                        <a:lnSpc>
                          <a:spcPct val="115000"/>
                        </a:lnSpc>
                        <a:spcBef>
                          <a:spcPts val="0"/>
                        </a:spcBef>
                        <a:spcAft>
                          <a:spcPts val="0"/>
                        </a:spcAft>
                      </a:pPr>
                      <a:r>
                        <a:rPr lang="en-US" sz="1400" dirty="0">
                          <a:latin typeface="Times New Roman"/>
                          <a:ea typeface="Times New Roman"/>
                        </a:rPr>
                        <a:t>CT Scan</a:t>
                      </a:r>
                    </a:p>
                  </a:txBody>
                  <a:tcPr marL="68580" marR="68580" marT="0" marB="0"/>
                </a:tc>
                <a:tc>
                  <a:txBody>
                    <a:bodyPr/>
                    <a:lstStyle/>
                    <a:p>
                      <a:pPr marL="0" marR="0" algn="ctr">
                        <a:lnSpc>
                          <a:spcPct val="115000"/>
                        </a:lnSpc>
                        <a:spcBef>
                          <a:spcPts val="0"/>
                        </a:spcBef>
                        <a:spcAft>
                          <a:spcPts val="0"/>
                        </a:spcAft>
                      </a:pPr>
                      <a:r>
                        <a:rPr lang="en-US" sz="1400" dirty="0">
                          <a:latin typeface="Times New Roman"/>
                          <a:ea typeface="Times New Roman"/>
                        </a:rPr>
                        <a:t>04:25</a:t>
                      </a:r>
                    </a:p>
                  </a:txBody>
                  <a:tcPr marL="68580" marR="68580" marT="0" marB="0"/>
                </a:tc>
              </a:tr>
              <a:tr h="457200">
                <a:tc>
                  <a:txBody>
                    <a:bodyPr/>
                    <a:lstStyle/>
                    <a:p>
                      <a:pPr marL="0" marR="0" algn="ctr">
                        <a:lnSpc>
                          <a:spcPct val="115000"/>
                        </a:lnSpc>
                        <a:spcBef>
                          <a:spcPts val="0"/>
                        </a:spcBef>
                        <a:spcAft>
                          <a:spcPts val="0"/>
                        </a:spcAft>
                      </a:pPr>
                      <a:r>
                        <a:rPr lang="en-US" sz="1400">
                          <a:latin typeface="Times New Roman"/>
                          <a:ea typeface="SimSun"/>
                        </a:rPr>
                        <a:t>MRI</a:t>
                      </a:r>
                      <a:endParaRPr lang="en-US" sz="140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dirty="0">
                          <a:latin typeface="Times New Roman"/>
                          <a:ea typeface="Times New Roman"/>
                        </a:rPr>
                        <a:t>04:49</a:t>
                      </a:r>
                    </a:p>
                  </a:txBody>
                  <a:tcPr marL="68580" marR="68580" marT="0" marB="0"/>
                </a:tc>
              </a:tr>
              <a:tr h="457200">
                <a:tc>
                  <a:txBody>
                    <a:bodyPr/>
                    <a:lstStyle/>
                    <a:p>
                      <a:pPr marL="0" marR="0" algn="ctr">
                        <a:lnSpc>
                          <a:spcPct val="115000"/>
                        </a:lnSpc>
                        <a:spcBef>
                          <a:spcPts val="0"/>
                        </a:spcBef>
                        <a:spcAft>
                          <a:spcPts val="0"/>
                        </a:spcAft>
                      </a:pPr>
                      <a:r>
                        <a:rPr lang="en-US" sz="1400">
                          <a:latin typeface="Times New Roman"/>
                          <a:ea typeface="SimSun"/>
                        </a:rPr>
                        <a:t>USG</a:t>
                      </a:r>
                      <a:endParaRPr lang="en-US" sz="140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dirty="0">
                          <a:latin typeface="Times New Roman"/>
                          <a:ea typeface="Times New Roman"/>
                        </a:rPr>
                        <a:t>03:38</a:t>
                      </a:r>
                    </a:p>
                  </a:txBody>
                  <a:tcPr marL="68580" marR="68580" marT="0" marB="0"/>
                </a:tc>
              </a:tr>
              <a:tr h="457200">
                <a:tc>
                  <a:txBody>
                    <a:bodyPr/>
                    <a:lstStyle/>
                    <a:p>
                      <a:pPr marL="0" marR="0" algn="ctr">
                        <a:lnSpc>
                          <a:spcPct val="115000"/>
                        </a:lnSpc>
                        <a:spcBef>
                          <a:spcPts val="0"/>
                        </a:spcBef>
                        <a:spcAft>
                          <a:spcPts val="0"/>
                        </a:spcAft>
                      </a:pPr>
                      <a:r>
                        <a:rPr lang="en-US" sz="1400">
                          <a:latin typeface="Times New Roman"/>
                          <a:ea typeface="SimSun"/>
                        </a:rPr>
                        <a:t>X-Ray</a:t>
                      </a:r>
                      <a:endParaRPr lang="en-US" sz="140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dirty="0">
                          <a:latin typeface="Times New Roman"/>
                          <a:ea typeface="Times New Roman"/>
                        </a:rPr>
                        <a:t>03:10</a:t>
                      </a:r>
                    </a:p>
                  </a:txBody>
                  <a:tcPr marL="68580" marR="68580" marT="0" marB="0"/>
                </a:tc>
              </a:tr>
              <a:tr h="457200">
                <a:tc>
                  <a:txBody>
                    <a:bodyPr/>
                    <a:lstStyle/>
                    <a:p>
                      <a:pPr marL="0" marR="0" algn="ctr">
                        <a:lnSpc>
                          <a:spcPct val="115000"/>
                        </a:lnSpc>
                        <a:spcBef>
                          <a:spcPts val="0"/>
                        </a:spcBef>
                        <a:spcAft>
                          <a:spcPts val="0"/>
                        </a:spcAft>
                      </a:pPr>
                      <a:r>
                        <a:rPr lang="en-US" sz="1400" b="1">
                          <a:latin typeface="Times New Roman"/>
                          <a:ea typeface="SimSun"/>
                        </a:rPr>
                        <a:t>Average</a:t>
                      </a:r>
                      <a:endParaRPr lang="en-US" sz="140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b="1" dirty="0">
                          <a:latin typeface="Times New Roman"/>
                          <a:ea typeface="Times New Roman"/>
                        </a:rPr>
                        <a:t>04:27</a:t>
                      </a:r>
                      <a:endParaRPr lang="en-US" sz="1400" dirty="0">
                        <a:latin typeface="Times New Roman"/>
                        <a:ea typeface="Times New Roman"/>
                      </a:endParaRPr>
                    </a:p>
                  </a:txBody>
                  <a:tcPr marL="68580" marR="68580" marT="0" marB="0"/>
                </a:tc>
              </a:tr>
            </a:tbl>
          </a:graphicData>
        </a:graphic>
      </p:graphicFrame>
      <p:sp>
        <p:nvSpPr>
          <p:cNvPr id="7" name="TextBox 6"/>
          <p:cNvSpPr txBox="1"/>
          <p:nvPr/>
        </p:nvSpPr>
        <p:spPr>
          <a:xfrm>
            <a:off x="533400" y="1371600"/>
            <a:ext cx="7772400" cy="1292662"/>
          </a:xfrm>
          <a:prstGeom prst="rect">
            <a:avLst/>
          </a:prstGeom>
          <a:noFill/>
        </p:spPr>
        <p:txBody>
          <a:bodyPr wrap="square" rtlCol="0">
            <a:spAutoFit/>
          </a:bodyPr>
          <a:lstStyle/>
          <a:p>
            <a:r>
              <a:rPr lang="en-US" sz="2000" dirty="0" smtClean="0">
                <a:latin typeface="Times New Roman" pitchFamily="18" charset="0"/>
                <a:cs typeface="Times New Roman" pitchFamily="18" charset="0"/>
              </a:rPr>
              <a:t>Data analysis is done in 2 parts-</a:t>
            </a:r>
          </a:p>
          <a:p>
            <a:pPr lvl="0">
              <a:buFont typeface="Arial" pitchFamily="34" charset="0"/>
              <a:buChar char="•"/>
            </a:pPr>
            <a:r>
              <a:rPr lang="en-IN" sz="2000" dirty="0" smtClean="0">
                <a:latin typeface="Times New Roman" pitchFamily="18" charset="0"/>
                <a:cs typeface="Times New Roman" pitchFamily="18" charset="0"/>
              </a:rPr>
              <a:t>TAT from Request time to Reporting</a:t>
            </a:r>
            <a:endParaRPr lang="en-US" sz="2000" dirty="0" smtClean="0">
              <a:latin typeface="Times New Roman" pitchFamily="18" charset="0"/>
              <a:cs typeface="Times New Roman" pitchFamily="18" charset="0"/>
            </a:endParaRPr>
          </a:p>
          <a:p>
            <a:pPr lvl="0">
              <a:buFont typeface="Arial" pitchFamily="34" charset="0"/>
              <a:buChar char="•"/>
            </a:pPr>
            <a:r>
              <a:rPr lang="en-IN" sz="2000" dirty="0" smtClean="0">
                <a:latin typeface="Times New Roman" pitchFamily="18" charset="0"/>
                <a:cs typeface="Times New Roman" pitchFamily="18" charset="0"/>
              </a:rPr>
              <a:t>Waiting time from Request Time to IN Time</a:t>
            </a:r>
            <a:endParaRPr lang="en-US" sz="2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133600"/>
            <a:ext cx="7848600" cy="639762"/>
          </a:xfrm>
        </p:spPr>
        <p:style>
          <a:lnRef idx="1">
            <a:schemeClr val="accent6"/>
          </a:lnRef>
          <a:fillRef idx="2">
            <a:schemeClr val="accent6"/>
          </a:fillRef>
          <a:effectRef idx="1">
            <a:schemeClr val="accent6"/>
          </a:effectRef>
          <a:fontRef idx="minor">
            <a:schemeClr val="dk1"/>
          </a:fontRef>
        </p:style>
        <p:txBody>
          <a:bodyPr/>
          <a:lstStyle/>
          <a:p>
            <a:pPr algn="ctr"/>
            <a:r>
              <a:rPr lang="en-US" dirty="0" smtClean="0"/>
              <a:t>Actual Waiting Time </a:t>
            </a:r>
            <a:endParaRPr lang="en-US" dirty="0"/>
          </a:p>
        </p:txBody>
      </p:sp>
      <p:graphicFrame>
        <p:nvGraphicFramePr>
          <p:cNvPr id="11" name="Content Placeholder 10"/>
          <p:cNvGraphicFramePr>
            <a:graphicFrameLocks noGrp="1"/>
          </p:cNvGraphicFramePr>
          <p:nvPr>
            <p:ph sz="quarter" idx="2"/>
          </p:nvPr>
        </p:nvGraphicFramePr>
        <p:xfrm>
          <a:off x="457200" y="2819400"/>
          <a:ext cx="7848600" cy="2926080"/>
        </p:xfrm>
        <a:graphic>
          <a:graphicData uri="http://schemas.openxmlformats.org/drawingml/2006/table">
            <a:tbl>
              <a:tblPr firstRow="1" bandRow="1">
                <a:tableStyleId>{5C22544A-7EE6-4342-B048-85BDC9FD1C3A}</a:tableStyleId>
              </a:tblPr>
              <a:tblGrid>
                <a:gridCol w="3924300"/>
                <a:gridCol w="3924300"/>
              </a:tblGrid>
              <a:tr h="487680">
                <a:tc>
                  <a:txBody>
                    <a:bodyPr/>
                    <a:lstStyle/>
                    <a:p>
                      <a:pPr marL="0" marR="0" algn="ctr">
                        <a:lnSpc>
                          <a:spcPct val="115000"/>
                        </a:lnSpc>
                        <a:spcBef>
                          <a:spcPts val="0"/>
                        </a:spcBef>
                        <a:spcAft>
                          <a:spcPts val="0"/>
                        </a:spcAft>
                      </a:pPr>
                      <a:r>
                        <a:rPr lang="en-US" sz="1400" b="1" dirty="0">
                          <a:latin typeface="Times New Roman"/>
                          <a:ea typeface="Times New Roman"/>
                        </a:rPr>
                        <a:t>Type Of Test</a:t>
                      </a:r>
                      <a:endParaRPr lang="en-US" sz="1400" dirty="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b="1">
                          <a:latin typeface="Times New Roman"/>
                          <a:ea typeface="Times New Roman"/>
                        </a:rPr>
                        <a:t>TIME (min)</a:t>
                      </a:r>
                      <a:endParaRPr lang="en-US" sz="1400">
                        <a:latin typeface="Times New Roman"/>
                        <a:ea typeface="Times New Roman"/>
                      </a:endParaRPr>
                    </a:p>
                  </a:txBody>
                  <a:tcPr marL="68580" marR="68580" marT="0" marB="0"/>
                </a:tc>
              </a:tr>
              <a:tr h="487680">
                <a:tc>
                  <a:txBody>
                    <a:bodyPr/>
                    <a:lstStyle/>
                    <a:p>
                      <a:pPr marL="0" marR="0" algn="ctr">
                        <a:lnSpc>
                          <a:spcPct val="115000"/>
                        </a:lnSpc>
                        <a:spcBef>
                          <a:spcPts val="0"/>
                        </a:spcBef>
                        <a:spcAft>
                          <a:spcPts val="0"/>
                        </a:spcAft>
                      </a:pPr>
                      <a:r>
                        <a:rPr lang="en-US" sz="1400" dirty="0">
                          <a:latin typeface="Times New Roman"/>
                          <a:ea typeface="Times New Roman"/>
                        </a:rPr>
                        <a:t>CT Scan</a:t>
                      </a:r>
                    </a:p>
                  </a:txBody>
                  <a:tcPr marL="68580" marR="68580" marT="0" marB="0"/>
                </a:tc>
                <a:tc>
                  <a:txBody>
                    <a:bodyPr/>
                    <a:lstStyle/>
                    <a:p>
                      <a:pPr marL="0" marR="0" algn="ctr">
                        <a:lnSpc>
                          <a:spcPct val="115000"/>
                        </a:lnSpc>
                        <a:spcBef>
                          <a:spcPts val="0"/>
                        </a:spcBef>
                        <a:spcAft>
                          <a:spcPts val="0"/>
                        </a:spcAft>
                      </a:pPr>
                      <a:r>
                        <a:rPr lang="en-US" sz="1400">
                          <a:latin typeface="Times New Roman"/>
                          <a:ea typeface="Times New Roman"/>
                        </a:rPr>
                        <a:t>00:46</a:t>
                      </a:r>
                    </a:p>
                  </a:txBody>
                  <a:tcPr marL="68580" marR="68580" marT="0" marB="0"/>
                </a:tc>
              </a:tr>
              <a:tr h="487680">
                <a:tc>
                  <a:txBody>
                    <a:bodyPr/>
                    <a:lstStyle/>
                    <a:p>
                      <a:pPr marL="0" marR="0" algn="ctr">
                        <a:lnSpc>
                          <a:spcPct val="115000"/>
                        </a:lnSpc>
                        <a:spcBef>
                          <a:spcPts val="0"/>
                        </a:spcBef>
                        <a:spcAft>
                          <a:spcPts val="0"/>
                        </a:spcAft>
                      </a:pPr>
                      <a:r>
                        <a:rPr lang="en-US" sz="1400" dirty="0">
                          <a:latin typeface="Times New Roman"/>
                          <a:ea typeface="SimSun"/>
                        </a:rPr>
                        <a:t>MRI</a:t>
                      </a:r>
                      <a:endParaRPr lang="en-US" sz="1400" dirty="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dirty="0">
                          <a:latin typeface="Times New Roman"/>
                          <a:ea typeface="Times New Roman"/>
                        </a:rPr>
                        <a:t>00:52</a:t>
                      </a:r>
                    </a:p>
                  </a:txBody>
                  <a:tcPr marL="68580" marR="68580" marT="0" marB="0"/>
                </a:tc>
              </a:tr>
              <a:tr h="487680">
                <a:tc>
                  <a:txBody>
                    <a:bodyPr/>
                    <a:lstStyle/>
                    <a:p>
                      <a:pPr marL="0" marR="0" algn="ctr">
                        <a:lnSpc>
                          <a:spcPct val="115000"/>
                        </a:lnSpc>
                        <a:spcBef>
                          <a:spcPts val="0"/>
                        </a:spcBef>
                        <a:spcAft>
                          <a:spcPts val="0"/>
                        </a:spcAft>
                      </a:pPr>
                      <a:r>
                        <a:rPr lang="en-US" sz="1400" dirty="0">
                          <a:latin typeface="Times New Roman"/>
                          <a:ea typeface="SimSun"/>
                        </a:rPr>
                        <a:t>USG</a:t>
                      </a:r>
                      <a:endParaRPr lang="en-US" sz="1400" dirty="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dirty="0">
                          <a:latin typeface="Times New Roman"/>
                          <a:ea typeface="Times New Roman"/>
                        </a:rPr>
                        <a:t>00:45</a:t>
                      </a:r>
                    </a:p>
                  </a:txBody>
                  <a:tcPr marL="68580" marR="68580" marT="0" marB="0"/>
                </a:tc>
              </a:tr>
              <a:tr h="487680">
                <a:tc>
                  <a:txBody>
                    <a:bodyPr/>
                    <a:lstStyle/>
                    <a:p>
                      <a:pPr marL="0" marR="0" algn="ctr">
                        <a:lnSpc>
                          <a:spcPct val="115000"/>
                        </a:lnSpc>
                        <a:spcBef>
                          <a:spcPts val="0"/>
                        </a:spcBef>
                        <a:spcAft>
                          <a:spcPts val="0"/>
                        </a:spcAft>
                      </a:pPr>
                      <a:r>
                        <a:rPr lang="en-US" sz="1400" dirty="0">
                          <a:latin typeface="Times New Roman"/>
                          <a:ea typeface="SimSun"/>
                        </a:rPr>
                        <a:t>X-Ray</a:t>
                      </a:r>
                      <a:endParaRPr lang="en-US" sz="1400" dirty="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dirty="0">
                          <a:latin typeface="Times New Roman"/>
                          <a:ea typeface="Times New Roman"/>
                        </a:rPr>
                        <a:t>00:34</a:t>
                      </a:r>
                    </a:p>
                  </a:txBody>
                  <a:tcPr marL="68580" marR="68580" marT="0" marB="0"/>
                </a:tc>
              </a:tr>
              <a:tr h="487680">
                <a:tc>
                  <a:txBody>
                    <a:bodyPr/>
                    <a:lstStyle/>
                    <a:p>
                      <a:pPr marL="0" marR="0" algn="ctr">
                        <a:lnSpc>
                          <a:spcPct val="115000"/>
                        </a:lnSpc>
                        <a:spcBef>
                          <a:spcPts val="0"/>
                        </a:spcBef>
                        <a:spcAft>
                          <a:spcPts val="0"/>
                        </a:spcAft>
                      </a:pPr>
                      <a:r>
                        <a:rPr lang="en-US" sz="1400" b="1">
                          <a:latin typeface="Times New Roman"/>
                          <a:ea typeface="SimSun"/>
                        </a:rPr>
                        <a:t>Average</a:t>
                      </a:r>
                      <a:endParaRPr lang="en-US" sz="1400">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1400" b="1" dirty="0">
                          <a:latin typeface="Times New Roman"/>
                          <a:ea typeface="Times New Roman"/>
                        </a:rPr>
                        <a:t>00:45</a:t>
                      </a:r>
                      <a:endParaRPr lang="en-US" sz="1400" dirty="0">
                        <a:latin typeface="Times New Roman"/>
                        <a:ea typeface="Times New Roman"/>
                      </a:endParaRPr>
                    </a:p>
                  </a:txBody>
                  <a:tcPr marL="68580" marR="68580" marT="0" marB="0"/>
                </a:tc>
              </a:tr>
            </a:tbl>
          </a:graphicData>
        </a:graphic>
      </p:graphicFrame>
      <p:sp>
        <p:nvSpPr>
          <p:cNvPr id="10" name="TextBox 9"/>
          <p:cNvSpPr txBox="1"/>
          <p:nvPr/>
        </p:nvSpPr>
        <p:spPr>
          <a:xfrm>
            <a:off x="457200" y="1219200"/>
            <a:ext cx="7848600" cy="769441"/>
          </a:xfrm>
          <a:prstGeom prst="rect">
            <a:avLst/>
          </a:prstGeom>
          <a:noFill/>
        </p:spPr>
        <p:txBody>
          <a:bodyPr wrap="square" rtlCol="0">
            <a:spAutoFit/>
          </a:bodyPr>
          <a:lstStyle/>
          <a:p>
            <a:pPr>
              <a:buFont typeface="Arial" pitchFamily="34" charset="0"/>
              <a:buChar char="•"/>
            </a:pPr>
            <a:r>
              <a:rPr lang="en-US" sz="2200" dirty="0" smtClean="0">
                <a:latin typeface="Times New Roman" pitchFamily="18" charset="0"/>
                <a:cs typeface="Times New Roman" pitchFamily="18" charset="0"/>
              </a:rPr>
              <a:t>Ideal Waiting Time from Request time to IN Time(as per hospital policy) – 00:30min</a:t>
            </a: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457200" y="990600"/>
          <a:ext cx="4038600" cy="51355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4648200" y="990600"/>
          <a:ext cx="4038600" cy="51355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457200" y="685800"/>
          <a:ext cx="4038600" cy="54403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4648200" y="685800"/>
          <a:ext cx="4038600" cy="54403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457200" y="990600"/>
          <a:ext cx="4038600" cy="51355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4648200" y="990600"/>
          <a:ext cx="4038600" cy="51355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457200" y="762000"/>
          <a:ext cx="4038600" cy="53641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4648200" y="762000"/>
          <a:ext cx="4038600" cy="53641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457200" y="914400"/>
          <a:ext cx="4038600" cy="52117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4648200" y="914400"/>
          <a:ext cx="4038600" cy="52117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latin typeface="Times New Roman" pitchFamily="18" charset="0"/>
                <a:cs typeface="Times New Roman" pitchFamily="18" charset="0"/>
              </a:rPr>
              <a:t>Results showed that –</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Maximum TAT is of MRI i.e. </a:t>
            </a:r>
            <a:r>
              <a:rPr lang="en-US" b="1" dirty="0" smtClean="0">
                <a:latin typeface="Times New Roman" pitchFamily="18" charset="0"/>
                <a:cs typeface="Times New Roman" pitchFamily="18" charset="0"/>
              </a:rPr>
              <a:t>04:49hr</a:t>
            </a:r>
            <a:r>
              <a:rPr lang="en-US" dirty="0" smtClean="0">
                <a:latin typeface="Times New Roman" pitchFamily="18" charset="0"/>
                <a:cs typeface="Times New Roman" pitchFamily="18" charset="0"/>
              </a:rPr>
              <a:t> but defined TAT of MRI is </a:t>
            </a:r>
            <a:r>
              <a:rPr lang="en-US" b="1" dirty="0" smtClean="0">
                <a:latin typeface="Times New Roman" pitchFamily="18" charset="0"/>
                <a:cs typeface="Times New Roman" pitchFamily="18" charset="0"/>
              </a:rPr>
              <a:t>04:00hr</a:t>
            </a:r>
          </a:p>
          <a:p>
            <a:pPr lvl="0"/>
            <a:r>
              <a:rPr lang="en-IN" dirty="0" smtClean="0">
                <a:latin typeface="Times New Roman" pitchFamily="18" charset="0"/>
                <a:cs typeface="Times New Roman" pitchFamily="18" charset="0"/>
              </a:rPr>
              <a:t>Maximum Waiting Time is also for MRI i.e. </a:t>
            </a:r>
            <a:r>
              <a:rPr lang="en-IN" b="1" dirty="0" smtClean="0">
                <a:latin typeface="Times New Roman" pitchFamily="18" charset="0"/>
                <a:cs typeface="Times New Roman" pitchFamily="18" charset="0"/>
              </a:rPr>
              <a:t>00:52min</a:t>
            </a:r>
            <a:r>
              <a:rPr lang="en-IN" dirty="0" smtClean="0">
                <a:latin typeface="Times New Roman" pitchFamily="18" charset="0"/>
                <a:cs typeface="Times New Roman" pitchFamily="18" charset="0"/>
              </a:rPr>
              <a:t>, as per hospital policy it should be </a:t>
            </a:r>
            <a:r>
              <a:rPr lang="en-IN" b="1" dirty="0" smtClean="0">
                <a:latin typeface="Times New Roman" pitchFamily="18" charset="0"/>
                <a:cs typeface="Times New Roman" pitchFamily="18" charset="0"/>
              </a:rPr>
              <a:t>00:30min</a:t>
            </a:r>
            <a:r>
              <a:rPr lang="en-IN"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In MRI procedure time is long and there is average 15 patients per day so due to outflow of patients and long procedure time TAT and waiting time is maximum for MRI</a:t>
            </a:r>
          </a:p>
          <a:p>
            <a:pPr lvl="0">
              <a:buNone/>
            </a:pPr>
            <a:endParaRPr lang="en-IN"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Minimum TAT is of X-Ray i.e. </a:t>
            </a:r>
            <a:r>
              <a:rPr lang="en-US" b="1" dirty="0" smtClean="0">
                <a:latin typeface="Times New Roman" pitchFamily="18" charset="0"/>
                <a:cs typeface="Times New Roman" pitchFamily="18" charset="0"/>
              </a:rPr>
              <a:t>03:10hr</a:t>
            </a:r>
            <a:r>
              <a:rPr lang="en-US" dirty="0" smtClean="0">
                <a:latin typeface="Times New Roman" pitchFamily="18" charset="0"/>
                <a:cs typeface="Times New Roman" pitchFamily="18" charset="0"/>
              </a:rPr>
              <a:t> and defined is </a:t>
            </a:r>
            <a:r>
              <a:rPr lang="en-US" b="1" dirty="0" smtClean="0">
                <a:latin typeface="Times New Roman" pitchFamily="18" charset="0"/>
                <a:cs typeface="Times New Roman" pitchFamily="18" charset="0"/>
              </a:rPr>
              <a:t>03:00hr.</a:t>
            </a:r>
          </a:p>
          <a:p>
            <a:pPr lvl="0"/>
            <a:r>
              <a:rPr lang="en-US" dirty="0" smtClean="0">
                <a:latin typeface="Times New Roman" pitchFamily="18" charset="0"/>
                <a:cs typeface="Times New Roman" pitchFamily="18" charset="0"/>
              </a:rPr>
              <a:t>Minimum Waiting Time is also of X-Ray </a:t>
            </a:r>
            <a:r>
              <a:rPr lang="en-US" b="1" dirty="0" smtClean="0">
                <a:latin typeface="Times New Roman" pitchFamily="18" charset="0"/>
                <a:cs typeface="Times New Roman" pitchFamily="18" charset="0"/>
              </a:rPr>
              <a:t>00:34min</a:t>
            </a:r>
            <a:r>
              <a:rPr lang="en-US" dirty="0" smtClean="0">
                <a:latin typeface="Times New Roman" pitchFamily="18" charset="0"/>
                <a:cs typeface="Times New Roman" pitchFamily="18" charset="0"/>
              </a:rPr>
              <a:t> and defined Waiting Time is </a:t>
            </a:r>
            <a:r>
              <a:rPr lang="en-US" b="1" dirty="0" smtClean="0">
                <a:latin typeface="Times New Roman" pitchFamily="18" charset="0"/>
                <a:cs typeface="Times New Roman" pitchFamily="18" charset="0"/>
              </a:rPr>
              <a:t>00:30min</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As there are more TKR and THR patients so before the surgery X-Ray is to be done so to make available of report before surgery X-ray is done within defined time period.</a:t>
            </a:r>
          </a:p>
          <a:p>
            <a:pPr lvl="0">
              <a:buNone/>
            </a:pPr>
            <a:endParaRPr lang="en-US" sz="3100" dirty="0" smtClean="0">
              <a:latin typeface="Times New Roman" pitchFamily="18" charset="0"/>
              <a:cs typeface="Times New Roman" pitchFamily="18" charset="0"/>
            </a:endParaRPr>
          </a:p>
          <a:p>
            <a:pPr lvl="0"/>
            <a:endParaRPr lang="en-US" sz="3100" dirty="0" smtClean="0">
              <a:latin typeface="Times New Roman" pitchFamily="18" charset="0"/>
              <a:cs typeface="Times New Roman" pitchFamily="18" charset="0"/>
            </a:endParaRPr>
          </a:p>
          <a:p>
            <a:pPr lvl="0">
              <a:buNone/>
            </a:pPr>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304800"/>
            <a:ext cx="4038600" cy="715962"/>
          </a:xfrm>
        </p:spPr>
        <p:style>
          <a:lnRef idx="1">
            <a:schemeClr val="accent6"/>
          </a:lnRef>
          <a:fillRef idx="2">
            <a:schemeClr val="accent6"/>
          </a:fillRef>
          <a:effectRef idx="1">
            <a:schemeClr val="accent6"/>
          </a:effectRef>
          <a:fontRef idx="minor">
            <a:schemeClr val="dk1"/>
          </a:fontRef>
        </p:style>
        <p:txBody>
          <a:bodyPr>
            <a:noAutofit/>
          </a:bodyPr>
          <a:lstStyle/>
          <a:p>
            <a:r>
              <a:rPr lang="en-US" sz="2000" dirty="0" smtClean="0">
                <a:latin typeface="Times New Roman" pitchFamily="18" charset="0"/>
                <a:cs typeface="Times New Roman" pitchFamily="18" charset="0"/>
              </a:rPr>
              <a:t>REASONS FOR LONG WAITING TIME</a:t>
            </a:r>
            <a:endParaRPr lang="en-US" sz="2000" dirty="0">
              <a:latin typeface="Times New Roman" pitchFamily="18" charset="0"/>
              <a:cs typeface="Times New Roman" pitchFamily="18" charset="0"/>
            </a:endParaRPr>
          </a:p>
        </p:txBody>
      </p:sp>
      <p:sp>
        <p:nvSpPr>
          <p:cNvPr id="5" name="Text Placeholder 4"/>
          <p:cNvSpPr>
            <a:spLocks noGrp="1"/>
          </p:cNvSpPr>
          <p:nvPr>
            <p:ph type="body" sz="half" idx="3"/>
          </p:nvPr>
        </p:nvSpPr>
        <p:spPr>
          <a:xfrm>
            <a:off x="5029200" y="304800"/>
            <a:ext cx="3505200" cy="838200"/>
          </a:xfrm>
        </p:spPr>
        <p:style>
          <a:lnRef idx="1">
            <a:schemeClr val="accent6"/>
          </a:lnRef>
          <a:fillRef idx="2">
            <a:schemeClr val="accent6"/>
          </a:fillRef>
          <a:effectRef idx="1">
            <a:schemeClr val="accent6"/>
          </a:effectRef>
          <a:fontRef idx="minor">
            <a:schemeClr val="dk1"/>
          </a:fontRef>
        </p:style>
        <p:txBody>
          <a:bodyPr>
            <a:normAutofit/>
          </a:bodyPr>
          <a:lstStyle/>
          <a:p>
            <a:r>
              <a:rPr lang="en-US" sz="2000" dirty="0" smtClean="0">
                <a:latin typeface="Times New Roman" pitchFamily="18" charset="0"/>
                <a:cs typeface="Times New Roman" pitchFamily="18" charset="0"/>
              </a:rPr>
              <a:t>REASONS FOR LONG REPORTING TIME</a:t>
            </a:r>
          </a:p>
          <a:p>
            <a:endParaRPr lang="en-US" dirty="0"/>
          </a:p>
        </p:txBody>
      </p:sp>
      <p:sp>
        <p:nvSpPr>
          <p:cNvPr id="4" name="Content Placeholder 3"/>
          <p:cNvSpPr>
            <a:spLocks noGrp="1"/>
          </p:cNvSpPr>
          <p:nvPr>
            <p:ph sz="quarter" idx="2"/>
          </p:nvPr>
        </p:nvSpPr>
        <p:spPr>
          <a:xfrm>
            <a:off x="381000" y="1219200"/>
            <a:ext cx="4040188" cy="4906963"/>
          </a:xfrm>
        </p:spPr>
        <p:txBody>
          <a:bodyPr>
            <a:normAutofit/>
          </a:bodyPr>
          <a:lstStyle/>
          <a:p>
            <a:r>
              <a:rPr lang="en-IN" sz="2200" dirty="0" smtClean="0">
                <a:latin typeface="Times New Roman" pitchFamily="18" charset="0"/>
                <a:cs typeface="Times New Roman" pitchFamily="18" charset="0"/>
              </a:rPr>
              <a:t>Increased patients  flow </a:t>
            </a:r>
            <a:endParaRPr lang="en-US" sz="2200" dirty="0" smtClean="0">
              <a:latin typeface="Times New Roman" pitchFamily="18" charset="0"/>
              <a:cs typeface="Times New Roman" pitchFamily="18" charset="0"/>
            </a:endParaRPr>
          </a:p>
          <a:p>
            <a:r>
              <a:rPr lang="en-US" sz="2200" dirty="0" smtClean="0">
                <a:latin typeface="Times New Roman" pitchFamily="18" charset="0"/>
                <a:cs typeface="Times New Roman" pitchFamily="18" charset="0"/>
              </a:rPr>
              <a:t>Outflow of health checkups patients </a:t>
            </a:r>
          </a:p>
          <a:p>
            <a:r>
              <a:rPr lang="en-US" sz="2200" dirty="0" smtClean="0">
                <a:latin typeface="Times New Roman" pitchFamily="18" charset="0"/>
                <a:cs typeface="Times New Roman" pitchFamily="18" charset="0"/>
              </a:rPr>
              <a:t>Bladder not full</a:t>
            </a:r>
          </a:p>
          <a:p>
            <a:r>
              <a:rPr lang="en-US" sz="2200" dirty="0" smtClean="0">
                <a:latin typeface="Times New Roman" pitchFamily="18" charset="0"/>
                <a:cs typeface="Times New Roman" pitchFamily="18" charset="0"/>
              </a:rPr>
              <a:t>Priority given to surgery and emergency patients</a:t>
            </a:r>
          </a:p>
          <a:p>
            <a:r>
              <a:rPr lang="en-US" sz="2200" dirty="0" smtClean="0">
                <a:latin typeface="Times New Roman" pitchFamily="18" charset="0"/>
                <a:cs typeface="Times New Roman" pitchFamily="18" charset="0"/>
              </a:rPr>
              <a:t>Patient is not available on time</a:t>
            </a:r>
          </a:p>
          <a:p>
            <a:r>
              <a:rPr lang="en-US" sz="2200" dirty="0" smtClean="0">
                <a:latin typeface="Times New Roman" pitchFamily="18" charset="0"/>
                <a:cs typeface="Times New Roman" pitchFamily="18" charset="0"/>
              </a:rPr>
              <a:t>Unavailability of radiologist or technician</a:t>
            </a:r>
          </a:p>
          <a:p>
            <a:r>
              <a:rPr lang="en-US" sz="2200" dirty="0" smtClean="0">
                <a:latin typeface="Times New Roman" pitchFamily="18" charset="0"/>
                <a:cs typeface="Times New Roman" pitchFamily="18" charset="0"/>
              </a:rPr>
              <a:t>Unavailability of </a:t>
            </a:r>
            <a:r>
              <a:rPr lang="en-US" sz="2200" dirty="0" err="1" smtClean="0">
                <a:latin typeface="Times New Roman" pitchFamily="18" charset="0"/>
                <a:cs typeface="Times New Roman" pitchFamily="18" charset="0"/>
              </a:rPr>
              <a:t>S.creatinin</a:t>
            </a:r>
            <a:r>
              <a:rPr lang="en-US" sz="2200" dirty="0" smtClean="0">
                <a:latin typeface="Times New Roman" pitchFamily="18" charset="0"/>
                <a:cs typeface="Times New Roman" pitchFamily="18" charset="0"/>
              </a:rPr>
              <a:t> report</a:t>
            </a:r>
          </a:p>
          <a:p>
            <a:r>
              <a:rPr lang="en-US" sz="2200" dirty="0" smtClean="0">
                <a:latin typeface="Times New Roman" pitchFamily="18" charset="0"/>
                <a:cs typeface="Times New Roman" pitchFamily="18" charset="0"/>
              </a:rPr>
              <a:t>Unavailability of anesthetist</a:t>
            </a:r>
          </a:p>
          <a:p>
            <a:endParaRPr lang="en-US" sz="2200" dirty="0" smtClean="0">
              <a:latin typeface="Times New Roman" pitchFamily="18" charset="0"/>
              <a:cs typeface="Times New Roman" pitchFamily="18" charset="0"/>
            </a:endParaRPr>
          </a:p>
          <a:p>
            <a:endParaRPr lang="en-US" b="1" dirty="0" smtClean="0"/>
          </a:p>
          <a:p>
            <a:endParaRPr lang="en-US" dirty="0"/>
          </a:p>
        </p:txBody>
      </p:sp>
      <p:sp>
        <p:nvSpPr>
          <p:cNvPr id="6" name="Content Placeholder 5"/>
          <p:cNvSpPr>
            <a:spLocks noGrp="1"/>
          </p:cNvSpPr>
          <p:nvPr>
            <p:ph sz="quarter" idx="4"/>
          </p:nvPr>
        </p:nvSpPr>
        <p:spPr>
          <a:xfrm>
            <a:off x="4572000" y="1219200"/>
            <a:ext cx="4041775" cy="4876800"/>
          </a:xfrm>
        </p:spPr>
        <p:txBody>
          <a:bodyPr>
            <a:normAutofit fontScale="92500"/>
          </a:bodyPr>
          <a:lstStyle/>
          <a:p>
            <a:pPr lvl="0"/>
            <a:r>
              <a:rPr lang="en-IN" dirty="0" smtClean="0">
                <a:latin typeface="Times New Roman" pitchFamily="18" charset="0"/>
                <a:cs typeface="Times New Roman" pitchFamily="18" charset="0"/>
              </a:rPr>
              <a:t>Limited and less number of radiologist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Unavailability of Radiologist</a:t>
            </a:r>
          </a:p>
          <a:p>
            <a:r>
              <a:rPr lang="en-US" dirty="0" smtClean="0">
                <a:latin typeface="Times New Roman" pitchFamily="18" charset="0"/>
                <a:cs typeface="Times New Roman" pitchFamily="18" charset="0"/>
              </a:rPr>
              <a:t>In some complicated cases radiologist need reference of other Radiologist </a:t>
            </a:r>
          </a:p>
          <a:p>
            <a:r>
              <a:rPr lang="en-US" dirty="0" smtClean="0">
                <a:latin typeface="Times New Roman" pitchFamily="18" charset="0"/>
                <a:cs typeface="Times New Roman" pitchFamily="18" charset="0"/>
              </a:rPr>
              <a:t>Unavailability of Patient Film</a:t>
            </a:r>
          </a:p>
          <a:p>
            <a:r>
              <a:rPr lang="en-US" dirty="0" smtClean="0">
                <a:latin typeface="Times New Roman" pitchFamily="18" charset="0"/>
                <a:cs typeface="Times New Roman" pitchFamily="18" charset="0"/>
              </a:rPr>
              <a:t>Unavailability of Patient File</a:t>
            </a:r>
          </a:p>
          <a:p>
            <a:r>
              <a:rPr lang="en-US" dirty="0" smtClean="0">
                <a:latin typeface="Times New Roman" pitchFamily="18" charset="0"/>
                <a:cs typeface="Times New Roman" pitchFamily="18" charset="0"/>
              </a:rPr>
              <a:t>In some cases Radiologist needs to compare with other test so have to wait for report of Test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latin typeface="Times New Roman" pitchFamily="18" charset="0"/>
                <a:cs typeface="Times New Roman" pitchFamily="18" charset="0"/>
              </a:rPr>
              <a:t>ORGANISATION PROFILE</a:t>
            </a:r>
            <a:endParaRPr lang="en-US" sz="38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1"/>
            <a:ext cx="7848600" cy="2895599"/>
          </a:xfrm>
        </p:spPr>
        <p:txBody>
          <a:bodyPr>
            <a:normAutofit/>
          </a:bodyPr>
          <a:lstStyle/>
          <a:p>
            <a:pPr algn="just"/>
            <a:r>
              <a:rPr lang="en-US" sz="2400" dirty="0" err="1" smtClean="0">
                <a:latin typeface="Times New Roman" pitchFamily="18" charset="0"/>
                <a:cs typeface="Times New Roman" pitchFamily="18" charset="0"/>
              </a:rPr>
              <a:t>Shalby</a:t>
            </a:r>
            <a:r>
              <a:rPr lang="en-US" sz="2400" dirty="0" smtClean="0">
                <a:latin typeface="Times New Roman" pitchFamily="18" charset="0"/>
                <a:cs typeface="Times New Roman" pitchFamily="18" charset="0"/>
              </a:rPr>
              <a:t> began its journey as a Joint Replacement Centre in 1994 by </a:t>
            </a:r>
            <a:r>
              <a:rPr lang="en-US" sz="2400" dirty="0" err="1" smtClean="0">
                <a:latin typeface="Times New Roman" pitchFamily="18" charset="0"/>
                <a:cs typeface="Times New Roman" pitchFamily="18" charset="0"/>
              </a:rPr>
              <a:t>Dr.Vikram</a:t>
            </a:r>
            <a:r>
              <a:rPr lang="en-US" sz="2400" dirty="0" smtClean="0">
                <a:latin typeface="Times New Roman" pitchFamily="18" charset="0"/>
                <a:cs typeface="Times New Roman" pitchFamily="18" charset="0"/>
              </a:rPr>
              <a:t> Shah.</a:t>
            </a:r>
          </a:p>
          <a:p>
            <a:pPr algn="just"/>
            <a:r>
              <a:rPr lang="en-IN" sz="2400" dirty="0" smtClean="0">
                <a:latin typeface="Times New Roman" pitchFamily="18" charset="0"/>
                <a:cs typeface="Times New Roman" pitchFamily="18" charset="0"/>
              </a:rPr>
              <a:t>It is an leading 170 </a:t>
            </a:r>
            <a:r>
              <a:rPr lang="en-IN" sz="2400" dirty="0" err="1" smtClean="0">
                <a:latin typeface="Times New Roman" pitchFamily="18" charset="0"/>
                <a:cs typeface="Times New Roman" pitchFamily="18" charset="0"/>
              </a:rPr>
              <a:t>beded</a:t>
            </a:r>
            <a:r>
              <a:rPr lang="en-IN" sz="2400" dirty="0" smtClean="0">
                <a:latin typeface="Times New Roman" pitchFamily="18" charset="0"/>
                <a:cs typeface="Times New Roman" pitchFamily="18" charset="0"/>
              </a:rPr>
              <a:t> multi-speciality tertiary care healthcare institutions in Western India. </a:t>
            </a:r>
          </a:p>
          <a:p>
            <a:pPr algn="just"/>
            <a:r>
              <a:rPr lang="en-US" sz="2400" dirty="0" err="1" smtClean="0">
                <a:latin typeface="Times New Roman" pitchFamily="18" charset="0"/>
                <a:cs typeface="Times New Roman" pitchFamily="18" charset="0"/>
              </a:rPr>
              <a:t>Shalby</a:t>
            </a:r>
            <a:r>
              <a:rPr lang="en-US" sz="2400" dirty="0" smtClean="0">
                <a:latin typeface="Times New Roman" pitchFamily="18" charset="0"/>
                <a:cs typeface="Times New Roman" pitchFamily="18" charset="0"/>
              </a:rPr>
              <a:t> Hospital </a:t>
            </a:r>
            <a:r>
              <a:rPr lang="en-US" sz="2400" dirty="0" err="1" smtClean="0">
                <a:latin typeface="Times New Roman" pitchFamily="18" charset="0"/>
                <a:cs typeface="Times New Roman" pitchFamily="18" charset="0"/>
              </a:rPr>
              <a:t>accreditated</a:t>
            </a:r>
            <a:r>
              <a:rPr lang="en-US" sz="2400" dirty="0" smtClean="0">
                <a:latin typeface="Times New Roman" pitchFamily="18" charset="0"/>
                <a:cs typeface="Times New Roman" pitchFamily="18" charset="0"/>
              </a:rPr>
              <a:t> by NABH, NABL and ISO 9001:2008 and  also awarded by Rajiv Gandhi National Quality Award, the FICCI award</a:t>
            </a:r>
          </a:p>
          <a:p>
            <a:endParaRPr lang="en-US" sz="2400" dirty="0"/>
          </a:p>
        </p:txBody>
      </p:sp>
      <p:pic>
        <p:nvPicPr>
          <p:cNvPr id="16387" name="Picture 3" descr="C:\Users\IIHMR\Desktop\shalby-hosp-logo.jpg"/>
          <p:cNvPicPr>
            <a:picLocks noChangeAspect="1" noChangeArrowheads="1"/>
          </p:cNvPicPr>
          <p:nvPr/>
        </p:nvPicPr>
        <p:blipFill>
          <a:blip r:embed="rId2" cstate="print"/>
          <a:srcRect/>
          <a:stretch>
            <a:fillRect/>
          </a:stretch>
        </p:blipFill>
        <p:spPr bwMode="auto">
          <a:xfrm>
            <a:off x="1905000" y="4495800"/>
            <a:ext cx="5334000" cy="23241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RECOMMENDATION</a:t>
            </a:r>
            <a:endParaRPr lang="en-US" dirty="0"/>
          </a:p>
        </p:txBody>
      </p:sp>
      <p:sp>
        <p:nvSpPr>
          <p:cNvPr id="3" name="Content Placeholder 2"/>
          <p:cNvSpPr>
            <a:spLocks noGrp="1"/>
          </p:cNvSpPr>
          <p:nvPr>
            <p:ph idx="1"/>
          </p:nvPr>
        </p:nvSpPr>
        <p:spPr>
          <a:xfrm>
            <a:off x="609600" y="1600200"/>
            <a:ext cx="8077200" cy="5029200"/>
          </a:xfrm>
        </p:spPr>
        <p:txBody>
          <a:bodyPr>
            <a:normAutofit fontScale="70000" lnSpcReduction="20000"/>
          </a:bodyPr>
          <a:lstStyle/>
          <a:p>
            <a:pPr lvl="0"/>
            <a:r>
              <a:rPr lang="en-IN" dirty="0" smtClean="0">
                <a:latin typeface="Times New Roman" pitchFamily="18" charset="0"/>
                <a:cs typeface="Times New Roman" pitchFamily="18" charset="0"/>
              </a:rPr>
              <a:t>Token system or </a:t>
            </a:r>
            <a:r>
              <a:rPr lang="en-IN" b="1" dirty="0" smtClean="0">
                <a:latin typeface="Times New Roman" pitchFamily="18" charset="0"/>
                <a:cs typeface="Times New Roman" pitchFamily="18" charset="0"/>
              </a:rPr>
              <a:t>FIFO</a:t>
            </a:r>
            <a:r>
              <a:rPr lang="en-IN" dirty="0" smtClean="0">
                <a:latin typeface="Times New Roman" pitchFamily="18" charset="0"/>
                <a:cs typeface="Times New Roman" pitchFamily="18" charset="0"/>
              </a:rPr>
              <a:t> (First In First Out) method should be adopted </a:t>
            </a:r>
            <a:endParaRPr lang="en-US"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As compared to the flow of patients number of staff is less so recruitment of more Radiologist and Technicians should be done.</a:t>
            </a:r>
            <a:endParaRPr lang="en-US"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If Patient file and Film is send to the consultant should be return in 1hr to the Radiology for Report writing.</a:t>
            </a:r>
            <a:endParaRPr lang="en-US"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Pneumatic shaft can be used to send reports to respective Wards.</a:t>
            </a:r>
            <a:endParaRPr lang="en-US"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There should be a fixed timing in which radiologist do only report writing no procedure is to be done except emergency.</a:t>
            </a:r>
            <a:endParaRPr lang="en-US"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If in any case radiologist needs to compare with other test of patient then priority to such patient should be given.</a:t>
            </a:r>
            <a:endParaRPr lang="en-US"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Training of staff in the radiology specially stressing on instruction to patient and appointment scheduling by Executive.</a:t>
            </a:r>
            <a:endParaRPr lang="en-US" dirty="0" smtClean="0">
              <a:latin typeface="Times New Roman" pitchFamily="18" charset="0"/>
              <a:cs typeface="Times New Roman" pitchFamily="18" charset="0"/>
            </a:endParaRP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pPr algn="ctr"/>
            <a:r>
              <a:rPr lang="en-US" dirty="0" smtClean="0"/>
              <a:t>     CONCLUSION</a:t>
            </a:r>
            <a:endParaRPr lang="en-US" dirty="0"/>
          </a:p>
        </p:txBody>
      </p:sp>
      <p:sp>
        <p:nvSpPr>
          <p:cNvPr id="3" name="Content Placeholder 2"/>
          <p:cNvSpPr>
            <a:spLocks noGrp="1"/>
          </p:cNvSpPr>
          <p:nvPr>
            <p:ph idx="1"/>
          </p:nvPr>
        </p:nvSpPr>
        <p:spPr/>
        <p:txBody>
          <a:bodyPr>
            <a:normAutofit fontScale="70000" lnSpcReduction="20000"/>
          </a:bodyPr>
          <a:lstStyle/>
          <a:p>
            <a:pPr algn="just">
              <a:buNone/>
            </a:pPr>
            <a:r>
              <a:rPr lang="en-US" sz="2900" dirty="0" smtClean="0">
                <a:latin typeface="Times New Roman" pitchFamily="18" charset="0"/>
                <a:cs typeface="Times New Roman" pitchFamily="18" charset="0"/>
              </a:rPr>
              <a:t>The ultimate work product of a radiology department is a finalized radiology report. In </a:t>
            </a:r>
            <a:r>
              <a:rPr lang="en-US" sz="2900" dirty="0" err="1" smtClean="0">
                <a:latin typeface="Times New Roman" pitchFamily="18" charset="0"/>
                <a:cs typeface="Times New Roman" pitchFamily="18" charset="0"/>
              </a:rPr>
              <a:t>shalby</a:t>
            </a:r>
            <a:r>
              <a:rPr lang="en-US" sz="2900" dirty="0" smtClean="0">
                <a:latin typeface="Times New Roman" pitchFamily="18" charset="0"/>
                <a:cs typeface="Times New Roman" pitchFamily="18" charset="0"/>
              </a:rPr>
              <a:t> Hospital as compared to test done daily number of radiology staff is less which causes more TAT and long waiting period. Radiology Department of </a:t>
            </a:r>
            <a:r>
              <a:rPr lang="en-US" sz="2900" dirty="0" err="1" smtClean="0">
                <a:latin typeface="Times New Roman" pitchFamily="18" charset="0"/>
                <a:cs typeface="Times New Roman" pitchFamily="18" charset="0"/>
              </a:rPr>
              <a:t>Shalby</a:t>
            </a:r>
            <a:r>
              <a:rPr lang="en-US" sz="2900" dirty="0" smtClean="0">
                <a:latin typeface="Times New Roman" pitchFamily="18" charset="0"/>
                <a:cs typeface="Times New Roman" pitchFamily="18" charset="0"/>
              </a:rPr>
              <a:t> Hospital needs to be improved required more radiology staff and encourage the technical staff to follow the standard operating procedure and perform the test with minimum time wastage in benchmark time for particular test so that procedure can be done in defined Time as its effect on the revenue and opportunity loss. Because due to more waiting it creates costumer dissatisfaction which may lead to decrease in patient flow</a:t>
            </a:r>
          </a:p>
          <a:p>
            <a:pPr>
              <a:buNone/>
            </a:pPr>
            <a:endParaRPr lang="en-US" sz="2600" dirty="0" smtClean="0">
              <a:latin typeface="Times New Roman" pitchFamily="18" charset="0"/>
              <a:cs typeface="Times New Roman" pitchFamily="18" charset="0"/>
            </a:endParaRPr>
          </a:p>
          <a:p>
            <a:pPr>
              <a:buNone/>
            </a:pPr>
            <a:r>
              <a:rPr lang="en-IN" sz="2600" b="1" u="sng" dirty="0" smtClean="0">
                <a:latin typeface="Times New Roman" pitchFamily="18" charset="0"/>
                <a:cs typeface="Times New Roman" pitchFamily="18" charset="0"/>
              </a:rPr>
              <a:t>LIMITATION OF THE STUDY</a:t>
            </a:r>
          </a:p>
          <a:p>
            <a:r>
              <a:rPr lang="en-US" sz="2600" dirty="0" smtClean="0">
                <a:latin typeface="Times New Roman" pitchFamily="18" charset="0"/>
                <a:cs typeface="Times New Roman" pitchFamily="18" charset="0"/>
              </a:rPr>
              <a:t>Study period is small, more sample size can be taken.</a:t>
            </a:r>
          </a:p>
          <a:p>
            <a:r>
              <a:rPr lang="en-US" sz="2600" dirty="0" smtClean="0">
                <a:latin typeface="Times New Roman" pitchFamily="18" charset="0"/>
                <a:cs typeface="Times New Roman" pitchFamily="18" charset="0"/>
              </a:rPr>
              <a:t>Can track the patient of only between duty hours that is 9.30 am to 6.00 pm.</a:t>
            </a:r>
          </a:p>
          <a:p>
            <a:r>
              <a:rPr lang="en-US" sz="2600" dirty="0" smtClean="0">
                <a:latin typeface="Times New Roman" pitchFamily="18" charset="0"/>
                <a:cs typeface="Times New Roman" pitchFamily="18" charset="0"/>
              </a:rPr>
              <a:t>Due to Language barrier faced difficulties in communication.</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a:t>
            </a:r>
            <a:br>
              <a:rPr lang="en-US" dirty="0" smtClean="0"/>
            </a:br>
            <a:endParaRPr lang="en-US" dirty="0"/>
          </a:p>
        </p:txBody>
      </p:sp>
      <p:sp>
        <p:nvSpPr>
          <p:cNvPr id="3" name="Content Placeholder 2"/>
          <p:cNvSpPr>
            <a:spLocks noGrp="1"/>
          </p:cNvSpPr>
          <p:nvPr>
            <p:ph idx="1"/>
          </p:nvPr>
        </p:nvSpPr>
        <p:spPr>
          <a:xfrm>
            <a:off x="1295400" y="1066800"/>
            <a:ext cx="7543800" cy="5562600"/>
          </a:xfrm>
        </p:spPr>
        <p:txBody>
          <a:bodyPr>
            <a:normAutofit fontScale="25000" lnSpcReduction="20000"/>
          </a:bodyPr>
          <a:lstStyle/>
          <a:p>
            <a:pPr lvl="0"/>
            <a:r>
              <a:rPr lang="en-IN" sz="6400" dirty="0" err="1" smtClean="0">
                <a:latin typeface="Times New Roman" pitchFamily="18" charset="0"/>
                <a:cs typeface="Times New Roman" pitchFamily="18" charset="0"/>
              </a:rPr>
              <a:t>Shalby</a:t>
            </a:r>
            <a:r>
              <a:rPr lang="en-IN" sz="6400" dirty="0" smtClean="0">
                <a:latin typeface="Times New Roman" pitchFamily="18" charset="0"/>
                <a:cs typeface="Times New Roman" pitchFamily="18" charset="0"/>
              </a:rPr>
              <a:t> Hospital Radiology Module </a:t>
            </a:r>
            <a:endParaRPr lang="en-US" sz="6400" dirty="0" smtClean="0">
              <a:latin typeface="Times New Roman" pitchFamily="18" charset="0"/>
              <a:cs typeface="Times New Roman" pitchFamily="18" charset="0"/>
            </a:endParaRPr>
          </a:p>
          <a:p>
            <a:pPr lvl="0"/>
            <a:r>
              <a:rPr lang="en-IN" sz="6400" dirty="0" err="1" smtClean="0">
                <a:latin typeface="Times New Roman" pitchFamily="18" charset="0"/>
                <a:cs typeface="Times New Roman" pitchFamily="18" charset="0"/>
              </a:rPr>
              <a:t>Dr.Bernhard</a:t>
            </a:r>
            <a:r>
              <a:rPr lang="en-IN" sz="6400" dirty="0" smtClean="0">
                <a:latin typeface="Times New Roman" pitchFamily="18" charset="0"/>
                <a:cs typeface="Times New Roman" pitchFamily="18" charset="0"/>
              </a:rPr>
              <a:t> </a:t>
            </a:r>
            <a:r>
              <a:rPr lang="en-IN" sz="6400" dirty="0" err="1" smtClean="0">
                <a:latin typeface="Times New Roman" pitchFamily="18" charset="0"/>
                <a:cs typeface="Times New Roman" pitchFamily="18" charset="0"/>
              </a:rPr>
              <a:t>Breil</a:t>
            </a:r>
            <a:r>
              <a:rPr lang="en-IN" sz="6400" dirty="0" smtClean="0">
                <a:latin typeface="Times New Roman" pitchFamily="18" charset="0"/>
                <a:cs typeface="Times New Roman" pitchFamily="18" charset="0"/>
              </a:rPr>
              <a:t>, Mapping Turnaround Times (TAT) to a Generic Timeline: A Systematic Review of TAT Definitions in Clinical Domains, 1472-6947/11/34, 2011.</a:t>
            </a:r>
            <a:endParaRPr lang="en-US" sz="6400" dirty="0" smtClean="0">
              <a:latin typeface="Times New Roman" pitchFamily="18" charset="0"/>
              <a:cs typeface="Times New Roman" pitchFamily="18" charset="0"/>
            </a:endParaRPr>
          </a:p>
          <a:p>
            <a:pPr lvl="0" fontAlgn="base"/>
            <a:r>
              <a:rPr lang="en-IN" sz="6400" dirty="0" smtClean="0">
                <a:latin typeface="Times New Roman" pitchFamily="18" charset="0"/>
                <a:cs typeface="Times New Roman" pitchFamily="18" charset="0"/>
              </a:rPr>
              <a:t>Dr. </a:t>
            </a:r>
            <a:r>
              <a:rPr lang="en-IN" sz="6400" dirty="0" err="1" smtClean="0">
                <a:latin typeface="Times New Roman" pitchFamily="18" charset="0"/>
                <a:cs typeface="Times New Roman" pitchFamily="18" charset="0"/>
              </a:rPr>
              <a:t>Harsha</a:t>
            </a:r>
            <a:r>
              <a:rPr lang="en-IN" sz="6400" dirty="0" smtClean="0">
                <a:latin typeface="Times New Roman" pitchFamily="18" charset="0"/>
                <a:cs typeface="Times New Roman" pitchFamily="18" charset="0"/>
              </a:rPr>
              <a:t> </a:t>
            </a:r>
            <a:r>
              <a:rPr lang="en-IN" sz="6400" dirty="0" err="1" smtClean="0">
                <a:latin typeface="Times New Roman" pitchFamily="18" charset="0"/>
                <a:cs typeface="Times New Roman" pitchFamily="18" charset="0"/>
              </a:rPr>
              <a:t>Rajaram</a:t>
            </a:r>
            <a:r>
              <a:rPr lang="en-IN" sz="6400" dirty="0" smtClean="0">
                <a:latin typeface="Times New Roman" pitchFamily="18" charset="0"/>
                <a:cs typeface="Times New Roman" pitchFamily="18" charset="0"/>
              </a:rPr>
              <a:t>,</a:t>
            </a:r>
            <a:r>
              <a:rPr lang="en-IN" sz="6400" i="1" dirty="0" smtClean="0">
                <a:latin typeface="Times New Roman" pitchFamily="18" charset="0"/>
                <a:cs typeface="Times New Roman" pitchFamily="18" charset="0"/>
              </a:rPr>
              <a:t> </a:t>
            </a:r>
            <a:r>
              <a:rPr lang="en-IN" sz="6400" dirty="0" smtClean="0">
                <a:latin typeface="Times New Roman" pitchFamily="18" charset="0"/>
                <a:cs typeface="Times New Roman" pitchFamily="18" charset="0"/>
              </a:rPr>
              <a:t>Improving Turnaround Time (TAT) for OPD Imaging Services Columbia Asia Hospital, </a:t>
            </a:r>
            <a:r>
              <a:rPr lang="en-IN" sz="6400" dirty="0" err="1" smtClean="0">
                <a:latin typeface="Times New Roman" pitchFamily="18" charset="0"/>
                <a:cs typeface="Times New Roman" pitchFamily="18" charset="0"/>
              </a:rPr>
              <a:t>Banglore</a:t>
            </a:r>
            <a:r>
              <a:rPr lang="en-IN" sz="6400" b="1" dirty="0" smtClean="0">
                <a:latin typeface="Times New Roman" pitchFamily="18" charset="0"/>
                <a:cs typeface="Times New Roman" pitchFamily="18" charset="0"/>
              </a:rPr>
              <a:t>, </a:t>
            </a:r>
            <a:r>
              <a:rPr lang="en-IN" sz="6400" dirty="0" smtClean="0">
                <a:latin typeface="Times New Roman" pitchFamily="18" charset="0"/>
                <a:cs typeface="Times New Roman" pitchFamily="18" charset="0"/>
              </a:rPr>
              <a:t>February 2010.</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rPr>
              <a:t>Paula L. </a:t>
            </a:r>
            <a:r>
              <a:rPr lang="en-IN" sz="6400" dirty="0" err="1" smtClean="0">
                <a:latin typeface="Times New Roman" pitchFamily="18" charset="0"/>
                <a:cs typeface="Times New Roman" pitchFamily="18" charset="0"/>
              </a:rPr>
              <a:t>Stillman</a:t>
            </a:r>
            <a:r>
              <a:rPr lang="en-IN" sz="6400" i="1" dirty="0" smtClean="0">
                <a:latin typeface="Times New Roman" pitchFamily="18" charset="0"/>
                <a:cs typeface="Times New Roman" pitchFamily="18" charset="0"/>
              </a:rPr>
              <a:t>, </a:t>
            </a:r>
            <a:r>
              <a:rPr lang="en-IN" sz="6400" dirty="0" smtClean="0">
                <a:latin typeface="Times New Roman" pitchFamily="18" charset="0"/>
                <a:cs typeface="Times New Roman" pitchFamily="18" charset="0"/>
              </a:rPr>
              <a:t>Quality Improvement Project to Decrease Inpatient Radiology Turnaround Time: Experience at Christiana Care Health System,</a:t>
            </a:r>
            <a:r>
              <a:rPr lang="en-IN" sz="6400" b="1" dirty="0" smtClean="0">
                <a:latin typeface="Times New Roman" pitchFamily="18" charset="0"/>
                <a:cs typeface="Times New Roman" pitchFamily="18" charset="0"/>
              </a:rPr>
              <a:t> </a:t>
            </a:r>
            <a:r>
              <a:rPr lang="en-IN" sz="6400" dirty="0" smtClean="0">
                <a:latin typeface="Times New Roman" pitchFamily="18" charset="0"/>
                <a:cs typeface="Times New Roman" pitchFamily="18" charset="0"/>
              </a:rPr>
              <a:t>Vol. 1, 2004.</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rPr>
              <a:t>Alexander J </a:t>
            </a:r>
            <a:r>
              <a:rPr lang="en-IN" sz="6400" dirty="0" err="1" smtClean="0">
                <a:latin typeface="Times New Roman" pitchFamily="18" charset="0"/>
                <a:cs typeface="Times New Roman" pitchFamily="18" charset="0"/>
              </a:rPr>
              <a:t>Towbin</a:t>
            </a:r>
            <a:r>
              <a:rPr lang="en-IN" sz="6400" i="1" dirty="0" smtClean="0">
                <a:latin typeface="Times New Roman" pitchFamily="18" charset="0"/>
                <a:cs typeface="Times New Roman" pitchFamily="18" charset="0"/>
              </a:rPr>
              <a:t>,</a:t>
            </a:r>
            <a:r>
              <a:rPr lang="en-IN" sz="6400" dirty="0" smtClean="0">
                <a:latin typeface="Times New Roman" pitchFamily="18" charset="0"/>
                <a:cs typeface="Times New Roman" pitchFamily="18" charset="0"/>
              </a:rPr>
              <a:t> Radiology Dashboard as a Tool to Improve Turnaround Time of Dictated Reports, Vol21 (1), 2006.</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rPr>
              <a:t>SBTI</a:t>
            </a:r>
            <a:r>
              <a:rPr lang="en-IN" sz="6400" b="1" dirty="0" smtClean="0">
                <a:latin typeface="Times New Roman" pitchFamily="18" charset="0"/>
                <a:cs typeface="Times New Roman" pitchFamily="18" charset="0"/>
              </a:rPr>
              <a:t>, </a:t>
            </a:r>
            <a:r>
              <a:rPr lang="en-IN" sz="6400" dirty="0" smtClean="0">
                <a:latin typeface="Times New Roman" pitchFamily="18" charset="0"/>
                <a:cs typeface="Times New Roman" pitchFamily="18" charset="0"/>
              </a:rPr>
              <a:t>Radiology Improved Processes, Reduced Procedure Time and Increased Volume and Revenue</a:t>
            </a:r>
            <a:r>
              <a:rPr lang="en-IN" sz="6400" b="1" dirty="0" smtClean="0">
                <a:latin typeface="Times New Roman" pitchFamily="18" charset="0"/>
                <a:cs typeface="Times New Roman" pitchFamily="18" charset="0"/>
              </a:rPr>
              <a:t>,</a:t>
            </a:r>
            <a:r>
              <a:rPr lang="en-IN" sz="6400" i="1" dirty="0" smtClean="0">
                <a:latin typeface="Times New Roman" pitchFamily="18" charset="0"/>
                <a:cs typeface="Times New Roman" pitchFamily="18" charset="0"/>
              </a:rPr>
              <a:t> </a:t>
            </a:r>
            <a:r>
              <a:rPr lang="en-IN" sz="6400" dirty="0" smtClean="0">
                <a:latin typeface="Times New Roman" pitchFamily="18" charset="0"/>
                <a:cs typeface="Times New Roman" pitchFamily="18" charset="0"/>
              </a:rPr>
              <a:t>2005.</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hlinkClick r:id="rId2"/>
              </a:rPr>
              <a:t>http://sbtionline.com/files/CRH-Radiology-Services.pdf</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hlinkClick r:id="rId3"/>
              </a:rPr>
              <a:t>http://www.rsna.org</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hlinkClick r:id="rId4"/>
              </a:rPr>
              <a:t>http://docs.lib.purdue.edu</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hlinkClick r:id="rId5"/>
              </a:rPr>
              <a:t>http://www.healthcare.philips.com</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hlinkClick r:id="rId6"/>
              </a:rPr>
              <a:t>http://jdc.jefferson.edu</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hlinkClick r:id="rId7"/>
              </a:rPr>
              <a:t>http://rsna.org</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rPr>
              <a:t>www.ajronline.org</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rPr>
              <a:t>www.biomedcentral.com</a:t>
            </a:r>
            <a:endParaRPr lang="en-US" sz="6400" dirty="0" smtClean="0">
              <a:latin typeface="Times New Roman" pitchFamily="18" charset="0"/>
              <a:cs typeface="Times New Roman" pitchFamily="18" charset="0"/>
            </a:endParaRPr>
          </a:p>
          <a:p>
            <a:pPr lvl="0"/>
            <a:r>
              <a:rPr lang="en-IN" sz="6400" dirty="0" smtClean="0">
                <a:latin typeface="Times New Roman" pitchFamily="18" charset="0"/>
                <a:cs typeface="Times New Roman" pitchFamily="18" charset="0"/>
              </a:rPr>
              <a:t>www.shalby.org</a:t>
            </a:r>
            <a:endParaRPr lang="en-US" sz="6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19200"/>
            <a:ext cx="7498080" cy="4343400"/>
          </a:xfrm>
        </p:spPr>
        <p:txBody>
          <a:bodyPr/>
          <a:lstStyle/>
          <a:p>
            <a:endParaRPr lang="en-US" dirty="0"/>
          </a:p>
        </p:txBody>
      </p:sp>
      <p:pic>
        <p:nvPicPr>
          <p:cNvPr id="3" name="Picture 2" descr="C:\Users\IIHMR\Desktop\download.jpg"/>
          <p:cNvPicPr>
            <a:picLocks noGrp="1" noChangeAspect="1" noChangeArrowheads="1"/>
          </p:cNvPicPr>
          <p:nvPr>
            <p:ph idx="1"/>
          </p:nvPr>
        </p:nvPicPr>
        <p:blipFill>
          <a:blip r:embed="rId2" cstate="print"/>
          <a:srcRect/>
          <a:stretch>
            <a:fillRect/>
          </a:stretch>
        </p:blipFill>
        <p:spPr bwMode="auto">
          <a:xfrm>
            <a:off x="1"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pPr algn="ctr"/>
            <a:r>
              <a:rPr lang="en-US" sz="3800" dirty="0" smtClean="0">
                <a:latin typeface="Times New Roman" pitchFamily="18" charset="0"/>
                <a:cs typeface="Times New Roman" pitchFamily="18" charset="0"/>
              </a:rPr>
              <a:t>KEY LEARNINGS</a:t>
            </a:r>
            <a:endParaRPr lang="en-US" sz="3800" dirty="0">
              <a:latin typeface="Times New Roman" pitchFamily="18" charset="0"/>
              <a:cs typeface="Times New Roman" pitchFamily="18" charset="0"/>
            </a:endParaRPr>
          </a:p>
        </p:txBody>
      </p:sp>
      <p:sp>
        <p:nvSpPr>
          <p:cNvPr id="3" name="Content Placeholder 2"/>
          <p:cNvSpPr>
            <a:spLocks noGrp="1"/>
          </p:cNvSpPr>
          <p:nvPr>
            <p:ph idx="1"/>
          </p:nvPr>
        </p:nvSpPr>
        <p:spPr>
          <a:xfrm>
            <a:off x="685800" y="1447800"/>
            <a:ext cx="8001000" cy="4525963"/>
          </a:xfrm>
        </p:spPr>
        <p:txBody>
          <a:bodyPr>
            <a:normAutofit/>
          </a:bodyPr>
          <a:lstStyle/>
          <a:p>
            <a:pPr algn="just"/>
            <a:r>
              <a:rPr lang="en-US" sz="2400" dirty="0" smtClean="0">
                <a:latin typeface="Times New Roman" pitchFamily="18" charset="0"/>
                <a:cs typeface="Times New Roman" pitchFamily="18" charset="0"/>
              </a:rPr>
              <a:t>To get involved in day to day operations. </a:t>
            </a:r>
          </a:p>
          <a:p>
            <a:pPr algn="just"/>
            <a:r>
              <a:rPr lang="en-US" sz="2400" dirty="0" smtClean="0">
                <a:latin typeface="Times New Roman" pitchFamily="18" charset="0"/>
                <a:cs typeface="Times New Roman" pitchFamily="18" charset="0"/>
              </a:rPr>
              <a:t>Understand the interdepartmental coordination.  </a:t>
            </a:r>
          </a:p>
          <a:p>
            <a:pPr algn="just"/>
            <a:r>
              <a:rPr lang="en-US" sz="2400" dirty="0" smtClean="0">
                <a:latin typeface="Times New Roman" pitchFamily="18" charset="0"/>
                <a:cs typeface="Times New Roman" pitchFamily="18" charset="0"/>
              </a:rPr>
              <a:t> Assessment of all clinical operations process flow of  the organization.</a:t>
            </a:r>
          </a:p>
          <a:p>
            <a:pPr algn="just"/>
            <a:r>
              <a:rPr lang="en-US" sz="2400" dirty="0" smtClean="0">
                <a:latin typeface="Times New Roman" pitchFamily="18" charset="0"/>
                <a:cs typeface="Times New Roman" pitchFamily="18" charset="0"/>
              </a:rPr>
              <a:t>Provide managerial support  in effective implementation where improvement is required and where management knowledge and skills can be imparted.</a:t>
            </a:r>
          </a:p>
          <a:p>
            <a:pPr algn="just"/>
            <a:r>
              <a:rPr lang="en-US" sz="2400" dirty="0" smtClean="0">
                <a:latin typeface="Times New Roman" pitchFamily="18" charset="0"/>
                <a:cs typeface="Times New Roman" pitchFamily="18" charset="0"/>
              </a:rPr>
              <a:t> Attended all review meetings held by quality &amp; clinical Management departments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67600" cy="990600"/>
          </a:xfrm>
        </p:spPr>
        <p:txBody>
          <a:bodyPr>
            <a:normAutofit/>
          </a:bodyPr>
          <a:lstStyle/>
          <a:p>
            <a:pPr algn="ctr"/>
            <a:r>
              <a:rPr lang="en-US" sz="3800" dirty="0" smtClean="0">
                <a:latin typeface="Times New Roman" pitchFamily="18" charset="0"/>
                <a:cs typeface="Times New Roman" pitchFamily="18" charset="0"/>
              </a:rPr>
              <a:t>INTRODUCTION</a:t>
            </a:r>
            <a:endParaRPr lang="en-US" sz="3800" dirty="0">
              <a:latin typeface="Times New Roman" pitchFamily="18" charset="0"/>
              <a:cs typeface="Times New Roman" pitchFamily="18" charset="0"/>
            </a:endParaRPr>
          </a:p>
        </p:txBody>
      </p:sp>
      <p:sp>
        <p:nvSpPr>
          <p:cNvPr id="3" name="Content Placeholder 2"/>
          <p:cNvSpPr>
            <a:spLocks noGrp="1"/>
          </p:cNvSpPr>
          <p:nvPr>
            <p:ph idx="1"/>
          </p:nvPr>
        </p:nvSpPr>
        <p:spPr>
          <a:xfrm>
            <a:off x="1143000" y="1143000"/>
            <a:ext cx="7543800" cy="5105400"/>
          </a:xfrm>
        </p:spPr>
        <p:txBody>
          <a:bodyPr>
            <a:noAutofit/>
          </a:bodyPr>
          <a:lstStyle/>
          <a:p>
            <a:pPr algn="just"/>
            <a:r>
              <a:rPr lang="en-US" sz="2000" dirty="0" smtClean="0">
                <a:latin typeface="Times New Roman" pitchFamily="18" charset="0"/>
                <a:cs typeface="Times New Roman" pitchFamily="18" charset="0"/>
              </a:rPr>
              <a:t>Radiology is part of the service industry and as a service provider one needs to understand quality and delivery of service. </a:t>
            </a:r>
          </a:p>
          <a:p>
            <a:pPr algn="just"/>
            <a:r>
              <a:rPr lang="en-US" sz="2000" dirty="0" smtClean="0">
                <a:latin typeface="Times New Roman" pitchFamily="18" charset="0"/>
                <a:cs typeface="Times New Roman" pitchFamily="18" charset="0"/>
              </a:rPr>
              <a:t>There are five main factors that determine customer satisfaction with radiology services:</a:t>
            </a:r>
          </a:p>
          <a:p>
            <a:pPr algn="just">
              <a:buFont typeface="Wingdings" pitchFamily="2" charset="2"/>
              <a:buChar char="ü"/>
            </a:pPr>
            <a:r>
              <a:rPr lang="en-US" sz="2000" dirty="0" smtClean="0">
                <a:latin typeface="Times New Roman" pitchFamily="18" charset="0"/>
                <a:cs typeface="Times New Roman" pitchFamily="18" charset="0"/>
              </a:rPr>
              <a:t>Reliability</a:t>
            </a:r>
          </a:p>
          <a:p>
            <a:pPr algn="just">
              <a:buFont typeface="Wingdings" pitchFamily="2" charset="2"/>
              <a:buChar char="ü"/>
            </a:pPr>
            <a:r>
              <a:rPr lang="en-US" sz="2000" dirty="0" smtClean="0">
                <a:latin typeface="Times New Roman" pitchFamily="18" charset="0"/>
                <a:cs typeface="Times New Roman" pitchFamily="18" charset="0"/>
              </a:rPr>
              <a:t>Responsiveness</a:t>
            </a:r>
          </a:p>
          <a:p>
            <a:pPr algn="just">
              <a:buFont typeface="Wingdings" pitchFamily="2" charset="2"/>
              <a:buChar char="ü"/>
            </a:pPr>
            <a:r>
              <a:rPr lang="en-US" sz="2000" dirty="0" smtClean="0">
                <a:latin typeface="Times New Roman" pitchFamily="18" charset="0"/>
                <a:cs typeface="Times New Roman" pitchFamily="18" charset="0"/>
              </a:rPr>
              <a:t>Assurance</a:t>
            </a:r>
          </a:p>
          <a:p>
            <a:pPr algn="just">
              <a:buFont typeface="Wingdings" pitchFamily="2" charset="2"/>
              <a:buChar char="ü"/>
            </a:pPr>
            <a:r>
              <a:rPr lang="en-US" sz="2000" dirty="0" smtClean="0">
                <a:latin typeface="Times New Roman" pitchFamily="18" charset="0"/>
                <a:cs typeface="Times New Roman" pitchFamily="18" charset="0"/>
              </a:rPr>
              <a:t>Empathy</a:t>
            </a:r>
          </a:p>
          <a:p>
            <a:pPr algn="just">
              <a:buFont typeface="Wingdings" pitchFamily="2" charset="2"/>
              <a:buChar char="ü"/>
            </a:pPr>
            <a:r>
              <a:rPr lang="en-US" sz="2000" dirty="0" smtClean="0">
                <a:latin typeface="Times New Roman" pitchFamily="18" charset="0"/>
                <a:cs typeface="Times New Roman" pitchFamily="18" charset="0"/>
              </a:rPr>
              <a:t>Tangibles</a:t>
            </a:r>
          </a:p>
          <a:p>
            <a:pPr algn="just">
              <a:buNone/>
            </a:pPr>
            <a:r>
              <a:rPr lang="en-US" sz="2000" dirty="0" smtClean="0">
                <a:latin typeface="Times New Roman" pitchFamily="18" charset="0"/>
                <a:cs typeface="Times New Roman" pitchFamily="18" charset="0"/>
              </a:rPr>
              <a:t>                      The ultimate work product of a radiology department is a finalized radiology report. Radiology stakeholders are now demanding faster report turnaround times (RTAT) and anything that delays delivery of the finalized report will undermine the value of a radiology department.</a:t>
            </a:r>
          </a:p>
          <a:p>
            <a:pPr>
              <a:buFont typeface="Wingdings" pitchFamily="2" charset="2"/>
              <a:buChar char="ü"/>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7498080" cy="1143000"/>
          </a:xfrm>
        </p:spPr>
        <p:txBody>
          <a:bodyPr>
            <a:normAutofit fontScale="90000"/>
          </a:bodyPr>
          <a:lstStyle/>
          <a:p>
            <a:r>
              <a:rPr lang="en-US" sz="4000" b="1" dirty="0" smtClean="0">
                <a:latin typeface="Times New Roman" pitchFamily="18" charset="0"/>
                <a:cs typeface="Times New Roman" pitchFamily="18" charset="0"/>
              </a:rPr>
              <a:t>RATIONALE OF THE STUDY</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3800" dirty="0">
              <a:latin typeface="Times New Roman" pitchFamily="18" charset="0"/>
              <a:cs typeface="Times New Roman" pitchFamily="18" charset="0"/>
            </a:endParaRPr>
          </a:p>
        </p:txBody>
      </p:sp>
      <p:sp>
        <p:nvSpPr>
          <p:cNvPr id="3" name="Content Placeholder 2"/>
          <p:cNvSpPr>
            <a:spLocks noGrp="1"/>
          </p:cNvSpPr>
          <p:nvPr>
            <p:ph idx="1"/>
          </p:nvPr>
        </p:nvSpPr>
        <p:spPr>
          <a:xfrm>
            <a:off x="1066800" y="1447800"/>
            <a:ext cx="7498080" cy="4800600"/>
          </a:xfrm>
        </p:spPr>
        <p:txBody>
          <a:bodyPr>
            <a:normAutofit/>
          </a:bodyPr>
          <a:lstStyle/>
          <a:p>
            <a:pPr algn="just">
              <a:buNone/>
            </a:pPr>
            <a:r>
              <a:rPr lang="en-US" sz="2400" dirty="0" smtClean="0">
                <a:latin typeface="Times New Roman" pitchFamily="18" charset="0"/>
                <a:cs typeface="Times New Roman" pitchFamily="18" charset="0"/>
              </a:rPr>
              <a:t>Turnaround time of RADIOLOGY  DEPARTMENT is defined as the “time taken for a patient walking in for a scan and walking out with the report”. </a:t>
            </a:r>
          </a:p>
          <a:p>
            <a:pPr algn="just">
              <a:buNone/>
            </a:pPr>
            <a:r>
              <a:rPr lang="en-US" sz="2400" dirty="0" smtClean="0">
                <a:latin typeface="Times New Roman" pitchFamily="18" charset="0"/>
                <a:cs typeface="Times New Roman" pitchFamily="18" charset="0"/>
              </a:rPr>
              <a:t>The study is undertaken to estimate and reduce the TAT in SHALBY Hospital, </a:t>
            </a:r>
            <a:r>
              <a:rPr lang="en-US" sz="2400" dirty="0" err="1" smtClean="0">
                <a:latin typeface="Times New Roman" pitchFamily="18" charset="0"/>
                <a:cs typeface="Times New Roman" pitchFamily="18" charset="0"/>
              </a:rPr>
              <a:t>Ahmedabad</a:t>
            </a:r>
            <a:r>
              <a:rPr lang="en-US" sz="2400" dirty="0" smtClean="0">
                <a:latin typeface="Times New Roman" pitchFamily="18" charset="0"/>
                <a:cs typeface="Times New Roman" pitchFamily="18" charset="0"/>
              </a:rPr>
              <a:t> and also find out the impact of this on the patients.</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800" b="1" dirty="0" smtClean="0">
                <a:latin typeface="Times New Roman" pitchFamily="18" charset="0"/>
                <a:cs typeface="Times New Roman" pitchFamily="18" charset="0"/>
              </a:rPr>
              <a:t>OBJECTIVE OF STUDY</a:t>
            </a:r>
            <a:endParaRPr lang="en-US" sz="3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498080" cy="5029200"/>
          </a:xfrm>
        </p:spPr>
        <p:txBody>
          <a:bodyPr>
            <a:normAutofit fontScale="25000" lnSpcReduction="20000"/>
          </a:bodyPr>
          <a:lstStyle/>
          <a:p>
            <a:pPr algn="just">
              <a:buNone/>
            </a:pPr>
            <a:r>
              <a:rPr lang="en-US" sz="8800" dirty="0" smtClean="0">
                <a:latin typeface="Times New Roman" pitchFamily="18" charset="0"/>
                <a:cs typeface="Times New Roman" pitchFamily="18" charset="0"/>
              </a:rPr>
              <a:t>The study was conducted with the following objectives:</a:t>
            </a:r>
          </a:p>
          <a:p>
            <a:pPr algn="just">
              <a:buNone/>
            </a:pPr>
            <a:endParaRPr lang="en-US" sz="8800" dirty="0" smtClean="0">
              <a:latin typeface="Times New Roman" pitchFamily="18" charset="0"/>
              <a:cs typeface="Times New Roman" pitchFamily="18" charset="0"/>
            </a:endParaRPr>
          </a:p>
          <a:p>
            <a:pPr algn="just">
              <a:buNone/>
            </a:pPr>
            <a:r>
              <a:rPr lang="en-US" sz="8800" b="1" dirty="0" smtClean="0">
                <a:latin typeface="Times New Roman" pitchFamily="18" charset="0"/>
                <a:cs typeface="Times New Roman" pitchFamily="18" charset="0"/>
              </a:rPr>
              <a:t>General objective: </a:t>
            </a:r>
            <a:endParaRPr lang="en-US" sz="8800" dirty="0" smtClean="0">
              <a:latin typeface="Times New Roman" pitchFamily="18" charset="0"/>
              <a:cs typeface="Times New Roman" pitchFamily="18" charset="0"/>
            </a:endParaRPr>
          </a:p>
          <a:p>
            <a:pPr algn="just">
              <a:buNone/>
            </a:pPr>
            <a:r>
              <a:rPr lang="en-US" sz="8800" dirty="0" smtClean="0">
                <a:latin typeface="Times New Roman" pitchFamily="18" charset="0"/>
                <a:cs typeface="Times New Roman" pitchFamily="18" charset="0"/>
              </a:rPr>
              <a:t> </a:t>
            </a:r>
          </a:p>
          <a:p>
            <a:pPr algn="just"/>
            <a:r>
              <a:rPr lang="en-US" sz="8800" dirty="0" smtClean="0">
                <a:latin typeface="Times New Roman" pitchFamily="18" charset="0"/>
                <a:cs typeface="Times New Roman" pitchFamily="18" charset="0"/>
              </a:rPr>
              <a:t>To study turnaround time in Radiology department and the root causes to highlight areas of potential process improvements </a:t>
            </a:r>
          </a:p>
          <a:p>
            <a:pPr algn="just">
              <a:buNone/>
            </a:pPr>
            <a:r>
              <a:rPr lang="en-US" sz="8800" dirty="0" smtClean="0">
                <a:latin typeface="Times New Roman" pitchFamily="18" charset="0"/>
                <a:cs typeface="Times New Roman" pitchFamily="18" charset="0"/>
              </a:rPr>
              <a:t> </a:t>
            </a:r>
          </a:p>
          <a:p>
            <a:pPr algn="just">
              <a:buNone/>
            </a:pPr>
            <a:r>
              <a:rPr lang="en-US" sz="8800" b="1" dirty="0" smtClean="0">
                <a:latin typeface="Times New Roman" pitchFamily="18" charset="0"/>
                <a:cs typeface="Times New Roman" pitchFamily="18" charset="0"/>
              </a:rPr>
              <a:t>Specific objective: </a:t>
            </a:r>
            <a:endParaRPr lang="en-US" sz="8800" dirty="0" smtClean="0">
              <a:latin typeface="Times New Roman" pitchFamily="18" charset="0"/>
              <a:cs typeface="Times New Roman" pitchFamily="18" charset="0"/>
            </a:endParaRPr>
          </a:p>
          <a:p>
            <a:pPr algn="just">
              <a:buNone/>
            </a:pPr>
            <a:r>
              <a:rPr lang="en-US" sz="8800" dirty="0" smtClean="0">
                <a:latin typeface="Times New Roman" pitchFamily="18" charset="0"/>
                <a:cs typeface="Times New Roman" pitchFamily="18" charset="0"/>
              </a:rPr>
              <a:t> </a:t>
            </a:r>
          </a:p>
          <a:p>
            <a:pPr algn="just">
              <a:buNone/>
            </a:pPr>
            <a:r>
              <a:rPr lang="en-US" sz="8800" dirty="0" smtClean="0">
                <a:latin typeface="Times New Roman" pitchFamily="18" charset="0"/>
                <a:cs typeface="Times New Roman" pitchFamily="18" charset="0"/>
              </a:rPr>
              <a:t>• To study process flow of Radiology department. </a:t>
            </a:r>
          </a:p>
          <a:p>
            <a:pPr algn="just">
              <a:buNone/>
            </a:pPr>
            <a:r>
              <a:rPr lang="en-US" sz="8800" dirty="0" smtClean="0">
                <a:latin typeface="Times New Roman" pitchFamily="18" charset="0"/>
                <a:cs typeface="Times New Roman" pitchFamily="18" charset="0"/>
              </a:rPr>
              <a:t>• To find out standard time for individual procedure.</a:t>
            </a:r>
          </a:p>
          <a:p>
            <a:pPr algn="just">
              <a:buNone/>
            </a:pPr>
            <a:r>
              <a:rPr lang="en-US" sz="8800" dirty="0" smtClean="0">
                <a:latin typeface="Times New Roman" pitchFamily="18" charset="0"/>
                <a:cs typeface="Times New Roman" pitchFamily="18" charset="0"/>
              </a:rPr>
              <a:t>• To observe actual time for completion of procedure. </a:t>
            </a:r>
          </a:p>
          <a:p>
            <a:pPr algn="just">
              <a:buNone/>
            </a:pPr>
            <a:r>
              <a:rPr lang="en-US" sz="8800" dirty="0" smtClean="0">
                <a:latin typeface="Times New Roman" pitchFamily="18" charset="0"/>
                <a:cs typeface="Times New Roman" pitchFamily="18" charset="0"/>
              </a:rPr>
              <a:t>• To analyze gap between the standard and actual time for procedure.</a:t>
            </a:r>
          </a:p>
          <a:p>
            <a:pPr algn="just">
              <a:buNone/>
            </a:pPr>
            <a:r>
              <a:rPr lang="en-US" sz="8800" dirty="0" smtClean="0">
                <a:latin typeface="Times New Roman" pitchFamily="18" charset="0"/>
                <a:cs typeface="Times New Roman" pitchFamily="18" charset="0"/>
              </a:rPr>
              <a:t> </a:t>
            </a:r>
          </a:p>
          <a:p>
            <a:pPr algn="just">
              <a:buNone/>
            </a:pPr>
            <a:r>
              <a:rPr lang="en-US" sz="8800" dirty="0" smtClean="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REVIEW OF LITERATURE</a:t>
            </a:r>
            <a:endParaRPr lang="en-US" dirty="0"/>
          </a:p>
        </p:txBody>
      </p:sp>
      <p:sp>
        <p:nvSpPr>
          <p:cNvPr id="3" name="Content Placeholder 2"/>
          <p:cNvSpPr>
            <a:spLocks noGrp="1"/>
          </p:cNvSpPr>
          <p:nvPr>
            <p:ph idx="1"/>
          </p:nvPr>
        </p:nvSpPr>
        <p:spPr/>
        <p:txBody>
          <a:bodyPr>
            <a:normAutofit fontScale="25000" lnSpcReduction="20000"/>
          </a:bodyPr>
          <a:lstStyle/>
          <a:p>
            <a:pPr algn="just">
              <a:buFont typeface="Arial" pitchFamily="34" charset="0"/>
              <a:buChar char="•"/>
            </a:pPr>
            <a:r>
              <a:rPr lang="en-US" sz="8000" b="1" dirty="0" smtClean="0">
                <a:latin typeface="Times New Roman" pitchFamily="18" charset="0"/>
                <a:cs typeface="Times New Roman" pitchFamily="18" charset="0"/>
              </a:rPr>
              <a:t>“Radiology Improved Processes, Reduced Procedure Time and Increased Volume and Revenue” </a:t>
            </a:r>
            <a:r>
              <a:rPr lang="en-US" sz="8000" i="1" dirty="0" smtClean="0">
                <a:latin typeface="Times New Roman" pitchFamily="18" charset="0"/>
                <a:cs typeface="Times New Roman" pitchFamily="18" charset="0"/>
              </a:rPr>
              <a:t>by SBTI (2005)</a:t>
            </a:r>
          </a:p>
          <a:p>
            <a:pPr algn="just">
              <a:buNone/>
            </a:pPr>
            <a:r>
              <a:rPr lang="en-US" sz="8000" dirty="0" smtClean="0">
                <a:latin typeface="Times New Roman" pitchFamily="18" charset="0"/>
                <a:cs typeface="Times New Roman" pitchFamily="18" charset="0"/>
              </a:rPr>
              <a:t>    The study was conducted in Columbus Regional Hospital (CRH) is a 325-bed medical center in Columbus with a goal of improving patient flow in the Radiology Department. Using the disciplined, standardized approach of Lean Sigma, the Radiology Department at Columbus Regional Hospital was able to improve processes, reduce procedure time, and increase volume and revenue. </a:t>
            </a:r>
          </a:p>
          <a:p>
            <a:pPr algn="just">
              <a:buNone/>
            </a:pPr>
            <a:endParaRPr lang="en-US" sz="8000" dirty="0" smtClean="0">
              <a:latin typeface="Times New Roman" pitchFamily="18" charset="0"/>
              <a:cs typeface="Times New Roman" pitchFamily="18" charset="0"/>
            </a:endParaRPr>
          </a:p>
          <a:p>
            <a:pPr algn="just">
              <a:buFont typeface="Arial" pitchFamily="34" charset="0"/>
              <a:buChar char="•"/>
            </a:pPr>
            <a:r>
              <a:rPr lang="en-IN" sz="8000" b="1" dirty="0" smtClean="0">
                <a:latin typeface="Times New Roman" pitchFamily="18" charset="0"/>
                <a:cs typeface="Times New Roman" pitchFamily="18" charset="0"/>
              </a:rPr>
              <a:t>“Improving Turn around Time (TAT) for OPD Imaging Services Columbia Asia Hospital, </a:t>
            </a:r>
            <a:r>
              <a:rPr lang="en-IN" sz="8000" b="1" dirty="0" err="1" smtClean="0">
                <a:latin typeface="Times New Roman" pitchFamily="18" charset="0"/>
                <a:cs typeface="Times New Roman" pitchFamily="18" charset="0"/>
              </a:rPr>
              <a:t>Banglore</a:t>
            </a:r>
            <a:r>
              <a:rPr lang="en-IN" sz="8000" b="1" dirty="0" smtClean="0">
                <a:latin typeface="Times New Roman" pitchFamily="18" charset="0"/>
                <a:cs typeface="Times New Roman" pitchFamily="18" charset="0"/>
              </a:rPr>
              <a:t>” by </a:t>
            </a:r>
            <a:r>
              <a:rPr lang="en-IN" sz="8000" i="1" dirty="0" smtClean="0">
                <a:latin typeface="Times New Roman" pitchFamily="18" charset="0"/>
                <a:cs typeface="Times New Roman" pitchFamily="18" charset="0"/>
              </a:rPr>
              <a:t>Dr. </a:t>
            </a:r>
            <a:r>
              <a:rPr lang="en-IN" sz="8000" i="1" dirty="0" err="1" smtClean="0">
                <a:latin typeface="Times New Roman" pitchFamily="18" charset="0"/>
                <a:cs typeface="Times New Roman" pitchFamily="18" charset="0"/>
              </a:rPr>
              <a:t>Harsha</a:t>
            </a:r>
            <a:r>
              <a:rPr lang="en-IN" sz="8000" i="1" dirty="0" smtClean="0">
                <a:latin typeface="Times New Roman" pitchFamily="18" charset="0"/>
                <a:cs typeface="Times New Roman" pitchFamily="18" charset="0"/>
              </a:rPr>
              <a:t> </a:t>
            </a:r>
            <a:r>
              <a:rPr lang="en-IN" sz="8000" i="1" dirty="0" err="1" smtClean="0">
                <a:latin typeface="Times New Roman" pitchFamily="18" charset="0"/>
                <a:cs typeface="Times New Roman" pitchFamily="18" charset="0"/>
              </a:rPr>
              <a:t>Rajaram</a:t>
            </a:r>
            <a:r>
              <a:rPr lang="en-IN" sz="8000" i="1" dirty="0" smtClean="0">
                <a:latin typeface="Times New Roman" pitchFamily="18" charset="0"/>
                <a:cs typeface="Times New Roman" pitchFamily="18" charset="0"/>
              </a:rPr>
              <a:t> (February 2010)</a:t>
            </a:r>
          </a:p>
          <a:p>
            <a:pPr algn="just">
              <a:buNone/>
            </a:pPr>
            <a:r>
              <a:rPr lang="en-US" sz="8000" dirty="0" smtClean="0">
                <a:latin typeface="Times New Roman" pitchFamily="18" charset="0"/>
                <a:cs typeface="Times New Roman" pitchFamily="18" charset="0"/>
              </a:rPr>
              <a:t>    The study conducted by the radiology department, to determine the TAT for all imaging services for outpatients revealed that only 35% of reports were delivered within 3 hours which is the target set by the hospital. The overall TAT for the imaging services process was compressed from 528 minutes to 97 minutes.</a:t>
            </a:r>
            <a:r>
              <a:rPr lang="en-US" sz="8000" b="1" dirty="0" smtClean="0">
                <a:latin typeface="Times New Roman" pitchFamily="18" charset="0"/>
                <a:cs typeface="Times New Roman" pitchFamily="18" charset="0"/>
              </a:rPr>
              <a:t> </a:t>
            </a:r>
            <a:endParaRPr lang="en-US" sz="8000" dirty="0" smtClean="0">
              <a:latin typeface="Times New Roman" pitchFamily="18" charset="0"/>
              <a:cs typeface="Times New Roman" pitchFamily="18" charset="0"/>
            </a:endParaRPr>
          </a:p>
          <a:p>
            <a:pPr algn="just">
              <a:buNone/>
            </a:pPr>
            <a:r>
              <a:rPr lang="en-US" sz="8000" b="1" dirty="0" smtClean="0">
                <a:latin typeface="Times New Roman" pitchFamily="18" charset="0"/>
                <a:cs typeface="Times New Roman" pitchFamily="18" charset="0"/>
              </a:rPr>
              <a:t> </a:t>
            </a:r>
            <a:endParaRPr lang="en-US" sz="8000" dirty="0" smtClean="0">
              <a:latin typeface="Times New Roman" pitchFamily="18" charset="0"/>
              <a:cs typeface="Times New Roman" pitchFamily="18" charset="0"/>
            </a:endParaRPr>
          </a:p>
          <a:p>
            <a:pPr>
              <a:buNone/>
            </a:pPr>
            <a:endParaRPr lang="en-US" sz="8000" dirty="0" smtClean="0">
              <a:latin typeface="Times New Roman" pitchFamily="18" charset="0"/>
              <a:cs typeface="Times New Roman" pitchFamily="18" charset="0"/>
            </a:endParaRPr>
          </a:p>
          <a:p>
            <a:pPr>
              <a:buFont typeface="Arial" pitchFamily="34" charset="0"/>
              <a:buChar char="•"/>
            </a:pPr>
            <a:endParaRPr lang="en-US" sz="28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 </a:t>
            </a:r>
            <a:r>
              <a:rPr lang="en-IN" sz="3800" b="1" dirty="0" smtClean="0">
                <a:latin typeface="Times New Roman" pitchFamily="18" charset="0"/>
                <a:cs typeface="Times New Roman" pitchFamily="18" charset="0"/>
              </a:rPr>
              <a:t>METHODOLOGY</a:t>
            </a:r>
            <a:endParaRPr lang="en-US" sz="3800" dirty="0">
              <a:latin typeface="Times New Roman" pitchFamily="18" charset="0"/>
              <a:cs typeface="Times New Roman" pitchFamily="18" charset="0"/>
            </a:endParaRPr>
          </a:p>
        </p:txBody>
      </p:sp>
      <p:sp>
        <p:nvSpPr>
          <p:cNvPr id="3" name="Content Placeholder 2"/>
          <p:cNvSpPr>
            <a:spLocks noGrp="1"/>
          </p:cNvSpPr>
          <p:nvPr>
            <p:ph idx="1"/>
          </p:nvPr>
        </p:nvSpPr>
        <p:spPr>
          <a:xfrm>
            <a:off x="1066800" y="1447800"/>
            <a:ext cx="7498080" cy="4800600"/>
          </a:xfrm>
        </p:spPr>
        <p:txBody>
          <a:bodyPr>
            <a:normAutofit fontScale="70000" lnSpcReduction="20000"/>
          </a:bodyPr>
          <a:lstStyle/>
          <a:p>
            <a:pPr algn="just"/>
            <a:r>
              <a:rPr lang="en-IN" b="1" dirty="0" smtClean="0">
                <a:latin typeface="Times New Roman" pitchFamily="18" charset="0"/>
                <a:cs typeface="Times New Roman" pitchFamily="18" charset="0"/>
              </a:rPr>
              <a:t> STUDY AREA: </a:t>
            </a:r>
            <a:r>
              <a:rPr lang="en-IN" dirty="0" err="1" smtClean="0">
                <a:latin typeface="Times New Roman" pitchFamily="18" charset="0"/>
                <a:cs typeface="Times New Roman" pitchFamily="18" charset="0"/>
              </a:rPr>
              <a:t>Shalby</a:t>
            </a:r>
            <a:r>
              <a:rPr lang="en-IN" dirty="0" smtClean="0">
                <a:latin typeface="Times New Roman" pitchFamily="18" charset="0"/>
                <a:cs typeface="Times New Roman" pitchFamily="18" charset="0"/>
              </a:rPr>
              <a:t> Hospital, </a:t>
            </a:r>
            <a:r>
              <a:rPr lang="en-IN" dirty="0" err="1" smtClean="0">
                <a:latin typeface="Times New Roman" pitchFamily="18" charset="0"/>
                <a:cs typeface="Times New Roman" pitchFamily="18" charset="0"/>
              </a:rPr>
              <a:t>Ahmedabad</a:t>
            </a:r>
            <a:endParaRPr lang="en-IN" dirty="0" smtClean="0">
              <a:latin typeface="Times New Roman" pitchFamily="18" charset="0"/>
              <a:cs typeface="Times New Roman" pitchFamily="18" charset="0"/>
            </a:endParaRPr>
          </a:p>
          <a:p>
            <a:pPr algn="just"/>
            <a:r>
              <a:rPr lang="en-IN" b="1" dirty="0" smtClean="0">
                <a:latin typeface="Times New Roman" pitchFamily="18" charset="0"/>
                <a:cs typeface="Times New Roman" pitchFamily="18" charset="0"/>
              </a:rPr>
              <a:t>STUDY POPULATION: </a:t>
            </a:r>
            <a:r>
              <a:rPr lang="en-US" dirty="0" smtClean="0">
                <a:latin typeface="Times New Roman" pitchFamily="18" charset="0"/>
                <a:cs typeface="Times New Roman" pitchFamily="18" charset="0"/>
              </a:rPr>
              <a:t>IPD and OPD patients at radiology department</a:t>
            </a:r>
            <a:endParaRPr lang="en-IN" dirty="0" smtClean="0">
              <a:latin typeface="Times New Roman" pitchFamily="18" charset="0"/>
              <a:cs typeface="Times New Roman" pitchFamily="18" charset="0"/>
            </a:endParaRPr>
          </a:p>
          <a:p>
            <a:pPr algn="just"/>
            <a:r>
              <a:rPr lang="en-IN" b="1" dirty="0" smtClean="0">
                <a:latin typeface="Times New Roman" pitchFamily="18" charset="0"/>
                <a:cs typeface="Times New Roman" pitchFamily="18" charset="0"/>
              </a:rPr>
              <a:t>STUDY DURATION:  </a:t>
            </a:r>
            <a:r>
              <a:rPr lang="en-US" dirty="0" smtClean="0">
                <a:latin typeface="Times New Roman" pitchFamily="18" charset="0"/>
                <a:cs typeface="Times New Roman" pitchFamily="18" charset="0"/>
              </a:rPr>
              <a:t>15</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April to 15</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May 2014</a:t>
            </a:r>
            <a:endParaRPr lang="en-IN" dirty="0" smtClean="0">
              <a:latin typeface="Times New Roman" pitchFamily="18" charset="0"/>
              <a:cs typeface="Times New Roman" pitchFamily="18" charset="0"/>
            </a:endParaRPr>
          </a:p>
          <a:p>
            <a:pPr algn="just"/>
            <a:r>
              <a:rPr lang="en-IN" b="1" dirty="0" smtClean="0">
                <a:latin typeface="Times New Roman" pitchFamily="18" charset="0"/>
                <a:cs typeface="Times New Roman" pitchFamily="18" charset="0"/>
              </a:rPr>
              <a:t>STUDY DESIGN: </a:t>
            </a:r>
            <a:r>
              <a:rPr lang="en-US" dirty="0" smtClean="0">
                <a:latin typeface="Times New Roman" pitchFamily="18" charset="0"/>
                <a:cs typeface="Times New Roman" pitchFamily="18" charset="0"/>
              </a:rPr>
              <a:t>Descriptive &amp; Observational </a:t>
            </a:r>
            <a:endParaRPr lang="en-IN" dirty="0" smtClean="0">
              <a:latin typeface="Times New Roman" pitchFamily="18" charset="0"/>
              <a:cs typeface="Times New Roman" pitchFamily="18" charset="0"/>
            </a:endParaRPr>
          </a:p>
          <a:p>
            <a:pPr algn="just"/>
            <a:r>
              <a:rPr lang="en-IN" b="1" dirty="0" smtClean="0">
                <a:latin typeface="Times New Roman" pitchFamily="18" charset="0"/>
                <a:cs typeface="Times New Roman" pitchFamily="18" charset="0"/>
              </a:rPr>
              <a:t>SAMPLING: </a:t>
            </a:r>
            <a:r>
              <a:rPr lang="en-IN" dirty="0" smtClean="0">
                <a:latin typeface="Times New Roman" pitchFamily="18" charset="0"/>
                <a:cs typeface="Times New Roman" pitchFamily="18" charset="0"/>
              </a:rPr>
              <a:t> Random Convenient Sampling</a:t>
            </a:r>
          </a:p>
          <a:p>
            <a:pPr algn="just"/>
            <a:r>
              <a:rPr lang="en-US" b="1" dirty="0" smtClean="0">
                <a:latin typeface="Times New Roman" pitchFamily="18" charset="0"/>
                <a:cs typeface="Times New Roman" pitchFamily="18" charset="0"/>
              </a:rPr>
              <a:t> SAMPLE SIZE -  </a:t>
            </a:r>
            <a:r>
              <a:rPr lang="en-US" dirty="0" smtClean="0">
                <a:latin typeface="Times New Roman" pitchFamily="18" charset="0"/>
                <a:cs typeface="Times New Roman" pitchFamily="18" charset="0"/>
              </a:rPr>
              <a:t>200</a:t>
            </a:r>
          </a:p>
          <a:p>
            <a:pPr algn="just">
              <a:buNone/>
            </a:pPr>
            <a:r>
              <a:rPr lang="en-US" dirty="0" smtClean="0">
                <a:latin typeface="Times New Roman" pitchFamily="18" charset="0"/>
                <a:cs typeface="Times New Roman" pitchFamily="18" charset="0"/>
              </a:rPr>
              <a:t>                                 50 – MRI</a:t>
            </a:r>
          </a:p>
          <a:p>
            <a:pPr algn="just">
              <a:buNone/>
            </a:pPr>
            <a:r>
              <a:rPr lang="en-US" dirty="0" smtClean="0">
                <a:latin typeface="Times New Roman" pitchFamily="18" charset="0"/>
                <a:cs typeface="Times New Roman" pitchFamily="18" charset="0"/>
              </a:rPr>
              <a:t>                                 50 – CT Scan</a:t>
            </a:r>
          </a:p>
          <a:p>
            <a:pPr algn="just">
              <a:buNone/>
            </a:pPr>
            <a:r>
              <a:rPr lang="en-US" dirty="0" smtClean="0">
                <a:latin typeface="Times New Roman" pitchFamily="18" charset="0"/>
                <a:cs typeface="Times New Roman" pitchFamily="18" charset="0"/>
              </a:rPr>
              <a:t>                                 50 – X-Ray</a:t>
            </a:r>
          </a:p>
          <a:p>
            <a:pPr algn="just">
              <a:buNone/>
            </a:pPr>
            <a:r>
              <a:rPr lang="en-US" dirty="0" smtClean="0">
                <a:latin typeface="Times New Roman" pitchFamily="18" charset="0"/>
                <a:cs typeface="Times New Roman" pitchFamily="18" charset="0"/>
              </a:rPr>
              <a:t>                                 50 - USG</a:t>
            </a:r>
            <a:endParaRPr lang="en-IN"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STUDY TOOL - </a:t>
            </a:r>
            <a:r>
              <a:rPr lang="en-US" dirty="0" smtClean="0">
                <a:latin typeface="Times New Roman" pitchFamily="18" charset="0"/>
                <a:cs typeface="Times New Roman" pitchFamily="18" charset="0"/>
              </a:rPr>
              <a:t>Checklist</a:t>
            </a:r>
            <a:endParaRPr lang="en-IN"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TECHNIQUES: </a:t>
            </a:r>
            <a:r>
              <a:rPr lang="en-IN" dirty="0" smtClean="0">
                <a:latin typeface="Times New Roman" pitchFamily="18" charset="0"/>
                <a:cs typeface="Times New Roman" pitchFamily="18" charset="0"/>
              </a:rPr>
              <a:t> Observation</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800" dirty="0" smtClean="0">
                <a:latin typeface="Times New Roman" pitchFamily="18" charset="0"/>
                <a:cs typeface="Times New Roman" pitchFamily="18" charset="0"/>
              </a:rPr>
              <a:t>Process flow OP Patients in Radiology</a:t>
            </a:r>
            <a:endParaRPr lang="en-US" sz="3800" dirty="0">
              <a:latin typeface="Times New Roman" pitchFamily="18" charset="0"/>
              <a:cs typeface="Times New Roman" pitchFamily="18" charset="0"/>
            </a:endParaRPr>
          </a:p>
        </p:txBody>
      </p:sp>
      <p:sp>
        <p:nvSpPr>
          <p:cNvPr id="2063" name="AutoShape 15"/>
          <p:cNvSpPr>
            <a:spLocks noChangeArrowheads="1"/>
          </p:cNvSpPr>
          <p:nvPr/>
        </p:nvSpPr>
        <p:spPr bwMode="auto">
          <a:xfrm>
            <a:off x="2362200" y="2514600"/>
            <a:ext cx="3970337" cy="330200"/>
          </a:xfrm>
          <a:prstGeom prst="roundRect">
            <a:avLst>
              <a:gd name="adj" fmla="val 16667"/>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Patient\attendant comes at radiology reception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2" name="AutoShape 14"/>
          <p:cNvSpPr>
            <a:spLocks noChangeArrowheads="1"/>
          </p:cNvSpPr>
          <p:nvPr/>
        </p:nvSpPr>
        <p:spPr bwMode="auto">
          <a:xfrm>
            <a:off x="2209800" y="3200400"/>
            <a:ext cx="4724400" cy="304800"/>
          </a:xfrm>
          <a:prstGeom prst="roundRect">
            <a:avLst>
              <a:gd name="adj" fmla="val 16667"/>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lang="en-US" sz="1200" dirty="0" smtClean="0">
                <a:latin typeface="Arial" pitchFamily="34" charset="0"/>
                <a:ea typeface="Times New Roman" pitchFamily="18" charset="0"/>
                <a:cs typeface="Arial" pitchFamily="34" charset="0"/>
              </a:rPr>
              <a:t>Executive</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Makes Voucher at Radiology Reception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1" name="AutoShape 13"/>
          <p:cNvSpPr>
            <a:spLocks noChangeArrowheads="1"/>
          </p:cNvSpPr>
          <p:nvPr/>
        </p:nvSpPr>
        <p:spPr bwMode="auto">
          <a:xfrm>
            <a:off x="3200400" y="1828800"/>
            <a:ext cx="2333625" cy="333375"/>
          </a:xfrm>
          <a:prstGeom prst="roundRect">
            <a:avLst>
              <a:gd name="adj" fmla="val 16667"/>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Consultant Prescribed For Test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0" name="AutoShape 12"/>
          <p:cNvSpPr>
            <a:spLocks noChangeArrowheads="1"/>
          </p:cNvSpPr>
          <p:nvPr/>
        </p:nvSpPr>
        <p:spPr bwMode="auto">
          <a:xfrm>
            <a:off x="2209800" y="3810000"/>
            <a:ext cx="4189412" cy="303212"/>
          </a:xfrm>
          <a:prstGeom prst="roundRect">
            <a:avLst>
              <a:gd name="adj" fmla="val 16667"/>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Patients do billing at ER billing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9" name="AutoShape 11"/>
          <p:cNvSpPr>
            <a:spLocks noChangeArrowheads="1"/>
          </p:cNvSpPr>
          <p:nvPr/>
        </p:nvSpPr>
        <p:spPr bwMode="auto">
          <a:xfrm>
            <a:off x="2286000" y="4419600"/>
            <a:ext cx="4075112" cy="263525"/>
          </a:xfrm>
          <a:prstGeom prst="roundRect">
            <a:avLst>
              <a:gd name="adj" fmla="val 16667"/>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Voucher send to Radiology Technician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8" name="AutoShape 10"/>
          <p:cNvSpPr>
            <a:spLocks noChangeArrowheads="1"/>
          </p:cNvSpPr>
          <p:nvPr/>
        </p:nvSpPr>
        <p:spPr bwMode="auto">
          <a:xfrm>
            <a:off x="2362200" y="5029200"/>
            <a:ext cx="3998912" cy="290512"/>
          </a:xfrm>
          <a:prstGeom prst="roundRect">
            <a:avLst>
              <a:gd name="adj" fmla="val 16667"/>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Patient taken to room for test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7" name="AutoShape 9"/>
          <p:cNvSpPr>
            <a:spLocks noChangeArrowheads="1"/>
          </p:cNvSpPr>
          <p:nvPr/>
        </p:nvSpPr>
        <p:spPr bwMode="auto">
          <a:xfrm>
            <a:off x="2286000" y="5638800"/>
            <a:ext cx="4017962" cy="266700"/>
          </a:xfrm>
          <a:prstGeom prst="roundRect">
            <a:avLst>
              <a:gd name="adj" fmla="val 16667"/>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Report generated by radiologist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6" name="AutoShape 8"/>
          <p:cNvSpPr>
            <a:spLocks noChangeArrowheads="1"/>
          </p:cNvSpPr>
          <p:nvPr/>
        </p:nvSpPr>
        <p:spPr bwMode="auto">
          <a:xfrm>
            <a:off x="2209800" y="6248401"/>
            <a:ext cx="4495800" cy="304800"/>
          </a:xfrm>
          <a:prstGeom prst="roundRect">
            <a:avLst>
              <a:gd name="adj" fmla="val 16667"/>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Report collected by the patient from the radiology reception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5" name="AutoShape 7"/>
          <p:cNvSpPr>
            <a:spLocks noChangeArrowheads="1"/>
          </p:cNvSpPr>
          <p:nvPr/>
        </p:nvSpPr>
        <p:spPr bwMode="auto">
          <a:xfrm rot="5400000">
            <a:off x="4210843" y="2266156"/>
            <a:ext cx="257175" cy="144463"/>
          </a:xfrm>
          <a:prstGeom prst="rightArrow">
            <a:avLst>
              <a:gd name="adj1" fmla="val 50000"/>
              <a:gd name="adj2" fmla="val 48333"/>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054" name="AutoShape 6"/>
          <p:cNvSpPr>
            <a:spLocks noChangeArrowheads="1"/>
          </p:cNvSpPr>
          <p:nvPr/>
        </p:nvSpPr>
        <p:spPr bwMode="auto">
          <a:xfrm rot="5400000">
            <a:off x="4190998" y="2971801"/>
            <a:ext cx="304801" cy="152400"/>
          </a:xfrm>
          <a:prstGeom prst="rightArrow">
            <a:avLst>
              <a:gd name="adj1" fmla="val 50000"/>
              <a:gd name="adj2" fmla="val 48333"/>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053" name="AutoShape 5"/>
          <p:cNvSpPr>
            <a:spLocks noChangeArrowheads="1"/>
          </p:cNvSpPr>
          <p:nvPr/>
        </p:nvSpPr>
        <p:spPr bwMode="auto">
          <a:xfrm rot="5400000">
            <a:off x="4190999" y="3581399"/>
            <a:ext cx="304800" cy="152401"/>
          </a:xfrm>
          <a:prstGeom prst="rightArrow">
            <a:avLst>
              <a:gd name="adj1" fmla="val 50000"/>
              <a:gd name="adj2" fmla="val 48333"/>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052" name="AutoShape 4"/>
          <p:cNvSpPr>
            <a:spLocks noChangeArrowheads="1"/>
          </p:cNvSpPr>
          <p:nvPr/>
        </p:nvSpPr>
        <p:spPr bwMode="auto">
          <a:xfrm rot="5400000">
            <a:off x="4114799" y="4191001"/>
            <a:ext cx="304801" cy="152400"/>
          </a:xfrm>
          <a:prstGeom prst="rightArrow">
            <a:avLst>
              <a:gd name="adj1" fmla="val 50000"/>
              <a:gd name="adj2" fmla="val 48333"/>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051" name="AutoShape 3"/>
          <p:cNvSpPr>
            <a:spLocks noChangeArrowheads="1"/>
          </p:cNvSpPr>
          <p:nvPr/>
        </p:nvSpPr>
        <p:spPr bwMode="auto">
          <a:xfrm rot="5400000">
            <a:off x="4120355" y="4795044"/>
            <a:ext cx="293687" cy="152400"/>
          </a:xfrm>
          <a:prstGeom prst="rightArrow">
            <a:avLst>
              <a:gd name="adj1" fmla="val 50000"/>
              <a:gd name="adj2" fmla="val 48333"/>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050" name="AutoShape 2"/>
          <p:cNvSpPr>
            <a:spLocks noChangeArrowheads="1"/>
          </p:cNvSpPr>
          <p:nvPr/>
        </p:nvSpPr>
        <p:spPr bwMode="auto">
          <a:xfrm rot="5400000">
            <a:off x="4114798" y="5410201"/>
            <a:ext cx="304801" cy="152400"/>
          </a:xfrm>
          <a:prstGeom prst="rightArrow">
            <a:avLst>
              <a:gd name="adj1" fmla="val 50000"/>
              <a:gd name="adj2" fmla="val 48333"/>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049" name="AutoShape 1"/>
          <p:cNvSpPr>
            <a:spLocks noChangeArrowheads="1"/>
          </p:cNvSpPr>
          <p:nvPr/>
        </p:nvSpPr>
        <p:spPr bwMode="auto">
          <a:xfrm rot="5400000">
            <a:off x="4114798" y="6019801"/>
            <a:ext cx="304801" cy="152400"/>
          </a:xfrm>
          <a:prstGeom prst="rightArrow">
            <a:avLst>
              <a:gd name="adj1" fmla="val 50000"/>
              <a:gd name="adj2" fmla="val 48333"/>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073" name="Rectangle 25"/>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13360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501</TotalTime>
  <Words>1351</Words>
  <Application>Microsoft Office PowerPoint</Application>
  <PresentationFormat>On-screen Show (4:3)</PresentationFormat>
  <Paragraphs>209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Solstice</vt:lpstr>
      <vt:lpstr>STUDY OF PATIENT TURN                       AROUND TIME  IN                  RADIOLOGY DEPARTMENT  Shalby Hospital,  Ahmedabad</vt:lpstr>
      <vt:lpstr>ORGANISATION PROFILE</vt:lpstr>
      <vt:lpstr>KEY LEARNINGS</vt:lpstr>
      <vt:lpstr>INTRODUCTION</vt:lpstr>
      <vt:lpstr>RATIONALE OF THE STUDY </vt:lpstr>
      <vt:lpstr>OBJECTIVE OF STUDY</vt:lpstr>
      <vt:lpstr>REVIEW OF LITERATURE</vt:lpstr>
      <vt:lpstr> METHODOLOGY</vt:lpstr>
      <vt:lpstr>Process flow OP Patients in Radiology</vt:lpstr>
      <vt:lpstr>Process flow of IP Patients in Radiology</vt:lpstr>
      <vt:lpstr>DATA ANALYSIS</vt:lpstr>
      <vt:lpstr>Slide 12</vt:lpstr>
      <vt:lpstr>Slide 13</vt:lpstr>
      <vt:lpstr>Slide 14</vt:lpstr>
      <vt:lpstr>Slide 15</vt:lpstr>
      <vt:lpstr>Slide 16</vt:lpstr>
      <vt:lpstr>Slide 17</vt:lpstr>
      <vt:lpstr>DISCUSSION</vt:lpstr>
      <vt:lpstr>Slide 19</vt:lpstr>
      <vt:lpstr>RECOMMENDATION</vt:lpstr>
      <vt:lpstr>     CONCLUSION</vt:lpstr>
      <vt:lpstr>REFERENCES </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IIHMR</dc:creator>
  <cp:lastModifiedBy>IIHMR</cp:lastModifiedBy>
  <cp:revision>62</cp:revision>
  <dcterms:created xsi:type="dcterms:W3CDTF">2006-08-16T00:00:00Z</dcterms:created>
  <dcterms:modified xsi:type="dcterms:W3CDTF">2014-05-22T05:12:57Z</dcterms:modified>
</cp:coreProperties>
</file>