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5" r:id="rId8"/>
    <p:sldId id="264" r:id="rId9"/>
    <p:sldId id="263" r:id="rId10"/>
    <p:sldId id="298" r:id="rId11"/>
    <p:sldId id="267" r:id="rId12"/>
    <p:sldId id="312" r:id="rId13"/>
    <p:sldId id="311" r:id="rId14"/>
    <p:sldId id="268" r:id="rId15"/>
    <p:sldId id="313" r:id="rId16"/>
    <p:sldId id="269" r:id="rId17"/>
    <p:sldId id="270" r:id="rId18"/>
    <p:sldId id="301" r:id="rId19"/>
    <p:sldId id="307" r:id="rId20"/>
    <p:sldId id="271" r:id="rId21"/>
    <p:sldId id="299" r:id="rId22"/>
    <p:sldId id="272" r:id="rId23"/>
    <p:sldId id="300" r:id="rId24"/>
    <p:sldId id="273" r:id="rId25"/>
    <p:sldId id="302" r:id="rId26"/>
    <p:sldId id="274" r:id="rId27"/>
    <p:sldId id="275" r:id="rId28"/>
    <p:sldId id="304" r:id="rId29"/>
    <p:sldId id="276" r:id="rId30"/>
    <p:sldId id="303" r:id="rId31"/>
    <p:sldId id="277" r:id="rId32"/>
    <p:sldId id="305" r:id="rId33"/>
    <p:sldId id="279" r:id="rId34"/>
    <p:sldId id="306" r:id="rId35"/>
    <p:sldId id="280" r:id="rId36"/>
    <p:sldId id="278" r:id="rId37"/>
    <p:sldId id="308" r:id="rId38"/>
    <p:sldId id="282" r:id="rId39"/>
    <p:sldId id="284" r:id="rId40"/>
    <p:sldId id="288" r:id="rId41"/>
    <p:sldId id="286" r:id="rId42"/>
    <p:sldId id="292" r:id="rId43"/>
    <p:sldId id="291" r:id="rId44"/>
    <p:sldId id="289" r:id="rId45"/>
    <p:sldId id="315" r:id="rId46"/>
    <p:sldId id="290" r:id="rId47"/>
    <p:sldId id="314" r:id="rId48"/>
    <p:sldId id="293" r:id="rId49"/>
    <p:sldId id="283" r:id="rId50"/>
    <p:sldId id="309" r:id="rId51"/>
    <p:sldId id="310" r:id="rId52"/>
    <p:sldId id="297" r:id="rId53"/>
    <p:sldId id="316" r:id="rId54"/>
    <p:sldId id="317"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3776" y="3776472"/>
            <a:ext cx="7196328" cy="1470025"/>
          </a:xfrm>
        </p:spPr>
        <p:txBody>
          <a:bodyPr vert="horz" lIns="91440" tIns="45720" rIns="91440" bIns="45720" rtlCol="0" anchor="b" anchorCtr="0">
            <a:noAutofit/>
          </a:bodyPr>
          <a:lstStyle>
            <a:lvl1pPr algn="l"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493776" y="5257800"/>
            <a:ext cx="7196328" cy="987552"/>
          </a:xfrm>
        </p:spPr>
        <p:txBody>
          <a:bodyPr vert="horz" lIns="91440" tIns="45720" rIns="91440" bIns="45720" rtlCol="0" anchor="t" anchorCtr="0">
            <a:noAutofit/>
          </a:bodyPr>
          <a:lstStyle>
            <a:lvl1pPr marL="0" indent="0" algn="l" defTabSz="914400" rtl="0" eaLnBrk="1" latinLnBrk="0" hangingPunct="1">
              <a:spcBef>
                <a:spcPct val="0"/>
              </a:spcBef>
              <a:buFont typeface="Wingdings 2" pitchFamily="18" charset="2"/>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4267200"/>
            <a:ext cx="7612063" cy="1100138"/>
          </a:xfrm>
        </p:spPr>
        <p:txBody>
          <a:bodyPr anchor="b"/>
          <a:lstStyle>
            <a:lvl1pPr algn="ctr">
              <a:defRPr sz="4400" b="0">
                <a:solidFill>
                  <a:schemeClr val="bg1"/>
                </a:solidFill>
                <a:effectLst>
                  <a:outerShdw blurRad="63500" dist="50800" dir="2700000" algn="tl" rotWithShape="0">
                    <a:prstClr val="black">
                      <a:alpha val="50000"/>
                    </a:prstClr>
                  </a:outerShdw>
                </a:effectLst>
              </a:defRPr>
            </a:lvl1pPr>
          </a:lstStyle>
          <a:p>
            <a:r>
              <a:rPr lang="en-US" smtClean="0"/>
              <a:t>Click to edit Master title style</a:t>
            </a:r>
            <a:endParaRPr/>
          </a:p>
        </p:txBody>
      </p:sp>
      <p:sp>
        <p:nvSpPr>
          <p:cNvPr id="3" name="Picture Placeholder 2"/>
          <p:cNvSpPr>
            <a:spLocks noGrp="1"/>
          </p:cNvSpPr>
          <p:nvPr>
            <p:ph type="pic" idx="1"/>
          </p:nvPr>
        </p:nvSpPr>
        <p:spPr>
          <a:xfrm rot="21414040">
            <a:off x="1779080" y="450465"/>
            <a:ext cx="5486400" cy="3626214"/>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vert="horz" lIns="91440" tIns="45720" rIns="91440" bIns="45720" rtlCol="0">
            <a:normAutofit/>
          </a:bodyPr>
          <a:lstStyle>
            <a:lvl1pPr marL="342900" indent="-342900" algn="l" defTabSz="914400" rtl="0" eaLnBrk="1" latinLnBrk="0" hangingPunct="1">
              <a:spcBef>
                <a:spcPts val="2000"/>
              </a:spcBef>
              <a:buFont typeface="Wingdings 2" pitchFamily="18" charset="2"/>
              <a:buNone/>
              <a:defRPr sz="1800" kern="1200">
                <a:solidFill>
                  <a:schemeClr val="bg1"/>
                </a:solidFill>
                <a:effectLst>
                  <a:outerShdw blurRad="63500" dist="50800" dir="2700000" algn="tl" rotWithShape="0">
                    <a:prstClr val="black">
                      <a:alpha val="5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765175" y="5443538"/>
            <a:ext cx="7612063" cy="804862"/>
          </a:xfrm>
        </p:spPr>
        <p:txBody>
          <a:bodyPr>
            <a:normAutofit/>
          </a:bodyPr>
          <a:lstStyle>
            <a:lvl1pPr marL="0" indent="0" algn="ctr">
              <a:spcBef>
                <a:spcPts val="300"/>
              </a:spcBef>
              <a:buNone/>
              <a:defRPr sz="1800">
                <a:effectLst>
                  <a:outerShdw blurRad="63500" dist="50800" dir="2700000" algn="tl" rotWithShape="0">
                    <a:prstClr val="black">
                      <a:alpha val="50000"/>
                    </a:prstClr>
                  </a:outerShdw>
                </a:effectLs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CEC41E-48BD-4881-B6FF-D82EEBBCD904}" type="datetimeFigureOut">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pPr/>
              <a:t>5/12/2014</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pPr/>
              <a:t>‹#›</a:t>
            </a:fld>
            <a:endParaRPr lang="en-US"/>
          </a:p>
        </p:txBody>
      </p:sp>
      <p:sp>
        <p:nvSpPr>
          <p:cNvPr id="9" name="Picture Placeholder 7"/>
          <p:cNvSpPr>
            <a:spLocks noGrp="1"/>
          </p:cNvSpPr>
          <p:nvPr>
            <p:ph type="pic" sz="quarter" idx="14"/>
          </p:nvPr>
        </p:nvSpPr>
        <p:spPr>
          <a:xfrm rot="307655">
            <a:off x="4082874" y="3187732"/>
            <a:ext cx="4141140" cy="2881378"/>
          </a:xfrm>
          <a:solidFill>
            <a:srgbClr val="FFFFFF">
              <a:shade val="85000"/>
            </a:srgbClr>
          </a:solidFill>
          <a:ln w="38100" cap="sq">
            <a:solidFill>
              <a:srgbClr val="FDFDFD"/>
            </a:solidFill>
            <a:miter lim="800000"/>
          </a:ln>
          <a:effectLst>
            <a:outerShdw blurRad="88900" dist="25400" dir="72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
        <p:nvSpPr>
          <p:cNvPr id="8" name="Picture Placeholder 7"/>
          <p:cNvSpPr>
            <a:spLocks noGrp="1"/>
          </p:cNvSpPr>
          <p:nvPr>
            <p:ph type="pic" sz="quarter" idx="13"/>
          </p:nvPr>
        </p:nvSpPr>
        <p:spPr>
          <a:xfrm rot="21414752">
            <a:off x="4623469" y="338031"/>
            <a:ext cx="4141140" cy="2881378"/>
          </a:xfrm>
          <a:solidFill>
            <a:srgbClr val="FFFFFF">
              <a:shade val="85000"/>
            </a:srgbClr>
          </a:solidFill>
          <a:ln w="38100" cap="sq">
            <a:solidFill>
              <a:srgbClr val="FDFDFD"/>
            </a:solidFill>
            <a:miter lim="800000"/>
          </a:ln>
          <a:effectLst>
            <a:outerShdw blurRad="88900" dist="25400" dir="5400000" sx="101000" sy="101000" algn="t" rotWithShape="0">
              <a:prstClr val="black">
                <a:alpha val="50000"/>
              </a:prst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457200"/>
            <a:ext cx="1497106" cy="581025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96888" y="457200"/>
            <a:ext cx="6513511" cy="581025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6889" y="3774328"/>
            <a:ext cx="7199311" cy="1470025"/>
          </a:xfrm>
        </p:spPr>
        <p:txBody>
          <a:bodyPr anchor="b" anchorCtr="0"/>
          <a:lstStyle>
            <a:lvl1pPr algn="l">
              <a:defRPr sz="4800"/>
            </a:lvl1pPr>
          </a:lstStyle>
          <a:p>
            <a:r>
              <a:rPr lang="en-US" smtClean="0"/>
              <a:t>Click to edit Master title style</a:t>
            </a:r>
            <a:endParaRPr/>
          </a:p>
        </p:txBody>
      </p:sp>
      <p:sp>
        <p:nvSpPr>
          <p:cNvPr id="3" name="Subtitle 2"/>
          <p:cNvSpPr>
            <a:spLocks noGrp="1"/>
          </p:cNvSpPr>
          <p:nvPr>
            <p:ph type="subTitle" idx="1"/>
          </p:nvPr>
        </p:nvSpPr>
        <p:spPr>
          <a:xfrm>
            <a:off x="496888" y="5257800"/>
            <a:ext cx="7199312" cy="990600"/>
          </a:xfrm>
        </p:spPr>
        <p:txBody>
          <a:bodyPr vert="horz" lIns="91440" tIns="45720" rIns="91440" bIns="45720" rtlCol="0" anchor="t" anchorCtr="0">
            <a:noAutofit/>
          </a:bodyPr>
          <a:lstStyle>
            <a:lvl1pPr marL="0" indent="0" algn="l"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03CEC41E-48BD-4881-B6FF-D82EEBBCD904}"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8" name="Picture Placeholder 7"/>
          <p:cNvSpPr>
            <a:spLocks noGrp="1"/>
          </p:cNvSpPr>
          <p:nvPr>
            <p:ph type="pic" sz="quarter" idx="12"/>
          </p:nvPr>
        </p:nvSpPr>
        <p:spPr>
          <a:xfrm rot="504148">
            <a:off x="4493544" y="555043"/>
            <a:ext cx="4142460" cy="3085398"/>
          </a:xfrm>
          <a:solidFill>
            <a:srgbClr val="FFFFFF">
              <a:shade val="85000"/>
            </a:srgbClr>
          </a:solidFill>
          <a:ln w="38100" cap="sq">
            <a:solidFill>
              <a:srgbClr val="FDFDFD"/>
            </a:solidFill>
            <a:miter lim="800000"/>
          </a:ln>
          <a:effectLst>
            <a:outerShdw blurRad="57150" dist="37500" dir="7560000" sy="98000" kx="110000" ky="200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txBody>
          <a:bodyPr>
            <a:normAutofit/>
          </a:bodyPr>
          <a:lstStyle>
            <a:lvl1pPr>
              <a:buNone/>
              <a:defRPr sz="1800"/>
            </a:lvl1pPr>
          </a:lstStyle>
          <a:p>
            <a:r>
              <a:rPr lang="en-US" smtClean="0"/>
              <a:t>Drag picture to placeholder or click icon to add</a:t>
            </a:r>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5175" y="2236694"/>
            <a:ext cx="7612063"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765175" y="3617259"/>
            <a:ext cx="7612063" cy="1500187"/>
          </a:xfrm>
        </p:spPr>
        <p:txBody>
          <a:bodyPr vert="horz" lIns="91440" tIns="45720" rIns="91440" bIns="45720" rtlCol="0" anchor="t" anchorCtr="0">
            <a:noAutofit/>
          </a:bodyPr>
          <a:lstStyle>
            <a:lvl1pPr marL="0" indent="0" algn="ctr" defTabSz="914400" rtl="0" eaLnBrk="1" latinLnBrk="0" hangingPunct="1">
              <a:spcBef>
                <a:spcPct val="0"/>
              </a:spcBef>
              <a:buNone/>
              <a:defRPr sz="180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CEC41E-48BD-4881-B6FF-D82EEBBCD904}" type="datetimeFigureOut">
              <a:rPr lang="en-US" smtClean="0"/>
              <a:pPr/>
              <a:t>5/12/2014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p>
            <a:r>
              <a:rPr lang="en-US" smtClean="0"/>
              <a:t>Click to edit Master title style</a:t>
            </a:r>
            <a:endParaRPr/>
          </a:p>
        </p:txBody>
      </p:sp>
      <p:sp>
        <p:nvSpPr>
          <p:cNvPr id="3" name="Content Placeholder 2"/>
          <p:cNvSpPr>
            <a:spLocks noGrp="1"/>
          </p:cNvSpPr>
          <p:nvPr>
            <p:ph sz="half" idx="1"/>
          </p:nvPr>
        </p:nvSpPr>
        <p:spPr>
          <a:xfrm>
            <a:off x="765175"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19637" y="2084388"/>
            <a:ext cx="3657600" cy="4183062"/>
          </a:xfrm>
        </p:spPr>
        <p:txBody>
          <a:bodyPr>
            <a:normAutofit/>
          </a:bodyPr>
          <a:lstStyle>
            <a:lvl1pPr>
              <a:defRPr sz="20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3CEC41E-48BD-4881-B6FF-D82EEBBCD904}" type="datetimeFigureOut">
              <a:rPr lang="en-US" smtClean="0"/>
              <a:pPr/>
              <a:t>5/12/2014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5174" y="79468"/>
            <a:ext cx="7612063" cy="141763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65174"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65174"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19637" y="1687512"/>
            <a:ext cx="3657600" cy="903288"/>
          </a:xfrm>
        </p:spPr>
        <p:txBody>
          <a:bodyPr anchor="ctr"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19637" y="2649071"/>
            <a:ext cx="3657600" cy="3608293"/>
          </a:xfrm>
        </p:spPr>
        <p:txBody>
          <a:bodyPr>
            <a:normAutofit/>
          </a:bodyPr>
          <a:lstStyle>
            <a:lvl1pPr>
              <a:defRPr sz="20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3CEC41E-48BD-4881-B6FF-D82EEBBCD904}" type="datetimeFigureOut">
              <a:rPr lang="en-US" smtClean="0"/>
              <a:pPr/>
              <a:t>5/12/2014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3CEC41E-48BD-4881-B6FF-D82EEBBCD904}" type="datetimeFigureOut">
              <a:rPr lang="en-US" smtClean="0"/>
              <a:pPr/>
              <a:t>5/12/2014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9A5F39-4CE7-434C-A5CB-50A3634516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CEC41E-48BD-4881-B6FF-D82EEBBCD904}" type="datetimeFigureOut">
              <a:rPr lang="en-US" smtClean="0"/>
              <a:pPr/>
              <a:t>5/12/2014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9A5F39-4CE7-434C-A5CB-50A36345160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8946" y="381000"/>
            <a:ext cx="3250360" cy="16319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495800" y="381000"/>
            <a:ext cx="4149725" cy="588645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08946" y="2084389"/>
            <a:ext cx="3250360" cy="3935412"/>
          </a:xfrm>
        </p:spPr>
        <p:txBody>
          <a:bodyPr vert="horz" lIns="91440" tIns="45720" rIns="91440" bIns="45720" rtlCol="0" anchor="t" anchorCtr="0">
            <a:noAutofit/>
          </a:bodyPr>
          <a:lstStyle>
            <a:lvl1pPr marL="0" indent="0" algn="ctr" defTabSz="914400" rtl="0" eaLnBrk="1" latinLnBrk="0" hangingPunct="1">
              <a:spcBef>
                <a:spcPts val="600"/>
              </a:spcBef>
              <a:buNone/>
              <a:defRPr sz="1800" b="0" kern="1200">
                <a:solidFill>
                  <a:schemeClr val="tx2"/>
                </a:solidFill>
                <a:effectLst>
                  <a:outerShdw blurRad="50800" dist="25400" dir="2700000" algn="tl" rotWithShape="0">
                    <a:schemeClr val="bg1">
                      <a:alpha val="40000"/>
                    </a:schemeClr>
                  </a:out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495800" y="6356350"/>
            <a:ext cx="1143000" cy="365125"/>
          </a:xfrm>
        </p:spPr>
        <p:txBody>
          <a:bodyPr/>
          <a:lstStyle>
            <a:lvl1pPr algn="l">
              <a:defRPr/>
            </a:lvl1pPr>
          </a:lstStyle>
          <a:p>
            <a:fld id="{03CEC41E-48BD-4881-B6FF-D82EEBBCD904}" type="datetimeFigureOut">
              <a:rPr lang="en-US" smtClean="0"/>
              <a:pPr/>
              <a:t>5/12/2014</a:t>
            </a:fld>
            <a:endParaRPr lang="en-US"/>
          </a:p>
        </p:txBody>
      </p:sp>
      <p:sp>
        <p:nvSpPr>
          <p:cNvPr id="6" name="Footer Placeholder 5"/>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7" name="Slide Number Placeholder 6"/>
          <p:cNvSpPr>
            <a:spLocks noGrp="1"/>
          </p:cNvSpPr>
          <p:nvPr>
            <p:ph type="sldNum" sz="quarter" idx="12"/>
          </p:nvPr>
        </p:nvSpPr>
        <p:spPr>
          <a:xfrm>
            <a:off x="1967426" y="6356350"/>
            <a:ext cx="533400" cy="365125"/>
          </a:xfrm>
        </p:spPr>
        <p:txBody>
          <a:bodyPr/>
          <a:lstStyle>
            <a:lvl1pPr>
              <a:defRPr>
                <a:solidFill>
                  <a:schemeClr val="tx2"/>
                </a:solidFill>
              </a:defRPr>
            </a:lvl1pPr>
          </a:lstStyle>
          <a:p>
            <a:fld id="{459A5F39-4CE7-434C-A5CB-50A3634516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5174" y="79468"/>
            <a:ext cx="7612063" cy="1417638"/>
          </a:xfrm>
          <a:prstGeom prst="rect">
            <a:avLst/>
          </a:prstGeom>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765175" y="2070846"/>
            <a:ext cx="7612064" cy="41820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03CEC41E-48BD-4881-B6FF-D82EEBBCD904}" type="datetimeFigureOut">
              <a:rPr lang="en-US" smtClean="0"/>
              <a:pPr/>
              <a:t>5/12/2014</a:t>
            </a:fld>
            <a:endParaRPr lang="en-US"/>
          </a:p>
        </p:txBody>
      </p:sp>
      <p:sp>
        <p:nvSpPr>
          <p:cNvPr id="5" name="Footer Placeholder 4"/>
          <p:cNvSpPr>
            <a:spLocks noGrp="1"/>
          </p:cNvSpPr>
          <p:nvPr>
            <p:ph type="ftr" sz="quarter" idx="3"/>
          </p:nvPr>
        </p:nvSpPr>
        <p:spPr>
          <a:xfrm>
            <a:off x="443753" y="6356350"/>
            <a:ext cx="2895600"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200">
                <a:solidFill>
                  <a:schemeClr val="bg1"/>
                </a:solidFill>
              </a:defRPr>
            </a:lvl1pPr>
          </a:lstStyle>
          <a:p>
            <a:fld id="{459A5F39-4CE7-434C-A5CB-50A3634516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800" kern="1200">
          <a:solidFill>
            <a:schemeClr val="tx2"/>
          </a:solidFill>
          <a:effectLst>
            <a:outerShdw blurRad="50800" dist="25400" dir="2700000" algn="tl" rotWithShape="0">
              <a:schemeClr val="bg1">
                <a:alpha val="40000"/>
              </a:schemeClr>
            </a:outerShdw>
          </a:effectLst>
          <a:latin typeface="+mj-lt"/>
          <a:ea typeface="+mj-ea"/>
          <a:cs typeface="+mj-cs"/>
        </a:defRPr>
      </a:lvl1pPr>
    </p:titleStyle>
    <p:bodyStyle>
      <a:lvl1pPr marL="342900" indent="-342900" algn="l" defTabSz="914400" rtl="0" eaLnBrk="1" latinLnBrk="0" hangingPunct="1">
        <a:spcBef>
          <a:spcPts val="2000"/>
        </a:spcBef>
        <a:buFont typeface="Wingdings 2" pitchFamily="18" charset="2"/>
        <a:buChar char=""/>
        <a:defRPr sz="2400" kern="1200">
          <a:solidFill>
            <a:schemeClr val="bg1"/>
          </a:solidFill>
          <a:effectLst>
            <a:outerShdw blurRad="63500" dist="50800" dir="2700000" algn="tl" rotWithShape="0">
              <a:prstClr val="black">
                <a:alpha val="50000"/>
              </a:prstClr>
            </a:outerShdw>
          </a:effectLst>
          <a:latin typeface="+mn-lt"/>
          <a:ea typeface="+mn-ea"/>
          <a:cs typeface="+mn-cs"/>
        </a:defRPr>
      </a:lvl1pPr>
      <a:lvl2pPr marL="685800" indent="-336550" algn="l" defTabSz="914400" rtl="0" eaLnBrk="1" latinLnBrk="0" hangingPunct="1">
        <a:spcBef>
          <a:spcPts val="600"/>
        </a:spcBef>
        <a:buFont typeface="Wingdings 2" pitchFamily="18" charset="2"/>
        <a:buChar char=""/>
        <a:defRPr sz="2200" kern="1200">
          <a:solidFill>
            <a:schemeClr val="bg1"/>
          </a:solidFill>
          <a:effectLst>
            <a:outerShdw blurRad="63500" dist="50800" dir="2700000" algn="tl" rotWithShape="0">
              <a:prstClr val="black">
                <a:alpha val="50000"/>
              </a:prstClr>
            </a:outerShdw>
          </a:effectLst>
          <a:latin typeface="+mn-lt"/>
          <a:ea typeface="+mn-ea"/>
          <a:cs typeface="+mn-cs"/>
        </a:defRPr>
      </a:lvl2pPr>
      <a:lvl3pPr marL="1035050" indent="-349250" algn="l" defTabSz="914400" rtl="0" eaLnBrk="1" latinLnBrk="0" hangingPunct="1">
        <a:spcBef>
          <a:spcPts val="600"/>
        </a:spcBef>
        <a:buFont typeface="Wingdings 2" pitchFamily="18" charset="2"/>
        <a:buChar char=""/>
        <a:defRPr sz="2000" kern="1200">
          <a:solidFill>
            <a:schemeClr val="bg1"/>
          </a:solidFill>
          <a:effectLst>
            <a:outerShdw blurRad="63500" dist="50800" dir="2700000" algn="tl" rotWithShape="0">
              <a:prstClr val="black">
                <a:alpha val="50000"/>
              </a:prstClr>
            </a:outerShdw>
          </a:effectLst>
          <a:latin typeface="+mn-lt"/>
          <a:ea typeface="+mn-ea"/>
          <a:cs typeface="+mn-cs"/>
        </a:defRPr>
      </a:lvl3pPr>
      <a:lvl4pPr marL="1371600" indent="-3365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4pPr>
      <a:lvl5pPr marL="1720850" indent="-349250" algn="l" defTabSz="914400" rtl="0" eaLnBrk="1" latinLnBrk="0" hangingPunct="1">
        <a:spcBef>
          <a:spcPts val="600"/>
        </a:spcBef>
        <a:buFont typeface="Wingdings 2" pitchFamily="18" charset="2"/>
        <a:buChar char=""/>
        <a:defRPr sz="1800" kern="1200">
          <a:solidFill>
            <a:schemeClr val="bg1"/>
          </a:solidFill>
          <a:effectLst>
            <a:outerShdw blurRad="63500" dist="50800" dir="2700000" algn="tl" rotWithShape="0">
              <a:prstClr val="black">
                <a:alpha val="50000"/>
              </a:prstClr>
            </a:outerShdw>
          </a:effectLst>
          <a:latin typeface="+mn-lt"/>
          <a:ea typeface="+mn-ea"/>
          <a:cs typeface="+mn-cs"/>
        </a:defRPr>
      </a:lvl5pPr>
      <a:lvl6pPr marL="20558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6pPr>
      <a:lvl7pPr marL="2398713"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7pPr>
      <a:lvl8pPr marL="2743200" indent="-344488" algn="l" defTabSz="914400" rtl="0" eaLnBrk="1" latinLnBrk="0" hangingPunct="1">
        <a:spcBef>
          <a:spcPct val="20000"/>
        </a:spcBef>
        <a:buFont typeface="Wingdings 2" pitchFamily="18" charset="2"/>
        <a:buChar char=""/>
        <a:defRPr lang="en-US" sz="1800" kern="1200" dirty="0" smtClean="0">
          <a:solidFill>
            <a:schemeClr val="bg1"/>
          </a:solidFill>
          <a:effectLst>
            <a:outerShdw blurRad="63500" dist="50800" dir="2700000" algn="tl" rotWithShape="0">
              <a:prstClr val="black">
                <a:alpha val="50000"/>
              </a:prstClr>
            </a:outerShdw>
          </a:effectLst>
          <a:latin typeface="+mn-lt"/>
          <a:ea typeface="+mn-ea"/>
          <a:cs typeface="+mn-cs"/>
        </a:defRPr>
      </a:lvl8pPr>
      <a:lvl9pPr marL="3087688" indent="-344488" algn="l" defTabSz="914400" rtl="0" eaLnBrk="1" latinLnBrk="0" hangingPunct="1">
        <a:spcBef>
          <a:spcPct val="20000"/>
        </a:spcBef>
        <a:buFont typeface="Wingdings 2" pitchFamily="18" charset="2"/>
        <a:buChar char=""/>
        <a:defRPr lang="en-US" sz="1800" kern="1200" dirty="0">
          <a:solidFill>
            <a:schemeClr val="bg1"/>
          </a:solidFill>
          <a:effectLst>
            <a:outerShdw blurRad="63500" dist="50800" dir="2700000" algn="tl" rotWithShape="0">
              <a:prstClr val="black">
                <a:alpha val="5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ffectLst/>
              </a:rPr>
              <a:t/>
            </a:r>
            <a:br>
              <a:rPr lang="en-US" dirty="0">
                <a:effectLst/>
              </a:rPr>
            </a:br>
            <a:endParaRPr lang="en-US" dirty="0"/>
          </a:p>
        </p:txBody>
      </p:sp>
      <p:sp>
        <p:nvSpPr>
          <p:cNvPr id="3" name="Subtitle 2"/>
          <p:cNvSpPr>
            <a:spLocks noGrp="1"/>
          </p:cNvSpPr>
          <p:nvPr>
            <p:ph type="subTitle" idx="1"/>
          </p:nvPr>
        </p:nvSpPr>
        <p:spPr>
          <a:xfrm>
            <a:off x="917115" y="3561584"/>
            <a:ext cx="7196328" cy="987552"/>
          </a:xfrm>
        </p:spPr>
        <p:txBody>
          <a:bodyPr/>
          <a:lstStyle/>
          <a:p>
            <a:pPr algn="ctr"/>
            <a:r>
              <a:rPr lang="en-US" sz="2800" b="1" dirty="0" smtClean="0"/>
              <a:t>COL MANJEET SINGH</a:t>
            </a:r>
          </a:p>
          <a:p>
            <a:pPr algn="ctr"/>
            <a:r>
              <a:rPr lang="en-US" sz="2800" b="1" dirty="0" smtClean="0"/>
              <a:t>PG 046/2012-14</a:t>
            </a:r>
            <a:endParaRPr lang="en-US" sz="2800" b="1" dirty="0"/>
          </a:p>
        </p:txBody>
      </p:sp>
      <p:sp>
        <p:nvSpPr>
          <p:cNvPr id="4" name="Rectangle 3"/>
          <p:cNvSpPr/>
          <p:nvPr/>
        </p:nvSpPr>
        <p:spPr>
          <a:xfrm>
            <a:off x="0" y="272521"/>
            <a:ext cx="9144000" cy="1938992"/>
          </a:xfrm>
          <a:prstGeom prst="rect">
            <a:avLst/>
          </a:prstGeom>
        </p:spPr>
        <p:txBody>
          <a:bodyPr wrap="square">
            <a:spAutoFit/>
          </a:bodyPr>
          <a:lstStyle/>
          <a:p>
            <a:pPr algn="ctr"/>
            <a:r>
              <a:rPr lang="en-US" sz="2400" dirty="0">
                <a:solidFill>
                  <a:schemeClr val="accent1">
                    <a:lumMod val="60000"/>
                    <a:lumOff val="40000"/>
                  </a:schemeClr>
                </a:solidFill>
              </a:rPr>
              <a:t> </a:t>
            </a:r>
            <a:br>
              <a:rPr lang="en-US" sz="2400" dirty="0">
                <a:solidFill>
                  <a:schemeClr val="accent1">
                    <a:lumMod val="60000"/>
                    <a:lumOff val="40000"/>
                  </a:schemeClr>
                </a:solidFill>
              </a:rPr>
            </a:br>
            <a:r>
              <a:rPr lang="en-US" sz="2400" b="1" dirty="0">
                <a:solidFill>
                  <a:schemeClr val="accent1">
                    <a:lumMod val="60000"/>
                    <a:lumOff val="40000"/>
                  </a:schemeClr>
                </a:solidFill>
              </a:rPr>
              <a:t>INTERNSHIP TRAINING AT </a:t>
            </a:r>
            <a:endParaRPr lang="en-US" sz="2400" b="1" dirty="0" smtClean="0">
              <a:solidFill>
                <a:schemeClr val="accent1">
                  <a:lumMod val="60000"/>
                  <a:lumOff val="40000"/>
                </a:schemeClr>
              </a:solidFill>
            </a:endParaRPr>
          </a:p>
          <a:p>
            <a:pPr algn="ctr"/>
            <a:r>
              <a:rPr lang="en-US" sz="2400" b="1" dirty="0" smtClean="0">
                <a:solidFill>
                  <a:schemeClr val="accent1">
                    <a:lumMod val="60000"/>
                    <a:lumOff val="40000"/>
                  </a:schemeClr>
                </a:solidFill>
              </a:rPr>
              <a:t>GOVT</a:t>
            </a:r>
            <a:r>
              <a:rPr lang="en-US" sz="2400" b="1" dirty="0">
                <a:solidFill>
                  <a:schemeClr val="accent1">
                    <a:lumMod val="60000"/>
                    <a:lumOff val="40000"/>
                  </a:schemeClr>
                </a:solidFill>
              </a:rPr>
              <a:t>. OF N.C.T.  OF DELHI</a:t>
            </a:r>
            <a:r>
              <a:rPr lang="en-US" sz="2400" dirty="0">
                <a:solidFill>
                  <a:schemeClr val="accent1">
                    <a:lumMod val="60000"/>
                    <a:lumOff val="40000"/>
                  </a:schemeClr>
                </a:solidFill>
              </a:rPr>
              <a:t/>
            </a:r>
            <a:br>
              <a:rPr lang="en-US" sz="2400" dirty="0">
                <a:solidFill>
                  <a:schemeClr val="accent1">
                    <a:lumMod val="60000"/>
                    <a:lumOff val="40000"/>
                  </a:schemeClr>
                </a:solidFill>
              </a:rPr>
            </a:br>
            <a:r>
              <a:rPr lang="en-US" sz="2400" b="1" dirty="0">
                <a:solidFill>
                  <a:schemeClr val="accent1">
                    <a:lumMod val="60000"/>
                    <a:lumOff val="40000"/>
                  </a:schemeClr>
                </a:solidFill>
              </a:rPr>
              <a:t>SHRI DADA DEV MATRI AVUM SHISHU CHIKITSALAYA</a:t>
            </a:r>
            <a:r>
              <a:rPr lang="en-US" sz="2400" dirty="0">
                <a:solidFill>
                  <a:schemeClr val="accent1">
                    <a:lumMod val="60000"/>
                    <a:lumOff val="40000"/>
                  </a:schemeClr>
                </a:solidFill>
              </a:rPr>
              <a:t/>
            </a:r>
            <a:br>
              <a:rPr lang="en-US" sz="2400" dirty="0">
                <a:solidFill>
                  <a:schemeClr val="accent1">
                    <a:lumMod val="60000"/>
                    <a:lumOff val="40000"/>
                  </a:schemeClr>
                </a:solidFill>
              </a:rPr>
            </a:br>
            <a:r>
              <a:rPr lang="en-US" sz="2400" b="1" dirty="0">
                <a:solidFill>
                  <a:schemeClr val="accent1">
                    <a:lumMod val="60000"/>
                    <a:lumOff val="40000"/>
                  </a:schemeClr>
                </a:solidFill>
              </a:rPr>
              <a:t>DABRI, NEW DELHI</a:t>
            </a:r>
            <a:endParaRPr lang="en-US" sz="2400" dirty="0">
              <a:solidFill>
                <a:schemeClr val="accent1">
                  <a:lumMod val="60000"/>
                  <a:lumOff val="40000"/>
                </a:schemeClr>
              </a:solidFill>
            </a:endParaRPr>
          </a:p>
        </p:txBody>
      </p:sp>
      <p:pic>
        <p:nvPicPr>
          <p:cNvPr id="5" name="Picture 4"/>
          <p:cNvPicPr>
            <a:picLocks noChangeAspect="1"/>
          </p:cNvPicPr>
          <p:nvPr/>
        </p:nvPicPr>
        <p:blipFill>
          <a:blip r:embed="rId2"/>
          <a:stretch>
            <a:fillRect/>
          </a:stretch>
        </p:blipFill>
        <p:spPr>
          <a:xfrm>
            <a:off x="3554445" y="5322619"/>
            <a:ext cx="1714500" cy="889000"/>
          </a:xfrm>
          <a:prstGeom prst="rect">
            <a:avLst/>
          </a:prstGeom>
        </p:spPr>
      </p:pic>
    </p:spTree>
    <p:extLst>
      <p:ext uri="{BB962C8B-B14F-4D97-AF65-F5344CB8AC3E}">
        <p14:creationId xmlns:p14="http://schemas.microsoft.com/office/powerpoint/2010/main" xmlns="" val="769632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65175" y="2174551"/>
            <a:ext cx="7612063" cy="3079187"/>
          </a:xfrm>
        </p:spPr>
        <p:txBody>
          <a:bodyPr/>
          <a:lstStyle/>
          <a:p>
            <a:r>
              <a:rPr lang="en-US" sz="3200" dirty="0">
                <a:effectLst/>
              </a:rPr>
              <a:t>	</a:t>
            </a:r>
            <a:r>
              <a:rPr lang="en-US" sz="3200" dirty="0" smtClean="0">
                <a:effectLst/>
              </a:rPr>
              <a:t>To verify </a:t>
            </a:r>
            <a:r>
              <a:rPr lang="en-US" sz="3200" dirty="0">
                <a:effectLst/>
              </a:rPr>
              <a:t>the progress made by the organization in compliance with the NABH pre-assessment </a:t>
            </a:r>
            <a:r>
              <a:rPr lang="en-US" sz="3200" dirty="0" smtClean="0">
                <a:effectLst/>
              </a:rPr>
              <a:t>report in order </a:t>
            </a:r>
            <a:r>
              <a:rPr lang="en-US" sz="3200" dirty="0">
                <a:effectLst/>
              </a:rPr>
              <a:t>to determine the extent and reasons of non-compliance and suggest an action plan to achieve accreditation.</a:t>
            </a:r>
            <a:br>
              <a:rPr lang="en-US" sz="3200" dirty="0">
                <a:effectLst/>
              </a:rPr>
            </a:br>
            <a:endParaRPr lang="en-US" sz="3200" dirty="0"/>
          </a:p>
        </p:txBody>
      </p:sp>
      <p:sp>
        <p:nvSpPr>
          <p:cNvPr id="7" name="Rectangle 6"/>
          <p:cNvSpPr/>
          <p:nvPr/>
        </p:nvSpPr>
        <p:spPr>
          <a:xfrm>
            <a:off x="3309783" y="-99604"/>
            <a:ext cx="2924925" cy="1323439"/>
          </a:xfrm>
          <a:prstGeom prst="rect">
            <a:avLst/>
          </a:prstGeom>
        </p:spPr>
        <p:txBody>
          <a:bodyPr wrap="square">
            <a:spAutoFit/>
          </a:bodyPr>
          <a:lstStyle/>
          <a:p>
            <a:r>
              <a:rPr lang="en-US" sz="8000" dirty="0" smtClean="0">
                <a:solidFill>
                  <a:schemeClr val="accent2">
                    <a:lumMod val="20000"/>
                    <a:lumOff val="80000"/>
                  </a:schemeClr>
                </a:solidFill>
                <a:ea typeface="+mj-ea"/>
                <a:cs typeface="+mj-cs"/>
              </a:rPr>
              <a:t>Aim</a:t>
            </a:r>
            <a:endParaRPr lang="en-US" sz="3600" dirty="0">
              <a:solidFill>
                <a:schemeClr val="accent2">
                  <a:lumMod val="20000"/>
                  <a:lumOff val="80000"/>
                </a:schemeClr>
              </a:solidFill>
            </a:endParaRPr>
          </a:p>
        </p:txBody>
      </p:sp>
    </p:spTree>
    <p:extLst>
      <p:ext uri="{BB962C8B-B14F-4D97-AF65-F5344CB8AC3E}">
        <p14:creationId xmlns:p14="http://schemas.microsoft.com/office/powerpoint/2010/main" xmlns="" val="561116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effectLst/>
              </a:rPr>
              <a:t>Approach</a:t>
            </a:r>
            <a:endParaRPr lang="en-US" dirty="0"/>
          </a:p>
        </p:txBody>
      </p:sp>
      <p:sp>
        <p:nvSpPr>
          <p:cNvPr id="6" name="Content Placeholder 5"/>
          <p:cNvSpPr>
            <a:spLocks noGrp="1"/>
          </p:cNvSpPr>
          <p:nvPr>
            <p:ph idx="1"/>
          </p:nvPr>
        </p:nvSpPr>
        <p:spPr>
          <a:xfrm>
            <a:off x="765175" y="1262598"/>
            <a:ext cx="7612064" cy="4182035"/>
          </a:xfrm>
        </p:spPr>
        <p:txBody>
          <a:bodyPr>
            <a:noAutofit/>
          </a:bodyPr>
          <a:lstStyle/>
          <a:p>
            <a:pPr marL="0" indent="0">
              <a:buNone/>
            </a:pPr>
            <a:endParaRPr lang="en-US" sz="2800" dirty="0">
              <a:effectLst/>
            </a:endParaRPr>
          </a:p>
          <a:p>
            <a:pPr lvl="1"/>
            <a:r>
              <a:rPr lang="en-US" sz="2800" dirty="0">
                <a:effectLst/>
              </a:rPr>
              <a:t>Orientation to the Organization’s Services.</a:t>
            </a:r>
          </a:p>
          <a:p>
            <a:pPr lvl="1"/>
            <a:r>
              <a:rPr lang="en-US" sz="2800" dirty="0">
                <a:effectLst/>
              </a:rPr>
              <a:t>Document Review.</a:t>
            </a:r>
          </a:p>
          <a:p>
            <a:pPr lvl="1"/>
            <a:r>
              <a:rPr lang="en-US" sz="2800" dirty="0">
                <a:effectLst/>
              </a:rPr>
              <a:t>Policies Review.</a:t>
            </a:r>
          </a:p>
          <a:p>
            <a:pPr lvl="1"/>
            <a:r>
              <a:rPr lang="en-US" sz="2800" dirty="0">
                <a:effectLst/>
              </a:rPr>
              <a:t>Evidence of compliance with policies.</a:t>
            </a:r>
          </a:p>
          <a:p>
            <a:pPr lvl="1"/>
            <a:r>
              <a:rPr lang="en-US" sz="2800" dirty="0">
                <a:effectLst/>
              </a:rPr>
              <a:t>Evidence of committees.</a:t>
            </a:r>
          </a:p>
          <a:p>
            <a:pPr lvl="1"/>
            <a:r>
              <a:rPr lang="en-US" sz="2800" dirty="0">
                <a:effectLst/>
              </a:rPr>
              <a:t>Assessment of Activities.</a:t>
            </a:r>
          </a:p>
          <a:p>
            <a:pPr lvl="1"/>
            <a:r>
              <a:rPr lang="en-US" sz="2800" dirty="0">
                <a:effectLst/>
              </a:rPr>
              <a:t>Functional </a:t>
            </a:r>
            <a:r>
              <a:rPr lang="en-US" sz="2800" dirty="0" smtClean="0">
                <a:effectLst/>
              </a:rPr>
              <a:t>&amp;  Leadership Interactions.</a:t>
            </a:r>
            <a:endParaRPr lang="en-US" sz="2800" dirty="0">
              <a:effectLst/>
            </a:endParaRPr>
          </a:p>
          <a:p>
            <a:pPr lvl="1"/>
            <a:r>
              <a:rPr lang="en-US" sz="2800" dirty="0" smtClean="0">
                <a:effectLst/>
              </a:rPr>
              <a:t>Management </a:t>
            </a:r>
            <a:r>
              <a:rPr lang="en-US" sz="2800" dirty="0">
                <a:effectLst/>
              </a:rPr>
              <a:t>of Information/Patient Records.</a:t>
            </a:r>
          </a:p>
          <a:p>
            <a:pPr lvl="1"/>
            <a:r>
              <a:rPr lang="en-US" sz="2800" dirty="0">
                <a:effectLst/>
              </a:rPr>
              <a:t>Staff Qualifications and Education.</a:t>
            </a:r>
          </a:p>
          <a:p>
            <a:endParaRPr lang="en-US" sz="2800" dirty="0"/>
          </a:p>
        </p:txBody>
      </p:sp>
    </p:spTree>
    <p:extLst>
      <p:ext uri="{BB962C8B-B14F-4D97-AF65-F5344CB8AC3E}">
        <p14:creationId xmlns:p14="http://schemas.microsoft.com/office/powerpoint/2010/main" xmlns="" val="2525369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A RECAP ABOUT QUALITY…</a:t>
            </a:r>
            <a:endParaRPr lang="en-US" sz="40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471558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effectLst/>
              </a:rPr>
              <a:t>The </a:t>
            </a:r>
            <a:r>
              <a:rPr lang="en-US" sz="3200" dirty="0" smtClean="0">
                <a:effectLst/>
              </a:rPr>
              <a:t>Ten Chapters of </a:t>
            </a:r>
            <a:r>
              <a:rPr lang="en-US" sz="3200" dirty="0">
                <a:effectLst/>
              </a:rPr>
              <a:t>NABH </a:t>
            </a:r>
            <a:r>
              <a:rPr lang="en-US" sz="3200" dirty="0" smtClean="0">
                <a:effectLst/>
              </a:rPr>
              <a:t>Standards</a:t>
            </a:r>
            <a:endParaRPr lang="en-US" sz="3200" dirty="0"/>
          </a:p>
        </p:txBody>
      </p:sp>
      <p:sp>
        <p:nvSpPr>
          <p:cNvPr id="3" name="Content Placeholder 2"/>
          <p:cNvSpPr>
            <a:spLocks noGrp="1"/>
          </p:cNvSpPr>
          <p:nvPr>
            <p:ph idx="1"/>
          </p:nvPr>
        </p:nvSpPr>
        <p:spPr>
          <a:xfrm>
            <a:off x="765175" y="1724459"/>
            <a:ext cx="7612064" cy="4182035"/>
          </a:xfrm>
        </p:spPr>
        <p:txBody>
          <a:bodyPr>
            <a:noAutofit/>
          </a:bodyPr>
          <a:lstStyle/>
          <a:p>
            <a:r>
              <a:rPr lang="en-US" sz="1800" dirty="0">
                <a:effectLst/>
              </a:rPr>
              <a:t> </a:t>
            </a:r>
            <a:r>
              <a:rPr lang="en-US" sz="1800" dirty="0" smtClean="0">
                <a:effectLst/>
              </a:rPr>
              <a:t>ACCESS</a:t>
            </a:r>
            <a:r>
              <a:rPr lang="en-US" sz="1800" dirty="0">
                <a:effectLst/>
              </a:rPr>
              <a:t>, ASSESSMENT AND CONTINUITY OF CARE (AAC).</a:t>
            </a:r>
          </a:p>
          <a:p>
            <a:pPr lvl="0"/>
            <a:r>
              <a:rPr lang="en-US" sz="1800" dirty="0">
                <a:effectLst/>
              </a:rPr>
              <a:t>CARE OF PATIENTS (COP).</a:t>
            </a:r>
          </a:p>
          <a:p>
            <a:pPr lvl="0"/>
            <a:r>
              <a:rPr lang="en-US" sz="1800" dirty="0">
                <a:effectLst/>
              </a:rPr>
              <a:t>MANAGEMENT OF MEDICATION (MOM).</a:t>
            </a:r>
          </a:p>
          <a:p>
            <a:pPr lvl="0"/>
            <a:r>
              <a:rPr lang="en-US" sz="1800" dirty="0">
                <a:effectLst/>
              </a:rPr>
              <a:t>PATIENT RIGHTS AND RESPONSIBILITIES (PRE).</a:t>
            </a:r>
          </a:p>
          <a:p>
            <a:pPr lvl="0"/>
            <a:r>
              <a:rPr lang="en-US" sz="1800" dirty="0">
                <a:effectLst/>
              </a:rPr>
              <a:t>HOSPITAL INFECTION CONTROL (HIC).</a:t>
            </a:r>
          </a:p>
          <a:p>
            <a:pPr lvl="0"/>
            <a:r>
              <a:rPr lang="en-US" sz="1800" dirty="0">
                <a:effectLst/>
              </a:rPr>
              <a:t>CONTINUOUS QUALITY IMPROVEMENT (CQI).</a:t>
            </a:r>
          </a:p>
          <a:p>
            <a:pPr lvl="0"/>
            <a:r>
              <a:rPr lang="en-US" sz="1800" dirty="0">
                <a:effectLst/>
              </a:rPr>
              <a:t>RESPONSIBILITIES OF MANAGEMENT (ROM).</a:t>
            </a:r>
          </a:p>
          <a:p>
            <a:pPr lvl="0"/>
            <a:r>
              <a:rPr lang="en-US" sz="1800" dirty="0">
                <a:effectLst/>
              </a:rPr>
              <a:t>FACILITY MANAGEMENT AND SAFETY (FMS).</a:t>
            </a:r>
          </a:p>
          <a:p>
            <a:pPr lvl="0"/>
            <a:r>
              <a:rPr lang="en-US" sz="1800" dirty="0">
                <a:effectLst/>
              </a:rPr>
              <a:t>HUMAN RESOURCE MANAGEMENT (HRM).</a:t>
            </a:r>
          </a:p>
          <a:p>
            <a:pPr lvl="0"/>
            <a:r>
              <a:rPr lang="en-US" sz="1800" dirty="0">
                <a:effectLst/>
              </a:rPr>
              <a:t>INFORMATION MANAGEMENT SYSTEM (IMS)</a:t>
            </a:r>
            <a:r>
              <a:rPr lang="en-US" sz="1800" dirty="0" smtClean="0">
                <a:effectLst/>
              </a:rPr>
              <a:t>.</a:t>
            </a:r>
            <a:r>
              <a:rPr lang="en-US" sz="1800" dirty="0">
                <a:effectLst/>
              </a:rPr>
              <a:t>	 </a:t>
            </a:r>
          </a:p>
          <a:p>
            <a:endParaRPr lang="en-US" sz="1800" dirty="0"/>
          </a:p>
        </p:txBody>
      </p:sp>
    </p:spTree>
    <p:extLst>
      <p:ext uri="{BB962C8B-B14F-4D97-AF65-F5344CB8AC3E}">
        <p14:creationId xmlns:p14="http://schemas.microsoft.com/office/powerpoint/2010/main" xmlns="" val="7965612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Steps in accreditation</a:t>
            </a:r>
            <a:r>
              <a:rPr lang="en-US" dirty="0" smtClean="0">
                <a:effectLst/>
              </a:rPr>
              <a:t>:</a:t>
            </a:r>
            <a:endParaRPr lang="en-US" dirty="0"/>
          </a:p>
        </p:txBody>
      </p:sp>
      <p:sp>
        <p:nvSpPr>
          <p:cNvPr id="3" name="Content Placeholder 2"/>
          <p:cNvSpPr>
            <a:spLocks noGrp="1"/>
          </p:cNvSpPr>
          <p:nvPr>
            <p:ph idx="1"/>
          </p:nvPr>
        </p:nvSpPr>
        <p:spPr>
          <a:xfrm>
            <a:off x="765175" y="1685966"/>
            <a:ext cx="7612064" cy="4182035"/>
          </a:xfrm>
        </p:spPr>
        <p:txBody>
          <a:bodyPr>
            <a:noAutofit/>
          </a:bodyPr>
          <a:lstStyle/>
          <a:p>
            <a:pPr lvl="0"/>
            <a:r>
              <a:rPr lang="en-US" sz="2000" dirty="0" smtClean="0">
                <a:effectLst/>
              </a:rPr>
              <a:t>Application </a:t>
            </a:r>
            <a:r>
              <a:rPr lang="en-US" sz="2000" dirty="0">
                <a:effectLst/>
              </a:rPr>
              <a:t>for accreditation (submitted by the Healthcare Organization).</a:t>
            </a:r>
          </a:p>
          <a:p>
            <a:pPr lvl="0"/>
            <a:r>
              <a:rPr lang="en-US" sz="2000" dirty="0">
                <a:effectLst/>
              </a:rPr>
              <a:t>Acknowledgement for accreditation (by NABH secretariat).</a:t>
            </a:r>
          </a:p>
          <a:p>
            <a:pPr lvl="0"/>
            <a:r>
              <a:rPr lang="en-US" sz="2000" dirty="0">
                <a:effectLst/>
              </a:rPr>
              <a:t>Pre assessment visit (by Assessor).</a:t>
            </a:r>
          </a:p>
          <a:p>
            <a:pPr lvl="0">
              <a:lnSpc>
                <a:spcPct val="120000"/>
              </a:lnSpc>
            </a:pPr>
            <a:r>
              <a:rPr lang="en-US" sz="2000" u="sng" dirty="0">
                <a:effectLst/>
              </a:rPr>
              <a:t>Not Done yet</a:t>
            </a:r>
            <a:r>
              <a:rPr lang="en-US" sz="2000" u="sng" dirty="0" smtClean="0">
                <a:effectLst/>
              </a:rPr>
              <a:t>:</a:t>
            </a:r>
            <a:endParaRPr lang="en-US" sz="2000" dirty="0">
              <a:effectLst/>
            </a:endParaRPr>
          </a:p>
          <a:p>
            <a:pPr lvl="1">
              <a:lnSpc>
                <a:spcPct val="120000"/>
              </a:lnSpc>
            </a:pPr>
            <a:r>
              <a:rPr lang="en-US" sz="2000" dirty="0">
                <a:solidFill>
                  <a:srgbClr val="FFE7CB"/>
                </a:solidFill>
                <a:effectLst/>
              </a:rPr>
              <a:t>Final assessment of hospitals (by Assessment Team).</a:t>
            </a:r>
          </a:p>
          <a:p>
            <a:pPr lvl="1"/>
            <a:r>
              <a:rPr lang="en-US" sz="2000" dirty="0">
                <a:solidFill>
                  <a:srgbClr val="FFE7CB"/>
                </a:solidFill>
                <a:effectLst/>
              </a:rPr>
              <a:t>Scrutiny of the assessment report (by NABH secretariat)</a:t>
            </a:r>
          </a:p>
          <a:p>
            <a:pPr lvl="1"/>
            <a:r>
              <a:rPr lang="en-US" sz="2000" dirty="0">
                <a:solidFill>
                  <a:srgbClr val="FFE7CB"/>
                </a:solidFill>
                <a:effectLst/>
              </a:rPr>
              <a:t>Recommendation for accreditation (by Accreditation Committee)</a:t>
            </a:r>
          </a:p>
          <a:p>
            <a:pPr lvl="1"/>
            <a:r>
              <a:rPr lang="en-US" sz="2000" dirty="0">
                <a:solidFill>
                  <a:srgbClr val="FFE7CB"/>
                </a:solidFill>
                <a:effectLst/>
              </a:rPr>
              <a:t>Approval for accreditation (by Chairman NABH).</a:t>
            </a:r>
          </a:p>
          <a:p>
            <a:pPr lvl="1"/>
            <a:r>
              <a:rPr lang="en-US" sz="2000" dirty="0">
                <a:solidFill>
                  <a:srgbClr val="FFE7CB"/>
                </a:solidFill>
                <a:effectLst/>
              </a:rPr>
              <a:t>Issue of accreditation certificate (by NABH secretariat).</a:t>
            </a:r>
          </a:p>
          <a:p>
            <a:endParaRPr lang="en-US" sz="2000" dirty="0"/>
          </a:p>
        </p:txBody>
      </p:sp>
    </p:spTree>
    <p:extLst>
      <p:ext uri="{BB962C8B-B14F-4D97-AF65-F5344CB8AC3E}">
        <p14:creationId xmlns:p14="http://schemas.microsoft.com/office/powerpoint/2010/main" xmlns="" val="3224063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BENEFITS OF ACCREDITATION</a:t>
            </a:r>
            <a:endParaRPr lang="en-US" sz="3600" dirty="0"/>
          </a:p>
        </p:txBody>
      </p:sp>
      <p:sp>
        <p:nvSpPr>
          <p:cNvPr id="3" name="Content Placeholder 2"/>
          <p:cNvSpPr>
            <a:spLocks noGrp="1"/>
          </p:cNvSpPr>
          <p:nvPr>
            <p:ph sz="half" idx="1"/>
          </p:nvPr>
        </p:nvSpPr>
        <p:spPr>
          <a:xfrm>
            <a:off x="765174" y="1747622"/>
            <a:ext cx="3657600" cy="4183062"/>
          </a:xfrm>
        </p:spPr>
        <p:txBody>
          <a:bodyPr>
            <a:noAutofit/>
          </a:bodyPr>
          <a:lstStyle/>
          <a:p>
            <a:pPr lvl="0"/>
            <a:r>
              <a:rPr lang="en-US" dirty="0" smtClean="0">
                <a:effectLst/>
              </a:rPr>
              <a:t>Focus </a:t>
            </a:r>
            <a:r>
              <a:rPr lang="en-US" dirty="0">
                <a:effectLst/>
              </a:rPr>
              <a:t>on patient safety.</a:t>
            </a:r>
          </a:p>
          <a:p>
            <a:pPr lvl="0"/>
            <a:r>
              <a:rPr lang="en-US" dirty="0">
                <a:effectLst/>
              </a:rPr>
              <a:t>Improves professional staff development.</a:t>
            </a:r>
          </a:p>
          <a:p>
            <a:pPr lvl="0"/>
            <a:r>
              <a:rPr lang="en-US" dirty="0" smtClean="0">
                <a:effectLst/>
              </a:rPr>
              <a:t>Stimulates </a:t>
            </a:r>
            <a:r>
              <a:rPr lang="en-US" dirty="0">
                <a:effectLst/>
              </a:rPr>
              <a:t>continuous improvement.</a:t>
            </a:r>
          </a:p>
          <a:p>
            <a:pPr lvl="0"/>
            <a:r>
              <a:rPr lang="en-US" dirty="0">
                <a:effectLst/>
              </a:rPr>
              <a:t>Demonstrates commitment to quality care.</a:t>
            </a:r>
          </a:p>
          <a:p>
            <a:pPr lvl="0"/>
            <a:r>
              <a:rPr lang="en-US" dirty="0">
                <a:effectLst/>
              </a:rPr>
              <a:t>Raises community confidence.</a:t>
            </a:r>
          </a:p>
          <a:p>
            <a:pPr lvl="0"/>
            <a:r>
              <a:rPr lang="en-US" dirty="0">
                <a:effectLst/>
              </a:rPr>
              <a:t>Comparison with self and other similar organizations</a:t>
            </a:r>
          </a:p>
          <a:p>
            <a:endParaRPr lang="en-US" dirty="0"/>
          </a:p>
        </p:txBody>
      </p:sp>
      <p:sp>
        <p:nvSpPr>
          <p:cNvPr id="4" name="Content Placeholder 3"/>
          <p:cNvSpPr>
            <a:spLocks noGrp="1"/>
          </p:cNvSpPr>
          <p:nvPr>
            <p:ph sz="half" idx="2"/>
          </p:nvPr>
        </p:nvSpPr>
        <p:spPr>
          <a:xfrm>
            <a:off x="4719637" y="1747622"/>
            <a:ext cx="3657600" cy="4183062"/>
          </a:xfrm>
        </p:spPr>
        <p:txBody>
          <a:bodyPr>
            <a:noAutofit/>
          </a:bodyPr>
          <a:lstStyle/>
          <a:p>
            <a:pPr lvl="0"/>
            <a:r>
              <a:rPr lang="en-US" dirty="0">
                <a:effectLst/>
              </a:rPr>
              <a:t>Highest quality of care.</a:t>
            </a:r>
          </a:p>
          <a:p>
            <a:pPr lvl="0"/>
            <a:r>
              <a:rPr lang="en-US" dirty="0">
                <a:effectLst/>
              </a:rPr>
              <a:t>Credentialed and privileged medical staff.</a:t>
            </a:r>
          </a:p>
          <a:p>
            <a:pPr lvl="0"/>
            <a:r>
              <a:rPr lang="en-US" dirty="0" smtClean="0">
                <a:effectLst/>
              </a:rPr>
              <a:t>Rights </a:t>
            </a:r>
            <a:r>
              <a:rPr lang="en-US" dirty="0">
                <a:effectLst/>
              </a:rPr>
              <a:t>are respected and protected.</a:t>
            </a:r>
          </a:p>
          <a:p>
            <a:pPr lvl="0"/>
            <a:r>
              <a:rPr lang="en-US" dirty="0" smtClean="0">
                <a:effectLst/>
              </a:rPr>
              <a:t>Satisfaction </a:t>
            </a:r>
            <a:r>
              <a:rPr lang="en-US" dirty="0">
                <a:effectLst/>
              </a:rPr>
              <a:t>is evaluated.</a:t>
            </a:r>
          </a:p>
          <a:p>
            <a:r>
              <a:rPr lang="en-US" dirty="0">
                <a:effectLst/>
              </a:rPr>
              <a:t>Increases satisfaction with working conditions, leadership and </a:t>
            </a:r>
            <a:r>
              <a:rPr lang="en-US" dirty="0" smtClean="0">
                <a:effectLst/>
              </a:rPr>
              <a:t>accountability.</a:t>
            </a:r>
          </a:p>
          <a:p>
            <a:r>
              <a:rPr lang="en-US" dirty="0" smtClean="0">
                <a:effectLst/>
              </a:rPr>
              <a:t>Disaster </a:t>
            </a:r>
            <a:r>
              <a:rPr lang="en-US" dirty="0">
                <a:effectLst/>
              </a:rPr>
              <a:t>preparedness.</a:t>
            </a:r>
          </a:p>
          <a:p>
            <a:endParaRPr lang="en-US" dirty="0"/>
          </a:p>
        </p:txBody>
      </p:sp>
    </p:spTree>
    <p:extLst>
      <p:ext uri="{BB962C8B-B14F-4D97-AF65-F5344CB8AC3E}">
        <p14:creationId xmlns:p14="http://schemas.microsoft.com/office/powerpoint/2010/main" xmlns="" val="1511662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Methodology</a:t>
            </a:r>
            <a:br>
              <a:rPr lang="en-US" dirty="0">
                <a:effectLst/>
              </a:rPr>
            </a:br>
            <a:endParaRPr lang="en-US" dirty="0"/>
          </a:p>
        </p:txBody>
      </p:sp>
      <p:sp>
        <p:nvSpPr>
          <p:cNvPr id="3" name="Content Placeholder 2"/>
          <p:cNvSpPr>
            <a:spLocks noGrp="1"/>
          </p:cNvSpPr>
          <p:nvPr>
            <p:ph idx="1"/>
          </p:nvPr>
        </p:nvSpPr>
        <p:spPr/>
        <p:txBody>
          <a:bodyPr>
            <a:normAutofit lnSpcReduction="10000"/>
          </a:bodyPr>
          <a:lstStyle/>
          <a:p>
            <a:r>
              <a:rPr lang="en-US" dirty="0" smtClean="0">
                <a:effectLst/>
              </a:rPr>
              <a:t>Key </a:t>
            </a:r>
            <a:r>
              <a:rPr lang="en-US" dirty="0">
                <a:effectLst/>
              </a:rPr>
              <a:t>research questions examined were</a:t>
            </a:r>
            <a:r>
              <a:rPr lang="en-US" dirty="0" smtClean="0">
                <a:effectLst/>
              </a:rPr>
              <a:t>:</a:t>
            </a:r>
          </a:p>
          <a:p>
            <a:endParaRPr lang="en-US" dirty="0">
              <a:effectLst/>
            </a:endParaRPr>
          </a:p>
          <a:p>
            <a:pPr lvl="1"/>
            <a:r>
              <a:rPr lang="en-US" dirty="0">
                <a:solidFill>
                  <a:srgbClr val="FFE7CB"/>
                </a:solidFill>
                <a:effectLst/>
              </a:rPr>
              <a:t>What are the Organization Tree, Vision, Mission, and Services Provided And Information &amp; Human Resource Management?</a:t>
            </a:r>
          </a:p>
          <a:p>
            <a:pPr lvl="1"/>
            <a:r>
              <a:rPr lang="en-US" dirty="0">
                <a:solidFill>
                  <a:srgbClr val="FFE7CB"/>
                </a:solidFill>
                <a:effectLst/>
              </a:rPr>
              <a:t>What were the findings of the Pre Assessment Team?</a:t>
            </a:r>
          </a:p>
          <a:p>
            <a:pPr lvl="1"/>
            <a:r>
              <a:rPr lang="en-US" dirty="0">
                <a:solidFill>
                  <a:srgbClr val="FFE7CB"/>
                </a:solidFill>
                <a:effectLst/>
              </a:rPr>
              <a:t>What were the non-compliances observed?</a:t>
            </a:r>
          </a:p>
          <a:p>
            <a:pPr lvl="1"/>
            <a:r>
              <a:rPr lang="en-US" dirty="0">
                <a:solidFill>
                  <a:srgbClr val="FFE7CB"/>
                </a:solidFill>
                <a:effectLst/>
              </a:rPr>
              <a:t>What were the present statuses of non-compliances?</a:t>
            </a:r>
          </a:p>
          <a:p>
            <a:pPr lvl="1"/>
            <a:r>
              <a:rPr lang="en-US" dirty="0">
                <a:solidFill>
                  <a:srgbClr val="FFE7CB"/>
                </a:solidFill>
                <a:effectLst/>
              </a:rPr>
              <a:t>What were the processes and motivations of people to understand readiness of organization to meet NABH accreditation?</a:t>
            </a:r>
          </a:p>
          <a:p>
            <a:endParaRPr lang="en-US" dirty="0"/>
          </a:p>
        </p:txBody>
      </p:sp>
    </p:spTree>
    <p:extLst>
      <p:ext uri="{BB962C8B-B14F-4D97-AF65-F5344CB8AC3E}">
        <p14:creationId xmlns:p14="http://schemas.microsoft.com/office/powerpoint/2010/main" xmlns="" val="33976585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The Research Design</a:t>
            </a:r>
            <a:endParaRPr lang="en-US" dirty="0"/>
          </a:p>
        </p:txBody>
      </p:sp>
      <p:sp>
        <p:nvSpPr>
          <p:cNvPr id="3" name="Content Placeholder 2"/>
          <p:cNvSpPr>
            <a:spLocks noGrp="1"/>
          </p:cNvSpPr>
          <p:nvPr>
            <p:ph idx="1"/>
          </p:nvPr>
        </p:nvSpPr>
        <p:spPr/>
        <p:txBody>
          <a:bodyPr/>
          <a:lstStyle/>
          <a:p>
            <a:r>
              <a:rPr lang="en-US" dirty="0" smtClean="0">
                <a:effectLst/>
              </a:rPr>
              <a:t>The </a:t>
            </a:r>
            <a:r>
              <a:rPr lang="en-US" dirty="0">
                <a:effectLst/>
              </a:rPr>
              <a:t>research design was descriptive. </a:t>
            </a:r>
            <a:endParaRPr lang="en-US" dirty="0" smtClean="0">
              <a:effectLst/>
            </a:endParaRPr>
          </a:p>
          <a:p>
            <a:r>
              <a:rPr lang="en-US" dirty="0" smtClean="0">
                <a:effectLst/>
              </a:rPr>
              <a:t>Naturalistic </a:t>
            </a:r>
            <a:r>
              <a:rPr lang="en-US" dirty="0">
                <a:effectLst/>
              </a:rPr>
              <a:t>observation was done along with a survey and review of processes and </a:t>
            </a:r>
            <a:r>
              <a:rPr lang="en-US" dirty="0" smtClean="0">
                <a:effectLst/>
              </a:rPr>
              <a:t>documents</a:t>
            </a:r>
            <a:endParaRPr lang="en-US" dirty="0"/>
          </a:p>
        </p:txBody>
      </p:sp>
    </p:spTree>
    <p:extLst>
      <p:ext uri="{BB962C8B-B14F-4D97-AF65-F5344CB8AC3E}">
        <p14:creationId xmlns:p14="http://schemas.microsoft.com/office/powerpoint/2010/main" xmlns="" val="171652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RESULTS &amp; FINDINGS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060126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171743584"/>
              </p:ext>
            </p:extLst>
          </p:nvPr>
        </p:nvGraphicFramePr>
        <p:xfrm>
          <a:off x="534259" y="1744349"/>
          <a:ext cx="8125059" cy="5047488"/>
        </p:xfrm>
        <a:graphic>
          <a:graphicData uri="http://schemas.openxmlformats.org/drawingml/2006/table">
            <a:tbl>
              <a:tblPr firstRow="1" bandRow="1">
                <a:tableStyleId>{5C22544A-7EE6-4342-B048-85BDC9FD1C3A}</a:tableStyleId>
              </a:tblPr>
              <a:tblGrid>
                <a:gridCol w="2708353"/>
                <a:gridCol w="2708353"/>
                <a:gridCol w="2708353"/>
              </a:tblGrid>
              <a:tr h="370840">
                <a:tc>
                  <a:txBody>
                    <a:bodyPr/>
                    <a:lstStyle/>
                    <a:p>
                      <a:pPr algn="just">
                        <a:lnSpc>
                          <a:spcPct val="115000"/>
                        </a:lnSpc>
                        <a:spcAft>
                          <a:spcPts val="1200"/>
                        </a:spcAft>
                      </a:pPr>
                      <a:r>
                        <a:rPr lang="en-US" sz="2400" u="sng" dirty="0">
                          <a:effectLst/>
                          <a:latin typeface="Times New Roman"/>
                          <a:ea typeface="ＭＳ 明朝"/>
                          <a:cs typeface="Times New Roman"/>
                        </a:rPr>
                        <a:t>Area</a:t>
                      </a:r>
                      <a:endParaRPr lang="en-US" sz="2400" dirty="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u="sng" dirty="0" smtClean="0">
                          <a:effectLst/>
                          <a:latin typeface="Times New Roman"/>
                          <a:ea typeface="ＭＳ 明朝"/>
                          <a:cs typeface="Times New Roman"/>
                        </a:rPr>
                        <a:t>Feb </a:t>
                      </a:r>
                      <a:r>
                        <a:rPr lang="en-US" sz="2400" u="sng" dirty="0">
                          <a:effectLst/>
                          <a:latin typeface="Times New Roman"/>
                          <a:ea typeface="ＭＳ 明朝"/>
                          <a:cs typeface="Times New Roman"/>
                        </a:rPr>
                        <a:t>2014</a:t>
                      </a:r>
                      <a:endParaRPr lang="en-US" sz="2400" dirty="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u="sng" dirty="0" smtClean="0">
                          <a:effectLst/>
                          <a:latin typeface="Times New Roman"/>
                          <a:ea typeface="ＭＳ 明朝"/>
                          <a:cs typeface="Times New Roman"/>
                        </a:rPr>
                        <a:t>Mar </a:t>
                      </a:r>
                      <a:r>
                        <a:rPr lang="en-US" sz="2400" u="sng" dirty="0">
                          <a:effectLst/>
                          <a:latin typeface="Times New Roman"/>
                          <a:ea typeface="ＭＳ 明朝"/>
                          <a:cs typeface="Times New Roman"/>
                        </a:rPr>
                        <a:t>2014</a:t>
                      </a:r>
                      <a:endParaRPr lang="en-US" sz="2400" dirty="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dirty="0">
                          <a:effectLst/>
                          <a:latin typeface="Times New Roman"/>
                          <a:ea typeface="ＭＳ 明朝"/>
                          <a:cs typeface="Times New Roman"/>
                        </a:rPr>
                        <a:t>OPD</a:t>
                      </a:r>
                      <a:endParaRPr lang="en-US" sz="2400" dirty="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14507</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15717</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IPD</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1485</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2756</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OT</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266</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220</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MTP</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31</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29</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CU T</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231</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121</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dirty="0">
                          <a:effectLst/>
                          <a:latin typeface="Times New Roman"/>
                          <a:ea typeface="ＭＳ 明朝"/>
                          <a:cs typeface="Times New Roman"/>
                        </a:rPr>
                        <a:t>LAB TEST</a:t>
                      </a:r>
                      <a:endParaRPr lang="en-US" sz="2400" dirty="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34951</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30684</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ECG</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172</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183</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VACCINATION</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3440</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3031</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CASUALTY</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2133</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2029</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a:effectLst/>
                          <a:latin typeface="Times New Roman"/>
                          <a:ea typeface="ＭＳ 明朝"/>
                          <a:cs typeface="Times New Roman"/>
                        </a:rPr>
                        <a:t>STERILISATION</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58</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53</a:t>
                      </a:r>
                      <a:endParaRPr lang="en-US" sz="2400">
                        <a:effectLst/>
                        <a:latin typeface="Cambria"/>
                        <a:ea typeface="ＭＳ 明朝"/>
                        <a:cs typeface="Times New Roman"/>
                      </a:endParaRPr>
                    </a:p>
                  </a:txBody>
                  <a:tcPr marL="68580" marR="68580" marT="0" marB="0"/>
                </a:tc>
              </a:tr>
              <a:tr h="370840">
                <a:tc>
                  <a:txBody>
                    <a:bodyPr/>
                    <a:lstStyle/>
                    <a:p>
                      <a:pPr algn="just">
                        <a:lnSpc>
                          <a:spcPct val="115000"/>
                        </a:lnSpc>
                        <a:spcAft>
                          <a:spcPts val="1200"/>
                        </a:spcAft>
                      </a:pPr>
                      <a:r>
                        <a:rPr lang="en-US" sz="2400" dirty="0">
                          <a:effectLst/>
                          <a:latin typeface="Times New Roman"/>
                          <a:ea typeface="ＭＳ 明朝"/>
                          <a:cs typeface="Times New Roman"/>
                        </a:rPr>
                        <a:t>DELIVERIES</a:t>
                      </a:r>
                      <a:endParaRPr lang="en-US" sz="2400" dirty="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a:effectLst/>
                          <a:latin typeface="Times New Roman"/>
                          <a:ea typeface="ＭＳ 明朝"/>
                          <a:cs typeface="Times New Roman"/>
                        </a:rPr>
                        <a:t>620</a:t>
                      </a:r>
                      <a:endParaRPr lang="en-US" sz="2400">
                        <a:effectLst/>
                        <a:latin typeface="Cambria"/>
                        <a:ea typeface="ＭＳ 明朝"/>
                        <a:cs typeface="Times New Roman"/>
                      </a:endParaRPr>
                    </a:p>
                  </a:txBody>
                  <a:tcPr marL="68580" marR="68580" marT="0" marB="0"/>
                </a:tc>
                <a:tc>
                  <a:txBody>
                    <a:bodyPr/>
                    <a:lstStyle/>
                    <a:p>
                      <a:pPr algn="just">
                        <a:lnSpc>
                          <a:spcPct val="115000"/>
                        </a:lnSpc>
                        <a:spcAft>
                          <a:spcPts val="1200"/>
                        </a:spcAft>
                      </a:pPr>
                      <a:r>
                        <a:rPr lang="en-US" sz="2400" dirty="0">
                          <a:effectLst/>
                          <a:latin typeface="Times New Roman"/>
                          <a:ea typeface="ＭＳ 明朝"/>
                          <a:cs typeface="Times New Roman"/>
                        </a:rPr>
                        <a:t>523</a:t>
                      </a:r>
                      <a:endParaRPr lang="en-US" sz="24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855103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96889" y="3909036"/>
            <a:ext cx="7199311" cy="1470025"/>
          </a:xfrm>
        </p:spPr>
        <p:txBody>
          <a:bodyPr/>
          <a:lstStyle/>
          <a:p>
            <a:pPr algn="ctr"/>
            <a:r>
              <a:rPr lang="en-US" sz="2800" b="1" dirty="0">
                <a:solidFill>
                  <a:schemeClr val="bg2">
                    <a:lumMod val="25000"/>
                  </a:schemeClr>
                </a:solidFill>
                <a:effectLst/>
              </a:rPr>
              <a:t>FINAL ASSESSMENT FOR </a:t>
            </a:r>
            <a:r>
              <a:rPr lang="en-US" sz="2800" b="1" dirty="0" smtClean="0">
                <a:solidFill>
                  <a:schemeClr val="bg2">
                    <a:lumMod val="25000"/>
                  </a:schemeClr>
                </a:solidFill>
                <a:effectLst/>
              </a:rPr>
              <a:t/>
            </a:r>
            <a:br>
              <a:rPr lang="en-US" sz="2800" b="1" dirty="0" smtClean="0">
                <a:solidFill>
                  <a:schemeClr val="bg2">
                    <a:lumMod val="25000"/>
                  </a:schemeClr>
                </a:solidFill>
                <a:effectLst/>
              </a:rPr>
            </a:br>
            <a:r>
              <a:rPr lang="en-US" sz="2800" b="1" dirty="0" smtClean="0">
                <a:solidFill>
                  <a:schemeClr val="bg2">
                    <a:lumMod val="25000"/>
                  </a:schemeClr>
                </a:solidFill>
                <a:effectLst/>
              </a:rPr>
              <a:t>NABH </a:t>
            </a:r>
            <a:r>
              <a:rPr lang="en-US" sz="2800" b="1" dirty="0">
                <a:solidFill>
                  <a:schemeClr val="bg2">
                    <a:lumMod val="25000"/>
                  </a:schemeClr>
                </a:solidFill>
                <a:effectLst/>
              </a:rPr>
              <a:t>ACCREDITATION OF HOSPITALS</a:t>
            </a:r>
            <a:r>
              <a:rPr lang="en-US" sz="2800" dirty="0">
                <a:solidFill>
                  <a:schemeClr val="bg2">
                    <a:lumMod val="25000"/>
                  </a:schemeClr>
                </a:solidFill>
                <a:effectLst/>
              </a:rPr>
              <a:t/>
            </a:r>
            <a:br>
              <a:rPr lang="en-US" sz="2800" dirty="0">
                <a:solidFill>
                  <a:schemeClr val="bg2">
                    <a:lumMod val="25000"/>
                  </a:schemeClr>
                </a:solidFill>
                <a:effectLst/>
              </a:rPr>
            </a:br>
            <a:endParaRPr lang="en-US" sz="2800" dirty="0">
              <a:solidFill>
                <a:schemeClr val="bg2">
                  <a:lumMod val="25000"/>
                </a:schemeClr>
              </a:solidFill>
            </a:endParaRPr>
          </a:p>
        </p:txBody>
      </p:sp>
      <p:sp>
        <p:nvSpPr>
          <p:cNvPr id="7" name="Subtitle 6"/>
          <p:cNvSpPr>
            <a:spLocks noGrp="1"/>
          </p:cNvSpPr>
          <p:nvPr>
            <p:ph type="subTitle" idx="1"/>
          </p:nvPr>
        </p:nvSpPr>
        <p:spPr>
          <a:xfrm>
            <a:off x="496888" y="4978762"/>
            <a:ext cx="7199312" cy="990600"/>
          </a:xfrm>
        </p:spPr>
        <p:txBody>
          <a:bodyPr/>
          <a:lstStyle/>
          <a:p>
            <a:pPr algn="ctr"/>
            <a:r>
              <a:rPr lang="en-US" dirty="0">
                <a:solidFill>
                  <a:schemeClr val="accent5">
                    <a:lumMod val="75000"/>
                  </a:schemeClr>
                </a:solidFill>
                <a:effectLst/>
              </a:rPr>
              <a:t>Under the guidance of</a:t>
            </a:r>
          </a:p>
          <a:p>
            <a:pPr algn="ctr"/>
            <a:r>
              <a:rPr lang="en-US" dirty="0">
                <a:solidFill>
                  <a:schemeClr val="accent5">
                    <a:lumMod val="75000"/>
                  </a:schemeClr>
                </a:solidFill>
                <a:effectLst/>
              </a:rPr>
              <a:t>DR A K KHOKHAR</a:t>
            </a:r>
          </a:p>
          <a:p>
            <a:pPr algn="ctr"/>
            <a:r>
              <a:rPr lang="en-US" dirty="0">
                <a:solidFill>
                  <a:schemeClr val="accent5">
                    <a:lumMod val="75000"/>
                  </a:schemeClr>
                </a:solidFill>
                <a:effectLst/>
              </a:rPr>
              <a:t>Post Graduate Diploma in Hospital and Health Management</a:t>
            </a:r>
          </a:p>
          <a:p>
            <a:pPr algn="ctr"/>
            <a:r>
              <a:rPr lang="en-US" dirty="0">
                <a:solidFill>
                  <a:schemeClr val="accent5">
                    <a:lumMod val="75000"/>
                  </a:schemeClr>
                </a:solidFill>
                <a:effectLst/>
              </a:rPr>
              <a:t>2012-14 </a:t>
            </a:r>
            <a:endParaRPr lang="en-US" dirty="0">
              <a:solidFill>
                <a:schemeClr val="accent5">
                  <a:lumMod val="75000"/>
                </a:schemeClr>
              </a:solidFill>
            </a:endParaRPr>
          </a:p>
        </p:txBody>
      </p:sp>
      <p:pic>
        <p:nvPicPr>
          <p:cNvPr id="9" name="Picture Placeholder 8"/>
          <p:cNvPicPr>
            <a:picLocks noGrp="1" noChangeAspect="1"/>
          </p:cNvPicPr>
          <p:nvPr>
            <p:ph type="pic" sz="quarter" idx="12"/>
          </p:nvPr>
        </p:nvPicPr>
        <p:blipFill>
          <a:blip r:embed="rId2"/>
          <a:srcRect t="5388" b="5388"/>
          <a:stretch>
            <a:fillRect/>
          </a:stretch>
        </p:blipFill>
        <p:spPr/>
      </p:pic>
    </p:spTree>
    <p:extLst>
      <p:ext uri="{BB962C8B-B14F-4D97-AF65-F5344CB8AC3E}">
        <p14:creationId xmlns:p14="http://schemas.microsoft.com/office/powerpoint/2010/main" xmlns="" val="3632310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AAC</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2911424234"/>
              </p:ext>
            </p:extLst>
          </p:nvPr>
        </p:nvGraphicFramePr>
        <p:xfrm>
          <a:off x="0" y="847049"/>
          <a:ext cx="9144000" cy="6010952"/>
        </p:xfrm>
        <a:graphic>
          <a:graphicData uri="http://schemas.openxmlformats.org/drawingml/2006/table">
            <a:tbl>
              <a:tblPr firstRow="1" bandRow="1">
                <a:tableStyleId>{5C22544A-7EE6-4342-B048-85BDC9FD1C3A}</a:tableStyleId>
              </a:tblPr>
              <a:tblGrid>
                <a:gridCol w="4572000"/>
                <a:gridCol w="4572000"/>
              </a:tblGrid>
              <a:tr h="770094">
                <a:tc>
                  <a:txBody>
                    <a:bodyPr/>
                    <a:lstStyle/>
                    <a:p>
                      <a:pPr algn="ctr"/>
                      <a:r>
                        <a:rPr lang="en-US" sz="2000" dirty="0" smtClean="0">
                          <a:latin typeface="+mn-lt"/>
                        </a:rPr>
                        <a:t>Major deficiency</a:t>
                      </a:r>
                      <a:endParaRPr lang="en-US" sz="2000" dirty="0">
                        <a:latin typeface="+mn-lt"/>
                      </a:endParaRPr>
                    </a:p>
                  </a:txBody>
                  <a:tcPr/>
                </a:tc>
                <a:tc>
                  <a:txBody>
                    <a:bodyPr/>
                    <a:lstStyle/>
                    <a:p>
                      <a:pPr algn="ctr"/>
                      <a:r>
                        <a:rPr lang="en-US" sz="2000" dirty="0" smtClean="0">
                          <a:latin typeface="+mn-lt"/>
                        </a:rPr>
                        <a:t>Action taken</a:t>
                      </a:r>
                      <a:endParaRPr lang="en-US" sz="2000" dirty="0">
                        <a:latin typeface="+mn-lt"/>
                      </a:endParaRPr>
                    </a:p>
                  </a:txBody>
                  <a:tcPr/>
                </a:tc>
              </a:tr>
              <a:tr h="1164635">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mn-lt"/>
                          <a:ea typeface="ＭＳ 明朝"/>
                          <a:cs typeface="Times New Roman"/>
                        </a:rPr>
                        <a:t>Procedures for registering patients </a:t>
                      </a:r>
                      <a:r>
                        <a:rPr lang="en-US" sz="2000" baseline="0" dirty="0" smtClean="0">
                          <a:effectLst/>
                          <a:latin typeface="+mn-lt"/>
                          <a:ea typeface="ＭＳ 明朝"/>
                          <a:cs typeface="Times New Roman"/>
                        </a:rPr>
                        <a:t>: </a:t>
                      </a:r>
                      <a:r>
                        <a:rPr lang="en-US" sz="2000" dirty="0" smtClean="0">
                          <a:solidFill>
                            <a:schemeClr val="accent2">
                              <a:lumMod val="75000"/>
                            </a:schemeClr>
                          </a:solidFill>
                          <a:effectLst/>
                          <a:latin typeface="+mn-lt"/>
                          <a:ea typeface="ＭＳ 明朝"/>
                          <a:cs typeface="Times New Roman"/>
                        </a:rPr>
                        <a:t>vulnerable patients</a:t>
                      </a:r>
                      <a:endParaRPr lang="en-US" sz="2000" dirty="0">
                        <a:solidFill>
                          <a:schemeClr val="accent2">
                            <a:lumMod val="75000"/>
                          </a:schemeClr>
                        </a:solidFill>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mn-lt"/>
                          <a:ea typeface="ＭＳ 明朝"/>
                          <a:cs typeface="Times New Roman"/>
                        </a:rPr>
                        <a:t>‘Vulnerable’ stamp has been provided and OPD slips are being stamped .</a:t>
                      </a:r>
                      <a:endParaRPr lang="en-US" sz="2000" dirty="0">
                        <a:effectLst/>
                        <a:latin typeface="+mn-lt"/>
                        <a:ea typeface="ＭＳ 明朝"/>
                        <a:cs typeface="Times New Roman"/>
                      </a:endParaRPr>
                    </a:p>
                  </a:txBody>
                  <a:tcPr marL="68580" marR="68580" marT="0" marB="0"/>
                </a:tc>
              </a:tr>
              <a:tr h="1164635">
                <a:tc>
                  <a:txBody>
                    <a:bodyPr/>
                    <a:lstStyle/>
                    <a:p>
                      <a:pPr marL="228600" algn="just">
                        <a:lnSpc>
                          <a:spcPct val="115000"/>
                        </a:lnSpc>
                        <a:spcBef>
                          <a:spcPts val="1200"/>
                        </a:spcBef>
                        <a:spcAft>
                          <a:spcPts val="0"/>
                        </a:spcAft>
                      </a:pPr>
                      <a:r>
                        <a:rPr lang="en-US" sz="2000" dirty="0" smtClean="0">
                          <a:effectLst/>
                          <a:latin typeface="+mn-lt"/>
                          <a:ea typeface="ＭＳ 明朝"/>
                          <a:cs typeface="Times New Roman"/>
                        </a:rPr>
                        <a:t>Initial assessment does not include </a:t>
                      </a:r>
                      <a:r>
                        <a:rPr lang="en-US" sz="2000" dirty="0" smtClean="0">
                          <a:solidFill>
                            <a:srgbClr val="BA6400"/>
                          </a:solidFill>
                          <a:effectLst/>
                          <a:latin typeface="+mn-lt"/>
                          <a:ea typeface="ＭＳ 明朝"/>
                          <a:cs typeface="Times New Roman"/>
                        </a:rPr>
                        <a:t>screening for nutritional needs</a:t>
                      </a:r>
                      <a:r>
                        <a:rPr lang="en-US" sz="2000" dirty="0" smtClean="0">
                          <a:effectLst/>
                          <a:latin typeface="+mn-lt"/>
                          <a:ea typeface="ＭＳ 明朝"/>
                          <a:cs typeface="Times New Roman"/>
                        </a:rPr>
                        <a:t>. </a:t>
                      </a:r>
                      <a:endParaRPr lang="en-US" sz="2000" dirty="0">
                        <a:effectLst/>
                        <a:latin typeface="+mn-lt"/>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mn-lt"/>
                          <a:ea typeface="ＭＳ 明朝"/>
                          <a:cs typeface="Times New Roman"/>
                        </a:rPr>
                        <a:t>A separate form has been made for screening of nutritional needs.</a:t>
                      </a:r>
                      <a:endParaRPr lang="en-US" sz="2000" dirty="0">
                        <a:effectLst/>
                        <a:latin typeface="+mn-lt"/>
                        <a:ea typeface="ＭＳ 明朝"/>
                        <a:cs typeface="Times New Roman"/>
                      </a:endParaRPr>
                    </a:p>
                  </a:txBody>
                  <a:tcPr marL="68580" marR="68580" marT="0" marB="0"/>
                </a:tc>
              </a:tr>
              <a:tr h="1746953">
                <a:tc>
                  <a:txBody>
                    <a:bodyPr/>
                    <a:lstStyle/>
                    <a:p>
                      <a:pPr marL="228600" algn="just">
                        <a:lnSpc>
                          <a:spcPct val="115000"/>
                        </a:lnSpc>
                        <a:spcBef>
                          <a:spcPts val="1200"/>
                        </a:spcBef>
                        <a:spcAft>
                          <a:spcPts val="0"/>
                        </a:spcAft>
                      </a:pPr>
                      <a:r>
                        <a:rPr lang="en-US" sz="2000" dirty="0" smtClean="0">
                          <a:effectLst/>
                          <a:latin typeface="+mn-lt"/>
                          <a:ea typeface="ＭＳ 明朝"/>
                          <a:cs typeface="Times New Roman"/>
                        </a:rPr>
                        <a:t>Initial assessment results in a documented </a:t>
                      </a:r>
                      <a:r>
                        <a:rPr lang="en-US" sz="2000" dirty="0" smtClean="0">
                          <a:solidFill>
                            <a:srgbClr val="BA6400"/>
                          </a:solidFill>
                          <a:effectLst/>
                          <a:latin typeface="+mn-lt"/>
                          <a:ea typeface="ＭＳ 明朝"/>
                          <a:cs typeface="Times New Roman"/>
                        </a:rPr>
                        <a:t>plan of care</a:t>
                      </a:r>
                      <a:r>
                        <a:rPr lang="en-US" sz="2000" baseline="0" dirty="0" smtClean="0">
                          <a:solidFill>
                            <a:srgbClr val="BA6400"/>
                          </a:solidFill>
                          <a:effectLst/>
                          <a:latin typeface="+mn-lt"/>
                          <a:ea typeface="ＭＳ 明朝"/>
                          <a:cs typeface="Times New Roman"/>
                        </a:rPr>
                        <a:t> </a:t>
                      </a:r>
                      <a:r>
                        <a:rPr lang="en-US" sz="2000" dirty="0" smtClean="0">
                          <a:effectLst/>
                          <a:latin typeface="+mn-lt"/>
                          <a:ea typeface="ＭＳ 明朝"/>
                          <a:cs typeface="Times New Roman"/>
                        </a:rPr>
                        <a:t>- no mention of surgery .</a:t>
                      </a:r>
                      <a:endParaRPr lang="en-US" sz="2000" dirty="0">
                        <a:effectLst/>
                        <a:latin typeface="+mn-lt"/>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mn-lt"/>
                          <a:ea typeface="ＭＳ 明朝"/>
                          <a:cs typeface="Times New Roman"/>
                        </a:rPr>
                        <a:t>Regular sensitization of doctors , initial assessment sheets have plan of care including mention of surgery.</a:t>
                      </a:r>
                      <a:endParaRPr lang="en-US" sz="2000" dirty="0">
                        <a:effectLst/>
                        <a:latin typeface="+mn-lt"/>
                        <a:ea typeface="ＭＳ 明朝"/>
                        <a:cs typeface="Times New Roman"/>
                      </a:endParaRPr>
                    </a:p>
                  </a:txBody>
                  <a:tcPr marL="68580" marR="68580" marT="0" marB="0"/>
                </a:tc>
              </a:tr>
              <a:tr h="1164635">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GB" sz="2000" dirty="0" smtClean="0">
                          <a:effectLst/>
                          <a:latin typeface="+mn-lt"/>
                          <a:ea typeface="ＭＳ 明朝"/>
                          <a:cs typeface="Times New Roman"/>
                        </a:rPr>
                        <a:t>Qualified and </a:t>
                      </a:r>
                      <a:r>
                        <a:rPr lang="en-GB" sz="2000" dirty="0" smtClean="0">
                          <a:solidFill>
                            <a:srgbClr val="BA6400"/>
                          </a:solidFill>
                          <a:effectLst/>
                          <a:latin typeface="+mn-lt"/>
                          <a:ea typeface="ＭＳ 明朝"/>
                          <a:cs typeface="Times New Roman"/>
                        </a:rPr>
                        <a:t>trained personnel </a:t>
                      </a:r>
                      <a:r>
                        <a:rPr lang="en-GB" sz="2000" dirty="0" smtClean="0">
                          <a:effectLst/>
                          <a:latin typeface="+mn-lt"/>
                          <a:ea typeface="ＭＳ 明朝"/>
                          <a:cs typeface="Times New Roman"/>
                        </a:rPr>
                        <a:t>perform the investigations</a:t>
                      </a:r>
                      <a:endParaRPr lang="en-US" sz="2000" dirty="0">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mn-lt"/>
                          <a:ea typeface="ＭＳ 明朝"/>
                          <a:cs typeface="Times New Roman"/>
                        </a:rPr>
                        <a:t>Piccolo machines has been shifted to the lab</a:t>
                      </a:r>
                      <a:endParaRPr lang="en-US" sz="2000" dirty="0">
                        <a:effectLst/>
                        <a:latin typeface="+mn-lt"/>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4502720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AAC</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326199581"/>
              </p:ext>
            </p:extLst>
          </p:nvPr>
        </p:nvGraphicFramePr>
        <p:xfrm>
          <a:off x="0" y="847049"/>
          <a:ext cx="9144000" cy="6010950"/>
        </p:xfrm>
        <a:graphic>
          <a:graphicData uri="http://schemas.openxmlformats.org/drawingml/2006/table">
            <a:tbl>
              <a:tblPr firstRow="1" bandRow="1">
                <a:tableStyleId>{5C22544A-7EE6-4342-B048-85BDC9FD1C3A}</a:tableStyleId>
              </a:tblPr>
              <a:tblGrid>
                <a:gridCol w="4572000"/>
                <a:gridCol w="4572000"/>
              </a:tblGrid>
              <a:tr h="575281">
                <a:tc>
                  <a:txBody>
                    <a:bodyPr/>
                    <a:lstStyle/>
                    <a:p>
                      <a:pPr algn="ctr"/>
                      <a:r>
                        <a:rPr lang="en-US" sz="2000" dirty="0" smtClean="0">
                          <a:latin typeface="+mn-lt"/>
                        </a:rPr>
                        <a:t>Major deficiency</a:t>
                      </a:r>
                      <a:endParaRPr lang="en-US" sz="2000" dirty="0">
                        <a:latin typeface="+mn-lt"/>
                      </a:endParaRPr>
                    </a:p>
                  </a:txBody>
                  <a:tcPr/>
                </a:tc>
                <a:tc>
                  <a:txBody>
                    <a:bodyPr/>
                    <a:lstStyle/>
                    <a:p>
                      <a:pPr algn="ctr"/>
                      <a:r>
                        <a:rPr lang="en-US" sz="2000" dirty="0" smtClean="0">
                          <a:latin typeface="+mn-lt"/>
                        </a:rPr>
                        <a:t>Action taken</a:t>
                      </a:r>
                      <a:endParaRPr lang="en-US" sz="2000" dirty="0">
                        <a:latin typeface="+mn-lt"/>
                      </a:endParaRPr>
                    </a:p>
                  </a:txBody>
                  <a:tcPr/>
                </a:tc>
              </a:tr>
              <a:tr h="1784847">
                <a:tc>
                  <a:txBody>
                    <a:bodyPr/>
                    <a:lstStyle/>
                    <a:p>
                      <a:pPr marL="228600" algn="just">
                        <a:lnSpc>
                          <a:spcPct val="115000"/>
                        </a:lnSpc>
                        <a:spcBef>
                          <a:spcPts val="1200"/>
                        </a:spcBef>
                        <a:spcAft>
                          <a:spcPts val="0"/>
                        </a:spcAft>
                      </a:pPr>
                      <a:r>
                        <a:rPr lang="en-US" sz="2000" dirty="0" smtClean="0">
                          <a:solidFill>
                            <a:srgbClr val="BA6400"/>
                          </a:solidFill>
                          <a:effectLst/>
                          <a:latin typeface="+mn-lt"/>
                          <a:ea typeface="ＭＳ 明朝"/>
                          <a:cs typeface="Times New Roman"/>
                        </a:rPr>
                        <a:t>PAP smear </a:t>
                      </a:r>
                      <a:r>
                        <a:rPr lang="en-US" sz="2000" dirty="0" smtClean="0">
                          <a:effectLst/>
                          <a:latin typeface="+mn-lt"/>
                          <a:ea typeface="ＭＳ 明朝"/>
                          <a:cs typeface="Times New Roman"/>
                        </a:rPr>
                        <a:t>has been outsourced.</a:t>
                      </a:r>
                    </a:p>
                    <a:p>
                      <a:pPr marL="228600" algn="just">
                        <a:lnSpc>
                          <a:spcPct val="115000"/>
                        </a:lnSpc>
                        <a:spcBef>
                          <a:spcPts val="1200"/>
                        </a:spcBef>
                        <a:spcAft>
                          <a:spcPts val="0"/>
                        </a:spcAft>
                      </a:pPr>
                      <a:r>
                        <a:rPr lang="en-US" sz="2000" dirty="0" smtClean="0">
                          <a:effectLst/>
                          <a:latin typeface="+mn-lt"/>
                          <a:ea typeface="ＭＳ 明朝"/>
                          <a:cs typeface="Times New Roman"/>
                        </a:rPr>
                        <a:t>The criteria for </a:t>
                      </a:r>
                      <a:r>
                        <a:rPr lang="en-US" sz="2000" dirty="0" smtClean="0">
                          <a:solidFill>
                            <a:srgbClr val="BA6400"/>
                          </a:solidFill>
                          <a:effectLst/>
                          <a:latin typeface="+mn-lt"/>
                          <a:ea typeface="ＭＳ 明朝"/>
                          <a:cs typeface="Times New Roman"/>
                        </a:rPr>
                        <a:t>selecting the lab </a:t>
                      </a:r>
                      <a:r>
                        <a:rPr lang="en-US" sz="2000" dirty="0" smtClean="0">
                          <a:effectLst/>
                          <a:latin typeface="+mn-lt"/>
                          <a:ea typeface="ＭＳ 明朝"/>
                          <a:cs typeface="Times New Roman"/>
                        </a:rPr>
                        <a:t>is not clear. </a:t>
                      </a:r>
                      <a:endParaRPr lang="en-US" sz="2000" dirty="0">
                        <a:effectLst/>
                        <a:latin typeface="+mn-lt"/>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mn-lt"/>
                          <a:ea typeface="ＭＳ 明朝"/>
                          <a:cs typeface="Times New Roman"/>
                        </a:rPr>
                        <a:t>PAP smear is being done.</a:t>
                      </a:r>
                      <a:r>
                        <a:rPr lang="en-US" sz="2000" baseline="0" dirty="0" smtClean="0">
                          <a:effectLst/>
                          <a:latin typeface="+mn-lt"/>
                          <a:ea typeface="ＭＳ 明朝"/>
                          <a:cs typeface="Times New Roman"/>
                        </a:rPr>
                        <a:t> </a:t>
                      </a:r>
                    </a:p>
                    <a:p>
                      <a:pPr marL="228600" algn="just">
                        <a:lnSpc>
                          <a:spcPct val="115000"/>
                        </a:lnSpc>
                        <a:spcBef>
                          <a:spcPts val="1200"/>
                        </a:spcBef>
                        <a:spcAft>
                          <a:spcPts val="200"/>
                        </a:spcAft>
                      </a:pPr>
                      <a:r>
                        <a:rPr lang="en-US" sz="2000" dirty="0" smtClean="0">
                          <a:effectLst/>
                          <a:latin typeface="+mn-lt"/>
                          <a:ea typeface="ＭＳ 明朝"/>
                          <a:cs typeface="Times New Roman"/>
                        </a:rPr>
                        <a:t>Outsourced labs for other investigations are NABL accredited.</a:t>
                      </a:r>
                      <a:endParaRPr lang="en-US" sz="2000" dirty="0">
                        <a:effectLst/>
                        <a:latin typeface="+mn-lt"/>
                        <a:ea typeface="ＭＳ 明朝"/>
                        <a:cs typeface="Times New Roman"/>
                      </a:endParaRPr>
                    </a:p>
                  </a:txBody>
                  <a:tcPr marL="68580" marR="68580" marT="0" marB="0"/>
                </a:tc>
              </a:tr>
              <a:tr h="538404">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GB" sz="2000" kern="1200" dirty="0" smtClean="0">
                          <a:solidFill>
                            <a:srgbClr val="BA6400"/>
                          </a:solidFill>
                          <a:effectLst/>
                          <a:latin typeface="+mn-lt"/>
                          <a:ea typeface="+mn-ea"/>
                          <a:cs typeface="+mn-cs"/>
                        </a:rPr>
                        <a:t>External quality </a:t>
                      </a:r>
                      <a:r>
                        <a:rPr lang="en-GB" sz="2000" kern="1200" dirty="0" smtClean="0">
                          <a:solidFill>
                            <a:schemeClr val="dk1"/>
                          </a:solidFill>
                          <a:effectLst/>
                          <a:latin typeface="+mn-lt"/>
                          <a:ea typeface="+mn-ea"/>
                          <a:cs typeface="+mn-cs"/>
                        </a:rPr>
                        <a:t>assurance system</a:t>
                      </a:r>
                      <a:r>
                        <a:rPr lang="en-US" sz="2000" dirty="0" smtClean="0">
                          <a:effectLst/>
                          <a:latin typeface="+mn-lt"/>
                        </a:rPr>
                        <a:t> </a:t>
                      </a:r>
                      <a:endParaRPr lang="en-US" sz="2000" dirty="0">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kern="1200" dirty="0" smtClean="0">
                          <a:solidFill>
                            <a:schemeClr val="dk1"/>
                          </a:solidFill>
                          <a:effectLst/>
                          <a:latin typeface="+mn-lt"/>
                          <a:ea typeface="+mn-ea"/>
                          <a:cs typeface="+mn-cs"/>
                        </a:rPr>
                        <a:t>CMC Vellore and AIIMS.</a:t>
                      </a:r>
                      <a:r>
                        <a:rPr lang="en-US" sz="2000" dirty="0" smtClean="0">
                          <a:effectLst/>
                          <a:latin typeface="+mn-lt"/>
                        </a:rPr>
                        <a:t> </a:t>
                      </a:r>
                      <a:endParaRPr lang="en-US" sz="2000" dirty="0">
                        <a:effectLst/>
                        <a:latin typeface="+mn-lt"/>
                        <a:ea typeface="ＭＳ 明朝"/>
                        <a:cs typeface="Times New Roman"/>
                      </a:endParaRPr>
                    </a:p>
                  </a:txBody>
                  <a:tcPr marL="68580" marR="68580" marT="0" marB="0"/>
                </a:tc>
              </a:tr>
              <a:tr h="538404">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mn-lt"/>
                          <a:ea typeface="ＭＳ 明朝"/>
                          <a:cs typeface="Times New Roman"/>
                        </a:rPr>
                        <a:t>Periodic </a:t>
                      </a:r>
                      <a:r>
                        <a:rPr lang="en-US" sz="2000" dirty="0" smtClean="0">
                          <a:solidFill>
                            <a:srgbClr val="BA6400"/>
                          </a:solidFill>
                          <a:effectLst/>
                          <a:latin typeface="+mn-lt"/>
                          <a:ea typeface="ＭＳ 明朝"/>
                          <a:cs typeface="Times New Roman"/>
                        </a:rPr>
                        <a:t>calibration</a:t>
                      </a:r>
                      <a:r>
                        <a:rPr lang="en-US" sz="2000" dirty="0" smtClean="0">
                          <a:effectLst/>
                          <a:latin typeface="+mn-lt"/>
                          <a:ea typeface="ＭＳ 明朝"/>
                          <a:cs typeface="Times New Roman"/>
                        </a:rPr>
                        <a:t> and maintenance</a:t>
                      </a:r>
                      <a:endParaRPr lang="en-US" sz="2000" dirty="0">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endParaRPr lang="en-US" sz="2000" dirty="0">
                        <a:effectLst/>
                        <a:latin typeface="+mn-lt"/>
                        <a:ea typeface="ＭＳ 明朝"/>
                        <a:cs typeface="Times New Roman"/>
                      </a:endParaRPr>
                    </a:p>
                  </a:txBody>
                  <a:tcPr marL="68580" marR="68580" marT="0" marB="0"/>
                </a:tc>
              </a:tr>
              <a:tr h="1017805">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kern="1200" dirty="0" smtClean="0">
                          <a:solidFill>
                            <a:srgbClr val="BA6400"/>
                          </a:solidFill>
                          <a:effectLst/>
                          <a:latin typeface="+mn-lt"/>
                          <a:ea typeface="+mn-ea"/>
                          <a:cs typeface="+mn-cs"/>
                        </a:rPr>
                        <a:t>Ultrasonography</a:t>
                      </a:r>
                      <a:r>
                        <a:rPr lang="en-US" sz="2000" kern="1200" dirty="0" smtClean="0">
                          <a:solidFill>
                            <a:schemeClr val="dk1"/>
                          </a:solidFill>
                          <a:effectLst/>
                          <a:latin typeface="+mn-lt"/>
                          <a:ea typeface="+mn-ea"/>
                          <a:cs typeface="+mn-cs"/>
                        </a:rPr>
                        <a:t> services</a:t>
                      </a:r>
                      <a:endParaRPr lang="en-US" sz="2000" dirty="0">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kern="1200" dirty="0" smtClean="0">
                          <a:solidFill>
                            <a:schemeClr val="dk1"/>
                          </a:solidFill>
                          <a:effectLst/>
                          <a:latin typeface="+mn-lt"/>
                          <a:ea typeface="+mn-ea"/>
                          <a:cs typeface="+mn-cs"/>
                        </a:rPr>
                        <a:t>Outsourcing being done to accredited lab </a:t>
                      </a:r>
                      <a:endParaRPr lang="en-US" sz="2000" dirty="0">
                        <a:effectLst/>
                        <a:latin typeface="+mn-lt"/>
                        <a:ea typeface="ＭＳ 明朝"/>
                        <a:cs typeface="Times New Roman"/>
                      </a:endParaRPr>
                    </a:p>
                  </a:txBody>
                  <a:tcPr marL="68580" marR="68580" marT="0" marB="0"/>
                </a:tc>
              </a:tr>
              <a:tr h="1017805">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kern="1200" dirty="0" smtClean="0">
                          <a:solidFill>
                            <a:srgbClr val="BA6400"/>
                          </a:solidFill>
                          <a:effectLst/>
                          <a:latin typeface="+mn-lt"/>
                          <a:ea typeface="+mn-ea"/>
                          <a:cs typeface="+mn-cs"/>
                        </a:rPr>
                        <a:t>Radiation safety </a:t>
                      </a:r>
                      <a:r>
                        <a:rPr lang="en-US" sz="2000" kern="1200" dirty="0" smtClean="0">
                          <a:solidFill>
                            <a:schemeClr val="dk1"/>
                          </a:solidFill>
                          <a:effectLst/>
                          <a:latin typeface="+mn-lt"/>
                          <a:ea typeface="+mn-ea"/>
                          <a:cs typeface="+mn-cs"/>
                        </a:rPr>
                        <a:t>devices - tested and documented</a:t>
                      </a:r>
                      <a:endParaRPr lang="en-US" sz="2000" dirty="0">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kern="1200" dirty="0" smtClean="0">
                          <a:solidFill>
                            <a:schemeClr val="dk1"/>
                          </a:solidFill>
                          <a:effectLst/>
                          <a:latin typeface="+mn-lt"/>
                          <a:ea typeface="+mn-ea"/>
                          <a:cs typeface="+mn-cs"/>
                        </a:rPr>
                        <a:t>Hiring of RSO as consultant under process. </a:t>
                      </a:r>
                      <a:endParaRPr lang="en-US" sz="2000" dirty="0">
                        <a:effectLst/>
                        <a:latin typeface="+mn-lt"/>
                        <a:ea typeface="ＭＳ 明朝"/>
                        <a:cs typeface="Times New Roman"/>
                      </a:endParaRPr>
                    </a:p>
                  </a:txBody>
                  <a:tcPr marL="68580" marR="68580" marT="0" marB="0"/>
                </a:tc>
              </a:tr>
              <a:tr h="538404">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mn-lt"/>
                          <a:ea typeface="ＭＳ 明朝"/>
                          <a:cs typeface="Times New Roman"/>
                        </a:rPr>
                        <a:t>Discharge summary -</a:t>
                      </a:r>
                      <a:r>
                        <a:rPr lang="en-US" sz="2000" dirty="0" smtClean="0">
                          <a:solidFill>
                            <a:srgbClr val="BA6400"/>
                          </a:solidFill>
                          <a:effectLst/>
                          <a:latin typeface="+mn-lt"/>
                          <a:ea typeface="ＭＳ 明朝"/>
                          <a:cs typeface="Times New Roman"/>
                        </a:rPr>
                        <a:t>LAMA</a:t>
                      </a:r>
                      <a:endParaRPr lang="en-US" sz="2000" dirty="0">
                        <a:solidFill>
                          <a:srgbClr val="BA6400"/>
                        </a:solidFill>
                        <a:effectLst/>
                        <a:latin typeface="+mn-lt"/>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mn-lt"/>
                          <a:ea typeface="ＭＳ 明朝"/>
                          <a:cs typeface="Times New Roman"/>
                        </a:rPr>
                        <a:t>LAMA summary being</a:t>
                      </a:r>
                      <a:endParaRPr lang="en-US" sz="2000" dirty="0">
                        <a:effectLst/>
                        <a:latin typeface="+mn-lt"/>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26459964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COP</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4271385858"/>
              </p:ext>
            </p:extLst>
          </p:nvPr>
        </p:nvGraphicFramePr>
        <p:xfrm>
          <a:off x="0" y="847049"/>
          <a:ext cx="9144000" cy="6010951"/>
        </p:xfrm>
        <a:graphic>
          <a:graphicData uri="http://schemas.openxmlformats.org/drawingml/2006/table">
            <a:tbl>
              <a:tblPr firstRow="1" bandRow="1">
                <a:tableStyleId>{5C22544A-7EE6-4342-B048-85BDC9FD1C3A}</a:tableStyleId>
              </a:tblPr>
              <a:tblGrid>
                <a:gridCol w="4572000"/>
                <a:gridCol w="4572000"/>
              </a:tblGrid>
              <a:tr h="539241">
                <a:tc>
                  <a:txBody>
                    <a:bodyPr/>
                    <a:lstStyle/>
                    <a:p>
                      <a:pPr algn="ctr"/>
                      <a:r>
                        <a:rPr lang="en-US" sz="2800" dirty="0" smtClean="0">
                          <a:latin typeface="+mn-lt"/>
                        </a:rPr>
                        <a:t>Major deficiency</a:t>
                      </a:r>
                      <a:endParaRPr lang="en-US" sz="2800" dirty="0">
                        <a:latin typeface="+mn-lt"/>
                      </a:endParaRPr>
                    </a:p>
                  </a:txBody>
                  <a:tcPr/>
                </a:tc>
                <a:tc>
                  <a:txBody>
                    <a:bodyPr/>
                    <a:lstStyle/>
                    <a:p>
                      <a:pPr algn="ctr"/>
                      <a:r>
                        <a:rPr lang="en-US" sz="2800" dirty="0" smtClean="0">
                          <a:latin typeface="+mn-lt"/>
                        </a:rPr>
                        <a:t>Action taken</a:t>
                      </a:r>
                      <a:endParaRPr lang="en-US" sz="2800" dirty="0">
                        <a:latin typeface="+mn-lt"/>
                      </a:endParaRPr>
                    </a:p>
                  </a:txBody>
                  <a:tcPr/>
                </a:tc>
              </a:tr>
              <a:tr h="1094342">
                <a:tc>
                  <a:txBody>
                    <a:bodyPr/>
                    <a:lstStyle/>
                    <a:p>
                      <a:pPr marL="228600" algn="just">
                        <a:lnSpc>
                          <a:spcPct val="115000"/>
                        </a:lnSpc>
                        <a:spcBef>
                          <a:spcPts val="1200"/>
                        </a:spcBef>
                        <a:spcAft>
                          <a:spcPts val="1200"/>
                        </a:spcAft>
                        <a:tabLst>
                          <a:tab pos="2743200" algn="ctr"/>
                          <a:tab pos="5486400" algn="r"/>
                        </a:tabLst>
                      </a:pPr>
                      <a:r>
                        <a:rPr lang="en-US" sz="2000" dirty="0" smtClean="0">
                          <a:effectLst/>
                          <a:latin typeface="Times New Roman"/>
                          <a:ea typeface="ＭＳ 明朝"/>
                          <a:cs typeface="Times New Roman"/>
                        </a:rPr>
                        <a:t>Care and treatment orders are not </a:t>
                      </a:r>
                      <a:r>
                        <a:rPr lang="en-US" sz="2000" dirty="0" smtClean="0">
                          <a:solidFill>
                            <a:srgbClr val="BA6400"/>
                          </a:solidFill>
                          <a:effectLst/>
                          <a:latin typeface="Times New Roman"/>
                          <a:ea typeface="ＭＳ 明朝"/>
                          <a:cs typeface="Times New Roman"/>
                        </a:rPr>
                        <a:t>signed</a:t>
                      </a:r>
                      <a:r>
                        <a:rPr lang="en-US" sz="2000" dirty="0" smtClean="0">
                          <a:effectLst/>
                          <a:latin typeface="Times New Roman"/>
                          <a:ea typeface="ＭＳ 明朝"/>
                          <a:cs typeface="Times New Roman"/>
                        </a:rPr>
                        <a:t>, named, timed and dated by the concerned doctor.</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The staff has been sensitized.</a:t>
                      </a:r>
                      <a:endParaRPr lang="en-US" sz="2000" dirty="0">
                        <a:effectLst/>
                        <a:latin typeface="Cambria"/>
                        <a:ea typeface="ＭＳ 明朝"/>
                        <a:cs typeface="Times New Roman"/>
                      </a:endParaRPr>
                    </a:p>
                  </a:txBody>
                  <a:tcPr marL="68580" marR="68580" marT="0" marB="0"/>
                </a:tc>
              </a:tr>
              <a:tr h="729561">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Equipment &amp; meds in the </a:t>
                      </a:r>
                      <a:r>
                        <a:rPr lang="en-US" sz="2000" dirty="0" smtClean="0">
                          <a:solidFill>
                            <a:srgbClr val="BA6400"/>
                          </a:solidFill>
                          <a:effectLst/>
                          <a:latin typeface="Times New Roman"/>
                          <a:ea typeface="ＭＳ 明朝"/>
                          <a:cs typeface="Times New Roman"/>
                        </a:rPr>
                        <a:t>ambulances</a:t>
                      </a:r>
                      <a:r>
                        <a:rPr lang="en-US" sz="2000" dirty="0" smtClean="0">
                          <a:effectLst/>
                          <a:latin typeface="Times New Roman"/>
                          <a:ea typeface="ＭＳ 明朝"/>
                          <a:cs typeface="Times New Roman"/>
                        </a:rPr>
                        <a:t> is not checked.</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Register maintained. Being done now.</a:t>
                      </a:r>
                      <a:endParaRPr lang="en-US" sz="2000" dirty="0">
                        <a:effectLst/>
                        <a:latin typeface="Cambria"/>
                        <a:ea typeface="ＭＳ 明朝"/>
                        <a:cs typeface="Times New Roman"/>
                      </a:endParaRPr>
                    </a:p>
                  </a:txBody>
                  <a:tcPr marL="68580" marR="68580" marT="0" marB="0"/>
                </a:tc>
              </a:tr>
              <a:tr h="1459123">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No procedure in place for </a:t>
                      </a:r>
                      <a:r>
                        <a:rPr lang="en-US" sz="2000" dirty="0" smtClean="0">
                          <a:solidFill>
                            <a:srgbClr val="BA6400"/>
                          </a:solidFill>
                          <a:effectLst/>
                          <a:latin typeface="Times New Roman"/>
                          <a:ea typeface="ＭＳ 明朝"/>
                          <a:cs typeface="Times New Roman"/>
                        </a:rPr>
                        <a:t>cardio-pulmonary resuscitation,</a:t>
                      </a:r>
                      <a:r>
                        <a:rPr lang="en-US" sz="2000" dirty="0" smtClean="0">
                          <a:effectLst/>
                          <a:latin typeface="Times New Roman"/>
                          <a:ea typeface="ＭＳ 明朝"/>
                          <a:cs typeface="Times New Roman"/>
                        </a:rPr>
                        <a:t> recording &amp; post analysis.</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Code blue team has been formed and HOD anesthesia is the chairperson. Regular training is being given. CPR record sheet.</a:t>
                      </a:r>
                      <a:endParaRPr lang="en-US" sz="2000" dirty="0">
                        <a:effectLst/>
                        <a:latin typeface="Cambria"/>
                        <a:ea typeface="ＭＳ 明朝"/>
                        <a:cs typeface="Times New Roman"/>
                      </a:endParaRPr>
                    </a:p>
                  </a:txBody>
                  <a:tcPr marL="68580" marR="68580" marT="0" marB="0"/>
                </a:tc>
              </a:tr>
              <a:tr h="1094342">
                <a:tc>
                  <a:txBody>
                    <a:bodyPr/>
                    <a:lstStyle/>
                    <a:p>
                      <a:pPr marL="228600" algn="just">
                        <a:lnSpc>
                          <a:spcPct val="115000"/>
                        </a:lnSpc>
                        <a:spcBef>
                          <a:spcPts val="1200"/>
                        </a:spcBef>
                        <a:spcAft>
                          <a:spcPts val="0"/>
                        </a:spcAft>
                      </a:pPr>
                      <a:r>
                        <a:rPr lang="en-US" sz="2000" dirty="0" smtClean="0">
                          <a:solidFill>
                            <a:srgbClr val="BA6400"/>
                          </a:solidFill>
                          <a:effectLst/>
                          <a:latin typeface="Times New Roman"/>
                          <a:ea typeface="ＭＳ 明朝"/>
                          <a:cs typeface="Times New Roman"/>
                        </a:rPr>
                        <a:t>Informed consent</a:t>
                      </a:r>
                      <a:r>
                        <a:rPr lang="en-US" sz="2000" dirty="0" smtClean="0">
                          <a:effectLst/>
                          <a:latin typeface="Times New Roman"/>
                          <a:ea typeface="ＭＳ 明朝"/>
                          <a:cs typeface="Times New Roman"/>
                        </a:rPr>
                        <a:t> is not obtained for donation and transfusion of blood and blood products</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Informed consent forms for blood transfusion are available and are being filled.</a:t>
                      </a:r>
                      <a:endParaRPr lang="en-US" sz="2000" dirty="0">
                        <a:effectLst/>
                        <a:latin typeface="Cambria"/>
                        <a:ea typeface="ＭＳ 明朝"/>
                        <a:cs typeface="Times New Roman"/>
                      </a:endParaRPr>
                    </a:p>
                  </a:txBody>
                  <a:tcPr marL="68580" marR="68580" marT="0" marB="0"/>
                </a:tc>
              </a:tr>
              <a:tr h="1094342">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The pre-anesthesia assessment results in formulation of an </a:t>
                      </a:r>
                      <a:r>
                        <a:rPr lang="en-US" sz="2000" dirty="0" smtClean="0">
                          <a:solidFill>
                            <a:srgbClr val="BA6400"/>
                          </a:solidFill>
                          <a:effectLst/>
                          <a:latin typeface="Times New Roman"/>
                          <a:ea typeface="ＭＳ 明朝"/>
                          <a:cs typeface="Times New Roman"/>
                        </a:rPr>
                        <a:t>anesthesia plan </a:t>
                      </a:r>
                      <a:r>
                        <a:rPr lang="en-US" sz="2000" dirty="0" smtClean="0">
                          <a:effectLst/>
                          <a:latin typeface="Times New Roman"/>
                          <a:ea typeface="ＭＳ 明朝"/>
                          <a:cs typeface="Times New Roman"/>
                        </a:rPr>
                        <a:t>which is documented is deficient. </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Now pre anesthesia sheets have anesthesia plan column and its being done</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3371595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COP</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2461789373"/>
              </p:ext>
            </p:extLst>
          </p:nvPr>
        </p:nvGraphicFramePr>
        <p:xfrm>
          <a:off x="0" y="847049"/>
          <a:ext cx="9144000" cy="5796279"/>
        </p:xfrm>
        <a:graphic>
          <a:graphicData uri="http://schemas.openxmlformats.org/drawingml/2006/table">
            <a:tbl>
              <a:tblPr firstRow="1" bandRow="1">
                <a:tableStyleId>{5C22544A-7EE6-4342-B048-85BDC9FD1C3A}</a:tableStyleId>
              </a:tblPr>
              <a:tblGrid>
                <a:gridCol w="4572000"/>
                <a:gridCol w="4572000"/>
              </a:tblGrid>
              <a:tr h="370840">
                <a:tc>
                  <a:txBody>
                    <a:bodyPr/>
                    <a:lstStyle/>
                    <a:p>
                      <a:pPr algn="ctr"/>
                      <a:r>
                        <a:rPr lang="en-US" sz="2800" dirty="0" smtClean="0">
                          <a:latin typeface="+mn-lt"/>
                        </a:rPr>
                        <a:t>Major deficiency</a:t>
                      </a:r>
                      <a:endParaRPr lang="en-US" sz="2800" dirty="0">
                        <a:latin typeface="+mn-lt"/>
                      </a:endParaRPr>
                    </a:p>
                  </a:txBody>
                  <a:tcPr/>
                </a:tc>
                <a:tc>
                  <a:txBody>
                    <a:bodyPr/>
                    <a:lstStyle/>
                    <a:p>
                      <a:pPr algn="ctr"/>
                      <a:r>
                        <a:rPr lang="en-US" sz="2800" dirty="0" smtClean="0">
                          <a:latin typeface="+mn-lt"/>
                        </a:rPr>
                        <a:t>Action taken</a:t>
                      </a:r>
                      <a:endParaRPr lang="en-US" sz="2800" dirty="0">
                        <a:latin typeface="+mn-lt"/>
                      </a:endParaRPr>
                    </a:p>
                  </a:txBody>
                  <a:tcPr/>
                </a:tc>
              </a:tr>
              <a:tr h="370840">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A separate </a:t>
                      </a:r>
                      <a:r>
                        <a:rPr lang="en-US" sz="2000" dirty="0" smtClean="0">
                          <a:solidFill>
                            <a:srgbClr val="BA6400"/>
                          </a:solidFill>
                          <a:effectLst/>
                          <a:latin typeface="Times New Roman"/>
                          <a:ea typeface="ＭＳ 明朝"/>
                          <a:cs typeface="Times New Roman"/>
                        </a:rPr>
                        <a:t>informed consent </a:t>
                      </a:r>
                      <a:r>
                        <a:rPr lang="en-US" sz="2000" dirty="0" smtClean="0">
                          <a:effectLst/>
                          <a:latin typeface="Times New Roman"/>
                          <a:ea typeface="ＭＳ 明朝"/>
                          <a:cs typeface="Times New Roman"/>
                        </a:rPr>
                        <a:t>for administration of anesthesia</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Consents have been made separately.</a:t>
                      </a:r>
                      <a:endParaRPr lang="en-US" sz="2000" dirty="0">
                        <a:effectLst/>
                        <a:latin typeface="Cambria"/>
                        <a:ea typeface="ＭＳ 明朝"/>
                        <a:cs typeface="Times New Roman"/>
                      </a:endParaRPr>
                    </a:p>
                  </a:txBody>
                  <a:tcPr marL="68580" marR="68580" marT="0" marB="0"/>
                </a:tc>
              </a:tr>
              <a:tr h="370840">
                <a:tc>
                  <a:txBody>
                    <a:bodyPr/>
                    <a:lstStyle/>
                    <a:p>
                      <a:pPr marL="228600" algn="just">
                        <a:lnSpc>
                          <a:spcPct val="115000"/>
                        </a:lnSpc>
                        <a:spcBef>
                          <a:spcPts val="1200"/>
                        </a:spcBef>
                        <a:spcAft>
                          <a:spcPts val="0"/>
                        </a:spcAft>
                      </a:pPr>
                      <a:r>
                        <a:rPr lang="en-US" sz="2000" dirty="0" smtClean="0">
                          <a:solidFill>
                            <a:srgbClr val="BA6400"/>
                          </a:solidFill>
                          <a:effectLst/>
                          <a:latin typeface="Times New Roman"/>
                          <a:ea typeface="ＭＳ 明朝"/>
                          <a:cs typeface="Times New Roman"/>
                        </a:rPr>
                        <a:t>Monitoring</a:t>
                      </a:r>
                      <a:r>
                        <a:rPr lang="en-US" sz="2000" dirty="0" smtClean="0">
                          <a:effectLst/>
                          <a:latin typeface="Times New Roman"/>
                          <a:ea typeface="ＭＳ 明朝"/>
                          <a:cs typeface="Times New Roman"/>
                        </a:rPr>
                        <a:t> of respiratory rate, oxygen saturation, airway security and patency and level of anesthesia .</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Monitoring is being documented presently.</a:t>
                      </a:r>
                      <a:endParaRPr lang="en-US" sz="2000" dirty="0">
                        <a:effectLst/>
                        <a:latin typeface="Cambria"/>
                        <a:ea typeface="ＭＳ 明朝"/>
                        <a:cs typeface="Times New Roman"/>
                      </a:endParaRPr>
                    </a:p>
                  </a:txBody>
                  <a:tcPr marL="68580" marR="68580" marT="0" marB="0"/>
                </a:tc>
              </a:tr>
              <a:tr h="370840">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Prevent </a:t>
                      </a:r>
                      <a:r>
                        <a:rPr lang="en-US" sz="2000" dirty="0" smtClean="0">
                          <a:solidFill>
                            <a:srgbClr val="BA6400"/>
                          </a:solidFill>
                          <a:effectLst/>
                          <a:latin typeface="Times New Roman"/>
                          <a:ea typeface="ＭＳ 明朝"/>
                          <a:cs typeface="Times New Roman"/>
                        </a:rPr>
                        <a:t>adverse events </a:t>
                      </a:r>
                      <a:r>
                        <a:rPr lang="en-US" sz="2000" dirty="0" smtClean="0">
                          <a:effectLst/>
                          <a:latin typeface="Times New Roman"/>
                          <a:ea typeface="ＭＳ 明朝"/>
                          <a:cs typeface="Times New Roman"/>
                        </a:rPr>
                        <a:t>like wrong site, wrong patient and wrong surgery is found lacking. </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The surgical safety checklist is being used</a:t>
                      </a:r>
                      <a:endParaRPr lang="en-US" sz="2000" dirty="0">
                        <a:effectLst/>
                        <a:latin typeface="Cambria"/>
                        <a:ea typeface="ＭＳ 明朝"/>
                        <a:cs typeface="Times New Roman"/>
                      </a:endParaRPr>
                    </a:p>
                  </a:txBody>
                  <a:tcPr marL="68580" marR="68580" marT="0" marB="0"/>
                </a:tc>
              </a:tr>
              <a:tr h="370840">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Validation of </a:t>
                      </a:r>
                      <a:r>
                        <a:rPr lang="en-US" sz="2000" dirty="0" smtClean="0">
                          <a:solidFill>
                            <a:srgbClr val="BA6400"/>
                          </a:solidFill>
                          <a:effectLst/>
                          <a:latin typeface="Times New Roman"/>
                          <a:ea typeface="ＭＳ 明朝"/>
                          <a:cs typeface="Times New Roman"/>
                        </a:rPr>
                        <a:t>air-conditioning </a:t>
                      </a:r>
                      <a:r>
                        <a:rPr lang="en-US" sz="2000" dirty="0" smtClean="0">
                          <a:effectLst/>
                          <a:latin typeface="Times New Roman"/>
                          <a:ea typeface="ＭＳ 明朝"/>
                          <a:cs typeface="Times New Roman"/>
                        </a:rPr>
                        <a:t>of OT has not been done</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Matter pertaining to PWD and is under process</a:t>
                      </a:r>
                      <a:endParaRPr lang="en-US" sz="2000" dirty="0">
                        <a:effectLst/>
                        <a:latin typeface="Cambria"/>
                        <a:ea typeface="ＭＳ 明朝"/>
                        <a:cs typeface="Times New Roman"/>
                      </a:endParaRPr>
                    </a:p>
                  </a:txBody>
                  <a:tcPr marL="68580" marR="68580" marT="0" marB="0"/>
                </a:tc>
              </a:tr>
              <a:tr h="370840">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Effectiveness of </a:t>
                      </a:r>
                      <a:r>
                        <a:rPr lang="en-US" sz="2000" dirty="0" smtClean="0">
                          <a:solidFill>
                            <a:srgbClr val="BA6400"/>
                          </a:solidFill>
                          <a:effectLst/>
                          <a:latin typeface="Times New Roman"/>
                          <a:ea typeface="ＭＳ 明朝"/>
                          <a:cs typeface="Times New Roman"/>
                        </a:rPr>
                        <a:t>training</a:t>
                      </a:r>
                      <a:r>
                        <a:rPr lang="en-US" sz="2000" dirty="0" smtClean="0">
                          <a:effectLst/>
                          <a:latin typeface="Times New Roman"/>
                          <a:ea typeface="ＭＳ 明朝"/>
                          <a:cs typeface="Times New Roman"/>
                        </a:rPr>
                        <a:t> provided to staff in control and restraint techniques.</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Training is being conducted.  </a:t>
                      </a:r>
                      <a:endParaRPr lang="en-US" sz="2000" dirty="0">
                        <a:effectLst/>
                        <a:latin typeface="Cambria"/>
                        <a:ea typeface="ＭＳ 明朝"/>
                        <a:cs typeface="Times New Roman"/>
                      </a:endParaRPr>
                    </a:p>
                  </a:txBody>
                  <a:tcPr marL="68580" marR="68580" marT="0" marB="0"/>
                </a:tc>
              </a:tr>
              <a:tr h="370840">
                <a:tc>
                  <a:txBody>
                    <a:bodyPr/>
                    <a:lstStyle/>
                    <a:p>
                      <a:pPr marL="228600" algn="just">
                        <a:lnSpc>
                          <a:spcPct val="115000"/>
                        </a:lnSpc>
                        <a:spcBef>
                          <a:spcPts val="200"/>
                        </a:spcBef>
                        <a:spcAft>
                          <a:spcPts val="0"/>
                        </a:spcAft>
                      </a:pPr>
                      <a:r>
                        <a:rPr lang="en-AU" sz="2000" dirty="0" smtClean="0">
                          <a:effectLst/>
                          <a:latin typeface="Times New Roman"/>
                          <a:ea typeface="ＭＳ 明朝"/>
                          <a:cs typeface="Times New Roman"/>
                        </a:rPr>
                        <a:t>The management of </a:t>
                      </a:r>
                      <a:r>
                        <a:rPr lang="en-AU" sz="2000" dirty="0" smtClean="0">
                          <a:solidFill>
                            <a:srgbClr val="BA6400"/>
                          </a:solidFill>
                          <a:effectLst/>
                          <a:latin typeface="Times New Roman"/>
                          <a:ea typeface="ＭＳ 明朝"/>
                          <a:cs typeface="Times New Roman"/>
                        </a:rPr>
                        <a:t>pain</a:t>
                      </a:r>
                      <a:endParaRPr lang="en-US" sz="2000" dirty="0">
                        <a:solidFill>
                          <a:srgbClr val="BA6400"/>
                        </a:solidFill>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Pain policies have been amended</a:t>
                      </a:r>
                      <a:endParaRPr lang="en-US" sz="2000" dirty="0">
                        <a:effectLst/>
                        <a:latin typeface="Cambria"/>
                        <a:ea typeface="ＭＳ 明朝"/>
                        <a:cs typeface="Times New Roman"/>
                      </a:endParaRPr>
                    </a:p>
                  </a:txBody>
                  <a:tcPr marL="68580" marR="68580" marT="0" marB="0"/>
                </a:tc>
              </a:tr>
              <a:tr h="370840">
                <a:tc>
                  <a:txBody>
                    <a:bodyPr/>
                    <a:lstStyle/>
                    <a:p>
                      <a:pPr marL="228600" algn="just">
                        <a:lnSpc>
                          <a:spcPct val="115000"/>
                        </a:lnSpc>
                        <a:spcBef>
                          <a:spcPts val="200"/>
                        </a:spcBef>
                        <a:spcAft>
                          <a:spcPts val="0"/>
                        </a:spcAft>
                      </a:pPr>
                      <a:r>
                        <a:rPr lang="en-AU" sz="2000" dirty="0" smtClean="0">
                          <a:effectLst/>
                          <a:latin typeface="Times New Roman"/>
                          <a:ea typeface="ＭＳ 明朝"/>
                          <a:cs typeface="Times New Roman"/>
                        </a:rPr>
                        <a:t>No </a:t>
                      </a:r>
                      <a:r>
                        <a:rPr lang="en-AU" sz="2000" dirty="0" smtClean="0">
                          <a:solidFill>
                            <a:srgbClr val="BA6400"/>
                          </a:solidFill>
                          <a:effectLst/>
                          <a:latin typeface="Times New Roman"/>
                          <a:ea typeface="ＭＳ 明朝"/>
                          <a:cs typeface="Times New Roman"/>
                        </a:rPr>
                        <a:t>dietician</a:t>
                      </a:r>
                      <a:r>
                        <a:rPr lang="en-AU" sz="2000" dirty="0" smtClean="0">
                          <a:effectLst/>
                          <a:latin typeface="Times New Roman"/>
                          <a:ea typeface="ＭＳ 明朝"/>
                          <a:cs typeface="Times New Roman"/>
                        </a:rPr>
                        <a:t> for the hospital.</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Application regarding filling of dietician's post, sent to DHS.</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24290996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MOM</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2697282101"/>
              </p:ext>
            </p:extLst>
          </p:nvPr>
        </p:nvGraphicFramePr>
        <p:xfrm>
          <a:off x="0" y="847047"/>
          <a:ext cx="9144000" cy="6010952"/>
        </p:xfrm>
        <a:graphic>
          <a:graphicData uri="http://schemas.openxmlformats.org/drawingml/2006/table">
            <a:tbl>
              <a:tblPr firstRow="1" bandRow="1">
                <a:tableStyleId>{5C22544A-7EE6-4342-B048-85BDC9FD1C3A}</a:tableStyleId>
              </a:tblPr>
              <a:tblGrid>
                <a:gridCol w="4572000"/>
                <a:gridCol w="4572000"/>
              </a:tblGrid>
              <a:tr h="719621">
                <a:tc>
                  <a:txBody>
                    <a:bodyPr/>
                    <a:lstStyle/>
                    <a:p>
                      <a:pPr algn="ctr"/>
                      <a:r>
                        <a:rPr lang="en-US" sz="2800" dirty="0" smtClean="0">
                          <a:latin typeface="+mn-lt"/>
                        </a:rPr>
                        <a:t>Major deficiency</a:t>
                      </a:r>
                      <a:endParaRPr lang="en-US" sz="2800" dirty="0">
                        <a:latin typeface="+mn-lt"/>
                      </a:endParaRPr>
                    </a:p>
                  </a:txBody>
                  <a:tcPr/>
                </a:tc>
                <a:tc>
                  <a:txBody>
                    <a:bodyPr/>
                    <a:lstStyle/>
                    <a:p>
                      <a:pPr algn="ctr"/>
                      <a:endParaRPr lang="en-US" sz="2800" dirty="0">
                        <a:latin typeface="+mn-lt"/>
                      </a:endParaRPr>
                    </a:p>
                  </a:txBody>
                  <a:tcPr/>
                </a:tc>
              </a:tr>
              <a:tr h="973605">
                <a:tc>
                  <a:txBody>
                    <a:bodyPr/>
                    <a:lstStyle/>
                    <a:p>
                      <a:pPr marL="228600" algn="just">
                        <a:lnSpc>
                          <a:spcPct val="115000"/>
                        </a:lnSpc>
                        <a:spcBef>
                          <a:spcPts val="1200"/>
                        </a:spcBef>
                        <a:spcAft>
                          <a:spcPts val="0"/>
                        </a:spcAft>
                      </a:pPr>
                      <a:r>
                        <a:rPr lang="en-GB" sz="2000" dirty="0" smtClean="0">
                          <a:effectLst/>
                          <a:latin typeface="Times New Roman"/>
                          <a:ea typeface="ＭＳ 明朝"/>
                          <a:cs typeface="Times New Roman"/>
                        </a:rPr>
                        <a:t>The organization’s </a:t>
                      </a:r>
                      <a:r>
                        <a:rPr lang="en-GB" sz="2000" dirty="0" smtClean="0">
                          <a:solidFill>
                            <a:srgbClr val="BA6400"/>
                          </a:solidFill>
                          <a:effectLst/>
                          <a:latin typeface="Times New Roman"/>
                          <a:ea typeface="ＭＳ 明朝"/>
                          <a:cs typeface="Times New Roman"/>
                        </a:rPr>
                        <a:t>pharmacy</a:t>
                      </a:r>
                      <a:r>
                        <a:rPr lang="en-GB" sz="2000" dirty="0" smtClean="0">
                          <a:effectLst/>
                          <a:latin typeface="Times New Roman"/>
                          <a:ea typeface="ＭＳ 明朝"/>
                          <a:cs typeface="Times New Roman"/>
                        </a:rPr>
                        <a:t> does not have a license.</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Pharmacy of SDDMSSC doesn’t require license.</a:t>
                      </a:r>
                      <a:endParaRPr lang="en-US" sz="2000" dirty="0">
                        <a:effectLst/>
                        <a:latin typeface="Cambria"/>
                        <a:ea typeface="ＭＳ 明朝"/>
                        <a:cs typeface="Times New Roman"/>
                      </a:endParaRPr>
                    </a:p>
                  </a:txBody>
                  <a:tcPr marL="68580" marR="68580" marT="0" marB="0"/>
                </a:tc>
              </a:tr>
              <a:tr h="4317726">
                <a:tc>
                  <a:txBody>
                    <a:bodyPr/>
                    <a:lstStyle/>
                    <a:p>
                      <a:pPr marL="228600" algn="just">
                        <a:lnSpc>
                          <a:spcPct val="115000"/>
                        </a:lnSpc>
                        <a:spcBef>
                          <a:spcPts val="1200"/>
                        </a:spcBef>
                        <a:spcAft>
                          <a:spcPts val="0"/>
                        </a:spcAft>
                      </a:pPr>
                      <a:r>
                        <a:rPr lang="en-GB" sz="2000" dirty="0" smtClean="0">
                          <a:effectLst/>
                          <a:latin typeface="Times New Roman"/>
                          <a:ea typeface="ＭＳ 明朝"/>
                          <a:cs typeface="Times New Roman"/>
                        </a:rPr>
                        <a:t>Some drugs mentioned in the formulary (e.g. T. Ofloxacin 400 mg) are not available, the reason being </a:t>
                      </a:r>
                      <a:r>
                        <a:rPr lang="en-GB" sz="2000" dirty="0" smtClean="0">
                          <a:solidFill>
                            <a:srgbClr val="BA6400"/>
                          </a:solidFill>
                          <a:effectLst/>
                          <a:latin typeface="Times New Roman"/>
                          <a:ea typeface="ＭＳ 明朝"/>
                          <a:cs typeface="Times New Roman"/>
                        </a:rPr>
                        <a:t>stock-out. </a:t>
                      </a:r>
                    </a:p>
                    <a:p>
                      <a:pPr marL="228600" algn="just">
                        <a:lnSpc>
                          <a:spcPct val="115000"/>
                        </a:lnSpc>
                        <a:spcBef>
                          <a:spcPts val="1200"/>
                        </a:spcBef>
                        <a:spcAft>
                          <a:spcPts val="0"/>
                        </a:spcAft>
                      </a:pPr>
                      <a:r>
                        <a:rPr lang="en-GB" sz="2000" dirty="0" smtClean="0">
                          <a:effectLst/>
                          <a:latin typeface="Times New Roman"/>
                          <a:ea typeface="ＭＳ 明朝"/>
                          <a:cs typeface="Times New Roman"/>
                        </a:rPr>
                        <a:t>Near </a:t>
                      </a:r>
                      <a:r>
                        <a:rPr lang="en-GB" sz="2000" dirty="0" smtClean="0">
                          <a:solidFill>
                            <a:srgbClr val="BA6400"/>
                          </a:solidFill>
                          <a:effectLst/>
                          <a:latin typeface="Times New Roman"/>
                          <a:ea typeface="ＭＳ 明朝"/>
                          <a:cs typeface="Times New Roman"/>
                        </a:rPr>
                        <a:t>expiry</a:t>
                      </a:r>
                      <a:r>
                        <a:rPr lang="en-GB" sz="2000" dirty="0" smtClean="0">
                          <a:effectLst/>
                          <a:latin typeface="Times New Roman"/>
                          <a:ea typeface="ＭＳ 明朝"/>
                          <a:cs typeface="Times New Roman"/>
                        </a:rPr>
                        <a:t> drugs have not been segregated.</a:t>
                      </a:r>
                      <a:endParaRPr lang="en-US" sz="2000" dirty="0" smtClean="0">
                        <a:effectLst/>
                        <a:latin typeface="Cambria"/>
                        <a:ea typeface="ＭＳ 明朝"/>
                        <a:cs typeface="Times New Roman"/>
                      </a:endParaRPr>
                    </a:p>
                    <a:p>
                      <a:pPr marL="228600" algn="just">
                        <a:lnSpc>
                          <a:spcPct val="115000"/>
                        </a:lnSpc>
                        <a:spcBef>
                          <a:spcPts val="1200"/>
                        </a:spcBef>
                        <a:spcAft>
                          <a:spcPts val="0"/>
                        </a:spcAft>
                      </a:pPr>
                      <a:r>
                        <a:rPr lang="en-GB" sz="2000" dirty="0" smtClean="0">
                          <a:solidFill>
                            <a:srgbClr val="BA6400"/>
                          </a:solidFill>
                          <a:effectLst/>
                          <a:latin typeface="Times New Roman"/>
                          <a:ea typeface="ＭＳ 明朝"/>
                          <a:cs typeface="Times New Roman"/>
                        </a:rPr>
                        <a:t>Water seepage </a:t>
                      </a:r>
                      <a:r>
                        <a:rPr lang="en-GB" sz="2000" dirty="0" smtClean="0">
                          <a:effectLst/>
                          <a:latin typeface="Times New Roman"/>
                          <a:ea typeface="ＭＳ 明朝"/>
                          <a:cs typeface="Times New Roman"/>
                        </a:rPr>
                        <a:t>in its stores</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endParaRPr lang="en-US" sz="2000" dirty="0" smtClean="0">
                        <a:effectLst/>
                        <a:latin typeface="Times New Roman"/>
                        <a:ea typeface="ＭＳ 明朝"/>
                        <a:cs typeface="Times New Roman"/>
                      </a:endParaRPr>
                    </a:p>
                    <a:p>
                      <a:pPr marL="228600" algn="just">
                        <a:lnSpc>
                          <a:spcPct val="115000"/>
                        </a:lnSpc>
                        <a:spcBef>
                          <a:spcPts val="1200"/>
                        </a:spcBef>
                        <a:spcAft>
                          <a:spcPts val="200"/>
                        </a:spcAft>
                      </a:pPr>
                      <a:endParaRPr lang="en-US" sz="2000" dirty="0" smtClean="0">
                        <a:effectLst/>
                        <a:latin typeface="Times New Roman"/>
                        <a:ea typeface="ＭＳ 明朝"/>
                        <a:cs typeface="Times New Roman"/>
                      </a:endParaRPr>
                    </a:p>
                    <a:p>
                      <a:pPr marL="228600" algn="just">
                        <a:lnSpc>
                          <a:spcPct val="115000"/>
                        </a:lnSpc>
                        <a:spcBef>
                          <a:spcPts val="1200"/>
                        </a:spcBef>
                        <a:spcAft>
                          <a:spcPts val="200"/>
                        </a:spcAft>
                      </a:pPr>
                      <a:endParaRPr lang="en-US" sz="2000" dirty="0" smtClean="0">
                        <a:effectLst/>
                        <a:latin typeface="Times New Roman"/>
                        <a:ea typeface="ＭＳ 明朝"/>
                        <a:cs typeface="Times New Roman"/>
                      </a:endParaRPr>
                    </a:p>
                    <a:p>
                      <a:pPr marL="228600" algn="just">
                        <a:lnSpc>
                          <a:spcPct val="115000"/>
                        </a:lnSpc>
                        <a:spcBef>
                          <a:spcPts val="1200"/>
                        </a:spcBef>
                        <a:spcAft>
                          <a:spcPts val="200"/>
                        </a:spcAft>
                      </a:pPr>
                      <a:endParaRPr lang="en-US" sz="2000" dirty="0" smtClean="0">
                        <a:effectLst/>
                        <a:latin typeface="Times New Roman"/>
                        <a:ea typeface="ＭＳ 明朝"/>
                        <a:cs typeface="Times New Roman"/>
                      </a:endParaRPr>
                    </a:p>
                    <a:p>
                      <a:pPr marL="228600" algn="just">
                        <a:lnSpc>
                          <a:spcPct val="115000"/>
                        </a:lnSpc>
                        <a:spcBef>
                          <a:spcPts val="1200"/>
                        </a:spcBef>
                        <a:spcAft>
                          <a:spcPts val="200"/>
                        </a:spcAft>
                      </a:pPr>
                      <a:r>
                        <a:rPr lang="en-US" sz="2000" dirty="0" smtClean="0">
                          <a:effectLst/>
                          <a:latin typeface="Times New Roman"/>
                          <a:ea typeface="ＭＳ 明朝"/>
                          <a:cs typeface="Times New Roman"/>
                        </a:rPr>
                        <a:t>Near expiry drugs are being segregated in the store properly.</a:t>
                      </a:r>
                    </a:p>
                    <a:p>
                      <a:pPr marL="228600" algn="just">
                        <a:lnSpc>
                          <a:spcPct val="115000"/>
                        </a:lnSpc>
                        <a:spcBef>
                          <a:spcPts val="1200"/>
                        </a:spcBef>
                        <a:spcAft>
                          <a:spcPts val="200"/>
                        </a:spcAft>
                      </a:pPr>
                      <a:r>
                        <a:rPr lang="en-US" sz="2000" dirty="0" smtClean="0">
                          <a:effectLst/>
                          <a:latin typeface="Times New Roman"/>
                          <a:ea typeface="ＭＳ 明朝"/>
                          <a:cs typeface="Times New Roman"/>
                        </a:rPr>
                        <a:t>Water seepage has been repaired by the PWD.</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0575328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MOM</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406874385"/>
              </p:ext>
            </p:extLst>
          </p:nvPr>
        </p:nvGraphicFramePr>
        <p:xfrm>
          <a:off x="0" y="847049"/>
          <a:ext cx="9144000" cy="6010950"/>
        </p:xfrm>
        <a:graphic>
          <a:graphicData uri="http://schemas.openxmlformats.org/drawingml/2006/table">
            <a:tbl>
              <a:tblPr firstRow="1" bandRow="1">
                <a:tableStyleId>{5C22544A-7EE6-4342-B048-85BDC9FD1C3A}</a:tableStyleId>
              </a:tblPr>
              <a:tblGrid>
                <a:gridCol w="4572000"/>
                <a:gridCol w="4572000"/>
              </a:tblGrid>
              <a:tr h="662829">
                <a:tc>
                  <a:txBody>
                    <a:bodyPr/>
                    <a:lstStyle/>
                    <a:p>
                      <a:pPr algn="ctr"/>
                      <a:r>
                        <a:rPr lang="en-US" sz="2800" dirty="0" smtClean="0">
                          <a:latin typeface="+mn-lt"/>
                        </a:rPr>
                        <a:t>Major deficiency</a:t>
                      </a:r>
                      <a:endParaRPr lang="en-US" sz="2800" dirty="0">
                        <a:latin typeface="+mn-lt"/>
                      </a:endParaRPr>
                    </a:p>
                  </a:txBody>
                  <a:tcPr/>
                </a:tc>
                <a:tc>
                  <a:txBody>
                    <a:bodyPr/>
                    <a:lstStyle/>
                    <a:p>
                      <a:pPr algn="ctr"/>
                      <a:endParaRPr lang="en-US" sz="2800" dirty="0">
                        <a:latin typeface="+mn-lt"/>
                      </a:endParaRPr>
                    </a:p>
                  </a:txBody>
                  <a:tcPr/>
                </a:tc>
              </a:tr>
              <a:tr h="474378">
                <a:tc>
                  <a:txBody>
                    <a:bodyPr/>
                    <a:lstStyle/>
                    <a:p>
                      <a:pPr algn="just">
                        <a:lnSpc>
                          <a:spcPct val="115000"/>
                        </a:lnSpc>
                        <a:spcBef>
                          <a:spcPts val="1200"/>
                        </a:spcBef>
                        <a:spcAft>
                          <a:spcPts val="1200"/>
                        </a:spcAft>
                      </a:pPr>
                      <a:r>
                        <a:rPr lang="en-GB" sz="2000" dirty="0" smtClean="0">
                          <a:effectLst/>
                          <a:latin typeface="Times New Roman"/>
                          <a:ea typeface="ＭＳ 明朝"/>
                          <a:cs typeface="Times New Roman"/>
                        </a:rPr>
                        <a:t>    </a:t>
                      </a:r>
                      <a:r>
                        <a:rPr lang="en-GB" sz="2000" dirty="0" smtClean="0">
                          <a:solidFill>
                            <a:srgbClr val="BA6400"/>
                          </a:solidFill>
                          <a:effectLst/>
                          <a:latin typeface="Times New Roman"/>
                          <a:ea typeface="ＭＳ 明朝"/>
                          <a:cs typeface="Times New Roman"/>
                        </a:rPr>
                        <a:t>Loss</a:t>
                      </a:r>
                      <a:r>
                        <a:rPr lang="en-GB" sz="2000" dirty="0" smtClean="0">
                          <a:effectLst/>
                          <a:latin typeface="Times New Roman"/>
                          <a:ea typeface="ＭＳ 明朝"/>
                          <a:cs typeface="Times New Roman"/>
                        </a:rPr>
                        <a:t> or theft prevention.</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C.C.T.V. Surveillance </a:t>
                      </a:r>
                      <a:endParaRPr lang="en-US" sz="2000" dirty="0">
                        <a:effectLst/>
                        <a:latin typeface="Times New Roman"/>
                        <a:ea typeface="ＭＳ 明朝"/>
                        <a:cs typeface="Times New Roman"/>
                      </a:endParaRPr>
                    </a:p>
                  </a:txBody>
                  <a:tcPr marL="68580" marR="68580" marT="0" marB="0"/>
                </a:tc>
              </a:tr>
              <a:tr h="1793537">
                <a:tc>
                  <a:txBody>
                    <a:bodyPr/>
                    <a:lstStyle/>
                    <a:p>
                      <a:pPr marL="228600" algn="just">
                        <a:lnSpc>
                          <a:spcPct val="115000"/>
                        </a:lnSpc>
                        <a:spcBef>
                          <a:spcPts val="1200"/>
                        </a:spcBef>
                        <a:spcAft>
                          <a:spcPts val="1200"/>
                        </a:spcAft>
                      </a:pPr>
                      <a:r>
                        <a:rPr lang="en-GB" sz="2000" dirty="0" smtClean="0">
                          <a:solidFill>
                            <a:srgbClr val="BA6400"/>
                          </a:solidFill>
                          <a:effectLst/>
                          <a:latin typeface="Times New Roman"/>
                          <a:ea typeface="ＭＳ 明朝"/>
                          <a:cs typeface="Times New Roman"/>
                        </a:rPr>
                        <a:t>Sound alike and look alike </a:t>
                      </a:r>
                      <a:r>
                        <a:rPr lang="en-GB" sz="2000" dirty="0" smtClean="0">
                          <a:effectLst/>
                          <a:latin typeface="Times New Roman"/>
                          <a:ea typeface="ＭＳ 明朝"/>
                          <a:cs typeface="Times New Roman"/>
                        </a:rPr>
                        <a:t>drugs</a:t>
                      </a:r>
                      <a:r>
                        <a:rPr lang="en-GB" sz="2000" baseline="0" dirty="0" smtClean="0">
                          <a:effectLst/>
                          <a:latin typeface="Times New Roman"/>
                          <a:ea typeface="ＭＳ 明朝"/>
                          <a:cs typeface="Times New Roman"/>
                        </a:rPr>
                        <a:t> </a:t>
                      </a:r>
                      <a:r>
                        <a:rPr lang="en-GB" sz="2000" dirty="0" smtClean="0">
                          <a:effectLst/>
                          <a:latin typeface="Times New Roman"/>
                          <a:ea typeface="ＭＳ 明朝"/>
                          <a:cs typeface="Times New Roman"/>
                        </a:rPr>
                        <a:t>list is improper. For example, T. Atenolol and T. Amlodipine have been identified as look-alike although they are not. </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Latest LASA drug list is being made and distributed to all the wards / labor room /pharmacy.</a:t>
                      </a:r>
                      <a:endParaRPr lang="en-US" sz="2000" dirty="0">
                        <a:effectLst/>
                        <a:latin typeface="Cambria"/>
                        <a:ea typeface="ＭＳ 明朝"/>
                        <a:cs typeface="Times New Roman"/>
                      </a:endParaRPr>
                    </a:p>
                  </a:txBody>
                  <a:tcPr marL="68580" marR="68580" marT="0" marB="0"/>
                </a:tc>
              </a:tr>
              <a:tr h="1286669">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Times New Roman"/>
                          <a:ea typeface="ＭＳ 明朝"/>
                          <a:cs typeface="Times New Roman"/>
                        </a:rPr>
                        <a:t>Phrases like “</a:t>
                      </a:r>
                      <a:r>
                        <a:rPr lang="en-US" sz="2000" dirty="0" smtClean="0">
                          <a:solidFill>
                            <a:srgbClr val="BA6400"/>
                          </a:solidFill>
                          <a:effectLst/>
                          <a:latin typeface="Times New Roman"/>
                          <a:ea typeface="ＭＳ 明朝"/>
                          <a:cs typeface="Times New Roman"/>
                        </a:rPr>
                        <a:t>CST</a:t>
                      </a:r>
                      <a:r>
                        <a:rPr lang="en-US" sz="2000" dirty="0" smtClean="0">
                          <a:effectLst/>
                          <a:latin typeface="Times New Roman"/>
                          <a:ea typeface="ＭＳ 明朝"/>
                          <a:cs typeface="Times New Roman"/>
                        </a:rPr>
                        <a:t>” are being used.</a:t>
                      </a:r>
                    </a:p>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Times New Roman"/>
                          <a:ea typeface="ＭＳ 明朝"/>
                          <a:cs typeface="Times New Roman"/>
                        </a:rPr>
                        <a:t> Further, the </a:t>
                      </a:r>
                      <a:r>
                        <a:rPr lang="en-US" sz="2000" dirty="0" smtClean="0">
                          <a:solidFill>
                            <a:srgbClr val="BA6400"/>
                          </a:solidFill>
                          <a:effectLst/>
                          <a:latin typeface="Times New Roman"/>
                          <a:ea typeface="ＭＳ 明朝"/>
                          <a:cs typeface="Times New Roman"/>
                        </a:rPr>
                        <a:t>drug dose </a:t>
                      </a:r>
                      <a:r>
                        <a:rPr lang="en-US" sz="2000" dirty="0" smtClean="0">
                          <a:effectLst/>
                          <a:latin typeface="Times New Roman"/>
                          <a:ea typeface="ＭＳ 明朝"/>
                          <a:cs typeface="Times New Roman"/>
                        </a:rPr>
                        <a:t>is not mentioned.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Training session </a:t>
                      </a:r>
                    </a:p>
                    <a:p>
                      <a:pPr marL="228600" algn="just">
                        <a:lnSpc>
                          <a:spcPct val="115000"/>
                        </a:lnSpc>
                        <a:spcBef>
                          <a:spcPts val="1200"/>
                        </a:spcBef>
                        <a:spcAft>
                          <a:spcPts val="1200"/>
                        </a:spcAft>
                      </a:pPr>
                      <a:r>
                        <a:rPr lang="en-US" sz="2000" dirty="0" smtClean="0">
                          <a:effectLst/>
                          <a:latin typeface="Times New Roman"/>
                          <a:ea typeface="ＭＳ 明朝"/>
                          <a:cs typeface="Times New Roman"/>
                        </a:rPr>
                        <a:t>No abbreviations are being used.</a:t>
                      </a:r>
                      <a:endParaRPr lang="en-US" sz="2000" dirty="0">
                        <a:effectLst/>
                        <a:latin typeface="Cambria"/>
                        <a:ea typeface="ＭＳ 明朝"/>
                        <a:cs typeface="Times New Roman"/>
                      </a:endParaRPr>
                    </a:p>
                  </a:txBody>
                  <a:tcPr marL="68580" marR="68580" marT="0" marB="0"/>
                </a:tc>
              </a:tr>
              <a:tr h="1793537">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Times New Roman"/>
                          <a:ea typeface="ＭＳ 明朝"/>
                          <a:cs typeface="Times New Roman"/>
                        </a:rPr>
                        <a:t>Evidence to suggest that </a:t>
                      </a:r>
                      <a:r>
                        <a:rPr lang="en-US" sz="2000" dirty="0" smtClean="0">
                          <a:solidFill>
                            <a:srgbClr val="BA6400"/>
                          </a:solidFill>
                          <a:effectLst/>
                          <a:latin typeface="Times New Roman"/>
                          <a:ea typeface="ＭＳ 明朝"/>
                          <a:cs typeface="Times New Roman"/>
                        </a:rPr>
                        <a:t>expiry dates </a:t>
                      </a:r>
                      <a:r>
                        <a:rPr lang="en-US" sz="2000" dirty="0" smtClean="0">
                          <a:effectLst/>
                          <a:latin typeface="Times New Roman"/>
                          <a:ea typeface="ＭＳ 明朝"/>
                          <a:cs typeface="Times New Roman"/>
                        </a:rPr>
                        <a:t>are checked prior to dispensing is found deficient.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Strips of medicines are being cut only at the time of dispensing, not prior to the dispensing by the pharmacist and staff nurse on the duty in the wards.</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26661597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PRE</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2038544410"/>
              </p:ext>
            </p:extLst>
          </p:nvPr>
        </p:nvGraphicFramePr>
        <p:xfrm>
          <a:off x="0" y="847049"/>
          <a:ext cx="9144000" cy="6010952"/>
        </p:xfrm>
        <a:graphic>
          <a:graphicData uri="http://schemas.openxmlformats.org/drawingml/2006/table">
            <a:tbl>
              <a:tblPr firstRow="1" bandRow="1">
                <a:tableStyleId>{5C22544A-7EE6-4342-B048-85BDC9FD1C3A}</a:tableStyleId>
              </a:tblPr>
              <a:tblGrid>
                <a:gridCol w="4572000"/>
                <a:gridCol w="4572000"/>
              </a:tblGrid>
              <a:tr h="815772">
                <a:tc>
                  <a:txBody>
                    <a:bodyPr/>
                    <a:lstStyle/>
                    <a:p>
                      <a:pPr algn="ctr"/>
                      <a:r>
                        <a:rPr lang="en-US" sz="3200" smtClean="0">
                          <a:latin typeface="+mn-lt"/>
                        </a:rPr>
                        <a:t>Major deficiency</a:t>
                      </a:r>
                      <a:endParaRPr lang="en-US" sz="3200" dirty="0">
                        <a:latin typeface="+mn-lt"/>
                      </a:endParaRPr>
                    </a:p>
                  </a:txBody>
                  <a:tcPr/>
                </a:tc>
                <a:tc>
                  <a:txBody>
                    <a:bodyPr/>
                    <a:lstStyle/>
                    <a:p>
                      <a:pPr algn="ctr"/>
                      <a:r>
                        <a:rPr lang="en-US" sz="3200" smtClean="0">
                          <a:latin typeface="+mn-lt"/>
                        </a:rPr>
                        <a:t>Action taken</a:t>
                      </a:r>
                      <a:endParaRPr lang="en-US" sz="3200" dirty="0">
                        <a:latin typeface="+mn-lt"/>
                      </a:endParaRPr>
                    </a:p>
                  </a:txBody>
                  <a:tcPr/>
                </a:tc>
              </a:tr>
              <a:tr h="987514">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There is a </a:t>
                      </a:r>
                      <a:r>
                        <a:rPr lang="en-US" sz="2000" dirty="0" smtClean="0">
                          <a:solidFill>
                            <a:srgbClr val="BA6400"/>
                          </a:solidFill>
                          <a:effectLst/>
                          <a:latin typeface="Times New Roman"/>
                          <a:ea typeface="ＭＳ 明朝"/>
                          <a:cs typeface="Times New Roman"/>
                        </a:rPr>
                        <a:t>discrepancy</a:t>
                      </a:r>
                      <a:r>
                        <a:rPr lang="en-US" sz="2000" dirty="0" smtClean="0">
                          <a:effectLst/>
                          <a:latin typeface="Times New Roman"/>
                          <a:ea typeface="ＭＳ 明朝"/>
                          <a:cs typeface="Times New Roman"/>
                        </a:rPr>
                        <a:t> between English and Hindi version.</a:t>
                      </a:r>
                      <a:endParaRPr lang="en-US" sz="2000" dirty="0">
                        <a:effectLst/>
                        <a:latin typeface="Cambria"/>
                        <a:ea typeface="ＭＳ 明朝"/>
                        <a:cs typeface="Times New Roman"/>
                      </a:endParaRPr>
                    </a:p>
                  </a:txBody>
                  <a:tcPr marL="68580" marR="68580" marT="0" marB="0" anchor="ctr"/>
                </a:tc>
                <a:tc>
                  <a:txBody>
                    <a:bodyPr/>
                    <a:lstStyle/>
                    <a:p>
                      <a:pPr marL="228600" indent="0" algn="just">
                        <a:lnSpc>
                          <a:spcPct val="115000"/>
                        </a:lnSpc>
                        <a:spcBef>
                          <a:spcPts val="1200"/>
                        </a:spcBef>
                        <a:spcAft>
                          <a:spcPts val="200"/>
                        </a:spcAft>
                        <a:buNone/>
                      </a:pPr>
                      <a:r>
                        <a:rPr lang="en-US" sz="2000" smtClean="0">
                          <a:effectLst/>
                          <a:latin typeface="Times New Roman"/>
                          <a:ea typeface="ＭＳ 明朝"/>
                          <a:cs typeface="Times New Roman"/>
                        </a:rPr>
                        <a:t>Discrepancy corrected.</a:t>
                      </a:r>
                      <a:endParaRPr lang="en-US" sz="2000" dirty="0">
                        <a:effectLst/>
                        <a:latin typeface="Cambria"/>
                        <a:ea typeface="ＭＳ 明朝"/>
                        <a:cs typeface="Times New Roman"/>
                      </a:endParaRPr>
                    </a:p>
                  </a:txBody>
                  <a:tcPr marL="68580" marR="68580" marT="0" marB="0"/>
                </a:tc>
              </a:tr>
              <a:tr h="2726396">
                <a:tc>
                  <a:txBody>
                    <a:bodyPr/>
                    <a:lstStyle/>
                    <a:p>
                      <a:pPr marL="228600" algn="just">
                        <a:lnSpc>
                          <a:spcPct val="115000"/>
                        </a:lnSpc>
                        <a:spcBef>
                          <a:spcPts val="1200"/>
                        </a:spcBef>
                        <a:spcAft>
                          <a:spcPts val="0"/>
                        </a:spcAft>
                      </a:pPr>
                      <a:r>
                        <a:rPr lang="en-US" sz="2000" dirty="0" smtClean="0">
                          <a:effectLst/>
                          <a:latin typeface="Times New Roman"/>
                          <a:ea typeface="ＭＳ 明朝"/>
                          <a:cs typeface="Times New Roman"/>
                        </a:rPr>
                        <a:t>Does not include information on how to </a:t>
                      </a:r>
                      <a:r>
                        <a:rPr lang="en-US" sz="2000" dirty="0" smtClean="0">
                          <a:solidFill>
                            <a:srgbClr val="BA6400"/>
                          </a:solidFill>
                          <a:effectLst/>
                          <a:latin typeface="Times New Roman"/>
                          <a:ea typeface="ＭＳ 明朝"/>
                          <a:cs typeface="Times New Roman"/>
                        </a:rPr>
                        <a:t>voice a complaint. </a:t>
                      </a:r>
                      <a:endParaRPr lang="en-US" sz="2000" dirty="0">
                        <a:solidFill>
                          <a:srgbClr val="BA6400"/>
                        </a:solidFill>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General policy .</a:t>
                      </a:r>
                    </a:p>
                    <a:p>
                      <a:pPr marL="228600" algn="just">
                        <a:lnSpc>
                          <a:spcPct val="115000"/>
                        </a:lnSpc>
                        <a:spcBef>
                          <a:spcPts val="1200"/>
                        </a:spcBef>
                        <a:spcAft>
                          <a:spcPts val="200"/>
                        </a:spcAft>
                      </a:pPr>
                      <a:r>
                        <a:rPr lang="en-US" sz="2000" dirty="0" smtClean="0">
                          <a:effectLst/>
                          <a:latin typeface="Times New Roman"/>
                          <a:ea typeface="ＭＳ 明朝"/>
                          <a:cs typeface="Times New Roman"/>
                        </a:rPr>
                        <a:t>Grievance committee .</a:t>
                      </a:r>
                    </a:p>
                    <a:p>
                      <a:pPr marL="228600" algn="just">
                        <a:lnSpc>
                          <a:spcPct val="115000"/>
                        </a:lnSpc>
                        <a:spcBef>
                          <a:spcPts val="1200"/>
                        </a:spcBef>
                        <a:spcAft>
                          <a:spcPts val="200"/>
                        </a:spcAft>
                      </a:pPr>
                      <a:r>
                        <a:rPr lang="en-US" sz="2000" dirty="0" smtClean="0">
                          <a:effectLst/>
                          <a:latin typeface="Times New Roman"/>
                          <a:ea typeface="ＭＳ 明朝"/>
                          <a:cs typeface="Times New Roman"/>
                        </a:rPr>
                        <a:t>Complaint boxes.</a:t>
                      </a:r>
                    </a:p>
                    <a:p>
                      <a:pPr marL="228600" algn="just">
                        <a:lnSpc>
                          <a:spcPct val="115000"/>
                        </a:lnSpc>
                        <a:spcBef>
                          <a:spcPts val="1200"/>
                        </a:spcBef>
                        <a:spcAft>
                          <a:spcPts val="200"/>
                        </a:spcAft>
                      </a:pPr>
                      <a:r>
                        <a:rPr lang="en-US" sz="2000" dirty="0" smtClean="0">
                          <a:effectLst/>
                          <a:latin typeface="Times New Roman"/>
                          <a:ea typeface="ＭＳ 明朝"/>
                          <a:cs typeface="Times New Roman"/>
                        </a:rPr>
                        <a:t> Announcements.</a:t>
                      </a:r>
                      <a:endParaRPr lang="en-US" sz="2000" dirty="0">
                        <a:effectLst/>
                        <a:latin typeface="Cambria"/>
                        <a:ea typeface="ＭＳ 明朝"/>
                        <a:cs typeface="Times New Roman"/>
                      </a:endParaRPr>
                    </a:p>
                  </a:txBody>
                  <a:tcPr marL="68580" marR="68580" marT="0" marB="0"/>
                </a:tc>
              </a:tr>
              <a:tr h="1481270">
                <a:tc>
                  <a:txBody>
                    <a:bodyPr/>
                    <a:lstStyle/>
                    <a:p>
                      <a:pPr marL="228600" algn="just">
                        <a:lnSpc>
                          <a:spcPct val="115000"/>
                        </a:lnSpc>
                        <a:spcAft>
                          <a:spcPts val="0"/>
                        </a:spcAft>
                      </a:pPr>
                      <a:r>
                        <a:rPr lang="en-US" sz="2000" dirty="0" smtClean="0">
                          <a:effectLst/>
                          <a:latin typeface="Times New Roman"/>
                          <a:ea typeface="ＭＳ 明朝"/>
                          <a:cs typeface="Times New Roman"/>
                        </a:rPr>
                        <a:t>No separate </a:t>
                      </a:r>
                      <a:r>
                        <a:rPr lang="en-US" sz="2000" dirty="0" smtClean="0">
                          <a:solidFill>
                            <a:srgbClr val="BA6400"/>
                          </a:solidFill>
                          <a:effectLst/>
                          <a:latin typeface="Times New Roman"/>
                          <a:ea typeface="ＭＳ 明朝"/>
                          <a:cs typeface="Times New Roman"/>
                        </a:rPr>
                        <a:t>consent forms </a:t>
                      </a:r>
                      <a:r>
                        <a:rPr lang="en-US" sz="2000" dirty="0" smtClean="0">
                          <a:effectLst/>
                          <a:latin typeface="Times New Roman"/>
                          <a:ea typeface="ＭＳ 明朝"/>
                          <a:cs typeface="Times New Roman"/>
                        </a:rPr>
                        <a:t>for blood transfusion, anesthesia or surgery.</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Separate consent forms for surgeries and anesthesia have been made and being placed in the concerned files</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0617854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HIC</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1153222624"/>
              </p:ext>
            </p:extLst>
          </p:nvPr>
        </p:nvGraphicFramePr>
        <p:xfrm>
          <a:off x="0" y="847049"/>
          <a:ext cx="9144000" cy="5958839"/>
        </p:xfrm>
        <a:graphic>
          <a:graphicData uri="http://schemas.openxmlformats.org/drawingml/2006/table">
            <a:tbl>
              <a:tblPr firstRow="1" bandRow="1">
                <a:tableStyleId>{5C22544A-7EE6-4342-B048-85BDC9FD1C3A}</a:tableStyleId>
              </a:tblPr>
              <a:tblGrid>
                <a:gridCol w="4572000"/>
                <a:gridCol w="4572000"/>
              </a:tblGrid>
              <a:tr h="445500">
                <a:tc>
                  <a:txBody>
                    <a:bodyPr/>
                    <a:lstStyle/>
                    <a:p>
                      <a:pPr algn="ctr"/>
                      <a:r>
                        <a:rPr lang="en-US" sz="4000" dirty="0" smtClean="0">
                          <a:latin typeface="+mn-lt"/>
                        </a:rPr>
                        <a:t>Major deficiency</a:t>
                      </a:r>
                      <a:endParaRPr lang="en-US" sz="4000" dirty="0">
                        <a:latin typeface="+mn-lt"/>
                      </a:endParaRPr>
                    </a:p>
                  </a:txBody>
                  <a:tcPr/>
                </a:tc>
                <a:tc>
                  <a:txBody>
                    <a:bodyPr/>
                    <a:lstStyle/>
                    <a:p>
                      <a:pPr algn="ctr"/>
                      <a:r>
                        <a:rPr lang="en-US" sz="4000" dirty="0" smtClean="0">
                          <a:latin typeface="+mn-lt"/>
                        </a:rPr>
                        <a:t>Action taken</a:t>
                      </a:r>
                      <a:endParaRPr lang="en-US" sz="4000" dirty="0">
                        <a:latin typeface="+mn-lt"/>
                      </a:endParaRPr>
                    </a:p>
                  </a:txBody>
                  <a:tcPr/>
                </a:tc>
              </a:tr>
              <a:tr h="632872">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Infection control committee: </a:t>
                      </a:r>
                      <a:r>
                        <a:rPr lang="en-US" sz="2000" dirty="0" smtClean="0">
                          <a:solidFill>
                            <a:srgbClr val="BA6400"/>
                          </a:solidFill>
                          <a:effectLst/>
                          <a:latin typeface="Times New Roman"/>
                          <a:ea typeface="ＭＳ 明朝"/>
                          <a:cs typeface="Times New Roman"/>
                        </a:rPr>
                        <a:t>minutes</a:t>
                      </a:r>
                      <a:r>
                        <a:rPr lang="en-US" sz="2000" dirty="0" smtClean="0">
                          <a:effectLst/>
                          <a:latin typeface="Times New Roman"/>
                          <a:ea typeface="ＭＳ 明朝"/>
                          <a:cs typeface="Times New Roman"/>
                        </a:rPr>
                        <a:t> of the meetings are not documented in a structured manner.</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Proper documentation.</a:t>
                      </a:r>
                      <a:endParaRPr lang="en-US" sz="2000" dirty="0">
                        <a:effectLst/>
                        <a:latin typeface="Cambria"/>
                        <a:ea typeface="ＭＳ 明朝"/>
                        <a:cs typeface="Times New Roman"/>
                      </a:endParaRPr>
                    </a:p>
                  </a:txBody>
                  <a:tcPr marL="68580" marR="68580" marT="0" marB="0"/>
                </a:tc>
              </a:tr>
              <a:tr h="843830">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The </a:t>
                      </a:r>
                      <a:r>
                        <a:rPr lang="en-US" sz="2000" dirty="0" smtClean="0">
                          <a:solidFill>
                            <a:srgbClr val="BA6400"/>
                          </a:solidFill>
                          <a:effectLst/>
                          <a:latin typeface="Times New Roman"/>
                          <a:ea typeface="ＭＳ 明朝"/>
                          <a:cs typeface="Times New Roman"/>
                        </a:rPr>
                        <a:t>composition</a:t>
                      </a:r>
                      <a:r>
                        <a:rPr lang="en-US" sz="2000" dirty="0" smtClean="0">
                          <a:effectLst/>
                          <a:latin typeface="Times New Roman"/>
                          <a:ea typeface="ＭＳ 明朝"/>
                          <a:cs typeface="Times New Roman"/>
                        </a:rPr>
                        <a:t> of the hospital infection control team is inadequate -there are only two members in the team.</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Pathologist, one pediatrician, one medical officer and two nursing staff. There is no microbiologist and microbiology department.</a:t>
                      </a:r>
                      <a:endParaRPr lang="en-US" sz="2000" dirty="0">
                        <a:effectLst/>
                        <a:latin typeface="Cambria"/>
                        <a:ea typeface="ＭＳ 明朝"/>
                        <a:cs typeface="Times New Roman"/>
                      </a:endParaRPr>
                    </a:p>
                  </a:txBody>
                  <a:tcPr marL="68580" marR="68580" marT="0" marB="0"/>
                </a:tc>
              </a:tr>
              <a:tr h="843830">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The organization is not adhering to </a:t>
                      </a:r>
                      <a:r>
                        <a:rPr lang="en-US" sz="2000" dirty="0" smtClean="0">
                          <a:solidFill>
                            <a:srgbClr val="BA6400"/>
                          </a:solidFill>
                          <a:effectLst/>
                          <a:latin typeface="Times New Roman"/>
                          <a:ea typeface="ＭＳ 明朝"/>
                          <a:cs typeface="Times New Roman"/>
                        </a:rPr>
                        <a:t>equipment cleaning </a:t>
                      </a:r>
                      <a:r>
                        <a:rPr lang="en-US" sz="2000" dirty="0" smtClean="0">
                          <a:effectLst/>
                          <a:latin typeface="Times New Roman"/>
                          <a:ea typeface="ＭＳ 明朝"/>
                          <a:cs typeface="Times New Roman"/>
                        </a:rPr>
                        <a:t>practices. For example, in the OT post procedure equipment are just washed (in the scrub area) prior to being sterilized.</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Bef>
                          <a:spcPts val="1200"/>
                        </a:spcBef>
                        <a:spcAft>
                          <a:spcPts val="200"/>
                        </a:spcAft>
                      </a:pPr>
                      <a:r>
                        <a:rPr lang="en-US" sz="2000" dirty="0" smtClean="0">
                          <a:effectLst/>
                          <a:latin typeface="Times New Roman"/>
                          <a:ea typeface="ＭＳ 明朝"/>
                          <a:cs typeface="Times New Roman"/>
                        </a:rPr>
                        <a:t>Deficiency was rectified by TSSU </a:t>
                      </a:r>
                      <a:endParaRPr lang="en-US" sz="2000" dirty="0">
                        <a:effectLst/>
                        <a:latin typeface="Cambria"/>
                        <a:ea typeface="ＭＳ 明朝"/>
                        <a:cs typeface="Times New Roman"/>
                      </a:endParaRPr>
                    </a:p>
                  </a:txBody>
                  <a:tcPr marL="68580" marR="68580" marT="0" marB="0"/>
                </a:tc>
              </a:tr>
              <a:tr h="843830">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solidFill>
                            <a:srgbClr val="BA6400"/>
                          </a:solidFill>
                          <a:effectLst/>
                          <a:latin typeface="Times New Roman"/>
                          <a:ea typeface="ＭＳ 明朝"/>
                          <a:cs typeface="Times New Roman"/>
                        </a:rPr>
                        <a:t>Surveillance</a:t>
                      </a:r>
                      <a:r>
                        <a:rPr lang="en-US" sz="2000" dirty="0" smtClean="0">
                          <a:effectLst/>
                          <a:latin typeface="Times New Roman"/>
                          <a:ea typeface="ＭＳ 明朝"/>
                          <a:cs typeface="Times New Roman"/>
                        </a:rPr>
                        <a:t> activities include monitoring the effectiveness of housekeeping services is found deficient.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New checklist are issued department wise. </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8637981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HIC</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4217137653"/>
              </p:ext>
            </p:extLst>
          </p:nvPr>
        </p:nvGraphicFramePr>
        <p:xfrm>
          <a:off x="0" y="847049"/>
          <a:ext cx="9144000" cy="6010950"/>
        </p:xfrm>
        <a:graphic>
          <a:graphicData uri="http://schemas.openxmlformats.org/drawingml/2006/table">
            <a:tbl>
              <a:tblPr firstRow="1" bandRow="1">
                <a:tableStyleId>{5C22544A-7EE6-4342-B048-85BDC9FD1C3A}</a:tableStyleId>
              </a:tblPr>
              <a:tblGrid>
                <a:gridCol w="4572000"/>
                <a:gridCol w="4572000"/>
              </a:tblGrid>
              <a:tr h="1202190">
                <a:tc>
                  <a:txBody>
                    <a:bodyPr/>
                    <a:lstStyle/>
                    <a:p>
                      <a:pPr algn="ctr"/>
                      <a:r>
                        <a:rPr lang="en-US" sz="4000" dirty="0" smtClean="0">
                          <a:latin typeface="+mn-lt"/>
                        </a:rPr>
                        <a:t>Major deficiency</a:t>
                      </a:r>
                      <a:endParaRPr lang="en-US" sz="4000" dirty="0">
                        <a:latin typeface="+mn-lt"/>
                      </a:endParaRPr>
                    </a:p>
                  </a:txBody>
                  <a:tcPr/>
                </a:tc>
                <a:tc>
                  <a:txBody>
                    <a:bodyPr/>
                    <a:lstStyle/>
                    <a:p>
                      <a:pPr algn="ctr"/>
                      <a:r>
                        <a:rPr lang="en-US" sz="4000" dirty="0" smtClean="0">
                          <a:latin typeface="+mn-lt"/>
                        </a:rPr>
                        <a:t>Action Taken</a:t>
                      </a:r>
                      <a:endParaRPr lang="en-US" sz="4000" dirty="0">
                        <a:latin typeface="+mn-lt"/>
                      </a:endParaRPr>
                    </a:p>
                  </a:txBody>
                  <a:tcPr/>
                </a:tc>
              </a:tr>
              <a:tr h="1202190">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a:effectLst/>
                          <a:latin typeface="Times New Roman"/>
                          <a:ea typeface="ＭＳ 明朝"/>
                          <a:cs typeface="Times New Roman"/>
                        </a:rPr>
                        <a:t>Compliance with proper </a:t>
                      </a:r>
                      <a:r>
                        <a:rPr lang="en-US" sz="2000" dirty="0">
                          <a:solidFill>
                            <a:srgbClr val="BA6400"/>
                          </a:solidFill>
                          <a:effectLst/>
                          <a:latin typeface="Times New Roman"/>
                          <a:ea typeface="ＭＳ 明朝"/>
                          <a:cs typeface="Times New Roman"/>
                        </a:rPr>
                        <a:t>hand-washing </a:t>
                      </a:r>
                      <a:r>
                        <a:rPr lang="en-US" sz="2000" dirty="0">
                          <a:effectLst/>
                          <a:latin typeface="Times New Roman"/>
                          <a:ea typeface="ＭＳ 明朝"/>
                          <a:cs typeface="Times New Roman"/>
                        </a:rPr>
                        <a:t>is not being monitored.</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a:effectLst/>
                          <a:latin typeface="Times New Roman"/>
                          <a:ea typeface="ＭＳ 明朝"/>
                          <a:cs typeface="Times New Roman"/>
                        </a:rPr>
                        <a:t>Conducting training </a:t>
                      </a:r>
                      <a:r>
                        <a:rPr lang="en-US" sz="2000" dirty="0" smtClean="0">
                          <a:effectLst/>
                          <a:latin typeface="Times New Roman"/>
                          <a:ea typeface="ＭＳ 明朝"/>
                          <a:cs typeface="Times New Roman"/>
                        </a:rPr>
                        <a:t>classes</a:t>
                      </a:r>
                      <a:endParaRPr lang="en-US" sz="2000" dirty="0">
                        <a:effectLst/>
                        <a:latin typeface="Cambria"/>
                        <a:ea typeface="ＭＳ 明朝"/>
                        <a:cs typeface="Times New Roman"/>
                      </a:endParaRPr>
                    </a:p>
                  </a:txBody>
                  <a:tcPr marL="68580" marR="68580" marT="0" marB="0"/>
                </a:tc>
              </a:tr>
              <a:tr h="1803285">
                <a:tc>
                  <a:txBody>
                    <a:bodyPr/>
                    <a:lstStyle/>
                    <a:p>
                      <a:pPr marL="228600" algn="just">
                        <a:lnSpc>
                          <a:spcPct val="115000"/>
                        </a:lnSpc>
                        <a:spcBef>
                          <a:spcPts val="1200"/>
                        </a:spcBef>
                        <a:spcAft>
                          <a:spcPts val="1200"/>
                        </a:spcAft>
                        <a:tabLst>
                          <a:tab pos="2743200" algn="ctr"/>
                          <a:tab pos="5486400" algn="r"/>
                          <a:tab pos="651510" algn="ctr"/>
                          <a:tab pos="2743200" algn="ctr"/>
                          <a:tab pos="5486400" algn="r"/>
                          <a:tab pos="5943600" algn="r"/>
                        </a:tabLst>
                      </a:pPr>
                      <a:r>
                        <a:rPr lang="en-US" sz="2000" dirty="0">
                          <a:effectLst/>
                          <a:latin typeface="Times New Roman"/>
                          <a:ea typeface="ＭＳ 明朝"/>
                          <a:cs typeface="Times New Roman"/>
                        </a:rPr>
                        <a:t>The organization is not authorized by prescribed authority for the management and handling of </a:t>
                      </a:r>
                      <a:r>
                        <a:rPr lang="en-US" sz="2000" dirty="0">
                          <a:solidFill>
                            <a:srgbClr val="BA6400"/>
                          </a:solidFill>
                          <a:effectLst/>
                          <a:latin typeface="Times New Roman"/>
                          <a:ea typeface="ＭＳ 明朝"/>
                          <a:cs typeface="Times New Roman"/>
                        </a:rPr>
                        <a:t>Bio-medical Waste</a:t>
                      </a:r>
                      <a:r>
                        <a:rPr lang="en-US" sz="2000" dirty="0">
                          <a:effectLst/>
                          <a:latin typeface="Times New Roman"/>
                          <a:ea typeface="ＭＳ 明朝"/>
                          <a:cs typeface="Times New Roman"/>
                        </a:rPr>
                        <a:t>.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a:effectLst/>
                          <a:latin typeface="Times New Roman"/>
                          <a:ea typeface="ＭＳ 明朝"/>
                          <a:cs typeface="Times New Roman"/>
                        </a:rPr>
                        <a:t>BMW License is available with BMW NODAL OFFICER.</a:t>
                      </a:r>
                      <a:endParaRPr lang="en-US" sz="2000">
                        <a:effectLst/>
                        <a:latin typeface="Cambria"/>
                        <a:ea typeface="ＭＳ 明朝"/>
                        <a:cs typeface="Times New Roman"/>
                      </a:endParaRPr>
                    </a:p>
                  </a:txBody>
                  <a:tcPr marL="68580" marR="68580" marT="0" marB="0"/>
                </a:tc>
              </a:tr>
              <a:tr h="1803285">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a:effectLst/>
                          <a:latin typeface="Times New Roman"/>
                          <a:ea typeface="ＭＳ 明朝"/>
                          <a:cs typeface="Times New Roman"/>
                        </a:rPr>
                        <a:t>The organization has not earmarked separate </a:t>
                      </a:r>
                      <a:r>
                        <a:rPr lang="en-US" sz="2000" dirty="0">
                          <a:solidFill>
                            <a:srgbClr val="BA6400"/>
                          </a:solidFill>
                          <a:effectLst/>
                          <a:latin typeface="Times New Roman"/>
                          <a:ea typeface="ＭＳ 明朝"/>
                          <a:cs typeface="Times New Roman"/>
                        </a:rPr>
                        <a:t>funds</a:t>
                      </a:r>
                      <a:r>
                        <a:rPr lang="en-US" sz="2000" dirty="0">
                          <a:effectLst/>
                          <a:latin typeface="Times New Roman"/>
                          <a:ea typeface="ＭＳ 明朝"/>
                          <a:cs typeface="Times New Roman"/>
                        </a:rPr>
                        <a:t> from its annual budget for infection control activities.</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endParaRPr lang="en-US" sz="28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9087636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CQI</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38302230"/>
              </p:ext>
            </p:extLst>
          </p:nvPr>
        </p:nvGraphicFramePr>
        <p:xfrm>
          <a:off x="0" y="847048"/>
          <a:ext cx="9144000" cy="6010953"/>
        </p:xfrm>
        <a:graphic>
          <a:graphicData uri="http://schemas.openxmlformats.org/drawingml/2006/table">
            <a:tbl>
              <a:tblPr firstRow="1" bandRow="1">
                <a:tableStyleId>{5C22544A-7EE6-4342-B048-85BDC9FD1C3A}</a:tableStyleId>
              </a:tblPr>
              <a:tblGrid>
                <a:gridCol w="4572000"/>
                <a:gridCol w="4572000"/>
              </a:tblGrid>
              <a:tr h="648813">
                <a:tc>
                  <a:txBody>
                    <a:bodyPr/>
                    <a:lstStyle/>
                    <a:p>
                      <a:pPr algn="ctr"/>
                      <a:r>
                        <a:rPr lang="en-US" sz="2000" dirty="0" smtClean="0">
                          <a:latin typeface="+mn-lt"/>
                        </a:rPr>
                        <a:t>Major deficiency</a:t>
                      </a:r>
                      <a:endParaRPr lang="en-US" sz="2000" dirty="0">
                        <a:latin typeface="+mn-lt"/>
                      </a:endParaRPr>
                    </a:p>
                  </a:txBody>
                  <a:tcPr/>
                </a:tc>
                <a:tc>
                  <a:txBody>
                    <a:bodyPr/>
                    <a:lstStyle/>
                    <a:p>
                      <a:pPr algn="ctr"/>
                      <a:r>
                        <a:rPr lang="en-US" sz="2000" dirty="0" smtClean="0">
                          <a:latin typeface="+mn-lt"/>
                        </a:rPr>
                        <a:t>Action taken</a:t>
                      </a:r>
                      <a:endParaRPr lang="en-US" sz="2000" dirty="0">
                        <a:latin typeface="+mn-lt"/>
                      </a:endParaRPr>
                    </a:p>
                  </a:txBody>
                  <a:tcPr/>
                </a:tc>
              </a:tr>
              <a:tr h="1463668">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Times New Roman"/>
                          <a:ea typeface="ＭＳ 明朝"/>
                          <a:cs typeface="Times New Roman"/>
                        </a:rPr>
                        <a:t>Other than capturing the indicators none of the other aspects are being implemented.</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solidFill>
                            <a:srgbClr val="BA6400"/>
                          </a:solidFill>
                          <a:effectLst/>
                          <a:latin typeface="Times New Roman"/>
                          <a:ea typeface="ＭＳ 明朝"/>
                          <a:cs typeface="Times New Roman"/>
                        </a:rPr>
                        <a:t>QCC</a:t>
                      </a:r>
                      <a:r>
                        <a:rPr lang="en-US" sz="2000" dirty="0" smtClean="0">
                          <a:effectLst/>
                          <a:latin typeface="Times New Roman"/>
                          <a:ea typeface="ＭＳ 明朝"/>
                          <a:cs typeface="Times New Roman"/>
                        </a:rPr>
                        <a:t> reconstituted. </a:t>
                      </a:r>
                      <a:endParaRPr lang="en-US" sz="2000" dirty="0">
                        <a:effectLst/>
                        <a:latin typeface="Cambria"/>
                        <a:ea typeface="ＭＳ 明朝"/>
                        <a:cs typeface="Times New Roman"/>
                      </a:endParaRPr>
                    </a:p>
                  </a:txBody>
                  <a:tcPr marL="68580" marR="68580" marT="0" marB="0"/>
                </a:tc>
              </a:tr>
              <a:tr h="1748448">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Times New Roman"/>
                          <a:ea typeface="ＭＳ 明朝"/>
                          <a:cs typeface="Times New Roman"/>
                        </a:rPr>
                        <a:t>The quality improvement programme is being </a:t>
                      </a:r>
                      <a:r>
                        <a:rPr lang="en-US" sz="2000" dirty="0" smtClean="0">
                          <a:solidFill>
                            <a:srgbClr val="BA6400"/>
                          </a:solidFill>
                          <a:effectLst/>
                          <a:latin typeface="Times New Roman"/>
                          <a:ea typeface="ＭＳ 明朝"/>
                          <a:cs typeface="Times New Roman"/>
                        </a:rPr>
                        <a:t>reviewed</a:t>
                      </a:r>
                      <a:r>
                        <a:rPr lang="en-US" sz="2000" dirty="0" smtClean="0">
                          <a:effectLst/>
                          <a:latin typeface="Times New Roman"/>
                          <a:ea typeface="ＭＳ 明朝"/>
                          <a:cs typeface="Times New Roman"/>
                        </a:rPr>
                        <a:t> only one in six months and not at-least once in four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Review is being done every month.</a:t>
                      </a:r>
                      <a:endParaRPr lang="en-US" sz="2000" dirty="0">
                        <a:effectLst/>
                        <a:latin typeface="Cambria"/>
                        <a:ea typeface="ＭＳ 明朝"/>
                        <a:cs typeface="Times New Roman"/>
                      </a:endParaRPr>
                    </a:p>
                  </a:txBody>
                  <a:tcPr marL="68580" marR="68580" marT="0" marB="0"/>
                </a:tc>
              </a:tr>
              <a:tr h="2150024">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smtClean="0">
                          <a:effectLst/>
                          <a:latin typeface="Times New Roman"/>
                          <a:ea typeface="ＭＳ 明朝"/>
                          <a:cs typeface="Times New Roman"/>
                        </a:rPr>
                        <a:t>Data collection to support further </a:t>
                      </a:r>
                      <a:r>
                        <a:rPr lang="en-US" sz="2000" dirty="0" smtClean="0">
                          <a:solidFill>
                            <a:srgbClr val="BA6400"/>
                          </a:solidFill>
                          <a:effectLst/>
                          <a:latin typeface="Times New Roman"/>
                          <a:ea typeface="ＭＳ 明朝"/>
                          <a:cs typeface="Times New Roman"/>
                        </a:rPr>
                        <a:t>improvements</a:t>
                      </a:r>
                      <a:r>
                        <a:rPr lang="en-US" sz="2000" dirty="0" smtClean="0">
                          <a:effectLst/>
                          <a:latin typeface="Times New Roman"/>
                          <a:ea typeface="ＭＳ 明朝"/>
                          <a:cs typeface="Times New Roman"/>
                        </a:rPr>
                        <a:t> in clinical structures, processes and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Morbidity and mortality meetings have been reconstituted to discuss deaths, sentinel events and unusual case problems.</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2029439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CONTENTS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888111327"/>
              </p:ext>
            </p:extLst>
          </p:nvPr>
        </p:nvGraphicFramePr>
        <p:xfrm>
          <a:off x="765175" y="2031614"/>
          <a:ext cx="7612062" cy="4299589"/>
        </p:xfrm>
        <a:graphic>
          <a:graphicData uri="http://schemas.openxmlformats.org/drawingml/2006/table">
            <a:tbl>
              <a:tblPr firstRow="1" bandRow="1">
                <a:tableStyleId>{5C22544A-7EE6-4342-B048-85BDC9FD1C3A}</a:tableStyleId>
              </a:tblPr>
              <a:tblGrid>
                <a:gridCol w="7612062"/>
              </a:tblGrid>
              <a:tr h="614227">
                <a:tc>
                  <a:txBody>
                    <a:bodyPr/>
                    <a:lstStyle/>
                    <a:p>
                      <a:pPr marL="228600" algn="ctr">
                        <a:lnSpc>
                          <a:spcPct val="115000"/>
                        </a:lnSpc>
                        <a:spcAft>
                          <a:spcPts val="1200"/>
                        </a:spcAft>
                      </a:pPr>
                      <a:r>
                        <a:rPr lang="en-US" sz="2800" dirty="0">
                          <a:effectLst/>
                          <a:latin typeface="Times New Roman"/>
                          <a:ea typeface="ＭＳ 明朝"/>
                          <a:cs typeface="Times New Roman"/>
                        </a:rPr>
                        <a:t>Introduction</a:t>
                      </a:r>
                      <a:endParaRPr lang="en-US" sz="2800" dirty="0">
                        <a:effectLst/>
                        <a:latin typeface="Cambria"/>
                        <a:ea typeface="ＭＳ 明朝"/>
                        <a:cs typeface="Times New Roman"/>
                      </a:endParaRPr>
                    </a:p>
                  </a:txBody>
                  <a:tcPr marL="68580" marR="68580" marT="0" marB="0"/>
                </a:tc>
              </a:tr>
              <a:tr h="614227">
                <a:tc>
                  <a:txBody>
                    <a:bodyPr/>
                    <a:lstStyle/>
                    <a:p>
                      <a:pPr marL="228600" algn="ctr">
                        <a:lnSpc>
                          <a:spcPct val="115000"/>
                        </a:lnSpc>
                        <a:spcAft>
                          <a:spcPts val="1200"/>
                        </a:spcAft>
                      </a:pPr>
                      <a:r>
                        <a:rPr lang="en-US" sz="2800" dirty="0" smtClean="0">
                          <a:effectLst/>
                          <a:latin typeface="Times New Roman"/>
                          <a:ea typeface="ＭＳ 明朝"/>
                          <a:cs typeface="Times New Roman"/>
                        </a:rPr>
                        <a:t>Background</a:t>
                      </a:r>
                    </a:p>
                  </a:txBody>
                  <a:tcPr marL="68580" marR="68580" marT="0" marB="0"/>
                </a:tc>
              </a:tr>
              <a:tr h="614227">
                <a:tc>
                  <a:txBody>
                    <a:bodyPr/>
                    <a:lstStyle/>
                    <a:p>
                      <a:pPr marL="228600" algn="ctr">
                        <a:lnSpc>
                          <a:spcPct val="115000"/>
                        </a:lnSpc>
                        <a:spcAft>
                          <a:spcPts val="1200"/>
                        </a:spcAft>
                      </a:pPr>
                      <a:r>
                        <a:rPr lang="en-US" sz="2800" dirty="0" smtClean="0">
                          <a:effectLst/>
                          <a:latin typeface="Cambria"/>
                          <a:ea typeface="ＭＳ 明朝"/>
                          <a:cs typeface="Times New Roman"/>
                        </a:rPr>
                        <a:t>Aim</a:t>
                      </a:r>
                      <a:endParaRPr lang="en-US" sz="2800" dirty="0">
                        <a:effectLst/>
                        <a:latin typeface="Cambria"/>
                        <a:ea typeface="ＭＳ 明朝"/>
                        <a:cs typeface="Times New Roman"/>
                      </a:endParaRPr>
                    </a:p>
                  </a:txBody>
                  <a:tcPr marL="68580" marR="68580" marT="0" marB="0"/>
                </a:tc>
              </a:tr>
              <a:tr h="614227">
                <a:tc>
                  <a:txBody>
                    <a:bodyPr/>
                    <a:lstStyle/>
                    <a:p>
                      <a:pPr marL="228600" marR="0" indent="0" algn="ctr" defTabSz="914400" rtl="0" eaLnBrk="1" fontAlgn="auto" latinLnBrk="0" hangingPunct="1">
                        <a:lnSpc>
                          <a:spcPct val="115000"/>
                        </a:lnSpc>
                        <a:spcBef>
                          <a:spcPts val="0"/>
                        </a:spcBef>
                        <a:spcAft>
                          <a:spcPts val="1200"/>
                        </a:spcAft>
                        <a:buClrTx/>
                        <a:buSzTx/>
                        <a:buFontTx/>
                        <a:buNone/>
                        <a:tabLst/>
                        <a:defRPr/>
                      </a:pPr>
                      <a:r>
                        <a:rPr lang="en-US" sz="2800" dirty="0" smtClean="0">
                          <a:effectLst/>
                          <a:latin typeface="Times New Roman"/>
                          <a:ea typeface="ＭＳ 明朝"/>
                          <a:cs typeface="Times New Roman"/>
                        </a:rPr>
                        <a:t>Methodology</a:t>
                      </a:r>
                      <a:endParaRPr lang="en-US" sz="2800" dirty="0" smtClean="0">
                        <a:effectLst/>
                        <a:latin typeface="Cambria"/>
                        <a:ea typeface="ＭＳ 明朝"/>
                        <a:cs typeface="Times New Roman"/>
                      </a:endParaRPr>
                    </a:p>
                  </a:txBody>
                  <a:tcPr marL="68580" marR="68580" marT="0" marB="0"/>
                </a:tc>
              </a:tr>
              <a:tr h="614227">
                <a:tc>
                  <a:txBody>
                    <a:bodyPr/>
                    <a:lstStyle/>
                    <a:p>
                      <a:pPr marL="228600" marR="0" indent="0" algn="ctr" defTabSz="914400" rtl="0" eaLnBrk="1" fontAlgn="auto" latinLnBrk="0" hangingPunct="1">
                        <a:lnSpc>
                          <a:spcPct val="115000"/>
                        </a:lnSpc>
                        <a:spcBef>
                          <a:spcPts val="0"/>
                        </a:spcBef>
                        <a:spcAft>
                          <a:spcPts val="1200"/>
                        </a:spcAft>
                        <a:buClrTx/>
                        <a:buSzTx/>
                        <a:buFontTx/>
                        <a:buNone/>
                        <a:tabLst/>
                        <a:defRPr/>
                      </a:pPr>
                      <a:r>
                        <a:rPr lang="en-US" sz="2800" dirty="0" smtClean="0">
                          <a:effectLst/>
                          <a:latin typeface="Times New Roman"/>
                          <a:ea typeface="ＭＳ 明朝"/>
                          <a:cs typeface="Times New Roman"/>
                        </a:rPr>
                        <a:t>Results</a:t>
                      </a:r>
                      <a:endParaRPr lang="en-US" sz="2800" dirty="0" smtClean="0">
                        <a:effectLst/>
                        <a:latin typeface="Cambria"/>
                        <a:ea typeface="ＭＳ 明朝"/>
                        <a:cs typeface="Times New Roman"/>
                      </a:endParaRPr>
                    </a:p>
                  </a:txBody>
                  <a:tcPr marL="68580" marR="68580" marT="0" marB="0"/>
                </a:tc>
              </a:tr>
              <a:tr h="614227">
                <a:tc>
                  <a:txBody>
                    <a:bodyPr/>
                    <a:lstStyle/>
                    <a:p>
                      <a:pPr marL="228600" marR="0" indent="0" algn="ctr" defTabSz="914400" rtl="0" eaLnBrk="1" fontAlgn="auto" latinLnBrk="0" hangingPunct="1">
                        <a:lnSpc>
                          <a:spcPct val="115000"/>
                        </a:lnSpc>
                        <a:spcBef>
                          <a:spcPts val="0"/>
                        </a:spcBef>
                        <a:spcAft>
                          <a:spcPts val="1200"/>
                        </a:spcAft>
                        <a:buClrTx/>
                        <a:buSzTx/>
                        <a:buFontTx/>
                        <a:buNone/>
                        <a:tabLst/>
                        <a:defRPr/>
                      </a:pPr>
                      <a:r>
                        <a:rPr lang="en-US" sz="2800" dirty="0" smtClean="0">
                          <a:effectLst/>
                          <a:latin typeface="Times New Roman"/>
                          <a:ea typeface="ＭＳ 明朝"/>
                          <a:cs typeface="Times New Roman"/>
                        </a:rPr>
                        <a:t>Discussion</a:t>
                      </a:r>
                      <a:endParaRPr lang="en-US" sz="2800" dirty="0" smtClean="0">
                        <a:effectLst/>
                        <a:latin typeface="Cambria"/>
                        <a:ea typeface="ＭＳ 明朝"/>
                        <a:cs typeface="Times New Roman"/>
                      </a:endParaRPr>
                    </a:p>
                  </a:txBody>
                  <a:tcPr marL="68580" marR="68580" marT="0" marB="0"/>
                </a:tc>
              </a:tr>
              <a:tr h="614227">
                <a:tc>
                  <a:txBody>
                    <a:bodyPr/>
                    <a:lstStyle/>
                    <a:p>
                      <a:pPr marL="228600" marR="0" indent="0" algn="ctr" defTabSz="914400" rtl="0" eaLnBrk="1" fontAlgn="auto" latinLnBrk="0" hangingPunct="1">
                        <a:lnSpc>
                          <a:spcPct val="115000"/>
                        </a:lnSpc>
                        <a:spcBef>
                          <a:spcPts val="0"/>
                        </a:spcBef>
                        <a:spcAft>
                          <a:spcPts val="1200"/>
                        </a:spcAft>
                        <a:buClrTx/>
                        <a:buSzTx/>
                        <a:buFontTx/>
                        <a:buNone/>
                        <a:tabLst/>
                        <a:defRPr/>
                      </a:pPr>
                      <a:r>
                        <a:rPr lang="en-US" sz="2800" dirty="0" smtClean="0">
                          <a:effectLst/>
                          <a:latin typeface="Times New Roman"/>
                          <a:ea typeface="ＭＳ 明朝"/>
                          <a:cs typeface="Times New Roman"/>
                        </a:rPr>
                        <a:t>Conclusion</a:t>
                      </a:r>
                      <a:endParaRPr lang="en-US" sz="2800" dirty="0" smtClean="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4002838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CQI</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710994732"/>
              </p:ext>
            </p:extLst>
          </p:nvPr>
        </p:nvGraphicFramePr>
        <p:xfrm>
          <a:off x="0" y="847048"/>
          <a:ext cx="9144000" cy="6010951"/>
        </p:xfrm>
        <a:graphic>
          <a:graphicData uri="http://schemas.openxmlformats.org/drawingml/2006/table">
            <a:tbl>
              <a:tblPr firstRow="1" bandRow="1">
                <a:tableStyleId>{5C22544A-7EE6-4342-B048-85BDC9FD1C3A}</a:tableStyleId>
              </a:tblPr>
              <a:tblGrid>
                <a:gridCol w="4572000"/>
                <a:gridCol w="4572000"/>
              </a:tblGrid>
              <a:tr h="1620124">
                <a:tc>
                  <a:txBody>
                    <a:bodyPr/>
                    <a:lstStyle/>
                    <a:p>
                      <a:pPr algn="ctr"/>
                      <a:r>
                        <a:rPr lang="en-US" sz="4400" dirty="0" smtClean="0">
                          <a:latin typeface="+mn-lt"/>
                        </a:rPr>
                        <a:t>Major deficiency</a:t>
                      </a:r>
                      <a:endParaRPr lang="en-US" sz="4400" dirty="0">
                        <a:latin typeface="+mn-lt"/>
                      </a:endParaRPr>
                    </a:p>
                  </a:txBody>
                  <a:tcPr/>
                </a:tc>
                <a:tc>
                  <a:txBody>
                    <a:bodyPr/>
                    <a:lstStyle/>
                    <a:p>
                      <a:pPr algn="ctr"/>
                      <a:r>
                        <a:rPr lang="en-US" sz="4400" dirty="0" smtClean="0">
                          <a:latin typeface="+mn-lt"/>
                        </a:rPr>
                        <a:t>Action Taken</a:t>
                      </a:r>
                      <a:endParaRPr lang="en-US" sz="4400" dirty="0">
                        <a:latin typeface="+mn-lt"/>
                      </a:endParaRPr>
                    </a:p>
                  </a:txBody>
                  <a:tcPr/>
                </a:tc>
              </a:tr>
              <a:tr h="1881783">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a:effectLst/>
                          <a:latin typeface="Times New Roman"/>
                          <a:ea typeface="ＭＳ 明朝"/>
                          <a:cs typeface="Times New Roman"/>
                        </a:rPr>
                        <a:t>Hospital has not earmarked </a:t>
                      </a:r>
                      <a:r>
                        <a:rPr lang="en-US" sz="2000" dirty="0">
                          <a:solidFill>
                            <a:srgbClr val="BA6400"/>
                          </a:solidFill>
                          <a:effectLst/>
                          <a:latin typeface="Times New Roman"/>
                          <a:ea typeface="ＭＳ 明朝"/>
                          <a:cs typeface="Times New Roman"/>
                        </a:rPr>
                        <a:t>funds</a:t>
                      </a:r>
                      <a:r>
                        <a:rPr lang="en-US" sz="2000" dirty="0">
                          <a:effectLst/>
                          <a:latin typeface="Times New Roman"/>
                          <a:ea typeface="ＭＳ 明朝"/>
                          <a:cs typeface="Times New Roman"/>
                        </a:rPr>
                        <a:t> from its annual budget for quality improvement.</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endParaRPr lang="en-US" sz="2000" dirty="0">
                        <a:effectLst/>
                        <a:latin typeface="Cambria"/>
                        <a:ea typeface="ＭＳ 明朝"/>
                        <a:cs typeface="Times New Roman"/>
                      </a:endParaRPr>
                    </a:p>
                  </a:txBody>
                  <a:tcPr marL="68580" marR="68580" marT="0" marB="0"/>
                </a:tc>
              </a:tr>
              <a:tr h="2509044">
                <a:tc>
                  <a:txBody>
                    <a:bodyPr/>
                    <a:lstStyle/>
                    <a:p>
                      <a:pPr marL="228600" algn="just">
                        <a:lnSpc>
                          <a:spcPct val="115000"/>
                        </a:lnSpc>
                        <a:spcBef>
                          <a:spcPts val="1200"/>
                        </a:spcBef>
                        <a:spcAft>
                          <a:spcPts val="1200"/>
                        </a:spcAft>
                      </a:pPr>
                      <a:r>
                        <a:rPr lang="en-US" sz="2000" dirty="0">
                          <a:effectLst/>
                          <a:latin typeface="Times New Roman"/>
                          <a:ea typeface="ＭＳ 明朝"/>
                          <a:cs typeface="Times New Roman"/>
                        </a:rPr>
                        <a:t>There is no established system for audit of patient care services. </a:t>
                      </a:r>
                      <a:r>
                        <a:rPr lang="en-US" sz="2000" dirty="0">
                          <a:solidFill>
                            <a:srgbClr val="BA6400"/>
                          </a:solidFill>
                          <a:effectLst/>
                          <a:latin typeface="Times New Roman"/>
                          <a:ea typeface="ＭＳ 明朝"/>
                          <a:cs typeface="Times New Roman"/>
                        </a:rPr>
                        <a:t>Clinical audits </a:t>
                      </a:r>
                      <a:r>
                        <a:rPr lang="en-US" sz="2000" dirty="0">
                          <a:effectLst/>
                          <a:latin typeface="Times New Roman"/>
                          <a:ea typeface="ＭＳ 明朝"/>
                          <a:cs typeface="Times New Roman"/>
                        </a:rPr>
                        <a:t>are not being performed as of now in the organization.</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37305594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ROM</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4055690598"/>
              </p:ext>
            </p:extLst>
          </p:nvPr>
        </p:nvGraphicFramePr>
        <p:xfrm>
          <a:off x="0" y="847046"/>
          <a:ext cx="9144000" cy="6010954"/>
        </p:xfrm>
        <a:graphic>
          <a:graphicData uri="http://schemas.openxmlformats.org/drawingml/2006/table">
            <a:tbl>
              <a:tblPr firstRow="1" bandRow="1">
                <a:tableStyleId>{5C22544A-7EE6-4342-B048-85BDC9FD1C3A}</a:tableStyleId>
              </a:tblPr>
              <a:tblGrid>
                <a:gridCol w="4572000"/>
                <a:gridCol w="4572000"/>
              </a:tblGrid>
              <a:tr h="957394">
                <a:tc>
                  <a:txBody>
                    <a:bodyPr/>
                    <a:lstStyle/>
                    <a:p>
                      <a:pPr algn="ctr"/>
                      <a:r>
                        <a:rPr lang="en-US" sz="2000" dirty="0" smtClean="0">
                          <a:latin typeface="+mn-lt"/>
                        </a:rPr>
                        <a:t>Major deficiency</a:t>
                      </a:r>
                      <a:endParaRPr lang="en-US" sz="2000" dirty="0">
                        <a:latin typeface="+mn-lt"/>
                      </a:endParaRPr>
                    </a:p>
                  </a:txBody>
                  <a:tcPr/>
                </a:tc>
                <a:tc>
                  <a:txBody>
                    <a:bodyPr/>
                    <a:lstStyle/>
                    <a:p>
                      <a:pPr algn="ctr"/>
                      <a:r>
                        <a:rPr lang="en-US" sz="2000" dirty="0" smtClean="0">
                          <a:latin typeface="+mn-lt"/>
                        </a:rPr>
                        <a:t>Action Taken</a:t>
                      </a:r>
                      <a:endParaRPr lang="en-US" sz="2000" dirty="0">
                        <a:latin typeface="+mn-lt"/>
                      </a:endParaRPr>
                    </a:p>
                  </a:txBody>
                  <a:tcPr/>
                </a:tc>
              </a:tr>
              <a:tr h="1168991">
                <a:tc>
                  <a:txBody>
                    <a:bodyPr/>
                    <a:lstStyle/>
                    <a:p>
                      <a:pPr marL="228600" algn="just">
                        <a:lnSpc>
                          <a:spcPct val="115000"/>
                        </a:lnSpc>
                        <a:spcBef>
                          <a:spcPts val="1200"/>
                        </a:spcBef>
                        <a:spcAft>
                          <a:spcPts val="1200"/>
                        </a:spcAft>
                      </a:pPr>
                      <a:r>
                        <a:rPr lang="en-US" sz="2000" dirty="0" smtClean="0">
                          <a:solidFill>
                            <a:srgbClr val="BA6400"/>
                          </a:solidFill>
                          <a:effectLst/>
                          <a:latin typeface="Times New Roman"/>
                          <a:ea typeface="ＭＳ 明朝"/>
                          <a:cs typeface="Times New Roman"/>
                        </a:rPr>
                        <a:t>Mission</a:t>
                      </a:r>
                      <a:r>
                        <a:rPr lang="en-US" sz="2000" dirty="0" smtClean="0">
                          <a:effectLst/>
                          <a:latin typeface="Times New Roman"/>
                          <a:ea typeface="ＭＳ 明朝"/>
                          <a:cs typeface="Times New Roman"/>
                        </a:rPr>
                        <a:t>:  </a:t>
                      </a:r>
                      <a:r>
                        <a:rPr lang="en-US" sz="2000" dirty="0">
                          <a:effectLst/>
                          <a:latin typeface="Times New Roman"/>
                          <a:ea typeface="ＭＳ 明朝"/>
                          <a:cs typeface="Times New Roman"/>
                        </a:rPr>
                        <a:t>there is a difference in the same.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a:effectLst/>
                          <a:latin typeface="Times New Roman"/>
                          <a:ea typeface="ＭＳ 明朝"/>
                          <a:cs typeface="Times New Roman"/>
                        </a:rPr>
                        <a:t>Mission and vision statement changed in website </a:t>
                      </a:r>
                      <a:r>
                        <a:rPr lang="en-US" sz="2000" dirty="0" smtClean="0">
                          <a:effectLst/>
                          <a:latin typeface="Times New Roman"/>
                          <a:ea typeface="ＭＳ 明朝"/>
                          <a:cs typeface="Times New Roman"/>
                        </a:rPr>
                        <a:t>.</a:t>
                      </a:r>
                      <a:endParaRPr lang="en-US" sz="2000" dirty="0">
                        <a:effectLst/>
                        <a:latin typeface="Cambria"/>
                        <a:ea typeface="ＭＳ 明朝"/>
                        <a:cs typeface="Times New Roman"/>
                      </a:endParaRPr>
                    </a:p>
                  </a:txBody>
                  <a:tcPr marL="68580" marR="68580" marT="0" marB="0"/>
                </a:tc>
              </a:tr>
              <a:tr h="1168991">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No documented </a:t>
                      </a:r>
                      <a:r>
                        <a:rPr lang="en-US" sz="2000" dirty="0">
                          <a:effectLst/>
                          <a:latin typeface="Times New Roman"/>
                          <a:ea typeface="ＭＳ 明朝"/>
                          <a:cs typeface="Times New Roman"/>
                        </a:rPr>
                        <a:t>strategic and operational </a:t>
                      </a:r>
                      <a:r>
                        <a:rPr lang="en-US" sz="2000" dirty="0">
                          <a:solidFill>
                            <a:srgbClr val="BA6400"/>
                          </a:solidFill>
                          <a:effectLst/>
                          <a:latin typeface="Times New Roman"/>
                          <a:ea typeface="ＭＳ 明朝"/>
                          <a:cs typeface="Times New Roman"/>
                        </a:rPr>
                        <a:t>plans. </a:t>
                      </a:r>
                      <a:endParaRPr lang="en-US" sz="2000" dirty="0">
                        <a:solidFill>
                          <a:srgbClr val="BA6400"/>
                        </a:solidFill>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a:effectLst/>
                          <a:latin typeface="Times New Roman"/>
                          <a:ea typeface="ＭＳ 明朝"/>
                          <a:cs typeface="Times New Roman"/>
                        </a:rPr>
                        <a:t>Strategic and operational plans documented.</a:t>
                      </a:r>
                      <a:endParaRPr lang="en-US" sz="2000">
                        <a:effectLst/>
                        <a:latin typeface="Cambria"/>
                        <a:ea typeface="ＭＳ 明朝"/>
                        <a:cs typeface="Times New Roman"/>
                      </a:endParaRPr>
                    </a:p>
                  </a:txBody>
                  <a:tcPr marL="68580" marR="68580" marT="0" marB="0"/>
                </a:tc>
              </a:tr>
              <a:tr h="1357789">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No </a:t>
                      </a:r>
                      <a:r>
                        <a:rPr lang="en-US" sz="2000" dirty="0" smtClean="0">
                          <a:solidFill>
                            <a:srgbClr val="BA6400"/>
                          </a:solidFill>
                          <a:effectLst/>
                          <a:latin typeface="Times New Roman"/>
                          <a:ea typeface="ＭＳ 明朝"/>
                          <a:cs typeface="Times New Roman"/>
                        </a:rPr>
                        <a:t>monitoring</a:t>
                      </a:r>
                      <a:r>
                        <a:rPr lang="en-US" sz="2000" dirty="0" smtClean="0">
                          <a:effectLst/>
                          <a:latin typeface="Times New Roman"/>
                          <a:ea typeface="ＭＳ 明朝"/>
                          <a:cs typeface="Times New Roman"/>
                        </a:rPr>
                        <a:t> </a:t>
                      </a:r>
                      <a:r>
                        <a:rPr lang="en-US" sz="2000" dirty="0">
                          <a:effectLst/>
                          <a:latin typeface="Times New Roman"/>
                          <a:ea typeface="ＭＳ 明朝"/>
                          <a:cs typeface="Times New Roman"/>
                        </a:rPr>
                        <a:t>and </a:t>
                      </a:r>
                      <a:r>
                        <a:rPr lang="en-US" sz="2000" dirty="0" smtClean="0">
                          <a:effectLst/>
                          <a:latin typeface="Times New Roman"/>
                          <a:ea typeface="ＭＳ 明朝"/>
                          <a:cs typeface="Times New Roman"/>
                        </a:rPr>
                        <a:t>measuring </a:t>
                      </a:r>
                      <a:r>
                        <a:rPr lang="en-US" sz="2000" dirty="0">
                          <a:effectLst/>
                          <a:latin typeface="Times New Roman"/>
                          <a:ea typeface="ＭＳ 明朝"/>
                          <a:cs typeface="Times New Roman"/>
                        </a:rPr>
                        <a:t>the performance of the organization against the stated mission </a:t>
                      </a:r>
                      <a:r>
                        <a:rPr lang="en-US" sz="2000" dirty="0" smtClean="0">
                          <a:effectLst/>
                          <a:latin typeface="Times New Roman"/>
                          <a:ea typeface="ＭＳ 明朝"/>
                          <a:cs typeface="Times New Roman"/>
                        </a:rPr>
                        <a:t>.</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endParaRPr lang="en-US" sz="2000" dirty="0">
                        <a:effectLst/>
                        <a:latin typeface="Cambria"/>
                        <a:ea typeface="ＭＳ 明朝"/>
                        <a:cs typeface="Times New Roman"/>
                      </a:endParaRPr>
                    </a:p>
                  </a:txBody>
                  <a:tcPr marL="68580" marR="68580" marT="0" marB="0"/>
                </a:tc>
              </a:tr>
              <a:tr h="1357789">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a:effectLst/>
                          <a:latin typeface="Times New Roman"/>
                          <a:ea typeface="ＭＳ 明朝"/>
                          <a:cs typeface="Times New Roman"/>
                        </a:rPr>
                        <a:t>The organization has not done a comprehensive </a:t>
                      </a:r>
                      <a:r>
                        <a:rPr lang="en-US" sz="2000" dirty="0">
                          <a:solidFill>
                            <a:srgbClr val="BA6400"/>
                          </a:solidFill>
                          <a:effectLst/>
                          <a:latin typeface="Times New Roman"/>
                          <a:ea typeface="ＭＳ 明朝"/>
                          <a:cs typeface="Times New Roman"/>
                        </a:rPr>
                        <a:t>risk assessment </a:t>
                      </a:r>
                      <a:r>
                        <a:rPr lang="en-US" sz="2000" dirty="0">
                          <a:effectLst/>
                          <a:latin typeface="Times New Roman"/>
                          <a:ea typeface="ＭＳ 明朝"/>
                          <a:cs typeface="Times New Roman"/>
                        </a:rPr>
                        <a:t>and risk reduction activities.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a:effectLst/>
                          <a:latin typeface="Times New Roman"/>
                          <a:ea typeface="ＭＳ 明朝"/>
                          <a:cs typeface="Times New Roman"/>
                        </a:rPr>
                        <a:t>Risk assessment done and various policies formed for BMW, safe blood, needle stick injuries and enforced .</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4638464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ROM</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3792604860"/>
              </p:ext>
            </p:extLst>
          </p:nvPr>
        </p:nvGraphicFramePr>
        <p:xfrm>
          <a:off x="0" y="847048"/>
          <a:ext cx="9144000" cy="6010953"/>
        </p:xfrm>
        <a:graphic>
          <a:graphicData uri="http://schemas.openxmlformats.org/drawingml/2006/table">
            <a:tbl>
              <a:tblPr firstRow="1" bandRow="1">
                <a:tableStyleId>{5C22544A-7EE6-4342-B048-85BDC9FD1C3A}</a:tableStyleId>
              </a:tblPr>
              <a:tblGrid>
                <a:gridCol w="4572000"/>
                <a:gridCol w="4572000"/>
              </a:tblGrid>
              <a:tr h="1321474">
                <a:tc>
                  <a:txBody>
                    <a:bodyPr/>
                    <a:lstStyle/>
                    <a:p>
                      <a:pPr algn="ctr"/>
                      <a:r>
                        <a:rPr lang="en-US" sz="2000" dirty="0" smtClean="0">
                          <a:latin typeface="+mn-lt"/>
                        </a:rPr>
                        <a:t>Major deficiency</a:t>
                      </a:r>
                      <a:endParaRPr lang="en-US" sz="2000" dirty="0">
                        <a:latin typeface="+mn-lt"/>
                      </a:endParaRPr>
                    </a:p>
                  </a:txBody>
                  <a:tcPr/>
                </a:tc>
                <a:tc>
                  <a:txBody>
                    <a:bodyPr/>
                    <a:lstStyle/>
                    <a:p>
                      <a:pPr algn="ctr"/>
                      <a:r>
                        <a:rPr lang="en-US" sz="2000" dirty="0" smtClean="0">
                          <a:latin typeface="+mn-lt"/>
                        </a:rPr>
                        <a:t>Action Taken</a:t>
                      </a:r>
                      <a:endParaRPr lang="en-US" sz="2000" dirty="0">
                        <a:latin typeface="+mn-lt"/>
                      </a:endParaRPr>
                    </a:p>
                  </a:txBody>
                  <a:tcPr/>
                </a:tc>
              </a:tr>
              <a:tr h="1321474">
                <a:tc>
                  <a:txBody>
                    <a:bodyPr/>
                    <a:lstStyle/>
                    <a:p>
                      <a:pPr marL="228600" algn="just">
                        <a:lnSpc>
                          <a:spcPct val="115000"/>
                        </a:lnSpc>
                        <a:spcBef>
                          <a:spcPts val="1200"/>
                        </a:spcBef>
                        <a:spcAft>
                          <a:spcPts val="1200"/>
                        </a:spcAft>
                      </a:pPr>
                      <a:r>
                        <a:rPr lang="en-US" sz="2000" dirty="0" smtClean="0">
                          <a:solidFill>
                            <a:srgbClr val="BA6400"/>
                          </a:solidFill>
                          <a:effectLst/>
                          <a:latin typeface="Times New Roman"/>
                          <a:ea typeface="ＭＳ 明朝"/>
                          <a:cs typeface="Times New Roman"/>
                        </a:rPr>
                        <a:t>Organogram</a:t>
                      </a:r>
                      <a:r>
                        <a:rPr lang="en-US" sz="2000" dirty="0" smtClean="0">
                          <a:effectLst/>
                          <a:latin typeface="Times New Roman"/>
                          <a:ea typeface="ＭＳ 明朝"/>
                          <a:cs typeface="Times New Roman"/>
                        </a:rPr>
                        <a:t> does </a:t>
                      </a:r>
                      <a:r>
                        <a:rPr lang="en-US" sz="2000" dirty="0">
                          <a:effectLst/>
                          <a:latin typeface="Times New Roman"/>
                          <a:ea typeface="ＭＳ 明朝"/>
                          <a:cs typeface="Times New Roman"/>
                        </a:rPr>
                        <a:t>not reflect the reporting system in the organization.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a:effectLst/>
                          <a:latin typeface="Times New Roman"/>
                          <a:ea typeface="ＭＳ 明朝"/>
                          <a:cs typeface="Times New Roman"/>
                        </a:rPr>
                        <a:t>JR and SR sensitized about organogram and about the reporting system.</a:t>
                      </a:r>
                      <a:endParaRPr lang="en-US" sz="2000">
                        <a:effectLst/>
                        <a:latin typeface="Cambria"/>
                        <a:ea typeface="ＭＳ 明朝"/>
                        <a:cs typeface="Times New Roman"/>
                      </a:endParaRPr>
                    </a:p>
                  </a:txBody>
                  <a:tcPr marL="68580" marR="68580" marT="0" marB="0"/>
                </a:tc>
              </a:tr>
              <a:tr h="1321474">
                <a:tc>
                  <a:txBody>
                    <a:bodyPr/>
                    <a:lstStyle/>
                    <a:p>
                      <a:pPr marL="228600" algn="just">
                        <a:lnSpc>
                          <a:spcPct val="115000"/>
                        </a:lnSpc>
                        <a:spcBef>
                          <a:spcPts val="1200"/>
                        </a:spcBef>
                        <a:spcAft>
                          <a:spcPts val="1200"/>
                        </a:spcAft>
                      </a:pPr>
                      <a:r>
                        <a:rPr lang="en-US" sz="2000" dirty="0">
                          <a:effectLst/>
                          <a:latin typeface="Times New Roman"/>
                          <a:ea typeface="ＭＳ 明朝"/>
                          <a:cs typeface="Times New Roman"/>
                        </a:rPr>
                        <a:t>The organization does not have a </a:t>
                      </a:r>
                      <a:r>
                        <a:rPr lang="en-US" sz="2000" dirty="0">
                          <a:solidFill>
                            <a:srgbClr val="BA6400"/>
                          </a:solidFill>
                          <a:effectLst/>
                          <a:latin typeface="Times New Roman"/>
                          <a:ea typeface="ＭＳ 明朝"/>
                          <a:cs typeface="Times New Roman"/>
                        </a:rPr>
                        <a:t>Building Completion Certificate</a:t>
                      </a:r>
                      <a:r>
                        <a:rPr lang="en-US" sz="2000" dirty="0">
                          <a:effectLst/>
                          <a:latin typeface="Times New Roman"/>
                          <a:ea typeface="ＭＳ 明朝"/>
                          <a:cs typeface="Times New Roman"/>
                        </a:rPr>
                        <a:t>. </a:t>
                      </a:r>
                      <a:endParaRPr lang="en-US" sz="2000" dirty="0">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smtClean="0">
                          <a:effectLst/>
                          <a:latin typeface="Times New Roman"/>
                          <a:ea typeface="ＭＳ 明朝"/>
                          <a:cs typeface="Times New Roman"/>
                        </a:rPr>
                        <a:t>Matter taken with PWD and letter written too expedite BCC.</a:t>
                      </a:r>
                      <a:endParaRPr lang="en-US" sz="2000" dirty="0">
                        <a:effectLst/>
                        <a:latin typeface="Cambria"/>
                        <a:ea typeface="ＭＳ 明朝"/>
                        <a:cs typeface="Times New Roman"/>
                      </a:endParaRPr>
                    </a:p>
                  </a:txBody>
                  <a:tcPr marL="68580" marR="68580" marT="0" marB="0"/>
                </a:tc>
              </a:tr>
              <a:tr h="2046531">
                <a:tc>
                  <a:txBody>
                    <a:bodyPr/>
                    <a:lstStyle/>
                    <a:p>
                      <a:pPr marL="228600" algn="just">
                        <a:lnSpc>
                          <a:spcPct val="115000"/>
                        </a:lnSpc>
                        <a:spcBef>
                          <a:spcPts val="1200"/>
                        </a:spcBef>
                        <a:spcAft>
                          <a:spcPts val="1200"/>
                        </a:spcAft>
                        <a:tabLst>
                          <a:tab pos="2743200" algn="ctr"/>
                          <a:tab pos="5486400" algn="r"/>
                          <a:tab pos="2743200" algn="ctr"/>
                          <a:tab pos="2971800" algn="ctr"/>
                          <a:tab pos="5486400" algn="r"/>
                          <a:tab pos="5943600" algn="r"/>
                        </a:tabLst>
                      </a:pPr>
                      <a:r>
                        <a:rPr lang="en-US" sz="2000" dirty="0">
                          <a:effectLst/>
                          <a:latin typeface="Times New Roman"/>
                          <a:ea typeface="ＭＳ 明朝"/>
                          <a:cs typeface="Times New Roman"/>
                        </a:rPr>
                        <a:t>The organization does not have an interdisciplinary group assigned to oversee the hospital wide </a:t>
                      </a:r>
                      <a:r>
                        <a:rPr lang="en-US" sz="2000" dirty="0">
                          <a:solidFill>
                            <a:srgbClr val="BA6400"/>
                          </a:solidFill>
                          <a:effectLst/>
                          <a:latin typeface="Times New Roman"/>
                          <a:ea typeface="ＭＳ 明朝"/>
                          <a:cs typeface="Times New Roman"/>
                        </a:rPr>
                        <a:t>safety programme.</a:t>
                      </a:r>
                      <a:endParaRPr lang="en-US" sz="2000" dirty="0">
                        <a:solidFill>
                          <a:srgbClr val="BA6400"/>
                        </a:solidFill>
                        <a:effectLst/>
                        <a:latin typeface="Cambria"/>
                        <a:ea typeface="ＭＳ 明朝"/>
                        <a:cs typeface="Times New Roman"/>
                      </a:endParaRPr>
                    </a:p>
                  </a:txBody>
                  <a:tcPr marL="68580" marR="68580" marT="0" marB="0"/>
                </a:tc>
                <a:tc>
                  <a:txBody>
                    <a:bodyPr/>
                    <a:lstStyle/>
                    <a:p>
                      <a:pPr marL="228600" algn="just">
                        <a:lnSpc>
                          <a:spcPct val="115000"/>
                        </a:lnSpc>
                        <a:spcBef>
                          <a:spcPts val="1200"/>
                        </a:spcBef>
                        <a:spcAft>
                          <a:spcPts val="1200"/>
                        </a:spcAft>
                      </a:pPr>
                      <a:r>
                        <a:rPr lang="en-US" sz="2000" dirty="0">
                          <a:effectLst/>
                          <a:latin typeface="Times New Roman"/>
                          <a:ea typeface="ＭＳ 明朝"/>
                          <a:cs typeface="Times New Roman"/>
                        </a:rPr>
                        <a:t>Safety committee reconstituted.</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25775581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40000"/>
                    <a:lumOff val="60000"/>
                  </a:schemeClr>
                </a:solidFill>
              </a:rPr>
              <a:t>FMS</a:t>
            </a:r>
            <a:endParaRPr lang="en-US" dirty="0">
              <a:solidFill>
                <a:schemeClr val="accent1">
                  <a:lumMod val="40000"/>
                  <a:lumOff val="60000"/>
                </a:schemeClr>
              </a:solidFill>
            </a:endParaRPr>
          </a:p>
        </p:txBody>
      </p:sp>
      <p:sp>
        <p:nvSpPr>
          <p:cNvPr id="3" name="Content Placeholder 2"/>
          <p:cNvSpPr>
            <a:spLocks noGrp="1"/>
          </p:cNvSpPr>
          <p:nvPr>
            <p:ph sz="half" idx="2"/>
          </p:nvPr>
        </p:nvSpPr>
        <p:spPr>
          <a:xfrm>
            <a:off x="4719636" y="1724817"/>
            <a:ext cx="4424363" cy="4183062"/>
          </a:xfrm>
        </p:spPr>
        <p:txBody>
          <a:bodyPr>
            <a:noAutofit/>
          </a:bodyPr>
          <a:lstStyle/>
          <a:p>
            <a:pPr marL="0" indent="0" algn="just" fontAlgn="ctr">
              <a:buNone/>
            </a:pPr>
            <a:endParaRPr lang="en-US" dirty="0" smtClean="0">
              <a:effectLst/>
            </a:endParaRPr>
          </a:p>
          <a:p>
            <a:pPr algn="just"/>
            <a:endParaRPr lang="en-US" dirty="0"/>
          </a:p>
        </p:txBody>
      </p:sp>
      <p:sp>
        <p:nvSpPr>
          <p:cNvPr id="5" name="Content Placeholder 4"/>
          <p:cNvSpPr>
            <a:spLocks noGrp="1"/>
          </p:cNvSpPr>
          <p:nvPr>
            <p:ph sz="half" idx="1"/>
          </p:nvPr>
        </p:nvSpPr>
        <p:spPr>
          <a:xfrm>
            <a:off x="596531" y="1949682"/>
            <a:ext cx="4422775" cy="4183062"/>
          </a:xfrm>
        </p:spPr>
        <p:txBody>
          <a:bodyPr>
            <a:noAutofit/>
          </a:bodyPr>
          <a:lstStyle/>
          <a:p>
            <a:pPr algn="just" fontAlgn="ctr"/>
            <a:r>
              <a:rPr lang="en-US" dirty="0" smtClean="0">
                <a:effectLst/>
              </a:rPr>
              <a:t>Effectiveness </a:t>
            </a:r>
            <a:r>
              <a:rPr lang="en-US" dirty="0">
                <a:effectLst/>
              </a:rPr>
              <a:t>of fire safety training for staff is found deficient. </a:t>
            </a:r>
          </a:p>
          <a:p>
            <a:pPr algn="just" fontAlgn="ctr"/>
            <a:r>
              <a:rPr lang="en-US" dirty="0">
                <a:effectLst/>
              </a:rPr>
              <a:t>Although the organization has conducted a mock fire drill it has not </a:t>
            </a:r>
            <a:r>
              <a:rPr lang="en-US" dirty="0" smtClean="0">
                <a:effectLst/>
              </a:rPr>
              <a:t>documented.</a:t>
            </a:r>
            <a:endParaRPr lang="en-US" dirty="0">
              <a:effectLst/>
            </a:endParaRPr>
          </a:p>
          <a:p>
            <a:pPr algn="just" fontAlgn="ctr"/>
            <a:r>
              <a:rPr lang="en-US" dirty="0">
                <a:effectLst/>
              </a:rPr>
              <a:t>The organization has not conducted any facility inspection rounds.</a:t>
            </a:r>
          </a:p>
          <a:p>
            <a:pPr algn="just"/>
            <a:endParaRPr lang="en-US" dirty="0"/>
          </a:p>
        </p:txBody>
      </p:sp>
    </p:spTree>
    <p:extLst>
      <p:ext uri="{BB962C8B-B14F-4D97-AF65-F5344CB8AC3E}">
        <p14:creationId xmlns:p14="http://schemas.microsoft.com/office/powerpoint/2010/main" xmlns="" val="14638464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40000"/>
                    <a:lumOff val="60000"/>
                  </a:schemeClr>
                </a:solidFill>
              </a:rPr>
              <a:t>FMS</a:t>
            </a:r>
            <a:endParaRPr lang="en-US" dirty="0">
              <a:solidFill>
                <a:schemeClr val="accent1">
                  <a:lumMod val="40000"/>
                  <a:lumOff val="60000"/>
                </a:schemeClr>
              </a:solidFill>
            </a:endParaRPr>
          </a:p>
        </p:txBody>
      </p:sp>
      <p:sp>
        <p:nvSpPr>
          <p:cNvPr id="3" name="Content Placeholder 2"/>
          <p:cNvSpPr>
            <a:spLocks noGrp="1"/>
          </p:cNvSpPr>
          <p:nvPr>
            <p:ph sz="half" idx="2"/>
          </p:nvPr>
        </p:nvSpPr>
        <p:spPr>
          <a:xfrm>
            <a:off x="4719636" y="1724817"/>
            <a:ext cx="4424363" cy="4183062"/>
          </a:xfrm>
        </p:spPr>
        <p:txBody>
          <a:bodyPr>
            <a:noAutofit/>
          </a:bodyPr>
          <a:lstStyle/>
          <a:p>
            <a:pPr algn="just" fontAlgn="t"/>
            <a:r>
              <a:rPr lang="en-US" dirty="0" smtClean="0">
                <a:effectLst/>
              </a:rPr>
              <a:t>No structured preventive maintenance .</a:t>
            </a:r>
          </a:p>
          <a:p>
            <a:pPr algn="just" fontAlgn="ctr"/>
            <a:r>
              <a:rPr lang="en-US" dirty="0" smtClean="0">
                <a:effectLst/>
              </a:rPr>
              <a:t>No documented fire escape routes.</a:t>
            </a:r>
          </a:p>
          <a:p>
            <a:pPr algn="just" fontAlgn="ctr"/>
            <a:r>
              <a:rPr lang="en-GB" dirty="0" smtClean="0">
                <a:effectLst/>
                <a:latin typeface="Times New Roman"/>
                <a:ea typeface="ＭＳ 明朝"/>
                <a:cs typeface="Times New Roman"/>
              </a:rPr>
              <a:t>Mock disaster drill has not documented</a:t>
            </a:r>
          </a:p>
          <a:p>
            <a:pPr algn="just" fontAlgn="ctr"/>
            <a:r>
              <a:rPr lang="en-US" dirty="0" smtClean="0">
                <a:effectLst/>
                <a:latin typeface="Times New Roman"/>
                <a:ea typeface="ＭＳ 明朝"/>
                <a:cs typeface="Times New Roman"/>
              </a:rPr>
              <a:t>Equipment is not periodically calibrated.</a:t>
            </a:r>
          </a:p>
          <a:p>
            <a:pPr algn="just" fontAlgn="ctr"/>
            <a:r>
              <a:rPr lang="en-US" dirty="0" smtClean="0">
                <a:effectLst/>
              </a:rPr>
              <a:t>No fire extinguisher near the dg sets.</a:t>
            </a:r>
          </a:p>
          <a:p>
            <a:pPr algn="just" fontAlgn="ctr"/>
            <a:r>
              <a:rPr lang="en-US" dirty="0" smtClean="0">
                <a:effectLst/>
              </a:rPr>
              <a:t>Open wires near the ground floor OPD</a:t>
            </a:r>
          </a:p>
          <a:p>
            <a:pPr algn="just" fontAlgn="ctr"/>
            <a:endParaRPr lang="en-US" dirty="0" smtClean="0">
              <a:effectLst/>
              <a:latin typeface="Cambria"/>
              <a:ea typeface="ＭＳ 明朝"/>
              <a:cs typeface="Times New Roman"/>
            </a:endParaRPr>
          </a:p>
          <a:p>
            <a:pPr algn="just" fontAlgn="ctr"/>
            <a:endParaRPr lang="en-US" dirty="0" smtClean="0">
              <a:effectLst/>
            </a:endParaRPr>
          </a:p>
          <a:p>
            <a:pPr algn="just"/>
            <a:endParaRPr lang="en-US" dirty="0"/>
          </a:p>
        </p:txBody>
      </p:sp>
      <p:sp>
        <p:nvSpPr>
          <p:cNvPr id="5" name="Content Placeholder 4"/>
          <p:cNvSpPr>
            <a:spLocks noGrp="1"/>
          </p:cNvSpPr>
          <p:nvPr>
            <p:ph sz="half" idx="1"/>
          </p:nvPr>
        </p:nvSpPr>
        <p:spPr>
          <a:xfrm>
            <a:off x="0" y="1699513"/>
            <a:ext cx="4422775" cy="4183062"/>
          </a:xfrm>
        </p:spPr>
        <p:txBody>
          <a:bodyPr>
            <a:noAutofit/>
          </a:bodyPr>
          <a:lstStyle/>
          <a:p>
            <a:pPr algn="just" fontAlgn="ctr"/>
            <a:r>
              <a:rPr lang="en-US" dirty="0" smtClean="0">
                <a:effectLst/>
              </a:rPr>
              <a:t>The response times are not being monitored .</a:t>
            </a:r>
          </a:p>
          <a:p>
            <a:pPr algn="just" fontAlgn="ctr"/>
            <a:r>
              <a:rPr lang="en-US" dirty="0" smtClean="0">
                <a:effectLst/>
              </a:rPr>
              <a:t>Organization does not regularly tests alternate sources of water .</a:t>
            </a:r>
          </a:p>
          <a:p>
            <a:pPr algn="just" fontAlgn="ctr"/>
            <a:r>
              <a:rPr lang="en-US" dirty="0" smtClean="0">
                <a:effectLst/>
              </a:rPr>
              <a:t>None of the organization’s fire safety system is working. Most of the fire extinguishers need to be refilled, fire hydrants do not work, smoke detectors are dysfunctional and so too the fire alarm panel.</a:t>
            </a:r>
          </a:p>
          <a:p>
            <a:pPr algn="just" fontAlgn="ctr"/>
            <a:r>
              <a:rPr lang="en-US" dirty="0" smtClean="0">
                <a:effectLst/>
              </a:rPr>
              <a:t>The fire exit signage does not follow the recommended color coding the fire exits are mentioned in green color.</a:t>
            </a:r>
            <a:endParaRPr lang="en-US" dirty="0">
              <a:effectLst/>
            </a:endParaRPr>
          </a:p>
        </p:txBody>
      </p:sp>
    </p:spTree>
    <p:extLst>
      <p:ext uri="{BB962C8B-B14F-4D97-AF65-F5344CB8AC3E}">
        <p14:creationId xmlns:p14="http://schemas.microsoft.com/office/powerpoint/2010/main" xmlns="" val="9403951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HRM</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4071039383"/>
              </p:ext>
            </p:extLst>
          </p:nvPr>
        </p:nvGraphicFramePr>
        <p:xfrm>
          <a:off x="0" y="847048"/>
          <a:ext cx="9144000" cy="6010951"/>
        </p:xfrm>
        <a:graphic>
          <a:graphicData uri="http://schemas.openxmlformats.org/drawingml/2006/table">
            <a:tbl>
              <a:tblPr firstRow="1" bandRow="1">
                <a:tableStyleId>{5C22544A-7EE6-4342-B048-85BDC9FD1C3A}</a:tableStyleId>
              </a:tblPr>
              <a:tblGrid>
                <a:gridCol w="4572000"/>
                <a:gridCol w="4572000"/>
              </a:tblGrid>
              <a:tr h="992889">
                <a:tc>
                  <a:txBody>
                    <a:bodyPr/>
                    <a:lstStyle/>
                    <a:p>
                      <a:pPr algn="ctr"/>
                      <a:r>
                        <a:rPr lang="en-US" sz="2000" dirty="0" smtClean="0">
                          <a:latin typeface="+mn-lt"/>
                        </a:rPr>
                        <a:t>Major deficiency</a:t>
                      </a:r>
                      <a:endParaRPr lang="en-US" sz="2000" dirty="0">
                        <a:latin typeface="+mn-lt"/>
                      </a:endParaRPr>
                    </a:p>
                  </a:txBody>
                  <a:tcPr/>
                </a:tc>
                <a:tc>
                  <a:txBody>
                    <a:bodyPr/>
                    <a:lstStyle/>
                    <a:p>
                      <a:pPr algn="ctr"/>
                      <a:r>
                        <a:rPr lang="en-US" sz="2000" dirty="0" smtClean="0">
                          <a:latin typeface="+mn-lt"/>
                        </a:rPr>
                        <a:t>Action taken</a:t>
                      </a:r>
                    </a:p>
                  </a:txBody>
                  <a:tcPr/>
                </a:tc>
              </a:tr>
              <a:tr h="2256352">
                <a:tc>
                  <a:txBody>
                    <a:bodyPr/>
                    <a:lstStyle/>
                    <a:p>
                      <a:pPr marL="228600" algn="just">
                        <a:lnSpc>
                          <a:spcPct val="115000"/>
                        </a:lnSpc>
                        <a:spcBef>
                          <a:spcPts val="1200"/>
                        </a:spcBef>
                        <a:spcAft>
                          <a:spcPts val="1200"/>
                        </a:spcAft>
                      </a:pPr>
                      <a:r>
                        <a:rPr lang="en-GB" sz="2000" dirty="0" smtClean="0">
                          <a:effectLst/>
                          <a:latin typeface="Times New Roman"/>
                          <a:ea typeface="ＭＳ 明朝"/>
                          <a:cs typeface="Times New Roman"/>
                        </a:rPr>
                        <a:t>The organization at present has 17 nursing posts, 1 dietician, 1 radiologist and 1 physiotherapist post vacant. </a:t>
                      </a:r>
                    </a:p>
                    <a:p>
                      <a:pPr marL="228600" algn="just">
                        <a:lnSpc>
                          <a:spcPct val="115000"/>
                        </a:lnSpc>
                        <a:spcBef>
                          <a:spcPts val="1200"/>
                        </a:spcBef>
                        <a:spcAft>
                          <a:spcPts val="1200"/>
                        </a:spcAft>
                      </a:pPr>
                      <a:r>
                        <a:rPr lang="en-GB" sz="2000" dirty="0" smtClean="0">
                          <a:effectLst/>
                          <a:latin typeface="Times New Roman"/>
                          <a:ea typeface="ＭＳ 明朝"/>
                          <a:cs typeface="Times New Roman"/>
                        </a:rPr>
                        <a:t>In wards during night time the nurse: patient ratio is as high as 1:24.</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Aft>
                          <a:spcPts val="200"/>
                        </a:spcAft>
                      </a:pPr>
                      <a:r>
                        <a:rPr lang="en-US" sz="2000" dirty="0" smtClean="0">
                          <a:effectLst/>
                          <a:latin typeface="Times New Roman"/>
                          <a:ea typeface="ＭＳ 明朝"/>
                          <a:cs typeface="Times New Roman"/>
                        </a:rPr>
                        <a:t>Nurses working on diverted capacity from NRHM.</a:t>
                      </a:r>
                      <a:endParaRPr lang="en-US" sz="2000" dirty="0" smtClean="0">
                        <a:effectLst/>
                        <a:latin typeface="Cambria"/>
                        <a:ea typeface="ＭＳ 明朝"/>
                        <a:cs typeface="Times New Roman"/>
                      </a:endParaRPr>
                    </a:p>
                    <a:p>
                      <a:pPr marL="228600" algn="just">
                        <a:lnSpc>
                          <a:spcPct val="115000"/>
                        </a:lnSpc>
                        <a:spcAft>
                          <a:spcPts val="200"/>
                        </a:spcAft>
                      </a:pPr>
                      <a:r>
                        <a:rPr lang="en-US" sz="2000" dirty="0" smtClean="0">
                          <a:effectLst/>
                          <a:latin typeface="Times New Roman"/>
                          <a:ea typeface="ＭＳ 明朝"/>
                          <a:cs typeface="Times New Roman"/>
                        </a:rPr>
                        <a:t>New 11 posts of nurses approved.</a:t>
                      </a:r>
                      <a:endParaRPr lang="en-US" sz="2000" dirty="0" smtClean="0">
                        <a:effectLst/>
                        <a:latin typeface="Cambria"/>
                        <a:ea typeface="ＭＳ 明朝"/>
                        <a:cs typeface="Times New Roman"/>
                      </a:endParaRPr>
                    </a:p>
                    <a:p>
                      <a:pPr marL="228600" algn="just">
                        <a:lnSpc>
                          <a:spcPct val="115000"/>
                        </a:lnSpc>
                        <a:spcAft>
                          <a:spcPts val="200"/>
                        </a:spcAft>
                      </a:pPr>
                      <a:r>
                        <a:rPr lang="en-US" sz="2000" dirty="0" smtClean="0">
                          <a:effectLst/>
                          <a:latin typeface="Times New Roman"/>
                          <a:ea typeface="ＭＳ 明朝"/>
                          <a:cs typeface="Times New Roman"/>
                        </a:rPr>
                        <a:t> </a:t>
                      </a:r>
                      <a:endParaRPr lang="en-US" sz="2000" dirty="0">
                        <a:effectLst/>
                        <a:latin typeface="Cambria"/>
                        <a:ea typeface="ＭＳ 明朝"/>
                        <a:cs typeface="Times New Roman"/>
                      </a:endParaRPr>
                    </a:p>
                  </a:txBody>
                  <a:tcPr marL="68580" marR="68580" marT="0" marB="0"/>
                </a:tc>
              </a:tr>
              <a:tr h="992889">
                <a:tc>
                  <a:txBody>
                    <a:bodyPr/>
                    <a:lstStyle/>
                    <a:p>
                      <a:pPr marL="228600" algn="just">
                        <a:lnSpc>
                          <a:spcPct val="115000"/>
                        </a:lnSpc>
                        <a:spcBef>
                          <a:spcPts val="1200"/>
                        </a:spcBef>
                        <a:spcAft>
                          <a:spcPts val="1200"/>
                        </a:spcAft>
                      </a:pPr>
                      <a:r>
                        <a:rPr lang="en-GB" sz="2000" dirty="0" smtClean="0">
                          <a:effectLst/>
                          <a:latin typeface="Times New Roman"/>
                          <a:ea typeface="ＭＳ 明朝"/>
                          <a:cs typeface="Times New Roman"/>
                        </a:rPr>
                        <a:t>No induction training</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Aft>
                          <a:spcPts val="200"/>
                        </a:spcAft>
                      </a:pPr>
                      <a:r>
                        <a:rPr lang="en-US" sz="2000" dirty="0" smtClean="0">
                          <a:effectLst/>
                          <a:latin typeface="Times New Roman"/>
                          <a:ea typeface="ＭＳ 明朝"/>
                          <a:cs typeface="Times New Roman"/>
                        </a:rPr>
                        <a:t>Monthly induction training</a:t>
                      </a:r>
                      <a:endParaRPr lang="en-US" sz="2000" dirty="0">
                        <a:effectLst/>
                        <a:latin typeface="Cambria"/>
                        <a:ea typeface="ＭＳ 明朝"/>
                        <a:cs typeface="Times New Roman"/>
                      </a:endParaRPr>
                    </a:p>
                  </a:txBody>
                  <a:tcPr marL="68580" marR="68580" marT="0" marB="0"/>
                </a:tc>
              </a:tr>
              <a:tr h="775932">
                <a:tc>
                  <a:txBody>
                    <a:bodyPr/>
                    <a:lstStyle/>
                    <a:p>
                      <a:pPr marL="228600" algn="just">
                        <a:lnSpc>
                          <a:spcPct val="115000"/>
                        </a:lnSpc>
                        <a:spcBef>
                          <a:spcPts val="1200"/>
                        </a:spcBef>
                        <a:spcAft>
                          <a:spcPts val="1200"/>
                        </a:spcAft>
                      </a:pPr>
                      <a:r>
                        <a:rPr lang="en-GB" sz="2000" dirty="0" smtClean="0">
                          <a:effectLst/>
                          <a:latin typeface="Times New Roman"/>
                          <a:ea typeface="ＭＳ 明朝"/>
                          <a:cs typeface="Times New Roman"/>
                        </a:rPr>
                        <a:t>No documented training calendar</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Aft>
                          <a:spcPts val="200"/>
                        </a:spcAft>
                      </a:pPr>
                      <a:r>
                        <a:rPr lang="en-US" sz="2000" dirty="0" smtClean="0">
                          <a:effectLst/>
                          <a:latin typeface="Times New Roman"/>
                          <a:ea typeface="ＭＳ 明朝"/>
                          <a:cs typeface="Times New Roman"/>
                        </a:rPr>
                        <a:t> </a:t>
                      </a:r>
                      <a:endParaRPr lang="en-US" sz="2000" dirty="0">
                        <a:effectLst/>
                        <a:latin typeface="Cambria"/>
                        <a:ea typeface="ＭＳ 明朝"/>
                        <a:cs typeface="Times New Roman"/>
                      </a:endParaRPr>
                    </a:p>
                  </a:txBody>
                  <a:tcPr marL="68580" marR="68580" marT="0" marB="0"/>
                </a:tc>
              </a:tr>
              <a:tr h="992889">
                <a:tc>
                  <a:txBody>
                    <a:bodyPr/>
                    <a:lstStyle/>
                    <a:p>
                      <a:pPr marL="228600" algn="just">
                        <a:lnSpc>
                          <a:spcPct val="115000"/>
                        </a:lnSpc>
                        <a:spcBef>
                          <a:spcPts val="1200"/>
                        </a:spcBef>
                        <a:spcAft>
                          <a:spcPts val="1200"/>
                        </a:spcAft>
                      </a:pPr>
                      <a:r>
                        <a:rPr lang="en-GB" sz="2000" dirty="0" smtClean="0">
                          <a:effectLst/>
                          <a:latin typeface="Times New Roman"/>
                          <a:ea typeface="ＭＳ 明朝"/>
                          <a:cs typeface="Times New Roman"/>
                        </a:rPr>
                        <a:t>Regular health checks of staff</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Aft>
                          <a:spcPts val="200"/>
                        </a:spcAft>
                      </a:pPr>
                      <a:r>
                        <a:rPr lang="en-US" sz="2000" dirty="0" smtClean="0">
                          <a:effectLst/>
                          <a:latin typeface="Times New Roman"/>
                          <a:ea typeface="ＭＳ 明朝"/>
                          <a:cs typeface="Times New Roman"/>
                        </a:rPr>
                        <a:t>Regular health checkup is being done</a:t>
                      </a: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4638464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8961" y="12021"/>
            <a:ext cx="7612063" cy="834704"/>
          </a:xfrm>
        </p:spPr>
        <p:txBody>
          <a:bodyPr/>
          <a:lstStyle/>
          <a:p>
            <a:r>
              <a:rPr lang="en-US" dirty="0" smtClean="0">
                <a:solidFill>
                  <a:schemeClr val="accent1">
                    <a:lumMod val="40000"/>
                    <a:lumOff val="60000"/>
                  </a:schemeClr>
                </a:solidFill>
              </a:rPr>
              <a:t>IMS</a:t>
            </a:r>
            <a:endParaRPr lang="en-US" dirty="0">
              <a:solidFill>
                <a:schemeClr val="accent1">
                  <a:lumMod val="40000"/>
                  <a:lumOff val="60000"/>
                </a:schemeClr>
              </a:solidFill>
            </a:endParaRPr>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3610258837"/>
              </p:ext>
            </p:extLst>
          </p:nvPr>
        </p:nvGraphicFramePr>
        <p:xfrm>
          <a:off x="654262" y="1971056"/>
          <a:ext cx="7860734" cy="1810684"/>
        </p:xfrm>
        <a:graphic>
          <a:graphicData uri="http://schemas.openxmlformats.org/drawingml/2006/table">
            <a:tbl>
              <a:tblPr firstRow="1" bandRow="1">
                <a:tableStyleId>{5C22544A-7EE6-4342-B048-85BDC9FD1C3A}</a:tableStyleId>
              </a:tblPr>
              <a:tblGrid>
                <a:gridCol w="3930367"/>
                <a:gridCol w="3930367"/>
              </a:tblGrid>
              <a:tr h="905342">
                <a:tc>
                  <a:txBody>
                    <a:bodyPr/>
                    <a:lstStyle/>
                    <a:p>
                      <a:pPr algn="ctr"/>
                      <a:r>
                        <a:rPr lang="en-US" sz="2000" dirty="0" smtClean="0">
                          <a:latin typeface="+mn-lt"/>
                        </a:rPr>
                        <a:t>Major deficiency</a:t>
                      </a:r>
                      <a:endParaRPr lang="en-US" sz="2000" dirty="0">
                        <a:latin typeface="+mn-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Action Taken</a:t>
                      </a:r>
                    </a:p>
                    <a:p>
                      <a:pPr algn="ctr"/>
                      <a:endParaRPr lang="en-US" sz="2000" dirty="0">
                        <a:latin typeface="+mn-lt"/>
                      </a:endParaRPr>
                    </a:p>
                  </a:txBody>
                  <a:tcPr/>
                </a:tc>
              </a:tr>
              <a:tr h="905342">
                <a:tc>
                  <a:txBody>
                    <a:bodyPr/>
                    <a:lstStyle/>
                    <a:p>
                      <a:pPr marL="228600" algn="just">
                        <a:lnSpc>
                          <a:spcPct val="115000"/>
                        </a:lnSpc>
                        <a:spcBef>
                          <a:spcPts val="1200"/>
                        </a:spcBef>
                        <a:spcAft>
                          <a:spcPts val="1200"/>
                        </a:spcAft>
                      </a:pPr>
                      <a:r>
                        <a:rPr lang="en-GB" sz="2000" dirty="0">
                          <a:effectLst/>
                          <a:latin typeface="Times New Roman"/>
                          <a:ea typeface="ＭＳ 明朝"/>
                          <a:cs typeface="Times New Roman"/>
                        </a:rPr>
                        <a:t>The medical records are not being reviewed periodically.</a:t>
                      </a:r>
                      <a:endParaRPr lang="en-US" sz="2000" dirty="0">
                        <a:effectLst/>
                        <a:latin typeface="Cambria"/>
                        <a:ea typeface="ＭＳ 明朝"/>
                        <a:cs typeface="Times New Roman"/>
                      </a:endParaRPr>
                    </a:p>
                  </a:txBody>
                  <a:tcPr marL="68580" marR="68580" marT="0" marB="0" anchor="ctr"/>
                </a:tc>
                <a:tc>
                  <a:txBody>
                    <a:bodyPr/>
                    <a:lstStyle/>
                    <a:p>
                      <a:pPr marL="228600" algn="just">
                        <a:lnSpc>
                          <a:spcPct val="115000"/>
                        </a:lnSpc>
                        <a:spcAft>
                          <a:spcPts val="200"/>
                        </a:spcAft>
                      </a:pPr>
                      <a:endParaRPr lang="en-US" sz="2000" dirty="0">
                        <a:effectLst/>
                        <a:latin typeface="Cambria"/>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xmlns="" val="14638464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0521433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US" dirty="0"/>
          </a:p>
        </p:txBody>
      </p:sp>
      <p:sp>
        <p:nvSpPr>
          <p:cNvPr id="3" name="Content Placeholder 2"/>
          <p:cNvSpPr>
            <a:spLocks noGrp="1"/>
          </p:cNvSpPr>
          <p:nvPr>
            <p:ph idx="1"/>
          </p:nvPr>
        </p:nvSpPr>
        <p:spPr>
          <a:xfrm>
            <a:off x="765175" y="1791811"/>
            <a:ext cx="7612064" cy="4182035"/>
          </a:xfrm>
        </p:spPr>
        <p:txBody>
          <a:bodyPr>
            <a:noAutofit/>
          </a:bodyPr>
          <a:lstStyle/>
          <a:p>
            <a:pPr lvl="0"/>
            <a:r>
              <a:rPr lang="en-US" sz="2000" dirty="0">
                <a:effectLst/>
              </a:rPr>
              <a:t>Patient waiting area spaces be enhanced. </a:t>
            </a:r>
          </a:p>
          <a:p>
            <a:pPr lvl="0"/>
            <a:r>
              <a:rPr lang="en-US" sz="2000" dirty="0">
                <a:effectLst/>
              </a:rPr>
              <a:t>The entrance and exit of hospital must be cleared </a:t>
            </a:r>
            <a:r>
              <a:rPr lang="en-US" sz="2000" dirty="0" smtClean="0">
                <a:effectLst/>
              </a:rPr>
              <a:t>.</a:t>
            </a:r>
            <a:endParaRPr lang="en-US" sz="2000" dirty="0">
              <a:effectLst/>
            </a:endParaRPr>
          </a:p>
          <a:p>
            <a:pPr lvl="0"/>
            <a:r>
              <a:rPr lang="en-US" sz="2000" dirty="0">
                <a:effectLst/>
              </a:rPr>
              <a:t>Corridor congestion be removed by constructing </a:t>
            </a:r>
            <a:r>
              <a:rPr lang="en-US" sz="2000" dirty="0" smtClean="0">
                <a:effectLst/>
              </a:rPr>
              <a:t>annexes.</a:t>
            </a:r>
            <a:endParaRPr lang="en-US" sz="2000" dirty="0">
              <a:effectLst/>
            </a:endParaRPr>
          </a:p>
          <a:p>
            <a:pPr lvl="0"/>
            <a:r>
              <a:rPr lang="en-US" sz="2000" dirty="0">
                <a:effectLst/>
              </a:rPr>
              <a:t>Dress changing room be made available for staff, NO’s.</a:t>
            </a:r>
          </a:p>
          <a:p>
            <a:pPr lvl="0"/>
            <a:r>
              <a:rPr lang="en-US" sz="2000" dirty="0">
                <a:effectLst/>
              </a:rPr>
              <a:t>Female security guards to be posted </a:t>
            </a:r>
            <a:r>
              <a:rPr lang="en-US" sz="2000" dirty="0" smtClean="0">
                <a:effectLst/>
              </a:rPr>
              <a:t>.</a:t>
            </a:r>
            <a:endParaRPr lang="en-US" sz="2000" dirty="0">
              <a:effectLst/>
            </a:endParaRPr>
          </a:p>
          <a:p>
            <a:pPr lvl="0"/>
            <a:r>
              <a:rPr lang="en-US" sz="2000" dirty="0">
                <a:effectLst/>
              </a:rPr>
              <a:t>Complaint boxes be placed in </a:t>
            </a:r>
            <a:r>
              <a:rPr lang="en-US" sz="2000" dirty="0" smtClean="0">
                <a:effectLst/>
              </a:rPr>
              <a:t>OPD - A </a:t>
            </a:r>
            <a:r>
              <a:rPr lang="en-US" sz="2000" dirty="0">
                <a:effectLst/>
              </a:rPr>
              <a:t>block and B block.</a:t>
            </a:r>
          </a:p>
          <a:p>
            <a:pPr lvl="0"/>
            <a:r>
              <a:rPr lang="en-US" sz="2000" dirty="0">
                <a:effectLst/>
              </a:rPr>
              <a:t>Induction training be increased for security guards and nursing orderly at department level.</a:t>
            </a:r>
          </a:p>
          <a:p>
            <a:endParaRPr lang="en-US" sz="2000" dirty="0"/>
          </a:p>
        </p:txBody>
      </p:sp>
    </p:spTree>
    <p:extLst>
      <p:ext uri="{BB962C8B-B14F-4D97-AF65-F5344CB8AC3E}">
        <p14:creationId xmlns:p14="http://schemas.microsoft.com/office/powerpoint/2010/main" xmlns="" val="1084010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AAC</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r>
              <a:rPr lang="en-US" dirty="0" smtClean="0">
                <a:effectLst/>
              </a:rPr>
              <a:t>All </a:t>
            </a:r>
            <a:r>
              <a:rPr lang="en-US" dirty="0">
                <a:effectLst/>
              </a:rPr>
              <a:t>registers and forms used in hospital must be numbered and linked to master NABH file.</a:t>
            </a:r>
          </a:p>
          <a:p>
            <a:pPr lvl="0"/>
            <a:r>
              <a:rPr lang="en-US" dirty="0">
                <a:effectLst/>
              </a:rPr>
              <a:t>In due course Deptt may consider patient tracking systems by barcoded wrist bands.</a:t>
            </a:r>
          </a:p>
          <a:p>
            <a:pPr lvl="0"/>
            <a:r>
              <a:rPr lang="en-US" dirty="0">
                <a:effectLst/>
              </a:rPr>
              <a:t>ISO 15189 be followed for lab QA and calibration.</a:t>
            </a:r>
          </a:p>
          <a:p>
            <a:pPr lvl="0"/>
            <a:r>
              <a:rPr lang="en-US" dirty="0">
                <a:effectLst/>
              </a:rPr>
              <a:t>Deficiencies of radiologist and microbiologist have been taken up and must be pursued vigorously.</a:t>
            </a:r>
          </a:p>
          <a:p>
            <a:endParaRPr lang="en-US" dirty="0"/>
          </a:p>
        </p:txBody>
      </p:sp>
    </p:spTree>
    <p:extLst>
      <p:ext uri="{BB962C8B-B14F-4D97-AF65-F5344CB8AC3E}">
        <p14:creationId xmlns:p14="http://schemas.microsoft.com/office/powerpoint/2010/main" xmlns="" val="2063914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rPr>
              <a:t>Introduction</a:t>
            </a:r>
            <a:endParaRPr lang="en-US" dirty="0"/>
          </a:p>
        </p:txBody>
      </p:sp>
      <p:sp>
        <p:nvSpPr>
          <p:cNvPr id="3" name="Content Placeholder 2"/>
          <p:cNvSpPr>
            <a:spLocks noGrp="1"/>
          </p:cNvSpPr>
          <p:nvPr>
            <p:ph idx="1"/>
          </p:nvPr>
        </p:nvSpPr>
        <p:spPr/>
        <p:txBody>
          <a:bodyPr>
            <a:normAutofit/>
          </a:bodyPr>
          <a:lstStyle/>
          <a:p>
            <a:r>
              <a:rPr lang="en-US" dirty="0" smtClean="0">
                <a:effectLst/>
              </a:rPr>
              <a:t>Shri </a:t>
            </a:r>
            <a:r>
              <a:rPr lang="en-US" dirty="0">
                <a:effectLst/>
              </a:rPr>
              <a:t>Dada Dev Matri Avum Shishu </a:t>
            </a:r>
            <a:r>
              <a:rPr lang="en-US" dirty="0" smtClean="0">
                <a:effectLst/>
              </a:rPr>
              <a:t>Chikitsalaya- Delhi Govt. Hospital.</a:t>
            </a:r>
          </a:p>
          <a:p>
            <a:r>
              <a:rPr lang="en-US" dirty="0" smtClean="0">
                <a:effectLst/>
              </a:rPr>
              <a:t>64</a:t>
            </a:r>
            <a:r>
              <a:rPr lang="en-US" dirty="0">
                <a:effectLst/>
              </a:rPr>
              <a:t>-bedded hospital to provide </a:t>
            </a:r>
            <a:r>
              <a:rPr lang="en-US" dirty="0" smtClean="0">
                <a:effectLst/>
              </a:rPr>
              <a:t>integrated mother </a:t>
            </a:r>
            <a:r>
              <a:rPr lang="en-US" dirty="0">
                <a:effectLst/>
              </a:rPr>
              <a:t>and child care.  </a:t>
            </a:r>
            <a:endParaRPr lang="en-US" dirty="0" smtClean="0">
              <a:effectLst/>
            </a:endParaRPr>
          </a:p>
          <a:p>
            <a:r>
              <a:rPr lang="en-US" dirty="0" smtClean="0">
                <a:effectLst/>
              </a:rPr>
              <a:t>Located </a:t>
            </a:r>
            <a:r>
              <a:rPr lang="en-US" dirty="0">
                <a:effectLst/>
              </a:rPr>
              <a:t>in </a:t>
            </a:r>
            <a:r>
              <a:rPr lang="en-US" dirty="0" smtClean="0">
                <a:effectLst/>
              </a:rPr>
              <a:t>Southwest District at </a:t>
            </a:r>
            <a:r>
              <a:rPr lang="en-US" dirty="0">
                <a:effectLst/>
              </a:rPr>
              <a:t>Dabri, New </a:t>
            </a:r>
            <a:r>
              <a:rPr lang="en-US" dirty="0" smtClean="0">
                <a:effectLst/>
              </a:rPr>
              <a:t>Delhi.</a:t>
            </a:r>
          </a:p>
          <a:p>
            <a:r>
              <a:rPr lang="en-US" dirty="0" smtClean="0">
                <a:effectLst/>
              </a:rPr>
              <a:t>Area of </a:t>
            </a:r>
            <a:r>
              <a:rPr lang="en-US" dirty="0">
                <a:effectLst/>
              </a:rPr>
              <a:t>10,470 sq. meters with facilities of hostel and staff accommodation. </a:t>
            </a:r>
            <a:endParaRPr lang="en-US" dirty="0" smtClean="0">
              <a:effectLst/>
            </a:endParaRPr>
          </a:p>
          <a:p>
            <a:r>
              <a:rPr lang="en-US" dirty="0" smtClean="0">
                <a:solidFill>
                  <a:schemeClr val="accent2">
                    <a:lumMod val="60000"/>
                    <a:lumOff val="40000"/>
                  </a:schemeClr>
                </a:solidFill>
                <a:effectLst/>
              </a:rPr>
              <a:t>ESTABLISHED – 2008.</a:t>
            </a:r>
            <a:endParaRPr lang="en-US" dirty="0">
              <a:solidFill>
                <a:schemeClr val="accent2">
                  <a:lumMod val="60000"/>
                  <a:lumOff val="40000"/>
                </a:schemeClr>
              </a:solidFill>
            </a:endParaRPr>
          </a:p>
        </p:txBody>
      </p:sp>
    </p:spTree>
    <p:extLst>
      <p:ext uri="{BB962C8B-B14F-4D97-AF65-F5344CB8AC3E}">
        <p14:creationId xmlns:p14="http://schemas.microsoft.com/office/powerpoint/2010/main" xmlns="" val="877945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HIC</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r>
              <a:rPr lang="en-US" dirty="0" smtClean="0">
                <a:effectLst/>
              </a:rPr>
              <a:t>The </a:t>
            </a:r>
            <a:r>
              <a:rPr lang="en-US" dirty="0">
                <a:effectLst/>
              </a:rPr>
              <a:t>Anti biotic policy must be revised every three months.</a:t>
            </a:r>
          </a:p>
          <a:p>
            <a:r>
              <a:rPr lang="en-US" dirty="0" smtClean="0">
                <a:effectLst/>
              </a:rPr>
              <a:t>The </a:t>
            </a:r>
            <a:r>
              <a:rPr lang="en-US" dirty="0">
                <a:effectLst/>
              </a:rPr>
              <a:t>HIC manual must be updated regularly.</a:t>
            </a:r>
          </a:p>
          <a:p>
            <a:r>
              <a:rPr lang="en-US" dirty="0" smtClean="0">
                <a:effectLst/>
              </a:rPr>
              <a:t>The </a:t>
            </a:r>
            <a:r>
              <a:rPr lang="en-US" dirty="0">
                <a:effectLst/>
              </a:rPr>
              <a:t>hospital infection control program must be well circulated.</a:t>
            </a:r>
          </a:p>
          <a:p>
            <a:r>
              <a:rPr lang="en-US" dirty="0" smtClean="0">
                <a:effectLst/>
              </a:rPr>
              <a:t>A </a:t>
            </a:r>
            <a:r>
              <a:rPr lang="en-US" dirty="0">
                <a:effectLst/>
              </a:rPr>
              <a:t>newsletter on HAI be published.</a:t>
            </a:r>
          </a:p>
          <a:p>
            <a:r>
              <a:rPr lang="en-US" dirty="0" smtClean="0">
                <a:effectLst/>
              </a:rPr>
              <a:t>Funds </a:t>
            </a:r>
            <a:r>
              <a:rPr lang="en-US" dirty="0">
                <a:effectLst/>
              </a:rPr>
              <a:t>for HAI be earmarked.</a:t>
            </a:r>
          </a:p>
          <a:p>
            <a:endParaRPr lang="en-US" dirty="0"/>
          </a:p>
        </p:txBody>
      </p:sp>
    </p:spTree>
    <p:extLst>
      <p:ext uri="{BB962C8B-B14F-4D97-AF65-F5344CB8AC3E}">
        <p14:creationId xmlns:p14="http://schemas.microsoft.com/office/powerpoint/2010/main" xmlns="" val="39353802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MOM</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r>
              <a:rPr lang="en-US" dirty="0">
                <a:effectLst/>
              </a:rPr>
              <a:t>	SOPs on vendor selection, rating, stock outs, and inventory control techniques using the power of automation be exploited.</a:t>
            </a:r>
          </a:p>
          <a:p>
            <a:endParaRPr lang="en-US" dirty="0"/>
          </a:p>
        </p:txBody>
      </p:sp>
    </p:spTree>
    <p:extLst>
      <p:ext uri="{BB962C8B-B14F-4D97-AF65-F5344CB8AC3E}">
        <p14:creationId xmlns:p14="http://schemas.microsoft.com/office/powerpoint/2010/main" xmlns="" val="24502475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ROM</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r>
              <a:rPr lang="en-US" dirty="0" smtClean="0">
                <a:effectLst/>
              </a:rPr>
              <a:t>Building </a:t>
            </a:r>
            <a:r>
              <a:rPr lang="en-US" dirty="0">
                <a:effectLst/>
              </a:rPr>
              <a:t>completion certificate is required.</a:t>
            </a:r>
          </a:p>
          <a:p>
            <a:pPr lvl="0"/>
            <a:r>
              <a:rPr lang="en-US" dirty="0" smtClean="0">
                <a:effectLst/>
              </a:rPr>
              <a:t>Safety </a:t>
            </a:r>
            <a:r>
              <a:rPr lang="en-US" dirty="0">
                <a:effectLst/>
              </a:rPr>
              <a:t>org must be spelt out.</a:t>
            </a:r>
          </a:p>
          <a:p>
            <a:endParaRPr lang="en-US" dirty="0"/>
          </a:p>
        </p:txBody>
      </p:sp>
    </p:spTree>
    <p:extLst>
      <p:ext uri="{BB962C8B-B14F-4D97-AF65-F5344CB8AC3E}">
        <p14:creationId xmlns:p14="http://schemas.microsoft.com/office/powerpoint/2010/main" xmlns="" val="16176096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CQI</a:t>
            </a:r>
            <a:br>
              <a:rPr lang="en-US" dirty="0">
                <a:effectLst/>
              </a:rPr>
            </a:br>
            <a:endParaRPr lang="en-US" dirty="0"/>
          </a:p>
        </p:txBody>
      </p:sp>
      <p:sp>
        <p:nvSpPr>
          <p:cNvPr id="3" name="Content Placeholder 2"/>
          <p:cNvSpPr>
            <a:spLocks noGrp="1"/>
          </p:cNvSpPr>
          <p:nvPr>
            <p:ph idx="1"/>
          </p:nvPr>
        </p:nvSpPr>
        <p:spPr/>
        <p:txBody>
          <a:bodyPr>
            <a:normAutofit/>
          </a:bodyPr>
          <a:lstStyle/>
          <a:p>
            <a:pPr lvl="0"/>
            <a:r>
              <a:rPr lang="en-US" dirty="0" smtClean="0">
                <a:effectLst/>
              </a:rPr>
              <a:t>The </a:t>
            </a:r>
            <a:r>
              <a:rPr lang="en-US" dirty="0">
                <a:effectLst/>
              </a:rPr>
              <a:t>quality manual must be reviewed once in six months.</a:t>
            </a:r>
          </a:p>
          <a:p>
            <a:pPr lvl="0"/>
            <a:r>
              <a:rPr lang="en-US" dirty="0">
                <a:effectLst/>
              </a:rPr>
              <a:t>Key indicators must be monitored.</a:t>
            </a:r>
          </a:p>
          <a:p>
            <a:pPr lvl="0"/>
            <a:r>
              <a:rPr lang="en-US" dirty="0">
                <a:effectLst/>
              </a:rPr>
              <a:t>Quality audit be done regularly.</a:t>
            </a:r>
          </a:p>
          <a:p>
            <a:pPr lvl="0"/>
            <a:r>
              <a:rPr lang="en-US" dirty="0">
                <a:effectLst/>
              </a:rPr>
              <a:t>Funds must be allotted.</a:t>
            </a:r>
          </a:p>
          <a:p>
            <a:pPr marL="0" indent="0">
              <a:buNone/>
            </a:pPr>
            <a:endParaRPr lang="en-US" dirty="0"/>
          </a:p>
        </p:txBody>
      </p:sp>
    </p:spTree>
    <p:extLst>
      <p:ext uri="{BB962C8B-B14F-4D97-AF65-F5344CB8AC3E}">
        <p14:creationId xmlns:p14="http://schemas.microsoft.com/office/powerpoint/2010/main" xmlns="" val="30125466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IMS</a:t>
            </a:r>
            <a:r>
              <a:rPr lang="en-US" dirty="0">
                <a:effectLst/>
              </a:rPr>
              <a:t/>
            </a:r>
            <a:br>
              <a:rPr lang="en-US" dirty="0">
                <a:effectLst/>
              </a:rPr>
            </a:br>
            <a:endParaRPr lang="en-US" dirty="0"/>
          </a:p>
        </p:txBody>
      </p:sp>
      <p:sp>
        <p:nvSpPr>
          <p:cNvPr id="3" name="Content Placeholder 2"/>
          <p:cNvSpPr>
            <a:spLocks noGrp="1"/>
          </p:cNvSpPr>
          <p:nvPr>
            <p:ph idx="1"/>
          </p:nvPr>
        </p:nvSpPr>
        <p:spPr/>
        <p:txBody>
          <a:bodyPr>
            <a:noAutofit/>
          </a:bodyPr>
          <a:lstStyle/>
          <a:p>
            <a:pPr lvl="0"/>
            <a:r>
              <a:rPr lang="en-US" sz="2000" dirty="0" smtClean="0">
                <a:effectLst/>
              </a:rPr>
              <a:t>Compliance </a:t>
            </a:r>
            <a:r>
              <a:rPr lang="en-US" sz="2000" dirty="0">
                <a:effectLst/>
              </a:rPr>
              <a:t>be made to </a:t>
            </a:r>
            <a:r>
              <a:rPr lang="en-US" sz="2000" dirty="0" smtClean="0">
                <a:effectLst/>
              </a:rPr>
              <a:t>Mission Mode Project Of Delhi Govt.</a:t>
            </a:r>
            <a:endParaRPr lang="en-US" sz="2000" dirty="0">
              <a:effectLst/>
            </a:endParaRPr>
          </a:p>
          <a:p>
            <a:pPr lvl="0"/>
            <a:r>
              <a:rPr lang="en-US" sz="2000" dirty="0">
                <a:effectLst/>
              </a:rPr>
              <a:t>IMS be modeled along lines of AIMS Trauma Center.</a:t>
            </a:r>
          </a:p>
          <a:p>
            <a:pPr lvl="0"/>
            <a:r>
              <a:rPr lang="en-US" sz="2000" dirty="0" smtClean="0">
                <a:effectLst/>
              </a:rPr>
              <a:t>Funds </a:t>
            </a:r>
            <a:r>
              <a:rPr lang="en-US" sz="2000" dirty="0">
                <a:effectLst/>
              </a:rPr>
              <a:t>have been received for MRD digitization. These must be expended fruitfully.</a:t>
            </a:r>
          </a:p>
          <a:p>
            <a:r>
              <a:rPr lang="en-US" sz="2000" dirty="0" smtClean="0">
                <a:effectLst/>
              </a:rPr>
              <a:t>MCTS </a:t>
            </a:r>
            <a:r>
              <a:rPr lang="en-US" sz="2000" dirty="0">
                <a:effectLst/>
              </a:rPr>
              <a:t>(Mother Child Tracking System</a:t>
            </a:r>
            <a:r>
              <a:rPr lang="en-US" sz="2000" dirty="0" smtClean="0">
                <a:effectLst/>
              </a:rPr>
              <a:t>)-  Can </a:t>
            </a:r>
            <a:r>
              <a:rPr lang="en-US" sz="2000" dirty="0">
                <a:effectLst/>
              </a:rPr>
              <a:t>do with more staff though. </a:t>
            </a:r>
            <a:endParaRPr lang="en-US" sz="2000" dirty="0" smtClean="0">
              <a:effectLst/>
            </a:endParaRPr>
          </a:p>
          <a:p>
            <a:r>
              <a:rPr lang="en-US" sz="2000" dirty="0" smtClean="0">
                <a:effectLst/>
              </a:rPr>
              <a:t>Store </a:t>
            </a:r>
            <a:r>
              <a:rPr lang="en-US" sz="2000" dirty="0">
                <a:effectLst/>
              </a:rPr>
              <a:t>inventory management system needs to be developed.</a:t>
            </a:r>
          </a:p>
          <a:p>
            <a:r>
              <a:rPr lang="en-US" sz="2000" dirty="0" smtClean="0">
                <a:effectLst/>
              </a:rPr>
              <a:t>Presently </a:t>
            </a:r>
            <a:r>
              <a:rPr lang="en-US" sz="2000" dirty="0">
                <a:effectLst/>
              </a:rPr>
              <a:t>the IMS team is working on CMS (CENTRAL MGT SYSTEM) which can remotely access website on java platform</a:t>
            </a:r>
            <a:r>
              <a:rPr lang="en-US" sz="2000" dirty="0" smtClean="0">
                <a:effectLst/>
              </a:rPr>
              <a:t>.</a:t>
            </a:r>
            <a:endParaRPr lang="en-US" sz="2000" dirty="0"/>
          </a:p>
        </p:txBody>
      </p:sp>
    </p:spTree>
    <p:extLst>
      <p:ext uri="{BB962C8B-B14F-4D97-AF65-F5344CB8AC3E}">
        <p14:creationId xmlns:p14="http://schemas.microsoft.com/office/powerpoint/2010/main" xmlns="" val="20615471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IMS</a:t>
            </a:r>
            <a:r>
              <a:rPr lang="en-US" dirty="0">
                <a:effectLst/>
              </a:rPr>
              <a:t/>
            </a:r>
            <a:br>
              <a:rPr lang="en-US" dirty="0">
                <a:effectLst/>
              </a:rPr>
            </a:br>
            <a:endParaRPr lang="en-US" dirty="0"/>
          </a:p>
        </p:txBody>
      </p:sp>
      <p:sp>
        <p:nvSpPr>
          <p:cNvPr id="3" name="Content Placeholder 2"/>
          <p:cNvSpPr>
            <a:spLocks noGrp="1"/>
          </p:cNvSpPr>
          <p:nvPr>
            <p:ph idx="1"/>
          </p:nvPr>
        </p:nvSpPr>
        <p:spPr/>
        <p:txBody>
          <a:bodyPr>
            <a:noAutofit/>
          </a:bodyPr>
          <a:lstStyle/>
          <a:p>
            <a:r>
              <a:rPr lang="en-US" sz="2000" dirty="0" smtClean="0">
                <a:effectLst/>
              </a:rPr>
              <a:t>All </a:t>
            </a:r>
            <a:r>
              <a:rPr lang="en-US" sz="2000" dirty="0">
                <a:effectLst/>
              </a:rPr>
              <a:t>64 indicators must be monitored online.</a:t>
            </a:r>
          </a:p>
          <a:p>
            <a:r>
              <a:rPr lang="en-US" sz="2000" dirty="0" smtClean="0">
                <a:effectLst/>
              </a:rPr>
              <a:t>The </a:t>
            </a:r>
            <a:r>
              <a:rPr lang="en-US" sz="2000" dirty="0">
                <a:effectLst/>
              </a:rPr>
              <a:t>hardware Mgt and AMC is done by PWD. The AMC of UPS and systems is under progress.</a:t>
            </a:r>
          </a:p>
          <a:p>
            <a:r>
              <a:rPr lang="en-US" sz="2000" dirty="0" smtClean="0">
                <a:effectLst/>
              </a:rPr>
              <a:t>A </a:t>
            </a:r>
            <a:r>
              <a:rPr lang="en-US" sz="2000" dirty="0">
                <a:effectLst/>
              </a:rPr>
              <a:t>computer cell with adequate staff may be created.</a:t>
            </a:r>
          </a:p>
          <a:p>
            <a:r>
              <a:rPr lang="en-US" sz="2000" smtClean="0">
                <a:effectLst/>
              </a:rPr>
              <a:t>There </a:t>
            </a:r>
            <a:r>
              <a:rPr lang="en-US" sz="2000" dirty="0">
                <a:effectLst/>
              </a:rPr>
              <a:t>is no separate IT Head for funding. May consider if deemed appropriate by higher mgt. the constraint is that for every decision Delhi govt. must be consulted, including disposal.</a:t>
            </a:r>
          </a:p>
          <a:p>
            <a:endParaRPr lang="en-US" sz="2000" dirty="0"/>
          </a:p>
        </p:txBody>
      </p:sp>
    </p:spTree>
    <p:extLst>
      <p:ext uri="{BB962C8B-B14F-4D97-AF65-F5344CB8AC3E}">
        <p14:creationId xmlns:p14="http://schemas.microsoft.com/office/powerpoint/2010/main" xmlns="" val="23642780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MRD</a:t>
            </a:r>
            <a:r>
              <a:rPr lang="en-US" dirty="0">
                <a:effectLst/>
              </a:rPr>
              <a:t/>
            </a:r>
            <a:br>
              <a:rPr lang="en-US" dirty="0">
                <a:effectLst/>
              </a:rPr>
            </a:br>
            <a:endParaRPr lang="en-US" dirty="0"/>
          </a:p>
        </p:txBody>
      </p:sp>
      <p:sp>
        <p:nvSpPr>
          <p:cNvPr id="3" name="Content Placeholder 2"/>
          <p:cNvSpPr>
            <a:spLocks noGrp="1"/>
          </p:cNvSpPr>
          <p:nvPr>
            <p:ph idx="1"/>
          </p:nvPr>
        </p:nvSpPr>
        <p:spPr>
          <a:xfrm>
            <a:off x="765175" y="1868786"/>
            <a:ext cx="7612064" cy="4182035"/>
          </a:xfrm>
        </p:spPr>
        <p:txBody>
          <a:bodyPr>
            <a:noAutofit/>
          </a:bodyPr>
          <a:lstStyle/>
          <a:p>
            <a:r>
              <a:rPr lang="en-US" sz="2000" dirty="0" smtClean="0">
                <a:effectLst/>
              </a:rPr>
              <a:t>Med </a:t>
            </a:r>
            <a:r>
              <a:rPr lang="en-US" sz="2000" dirty="0">
                <a:effectLst/>
              </a:rPr>
              <a:t>records must be reviewed annually.</a:t>
            </a:r>
          </a:p>
          <a:p>
            <a:pPr lvl="0"/>
            <a:r>
              <a:rPr lang="en-US" sz="2000" dirty="0" smtClean="0">
                <a:effectLst/>
              </a:rPr>
              <a:t>Stamp </a:t>
            </a:r>
            <a:r>
              <a:rPr lang="en-US" sz="2000" dirty="0">
                <a:effectLst/>
              </a:rPr>
              <a:t>, date , designation must be filled in by doctors.</a:t>
            </a:r>
          </a:p>
          <a:p>
            <a:pPr lvl="0"/>
            <a:r>
              <a:rPr lang="en-US" sz="2000" dirty="0">
                <a:effectLst/>
              </a:rPr>
              <a:t>Nursing education form must be filled in completely.</a:t>
            </a:r>
          </a:p>
          <a:p>
            <a:pPr lvl="0"/>
            <a:r>
              <a:rPr lang="en-US" sz="2000" dirty="0">
                <a:effectLst/>
              </a:rPr>
              <a:t>Different persons should be responsible for prescription, administration and monitoring of medication. </a:t>
            </a:r>
          </a:p>
          <a:p>
            <a:pPr lvl="0"/>
            <a:r>
              <a:rPr lang="en-US" sz="2000" dirty="0">
                <a:effectLst/>
              </a:rPr>
              <a:t>Path/lab reports must be signed.</a:t>
            </a:r>
          </a:p>
          <a:p>
            <a:pPr lvl="0"/>
            <a:r>
              <a:rPr lang="en-US" sz="2000" dirty="0" smtClean="0">
                <a:effectLst/>
              </a:rPr>
              <a:t>Cataloguing </a:t>
            </a:r>
            <a:r>
              <a:rPr lang="en-US" sz="2000" dirty="0">
                <a:effectLst/>
              </a:rPr>
              <a:t>must be done.</a:t>
            </a:r>
          </a:p>
          <a:p>
            <a:pPr lvl="0"/>
            <a:r>
              <a:rPr lang="en-US" sz="2000" dirty="0" smtClean="0">
                <a:effectLst/>
              </a:rPr>
              <a:t>The </a:t>
            </a:r>
            <a:r>
              <a:rPr lang="en-US" sz="2000" dirty="0">
                <a:effectLst/>
              </a:rPr>
              <a:t>indexing of records may be as per ICD.</a:t>
            </a:r>
          </a:p>
          <a:p>
            <a:pPr lvl="0"/>
            <a:r>
              <a:rPr lang="en-US" sz="2000" dirty="0">
                <a:effectLst/>
              </a:rPr>
              <a:t>A patient master index be prepared in alphabetical order</a:t>
            </a:r>
            <a:r>
              <a:rPr lang="en-US" sz="2000" dirty="0" smtClean="0">
                <a:effectLst/>
              </a:rPr>
              <a:t>.</a:t>
            </a:r>
            <a:r>
              <a:rPr lang="en-US" sz="2000" dirty="0">
                <a:effectLst/>
              </a:rPr>
              <a:t> </a:t>
            </a:r>
          </a:p>
          <a:p>
            <a:endParaRPr lang="en-US" sz="2000" dirty="0"/>
          </a:p>
        </p:txBody>
      </p:sp>
    </p:spTree>
    <p:extLst>
      <p:ext uri="{BB962C8B-B14F-4D97-AF65-F5344CB8AC3E}">
        <p14:creationId xmlns:p14="http://schemas.microsoft.com/office/powerpoint/2010/main" xmlns="" val="37372226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effectLst/>
              </a:rPr>
              <a:t>MRD</a:t>
            </a:r>
            <a:r>
              <a:rPr lang="en-US" dirty="0">
                <a:effectLst/>
              </a:rPr>
              <a:t/>
            </a:r>
            <a:br>
              <a:rPr lang="en-US" dirty="0">
                <a:effectLst/>
              </a:rPr>
            </a:br>
            <a:endParaRPr lang="en-US" dirty="0"/>
          </a:p>
        </p:txBody>
      </p:sp>
      <p:sp>
        <p:nvSpPr>
          <p:cNvPr id="3" name="Content Placeholder 2"/>
          <p:cNvSpPr>
            <a:spLocks noGrp="1"/>
          </p:cNvSpPr>
          <p:nvPr>
            <p:ph idx="1"/>
          </p:nvPr>
        </p:nvSpPr>
        <p:spPr/>
        <p:txBody>
          <a:bodyPr>
            <a:noAutofit/>
          </a:bodyPr>
          <a:lstStyle/>
          <a:p>
            <a:pPr lvl="0"/>
            <a:r>
              <a:rPr lang="en-US" sz="2000" dirty="0" smtClean="0">
                <a:effectLst/>
              </a:rPr>
              <a:t>The </a:t>
            </a:r>
            <a:r>
              <a:rPr lang="en-US" sz="2000" dirty="0">
                <a:effectLst/>
              </a:rPr>
              <a:t>progress notes must be filed in chronological order.</a:t>
            </a:r>
          </a:p>
          <a:p>
            <a:pPr lvl="0"/>
            <a:r>
              <a:rPr lang="en-US" sz="2000" dirty="0">
                <a:effectLst/>
              </a:rPr>
              <a:t>TPR chart must have all details- not just T.</a:t>
            </a:r>
          </a:p>
          <a:p>
            <a:pPr lvl="0"/>
            <a:r>
              <a:rPr lang="en-US" sz="2000" dirty="0">
                <a:effectLst/>
              </a:rPr>
              <a:t>Diploma and certificate holder persons be deployed in MRD (MRT).</a:t>
            </a:r>
          </a:p>
          <a:p>
            <a:pPr marL="0" indent="0">
              <a:buNone/>
            </a:pPr>
            <a:endParaRPr lang="en-US" sz="2000" dirty="0">
              <a:effectLst/>
            </a:endParaRPr>
          </a:p>
          <a:p>
            <a:endParaRPr lang="en-US" sz="2000" dirty="0"/>
          </a:p>
        </p:txBody>
      </p:sp>
    </p:spTree>
    <p:extLst>
      <p:ext uri="{BB962C8B-B14F-4D97-AF65-F5344CB8AC3E}">
        <p14:creationId xmlns:p14="http://schemas.microsoft.com/office/powerpoint/2010/main" xmlns="" val="17125145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FMS</a:t>
            </a:r>
            <a:endParaRPr lang="en-US" dirty="0"/>
          </a:p>
        </p:txBody>
      </p:sp>
      <p:sp>
        <p:nvSpPr>
          <p:cNvPr id="4" name="Content Placeholder 3"/>
          <p:cNvSpPr>
            <a:spLocks noGrp="1"/>
          </p:cNvSpPr>
          <p:nvPr>
            <p:ph sz="half" idx="4294967295"/>
          </p:nvPr>
        </p:nvSpPr>
        <p:spPr>
          <a:xfrm>
            <a:off x="916204" y="1824597"/>
            <a:ext cx="7618036" cy="4183062"/>
          </a:xfrm>
        </p:spPr>
        <p:txBody>
          <a:bodyPr>
            <a:noAutofit/>
          </a:bodyPr>
          <a:lstStyle/>
          <a:p>
            <a:pPr lvl="0"/>
            <a:r>
              <a:rPr lang="en-US" sz="2000" dirty="0">
                <a:effectLst/>
              </a:rPr>
              <a:t>A master maintenance manual be prepared.</a:t>
            </a:r>
          </a:p>
          <a:p>
            <a:pPr lvl="0"/>
            <a:r>
              <a:rPr lang="en-US" sz="2000" dirty="0">
                <a:effectLst/>
              </a:rPr>
              <a:t>Equipment calibration by third parties be done.</a:t>
            </a:r>
          </a:p>
          <a:p>
            <a:pPr lvl="0"/>
            <a:r>
              <a:rPr lang="en-US" sz="2000" dirty="0">
                <a:effectLst/>
              </a:rPr>
              <a:t>Water testing be done by Director Treatment and QC at Wazirabad water works.</a:t>
            </a:r>
          </a:p>
          <a:p>
            <a:pPr lvl="0"/>
            <a:r>
              <a:rPr lang="en-US" sz="2000" dirty="0">
                <a:effectLst/>
              </a:rPr>
              <a:t>Facility inspection rounds must be done twice a year.</a:t>
            </a:r>
          </a:p>
          <a:p>
            <a:pPr lvl="0"/>
            <a:r>
              <a:rPr lang="en-US" sz="2000" dirty="0">
                <a:effectLst/>
              </a:rPr>
              <a:t>All drawings of site plans, floor plans and exits be kept with facility managers.</a:t>
            </a:r>
          </a:p>
          <a:p>
            <a:pPr lvl="0"/>
            <a:r>
              <a:rPr lang="en-US" sz="2000" dirty="0">
                <a:effectLst/>
              </a:rPr>
              <a:t>Logbooks and history sheets be opened.</a:t>
            </a:r>
          </a:p>
          <a:p>
            <a:pPr lvl="0"/>
            <a:r>
              <a:rPr lang="en-US" sz="2000" dirty="0">
                <a:effectLst/>
              </a:rPr>
              <a:t>Schedules of equipment inspection be laid down.</a:t>
            </a:r>
          </a:p>
          <a:p>
            <a:pPr lvl="0"/>
            <a:r>
              <a:rPr lang="en-US" sz="2000" dirty="0">
                <a:effectLst/>
              </a:rPr>
              <a:t>Emergency illumination plans be made.</a:t>
            </a:r>
          </a:p>
          <a:p>
            <a:pPr lvl="0"/>
            <a:r>
              <a:rPr lang="en-US" sz="2000" dirty="0">
                <a:effectLst/>
              </a:rPr>
              <a:t>FNEC committee be formed. (Fire non-fire emergency committee).</a:t>
            </a:r>
          </a:p>
          <a:p>
            <a:endParaRPr lang="en-US" sz="2000" dirty="0"/>
          </a:p>
        </p:txBody>
      </p:sp>
    </p:spTree>
    <p:extLst>
      <p:ext uri="{BB962C8B-B14F-4D97-AF65-F5344CB8AC3E}">
        <p14:creationId xmlns:p14="http://schemas.microsoft.com/office/powerpoint/2010/main" xmlns="" val="11295011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233418"/>
            <a:ext cx="7612063" cy="1417638"/>
          </a:xfrm>
        </p:spPr>
        <p:txBody>
          <a:bodyPr/>
          <a:lstStyle/>
          <a:p>
            <a:r>
              <a:rPr lang="en-US" dirty="0">
                <a:effectLst/>
              </a:rPr>
              <a:t>Disaster Manual</a:t>
            </a:r>
            <a:br>
              <a:rPr lang="en-US" dirty="0">
                <a:effectLst/>
              </a:rPr>
            </a:br>
            <a:endParaRPr lang="en-US" dirty="0"/>
          </a:p>
        </p:txBody>
      </p:sp>
      <p:sp>
        <p:nvSpPr>
          <p:cNvPr id="3" name="Content Placeholder 2"/>
          <p:cNvSpPr>
            <a:spLocks noGrp="1"/>
          </p:cNvSpPr>
          <p:nvPr>
            <p:ph idx="1"/>
          </p:nvPr>
        </p:nvSpPr>
        <p:spPr>
          <a:xfrm>
            <a:off x="765175" y="1724458"/>
            <a:ext cx="7612064" cy="4182035"/>
          </a:xfrm>
        </p:spPr>
        <p:txBody>
          <a:bodyPr>
            <a:noAutofit/>
          </a:bodyPr>
          <a:lstStyle/>
          <a:p>
            <a:pPr lvl="1"/>
            <a:r>
              <a:rPr lang="en-US" sz="2400" dirty="0" smtClean="0">
                <a:effectLst/>
              </a:rPr>
              <a:t>All </a:t>
            </a:r>
            <a:r>
              <a:rPr lang="en-US" sz="2400" dirty="0">
                <a:effectLst/>
              </a:rPr>
              <a:t>tele no’s be mentioned for codes.</a:t>
            </a:r>
          </a:p>
          <a:p>
            <a:pPr lvl="1"/>
            <a:r>
              <a:rPr lang="en-US" sz="2400" dirty="0" smtClean="0">
                <a:effectLst/>
              </a:rPr>
              <a:t>Display </a:t>
            </a:r>
            <a:r>
              <a:rPr lang="en-US" sz="2400" dirty="0">
                <a:effectLst/>
              </a:rPr>
              <a:t>individual responsibilities lists.</a:t>
            </a:r>
          </a:p>
          <a:p>
            <a:pPr lvl="1"/>
            <a:r>
              <a:rPr lang="en-US" sz="2400" dirty="0">
                <a:effectLst/>
              </a:rPr>
              <a:t>Inspection and mock drills be done per quarter and records maintained.</a:t>
            </a:r>
          </a:p>
          <a:p>
            <a:pPr lvl="1"/>
            <a:r>
              <a:rPr lang="en-US" sz="2400" dirty="0" smtClean="0">
                <a:effectLst/>
              </a:rPr>
              <a:t>Conduct </a:t>
            </a:r>
            <a:r>
              <a:rPr lang="en-US" sz="2400" dirty="0">
                <a:effectLst/>
              </a:rPr>
              <a:t>mutual fire aid with local fire stations.</a:t>
            </a:r>
          </a:p>
          <a:p>
            <a:pPr lvl="1"/>
            <a:r>
              <a:rPr lang="en-US" sz="2400" dirty="0">
                <a:effectLst/>
              </a:rPr>
              <a:t>PMG doesn’t exist- please remove from list.</a:t>
            </a:r>
          </a:p>
          <a:p>
            <a:pPr lvl="1"/>
            <a:r>
              <a:rPr lang="en-US" sz="2400" dirty="0" smtClean="0">
                <a:effectLst/>
              </a:rPr>
              <a:t>No </a:t>
            </a:r>
            <a:r>
              <a:rPr lang="en-US" sz="2400" dirty="0">
                <a:effectLst/>
              </a:rPr>
              <a:t>of fire teams should be clear (3 or 4)?</a:t>
            </a:r>
          </a:p>
          <a:p>
            <a:pPr lvl="1"/>
            <a:r>
              <a:rPr lang="en-US" sz="2400" dirty="0">
                <a:effectLst/>
              </a:rPr>
              <a:t>ERT composition be spelt out.</a:t>
            </a:r>
          </a:p>
          <a:p>
            <a:pPr lvl="1"/>
            <a:r>
              <a:rPr lang="en-US" sz="2400" dirty="0">
                <a:effectLst/>
              </a:rPr>
              <a:t>There is no night shift engineer- amend manual</a:t>
            </a:r>
            <a:r>
              <a:rPr lang="en-US" sz="2400" dirty="0" smtClean="0">
                <a:effectLst/>
              </a:rPr>
              <a:t>.</a:t>
            </a:r>
            <a:endParaRPr lang="en-US" sz="2400" dirty="0">
              <a:effectLst/>
            </a:endParaRPr>
          </a:p>
        </p:txBody>
      </p:sp>
    </p:spTree>
    <p:extLst>
      <p:ext uri="{BB962C8B-B14F-4D97-AF65-F5344CB8AC3E}">
        <p14:creationId xmlns:p14="http://schemas.microsoft.com/office/powerpoint/2010/main" xmlns="" val="2797781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65175" y="1666723"/>
            <a:ext cx="7612064" cy="4182035"/>
          </a:xfrm>
        </p:spPr>
        <p:txBody>
          <a:bodyPr>
            <a:noAutofit/>
          </a:bodyPr>
          <a:lstStyle/>
          <a:p>
            <a:pPr marL="0" indent="0" algn="ctr">
              <a:lnSpc>
                <a:spcPct val="90000"/>
              </a:lnSpc>
              <a:buNone/>
            </a:pPr>
            <a:r>
              <a:rPr lang="en-US" sz="2800" u="sng" dirty="0">
                <a:effectLst/>
              </a:rPr>
              <a:t>Vision </a:t>
            </a:r>
            <a:br>
              <a:rPr lang="en-US" sz="2800" u="sng" dirty="0">
                <a:effectLst/>
              </a:rPr>
            </a:br>
            <a:endParaRPr lang="en-US" sz="2800" u="sng" dirty="0" smtClean="0">
              <a:effectLst/>
            </a:endParaRPr>
          </a:p>
          <a:p>
            <a:pPr marL="0" indent="0" algn="ctr">
              <a:lnSpc>
                <a:spcPct val="90000"/>
              </a:lnSpc>
              <a:buNone/>
            </a:pPr>
            <a:r>
              <a:rPr lang="en-US" sz="2800" dirty="0" smtClean="0">
                <a:solidFill>
                  <a:srgbClr val="FFDC62"/>
                </a:solidFill>
                <a:effectLst/>
              </a:rPr>
              <a:t>To </a:t>
            </a:r>
            <a:r>
              <a:rPr lang="en-US" sz="2800" dirty="0">
                <a:solidFill>
                  <a:srgbClr val="FFDC62"/>
                </a:solidFill>
                <a:effectLst/>
              </a:rPr>
              <a:t>establish a center of excellence in the field of mother &amp; child health</a:t>
            </a:r>
            <a:r>
              <a:rPr lang="en-US" sz="2800" dirty="0" smtClean="0">
                <a:solidFill>
                  <a:srgbClr val="FFDC62"/>
                </a:solidFill>
                <a:effectLst/>
              </a:rPr>
              <a:t>.</a:t>
            </a:r>
          </a:p>
          <a:p>
            <a:pPr marL="0" indent="0" algn="ctr">
              <a:lnSpc>
                <a:spcPct val="90000"/>
              </a:lnSpc>
              <a:buNone/>
            </a:pPr>
            <a:r>
              <a:rPr lang="en-US" sz="2800" dirty="0">
                <a:effectLst/>
              </a:rPr>
              <a:t/>
            </a:r>
            <a:br>
              <a:rPr lang="en-US" sz="2800" dirty="0">
                <a:effectLst/>
              </a:rPr>
            </a:br>
            <a:r>
              <a:rPr lang="en-US" sz="2800" u="sng" dirty="0">
                <a:effectLst/>
              </a:rPr>
              <a:t>Mission </a:t>
            </a:r>
            <a:br>
              <a:rPr lang="en-US" sz="2800" u="sng" dirty="0">
                <a:effectLst/>
              </a:rPr>
            </a:br>
            <a:endParaRPr lang="en-US" sz="2800" u="sng" dirty="0" smtClean="0">
              <a:effectLst/>
            </a:endParaRPr>
          </a:p>
          <a:p>
            <a:pPr marL="0" indent="0" algn="ctr">
              <a:lnSpc>
                <a:spcPct val="90000"/>
              </a:lnSpc>
              <a:buNone/>
            </a:pPr>
            <a:r>
              <a:rPr lang="en-US" sz="2800" dirty="0" smtClean="0">
                <a:solidFill>
                  <a:srgbClr val="FFDC62"/>
                </a:solidFill>
                <a:effectLst/>
              </a:rPr>
              <a:t>Provide </a:t>
            </a:r>
            <a:r>
              <a:rPr lang="en-US" sz="2800" dirty="0">
                <a:solidFill>
                  <a:srgbClr val="FFDC62"/>
                </a:solidFill>
                <a:effectLst/>
              </a:rPr>
              <a:t>Mother &amp; Child health care though latest developments and innovation in the field of mother &amp; child health within the available resources.</a:t>
            </a:r>
          </a:p>
          <a:p>
            <a:pPr>
              <a:lnSpc>
                <a:spcPct val="90000"/>
              </a:lnSpc>
            </a:pPr>
            <a:endParaRPr lang="en-US" sz="2800" dirty="0"/>
          </a:p>
        </p:txBody>
      </p:sp>
    </p:spTree>
    <p:extLst>
      <p:ext uri="{BB962C8B-B14F-4D97-AF65-F5344CB8AC3E}">
        <p14:creationId xmlns:p14="http://schemas.microsoft.com/office/powerpoint/2010/main" xmlns="" val="20302556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223797"/>
            <a:ext cx="7612063" cy="1417638"/>
          </a:xfrm>
        </p:spPr>
        <p:txBody>
          <a:bodyPr/>
          <a:lstStyle/>
          <a:p>
            <a:r>
              <a:rPr lang="en-US" dirty="0">
                <a:effectLst/>
              </a:rPr>
              <a:t>Disaster Manual</a:t>
            </a:r>
            <a:br>
              <a:rPr lang="en-US" dirty="0">
                <a:effectLst/>
              </a:rPr>
            </a:br>
            <a:endParaRPr lang="en-US" dirty="0"/>
          </a:p>
        </p:txBody>
      </p:sp>
      <p:sp>
        <p:nvSpPr>
          <p:cNvPr id="3" name="Content Placeholder 2"/>
          <p:cNvSpPr>
            <a:spLocks noGrp="1"/>
          </p:cNvSpPr>
          <p:nvPr>
            <p:ph idx="1"/>
          </p:nvPr>
        </p:nvSpPr>
        <p:spPr>
          <a:xfrm>
            <a:off x="0" y="1724458"/>
            <a:ext cx="9143999" cy="4182035"/>
          </a:xfrm>
        </p:spPr>
        <p:txBody>
          <a:bodyPr>
            <a:noAutofit/>
          </a:bodyPr>
          <a:lstStyle/>
          <a:p>
            <a:pPr lvl="1"/>
            <a:r>
              <a:rPr lang="en-US" sz="2000" dirty="0" smtClean="0">
                <a:effectLst/>
              </a:rPr>
              <a:t>There </a:t>
            </a:r>
            <a:r>
              <a:rPr lang="en-US" sz="2000" dirty="0">
                <a:effectLst/>
              </a:rPr>
              <a:t>are no safety officers, CEOs, Engineering Directors, bomb threat action commands, assembly areas, OIC housekeeping, medical gas pipeline plants, fire wardens, emergency commands, IRTs, </a:t>
            </a:r>
            <a:r>
              <a:rPr lang="en-US" sz="2000" dirty="0" smtClean="0">
                <a:effectLst/>
              </a:rPr>
              <a:t>HOD </a:t>
            </a:r>
            <a:r>
              <a:rPr lang="en-US" sz="2000" dirty="0">
                <a:effectLst/>
              </a:rPr>
              <a:t>engineering, I/Cs PWD, staff cafes, fire control rooms, fire pump houses, maintenance engineers, front office desks or emergency base stations- these be deleted from manual.</a:t>
            </a:r>
          </a:p>
          <a:p>
            <a:pPr lvl="1"/>
            <a:r>
              <a:rPr lang="en-US" sz="2000" dirty="0">
                <a:effectLst/>
              </a:rPr>
              <a:t>OIC security is doing a lot of work: carrying keys, fighting fire, clearing car parks, informing local police, organizing cordons, carrying out evacuation, preventing pilferage, taking attendance of customers/visitors and doing roll call! His duties be reviewed.</a:t>
            </a:r>
          </a:p>
          <a:p>
            <a:pPr lvl="1"/>
            <a:r>
              <a:rPr lang="en-US" sz="2000" dirty="0">
                <a:effectLst/>
              </a:rPr>
              <a:t>Similarly OIC reception (who he is, is not known)  is a busy man: he takes roll calls (like OIC Security), organizes search &amp; evacuation </a:t>
            </a:r>
            <a:r>
              <a:rPr lang="en-US" sz="2000" dirty="0" smtClean="0">
                <a:effectLst/>
              </a:rPr>
              <a:t>.His job </a:t>
            </a:r>
            <a:r>
              <a:rPr lang="en-US" sz="2000" dirty="0">
                <a:effectLst/>
              </a:rPr>
              <a:t>be reviewed.</a:t>
            </a:r>
          </a:p>
          <a:p>
            <a:pPr lvl="1"/>
            <a:r>
              <a:rPr lang="en-US" sz="2000" dirty="0">
                <a:effectLst/>
              </a:rPr>
              <a:t>OIC Kitchen is to provide manpower for fire fighting! May review.</a:t>
            </a:r>
          </a:p>
          <a:p>
            <a:endParaRPr lang="en-US" sz="2000" dirty="0">
              <a:effectLst/>
            </a:endParaRPr>
          </a:p>
        </p:txBody>
      </p:sp>
    </p:spTree>
    <p:extLst>
      <p:ext uri="{BB962C8B-B14F-4D97-AF65-F5344CB8AC3E}">
        <p14:creationId xmlns:p14="http://schemas.microsoft.com/office/powerpoint/2010/main" xmlns="" val="259752585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4" y="223796"/>
            <a:ext cx="7612063" cy="1417638"/>
          </a:xfrm>
        </p:spPr>
        <p:txBody>
          <a:bodyPr/>
          <a:lstStyle/>
          <a:p>
            <a:r>
              <a:rPr lang="en-US" dirty="0">
                <a:effectLst/>
              </a:rPr>
              <a:t>Disaster Manual</a:t>
            </a:r>
            <a:br>
              <a:rPr lang="en-US" dirty="0">
                <a:effectLst/>
              </a:rPr>
            </a:br>
            <a:endParaRPr lang="en-US" dirty="0"/>
          </a:p>
        </p:txBody>
      </p:sp>
      <p:sp>
        <p:nvSpPr>
          <p:cNvPr id="3" name="Content Placeholder 2"/>
          <p:cNvSpPr>
            <a:spLocks noGrp="1"/>
          </p:cNvSpPr>
          <p:nvPr>
            <p:ph idx="1"/>
          </p:nvPr>
        </p:nvSpPr>
        <p:spPr>
          <a:xfrm>
            <a:off x="0" y="1724458"/>
            <a:ext cx="9143999" cy="4182035"/>
          </a:xfrm>
        </p:spPr>
        <p:txBody>
          <a:bodyPr>
            <a:noAutofit/>
          </a:bodyPr>
          <a:lstStyle/>
          <a:p>
            <a:pPr lvl="1"/>
            <a:r>
              <a:rPr lang="en-US" sz="1800" dirty="0" smtClean="0">
                <a:effectLst/>
              </a:rPr>
              <a:t>Doctors </a:t>
            </a:r>
            <a:r>
              <a:rPr lang="en-US" sz="1800" dirty="0">
                <a:effectLst/>
              </a:rPr>
              <a:t>are to provide wheelchairs- may review!</a:t>
            </a:r>
          </a:p>
          <a:p>
            <a:pPr lvl="1"/>
            <a:r>
              <a:rPr lang="en-US" sz="1800" dirty="0">
                <a:effectLst/>
              </a:rPr>
              <a:t>Hospital staff cannot evacuate bombs. They must not be touched. Please review.</a:t>
            </a:r>
          </a:p>
          <a:p>
            <a:pPr lvl="1"/>
            <a:r>
              <a:rPr lang="en-US" sz="1800" dirty="0" smtClean="0">
                <a:effectLst/>
              </a:rPr>
              <a:t>There </a:t>
            </a:r>
            <a:r>
              <a:rPr lang="en-US" sz="1800" dirty="0">
                <a:effectLst/>
              </a:rPr>
              <a:t>should be color coded bands for triage.</a:t>
            </a:r>
          </a:p>
          <a:p>
            <a:pPr lvl="1"/>
            <a:r>
              <a:rPr lang="en-US" sz="1800" dirty="0">
                <a:effectLst/>
              </a:rPr>
              <a:t>Place for triaging be earmarked.</a:t>
            </a:r>
          </a:p>
          <a:p>
            <a:pPr lvl="1"/>
            <a:r>
              <a:rPr lang="en-US" sz="1800" dirty="0">
                <a:effectLst/>
              </a:rPr>
              <a:t>Earthquake training be done once in six months.</a:t>
            </a:r>
          </a:p>
          <a:p>
            <a:pPr lvl="1"/>
            <a:r>
              <a:rPr lang="en-US" sz="1800" dirty="0">
                <a:effectLst/>
              </a:rPr>
              <a:t>Week long hazard training be done every year.</a:t>
            </a:r>
          </a:p>
          <a:p>
            <a:pPr lvl="1"/>
            <a:r>
              <a:rPr lang="en-US" sz="1800" dirty="0" smtClean="0">
                <a:effectLst/>
              </a:rPr>
              <a:t>Annual </a:t>
            </a:r>
            <a:r>
              <a:rPr lang="en-US" sz="1800" dirty="0">
                <a:effectLst/>
              </a:rPr>
              <a:t>evaluation of safety be done.</a:t>
            </a:r>
          </a:p>
          <a:p>
            <a:pPr lvl="1"/>
            <a:r>
              <a:rPr lang="en-US" sz="1800" dirty="0">
                <a:effectLst/>
              </a:rPr>
              <a:t>The following points may be added:</a:t>
            </a:r>
          </a:p>
          <a:p>
            <a:pPr lvl="2"/>
            <a:r>
              <a:rPr lang="en-US" sz="1600" dirty="0">
                <a:effectLst/>
              </a:rPr>
              <a:t>Communication plan.</a:t>
            </a:r>
          </a:p>
          <a:p>
            <a:pPr lvl="2"/>
            <a:r>
              <a:rPr lang="en-US" sz="1600" dirty="0">
                <a:effectLst/>
              </a:rPr>
              <a:t>Buddy system.</a:t>
            </a:r>
          </a:p>
          <a:p>
            <a:pPr lvl="2"/>
            <a:r>
              <a:rPr lang="en-US" sz="1600" dirty="0" smtClean="0">
                <a:effectLst/>
              </a:rPr>
              <a:t>Alert </a:t>
            </a:r>
            <a:r>
              <a:rPr lang="en-US" sz="1600" dirty="0">
                <a:effectLst/>
              </a:rPr>
              <a:t>states- normal function/recall from leave/total evacuation.</a:t>
            </a:r>
          </a:p>
          <a:p>
            <a:pPr lvl="2"/>
            <a:r>
              <a:rPr lang="en-US" sz="1600" dirty="0">
                <a:effectLst/>
              </a:rPr>
              <a:t>Debriefing.</a:t>
            </a:r>
          </a:p>
          <a:p>
            <a:pPr lvl="2"/>
            <a:r>
              <a:rPr lang="en-US" sz="1600" dirty="0">
                <a:effectLst/>
              </a:rPr>
              <a:t>Insurance.</a:t>
            </a:r>
          </a:p>
          <a:p>
            <a:pPr lvl="2"/>
            <a:r>
              <a:rPr lang="en-US" sz="1600" dirty="0" smtClean="0">
                <a:effectLst/>
              </a:rPr>
              <a:t>Damage </a:t>
            </a:r>
            <a:r>
              <a:rPr lang="en-US" sz="1600" dirty="0">
                <a:effectLst/>
              </a:rPr>
              <a:t>assessment- ac, elevators, structure, water supply and sewage.</a:t>
            </a:r>
          </a:p>
          <a:p>
            <a:pPr lvl="2"/>
            <a:r>
              <a:rPr lang="en-US" sz="1600" dirty="0" smtClean="0">
                <a:effectLst/>
              </a:rPr>
              <a:t>PIO</a:t>
            </a:r>
            <a:r>
              <a:rPr lang="en-US" sz="1600" dirty="0">
                <a:effectLst/>
              </a:rPr>
              <a:t>.</a:t>
            </a:r>
          </a:p>
          <a:p>
            <a:endParaRPr lang="en-US" sz="1800" dirty="0">
              <a:effectLst/>
            </a:endParaRPr>
          </a:p>
        </p:txBody>
      </p:sp>
    </p:spTree>
    <p:extLst>
      <p:ext uri="{BB962C8B-B14F-4D97-AF65-F5344CB8AC3E}">
        <p14:creationId xmlns:p14="http://schemas.microsoft.com/office/powerpoint/2010/main" xmlns="" val="8895893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765173" y="1714836"/>
            <a:ext cx="7612064" cy="4182035"/>
          </a:xfrm>
        </p:spPr>
        <p:txBody>
          <a:bodyPr>
            <a:noAutofit/>
          </a:bodyPr>
          <a:lstStyle/>
          <a:p>
            <a:r>
              <a:rPr lang="en-US" dirty="0" smtClean="0">
                <a:effectLst/>
              </a:rPr>
              <a:t>Internal :</a:t>
            </a:r>
          </a:p>
          <a:p>
            <a:pPr lvl="1"/>
            <a:r>
              <a:rPr lang="en-US" sz="2000" dirty="0" smtClean="0">
                <a:effectLst/>
              </a:rPr>
              <a:t>Each </a:t>
            </a:r>
            <a:r>
              <a:rPr lang="en-US" sz="2000" dirty="0">
                <a:effectLst/>
              </a:rPr>
              <a:t>committee must come forward and give a presentation on the progress made in their sphere of responsibilities as </a:t>
            </a:r>
            <a:r>
              <a:rPr lang="en-US" sz="2000" dirty="0" smtClean="0">
                <a:effectLst/>
              </a:rPr>
              <a:t>under:</a:t>
            </a:r>
          </a:p>
          <a:p>
            <a:pPr lvl="3"/>
            <a:r>
              <a:rPr lang="en-US" sz="2000" dirty="0" smtClean="0">
                <a:effectLst/>
              </a:rPr>
              <a:t>Progress</a:t>
            </a:r>
            <a:r>
              <a:rPr lang="en-US" sz="2000" dirty="0">
                <a:effectLst/>
              </a:rPr>
              <a:t>/confirmation on deficiencies.</a:t>
            </a:r>
          </a:p>
          <a:p>
            <a:pPr lvl="3"/>
            <a:r>
              <a:rPr lang="en-US" sz="2000" dirty="0">
                <a:effectLst/>
              </a:rPr>
              <a:t>Progress on all measurable NABH elements.</a:t>
            </a:r>
          </a:p>
          <a:p>
            <a:pPr lvl="3"/>
            <a:r>
              <a:rPr lang="en-US" sz="2000" dirty="0">
                <a:effectLst/>
              </a:rPr>
              <a:t>Show measurable indicators of their responsibility.</a:t>
            </a:r>
          </a:p>
          <a:p>
            <a:pPr lvl="1"/>
            <a:r>
              <a:rPr lang="en-US" sz="2000" dirty="0" smtClean="0">
                <a:effectLst/>
              </a:rPr>
              <a:t>A </a:t>
            </a:r>
            <a:r>
              <a:rPr lang="en-US" sz="2000" dirty="0">
                <a:effectLst/>
              </a:rPr>
              <a:t>max of four quarters be given to show full readiness for final assessment. </a:t>
            </a:r>
          </a:p>
          <a:p>
            <a:pPr lvl="1"/>
            <a:r>
              <a:rPr lang="en-US" sz="2000" dirty="0" smtClean="0">
                <a:effectLst/>
              </a:rPr>
              <a:t>Involvement </a:t>
            </a:r>
            <a:r>
              <a:rPr lang="en-US" sz="2000" dirty="0">
                <a:effectLst/>
              </a:rPr>
              <a:t>at the highest levels of management will spur and motivate the staff </a:t>
            </a:r>
            <a:r>
              <a:rPr lang="en-US" sz="2000" dirty="0" smtClean="0">
                <a:effectLst/>
              </a:rPr>
              <a:t>.</a:t>
            </a:r>
          </a:p>
          <a:p>
            <a:pPr lvl="1"/>
            <a:r>
              <a:rPr lang="en-US" sz="2000" dirty="0" smtClean="0">
                <a:effectLst/>
              </a:rPr>
              <a:t> </a:t>
            </a:r>
            <a:r>
              <a:rPr lang="en-US" sz="2000" dirty="0">
                <a:effectLst/>
              </a:rPr>
              <a:t>The DDMSC will have to function under various known constraints such as it being a govt. Deptt. </a:t>
            </a:r>
            <a:endParaRPr lang="en-US" sz="2000" dirty="0" smtClean="0">
              <a:effectLst/>
            </a:endParaRPr>
          </a:p>
        </p:txBody>
      </p:sp>
    </p:spTree>
    <p:extLst>
      <p:ext uri="{BB962C8B-B14F-4D97-AF65-F5344CB8AC3E}">
        <p14:creationId xmlns:p14="http://schemas.microsoft.com/office/powerpoint/2010/main" xmlns="" val="32460368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65173" y="1599372"/>
            <a:ext cx="7612064" cy="4182035"/>
          </a:xfrm>
        </p:spPr>
        <p:txBody>
          <a:bodyPr>
            <a:noAutofit/>
          </a:bodyPr>
          <a:lstStyle/>
          <a:p>
            <a:r>
              <a:rPr lang="en-US" sz="2800" dirty="0" smtClean="0">
                <a:effectLst/>
              </a:rPr>
              <a:t>External :</a:t>
            </a:r>
          </a:p>
          <a:p>
            <a:pPr lvl="1"/>
            <a:r>
              <a:rPr lang="en-US" sz="2400" dirty="0" smtClean="0">
                <a:effectLst/>
              </a:rPr>
              <a:t>Moral High Ground : There </a:t>
            </a:r>
            <a:r>
              <a:rPr lang="en-US" sz="2400" dirty="0">
                <a:effectLst/>
              </a:rPr>
              <a:t>are limited penal and disciplinary powers vested in the accountable </a:t>
            </a:r>
            <a:r>
              <a:rPr lang="en-US" sz="2400" dirty="0" smtClean="0">
                <a:effectLst/>
              </a:rPr>
              <a:t>appointments; prone to external interference.</a:t>
            </a:r>
          </a:p>
          <a:p>
            <a:pPr lvl="1"/>
            <a:r>
              <a:rPr lang="en-US" sz="2400" dirty="0" smtClean="0">
                <a:effectLst/>
              </a:rPr>
              <a:t>The </a:t>
            </a:r>
            <a:r>
              <a:rPr lang="en-US" sz="2400" dirty="0">
                <a:effectLst/>
              </a:rPr>
              <a:t>DDMSC has limited flexibility in the exercise of its powers; financial, legal as well as administrative. </a:t>
            </a:r>
            <a:endParaRPr lang="en-US" sz="2400" dirty="0" smtClean="0">
              <a:effectLst/>
            </a:endParaRPr>
          </a:p>
          <a:p>
            <a:pPr lvl="1"/>
            <a:r>
              <a:rPr lang="en-US" sz="2400" dirty="0" smtClean="0">
                <a:effectLst/>
              </a:rPr>
              <a:t>Leaning in </a:t>
            </a:r>
            <a:r>
              <a:rPr lang="en-US" sz="2400" dirty="0">
                <a:effectLst/>
              </a:rPr>
              <a:t>and support of the DHS, Delhi Govt. and GOI. </a:t>
            </a:r>
            <a:endParaRPr lang="en-US" sz="2400" dirty="0" smtClean="0">
              <a:effectLst/>
            </a:endParaRPr>
          </a:p>
          <a:p>
            <a:pPr lvl="1"/>
            <a:r>
              <a:rPr lang="en-US" sz="2400" dirty="0" smtClean="0">
                <a:effectLst/>
              </a:rPr>
              <a:t>Augmentation </a:t>
            </a:r>
            <a:r>
              <a:rPr lang="en-US" sz="2400" dirty="0">
                <a:effectLst/>
              </a:rPr>
              <a:t>of its IT </a:t>
            </a:r>
            <a:r>
              <a:rPr lang="en-US" sz="2400" dirty="0" smtClean="0">
                <a:effectLst/>
              </a:rPr>
              <a:t>resources.</a:t>
            </a:r>
          </a:p>
          <a:p>
            <a:pPr lvl="1"/>
            <a:r>
              <a:rPr lang="en-US" sz="2400" dirty="0" smtClean="0">
                <a:effectLst/>
              </a:rPr>
              <a:t>Great support of PWD for water supply, security, firefighting, maintenance, facility management and repairs is required.</a:t>
            </a:r>
          </a:p>
          <a:p>
            <a:pPr lvl="1"/>
            <a:r>
              <a:rPr lang="en-US" sz="2400" dirty="0" smtClean="0">
                <a:effectLst/>
              </a:rPr>
              <a:t>Avoid frequent change of command.</a:t>
            </a:r>
            <a:endParaRPr lang="en-US" sz="2400" dirty="0"/>
          </a:p>
        </p:txBody>
      </p:sp>
    </p:spTree>
    <p:extLst>
      <p:ext uri="{BB962C8B-B14F-4D97-AF65-F5344CB8AC3E}">
        <p14:creationId xmlns:p14="http://schemas.microsoft.com/office/powerpoint/2010/main" xmlns="" val="35392431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Any Questions Please…</a:t>
            </a:r>
            <a:endParaRPr lang="en-US" dirty="0"/>
          </a:p>
        </p:txBody>
      </p:sp>
    </p:spTree>
    <p:extLst>
      <p:ext uri="{BB962C8B-B14F-4D97-AF65-F5344CB8AC3E}">
        <p14:creationId xmlns:p14="http://schemas.microsoft.com/office/powerpoint/2010/main" xmlns="" val="20966104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a:bodyPr>
          <a:lstStyle/>
          <a:p>
            <a:r>
              <a:rPr lang="en-US" dirty="0" smtClean="0">
                <a:effectLst/>
              </a:rPr>
              <a:t> </a:t>
            </a:r>
            <a:r>
              <a:rPr lang="en-US" dirty="0">
                <a:effectLst/>
              </a:rPr>
              <a:t>NABH </a:t>
            </a:r>
            <a:r>
              <a:rPr lang="en-US" dirty="0" smtClean="0">
                <a:effectLst/>
              </a:rPr>
              <a:t>pre</a:t>
            </a:r>
            <a:r>
              <a:rPr lang="en-US" dirty="0">
                <a:effectLst/>
              </a:rPr>
              <a:t>-assessment </a:t>
            </a:r>
            <a:r>
              <a:rPr lang="en-US" dirty="0" smtClean="0">
                <a:effectLst/>
              </a:rPr>
              <a:t>-	9</a:t>
            </a:r>
            <a:r>
              <a:rPr lang="en-US" baseline="30000" dirty="0" smtClean="0">
                <a:effectLst/>
              </a:rPr>
              <a:t>th</a:t>
            </a:r>
            <a:r>
              <a:rPr lang="en-US" dirty="0" smtClean="0">
                <a:effectLst/>
              </a:rPr>
              <a:t> </a:t>
            </a:r>
            <a:r>
              <a:rPr lang="en-US" dirty="0">
                <a:effectLst/>
              </a:rPr>
              <a:t>&amp; 10</a:t>
            </a:r>
            <a:r>
              <a:rPr lang="en-US" baseline="30000" dirty="0">
                <a:effectLst/>
              </a:rPr>
              <a:t>th</a:t>
            </a:r>
            <a:r>
              <a:rPr lang="en-US" dirty="0">
                <a:effectLst/>
              </a:rPr>
              <a:t> February 2011. </a:t>
            </a:r>
            <a:endParaRPr lang="en-US" dirty="0" smtClean="0">
              <a:effectLst/>
            </a:endParaRPr>
          </a:p>
          <a:p>
            <a:r>
              <a:rPr lang="en-US" dirty="0" smtClean="0">
                <a:effectLst/>
              </a:rPr>
              <a:t> Deficiencies :</a:t>
            </a:r>
            <a:endParaRPr lang="en-US" dirty="0">
              <a:effectLst/>
            </a:endParaRPr>
          </a:p>
          <a:p>
            <a:r>
              <a:rPr lang="en-US" u="sng" dirty="0" smtClean="0">
                <a:effectLst/>
              </a:rPr>
              <a:t>Statutory</a:t>
            </a:r>
            <a:r>
              <a:rPr lang="en-US" dirty="0">
                <a:effectLst/>
              </a:rPr>
              <a:t>: 	Licenses related to laws of land such as AERB Certification, building completion certificate etc.</a:t>
            </a:r>
          </a:p>
          <a:p>
            <a:r>
              <a:rPr lang="en-US" u="sng" dirty="0" smtClean="0">
                <a:effectLst/>
              </a:rPr>
              <a:t>Policies </a:t>
            </a:r>
            <a:r>
              <a:rPr lang="en-US" u="sng" dirty="0">
                <a:effectLst/>
              </a:rPr>
              <a:t>&amp; Manual deficiencies</a:t>
            </a:r>
            <a:r>
              <a:rPr lang="en-US" dirty="0">
                <a:effectLst/>
              </a:rPr>
              <a:t>:	  Formulation of policies in accordance with NABH standards.</a:t>
            </a:r>
          </a:p>
          <a:p>
            <a:r>
              <a:rPr lang="en-US" u="sng" dirty="0" smtClean="0">
                <a:effectLst/>
              </a:rPr>
              <a:t>Implementation </a:t>
            </a:r>
            <a:r>
              <a:rPr lang="en-US" u="sng" dirty="0">
                <a:effectLst/>
              </a:rPr>
              <a:t>of formulated </a:t>
            </a:r>
            <a:r>
              <a:rPr lang="en-US" u="sng" dirty="0" smtClean="0">
                <a:effectLst/>
              </a:rPr>
              <a:t>policies</a:t>
            </a:r>
            <a:r>
              <a:rPr lang="en-US" dirty="0" smtClean="0">
                <a:effectLst/>
              </a:rPr>
              <a:t>.</a:t>
            </a:r>
            <a:endParaRPr lang="en-US" dirty="0">
              <a:effectLst/>
            </a:endParaRPr>
          </a:p>
          <a:p>
            <a:endParaRPr lang="en-US" dirty="0"/>
          </a:p>
        </p:txBody>
      </p:sp>
    </p:spTree>
    <p:extLst>
      <p:ext uri="{BB962C8B-B14F-4D97-AF65-F5344CB8AC3E}">
        <p14:creationId xmlns:p14="http://schemas.microsoft.com/office/powerpoint/2010/main" xmlns="" val="34738394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5175" y="2080468"/>
            <a:ext cx="7612064" cy="4182035"/>
          </a:xfrm>
        </p:spPr>
        <p:txBody>
          <a:bodyPr>
            <a:normAutofit/>
          </a:bodyPr>
          <a:lstStyle/>
          <a:p>
            <a:pPr lvl="1">
              <a:lnSpc>
                <a:spcPct val="120000"/>
              </a:lnSpc>
            </a:pPr>
            <a:r>
              <a:rPr lang="en-US" sz="2800" dirty="0">
                <a:effectLst/>
              </a:rPr>
              <a:t>Antenatal </a:t>
            </a:r>
            <a:r>
              <a:rPr lang="en-US" sz="2800" dirty="0" smtClean="0">
                <a:effectLst/>
              </a:rPr>
              <a:t>Ward.</a:t>
            </a:r>
            <a:endParaRPr lang="en-US" sz="2800" dirty="0">
              <a:effectLst/>
            </a:endParaRPr>
          </a:p>
          <a:p>
            <a:pPr lvl="1">
              <a:lnSpc>
                <a:spcPct val="120000"/>
              </a:lnSpc>
            </a:pPr>
            <a:r>
              <a:rPr lang="en-US" sz="2800" dirty="0">
                <a:effectLst/>
              </a:rPr>
              <a:t>Gynae </a:t>
            </a:r>
            <a:r>
              <a:rPr lang="en-US" sz="2800" dirty="0" smtClean="0">
                <a:effectLst/>
              </a:rPr>
              <a:t>Ward.</a:t>
            </a:r>
            <a:endParaRPr lang="en-US" sz="2800" dirty="0">
              <a:effectLst/>
            </a:endParaRPr>
          </a:p>
          <a:p>
            <a:pPr lvl="1">
              <a:lnSpc>
                <a:spcPct val="120000"/>
              </a:lnSpc>
            </a:pPr>
            <a:r>
              <a:rPr lang="en-US" sz="2800" dirty="0">
                <a:effectLst/>
              </a:rPr>
              <a:t>Pre Operative &amp; Post Operative </a:t>
            </a:r>
            <a:r>
              <a:rPr lang="en-US" sz="2800" dirty="0" smtClean="0">
                <a:effectLst/>
              </a:rPr>
              <a:t>Wards.</a:t>
            </a:r>
          </a:p>
          <a:p>
            <a:pPr lvl="1">
              <a:lnSpc>
                <a:spcPct val="120000"/>
              </a:lnSpc>
            </a:pPr>
            <a:r>
              <a:rPr lang="en-US" sz="2800" dirty="0">
                <a:effectLst/>
              </a:rPr>
              <a:t>Labor Room </a:t>
            </a:r>
            <a:r>
              <a:rPr lang="en-US" sz="2800" dirty="0" smtClean="0">
                <a:effectLst/>
              </a:rPr>
              <a:t>.</a:t>
            </a:r>
            <a:r>
              <a:rPr lang="en-US" sz="2800" dirty="0">
                <a:effectLst/>
              </a:rPr>
              <a:t> </a:t>
            </a:r>
            <a:endParaRPr lang="en-US" sz="2800" dirty="0" smtClean="0">
              <a:effectLst/>
            </a:endParaRPr>
          </a:p>
          <a:p>
            <a:pPr lvl="1">
              <a:lnSpc>
                <a:spcPct val="120000"/>
              </a:lnSpc>
            </a:pPr>
            <a:r>
              <a:rPr lang="en-US" sz="2800" dirty="0" smtClean="0">
                <a:effectLst/>
              </a:rPr>
              <a:t>40 </a:t>
            </a:r>
            <a:r>
              <a:rPr lang="en-US" sz="2800" dirty="0">
                <a:effectLst/>
              </a:rPr>
              <a:t>beds of Gynae and </a:t>
            </a:r>
            <a:r>
              <a:rPr lang="en-US" sz="2800" dirty="0" smtClean="0">
                <a:effectLst/>
              </a:rPr>
              <a:t>Obstetrics.</a:t>
            </a:r>
          </a:p>
          <a:p>
            <a:pPr lvl="1">
              <a:lnSpc>
                <a:spcPct val="120000"/>
              </a:lnSpc>
            </a:pPr>
            <a:r>
              <a:rPr lang="en-US" sz="2800" dirty="0" smtClean="0">
                <a:effectLst/>
              </a:rPr>
              <a:t>20 </a:t>
            </a:r>
            <a:r>
              <a:rPr lang="en-US" sz="2800" dirty="0">
                <a:effectLst/>
              </a:rPr>
              <a:t>beds of </a:t>
            </a:r>
            <a:r>
              <a:rPr lang="en-US" sz="2800" dirty="0" smtClean="0">
                <a:effectLst/>
              </a:rPr>
              <a:t>pediatrics.</a:t>
            </a:r>
          </a:p>
          <a:p>
            <a:pPr lvl="1">
              <a:lnSpc>
                <a:spcPct val="120000"/>
              </a:lnSpc>
            </a:pPr>
            <a:r>
              <a:rPr lang="en-US" sz="2800" dirty="0" smtClean="0">
                <a:effectLst/>
              </a:rPr>
              <a:t>04 </a:t>
            </a:r>
            <a:r>
              <a:rPr lang="en-US" sz="2800" dirty="0">
                <a:effectLst/>
              </a:rPr>
              <a:t>beds of medicine.</a:t>
            </a:r>
          </a:p>
          <a:p>
            <a:pPr lvl="1">
              <a:lnSpc>
                <a:spcPct val="120000"/>
              </a:lnSpc>
            </a:pPr>
            <a:endParaRPr lang="en-US" sz="2800" dirty="0">
              <a:effectLst/>
            </a:endParaRPr>
          </a:p>
          <a:p>
            <a:pPr lvl="1">
              <a:lnSpc>
                <a:spcPct val="120000"/>
              </a:lnSpc>
            </a:pPr>
            <a:endParaRPr lang="en-US" sz="2800" dirty="0">
              <a:effectLst/>
            </a:endParaRPr>
          </a:p>
          <a:p>
            <a:endParaRPr lang="en-US" sz="4400" dirty="0"/>
          </a:p>
        </p:txBody>
      </p:sp>
      <p:sp>
        <p:nvSpPr>
          <p:cNvPr id="6" name="Title 1"/>
          <p:cNvSpPr>
            <a:spLocks noGrp="1"/>
          </p:cNvSpPr>
          <p:nvPr>
            <p:ph type="title"/>
          </p:nvPr>
        </p:nvSpPr>
        <p:spPr/>
        <p:txBody>
          <a:bodyPr/>
          <a:lstStyle/>
          <a:p>
            <a:r>
              <a:rPr lang="en-US" dirty="0" smtClean="0"/>
              <a:t>SCOPE OF SERVICES</a:t>
            </a:r>
            <a:endParaRPr lang="en-US" dirty="0"/>
          </a:p>
        </p:txBody>
      </p:sp>
    </p:spTree>
    <p:extLst>
      <p:ext uri="{BB962C8B-B14F-4D97-AF65-F5344CB8AC3E}">
        <p14:creationId xmlns:p14="http://schemas.microsoft.com/office/powerpoint/2010/main" xmlns="" val="2989691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765175" y="1718756"/>
            <a:ext cx="3657600" cy="4183062"/>
          </a:xfrm>
        </p:spPr>
        <p:txBody>
          <a:bodyPr>
            <a:noAutofit/>
          </a:bodyPr>
          <a:lstStyle/>
          <a:p>
            <a:pPr marL="0" indent="0">
              <a:buNone/>
            </a:pPr>
            <a:r>
              <a:rPr lang="en-US" sz="1800" b="1" u="sng" dirty="0">
                <a:effectLst/>
              </a:rPr>
              <a:t>Clinical </a:t>
            </a:r>
            <a:r>
              <a:rPr lang="en-US" sz="1800" b="1" u="sng" dirty="0" smtClean="0">
                <a:effectLst/>
              </a:rPr>
              <a:t>services</a:t>
            </a:r>
          </a:p>
          <a:p>
            <a:pPr marL="0" indent="0">
              <a:buNone/>
            </a:pPr>
            <a:r>
              <a:rPr lang="en-US" sz="1800" b="1" dirty="0" smtClean="0">
                <a:effectLst/>
              </a:rPr>
              <a:t>Obstetrics </a:t>
            </a:r>
            <a:r>
              <a:rPr lang="en-US" sz="1800" b="1" dirty="0">
                <a:effectLst/>
              </a:rPr>
              <a:t>&amp; </a:t>
            </a:r>
            <a:r>
              <a:rPr lang="en-US" sz="1800" b="1" dirty="0" smtClean="0">
                <a:effectLst/>
              </a:rPr>
              <a:t>Gynecology.</a:t>
            </a:r>
          </a:p>
          <a:p>
            <a:pPr marL="0" indent="0">
              <a:buNone/>
            </a:pPr>
            <a:r>
              <a:rPr lang="en-US" sz="1800" b="1" dirty="0" smtClean="0">
                <a:effectLst/>
              </a:rPr>
              <a:t>Pediatrics.</a:t>
            </a:r>
          </a:p>
          <a:p>
            <a:pPr marL="0" indent="0">
              <a:buNone/>
            </a:pPr>
            <a:r>
              <a:rPr lang="en-US" sz="1800" b="1" dirty="0" smtClean="0">
                <a:effectLst/>
              </a:rPr>
              <a:t>General Medicine.</a:t>
            </a:r>
          </a:p>
          <a:p>
            <a:pPr marL="0" indent="0">
              <a:buNone/>
            </a:pPr>
            <a:r>
              <a:rPr lang="en-US" sz="1800" b="1" dirty="0" smtClean="0">
                <a:effectLst/>
              </a:rPr>
              <a:t>Emergency/ High Dependency Unit.</a:t>
            </a:r>
          </a:p>
          <a:p>
            <a:pPr marL="0" indent="0">
              <a:buNone/>
            </a:pPr>
            <a:r>
              <a:rPr lang="en-US" sz="1800" b="1" dirty="0" smtClean="0">
                <a:solidFill>
                  <a:schemeClr val="accent3">
                    <a:lumMod val="40000"/>
                    <a:lumOff val="60000"/>
                  </a:schemeClr>
                </a:solidFill>
                <a:effectLst/>
              </a:rPr>
              <a:t>Sonography </a:t>
            </a:r>
            <a:r>
              <a:rPr lang="en-US" sz="1800" b="1" dirty="0">
                <a:solidFill>
                  <a:schemeClr val="accent3">
                    <a:lumMod val="40000"/>
                    <a:lumOff val="60000"/>
                  </a:schemeClr>
                </a:solidFill>
                <a:effectLst/>
              </a:rPr>
              <a:t>(Ultrasound) – </a:t>
            </a:r>
            <a:r>
              <a:rPr lang="en-US" sz="1800" b="1" dirty="0" smtClean="0">
                <a:solidFill>
                  <a:schemeClr val="accent3">
                    <a:lumMod val="40000"/>
                    <a:lumOff val="60000"/>
                  </a:schemeClr>
                </a:solidFill>
                <a:effectLst/>
              </a:rPr>
              <a:t>Outsourced.</a:t>
            </a:r>
          </a:p>
          <a:p>
            <a:pPr marL="0" indent="0">
              <a:buNone/>
            </a:pPr>
            <a:r>
              <a:rPr lang="en-US" sz="1800" b="1" dirty="0" smtClean="0">
                <a:solidFill>
                  <a:srgbClr val="FFB762"/>
                </a:solidFill>
                <a:effectLst/>
              </a:rPr>
              <a:t>Blood Storage.</a:t>
            </a:r>
          </a:p>
          <a:p>
            <a:pPr marL="0" indent="0">
              <a:buNone/>
            </a:pPr>
            <a:r>
              <a:rPr lang="en-US" sz="1800" b="1" dirty="0" smtClean="0">
                <a:effectLst/>
              </a:rPr>
              <a:t>Pharmacy.</a:t>
            </a:r>
            <a:endParaRPr lang="en-US" sz="1800" b="1" dirty="0">
              <a:effectLst/>
            </a:endParaRPr>
          </a:p>
          <a:p>
            <a:pPr marL="0" indent="0">
              <a:buNone/>
            </a:pPr>
            <a:r>
              <a:rPr lang="en-US" sz="1800" b="1" dirty="0">
                <a:effectLst/>
              </a:rPr>
              <a:t> </a:t>
            </a:r>
            <a:endParaRPr lang="en-US" sz="1800" dirty="0"/>
          </a:p>
        </p:txBody>
      </p:sp>
      <p:sp>
        <p:nvSpPr>
          <p:cNvPr id="6" name="Content Placeholder 5"/>
          <p:cNvSpPr>
            <a:spLocks noGrp="1"/>
          </p:cNvSpPr>
          <p:nvPr>
            <p:ph sz="half" idx="2"/>
          </p:nvPr>
        </p:nvSpPr>
        <p:spPr>
          <a:xfrm>
            <a:off x="4719637" y="1738000"/>
            <a:ext cx="3657600" cy="5120000"/>
          </a:xfrm>
        </p:spPr>
        <p:txBody>
          <a:bodyPr>
            <a:noAutofit/>
          </a:bodyPr>
          <a:lstStyle/>
          <a:p>
            <a:pPr marL="0" lvl="1" indent="0">
              <a:spcBef>
                <a:spcPts val="2000"/>
              </a:spcBef>
              <a:buNone/>
            </a:pPr>
            <a:r>
              <a:rPr lang="en-US" b="1" u="sng" dirty="0" smtClean="0">
                <a:effectLst/>
              </a:rPr>
              <a:t>Support/ Adm  </a:t>
            </a:r>
            <a:r>
              <a:rPr lang="en-US" b="1" u="sng" dirty="0">
                <a:effectLst/>
              </a:rPr>
              <a:t>Services</a:t>
            </a:r>
            <a:endParaRPr lang="en-US" b="1" dirty="0">
              <a:effectLst/>
            </a:endParaRPr>
          </a:p>
          <a:p>
            <a:pPr marL="0" indent="0">
              <a:buNone/>
            </a:pPr>
            <a:r>
              <a:rPr lang="en-US" sz="1800" b="1" dirty="0" smtClean="0">
                <a:solidFill>
                  <a:srgbClr val="FFAD96"/>
                </a:solidFill>
                <a:effectLst/>
              </a:rPr>
              <a:t>Ambulance Services.</a:t>
            </a:r>
          </a:p>
          <a:p>
            <a:pPr marL="0" indent="0">
              <a:buNone/>
            </a:pPr>
            <a:r>
              <a:rPr lang="en-US" sz="1800" b="1" dirty="0" smtClean="0">
                <a:solidFill>
                  <a:srgbClr val="FFAD96"/>
                </a:solidFill>
                <a:effectLst/>
              </a:rPr>
              <a:t>Kitchen </a:t>
            </a:r>
            <a:r>
              <a:rPr lang="en-US" sz="1800" b="1" dirty="0">
                <a:solidFill>
                  <a:srgbClr val="FFAD96"/>
                </a:solidFill>
                <a:effectLst/>
              </a:rPr>
              <a:t>Services </a:t>
            </a:r>
            <a:r>
              <a:rPr lang="en-US" sz="1800" b="1" dirty="0" smtClean="0">
                <a:solidFill>
                  <a:srgbClr val="FFAD96"/>
                </a:solidFill>
                <a:effectLst/>
              </a:rPr>
              <a:t>. </a:t>
            </a:r>
          </a:p>
          <a:p>
            <a:pPr marL="0" indent="0">
              <a:buNone/>
            </a:pPr>
            <a:r>
              <a:rPr lang="en-US" sz="1800" b="1" dirty="0" smtClean="0">
                <a:solidFill>
                  <a:srgbClr val="FFAD96"/>
                </a:solidFill>
                <a:effectLst/>
              </a:rPr>
              <a:t>Laundry </a:t>
            </a:r>
            <a:r>
              <a:rPr lang="en-US" sz="1800" b="1" dirty="0">
                <a:solidFill>
                  <a:srgbClr val="FFAD96"/>
                </a:solidFill>
                <a:effectLst/>
              </a:rPr>
              <a:t>Services </a:t>
            </a:r>
            <a:r>
              <a:rPr lang="en-US" sz="1800" b="1" dirty="0" smtClean="0">
                <a:solidFill>
                  <a:srgbClr val="FFAD96"/>
                </a:solidFill>
                <a:effectLst/>
              </a:rPr>
              <a:t>. </a:t>
            </a:r>
          </a:p>
          <a:p>
            <a:pPr marL="0" indent="0">
              <a:buNone/>
            </a:pPr>
            <a:r>
              <a:rPr lang="en-US" sz="1800" b="1" dirty="0" smtClean="0">
                <a:solidFill>
                  <a:srgbClr val="FFAD96"/>
                </a:solidFill>
                <a:effectLst/>
              </a:rPr>
              <a:t>Security </a:t>
            </a:r>
            <a:r>
              <a:rPr lang="en-US" sz="1800" b="1" dirty="0">
                <a:solidFill>
                  <a:srgbClr val="FFAD96"/>
                </a:solidFill>
                <a:effectLst/>
              </a:rPr>
              <a:t>Services </a:t>
            </a:r>
            <a:r>
              <a:rPr lang="en-US" sz="1800" b="1" dirty="0" smtClean="0">
                <a:solidFill>
                  <a:srgbClr val="FFAD96"/>
                </a:solidFill>
                <a:effectLst/>
              </a:rPr>
              <a:t>. </a:t>
            </a:r>
          </a:p>
          <a:p>
            <a:pPr marL="0" indent="0">
              <a:buNone/>
            </a:pPr>
            <a:r>
              <a:rPr lang="en-US" sz="1800" b="1" dirty="0" smtClean="0">
                <a:effectLst/>
              </a:rPr>
              <a:t>Medical </a:t>
            </a:r>
            <a:r>
              <a:rPr lang="en-US" sz="1800" b="1" dirty="0">
                <a:effectLst/>
              </a:rPr>
              <a:t>Gases (Cylinders Only</a:t>
            </a:r>
            <a:r>
              <a:rPr lang="en-US" sz="1800" b="1" dirty="0" smtClean="0">
                <a:effectLst/>
              </a:rPr>
              <a:t>).</a:t>
            </a:r>
          </a:p>
          <a:p>
            <a:pPr marL="0" indent="0">
              <a:buNone/>
            </a:pPr>
            <a:r>
              <a:rPr lang="en-US" sz="1800" b="1" dirty="0" smtClean="0">
                <a:solidFill>
                  <a:srgbClr val="FFAD96"/>
                </a:solidFill>
                <a:effectLst/>
              </a:rPr>
              <a:t>Engineering </a:t>
            </a:r>
            <a:r>
              <a:rPr lang="en-US" sz="1800" b="1" dirty="0">
                <a:solidFill>
                  <a:srgbClr val="FFAD96"/>
                </a:solidFill>
                <a:effectLst/>
              </a:rPr>
              <a:t>Services </a:t>
            </a:r>
            <a:r>
              <a:rPr lang="en-US" sz="1800" b="1" dirty="0" smtClean="0">
                <a:solidFill>
                  <a:srgbClr val="FFAD96"/>
                </a:solidFill>
                <a:effectLst/>
              </a:rPr>
              <a:t>– PWD.</a:t>
            </a:r>
          </a:p>
          <a:p>
            <a:pPr marL="0" indent="0">
              <a:buNone/>
            </a:pPr>
            <a:r>
              <a:rPr lang="en-US" sz="1800" b="1" dirty="0" smtClean="0">
                <a:solidFill>
                  <a:srgbClr val="FFAD96"/>
                </a:solidFill>
                <a:effectLst/>
              </a:rPr>
              <a:t>Housekeeping </a:t>
            </a:r>
            <a:r>
              <a:rPr lang="en-US" sz="1800" b="1" dirty="0">
                <a:solidFill>
                  <a:srgbClr val="FFAD96"/>
                </a:solidFill>
                <a:effectLst/>
              </a:rPr>
              <a:t>Services </a:t>
            </a:r>
            <a:r>
              <a:rPr lang="en-US" sz="1800" b="1" dirty="0" smtClean="0">
                <a:solidFill>
                  <a:srgbClr val="FFAD96"/>
                </a:solidFill>
                <a:effectLst/>
              </a:rPr>
              <a:t>.</a:t>
            </a:r>
          </a:p>
          <a:p>
            <a:pPr marL="0" indent="0">
              <a:buNone/>
            </a:pPr>
            <a:r>
              <a:rPr lang="en-US" sz="1800" b="1" dirty="0" smtClean="0">
                <a:effectLst/>
              </a:rPr>
              <a:t>IMS, Establishment, MRD &amp; Finance  . </a:t>
            </a:r>
          </a:p>
          <a:p>
            <a:endParaRPr lang="en-US" sz="1800" dirty="0"/>
          </a:p>
        </p:txBody>
      </p:sp>
      <p:sp>
        <p:nvSpPr>
          <p:cNvPr id="7" name="Title 1"/>
          <p:cNvSpPr>
            <a:spLocks noGrp="1"/>
          </p:cNvSpPr>
          <p:nvPr>
            <p:ph type="title"/>
          </p:nvPr>
        </p:nvSpPr>
        <p:spPr/>
        <p:txBody>
          <a:bodyPr/>
          <a:lstStyle/>
          <a:p>
            <a:r>
              <a:rPr lang="en-US" dirty="0" smtClean="0"/>
              <a:t>SCOPE OF SERVICES</a:t>
            </a:r>
            <a:endParaRPr lang="en-US" dirty="0"/>
          </a:p>
        </p:txBody>
      </p:sp>
    </p:spTree>
    <p:extLst>
      <p:ext uri="{BB962C8B-B14F-4D97-AF65-F5344CB8AC3E}">
        <p14:creationId xmlns:p14="http://schemas.microsoft.com/office/powerpoint/2010/main" xmlns="" val="491501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smtClean="0"/>
              <a:t>SCOPE OF SERVICES</a:t>
            </a:r>
            <a:endParaRPr lang="en-US" dirty="0"/>
          </a:p>
        </p:txBody>
      </p:sp>
      <p:sp>
        <p:nvSpPr>
          <p:cNvPr id="3" name="Content Placeholder 2"/>
          <p:cNvSpPr>
            <a:spLocks noGrp="1"/>
          </p:cNvSpPr>
          <p:nvPr>
            <p:ph sz="half" idx="1"/>
          </p:nvPr>
        </p:nvSpPr>
        <p:spPr>
          <a:xfrm>
            <a:off x="355994" y="1651403"/>
            <a:ext cx="4066781" cy="4183062"/>
          </a:xfrm>
        </p:spPr>
        <p:txBody>
          <a:bodyPr>
            <a:noAutofit/>
          </a:bodyPr>
          <a:lstStyle/>
          <a:p>
            <a:pPr marL="349250" lvl="1" indent="0">
              <a:lnSpc>
                <a:spcPct val="120000"/>
              </a:lnSpc>
              <a:buNone/>
            </a:pPr>
            <a:r>
              <a:rPr lang="en-US" dirty="0">
                <a:effectLst/>
              </a:rPr>
              <a:t>Routine Antenatal Care (&gt; 34 Weeks</a:t>
            </a:r>
            <a:r>
              <a:rPr lang="en-US" dirty="0" smtClean="0">
                <a:effectLst/>
              </a:rPr>
              <a:t>)</a:t>
            </a:r>
          </a:p>
          <a:p>
            <a:pPr marL="349250" lvl="1" indent="0">
              <a:lnSpc>
                <a:spcPct val="120000"/>
              </a:lnSpc>
              <a:buNone/>
            </a:pPr>
            <a:r>
              <a:rPr lang="en-US" dirty="0" smtClean="0">
                <a:effectLst/>
              </a:rPr>
              <a:t>Gynecological Consultation</a:t>
            </a:r>
          </a:p>
          <a:p>
            <a:pPr marL="349250" lvl="1" indent="0">
              <a:lnSpc>
                <a:spcPct val="120000"/>
              </a:lnSpc>
              <a:buNone/>
            </a:pPr>
            <a:r>
              <a:rPr lang="en-US" dirty="0" smtClean="0">
                <a:effectLst/>
              </a:rPr>
              <a:t>Contraceptive Advice</a:t>
            </a:r>
          </a:p>
          <a:p>
            <a:pPr marL="349250" lvl="1" indent="0">
              <a:lnSpc>
                <a:spcPct val="120000"/>
              </a:lnSpc>
              <a:buNone/>
            </a:pPr>
            <a:r>
              <a:rPr lang="en-US" dirty="0" smtClean="0">
                <a:effectLst/>
              </a:rPr>
              <a:t>Immunization</a:t>
            </a:r>
          </a:p>
          <a:p>
            <a:pPr marL="349250" lvl="1" indent="0">
              <a:lnSpc>
                <a:spcPct val="120000"/>
              </a:lnSpc>
              <a:buNone/>
            </a:pPr>
            <a:r>
              <a:rPr lang="en-US" dirty="0" smtClean="0">
                <a:effectLst/>
              </a:rPr>
              <a:t>Infertility Clinic</a:t>
            </a:r>
          </a:p>
          <a:p>
            <a:pPr marL="349250" lvl="1" indent="0">
              <a:lnSpc>
                <a:spcPct val="120000"/>
              </a:lnSpc>
              <a:buNone/>
            </a:pPr>
            <a:r>
              <a:rPr lang="en-US" dirty="0" smtClean="0">
                <a:effectLst/>
              </a:rPr>
              <a:t>Cancer </a:t>
            </a:r>
            <a:r>
              <a:rPr lang="en-US" dirty="0">
                <a:effectLst/>
              </a:rPr>
              <a:t>Screening Clinic </a:t>
            </a:r>
            <a:r>
              <a:rPr lang="en-US" dirty="0" smtClean="0">
                <a:effectLst/>
              </a:rPr>
              <a:t>And Colposcopy</a:t>
            </a:r>
          </a:p>
          <a:p>
            <a:pPr marL="349250" lvl="1" indent="0">
              <a:lnSpc>
                <a:spcPct val="120000"/>
              </a:lnSpc>
              <a:buNone/>
            </a:pPr>
            <a:r>
              <a:rPr lang="en-US" dirty="0" smtClean="0">
                <a:effectLst/>
              </a:rPr>
              <a:t>MTP</a:t>
            </a:r>
          </a:p>
          <a:p>
            <a:pPr marL="349250" lvl="1" indent="0">
              <a:lnSpc>
                <a:spcPct val="120000"/>
              </a:lnSpc>
              <a:buNone/>
            </a:pPr>
            <a:r>
              <a:rPr lang="en-US" dirty="0" smtClean="0">
                <a:effectLst/>
              </a:rPr>
              <a:t>Cu</a:t>
            </a:r>
            <a:r>
              <a:rPr lang="en-US" dirty="0">
                <a:effectLst/>
              </a:rPr>
              <a:t>-T </a:t>
            </a:r>
            <a:r>
              <a:rPr lang="en-US" dirty="0" smtClean="0">
                <a:effectLst/>
              </a:rPr>
              <a:t>Insertion</a:t>
            </a:r>
          </a:p>
          <a:p>
            <a:pPr marL="349250" lvl="1" indent="0">
              <a:lnSpc>
                <a:spcPct val="120000"/>
              </a:lnSpc>
              <a:buNone/>
            </a:pPr>
            <a:r>
              <a:rPr lang="en-US" dirty="0" smtClean="0">
                <a:effectLst/>
              </a:rPr>
              <a:t>Endometrial Biopsy</a:t>
            </a:r>
          </a:p>
          <a:p>
            <a:pPr marL="349250" lvl="1" indent="0">
              <a:lnSpc>
                <a:spcPct val="120000"/>
              </a:lnSpc>
              <a:buNone/>
            </a:pPr>
            <a:r>
              <a:rPr lang="en-US" dirty="0" smtClean="0">
                <a:effectLst/>
              </a:rPr>
              <a:t>Cervical Biopsy</a:t>
            </a:r>
          </a:p>
          <a:p>
            <a:pPr marL="349250" lvl="1" indent="0">
              <a:lnSpc>
                <a:spcPct val="120000"/>
              </a:lnSpc>
              <a:buNone/>
            </a:pPr>
            <a:r>
              <a:rPr lang="en-US" dirty="0" smtClean="0">
                <a:effectLst/>
              </a:rPr>
              <a:t>Colposcopy</a:t>
            </a:r>
            <a:endParaRPr lang="en-US" dirty="0">
              <a:effectLst/>
            </a:endParaRPr>
          </a:p>
          <a:p>
            <a:pPr marL="349250" lvl="1" indent="0">
              <a:lnSpc>
                <a:spcPct val="120000"/>
              </a:lnSpc>
              <a:buNone/>
            </a:pPr>
            <a:endParaRPr lang="en-US" dirty="0">
              <a:effectLst/>
            </a:endParaRPr>
          </a:p>
          <a:p>
            <a:endParaRPr lang="en-US" sz="1800" dirty="0"/>
          </a:p>
        </p:txBody>
      </p:sp>
      <p:sp>
        <p:nvSpPr>
          <p:cNvPr id="5" name="Content Placeholder 4"/>
          <p:cNvSpPr>
            <a:spLocks noGrp="1"/>
          </p:cNvSpPr>
          <p:nvPr>
            <p:ph sz="half" idx="2"/>
          </p:nvPr>
        </p:nvSpPr>
        <p:spPr>
          <a:xfrm>
            <a:off x="4719636" y="1766866"/>
            <a:ext cx="4305297" cy="4183062"/>
          </a:xfrm>
        </p:spPr>
        <p:txBody>
          <a:bodyPr>
            <a:noAutofit/>
          </a:bodyPr>
          <a:lstStyle/>
          <a:p>
            <a:pPr marL="0" indent="0">
              <a:lnSpc>
                <a:spcPct val="120000"/>
              </a:lnSpc>
              <a:buNone/>
            </a:pPr>
            <a:r>
              <a:rPr lang="en-US" sz="1800" dirty="0" smtClean="0">
                <a:effectLst/>
              </a:rPr>
              <a:t>Mini Laparotomy</a:t>
            </a:r>
          </a:p>
          <a:p>
            <a:pPr marL="0" indent="0">
              <a:lnSpc>
                <a:spcPct val="120000"/>
              </a:lnSpc>
              <a:buNone/>
            </a:pPr>
            <a:r>
              <a:rPr lang="en-US" sz="1800" dirty="0" smtClean="0">
                <a:effectLst/>
              </a:rPr>
              <a:t>Lap Ligation</a:t>
            </a:r>
          </a:p>
          <a:p>
            <a:pPr marL="0" indent="0">
              <a:lnSpc>
                <a:spcPct val="120000"/>
              </a:lnSpc>
              <a:buNone/>
            </a:pPr>
            <a:r>
              <a:rPr lang="en-US" sz="1800" dirty="0" smtClean="0">
                <a:effectLst/>
              </a:rPr>
              <a:t>Cesarean Section</a:t>
            </a:r>
          </a:p>
          <a:p>
            <a:pPr marL="0" indent="0">
              <a:lnSpc>
                <a:spcPct val="120000"/>
              </a:lnSpc>
              <a:buNone/>
            </a:pPr>
            <a:r>
              <a:rPr lang="en-US" sz="1800" dirty="0" smtClean="0">
                <a:effectLst/>
              </a:rPr>
              <a:t>Diagnostic Hysteroscopy</a:t>
            </a:r>
          </a:p>
          <a:p>
            <a:pPr marL="0" indent="0">
              <a:lnSpc>
                <a:spcPct val="120000"/>
              </a:lnSpc>
              <a:buNone/>
            </a:pPr>
            <a:r>
              <a:rPr lang="en-US" sz="1800" dirty="0" smtClean="0">
                <a:effectLst/>
              </a:rPr>
              <a:t>Laparoscopy</a:t>
            </a:r>
          </a:p>
          <a:p>
            <a:pPr marL="0" indent="0">
              <a:lnSpc>
                <a:spcPct val="120000"/>
              </a:lnSpc>
              <a:buNone/>
            </a:pPr>
            <a:r>
              <a:rPr lang="en-US" sz="1800" dirty="0" smtClean="0">
                <a:effectLst/>
              </a:rPr>
              <a:t>Hysterectomy</a:t>
            </a:r>
          </a:p>
          <a:p>
            <a:pPr marL="0" indent="0">
              <a:lnSpc>
                <a:spcPct val="120000"/>
              </a:lnSpc>
              <a:buNone/>
            </a:pPr>
            <a:r>
              <a:rPr lang="en-US" sz="1800" dirty="0" smtClean="0">
                <a:effectLst/>
              </a:rPr>
              <a:t>Immunization &amp; Growth </a:t>
            </a:r>
            <a:r>
              <a:rPr lang="en-US" sz="1800" dirty="0">
                <a:effectLst/>
              </a:rPr>
              <a:t>Monitoring </a:t>
            </a:r>
            <a:endParaRPr lang="en-US" sz="1800" dirty="0" smtClean="0">
              <a:effectLst/>
            </a:endParaRPr>
          </a:p>
          <a:p>
            <a:pPr marL="0" indent="0">
              <a:lnSpc>
                <a:spcPct val="120000"/>
              </a:lnSpc>
              <a:buNone/>
            </a:pPr>
            <a:r>
              <a:rPr lang="en-US" sz="1800" i="1" dirty="0" smtClean="0">
                <a:solidFill>
                  <a:srgbClr val="FFAD96"/>
                </a:solidFill>
                <a:effectLst/>
              </a:rPr>
              <a:t>Pediatric </a:t>
            </a:r>
            <a:r>
              <a:rPr lang="en-US" sz="1800" i="1" dirty="0">
                <a:solidFill>
                  <a:srgbClr val="FFAD96"/>
                </a:solidFill>
                <a:effectLst/>
              </a:rPr>
              <a:t>Surgical Services Are Not Available</a:t>
            </a:r>
            <a:endParaRPr lang="en-US" sz="1800" dirty="0">
              <a:solidFill>
                <a:srgbClr val="FFAD96"/>
              </a:solidFill>
              <a:effectLst/>
            </a:endParaRPr>
          </a:p>
          <a:p>
            <a:endParaRPr lang="en-US" sz="1800" dirty="0"/>
          </a:p>
        </p:txBody>
      </p:sp>
    </p:spTree>
    <p:extLst>
      <p:ext uri="{BB962C8B-B14F-4D97-AF65-F5344CB8AC3E}">
        <p14:creationId xmlns:p14="http://schemas.microsoft.com/office/powerpoint/2010/main" xmlns="" val="4100748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Habitat">
  <a:themeElements>
    <a:clrScheme name="Habitat">
      <a:dk1>
        <a:sysClr val="windowText" lastClr="000000"/>
      </a:dk1>
      <a:lt1>
        <a:sysClr val="window" lastClr="FFFFFF"/>
      </a:lt1>
      <a:dk2>
        <a:srgbClr val="194431"/>
      </a:dk2>
      <a:lt2>
        <a:srgbClr val="F0E6C3"/>
      </a:lt2>
      <a:accent1>
        <a:srgbClr val="F8C000"/>
      </a:accent1>
      <a:accent2>
        <a:srgbClr val="F88600"/>
      </a:accent2>
      <a:accent3>
        <a:srgbClr val="F83500"/>
      </a:accent3>
      <a:accent4>
        <a:srgbClr val="8B723D"/>
      </a:accent4>
      <a:accent5>
        <a:srgbClr val="818B3D"/>
      </a:accent5>
      <a:accent6>
        <a:srgbClr val="586215"/>
      </a:accent6>
      <a:hlink>
        <a:srgbClr val="FF621D"/>
      </a:hlink>
      <a:folHlink>
        <a:srgbClr val="F3D260"/>
      </a:folHlink>
    </a:clrScheme>
    <a:fontScheme name="Habitat">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Habitat">
      <a:fillStyleLst>
        <a:solidFill>
          <a:schemeClr val="phClr"/>
        </a:solidFill>
        <a:blipFill rotWithShape="1">
          <a:blip xmlns:r="http://schemas.openxmlformats.org/officeDocument/2006/relationships" r:embed="rId1">
            <a:duotone>
              <a:schemeClr val="phClr">
                <a:shade val="10000"/>
                <a:satMod val="130000"/>
              </a:schemeClr>
              <a:schemeClr val="phClr">
                <a:satMod val="275000"/>
              </a:schemeClr>
            </a:duotone>
          </a:blip>
          <a:tile tx="0" ty="0" sx="40000" sy="40000" flip="none" algn="tl"/>
        </a:blipFill>
        <a:blipFill rotWithShape="1">
          <a:blip xmlns:r="http://schemas.openxmlformats.org/officeDocument/2006/relationships" r:embed="rId2">
            <a:duotone>
              <a:schemeClr val="phClr">
                <a:shade val="40000"/>
                <a:satMod val="130000"/>
              </a:schemeClr>
              <a:schemeClr val="phClr">
                <a:satMod val="275000"/>
              </a:schemeClr>
            </a:duotone>
          </a:blip>
          <a:stretch/>
        </a:blipFill>
      </a:fillStyleLst>
      <a:lnStyleLst>
        <a:ln w="12700" cap="flat" cmpd="sng" algn="ctr">
          <a:solidFill>
            <a:schemeClr val="phClr">
              <a:shade val="90000"/>
              <a:satMod val="105000"/>
            </a:schemeClr>
          </a:solidFill>
          <a:prstDash val="solid"/>
        </a:ln>
        <a:ln w="25400" cap="flat" cmpd="sng" algn="ctr">
          <a:solidFill>
            <a:schemeClr val="phClr">
              <a:shade val="80000"/>
            </a:schemeClr>
          </a:solidFill>
          <a:prstDash val="solid"/>
        </a:ln>
        <a:ln w="25400" cap="flat" cmpd="sng" algn="ctr">
          <a:solidFill>
            <a:schemeClr val="phClr">
              <a:shade val="70000"/>
            </a:schemeClr>
          </a:solidFill>
          <a:prstDash val="solid"/>
        </a:ln>
      </a:lnStyleLst>
      <a:effectStyleLst>
        <a:effectStyle>
          <a:effectLst/>
        </a:effectStyle>
        <a:effectStyle>
          <a:effectLst>
            <a:outerShdw blurRad="88900" dir="4200000" sx="105000" sy="105000" algn="t" rotWithShape="0">
              <a:srgbClr val="000000">
                <a:alpha val="40000"/>
              </a:srgbClr>
            </a:outerShdw>
          </a:effectLst>
        </a:effectStyle>
        <a:effectStyle>
          <a:effectLst>
            <a:innerShdw blurRad="76200" dist="25400" dir="13200000">
              <a:srgbClr val="000000">
                <a:alpha val="80000"/>
              </a:srgbClr>
            </a:innerShdw>
          </a:effectLst>
          <a:scene3d>
            <a:camera prst="orthographicFront">
              <a:rot lat="0" lon="0" rev="0"/>
            </a:camera>
            <a:lightRig rig="balanced" dir="t">
              <a:rot lat="0" lon="0" rev="19800000"/>
            </a:lightRig>
          </a:scene3d>
          <a:sp3d prstMaterial="softEdge">
            <a:bevelT w="0" h="0"/>
          </a:sp3d>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Habitat.thmx</Template>
  <TotalTime>1788</TotalTime>
  <Words>3076</Words>
  <Application>Microsoft Macintosh PowerPoint</Application>
  <PresentationFormat>On-screen Show (4:3)</PresentationFormat>
  <Paragraphs>472</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Habitat</vt:lpstr>
      <vt:lpstr> </vt:lpstr>
      <vt:lpstr>FINAL ASSESSMENT FOR  NABH ACCREDITATION OF HOSPITALS </vt:lpstr>
      <vt:lpstr>CONTENTS</vt:lpstr>
      <vt:lpstr>Introduction</vt:lpstr>
      <vt:lpstr>Slide 5</vt:lpstr>
      <vt:lpstr>BACKGROUND</vt:lpstr>
      <vt:lpstr>SCOPE OF SERVICES</vt:lpstr>
      <vt:lpstr>SCOPE OF SERVICES</vt:lpstr>
      <vt:lpstr>SCOPE OF SERVICES</vt:lpstr>
      <vt:lpstr> To verify the progress made by the organization in compliance with the NABH pre-assessment report in order to determine the extent and reasons of non-compliance and suggest an action plan to achieve accreditation. </vt:lpstr>
      <vt:lpstr>Approach</vt:lpstr>
      <vt:lpstr>A RECAP ABOUT QUALITY…</vt:lpstr>
      <vt:lpstr>The Ten Chapters of NABH Standards</vt:lpstr>
      <vt:lpstr>Steps in accreditation:</vt:lpstr>
      <vt:lpstr>BENEFITS OF ACCREDITATION</vt:lpstr>
      <vt:lpstr>Methodology </vt:lpstr>
      <vt:lpstr>The Research Design</vt:lpstr>
      <vt:lpstr>RESULTS &amp; FINDINGS</vt:lpstr>
      <vt:lpstr>ACTIVITIES</vt:lpstr>
      <vt:lpstr>AAC</vt:lpstr>
      <vt:lpstr>AAC</vt:lpstr>
      <vt:lpstr>COP</vt:lpstr>
      <vt:lpstr>COP</vt:lpstr>
      <vt:lpstr>MOM</vt:lpstr>
      <vt:lpstr>MOM</vt:lpstr>
      <vt:lpstr>PRE</vt:lpstr>
      <vt:lpstr>HIC</vt:lpstr>
      <vt:lpstr>HIC</vt:lpstr>
      <vt:lpstr>CQI</vt:lpstr>
      <vt:lpstr>CQI</vt:lpstr>
      <vt:lpstr>ROM</vt:lpstr>
      <vt:lpstr>ROM</vt:lpstr>
      <vt:lpstr>FMS</vt:lpstr>
      <vt:lpstr>FMS</vt:lpstr>
      <vt:lpstr>HRM</vt:lpstr>
      <vt:lpstr>IMS</vt:lpstr>
      <vt:lpstr>RECOMMENDATIONS</vt:lpstr>
      <vt:lpstr>General</vt:lpstr>
      <vt:lpstr>AAC </vt:lpstr>
      <vt:lpstr>HIC </vt:lpstr>
      <vt:lpstr>MOM </vt:lpstr>
      <vt:lpstr>ROM </vt:lpstr>
      <vt:lpstr>CQI </vt:lpstr>
      <vt:lpstr>IMS </vt:lpstr>
      <vt:lpstr>IMS </vt:lpstr>
      <vt:lpstr>MRD </vt:lpstr>
      <vt:lpstr>MRD </vt:lpstr>
      <vt:lpstr>FMS</vt:lpstr>
      <vt:lpstr>Disaster Manual </vt:lpstr>
      <vt:lpstr>Disaster Manual </vt:lpstr>
      <vt:lpstr>Disaster Manual </vt:lpstr>
      <vt:lpstr>CONCLUSION</vt:lpstr>
      <vt:lpstr>Slide 53</vt:lpstr>
      <vt:lpstr>Thank You…</vt:lpstr>
    </vt:vector>
  </TitlesOfParts>
  <Company>home boss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nidhi singh</dc:creator>
  <cp:lastModifiedBy>iihmr</cp:lastModifiedBy>
  <cp:revision>65</cp:revision>
  <dcterms:created xsi:type="dcterms:W3CDTF">2014-04-30T15:13:42Z</dcterms:created>
  <dcterms:modified xsi:type="dcterms:W3CDTF">2014-05-12T09:33:23Z</dcterms:modified>
</cp:coreProperties>
</file>