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5" r:id="rId28"/>
    <p:sldId id="284" r:id="rId29"/>
    <p:sldId id="286" r:id="rId30"/>
    <p:sldId id="289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y%20pc\Desktop\excel%20repo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>
        <c:manualLayout>
          <c:xMode val="edge"/>
          <c:yMode val="edge"/>
          <c:x val="0.12919798940226829"/>
          <c:y val="5.0508587896100833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'[excel report.xlsx]Sheet5'!$A$2</c:f>
              <c:strCache>
                <c:ptCount val="1"/>
                <c:pt idx="0">
                  <c:v>Kala-Azar is infectious disease transmitted from one person to other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'[excel report.xlsx]Sheet5'!$B$1:$D$1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'[excel report.xlsx]Sheet5'!$B$2:$D$2</c:f>
              <c:numCache>
                <c:formatCode>General</c:formatCode>
                <c:ptCount val="3"/>
                <c:pt idx="0">
                  <c:v>53</c:v>
                </c:pt>
                <c:pt idx="1">
                  <c:v>47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BFA72-38F1-4FC9-BEFC-E1CC209E7381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A49DF-7DD4-40A1-8443-A6645443A0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BFA72-38F1-4FC9-BEFC-E1CC209E7381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A49DF-7DD4-40A1-8443-A6645443A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BFA72-38F1-4FC9-BEFC-E1CC209E7381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A49DF-7DD4-40A1-8443-A6645443A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BFA72-38F1-4FC9-BEFC-E1CC209E7381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A49DF-7DD4-40A1-8443-A6645443A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BFA72-38F1-4FC9-BEFC-E1CC209E7381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A49DF-7DD4-40A1-8443-A6645443A0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BFA72-38F1-4FC9-BEFC-E1CC209E7381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A49DF-7DD4-40A1-8443-A6645443A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BFA72-38F1-4FC9-BEFC-E1CC209E7381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A49DF-7DD4-40A1-8443-A6645443A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BFA72-38F1-4FC9-BEFC-E1CC209E7381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A49DF-7DD4-40A1-8443-A6645443A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BFA72-38F1-4FC9-BEFC-E1CC209E7381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A49DF-7DD4-40A1-8443-A6645443A0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BFA72-38F1-4FC9-BEFC-E1CC209E7381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A49DF-7DD4-40A1-8443-A6645443A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3BFA72-38F1-4FC9-BEFC-E1CC209E7381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A49DF-7DD4-40A1-8443-A6645443A0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D3BFA72-38F1-4FC9-BEFC-E1CC209E7381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BA49DF-7DD4-40A1-8443-A6645443A0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066801"/>
            <a:ext cx="7467600" cy="1524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KALA-AZAR</a:t>
            </a:r>
            <a:r>
              <a:rPr lang="en-US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US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7467600" cy="32766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algn="ctr"/>
            <a:r>
              <a:rPr lang="en-US" b="1" dirty="0" smtClean="0"/>
              <a:t> </a:t>
            </a:r>
            <a:r>
              <a:rPr lang="en-US" sz="2400" b="1" dirty="0" smtClean="0"/>
              <a:t>“Knowledge </a:t>
            </a:r>
            <a:r>
              <a:rPr lang="en-US" sz="2400" b="1" dirty="0" err="1" smtClean="0"/>
              <a:t>attitute</a:t>
            </a:r>
            <a:r>
              <a:rPr lang="en-US" sz="2400" b="1" dirty="0" smtClean="0"/>
              <a:t> and practices (KAP) regarding </a:t>
            </a:r>
            <a:r>
              <a:rPr lang="en-US" sz="2400" b="1" dirty="0" err="1" smtClean="0"/>
              <a:t>kala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azar</a:t>
            </a:r>
            <a:r>
              <a:rPr lang="en-US" sz="2400" b="1" dirty="0" smtClean="0"/>
              <a:t> disease in endemic area of </a:t>
            </a:r>
            <a:r>
              <a:rPr lang="en-US" sz="2400" b="1" dirty="0" err="1" smtClean="0"/>
              <a:t>siwan,bihar</a:t>
            </a:r>
            <a:r>
              <a:rPr lang="en-US" sz="2400" b="1" dirty="0" smtClean="0"/>
              <a:t>“</a:t>
            </a:r>
          </a:p>
          <a:p>
            <a:pPr algn="ctr"/>
            <a:endParaRPr lang="en-US" dirty="0" smtClean="0"/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Presented by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Kusum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Kumari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(IIHMR),</a:t>
            </a:r>
            <a:r>
              <a:rPr lang="en-US" sz="2800" b="1" smtClean="0">
                <a:solidFill>
                  <a:schemeClr val="tx1"/>
                </a:solidFill>
              </a:rPr>
              <a:t>NEW Delhi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 PG/12/040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Methodology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u="sng" dirty="0" smtClean="0"/>
              <a:t>Study Area and Study Population: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This study was conducted in the year 2014. The study was carried out in ten Blocks of </a:t>
            </a:r>
            <a:r>
              <a:rPr lang="en-US" dirty="0" err="1" smtClean="0"/>
              <a:t>Siwan</a:t>
            </a:r>
            <a:r>
              <a:rPr lang="en-US" dirty="0" smtClean="0"/>
              <a:t> District, Bihar State, India.  </a:t>
            </a:r>
            <a:r>
              <a:rPr lang="en-US" dirty="0" err="1" smtClean="0"/>
              <a:t>Siwan</a:t>
            </a:r>
            <a:r>
              <a:rPr lang="en-US" dirty="0" smtClean="0"/>
              <a:t>, situated in the western part of the State, was originally a sub-division of Saran District.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The total population of the district was   3318176 according to census 2011.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Total male population is about 1672121 and female population is 1646055 and rural population   is 3119095.There are total 19 primary  Health Centers (PHCs) in the district.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STUDY DESIGN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The design of the study was descriptive cross-sectional. A household-based (house-to-house) survey with quantitative  components was carried out in the study. A multistage sampling technique was adopted for the selection of households. The study district and block were selected because of the previous five years of continuously high incidence of </a:t>
            </a:r>
            <a:r>
              <a:rPr lang="en-US" dirty="0" err="1" smtClean="0"/>
              <a:t>kalaazar</a:t>
            </a:r>
            <a:r>
              <a:rPr lang="en-US" dirty="0" smtClean="0"/>
              <a:t>, which represents a typically high endemic area of </a:t>
            </a:r>
            <a:r>
              <a:rPr lang="en-US" dirty="0" err="1" smtClean="0"/>
              <a:t>kala-azar</a:t>
            </a:r>
            <a:r>
              <a:rPr lang="en-US" dirty="0" smtClean="0"/>
              <a:t> for last two decades.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The head of each household (preferably male heads) was interviewed through a semi-structured questionnaire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Methodology (Continue.)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3300" dirty="0" smtClean="0"/>
              <a:t>The interview consisted of various questions with different sections:  knowledge about </a:t>
            </a:r>
            <a:r>
              <a:rPr lang="en-US" sz="3300" dirty="0" err="1" smtClean="0"/>
              <a:t>kala-azar</a:t>
            </a:r>
            <a:r>
              <a:rPr lang="en-US" sz="3300" dirty="0" smtClean="0"/>
              <a:t>, attitude related to </a:t>
            </a:r>
            <a:r>
              <a:rPr lang="en-US" sz="3300" dirty="0" err="1" smtClean="0"/>
              <a:t>kala-azar</a:t>
            </a:r>
            <a:r>
              <a:rPr lang="en-US" sz="3300" dirty="0" smtClean="0"/>
              <a:t> control, and practices related to </a:t>
            </a:r>
            <a:r>
              <a:rPr lang="en-US" sz="3300" dirty="0" err="1" smtClean="0"/>
              <a:t>kala-azar</a:t>
            </a:r>
            <a:r>
              <a:rPr lang="en-US" sz="3300" dirty="0" smtClean="0"/>
              <a:t> control.</a:t>
            </a:r>
          </a:p>
          <a:p>
            <a:pPr algn="just">
              <a:buNone/>
            </a:pPr>
            <a:endParaRPr lang="en-US" sz="3300" dirty="0" smtClean="0"/>
          </a:p>
          <a:p>
            <a:pPr algn="just"/>
            <a:r>
              <a:rPr lang="en-US" sz="3300" b="1" dirty="0" smtClean="0"/>
              <a:t>SAMPLE SIZE:</a:t>
            </a:r>
            <a:endParaRPr lang="en-US" sz="33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3300" dirty="0" smtClean="0"/>
              <a:t>A total of 100 respondents were interviewed, taking one respondent from each household Data from structured questionnaire were </a:t>
            </a:r>
            <a:r>
              <a:rPr lang="en-US" sz="3300" dirty="0" err="1" smtClean="0"/>
              <a:t>analyse</a:t>
            </a:r>
            <a:r>
              <a:rPr lang="en-US" sz="3300" dirty="0" smtClean="0"/>
              <a:t> by SPSS 16 and EXCEL.</a:t>
            </a:r>
          </a:p>
          <a:p>
            <a:pPr algn="just">
              <a:buNone/>
            </a:pPr>
            <a:endParaRPr lang="en-US" sz="3300" dirty="0" smtClean="0"/>
          </a:p>
          <a:p>
            <a:pPr algn="just"/>
            <a:r>
              <a:rPr lang="en-US" sz="3300" b="1" dirty="0" smtClean="0"/>
              <a:t>SAMPLE TECHNIQUE</a:t>
            </a:r>
            <a:r>
              <a:rPr lang="en-US" sz="33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300" dirty="0" smtClean="0"/>
              <a:t>Direct interview</a:t>
            </a:r>
          </a:p>
          <a:p>
            <a:pPr algn="just">
              <a:buNone/>
            </a:pPr>
            <a:endParaRPr lang="en-US" sz="3300" dirty="0" smtClean="0"/>
          </a:p>
          <a:p>
            <a:pPr algn="just"/>
            <a:r>
              <a:rPr lang="en-US" sz="3300" b="1" dirty="0" smtClean="0"/>
              <a:t>STUDY TOOL:</a:t>
            </a:r>
            <a:endParaRPr lang="en-US" sz="33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3300" dirty="0" smtClean="0"/>
              <a:t>Structured Questionnaire related to KAP on Kala-</a:t>
            </a:r>
            <a:r>
              <a:rPr lang="en-US" sz="3300" dirty="0" err="1" smtClean="0"/>
              <a:t>azar</a:t>
            </a:r>
            <a:endParaRPr lang="en-US" sz="3300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Knowledge about Kala-</a:t>
            </a:r>
            <a:r>
              <a:rPr lang="en-US" dirty="0" err="1" smtClean="0">
                <a:solidFill>
                  <a:srgbClr val="FF0000"/>
                </a:solidFill>
              </a:rPr>
              <a:t>azar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752600"/>
            <a:ext cx="3962400" cy="4191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dirty="0" smtClean="0"/>
              <a:t>Interpretation</a:t>
            </a:r>
            <a:r>
              <a:rPr lang="en-US" dirty="0" smtClean="0"/>
              <a:t>: There are total 53 % people know about Kala-</a:t>
            </a:r>
            <a:r>
              <a:rPr lang="en-US" dirty="0" err="1" smtClean="0"/>
              <a:t>azar</a:t>
            </a:r>
            <a:r>
              <a:rPr lang="en-US" dirty="0" smtClean="0"/>
              <a:t> and total 47 % are unaware about Kala-</a:t>
            </a:r>
            <a:r>
              <a:rPr lang="en-US" dirty="0" err="1" smtClean="0"/>
              <a:t>Azar</a:t>
            </a:r>
            <a:r>
              <a:rPr lang="en-US" dirty="0" smtClean="0"/>
              <a:t> disease.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Conclusion</a:t>
            </a:r>
            <a:r>
              <a:rPr lang="en-US" dirty="0" smtClean="0"/>
              <a:t>: About 50% population  aware about the Kala-</a:t>
            </a:r>
            <a:r>
              <a:rPr lang="en-US" dirty="0" err="1" smtClean="0"/>
              <a:t>Azar</a:t>
            </a:r>
            <a:r>
              <a:rPr lang="en-US" dirty="0" smtClean="0"/>
              <a:t>  disease.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Breeding place of vector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00200"/>
            <a:ext cx="3886200" cy="4648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524000"/>
            <a:ext cx="3810000" cy="5105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/>
              <a:t>Interpretation:</a:t>
            </a:r>
            <a:r>
              <a:rPr lang="en-US" dirty="0" smtClean="0"/>
              <a:t> Total 57% people do not know about breeding place of vector, 28% are believe that breeding place is dirty place. only 11% people know about Damp and dark place as a breeding place of vector. And only 4 % know about cervices in the wall.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Conclusion : </a:t>
            </a:r>
            <a:r>
              <a:rPr lang="en-US" dirty="0" smtClean="0"/>
              <a:t>Mostly  people have no idea about breeding place. Few know about dirty places and dark places and very few know about cervices in the wall.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Causing factor of </a:t>
            </a:r>
            <a:r>
              <a:rPr lang="en-US" b="1" u="sng" dirty="0" err="1" smtClean="0">
                <a:solidFill>
                  <a:srgbClr val="FF0000"/>
                </a:solidFill>
              </a:rPr>
              <a:t>kala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azar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00200"/>
            <a:ext cx="4038600" cy="4267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/>
              <a:t>Interpretation</a:t>
            </a:r>
            <a:r>
              <a:rPr lang="en-US" dirty="0" smtClean="0"/>
              <a:t>: 53% know about mosquito bite as a causing factor of </a:t>
            </a:r>
            <a:r>
              <a:rPr lang="en-US" dirty="0" err="1" smtClean="0"/>
              <a:t>kala</a:t>
            </a:r>
            <a:r>
              <a:rPr lang="en-US" dirty="0" smtClean="0"/>
              <a:t> azar.39% do not know about causing factor. And 8% know about sand fly bite.</a:t>
            </a:r>
          </a:p>
          <a:p>
            <a:pPr algn="just"/>
            <a:r>
              <a:rPr lang="en-US" b="1" dirty="0" smtClean="0"/>
              <a:t>Conclusion:</a:t>
            </a:r>
            <a:r>
              <a:rPr lang="en-US" dirty="0" smtClean="0"/>
              <a:t> Majority are perceive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 as a type of mosquito only. others have no idea about causing factor and only 8% people correctly know that </a:t>
            </a:r>
            <a:r>
              <a:rPr lang="en-US" dirty="0" err="1" smtClean="0"/>
              <a:t>sandfly</a:t>
            </a:r>
            <a:r>
              <a:rPr lang="en-US" dirty="0" smtClean="0"/>
              <a:t> is causing factor. Thus is very low.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Sign and symptom of Kala </a:t>
            </a:r>
            <a:r>
              <a:rPr lang="en-US" b="1" u="sng" dirty="0" err="1" smtClean="0">
                <a:solidFill>
                  <a:srgbClr val="FF0000"/>
                </a:solidFill>
              </a:rPr>
              <a:t>azar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447800"/>
            <a:ext cx="3581400" cy="45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4343400" cy="4754563"/>
          </a:xfrm>
        </p:spPr>
        <p:txBody>
          <a:bodyPr>
            <a:noAutofit/>
          </a:bodyPr>
          <a:lstStyle/>
          <a:p>
            <a:pPr algn="just"/>
            <a:r>
              <a:rPr lang="en-US" sz="1850" b="1" dirty="0" smtClean="0"/>
              <a:t>Interpretation</a:t>
            </a:r>
            <a:r>
              <a:rPr lang="en-US" sz="1850" dirty="0" smtClean="0"/>
              <a:t>: 53% know fever as a sign and symptom of Kala </a:t>
            </a:r>
            <a:r>
              <a:rPr lang="en-US" sz="1850" dirty="0" err="1" smtClean="0"/>
              <a:t>azar</a:t>
            </a:r>
            <a:r>
              <a:rPr lang="en-US" sz="1850" dirty="0" smtClean="0"/>
              <a:t>. About 37% do not know about sign and symptom of  Kala </a:t>
            </a:r>
            <a:r>
              <a:rPr lang="en-US" sz="1850" dirty="0" err="1" smtClean="0"/>
              <a:t>azar</a:t>
            </a:r>
            <a:r>
              <a:rPr lang="en-US" sz="1850" dirty="0" smtClean="0"/>
              <a:t>. only 6% know about change in complexion, only 2% know about enlargement of spleen, and only 1% know about loss of appetite.</a:t>
            </a:r>
          </a:p>
          <a:p>
            <a:pPr algn="just">
              <a:buNone/>
            </a:pPr>
            <a:endParaRPr lang="en-US" sz="1850" dirty="0" smtClean="0"/>
          </a:p>
          <a:p>
            <a:pPr algn="just"/>
            <a:r>
              <a:rPr lang="en-US" sz="1850" b="1" dirty="0" smtClean="0"/>
              <a:t>Conclusion:</a:t>
            </a:r>
            <a:r>
              <a:rPr lang="en-US" sz="1850" dirty="0" smtClean="0"/>
              <a:t> Mostly people perceive Kala </a:t>
            </a:r>
            <a:r>
              <a:rPr lang="en-US" sz="1850" dirty="0" err="1" smtClean="0"/>
              <a:t>azar</a:t>
            </a:r>
            <a:r>
              <a:rPr lang="en-US" sz="1850" dirty="0" smtClean="0"/>
              <a:t> through fever. And others have no idea about sign and symptoms. Only 6 % know about change in complexion in PKDL case and 2% know about enlargement of spleen which is a sign and symptom of  Kala </a:t>
            </a:r>
            <a:r>
              <a:rPr lang="en-US" sz="1850" dirty="0" err="1" smtClean="0"/>
              <a:t>azar</a:t>
            </a:r>
            <a:r>
              <a:rPr lang="en-US" sz="1850" dirty="0" smtClean="0"/>
              <a:t>. And some one relate this by pain in abdomen.</a:t>
            </a:r>
            <a:endParaRPr lang="en-US" sz="18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Kala-</a:t>
            </a:r>
            <a:r>
              <a:rPr lang="en-US" sz="3600" b="1" dirty="0" err="1" smtClean="0">
                <a:solidFill>
                  <a:srgbClr val="FF0000"/>
                </a:solidFill>
              </a:rPr>
              <a:t>Azar</a:t>
            </a:r>
            <a:r>
              <a:rPr lang="en-US" sz="3600" b="1" dirty="0" smtClean="0">
                <a:solidFill>
                  <a:srgbClr val="FF0000"/>
                </a:solidFill>
              </a:rPr>
              <a:t> is infectious disease transmitted from one person to other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1435100" y="1524000"/>
          <a:ext cx="3657600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624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u="sng" dirty="0" smtClean="0"/>
              <a:t>Interpretation:</a:t>
            </a:r>
            <a:r>
              <a:rPr lang="en-US" dirty="0" smtClean="0"/>
              <a:t>53% know that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 is infectious disease transmitted from one person to </a:t>
            </a:r>
            <a:r>
              <a:rPr lang="en-US" dirty="0" err="1" smtClean="0"/>
              <a:t>other.And</a:t>
            </a:r>
            <a:r>
              <a:rPr lang="en-US" dirty="0" smtClean="0"/>
              <a:t> 47 % do not know about this.</a:t>
            </a:r>
          </a:p>
          <a:p>
            <a:pPr algn="just"/>
            <a:r>
              <a:rPr lang="en-US" b="1" u="sng" dirty="0" err="1" smtClean="0"/>
              <a:t>Conclusion:</a:t>
            </a:r>
            <a:r>
              <a:rPr lang="en-US" dirty="0" err="1" smtClean="0"/>
              <a:t>About</a:t>
            </a:r>
            <a:r>
              <a:rPr lang="en-US" dirty="0" smtClean="0"/>
              <a:t> 50% aware that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 is a infectious disease 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810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Comparative seriousness of Kala </a:t>
            </a:r>
            <a:r>
              <a:rPr lang="en-US" sz="3600" b="1" dirty="0" err="1" smtClean="0">
                <a:solidFill>
                  <a:srgbClr val="FF0000"/>
                </a:solidFill>
              </a:rPr>
              <a:t>azar</a:t>
            </a:r>
            <a:r>
              <a:rPr lang="en-US" sz="3600" b="1" dirty="0" smtClean="0">
                <a:solidFill>
                  <a:srgbClr val="FF0000"/>
                </a:solidFill>
              </a:rPr>
              <a:t> as compared to malaria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24000"/>
            <a:ext cx="4114800" cy="45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/>
              <a:t>Interpretation:</a:t>
            </a:r>
            <a:r>
              <a:rPr lang="en-US" dirty="0" smtClean="0"/>
              <a:t>40% do not </a:t>
            </a:r>
            <a:r>
              <a:rPr lang="en-US" dirty="0" err="1" smtClean="0"/>
              <a:t>kow</a:t>
            </a:r>
            <a:r>
              <a:rPr lang="en-US" dirty="0" smtClean="0"/>
              <a:t> about </a:t>
            </a:r>
            <a:r>
              <a:rPr lang="en-US" dirty="0" err="1" smtClean="0"/>
              <a:t>seriouness</a:t>
            </a:r>
            <a:r>
              <a:rPr lang="en-US" dirty="0" smtClean="0"/>
              <a:t> of disease as compared to malaria.26% consider this as a very serious and 27% consider this as serious and 7% consider this as ordinary disease.</a:t>
            </a:r>
          </a:p>
          <a:p>
            <a:pPr algn="just"/>
            <a:r>
              <a:rPr lang="en-US" b="1" dirty="0" smtClean="0"/>
              <a:t>Conclusion:</a:t>
            </a:r>
            <a:r>
              <a:rPr lang="en-US" dirty="0" smtClean="0"/>
              <a:t> Maximum people have no idea about </a:t>
            </a:r>
            <a:r>
              <a:rPr lang="en-US" dirty="0" err="1" smtClean="0"/>
              <a:t>seriouness</a:t>
            </a:r>
            <a:r>
              <a:rPr lang="en-US" dirty="0" smtClean="0"/>
              <a:t> level of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 disease and others are taking this as a very serious and serious as compared to </a:t>
            </a:r>
            <a:r>
              <a:rPr lang="en-US" dirty="0" err="1" smtClean="0"/>
              <a:t>malari.And</a:t>
            </a:r>
            <a:r>
              <a:rPr lang="en-US" dirty="0" smtClean="0"/>
              <a:t> some are taking this as a ordinary disease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Kala-</a:t>
            </a:r>
            <a:r>
              <a:rPr lang="en-US" sz="3600" b="1" dirty="0" err="1" smtClean="0">
                <a:solidFill>
                  <a:srgbClr val="FF0000"/>
                </a:solidFill>
              </a:rPr>
              <a:t>Azar</a:t>
            </a:r>
            <a:r>
              <a:rPr lang="en-US" sz="3600" b="1" dirty="0" smtClean="0">
                <a:solidFill>
                  <a:srgbClr val="FF0000"/>
                </a:solidFill>
              </a:rPr>
              <a:t> can be controlled through community participation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76400"/>
            <a:ext cx="4038600" cy="4114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/>
              <a:t>Interpretation:</a:t>
            </a:r>
            <a:r>
              <a:rPr lang="en-US" dirty="0" smtClean="0"/>
              <a:t>56% believe that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 can be controlled through community participation. And 35% do not know about it. And 8% believe that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 not controlled by community participation.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b="1" dirty="0" smtClean="0"/>
              <a:t>Conclusion:</a:t>
            </a:r>
            <a:r>
              <a:rPr lang="en-US" dirty="0" smtClean="0"/>
              <a:t> Mostly have positive attitude that there is effect in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 control by community participation. And others have no idea about it. And few have negative attitude regarding about community participation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Background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b="1" dirty="0" smtClean="0"/>
              <a:t>More than 90% of VL cases occur in five countries</a:t>
            </a:r>
          </a:p>
          <a:p>
            <a:pPr algn="just"/>
            <a:r>
              <a:rPr lang="en-US" sz="2600" b="1" dirty="0" smtClean="0"/>
              <a:t>(Bangladesh, Brazil, India, Nepal and Sudan).</a:t>
            </a:r>
          </a:p>
          <a:p>
            <a:pPr algn="just"/>
            <a:r>
              <a:rPr lang="en-US" sz="2600" dirty="0" smtClean="0"/>
              <a:t> </a:t>
            </a:r>
            <a:r>
              <a:rPr lang="en-US" sz="2600" b="1" dirty="0" smtClean="0"/>
              <a:t>In SEA Region, VL is reported from 96 contiguous districts bordering Bangladesh, India and Nepal.</a:t>
            </a:r>
          </a:p>
          <a:p>
            <a:pPr algn="just"/>
            <a:r>
              <a:rPr lang="en-US" sz="2600" dirty="0" smtClean="0"/>
              <a:t> </a:t>
            </a:r>
            <a:r>
              <a:rPr lang="en-US" sz="2600" b="1" dirty="0" smtClean="0"/>
              <a:t>Approx. 147 million people at risk in these three countries with an estimated 100 000 new cases each year.</a:t>
            </a:r>
          </a:p>
          <a:p>
            <a:pPr algn="just"/>
            <a:r>
              <a:rPr lang="en-US" sz="2600" dirty="0" smtClean="0"/>
              <a:t> </a:t>
            </a:r>
            <a:r>
              <a:rPr lang="en-US" sz="2600" b="1" dirty="0" smtClean="0"/>
              <a:t>This is 20% of the global incidence.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Complete cure of disease is possible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4038600" cy="4267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19200"/>
            <a:ext cx="4038600" cy="5181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 smtClean="0"/>
              <a:t>Interpretation</a:t>
            </a:r>
            <a:r>
              <a:rPr lang="en-US" dirty="0" smtClean="0"/>
              <a:t>: About 46% person having positive attitude regarding cure of disease and 41% do not know that cure is possible or not. And 13% believe that cure is not possible through community participation.</a:t>
            </a:r>
          </a:p>
          <a:p>
            <a:pPr algn="just"/>
            <a:r>
              <a:rPr lang="en-US" b="1" dirty="0" smtClean="0"/>
              <a:t>Conclusion</a:t>
            </a:r>
            <a:r>
              <a:rPr lang="en-US" dirty="0" smtClean="0"/>
              <a:t>: Maximum have </a:t>
            </a:r>
            <a:r>
              <a:rPr lang="en-US" dirty="0" err="1" smtClean="0"/>
              <a:t>postive</a:t>
            </a:r>
            <a:r>
              <a:rPr lang="en-US" dirty="0" smtClean="0"/>
              <a:t> attitude regarding cure of disease and others have no idea about cure of possible or not and some having negative attitude about cure of disease.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Course of Action After suffering from Kala-</a:t>
            </a:r>
            <a:r>
              <a:rPr lang="en-US" sz="3600" b="1" dirty="0" err="1" smtClean="0">
                <a:solidFill>
                  <a:srgbClr val="FF0000"/>
                </a:solidFill>
              </a:rPr>
              <a:t>Azar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4038600" cy="3657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/>
              <a:t>Interpretation:</a:t>
            </a:r>
            <a:r>
              <a:rPr lang="en-US" dirty="0" smtClean="0"/>
              <a:t>71% population response that they were take immediate advice to doctor and   27% response that they were rushed to hospital after suffering from </a:t>
            </a:r>
            <a:r>
              <a:rPr lang="en-US" dirty="0" err="1" smtClean="0"/>
              <a:t>kala</a:t>
            </a:r>
            <a:r>
              <a:rPr lang="en-US" dirty="0" smtClean="0"/>
              <a:t> azar.vey few response that they scared and some will take self medication.</a:t>
            </a:r>
          </a:p>
          <a:p>
            <a:pPr algn="just"/>
            <a:r>
              <a:rPr lang="en-US" b="1" dirty="0" smtClean="0"/>
              <a:t>Conclusion:</a:t>
            </a:r>
            <a:r>
              <a:rPr lang="en-US" dirty="0" smtClean="0"/>
              <a:t> maximum are aware about to take advice from doctor after suffering from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azar.And</a:t>
            </a:r>
            <a:r>
              <a:rPr lang="en-US" dirty="0" smtClean="0"/>
              <a:t> some rushed to hospital for treatment of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 and very few were scared and will take self medication.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810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How care of patient can be done in a better manner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4038600" cy="40329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371600"/>
            <a:ext cx="3886200" cy="50292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sz="3200" b="1" dirty="0" smtClean="0"/>
              <a:t>Interpretation:</a:t>
            </a:r>
            <a:r>
              <a:rPr lang="en-US" sz="3200" dirty="0" smtClean="0"/>
              <a:t> 52% believe that care of patient can be done through cleanliness around home. And 39% believe by use of mosquito net care of patient can be done in a better manner. Some believe in isolation of patient and will care through taking precaution of diet.</a:t>
            </a:r>
          </a:p>
          <a:p>
            <a:pPr algn="just">
              <a:buNone/>
            </a:pPr>
            <a:endParaRPr lang="en-US" sz="3200" dirty="0" smtClean="0"/>
          </a:p>
          <a:p>
            <a:pPr algn="just"/>
            <a:r>
              <a:rPr lang="en-US" sz="3200" b="1" dirty="0" smtClean="0"/>
              <a:t>Conclusion</a:t>
            </a:r>
            <a:r>
              <a:rPr lang="en-US" sz="3200" dirty="0" smtClean="0"/>
              <a:t>: Mostly people respond about cleanliness around home maintain care of patient in a better manner. Some believe in using mosquito net for care of patient in a better manner. some believe in isolation of patient and precaution of diet can be useful for care of patient.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Drug preference for treatment of Kala-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Azar</a:t>
            </a:r>
            <a:endParaRPr lang="en-US" sz="2800" u="sng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35100" y="1524000"/>
            <a:ext cx="3657600" cy="3886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/>
              <a:t>Interpretation</a:t>
            </a:r>
            <a:r>
              <a:rPr lang="en-US" dirty="0" smtClean="0"/>
              <a:t>: 52% people  will prefer specific medicine for treatment of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azar.And</a:t>
            </a:r>
            <a:r>
              <a:rPr lang="en-US" dirty="0" smtClean="0"/>
              <a:t> 43% do not know about it.4% believe in home treatment for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Conclusion:</a:t>
            </a:r>
            <a:r>
              <a:rPr lang="en-US" dirty="0" smtClean="0"/>
              <a:t> Mostly people believe in taking specific medicine as a drug preference for </a:t>
            </a:r>
            <a:r>
              <a:rPr lang="en-US" dirty="0" err="1" smtClean="0"/>
              <a:t>kala</a:t>
            </a:r>
            <a:r>
              <a:rPr lang="en-US" dirty="0" smtClean="0"/>
              <a:t> azar.43% do not know about drug preference for treatment of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98080" cy="1143000"/>
          </a:xfrm>
        </p:spPr>
        <p:txBody>
          <a:bodyPr>
            <a:no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Choice of utilization of health services for the treatment of Kala-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Azar</a:t>
            </a:r>
            <a:r>
              <a:rPr lang="en-US" sz="2800" u="sng" dirty="0" smtClean="0">
                <a:solidFill>
                  <a:srgbClr val="FF0000"/>
                </a:solidFill>
              </a:rPr>
              <a:t/>
            </a:r>
            <a:br>
              <a:rPr lang="en-US" sz="2800" u="sng" dirty="0" smtClean="0">
                <a:solidFill>
                  <a:srgbClr val="FF0000"/>
                </a:solidFill>
              </a:rPr>
            </a:br>
            <a:endParaRPr lang="en-US" sz="2800" u="sng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828800"/>
            <a:ext cx="4038600" cy="4267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76400"/>
            <a:ext cx="4038600" cy="4724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/>
              <a:t>Interpretation:</a:t>
            </a:r>
            <a:r>
              <a:rPr lang="en-US" dirty="0" smtClean="0"/>
              <a:t> 51% believe in </a:t>
            </a:r>
            <a:r>
              <a:rPr lang="en-US" dirty="0" err="1" smtClean="0"/>
              <a:t>utilisation</a:t>
            </a:r>
            <a:r>
              <a:rPr lang="en-US" dirty="0" smtClean="0"/>
              <a:t> of health services for treatment of </a:t>
            </a:r>
            <a:r>
              <a:rPr lang="en-US" dirty="0" err="1" smtClean="0"/>
              <a:t>kala</a:t>
            </a:r>
            <a:r>
              <a:rPr lang="en-US" dirty="0" smtClean="0"/>
              <a:t> azar.42% will consult a doctor for treatment of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. And 5% do not know about treatment of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. And 2% will believe in village doctor.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b="1" dirty="0" smtClean="0"/>
              <a:t>Conclusion:</a:t>
            </a:r>
            <a:r>
              <a:rPr lang="en-US" dirty="0" smtClean="0"/>
              <a:t> Mostly people will </a:t>
            </a:r>
            <a:r>
              <a:rPr lang="en-US" dirty="0" err="1" smtClean="0"/>
              <a:t>utilise</a:t>
            </a:r>
            <a:r>
              <a:rPr lang="en-US" dirty="0" smtClean="0"/>
              <a:t> PHC as a health services for treatment of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azar.some</a:t>
            </a:r>
            <a:r>
              <a:rPr lang="en-US" dirty="0" smtClean="0"/>
              <a:t> will consult private doctor for </a:t>
            </a:r>
            <a:r>
              <a:rPr lang="en-US" dirty="0" err="1" smtClean="0"/>
              <a:t>utilisation</a:t>
            </a:r>
            <a:r>
              <a:rPr lang="en-US" dirty="0" smtClean="0"/>
              <a:t> of services. Few have no idea about </a:t>
            </a:r>
            <a:r>
              <a:rPr lang="en-US" dirty="0" err="1" smtClean="0"/>
              <a:t>utilisation</a:t>
            </a:r>
            <a:r>
              <a:rPr lang="en-US" dirty="0" smtClean="0"/>
              <a:t> of health services. And very few will consult a doctor for treatment of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320"/>
            <a:ext cx="7866888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Prevention measures from Mosquitoes  /</a:t>
            </a:r>
            <a:r>
              <a:rPr lang="en-US" sz="3200" b="1" dirty="0" err="1" smtClean="0">
                <a:solidFill>
                  <a:srgbClr val="FF0000"/>
                </a:solidFill>
              </a:rPr>
              <a:t>sandfly</a:t>
            </a:r>
            <a:r>
              <a:rPr lang="en-US" sz="3200" b="1" dirty="0" smtClean="0">
                <a:solidFill>
                  <a:srgbClr val="FF0000"/>
                </a:solidFill>
              </a:rPr>
              <a:t> bite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3886200" cy="45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343400" cy="5029200"/>
          </a:xfrm>
        </p:spPr>
        <p:txBody>
          <a:bodyPr>
            <a:noAutofit/>
          </a:bodyPr>
          <a:lstStyle/>
          <a:p>
            <a:pPr algn="just"/>
            <a:r>
              <a:rPr lang="en-US" sz="1800" b="1" dirty="0" smtClean="0"/>
              <a:t>Interpretation:</a:t>
            </a:r>
            <a:r>
              <a:rPr lang="en-US" sz="1800" dirty="0" smtClean="0"/>
              <a:t> About 33% population were aware of DDT spray as a preventive measure from mosquito /sand fly bite. 29%believe through cleanliness prevention of mosquito were done.22 % believe in use of  mosquito net from prevention of mosquitoes/sand fly.16 % do not know about prevention measure from mosquito.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b="1" dirty="0" smtClean="0"/>
              <a:t>Conclusion:</a:t>
            </a:r>
            <a:r>
              <a:rPr lang="en-US" sz="1800" dirty="0" smtClean="0"/>
              <a:t> Some were know about DDT spray as a preventive measure from mosquito/sand </a:t>
            </a:r>
            <a:r>
              <a:rPr lang="en-US" sz="1800" dirty="0" err="1" smtClean="0"/>
              <a:t>fly.some</a:t>
            </a:r>
            <a:r>
              <a:rPr lang="en-US" sz="1800" dirty="0" smtClean="0"/>
              <a:t> are  believe in cleanliness and use of mosquito net as a preventive </a:t>
            </a:r>
            <a:r>
              <a:rPr lang="en-US" sz="1800" dirty="0" err="1" smtClean="0"/>
              <a:t>measure.few</a:t>
            </a:r>
            <a:r>
              <a:rPr lang="en-US" sz="1800" dirty="0" smtClean="0"/>
              <a:t> have no idea about preventive measure.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DISSCUSSION AND CONCLUSION: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u="sng" dirty="0" smtClean="0"/>
              <a:t>KNOWLEDGE:</a:t>
            </a:r>
            <a:endParaRPr lang="en-US" dirty="0" smtClean="0"/>
          </a:p>
          <a:p>
            <a:pPr algn="just"/>
            <a:r>
              <a:rPr lang="en-US" sz="2400" dirty="0" smtClean="0"/>
              <a:t>1.53%  people are aware about Kala </a:t>
            </a:r>
            <a:r>
              <a:rPr lang="en-US" sz="2400" dirty="0" err="1" smtClean="0"/>
              <a:t>azar</a:t>
            </a:r>
            <a:r>
              <a:rPr lang="en-US" sz="2400" dirty="0" smtClean="0"/>
              <a:t> Disease. But knowledge level should be increase.</a:t>
            </a:r>
          </a:p>
          <a:p>
            <a:pPr algn="just"/>
            <a:r>
              <a:rPr lang="en-US" sz="2400" dirty="0" smtClean="0"/>
              <a:t>2.Only 8% people correctly know that causing factor of Kala-</a:t>
            </a:r>
            <a:r>
              <a:rPr lang="en-US" sz="2400" dirty="0" err="1" smtClean="0"/>
              <a:t>azar</a:t>
            </a:r>
            <a:r>
              <a:rPr lang="en-US" sz="2400" dirty="0" smtClean="0"/>
              <a:t> is </a:t>
            </a:r>
            <a:r>
              <a:rPr lang="en-US" sz="2400" dirty="0" err="1" smtClean="0"/>
              <a:t>Sandfly</a:t>
            </a:r>
            <a:r>
              <a:rPr lang="en-US" sz="2400" dirty="0" smtClean="0"/>
              <a:t>. Knowledge about causing factor  is too low.</a:t>
            </a:r>
          </a:p>
          <a:p>
            <a:pPr algn="just"/>
            <a:r>
              <a:rPr lang="en-US" sz="2400" dirty="0" smtClean="0"/>
              <a:t>3.About 53% People respond that Kala-</a:t>
            </a:r>
            <a:r>
              <a:rPr lang="en-US" sz="2400" dirty="0" err="1" smtClean="0"/>
              <a:t>Azar</a:t>
            </a:r>
            <a:r>
              <a:rPr lang="en-US" sz="2400" dirty="0" smtClean="0"/>
              <a:t> is infectious disease but Kala-</a:t>
            </a:r>
            <a:r>
              <a:rPr lang="en-US" sz="2400" dirty="0" err="1" smtClean="0"/>
              <a:t>azar</a:t>
            </a:r>
            <a:r>
              <a:rPr lang="en-US" sz="2400" dirty="0" smtClean="0"/>
              <a:t> is non-infectious disease. This also show about low level of knowledge.</a:t>
            </a:r>
          </a:p>
          <a:p>
            <a:pPr algn="just"/>
            <a:r>
              <a:rPr lang="en-US" sz="2400" dirty="0" smtClean="0"/>
              <a:t>4.57% People do not know about breeding place of vector. So they not able to take preventive measures to reduce this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u="sng" dirty="0" smtClean="0"/>
              <a:t>ATTITUDE</a:t>
            </a:r>
            <a:endParaRPr lang="en-US" dirty="0" smtClean="0"/>
          </a:p>
          <a:p>
            <a:r>
              <a:rPr lang="en-US" dirty="0" smtClean="0"/>
              <a:t>5.About 54% believe that Complete cure of Kala </a:t>
            </a:r>
            <a:r>
              <a:rPr lang="en-US" dirty="0" err="1" smtClean="0"/>
              <a:t>azar</a:t>
            </a:r>
            <a:r>
              <a:rPr lang="en-US" dirty="0" smtClean="0"/>
              <a:t> disease is not possible. But actually it is         possible .So it shows that knowledge level is low.</a:t>
            </a:r>
          </a:p>
          <a:p>
            <a:r>
              <a:rPr lang="en-US" dirty="0" smtClean="0"/>
              <a:t>6.Only 26% people taking this as a very serious disease as compared to </a:t>
            </a:r>
            <a:r>
              <a:rPr lang="en-US" dirty="0" err="1" smtClean="0"/>
              <a:t>malaraia</a:t>
            </a:r>
            <a:r>
              <a:rPr lang="en-US" dirty="0" smtClean="0"/>
              <a:t>. Only 27 taking this as serious but about 47 % not taking this as a serious </a:t>
            </a:r>
            <a:r>
              <a:rPr lang="en-US" dirty="0" err="1" smtClean="0"/>
              <a:t>disease,But</a:t>
            </a:r>
            <a:r>
              <a:rPr lang="en-US" dirty="0" smtClean="0"/>
              <a:t> actually it is very serious as compared to malaria.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7.About 56% people believe that Kala </a:t>
            </a:r>
            <a:r>
              <a:rPr lang="en-US" dirty="0" err="1" smtClean="0"/>
              <a:t>azar</a:t>
            </a:r>
            <a:r>
              <a:rPr lang="en-US" dirty="0" smtClean="0"/>
              <a:t> can be control by community participation. This shows positive attitude towards community. This will also helpful in Planning any activity related to community participation.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>
                <a:solidFill>
                  <a:srgbClr val="FF0000"/>
                </a:solidFill>
              </a:rPr>
              <a:t>PRACTICES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8.About 53% people know about Kala </a:t>
            </a:r>
            <a:r>
              <a:rPr lang="en-US" dirty="0" err="1" smtClean="0"/>
              <a:t>azar</a:t>
            </a:r>
            <a:r>
              <a:rPr lang="en-US" dirty="0" smtClean="0"/>
              <a:t> but only 39% people  are using mosquito net, which is very preventive measure from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. Even they knowledge but they are following that.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9.Only 51% people using PHC as a choice of </a:t>
            </a:r>
            <a:r>
              <a:rPr lang="en-US" dirty="0" err="1" smtClean="0"/>
              <a:t>utilisation</a:t>
            </a:r>
            <a:r>
              <a:rPr lang="en-US" dirty="0" smtClean="0"/>
              <a:t> of health services for the treatment of Kala-</a:t>
            </a:r>
            <a:r>
              <a:rPr lang="en-US" dirty="0" err="1" smtClean="0"/>
              <a:t>azar.In</a:t>
            </a:r>
            <a:r>
              <a:rPr lang="en-US" dirty="0" smtClean="0"/>
              <a:t> PHC drugs for Kala </a:t>
            </a:r>
            <a:r>
              <a:rPr lang="en-US" dirty="0" err="1" smtClean="0"/>
              <a:t>azar</a:t>
            </a:r>
            <a:r>
              <a:rPr lang="en-US" dirty="0" smtClean="0"/>
              <a:t> patient is freely </a:t>
            </a:r>
            <a:r>
              <a:rPr lang="en-US" dirty="0" err="1" smtClean="0"/>
              <a:t>availabe</a:t>
            </a:r>
            <a:r>
              <a:rPr lang="en-US" dirty="0" smtClean="0"/>
              <a:t> on </a:t>
            </a:r>
            <a:r>
              <a:rPr lang="en-US" dirty="0" err="1" smtClean="0"/>
              <a:t>PHC.And</a:t>
            </a:r>
            <a:r>
              <a:rPr lang="en-US" dirty="0" smtClean="0"/>
              <a:t> for treatment of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 PHC is a good choice but most people are </a:t>
            </a:r>
            <a:r>
              <a:rPr lang="en-US" dirty="0" err="1" smtClean="0"/>
              <a:t>unware</a:t>
            </a:r>
            <a:r>
              <a:rPr lang="en-US" dirty="0" smtClean="0"/>
              <a:t> of this.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Background Continue…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/>
              <a:t> </a:t>
            </a:r>
            <a:r>
              <a:rPr lang="en-US" sz="2600" b="1" dirty="0"/>
              <a:t>During 1970s, four districts in Bihar reported </a:t>
            </a:r>
            <a:r>
              <a:rPr lang="en-US" sz="2600" b="1" dirty="0" err="1"/>
              <a:t>Kalaazar</a:t>
            </a:r>
            <a:r>
              <a:rPr lang="en-US" sz="2600" b="1" dirty="0"/>
              <a:t>.</a:t>
            </a:r>
          </a:p>
          <a:p>
            <a:pPr algn="just"/>
            <a:r>
              <a:rPr lang="en-US" sz="2600" dirty="0"/>
              <a:t> </a:t>
            </a:r>
            <a:r>
              <a:rPr lang="en-US" sz="2600" b="1" dirty="0"/>
              <a:t>Presently, 33 districts endemic in Bihar, 11 </a:t>
            </a:r>
            <a:r>
              <a:rPr lang="en-US" sz="2600" b="1" dirty="0" smtClean="0"/>
              <a:t>districts in </a:t>
            </a:r>
            <a:r>
              <a:rPr lang="en-US" sz="2600" b="1" dirty="0"/>
              <a:t>West Bengal, 4 districts each in Jharkhand &amp;  UP.</a:t>
            </a:r>
          </a:p>
          <a:p>
            <a:pPr algn="just"/>
            <a:r>
              <a:rPr lang="en-US" sz="2600" dirty="0"/>
              <a:t> </a:t>
            </a:r>
            <a:r>
              <a:rPr lang="en-US" sz="2600" b="1" dirty="0"/>
              <a:t>About  80 % disease burden in country </a:t>
            </a:r>
            <a:r>
              <a:rPr lang="en-US" sz="2600" b="1" dirty="0" smtClean="0"/>
              <a:t>contributed by </a:t>
            </a:r>
            <a:r>
              <a:rPr lang="en-US" sz="2600" b="1" dirty="0"/>
              <a:t>Bihar.</a:t>
            </a:r>
          </a:p>
          <a:p>
            <a:pPr algn="just"/>
            <a:r>
              <a:rPr lang="en-US" sz="2600" dirty="0"/>
              <a:t> </a:t>
            </a:r>
            <a:r>
              <a:rPr lang="en-US" sz="2600" b="1" dirty="0"/>
              <a:t>9 districts out of 33 districts in Bihar contributes </a:t>
            </a:r>
            <a:r>
              <a:rPr lang="en-US" sz="2600" b="1" dirty="0" smtClean="0"/>
              <a:t>65-70% of </a:t>
            </a:r>
            <a:r>
              <a:rPr lang="en-US" sz="2600" b="1" dirty="0"/>
              <a:t>Kala-</a:t>
            </a:r>
            <a:r>
              <a:rPr lang="en-US" sz="2600" b="1" dirty="0" err="1"/>
              <a:t>azar</a:t>
            </a:r>
            <a:r>
              <a:rPr lang="en-US" sz="2600" b="1" dirty="0"/>
              <a:t> cases.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Recommendations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awareness program should be started.</a:t>
            </a:r>
          </a:p>
          <a:p>
            <a:r>
              <a:rPr lang="en-US" dirty="0" smtClean="0"/>
              <a:t>PRI members should be included in awareness.</a:t>
            </a:r>
          </a:p>
          <a:p>
            <a:r>
              <a:rPr lang="en-US" dirty="0" smtClean="0"/>
              <a:t>Awareness campaign at </a:t>
            </a:r>
            <a:r>
              <a:rPr lang="en-US" err="1" smtClean="0"/>
              <a:t>school</a:t>
            </a:r>
            <a:r>
              <a:rPr lang="en-US" smtClean="0"/>
              <a:t>, asha</a:t>
            </a:r>
            <a:r>
              <a:rPr lang="en-US" dirty="0" smtClean="0"/>
              <a:t> meeting and ANM meeting </a:t>
            </a:r>
            <a:r>
              <a:rPr lang="en-US" dirty="0" err="1" smtClean="0"/>
              <a:t>kala-azar</a:t>
            </a:r>
            <a:r>
              <a:rPr lang="en-US" dirty="0" smtClean="0"/>
              <a:t> should be discussed.</a:t>
            </a:r>
          </a:p>
          <a:p>
            <a:r>
              <a:rPr lang="en-US" dirty="0" smtClean="0"/>
              <a:t>VHSND platform should be used for effective impact.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810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REFERENCES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 WHO (2010) Control of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Leishmaniases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Report of a meeting of the WHO Expert Committee on the Control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Leishmaniases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Alvar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J, Velez ID, Bern C,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Herrero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Desjeux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P, Cano J,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Jannin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J, den BM (2012)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Leishmaniasis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worldwide and global estimates of its incidence.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PLoS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One 7: e35671.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Bashaye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Nombela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Argaw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Mulugeta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Herrero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M, Nieto J,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Chicharro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Canavate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Aparicio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P, Velez ID,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Alvar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J, Bern C (2009) Risk factors for visceral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leishmaniasis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 a new epidemic site 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Amhara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Region, Ethiopia. Am? J?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Med Hyg81: 34–39. 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None/>
            </a:pPr>
            <a:endParaRPr lang="en-US" sz="5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endParaRPr lang="en-US" sz="5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Thank  You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Organization Profile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CARE has been working in India for over 60 years, focusing on </a:t>
            </a:r>
            <a:r>
              <a:rPr lang="en-US" dirty="0" smtClean="0">
                <a:solidFill>
                  <a:srgbClr val="FF0000"/>
                </a:solidFill>
              </a:rPr>
              <a:t>ending poverty </a:t>
            </a:r>
            <a:r>
              <a:rPr lang="en-US" dirty="0" smtClean="0"/>
              <a:t>and</a:t>
            </a:r>
            <a:r>
              <a:rPr lang="en-US" dirty="0" smtClean="0">
                <a:solidFill>
                  <a:srgbClr val="FF0000"/>
                </a:solidFill>
              </a:rPr>
              <a:t> social </a:t>
            </a:r>
            <a:r>
              <a:rPr lang="en-US" dirty="0" smtClean="0"/>
              <a:t>injustice.</a:t>
            </a:r>
          </a:p>
          <a:p>
            <a:pPr algn="just"/>
            <a:r>
              <a:rPr lang="en-US" dirty="0" smtClean="0"/>
              <a:t>Through well-planned and comprehensive programs in health, education, livelihoods and disaster preparedness and response.</a:t>
            </a:r>
          </a:p>
          <a:p>
            <a:pPr algn="just"/>
            <a:r>
              <a:rPr lang="en-US" dirty="0" smtClean="0"/>
              <a:t> Overall goal is the empowerment of women and girls from poor and marginalized communities leading to improvement in their lives and livelihoods. </a:t>
            </a:r>
          </a:p>
          <a:p>
            <a:pPr algn="just"/>
            <a:r>
              <a:rPr lang="en-US" dirty="0" smtClean="0"/>
              <a:t>CARE India is part of the CARE International Confederation working in 84 countries for a world where all people live in dignity and security.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33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PROGRAMME  AREAS: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HEALTH:</a:t>
            </a:r>
            <a:endParaRPr lang="en-US" dirty="0" smtClean="0"/>
          </a:p>
          <a:p>
            <a:r>
              <a:rPr lang="en-US" b="1" dirty="0" smtClean="0"/>
              <a:t>EDUCATION:</a:t>
            </a:r>
            <a:endParaRPr lang="en-US" dirty="0" smtClean="0"/>
          </a:p>
          <a:p>
            <a:r>
              <a:rPr lang="en-US" b="1" dirty="0" smtClean="0"/>
              <a:t>LIVE LIHOODS </a:t>
            </a:r>
          </a:p>
          <a:p>
            <a:r>
              <a:rPr lang="en-US" b="1" dirty="0" smtClean="0"/>
              <a:t>DISASTER PREPAREDNESS AND RESPONSE: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Introduction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Visceral </a:t>
            </a:r>
            <a:r>
              <a:rPr lang="en-US" dirty="0" err="1" smtClean="0"/>
              <a:t>leishmaniasis</a:t>
            </a:r>
            <a:r>
              <a:rPr lang="en-US" dirty="0" smtClean="0"/>
              <a:t>, commonly known as </a:t>
            </a:r>
            <a:r>
              <a:rPr lang="en-US" dirty="0" err="1" smtClean="0"/>
              <a:t>kala-azar</a:t>
            </a:r>
            <a:r>
              <a:rPr lang="en-US" dirty="0" smtClean="0"/>
              <a:t>, is a systemic disease caused by parasitic protozoan species of genus </a:t>
            </a:r>
            <a:r>
              <a:rPr lang="en-US" dirty="0" err="1" smtClean="0"/>
              <a:t>Leishmania</a:t>
            </a:r>
            <a:r>
              <a:rPr lang="en-US" dirty="0" smtClean="0"/>
              <a:t>. It is a chronic systemic disease characterized by fever, </a:t>
            </a:r>
            <a:r>
              <a:rPr lang="en-US" dirty="0" err="1" smtClean="0"/>
              <a:t>hepatosplenomegaly</a:t>
            </a:r>
            <a:r>
              <a:rPr lang="en-US" dirty="0" smtClean="0"/>
              <a:t>, </a:t>
            </a:r>
            <a:r>
              <a:rPr lang="en-US" dirty="0" err="1" smtClean="0"/>
              <a:t>lymphadenopathy</a:t>
            </a:r>
            <a:r>
              <a:rPr lang="en-US" dirty="0" smtClean="0"/>
              <a:t>,  weight loss, weakness and, if untreated, death . 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The agents belong to the </a:t>
            </a:r>
            <a:r>
              <a:rPr lang="en-US" dirty="0" err="1" smtClean="0"/>
              <a:t>leishmania</a:t>
            </a:r>
            <a:r>
              <a:rPr lang="en-US" dirty="0" smtClean="0"/>
              <a:t> </a:t>
            </a:r>
            <a:r>
              <a:rPr lang="en-US" dirty="0" err="1" smtClean="0"/>
              <a:t>donovani</a:t>
            </a:r>
            <a:r>
              <a:rPr lang="en-US" dirty="0" smtClean="0"/>
              <a:t> complex, species are transmitted by genus </a:t>
            </a:r>
            <a:r>
              <a:rPr lang="en-US" dirty="0" err="1" smtClean="0"/>
              <a:t>Phlebotomus</a:t>
            </a:r>
            <a:r>
              <a:rPr lang="en-US" dirty="0" smtClean="0"/>
              <a:t> (</a:t>
            </a:r>
            <a:r>
              <a:rPr lang="en-US" dirty="0" err="1" smtClean="0"/>
              <a:t>sandflies</a:t>
            </a:r>
            <a:r>
              <a:rPr lang="en-US" dirty="0" smtClean="0"/>
              <a:t>). Human, wild animals and domestic dogs are known to act as reservoir hosts, the parasite enters macrophages, where it multiplies and establishes the infection Currently, </a:t>
            </a:r>
            <a:r>
              <a:rPr lang="en-US" dirty="0" err="1" smtClean="0"/>
              <a:t>leishmaniasis</a:t>
            </a:r>
            <a:r>
              <a:rPr lang="en-US" dirty="0" smtClean="0"/>
              <a:t> occurs in four continents and is considered to be endemic in 88 countries, 72 of which are developing countries.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7391400" cy="3962400"/>
          </a:xfrm>
        </p:spPr>
        <p:txBody>
          <a:bodyPr/>
          <a:lstStyle/>
          <a:p>
            <a:pPr algn="just"/>
            <a:r>
              <a:rPr lang="en-US" dirty="0" smtClean="0"/>
              <a:t>In order to elaborate successful VL control programs it is essential to know the risk factors associated with it, and to understand the disease-related knowledge, attitudes, and practices (KAP) of the population 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</a:rPr>
              <a:t>Review of Literature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b="1" dirty="0" smtClean="0"/>
              <a:t>1) Knowledge, attitudes, and practices about </a:t>
            </a:r>
            <a:r>
              <a:rPr lang="en-US" b="1" dirty="0" err="1" smtClean="0"/>
              <a:t>kala-azar</a:t>
            </a:r>
            <a:r>
              <a:rPr lang="en-US" b="1" dirty="0" smtClean="0"/>
              <a:t> and its </a:t>
            </a:r>
            <a:r>
              <a:rPr lang="en-US" b="1" dirty="0" err="1" smtClean="0"/>
              <a:t>sandfly</a:t>
            </a:r>
            <a:r>
              <a:rPr lang="en-US" b="1" dirty="0" smtClean="0"/>
              <a:t> vector in rural communities of Nepal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The villagers had poor knowledge about the transmission of </a:t>
            </a:r>
            <a:r>
              <a:rPr lang="en-US" dirty="0" err="1" smtClean="0"/>
              <a:t>kala-azar</a:t>
            </a:r>
            <a:r>
              <a:rPr lang="en-US" dirty="0" smtClean="0"/>
              <a:t>, with most villagers perceiving that </a:t>
            </a:r>
            <a:r>
              <a:rPr lang="en-US" dirty="0" err="1" smtClean="0"/>
              <a:t>mosquitos</a:t>
            </a:r>
            <a:r>
              <a:rPr lang="en-US" dirty="0" smtClean="0"/>
              <a:t>, instead of </a:t>
            </a:r>
            <a:r>
              <a:rPr lang="en-US" dirty="0" err="1" smtClean="0"/>
              <a:t>sandflies</a:t>
            </a:r>
            <a:r>
              <a:rPr lang="en-US" dirty="0" smtClean="0"/>
              <a:t>, were responsible for transmission of the infection. Most also failed to recognize the common symptoms of </a:t>
            </a:r>
            <a:r>
              <a:rPr lang="en-US" dirty="0" err="1" smtClean="0"/>
              <a:t>kala-azar</a:t>
            </a:r>
            <a:r>
              <a:rPr lang="en-US" dirty="0" smtClean="0"/>
              <a:t>. The majority of the respondents, 78.9% in </a:t>
            </a:r>
            <a:r>
              <a:rPr lang="en-US" dirty="0" err="1" smtClean="0"/>
              <a:t>Titaria</a:t>
            </a:r>
            <a:r>
              <a:rPr lang="en-US" dirty="0" smtClean="0"/>
              <a:t> and 48.4% in </a:t>
            </a:r>
            <a:r>
              <a:rPr lang="en-US" dirty="0" err="1" smtClean="0"/>
              <a:t>Haraincha</a:t>
            </a:r>
            <a:r>
              <a:rPr lang="en-US" dirty="0" smtClean="0"/>
              <a:t>, were aware that the condition can be treated, while fewer than 2% believed that it cannot be treated at all. More than 58% of villagers in </a:t>
            </a:r>
            <a:r>
              <a:rPr lang="en-US" dirty="0" err="1" smtClean="0"/>
              <a:t>Titaria</a:t>
            </a:r>
            <a:r>
              <a:rPr lang="en-US" dirty="0" smtClean="0"/>
              <a:t> and 36.8% in </a:t>
            </a:r>
            <a:r>
              <a:rPr lang="en-US" dirty="0" err="1" smtClean="0"/>
              <a:t>Haraincha</a:t>
            </a:r>
            <a:r>
              <a:rPr lang="en-US" dirty="0" smtClean="0"/>
              <a:t> used </a:t>
            </a:r>
            <a:r>
              <a:rPr lang="en-US" dirty="0" err="1" smtClean="0"/>
              <a:t>bednets</a:t>
            </a:r>
            <a:r>
              <a:rPr lang="en-US" dirty="0" smtClean="0"/>
              <a:t>. The residents of both villages were highly responsive to a </a:t>
            </a:r>
            <a:r>
              <a:rPr lang="en-US" dirty="0" err="1" smtClean="0"/>
              <a:t>programme</a:t>
            </a:r>
            <a:r>
              <a:rPr lang="en-US" dirty="0" smtClean="0"/>
              <a:t> to spray houses with insecticides.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</a:rPr>
              <a:t>Review of Literature (Continue.)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52600"/>
            <a:ext cx="7543800" cy="51054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GB" b="1" dirty="0" smtClean="0"/>
              <a:t>2) Awareness about </a:t>
            </a:r>
            <a:r>
              <a:rPr lang="en-GB" b="1" dirty="0" err="1" smtClean="0"/>
              <a:t>kala-azar</a:t>
            </a:r>
            <a:r>
              <a:rPr lang="en-GB" b="1" dirty="0" smtClean="0"/>
              <a:t> disease and related preventive attitudes and practices in a highly endemic rural area of India.</a:t>
            </a:r>
          </a:p>
          <a:p>
            <a:pPr algn="just">
              <a:buNone/>
            </a:pPr>
            <a:endParaRPr lang="en-US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61% respondents were illiterate, 4% had correct knowledge that </a:t>
            </a:r>
            <a:r>
              <a:rPr lang="en-US" dirty="0" err="1" smtClean="0"/>
              <a:t>sandfly</a:t>
            </a:r>
            <a:r>
              <a:rPr lang="en-US" dirty="0" smtClean="0"/>
              <a:t> bites caused </a:t>
            </a:r>
            <a:r>
              <a:rPr lang="en-US" dirty="0" err="1" smtClean="0"/>
              <a:t>kala-azar</a:t>
            </a:r>
            <a:r>
              <a:rPr lang="en-US" dirty="0" smtClean="0"/>
              <a:t>, 26% do not know any specific transmission agents for </a:t>
            </a:r>
            <a:r>
              <a:rPr lang="en-US" dirty="0" err="1" smtClean="0"/>
              <a:t>kala-azar</a:t>
            </a:r>
            <a:r>
              <a:rPr lang="en-US" dirty="0" smtClean="0"/>
              <a:t>. A majority (72%) of respondents were not able to recognize </a:t>
            </a:r>
            <a:r>
              <a:rPr lang="en-US" dirty="0" err="1" smtClean="0"/>
              <a:t>sandfly</a:t>
            </a:r>
            <a:r>
              <a:rPr lang="en-US" dirty="0" smtClean="0"/>
              <a:t>, 33% had no specific knowledge about the symptoms. All of them (100%) believed that this disease could affect his or her family income.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372</TotalTime>
  <Words>2313</Words>
  <Application>Microsoft Office PowerPoint</Application>
  <PresentationFormat>On-screen Show (4:3)</PresentationFormat>
  <Paragraphs>140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Solstice</vt:lpstr>
      <vt:lpstr>KALA-AZAR </vt:lpstr>
      <vt:lpstr>Background</vt:lpstr>
      <vt:lpstr>Background Continue…</vt:lpstr>
      <vt:lpstr>Organization Profile</vt:lpstr>
      <vt:lpstr>PROGRAMME  AREAS: </vt:lpstr>
      <vt:lpstr>Introduction</vt:lpstr>
      <vt:lpstr>Slide 7</vt:lpstr>
      <vt:lpstr>Review of Literature</vt:lpstr>
      <vt:lpstr>Review of Literature (Continue.)</vt:lpstr>
      <vt:lpstr>Methodology</vt:lpstr>
      <vt:lpstr>STUDY DESIGN </vt:lpstr>
      <vt:lpstr>Methodology (Continue.)</vt:lpstr>
      <vt:lpstr>Knowledge about Kala-azar</vt:lpstr>
      <vt:lpstr>Breeding place of vector </vt:lpstr>
      <vt:lpstr>Causing factor of kala azar </vt:lpstr>
      <vt:lpstr>Sign and symptom of Kala azar </vt:lpstr>
      <vt:lpstr>Kala-Azar is infectious disease transmitted from one person to other </vt:lpstr>
      <vt:lpstr>Comparative seriousness of Kala azar as compared to malaria </vt:lpstr>
      <vt:lpstr>Kala-Azar can be controlled through community participation </vt:lpstr>
      <vt:lpstr>Complete cure of disease is possible </vt:lpstr>
      <vt:lpstr>Course of Action After suffering from Kala-Azar</vt:lpstr>
      <vt:lpstr>How care of patient can be done in a better manner </vt:lpstr>
      <vt:lpstr>Drug preference for treatment of Kala-Azar</vt:lpstr>
      <vt:lpstr>Choice of utilization of health services for the treatment of Kala-Azar </vt:lpstr>
      <vt:lpstr>Prevention measures from Mosquitoes  /sandfly bite</vt:lpstr>
      <vt:lpstr>DISSCUSSION AND CONCLUSION: </vt:lpstr>
      <vt:lpstr>Slide 27</vt:lpstr>
      <vt:lpstr>Slide 28</vt:lpstr>
      <vt:lpstr> PRACTICES </vt:lpstr>
      <vt:lpstr>Recommendations</vt:lpstr>
      <vt:lpstr>REFERENCES 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KALA-AZAR</dc:title>
  <dc:creator>my pc</dc:creator>
  <cp:lastModifiedBy>my pc</cp:lastModifiedBy>
  <cp:revision>139</cp:revision>
  <dcterms:created xsi:type="dcterms:W3CDTF">2014-05-21T01:53:51Z</dcterms:created>
  <dcterms:modified xsi:type="dcterms:W3CDTF">2014-05-22T10:38:04Z</dcterms:modified>
</cp:coreProperties>
</file>