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57" r:id="rId4"/>
    <p:sldId id="268" r:id="rId5"/>
    <p:sldId id="267" r:id="rId6"/>
    <p:sldId id="256" r:id="rId7"/>
    <p:sldId id="258" r:id="rId8"/>
    <p:sldId id="259" r:id="rId9"/>
    <p:sldId id="269" r:id="rId10"/>
    <p:sldId id="270" r:id="rId11"/>
    <p:sldId id="271" r:id="rId12"/>
    <p:sldId id="273" r:id="rId13"/>
    <p:sldId id="260" r:id="rId14"/>
    <p:sldId id="274" r:id="rId15"/>
    <p:sldId id="261" r:id="rId16"/>
    <p:sldId id="275" r:id="rId17"/>
    <p:sldId id="276" r:id="rId18"/>
    <p:sldId id="278" r:id="rId19"/>
    <p:sldId id="277" r:id="rId20"/>
    <p:sldId id="272" r:id="rId21"/>
    <p:sldId id="279" r:id="rId22"/>
    <p:sldId id="283" r:id="rId23"/>
    <p:sldId id="284" r:id="rId24"/>
    <p:sldId id="262" r:id="rId25"/>
    <p:sldId id="280" r:id="rId26"/>
    <p:sldId id="263" r:id="rId27"/>
    <p:sldId id="281" r:id="rId28"/>
    <p:sldId id="264" r:id="rId29"/>
    <p:sldId id="282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800080"/>
    <a:srgbClr val="0066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mesh%20Seth\Desktop\New%20Microsoft%20Office%20Excel%20Workshe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mesh%20Seth\Desktop\New%20Microsoft%20Office%20Excel%20Workshee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mesh%20Seth\Desktop\New%20Microsoft%20Office%20Excel%20Workshee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mesh%20Seth\Desktop\New%20Microsoft%20Office%20Excel%20Workshee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mesh%20Seth\Desktop\New%20Microsoft%20Office%20Excel%20Workshee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mesh%20Seth\Desktop\NHP%20feedback%20summary%20and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autoTitleDeleted val="1"/>
    <c:plotArea>
      <c:layout>
        <c:manualLayout>
          <c:layoutTarget val="inner"/>
          <c:xMode val="edge"/>
          <c:yMode val="edge"/>
          <c:x val="6.7079396325459312E-2"/>
          <c:y val="6.5460663570899802E-2"/>
          <c:w val="0.61851039642899863"/>
          <c:h val="0.82858388258166238"/>
        </c:manualLayout>
      </c:layout>
      <c:doughnutChart>
        <c:varyColors val="1"/>
        <c:ser>
          <c:idx val="0"/>
          <c:order val="0"/>
          <c:tx>
            <c:strRef>
              <c:f>Sheet6!$A$2</c:f>
              <c:strCache>
                <c:ptCount val="1"/>
                <c:pt idx="0">
                  <c:v>Perceived benefits</c:v>
                </c:pt>
              </c:strCache>
            </c:strRef>
          </c:tx>
          <c:dLbls>
            <c:dLbl>
              <c:idx val="13"/>
              <c:layout>
                <c:manualLayout>
                  <c:x val="-7.0597325639892537E-3"/>
                  <c:y val="-9.4575299811147113E-3"/>
                </c:manualLayout>
              </c:layout>
              <c:showPercent val="1"/>
            </c:dLbl>
            <c:dLbl>
              <c:idx val="14"/>
              <c:layout>
                <c:manualLayout>
                  <c:x val="1.4119465127978499E-2"/>
                  <c:y val="-1.261003997481964E-2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Sheet6!$B$1:$P$1</c:f>
              <c:strCache>
                <c:ptCount val="15"/>
                <c:pt idx="0">
                  <c:v>Health literacy</c:v>
                </c:pt>
                <c:pt idx="1">
                  <c:v>Disease prevention</c:v>
                </c:pt>
                <c:pt idx="2">
                  <c:v>Directory services</c:v>
                </c:pt>
                <c:pt idx="3">
                  <c:v>Interoperability/useful links</c:v>
                </c:pt>
                <c:pt idx="4">
                  <c:v>Open access</c:v>
                </c:pt>
                <c:pt idx="5">
                  <c:v>Reliable health info</c:v>
                </c:pt>
                <c:pt idx="6">
                  <c:v>Follow up/ treatment</c:v>
                </c:pt>
                <c:pt idx="7">
                  <c:v>Multilinguistic info</c:v>
                </c:pt>
                <c:pt idx="8">
                  <c:v>Edn to providers</c:v>
                </c:pt>
                <c:pt idx="9">
                  <c:v>PHR</c:v>
                </c:pt>
                <c:pt idx="10">
                  <c:v>Multimedia design</c:v>
                </c:pt>
                <c:pt idx="11">
                  <c:v>PPP</c:v>
                </c:pt>
                <c:pt idx="12">
                  <c:v>Policy/ plans</c:v>
                </c:pt>
                <c:pt idx="13">
                  <c:v>Safety/ security</c:v>
                </c:pt>
                <c:pt idx="14">
                  <c:v>Easy to understand</c:v>
                </c:pt>
              </c:strCache>
            </c:strRef>
          </c:cat>
          <c:val>
            <c:numRef>
              <c:f>Sheet6!$B$2:$P$2</c:f>
              <c:numCache>
                <c:formatCode>General</c:formatCode>
                <c:ptCount val="15"/>
                <c:pt idx="0">
                  <c:v>18</c:v>
                </c:pt>
                <c:pt idx="1">
                  <c:v>7</c:v>
                </c:pt>
                <c:pt idx="2">
                  <c:v>5</c:v>
                </c:pt>
                <c:pt idx="3">
                  <c:v>8</c:v>
                </c:pt>
                <c:pt idx="4">
                  <c:v>8</c:v>
                </c:pt>
                <c:pt idx="5">
                  <c:v>18</c:v>
                </c:pt>
                <c:pt idx="6">
                  <c:v>3</c:v>
                </c:pt>
                <c:pt idx="7">
                  <c:v>3</c:v>
                </c:pt>
                <c:pt idx="8">
                  <c:v>5</c:v>
                </c:pt>
                <c:pt idx="9">
                  <c:v>3</c:v>
                </c:pt>
                <c:pt idx="10">
                  <c:v>3</c:v>
                </c:pt>
                <c:pt idx="11">
                  <c:v>2</c:v>
                </c:pt>
                <c:pt idx="12">
                  <c:v>8</c:v>
                </c:pt>
                <c:pt idx="13">
                  <c:v>1</c:v>
                </c:pt>
                <c:pt idx="14">
                  <c:v>2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7902766841644813"/>
          <c:y val="3.9117369944141604E-2"/>
          <c:w val="0.31935283931882069"/>
          <c:h val="0.90626539471027656"/>
        </c:manualLayout>
      </c:layout>
    </c:legend>
    <c:plotVisOnly val="1"/>
  </c:chart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Sheet6!$B$3</c:f>
              <c:strCache>
                <c:ptCount val="1"/>
                <c:pt idx="0">
                  <c:v>Not satisfied</c:v>
                </c:pt>
              </c:strCache>
            </c:strRef>
          </c:tx>
          <c:cat>
            <c:strRef>
              <c:f>Sheet6!$A$4:$A$8</c:f>
              <c:strCache>
                <c:ptCount val="5"/>
                <c:pt idx="0">
                  <c:v>Design</c:v>
                </c:pt>
                <c:pt idx="1">
                  <c:v>Information</c:v>
                </c:pt>
                <c:pt idx="2">
                  <c:v>Links</c:v>
                </c:pt>
                <c:pt idx="3">
                  <c:v>Innovativeness</c:v>
                </c:pt>
                <c:pt idx="4">
                  <c:v>M-health apps</c:v>
                </c:pt>
              </c:strCache>
            </c:strRef>
          </c:cat>
          <c:val>
            <c:numRef>
              <c:f>Sheet6!$B$4:$B$8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Sheet6!$C$3</c:f>
              <c:strCache>
                <c:ptCount val="1"/>
                <c:pt idx="0">
                  <c:v>Slightly satisfied</c:v>
                </c:pt>
              </c:strCache>
            </c:strRef>
          </c:tx>
          <c:cat>
            <c:strRef>
              <c:f>Sheet6!$A$4:$A$8</c:f>
              <c:strCache>
                <c:ptCount val="5"/>
                <c:pt idx="0">
                  <c:v>Design</c:v>
                </c:pt>
                <c:pt idx="1">
                  <c:v>Information</c:v>
                </c:pt>
                <c:pt idx="2">
                  <c:v>Links</c:v>
                </c:pt>
                <c:pt idx="3">
                  <c:v>Innovativeness</c:v>
                </c:pt>
                <c:pt idx="4">
                  <c:v>M-health apps</c:v>
                </c:pt>
              </c:strCache>
            </c:strRef>
          </c:cat>
          <c:val>
            <c:numRef>
              <c:f>Sheet6!$C$4:$C$8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5</c:v>
                </c:pt>
                <c:pt idx="4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Sheet6!$D$3</c:f>
              <c:strCache>
                <c:ptCount val="1"/>
                <c:pt idx="0">
                  <c:v>Moderately satisfied</c:v>
                </c:pt>
              </c:strCache>
            </c:strRef>
          </c:tx>
          <c:cat>
            <c:strRef>
              <c:f>Sheet6!$A$4:$A$8</c:f>
              <c:strCache>
                <c:ptCount val="5"/>
                <c:pt idx="0">
                  <c:v>Design</c:v>
                </c:pt>
                <c:pt idx="1">
                  <c:v>Information</c:v>
                </c:pt>
                <c:pt idx="2">
                  <c:v>Links</c:v>
                </c:pt>
                <c:pt idx="3">
                  <c:v>Innovativeness</c:v>
                </c:pt>
                <c:pt idx="4">
                  <c:v>M-health apps</c:v>
                </c:pt>
              </c:strCache>
            </c:strRef>
          </c:cat>
          <c:val>
            <c:numRef>
              <c:f>Sheet6!$D$4:$D$8</c:f>
              <c:numCache>
                <c:formatCode>General</c:formatCode>
                <c:ptCount val="5"/>
                <c:pt idx="0">
                  <c:v>15</c:v>
                </c:pt>
                <c:pt idx="1">
                  <c:v>11</c:v>
                </c:pt>
                <c:pt idx="2">
                  <c:v>11</c:v>
                </c:pt>
                <c:pt idx="3">
                  <c:v>12</c:v>
                </c:pt>
                <c:pt idx="4">
                  <c:v>9</c:v>
                </c:pt>
              </c:numCache>
            </c:numRef>
          </c:val>
        </c:ser>
        <c:ser>
          <c:idx val="3"/>
          <c:order val="3"/>
          <c:tx>
            <c:strRef>
              <c:f>Sheet6!$E$3</c:f>
              <c:strCache>
                <c:ptCount val="1"/>
                <c:pt idx="0">
                  <c:v>Very satisfied</c:v>
                </c:pt>
              </c:strCache>
            </c:strRef>
          </c:tx>
          <c:cat>
            <c:strRef>
              <c:f>Sheet6!$A$4:$A$8</c:f>
              <c:strCache>
                <c:ptCount val="5"/>
                <c:pt idx="0">
                  <c:v>Design</c:v>
                </c:pt>
                <c:pt idx="1">
                  <c:v>Information</c:v>
                </c:pt>
                <c:pt idx="2">
                  <c:v>Links</c:v>
                </c:pt>
                <c:pt idx="3">
                  <c:v>Innovativeness</c:v>
                </c:pt>
                <c:pt idx="4">
                  <c:v>M-health apps</c:v>
                </c:pt>
              </c:strCache>
            </c:strRef>
          </c:cat>
          <c:val>
            <c:numRef>
              <c:f>Sheet6!$E$4:$E$8</c:f>
              <c:numCache>
                <c:formatCode>General</c:formatCode>
                <c:ptCount val="5"/>
                <c:pt idx="0">
                  <c:v>12</c:v>
                </c:pt>
                <c:pt idx="1">
                  <c:v>13</c:v>
                </c:pt>
                <c:pt idx="2">
                  <c:v>17</c:v>
                </c:pt>
                <c:pt idx="3">
                  <c:v>13</c:v>
                </c:pt>
                <c:pt idx="4">
                  <c:v>9</c:v>
                </c:pt>
              </c:numCache>
            </c:numRef>
          </c:val>
        </c:ser>
        <c:ser>
          <c:idx val="4"/>
          <c:order val="4"/>
          <c:tx>
            <c:strRef>
              <c:f>Sheet6!$F$3</c:f>
              <c:strCache>
                <c:ptCount val="1"/>
                <c:pt idx="0">
                  <c:v>Extremely satisfied</c:v>
                </c:pt>
              </c:strCache>
            </c:strRef>
          </c:tx>
          <c:cat>
            <c:strRef>
              <c:f>Sheet6!$A$4:$A$8</c:f>
              <c:strCache>
                <c:ptCount val="5"/>
                <c:pt idx="0">
                  <c:v>Design</c:v>
                </c:pt>
                <c:pt idx="1">
                  <c:v>Information</c:v>
                </c:pt>
                <c:pt idx="2">
                  <c:v>Links</c:v>
                </c:pt>
                <c:pt idx="3">
                  <c:v>Innovativeness</c:v>
                </c:pt>
                <c:pt idx="4">
                  <c:v>M-health apps</c:v>
                </c:pt>
              </c:strCache>
            </c:strRef>
          </c:cat>
          <c:val>
            <c:numRef>
              <c:f>Sheet6!$F$4:$F$8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1</c:v>
                </c:pt>
                <c:pt idx="3">
                  <c:v>3</c:v>
                </c:pt>
                <c:pt idx="4">
                  <c:v>6</c:v>
                </c:pt>
              </c:numCache>
            </c:numRef>
          </c:val>
        </c:ser>
        <c:dLbls>
          <c:showVal val="1"/>
        </c:dLbls>
        <c:shape val="cylinder"/>
        <c:axId val="59522048"/>
        <c:axId val="59536512"/>
        <c:axId val="0"/>
      </c:bar3DChart>
      <c:catAx>
        <c:axId val="595220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Features of NHP</a:t>
                </a:r>
              </a:p>
            </c:rich>
          </c:tx>
          <c:layout/>
        </c:title>
        <c:majorTickMark val="none"/>
        <c:tickLblPos val="nextTo"/>
        <c:crossAx val="59536512"/>
        <c:crosses val="autoZero"/>
        <c:auto val="1"/>
        <c:lblAlgn val="ctr"/>
        <c:lblOffset val="100"/>
      </c:catAx>
      <c:valAx>
        <c:axId val="5953651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Respondents</a:t>
                </a:r>
              </a:p>
            </c:rich>
          </c:tx>
          <c:layout/>
        </c:title>
        <c:numFmt formatCode="General" sourceLinked="1"/>
        <c:tickLblPos val="nextTo"/>
        <c:crossAx val="595220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200" b="1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style val="34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3.4967629046369207E-2"/>
          <c:y val="1.5037401574803147E-2"/>
          <c:w val="0.96368755468066492"/>
          <c:h val="0.52794816272965872"/>
        </c:manualLayout>
      </c:layout>
      <c:bar3DChart>
        <c:barDir val="col"/>
        <c:grouping val="clustered"/>
        <c:ser>
          <c:idx val="0"/>
          <c:order val="0"/>
          <c:tx>
            <c:strRef>
              <c:f>Sheet7!$B$1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Sheet7!$A$2:$A$9</c:f>
              <c:strCache>
                <c:ptCount val="8"/>
                <c:pt idx="0">
                  <c:v>Improve patient outcome</c:v>
                </c:pt>
                <c:pt idx="1">
                  <c:v>Improve prevention and education </c:v>
                </c:pt>
                <c:pt idx="2">
                  <c:v>Increase health consciousness of society</c:v>
                </c:pt>
                <c:pt idx="3">
                  <c:v>Reduce increase of healthcare costs</c:v>
                </c:pt>
                <c:pt idx="4">
                  <c:v>Improve interaction between patients and doctors</c:v>
                </c:pt>
                <c:pt idx="5">
                  <c:v>Improve data quality to develop improved medications</c:v>
                </c:pt>
                <c:pt idx="6">
                  <c:v>Better access to healthcare in remote locs</c:v>
                </c:pt>
                <c:pt idx="7">
                  <c:v>Enable people to take better own healthcare </c:v>
                </c:pt>
              </c:strCache>
            </c:strRef>
          </c:cat>
          <c:val>
            <c:numRef>
              <c:f>Sheet7!$B$2:$B$9</c:f>
              <c:numCache>
                <c:formatCode>General</c:formatCode>
                <c:ptCount val="8"/>
                <c:pt idx="0">
                  <c:v>5</c:v>
                </c:pt>
                <c:pt idx="1">
                  <c:v>5</c:v>
                </c:pt>
                <c:pt idx="2">
                  <c:v>17</c:v>
                </c:pt>
                <c:pt idx="3">
                  <c:v>1</c:v>
                </c:pt>
                <c:pt idx="4">
                  <c:v>2</c:v>
                </c:pt>
                <c:pt idx="7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Sheet7!$C$1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Sheet7!$A$2:$A$9</c:f>
              <c:strCache>
                <c:ptCount val="8"/>
                <c:pt idx="0">
                  <c:v>Improve patient outcome</c:v>
                </c:pt>
                <c:pt idx="1">
                  <c:v>Improve prevention and education </c:v>
                </c:pt>
                <c:pt idx="2">
                  <c:v>Increase health consciousness of society</c:v>
                </c:pt>
                <c:pt idx="3">
                  <c:v>Reduce increase of healthcare costs</c:v>
                </c:pt>
                <c:pt idx="4">
                  <c:v>Improve interaction between patients and doctors</c:v>
                </c:pt>
                <c:pt idx="5">
                  <c:v>Improve data quality to develop improved medications</c:v>
                </c:pt>
                <c:pt idx="6">
                  <c:v>Better access to healthcare in remote locs</c:v>
                </c:pt>
                <c:pt idx="7">
                  <c:v>Enable people to take better own healthcare </c:v>
                </c:pt>
              </c:strCache>
            </c:strRef>
          </c:cat>
          <c:val>
            <c:numRef>
              <c:f>Sheet7!$C$2:$C$9</c:f>
              <c:numCache>
                <c:formatCode>General</c:formatCode>
                <c:ptCount val="8"/>
                <c:pt idx="1">
                  <c:v>4</c:v>
                </c:pt>
                <c:pt idx="2">
                  <c:v>8</c:v>
                </c:pt>
                <c:pt idx="3">
                  <c:v>2</c:v>
                </c:pt>
                <c:pt idx="4">
                  <c:v>13</c:v>
                </c:pt>
                <c:pt idx="5">
                  <c:v>2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Sheet7!$D$1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Sheet7!$A$2:$A$9</c:f>
              <c:strCache>
                <c:ptCount val="8"/>
                <c:pt idx="0">
                  <c:v>Improve patient outcome</c:v>
                </c:pt>
                <c:pt idx="1">
                  <c:v>Improve prevention and education </c:v>
                </c:pt>
                <c:pt idx="2">
                  <c:v>Increase health consciousness of society</c:v>
                </c:pt>
                <c:pt idx="3">
                  <c:v>Reduce increase of healthcare costs</c:v>
                </c:pt>
                <c:pt idx="4">
                  <c:v>Improve interaction between patients and doctors</c:v>
                </c:pt>
                <c:pt idx="5">
                  <c:v>Improve data quality to develop improved medications</c:v>
                </c:pt>
                <c:pt idx="6">
                  <c:v>Better access to healthcare in remote locs</c:v>
                </c:pt>
                <c:pt idx="7">
                  <c:v>Enable people to take better own healthcare </c:v>
                </c:pt>
              </c:strCache>
            </c:strRef>
          </c:cat>
          <c:val>
            <c:numRef>
              <c:f>Sheet7!$D$2:$D$9</c:f>
              <c:numCache>
                <c:formatCode>General</c:formatCode>
                <c:ptCount val="8"/>
                <c:pt idx="0">
                  <c:v>3</c:v>
                </c:pt>
                <c:pt idx="1">
                  <c:v>8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7</c:v>
                </c:pt>
                <c:pt idx="7">
                  <c:v>7</c:v>
                </c:pt>
              </c:numCache>
            </c:numRef>
          </c:val>
        </c:ser>
        <c:ser>
          <c:idx val="3"/>
          <c:order val="3"/>
          <c:tx>
            <c:strRef>
              <c:f>Sheet7!$E$1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Sheet7!$A$2:$A$9</c:f>
              <c:strCache>
                <c:ptCount val="8"/>
                <c:pt idx="0">
                  <c:v>Improve patient outcome</c:v>
                </c:pt>
                <c:pt idx="1">
                  <c:v>Improve prevention and education </c:v>
                </c:pt>
                <c:pt idx="2">
                  <c:v>Increase health consciousness of society</c:v>
                </c:pt>
                <c:pt idx="3">
                  <c:v>Reduce increase of healthcare costs</c:v>
                </c:pt>
                <c:pt idx="4">
                  <c:v>Improve interaction between patients and doctors</c:v>
                </c:pt>
                <c:pt idx="5">
                  <c:v>Improve data quality to develop improved medications</c:v>
                </c:pt>
                <c:pt idx="6">
                  <c:v>Better access to healthcare in remote locs</c:v>
                </c:pt>
                <c:pt idx="7">
                  <c:v>Enable people to take better own healthcare </c:v>
                </c:pt>
              </c:strCache>
            </c:strRef>
          </c:cat>
          <c:val>
            <c:numRef>
              <c:f>Sheet7!$E$2:$E$9</c:f>
              <c:numCache>
                <c:formatCode>General</c:formatCode>
                <c:ptCount val="8"/>
                <c:pt idx="0">
                  <c:v>6</c:v>
                </c:pt>
                <c:pt idx="1">
                  <c:v>6</c:v>
                </c:pt>
                <c:pt idx="2">
                  <c:v>1</c:v>
                </c:pt>
                <c:pt idx="3">
                  <c:v>6</c:v>
                </c:pt>
                <c:pt idx="4">
                  <c:v>2</c:v>
                </c:pt>
                <c:pt idx="5">
                  <c:v>4</c:v>
                </c:pt>
                <c:pt idx="6">
                  <c:v>1</c:v>
                </c:pt>
                <c:pt idx="7">
                  <c:v>7</c:v>
                </c:pt>
              </c:numCache>
            </c:numRef>
          </c:val>
        </c:ser>
        <c:ser>
          <c:idx val="4"/>
          <c:order val="4"/>
          <c:tx>
            <c:strRef>
              <c:f>Sheet7!$F$1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Sheet7!$A$2:$A$9</c:f>
              <c:strCache>
                <c:ptCount val="8"/>
                <c:pt idx="0">
                  <c:v>Improve patient outcome</c:v>
                </c:pt>
                <c:pt idx="1">
                  <c:v>Improve prevention and education </c:v>
                </c:pt>
                <c:pt idx="2">
                  <c:v>Increase health consciousness of society</c:v>
                </c:pt>
                <c:pt idx="3">
                  <c:v>Reduce increase of healthcare costs</c:v>
                </c:pt>
                <c:pt idx="4">
                  <c:v>Improve interaction between patients and doctors</c:v>
                </c:pt>
                <c:pt idx="5">
                  <c:v>Improve data quality to develop improved medications</c:v>
                </c:pt>
                <c:pt idx="6">
                  <c:v>Better access to healthcare in remote locs</c:v>
                </c:pt>
                <c:pt idx="7">
                  <c:v>Enable people to take better own healthcare </c:v>
                </c:pt>
              </c:strCache>
            </c:strRef>
          </c:cat>
          <c:val>
            <c:numRef>
              <c:f>Sheet7!$F$2:$F$9</c:f>
              <c:numCache>
                <c:formatCode>General</c:formatCode>
                <c:ptCount val="8"/>
                <c:pt idx="0">
                  <c:v>10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2</c:v>
                </c:pt>
              </c:numCache>
            </c:numRef>
          </c:val>
        </c:ser>
        <c:ser>
          <c:idx val="5"/>
          <c:order val="5"/>
          <c:tx>
            <c:strRef>
              <c:f>Sheet7!$G$1</c:f>
              <c:strCache>
                <c:ptCount val="1"/>
                <c:pt idx="0">
                  <c:v>6</c:v>
                </c:pt>
              </c:strCache>
            </c:strRef>
          </c:tx>
          <c:cat>
            <c:strRef>
              <c:f>Sheet7!$A$2:$A$9</c:f>
              <c:strCache>
                <c:ptCount val="8"/>
                <c:pt idx="0">
                  <c:v>Improve patient outcome</c:v>
                </c:pt>
                <c:pt idx="1">
                  <c:v>Improve prevention and education </c:v>
                </c:pt>
                <c:pt idx="2">
                  <c:v>Increase health consciousness of society</c:v>
                </c:pt>
                <c:pt idx="3">
                  <c:v>Reduce increase of healthcare costs</c:v>
                </c:pt>
                <c:pt idx="4">
                  <c:v>Improve interaction between patients and doctors</c:v>
                </c:pt>
                <c:pt idx="5">
                  <c:v>Improve data quality to develop improved medications</c:v>
                </c:pt>
                <c:pt idx="6">
                  <c:v>Better access to healthcare in remote locs</c:v>
                </c:pt>
                <c:pt idx="7">
                  <c:v>Enable people to take better own healthcare </c:v>
                </c:pt>
              </c:strCache>
            </c:strRef>
          </c:cat>
          <c:val>
            <c:numRef>
              <c:f>Sheet7!$G$2:$G$9</c:f>
              <c:numCache>
                <c:formatCode>General</c:formatCode>
                <c:ptCount val="8"/>
                <c:pt idx="0">
                  <c:v>5</c:v>
                </c:pt>
                <c:pt idx="1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5</c:v>
                </c:pt>
                <c:pt idx="6">
                  <c:v>7</c:v>
                </c:pt>
                <c:pt idx="7">
                  <c:v>7</c:v>
                </c:pt>
              </c:numCache>
            </c:numRef>
          </c:val>
        </c:ser>
        <c:ser>
          <c:idx val="6"/>
          <c:order val="6"/>
          <c:tx>
            <c:strRef>
              <c:f>Sheet7!$H$1</c:f>
              <c:strCache>
                <c:ptCount val="1"/>
                <c:pt idx="0">
                  <c:v>7</c:v>
                </c:pt>
              </c:strCache>
            </c:strRef>
          </c:tx>
          <c:cat>
            <c:strRef>
              <c:f>Sheet7!$A$2:$A$9</c:f>
              <c:strCache>
                <c:ptCount val="8"/>
                <c:pt idx="0">
                  <c:v>Improve patient outcome</c:v>
                </c:pt>
                <c:pt idx="1">
                  <c:v>Improve prevention and education </c:v>
                </c:pt>
                <c:pt idx="2">
                  <c:v>Increase health consciousness of society</c:v>
                </c:pt>
                <c:pt idx="3">
                  <c:v>Reduce increase of healthcare costs</c:v>
                </c:pt>
                <c:pt idx="4">
                  <c:v>Improve interaction between patients and doctors</c:v>
                </c:pt>
                <c:pt idx="5">
                  <c:v>Improve data quality to develop improved medications</c:v>
                </c:pt>
                <c:pt idx="6">
                  <c:v>Better access to healthcare in remote locs</c:v>
                </c:pt>
                <c:pt idx="7">
                  <c:v>Enable people to take better own healthcare </c:v>
                </c:pt>
              </c:strCache>
            </c:strRef>
          </c:cat>
          <c:val>
            <c:numRef>
              <c:f>Sheet7!$H$2:$H$9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10</c:v>
                </c:pt>
                <c:pt idx="4">
                  <c:v>3</c:v>
                </c:pt>
                <c:pt idx="5">
                  <c:v>5</c:v>
                </c:pt>
                <c:pt idx="6">
                  <c:v>8</c:v>
                </c:pt>
                <c:pt idx="7">
                  <c:v>1</c:v>
                </c:pt>
              </c:numCache>
            </c:numRef>
          </c:val>
        </c:ser>
        <c:ser>
          <c:idx val="7"/>
          <c:order val="7"/>
          <c:tx>
            <c:strRef>
              <c:f>Sheet7!$I$1</c:f>
              <c:strCache>
                <c:ptCount val="1"/>
                <c:pt idx="0">
                  <c:v>8</c:v>
                </c:pt>
              </c:strCache>
            </c:strRef>
          </c:tx>
          <c:cat>
            <c:strRef>
              <c:f>Sheet7!$A$2:$A$9</c:f>
              <c:strCache>
                <c:ptCount val="8"/>
                <c:pt idx="0">
                  <c:v>Improve patient outcome</c:v>
                </c:pt>
                <c:pt idx="1">
                  <c:v>Improve prevention and education </c:v>
                </c:pt>
                <c:pt idx="2">
                  <c:v>Increase health consciousness of society</c:v>
                </c:pt>
                <c:pt idx="3">
                  <c:v>Reduce increase of healthcare costs</c:v>
                </c:pt>
                <c:pt idx="4">
                  <c:v>Improve interaction between patients and doctors</c:v>
                </c:pt>
                <c:pt idx="5">
                  <c:v>Improve data quality to develop improved medications</c:v>
                </c:pt>
                <c:pt idx="6">
                  <c:v>Better access to healthcare in remote locs</c:v>
                </c:pt>
                <c:pt idx="7">
                  <c:v>Enable people to take better own healthcare </c:v>
                </c:pt>
              </c:strCache>
            </c:strRef>
          </c:cat>
          <c:val>
            <c:numRef>
              <c:f>Sheet7!$I$2:$I$9</c:f>
              <c:numCache>
                <c:formatCode>General</c:formatCode>
                <c:ptCount val="8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9</c:v>
                </c:pt>
                <c:pt idx="4">
                  <c:v>4</c:v>
                </c:pt>
                <c:pt idx="5">
                  <c:v>9</c:v>
                </c:pt>
                <c:pt idx="6">
                  <c:v>2</c:v>
                </c:pt>
                <c:pt idx="7">
                  <c:v>5</c:v>
                </c:pt>
              </c:numCache>
            </c:numRef>
          </c:val>
        </c:ser>
        <c:shape val="cylinder"/>
        <c:axId val="59878400"/>
        <c:axId val="59884288"/>
        <c:axId val="0"/>
      </c:bar3DChart>
      <c:catAx>
        <c:axId val="59878400"/>
        <c:scaling>
          <c:orientation val="minMax"/>
        </c:scaling>
        <c:axPos val="b"/>
        <c:majorTickMark val="none"/>
        <c:tickLblPos val="none"/>
        <c:crossAx val="59884288"/>
        <c:crosses val="autoZero"/>
        <c:auto val="1"/>
        <c:lblAlgn val="ctr"/>
        <c:lblOffset val="100"/>
      </c:catAx>
      <c:valAx>
        <c:axId val="5988428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598784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solidFill>
                  <a:schemeClr val="tx1"/>
                </a:solidFill>
              </a:defRPr>
            </a:pPr>
            <a:endParaRPr lang="en-US"/>
          </a:p>
        </c:txPr>
      </c:dTable>
    </c:plotArea>
    <c:plotVisOnly val="1"/>
  </c:chart>
  <c:txPr>
    <a:bodyPr/>
    <a:lstStyle/>
    <a:p>
      <a:pPr>
        <a:defRPr sz="1200" b="1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21775168114980117"/>
          <c:y val="0.11901754879199675"/>
          <c:w val="0.78151708589576652"/>
          <c:h val="0.47085902858466366"/>
        </c:manualLayout>
      </c:layout>
      <c:bar3DChart>
        <c:barDir val="col"/>
        <c:grouping val="clustered"/>
        <c:ser>
          <c:idx val="0"/>
          <c:order val="0"/>
          <c:tx>
            <c:strRef>
              <c:f>Sheet8!$B$2</c:f>
              <c:strCache>
                <c:ptCount val="1"/>
                <c:pt idx="0">
                  <c:v>Impact 1</c:v>
                </c:pt>
              </c:strCache>
            </c:strRef>
          </c:tx>
          <c:dLbls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 4</a:t>
                    </a:r>
                  </a:p>
                </c:rich>
              </c:tx>
              <c:showVal val="1"/>
            </c:dLbl>
            <c:showVal val="1"/>
          </c:dLbls>
          <c:cat>
            <c:strRef>
              <c:f>Sheet8!$A$3:$A$12</c:f>
              <c:strCache>
                <c:ptCount val="10"/>
                <c:pt idx="0">
                  <c:v>Smartphone &amp; tablet penetration </c:v>
                </c:pt>
                <c:pt idx="1">
                  <c:v>Intro of patient-centered models </c:v>
                </c:pt>
                <c:pt idx="2">
                  <c:v>User demand for m-Health apps </c:v>
                </c:pt>
                <c:pt idx="3">
                  <c:v>Technological innovations </c:v>
                </c:pt>
                <c:pt idx="4">
                  <c:v>Government initiatives  </c:v>
                </c:pt>
                <c:pt idx="5">
                  <c:v>Ubiquity of m-Health apps </c:v>
                </c:pt>
                <c:pt idx="6">
                  <c:v>Standardisation breakthroughs </c:v>
                </c:pt>
                <c:pt idx="7">
                  <c:v>Health regulatory bodies' support </c:v>
                </c:pt>
                <c:pt idx="8">
                  <c:v>Price devp of m-Health apps </c:v>
                </c:pt>
                <c:pt idx="9">
                  <c:v>Corporate involvement in m-Health  </c:v>
                </c:pt>
              </c:strCache>
            </c:strRef>
          </c:cat>
          <c:val>
            <c:numRef>
              <c:f>Sheet8!$B$3:$B$12</c:f>
              <c:numCache>
                <c:formatCode>General</c:formatCode>
                <c:ptCount val="10"/>
                <c:pt idx="0">
                  <c:v>22</c:v>
                </c:pt>
                <c:pt idx="1">
                  <c:v>9</c:v>
                </c:pt>
                <c:pt idx="2">
                  <c:v>16</c:v>
                </c:pt>
                <c:pt idx="3">
                  <c:v>9</c:v>
                </c:pt>
                <c:pt idx="4">
                  <c:v>8</c:v>
                </c:pt>
                <c:pt idx="5">
                  <c:v>6</c:v>
                </c:pt>
                <c:pt idx="6">
                  <c:v>6</c:v>
                </c:pt>
                <c:pt idx="7">
                  <c:v>9</c:v>
                </c:pt>
                <c:pt idx="8">
                  <c:v>3</c:v>
                </c:pt>
                <c:pt idx="9">
                  <c:v>5</c:v>
                </c:pt>
              </c:numCache>
            </c:numRef>
          </c:val>
        </c:ser>
        <c:dLbls>
          <c:showVal val="1"/>
        </c:dLbls>
        <c:shape val="pyramid"/>
        <c:axId val="60561664"/>
        <c:axId val="60592128"/>
        <c:axId val="0"/>
      </c:bar3DChart>
      <c:catAx>
        <c:axId val="60561664"/>
        <c:scaling>
          <c:orientation val="minMax"/>
        </c:scaling>
        <c:axPos val="b"/>
        <c:tickLblPos val="nextTo"/>
        <c:crossAx val="60592128"/>
        <c:crosses val="autoZero"/>
        <c:auto val="1"/>
        <c:lblAlgn val="ctr"/>
        <c:lblOffset val="100"/>
      </c:catAx>
      <c:valAx>
        <c:axId val="60592128"/>
        <c:scaling>
          <c:orientation val="minMax"/>
        </c:scaling>
        <c:axPos val="l"/>
        <c:majorGridlines/>
        <c:numFmt formatCode="General" sourceLinked="1"/>
        <c:tickLblPos val="nextTo"/>
        <c:crossAx val="60561664"/>
        <c:crosses val="autoZero"/>
        <c:crossBetween val="between"/>
      </c:valAx>
    </c:plotArea>
    <c:plotVisOnly val="1"/>
  </c:chart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tx>
        <c:rich>
          <a:bodyPr/>
          <a:lstStyle/>
          <a:p>
            <a:pPr>
              <a:defRPr/>
            </a:pP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Sheet10!$B$1</c:f>
              <c:strCache>
                <c:ptCount val="1"/>
                <c:pt idx="0">
                  <c:v>Mkt Potential 1</c:v>
                </c:pt>
              </c:strCache>
            </c:strRef>
          </c:tx>
          <c:cat>
            <c:strRef>
              <c:f>Sheet10!$A$2:$A$14</c:f>
              <c:strCache>
                <c:ptCount val="13"/>
                <c:pt idx="0">
                  <c:v>Remote consultation apps </c:v>
                </c:pt>
                <c:pt idx="1">
                  <c:v>Diagnostic apps </c:v>
                </c:pt>
                <c:pt idx="2">
                  <c:v>Remote monitoring apps </c:v>
                </c:pt>
                <c:pt idx="3">
                  <c:v>Reminders and alerts apps </c:v>
                </c:pt>
                <c:pt idx="4">
                  <c:v>Compliance apps </c:v>
                </c:pt>
                <c:pt idx="5">
                  <c:v>Medical reference apps </c:v>
                </c:pt>
                <c:pt idx="6">
                  <c:v>Continuing medical education tools </c:v>
                </c:pt>
                <c:pt idx="7">
                  <c:v>Medical condition management apps </c:v>
                </c:pt>
                <c:pt idx="8">
                  <c:v>Fitness apps </c:v>
                </c:pt>
                <c:pt idx="9">
                  <c:v>Nutrition apps </c:v>
                </c:pt>
                <c:pt idx="10">
                  <c:v>Wellness apps (e.g. yoga) </c:v>
                </c:pt>
                <c:pt idx="11">
                  <c:v>Logistical and payments </c:v>
                </c:pt>
                <c:pt idx="12">
                  <c:v>Patient health record apps </c:v>
                </c:pt>
              </c:strCache>
            </c:strRef>
          </c:cat>
          <c:val>
            <c:numRef>
              <c:f>Sheet10!$B$2:$B$14</c:f>
              <c:numCache>
                <c:formatCode>General</c:formatCode>
                <c:ptCount val="13"/>
                <c:pt idx="0">
                  <c:v>10</c:v>
                </c:pt>
                <c:pt idx="1">
                  <c:v>10</c:v>
                </c:pt>
                <c:pt idx="2">
                  <c:v>14</c:v>
                </c:pt>
                <c:pt idx="3">
                  <c:v>16</c:v>
                </c:pt>
                <c:pt idx="4">
                  <c:v>3</c:v>
                </c:pt>
                <c:pt idx="5">
                  <c:v>7</c:v>
                </c:pt>
                <c:pt idx="6">
                  <c:v>2</c:v>
                </c:pt>
                <c:pt idx="7">
                  <c:v>3</c:v>
                </c:pt>
                <c:pt idx="8">
                  <c:v>10</c:v>
                </c:pt>
                <c:pt idx="9">
                  <c:v>10</c:v>
                </c:pt>
                <c:pt idx="10">
                  <c:v>2</c:v>
                </c:pt>
                <c:pt idx="11">
                  <c:v>3</c:v>
                </c:pt>
                <c:pt idx="12">
                  <c:v>7</c:v>
                </c:pt>
              </c:numCache>
            </c:numRef>
          </c:val>
        </c:ser>
        <c:dLbls>
          <c:showVal val="1"/>
        </c:dLbls>
        <c:axId val="60608512"/>
        <c:axId val="60610048"/>
      </c:barChart>
      <c:catAx>
        <c:axId val="60608512"/>
        <c:scaling>
          <c:orientation val="minMax"/>
        </c:scaling>
        <c:axPos val="b"/>
        <c:tickLblPos val="nextTo"/>
        <c:crossAx val="60610048"/>
        <c:crosses val="autoZero"/>
        <c:auto val="1"/>
        <c:lblAlgn val="ctr"/>
        <c:lblOffset val="100"/>
      </c:catAx>
      <c:valAx>
        <c:axId val="60610048"/>
        <c:scaling>
          <c:orientation val="minMax"/>
        </c:scaling>
        <c:axPos val="l"/>
        <c:majorGridlines/>
        <c:numFmt formatCode="General" sourceLinked="1"/>
        <c:tickLblPos val="nextTo"/>
        <c:crossAx val="60608512"/>
        <c:crosses val="autoZero"/>
        <c:crossBetween val="between"/>
      </c:valAx>
    </c:plotArea>
    <c:plotVisOnly val="1"/>
  </c:chart>
  <c:txPr>
    <a:bodyPr/>
    <a:lstStyle/>
    <a:p>
      <a:pPr>
        <a:defRPr sz="1200" b="1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style val="26"/>
  <c:chart>
    <c:title>
      <c:tx>
        <c:rich>
          <a:bodyPr/>
          <a:lstStyle/>
          <a:p>
            <a:pPr>
              <a:defRPr/>
            </a:pPr>
            <a:endParaRPr lang="en-US"/>
          </a:p>
        </c:rich>
      </c:tx>
      <c:layout/>
    </c:title>
    <c:plotArea>
      <c:layout>
        <c:manualLayout>
          <c:layoutTarget val="inner"/>
          <c:xMode val="edge"/>
          <c:yMode val="edge"/>
          <c:x val="0.11687335958005249"/>
          <c:y val="2.72517202241612E-2"/>
          <c:w val="0.6096711504811908"/>
          <c:h val="0.93445999148755055"/>
        </c:manualLayout>
      </c:layout>
      <c:pieChart>
        <c:varyColors val="1"/>
        <c:ser>
          <c:idx val="0"/>
          <c:order val="0"/>
          <c:tx>
            <c:strRef>
              <c:f>Sheet13!$B$1</c:f>
              <c:strCache>
                <c:ptCount val="1"/>
                <c:pt idx="0">
                  <c:v>Total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Sheet13!$A$2:$A$6</c:f>
              <c:strCache>
                <c:ptCount val="5"/>
                <c:pt idx="0">
                  <c:v>Strongly disagree</c:v>
                </c:pt>
                <c:pt idx="1">
                  <c:v>Disagree</c:v>
                </c:pt>
                <c:pt idx="2">
                  <c:v>Neutral</c:v>
                </c:pt>
                <c:pt idx="3">
                  <c:v>Agree</c:v>
                </c:pt>
                <c:pt idx="4">
                  <c:v>Strongly agree</c:v>
                </c:pt>
              </c:strCache>
            </c:strRef>
          </c:cat>
          <c:val>
            <c:numRef>
              <c:f>Sheet13!$B$2:$B$6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18</c:v>
                </c:pt>
                <c:pt idx="4">
                  <c:v>10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77179948447573365"/>
          <c:y val="0.20365627438462089"/>
          <c:w val="0.21403939467712882"/>
          <c:h val="0.52971004469035954"/>
        </c:manualLayout>
      </c:layout>
    </c:legend>
    <c:plotVisOnly val="1"/>
  </c:chart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1f3_c67VS_Dl0zG1jsaj-_lNhNSTbdjqZ53LcFkc4UNQ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nihfw.nic.in/NIHFW4.jpg"/>
          <p:cNvPicPr/>
          <p:nvPr/>
        </p:nvPicPr>
        <p:blipFill>
          <a:blip r:embed="rId2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IN" sz="36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36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en-IN" sz="36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INTERNSHIP REPORT</a:t>
            </a:r>
            <a:br>
              <a:rPr lang="en-IN" sz="36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en-IN" sz="36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36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en-IN" sz="36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36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en-IN" sz="36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36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en-IN" sz="36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36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en-IN" sz="36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36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en-IN" sz="36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BY COL SUMESH SETH</a:t>
            </a:r>
            <a:br>
              <a:rPr lang="en-IN" sz="36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endParaRPr lang="en-IN" sz="3600" b="1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IN" sz="32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REVIEW OF LITERATURE</a:t>
            </a:r>
            <a:endParaRPr lang="en-IN" sz="3200" b="1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Autofit/>
          </a:bodyPr>
          <a:lstStyle/>
          <a:p>
            <a:pPr algn="just"/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Health 2.0 in Practice: A Review of German Health Care Web Portals by Roland </a:t>
            </a:r>
            <a:r>
              <a:rPr lang="en-IN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Görlitz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Benjamin </a:t>
            </a:r>
            <a:r>
              <a:rPr lang="en-IN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Seip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et al, 2010.</a:t>
            </a:r>
          </a:p>
          <a:p>
            <a:pPr lvl="1" algn="just"/>
            <a:r>
              <a:rPr lang="en-IN" sz="20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Health 2.0, a development that leads patients and doctors to actively participate and contribute on health portals.</a:t>
            </a:r>
          </a:p>
          <a:p>
            <a:pPr lvl="1" algn="just"/>
            <a:r>
              <a:rPr lang="en-IN" sz="2000" b="1" dirty="0" smtClean="0">
                <a:latin typeface="Arial" pitchFamily="34" charset="0"/>
                <a:cs typeface="Arial" pitchFamily="34" charset="0"/>
              </a:rPr>
              <a:t>An extensive analysis of 246 German web portals that provide health-related content from a user perspective.</a:t>
            </a:r>
          </a:p>
          <a:p>
            <a:pPr lvl="1" algn="just"/>
            <a:r>
              <a:rPr lang="en-IN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General design options for health care portals are drawn to aid in the development of new health care portals.</a:t>
            </a:r>
          </a:p>
          <a:p>
            <a:pPr algn="just"/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European Citizens' use of E-health Services: A Study of Seven Countries by H K </a:t>
            </a:r>
            <a:r>
              <a:rPr lang="en-IN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Andreassen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 </a:t>
            </a:r>
            <a:r>
              <a:rPr lang="en-IN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Iveta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Pudule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et al,</a:t>
            </a:r>
            <a:r>
              <a:rPr lang="en-IN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2007.</a:t>
            </a:r>
          </a:p>
          <a:p>
            <a:pPr lvl="1" algn="just"/>
            <a:r>
              <a:rPr lang="en-IN" sz="20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Investigated patterns of health-related internet use, its consequences,  and citizens' expectations  about their doctors'  provision of e-health services.</a:t>
            </a:r>
          </a:p>
          <a:p>
            <a:pPr lvl="1" algn="just"/>
            <a:r>
              <a:rPr lang="en-IN" sz="2000" b="1" dirty="0" smtClean="0">
                <a:latin typeface="Arial" pitchFamily="34" charset="0"/>
                <a:cs typeface="Arial" pitchFamily="34" charset="0"/>
              </a:rPr>
              <a:t>Total 7934 respondents. 71 % of internet users used it for health purposes (read information, decision to meet doctor)</a:t>
            </a:r>
          </a:p>
          <a:p>
            <a:pPr lvl="1" algn="just"/>
            <a:r>
              <a:rPr lang="en-IN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Factors positively affecting were youth, higher education, white-collar or no paid job, visits to GP in past year, long-term illness or disabilities, and subjective assessment of own health as good.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IN" sz="36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METHODOLOGY</a:t>
            </a:r>
            <a:endParaRPr lang="en-IN" sz="3600" b="1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Autofit/>
          </a:bodyPr>
          <a:lstStyle/>
          <a:p>
            <a:pPr algn="just"/>
            <a:r>
              <a:rPr lang="en-I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Semi-qualitative, semi-quantitative, descriptive, cross-sectional study.</a:t>
            </a:r>
          </a:p>
          <a:p>
            <a:pPr algn="just"/>
            <a:r>
              <a:rPr lang="en-IN" sz="24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About 800 healthcare professionals including providers, researchers, consultants, students, NGOs, govt entities and healthcare IT managers restricted to urban areas approached (33 responses).</a:t>
            </a:r>
          </a:p>
          <a:p>
            <a:pPr algn="just"/>
            <a:r>
              <a:rPr lang="en-IN" sz="2400" b="1" dirty="0" smtClean="0">
                <a:latin typeface="Arial" pitchFamily="34" charset="0"/>
                <a:cs typeface="Arial" pitchFamily="34" charset="0"/>
              </a:rPr>
              <a:t>Email with Google docs link sent to obtain feedback based on questionnaire.</a:t>
            </a:r>
          </a:p>
          <a:p>
            <a:pPr algn="just"/>
            <a:r>
              <a:rPr lang="en-IN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Evaluation by collating and analysing key study variables </a:t>
            </a:r>
            <a:r>
              <a:rPr lang="en-GB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such</a:t>
            </a:r>
            <a:r>
              <a:rPr lang="fr-F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as </a:t>
            </a:r>
            <a:r>
              <a:rPr lang="en-IN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perceived </a:t>
            </a:r>
            <a:r>
              <a:rPr lang="en-GB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benefits</a:t>
            </a:r>
            <a:r>
              <a:rPr lang="fr-F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IN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design, information, links, innovativeness and listed m-health apps of NHP.</a:t>
            </a:r>
          </a:p>
          <a:p>
            <a:pPr algn="just"/>
            <a:r>
              <a:rPr lang="en-I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/>
              </a:rPr>
              <a:t>https://docs.google.com/forms/d/1f3_c67VS_Dl0zG1jsaj-_lNhNSTbdjqZ53LcFkc4UNQ/</a:t>
            </a:r>
            <a:endParaRPr lang="en-I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IN" sz="36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RESULTS &amp; DISCUSSION</a:t>
            </a:r>
            <a:endParaRPr lang="en-IN" sz="3600" b="1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Respondents asked to give up to three perceived benefits of the NHP. </a:t>
            </a:r>
          </a:p>
          <a:p>
            <a:pPr algn="just">
              <a:lnSpc>
                <a:spcPct val="150000"/>
              </a:lnSpc>
            </a:pPr>
            <a:r>
              <a:rPr lang="en-IN" sz="24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Most respondents assimilated the concept and development objectives of the NHP. </a:t>
            </a:r>
          </a:p>
          <a:p>
            <a:pPr algn="just">
              <a:lnSpc>
                <a:spcPct val="150000"/>
              </a:lnSpc>
            </a:pP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Perceived benefits divided into 15 different categories.</a:t>
            </a:r>
          </a:p>
          <a:p>
            <a:pPr algn="just">
              <a:lnSpc>
                <a:spcPct val="150000"/>
              </a:lnSpc>
            </a:pPr>
            <a:r>
              <a:rPr lang="en-IN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Health literacy and reliable health information considered most important with 55% responses each in their favour.</a:t>
            </a:r>
          </a:p>
          <a:p>
            <a:pPr algn="just">
              <a:lnSpc>
                <a:spcPct val="150000"/>
              </a:lnSpc>
            </a:pPr>
            <a:r>
              <a:rPr lang="en-I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Interoperability, open/easy access and availability of policies/plans/programmes receive 24% votes each. 	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IN" sz="36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PERCEIVED BENEFITS</a:t>
            </a:r>
            <a:endParaRPr lang="en-IN" sz="3600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14400"/>
          <a:ext cx="91440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IN" sz="36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RESULTS &amp; DISCUSSION</a:t>
            </a:r>
            <a:endParaRPr lang="en-IN" sz="3600" b="1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algn="just"/>
            <a:r>
              <a:rPr lang="en-I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Question set as five point scale to obtain satisfaction level of users about NHP aspects. </a:t>
            </a:r>
          </a:p>
          <a:p>
            <a:pPr algn="just"/>
            <a:r>
              <a:rPr lang="en-IN" sz="24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About 82% respondents were moderately and very satisfied with design of the NHP.</a:t>
            </a:r>
          </a:p>
          <a:p>
            <a:pPr algn="just"/>
            <a:r>
              <a:rPr lang="en-IN" sz="2400" b="1" dirty="0" smtClean="0">
                <a:latin typeface="Arial" pitchFamily="34" charset="0"/>
                <a:cs typeface="Arial" pitchFamily="34" charset="0"/>
              </a:rPr>
              <a:t>About 73% respondents were moderately and very satisfied with information given on the portal.</a:t>
            </a:r>
          </a:p>
          <a:p>
            <a:pPr algn="just"/>
            <a:r>
              <a:rPr lang="en-IN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About 85% respondents were moderately and very satisfied with links offered at the NHP. </a:t>
            </a:r>
          </a:p>
          <a:p>
            <a:pPr algn="just"/>
            <a:r>
              <a:rPr lang="en-I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About 76% respondents were moderately and very satisfied with innovativeness of the portal. </a:t>
            </a:r>
          </a:p>
          <a:p>
            <a:pPr algn="just"/>
            <a:r>
              <a:rPr lang="en-IN" sz="24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About 54% respondents were moderately and very satisfied with m-health apps listed at the NHP.</a:t>
            </a:r>
            <a:endParaRPr lang="en-IN" sz="2400" b="1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SATISFACTION LEVEL : NHP</a:t>
            </a:r>
            <a:endParaRPr lang="en-IN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14400"/>
          <a:ext cx="91440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IN" sz="36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CONCLUSION</a:t>
            </a:r>
            <a:endParaRPr lang="en-IN" sz="3600" b="1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1852"/>
            <a:ext cx="9144000" cy="6248400"/>
          </a:xfrm>
        </p:spPr>
        <p:txBody>
          <a:bodyPr>
            <a:noAutofit/>
          </a:bodyPr>
          <a:lstStyle/>
          <a:p>
            <a:pPr algn="just"/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Health portal refers to delivery of information and health services via internet or related technologies. </a:t>
            </a:r>
          </a:p>
          <a:p>
            <a:pPr algn="just"/>
            <a:r>
              <a:rPr lang="en-IN" sz="20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E-health applications can be useful in providing better quality of life in a cost effective way. </a:t>
            </a:r>
          </a:p>
          <a:p>
            <a:pPr algn="just"/>
            <a:r>
              <a:rPr lang="en-IN" sz="2000" b="1" dirty="0" smtClean="0">
                <a:latin typeface="Arial" pitchFamily="34" charset="0"/>
                <a:cs typeface="Arial" pitchFamily="34" charset="0"/>
              </a:rPr>
              <a:t>Many local and regional e-health projects/programs and health portals in India, but with usability problems. </a:t>
            </a:r>
          </a:p>
          <a:p>
            <a:pPr algn="just"/>
            <a:r>
              <a:rPr lang="en-IN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Search for information about health care news, maps and directions, state health organization and activities, how to manage health, treatments and diseases, rights and obligations of the patient, etc.</a:t>
            </a:r>
          </a:p>
          <a:p>
            <a:pPr algn="just"/>
            <a:r>
              <a:rPr lang="en-IN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Merits of the NHP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lvl="1" algn="just"/>
            <a:r>
              <a:rPr lang="en-IN" sz="20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Effortless accessing health related information and health services.</a:t>
            </a:r>
          </a:p>
          <a:p>
            <a:pPr lvl="1" algn="just"/>
            <a:r>
              <a:rPr lang="en-IN" sz="2000" b="1" dirty="0" smtClean="0">
                <a:latin typeface="Arial" pitchFamily="34" charset="0"/>
                <a:cs typeface="Arial" pitchFamily="34" charset="0"/>
              </a:rPr>
              <a:t>Easily visible search feature.</a:t>
            </a:r>
          </a:p>
          <a:p>
            <a:pPr lvl="1" algn="just"/>
            <a:r>
              <a:rPr lang="en-IN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Very simple to use, with relevant information. </a:t>
            </a:r>
          </a:p>
          <a:p>
            <a:pPr lvl="1" algn="just"/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Information about different clinics, opening hours and addresses. </a:t>
            </a:r>
          </a:p>
          <a:p>
            <a:pPr lvl="1" algn="just"/>
            <a:r>
              <a:rPr lang="en-IN" sz="20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E-services making citizens more capable of taking decisions. </a:t>
            </a:r>
          </a:p>
          <a:p>
            <a:pPr lvl="1" algn="just"/>
            <a:r>
              <a:rPr lang="en-IN" sz="2000" b="1" dirty="0" smtClean="0">
                <a:latin typeface="Arial" pitchFamily="34" charset="0"/>
                <a:cs typeface="Arial" pitchFamily="34" charset="0"/>
              </a:rPr>
              <a:t>Information on symptoms of diseases, treatments and self care. </a:t>
            </a:r>
          </a:p>
          <a:p>
            <a:pPr lvl="1" algn="just"/>
            <a:r>
              <a:rPr lang="en-IN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Updated information about health problems.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r>
              <a:rPr lang="en-IN" sz="32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CONCLUSION</a:t>
            </a:r>
            <a:endParaRPr lang="en-IN" sz="3200" b="1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6684"/>
            <a:ext cx="9144000" cy="6161315"/>
          </a:xfrm>
        </p:spPr>
        <p:txBody>
          <a:bodyPr>
            <a:noAutofit/>
          </a:bodyPr>
          <a:lstStyle/>
          <a:p>
            <a:pPr algn="just"/>
            <a:r>
              <a:rPr lang="en-IN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Demerits of the NHP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lvl="1" algn="just"/>
            <a:r>
              <a:rPr lang="en-IN" sz="20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Not completely satisfied with contents and health related information for diagnosing health problems and how to cure. </a:t>
            </a:r>
          </a:p>
          <a:p>
            <a:pPr lvl="1" algn="just"/>
            <a:r>
              <a:rPr lang="en-IN" sz="2000" b="1" dirty="0" smtClean="0">
                <a:latin typeface="Arial" pitchFamily="34" charset="0"/>
                <a:cs typeface="Arial" pitchFamily="34" charset="0"/>
              </a:rPr>
              <a:t>Number of diseases for which information not placed/updated. </a:t>
            </a:r>
          </a:p>
          <a:p>
            <a:pPr lvl="1" algn="just"/>
            <a:r>
              <a:rPr lang="en-IN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Layout of page providing information about symptoms of different diseases, its treatments and advice on self care not satisfactory. </a:t>
            </a:r>
          </a:p>
          <a:p>
            <a:pPr lvl="1" algn="just"/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Long text instead of graphical representation of health information. </a:t>
            </a:r>
          </a:p>
          <a:p>
            <a:pPr lvl="1" algn="just"/>
            <a:r>
              <a:rPr lang="en-IN" sz="20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Procedure of advice on self care not pleasing and attractive. </a:t>
            </a:r>
          </a:p>
          <a:p>
            <a:pPr lvl="1" algn="just"/>
            <a:r>
              <a:rPr lang="en-IN" sz="2000" b="1" dirty="0" smtClean="0">
                <a:latin typeface="Arial" pitchFamily="34" charset="0"/>
                <a:cs typeface="Arial" pitchFamily="34" charset="0"/>
              </a:rPr>
              <a:t>Help page complex. Lengthy descriptions to be avoided. More elaborated screen tips for performing different activities. </a:t>
            </a:r>
          </a:p>
          <a:p>
            <a:pPr lvl="1" algn="just"/>
            <a:r>
              <a:rPr lang="en-IN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Icons used on different pages not very attractive and meaningful. </a:t>
            </a:r>
          </a:p>
          <a:p>
            <a:pPr lvl="1" algn="just"/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support for audio and video multimedia contents making it less interactive and effective. </a:t>
            </a:r>
          </a:p>
          <a:p>
            <a:pPr lvl="1" algn="just"/>
            <a:r>
              <a:rPr lang="en-IN" sz="20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Only some parts of the portal are available in languages other than English.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C:\Users\Sumesh Seth\Dropbox\Screenshots\Screenshot 2014-05-02 11.42.52.png"/>
          <p:cNvPicPr>
            <a:picLocks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IN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CASE STUDY</a:t>
            </a:r>
            <a:br>
              <a:rPr lang="en-IN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IN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IN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IN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IN" sz="36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EVALUATION OF USABILITY AND EFFECTIVENESS OF M-HEALTH APPS</a:t>
            </a:r>
            <a:r>
              <a:rPr lang="en-IN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IN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IN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IN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IN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IN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IN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BY COL SUMESH SETH</a:t>
            </a:r>
            <a:endParaRPr lang="en-IN" sz="36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IN" sz="36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OBJECTIVES</a:t>
            </a:r>
            <a:endParaRPr lang="en-IN" sz="3600" b="1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General Objective</a:t>
            </a:r>
            <a:r>
              <a:rPr lang="en-I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To evaluate the usability and effectiveness of m-health apps.</a:t>
            </a:r>
          </a:p>
          <a:p>
            <a:pPr algn="just">
              <a:lnSpc>
                <a:spcPct val="150000"/>
              </a:lnSpc>
            </a:pPr>
            <a:r>
              <a:rPr lang="en-IN" sz="2400" b="1" u="sng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Specific Objectives</a:t>
            </a:r>
            <a:r>
              <a:rPr lang="en-IN" sz="24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To recognize key potential benefits, drivers, cost drivers and barriers to m-health apps in next five years.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IN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To identify key m-health apps categories and devices.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I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find out importance of vernacular languages in m-health apps.  </a:t>
            </a:r>
          </a:p>
          <a:p>
            <a:pPr algn="just">
              <a:lnSpc>
                <a:spcPct val="150000"/>
              </a:lnSpc>
            </a:pPr>
            <a:r>
              <a:rPr lang="en-IN" sz="2400" b="1" u="sng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Research Question</a:t>
            </a:r>
            <a:r>
              <a:rPr lang="en-IN" sz="24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. What is the usability and effectiveness of m-health apps amongst urban healthcare professionals?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IN" sz="36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NIHFW PROFILE</a:t>
            </a:r>
            <a:endParaRPr lang="en-IN" sz="3600" b="1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algn="just"/>
            <a:r>
              <a:rPr lang="en-I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Established on 9th Mar, 1977 by merger of two national level institutions, viz. NIHAE and NIFP.</a:t>
            </a:r>
          </a:p>
          <a:p>
            <a:pPr algn="just">
              <a:buNone/>
            </a:pP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IN" sz="24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Vision – ‘NIHFW to be seen as an Institute of global repute in public health &amp; family welfare management’.</a:t>
            </a:r>
          </a:p>
          <a:p>
            <a:pPr algn="just">
              <a:buNone/>
            </a:pPr>
            <a:endParaRPr lang="en-IN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400" b="1" dirty="0" smtClean="0">
                <a:latin typeface="Arial" pitchFamily="34" charset="0"/>
                <a:cs typeface="Arial" pitchFamily="34" charset="0"/>
              </a:rPr>
              <a:t>Mission – ‘To act as think tank, catalyst &amp; innovator for management of public health and related health &amp; family welfare programmes by pursuing multiple functions of Education &amp; Training, Research &amp; Evaluation, Consultancy &amp; Advisory services as well as provision of specialized services through inter-disciplinary teams’.</a:t>
            </a:r>
          </a:p>
          <a:p>
            <a:pPr algn="just"/>
            <a:endParaRPr lang="en-IN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IN" sz="32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METHODOLOGY</a:t>
            </a:r>
            <a:endParaRPr lang="en-IN" sz="3200" b="1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Autofit/>
          </a:bodyPr>
          <a:lstStyle/>
          <a:p>
            <a:pPr algn="just"/>
            <a:r>
              <a:rPr lang="en-I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Semi-qualitative, semi-quantitative, descriptive, cross-sectional study.</a:t>
            </a:r>
          </a:p>
          <a:p>
            <a:pPr algn="just"/>
            <a:r>
              <a:rPr lang="en-IN" sz="24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About 800 healthcare professionals including providers, researchers, consultants, students, NGOs, govt entities and healthcare IT managers restricted to urban areas approached (33 responses).</a:t>
            </a:r>
          </a:p>
          <a:p>
            <a:pPr algn="just"/>
            <a:r>
              <a:rPr lang="en-IN" sz="2400" b="1" dirty="0" smtClean="0">
                <a:latin typeface="Arial" pitchFamily="34" charset="0"/>
                <a:cs typeface="Arial" pitchFamily="34" charset="0"/>
              </a:rPr>
              <a:t>Email with Google docs link sent to obtain feedback based on questionnaire.</a:t>
            </a:r>
          </a:p>
          <a:p>
            <a:pPr algn="just"/>
            <a:r>
              <a:rPr lang="en-IN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Evaluation by collating and analysing key study variables </a:t>
            </a:r>
            <a:r>
              <a:rPr lang="en-GB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such</a:t>
            </a:r>
            <a:r>
              <a:rPr lang="fr-F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as </a:t>
            </a:r>
            <a:r>
              <a:rPr lang="en-IN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potential benefits,</a:t>
            </a:r>
            <a:r>
              <a:rPr lang="fr-F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barriers</a:t>
            </a:r>
            <a:r>
              <a:rPr lang="fr-F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drivers, </a:t>
            </a:r>
            <a:r>
              <a:rPr lang="en-GB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cost</a:t>
            </a:r>
            <a:r>
              <a:rPr lang="fr-F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drivers, </a:t>
            </a:r>
            <a:r>
              <a:rPr lang="en-GB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categories</a:t>
            </a:r>
            <a:r>
              <a:rPr lang="fr-F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devices</a:t>
            </a:r>
            <a:r>
              <a:rPr lang="fr-F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IN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importance of vernacular languages.</a:t>
            </a:r>
            <a:r>
              <a:rPr lang="fr-F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IN" sz="2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IN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IN" sz="36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RESULTS &amp; DISCUSSION</a:t>
            </a:r>
            <a:endParaRPr lang="en-IN" sz="3600" b="1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Key potential benefits of m-health apps were listed for respondents to rank them from 1 to 8. </a:t>
            </a:r>
          </a:p>
          <a:p>
            <a:pPr algn="just">
              <a:lnSpc>
                <a:spcPct val="150000"/>
              </a:lnSpc>
            </a:pPr>
            <a:r>
              <a:rPr lang="en-IN" sz="24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51.5% (Rank 1) consider m-health apps to increase health consciousness of the society.</a:t>
            </a:r>
          </a:p>
          <a:p>
            <a:pPr algn="just">
              <a:lnSpc>
                <a:spcPct val="150000"/>
              </a:lnSpc>
            </a:pP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About 40% ranked ‘improve interaction between patients and doctors’ at 2</a:t>
            </a:r>
            <a:r>
              <a:rPr lang="en-IN" sz="2400" b="1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 place. </a:t>
            </a:r>
          </a:p>
          <a:p>
            <a:pPr algn="just">
              <a:lnSpc>
                <a:spcPct val="150000"/>
              </a:lnSpc>
            </a:pPr>
            <a:r>
              <a:rPr lang="en-IN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57.6% respondents ranked ‘reduce/slowdown increase of healthcare costs’ at 7</a:t>
            </a:r>
            <a:r>
              <a:rPr lang="en-IN" sz="2400" b="1" baseline="30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IN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or 8</a:t>
            </a:r>
            <a:r>
              <a:rPr lang="en-IN" sz="2400" b="1" baseline="30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IN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position. </a:t>
            </a:r>
          </a:p>
          <a:p>
            <a:pPr algn="just">
              <a:lnSpc>
                <a:spcPct val="150000"/>
              </a:lnSpc>
            </a:pPr>
            <a:r>
              <a:rPr lang="en-I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42.4% consider ‘improve data quality to develop improved medications/treatment plans’ at 7</a:t>
            </a:r>
            <a:r>
              <a:rPr lang="en-IN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 </a:t>
            </a:r>
            <a:r>
              <a:rPr lang="en-I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 8</a:t>
            </a:r>
            <a:r>
              <a:rPr lang="en-IN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I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position.</a:t>
            </a:r>
            <a:endParaRPr lang="en-I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POTENTIAL BENEFITS OF M-HEALTH APPS</a:t>
            </a:r>
            <a:endParaRPr lang="en-IN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85800"/>
          <a:ext cx="91440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IN" sz="36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RESULTS &amp; DISCUSSION</a:t>
            </a:r>
            <a:endParaRPr lang="en-IN" sz="3600" b="1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Impact of key drivers on growth of m-health market in next five years obtained from respondents (3 out of 10).</a:t>
            </a:r>
          </a:p>
          <a:p>
            <a:pPr algn="just">
              <a:lnSpc>
                <a:spcPct val="150000"/>
              </a:lnSpc>
            </a:pPr>
            <a:r>
              <a:rPr lang="en-IN" sz="24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Smartphone and tablet penetration considered by almost 67% as the main driver. </a:t>
            </a:r>
          </a:p>
          <a:p>
            <a:pPr algn="just">
              <a:lnSpc>
                <a:spcPct val="150000"/>
              </a:lnSpc>
            </a:pP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User/patient demand for m-health apps chosen by about 48% respondents. </a:t>
            </a:r>
          </a:p>
          <a:p>
            <a:pPr algn="just">
              <a:lnSpc>
                <a:spcPct val="150000"/>
              </a:lnSpc>
            </a:pPr>
            <a:r>
              <a:rPr lang="en-IN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Price development of m-health apps and corporate involvement in m-health received only 12% and 15% votes respectively.</a:t>
            </a:r>
            <a:endParaRPr lang="en-IN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IMPACT OF DRIVERS ON M-HEALTH MARKET</a:t>
            </a:r>
            <a:endParaRPr lang="en-IN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838200"/>
          <a:ext cx="914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IN" sz="36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RESULTS &amp; DISCUSSION</a:t>
            </a:r>
            <a:endParaRPr lang="en-IN" sz="3600" b="1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 popular categories offered to respondents for choosing up to three with highest market potential. </a:t>
            </a:r>
          </a:p>
          <a:p>
            <a:pPr algn="just">
              <a:lnSpc>
                <a:spcPct val="150000"/>
              </a:lnSpc>
            </a:pPr>
            <a:r>
              <a:rPr lang="en-IN" sz="24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‘Reminders and alerts apps’ and ‘remote monitoring apps’ received about 48% and 42% responses respectively.</a:t>
            </a:r>
          </a:p>
          <a:p>
            <a:pPr algn="just">
              <a:lnSpc>
                <a:spcPct val="150000"/>
              </a:lnSpc>
            </a:pP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Remote consultation apps, diagnostic apps, fitness apps and nutrition apps received about 30% votes each. </a:t>
            </a:r>
          </a:p>
          <a:p>
            <a:pPr algn="just">
              <a:lnSpc>
                <a:spcPct val="150000"/>
              </a:lnSpc>
            </a:pPr>
            <a:r>
              <a:rPr lang="en-IN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Continuing medical education tools and wellness apps received only 6% responses each in their favour.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MARKET POTENTIAL OF M-HEALTH </a:t>
            </a:r>
            <a:br>
              <a:rPr lang="en-US" sz="28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APPS CATEGORY</a:t>
            </a:r>
            <a:endParaRPr lang="en-IN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14400"/>
          <a:ext cx="91440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IN" sz="36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RESULTS &amp; DISCUSSION</a:t>
            </a:r>
            <a:endParaRPr lang="en-IN" sz="3600" b="1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NHP plans to offer information in 13 vernacular languages, now available in Hindi and English including 49 m-health apps/websites in English and 19 m-health apps in Hindi. </a:t>
            </a:r>
          </a:p>
          <a:p>
            <a:pPr algn="just">
              <a:lnSpc>
                <a:spcPct val="150000"/>
              </a:lnSpc>
            </a:pPr>
            <a:r>
              <a:rPr lang="en-IN" sz="24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Respondents asked for their opinion regarding improvement of health indices in India by vernacular (Hindi) m-health apps, in the form of a five-point scale. </a:t>
            </a:r>
          </a:p>
          <a:p>
            <a:pPr algn="just">
              <a:lnSpc>
                <a:spcPct val="150000"/>
              </a:lnSpc>
            </a:pP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30% of respondents strongly agreed with the view and 55% agreed with the view, 9% neutral and 3% each disagree and strongly disagree.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IMPORTANCE OF VERNACULAR LANGUAGES IN M-HEALTH APPS</a:t>
            </a:r>
            <a:endParaRPr lang="en-IN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19200"/>
          <a:ext cx="9144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IN" sz="36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CONCLUSION</a:t>
            </a:r>
            <a:endParaRPr lang="en-IN" sz="3600" b="1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Autofit/>
          </a:bodyPr>
          <a:lstStyle/>
          <a:p>
            <a:pPr algn="just"/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About 45% believe ‘reduce prevention cost by apps that support patient education’ and 42% each believe ‘reduce costs of patients non-adherence to a medical treatment by increasing patient engagement with compliance apps’ and ‘reduce labour costs by increased outsourcing via apps that provide access to remote consultation &amp; diagnostics in low labour cost countries’ as key healthcare cost drivers impacted by m-health apps. </a:t>
            </a:r>
          </a:p>
          <a:p>
            <a:pPr algn="just"/>
            <a:r>
              <a:rPr lang="en-IN" sz="20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Lack of standardisation, lack of data security and resistance from traditional healthcare providers selected as three main barriers to m-health apps with about 42%, 33% and 33% responses respectively. </a:t>
            </a:r>
          </a:p>
          <a:p>
            <a:pPr algn="just"/>
            <a:r>
              <a:rPr lang="en-IN" sz="2000" b="1" dirty="0" smtClean="0">
                <a:latin typeface="Arial" pitchFamily="34" charset="0"/>
                <a:cs typeface="Arial" pitchFamily="34" charset="0"/>
              </a:rPr>
              <a:t>Smart phones considered main target device for m-health apps in next five years with about 76% responses; Tablets ranked at second position with about 48.5% responses. </a:t>
            </a:r>
          </a:p>
          <a:p>
            <a:pPr algn="just"/>
            <a:r>
              <a:rPr lang="en-IN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M-health can embrace modern technology to widen healthcare accessibility in rural India and be solution for India’s healthcare woes.</a:t>
            </a:r>
          </a:p>
          <a:p>
            <a:pPr algn="just"/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Opportunity for m-Health also stimulated by number of factors, viz. technological innovations relating to systems integration, improvements in wireless networks, mobile handset innovations, and continued growth of mobile phone subscribers.</a:t>
            </a:r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nihfw.nic.in/images/OrgChart2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"/>
            <a:ext cx="7162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IN" sz="36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NIHFW ORGANISATION</a:t>
            </a:r>
            <a:endParaRPr lang="en-IN" sz="3600" b="1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IN" sz="6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Thank You</a:t>
            </a:r>
            <a:endParaRPr lang="en-IN" sz="6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IN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Dear Col. Seth</a:t>
            </a:r>
            <a:r>
              <a:rPr lang="en-IN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</a:t>
            </a:r>
            <a:endParaRPr lang="en-IN" sz="2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Congratulations for conducting an excellent study on </a:t>
            </a:r>
            <a:r>
              <a:rPr lang="en-I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NHP!</a:t>
            </a:r>
            <a:r>
              <a:rPr lang="en-I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en-IN" sz="2400" b="1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must compliment you for your dedication and sincerity </a:t>
            </a: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in carrying </a:t>
            </a: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out the research study which has reflected </a:t>
            </a: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in brilliant </a:t>
            </a: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pointers to the portal. This would go a long way in </a:t>
            </a: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improving </a:t>
            </a: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and strategising our portal.</a:t>
            </a:r>
          </a:p>
          <a:p>
            <a:pPr algn="just"/>
            <a:r>
              <a:rPr lang="en-IN" sz="24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IN" sz="24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wish you all success in your career and life </a:t>
            </a:r>
            <a:r>
              <a:rPr lang="en-IN" sz="24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algn="just">
              <a:buNone/>
            </a:pPr>
            <a:r>
              <a:rPr lang="en-IN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Best wishes</a:t>
            </a:r>
            <a:endParaRPr lang="en-IN" sz="2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I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Prof. </a:t>
            </a:r>
            <a:r>
              <a:rPr lang="en-IN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Indrajit</a:t>
            </a:r>
            <a:r>
              <a:rPr lang="en-I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Bhattacharya,</a:t>
            </a:r>
          </a:p>
          <a:p>
            <a:pPr>
              <a:buNone/>
            </a:pPr>
            <a:r>
              <a:rPr lang="en-IN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B.Tech</a:t>
            </a:r>
            <a:r>
              <a:rPr lang="en-I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MBA </a:t>
            </a:r>
            <a:r>
              <a:rPr lang="en-I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(IT</a:t>
            </a:r>
            <a:r>
              <a:rPr lang="en-I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), FIETE</a:t>
            </a:r>
            <a:r>
              <a:rPr lang="en-I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(PhD)</a:t>
            </a:r>
          </a:p>
          <a:p>
            <a:pPr>
              <a:buNone/>
            </a:pPr>
            <a:r>
              <a:rPr lang="en-I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Additional Director,</a:t>
            </a:r>
          </a:p>
          <a:p>
            <a:pPr>
              <a:buNone/>
            </a:pPr>
            <a:r>
              <a:rPr lang="en-I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Centre for Health Informatics (CHI) of </a:t>
            </a:r>
            <a:r>
              <a:rPr lang="en-I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NHP</a:t>
            </a:r>
            <a:endParaRPr lang="en-I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IN" sz="32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NIHFW : COURSES AND PROJECTS</a:t>
            </a:r>
            <a:endParaRPr lang="en-IN" sz="3200" b="1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pPr algn="just" fontAlgn="base"/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MD (Community Health Administration) for 3 years, Delhi University.</a:t>
            </a:r>
          </a:p>
          <a:p>
            <a:pPr algn="just" fontAlgn="base"/>
            <a:r>
              <a:rPr lang="en-IN" sz="20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Diploma in Health Administration for 2 years, Delhi University.</a:t>
            </a:r>
          </a:p>
          <a:p>
            <a:pPr algn="just" fontAlgn="base"/>
            <a:r>
              <a:rPr lang="en-IN" sz="2000" b="1" dirty="0" smtClean="0">
                <a:latin typeface="Arial" pitchFamily="34" charset="0"/>
                <a:cs typeface="Arial" pitchFamily="34" charset="0"/>
              </a:rPr>
              <a:t>PG Diploma in Public Health Management, one year.</a:t>
            </a:r>
          </a:p>
          <a:p>
            <a:pPr algn="just" fontAlgn="base"/>
            <a:r>
              <a:rPr lang="en-IN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Professional Development Courses and In-service Trainings/</a:t>
            </a:r>
            <a:r>
              <a:rPr lang="en-IN" sz="2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Pgmes</a:t>
            </a:r>
            <a:r>
              <a:rPr lang="en-IN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fontAlgn="base"/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Reproductive and Child Health Training and Administrative Unit</a:t>
            </a:r>
          </a:p>
          <a:p>
            <a:pPr lvl="1" algn="just" fontAlgn="base"/>
            <a:r>
              <a:rPr lang="en-IN" sz="20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National Nodal Agency for coordinating training since Dec 1997. </a:t>
            </a:r>
          </a:p>
          <a:p>
            <a:pPr lvl="1" algn="just" fontAlgn="base"/>
            <a:r>
              <a:rPr lang="en-IN" sz="2000" b="1" dirty="0" smtClean="0">
                <a:latin typeface="Arial" pitchFamily="34" charset="0"/>
                <a:cs typeface="Arial" pitchFamily="34" charset="0"/>
              </a:rPr>
              <a:t>Development of prototype modules, training curricula &amp; other training materials, conducting training of Master Trainers and coordinating/monitoring training/performance, assisted by 18 CTIs. </a:t>
            </a:r>
          </a:p>
          <a:p>
            <a:pPr lvl="1" algn="just" fontAlgn="base"/>
            <a:r>
              <a:rPr lang="en-IN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National Nodal Agency for coordinating training under NRHM and RCH </a:t>
            </a:r>
            <a:r>
              <a:rPr lang="en-IN" sz="2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</a:t>
            </a:r>
            <a:r>
              <a:rPr lang="en-IN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wef</a:t>
            </a:r>
            <a:r>
              <a:rPr lang="en-IN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April 2006.</a:t>
            </a:r>
          </a:p>
          <a:p>
            <a:pPr algn="just" fontAlgn="base"/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HIV Surveillance Unit </a:t>
            </a:r>
          </a:p>
          <a:p>
            <a:pPr lvl="1" algn="just" fontAlgn="base"/>
            <a:r>
              <a:rPr lang="en-IN" sz="20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 coordinate, supervise and monitor implementation of Annual Sentinel Survey for HIV, with regional teams. </a:t>
            </a:r>
          </a:p>
          <a:p>
            <a:pPr lvl="1" algn="just" fontAlgn="base"/>
            <a:r>
              <a:rPr lang="en-IN" sz="2000" b="1" dirty="0" smtClean="0">
                <a:latin typeface="Arial" pitchFamily="34" charset="0"/>
                <a:cs typeface="Arial" pitchFamily="34" charset="0"/>
              </a:rPr>
              <a:t>To collate, analyse, interpret and prepare a national epidemiological report on the status of HIV infection since 1998. </a:t>
            </a:r>
          </a:p>
          <a:p>
            <a:pPr algn="just" fontAlgn="base">
              <a:buNone/>
            </a:pPr>
            <a:endParaRPr lang="en-IN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r>
              <a:rPr lang="en-IN" sz="32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NIHFW : COURSES AND PROJECTS</a:t>
            </a:r>
            <a:endParaRPr lang="en-IN" sz="3200" b="1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pPr algn="just" fontAlgn="base"/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MCTS Cell</a:t>
            </a:r>
          </a:p>
          <a:p>
            <a:pPr lvl="1" algn="just" fontAlgn="base"/>
            <a:r>
              <a:rPr lang="en-IN" sz="20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Established 1st Oct 2012, nodal agency for providing coordination &amp; technical guidance, working under Statistics &amp; Demography Dept. </a:t>
            </a:r>
          </a:p>
          <a:p>
            <a:pPr lvl="1" algn="just" fontAlgn="base"/>
            <a:r>
              <a:rPr lang="en-IN" sz="2000" b="1" dirty="0" smtClean="0">
                <a:latin typeface="Arial" pitchFamily="34" charset="0"/>
                <a:cs typeface="Arial" pitchFamily="34" charset="0"/>
              </a:rPr>
              <a:t>A name-based tracking system for pregnant women and children for their ANCs, PNCs and immunization along with a feedback system for ANM, ASHA etc.</a:t>
            </a:r>
          </a:p>
          <a:p>
            <a:pPr algn="just" fontAlgn="base"/>
            <a:r>
              <a:rPr lang="en-IN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Health Policy Unit </a:t>
            </a:r>
          </a:p>
          <a:p>
            <a:pPr lvl="1" algn="just" fontAlgn="base"/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 apex body leading health policy research and analysis guiding </a:t>
            </a:r>
            <a:r>
              <a:rPr lang="en-IN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govts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health based civil society organisations, advocacy networks and coalitions, academic institutions and other stakeholders.</a:t>
            </a:r>
          </a:p>
          <a:p>
            <a:pPr algn="just"/>
            <a:r>
              <a:rPr lang="en-IN" sz="20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National Health Portal</a:t>
            </a:r>
          </a:p>
          <a:p>
            <a:pPr lvl="1" algn="just"/>
            <a:r>
              <a:rPr lang="en-IN" sz="2000" b="1" dirty="0" smtClean="0">
                <a:latin typeface="Arial" pitchFamily="34" charset="0"/>
                <a:cs typeface="Arial" pitchFamily="34" charset="0"/>
              </a:rPr>
              <a:t>Setup under CHI to provide a single platform for authenticated healthcare related information to all citizens of India.</a:t>
            </a:r>
          </a:p>
          <a:p>
            <a:pPr lvl="1" algn="just"/>
            <a:r>
              <a:rPr lang="en-IN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Also provides links to useful healthcare related websites and selected m-health apps, in both English and Hindi. </a:t>
            </a:r>
          </a:p>
          <a:p>
            <a:pPr algn="just"/>
            <a:endParaRPr lang="en-IN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C:\Users\Sumesh Seth\Dropbox\Screenshots\Screenshot 2014-05-02 11.42.52.png"/>
          <p:cNvPicPr>
            <a:picLocks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IN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DISSERTATION </a:t>
            </a:r>
            <a:br>
              <a:rPr lang="en-IN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IN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IN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IN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IN" sz="36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EVALUATION OF USABILITY AND EFFECTIVENESS OF NHP </a:t>
            </a:r>
            <a:r>
              <a:rPr lang="en-IN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IN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IN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IN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IN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IN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IN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BY COL SUMESH SETH</a:t>
            </a:r>
            <a:endParaRPr lang="en-IN" sz="36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www.nhp.gov.in/sites/default/files/organisational_chart_nhp_png_24april_2014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70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IN" sz="36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OBJECTIVES</a:t>
            </a:r>
            <a:endParaRPr lang="en-IN" sz="3600" b="1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General Objective</a:t>
            </a:r>
            <a:r>
              <a:rPr lang="en-I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To evaluate the usability and effectiveness of NHP.</a:t>
            </a:r>
          </a:p>
          <a:p>
            <a:pPr algn="just">
              <a:lnSpc>
                <a:spcPct val="150000"/>
              </a:lnSpc>
            </a:pPr>
            <a:r>
              <a:rPr lang="en-IN" sz="2400" b="1" u="sng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Specific Objectives</a:t>
            </a:r>
            <a:r>
              <a:rPr lang="en-IN" sz="24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lvl="1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To obtain perceived benefits of NHP from the environment </a:t>
            </a:r>
            <a:r>
              <a:rPr lang="en-IN" sz="2400" b="1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 laid down development objectives.</a:t>
            </a:r>
          </a:p>
          <a:p>
            <a:pPr lvl="1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n-IN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To determine satisfaction level regarding design, information, innovation, links and listed m-health apps.</a:t>
            </a:r>
          </a:p>
          <a:p>
            <a:pPr algn="just">
              <a:lnSpc>
                <a:spcPct val="150000"/>
              </a:lnSpc>
            </a:pPr>
            <a:r>
              <a:rPr lang="en-IN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Research Question</a:t>
            </a:r>
            <a:r>
              <a:rPr lang="en-I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What is the usability and effectiveness of NHP amongst urban healthcare professionals?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IN" sz="36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LIMITATIONS</a:t>
            </a:r>
            <a:endParaRPr lang="en-IN" sz="3600" b="1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Time</a:t>
            </a:r>
            <a:r>
              <a:rPr lang="en-I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Limited time was available.</a:t>
            </a:r>
          </a:p>
          <a:p>
            <a:pPr algn="just">
              <a:lnSpc>
                <a:spcPct val="150000"/>
              </a:lnSpc>
            </a:pPr>
            <a:r>
              <a:rPr lang="en-IN" sz="2400" b="1" u="sng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Resources</a:t>
            </a:r>
            <a:r>
              <a:rPr lang="en-IN" sz="24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. Restricted manpower, dedicated working space and non-availability of reliable high speed internet connection.</a:t>
            </a:r>
          </a:p>
          <a:p>
            <a:pPr algn="just">
              <a:lnSpc>
                <a:spcPct val="150000"/>
              </a:lnSpc>
            </a:pPr>
            <a:r>
              <a:rPr lang="en-IN" sz="2400" b="1" u="sng" dirty="0" smtClean="0">
                <a:latin typeface="Arial" pitchFamily="34" charset="0"/>
                <a:cs typeface="Arial" pitchFamily="34" charset="0"/>
              </a:rPr>
              <a:t>Sample Size</a:t>
            </a: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.  33 responses received against the desired sample size of 96, due to lack of time and resources.</a:t>
            </a:r>
          </a:p>
          <a:p>
            <a:pPr algn="just">
              <a:lnSpc>
                <a:spcPct val="150000"/>
              </a:lnSpc>
            </a:pPr>
            <a:r>
              <a:rPr lang="en-IN" sz="2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Study Population</a:t>
            </a:r>
            <a:r>
              <a:rPr lang="en-IN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Mainly urban population with email accounts.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1841</Words>
  <Application>Microsoft Office PowerPoint</Application>
  <PresentationFormat>On-screen Show (4:3)</PresentationFormat>
  <Paragraphs>153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 INTERNSHIP REPORT      BY COL SUMESH SETH </vt:lpstr>
      <vt:lpstr>NIHFW PROFILE</vt:lpstr>
      <vt:lpstr>NIHFW ORGANISATION</vt:lpstr>
      <vt:lpstr>NIHFW : COURSES AND PROJECTS</vt:lpstr>
      <vt:lpstr>NIHFW : COURSES AND PROJECTS</vt:lpstr>
      <vt:lpstr>DISSERTATION     EVALUATION OF USABILITY AND EFFECTIVENESS OF NHP       BY COL SUMESH SETH</vt:lpstr>
      <vt:lpstr>Slide 7</vt:lpstr>
      <vt:lpstr>OBJECTIVES</vt:lpstr>
      <vt:lpstr>LIMITATIONS</vt:lpstr>
      <vt:lpstr>REVIEW OF LITERATURE</vt:lpstr>
      <vt:lpstr>METHODOLOGY</vt:lpstr>
      <vt:lpstr>RESULTS &amp; DISCUSSION</vt:lpstr>
      <vt:lpstr>PERCEIVED BENEFITS</vt:lpstr>
      <vt:lpstr>RESULTS &amp; DISCUSSION</vt:lpstr>
      <vt:lpstr>SATISFACTION LEVEL : NHP</vt:lpstr>
      <vt:lpstr>CONCLUSION</vt:lpstr>
      <vt:lpstr>CONCLUSION</vt:lpstr>
      <vt:lpstr>CASE STUDY    EVALUATION OF USABILITY AND EFFECTIVENESS OF M-HEALTH APPS      BY COL SUMESH SETH</vt:lpstr>
      <vt:lpstr>OBJECTIVES</vt:lpstr>
      <vt:lpstr>METHODOLOGY</vt:lpstr>
      <vt:lpstr>RESULTS &amp; DISCUSSION</vt:lpstr>
      <vt:lpstr>POTENTIAL BENEFITS OF M-HEALTH APPS</vt:lpstr>
      <vt:lpstr>RESULTS &amp; DISCUSSION</vt:lpstr>
      <vt:lpstr>IMPACT OF DRIVERS ON M-HEALTH MARKET</vt:lpstr>
      <vt:lpstr>RESULTS &amp; DISCUSSION</vt:lpstr>
      <vt:lpstr>MARKET POTENTIAL OF M-HEALTH  APPS CATEGORY</vt:lpstr>
      <vt:lpstr>RESULTS &amp; DISCUSSION</vt:lpstr>
      <vt:lpstr>IMPORTANCE OF VERNACULAR LANGUAGES IN M-HEALTH APPS</vt:lpstr>
      <vt:lpstr>CONCLUSION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USABILITY AND EFFECTIVENESS OF NHP</dc:title>
  <dc:creator>Sumesh Seth</dc:creator>
  <cp:lastModifiedBy>Sumesh Seth</cp:lastModifiedBy>
  <cp:revision>166</cp:revision>
  <dcterms:created xsi:type="dcterms:W3CDTF">2006-08-16T00:00:00Z</dcterms:created>
  <dcterms:modified xsi:type="dcterms:W3CDTF">2014-05-17T04:49:30Z</dcterms:modified>
</cp:coreProperties>
</file>