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charts/chart3.xml" ContentType="application/vnd.openxmlformats-officedocument.drawingml.chart+xml"/>
  <Override PartName="/ppt/charts/chart4.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2" r:id="rId7"/>
    <p:sldId id="263" r:id="rId8"/>
    <p:sldId id="264" r:id="rId9"/>
    <p:sldId id="265" r:id="rId10"/>
    <p:sldId id="266" r:id="rId11"/>
    <p:sldId id="267" r:id="rId12"/>
    <p:sldId id="268" r:id="rId13"/>
    <p:sldId id="269" r:id="rId14"/>
    <p:sldId id="274" r:id="rId15"/>
    <p:sldId id="270" r:id="rId16"/>
    <p:sldId id="271" r:id="rId17"/>
    <p:sldId id="275" r:id="rId18"/>
    <p:sldId id="273" r:id="rId19"/>
    <p:sldId id="261"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kriti%20rastogi\Desktop\Dissertation\Patient%20feedback%20form.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kriti%20rastogi\Desktop\Dissertation\New%20Microsoft%20Office%20Excel%20Worksheet.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kriti%20rastogi\Desktop\Dissertation\Discharge%20Tracking%20Sheets.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kriti%20rastogi\Desktop\Dissertation\Patient%20feedback%20form.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sz="1600">
                <a:latin typeface="Times New Roman" pitchFamily="18" charset="0"/>
                <a:cs typeface="Times New Roman" pitchFamily="18" charset="0"/>
              </a:rPr>
              <a:t>Patient Satisfaction Regarding Discharge Process</a:t>
            </a:r>
          </a:p>
        </c:rich>
      </c:tx>
      <c:layout/>
    </c:title>
    <c:plotArea>
      <c:layout/>
      <c:barChart>
        <c:barDir val="col"/>
        <c:grouping val="clustered"/>
        <c:ser>
          <c:idx val="0"/>
          <c:order val="0"/>
          <c:tx>
            <c:strRef>
              <c:f>Sheet1!$A$2</c:f>
              <c:strCache>
                <c:ptCount val="1"/>
                <c:pt idx="0">
                  <c:v>Timely discharges as per the time frame informed to you</c:v>
                </c:pt>
              </c:strCache>
            </c:strRef>
          </c:tx>
          <c:cat>
            <c:strRef>
              <c:f>Sheet1!$B$1:$D$1</c:f>
              <c:strCache>
                <c:ptCount val="3"/>
                <c:pt idx="0">
                  <c:v>Dec’13</c:v>
                </c:pt>
                <c:pt idx="1">
                  <c:v>Jan’14</c:v>
                </c:pt>
                <c:pt idx="2">
                  <c:v>Feb’14</c:v>
                </c:pt>
              </c:strCache>
            </c:strRef>
          </c:cat>
          <c:val>
            <c:numRef>
              <c:f>Sheet1!$B$2:$D$2</c:f>
              <c:numCache>
                <c:formatCode>General</c:formatCode>
                <c:ptCount val="3"/>
                <c:pt idx="0">
                  <c:v>7.1</c:v>
                </c:pt>
                <c:pt idx="1">
                  <c:v>7</c:v>
                </c:pt>
                <c:pt idx="2">
                  <c:v>7.1</c:v>
                </c:pt>
              </c:numCache>
            </c:numRef>
          </c:val>
        </c:ser>
        <c:ser>
          <c:idx val="1"/>
          <c:order val="1"/>
          <c:tx>
            <c:strRef>
              <c:f>Sheet1!$A$3</c:f>
              <c:strCache>
                <c:ptCount val="1"/>
                <c:pt idx="0">
                  <c:v>Timely &amp; accurate billing was done &amp; explained</c:v>
                </c:pt>
              </c:strCache>
            </c:strRef>
          </c:tx>
          <c:cat>
            <c:strRef>
              <c:f>Sheet1!$B$1:$D$1</c:f>
              <c:strCache>
                <c:ptCount val="3"/>
                <c:pt idx="0">
                  <c:v>Dec’13</c:v>
                </c:pt>
                <c:pt idx="1">
                  <c:v>Jan’14</c:v>
                </c:pt>
                <c:pt idx="2">
                  <c:v>Feb’14</c:v>
                </c:pt>
              </c:strCache>
            </c:strRef>
          </c:cat>
          <c:val>
            <c:numRef>
              <c:f>Sheet1!$B$3:$D$3</c:f>
              <c:numCache>
                <c:formatCode>General</c:formatCode>
                <c:ptCount val="3"/>
                <c:pt idx="0">
                  <c:v>7.2</c:v>
                </c:pt>
                <c:pt idx="1">
                  <c:v>7.1</c:v>
                </c:pt>
                <c:pt idx="2">
                  <c:v>7.2</c:v>
                </c:pt>
              </c:numCache>
            </c:numRef>
          </c:val>
        </c:ser>
        <c:ser>
          <c:idx val="2"/>
          <c:order val="2"/>
          <c:tx>
            <c:strRef>
              <c:f>Sheet1!$A$4</c:f>
              <c:strCache>
                <c:ptCount val="1"/>
                <c:pt idx="0">
                  <c:v>Post discharge instructions &amp; medications were well explained </c:v>
                </c:pt>
              </c:strCache>
            </c:strRef>
          </c:tx>
          <c:cat>
            <c:strRef>
              <c:f>Sheet1!$B$1:$D$1</c:f>
              <c:strCache>
                <c:ptCount val="3"/>
                <c:pt idx="0">
                  <c:v>Dec’13</c:v>
                </c:pt>
                <c:pt idx="1">
                  <c:v>Jan’14</c:v>
                </c:pt>
                <c:pt idx="2">
                  <c:v>Feb’14</c:v>
                </c:pt>
              </c:strCache>
            </c:strRef>
          </c:cat>
          <c:val>
            <c:numRef>
              <c:f>Sheet1!$B$4:$D$4</c:f>
              <c:numCache>
                <c:formatCode>General</c:formatCode>
                <c:ptCount val="3"/>
                <c:pt idx="0">
                  <c:v>7.6</c:v>
                </c:pt>
                <c:pt idx="1">
                  <c:v>7.5</c:v>
                </c:pt>
                <c:pt idx="2">
                  <c:v>7.7</c:v>
                </c:pt>
              </c:numCache>
            </c:numRef>
          </c:val>
        </c:ser>
        <c:axId val="69579136"/>
        <c:axId val="69581056"/>
      </c:barChart>
      <c:lineChart>
        <c:grouping val="standard"/>
        <c:ser>
          <c:idx val="3"/>
          <c:order val="3"/>
          <c:tx>
            <c:strRef>
              <c:f>Sheet1!$A$5</c:f>
              <c:strCache>
                <c:ptCount val="1"/>
                <c:pt idx="0">
                  <c:v>Average Score</c:v>
                </c:pt>
              </c:strCache>
            </c:strRef>
          </c:tx>
          <c:cat>
            <c:strRef>
              <c:f>Sheet1!$B$1:$D$1</c:f>
              <c:strCache>
                <c:ptCount val="3"/>
                <c:pt idx="0">
                  <c:v>Dec’13</c:v>
                </c:pt>
                <c:pt idx="1">
                  <c:v>Jan’14</c:v>
                </c:pt>
                <c:pt idx="2">
                  <c:v>Feb’14</c:v>
                </c:pt>
              </c:strCache>
            </c:strRef>
          </c:cat>
          <c:val>
            <c:numRef>
              <c:f>Sheet1!$B$5:$D$5</c:f>
              <c:numCache>
                <c:formatCode>General</c:formatCode>
                <c:ptCount val="3"/>
                <c:pt idx="0">
                  <c:v>7.3</c:v>
                </c:pt>
                <c:pt idx="1">
                  <c:v>7.2</c:v>
                </c:pt>
                <c:pt idx="2">
                  <c:v>7.4</c:v>
                </c:pt>
              </c:numCache>
            </c:numRef>
          </c:val>
        </c:ser>
        <c:marker val="1"/>
        <c:axId val="69579136"/>
        <c:axId val="69581056"/>
      </c:lineChart>
      <c:catAx>
        <c:axId val="69579136"/>
        <c:scaling>
          <c:orientation val="minMax"/>
        </c:scaling>
        <c:axPos val="b"/>
        <c:title>
          <c:tx>
            <c:rich>
              <a:bodyPr/>
              <a:lstStyle/>
              <a:p>
                <a:pPr>
                  <a:defRPr/>
                </a:pPr>
                <a:r>
                  <a:rPr lang="en-US" sz="1200">
                    <a:latin typeface="Times New Roman" pitchFamily="18" charset="0"/>
                    <a:cs typeface="Times New Roman" pitchFamily="18" charset="0"/>
                  </a:rPr>
                  <a:t>Month </a:t>
                </a:r>
              </a:p>
            </c:rich>
          </c:tx>
          <c:layout/>
        </c:title>
        <c:tickLblPos val="nextTo"/>
        <c:crossAx val="69581056"/>
        <c:crosses val="autoZero"/>
        <c:auto val="1"/>
        <c:lblAlgn val="ctr"/>
        <c:lblOffset val="100"/>
      </c:catAx>
      <c:valAx>
        <c:axId val="69581056"/>
        <c:scaling>
          <c:orientation val="minMax"/>
        </c:scaling>
        <c:axPos val="l"/>
        <c:majorGridlines/>
        <c:title>
          <c:tx>
            <c:rich>
              <a:bodyPr rot="-5400000" vert="horz"/>
              <a:lstStyle/>
              <a:p>
                <a:pPr>
                  <a:defRPr/>
                </a:pPr>
                <a:r>
                  <a:rPr lang="en-US" sz="1200">
                    <a:latin typeface="Times New Roman" pitchFamily="18" charset="0"/>
                    <a:ea typeface="Segoe UI" pitchFamily="34" charset="0"/>
                    <a:cs typeface="Times New Roman" pitchFamily="18" charset="0"/>
                  </a:rPr>
                  <a:t>Score</a:t>
                </a:r>
              </a:p>
            </c:rich>
          </c:tx>
          <c:layout/>
        </c:title>
        <c:numFmt formatCode="General" sourceLinked="1"/>
        <c:tickLblPos val="nextTo"/>
        <c:crossAx val="69579136"/>
        <c:crosses val="autoZero"/>
        <c:crossBetween val="between"/>
      </c:valAx>
    </c:plotArea>
    <c:legend>
      <c:legendPos val="r"/>
      <c:layout/>
    </c:legend>
    <c:plotVisOnly val="1"/>
    <c:dispBlanksAs val="zero"/>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style val="12"/>
  <c:chart>
    <c:title>
      <c:layout/>
    </c:title>
    <c:plotArea>
      <c:layout/>
      <c:lineChart>
        <c:grouping val="stacked"/>
        <c:ser>
          <c:idx val="0"/>
          <c:order val="0"/>
          <c:tx>
            <c:strRef>
              <c:f>Sheet2!$B$1</c:f>
              <c:strCache>
                <c:ptCount val="1"/>
                <c:pt idx="0">
                  <c:v>TAT (in minutes)</c:v>
                </c:pt>
              </c:strCache>
            </c:strRef>
          </c:tx>
          <c:marker>
            <c:symbol val="none"/>
          </c:marker>
          <c:cat>
            <c:strRef>
              <c:f>Sheet2!$A$2:$A$3</c:f>
              <c:strCache>
                <c:ptCount val="2"/>
                <c:pt idx="0">
                  <c:v>March</c:v>
                </c:pt>
                <c:pt idx="1">
                  <c:v>April</c:v>
                </c:pt>
              </c:strCache>
            </c:strRef>
          </c:cat>
          <c:val>
            <c:numRef>
              <c:f>Sheet2!$B$2:$B$3</c:f>
              <c:numCache>
                <c:formatCode>General</c:formatCode>
                <c:ptCount val="2"/>
                <c:pt idx="0">
                  <c:v>179</c:v>
                </c:pt>
                <c:pt idx="1">
                  <c:v>168</c:v>
                </c:pt>
              </c:numCache>
            </c:numRef>
          </c:val>
        </c:ser>
        <c:dLbls>
          <c:showVal val="1"/>
        </c:dLbls>
        <c:marker val="1"/>
        <c:axId val="70869376"/>
        <c:axId val="70870912"/>
      </c:lineChart>
      <c:catAx>
        <c:axId val="70869376"/>
        <c:scaling>
          <c:orientation val="minMax"/>
        </c:scaling>
        <c:axPos val="b"/>
        <c:majorTickMark val="none"/>
        <c:tickLblPos val="nextTo"/>
        <c:crossAx val="70870912"/>
        <c:crosses val="autoZero"/>
        <c:auto val="1"/>
        <c:lblAlgn val="ctr"/>
        <c:lblOffset val="100"/>
      </c:catAx>
      <c:valAx>
        <c:axId val="70870912"/>
        <c:scaling>
          <c:orientation val="minMax"/>
        </c:scaling>
        <c:axPos val="l"/>
        <c:majorGridlines/>
        <c:title>
          <c:tx>
            <c:rich>
              <a:bodyPr rot="-5400000" vert="horz"/>
              <a:lstStyle/>
              <a:p>
                <a:pPr>
                  <a:defRPr/>
                </a:pPr>
                <a:r>
                  <a:rPr lang="en-US" sz="1200">
                    <a:latin typeface="Times New Roman" pitchFamily="18" charset="0"/>
                    <a:cs typeface="Times New Roman" pitchFamily="18" charset="0"/>
                  </a:rPr>
                  <a:t>minutes</a:t>
                </a:r>
              </a:p>
            </c:rich>
          </c:tx>
          <c:layout>
            <c:manualLayout>
              <c:xMode val="edge"/>
              <c:yMode val="edge"/>
              <c:x val="1.6666666666666701E-2"/>
              <c:y val="0.43137941090697152"/>
            </c:manualLayout>
          </c:layout>
        </c:title>
        <c:numFmt formatCode="General" sourceLinked="1"/>
        <c:majorTickMark val="none"/>
        <c:tickLblPos val="nextTo"/>
        <c:crossAx val="70869376"/>
        <c:crosses val="autoZero"/>
        <c:crossBetween val="between"/>
      </c:valAx>
    </c:plotArea>
    <c:legend>
      <c:legendPos val="r"/>
      <c:layout/>
    </c:legend>
    <c:plotVisOnly val="1"/>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a:t>Percentage of cases</a:t>
            </a:r>
          </a:p>
        </c:rich>
      </c:tx>
      <c:layout/>
    </c:title>
    <c:plotArea>
      <c:layout/>
      <c:pieChart>
        <c:varyColors val="1"/>
        <c:ser>
          <c:idx val="0"/>
          <c:order val="0"/>
          <c:tx>
            <c:strRef>
              <c:f>Sheet2!$B$1</c:f>
              <c:strCache>
                <c:ptCount val="1"/>
                <c:pt idx="0">
                  <c:v>No. of cases</c:v>
                </c:pt>
              </c:strCache>
            </c:strRef>
          </c:tx>
          <c:dLbls>
            <c:showPercent val="1"/>
            <c:showLeaderLines val="1"/>
          </c:dLbls>
          <c:cat>
            <c:strRef>
              <c:f>Sheet2!$A$2:$A$9</c:f>
              <c:strCache>
                <c:ptCount val="8"/>
                <c:pt idx="0">
                  <c:v>Slow billing process</c:v>
                </c:pt>
                <c:pt idx="1">
                  <c:v>Delay in getting approval from TPA</c:v>
                </c:pt>
                <c:pt idx="2">
                  <c:v>waiting for baby's discharge notification</c:v>
                </c:pt>
                <c:pt idx="3">
                  <c:v>Giving priority to TPA patient billing</c:v>
                </c:pt>
                <c:pt idx="4">
                  <c:v>Delay in payment</c:v>
                </c:pt>
                <c:pt idx="5">
                  <c:v>Delay in making discharge summary</c:v>
                </c:pt>
                <c:pt idx="6">
                  <c:v>discharged after round of consultant</c:v>
                </c:pt>
                <c:pt idx="7">
                  <c:v>others </c:v>
                </c:pt>
              </c:strCache>
            </c:strRef>
          </c:cat>
          <c:val>
            <c:numRef>
              <c:f>Sheet2!$B$2:$B$9</c:f>
              <c:numCache>
                <c:formatCode>General</c:formatCode>
                <c:ptCount val="8"/>
                <c:pt idx="0">
                  <c:v>50</c:v>
                </c:pt>
                <c:pt idx="1">
                  <c:v>12</c:v>
                </c:pt>
                <c:pt idx="2">
                  <c:v>7</c:v>
                </c:pt>
                <c:pt idx="3">
                  <c:v>14</c:v>
                </c:pt>
                <c:pt idx="4">
                  <c:v>9</c:v>
                </c:pt>
                <c:pt idx="5">
                  <c:v>6</c:v>
                </c:pt>
                <c:pt idx="6">
                  <c:v>5</c:v>
                </c:pt>
                <c:pt idx="7">
                  <c:v>14</c:v>
                </c:pt>
              </c:numCache>
            </c:numRef>
          </c:val>
        </c:ser>
        <c:dLbls>
          <c:showPercent val="1"/>
        </c:dLbls>
        <c:firstSliceAng val="0"/>
      </c:pieChart>
    </c:plotArea>
    <c:legend>
      <c:legendPos val="r"/>
      <c:layout/>
    </c:legend>
    <c:plotVisOnly val="1"/>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a:pPr>
            <a:r>
              <a:rPr lang="en-US">
                <a:latin typeface="Times New Roman" pitchFamily="18" charset="0"/>
                <a:cs typeface="Times New Roman" pitchFamily="18" charset="0"/>
              </a:rPr>
              <a:t>Discharge Process</a:t>
            </a:r>
          </a:p>
        </c:rich>
      </c:tx>
      <c:layout/>
    </c:title>
    <c:plotArea>
      <c:layout>
        <c:manualLayout>
          <c:layoutTarget val="inner"/>
          <c:xMode val="edge"/>
          <c:yMode val="edge"/>
          <c:x val="0.10480849768387097"/>
          <c:y val="0.10880267775516823"/>
          <c:w val="0.64641226273048169"/>
          <c:h val="0.52018628768964859"/>
        </c:manualLayout>
      </c:layout>
      <c:barChart>
        <c:barDir val="col"/>
        <c:grouping val="clustered"/>
        <c:ser>
          <c:idx val="0"/>
          <c:order val="0"/>
          <c:tx>
            <c:strRef>
              <c:f>'Pareto Analysis'!$C$1</c:f>
              <c:strCache>
                <c:ptCount val="1"/>
                <c:pt idx="0">
                  <c:v>Frequency</c:v>
                </c:pt>
              </c:strCache>
            </c:strRef>
          </c:tx>
          <c:cat>
            <c:strRef>
              <c:f>'Pareto Analysis'!$B$2:$B$7</c:f>
              <c:strCache>
                <c:ptCount val="6"/>
                <c:pt idx="0">
                  <c:v>Long discharge process</c:v>
                </c:pt>
                <c:pt idx="1">
                  <c:v>Slow billing process</c:v>
                </c:pt>
                <c:pt idx="2">
                  <c:v>Bad experience with TPA staff</c:v>
                </c:pt>
                <c:pt idx="3">
                  <c:v>Got discharge summary file late </c:v>
                </c:pt>
                <c:pt idx="4">
                  <c:v>Delay in baby's discharge order</c:v>
                </c:pt>
                <c:pt idx="5">
                  <c:v>Incorrect information about discharge process</c:v>
                </c:pt>
              </c:strCache>
            </c:strRef>
          </c:cat>
          <c:val>
            <c:numRef>
              <c:f>'Pareto Analysis'!$C$2:$C$7</c:f>
              <c:numCache>
                <c:formatCode>General</c:formatCode>
                <c:ptCount val="6"/>
                <c:pt idx="0">
                  <c:v>12</c:v>
                </c:pt>
                <c:pt idx="1">
                  <c:v>8</c:v>
                </c:pt>
                <c:pt idx="2">
                  <c:v>2</c:v>
                </c:pt>
                <c:pt idx="3">
                  <c:v>1</c:v>
                </c:pt>
                <c:pt idx="4">
                  <c:v>1</c:v>
                </c:pt>
                <c:pt idx="5">
                  <c:v>1</c:v>
                </c:pt>
              </c:numCache>
            </c:numRef>
          </c:val>
        </c:ser>
        <c:axId val="74241920"/>
        <c:axId val="77415552"/>
      </c:barChart>
      <c:lineChart>
        <c:grouping val="standard"/>
        <c:ser>
          <c:idx val="2"/>
          <c:order val="1"/>
          <c:tx>
            <c:strRef>
              <c:f>'Pareto Analysis'!$E$1</c:f>
              <c:strCache>
                <c:ptCount val="1"/>
                <c:pt idx="0">
                  <c:v>Percentage</c:v>
                </c:pt>
              </c:strCache>
            </c:strRef>
          </c:tx>
          <c:cat>
            <c:strRef>
              <c:f>'Pareto Analysis'!$B$2:$B$7</c:f>
              <c:strCache>
                <c:ptCount val="6"/>
                <c:pt idx="0">
                  <c:v>Long discharge process</c:v>
                </c:pt>
                <c:pt idx="1">
                  <c:v>Slow billing process</c:v>
                </c:pt>
                <c:pt idx="2">
                  <c:v>Bad experience with TPA staff</c:v>
                </c:pt>
                <c:pt idx="3">
                  <c:v>Got discharge summary file late </c:v>
                </c:pt>
                <c:pt idx="4">
                  <c:v>Delay in baby's discharge order</c:v>
                </c:pt>
                <c:pt idx="5">
                  <c:v>Incorrect information about discharge process</c:v>
                </c:pt>
              </c:strCache>
            </c:strRef>
          </c:cat>
          <c:val>
            <c:numRef>
              <c:f>'Pareto Analysis'!$E$2:$E$7</c:f>
              <c:numCache>
                <c:formatCode>0%</c:formatCode>
                <c:ptCount val="6"/>
                <c:pt idx="0">
                  <c:v>0.48</c:v>
                </c:pt>
                <c:pt idx="1">
                  <c:v>0.8</c:v>
                </c:pt>
                <c:pt idx="2">
                  <c:v>0.88</c:v>
                </c:pt>
                <c:pt idx="3">
                  <c:v>0.92</c:v>
                </c:pt>
                <c:pt idx="4">
                  <c:v>0.96</c:v>
                </c:pt>
                <c:pt idx="5">
                  <c:v>1</c:v>
                </c:pt>
              </c:numCache>
            </c:numRef>
          </c:val>
        </c:ser>
        <c:marker val="1"/>
        <c:axId val="78849920"/>
        <c:axId val="77452032"/>
      </c:lineChart>
      <c:catAx>
        <c:axId val="74241920"/>
        <c:scaling>
          <c:orientation val="minMax"/>
        </c:scaling>
        <c:axPos val="b"/>
        <c:title>
          <c:tx>
            <c:rich>
              <a:bodyPr/>
              <a:lstStyle/>
              <a:p>
                <a:pPr>
                  <a:defRPr/>
                </a:pPr>
                <a:r>
                  <a:rPr lang="en-US" sz="1200">
                    <a:latin typeface="Times New Roman" pitchFamily="18" charset="0"/>
                    <a:cs typeface="Times New Roman" pitchFamily="18" charset="0"/>
                  </a:rPr>
                  <a:t>Reasons for poor discharge process</a:t>
                </a:r>
              </a:p>
            </c:rich>
          </c:tx>
          <c:layout>
            <c:manualLayout>
              <c:xMode val="edge"/>
              <c:yMode val="edge"/>
              <c:x val="0.29351088950871762"/>
              <c:y val="0.92194904007785561"/>
            </c:manualLayout>
          </c:layout>
        </c:title>
        <c:tickLblPos val="nextTo"/>
        <c:crossAx val="77415552"/>
        <c:crosses val="autoZero"/>
        <c:auto val="1"/>
        <c:lblAlgn val="ctr"/>
        <c:lblOffset val="100"/>
      </c:catAx>
      <c:valAx>
        <c:axId val="77415552"/>
        <c:scaling>
          <c:orientation val="minMax"/>
        </c:scaling>
        <c:axPos val="l"/>
        <c:majorGridlines/>
        <c:title>
          <c:tx>
            <c:rich>
              <a:bodyPr rot="0" vert="wordArtVert"/>
              <a:lstStyle/>
              <a:p>
                <a:pPr>
                  <a:defRPr/>
                </a:pPr>
                <a:r>
                  <a:rPr lang="en-US" sz="1200">
                    <a:latin typeface="Times New Roman" pitchFamily="18" charset="0"/>
                    <a:cs typeface="Times New Roman" pitchFamily="18" charset="0"/>
                  </a:rPr>
                  <a:t>Frequency</a:t>
                </a:r>
              </a:p>
            </c:rich>
          </c:tx>
          <c:layout>
            <c:manualLayout>
              <c:xMode val="edge"/>
              <c:yMode val="edge"/>
              <c:x val="1.3836710850015223E-2"/>
              <c:y val="0.12344863608466851"/>
            </c:manualLayout>
          </c:layout>
        </c:title>
        <c:numFmt formatCode="General" sourceLinked="1"/>
        <c:tickLblPos val="nextTo"/>
        <c:crossAx val="74241920"/>
        <c:crosses val="autoZero"/>
        <c:crossBetween val="between"/>
      </c:valAx>
      <c:valAx>
        <c:axId val="77452032"/>
        <c:scaling>
          <c:orientation val="minMax"/>
          <c:max val="1"/>
        </c:scaling>
        <c:axPos val="r"/>
        <c:numFmt formatCode="0%" sourceLinked="1"/>
        <c:tickLblPos val="nextTo"/>
        <c:crossAx val="78849920"/>
        <c:crosses val="max"/>
        <c:crossBetween val="between"/>
      </c:valAx>
      <c:catAx>
        <c:axId val="78849920"/>
        <c:scaling>
          <c:orientation val="minMax"/>
        </c:scaling>
        <c:delete val="1"/>
        <c:axPos val="b"/>
        <c:tickLblPos val="none"/>
        <c:crossAx val="77452032"/>
        <c:crosses val="autoZero"/>
        <c:auto val="1"/>
        <c:lblAlgn val="ctr"/>
        <c:lblOffset val="100"/>
      </c:catAx>
    </c:plotArea>
    <c:legend>
      <c:legendPos val="r"/>
      <c:layout/>
    </c:legend>
    <c:plotVisOnly val="1"/>
    <c:dispBlanksAs val="gap"/>
  </c:chart>
  <c:externalData r:id="rId1"/>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1D8BD707-D9CF-40AE-B4C6-C98DA3205C09}" type="datetimeFigureOut">
              <a:rPr lang="en-US" smtClean="0"/>
              <a:pPr/>
              <a:t>5/8/2014</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5/8/2014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1D8BD707-D9CF-40AE-B4C6-C98DA3205C09}" type="datetimeFigureOut">
              <a:rPr lang="en-US" smtClean="0"/>
              <a:pPr/>
              <a:t>5/8/2014</a:t>
            </a:fld>
            <a:endParaRPr lang="en-US"/>
          </a:p>
        </p:txBody>
      </p:sp>
      <p:sp>
        <p:nvSpPr>
          <p:cNvPr id="27" name="Slide Number Placeholder 26"/>
          <p:cNvSpPr>
            <a:spLocks noGrp="1"/>
          </p:cNvSpPr>
          <p:nvPr>
            <p:ph type="sldNum" sz="quarter" idx="11"/>
          </p:nvPr>
        </p:nvSpPr>
        <p:spPr/>
        <p:txBody>
          <a:bodyPr rtlCol="0"/>
          <a:lstStyle/>
          <a:p>
            <a:fld id="{B6F15528-21DE-4FAA-801E-634DDDAF4B2B}" type="slidenum">
              <a:rPr lang="en-US" smtClean="0"/>
              <a:pPr/>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1D8BD707-D9CF-40AE-B4C6-C98DA3205C09}" type="datetimeFigureOut">
              <a:rPr lang="en-US" smtClean="0"/>
              <a:pPr/>
              <a:t>5/8/2014</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5/8/2014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5/8/2014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1D8BD707-D9CF-40AE-B4C6-C98DA3205C09}" type="datetimeFigureOut">
              <a:rPr lang="en-US" smtClean="0"/>
              <a:pPr/>
              <a:t>5/8/2014</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914400"/>
            <a:ext cx="7772400" cy="1143000"/>
          </a:xfrm>
        </p:spPr>
        <p:txBody>
          <a:bodyPr/>
          <a:lstStyle/>
          <a:p>
            <a:r>
              <a:rPr lang="en-US" dirty="0" smtClean="0">
                <a:latin typeface="Algerian" pitchFamily="82" charset="0"/>
              </a:rPr>
              <a:t>DISSERTATION REPORT</a:t>
            </a:r>
            <a:endParaRPr lang="en-US" dirty="0">
              <a:latin typeface="Algerian" pitchFamily="82" charset="0"/>
            </a:endParaRPr>
          </a:p>
        </p:txBody>
      </p:sp>
      <p:sp>
        <p:nvSpPr>
          <p:cNvPr id="3" name="Subtitle 2"/>
          <p:cNvSpPr>
            <a:spLocks noGrp="1"/>
          </p:cNvSpPr>
          <p:nvPr>
            <p:ph type="subTitle" idx="1"/>
          </p:nvPr>
        </p:nvSpPr>
        <p:spPr>
          <a:xfrm>
            <a:off x="5105400" y="4572000"/>
            <a:ext cx="3429000" cy="1752600"/>
          </a:xfrm>
        </p:spPr>
        <p:txBody>
          <a:bodyPr>
            <a:normAutofit/>
          </a:bodyPr>
          <a:lstStyle/>
          <a:p>
            <a:pPr algn="r"/>
            <a:r>
              <a:rPr lang="en-US" sz="3600" dirty="0" smtClean="0">
                <a:solidFill>
                  <a:schemeClr val="tx1"/>
                </a:solidFill>
                <a:latin typeface="Monotype Corsiva" pitchFamily="66" charset="0"/>
              </a:rPr>
              <a:t>KRITI RASTOGI</a:t>
            </a:r>
          </a:p>
          <a:p>
            <a:pPr algn="r"/>
            <a:r>
              <a:rPr lang="en-US" sz="3600" dirty="0" smtClean="0">
                <a:solidFill>
                  <a:schemeClr val="tx1"/>
                </a:solidFill>
                <a:latin typeface="Monotype Corsiva" pitchFamily="66" charset="0"/>
              </a:rPr>
              <a:t>PG/12/038</a:t>
            </a:r>
            <a:endParaRPr lang="en-US" sz="3600" dirty="0">
              <a:solidFill>
                <a:schemeClr val="tx1"/>
              </a:solidFill>
              <a:latin typeface="Monotype Corsiva" pitchFamily="66"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914400"/>
          </a:xfrm>
        </p:spPr>
        <p:txBody>
          <a:bodyPr>
            <a:normAutofit/>
          </a:bodyPr>
          <a:lstStyle/>
          <a:p>
            <a:pPr algn="ctr"/>
            <a:r>
              <a:rPr lang="en-US" b="1" dirty="0" smtClean="0">
                <a:latin typeface="Arial" pitchFamily="34" charset="0"/>
                <a:cs typeface="Arial" pitchFamily="34" charset="0"/>
              </a:rPr>
              <a:t>LIMITATIONS</a:t>
            </a:r>
            <a:endParaRPr lang="en-US" b="1" dirty="0">
              <a:latin typeface="Arial" pitchFamily="34" charset="0"/>
              <a:cs typeface="Arial" pitchFamily="34" charset="0"/>
            </a:endParaRPr>
          </a:p>
        </p:txBody>
      </p:sp>
      <p:sp>
        <p:nvSpPr>
          <p:cNvPr id="3" name="Content Placeholder 2"/>
          <p:cNvSpPr>
            <a:spLocks noGrp="1"/>
          </p:cNvSpPr>
          <p:nvPr>
            <p:ph idx="1"/>
          </p:nvPr>
        </p:nvSpPr>
        <p:spPr/>
        <p:txBody>
          <a:bodyPr/>
          <a:lstStyle/>
          <a:p>
            <a:pPr lvl="0" algn="just"/>
            <a:r>
              <a:rPr lang="en-IN" sz="2200" dirty="0" smtClean="0">
                <a:latin typeface="Arial" pitchFamily="34" charset="0"/>
                <a:cs typeface="Arial" pitchFamily="34" charset="0"/>
              </a:rPr>
              <a:t>The study is subjected to the understanding, bias and prejudices of the respondent.</a:t>
            </a:r>
          </a:p>
          <a:p>
            <a:pPr lvl="0" algn="just">
              <a:buNone/>
            </a:pPr>
            <a:endParaRPr lang="en-US" sz="2200" dirty="0" smtClean="0">
              <a:latin typeface="Arial" pitchFamily="34" charset="0"/>
              <a:cs typeface="Arial" pitchFamily="34" charset="0"/>
            </a:endParaRPr>
          </a:p>
          <a:p>
            <a:pPr lvl="0" algn="just"/>
            <a:r>
              <a:rPr lang="en-IN" sz="2200" dirty="0" smtClean="0">
                <a:latin typeface="Arial" pitchFamily="34" charset="0"/>
                <a:cs typeface="Arial" pitchFamily="34" charset="0"/>
              </a:rPr>
              <a:t>It is very difficult to seek response from patient because patients are reluctant and annoyed to respond. </a:t>
            </a:r>
          </a:p>
          <a:p>
            <a:pPr lvl="0" algn="just">
              <a:buNone/>
            </a:pPr>
            <a:endParaRPr lang="en-US" sz="2200" dirty="0" smtClean="0">
              <a:latin typeface="Arial" pitchFamily="34" charset="0"/>
              <a:cs typeface="Arial" pitchFamily="34" charset="0"/>
            </a:endParaRPr>
          </a:p>
          <a:p>
            <a:pPr lvl="0" algn="just"/>
            <a:r>
              <a:rPr lang="en-IN" sz="2200" dirty="0" smtClean="0">
                <a:latin typeface="Arial" pitchFamily="34" charset="0"/>
                <a:cs typeface="Arial" pitchFamily="34" charset="0"/>
              </a:rPr>
              <a:t>It is difficult to track, time of final approval letter for TPA patients, if the approval is coming by fax, which in turn causes difficulty in calculating the TAT for that patient. </a:t>
            </a:r>
            <a:endParaRPr lang="en-US" sz="2200" dirty="0" smtClean="0">
              <a:latin typeface="Arial" pitchFamily="34" charset="0"/>
              <a:cs typeface="Arial" pitchFamily="34" charset="0"/>
            </a:endParaRPr>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762000"/>
          </a:xfrm>
        </p:spPr>
        <p:txBody>
          <a:bodyPr/>
          <a:lstStyle/>
          <a:p>
            <a:pPr algn="ctr"/>
            <a:r>
              <a:rPr lang="en-US" b="1" dirty="0" smtClean="0">
                <a:latin typeface="Arial" pitchFamily="34" charset="0"/>
                <a:cs typeface="Arial" pitchFamily="34" charset="0"/>
              </a:rPr>
              <a:t>DATA ANALYSIS &amp; FINDINGS</a:t>
            </a:r>
            <a:endParaRPr lang="en-US" b="1" dirty="0">
              <a:latin typeface="Arial" pitchFamily="34" charset="0"/>
              <a:cs typeface="Arial" pitchFamily="34" charset="0"/>
            </a:endParaRPr>
          </a:p>
        </p:txBody>
      </p:sp>
      <p:sp>
        <p:nvSpPr>
          <p:cNvPr id="3" name="Content Placeholder 2"/>
          <p:cNvSpPr>
            <a:spLocks noGrp="1"/>
          </p:cNvSpPr>
          <p:nvPr>
            <p:ph idx="1"/>
          </p:nvPr>
        </p:nvSpPr>
        <p:spPr>
          <a:xfrm>
            <a:off x="457200" y="1676400"/>
            <a:ext cx="8229600" cy="4898136"/>
          </a:xfrm>
        </p:spPr>
        <p:txBody>
          <a:bodyPr/>
          <a:lstStyle/>
          <a:p>
            <a:r>
              <a:rPr lang="en-US" sz="2000" b="1" u="sng" dirty="0" smtClean="0">
                <a:solidFill>
                  <a:srgbClr val="00B050"/>
                </a:solidFill>
                <a:latin typeface="Arial" pitchFamily="34" charset="0"/>
                <a:cs typeface="Arial" pitchFamily="34" charset="0"/>
              </a:rPr>
              <a:t>Define</a:t>
            </a:r>
          </a:p>
          <a:p>
            <a:pPr>
              <a:buNone/>
            </a:pPr>
            <a:endParaRPr lang="en-US" sz="2000" b="1" u="sng" dirty="0" smtClean="0">
              <a:solidFill>
                <a:srgbClr val="00B050"/>
              </a:solidFill>
              <a:latin typeface="Arial" pitchFamily="34" charset="0"/>
              <a:cs typeface="Arial" pitchFamily="34" charset="0"/>
            </a:endParaRPr>
          </a:p>
          <a:p>
            <a:pPr algn="just">
              <a:buFont typeface="Wingdings" pitchFamily="2" charset="2"/>
              <a:buChar char="Ø"/>
            </a:pPr>
            <a:r>
              <a:rPr lang="en-US" sz="2000" dirty="0" smtClean="0">
                <a:latin typeface="Arial" pitchFamily="34" charset="0"/>
                <a:cs typeface="Arial" pitchFamily="34" charset="0"/>
              </a:rPr>
              <a:t>Discharge process of YHK</a:t>
            </a:r>
          </a:p>
          <a:p>
            <a:pPr algn="just">
              <a:buFont typeface="Wingdings" pitchFamily="2" charset="2"/>
              <a:buChar char="Ø"/>
            </a:pPr>
            <a:r>
              <a:rPr lang="en-US" sz="2000" dirty="0" smtClean="0">
                <a:latin typeface="Arial" pitchFamily="34" charset="0"/>
                <a:cs typeface="Arial" pitchFamily="34" charset="0"/>
              </a:rPr>
              <a:t>According to the YHK, TAT should be less than 195 minutes i.e. 3hr and 15 minutes and it is according to the last 3 years of data.</a:t>
            </a:r>
          </a:p>
          <a:p>
            <a:pPr algn="just">
              <a:buNone/>
            </a:pPr>
            <a:endParaRPr lang="en-US" sz="2000" dirty="0" smtClean="0">
              <a:latin typeface="Arial" pitchFamily="34" charset="0"/>
              <a:cs typeface="Arial" pitchFamily="34" charset="0"/>
            </a:endParaRPr>
          </a:p>
          <a:p>
            <a:pPr algn="just"/>
            <a:r>
              <a:rPr lang="en-US" sz="2000" b="1" u="sng" dirty="0" smtClean="0">
                <a:solidFill>
                  <a:srgbClr val="00B050"/>
                </a:solidFill>
                <a:latin typeface="Arial" pitchFamily="34" charset="0"/>
                <a:cs typeface="Arial" pitchFamily="34" charset="0"/>
              </a:rPr>
              <a:t>Measure </a:t>
            </a:r>
          </a:p>
          <a:p>
            <a:pPr algn="just">
              <a:buNone/>
            </a:pPr>
            <a:endParaRPr lang="en-US" sz="2000" b="1" u="sng" dirty="0" smtClean="0">
              <a:solidFill>
                <a:srgbClr val="00B050"/>
              </a:solidFill>
              <a:latin typeface="Arial" pitchFamily="34" charset="0"/>
              <a:cs typeface="Arial" pitchFamily="34" charset="0"/>
            </a:endParaRPr>
          </a:p>
          <a:p>
            <a:pPr algn="just">
              <a:buFont typeface="Wingdings" pitchFamily="2" charset="2"/>
              <a:buChar char="Ø"/>
            </a:pPr>
            <a:r>
              <a:rPr lang="en-US" sz="2000" dirty="0" smtClean="0">
                <a:latin typeface="Arial" pitchFamily="34" charset="0"/>
                <a:cs typeface="Arial" pitchFamily="34" charset="0"/>
              </a:rPr>
              <a:t>Feedback forms (1022) for period of three months i.e. Dec’13 to Feb’14.</a:t>
            </a:r>
          </a:p>
          <a:p>
            <a:pPr algn="just">
              <a:buFont typeface="Wingdings" pitchFamily="2" charset="2"/>
              <a:buChar char="Ø"/>
            </a:pPr>
            <a:r>
              <a:rPr lang="en-IN" sz="2000" dirty="0" smtClean="0">
                <a:latin typeface="Arial" pitchFamily="34" charset="0"/>
                <a:cs typeface="Arial" pitchFamily="34" charset="0"/>
              </a:rPr>
              <a:t>On an average patient satisfaction was 73% regarding the discharge process of hospital.</a:t>
            </a:r>
            <a:endParaRPr lang="en-US" sz="2000" dirty="0" smtClean="0">
              <a:latin typeface="Arial" pitchFamily="34" charset="0"/>
              <a:cs typeface="Arial" pitchFamily="34" charset="0"/>
            </a:endParaRPr>
          </a:p>
          <a:p>
            <a:pPr algn="just">
              <a:buFont typeface="Wingdings" pitchFamily="2" charset="2"/>
              <a:buChar char="Ø"/>
            </a:pPr>
            <a:endParaRPr lang="en-US" sz="2000" dirty="0" smtClean="0">
              <a:latin typeface="Arial" pitchFamily="34" charset="0"/>
              <a:cs typeface="Arial" pitchFamily="34" charset="0"/>
            </a:endParaRPr>
          </a:p>
          <a:p>
            <a:pPr>
              <a:buNone/>
            </a:pPr>
            <a:endParaRPr lang="en-US" sz="20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762000"/>
          <a:ext cx="8229600" cy="581183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slide(fromBottom)">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xit" presetSubtype="4" fill="hold" grpId="1" nodeType="clickEffect">
                                  <p:stCondLst>
                                    <p:cond delay="0"/>
                                  </p:stCondLst>
                                  <p:childTnLst>
                                    <p:anim calcmode="lin" valueType="num">
                                      <p:cBhvr additive="base">
                                        <p:cTn id="11" dur="500"/>
                                        <p:tgtEl>
                                          <p:spTgt spid="4"/>
                                        </p:tgtEl>
                                        <p:attrNameLst>
                                          <p:attrName>ppt_x</p:attrName>
                                        </p:attrNameLst>
                                      </p:cBhvr>
                                      <p:tavLst>
                                        <p:tav tm="0">
                                          <p:val>
                                            <p:strVal val="ppt_x"/>
                                          </p:val>
                                        </p:tav>
                                        <p:tav tm="100000">
                                          <p:val>
                                            <p:strVal val="ppt_x"/>
                                          </p:val>
                                        </p:tav>
                                      </p:tavLst>
                                    </p:anim>
                                    <p:anim calcmode="lin" valueType="num">
                                      <p:cBhvr additive="base">
                                        <p:cTn id="12" dur="500"/>
                                        <p:tgtEl>
                                          <p:spTgt spid="4"/>
                                        </p:tgtEl>
                                        <p:attrNameLst>
                                          <p:attrName>ppt_y</p:attrName>
                                        </p:attrNameLst>
                                      </p:cBhvr>
                                      <p:tavLst>
                                        <p:tav tm="0">
                                          <p:val>
                                            <p:strVal val="ppt_y"/>
                                          </p:val>
                                        </p:tav>
                                        <p:tav tm="100000">
                                          <p:val>
                                            <p:strVal val="1+ppt_h/2"/>
                                          </p:val>
                                        </p:tav>
                                      </p:tavLst>
                                    </p:anim>
                                    <p:set>
                                      <p:cBhvr>
                                        <p:cTn id="13" dur="1" fill="hold">
                                          <p:stCondLst>
                                            <p:cond delay="4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Graphic spid="4" grpId="1">
        <p:bldAsOne/>
      </p:bldGraphic>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736336"/>
          </a:xfrm>
        </p:spPr>
        <p:txBody>
          <a:bodyPr>
            <a:normAutofit/>
          </a:bodyPr>
          <a:lstStyle/>
          <a:p>
            <a:r>
              <a:rPr lang="en-IN" sz="2000" dirty="0" smtClean="0">
                <a:latin typeface="Arial" pitchFamily="34" charset="0"/>
                <a:cs typeface="Arial" pitchFamily="34" charset="0"/>
              </a:rPr>
              <a:t>Discharge Tracking sheets were analyzed for the period of March’14 to April’14. During this period 792 patients were discharged from the hospital.</a:t>
            </a:r>
          </a:p>
          <a:p>
            <a:endParaRPr lang="en-US" sz="2000" dirty="0">
              <a:latin typeface="Arial" pitchFamily="34" charset="0"/>
              <a:cs typeface="Arial" pitchFamily="34" charset="0"/>
            </a:endParaRPr>
          </a:p>
        </p:txBody>
      </p:sp>
      <p:graphicFrame>
        <p:nvGraphicFramePr>
          <p:cNvPr id="4" name="Chart 3"/>
          <p:cNvGraphicFramePr/>
          <p:nvPr/>
        </p:nvGraphicFramePr>
        <p:xfrm>
          <a:off x="1676400" y="2209800"/>
          <a:ext cx="5410200" cy="3429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p:cNvGraphicFramePr/>
          <p:nvPr/>
        </p:nvGraphicFramePr>
        <p:xfrm>
          <a:off x="2362200" y="2209800"/>
          <a:ext cx="4191000" cy="3609975"/>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slide(fromBottom)">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xit" presetSubtype="4" fill="hold" grpId="1" nodeType="clickEffect">
                                  <p:stCondLst>
                                    <p:cond delay="0"/>
                                  </p:stCondLst>
                                  <p:childTnLst>
                                    <p:anim calcmode="lin" valueType="num">
                                      <p:cBhvr additive="base">
                                        <p:cTn id="11" dur="500"/>
                                        <p:tgtEl>
                                          <p:spTgt spid="4"/>
                                        </p:tgtEl>
                                        <p:attrNameLst>
                                          <p:attrName>ppt_x</p:attrName>
                                        </p:attrNameLst>
                                      </p:cBhvr>
                                      <p:tavLst>
                                        <p:tav tm="0">
                                          <p:val>
                                            <p:strVal val="ppt_x"/>
                                          </p:val>
                                        </p:tav>
                                        <p:tav tm="100000">
                                          <p:val>
                                            <p:strVal val="ppt_x"/>
                                          </p:val>
                                        </p:tav>
                                      </p:tavLst>
                                    </p:anim>
                                    <p:anim calcmode="lin" valueType="num">
                                      <p:cBhvr additive="base">
                                        <p:cTn id="12" dur="500"/>
                                        <p:tgtEl>
                                          <p:spTgt spid="4"/>
                                        </p:tgtEl>
                                        <p:attrNameLst>
                                          <p:attrName>ppt_y</p:attrName>
                                        </p:attrNameLst>
                                      </p:cBhvr>
                                      <p:tavLst>
                                        <p:tav tm="0">
                                          <p:val>
                                            <p:strVal val="ppt_y"/>
                                          </p:val>
                                        </p:tav>
                                        <p:tav tm="100000">
                                          <p:val>
                                            <p:strVal val="1+ppt_h/2"/>
                                          </p:val>
                                        </p:tav>
                                      </p:tavLst>
                                    </p:anim>
                                    <p:set>
                                      <p:cBhvr>
                                        <p:cTn id="13" dur="1" fill="hold">
                                          <p:stCondLst>
                                            <p:cond delay="499"/>
                                          </p:stCondLst>
                                        </p:cTn>
                                        <p:tgtEl>
                                          <p:spTgt spid="4"/>
                                        </p:tgtEl>
                                        <p:attrNameLst>
                                          <p:attrName>style.visibility</p:attrName>
                                        </p:attrNameLst>
                                      </p:cBhvr>
                                      <p:to>
                                        <p:strVal val="hidden"/>
                                      </p:to>
                                    </p:set>
                                  </p:childTnLst>
                                </p:cTn>
                              </p:par>
                            </p:childTnLst>
                          </p:cTn>
                        </p:par>
                      </p:childTnLst>
                    </p:cTn>
                  </p:par>
                  <p:par>
                    <p:cTn id="14" fill="hold">
                      <p:stCondLst>
                        <p:cond delay="indefinite"/>
                      </p:stCondLst>
                      <p:childTnLst>
                        <p:par>
                          <p:cTn id="15" fill="hold">
                            <p:stCondLst>
                              <p:cond delay="0"/>
                            </p:stCondLst>
                            <p:childTnLst>
                              <p:par>
                                <p:cTn id="16" presetID="12" presetClass="entr" presetSubtype="4"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slide(fromBottom)">
                                      <p:cBhvr>
                                        <p:cTn id="18" dur="500"/>
                                        <p:tgtEl>
                                          <p:spTgt spid="5"/>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xit" presetSubtype="4" fill="hold" grpId="1" nodeType="clickEffect">
                                  <p:stCondLst>
                                    <p:cond delay="0"/>
                                  </p:stCondLst>
                                  <p:childTnLst>
                                    <p:anim calcmode="lin" valueType="num">
                                      <p:cBhvr additive="base">
                                        <p:cTn id="22" dur="500"/>
                                        <p:tgtEl>
                                          <p:spTgt spid="5"/>
                                        </p:tgtEl>
                                        <p:attrNameLst>
                                          <p:attrName>ppt_x</p:attrName>
                                        </p:attrNameLst>
                                      </p:cBhvr>
                                      <p:tavLst>
                                        <p:tav tm="0">
                                          <p:val>
                                            <p:strVal val="ppt_x"/>
                                          </p:val>
                                        </p:tav>
                                        <p:tav tm="100000">
                                          <p:val>
                                            <p:strVal val="ppt_x"/>
                                          </p:val>
                                        </p:tav>
                                      </p:tavLst>
                                    </p:anim>
                                    <p:anim calcmode="lin" valueType="num">
                                      <p:cBhvr additive="base">
                                        <p:cTn id="23" dur="500"/>
                                        <p:tgtEl>
                                          <p:spTgt spid="5"/>
                                        </p:tgtEl>
                                        <p:attrNameLst>
                                          <p:attrName>ppt_y</p:attrName>
                                        </p:attrNameLst>
                                      </p:cBhvr>
                                      <p:tavLst>
                                        <p:tav tm="0">
                                          <p:val>
                                            <p:strVal val="ppt_y"/>
                                          </p:val>
                                        </p:tav>
                                        <p:tav tm="100000">
                                          <p:val>
                                            <p:strVal val="1+ppt_h/2"/>
                                          </p:val>
                                        </p:tav>
                                      </p:tavLst>
                                    </p:anim>
                                    <p:set>
                                      <p:cBhvr>
                                        <p:cTn id="24" dur="1" fill="hold">
                                          <p:stCondLst>
                                            <p:cond delay="4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Graphic spid="4" grpId="1">
        <p:bldAsOne/>
      </p:bldGraphic>
      <p:bldGraphic spid="5" grpId="0">
        <p:bldAsOne/>
      </p:bldGraphic>
      <p:bldGraphic spid="5" grpId="1">
        <p:bldAsOne/>
      </p:bldGraphic>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660136"/>
          </a:xfrm>
        </p:spPr>
        <p:txBody>
          <a:bodyPr>
            <a:normAutofit/>
          </a:bodyPr>
          <a:lstStyle/>
          <a:p>
            <a:pPr>
              <a:buNone/>
            </a:pPr>
            <a:r>
              <a:rPr lang="en-IN" sz="2000" b="1" u="sng" dirty="0" smtClean="0">
                <a:solidFill>
                  <a:srgbClr val="00B050"/>
                </a:solidFill>
                <a:latin typeface="Arial" pitchFamily="34" charset="0"/>
                <a:cs typeface="Arial" pitchFamily="34" charset="0"/>
              </a:rPr>
              <a:t>Calculation of DPMO and Sigma level</a:t>
            </a:r>
          </a:p>
          <a:p>
            <a:pPr>
              <a:buFont typeface="Wingdings" pitchFamily="2" charset="2"/>
              <a:buChar char="ü"/>
            </a:pPr>
            <a:endParaRPr lang="en-IN" sz="2000" dirty="0" smtClean="0">
              <a:latin typeface="Arial" pitchFamily="34" charset="0"/>
              <a:cs typeface="Arial" pitchFamily="34" charset="0"/>
            </a:endParaRPr>
          </a:p>
          <a:p>
            <a:pPr>
              <a:buFont typeface="Wingdings" pitchFamily="2" charset="2"/>
              <a:buChar char="ü"/>
            </a:pPr>
            <a:r>
              <a:rPr lang="en-IN" sz="2000" dirty="0" smtClean="0">
                <a:latin typeface="Arial" pitchFamily="34" charset="0"/>
                <a:cs typeface="Arial" pitchFamily="34" charset="0"/>
              </a:rPr>
              <a:t>WAITING TIME</a:t>
            </a:r>
          </a:p>
          <a:p>
            <a:pPr>
              <a:buNone/>
            </a:pPr>
            <a:endParaRPr lang="en-IN" sz="2000" dirty="0" smtClean="0">
              <a:latin typeface="Arial" pitchFamily="34" charset="0"/>
              <a:cs typeface="Arial" pitchFamily="34" charset="0"/>
            </a:endParaRPr>
          </a:p>
          <a:p>
            <a:pPr>
              <a:buFont typeface="Wingdings" pitchFamily="2" charset="2"/>
              <a:buChar char="Ø"/>
            </a:pPr>
            <a:r>
              <a:rPr lang="en-IN" sz="2000" b="1" dirty="0" smtClean="0">
                <a:latin typeface="Arial" pitchFamily="34" charset="0"/>
                <a:cs typeface="Arial" pitchFamily="34" charset="0"/>
              </a:rPr>
              <a:t>Defects: </a:t>
            </a:r>
            <a:r>
              <a:rPr lang="en-IN" sz="2000" dirty="0" smtClean="0">
                <a:latin typeface="Arial" pitchFamily="34" charset="0"/>
                <a:cs typeface="Arial" pitchFamily="34" charset="0"/>
              </a:rPr>
              <a:t>The number of patients who had to wait for more than the specified TAT.</a:t>
            </a:r>
          </a:p>
          <a:p>
            <a:pPr>
              <a:buNone/>
            </a:pPr>
            <a:endParaRPr lang="en-IN" sz="2000" dirty="0" smtClean="0">
              <a:latin typeface="Arial" pitchFamily="34" charset="0"/>
              <a:cs typeface="Arial" pitchFamily="34" charset="0"/>
            </a:endParaRPr>
          </a:p>
          <a:p>
            <a:pPr>
              <a:buFont typeface="Wingdings" pitchFamily="2" charset="2"/>
              <a:buChar char="Ø"/>
            </a:pPr>
            <a:r>
              <a:rPr lang="en-IN" sz="2000" b="1" dirty="0" smtClean="0">
                <a:latin typeface="Arial" pitchFamily="34" charset="0"/>
                <a:cs typeface="Arial" pitchFamily="34" charset="0"/>
              </a:rPr>
              <a:t>Opportunities: </a:t>
            </a:r>
          </a:p>
          <a:p>
            <a:pPr lvl="0"/>
            <a:r>
              <a:rPr lang="en-IN" sz="2000" dirty="0" smtClean="0">
                <a:latin typeface="Arial" pitchFamily="34" charset="0"/>
                <a:cs typeface="Arial" pitchFamily="34" charset="0"/>
              </a:rPr>
              <a:t>Slow billing process</a:t>
            </a:r>
            <a:endParaRPr lang="en-US" sz="2000" dirty="0" smtClean="0">
              <a:latin typeface="Arial" pitchFamily="34" charset="0"/>
              <a:cs typeface="Arial" pitchFamily="34" charset="0"/>
            </a:endParaRPr>
          </a:p>
          <a:p>
            <a:pPr lvl="0"/>
            <a:r>
              <a:rPr lang="en-IN" sz="2000" dirty="0" smtClean="0">
                <a:latin typeface="Arial" pitchFamily="34" charset="0"/>
                <a:cs typeface="Arial" pitchFamily="34" charset="0"/>
              </a:rPr>
              <a:t>Discharge summary not made on time by Duty doctor/ Paediatric SR/ Gynaecologist SR</a:t>
            </a:r>
            <a:endParaRPr lang="en-US" sz="2000" dirty="0" smtClean="0">
              <a:latin typeface="Arial" pitchFamily="34" charset="0"/>
              <a:cs typeface="Arial" pitchFamily="34" charset="0"/>
            </a:endParaRPr>
          </a:p>
          <a:p>
            <a:pPr lvl="0"/>
            <a:r>
              <a:rPr lang="en-IN" sz="2000" dirty="0" smtClean="0">
                <a:latin typeface="Arial" pitchFamily="34" charset="0"/>
                <a:cs typeface="Arial" pitchFamily="34" charset="0"/>
              </a:rPr>
              <a:t>In case of delivery cases, waiting for baby’s discharge notification</a:t>
            </a:r>
            <a:endParaRPr lang="en-US" sz="2000" dirty="0" smtClean="0">
              <a:latin typeface="Arial" pitchFamily="34" charset="0"/>
              <a:cs typeface="Arial" pitchFamily="34" charset="0"/>
            </a:endParaRPr>
          </a:p>
          <a:p>
            <a:pPr lvl="0"/>
            <a:r>
              <a:rPr lang="en-IN" sz="2000" dirty="0" smtClean="0">
                <a:latin typeface="Arial" pitchFamily="34" charset="0"/>
                <a:cs typeface="Arial" pitchFamily="34" charset="0"/>
              </a:rPr>
              <a:t>Giving priority to TPA patient’s billing</a:t>
            </a:r>
            <a:endParaRPr lang="en-US" sz="2000" dirty="0" smtClean="0">
              <a:latin typeface="Arial" pitchFamily="34" charset="0"/>
              <a:cs typeface="Arial" pitchFamily="34" charset="0"/>
            </a:endParaRPr>
          </a:p>
          <a:p>
            <a:pPr lvl="0"/>
            <a:r>
              <a:rPr lang="en-IN" sz="2000" dirty="0" smtClean="0">
                <a:latin typeface="Arial" pitchFamily="34" charset="0"/>
                <a:cs typeface="Arial" pitchFamily="34" charset="0"/>
              </a:rPr>
              <a:t>Delay in returning medicines</a:t>
            </a:r>
            <a:endParaRPr lang="en-US" sz="2000" dirty="0" smtClean="0">
              <a:latin typeface="Arial" pitchFamily="34" charset="0"/>
              <a:cs typeface="Arial" pitchFamily="34" charset="0"/>
            </a:endParaRPr>
          </a:p>
          <a:p>
            <a:pPr lvl="0"/>
            <a:r>
              <a:rPr lang="en-IN" sz="2000" dirty="0" smtClean="0">
                <a:latin typeface="Arial" pitchFamily="34" charset="0"/>
                <a:cs typeface="Arial" pitchFamily="34" charset="0"/>
              </a:rPr>
              <a:t>In case of planned discharge, wait for consultant’s round in the morning.</a:t>
            </a:r>
            <a:endParaRPr lang="en-US" sz="2000" dirty="0" smtClean="0">
              <a:latin typeface="Arial" pitchFamily="34" charset="0"/>
              <a:cs typeface="Arial" pitchFamily="34" charset="0"/>
            </a:endParaRPr>
          </a:p>
          <a:p>
            <a:pPr>
              <a:buFont typeface="Wingdings" pitchFamily="2" charset="2"/>
              <a:buChar char="Ø"/>
            </a:pPr>
            <a:endParaRPr lang="en-US" sz="2000" b="1" dirty="0" smtClean="0"/>
          </a:p>
          <a:p>
            <a:endParaRPr lang="en-IN" sz="2000" dirty="0" smtClean="0">
              <a:latin typeface="Arial" pitchFamily="34" charset="0"/>
              <a:cs typeface="Arial" pitchFamily="34" charset="0"/>
            </a:endParaRPr>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964936"/>
          </a:xfrm>
        </p:spPr>
        <p:txBody>
          <a:bodyPr>
            <a:normAutofit/>
          </a:bodyPr>
          <a:lstStyle/>
          <a:p>
            <a:pPr>
              <a:buNone/>
            </a:pPr>
            <a:endParaRPr lang="en-US" sz="2000" dirty="0" smtClean="0">
              <a:latin typeface="Arial" pitchFamily="34" charset="0"/>
              <a:cs typeface="Arial" pitchFamily="34" charset="0"/>
            </a:endParaRPr>
          </a:p>
          <a:p>
            <a:pPr>
              <a:buNone/>
            </a:pPr>
            <a:r>
              <a:rPr lang="en-IN" sz="2000" b="1" dirty="0" smtClean="0">
                <a:latin typeface="Arial" pitchFamily="34" charset="0"/>
                <a:cs typeface="Arial" pitchFamily="34" charset="0"/>
              </a:rPr>
              <a:t>Total number of defects=</a:t>
            </a:r>
            <a:r>
              <a:rPr lang="en-IN" sz="2000" dirty="0" smtClean="0">
                <a:latin typeface="Arial" pitchFamily="34" charset="0"/>
                <a:cs typeface="Arial" pitchFamily="34" charset="0"/>
              </a:rPr>
              <a:t> 271</a:t>
            </a:r>
            <a:endParaRPr lang="en-US" sz="2000" dirty="0" smtClean="0">
              <a:latin typeface="Arial" pitchFamily="34" charset="0"/>
              <a:cs typeface="Arial" pitchFamily="34" charset="0"/>
            </a:endParaRPr>
          </a:p>
          <a:p>
            <a:pPr>
              <a:buNone/>
            </a:pPr>
            <a:r>
              <a:rPr lang="en-IN" sz="2000" b="1" dirty="0" smtClean="0">
                <a:latin typeface="Arial" pitchFamily="34" charset="0"/>
                <a:cs typeface="Arial" pitchFamily="34" charset="0"/>
              </a:rPr>
              <a:t>Total number of opportunities=</a:t>
            </a:r>
            <a:r>
              <a:rPr lang="en-IN" sz="2000" dirty="0" smtClean="0">
                <a:latin typeface="Arial" pitchFamily="34" charset="0"/>
                <a:cs typeface="Arial" pitchFamily="34" charset="0"/>
              </a:rPr>
              <a:t> Total data available x Number of opportunities </a:t>
            </a:r>
            <a:endParaRPr lang="en-US" sz="2000" dirty="0" smtClean="0">
              <a:latin typeface="Arial" pitchFamily="34" charset="0"/>
              <a:cs typeface="Arial" pitchFamily="34" charset="0"/>
            </a:endParaRPr>
          </a:p>
          <a:p>
            <a:pPr>
              <a:buNone/>
            </a:pPr>
            <a:r>
              <a:rPr lang="en-IN" sz="2000" dirty="0" smtClean="0">
                <a:latin typeface="Arial" pitchFamily="34" charset="0"/>
                <a:cs typeface="Arial" pitchFamily="34" charset="0"/>
              </a:rPr>
              <a:t>Total number of opportunities= 792 x 6= 4752</a:t>
            </a:r>
          </a:p>
          <a:p>
            <a:pPr>
              <a:buNone/>
            </a:pPr>
            <a:endParaRPr lang="en-US" sz="2000" dirty="0" smtClean="0">
              <a:latin typeface="Arial" pitchFamily="34" charset="0"/>
              <a:cs typeface="Arial" pitchFamily="34" charset="0"/>
            </a:endParaRPr>
          </a:p>
          <a:p>
            <a:r>
              <a:rPr lang="en-IN" sz="2000" b="1" u="sng" dirty="0" smtClean="0">
                <a:latin typeface="Arial" pitchFamily="34" charset="0"/>
                <a:cs typeface="Arial" pitchFamily="34" charset="0"/>
              </a:rPr>
              <a:t>Defects Per Opportunity- DPO</a:t>
            </a:r>
            <a:endParaRPr lang="en-US" sz="2000" dirty="0" smtClean="0">
              <a:latin typeface="Arial" pitchFamily="34" charset="0"/>
              <a:cs typeface="Arial" pitchFamily="34" charset="0"/>
            </a:endParaRPr>
          </a:p>
          <a:p>
            <a:pPr>
              <a:buNone/>
            </a:pPr>
            <a:r>
              <a:rPr lang="en-IN" sz="2000" dirty="0" smtClean="0">
                <a:latin typeface="Arial" pitchFamily="34" charset="0"/>
                <a:cs typeface="Arial" pitchFamily="34" charset="0"/>
              </a:rPr>
              <a:t>            Total Number of Defects</a:t>
            </a:r>
            <a:endParaRPr lang="en-US" sz="2000" dirty="0" smtClean="0">
              <a:latin typeface="Arial" pitchFamily="34" charset="0"/>
              <a:cs typeface="Arial" pitchFamily="34" charset="0"/>
            </a:endParaRPr>
          </a:p>
          <a:p>
            <a:pPr>
              <a:buNone/>
            </a:pPr>
            <a:r>
              <a:rPr lang="en-IN" sz="2000" dirty="0" smtClean="0">
                <a:latin typeface="Arial" pitchFamily="34" charset="0"/>
                <a:cs typeface="Arial" pitchFamily="34" charset="0"/>
              </a:rPr>
              <a:t>DPO = --------------------------------</a:t>
            </a:r>
            <a:endParaRPr lang="en-US" sz="2000" dirty="0" smtClean="0">
              <a:latin typeface="Arial" pitchFamily="34" charset="0"/>
              <a:cs typeface="Arial" pitchFamily="34" charset="0"/>
            </a:endParaRPr>
          </a:p>
          <a:p>
            <a:pPr>
              <a:buNone/>
            </a:pPr>
            <a:r>
              <a:rPr lang="en-IN" sz="2000" dirty="0" smtClean="0">
                <a:latin typeface="Arial" pitchFamily="34" charset="0"/>
                <a:cs typeface="Arial" pitchFamily="34" charset="0"/>
              </a:rPr>
              <a:t>                Total Opportunity</a:t>
            </a:r>
            <a:endParaRPr lang="en-US" sz="2000" dirty="0" smtClean="0">
              <a:latin typeface="Arial" pitchFamily="34" charset="0"/>
              <a:cs typeface="Arial" pitchFamily="34" charset="0"/>
            </a:endParaRPr>
          </a:p>
          <a:p>
            <a:pPr>
              <a:buNone/>
            </a:pPr>
            <a:r>
              <a:rPr lang="en-IN" sz="2000" dirty="0" smtClean="0">
                <a:latin typeface="Arial" pitchFamily="34" charset="0"/>
                <a:cs typeface="Arial" pitchFamily="34" charset="0"/>
              </a:rPr>
              <a:t>DPO= 271/4752= 0.0570</a:t>
            </a:r>
          </a:p>
          <a:p>
            <a:pPr>
              <a:buNone/>
            </a:pPr>
            <a:endParaRPr lang="en-US" sz="2000" dirty="0" smtClean="0">
              <a:latin typeface="Arial" pitchFamily="34" charset="0"/>
              <a:cs typeface="Arial" pitchFamily="34" charset="0"/>
            </a:endParaRPr>
          </a:p>
          <a:p>
            <a:r>
              <a:rPr lang="en-IN" sz="2000" b="1" u="sng" dirty="0" smtClean="0">
                <a:latin typeface="Arial" pitchFamily="34" charset="0"/>
                <a:cs typeface="Arial" pitchFamily="34" charset="0"/>
              </a:rPr>
              <a:t>Defects Per Million Opportunities-DPMO</a:t>
            </a:r>
            <a:endParaRPr lang="en-US" sz="2000" dirty="0" smtClean="0">
              <a:latin typeface="Arial" pitchFamily="34" charset="0"/>
              <a:cs typeface="Arial" pitchFamily="34" charset="0"/>
            </a:endParaRPr>
          </a:p>
          <a:p>
            <a:pPr>
              <a:buNone/>
            </a:pPr>
            <a:r>
              <a:rPr lang="en-IN" sz="2000" dirty="0" smtClean="0">
                <a:latin typeface="Arial" pitchFamily="34" charset="0"/>
                <a:cs typeface="Arial" pitchFamily="34" charset="0"/>
              </a:rPr>
              <a:t>DPMO= DPO x 1, 000,000</a:t>
            </a:r>
            <a:endParaRPr lang="en-US" sz="2000" dirty="0" smtClean="0">
              <a:latin typeface="Arial" pitchFamily="34" charset="0"/>
              <a:cs typeface="Arial" pitchFamily="34" charset="0"/>
            </a:endParaRPr>
          </a:p>
          <a:p>
            <a:pPr>
              <a:buNone/>
            </a:pPr>
            <a:r>
              <a:rPr lang="en-IN" sz="2000" dirty="0" smtClean="0">
                <a:latin typeface="Arial" pitchFamily="34" charset="0"/>
                <a:cs typeface="Arial" pitchFamily="34" charset="0"/>
              </a:rPr>
              <a:t>DPMO= 0.0570 x 1, 000,000= 57000</a:t>
            </a:r>
          </a:p>
          <a:p>
            <a:pPr>
              <a:buNone/>
            </a:pPr>
            <a:endParaRPr lang="en-IN" sz="2000" dirty="0" smtClean="0">
              <a:latin typeface="Arial" pitchFamily="34" charset="0"/>
              <a:cs typeface="Arial" pitchFamily="34" charset="0"/>
            </a:endParaRPr>
          </a:p>
          <a:p>
            <a:r>
              <a:rPr lang="en-IN" sz="2000" b="1" dirty="0" smtClean="0">
                <a:latin typeface="Arial" pitchFamily="34" charset="0"/>
                <a:cs typeface="Arial" pitchFamily="34" charset="0"/>
              </a:rPr>
              <a:t>Sigma Level= 3 </a:t>
            </a:r>
            <a:endParaRPr lang="en-US" sz="2000" dirty="0" smtClean="0">
              <a:latin typeface="Arial" pitchFamily="34" charset="0"/>
              <a:cs typeface="Arial" pitchFamily="34" charset="0"/>
            </a:endParaRPr>
          </a:p>
          <a:p>
            <a:pPr>
              <a:buNone/>
            </a:pPr>
            <a:endParaRPr lang="en-US" sz="20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812536"/>
          </a:xfrm>
        </p:spPr>
        <p:txBody>
          <a:bodyPr>
            <a:normAutofit/>
          </a:bodyPr>
          <a:lstStyle/>
          <a:p>
            <a:r>
              <a:rPr lang="en-US" sz="2000" b="1" u="sng" dirty="0" smtClean="0">
                <a:solidFill>
                  <a:srgbClr val="00B050"/>
                </a:solidFill>
                <a:latin typeface="Arial" pitchFamily="34" charset="0"/>
                <a:cs typeface="Arial" pitchFamily="34" charset="0"/>
              </a:rPr>
              <a:t>Analyze:</a:t>
            </a:r>
          </a:p>
          <a:p>
            <a:pPr>
              <a:buNone/>
            </a:pPr>
            <a:endParaRPr lang="en-US" sz="2000" b="1" u="sng" dirty="0" smtClean="0">
              <a:solidFill>
                <a:srgbClr val="00B050"/>
              </a:solidFill>
              <a:latin typeface="Arial" pitchFamily="34" charset="0"/>
              <a:cs typeface="Arial" pitchFamily="34" charset="0"/>
            </a:endParaRPr>
          </a:p>
          <a:p>
            <a:pPr>
              <a:buFont typeface="Wingdings" pitchFamily="2" charset="2"/>
              <a:buChar char="Ø"/>
            </a:pPr>
            <a:r>
              <a:rPr lang="en-US" sz="2000" dirty="0" smtClean="0">
                <a:latin typeface="Arial" pitchFamily="34" charset="0"/>
                <a:cs typeface="Arial" pitchFamily="34" charset="0"/>
              </a:rPr>
              <a:t>Pareto analysis</a:t>
            </a:r>
          </a:p>
          <a:p>
            <a:pPr>
              <a:buFont typeface="Wingdings" pitchFamily="2" charset="2"/>
              <a:buChar char="Ø"/>
            </a:pPr>
            <a:r>
              <a:rPr lang="en-US" sz="2000" dirty="0" smtClean="0">
                <a:latin typeface="Arial" pitchFamily="34" charset="0"/>
                <a:cs typeface="Arial" pitchFamily="34" charset="0"/>
              </a:rPr>
              <a:t>RCA</a:t>
            </a:r>
          </a:p>
          <a:p>
            <a:pPr>
              <a:buFont typeface="Wingdings" pitchFamily="2" charset="2"/>
              <a:buChar char="Ø"/>
            </a:pPr>
            <a:r>
              <a:rPr lang="en-US" sz="2000" dirty="0" smtClean="0">
                <a:latin typeface="Arial" pitchFamily="34" charset="0"/>
                <a:cs typeface="Arial" pitchFamily="34" charset="0"/>
              </a:rPr>
              <a:t>FMEA</a:t>
            </a:r>
          </a:p>
          <a:p>
            <a:pPr>
              <a:buFont typeface="Wingdings" pitchFamily="2" charset="2"/>
              <a:buChar char="Ø"/>
            </a:pPr>
            <a:endParaRPr lang="en-US" sz="2000" dirty="0" smtClean="0">
              <a:latin typeface="Arial" pitchFamily="34" charset="0"/>
              <a:cs typeface="Arial" pitchFamily="34" charset="0"/>
            </a:endParaRPr>
          </a:p>
        </p:txBody>
      </p:sp>
      <p:graphicFrame>
        <p:nvGraphicFramePr>
          <p:cNvPr id="5" name="Chart 4"/>
          <p:cNvGraphicFramePr/>
          <p:nvPr/>
        </p:nvGraphicFramePr>
        <p:xfrm>
          <a:off x="1524000" y="2590800"/>
          <a:ext cx="6629400" cy="35814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5355336"/>
          </a:xfrm>
        </p:spPr>
        <p:txBody>
          <a:bodyPr>
            <a:normAutofit/>
          </a:bodyPr>
          <a:lstStyle/>
          <a:p>
            <a:r>
              <a:rPr lang="en-US" sz="2000" b="1" u="sng" dirty="0" smtClean="0">
                <a:solidFill>
                  <a:srgbClr val="00B050"/>
                </a:solidFill>
                <a:latin typeface="Arial" pitchFamily="34" charset="0"/>
                <a:cs typeface="Arial" pitchFamily="34" charset="0"/>
              </a:rPr>
              <a:t>Improve:</a:t>
            </a:r>
          </a:p>
          <a:p>
            <a:pPr>
              <a:buNone/>
            </a:pPr>
            <a:endParaRPr lang="en-US" sz="2000" b="1" u="sng" dirty="0" smtClean="0">
              <a:solidFill>
                <a:srgbClr val="00B050"/>
              </a:solidFill>
              <a:latin typeface="Arial" pitchFamily="34" charset="0"/>
              <a:cs typeface="Arial" pitchFamily="34" charset="0"/>
            </a:endParaRPr>
          </a:p>
          <a:p>
            <a:pPr lvl="0" algn="just">
              <a:buFont typeface="Wingdings" pitchFamily="2" charset="2"/>
              <a:buChar char="Ø"/>
            </a:pPr>
            <a:r>
              <a:rPr lang="en-IN" sz="2000" dirty="0" smtClean="0">
                <a:latin typeface="Arial" pitchFamily="34" charset="0"/>
                <a:cs typeface="Arial" pitchFamily="34" charset="0"/>
              </a:rPr>
              <a:t>Inform Duty Doctor/Gynaecologist SR/Paediatric SR about the discharge a day before for preparing the discharge summary</a:t>
            </a:r>
            <a:endParaRPr lang="en-US" sz="2000" dirty="0" smtClean="0">
              <a:latin typeface="Arial" pitchFamily="34" charset="0"/>
              <a:cs typeface="Arial" pitchFamily="34" charset="0"/>
            </a:endParaRPr>
          </a:p>
          <a:p>
            <a:pPr algn="just">
              <a:buFont typeface="Wingdings" pitchFamily="2" charset="2"/>
              <a:buChar char="Ø"/>
            </a:pPr>
            <a:r>
              <a:rPr lang="en-IN" sz="2000" dirty="0" smtClean="0">
                <a:latin typeface="Arial" pitchFamily="34" charset="0"/>
                <a:cs typeface="Arial" pitchFamily="34" charset="0"/>
              </a:rPr>
              <a:t>Liaison with consultants regarding the plan discharge. </a:t>
            </a:r>
          </a:p>
          <a:p>
            <a:pPr algn="just">
              <a:buFont typeface="Wingdings" pitchFamily="2" charset="2"/>
              <a:buChar char="Ø"/>
            </a:pPr>
            <a:r>
              <a:rPr lang="en-IN" sz="2000" dirty="0" smtClean="0">
                <a:latin typeface="Arial" pitchFamily="34" charset="0"/>
                <a:cs typeface="Arial" pitchFamily="34" charset="0"/>
              </a:rPr>
              <a:t>In case of planned discharge, in-patient bills should be updated in the morning.  </a:t>
            </a:r>
          </a:p>
          <a:p>
            <a:pPr>
              <a:buNone/>
            </a:pPr>
            <a:endParaRPr lang="en-US" sz="2000" dirty="0" smtClean="0">
              <a:latin typeface="Arial" pitchFamily="34" charset="0"/>
              <a:cs typeface="Arial" pitchFamily="34" charset="0"/>
            </a:endParaRPr>
          </a:p>
          <a:p>
            <a:r>
              <a:rPr lang="en-US" sz="2000" b="1" u="sng" dirty="0" smtClean="0">
                <a:solidFill>
                  <a:srgbClr val="00B050"/>
                </a:solidFill>
                <a:latin typeface="Arial" pitchFamily="34" charset="0"/>
                <a:cs typeface="Arial" pitchFamily="34" charset="0"/>
              </a:rPr>
              <a:t>Control:</a:t>
            </a:r>
          </a:p>
          <a:p>
            <a:pPr>
              <a:buNone/>
            </a:pPr>
            <a:endParaRPr lang="en-US" sz="2000" b="1" u="sng" dirty="0" smtClean="0">
              <a:solidFill>
                <a:srgbClr val="00B050"/>
              </a:solidFill>
              <a:latin typeface="Arial" pitchFamily="34" charset="0"/>
              <a:cs typeface="Arial" pitchFamily="34" charset="0"/>
            </a:endParaRPr>
          </a:p>
          <a:p>
            <a:pPr lvl="0">
              <a:buFont typeface="Wingdings" pitchFamily="2" charset="2"/>
              <a:buChar char="Ø"/>
            </a:pPr>
            <a:r>
              <a:rPr lang="en-US" sz="2000" dirty="0" smtClean="0">
                <a:latin typeface="Arial" pitchFamily="34" charset="0"/>
                <a:cs typeface="Arial" pitchFamily="34" charset="0"/>
              </a:rPr>
              <a:t>Control charts can be used to monitor ongoing performance of the key variables. With a highly people-dependent process, the control chart can be an essential tool to verify compliance.</a:t>
            </a:r>
          </a:p>
          <a:p>
            <a:pPr>
              <a:buFont typeface="Wingdings" pitchFamily="2" charset="2"/>
              <a:buChar char="Ø"/>
            </a:pPr>
            <a:r>
              <a:rPr lang="en-IN" sz="2000" dirty="0" smtClean="0">
                <a:latin typeface="Arial" pitchFamily="34" charset="0"/>
                <a:cs typeface="Arial" pitchFamily="34" charset="0"/>
              </a:rPr>
              <a:t>Audit the control </a:t>
            </a:r>
            <a:endParaRPr lang="en-US" sz="2000" dirty="0" smtClean="0">
              <a:latin typeface="Arial" pitchFamily="34" charset="0"/>
              <a:cs typeface="Arial" pitchFamily="34" charset="0"/>
            </a:endParaRPr>
          </a:p>
          <a:p>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1066800"/>
          </a:xfrm>
        </p:spPr>
        <p:txBody>
          <a:bodyPr/>
          <a:lstStyle/>
          <a:p>
            <a:pPr algn="ctr"/>
            <a:r>
              <a:rPr lang="en-US" b="1" dirty="0" smtClean="0">
                <a:effectLst>
                  <a:outerShdw blurRad="38100" dist="38100" dir="2700000" algn="tl">
                    <a:srgbClr val="000000">
                      <a:alpha val="43137"/>
                    </a:srgbClr>
                  </a:outerShdw>
                </a:effectLst>
                <a:latin typeface="Arial" pitchFamily="34" charset="0"/>
                <a:cs typeface="Arial" pitchFamily="34" charset="0"/>
              </a:rPr>
              <a:t>CONCLUSION</a:t>
            </a:r>
            <a:endParaRPr lang="en-US" b="1" dirty="0">
              <a:effectLst>
                <a:outerShdw blurRad="38100" dist="38100" dir="2700000" algn="tl">
                  <a:srgbClr val="000000">
                    <a:alpha val="43137"/>
                  </a:srgbClr>
                </a:outerShdw>
              </a:effectLst>
              <a:latin typeface="Arial" pitchFamily="34" charset="0"/>
              <a:cs typeface="Arial" pitchFamily="34" charset="0"/>
            </a:endParaRPr>
          </a:p>
        </p:txBody>
      </p:sp>
      <p:sp>
        <p:nvSpPr>
          <p:cNvPr id="3" name="Content Placeholder 2"/>
          <p:cNvSpPr>
            <a:spLocks noGrp="1"/>
          </p:cNvSpPr>
          <p:nvPr>
            <p:ph idx="1"/>
          </p:nvPr>
        </p:nvSpPr>
        <p:spPr>
          <a:xfrm>
            <a:off x="457200" y="2532888"/>
            <a:ext cx="8229600" cy="4325112"/>
          </a:xfrm>
        </p:spPr>
        <p:txBody>
          <a:bodyPr>
            <a:normAutofit/>
          </a:bodyPr>
          <a:lstStyle/>
          <a:p>
            <a:pPr algn="just">
              <a:buNone/>
            </a:pPr>
            <a:r>
              <a:rPr lang="en-US" sz="2200" dirty="0" smtClean="0">
                <a:latin typeface="Arial" pitchFamily="34" charset="0"/>
                <a:cs typeface="Arial" pitchFamily="34" charset="0"/>
              </a:rPr>
              <a:t>   In this project, DMAIC approach was applied to streamline patient discharge at the hospital. Several tools are used including process mapping, Pareto charting, RCA and FMEA to analyze and solve the problem. It was found out that after following the recommendations, reduction in the average discharge time from 179 mins to 168 mins was seen in few days. A particularly obdurate issue, slow billing process, continues to perplex the hospital and accounts for most of the variability in current discharge time. </a:t>
            </a:r>
          </a:p>
          <a:p>
            <a:pPr algn="just">
              <a:buNone/>
            </a:pP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229600" cy="685800"/>
          </a:xfrm>
        </p:spPr>
        <p:txBody>
          <a:bodyPr>
            <a:normAutofit fontScale="90000"/>
          </a:bodyPr>
          <a:lstStyle/>
          <a:p>
            <a:pPr algn="ctr"/>
            <a:r>
              <a:rPr lang="en-US" dirty="0" smtClean="0">
                <a:solidFill>
                  <a:schemeClr val="accent1">
                    <a:lumMod val="75000"/>
                  </a:schemeClr>
                </a:solidFill>
                <a:latin typeface="Arial" pitchFamily="34" charset="0"/>
                <a:cs typeface="Arial" pitchFamily="34" charset="0"/>
              </a:rPr>
              <a:t>REFRENCES</a:t>
            </a:r>
            <a:endParaRPr lang="en-US" dirty="0">
              <a:solidFill>
                <a:schemeClr val="accent1">
                  <a:lumMod val="75000"/>
                </a:schemeClr>
              </a:solidFill>
              <a:latin typeface="Arial" pitchFamily="34" charset="0"/>
              <a:cs typeface="Arial" pitchFamily="34" charset="0"/>
            </a:endParaRPr>
          </a:p>
        </p:txBody>
      </p:sp>
      <p:sp>
        <p:nvSpPr>
          <p:cNvPr id="3" name="Content Placeholder 2"/>
          <p:cNvSpPr>
            <a:spLocks noGrp="1"/>
          </p:cNvSpPr>
          <p:nvPr>
            <p:ph idx="1"/>
          </p:nvPr>
        </p:nvSpPr>
        <p:spPr>
          <a:xfrm>
            <a:off x="457200" y="1524000"/>
            <a:ext cx="8229600" cy="5050536"/>
          </a:xfrm>
        </p:spPr>
        <p:txBody>
          <a:bodyPr/>
          <a:lstStyle/>
          <a:p>
            <a:pPr marL="624078" lvl="1" indent="-514350">
              <a:buClr>
                <a:schemeClr val="accent3"/>
              </a:buClr>
              <a:buFont typeface="+mj-lt"/>
              <a:buAutoNum type="arabicPeriod"/>
            </a:pPr>
            <a:r>
              <a:rPr lang="en-US" sz="1600" dirty="0" smtClean="0">
                <a:solidFill>
                  <a:schemeClr val="tx1"/>
                </a:solidFill>
                <a:latin typeface="Arial" pitchFamily="34" charset="0"/>
                <a:cs typeface="Arial" pitchFamily="34" charset="0"/>
              </a:rPr>
              <a:t>Nancy </a:t>
            </a:r>
            <a:r>
              <a:rPr lang="en-US" sz="1600" dirty="0" err="1" smtClean="0">
                <a:solidFill>
                  <a:schemeClr val="tx1"/>
                </a:solidFill>
                <a:latin typeface="Arial" pitchFamily="34" charset="0"/>
                <a:cs typeface="Arial" pitchFamily="34" charset="0"/>
              </a:rPr>
              <a:t>Khurma</a:t>
            </a:r>
            <a:r>
              <a:rPr lang="en-US" sz="1600" dirty="0" smtClean="0">
                <a:solidFill>
                  <a:schemeClr val="tx1"/>
                </a:solidFill>
                <a:latin typeface="Arial" pitchFamily="34" charset="0"/>
                <a:cs typeface="Arial" pitchFamily="34" charset="0"/>
              </a:rPr>
              <a:t>, Analysis, Modeling and Improvement of Patient Discharge Process in a Regional Hospital, Windsor, Ontario, Canada 2009</a:t>
            </a:r>
          </a:p>
          <a:p>
            <a:pPr marL="624078" lvl="1" indent="-514350">
              <a:buClr>
                <a:schemeClr val="accent3"/>
              </a:buClr>
              <a:buFont typeface="+mj-lt"/>
              <a:buAutoNum type="arabicPeriod"/>
            </a:pPr>
            <a:r>
              <a:rPr lang="en-US" sz="1600" dirty="0" err="1" smtClean="0">
                <a:solidFill>
                  <a:schemeClr val="tx1"/>
                </a:solidFill>
                <a:latin typeface="Arial" pitchFamily="34" charset="0"/>
                <a:cs typeface="Arial" pitchFamily="34" charset="0"/>
              </a:rPr>
              <a:t>Mogli</a:t>
            </a:r>
            <a:r>
              <a:rPr lang="en-US" sz="1600" dirty="0" smtClean="0">
                <a:solidFill>
                  <a:schemeClr val="tx1"/>
                </a:solidFill>
                <a:latin typeface="Arial" pitchFamily="34" charset="0"/>
                <a:cs typeface="Arial" pitchFamily="34" charset="0"/>
              </a:rPr>
              <a:t> GD(20001), Medical Record Organization and Management, </a:t>
            </a:r>
            <a:r>
              <a:rPr lang="en-US" sz="1600" dirty="0" err="1" smtClean="0">
                <a:solidFill>
                  <a:schemeClr val="tx1"/>
                </a:solidFill>
                <a:latin typeface="Arial" pitchFamily="34" charset="0"/>
                <a:cs typeface="Arial" pitchFamily="34" charset="0"/>
              </a:rPr>
              <a:t>Jaypee</a:t>
            </a:r>
            <a:r>
              <a:rPr lang="en-US" sz="1600" dirty="0" smtClean="0">
                <a:solidFill>
                  <a:schemeClr val="tx1"/>
                </a:solidFill>
                <a:latin typeface="Arial" pitchFamily="34" charset="0"/>
                <a:cs typeface="Arial" pitchFamily="34" charset="0"/>
              </a:rPr>
              <a:t> Brothers, Medical Publishers </a:t>
            </a:r>
            <a:r>
              <a:rPr lang="en-US" sz="1600" dirty="0" err="1" smtClean="0">
                <a:solidFill>
                  <a:schemeClr val="tx1"/>
                </a:solidFill>
                <a:latin typeface="Arial" pitchFamily="34" charset="0"/>
                <a:cs typeface="Arial" pitchFamily="34" charset="0"/>
              </a:rPr>
              <a:t>Pvt</a:t>
            </a:r>
            <a:r>
              <a:rPr lang="en-US" sz="1600" dirty="0" smtClean="0">
                <a:solidFill>
                  <a:schemeClr val="tx1"/>
                </a:solidFill>
                <a:latin typeface="Arial" pitchFamily="34" charset="0"/>
                <a:cs typeface="Arial" pitchFamily="34" charset="0"/>
              </a:rPr>
              <a:t> Ltd: New Delhi</a:t>
            </a:r>
          </a:p>
          <a:p>
            <a:pPr marL="624078" lvl="1" indent="-514350">
              <a:buClr>
                <a:schemeClr val="accent3"/>
              </a:buClr>
              <a:buFont typeface="+mj-lt"/>
              <a:buAutoNum type="arabicPeriod"/>
            </a:pPr>
            <a:r>
              <a:rPr lang="en-US" sz="1600" dirty="0" smtClean="0">
                <a:solidFill>
                  <a:schemeClr val="tx1"/>
                </a:solidFill>
                <a:latin typeface="Arial" pitchFamily="34" charset="0"/>
                <a:cs typeface="Arial" pitchFamily="34" charset="0"/>
              </a:rPr>
              <a:t>Theodore T. Allen, Industrial &amp; Systems Engineering, The Ohio State University, Columbus, Ohio, Shih-</a:t>
            </a:r>
            <a:r>
              <a:rPr lang="en-US" sz="1600" dirty="0" err="1" smtClean="0">
                <a:solidFill>
                  <a:schemeClr val="tx1"/>
                </a:solidFill>
                <a:latin typeface="Arial" pitchFamily="34" charset="0"/>
                <a:cs typeface="Arial" pitchFamily="34" charset="0"/>
              </a:rPr>
              <a:t>Hsien</a:t>
            </a:r>
            <a:r>
              <a:rPr lang="en-US" sz="1600" dirty="0" smtClean="0">
                <a:solidFill>
                  <a:schemeClr val="tx1"/>
                </a:solidFill>
                <a:latin typeface="Arial" pitchFamily="34" charset="0"/>
                <a:cs typeface="Arial" pitchFamily="34" charset="0"/>
              </a:rPr>
              <a:t> Tseng, Industrial &amp; Systems Engineering, The Ohio State University, Columbus, Ohio, Kerry Swanson, President of St. Mary’s Janesville Hospital, Janesville, Wisconsin, Mary Ann </a:t>
            </a:r>
            <a:r>
              <a:rPr lang="en-US" sz="1600" dirty="0" err="1" smtClean="0">
                <a:solidFill>
                  <a:schemeClr val="tx1"/>
                </a:solidFill>
                <a:latin typeface="Arial" pitchFamily="34" charset="0"/>
                <a:cs typeface="Arial" pitchFamily="34" charset="0"/>
              </a:rPr>
              <a:t>McClay</a:t>
            </a:r>
            <a:r>
              <a:rPr lang="en-US" sz="1600" dirty="0" smtClean="0">
                <a:solidFill>
                  <a:schemeClr val="tx1"/>
                </a:solidFill>
                <a:latin typeface="Arial" pitchFamily="34" charset="0"/>
                <a:cs typeface="Arial" pitchFamily="34" charset="0"/>
              </a:rPr>
              <a:t>, Process Excellence Black Belt, </a:t>
            </a:r>
            <a:r>
              <a:rPr lang="en-US" sz="1600" dirty="0" err="1" smtClean="0">
                <a:solidFill>
                  <a:schemeClr val="tx1"/>
                </a:solidFill>
                <a:latin typeface="Arial" pitchFamily="34" charset="0"/>
                <a:cs typeface="Arial" pitchFamily="34" charset="0"/>
              </a:rPr>
              <a:t>Sagata</a:t>
            </a:r>
            <a:r>
              <a:rPr lang="en-US" sz="1600" dirty="0" smtClean="0">
                <a:solidFill>
                  <a:schemeClr val="tx1"/>
                </a:solidFill>
                <a:latin typeface="Arial" pitchFamily="34" charset="0"/>
                <a:cs typeface="Arial" pitchFamily="34" charset="0"/>
              </a:rPr>
              <a:t> Ltd., Columbus, Ohio, Improving the Hospital Discharge Process with Six Sigma Methods, Taylor &amp; Francis Group, LLC.</a:t>
            </a:r>
          </a:p>
          <a:p>
            <a:pPr marL="624078" lvl="1" indent="-514350">
              <a:buClr>
                <a:schemeClr val="accent3"/>
              </a:buClr>
              <a:buFont typeface="+mj-lt"/>
              <a:buAutoNum type="arabicPeriod"/>
            </a:pPr>
            <a:r>
              <a:rPr lang="en-US" sz="1600" dirty="0" err="1" smtClean="0">
                <a:solidFill>
                  <a:schemeClr val="tx1"/>
                </a:solidFill>
                <a:latin typeface="Arial" pitchFamily="34" charset="0"/>
                <a:cs typeface="Arial" pitchFamily="34" charset="0"/>
              </a:rPr>
              <a:t>Swapnil</a:t>
            </a:r>
            <a:r>
              <a:rPr lang="en-US" sz="1600" dirty="0" smtClean="0">
                <a:solidFill>
                  <a:schemeClr val="tx1"/>
                </a:solidFill>
                <a:latin typeface="Arial" pitchFamily="34" charset="0"/>
                <a:cs typeface="Arial" pitchFamily="34" charset="0"/>
              </a:rPr>
              <a:t> </a:t>
            </a:r>
            <a:r>
              <a:rPr lang="en-US" sz="1600" dirty="0" err="1" smtClean="0">
                <a:solidFill>
                  <a:schemeClr val="tx1"/>
                </a:solidFill>
                <a:latin typeface="Arial" pitchFamily="34" charset="0"/>
                <a:cs typeface="Arial" pitchFamily="34" charset="0"/>
              </a:rPr>
              <a:t>Tak</a:t>
            </a:r>
            <a:r>
              <a:rPr lang="en-US" sz="1600" dirty="0" smtClean="0">
                <a:solidFill>
                  <a:schemeClr val="tx1"/>
                </a:solidFill>
                <a:latin typeface="Arial" pitchFamily="34" charset="0"/>
                <a:cs typeface="Arial" pitchFamily="34" charset="0"/>
              </a:rPr>
              <a:t>, </a:t>
            </a:r>
            <a:r>
              <a:rPr lang="en-US" sz="1600" dirty="0" err="1" smtClean="0">
                <a:solidFill>
                  <a:schemeClr val="tx1"/>
                </a:solidFill>
                <a:latin typeface="Arial" pitchFamily="34" charset="0"/>
                <a:cs typeface="Arial" pitchFamily="34" charset="0"/>
              </a:rPr>
              <a:t>Sheetal</a:t>
            </a:r>
            <a:r>
              <a:rPr lang="en-US" sz="1600" dirty="0" smtClean="0">
                <a:solidFill>
                  <a:schemeClr val="tx1"/>
                </a:solidFill>
                <a:latin typeface="Arial" pitchFamily="34" charset="0"/>
                <a:cs typeface="Arial" pitchFamily="34" charset="0"/>
              </a:rPr>
              <a:t> </a:t>
            </a:r>
            <a:r>
              <a:rPr lang="en-US" sz="1600" dirty="0" err="1" smtClean="0">
                <a:solidFill>
                  <a:schemeClr val="tx1"/>
                </a:solidFill>
                <a:latin typeface="Arial" pitchFamily="34" charset="0"/>
                <a:cs typeface="Arial" pitchFamily="34" charset="0"/>
              </a:rPr>
              <a:t>Kulkarni</a:t>
            </a:r>
            <a:r>
              <a:rPr lang="en-US" sz="1600" dirty="0" smtClean="0">
                <a:solidFill>
                  <a:schemeClr val="tx1"/>
                </a:solidFill>
                <a:latin typeface="Arial" pitchFamily="34" charset="0"/>
                <a:cs typeface="Arial" pitchFamily="34" charset="0"/>
              </a:rPr>
              <a:t>, </a:t>
            </a:r>
            <a:r>
              <a:rPr lang="en-US" sz="1600" dirty="0" err="1" smtClean="0">
                <a:solidFill>
                  <a:schemeClr val="tx1"/>
                </a:solidFill>
                <a:latin typeface="Arial" pitchFamily="34" charset="0"/>
                <a:cs typeface="Arial" pitchFamily="34" charset="0"/>
              </a:rPr>
              <a:t>Rahul</a:t>
            </a:r>
            <a:r>
              <a:rPr lang="en-US" sz="1600" dirty="0" smtClean="0">
                <a:solidFill>
                  <a:schemeClr val="tx1"/>
                </a:solidFill>
                <a:latin typeface="Arial" pitchFamily="34" charset="0"/>
                <a:cs typeface="Arial" pitchFamily="34" charset="0"/>
              </a:rPr>
              <a:t> More, A comparative time motion study of all types of patient discharges in a hospital, Global Journal Of Medicine And Public Health,  GJMEDPH 2013; Vol. 2, issue 3. </a:t>
            </a:r>
          </a:p>
          <a:p>
            <a:pPr marL="624078" lvl="1" indent="-514350">
              <a:buClr>
                <a:schemeClr val="accent3"/>
              </a:buClr>
              <a:buFont typeface="+mj-lt"/>
              <a:buAutoNum type="arabicPeriod"/>
            </a:pPr>
            <a:endParaRPr lang="en-US" sz="1600" dirty="0" smtClean="0">
              <a:solidFill>
                <a:schemeClr val="tx1"/>
              </a:solidFill>
              <a:latin typeface="Arial" pitchFamily="34" charset="0"/>
              <a:cs typeface="Arial" pitchFamily="34" charset="0"/>
            </a:endParaRPr>
          </a:p>
          <a:p>
            <a:pPr marL="624078" lvl="1" indent="-514350">
              <a:buClr>
                <a:schemeClr val="accent3"/>
              </a:buClr>
              <a:buFont typeface="+mj-lt"/>
              <a:buAutoNum type="arabicPeriod"/>
            </a:pPr>
            <a:endParaRPr lang="en-US" sz="1600" dirty="0" smtClean="0">
              <a:solidFill>
                <a:schemeClr val="tx1"/>
              </a:solidFill>
              <a:latin typeface="Arial" pitchFamily="34" charset="0"/>
              <a:cs typeface="Arial" pitchFamily="34" charset="0"/>
            </a:endParaRPr>
          </a:p>
          <a:p>
            <a:pPr marL="624078" lvl="1" indent="-514350">
              <a:buClr>
                <a:schemeClr val="accent3"/>
              </a:buClr>
              <a:buFont typeface="+mj-lt"/>
              <a:buAutoNum type="arabicPeriod"/>
            </a:pPr>
            <a:endParaRPr lang="en-US" sz="1600" dirty="0" smtClean="0">
              <a:solidFill>
                <a:schemeClr val="tx1"/>
              </a:solidFill>
              <a:latin typeface="Arial" pitchFamily="34" charset="0"/>
              <a:cs typeface="Arial" pitchFamily="34" charset="0"/>
            </a:endParaRPr>
          </a:p>
          <a:p>
            <a:pPr marL="624078" lvl="1" indent="-514350">
              <a:buClr>
                <a:schemeClr val="accent3"/>
              </a:buClr>
              <a:buFont typeface="+mj-lt"/>
              <a:buAutoNum type="arabicPeriod"/>
            </a:pPr>
            <a:endParaRPr lang="en-US" sz="1600" dirty="0" smtClean="0">
              <a:solidFill>
                <a:schemeClr val="tx1"/>
              </a:solidFill>
              <a:latin typeface="Arial" pitchFamily="34" charset="0"/>
              <a:cs typeface="Arial" pitchFamily="34" charset="0"/>
            </a:endParaRPr>
          </a:p>
          <a:p>
            <a:pPr marL="624078" lvl="1" indent="-514350">
              <a:buClr>
                <a:schemeClr val="accent3"/>
              </a:buClr>
              <a:buFont typeface="+mj-lt"/>
              <a:buAutoNum type="arabicPeriod"/>
            </a:pPr>
            <a:endParaRPr lang="en-US" sz="1600" b="1" dirty="0" smtClean="0">
              <a:latin typeface="Arial" pitchFamily="34" charset="0"/>
              <a:cs typeface="Arial" pitchFamily="34" charset="0"/>
            </a:endParaRPr>
          </a:p>
          <a:p>
            <a:pPr marL="624078" lvl="1" indent="-514350">
              <a:buClr>
                <a:schemeClr val="accent3"/>
              </a:buClr>
              <a:buFont typeface="+mj-lt"/>
              <a:buAutoNum type="arabicPeriod"/>
            </a:pPr>
            <a:endParaRPr lang="en-US" sz="16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066800"/>
          </a:xfrm>
        </p:spPr>
        <p:txBody>
          <a:bodyPr>
            <a:noAutofit/>
          </a:bodyPr>
          <a:lstStyle/>
          <a:p>
            <a:r>
              <a:rPr lang="en-US" sz="3600" b="1" dirty="0" smtClean="0">
                <a:solidFill>
                  <a:srgbClr val="00B050"/>
                </a:solidFill>
                <a:effectLst>
                  <a:outerShdw blurRad="38100" dist="38100" dir="2700000" algn="tl">
                    <a:srgbClr val="000000">
                      <a:alpha val="43137"/>
                    </a:srgbClr>
                  </a:outerShdw>
                </a:effectLst>
                <a:latin typeface="Arial" pitchFamily="34" charset="0"/>
                <a:cs typeface="Arial" pitchFamily="34" charset="0"/>
              </a:rPr>
              <a:t>Yashoda Superspeciality Hospital, Kaushambi</a:t>
            </a:r>
            <a:endParaRPr lang="en-US" sz="3600" b="1" dirty="0">
              <a:solidFill>
                <a:srgbClr val="00B050"/>
              </a:solidFill>
              <a:effectLst>
                <a:outerShdw blurRad="38100" dist="38100" dir="2700000" algn="tl">
                  <a:srgbClr val="000000">
                    <a:alpha val="43137"/>
                  </a:srgbClr>
                </a:outerShdw>
              </a:effectLst>
              <a:latin typeface="Arial" pitchFamily="34" charset="0"/>
              <a:cs typeface="Arial" pitchFamily="34" charset="0"/>
            </a:endParaRPr>
          </a:p>
        </p:txBody>
      </p:sp>
      <p:sp>
        <p:nvSpPr>
          <p:cNvPr id="3" name="Content Placeholder 2"/>
          <p:cNvSpPr>
            <a:spLocks noGrp="1"/>
          </p:cNvSpPr>
          <p:nvPr>
            <p:ph idx="1"/>
          </p:nvPr>
        </p:nvSpPr>
        <p:spPr>
          <a:xfrm>
            <a:off x="457200" y="2133600"/>
            <a:ext cx="8229600" cy="4953000"/>
          </a:xfrm>
        </p:spPr>
        <p:txBody>
          <a:bodyPr>
            <a:normAutofit/>
          </a:bodyPr>
          <a:lstStyle/>
          <a:p>
            <a:r>
              <a:rPr lang="en-IN" sz="2400" dirty="0">
                <a:latin typeface="Arial" pitchFamily="34" charset="0"/>
                <a:cs typeface="Arial" pitchFamily="34" charset="0"/>
              </a:rPr>
              <a:t>Yashoda Superspeciality Hospitals operate from two locations, Nehru Nagar with 300 beds and Kaushambi with 100 beds in Ghaziabad </a:t>
            </a:r>
            <a:endParaRPr lang="en-IN" sz="2400" dirty="0" smtClean="0">
              <a:latin typeface="Arial" pitchFamily="34" charset="0"/>
              <a:cs typeface="Arial" pitchFamily="34" charset="0"/>
            </a:endParaRPr>
          </a:p>
          <a:p>
            <a:pPr>
              <a:buNone/>
            </a:pPr>
            <a:endParaRPr lang="en-IN" sz="2400" dirty="0" smtClean="0">
              <a:latin typeface="Arial" pitchFamily="34" charset="0"/>
              <a:cs typeface="Arial" pitchFamily="34" charset="0"/>
            </a:endParaRPr>
          </a:p>
          <a:p>
            <a:r>
              <a:rPr lang="en-IN" sz="2400" dirty="0">
                <a:latin typeface="Arial" pitchFamily="34" charset="0"/>
                <a:cs typeface="Arial" pitchFamily="34" charset="0"/>
              </a:rPr>
              <a:t>Yashoda Superspeciality Hospital, Kaushambi became operational in the year 2006 with 100 </a:t>
            </a:r>
            <a:r>
              <a:rPr lang="en-IN" sz="2400" dirty="0" smtClean="0">
                <a:latin typeface="Arial" pitchFamily="34" charset="0"/>
                <a:cs typeface="Arial" pitchFamily="34" charset="0"/>
              </a:rPr>
              <a:t>beds</a:t>
            </a:r>
          </a:p>
          <a:p>
            <a:pPr>
              <a:buNone/>
            </a:pPr>
            <a:endParaRPr lang="en-IN" sz="2400" dirty="0" smtClean="0">
              <a:latin typeface="Arial" pitchFamily="34" charset="0"/>
              <a:cs typeface="Arial" pitchFamily="34" charset="0"/>
            </a:endParaRPr>
          </a:p>
          <a:p>
            <a:r>
              <a:rPr lang="en-IN" sz="2400" dirty="0">
                <a:latin typeface="Arial" pitchFamily="34" charset="0"/>
                <a:cs typeface="Arial" pitchFamily="34" charset="0"/>
              </a:rPr>
              <a:t>Yashoda Superspeciality Hospitals are an ISO 9001: 2008 certified organizations and Kaushambi has been accredited with the highest recognition for hospitals in India from NABH. </a:t>
            </a:r>
            <a:endParaRPr lang="en-IN" sz="2400" dirty="0" smtClean="0">
              <a:latin typeface="Arial" pitchFamily="34" charset="0"/>
              <a:cs typeface="Arial" pitchFamily="34" charset="0"/>
            </a:endParaRPr>
          </a:p>
          <a:p>
            <a:endParaRPr lang="en-US" sz="18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812536"/>
          </a:xfrm>
        </p:spPr>
        <p:txBody>
          <a:bodyPr/>
          <a:lstStyle/>
          <a:p>
            <a:r>
              <a:rPr lang="en-US" u="sng" dirty="0" smtClean="0">
                <a:solidFill>
                  <a:schemeClr val="accent1">
                    <a:lumMod val="75000"/>
                  </a:schemeClr>
                </a:solidFill>
                <a:latin typeface="Arial" pitchFamily="34" charset="0"/>
                <a:cs typeface="Arial" pitchFamily="34" charset="0"/>
              </a:rPr>
              <a:t>Task performed at the hospital</a:t>
            </a:r>
          </a:p>
          <a:p>
            <a:pPr>
              <a:buNone/>
            </a:pPr>
            <a:endParaRPr lang="en-US" u="sng" dirty="0" smtClean="0">
              <a:solidFill>
                <a:srgbClr val="FF0000"/>
              </a:solidFill>
              <a:latin typeface="Arial" pitchFamily="34" charset="0"/>
              <a:cs typeface="Arial" pitchFamily="34" charset="0"/>
            </a:endParaRPr>
          </a:p>
          <a:p>
            <a:pPr marL="509778" lvl="0" indent="-400050">
              <a:buFont typeface="+mj-lt"/>
              <a:buAutoNum type="romanLcPeriod"/>
            </a:pPr>
            <a:r>
              <a:rPr lang="en-US" sz="1800" dirty="0" smtClean="0">
                <a:latin typeface="Arial" pitchFamily="34" charset="0"/>
                <a:cs typeface="Arial" pitchFamily="34" charset="0"/>
              </a:rPr>
              <a:t>Involved in morning and evening rounds in wards</a:t>
            </a:r>
            <a:endParaRPr lang="en-US" sz="1800" b="1" dirty="0" smtClean="0">
              <a:latin typeface="Arial" pitchFamily="34" charset="0"/>
              <a:cs typeface="Arial" pitchFamily="34" charset="0"/>
            </a:endParaRPr>
          </a:p>
          <a:p>
            <a:pPr marL="509778" lvl="0" indent="-400050">
              <a:buFont typeface="+mj-lt"/>
              <a:buAutoNum type="romanLcPeriod"/>
            </a:pPr>
            <a:r>
              <a:rPr lang="en-US" sz="1800" dirty="0" smtClean="0">
                <a:latin typeface="Arial" pitchFamily="34" charset="0"/>
                <a:cs typeface="Arial" pitchFamily="34" charset="0"/>
              </a:rPr>
              <a:t>Liaising with consultants, housekeeping, F&amp;B, maintenance, IP billing </a:t>
            </a:r>
            <a:r>
              <a:rPr lang="en-US" sz="1800" dirty="0" err="1" smtClean="0">
                <a:latin typeface="Arial" pitchFamily="34" charset="0"/>
                <a:cs typeface="Arial" pitchFamily="34" charset="0"/>
              </a:rPr>
              <a:t>deptt</a:t>
            </a:r>
            <a:r>
              <a:rPr lang="en-US" sz="1800" dirty="0" smtClean="0">
                <a:latin typeface="Arial" pitchFamily="34" charset="0"/>
                <a:cs typeface="Arial" pitchFamily="34" charset="0"/>
              </a:rPr>
              <a:t>, TPA desk for smooth discharges of patients.</a:t>
            </a:r>
            <a:endParaRPr lang="en-US" sz="1800" b="1" dirty="0" smtClean="0">
              <a:latin typeface="Arial" pitchFamily="34" charset="0"/>
              <a:cs typeface="Arial" pitchFamily="34" charset="0"/>
            </a:endParaRPr>
          </a:p>
          <a:p>
            <a:pPr marL="509778" lvl="0" indent="-400050">
              <a:buFont typeface="+mj-lt"/>
              <a:buAutoNum type="romanLcPeriod"/>
            </a:pPr>
            <a:r>
              <a:rPr lang="en-US" sz="1800" dirty="0" smtClean="0">
                <a:latin typeface="Arial" pitchFamily="34" charset="0"/>
                <a:cs typeface="Arial" pitchFamily="34" charset="0"/>
              </a:rPr>
              <a:t>Handling day to day issues on floors and providing solutions for the same.</a:t>
            </a:r>
            <a:endParaRPr lang="en-US" sz="1800" b="1" dirty="0" smtClean="0">
              <a:latin typeface="Arial" pitchFamily="34" charset="0"/>
              <a:cs typeface="Arial" pitchFamily="34" charset="0"/>
            </a:endParaRPr>
          </a:p>
          <a:p>
            <a:pPr marL="509778" lvl="0" indent="-400050">
              <a:buFont typeface="+mj-lt"/>
              <a:buAutoNum type="romanLcPeriod"/>
            </a:pPr>
            <a:r>
              <a:rPr lang="en-US" sz="1800" dirty="0" smtClean="0">
                <a:latin typeface="Arial" pitchFamily="34" charset="0"/>
                <a:cs typeface="Arial" pitchFamily="34" charset="0"/>
              </a:rPr>
              <a:t>Daily discharge reports and reasons for delay in discharge of the patients</a:t>
            </a:r>
            <a:endParaRPr lang="en-US" sz="1800" b="1" dirty="0" smtClean="0">
              <a:latin typeface="Arial" pitchFamily="34" charset="0"/>
              <a:cs typeface="Arial" pitchFamily="34" charset="0"/>
            </a:endParaRPr>
          </a:p>
          <a:p>
            <a:pPr marL="509778" lvl="0" indent="-400050">
              <a:buFont typeface="+mj-lt"/>
              <a:buAutoNum type="romanLcPeriod"/>
            </a:pPr>
            <a:r>
              <a:rPr lang="en-US" sz="1800" dirty="0" smtClean="0">
                <a:latin typeface="Arial" pitchFamily="34" charset="0"/>
                <a:cs typeface="Arial" pitchFamily="34" charset="0"/>
              </a:rPr>
              <a:t>To ensure high quality and patient satisfaction</a:t>
            </a:r>
          </a:p>
          <a:p>
            <a:pPr marL="509778" lvl="0" indent="-400050">
              <a:buNone/>
            </a:pPr>
            <a:endParaRPr lang="en-US" sz="1800" b="1" dirty="0" smtClean="0">
              <a:latin typeface="Arial" pitchFamily="34" charset="0"/>
              <a:cs typeface="Arial" pitchFamily="34" charset="0"/>
            </a:endParaRPr>
          </a:p>
          <a:p>
            <a:r>
              <a:rPr lang="en-US" u="sng" dirty="0" smtClean="0">
                <a:solidFill>
                  <a:schemeClr val="accent1">
                    <a:lumMod val="75000"/>
                  </a:schemeClr>
                </a:solidFill>
                <a:latin typeface="Arial" pitchFamily="34" charset="0"/>
                <a:cs typeface="Arial" pitchFamily="34" charset="0"/>
              </a:rPr>
              <a:t>Key learning</a:t>
            </a:r>
          </a:p>
          <a:p>
            <a:pPr>
              <a:buNone/>
            </a:pPr>
            <a:endParaRPr lang="en-US" u="sng" dirty="0" smtClean="0">
              <a:solidFill>
                <a:srgbClr val="FF0000"/>
              </a:solidFill>
              <a:latin typeface="Arial" pitchFamily="34" charset="0"/>
              <a:cs typeface="Arial" pitchFamily="34" charset="0"/>
            </a:endParaRPr>
          </a:p>
          <a:p>
            <a:pPr marL="681228" lvl="0" indent="-571500">
              <a:buFont typeface="+mj-lt"/>
              <a:buAutoNum type="romanLcPeriod"/>
            </a:pPr>
            <a:r>
              <a:rPr lang="en-US" sz="1800" dirty="0" smtClean="0">
                <a:latin typeface="Arial" pitchFamily="34" charset="0"/>
                <a:cs typeface="Arial" pitchFamily="34" charset="0"/>
              </a:rPr>
              <a:t>Thorough understanding of the admission and discharge process.</a:t>
            </a:r>
            <a:endParaRPr lang="en-US" sz="1800" b="1" dirty="0" smtClean="0">
              <a:latin typeface="Arial" pitchFamily="34" charset="0"/>
              <a:cs typeface="Arial" pitchFamily="34" charset="0"/>
            </a:endParaRPr>
          </a:p>
          <a:p>
            <a:pPr marL="681228" indent="-571500">
              <a:buFont typeface="+mj-lt"/>
              <a:buAutoNum type="romanLcPeriod"/>
            </a:pPr>
            <a:r>
              <a:rPr lang="en-IN" sz="1800" dirty="0" smtClean="0">
                <a:latin typeface="Arial" pitchFamily="34" charset="0"/>
                <a:cs typeface="Arial" pitchFamily="34" charset="0"/>
              </a:rPr>
              <a:t>Understanding of functioning of TPA department in the hospital.</a:t>
            </a:r>
            <a:endParaRPr lang="en-US" sz="1800" u="sng" dirty="0">
              <a:solidFill>
                <a:srgbClr val="FF0000"/>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066800"/>
          </a:xfrm>
        </p:spPr>
        <p:txBody>
          <a:bodyPr/>
          <a:lstStyle/>
          <a:p>
            <a:pPr algn="ctr"/>
            <a:r>
              <a:rPr lang="en-US" b="1" dirty="0" smtClean="0">
                <a:solidFill>
                  <a:schemeClr val="accent1">
                    <a:lumMod val="75000"/>
                  </a:schemeClr>
                </a:solidFill>
                <a:effectLst>
                  <a:outerShdw blurRad="38100" dist="38100" dir="2700000" algn="tl">
                    <a:srgbClr val="000000">
                      <a:alpha val="43137"/>
                    </a:srgbClr>
                  </a:outerShdw>
                </a:effectLst>
                <a:latin typeface="Arial" pitchFamily="34" charset="0"/>
                <a:cs typeface="Arial" pitchFamily="34" charset="0"/>
              </a:rPr>
              <a:t>DISSERTATION TITLE</a:t>
            </a:r>
            <a:endParaRPr lang="en-US" b="1" dirty="0">
              <a:solidFill>
                <a:schemeClr val="accent1">
                  <a:lumMod val="75000"/>
                </a:schemeClr>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ounded Rectangle 3"/>
          <p:cNvSpPr/>
          <p:nvPr/>
        </p:nvSpPr>
        <p:spPr>
          <a:xfrm>
            <a:off x="838200" y="3200400"/>
            <a:ext cx="7391400" cy="1371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None/>
            </a:pPr>
            <a:r>
              <a:rPr lang="en-US" sz="2800" dirty="0" smtClean="0">
                <a:latin typeface="Arial" pitchFamily="34" charset="0"/>
                <a:cs typeface="Arial" pitchFamily="34" charset="0"/>
              </a:rPr>
              <a:t>IMPROVEMENT OF PATIENT DISCHARGE PROCESS IN HOSPITAL USING DMAIC</a:t>
            </a:r>
            <a:endParaRPr lang="en-US" sz="28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762000"/>
          </a:xfrm>
        </p:spPr>
        <p:txBody>
          <a:bodyPr/>
          <a:lstStyle/>
          <a:p>
            <a:pPr algn="ctr"/>
            <a:r>
              <a:rPr lang="en-US" b="1" dirty="0" smtClean="0">
                <a:solidFill>
                  <a:schemeClr val="accent1">
                    <a:lumMod val="75000"/>
                  </a:schemeClr>
                </a:solidFill>
                <a:effectLst>
                  <a:outerShdw blurRad="38100" dist="38100" dir="2700000" algn="tl">
                    <a:srgbClr val="000000">
                      <a:alpha val="43137"/>
                    </a:srgbClr>
                  </a:outerShdw>
                </a:effectLst>
                <a:latin typeface="Arial" pitchFamily="34" charset="0"/>
                <a:cs typeface="Arial" pitchFamily="34" charset="0"/>
              </a:rPr>
              <a:t>INTRODUCTION</a:t>
            </a:r>
            <a:endParaRPr lang="en-US" b="1" dirty="0">
              <a:solidFill>
                <a:schemeClr val="accent1">
                  <a:lumMod val="75000"/>
                </a:schemeClr>
              </a:solidFill>
              <a:effectLst>
                <a:outerShdw blurRad="38100" dist="38100" dir="2700000" algn="tl">
                  <a:srgbClr val="000000">
                    <a:alpha val="43137"/>
                  </a:srgbClr>
                </a:outerShdw>
              </a:effectLst>
              <a:latin typeface="Arial" pitchFamily="34" charset="0"/>
              <a:cs typeface="Arial" pitchFamily="34" charset="0"/>
            </a:endParaRPr>
          </a:p>
        </p:txBody>
      </p:sp>
      <p:sp>
        <p:nvSpPr>
          <p:cNvPr id="3" name="Content Placeholder 2"/>
          <p:cNvSpPr>
            <a:spLocks noGrp="1"/>
          </p:cNvSpPr>
          <p:nvPr>
            <p:ph idx="1"/>
          </p:nvPr>
        </p:nvSpPr>
        <p:spPr>
          <a:xfrm>
            <a:off x="381000" y="1600200"/>
            <a:ext cx="8229600" cy="5105400"/>
          </a:xfrm>
        </p:spPr>
        <p:txBody>
          <a:bodyPr>
            <a:noAutofit/>
          </a:bodyPr>
          <a:lstStyle/>
          <a:p>
            <a:pPr algn="just"/>
            <a:r>
              <a:rPr lang="en-IN" sz="2000" dirty="0" smtClean="0">
                <a:latin typeface="Arial" pitchFamily="34" charset="0"/>
                <a:cs typeface="Arial" pitchFamily="34" charset="0"/>
              </a:rPr>
              <a:t>For any inpatient, their total hospital experience can be described into three distinct phases; admission, intervention, and discharge. In which, discharge plays a great role in providing patient satisfaction.</a:t>
            </a:r>
            <a:r>
              <a:rPr lang="en-IN" sz="2000" baseline="30000" dirty="0" smtClean="0">
                <a:latin typeface="Arial" pitchFamily="34" charset="0"/>
                <a:cs typeface="Arial" pitchFamily="34" charset="0"/>
              </a:rPr>
              <a:t>[1]</a:t>
            </a:r>
            <a:endParaRPr lang="en-IN" sz="2000" dirty="0" smtClean="0">
              <a:latin typeface="Arial" pitchFamily="34" charset="0"/>
              <a:cs typeface="Arial" pitchFamily="34" charset="0"/>
            </a:endParaRPr>
          </a:p>
          <a:p>
            <a:pPr algn="just">
              <a:buNone/>
            </a:pPr>
            <a:endParaRPr lang="en-IN" sz="2000" dirty="0" smtClean="0">
              <a:latin typeface="Arial" pitchFamily="34" charset="0"/>
              <a:cs typeface="Arial" pitchFamily="34" charset="0"/>
            </a:endParaRPr>
          </a:p>
          <a:p>
            <a:pPr algn="just"/>
            <a:r>
              <a:rPr lang="en-IN" sz="2000" dirty="0" err="1" smtClean="0">
                <a:latin typeface="Arial" pitchFamily="34" charset="0"/>
                <a:cs typeface="Arial" pitchFamily="34" charset="0"/>
              </a:rPr>
              <a:t>Mogli</a:t>
            </a:r>
            <a:r>
              <a:rPr lang="en-IN" sz="2000" dirty="0" smtClean="0">
                <a:latin typeface="Arial" pitchFamily="34" charset="0"/>
                <a:cs typeface="Arial" pitchFamily="34" charset="0"/>
              </a:rPr>
              <a:t> defines “discharge as the release of a hospitalized patient from the hospital by the admitting physician after providing necessary medical care for a period deemed necessary”.</a:t>
            </a:r>
            <a:r>
              <a:rPr lang="en-IN" sz="2000" baseline="30000" dirty="0" smtClean="0">
                <a:latin typeface="Arial" pitchFamily="34" charset="0"/>
                <a:cs typeface="Arial" pitchFamily="34" charset="0"/>
              </a:rPr>
              <a:t> [2]</a:t>
            </a:r>
            <a:r>
              <a:rPr lang="en-IN" sz="2000" dirty="0" smtClean="0">
                <a:latin typeface="Arial" pitchFamily="34" charset="0"/>
                <a:cs typeface="Arial" pitchFamily="34" charset="0"/>
              </a:rPr>
              <a:t> </a:t>
            </a:r>
          </a:p>
          <a:p>
            <a:pPr>
              <a:buNone/>
            </a:pPr>
            <a:endParaRPr lang="en-IN" sz="2000" dirty="0" smtClean="0">
              <a:latin typeface="Arial" pitchFamily="34" charset="0"/>
              <a:cs typeface="Arial" pitchFamily="34" charset="0"/>
            </a:endParaRPr>
          </a:p>
          <a:p>
            <a:r>
              <a:rPr lang="en-IN" sz="2000" b="1" u="sng" dirty="0" smtClean="0">
                <a:solidFill>
                  <a:schemeClr val="accent1">
                    <a:lumMod val="75000"/>
                  </a:schemeClr>
                </a:solidFill>
                <a:latin typeface="Arial" pitchFamily="34" charset="0"/>
                <a:cs typeface="Arial" pitchFamily="34" charset="0"/>
              </a:rPr>
              <a:t>Rationale: </a:t>
            </a:r>
          </a:p>
          <a:p>
            <a:pPr algn="just">
              <a:buNone/>
            </a:pPr>
            <a:r>
              <a:rPr lang="en-IN" sz="2000" dirty="0" smtClean="0">
                <a:latin typeface="Arial" pitchFamily="34" charset="0"/>
                <a:cs typeface="Arial" pitchFamily="34" charset="0"/>
              </a:rPr>
              <a:t>    Presently hospitals in India are experiencing ongoing pressure to provide satisfactory care and the resources involved are having trouble realizing expectations. </a:t>
            </a:r>
            <a:r>
              <a:rPr lang="en-US" sz="2000" dirty="0" smtClean="0">
                <a:latin typeface="Arial" pitchFamily="34" charset="0"/>
                <a:cs typeface="Arial" pitchFamily="34" charset="0"/>
              </a:rPr>
              <a:t>The increased demand for hospital beds is overwhelming, and freeing-up inpatient beds is a top priority. Therefore, delays in discharge planning and unsynchronized patient flows are not tolerable. </a:t>
            </a:r>
            <a:endParaRPr lang="en-US" sz="20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0"/>
            <a:ext cx="8229600" cy="838200"/>
          </a:xfrm>
        </p:spPr>
        <p:txBody>
          <a:bodyPr/>
          <a:lstStyle/>
          <a:p>
            <a:pPr algn="ctr"/>
            <a:r>
              <a:rPr lang="en-US" b="1" dirty="0" smtClean="0">
                <a:effectLst>
                  <a:outerShdw blurRad="38100" dist="38100" dir="2700000" algn="tl">
                    <a:srgbClr val="000000">
                      <a:alpha val="43137"/>
                    </a:srgbClr>
                  </a:outerShdw>
                </a:effectLst>
                <a:latin typeface="Arial" pitchFamily="34" charset="0"/>
                <a:cs typeface="Arial" pitchFamily="34" charset="0"/>
              </a:rPr>
              <a:t>REVIEW OF LITERATURE</a:t>
            </a:r>
            <a:endParaRPr lang="en-US" b="1" dirty="0">
              <a:effectLst>
                <a:outerShdw blurRad="38100" dist="38100" dir="2700000" algn="tl">
                  <a:srgbClr val="000000">
                    <a:alpha val="43137"/>
                  </a:srgbClr>
                </a:outerShdw>
              </a:effectLst>
              <a:latin typeface="Arial" pitchFamily="34" charset="0"/>
              <a:cs typeface="Arial" pitchFamily="34" charset="0"/>
            </a:endParaRPr>
          </a:p>
        </p:txBody>
      </p:sp>
      <p:sp>
        <p:nvSpPr>
          <p:cNvPr id="3" name="Content Placeholder 2"/>
          <p:cNvSpPr>
            <a:spLocks noGrp="1"/>
          </p:cNvSpPr>
          <p:nvPr>
            <p:ph idx="1"/>
          </p:nvPr>
        </p:nvSpPr>
        <p:spPr>
          <a:xfrm>
            <a:off x="457200" y="1752600"/>
            <a:ext cx="8229600" cy="4821936"/>
          </a:xfrm>
        </p:spPr>
        <p:txBody>
          <a:bodyPr>
            <a:normAutofit lnSpcReduction="10000"/>
          </a:bodyPr>
          <a:lstStyle/>
          <a:p>
            <a:pPr algn="just"/>
            <a:r>
              <a:rPr lang="en-US" sz="1700" b="1" dirty="0" smtClean="0">
                <a:latin typeface="Arial" pitchFamily="34" charset="0"/>
                <a:cs typeface="Arial" pitchFamily="34" charset="0"/>
              </a:rPr>
              <a:t>Theodore T. Allen, Shih-</a:t>
            </a:r>
            <a:r>
              <a:rPr lang="en-US" sz="1700" b="1" dirty="0" err="1" smtClean="0">
                <a:latin typeface="Arial" pitchFamily="34" charset="0"/>
                <a:cs typeface="Arial" pitchFamily="34" charset="0"/>
              </a:rPr>
              <a:t>Hsien</a:t>
            </a:r>
            <a:r>
              <a:rPr lang="en-US" sz="1700" b="1" dirty="0" smtClean="0">
                <a:latin typeface="Arial" pitchFamily="34" charset="0"/>
                <a:cs typeface="Arial" pitchFamily="34" charset="0"/>
              </a:rPr>
              <a:t> Tseng, Kerry Swanson, Wisconsin Mary Ann </a:t>
            </a:r>
            <a:r>
              <a:rPr lang="en-US" sz="1700" b="1" dirty="0" err="1" smtClean="0">
                <a:latin typeface="Arial" pitchFamily="34" charset="0"/>
                <a:cs typeface="Arial" pitchFamily="34" charset="0"/>
              </a:rPr>
              <a:t>McClay</a:t>
            </a:r>
            <a:r>
              <a:rPr lang="en-US" sz="1700" b="1" dirty="0" smtClean="0">
                <a:latin typeface="Arial" pitchFamily="34" charset="0"/>
                <a:cs typeface="Arial" pitchFamily="34" charset="0"/>
              </a:rPr>
              <a:t>, </a:t>
            </a:r>
            <a:r>
              <a:rPr lang="en-US" sz="1700" dirty="0" smtClean="0">
                <a:latin typeface="Arial" pitchFamily="34" charset="0"/>
                <a:cs typeface="Arial" pitchFamily="34" charset="0"/>
              </a:rPr>
              <a:t>did a study on </a:t>
            </a:r>
            <a:r>
              <a:rPr lang="en-US" sz="1700" b="1" dirty="0" smtClean="0">
                <a:latin typeface="Arial" pitchFamily="34" charset="0"/>
                <a:cs typeface="Arial" pitchFamily="34" charset="0"/>
              </a:rPr>
              <a:t>“Improving the hospital discharge process using six sigma methods” </a:t>
            </a:r>
            <a:r>
              <a:rPr lang="en-US" sz="1700" dirty="0" smtClean="0">
                <a:latin typeface="Arial" pitchFamily="34" charset="0"/>
                <a:cs typeface="Arial" pitchFamily="34" charset="0"/>
              </a:rPr>
              <a:t>with the goal to streamline the patient discharge at community hospital using DMAIC. In this they had applied statistical process control (SPC) charting, process mapping, Pareto charting, and cause-and-effect matrices to make decisions. The findings suggested that focus should be on physician’s preparation for discharge order writing and average discharge time was reduced from 3.3 to 2.8 hours (</a:t>
            </a:r>
            <a:r>
              <a:rPr lang="en-US" sz="1700" smtClean="0">
                <a:latin typeface="Arial" pitchFamily="34" charset="0"/>
                <a:cs typeface="Arial" pitchFamily="34" charset="0"/>
              </a:rPr>
              <a:t>p=0.06).</a:t>
            </a:r>
            <a:r>
              <a:rPr lang="en-US" sz="1700" baseline="30000" smtClean="0">
                <a:latin typeface="Arial" pitchFamily="34" charset="0"/>
                <a:cs typeface="Arial" pitchFamily="34" charset="0"/>
              </a:rPr>
              <a:t>[</a:t>
            </a:r>
            <a:r>
              <a:rPr lang="en-US" sz="1700" baseline="30000" dirty="0" smtClean="0">
                <a:latin typeface="Arial" pitchFamily="34" charset="0"/>
                <a:cs typeface="Arial" pitchFamily="34" charset="0"/>
              </a:rPr>
              <a:t>3]</a:t>
            </a:r>
          </a:p>
          <a:p>
            <a:pPr algn="just"/>
            <a:endParaRPr lang="en-US" sz="1800" b="1" dirty="0" smtClean="0">
              <a:latin typeface="Arial" pitchFamily="34" charset="0"/>
              <a:cs typeface="Arial" pitchFamily="34" charset="0"/>
            </a:endParaRPr>
          </a:p>
          <a:p>
            <a:pPr algn="just"/>
            <a:r>
              <a:rPr lang="en-US" sz="1700" b="1" dirty="0" err="1" smtClean="0">
                <a:latin typeface="Arial" pitchFamily="34" charset="0"/>
                <a:cs typeface="Arial" pitchFamily="34" charset="0"/>
              </a:rPr>
              <a:t>Swapnil</a:t>
            </a:r>
            <a:r>
              <a:rPr lang="en-US" sz="1700" b="1" dirty="0" smtClean="0">
                <a:latin typeface="Arial" pitchFamily="34" charset="0"/>
                <a:cs typeface="Arial" pitchFamily="34" charset="0"/>
              </a:rPr>
              <a:t> </a:t>
            </a:r>
            <a:r>
              <a:rPr lang="en-US" sz="1700" b="1" dirty="0" err="1" smtClean="0">
                <a:latin typeface="Arial" pitchFamily="34" charset="0"/>
                <a:cs typeface="Arial" pitchFamily="34" charset="0"/>
              </a:rPr>
              <a:t>Tak</a:t>
            </a:r>
            <a:r>
              <a:rPr lang="en-US" sz="1700" b="1" dirty="0" smtClean="0">
                <a:latin typeface="Arial" pitchFamily="34" charset="0"/>
                <a:cs typeface="Arial" pitchFamily="34" charset="0"/>
              </a:rPr>
              <a:t>, </a:t>
            </a:r>
            <a:r>
              <a:rPr lang="en-US" sz="1700" b="1" dirty="0" err="1" smtClean="0">
                <a:latin typeface="Arial" pitchFamily="34" charset="0"/>
                <a:cs typeface="Arial" pitchFamily="34" charset="0"/>
              </a:rPr>
              <a:t>Sheetal</a:t>
            </a:r>
            <a:r>
              <a:rPr lang="en-US" sz="1700" b="1" dirty="0" smtClean="0">
                <a:latin typeface="Arial" pitchFamily="34" charset="0"/>
                <a:cs typeface="Arial" pitchFamily="34" charset="0"/>
              </a:rPr>
              <a:t> </a:t>
            </a:r>
            <a:r>
              <a:rPr lang="en-US" sz="1700" b="1" dirty="0" err="1" smtClean="0">
                <a:latin typeface="Arial" pitchFamily="34" charset="0"/>
                <a:cs typeface="Arial" pitchFamily="34" charset="0"/>
              </a:rPr>
              <a:t>Kulkarni</a:t>
            </a:r>
            <a:r>
              <a:rPr lang="en-US" sz="1700" b="1" dirty="0" smtClean="0">
                <a:latin typeface="Arial" pitchFamily="34" charset="0"/>
                <a:cs typeface="Arial" pitchFamily="34" charset="0"/>
              </a:rPr>
              <a:t>, </a:t>
            </a:r>
            <a:r>
              <a:rPr lang="en-US" sz="1700" b="1" dirty="0" err="1" smtClean="0">
                <a:latin typeface="Arial" pitchFamily="34" charset="0"/>
                <a:cs typeface="Arial" pitchFamily="34" charset="0"/>
              </a:rPr>
              <a:t>Rahul</a:t>
            </a:r>
            <a:r>
              <a:rPr lang="en-US" sz="1700" b="1" dirty="0" smtClean="0">
                <a:latin typeface="Arial" pitchFamily="34" charset="0"/>
                <a:cs typeface="Arial" pitchFamily="34" charset="0"/>
              </a:rPr>
              <a:t> More</a:t>
            </a:r>
            <a:r>
              <a:rPr lang="en-US" sz="1700" dirty="0" smtClean="0">
                <a:latin typeface="Arial" pitchFamily="34" charset="0"/>
                <a:cs typeface="Arial" pitchFamily="34" charset="0"/>
              </a:rPr>
              <a:t> did a study on </a:t>
            </a:r>
            <a:r>
              <a:rPr lang="en-US" sz="1700" b="1" dirty="0" smtClean="0">
                <a:latin typeface="Arial" pitchFamily="34" charset="0"/>
                <a:cs typeface="Arial" pitchFamily="34" charset="0"/>
              </a:rPr>
              <a:t>“A comparative time motion study of all types of patient discharges in a hospital” </a:t>
            </a:r>
            <a:r>
              <a:rPr lang="en-US" sz="1700" dirty="0" smtClean="0">
                <a:latin typeface="Arial" pitchFamily="34" charset="0"/>
                <a:cs typeface="Arial" pitchFamily="34" charset="0"/>
              </a:rPr>
              <a:t>with the aim of making discharge process more patient friendly and less time consuming as it was directly related to patient satisfaction. They did a observational study in a 350 bedded tertiary care hospital in </a:t>
            </a:r>
            <a:r>
              <a:rPr lang="en-US" sz="1700" dirty="0" err="1" smtClean="0">
                <a:latin typeface="Arial" pitchFamily="34" charset="0"/>
                <a:cs typeface="Arial" pitchFamily="34" charset="0"/>
              </a:rPr>
              <a:t>Pune</a:t>
            </a:r>
            <a:r>
              <a:rPr lang="en-US" sz="1700" dirty="0" smtClean="0">
                <a:latin typeface="Arial" pitchFamily="34" charset="0"/>
                <a:cs typeface="Arial" pitchFamily="34" charset="0"/>
              </a:rPr>
              <a:t> city on 354 discharged patients of all types discharges, which included Insurance patients (104), self-payment patients (227), &amp; discharges against medical advice (DAMA) (23). It was found out that there was a delay in all types of discharges in all steps except for the time needed to return the medicines to the pharmacy and tedious discharge procedure was also responsible for patient dissatisfaction.</a:t>
            </a:r>
            <a:r>
              <a:rPr lang="en-US" sz="1700" baseline="30000" dirty="0" smtClean="0">
                <a:latin typeface="Arial" pitchFamily="34" charset="0"/>
                <a:cs typeface="Arial" pitchFamily="34" charset="0"/>
              </a:rPr>
              <a:t>[4]</a:t>
            </a:r>
            <a:r>
              <a:rPr lang="en-US" sz="1700" dirty="0" smtClean="0">
                <a:latin typeface="Arial" pitchFamily="34" charset="0"/>
                <a:cs typeface="Arial" pitchFamily="34" charset="0"/>
              </a:rPr>
              <a:t> </a:t>
            </a:r>
          </a:p>
          <a:p>
            <a:pPr algn="just"/>
            <a:endParaRPr lang="en-US" sz="1800" dirty="0" smtClean="0">
              <a:latin typeface="Arial" pitchFamily="34" charset="0"/>
              <a:cs typeface="Arial" pitchFamily="34" charset="0"/>
            </a:endParaRPr>
          </a:p>
          <a:p>
            <a:pPr algn="just"/>
            <a:endParaRPr lang="en-US" sz="18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762000"/>
          </a:xfrm>
        </p:spPr>
        <p:txBody>
          <a:bodyPr/>
          <a:lstStyle/>
          <a:p>
            <a:pPr algn="ctr"/>
            <a:r>
              <a:rPr lang="en-US" b="1" dirty="0" smtClean="0">
                <a:effectLst>
                  <a:outerShdw blurRad="38100" dist="38100" dir="2700000" algn="tl">
                    <a:srgbClr val="000000">
                      <a:alpha val="43137"/>
                    </a:srgbClr>
                  </a:outerShdw>
                </a:effectLst>
                <a:latin typeface="Arial" pitchFamily="34" charset="0"/>
                <a:cs typeface="Arial" pitchFamily="34" charset="0"/>
              </a:rPr>
              <a:t>OBJECTIVES </a:t>
            </a:r>
            <a:endParaRPr lang="en-US" b="1" dirty="0">
              <a:effectLst>
                <a:outerShdw blurRad="38100" dist="38100" dir="2700000" algn="tl">
                  <a:srgbClr val="000000">
                    <a:alpha val="43137"/>
                  </a:srgbClr>
                </a:outerShdw>
              </a:effectLst>
              <a:latin typeface="Arial" pitchFamily="34" charset="0"/>
              <a:cs typeface="Arial" pitchFamily="34" charset="0"/>
            </a:endParaRPr>
          </a:p>
        </p:txBody>
      </p:sp>
      <p:sp>
        <p:nvSpPr>
          <p:cNvPr id="3" name="Content Placeholder 2"/>
          <p:cNvSpPr>
            <a:spLocks noGrp="1"/>
          </p:cNvSpPr>
          <p:nvPr>
            <p:ph idx="1"/>
          </p:nvPr>
        </p:nvSpPr>
        <p:spPr>
          <a:xfrm>
            <a:off x="457200" y="1676400"/>
            <a:ext cx="8229600" cy="4898136"/>
          </a:xfrm>
        </p:spPr>
        <p:txBody>
          <a:bodyPr>
            <a:normAutofit fontScale="92500" lnSpcReduction="10000"/>
          </a:bodyPr>
          <a:lstStyle/>
          <a:p>
            <a:r>
              <a:rPr lang="en-US" sz="2400" b="1" u="sng" dirty="0" smtClean="0">
                <a:solidFill>
                  <a:srgbClr val="00B050"/>
                </a:solidFill>
                <a:latin typeface="Arial" pitchFamily="34" charset="0"/>
                <a:cs typeface="Arial" pitchFamily="34" charset="0"/>
              </a:rPr>
              <a:t>General: </a:t>
            </a:r>
          </a:p>
          <a:p>
            <a:pPr>
              <a:buNone/>
            </a:pPr>
            <a:endParaRPr lang="en-US" sz="2400" b="1" u="sng" dirty="0" smtClean="0">
              <a:latin typeface="Arial" pitchFamily="34" charset="0"/>
              <a:cs typeface="Arial" pitchFamily="34" charset="0"/>
            </a:endParaRPr>
          </a:p>
          <a:p>
            <a:pPr>
              <a:buNone/>
            </a:pPr>
            <a:r>
              <a:rPr lang="en-US" sz="2400" dirty="0" smtClean="0">
                <a:latin typeface="Arial" pitchFamily="34" charset="0"/>
                <a:cs typeface="Arial" pitchFamily="34" charset="0"/>
              </a:rPr>
              <a:t>   To improve the patient discharge process in a hospital using DMAIC.</a:t>
            </a:r>
          </a:p>
          <a:p>
            <a:pPr>
              <a:buNone/>
            </a:pPr>
            <a:endParaRPr lang="en-US" sz="2400" b="1" dirty="0" smtClean="0">
              <a:latin typeface="Arial" pitchFamily="34" charset="0"/>
              <a:cs typeface="Arial" pitchFamily="34" charset="0"/>
            </a:endParaRPr>
          </a:p>
          <a:p>
            <a:r>
              <a:rPr lang="en-US" sz="2400" b="1" u="sng" dirty="0" smtClean="0">
                <a:solidFill>
                  <a:srgbClr val="00B050"/>
                </a:solidFill>
                <a:latin typeface="Arial" pitchFamily="34" charset="0"/>
                <a:cs typeface="Arial" pitchFamily="34" charset="0"/>
              </a:rPr>
              <a:t>Specific:</a:t>
            </a:r>
          </a:p>
          <a:p>
            <a:pPr>
              <a:buNone/>
            </a:pPr>
            <a:endParaRPr lang="en-US" sz="2400" b="1" u="sng" dirty="0" smtClean="0">
              <a:latin typeface="Arial" pitchFamily="34" charset="0"/>
              <a:cs typeface="Arial" pitchFamily="34" charset="0"/>
            </a:endParaRPr>
          </a:p>
          <a:p>
            <a:pPr marL="624078" lvl="0" indent="-514350" algn="just">
              <a:buFont typeface="+mj-lt"/>
              <a:buAutoNum type="romanLcPeriod"/>
            </a:pPr>
            <a:r>
              <a:rPr lang="en-US" sz="2400" dirty="0" smtClean="0">
                <a:latin typeface="Arial" pitchFamily="34" charset="0"/>
                <a:cs typeface="Arial" pitchFamily="34" charset="0"/>
              </a:rPr>
              <a:t>To determine the level of patient satisfaction based on the feedback provided by patients and attendants. </a:t>
            </a:r>
            <a:endParaRPr lang="en-US" sz="2400" b="1" dirty="0" smtClean="0">
              <a:latin typeface="Arial" pitchFamily="34" charset="0"/>
              <a:cs typeface="Arial" pitchFamily="34" charset="0"/>
            </a:endParaRPr>
          </a:p>
          <a:p>
            <a:pPr marL="624078" lvl="0" indent="-514350" algn="just">
              <a:buFont typeface="+mj-lt"/>
              <a:buAutoNum type="romanLcPeriod"/>
            </a:pPr>
            <a:r>
              <a:rPr lang="en-US" sz="2400" dirty="0" smtClean="0">
                <a:latin typeface="Arial" pitchFamily="34" charset="0"/>
                <a:cs typeface="Arial" pitchFamily="34" charset="0"/>
              </a:rPr>
              <a:t>To analyze discharge tracking sheet’s data regarding process improvement</a:t>
            </a:r>
            <a:endParaRPr lang="en-US" sz="2400" b="1" dirty="0" smtClean="0">
              <a:latin typeface="Arial" pitchFamily="34" charset="0"/>
              <a:cs typeface="Arial" pitchFamily="34" charset="0"/>
            </a:endParaRPr>
          </a:p>
          <a:p>
            <a:pPr marL="624078" lvl="0" indent="-514350" algn="just">
              <a:buFont typeface="+mj-lt"/>
              <a:buAutoNum type="romanLcPeriod"/>
            </a:pPr>
            <a:r>
              <a:rPr lang="en-US" sz="2400" dirty="0" smtClean="0">
                <a:latin typeface="Arial" pitchFamily="34" charset="0"/>
                <a:cs typeface="Arial" pitchFamily="34" charset="0"/>
              </a:rPr>
              <a:t>To determine the reasons for poor patient satisfaction</a:t>
            </a:r>
            <a:endParaRPr lang="en-US" sz="2400" b="1" dirty="0" smtClean="0">
              <a:latin typeface="Arial" pitchFamily="34" charset="0"/>
              <a:cs typeface="Arial" pitchFamily="34" charset="0"/>
            </a:endParaRPr>
          </a:p>
          <a:p>
            <a:pPr marL="624078" lvl="0" indent="-514350" algn="just">
              <a:buFont typeface="+mj-lt"/>
              <a:buAutoNum type="romanLcPeriod"/>
            </a:pPr>
            <a:r>
              <a:rPr lang="en-US" sz="2400" dirty="0" smtClean="0">
                <a:latin typeface="Arial" pitchFamily="34" charset="0"/>
                <a:cs typeface="Arial" pitchFamily="34" charset="0"/>
              </a:rPr>
              <a:t>To recommend appropriate measures for process improvement</a:t>
            </a:r>
            <a:endParaRPr lang="en-US" sz="2400" b="1" dirty="0" smtClean="0">
              <a:latin typeface="Arial" pitchFamily="34" charset="0"/>
              <a:cs typeface="Arial" pitchFamily="34" charset="0"/>
            </a:endParaRP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838200"/>
          </a:xfrm>
        </p:spPr>
        <p:txBody>
          <a:bodyPr/>
          <a:lstStyle/>
          <a:p>
            <a:pPr algn="ctr"/>
            <a:r>
              <a:rPr lang="en-US" b="1" dirty="0" smtClean="0">
                <a:effectLst>
                  <a:outerShdw blurRad="38100" dist="38100" dir="2700000" algn="tl">
                    <a:srgbClr val="000000">
                      <a:alpha val="43137"/>
                    </a:srgbClr>
                  </a:outerShdw>
                </a:effectLst>
                <a:latin typeface="Arial" pitchFamily="34" charset="0"/>
                <a:cs typeface="Arial" pitchFamily="34" charset="0"/>
              </a:rPr>
              <a:t>RESEARCH METHODOLOGY</a:t>
            </a:r>
            <a:endParaRPr lang="en-US" b="1" dirty="0">
              <a:effectLst>
                <a:outerShdw blurRad="38100" dist="38100" dir="2700000" algn="tl">
                  <a:srgbClr val="000000">
                    <a:alpha val="43137"/>
                  </a:srgbClr>
                </a:outerShdw>
              </a:effectLst>
              <a:latin typeface="Arial" pitchFamily="34" charset="0"/>
              <a:cs typeface="Arial" pitchFamily="34" charset="0"/>
            </a:endParaRPr>
          </a:p>
        </p:txBody>
      </p:sp>
      <p:sp>
        <p:nvSpPr>
          <p:cNvPr id="3" name="Content Placeholder 2"/>
          <p:cNvSpPr>
            <a:spLocks noGrp="1"/>
          </p:cNvSpPr>
          <p:nvPr>
            <p:ph idx="1"/>
          </p:nvPr>
        </p:nvSpPr>
        <p:spPr>
          <a:xfrm>
            <a:off x="457200" y="1959864"/>
            <a:ext cx="8229600" cy="4212336"/>
          </a:xfrm>
        </p:spPr>
        <p:txBody>
          <a:bodyPr/>
          <a:lstStyle/>
          <a:p>
            <a:r>
              <a:rPr lang="en-US" sz="2000" b="1" dirty="0" smtClean="0">
                <a:solidFill>
                  <a:srgbClr val="00B050"/>
                </a:solidFill>
                <a:latin typeface="Arial" pitchFamily="34" charset="0"/>
                <a:cs typeface="Arial" pitchFamily="34" charset="0"/>
              </a:rPr>
              <a:t>Study area: </a:t>
            </a:r>
            <a:r>
              <a:rPr lang="en-IN" sz="2000" dirty="0" smtClean="0">
                <a:latin typeface="Arial" pitchFamily="34" charset="0"/>
                <a:cs typeface="Arial" pitchFamily="34" charset="0"/>
              </a:rPr>
              <a:t>Yashoda Superspeciality Hospital, Kaushambi</a:t>
            </a:r>
          </a:p>
          <a:p>
            <a:pPr>
              <a:buNone/>
            </a:pPr>
            <a:endParaRPr lang="en-IN" sz="2000" dirty="0" smtClean="0">
              <a:latin typeface="Arial" pitchFamily="34" charset="0"/>
              <a:cs typeface="Arial" pitchFamily="34" charset="0"/>
            </a:endParaRPr>
          </a:p>
          <a:p>
            <a:r>
              <a:rPr lang="en-IN" sz="2000" b="1" dirty="0" smtClean="0">
                <a:solidFill>
                  <a:srgbClr val="00B050"/>
                </a:solidFill>
                <a:latin typeface="Arial" pitchFamily="34" charset="0"/>
                <a:cs typeface="Arial" pitchFamily="34" charset="0"/>
              </a:rPr>
              <a:t>Type of study:</a:t>
            </a:r>
            <a:r>
              <a:rPr lang="en-IN" sz="2000" b="1" dirty="0" smtClean="0">
                <a:latin typeface="Arial" pitchFamily="34" charset="0"/>
                <a:cs typeface="Arial" pitchFamily="34" charset="0"/>
              </a:rPr>
              <a:t> </a:t>
            </a:r>
            <a:r>
              <a:rPr lang="en-IN" sz="2000" dirty="0" smtClean="0">
                <a:latin typeface="Arial" pitchFamily="34" charset="0"/>
                <a:cs typeface="Arial" pitchFamily="34" charset="0"/>
              </a:rPr>
              <a:t>Cross-sectional</a:t>
            </a:r>
          </a:p>
          <a:p>
            <a:pPr>
              <a:buNone/>
            </a:pPr>
            <a:endParaRPr lang="en-IN" sz="2000" dirty="0" smtClean="0">
              <a:latin typeface="Arial" pitchFamily="34" charset="0"/>
              <a:cs typeface="Arial" pitchFamily="34" charset="0"/>
            </a:endParaRPr>
          </a:p>
          <a:p>
            <a:r>
              <a:rPr lang="en-US" sz="2000" b="1" dirty="0" smtClean="0">
                <a:solidFill>
                  <a:srgbClr val="00B050"/>
                </a:solidFill>
                <a:latin typeface="Arial" pitchFamily="34" charset="0"/>
                <a:cs typeface="Arial" pitchFamily="34" charset="0"/>
              </a:rPr>
              <a:t>Study Period: </a:t>
            </a:r>
            <a:r>
              <a:rPr lang="en-US" sz="2000" dirty="0" smtClean="0">
                <a:latin typeface="Arial" pitchFamily="34" charset="0"/>
                <a:cs typeface="Arial" pitchFamily="34" charset="0"/>
              </a:rPr>
              <a:t>December’13-April’14</a:t>
            </a:r>
          </a:p>
          <a:p>
            <a:pPr>
              <a:buNone/>
            </a:pPr>
            <a:endParaRPr lang="en-IN" sz="2000" dirty="0" smtClean="0">
              <a:latin typeface="Arial" pitchFamily="34" charset="0"/>
              <a:cs typeface="Arial" pitchFamily="34" charset="0"/>
            </a:endParaRPr>
          </a:p>
          <a:p>
            <a:r>
              <a:rPr lang="en-US" sz="2000" b="1" dirty="0" smtClean="0">
                <a:solidFill>
                  <a:srgbClr val="00B050"/>
                </a:solidFill>
                <a:latin typeface="Arial" pitchFamily="34" charset="0"/>
                <a:cs typeface="Arial" pitchFamily="34" charset="0"/>
              </a:rPr>
              <a:t>Sample size:</a:t>
            </a:r>
            <a:r>
              <a:rPr lang="en-US" sz="2000" dirty="0" smtClean="0">
                <a:latin typeface="Arial" pitchFamily="34" charset="0"/>
                <a:cs typeface="Arial" pitchFamily="34" charset="0"/>
              </a:rPr>
              <a:t> 1022 IPD feedback forms (Dec’13-Feb’14) &amp; 792 </a:t>
            </a:r>
            <a:r>
              <a:rPr lang="en-US" sz="2000" smtClean="0">
                <a:latin typeface="Arial" pitchFamily="34" charset="0"/>
                <a:cs typeface="Arial" pitchFamily="34" charset="0"/>
              </a:rPr>
              <a:t>(March’14-April’14) discharge </a:t>
            </a:r>
            <a:r>
              <a:rPr lang="en-US" sz="2000" dirty="0" smtClean="0">
                <a:latin typeface="Arial" pitchFamily="34" charset="0"/>
                <a:cs typeface="Arial" pitchFamily="34" charset="0"/>
              </a:rPr>
              <a:t>patients data in discharge tracking sheets</a:t>
            </a:r>
          </a:p>
          <a:p>
            <a:pPr>
              <a:buNone/>
            </a:pPr>
            <a:endParaRPr lang="en-US" sz="2000" b="1" dirty="0" smtClean="0">
              <a:latin typeface="Arial" pitchFamily="34" charset="0"/>
              <a:cs typeface="Arial" pitchFamily="34" charset="0"/>
            </a:endParaRPr>
          </a:p>
          <a:p>
            <a:r>
              <a:rPr lang="en-US" sz="2000" b="1" dirty="0" smtClean="0">
                <a:solidFill>
                  <a:srgbClr val="00B050"/>
                </a:solidFill>
                <a:latin typeface="Arial" pitchFamily="34" charset="0"/>
                <a:cs typeface="Arial" pitchFamily="34" charset="0"/>
              </a:rPr>
              <a:t>Sampling Method: </a:t>
            </a:r>
            <a:r>
              <a:rPr lang="en-US" sz="2000" dirty="0" smtClean="0">
                <a:latin typeface="Arial" pitchFamily="34" charset="0"/>
                <a:cs typeface="Arial" pitchFamily="34" charset="0"/>
              </a:rPr>
              <a:t>Convenience sampling</a:t>
            </a:r>
          </a:p>
          <a:p>
            <a:endParaRPr lang="en-US" sz="2000" dirty="0" smtClean="0">
              <a:latin typeface="Arial" pitchFamily="34" charset="0"/>
              <a:cs typeface="Arial" pitchFamily="34" charset="0"/>
            </a:endParaRPr>
          </a:p>
          <a:p>
            <a:pPr>
              <a:buNone/>
            </a:pPr>
            <a:endParaRPr lang="en-US" sz="2000" dirty="0" smtClean="0">
              <a:latin typeface="Arial" pitchFamily="34" charset="0"/>
              <a:cs typeface="Arial" pitchFamily="34" charset="0"/>
            </a:endParaRPr>
          </a:p>
          <a:p>
            <a:pPr>
              <a:buNone/>
            </a:pPr>
            <a:endParaRPr lang="en-US" sz="2000" b="1"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0"/>
            <a:ext cx="8229600" cy="5126736"/>
          </a:xfrm>
        </p:spPr>
        <p:txBody>
          <a:bodyPr/>
          <a:lstStyle/>
          <a:p>
            <a:r>
              <a:rPr lang="en-US" sz="2000" b="1" dirty="0" smtClean="0">
                <a:solidFill>
                  <a:srgbClr val="00B050"/>
                </a:solidFill>
                <a:latin typeface="Arial" pitchFamily="34" charset="0"/>
                <a:cs typeface="Arial" pitchFamily="34" charset="0"/>
              </a:rPr>
              <a:t>Tool:</a:t>
            </a:r>
            <a:r>
              <a:rPr lang="en-US" sz="2000" dirty="0" smtClean="0">
                <a:latin typeface="Arial" pitchFamily="34" charset="0"/>
                <a:cs typeface="Arial" pitchFamily="34" charset="0"/>
              </a:rPr>
              <a:t> </a:t>
            </a:r>
          </a:p>
          <a:p>
            <a:pPr marL="624078" indent="-514350">
              <a:buFont typeface="+mj-lt"/>
              <a:buAutoNum type="romanLcPeriod"/>
            </a:pPr>
            <a:r>
              <a:rPr lang="en-US" sz="2000" dirty="0" smtClean="0">
                <a:latin typeface="Arial" pitchFamily="34" charset="0"/>
                <a:cs typeface="Arial" pitchFamily="34" charset="0"/>
              </a:rPr>
              <a:t>Primary: Discharge tracking sheets</a:t>
            </a:r>
          </a:p>
          <a:p>
            <a:pPr marL="624078" indent="-514350">
              <a:buFont typeface="+mj-lt"/>
              <a:buAutoNum type="romanLcPeriod"/>
            </a:pPr>
            <a:r>
              <a:rPr lang="en-US" sz="2000" dirty="0" smtClean="0">
                <a:latin typeface="Arial" pitchFamily="34" charset="0"/>
                <a:cs typeface="Arial" pitchFamily="34" charset="0"/>
              </a:rPr>
              <a:t>Secondary: IPD feedback form</a:t>
            </a:r>
          </a:p>
          <a:p>
            <a:pPr>
              <a:buNone/>
            </a:pPr>
            <a:endParaRPr lang="en-US" sz="2000" dirty="0" smtClean="0">
              <a:latin typeface="Arial" pitchFamily="34" charset="0"/>
              <a:cs typeface="Arial" pitchFamily="34" charset="0"/>
            </a:endParaRPr>
          </a:p>
          <a:p>
            <a:r>
              <a:rPr lang="en-US" sz="2000" b="1" dirty="0" smtClean="0">
                <a:solidFill>
                  <a:srgbClr val="00B050"/>
                </a:solidFill>
                <a:latin typeface="Arial" pitchFamily="34" charset="0"/>
                <a:cs typeface="Arial" pitchFamily="34" charset="0"/>
              </a:rPr>
              <a:t>Attributes covered in IPD feedback form:</a:t>
            </a:r>
            <a:r>
              <a:rPr lang="en-US" sz="2000" dirty="0" smtClean="0">
                <a:solidFill>
                  <a:srgbClr val="00B050"/>
                </a:solidFill>
                <a:latin typeface="Arial" pitchFamily="34" charset="0"/>
                <a:cs typeface="Arial" pitchFamily="34" charset="0"/>
              </a:rPr>
              <a:t> </a:t>
            </a:r>
            <a:r>
              <a:rPr lang="en-US" sz="2000" dirty="0" smtClean="0">
                <a:latin typeface="Arial" pitchFamily="34" charset="0"/>
                <a:cs typeface="Arial" pitchFamily="34" charset="0"/>
              </a:rPr>
              <a:t>Discharge process</a:t>
            </a:r>
            <a:endParaRPr lang="en-US" sz="2000" b="1" dirty="0" smtClean="0">
              <a:latin typeface="Arial" pitchFamily="34" charset="0"/>
              <a:cs typeface="Arial" pitchFamily="34" charset="0"/>
            </a:endParaRPr>
          </a:p>
          <a:p>
            <a:pPr marL="624078" indent="-514350" algn="just">
              <a:buFont typeface="+mj-lt"/>
              <a:buAutoNum type="romanLcPeriod"/>
            </a:pPr>
            <a:r>
              <a:rPr lang="en-US" sz="2000" dirty="0" smtClean="0">
                <a:latin typeface="Arial" pitchFamily="34" charset="0"/>
                <a:cs typeface="Arial" pitchFamily="34" charset="0"/>
              </a:rPr>
              <a:t>Timely discharge as per the time frame informed to you </a:t>
            </a:r>
          </a:p>
          <a:p>
            <a:pPr marL="624078" indent="-514350" algn="just">
              <a:buFont typeface="+mj-lt"/>
              <a:buAutoNum type="romanLcPeriod"/>
            </a:pPr>
            <a:r>
              <a:rPr lang="en-US" sz="2000" dirty="0" smtClean="0">
                <a:latin typeface="Arial" pitchFamily="34" charset="0"/>
                <a:cs typeface="Arial" pitchFamily="34" charset="0"/>
              </a:rPr>
              <a:t>Timely &amp; accurate billing was done &amp; explained </a:t>
            </a:r>
          </a:p>
          <a:p>
            <a:pPr marL="624078" indent="-514350" algn="just">
              <a:buFont typeface="+mj-lt"/>
              <a:buAutoNum type="romanLcPeriod"/>
            </a:pPr>
            <a:r>
              <a:rPr lang="en-US" sz="2000" dirty="0" smtClean="0">
                <a:latin typeface="Arial" pitchFamily="34" charset="0"/>
                <a:cs typeface="Arial" pitchFamily="34" charset="0"/>
              </a:rPr>
              <a:t>Post discharge instructions &amp; medications were well explained. </a:t>
            </a:r>
            <a:endParaRPr lang="en-US" sz="2000" b="1" dirty="0" smtClean="0">
              <a:latin typeface="Arial" pitchFamily="34" charset="0"/>
              <a:cs typeface="Arial" pitchFamily="34" charset="0"/>
            </a:endParaRPr>
          </a:p>
          <a:p>
            <a:pPr marL="624078" indent="-514350" algn="just">
              <a:buNone/>
            </a:pPr>
            <a:endParaRPr lang="en-US" sz="2000" b="1" dirty="0" smtClean="0">
              <a:latin typeface="Arial" pitchFamily="34" charset="0"/>
              <a:cs typeface="Arial" pitchFamily="34" charset="0"/>
            </a:endParaRPr>
          </a:p>
          <a:p>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408</TotalTime>
  <Words>1383</Words>
  <Application>Microsoft Office PowerPoint</Application>
  <PresentationFormat>On-screen Show (4:3)</PresentationFormat>
  <Paragraphs>146</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Urban</vt:lpstr>
      <vt:lpstr>DISSERTATION REPORT</vt:lpstr>
      <vt:lpstr>Yashoda Superspeciality Hospital, Kaushambi</vt:lpstr>
      <vt:lpstr>Slide 3</vt:lpstr>
      <vt:lpstr>DISSERTATION TITLE</vt:lpstr>
      <vt:lpstr>INTRODUCTION</vt:lpstr>
      <vt:lpstr>REVIEW OF LITERATURE</vt:lpstr>
      <vt:lpstr>OBJECTIVES </vt:lpstr>
      <vt:lpstr>RESEARCH METHODOLOGY</vt:lpstr>
      <vt:lpstr>Slide 9</vt:lpstr>
      <vt:lpstr>LIMITATIONS</vt:lpstr>
      <vt:lpstr>DATA ANALYSIS &amp; FINDINGS</vt:lpstr>
      <vt:lpstr>Slide 12</vt:lpstr>
      <vt:lpstr>Slide 13</vt:lpstr>
      <vt:lpstr>Slide 14</vt:lpstr>
      <vt:lpstr>Slide 15</vt:lpstr>
      <vt:lpstr>Slide 16</vt:lpstr>
      <vt:lpstr>Slide 17</vt:lpstr>
      <vt:lpstr>CONCLUSION</vt:lpstr>
      <vt:lpstr>REFRENCES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DISSERTATION REPORT</dc:title>
  <dc:creator>kriti rastogi</dc:creator>
  <cp:lastModifiedBy>kriti rastogi</cp:lastModifiedBy>
  <cp:revision>56</cp:revision>
  <dcterms:created xsi:type="dcterms:W3CDTF">2006-08-16T00:00:00Z</dcterms:created>
  <dcterms:modified xsi:type="dcterms:W3CDTF">2014-05-08T10:20:05Z</dcterms:modified>
</cp:coreProperties>
</file>