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9" r:id="rId10"/>
    <p:sldId id="270" r:id="rId11"/>
    <p:sldId id="289" r:id="rId12"/>
    <p:sldId id="272" r:id="rId13"/>
    <p:sldId id="273" r:id="rId14"/>
    <p:sldId id="274" r:id="rId15"/>
    <p:sldId id="275" r:id="rId16"/>
    <p:sldId id="277" r:id="rId17"/>
    <p:sldId id="278" r:id="rId18"/>
    <p:sldId id="276" r:id="rId19"/>
    <p:sldId id="279" r:id="rId20"/>
    <p:sldId id="280" r:id="rId21"/>
    <p:sldId id="281" r:id="rId22"/>
    <p:sldId id="282" r:id="rId23"/>
    <p:sldId id="284" r:id="rId24"/>
    <p:sldId id="283" r:id="rId25"/>
    <p:sldId id="285" r:id="rId26"/>
    <p:sldId id="286" r:id="rId27"/>
    <p:sldId id="291" r:id="rId28"/>
    <p:sldId id="290"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opd%20obs%20and%20gyna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XmRdata!$B$1</c:f>
              <c:strCache>
                <c:ptCount val="1"/>
                <c:pt idx="0">
                  <c:v>Data1</c:v>
                </c:pt>
              </c:strCache>
            </c:strRef>
          </c:tx>
          <c:spPr>
            <a:ln w="12700">
              <a:solidFill>
                <a:srgbClr val="000080"/>
              </a:solidFill>
              <a:prstDash val="solid"/>
            </a:ln>
            <a:effectLst/>
          </c:spPr>
          <c:marker>
            <c:symbol val="square"/>
            <c:size val="6"/>
            <c:spPr>
              <a:solidFill>
                <a:srgbClr val="000080"/>
              </a:solidFill>
              <a:ln>
                <a:solidFill>
                  <a:srgbClr val="000080"/>
                </a:solidFill>
                <a:prstDash val="solid"/>
              </a:ln>
            </c:spPr>
          </c:marker>
          <c:dPt>
            <c:idx val="19"/>
            <c:marker>
              <c:symbol val="diamond"/>
              <c:size val="6"/>
              <c:spPr>
                <a:solidFill>
                  <a:srgbClr val="FF0000"/>
                </a:solidFill>
                <a:ln>
                  <a:solidFill>
                    <a:srgbClr val="FF0000"/>
                  </a:solidFill>
                  <a:prstDash val="solid"/>
                </a:ln>
              </c:spPr>
            </c:marker>
          </c:dPt>
          <c:dPt>
            <c:idx val="20"/>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40"/>
            <c:marker>
              <c:symbol val="diamond"/>
              <c:size val="6"/>
              <c:spPr>
                <a:solidFill>
                  <a:srgbClr val="FF0000"/>
                </a:solidFill>
                <a:ln>
                  <a:solidFill>
                    <a:srgbClr val="FF0000"/>
                  </a:solidFill>
                  <a:prstDash val="solid"/>
                </a:ln>
              </c:spPr>
            </c:marker>
          </c:dPt>
          <c:dPt>
            <c:idx val="41"/>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42"/>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43"/>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44"/>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45"/>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56"/>
            <c:marker>
              <c:symbol val="diamond"/>
              <c:size val="6"/>
              <c:spPr>
                <a:solidFill>
                  <a:srgbClr val="FF0000"/>
                </a:solidFill>
                <a:ln>
                  <a:solidFill>
                    <a:srgbClr val="FF0000"/>
                  </a:solidFill>
                  <a:prstDash val="solid"/>
                </a:ln>
              </c:spPr>
            </c:marker>
          </c:dPt>
          <c:dPt>
            <c:idx val="57"/>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58"/>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59"/>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63"/>
            <c:marker>
              <c:symbol val="diamond"/>
              <c:size val="6"/>
              <c:spPr>
                <a:solidFill>
                  <a:srgbClr val="FF0000"/>
                </a:solidFill>
                <a:ln>
                  <a:solidFill>
                    <a:srgbClr val="FF0000"/>
                  </a:solidFill>
                  <a:prstDash val="solid"/>
                </a:ln>
              </c:spPr>
            </c:marker>
          </c:dPt>
          <c:dPt>
            <c:idx val="64"/>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65"/>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66"/>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67"/>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54"/>
            <c:marker>
              <c:symbol val="diamond"/>
              <c:size val="6"/>
              <c:spPr>
                <a:solidFill>
                  <a:srgbClr val="FF0000"/>
                </a:solidFill>
                <a:ln>
                  <a:solidFill>
                    <a:srgbClr val="FF0000"/>
                  </a:solidFill>
                  <a:prstDash val="solid"/>
                </a:ln>
              </c:spPr>
            </c:marker>
          </c:dPt>
          <c:dPt>
            <c:idx val="155"/>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56"/>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57"/>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58"/>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59"/>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60"/>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61"/>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62"/>
            <c:marker>
              <c:symbol val="diamond"/>
              <c:size val="6"/>
              <c:spPr>
                <a:solidFill>
                  <a:srgbClr val="FF0000"/>
                </a:solidFill>
                <a:ln>
                  <a:solidFill>
                    <a:srgbClr val="FF0000"/>
                  </a:solidFill>
                  <a:prstDash val="solid"/>
                </a:ln>
              </c:spPr>
            </c:marker>
            <c:spPr>
              <a:ln w="12700">
                <a:solidFill>
                  <a:srgbClr val="FF0000"/>
                </a:solidFill>
                <a:prstDash val="solid"/>
              </a:ln>
              <a:effectLst/>
            </c:spPr>
          </c:dPt>
          <c:dPt>
            <c:idx val="163"/>
            <c:marker>
              <c:symbol val="diamond"/>
              <c:size val="6"/>
              <c:spPr>
                <a:solidFill>
                  <a:srgbClr val="FF0000"/>
                </a:solidFill>
                <a:ln>
                  <a:solidFill>
                    <a:srgbClr val="FF0000"/>
                  </a:solidFill>
                  <a:prstDash val="solid"/>
                </a:ln>
              </c:spPr>
            </c:marker>
            <c:spPr>
              <a:ln w="12700">
                <a:solidFill>
                  <a:srgbClr val="FF0000"/>
                </a:solidFill>
                <a:prstDash val="solid"/>
              </a:ln>
              <a:effectLst/>
            </c:spPr>
          </c:dPt>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XmRdata!$B$2:$B$191</c:f>
              <c:numCache>
                <c:formatCode>0.0</c:formatCode>
                <c:ptCount val="190"/>
                <c:pt idx="0">
                  <c:v>110</c:v>
                </c:pt>
                <c:pt idx="1">
                  <c:v>87</c:v>
                </c:pt>
                <c:pt idx="2">
                  <c:v>115</c:v>
                </c:pt>
                <c:pt idx="3">
                  <c:v>70</c:v>
                </c:pt>
                <c:pt idx="4">
                  <c:v>20</c:v>
                </c:pt>
                <c:pt idx="5">
                  <c:v>115</c:v>
                </c:pt>
                <c:pt idx="6">
                  <c:v>110</c:v>
                </c:pt>
                <c:pt idx="7">
                  <c:v>106</c:v>
                </c:pt>
                <c:pt idx="8">
                  <c:v>65</c:v>
                </c:pt>
                <c:pt idx="9">
                  <c:v>135</c:v>
                </c:pt>
                <c:pt idx="10">
                  <c:v>35</c:v>
                </c:pt>
                <c:pt idx="11">
                  <c:v>85</c:v>
                </c:pt>
                <c:pt idx="12">
                  <c:v>85</c:v>
                </c:pt>
                <c:pt idx="13">
                  <c:v>39</c:v>
                </c:pt>
                <c:pt idx="14">
                  <c:v>146</c:v>
                </c:pt>
                <c:pt idx="15">
                  <c:v>85</c:v>
                </c:pt>
                <c:pt idx="16">
                  <c:v>55</c:v>
                </c:pt>
                <c:pt idx="17">
                  <c:v>63</c:v>
                </c:pt>
                <c:pt idx="18">
                  <c:v>70</c:v>
                </c:pt>
                <c:pt idx="19">
                  <c:v>170</c:v>
                </c:pt>
                <c:pt idx="20">
                  <c:v>147</c:v>
                </c:pt>
                <c:pt idx="21">
                  <c:v>75</c:v>
                </c:pt>
                <c:pt idx="22">
                  <c:v>60</c:v>
                </c:pt>
                <c:pt idx="23">
                  <c:v>113</c:v>
                </c:pt>
                <c:pt idx="24">
                  <c:v>50</c:v>
                </c:pt>
                <c:pt idx="25">
                  <c:v>92</c:v>
                </c:pt>
                <c:pt idx="26">
                  <c:v>41</c:v>
                </c:pt>
                <c:pt idx="27">
                  <c:v>98</c:v>
                </c:pt>
                <c:pt idx="28">
                  <c:v>100</c:v>
                </c:pt>
                <c:pt idx="29">
                  <c:v>93</c:v>
                </c:pt>
                <c:pt idx="30">
                  <c:v>155</c:v>
                </c:pt>
                <c:pt idx="31">
                  <c:v>78</c:v>
                </c:pt>
                <c:pt idx="32">
                  <c:v>105</c:v>
                </c:pt>
                <c:pt idx="33">
                  <c:v>67</c:v>
                </c:pt>
                <c:pt idx="34">
                  <c:v>58</c:v>
                </c:pt>
                <c:pt idx="35">
                  <c:v>68</c:v>
                </c:pt>
                <c:pt idx="36">
                  <c:v>130</c:v>
                </c:pt>
                <c:pt idx="37">
                  <c:v>77</c:v>
                </c:pt>
                <c:pt idx="38">
                  <c:v>77</c:v>
                </c:pt>
                <c:pt idx="39">
                  <c:v>85</c:v>
                </c:pt>
                <c:pt idx="40">
                  <c:v>135</c:v>
                </c:pt>
                <c:pt idx="41">
                  <c:v>110</c:v>
                </c:pt>
                <c:pt idx="42">
                  <c:v>86</c:v>
                </c:pt>
                <c:pt idx="43">
                  <c:v>68</c:v>
                </c:pt>
                <c:pt idx="44">
                  <c:v>65</c:v>
                </c:pt>
                <c:pt idx="45">
                  <c:v>48</c:v>
                </c:pt>
                <c:pt idx="46">
                  <c:v>53</c:v>
                </c:pt>
                <c:pt idx="47">
                  <c:v>90</c:v>
                </c:pt>
                <c:pt idx="48">
                  <c:v>75</c:v>
                </c:pt>
                <c:pt idx="49">
                  <c:v>85</c:v>
                </c:pt>
                <c:pt idx="50">
                  <c:v>93</c:v>
                </c:pt>
                <c:pt idx="51">
                  <c:v>68</c:v>
                </c:pt>
                <c:pt idx="52">
                  <c:v>60</c:v>
                </c:pt>
                <c:pt idx="53">
                  <c:v>82</c:v>
                </c:pt>
                <c:pt idx="54">
                  <c:v>73</c:v>
                </c:pt>
                <c:pt idx="55">
                  <c:v>120</c:v>
                </c:pt>
                <c:pt idx="56">
                  <c:v>55</c:v>
                </c:pt>
                <c:pt idx="57">
                  <c:v>37</c:v>
                </c:pt>
                <c:pt idx="58">
                  <c:v>50</c:v>
                </c:pt>
                <c:pt idx="59">
                  <c:v>34</c:v>
                </c:pt>
                <c:pt idx="60">
                  <c:v>140</c:v>
                </c:pt>
                <c:pt idx="61">
                  <c:v>100</c:v>
                </c:pt>
                <c:pt idx="62">
                  <c:v>60</c:v>
                </c:pt>
                <c:pt idx="63">
                  <c:v>55</c:v>
                </c:pt>
                <c:pt idx="64">
                  <c:v>37</c:v>
                </c:pt>
                <c:pt idx="65">
                  <c:v>45</c:v>
                </c:pt>
                <c:pt idx="66">
                  <c:v>73</c:v>
                </c:pt>
                <c:pt idx="67">
                  <c:v>52</c:v>
                </c:pt>
                <c:pt idx="68">
                  <c:v>98</c:v>
                </c:pt>
                <c:pt idx="69">
                  <c:v>113</c:v>
                </c:pt>
                <c:pt idx="70">
                  <c:v>123</c:v>
                </c:pt>
                <c:pt idx="71">
                  <c:v>130</c:v>
                </c:pt>
                <c:pt idx="72">
                  <c:v>63</c:v>
                </c:pt>
                <c:pt idx="73">
                  <c:v>49</c:v>
                </c:pt>
                <c:pt idx="74">
                  <c:v>101</c:v>
                </c:pt>
                <c:pt idx="75">
                  <c:v>48</c:v>
                </c:pt>
                <c:pt idx="76">
                  <c:v>89</c:v>
                </c:pt>
                <c:pt idx="77">
                  <c:v>80</c:v>
                </c:pt>
                <c:pt idx="78">
                  <c:v>58</c:v>
                </c:pt>
                <c:pt idx="79">
                  <c:v>108</c:v>
                </c:pt>
                <c:pt idx="80">
                  <c:v>96</c:v>
                </c:pt>
                <c:pt idx="81">
                  <c:v>95</c:v>
                </c:pt>
                <c:pt idx="82">
                  <c:v>72</c:v>
                </c:pt>
                <c:pt idx="83">
                  <c:v>40</c:v>
                </c:pt>
                <c:pt idx="84">
                  <c:v>65</c:v>
                </c:pt>
                <c:pt idx="85">
                  <c:v>60</c:v>
                </c:pt>
                <c:pt idx="86">
                  <c:v>108</c:v>
                </c:pt>
                <c:pt idx="87">
                  <c:v>103</c:v>
                </c:pt>
                <c:pt idx="88">
                  <c:v>77</c:v>
                </c:pt>
                <c:pt idx="89">
                  <c:v>68</c:v>
                </c:pt>
                <c:pt idx="90">
                  <c:v>93</c:v>
                </c:pt>
                <c:pt idx="91">
                  <c:v>47</c:v>
                </c:pt>
                <c:pt idx="92">
                  <c:v>115</c:v>
                </c:pt>
                <c:pt idx="93">
                  <c:v>70</c:v>
                </c:pt>
                <c:pt idx="94">
                  <c:v>40</c:v>
                </c:pt>
                <c:pt idx="95">
                  <c:v>110</c:v>
                </c:pt>
                <c:pt idx="96">
                  <c:v>131</c:v>
                </c:pt>
                <c:pt idx="97">
                  <c:v>81</c:v>
                </c:pt>
                <c:pt idx="98">
                  <c:v>45</c:v>
                </c:pt>
                <c:pt idx="99">
                  <c:v>46</c:v>
                </c:pt>
                <c:pt idx="100">
                  <c:v>130</c:v>
                </c:pt>
                <c:pt idx="101">
                  <c:v>54</c:v>
                </c:pt>
                <c:pt idx="102">
                  <c:v>47</c:v>
                </c:pt>
                <c:pt idx="103">
                  <c:v>67</c:v>
                </c:pt>
                <c:pt idx="104">
                  <c:v>50</c:v>
                </c:pt>
                <c:pt idx="105">
                  <c:v>61</c:v>
                </c:pt>
                <c:pt idx="106">
                  <c:v>98</c:v>
                </c:pt>
                <c:pt idx="107">
                  <c:v>73</c:v>
                </c:pt>
                <c:pt idx="108">
                  <c:v>78</c:v>
                </c:pt>
                <c:pt idx="109">
                  <c:v>84</c:v>
                </c:pt>
                <c:pt idx="110">
                  <c:v>104</c:v>
                </c:pt>
                <c:pt idx="111">
                  <c:v>85</c:v>
                </c:pt>
                <c:pt idx="112">
                  <c:v>75</c:v>
                </c:pt>
                <c:pt idx="113">
                  <c:v>73</c:v>
                </c:pt>
                <c:pt idx="114">
                  <c:v>110</c:v>
                </c:pt>
                <c:pt idx="115">
                  <c:v>99</c:v>
                </c:pt>
                <c:pt idx="116">
                  <c:v>48</c:v>
                </c:pt>
                <c:pt idx="117">
                  <c:v>30</c:v>
                </c:pt>
                <c:pt idx="118">
                  <c:v>77</c:v>
                </c:pt>
                <c:pt idx="119">
                  <c:v>154</c:v>
                </c:pt>
                <c:pt idx="120">
                  <c:v>108</c:v>
                </c:pt>
                <c:pt idx="121">
                  <c:v>60</c:v>
                </c:pt>
                <c:pt idx="122">
                  <c:v>102</c:v>
                </c:pt>
                <c:pt idx="123">
                  <c:v>63</c:v>
                </c:pt>
                <c:pt idx="124">
                  <c:v>67</c:v>
                </c:pt>
                <c:pt idx="125">
                  <c:v>110</c:v>
                </c:pt>
                <c:pt idx="126">
                  <c:v>105</c:v>
                </c:pt>
                <c:pt idx="127">
                  <c:v>157</c:v>
                </c:pt>
                <c:pt idx="128">
                  <c:v>129</c:v>
                </c:pt>
                <c:pt idx="129">
                  <c:v>69</c:v>
                </c:pt>
                <c:pt idx="130">
                  <c:v>137</c:v>
                </c:pt>
                <c:pt idx="131">
                  <c:v>124</c:v>
                </c:pt>
                <c:pt idx="132">
                  <c:v>80</c:v>
                </c:pt>
                <c:pt idx="133">
                  <c:v>104</c:v>
                </c:pt>
                <c:pt idx="134">
                  <c:v>64</c:v>
                </c:pt>
                <c:pt idx="135">
                  <c:v>60</c:v>
                </c:pt>
                <c:pt idx="136">
                  <c:v>151</c:v>
                </c:pt>
                <c:pt idx="137">
                  <c:v>54</c:v>
                </c:pt>
                <c:pt idx="138">
                  <c:v>104</c:v>
                </c:pt>
                <c:pt idx="139">
                  <c:v>85</c:v>
                </c:pt>
                <c:pt idx="140">
                  <c:v>64</c:v>
                </c:pt>
                <c:pt idx="141">
                  <c:v>104</c:v>
                </c:pt>
                <c:pt idx="142">
                  <c:v>65</c:v>
                </c:pt>
                <c:pt idx="143">
                  <c:v>101</c:v>
                </c:pt>
                <c:pt idx="144">
                  <c:v>94</c:v>
                </c:pt>
                <c:pt idx="145">
                  <c:v>62</c:v>
                </c:pt>
                <c:pt idx="146">
                  <c:v>80</c:v>
                </c:pt>
                <c:pt idx="147">
                  <c:v>126</c:v>
                </c:pt>
                <c:pt idx="148">
                  <c:v>61</c:v>
                </c:pt>
                <c:pt idx="149">
                  <c:v>56</c:v>
                </c:pt>
                <c:pt idx="150">
                  <c:v>134</c:v>
                </c:pt>
                <c:pt idx="151">
                  <c:v>159</c:v>
                </c:pt>
                <c:pt idx="152">
                  <c:v>80</c:v>
                </c:pt>
                <c:pt idx="153">
                  <c:v>85</c:v>
                </c:pt>
                <c:pt idx="154">
                  <c:v>120</c:v>
                </c:pt>
                <c:pt idx="155">
                  <c:v>107</c:v>
                </c:pt>
                <c:pt idx="156">
                  <c:v>95</c:v>
                </c:pt>
                <c:pt idx="157">
                  <c:v>125</c:v>
                </c:pt>
                <c:pt idx="158">
                  <c:v>106</c:v>
                </c:pt>
                <c:pt idx="159">
                  <c:v>99</c:v>
                </c:pt>
                <c:pt idx="160">
                  <c:v>96</c:v>
                </c:pt>
                <c:pt idx="161">
                  <c:v>110</c:v>
                </c:pt>
                <c:pt idx="162">
                  <c:v>110</c:v>
                </c:pt>
                <c:pt idx="163">
                  <c:v>88</c:v>
                </c:pt>
                <c:pt idx="164">
                  <c:v>60</c:v>
                </c:pt>
                <c:pt idx="165">
                  <c:v>74</c:v>
                </c:pt>
                <c:pt idx="166">
                  <c:v>51</c:v>
                </c:pt>
                <c:pt idx="167">
                  <c:v>60</c:v>
                </c:pt>
                <c:pt idx="168">
                  <c:v>99</c:v>
                </c:pt>
                <c:pt idx="169">
                  <c:v>70</c:v>
                </c:pt>
                <c:pt idx="170">
                  <c:v>76</c:v>
                </c:pt>
                <c:pt idx="171">
                  <c:v>81</c:v>
                </c:pt>
                <c:pt idx="172">
                  <c:v>86</c:v>
                </c:pt>
                <c:pt idx="173">
                  <c:v>114</c:v>
                </c:pt>
                <c:pt idx="174">
                  <c:v>68</c:v>
                </c:pt>
                <c:pt idx="175">
                  <c:v>123</c:v>
                </c:pt>
                <c:pt idx="176">
                  <c:v>45</c:v>
                </c:pt>
                <c:pt idx="177">
                  <c:v>79</c:v>
                </c:pt>
                <c:pt idx="178">
                  <c:v>99</c:v>
                </c:pt>
                <c:pt idx="179">
                  <c:v>69</c:v>
                </c:pt>
                <c:pt idx="180">
                  <c:v>134</c:v>
                </c:pt>
                <c:pt idx="181">
                  <c:v>116</c:v>
                </c:pt>
                <c:pt idx="182">
                  <c:v>71</c:v>
                </c:pt>
                <c:pt idx="183">
                  <c:v>67</c:v>
                </c:pt>
                <c:pt idx="184">
                  <c:v>88</c:v>
                </c:pt>
                <c:pt idx="185">
                  <c:v>152</c:v>
                </c:pt>
                <c:pt idx="186">
                  <c:v>126</c:v>
                </c:pt>
                <c:pt idx="187">
                  <c:v>88</c:v>
                </c:pt>
                <c:pt idx="188">
                  <c:v>86</c:v>
                </c:pt>
                <c:pt idx="189">
                  <c:v>65</c:v>
                </c:pt>
              </c:numCache>
            </c:numRef>
          </c:val>
        </c:ser>
        <c:ser>
          <c:idx val="1"/>
          <c:order val="1"/>
          <c:tx>
            <c:strRef>
              <c:f>XmRdata!$C$1</c:f>
              <c:strCache>
                <c:ptCount val="1"/>
                <c:pt idx="0">
                  <c:v>UCL</c:v>
                </c:pt>
              </c:strCache>
            </c:strRef>
          </c:tx>
          <c:spPr>
            <a:ln w="12700">
              <a:solidFill>
                <a:srgbClr val="FF0000"/>
              </a:solidFill>
              <a:prstDash val="lgDash"/>
            </a:ln>
            <a:effectLst/>
          </c:spPr>
          <c:marker>
            <c:symbol val="none"/>
          </c:marker>
          <c:dLbls>
            <c:dLbl>
              <c:idx val="1"/>
              <c:layout>
                <c:manualLayout>
                  <c:x val="-1.3653603142865945E-2"/>
                  <c:y val="-2.0889748676585149E-2"/>
                </c:manualLayout>
              </c:layout>
              <c:tx>
                <c:rich>
                  <a:bodyPr/>
                  <a:lstStyle/>
                  <a:p>
                    <a:r>
                      <a:rPr lang="en-US"/>
                      <a:t>UCL</a:t>
                    </a:r>
                  </a:p>
                </c:rich>
              </c:tx>
              <c:showVal val="1"/>
            </c:dLbl>
            <c:dLbl>
              <c:idx val="189"/>
              <c:layout>
                <c:manualLayout>
                  <c:x val="-1.3653603142865945E-2"/>
                  <c:y val="-2.0889748676585149E-2"/>
                </c:manualLayout>
              </c:layout>
              <c:numFmt formatCode="0.0" sourceLinked="0"/>
              <c:spPr/>
              <c:txPr>
                <a:bodyPr/>
                <a:lstStyle/>
                <a:p>
                  <a:pPr>
                    <a:defRPr/>
                  </a:pPr>
                  <a:endParaRPr lang="en-US"/>
                </a:p>
              </c:txPr>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XmRdata!$C$2:$C$191</c:f>
              <c:numCache>
                <c:formatCode>0.0</c:formatCode>
                <c:ptCount val="190"/>
                <c:pt idx="0">
                  <c:v>171.22951267056501</c:v>
                </c:pt>
                <c:pt idx="1">
                  <c:v>171.22951267056501</c:v>
                </c:pt>
                <c:pt idx="2">
                  <c:v>171.22951267056501</c:v>
                </c:pt>
                <c:pt idx="3">
                  <c:v>171.22951267056501</c:v>
                </c:pt>
                <c:pt idx="4">
                  <c:v>171.22951267056501</c:v>
                </c:pt>
                <c:pt idx="5">
                  <c:v>171.22951267056501</c:v>
                </c:pt>
                <c:pt idx="6">
                  <c:v>171.22951267056501</c:v>
                </c:pt>
                <c:pt idx="7">
                  <c:v>171.22951267056501</c:v>
                </c:pt>
                <c:pt idx="8">
                  <c:v>171.22951267056501</c:v>
                </c:pt>
                <c:pt idx="9">
                  <c:v>171.22951267056501</c:v>
                </c:pt>
                <c:pt idx="10">
                  <c:v>171.22951267056501</c:v>
                </c:pt>
                <c:pt idx="11">
                  <c:v>171.22951267056501</c:v>
                </c:pt>
                <c:pt idx="12">
                  <c:v>171.22951267056501</c:v>
                </c:pt>
                <c:pt idx="13">
                  <c:v>171.22951267056501</c:v>
                </c:pt>
                <c:pt idx="14">
                  <c:v>171.22951267056501</c:v>
                </c:pt>
                <c:pt idx="15">
                  <c:v>171.22951267056501</c:v>
                </c:pt>
                <c:pt idx="16">
                  <c:v>171.22951267056501</c:v>
                </c:pt>
                <c:pt idx="17">
                  <c:v>171.22951267056501</c:v>
                </c:pt>
                <c:pt idx="18">
                  <c:v>171.22951267056501</c:v>
                </c:pt>
                <c:pt idx="19">
                  <c:v>171.22951267056501</c:v>
                </c:pt>
                <c:pt idx="20">
                  <c:v>171.22951267056501</c:v>
                </c:pt>
                <c:pt idx="21">
                  <c:v>171.22951267056501</c:v>
                </c:pt>
                <c:pt idx="22">
                  <c:v>171.22951267056501</c:v>
                </c:pt>
                <c:pt idx="23">
                  <c:v>171.22951267056501</c:v>
                </c:pt>
                <c:pt idx="24">
                  <c:v>171.22951267056501</c:v>
                </c:pt>
                <c:pt idx="25">
                  <c:v>171.22951267056501</c:v>
                </c:pt>
                <c:pt idx="26">
                  <c:v>171.22951267056501</c:v>
                </c:pt>
                <c:pt idx="27">
                  <c:v>171.22951267056501</c:v>
                </c:pt>
                <c:pt idx="28">
                  <c:v>171.22951267056501</c:v>
                </c:pt>
                <c:pt idx="29">
                  <c:v>171.22951267056501</c:v>
                </c:pt>
                <c:pt idx="30">
                  <c:v>171.22951267056501</c:v>
                </c:pt>
                <c:pt idx="31">
                  <c:v>171.22951267056501</c:v>
                </c:pt>
                <c:pt idx="32">
                  <c:v>171.22951267056501</c:v>
                </c:pt>
                <c:pt idx="33">
                  <c:v>171.22951267056501</c:v>
                </c:pt>
                <c:pt idx="34">
                  <c:v>171.22951267056501</c:v>
                </c:pt>
                <c:pt idx="35">
                  <c:v>171.22951267056501</c:v>
                </c:pt>
                <c:pt idx="36">
                  <c:v>171.22951267056501</c:v>
                </c:pt>
                <c:pt idx="37">
                  <c:v>171.22951267056501</c:v>
                </c:pt>
                <c:pt idx="38">
                  <c:v>171.22951267056501</c:v>
                </c:pt>
                <c:pt idx="39">
                  <c:v>171.22951267056501</c:v>
                </c:pt>
                <c:pt idx="40">
                  <c:v>171.22951267056501</c:v>
                </c:pt>
                <c:pt idx="41">
                  <c:v>171.22951267056501</c:v>
                </c:pt>
                <c:pt idx="42">
                  <c:v>171.22951267056501</c:v>
                </c:pt>
                <c:pt idx="43">
                  <c:v>171.22951267056501</c:v>
                </c:pt>
                <c:pt idx="44">
                  <c:v>171.22951267056501</c:v>
                </c:pt>
                <c:pt idx="45">
                  <c:v>171.22951267056501</c:v>
                </c:pt>
                <c:pt idx="46">
                  <c:v>171.22951267056501</c:v>
                </c:pt>
                <c:pt idx="47">
                  <c:v>171.22951267056501</c:v>
                </c:pt>
                <c:pt idx="48">
                  <c:v>171.22951267056501</c:v>
                </c:pt>
                <c:pt idx="49">
                  <c:v>171.22951267056501</c:v>
                </c:pt>
                <c:pt idx="50">
                  <c:v>171.22951267056501</c:v>
                </c:pt>
                <c:pt idx="51">
                  <c:v>171.22951267056501</c:v>
                </c:pt>
                <c:pt idx="52">
                  <c:v>171.22951267056501</c:v>
                </c:pt>
                <c:pt idx="53">
                  <c:v>171.22951267056501</c:v>
                </c:pt>
                <c:pt idx="54">
                  <c:v>171.22951267056501</c:v>
                </c:pt>
                <c:pt idx="55">
                  <c:v>171.22951267056501</c:v>
                </c:pt>
                <c:pt idx="56">
                  <c:v>171.22951267056501</c:v>
                </c:pt>
                <c:pt idx="57">
                  <c:v>171.22951267056501</c:v>
                </c:pt>
                <c:pt idx="58">
                  <c:v>171.22951267056501</c:v>
                </c:pt>
                <c:pt idx="59">
                  <c:v>171.22951267056501</c:v>
                </c:pt>
                <c:pt idx="60">
                  <c:v>171.22951267056501</c:v>
                </c:pt>
                <c:pt idx="61">
                  <c:v>171.22951267056501</c:v>
                </c:pt>
                <c:pt idx="62">
                  <c:v>171.22951267056501</c:v>
                </c:pt>
                <c:pt idx="63">
                  <c:v>171.22951267056501</c:v>
                </c:pt>
                <c:pt idx="64">
                  <c:v>171.22951267056501</c:v>
                </c:pt>
                <c:pt idx="65">
                  <c:v>171.22951267056501</c:v>
                </c:pt>
                <c:pt idx="66">
                  <c:v>171.22951267056501</c:v>
                </c:pt>
                <c:pt idx="67">
                  <c:v>171.22951267056501</c:v>
                </c:pt>
                <c:pt idx="68">
                  <c:v>171.22951267056501</c:v>
                </c:pt>
                <c:pt idx="69">
                  <c:v>171.22951267056501</c:v>
                </c:pt>
                <c:pt idx="70">
                  <c:v>171.22951267056501</c:v>
                </c:pt>
                <c:pt idx="71">
                  <c:v>171.22951267056501</c:v>
                </c:pt>
                <c:pt idx="72">
                  <c:v>171.22951267056501</c:v>
                </c:pt>
                <c:pt idx="73">
                  <c:v>171.22951267056501</c:v>
                </c:pt>
                <c:pt idx="74">
                  <c:v>171.22951267056501</c:v>
                </c:pt>
                <c:pt idx="75">
                  <c:v>171.22951267056501</c:v>
                </c:pt>
                <c:pt idx="76">
                  <c:v>171.22951267056501</c:v>
                </c:pt>
                <c:pt idx="77">
                  <c:v>171.22951267056501</c:v>
                </c:pt>
                <c:pt idx="78">
                  <c:v>171.22951267056501</c:v>
                </c:pt>
                <c:pt idx="79">
                  <c:v>171.22951267056501</c:v>
                </c:pt>
                <c:pt idx="80">
                  <c:v>171.22951267056501</c:v>
                </c:pt>
                <c:pt idx="81">
                  <c:v>171.22951267056501</c:v>
                </c:pt>
                <c:pt idx="82">
                  <c:v>171.22951267056501</c:v>
                </c:pt>
                <c:pt idx="83">
                  <c:v>171.22951267056501</c:v>
                </c:pt>
                <c:pt idx="84">
                  <c:v>171.22951267056501</c:v>
                </c:pt>
                <c:pt idx="85">
                  <c:v>171.22951267056501</c:v>
                </c:pt>
                <c:pt idx="86">
                  <c:v>171.22951267056501</c:v>
                </c:pt>
                <c:pt idx="87">
                  <c:v>171.22951267056501</c:v>
                </c:pt>
                <c:pt idx="88">
                  <c:v>171.22951267056501</c:v>
                </c:pt>
                <c:pt idx="89">
                  <c:v>171.22951267056501</c:v>
                </c:pt>
                <c:pt idx="90">
                  <c:v>171.22951267056501</c:v>
                </c:pt>
                <c:pt idx="91">
                  <c:v>171.22951267056501</c:v>
                </c:pt>
                <c:pt idx="92">
                  <c:v>171.22951267056501</c:v>
                </c:pt>
                <c:pt idx="93">
                  <c:v>171.22951267056501</c:v>
                </c:pt>
                <c:pt idx="94">
                  <c:v>171.22951267056501</c:v>
                </c:pt>
                <c:pt idx="95">
                  <c:v>171.22951267056501</c:v>
                </c:pt>
                <c:pt idx="96">
                  <c:v>171.22951267056501</c:v>
                </c:pt>
                <c:pt idx="97">
                  <c:v>171.22951267056501</c:v>
                </c:pt>
                <c:pt idx="98">
                  <c:v>171.22951267056501</c:v>
                </c:pt>
                <c:pt idx="99">
                  <c:v>171.22951267056501</c:v>
                </c:pt>
                <c:pt idx="100">
                  <c:v>171.22951267056501</c:v>
                </c:pt>
                <c:pt idx="101">
                  <c:v>171.22951267056501</c:v>
                </c:pt>
                <c:pt idx="102">
                  <c:v>171.22951267056501</c:v>
                </c:pt>
                <c:pt idx="103">
                  <c:v>171.22951267056501</c:v>
                </c:pt>
                <c:pt idx="104">
                  <c:v>171.22951267056501</c:v>
                </c:pt>
                <c:pt idx="105">
                  <c:v>171.22951267056501</c:v>
                </c:pt>
                <c:pt idx="106">
                  <c:v>171.22951267056501</c:v>
                </c:pt>
                <c:pt idx="107">
                  <c:v>171.22951267056501</c:v>
                </c:pt>
                <c:pt idx="108">
                  <c:v>171.22951267056501</c:v>
                </c:pt>
                <c:pt idx="109">
                  <c:v>171.22951267056501</c:v>
                </c:pt>
                <c:pt idx="110">
                  <c:v>171.22951267056501</c:v>
                </c:pt>
                <c:pt idx="111">
                  <c:v>171.22951267056501</c:v>
                </c:pt>
                <c:pt idx="112">
                  <c:v>171.22951267056501</c:v>
                </c:pt>
                <c:pt idx="113">
                  <c:v>171.22951267056501</c:v>
                </c:pt>
                <c:pt idx="114">
                  <c:v>171.22951267056501</c:v>
                </c:pt>
                <c:pt idx="115">
                  <c:v>171.22951267056501</c:v>
                </c:pt>
                <c:pt idx="116">
                  <c:v>171.22951267056501</c:v>
                </c:pt>
                <c:pt idx="117">
                  <c:v>171.22951267056501</c:v>
                </c:pt>
                <c:pt idx="118">
                  <c:v>171.22951267056501</c:v>
                </c:pt>
                <c:pt idx="119">
                  <c:v>171.22951267056501</c:v>
                </c:pt>
                <c:pt idx="120">
                  <c:v>171.22951267056501</c:v>
                </c:pt>
                <c:pt idx="121">
                  <c:v>171.22951267056501</c:v>
                </c:pt>
                <c:pt idx="122">
                  <c:v>171.22951267056501</c:v>
                </c:pt>
                <c:pt idx="123">
                  <c:v>171.22951267056501</c:v>
                </c:pt>
                <c:pt idx="124">
                  <c:v>171.22951267056501</c:v>
                </c:pt>
                <c:pt idx="125">
                  <c:v>171.22951267056501</c:v>
                </c:pt>
                <c:pt idx="126">
                  <c:v>171.22951267056501</c:v>
                </c:pt>
                <c:pt idx="127">
                  <c:v>171.22951267056501</c:v>
                </c:pt>
                <c:pt idx="128">
                  <c:v>171.22951267056501</c:v>
                </c:pt>
                <c:pt idx="129">
                  <c:v>171.22951267056501</c:v>
                </c:pt>
                <c:pt idx="130">
                  <c:v>171.22951267056501</c:v>
                </c:pt>
                <c:pt idx="131">
                  <c:v>171.22951267056501</c:v>
                </c:pt>
                <c:pt idx="132">
                  <c:v>171.22951267056501</c:v>
                </c:pt>
                <c:pt idx="133">
                  <c:v>171.22951267056501</c:v>
                </c:pt>
                <c:pt idx="134">
                  <c:v>171.22951267056501</c:v>
                </c:pt>
                <c:pt idx="135">
                  <c:v>171.22951267056501</c:v>
                </c:pt>
                <c:pt idx="136">
                  <c:v>171.22951267056501</c:v>
                </c:pt>
                <c:pt idx="137">
                  <c:v>171.22951267056501</c:v>
                </c:pt>
                <c:pt idx="138">
                  <c:v>171.22951267056501</c:v>
                </c:pt>
                <c:pt idx="139">
                  <c:v>171.22951267056501</c:v>
                </c:pt>
                <c:pt idx="140">
                  <c:v>171.22951267056501</c:v>
                </c:pt>
                <c:pt idx="141">
                  <c:v>171.22951267056501</c:v>
                </c:pt>
                <c:pt idx="142">
                  <c:v>171.22951267056501</c:v>
                </c:pt>
                <c:pt idx="143">
                  <c:v>171.22951267056501</c:v>
                </c:pt>
                <c:pt idx="144">
                  <c:v>171.22951267056501</c:v>
                </c:pt>
                <c:pt idx="145">
                  <c:v>171.22951267056501</c:v>
                </c:pt>
                <c:pt idx="146">
                  <c:v>171.22951267056501</c:v>
                </c:pt>
                <c:pt idx="147">
                  <c:v>171.22951267056501</c:v>
                </c:pt>
                <c:pt idx="148">
                  <c:v>171.22951267056501</c:v>
                </c:pt>
                <c:pt idx="149">
                  <c:v>171.22951267056501</c:v>
                </c:pt>
                <c:pt idx="150">
                  <c:v>171.22951267056501</c:v>
                </c:pt>
                <c:pt idx="151">
                  <c:v>171.22951267056501</c:v>
                </c:pt>
                <c:pt idx="152">
                  <c:v>171.22951267056501</c:v>
                </c:pt>
                <c:pt idx="153">
                  <c:v>171.22951267056501</c:v>
                </c:pt>
                <c:pt idx="154">
                  <c:v>171.22951267056501</c:v>
                </c:pt>
                <c:pt idx="155">
                  <c:v>171.22951267056501</c:v>
                </c:pt>
                <c:pt idx="156">
                  <c:v>171.22951267056501</c:v>
                </c:pt>
                <c:pt idx="157">
                  <c:v>171.22951267056501</c:v>
                </c:pt>
                <c:pt idx="158">
                  <c:v>171.22951267056501</c:v>
                </c:pt>
                <c:pt idx="159">
                  <c:v>171.22951267056501</c:v>
                </c:pt>
                <c:pt idx="160">
                  <c:v>171.22951267056501</c:v>
                </c:pt>
                <c:pt idx="161">
                  <c:v>171.22951267056501</c:v>
                </c:pt>
                <c:pt idx="162">
                  <c:v>171.22951267056501</c:v>
                </c:pt>
                <c:pt idx="163">
                  <c:v>171.22951267056501</c:v>
                </c:pt>
                <c:pt idx="164">
                  <c:v>171.22951267056501</c:v>
                </c:pt>
                <c:pt idx="165">
                  <c:v>171.22951267056501</c:v>
                </c:pt>
                <c:pt idx="166">
                  <c:v>171.22951267056501</c:v>
                </c:pt>
                <c:pt idx="167">
                  <c:v>171.22951267056501</c:v>
                </c:pt>
                <c:pt idx="168">
                  <c:v>171.22951267056501</c:v>
                </c:pt>
                <c:pt idx="169">
                  <c:v>171.22951267056501</c:v>
                </c:pt>
                <c:pt idx="170">
                  <c:v>171.22951267056501</c:v>
                </c:pt>
                <c:pt idx="171">
                  <c:v>171.22951267056501</c:v>
                </c:pt>
                <c:pt idx="172">
                  <c:v>171.22951267056501</c:v>
                </c:pt>
                <c:pt idx="173">
                  <c:v>171.22951267056501</c:v>
                </c:pt>
                <c:pt idx="174">
                  <c:v>171.22951267056501</c:v>
                </c:pt>
                <c:pt idx="175">
                  <c:v>171.22951267056501</c:v>
                </c:pt>
                <c:pt idx="176">
                  <c:v>171.22951267056501</c:v>
                </c:pt>
                <c:pt idx="177">
                  <c:v>171.22951267056501</c:v>
                </c:pt>
                <c:pt idx="178">
                  <c:v>171.22951267056501</c:v>
                </c:pt>
                <c:pt idx="179">
                  <c:v>171.22951267056501</c:v>
                </c:pt>
                <c:pt idx="180">
                  <c:v>171.22951267056501</c:v>
                </c:pt>
                <c:pt idx="181">
                  <c:v>171.22951267056501</c:v>
                </c:pt>
                <c:pt idx="182">
                  <c:v>171.22951267056501</c:v>
                </c:pt>
                <c:pt idx="183">
                  <c:v>171.22951267056501</c:v>
                </c:pt>
                <c:pt idx="184">
                  <c:v>171.22951267056501</c:v>
                </c:pt>
                <c:pt idx="185">
                  <c:v>171.22951267056501</c:v>
                </c:pt>
                <c:pt idx="186">
                  <c:v>171.22951267056501</c:v>
                </c:pt>
                <c:pt idx="187">
                  <c:v>171.22951267056501</c:v>
                </c:pt>
                <c:pt idx="188">
                  <c:v>171.22951267056501</c:v>
                </c:pt>
                <c:pt idx="189">
                  <c:v>171.22951267056501</c:v>
                </c:pt>
              </c:numCache>
            </c:numRef>
          </c:val>
        </c:ser>
        <c:ser>
          <c:idx val="2"/>
          <c:order val="2"/>
          <c:tx>
            <c:strRef>
              <c:f>XmRdata!$D$1</c:f>
              <c:strCache>
                <c:ptCount val="1"/>
                <c:pt idx="0">
                  <c:v> +2 Sigma</c:v>
                </c:pt>
              </c:strCache>
            </c:strRef>
          </c:tx>
          <c:spPr>
            <a:ln w="25400">
              <a:noFill/>
            </a:ln>
            <a:effectLst/>
          </c:spPr>
          <c:marker>
            <c:symbol val="none"/>
          </c:marker>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XmRdata!$D$2:$D$191</c:f>
              <c:numCache>
                <c:formatCode>0.0</c:formatCode>
                <c:ptCount val="190"/>
                <c:pt idx="0">
                  <c:v>142.76704353476262</c:v>
                </c:pt>
                <c:pt idx="1">
                  <c:v>142.76704353476262</c:v>
                </c:pt>
                <c:pt idx="2">
                  <c:v>142.76704353476262</c:v>
                </c:pt>
                <c:pt idx="3">
                  <c:v>142.76704353476262</c:v>
                </c:pt>
                <c:pt idx="4">
                  <c:v>142.76704353476262</c:v>
                </c:pt>
                <c:pt idx="5">
                  <c:v>142.76704353476262</c:v>
                </c:pt>
                <c:pt idx="6">
                  <c:v>142.76704353476262</c:v>
                </c:pt>
                <c:pt idx="7">
                  <c:v>142.76704353476262</c:v>
                </c:pt>
                <c:pt idx="8">
                  <c:v>142.76704353476262</c:v>
                </c:pt>
                <c:pt idx="9">
                  <c:v>142.76704353476262</c:v>
                </c:pt>
                <c:pt idx="10">
                  <c:v>142.76704353476262</c:v>
                </c:pt>
                <c:pt idx="11">
                  <c:v>142.76704353476262</c:v>
                </c:pt>
                <c:pt idx="12">
                  <c:v>142.76704353476262</c:v>
                </c:pt>
                <c:pt idx="13">
                  <c:v>142.76704353476262</c:v>
                </c:pt>
                <c:pt idx="14">
                  <c:v>142.76704353476262</c:v>
                </c:pt>
                <c:pt idx="15">
                  <c:v>142.76704353476262</c:v>
                </c:pt>
                <c:pt idx="16">
                  <c:v>142.76704353476262</c:v>
                </c:pt>
                <c:pt idx="17">
                  <c:v>142.76704353476262</c:v>
                </c:pt>
                <c:pt idx="18">
                  <c:v>142.76704353476262</c:v>
                </c:pt>
                <c:pt idx="19">
                  <c:v>142.76704353476262</c:v>
                </c:pt>
                <c:pt idx="20">
                  <c:v>142.76704353476262</c:v>
                </c:pt>
                <c:pt idx="21">
                  <c:v>142.76704353476262</c:v>
                </c:pt>
                <c:pt idx="22">
                  <c:v>142.76704353476262</c:v>
                </c:pt>
                <c:pt idx="23">
                  <c:v>142.76704353476262</c:v>
                </c:pt>
                <c:pt idx="24">
                  <c:v>142.76704353476262</c:v>
                </c:pt>
                <c:pt idx="25">
                  <c:v>142.76704353476262</c:v>
                </c:pt>
                <c:pt idx="26">
                  <c:v>142.76704353476262</c:v>
                </c:pt>
                <c:pt idx="27">
                  <c:v>142.76704353476262</c:v>
                </c:pt>
                <c:pt idx="28">
                  <c:v>142.76704353476262</c:v>
                </c:pt>
                <c:pt idx="29">
                  <c:v>142.76704353476262</c:v>
                </c:pt>
                <c:pt idx="30">
                  <c:v>142.76704353476262</c:v>
                </c:pt>
                <c:pt idx="31">
                  <c:v>142.76704353476262</c:v>
                </c:pt>
                <c:pt idx="32">
                  <c:v>142.76704353476262</c:v>
                </c:pt>
                <c:pt idx="33">
                  <c:v>142.76704353476262</c:v>
                </c:pt>
                <c:pt idx="34">
                  <c:v>142.76704353476262</c:v>
                </c:pt>
                <c:pt idx="35">
                  <c:v>142.76704353476262</c:v>
                </c:pt>
                <c:pt idx="36">
                  <c:v>142.76704353476262</c:v>
                </c:pt>
                <c:pt idx="37">
                  <c:v>142.76704353476262</c:v>
                </c:pt>
                <c:pt idx="38">
                  <c:v>142.76704353476262</c:v>
                </c:pt>
                <c:pt idx="39">
                  <c:v>142.76704353476262</c:v>
                </c:pt>
                <c:pt idx="40">
                  <c:v>142.76704353476262</c:v>
                </c:pt>
                <c:pt idx="41">
                  <c:v>142.76704353476262</c:v>
                </c:pt>
                <c:pt idx="42">
                  <c:v>142.76704353476262</c:v>
                </c:pt>
                <c:pt idx="43">
                  <c:v>142.76704353476262</c:v>
                </c:pt>
                <c:pt idx="44">
                  <c:v>142.76704353476262</c:v>
                </c:pt>
                <c:pt idx="45">
                  <c:v>142.76704353476262</c:v>
                </c:pt>
                <c:pt idx="46">
                  <c:v>142.76704353476262</c:v>
                </c:pt>
                <c:pt idx="47">
                  <c:v>142.76704353476262</c:v>
                </c:pt>
                <c:pt idx="48">
                  <c:v>142.76704353476262</c:v>
                </c:pt>
                <c:pt idx="49">
                  <c:v>142.76704353476262</c:v>
                </c:pt>
                <c:pt idx="50">
                  <c:v>142.76704353476262</c:v>
                </c:pt>
                <c:pt idx="51">
                  <c:v>142.76704353476262</c:v>
                </c:pt>
                <c:pt idx="52">
                  <c:v>142.76704353476262</c:v>
                </c:pt>
                <c:pt idx="53">
                  <c:v>142.76704353476262</c:v>
                </c:pt>
                <c:pt idx="54">
                  <c:v>142.76704353476262</c:v>
                </c:pt>
                <c:pt idx="55">
                  <c:v>142.76704353476262</c:v>
                </c:pt>
                <c:pt idx="56">
                  <c:v>142.76704353476262</c:v>
                </c:pt>
                <c:pt idx="57">
                  <c:v>142.76704353476262</c:v>
                </c:pt>
                <c:pt idx="58">
                  <c:v>142.76704353476262</c:v>
                </c:pt>
                <c:pt idx="59">
                  <c:v>142.76704353476262</c:v>
                </c:pt>
                <c:pt idx="60">
                  <c:v>142.76704353476262</c:v>
                </c:pt>
                <c:pt idx="61">
                  <c:v>142.76704353476262</c:v>
                </c:pt>
                <c:pt idx="62">
                  <c:v>142.76704353476262</c:v>
                </c:pt>
                <c:pt idx="63">
                  <c:v>142.76704353476262</c:v>
                </c:pt>
                <c:pt idx="64">
                  <c:v>142.76704353476262</c:v>
                </c:pt>
                <c:pt idx="65">
                  <c:v>142.76704353476262</c:v>
                </c:pt>
                <c:pt idx="66">
                  <c:v>142.76704353476262</c:v>
                </c:pt>
                <c:pt idx="67">
                  <c:v>142.76704353476262</c:v>
                </c:pt>
                <c:pt idx="68">
                  <c:v>142.76704353476262</c:v>
                </c:pt>
                <c:pt idx="69">
                  <c:v>142.76704353476262</c:v>
                </c:pt>
                <c:pt idx="70">
                  <c:v>142.76704353476262</c:v>
                </c:pt>
                <c:pt idx="71">
                  <c:v>142.76704353476262</c:v>
                </c:pt>
                <c:pt idx="72">
                  <c:v>142.76704353476262</c:v>
                </c:pt>
                <c:pt idx="73">
                  <c:v>142.76704353476262</c:v>
                </c:pt>
                <c:pt idx="74">
                  <c:v>142.76704353476262</c:v>
                </c:pt>
                <c:pt idx="75">
                  <c:v>142.76704353476262</c:v>
                </c:pt>
                <c:pt idx="76">
                  <c:v>142.76704353476262</c:v>
                </c:pt>
                <c:pt idx="77">
                  <c:v>142.76704353476262</c:v>
                </c:pt>
                <c:pt idx="78">
                  <c:v>142.76704353476262</c:v>
                </c:pt>
                <c:pt idx="79">
                  <c:v>142.76704353476262</c:v>
                </c:pt>
                <c:pt idx="80">
                  <c:v>142.76704353476262</c:v>
                </c:pt>
                <c:pt idx="81">
                  <c:v>142.76704353476262</c:v>
                </c:pt>
                <c:pt idx="82">
                  <c:v>142.76704353476262</c:v>
                </c:pt>
                <c:pt idx="83">
                  <c:v>142.76704353476262</c:v>
                </c:pt>
                <c:pt idx="84">
                  <c:v>142.76704353476262</c:v>
                </c:pt>
                <c:pt idx="85">
                  <c:v>142.76704353476262</c:v>
                </c:pt>
                <c:pt idx="86">
                  <c:v>142.76704353476262</c:v>
                </c:pt>
                <c:pt idx="87">
                  <c:v>142.76704353476262</c:v>
                </c:pt>
                <c:pt idx="88">
                  <c:v>142.76704353476262</c:v>
                </c:pt>
                <c:pt idx="89">
                  <c:v>142.76704353476262</c:v>
                </c:pt>
                <c:pt idx="90">
                  <c:v>142.76704353476262</c:v>
                </c:pt>
                <c:pt idx="91">
                  <c:v>142.76704353476262</c:v>
                </c:pt>
                <c:pt idx="92">
                  <c:v>142.76704353476262</c:v>
                </c:pt>
                <c:pt idx="93">
                  <c:v>142.76704353476262</c:v>
                </c:pt>
                <c:pt idx="94">
                  <c:v>142.76704353476262</c:v>
                </c:pt>
                <c:pt idx="95">
                  <c:v>142.76704353476262</c:v>
                </c:pt>
                <c:pt idx="96">
                  <c:v>142.76704353476262</c:v>
                </c:pt>
                <c:pt idx="97">
                  <c:v>142.76704353476262</c:v>
                </c:pt>
                <c:pt idx="98">
                  <c:v>142.76704353476262</c:v>
                </c:pt>
                <c:pt idx="99">
                  <c:v>142.76704353476262</c:v>
                </c:pt>
                <c:pt idx="100">
                  <c:v>142.76704353476262</c:v>
                </c:pt>
                <c:pt idx="101">
                  <c:v>142.76704353476262</c:v>
                </c:pt>
                <c:pt idx="102">
                  <c:v>142.76704353476262</c:v>
                </c:pt>
                <c:pt idx="103">
                  <c:v>142.76704353476262</c:v>
                </c:pt>
                <c:pt idx="104">
                  <c:v>142.76704353476262</c:v>
                </c:pt>
                <c:pt idx="105">
                  <c:v>142.76704353476262</c:v>
                </c:pt>
                <c:pt idx="106">
                  <c:v>142.76704353476262</c:v>
                </c:pt>
                <c:pt idx="107">
                  <c:v>142.76704353476262</c:v>
                </c:pt>
                <c:pt idx="108">
                  <c:v>142.76704353476262</c:v>
                </c:pt>
                <c:pt idx="109">
                  <c:v>142.76704353476262</c:v>
                </c:pt>
                <c:pt idx="110">
                  <c:v>142.76704353476262</c:v>
                </c:pt>
                <c:pt idx="111">
                  <c:v>142.76704353476262</c:v>
                </c:pt>
                <c:pt idx="112">
                  <c:v>142.76704353476262</c:v>
                </c:pt>
                <c:pt idx="113">
                  <c:v>142.76704353476262</c:v>
                </c:pt>
                <c:pt idx="114">
                  <c:v>142.76704353476262</c:v>
                </c:pt>
                <c:pt idx="115">
                  <c:v>142.76704353476262</c:v>
                </c:pt>
                <c:pt idx="116">
                  <c:v>142.76704353476262</c:v>
                </c:pt>
                <c:pt idx="117">
                  <c:v>142.76704353476262</c:v>
                </c:pt>
                <c:pt idx="118">
                  <c:v>142.76704353476262</c:v>
                </c:pt>
                <c:pt idx="119">
                  <c:v>142.76704353476262</c:v>
                </c:pt>
                <c:pt idx="120">
                  <c:v>142.76704353476262</c:v>
                </c:pt>
                <c:pt idx="121">
                  <c:v>142.76704353476262</c:v>
                </c:pt>
                <c:pt idx="122">
                  <c:v>142.76704353476262</c:v>
                </c:pt>
                <c:pt idx="123">
                  <c:v>142.76704353476262</c:v>
                </c:pt>
                <c:pt idx="124">
                  <c:v>142.76704353476262</c:v>
                </c:pt>
                <c:pt idx="125">
                  <c:v>142.76704353476262</c:v>
                </c:pt>
                <c:pt idx="126">
                  <c:v>142.76704353476262</c:v>
                </c:pt>
                <c:pt idx="127">
                  <c:v>142.76704353476262</c:v>
                </c:pt>
                <c:pt idx="128">
                  <c:v>142.76704353476262</c:v>
                </c:pt>
                <c:pt idx="129">
                  <c:v>142.76704353476262</c:v>
                </c:pt>
                <c:pt idx="130">
                  <c:v>142.76704353476262</c:v>
                </c:pt>
                <c:pt idx="131">
                  <c:v>142.76704353476262</c:v>
                </c:pt>
                <c:pt idx="132">
                  <c:v>142.76704353476262</c:v>
                </c:pt>
                <c:pt idx="133">
                  <c:v>142.76704353476262</c:v>
                </c:pt>
                <c:pt idx="134">
                  <c:v>142.76704353476262</c:v>
                </c:pt>
                <c:pt idx="135">
                  <c:v>142.76704353476262</c:v>
                </c:pt>
                <c:pt idx="136">
                  <c:v>142.76704353476262</c:v>
                </c:pt>
                <c:pt idx="137">
                  <c:v>142.76704353476262</c:v>
                </c:pt>
                <c:pt idx="138">
                  <c:v>142.76704353476262</c:v>
                </c:pt>
                <c:pt idx="139">
                  <c:v>142.76704353476262</c:v>
                </c:pt>
                <c:pt idx="140">
                  <c:v>142.76704353476262</c:v>
                </c:pt>
                <c:pt idx="141">
                  <c:v>142.76704353476262</c:v>
                </c:pt>
                <c:pt idx="142">
                  <c:v>142.76704353476262</c:v>
                </c:pt>
                <c:pt idx="143">
                  <c:v>142.76704353476262</c:v>
                </c:pt>
                <c:pt idx="144">
                  <c:v>142.76704353476262</c:v>
                </c:pt>
                <c:pt idx="145">
                  <c:v>142.76704353476262</c:v>
                </c:pt>
                <c:pt idx="146">
                  <c:v>142.76704353476262</c:v>
                </c:pt>
                <c:pt idx="147">
                  <c:v>142.76704353476262</c:v>
                </c:pt>
                <c:pt idx="148">
                  <c:v>142.76704353476262</c:v>
                </c:pt>
                <c:pt idx="149">
                  <c:v>142.76704353476262</c:v>
                </c:pt>
                <c:pt idx="150">
                  <c:v>142.76704353476262</c:v>
                </c:pt>
                <c:pt idx="151">
                  <c:v>142.76704353476262</c:v>
                </c:pt>
                <c:pt idx="152">
                  <c:v>142.76704353476262</c:v>
                </c:pt>
                <c:pt idx="153">
                  <c:v>142.76704353476262</c:v>
                </c:pt>
                <c:pt idx="154">
                  <c:v>142.76704353476262</c:v>
                </c:pt>
                <c:pt idx="155">
                  <c:v>142.76704353476262</c:v>
                </c:pt>
                <c:pt idx="156">
                  <c:v>142.76704353476262</c:v>
                </c:pt>
                <c:pt idx="157">
                  <c:v>142.76704353476262</c:v>
                </c:pt>
                <c:pt idx="158">
                  <c:v>142.76704353476262</c:v>
                </c:pt>
                <c:pt idx="159">
                  <c:v>142.76704353476262</c:v>
                </c:pt>
                <c:pt idx="160">
                  <c:v>142.76704353476262</c:v>
                </c:pt>
                <c:pt idx="161">
                  <c:v>142.76704353476262</c:v>
                </c:pt>
                <c:pt idx="162">
                  <c:v>142.76704353476262</c:v>
                </c:pt>
                <c:pt idx="163">
                  <c:v>142.76704353476262</c:v>
                </c:pt>
                <c:pt idx="164">
                  <c:v>142.76704353476262</c:v>
                </c:pt>
                <c:pt idx="165">
                  <c:v>142.76704353476262</c:v>
                </c:pt>
                <c:pt idx="166">
                  <c:v>142.76704353476262</c:v>
                </c:pt>
                <c:pt idx="167">
                  <c:v>142.76704353476262</c:v>
                </c:pt>
                <c:pt idx="168">
                  <c:v>142.76704353476262</c:v>
                </c:pt>
                <c:pt idx="169">
                  <c:v>142.76704353476262</c:v>
                </c:pt>
                <c:pt idx="170">
                  <c:v>142.76704353476262</c:v>
                </c:pt>
                <c:pt idx="171">
                  <c:v>142.76704353476262</c:v>
                </c:pt>
                <c:pt idx="172">
                  <c:v>142.76704353476262</c:v>
                </c:pt>
                <c:pt idx="173">
                  <c:v>142.76704353476262</c:v>
                </c:pt>
                <c:pt idx="174">
                  <c:v>142.76704353476262</c:v>
                </c:pt>
                <c:pt idx="175">
                  <c:v>142.76704353476262</c:v>
                </c:pt>
                <c:pt idx="176">
                  <c:v>142.76704353476262</c:v>
                </c:pt>
                <c:pt idx="177">
                  <c:v>142.76704353476262</c:v>
                </c:pt>
                <c:pt idx="178">
                  <c:v>142.76704353476262</c:v>
                </c:pt>
                <c:pt idx="179">
                  <c:v>142.76704353476262</c:v>
                </c:pt>
                <c:pt idx="180">
                  <c:v>142.76704353476262</c:v>
                </c:pt>
                <c:pt idx="181">
                  <c:v>142.76704353476262</c:v>
                </c:pt>
                <c:pt idx="182">
                  <c:v>142.76704353476262</c:v>
                </c:pt>
                <c:pt idx="183">
                  <c:v>142.76704353476262</c:v>
                </c:pt>
                <c:pt idx="184">
                  <c:v>142.76704353476262</c:v>
                </c:pt>
                <c:pt idx="185">
                  <c:v>142.76704353476262</c:v>
                </c:pt>
                <c:pt idx="186">
                  <c:v>142.76704353476262</c:v>
                </c:pt>
                <c:pt idx="187">
                  <c:v>142.76704353476262</c:v>
                </c:pt>
                <c:pt idx="188">
                  <c:v>142.76704353476262</c:v>
                </c:pt>
                <c:pt idx="189">
                  <c:v>142.76704353476262</c:v>
                </c:pt>
              </c:numCache>
            </c:numRef>
          </c:val>
        </c:ser>
        <c:ser>
          <c:idx val="3"/>
          <c:order val="3"/>
          <c:tx>
            <c:strRef>
              <c:f>XmRdata!$E$1</c:f>
              <c:strCache>
                <c:ptCount val="1"/>
                <c:pt idx="0">
                  <c:v> +1 Sigma</c:v>
                </c:pt>
              </c:strCache>
            </c:strRef>
          </c:tx>
          <c:spPr>
            <a:ln w="25400">
              <a:noFill/>
            </a:ln>
            <a:effectLst/>
          </c:spPr>
          <c:marker>
            <c:symbol val="none"/>
          </c:marker>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XmRdata!$E$2:$E$191</c:f>
              <c:numCache>
                <c:formatCode>0.0</c:formatCode>
                <c:ptCount val="190"/>
                <c:pt idx="0">
                  <c:v>114.30457439896037</c:v>
                </c:pt>
                <c:pt idx="1">
                  <c:v>114.30457439896037</c:v>
                </c:pt>
                <c:pt idx="2">
                  <c:v>114.30457439896037</c:v>
                </c:pt>
                <c:pt idx="3">
                  <c:v>114.30457439896037</c:v>
                </c:pt>
                <c:pt idx="4">
                  <c:v>114.30457439896037</c:v>
                </c:pt>
                <c:pt idx="5">
                  <c:v>114.30457439896037</c:v>
                </c:pt>
                <c:pt idx="6">
                  <c:v>114.30457439896037</c:v>
                </c:pt>
                <c:pt idx="7">
                  <c:v>114.30457439896037</c:v>
                </c:pt>
                <c:pt idx="8">
                  <c:v>114.30457439896037</c:v>
                </c:pt>
                <c:pt idx="9">
                  <c:v>114.30457439896037</c:v>
                </c:pt>
                <c:pt idx="10">
                  <c:v>114.30457439896037</c:v>
                </c:pt>
                <c:pt idx="11">
                  <c:v>114.30457439896037</c:v>
                </c:pt>
                <c:pt idx="12">
                  <c:v>114.30457439896037</c:v>
                </c:pt>
                <c:pt idx="13">
                  <c:v>114.30457439896037</c:v>
                </c:pt>
                <c:pt idx="14">
                  <c:v>114.30457439896037</c:v>
                </c:pt>
                <c:pt idx="15">
                  <c:v>114.30457439896037</c:v>
                </c:pt>
                <c:pt idx="16">
                  <c:v>114.30457439896037</c:v>
                </c:pt>
                <c:pt idx="17">
                  <c:v>114.30457439896037</c:v>
                </c:pt>
                <c:pt idx="18">
                  <c:v>114.30457439896037</c:v>
                </c:pt>
                <c:pt idx="19">
                  <c:v>114.30457439896037</c:v>
                </c:pt>
                <c:pt idx="20">
                  <c:v>114.30457439896037</c:v>
                </c:pt>
                <c:pt idx="21">
                  <c:v>114.30457439896037</c:v>
                </c:pt>
                <c:pt idx="22">
                  <c:v>114.30457439896037</c:v>
                </c:pt>
                <c:pt idx="23">
                  <c:v>114.30457439896037</c:v>
                </c:pt>
                <c:pt idx="24">
                  <c:v>114.30457439896037</c:v>
                </c:pt>
                <c:pt idx="25">
                  <c:v>114.30457439896037</c:v>
                </c:pt>
                <c:pt idx="26">
                  <c:v>114.30457439896037</c:v>
                </c:pt>
                <c:pt idx="27">
                  <c:v>114.30457439896037</c:v>
                </c:pt>
                <c:pt idx="28">
                  <c:v>114.30457439896037</c:v>
                </c:pt>
                <c:pt idx="29">
                  <c:v>114.30457439896037</c:v>
                </c:pt>
                <c:pt idx="30">
                  <c:v>114.30457439896037</c:v>
                </c:pt>
                <c:pt idx="31">
                  <c:v>114.30457439896037</c:v>
                </c:pt>
                <c:pt idx="32">
                  <c:v>114.30457439896037</c:v>
                </c:pt>
                <c:pt idx="33">
                  <c:v>114.30457439896037</c:v>
                </c:pt>
                <c:pt idx="34">
                  <c:v>114.30457439896037</c:v>
                </c:pt>
                <c:pt idx="35">
                  <c:v>114.30457439896037</c:v>
                </c:pt>
                <c:pt idx="36">
                  <c:v>114.30457439896037</c:v>
                </c:pt>
                <c:pt idx="37">
                  <c:v>114.30457439896037</c:v>
                </c:pt>
                <c:pt idx="38">
                  <c:v>114.30457439896037</c:v>
                </c:pt>
                <c:pt idx="39">
                  <c:v>114.30457439896037</c:v>
                </c:pt>
                <c:pt idx="40">
                  <c:v>114.30457439896037</c:v>
                </c:pt>
                <c:pt idx="41">
                  <c:v>114.30457439896037</c:v>
                </c:pt>
                <c:pt idx="42">
                  <c:v>114.30457439896037</c:v>
                </c:pt>
                <c:pt idx="43">
                  <c:v>114.30457439896037</c:v>
                </c:pt>
                <c:pt idx="44">
                  <c:v>114.30457439896037</c:v>
                </c:pt>
                <c:pt idx="45">
                  <c:v>114.30457439896037</c:v>
                </c:pt>
                <c:pt idx="46">
                  <c:v>114.30457439896037</c:v>
                </c:pt>
                <c:pt idx="47">
                  <c:v>114.30457439896037</c:v>
                </c:pt>
                <c:pt idx="48">
                  <c:v>114.30457439896037</c:v>
                </c:pt>
                <c:pt idx="49">
                  <c:v>114.30457439896037</c:v>
                </c:pt>
                <c:pt idx="50">
                  <c:v>114.30457439896037</c:v>
                </c:pt>
                <c:pt idx="51">
                  <c:v>114.30457439896037</c:v>
                </c:pt>
                <c:pt idx="52">
                  <c:v>114.30457439896037</c:v>
                </c:pt>
                <c:pt idx="53">
                  <c:v>114.30457439896037</c:v>
                </c:pt>
                <c:pt idx="54">
                  <c:v>114.30457439896037</c:v>
                </c:pt>
                <c:pt idx="55">
                  <c:v>114.30457439896037</c:v>
                </c:pt>
                <c:pt idx="56">
                  <c:v>114.30457439896037</c:v>
                </c:pt>
                <c:pt idx="57">
                  <c:v>114.30457439896037</c:v>
                </c:pt>
                <c:pt idx="58">
                  <c:v>114.30457439896037</c:v>
                </c:pt>
                <c:pt idx="59">
                  <c:v>114.30457439896037</c:v>
                </c:pt>
                <c:pt idx="60">
                  <c:v>114.30457439896037</c:v>
                </c:pt>
                <c:pt idx="61">
                  <c:v>114.30457439896037</c:v>
                </c:pt>
                <c:pt idx="62">
                  <c:v>114.30457439896037</c:v>
                </c:pt>
                <c:pt idx="63">
                  <c:v>114.30457439896037</c:v>
                </c:pt>
                <c:pt idx="64">
                  <c:v>114.30457439896037</c:v>
                </c:pt>
                <c:pt idx="65">
                  <c:v>114.30457439896037</c:v>
                </c:pt>
                <c:pt idx="66">
                  <c:v>114.30457439896037</c:v>
                </c:pt>
                <c:pt idx="67">
                  <c:v>114.30457439896037</c:v>
                </c:pt>
                <c:pt idx="68">
                  <c:v>114.30457439896037</c:v>
                </c:pt>
                <c:pt idx="69">
                  <c:v>114.30457439896037</c:v>
                </c:pt>
                <c:pt idx="70">
                  <c:v>114.30457439896037</c:v>
                </c:pt>
                <c:pt idx="71">
                  <c:v>114.30457439896037</c:v>
                </c:pt>
                <c:pt idx="72">
                  <c:v>114.30457439896037</c:v>
                </c:pt>
                <c:pt idx="73">
                  <c:v>114.30457439896037</c:v>
                </c:pt>
                <c:pt idx="74">
                  <c:v>114.30457439896037</c:v>
                </c:pt>
                <c:pt idx="75">
                  <c:v>114.30457439896037</c:v>
                </c:pt>
                <c:pt idx="76">
                  <c:v>114.30457439896037</c:v>
                </c:pt>
                <c:pt idx="77">
                  <c:v>114.30457439896037</c:v>
                </c:pt>
                <c:pt idx="78">
                  <c:v>114.30457439896037</c:v>
                </c:pt>
                <c:pt idx="79">
                  <c:v>114.30457439896037</c:v>
                </c:pt>
                <c:pt idx="80">
                  <c:v>114.30457439896037</c:v>
                </c:pt>
                <c:pt idx="81">
                  <c:v>114.30457439896037</c:v>
                </c:pt>
                <c:pt idx="82">
                  <c:v>114.30457439896037</c:v>
                </c:pt>
                <c:pt idx="83">
                  <c:v>114.30457439896037</c:v>
                </c:pt>
                <c:pt idx="84">
                  <c:v>114.30457439896037</c:v>
                </c:pt>
                <c:pt idx="85">
                  <c:v>114.30457439896037</c:v>
                </c:pt>
                <c:pt idx="86">
                  <c:v>114.30457439896037</c:v>
                </c:pt>
                <c:pt idx="87">
                  <c:v>114.30457439896037</c:v>
                </c:pt>
                <c:pt idx="88">
                  <c:v>114.30457439896037</c:v>
                </c:pt>
                <c:pt idx="89">
                  <c:v>114.30457439896037</c:v>
                </c:pt>
                <c:pt idx="90">
                  <c:v>114.30457439896037</c:v>
                </c:pt>
                <c:pt idx="91">
                  <c:v>114.30457439896037</c:v>
                </c:pt>
                <c:pt idx="92">
                  <c:v>114.30457439896037</c:v>
                </c:pt>
                <c:pt idx="93">
                  <c:v>114.30457439896037</c:v>
                </c:pt>
                <c:pt idx="94">
                  <c:v>114.30457439896037</c:v>
                </c:pt>
                <c:pt idx="95">
                  <c:v>114.30457439896037</c:v>
                </c:pt>
                <c:pt idx="96">
                  <c:v>114.30457439896037</c:v>
                </c:pt>
                <c:pt idx="97">
                  <c:v>114.30457439896037</c:v>
                </c:pt>
                <c:pt idx="98">
                  <c:v>114.30457439896037</c:v>
                </c:pt>
                <c:pt idx="99">
                  <c:v>114.30457439896037</c:v>
                </c:pt>
                <c:pt idx="100">
                  <c:v>114.30457439896037</c:v>
                </c:pt>
                <c:pt idx="101">
                  <c:v>114.30457439896037</c:v>
                </c:pt>
                <c:pt idx="102">
                  <c:v>114.30457439896037</c:v>
                </c:pt>
                <c:pt idx="103">
                  <c:v>114.30457439896037</c:v>
                </c:pt>
                <c:pt idx="104">
                  <c:v>114.30457439896037</c:v>
                </c:pt>
                <c:pt idx="105">
                  <c:v>114.30457439896037</c:v>
                </c:pt>
                <c:pt idx="106">
                  <c:v>114.30457439896037</c:v>
                </c:pt>
                <c:pt idx="107">
                  <c:v>114.30457439896037</c:v>
                </c:pt>
                <c:pt idx="108">
                  <c:v>114.30457439896037</c:v>
                </c:pt>
                <c:pt idx="109">
                  <c:v>114.30457439896037</c:v>
                </c:pt>
                <c:pt idx="110">
                  <c:v>114.30457439896037</c:v>
                </c:pt>
                <c:pt idx="111">
                  <c:v>114.30457439896037</c:v>
                </c:pt>
                <c:pt idx="112">
                  <c:v>114.30457439896037</c:v>
                </c:pt>
                <c:pt idx="113">
                  <c:v>114.30457439896037</c:v>
                </c:pt>
                <c:pt idx="114">
                  <c:v>114.30457439896037</c:v>
                </c:pt>
                <c:pt idx="115">
                  <c:v>114.30457439896037</c:v>
                </c:pt>
                <c:pt idx="116">
                  <c:v>114.30457439896037</c:v>
                </c:pt>
                <c:pt idx="117">
                  <c:v>114.30457439896037</c:v>
                </c:pt>
                <c:pt idx="118">
                  <c:v>114.30457439896037</c:v>
                </c:pt>
                <c:pt idx="119">
                  <c:v>114.30457439896037</c:v>
                </c:pt>
                <c:pt idx="120">
                  <c:v>114.30457439896037</c:v>
                </c:pt>
                <c:pt idx="121">
                  <c:v>114.30457439896037</c:v>
                </c:pt>
                <c:pt idx="122">
                  <c:v>114.30457439896037</c:v>
                </c:pt>
                <c:pt idx="123">
                  <c:v>114.30457439896037</c:v>
                </c:pt>
                <c:pt idx="124">
                  <c:v>114.30457439896037</c:v>
                </c:pt>
                <c:pt idx="125">
                  <c:v>114.30457439896037</c:v>
                </c:pt>
                <c:pt idx="126">
                  <c:v>114.30457439896037</c:v>
                </c:pt>
                <c:pt idx="127">
                  <c:v>114.30457439896037</c:v>
                </c:pt>
                <c:pt idx="128">
                  <c:v>114.30457439896037</c:v>
                </c:pt>
                <c:pt idx="129">
                  <c:v>114.30457439896037</c:v>
                </c:pt>
                <c:pt idx="130">
                  <c:v>114.30457439896037</c:v>
                </c:pt>
                <c:pt idx="131">
                  <c:v>114.30457439896037</c:v>
                </c:pt>
                <c:pt idx="132">
                  <c:v>114.30457439896037</c:v>
                </c:pt>
                <c:pt idx="133">
                  <c:v>114.30457439896037</c:v>
                </c:pt>
                <c:pt idx="134">
                  <c:v>114.30457439896037</c:v>
                </c:pt>
                <c:pt idx="135">
                  <c:v>114.30457439896037</c:v>
                </c:pt>
                <c:pt idx="136">
                  <c:v>114.30457439896037</c:v>
                </c:pt>
                <c:pt idx="137">
                  <c:v>114.30457439896037</c:v>
                </c:pt>
                <c:pt idx="138">
                  <c:v>114.30457439896037</c:v>
                </c:pt>
                <c:pt idx="139">
                  <c:v>114.30457439896037</c:v>
                </c:pt>
                <c:pt idx="140">
                  <c:v>114.30457439896037</c:v>
                </c:pt>
                <c:pt idx="141">
                  <c:v>114.30457439896037</c:v>
                </c:pt>
                <c:pt idx="142">
                  <c:v>114.30457439896037</c:v>
                </c:pt>
                <c:pt idx="143">
                  <c:v>114.30457439896037</c:v>
                </c:pt>
                <c:pt idx="144">
                  <c:v>114.30457439896037</c:v>
                </c:pt>
                <c:pt idx="145">
                  <c:v>114.30457439896037</c:v>
                </c:pt>
                <c:pt idx="146">
                  <c:v>114.30457439896037</c:v>
                </c:pt>
                <c:pt idx="147">
                  <c:v>114.30457439896037</c:v>
                </c:pt>
                <c:pt idx="148">
                  <c:v>114.30457439896037</c:v>
                </c:pt>
                <c:pt idx="149">
                  <c:v>114.30457439896037</c:v>
                </c:pt>
                <c:pt idx="150">
                  <c:v>114.30457439896037</c:v>
                </c:pt>
                <c:pt idx="151">
                  <c:v>114.30457439896037</c:v>
                </c:pt>
                <c:pt idx="152">
                  <c:v>114.30457439896037</c:v>
                </c:pt>
                <c:pt idx="153">
                  <c:v>114.30457439896037</c:v>
                </c:pt>
                <c:pt idx="154">
                  <c:v>114.30457439896037</c:v>
                </c:pt>
                <c:pt idx="155">
                  <c:v>114.30457439896037</c:v>
                </c:pt>
                <c:pt idx="156">
                  <c:v>114.30457439896037</c:v>
                </c:pt>
                <c:pt idx="157">
                  <c:v>114.30457439896037</c:v>
                </c:pt>
                <c:pt idx="158">
                  <c:v>114.30457439896037</c:v>
                </c:pt>
                <c:pt idx="159">
                  <c:v>114.30457439896037</c:v>
                </c:pt>
                <c:pt idx="160">
                  <c:v>114.30457439896037</c:v>
                </c:pt>
                <c:pt idx="161">
                  <c:v>114.30457439896037</c:v>
                </c:pt>
                <c:pt idx="162">
                  <c:v>114.30457439896037</c:v>
                </c:pt>
                <c:pt idx="163">
                  <c:v>114.30457439896037</c:v>
                </c:pt>
                <c:pt idx="164">
                  <c:v>114.30457439896037</c:v>
                </c:pt>
                <c:pt idx="165">
                  <c:v>114.30457439896037</c:v>
                </c:pt>
                <c:pt idx="166">
                  <c:v>114.30457439896037</c:v>
                </c:pt>
                <c:pt idx="167">
                  <c:v>114.30457439896037</c:v>
                </c:pt>
                <c:pt idx="168">
                  <c:v>114.30457439896037</c:v>
                </c:pt>
                <c:pt idx="169">
                  <c:v>114.30457439896037</c:v>
                </c:pt>
                <c:pt idx="170">
                  <c:v>114.30457439896037</c:v>
                </c:pt>
                <c:pt idx="171">
                  <c:v>114.30457439896037</c:v>
                </c:pt>
                <c:pt idx="172">
                  <c:v>114.30457439896037</c:v>
                </c:pt>
                <c:pt idx="173">
                  <c:v>114.30457439896037</c:v>
                </c:pt>
                <c:pt idx="174">
                  <c:v>114.30457439896037</c:v>
                </c:pt>
                <c:pt idx="175">
                  <c:v>114.30457439896037</c:v>
                </c:pt>
                <c:pt idx="176">
                  <c:v>114.30457439896037</c:v>
                </c:pt>
                <c:pt idx="177">
                  <c:v>114.30457439896037</c:v>
                </c:pt>
                <c:pt idx="178">
                  <c:v>114.30457439896037</c:v>
                </c:pt>
                <c:pt idx="179">
                  <c:v>114.30457439896037</c:v>
                </c:pt>
                <c:pt idx="180">
                  <c:v>114.30457439896037</c:v>
                </c:pt>
                <c:pt idx="181">
                  <c:v>114.30457439896037</c:v>
                </c:pt>
                <c:pt idx="182">
                  <c:v>114.30457439896037</c:v>
                </c:pt>
                <c:pt idx="183">
                  <c:v>114.30457439896037</c:v>
                </c:pt>
                <c:pt idx="184">
                  <c:v>114.30457439896037</c:v>
                </c:pt>
                <c:pt idx="185">
                  <c:v>114.30457439896037</c:v>
                </c:pt>
                <c:pt idx="186">
                  <c:v>114.30457439896037</c:v>
                </c:pt>
                <c:pt idx="187">
                  <c:v>114.30457439896037</c:v>
                </c:pt>
                <c:pt idx="188">
                  <c:v>114.30457439896037</c:v>
                </c:pt>
                <c:pt idx="189">
                  <c:v>114.30457439896037</c:v>
                </c:pt>
              </c:numCache>
            </c:numRef>
          </c:val>
        </c:ser>
        <c:ser>
          <c:idx val="4"/>
          <c:order val="4"/>
          <c:tx>
            <c:strRef>
              <c:f>XmRdata!$F$1</c:f>
              <c:strCache>
                <c:ptCount val="1"/>
                <c:pt idx="0">
                  <c:v>Average</c:v>
                </c:pt>
              </c:strCache>
            </c:strRef>
          </c:tx>
          <c:spPr>
            <a:ln w="12700">
              <a:solidFill>
                <a:srgbClr val="00FFFF"/>
              </a:solidFill>
              <a:prstDash val="solid"/>
            </a:ln>
            <a:effectLst/>
          </c:spPr>
          <c:marker>
            <c:symbol val="none"/>
          </c:marker>
          <c:dLbls>
            <c:dLbl>
              <c:idx val="1"/>
              <c:layout>
                <c:manualLayout>
                  <c:x val="-1.3653603142865945E-2"/>
                  <c:y val="-2.0889748676585149E-2"/>
                </c:manualLayout>
              </c:layout>
              <c:tx>
                <c:rich>
                  <a:bodyPr/>
                  <a:lstStyle/>
                  <a:p>
                    <a:r>
                      <a:rPr lang="en-US"/>
                      <a:t>CL</a:t>
                    </a:r>
                  </a:p>
                </c:rich>
              </c:tx>
              <c:showVal val="1"/>
            </c:dLbl>
            <c:dLbl>
              <c:idx val="189"/>
              <c:layout>
                <c:manualLayout>
                  <c:x val="-1.3653603142865945E-2"/>
                  <c:y val="-2.0889748676585149E-2"/>
                </c:manualLayout>
              </c:layout>
              <c:numFmt formatCode="0.0" sourceLinked="0"/>
              <c:spPr/>
              <c:txPr>
                <a:bodyPr/>
                <a:lstStyle/>
                <a:p>
                  <a:pPr>
                    <a:defRPr/>
                  </a:pPr>
                  <a:endParaRPr lang="en-US"/>
                </a:p>
              </c:txPr>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XmRdata!$F$2:$F$191</c:f>
              <c:numCache>
                <c:formatCode>0.0</c:formatCode>
                <c:ptCount val="190"/>
                <c:pt idx="0">
                  <c:v>85.84210526315789</c:v>
                </c:pt>
                <c:pt idx="1">
                  <c:v>85.84210526315789</c:v>
                </c:pt>
                <c:pt idx="2">
                  <c:v>85.84210526315789</c:v>
                </c:pt>
                <c:pt idx="3">
                  <c:v>85.84210526315789</c:v>
                </c:pt>
                <c:pt idx="4">
                  <c:v>85.84210526315789</c:v>
                </c:pt>
                <c:pt idx="5">
                  <c:v>85.84210526315789</c:v>
                </c:pt>
                <c:pt idx="6">
                  <c:v>85.84210526315789</c:v>
                </c:pt>
                <c:pt idx="7">
                  <c:v>85.84210526315789</c:v>
                </c:pt>
                <c:pt idx="8">
                  <c:v>85.84210526315789</c:v>
                </c:pt>
                <c:pt idx="9">
                  <c:v>85.84210526315789</c:v>
                </c:pt>
                <c:pt idx="10">
                  <c:v>85.84210526315789</c:v>
                </c:pt>
                <c:pt idx="11">
                  <c:v>85.84210526315789</c:v>
                </c:pt>
                <c:pt idx="12">
                  <c:v>85.84210526315789</c:v>
                </c:pt>
                <c:pt idx="13">
                  <c:v>85.84210526315789</c:v>
                </c:pt>
                <c:pt idx="14">
                  <c:v>85.84210526315789</c:v>
                </c:pt>
                <c:pt idx="15">
                  <c:v>85.84210526315789</c:v>
                </c:pt>
                <c:pt idx="16">
                  <c:v>85.84210526315789</c:v>
                </c:pt>
                <c:pt idx="17">
                  <c:v>85.84210526315789</c:v>
                </c:pt>
                <c:pt idx="18">
                  <c:v>85.84210526315789</c:v>
                </c:pt>
                <c:pt idx="19">
                  <c:v>85.84210526315789</c:v>
                </c:pt>
                <c:pt idx="20">
                  <c:v>85.84210526315789</c:v>
                </c:pt>
                <c:pt idx="21">
                  <c:v>85.84210526315789</c:v>
                </c:pt>
                <c:pt idx="22">
                  <c:v>85.84210526315789</c:v>
                </c:pt>
                <c:pt idx="23">
                  <c:v>85.84210526315789</c:v>
                </c:pt>
                <c:pt idx="24">
                  <c:v>85.84210526315789</c:v>
                </c:pt>
                <c:pt idx="25">
                  <c:v>85.84210526315789</c:v>
                </c:pt>
                <c:pt idx="26">
                  <c:v>85.84210526315789</c:v>
                </c:pt>
                <c:pt idx="27">
                  <c:v>85.84210526315789</c:v>
                </c:pt>
                <c:pt idx="28">
                  <c:v>85.84210526315789</c:v>
                </c:pt>
                <c:pt idx="29">
                  <c:v>85.84210526315789</c:v>
                </c:pt>
                <c:pt idx="30">
                  <c:v>85.84210526315789</c:v>
                </c:pt>
                <c:pt idx="31">
                  <c:v>85.84210526315789</c:v>
                </c:pt>
                <c:pt idx="32">
                  <c:v>85.84210526315789</c:v>
                </c:pt>
                <c:pt idx="33">
                  <c:v>85.84210526315789</c:v>
                </c:pt>
                <c:pt idx="34">
                  <c:v>85.84210526315789</c:v>
                </c:pt>
                <c:pt idx="35">
                  <c:v>85.84210526315789</c:v>
                </c:pt>
                <c:pt idx="36">
                  <c:v>85.84210526315789</c:v>
                </c:pt>
                <c:pt idx="37">
                  <c:v>85.84210526315789</c:v>
                </c:pt>
                <c:pt idx="38">
                  <c:v>85.84210526315789</c:v>
                </c:pt>
                <c:pt idx="39">
                  <c:v>85.84210526315789</c:v>
                </c:pt>
                <c:pt idx="40">
                  <c:v>85.84210526315789</c:v>
                </c:pt>
                <c:pt idx="41">
                  <c:v>85.84210526315789</c:v>
                </c:pt>
                <c:pt idx="42">
                  <c:v>85.84210526315789</c:v>
                </c:pt>
                <c:pt idx="43">
                  <c:v>85.84210526315789</c:v>
                </c:pt>
                <c:pt idx="44">
                  <c:v>85.84210526315789</c:v>
                </c:pt>
                <c:pt idx="45">
                  <c:v>85.84210526315789</c:v>
                </c:pt>
                <c:pt idx="46">
                  <c:v>85.84210526315789</c:v>
                </c:pt>
                <c:pt idx="47">
                  <c:v>85.84210526315789</c:v>
                </c:pt>
                <c:pt idx="48">
                  <c:v>85.84210526315789</c:v>
                </c:pt>
                <c:pt idx="49">
                  <c:v>85.84210526315789</c:v>
                </c:pt>
                <c:pt idx="50">
                  <c:v>85.84210526315789</c:v>
                </c:pt>
                <c:pt idx="51">
                  <c:v>85.84210526315789</c:v>
                </c:pt>
                <c:pt idx="52">
                  <c:v>85.84210526315789</c:v>
                </c:pt>
                <c:pt idx="53">
                  <c:v>85.84210526315789</c:v>
                </c:pt>
                <c:pt idx="54">
                  <c:v>85.84210526315789</c:v>
                </c:pt>
                <c:pt idx="55">
                  <c:v>85.84210526315789</c:v>
                </c:pt>
                <c:pt idx="56">
                  <c:v>85.84210526315789</c:v>
                </c:pt>
                <c:pt idx="57">
                  <c:v>85.84210526315789</c:v>
                </c:pt>
                <c:pt idx="58">
                  <c:v>85.84210526315789</c:v>
                </c:pt>
                <c:pt idx="59">
                  <c:v>85.84210526315789</c:v>
                </c:pt>
                <c:pt idx="60">
                  <c:v>85.84210526315789</c:v>
                </c:pt>
                <c:pt idx="61">
                  <c:v>85.84210526315789</c:v>
                </c:pt>
                <c:pt idx="62">
                  <c:v>85.84210526315789</c:v>
                </c:pt>
                <c:pt idx="63">
                  <c:v>85.84210526315789</c:v>
                </c:pt>
                <c:pt idx="64">
                  <c:v>85.84210526315789</c:v>
                </c:pt>
                <c:pt idx="65">
                  <c:v>85.84210526315789</c:v>
                </c:pt>
                <c:pt idx="66">
                  <c:v>85.84210526315789</c:v>
                </c:pt>
                <c:pt idx="67">
                  <c:v>85.84210526315789</c:v>
                </c:pt>
                <c:pt idx="68">
                  <c:v>85.84210526315789</c:v>
                </c:pt>
                <c:pt idx="69">
                  <c:v>85.84210526315789</c:v>
                </c:pt>
                <c:pt idx="70">
                  <c:v>85.84210526315789</c:v>
                </c:pt>
                <c:pt idx="71">
                  <c:v>85.84210526315789</c:v>
                </c:pt>
                <c:pt idx="72">
                  <c:v>85.84210526315789</c:v>
                </c:pt>
                <c:pt idx="73">
                  <c:v>85.84210526315789</c:v>
                </c:pt>
                <c:pt idx="74">
                  <c:v>85.84210526315789</c:v>
                </c:pt>
                <c:pt idx="75">
                  <c:v>85.84210526315789</c:v>
                </c:pt>
                <c:pt idx="76">
                  <c:v>85.84210526315789</c:v>
                </c:pt>
                <c:pt idx="77">
                  <c:v>85.84210526315789</c:v>
                </c:pt>
                <c:pt idx="78">
                  <c:v>85.84210526315789</c:v>
                </c:pt>
                <c:pt idx="79">
                  <c:v>85.84210526315789</c:v>
                </c:pt>
                <c:pt idx="80">
                  <c:v>85.84210526315789</c:v>
                </c:pt>
                <c:pt idx="81">
                  <c:v>85.84210526315789</c:v>
                </c:pt>
                <c:pt idx="82">
                  <c:v>85.84210526315789</c:v>
                </c:pt>
                <c:pt idx="83">
                  <c:v>85.84210526315789</c:v>
                </c:pt>
                <c:pt idx="84">
                  <c:v>85.84210526315789</c:v>
                </c:pt>
                <c:pt idx="85">
                  <c:v>85.84210526315789</c:v>
                </c:pt>
                <c:pt idx="86">
                  <c:v>85.84210526315789</c:v>
                </c:pt>
                <c:pt idx="87">
                  <c:v>85.84210526315789</c:v>
                </c:pt>
                <c:pt idx="88">
                  <c:v>85.84210526315789</c:v>
                </c:pt>
                <c:pt idx="89">
                  <c:v>85.84210526315789</c:v>
                </c:pt>
                <c:pt idx="90">
                  <c:v>85.84210526315789</c:v>
                </c:pt>
                <c:pt idx="91">
                  <c:v>85.84210526315789</c:v>
                </c:pt>
                <c:pt idx="92">
                  <c:v>85.84210526315789</c:v>
                </c:pt>
                <c:pt idx="93">
                  <c:v>85.84210526315789</c:v>
                </c:pt>
                <c:pt idx="94">
                  <c:v>85.84210526315789</c:v>
                </c:pt>
                <c:pt idx="95">
                  <c:v>85.84210526315789</c:v>
                </c:pt>
                <c:pt idx="96">
                  <c:v>85.84210526315789</c:v>
                </c:pt>
                <c:pt idx="97">
                  <c:v>85.84210526315789</c:v>
                </c:pt>
                <c:pt idx="98">
                  <c:v>85.84210526315789</c:v>
                </c:pt>
                <c:pt idx="99">
                  <c:v>85.84210526315789</c:v>
                </c:pt>
                <c:pt idx="100">
                  <c:v>85.84210526315789</c:v>
                </c:pt>
                <c:pt idx="101">
                  <c:v>85.84210526315789</c:v>
                </c:pt>
                <c:pt idx="102">
                  <c:v>85.84210526315789</c:v>
                </c:pt>
                <c:pt idx="103">
                  <c:v>85.84210526315789</c:v>
                </c:pt>
                <c:pt idx="104">
                  <c:v>85.84210526315789</c:v>
                </c:pt>
                <c:pt idx="105">
                  <c:v>85.84210526315789</c:v>
                </c:pt>
                <c:pt idx="106">
                  <c:v>85.84210526315789</c:v>
                </c:pt>
                <c:pt idx="107">
                  <c:v>85.84210526315789</c:v>
                </c:pt>
                <c:pt idx="108">
                  <c:v>85.84210526315789</c:v>
                </c:pt>
                <c:pt idx="109">
                  <c:v>85.84210526315789</c:v>
                </c:pt>
                <c:pt idx="110">
                  <c:v>85.84210526315789</c:v>
                </c:pt>
                <c:pt idx="111">
                  <c:v>85.84210526315789</c:v>
                </c:pt>
                <c:pt idx="112">
                  <c:v>85.84210526315789</c:v>
                </c:pt>
                <c:pt idx="113">
                  <c:v>85.84210526315789</c:v>
                </c:pt>
                <c:pt idx="114">
                  <c:v>85.84210526315789</c:v>
                </c:pt>
                <c:pt idx="115">
                  <c:v>85.84210526315789</c:v>
                </c:pt>
                <c:pt idx="116">
                  <c:v>85.84210526315789</c:v>
                </c:pt>
                <c:pt idx="117">
                  <c:v>85.84210526315789</c:v>
                </c:pt>
                <c:pt idx="118">
                  <c:v>85.84210526315789</c:v>
                </c:pt>
                <c:pt idx="119">
                  <c:v>85.84210526315789</c:v>
                </c:pt>
                <c:pt idx="120">
                  <c:v>85.84210526315789</c:v>
                </c:pt>
                <c:pt idx="121">
                  <c:v>85.84210526315789</c:v>
                </c:pt>
                <c:pt idx="122">
                  <c:v>85.84210526315789</c:v>
                </c:pt>
                <c:pt idx="123">
                  <c:v>85.84210526315789</c:v>
                </c:pt>
                <c:pt idx="124">
                  <c:v>85.84210526315789</c:v>
                </c:pt>
                <c:pt idx="125">
                  <c:v>85.84210526315789</c:v>
                </c:pt>
                <c:pt idx="126">
                  <c:v>85.84210526315789</c:v>
                </c:pt>
                <c:pt idx="127">
                  <c:v>85.84210526315789</c:v>
                </c:pt>
                <c:pt idx="128">
                  <c:v>85.84210526315789</c:v>
                </c:pt>
                <c:pt idx="129">
                  <c:v>85.84210526315789</c:v>
                </c:pt>
                <c:pt idx="130">
                  <c:v>85.84210526315789</c:v>
                </c:pt>
                <c:pt idx="131">
                  <c:v>85.84210526315789</c:v>
                </c:pt>
                <c:pt idx="132">
                  <c:v>85.84210526315789</c:v>
                </c:pt>
                <c:pt idx="133">
                  <c:v>85.84210526315789</c:v>
                </c:pt>
                <c:pt idx="134">
                  <c:v>85.84210526315789</c:v>
                </c:pt>
                <c:pt idx="135">
                  <c:v>85.84210526315789</c:v>
                </c:pt>
                <c:pt idx="136">
                  <c:v>85.84210526315789</c:v>
                </c:pt>
                <c:pt idx="137">
                  <c:v>85.84210526315789</c:v>
                </c:pt>
                <c:pt idx="138">
                  <c:v>85.84210526315789</c:v>
                </c:pt>
                <c:pt idx="139">
                  <c:v>85.84210526315789</c:v>
                </c:pt>
                <c:pt idx="140">
                  <c:v>85.84210526315789</c:v>
                </c:pt>
                <c:pt idx="141">
                  <c:v>85.84210526315789</c:v>
                </c:pt>
                <c:pt idx="142">
                  <c:v>85.84210526315789</c:v>
                </c:pt>
                <c:pt idx="143">
                  <c:v>85.84210526315789</c:v>
                </c:pt>
                <c:pt idx="144">
                  <c:v>85.84210526315789</c:v>
                </c:pt>
                <c:pt idx="145">
                  <c:v>85.84210526315789</c:v>
                </c:pt>
                <c:pt idx="146">
                  <c:v>85.84210526315789</c:v>
                </c:pt>
                <c:pt idx="147">
                  <c:v>85.84210526315789</c:v>
                </c:pt>
                <c:pt idx="148">
                  <c:v>85.84210526315789</c:v>
                </c:pt>
                <c:pt idx="149">
                  <c:v>85.84210526315789</c:v>
                </c:pt>
                <c:pt idx="150">
                  <c:v>85.84210526315789</c:v>
                </c:pt>
                <c:pt idx="151">
                  <c:v>85.84210526315789</c:v>
                </c:pt>
                <c:pt idx="152">
                  <c:v>85.84210526315789</c:v>
                </c:pt>
                <c:pt idx="153">
                  <c:v>85.84210526315789</c:v>
                </c:pt>
                <c:pt idx="154">
                  <c:v>85.84210526315789</c:v>
                </c:pt>
                <c:pt idx="155">
                  <c:v>85.84210526315789</c:v>
                </c:pt>
                <c:pt idx="156">
                  <c:v>85.84210526315789</c:v>
                </c:pt>
                <c:pt idx="157">
                  <c:v>85.84210526315789</c:v>
                </c:pt>
                <c:pt idx="158">
                  <c:v>85.84210526315789</c:v>
                </c:pt>
                <c:pt idx="159">
                  <c:v>85.84210526315789</c:v>
                </c:pt>
                <c:pt idx="160">
                  <c:v>85.84210526315789</c:v>
                </c:pt>
                <c:pt idx="161">
                  <c:v>85.84210526315789</c:v>
                </c:pt>
                <c:pt idx="162">
                  <c:v>85.84210526315789</c:v>
                </c:pt>
                <c:pt idx="163">
                  <c:v>85.84210526315789</c:v>
                </c:pt>
                <c:pt idx="164">
                  <c:v>85.84210526315789</c:v>
                </c:pt>
                <c:pt idx="165">
                  <c:v>85.84210526315789</c:v>
                </c:pt>
                <c:pt idx="166">
                  <c:v>85.84210526315789</c:v>
                </c:pt>
                <c:pt idx="167">
                  <c:v>85.84210526315789</c:v>
                </c:pt>
                <c:pt idx="168">
                  <c:v>85.84210526315789</c:v>
                </c:pt>
                <c:pt idx="169">
                  <c:v>85.84210526315789</c:v>
                </c:pt>
                <c:pt idx="170">
                  <c:v>85.84210526315789</c:v>
                </c:pt>
                <c:pt idx="171">
                  <c:v>85.84210526315789</c:v>
                </c:pt>
                <c:pt idx="172">
                  <c:v>85.84210526315789</c:v>
                </c:pt>
                <c:pt idx="173">
                  <c:v>85.84210526315789</c:v>
                </c:pt>
                <c:pt idx="174">
                  <c:v>85.84210526315789</c:v>
                </c:pt>
                <c:pt idx="175">
                  <c:v>85.84210526315789</c:v>
                </c:pt>
                <c:pt idx="176">
                  <c:v>85.84210526315789</c:v>
                </c:pt>
                <c:pt idx="177">
                  <c:v>85.84210526315789</c:v>
                </c:pt>
                <c:pt idx="178">
                  <c:v>85.84210526315789</c:v>
                </c:pt>
                <c:pt idx="179">
                  <c:v>85.84210526315789</c:v>
                </c:pt>
                <c:pt idx="180">
                  <c:v>85.84210526315789</c:v>
                </c:pt>
                <c:pt idx="181">
                  <c:v>85.84210526315789</c:v>
                </c:pt>
                <c:pt idx="182">
                  <c:v>85.84210526315789</c:v>
                </c:pt>
                <c:pt idx="183">
                  <c:v>85.84210526315789</c:v>
                </c:pt>
                <c:pt idx="184">
                  <c:v>85.84210526315789</c:v>
                </c:pt>
                <c:pt idx="185">
                  <c:v>85.84210526315789</c:v>
                </c:pt>
                <c:pt idx="186">
                  <c:v>85.84210526315789</c:v>
                </c:pt>
                <c:pt idx="187">
                  <c:v>85.84210526315789</c:v>
                </c:pt>
                <c:pt idx="188">
                  <c:v>85.84210526315789</c:v>
                </c:pt>
                <c:pt idx="189">
                  <c:v>85.84210526315789</c:v>
                </c:pt>
              </c:numCache>
            </c:numRef>
          </c:val>
        </c:ser>
        <c:ser>
          <c:idx val="5"/>
          <c:order val="5"/>
          <c:tx>
            <c:strRef>
              <c:f>XmRdata!$G$1</c:f>
              <c:strCache>
                <c:ptCount val="1"/>
                <c:pt idx="0">
                  <c:v> -1 Sigma</c:v>
                </c:pt>
              </c:strCache>
            </c:strRef>
          </c:tx>
          <c:spPr>
            <a:ln w="25400">
              <a:noFill/>
            </a:ln>
            <a:effectLst/>
          </c:spPr>
          <c:marker>
            <c:symbol val="none"/>
          </c:marker>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XmRdata!$G$2:$G$191</c:f>
              <c:numCache>
                <c:formatCode>0.0</c:formatCode>
                <c:ptCount val="190"/>
                <c:pt idx="0">
                  <c:v>57.379636127355404</c:v>
                </c:pt>
                <c:pt idx="1">
                  <c:v>57.379636127355404</c:v>
                </c:pt>
                <c:pt idx="2">
                  <c:v>57.379636127355404</c:v>
                </c:pt>
                <c:pt idx="3">
                  <c:v>57.379636127355404</c:v>
                </c:pt>
                <c:pt idx="4">
                  <c:v>57.379636127355404</c:v>
                </c:pt>
                <c:pt idx="5">
                  <c:v>57.379636127355404</c:v>
                </c:pt>
                <c:pt idx="6">
                  <c:v>57.379636127355404</c:v>
                </c:pt>
                <c:pt idx="7">
                  <c:v>57.379636127355404</c:v>
                </c:pt>
                <c:pt idx="8">
                  <c:v>57.379636127355404</c:v>
                </c:pt>
                <c:pt idx="9">
                  <c:v>57.379636127355404</c:v>
                </c:pt>
                <c:pt idx="10">
                  <c:v>57.379636127355404</c:v>
                </c:pt>
                <c:pt idx="11">
                  <c:v>57.379636127355404</c:v>
                </c:pt>
                <c:pt idx="12">
                  <c:v>57.379636127355404</c:v>
                </c:pt>
                <c:pt idx="13">
                  <c:v>57.379636127355404</c:v>
                </c:pt>
                <c:pt idx="14">
                  <c:v>57.379636127355404</c:v>
                </c:pt>
                <c:pt idx="15">
                  <c:v>57.379636127355404</c:v>
                </c:pt>
                <c:pt idx="16">
                  <c:v>57.379636127355404</c:v>
                </c:pt>
                <c:pt idx="17">
                  <c:v>57.379636127355404</c:v>
                </c:pt>
                <c:pt idx="18">
                  <c:v>57.379636127355404</c:v>
                </c:pt>
                <c:pt idx="19">
                  <c:v>57.379636127355404</c:v>
                </c:pt>
                <c:pt idx="20">
                  <c:v>57.379636127355404</c:v>
                </c:pt>
                <c:pt idx="21">
                  <c:v>57.379636127355404</c:v>
                </c:pt>
                <c:pt idx="22">
                  <c:v>57.379636127355404</c:v>
                </c:pt>
                <c:pt idx="23">
                  <c:v>57.379636127355404</c:v>
                </c:pt>
                <c:pt idx="24">
                  <c:v>57.379636127355404</c:v>
                </c:pt>
                <c:pt idx="25">
                  <c:v>57.379636127355404</c:v>
                </c:pt>
                <c:pt idx="26">
                  <c:v>57.379636127355404</c:v>
                </c:pt>
                <c:pt idx="27">
                  <c:v>57.379636127355404</c:v>
                </c:pt>
                <c:pt idx="28">
                  <c:v>57.379636127355404</c:v>
                </c:pt>
                <c:pt idx="29">
                  <c:v>57.379636127355404</c:v>
                </c:pt>
                <c:pt idx="30">
                  <c:v>57.379636127355404</c:v>
                </c:pt>
                <c:pt idx="31">
                  <c:v>57.379636127355404</c:v>
                </c:pt>
                <c:pt idx="32">
                  <c:v>57.379636127355404</c:v>
                </c:pt>
                <c:pt idx="33">
                  <c:v>57.379636127355404</c:v>
                </c:pt>
                <c:pt idx="34">
                  <c:v>57.379636127355404</c:v>
                </c:pt>
                <c:pt idx="35">
                  <c:v>57.379636127355404</c:v>
                </c:pt>
                <c:pt idx="36">
                  <c:v>57.379636127355404</c:v>
                </c:pt>
                <c:pt idx="37">
                  <c:v>57.379636127355404</c:v>
                </c:pt>
                <c:pt idx="38">
                  <c:v>57.379636127355404</c:v>
                </c:pt>
                <c:pt idx="39">
                  <c:v>57.379636127355404</c:v>
                </c:pt>
                <c:pt idx="40">
                  <c:v>57.379636127355404</c:v>
                </c:pt>
                <c:pt idx="41">
                  <c:v>57.379636127355404</c:v>
                </c:pt>
                <c:pt idx="42">
                  <c:v>57.379636127355404</c:v>
                </c:pt>
                <c:pt idx="43">
                  <c:v>57.379636127355404</c:v>
                </c:pt>
                <c:pt idx="44">
                  <c:v>57.379636127355404</c:v>
                </c:pt>
                <c:pt idx="45">
                  <c:v>57.379636127355404</c:v>
                </c:pt>
                <c:pt idx="46">
                  <c:v>57.379636127355404</c:v>
                </c:pt>
                <c:pt idx="47">
                  <c:v>57.379636127355404</c:v>
                </c:pt>
                <c:pt idx="48">
                  <c:v>57.379636127355404</c:v>
                </c:pt>
                <c:pt idx="49">
                  <c:v>57.379636127355404</c:v>
                </c:pt>
                <c:pt idx="50">
                  <c:v>57.379636127355404</c:v>
                </c:pt>
                <c:pt idx="51">
                  <c:v>57.379636127355404</c:v>
                </c:pt>
                <c:pt idx="52">
                  <c:v>57.379636127355404</c:v>
                </c:pt>
                <c:pt idx="53">
                  <c:v>57.379636127355404</c:v>
                </c:pt>
                <c:pt idx="54">
                  <c:v>57.379636127355404</c:v>
                </c:pt>
                <c:pt idx="55">
                  <c:v>57.379636127355404</c:v>
                </c:pt>
                <c:pt idx="56">
                  <c:v>57.379636127355404</c:v>
                </c:pt>
                <c:pt idx="57">
                  <c:v>57.379636127355404</c:v>
                </c:pt>
                <c:pt idx="58">
                  <c:v>57.379636127355404</c:v>
                </c:pt>
                <c:pt idx="59">
                  <c:v>57.379636127355404</c:v>
                </c:pt>
                <c:pt idx="60">
                  <c:v>57.379636127355404</c:v>
                </c:pt>
                <c:pt idx="61">
                  <c:v>57.379636127355404</c:v>
                </c:pt>
                <c:pt idx="62">
                  <c:v>57.379636127355404</c:v>
                </c:pt>
                <c:pt idx="63">
                  <c:v>57.379636127355404</c:v>
                </c:pt>
                <c:pt idx="64">
                  <c:v>57.379636127355404</c:v>
                </c:pt>
                <c:pt idx="65">
                  <c:v>57.379636127355404</c:v>
                </c:pt>
                <c:pt idx="66">
                  <c:v>57.379636127355404</c:v>
                </c:pt>
                <c:pt idx="67">
                  <c:v>57.379636127355404</c:v>
                </c:pt>
                <c:pt idx="68">
                  <c:v>57.379636127355404</c:v>
                </c:pt>
                <c:pt idx="69">
                  <c:v>57.379636127355404</c:v>
                </c:pt>
                <c:pt idx="70">
                  <c:v>57.379636127355404</c:v>
                </c:pt>
                <c:pt idx="71">
                  <c:v>57.379636127355404</c:v>
                </c:pt>
                <c:pt idx="72">
                  <c:v>57.379636127355404</c:v>
                </c:pt>
                <c:pt idx="73">
                  <c:v>57.379636127355404</c:v>
                </c:pt>
                <c:pt idx="74">
                  <c:v>57.379636127355404</c:v>
                </c:pt>
                <c:pt idx="75">
                  <c:v>57.379636127355404</c:v>
                </c:pt>
                <c:pt idx="76">
                  <c:v>57.379636127355404</c:v>
                </c:pt>
                <c:pt idx="77">
                  <c:v>57.379636127355404</c:v>
                </c:pt>
                <c:pt idx="78">
                  <c:v>57.379636127355404</c:v>
                </c:pt>
                <c:pt idx="79">
                  <c:v>57.379636127355404</c:v>
                </c:pt>
                <c:pt idx="80">
                  <c:v>57.379636127355404</c:v>
                </c:pt>
                <c:pt idx="81">
                  <c:v>57.379636127355404</c:v>
                </c:pt>
                <c:pt idx="82">
                  <c:v>57.379636127355404</c:v>
                </c:pt>
                <c:pt idx="83">
                  <c:v>57.379636127355404</c:v>
                </c:pt>
                <c:pt idx="84">
                  <c:v>57.379636127355404</c:v>
                </c:pt>
                <c:pt idx="85">
                  <c:v>57.379636127355404</c:v>
                </c:pt>
                <c:pt idx="86">
                  <c:v>57.379636127355404</c:v>
                </c:pt>
                <c:pt idx="87">
                  <c:v>57.379636127355404</c:v>
                </c:pt>
                <c:pt idx="88">
                  <c:v>57.379636127355404</c:v>
                </c:pt>
                <c:pt idx="89">
                  <c:v>57.379636127355404</c:v>
                </c:pt>
                <c:pt idx="90">
                  <c:v>57.379636127355404</c:v>
                </c:pt>
                <c:pt idx="91">
                  <c:v>57.379636127355404</c:v>
                </c:pt>
                <c:pt idx="92">
                  <c:v>57.379636127355404</c:v>
                </c:pt>
                <c:pt idx="93">
                  <c:v>57.379636127355404</c:v>
                </c:pt>
                <c:pt idx="94">
                  <c:v>57.379636127355404</c:v>
                </c:pt>
                <c:pt idx="95">
                  <c:v>57.379636127355404</c:v>
                </c:pt>
                <c:pt idx="96">
                  <c:v>57.379636127355404</c:v>
                </c:pt>
                <c:pt idx="97">
                  <c:v>57.379636127355404</c:v>
                </c:pt>
                <c:pt idx="98">
                  <c:v>57.379636127355404</c:v>
                </c:pt>
                <c:pt idx="99">
                  <c:v>57.379636127355404</c:v>
                </c:pt>
                <c:pt idx="100">
                  <c:v>57.379636127355404</c:v>
                </c:pt>
                <c:pt idx="101">
                  <c:v>57.379636127355404</c:v>
                </c:pt>
                <c:pt idx="102">
                  <c:v>57.379636127355404</c:v>
                </c:pt>
                <c:pt idx="103">
                  <c:v>57.379636127355404</c:v>
                </c:pt>
                <c:pt idx="104">
                  <c:v>57.379636127355404</c:v>
                </c:pt>
                <c:pt idx="105">
                  <c:v>57.379636127355404</c:v>
                </c:pt>
                <c:pt idx="106">
                  <c:v>57.379636127355404</c:v>
                </c:pt>
                <c:pt idx="107">
                  <c:v>57.379636127355404</c:v>
                </c:pt>
                <c:pt idx="108">
                  <c:v>57.379636127355404</c:v>
                </c:pt>
                <c:pt idx="109">
                  <c:v>57.379636127355404</c:v>
                </c:pt>
                <c:pt idx="110">
                  <c:v>57.379636127355404</c:v>
                </c:pt>
                <c:pt idx="111">
                  <c:v>57.379636127355404</c:v>
                </c:pt>
                <c:pt idx="112">
                  <c:v>57.379636127355404</c:v>
                </c:pt>
                <c:pt idx="113">
                  <c:v>57.379636127355404</c:v>
                </c:pt>
                <c:pt idx="114">
                  <c:v>57.379636127355404</c:v>
                </c:pt>
                <c:pt idx="115">
                  <c:v>57.379636127355404</c:v>
                </c:pt>
                <c:pt idx="116">
                  <c:v>57.379636127355404</c:v>
                </c:pt>
                <c:pt idx="117">
                  <c:v>57.379636127355404</c:v>
                </c:pt>
                <c:pt idx="118">
                  <c:v>57.379636127355404</c:v>
                </c:pt>
                <c:pt idx="119">
                  <c:v>57.379636127355404</c:v>
                </c:pt>
                <c:pt idx="120">
                  <c:v>57.379636127355404</c:v>
                </c:pt>
                <c:pt idx="121">
                  <c:v>57.379636127355404</c:v>
                </c:pt>
                <c:pt idx="122">
                  <c:v>57.379636127355404</c:v>
                </c:pt>
                <c:pt idx="123">
                  <c:v>57.379636127355404</c:v>
                </c:pt>
                <c:pt idx="124">
                  <c:v>57.379636127355404</c:v>
                </c:pt>
                <c:pt idx="125">
                  <c:v>57.379636127355404</c:v>
                </c:pt>
                <c:pt idx="126">
                  <c:v>57.379636127355404</c:v>
                </c:pt>
                <c:pt idx="127">
                  <c:v>57.379636127355404</c:v>
                </c:pt>
                <c:pt idx="128">
                  <c:v>57.379636127355404</c:v>
                </c:pt>
                <c:pt idx="129">
                  <c:v>57.379636127355404</c:v>
                </c:pt>
                <c:pt idx="130">
                  <c:v>57.379636127355404</c:v>
                </c:pt>
                <c:pt idx="131">
                  <c:v>57.379636127355404</c:v>
                </c:pt>
                <c:pt idx="132">
                  <c:v>57.379636127355404</c:v>
                </c:pt>
                <c:pt idx="133">
                  <c:v>57.379636127355404</c:v>
                </c:pt>
                <c:pt idx="134">
                  <c:v>57.379636127355404</c:v>
                </c:pt>
                <c:pt idx="135">
                  <c:v>57.379636127355404</c:v>
                </c:pt>
                <c:pt idx="136">
                  <c:v>57.379636127355404</c:v>
                </c:pt>
                <c:pt idx="137">
                  <c:v>57.379636127355404</c:v>
                </c:pt>
                <c:pt idx="138">
                  <c:v>57.379636127355404</c:v>
                </c:pt>
                <c:pt idx="139">
                  <c:v>57.379636127355404</c:v>
                </c:pt>
                <c:pt idx="140">
                  <c:v>57.379636127355404</c:v>
                </c:pt>
                <c:pt idx="141">
                  <c:v>57.379636127355404</c:v>
                </c:pt>
                <c:pt idx="142">
                  <c:v>57.379636127355404</c:v>
                </c:pt>
                <c:pt idx="143">
                  <c:v>57.379636127355404</c:v>
                </c:pt>
                <c:pt idx="144">
                  <c:v>57.379636127355404</c:v>
                </c:pt>
                <c:pt idx="145">
                  <c:v>57.379636127355404</c:v>
                </c:pt>
                <c:pt idx="146">
                  <c:v>57.379636127355404</c:v>
                </c:pt>
                <c:pt idx="147">
                  <c:v>57.379636127355404</c:v>
                </c:pt>
                <c:pt idx="148">
                  <c:v>57.379636127355404</c:v>
                </c:pt>
                <c:pt idx="149">
                  <c:v>57.379636127355404</c:v>
                </c:pt>
                <c:pt idx="150">
                  <c:v>57.379636127355404</c:v>
                </c:pt>
                <c:pt idx="151">
                  <c:v>57.379636127355404</c:v>
                </c:pt>
                <c:pt idx="152">
                  <c:v>57.379636127355404</c:v>
                </c:pt>
                <c:pt idx="153">
                  <c:v>57.379636127355404</c:v>
                </c:pt>
                <c:pt idx="154">
                  <c:v>57.379636127355404</c:v>
                </c:pt>
                <c:pt idx="155">
                  <c:v>57.379636127355404</c:v>
                </c:pt>
                <c:pt idx="156">
                  <c:v>57.379636127355404</c:v>
                </c:pt>
                <c:pt idx="157">
                  <c:v>57.379636127355404</c:v>
                </c:pt>
                <c:pt idx="158">
                  <c:v>57.379636127355404</c:v>
                </c:pt>
                <c:pt idx="159">
                  <c:v>57.379636127355404</c:v>
                </c:pt>
                <c:pt idx="160">
                  <c:v>57.379636127355404</c:v>
                </c:pt>
                <c:pt idx="161">
                  <c:v>57.379636127355404</c:v>
                </c:pt>
                <c:pt idx="162">
                  <c:v>57.379636127355404</c:v>
                </c:pt>
                <c:pt idx="163">
                  <c:v>57.379636127355404</c:v>
                </c:pt>
                <c:pt idx="164">
                  <c:v>57.379636127355404</c:v>
                </c:pt>
                <c:pt idx="165">
                  <c:v>57.379636127355404</c:v>
                </c:pt>
                <c:pt idx="166">
                  <c:v>57.379636127355404</c:v>
                </c:pt>
                <c:pt idx="167">
                  <c:v>57.379636127355404</c:v>
                </c:pt>
                <c:pt idx="168">
                  <c:v>57.379636127355404</c:v>
                </c:pt>
                <c:pt idx="169">
                  <c:v>57.379636127355404</c:v>
                </c:pt>
                <c:pt idx="170">
                  <c:v>57.379636127355404</c:v>
                </c:pt>
                <c:pt idx="171">
                  <c:v>57.379636127355404</c:v>
                </c:pt>
                <c:pt idx="172">
                  <c:v>57.379636127355404</c:v>
                </c:pt>
                <c:pt idx="173">
                  <c:v>57.379636127355404</c:v>
                </c:pt>
                <c:pt idx="174">
                  <c:v>57.379636127355404</c:v>
                </c:pt>
                <c:pt idx="175">
                  <c:v>57.379636127355404</c:v>
                </c:pt>
                <c:pt idx="176">
                  <c:v>57.379636127355404</c:v>
                </c:pt>
                <c:pt idx="177">
                  <c:v>57.379636127355404</c:v>
                </c:pt>
                <c:pt idx="178">
                  <c:v>57.379636127355404</c:v>
                </c:pt>
                <c:pt idx="179">
                  <c:v>57.379636127355404</c:v>
                </c:pt>
                <c:pt idx="180">
                  <c:v>57.379636127355404</c:v>
                </c:pt>
                <c:pt idx="181">
                  <c:v>57.379636127355404</c:v>
                </c:pt>
                <c:pt idx="182">
                  <c:v>57.379636127355404</c:v>
                </c:pt>
                <c:pt idx="183">
                  <c:v>57.379636127355404</c:v>
                </c:pt>
                <c:pt idx="184">
                  <c:v>57.379636127355404</c:v>
                </c:pt>
                <c:pt idx="185">
                  <c:v>57.379636127355404</c:v>
                </c:pt>
                <c:pt idx="186">
                  <c:v>57.379636127355404</c:v>
                </c:pt>
                <c:pt idx="187">
                  <c:v>57.379636127355404</c:v>
                </c:pt>
                <c:pt idx="188">
                  <c:v>57.379636127355404</c:v>
                </c:pt>
                <c:pt idx="189">
                  <c:v>57.379636127355404</c:v>
                </c:pt>
              </c:numCache>
            </c:numRef>
          </c:val>
        </c:ser>
        <c:ser>
          <c:idx val="6"/>
          <c:order val="6"/>
          <c:tx>
            <c:strRef>
              <c:f>XmRdata!$H$1</c:f>
              <c:strCache>
                <c:ptCount val="1"/>
                <c:pt idx="0">
                  <c:v> -2 Sigma</c:v>
                </c:pt>
              </c:strCache>
            </c:strRef>
          </c:tx>
          <c:spPr>
            <a:ln w="25400">
              <a:noFill/>
            </a:ln>
            <a:effectLst/>
          </c:spPr>
          <c:marker>
            <c:symbol val="none"/>
          </c:marker>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XmRdata!$H$2:$H$191</c:f>
              <c:numCache>
                <c:formatCode>0.0</c:formatCode>
                <c:ptCount val="190"/>
                <c:pt idx="0">
                  <c:v>28.917166991552946</c:v>
                </c:pt>
                <c:pt idx="1">
                  <c:v>28.917166991552946</c:v>
                </c:pt>
                <c:pt idx="2">
                  <c:v>28.917166991552946</c:v>
                </c:pt>
                <c:pt idx="3">
                  <c:v>28.917166991552946</c:v>
                </c:pt>
                <c:pt idx="4">
                  <c:v>28.917166991552946</c:v>
                </c:pt>
                <c:pt idx="5">
                  <c:v>28.917166991552946</c:v>
                </c:pt>
                <c:pt idx="6">
                  <c:v>28.917166991552946</c:v>
                </c:pt>
                <c:pt idx="7">
                  <c:v>28.917166991552946</c:v>
                </c:pt>
                <c:pt idx="8">
                  <c:v>28.917166991552946</c:v>
                </c:pt>
                <c:pt idx="9">
                  <c:v>28.917166991552946</c:v>
                </c:pt>
                <c:pt idx="10">
                  <c:v>28.917166991552946</c:v>
                </c:pt>
                <c:pt idx="11">
                  <c:v>28.917166991552946</c:v>
                </c:pt>
                <c:pt idx="12">
                  <c:v>28.917166991552946</c:v>
                </c:pt>
                <c:pt idx="13">
                  <c:v>28.917166991552946</c:v>
                </c:pt>
                <c:pt idx="14">
                  <c:v>28.917166991552946</c:v>
                </c:pt>
                <c:pt idx="15">
                  <c:v>28.917166991552946</c:v>
                </c:pt>
                <c:pt idx="16">
                  <c:v>28.917166991552946</c:v>
                </c:pt>
                <c:pt idx="17">
                  <c:v>28.917166991552946</c:v>
                </c:pt>
                <c:pt idx="18">
                  <c:v>28.917166991552946</c:v>
                </c:pt>
                <c:pt idx="19">
                  <c:v>28.917166991552946</c:v>
                </c:pt>
                <c:pt idx="20">
                  <c:v>28.917166991552946</c:v>
                </c:pt>
                <c:pt idx="21">
                  <c:v>28.917166991552946</c:v>
                </c:pt>
                <c:pt idx="22">
                  <c:v>28.917166991552946</c:v>
                </c:pt>
                <c:pt idx="23">
                  <c:v>28.917166991552946</c:v>
                </c:pt>
                <c:pt idx="24">
                  <c:v>28.917166991552946</c:v>
                </c:pt>
                <c:pt idx="25">
                  <c:v>28.917166991552946</c:v>
                </c:pt>
                <c:pt idx="26">
                  <c:v>28.917166991552946</c:v>
                </c:pt>
                <c:pt idx="27">
                  <c:v>28.917166991552946</c:v>
                </c:pt>
                <c:pt idx="28">
                  <c:v>28.917166991552946</c:v>
                </c:pt>
                <c:pt idx="29">
                  <c:v>28.917166991552946</c:v>
                </c:pt>
                <c:pt idx="30">
                  <c:v>28.917166991552946</c:v>
                </c:pt>
                <c:pt idx="31">
                  <c:v>28.917166991552946</c:v>
                </c:pt>
                <c:pt idx="32">
                  <c:v>28.917166991552946</c:v>
                </c:pt>
                <c:pt idx="33">
                  <c:v>28.917166991552946</c:v>
                </c:pt>
                <c:pt idx="34">
                  <c:v>28.917166991552946</c:v>
                </c:pt>
                <c:pt idx="35">
                  <c:v>28.917166991552946</c:v>
                </c:pt>
                <c:pt idx="36">
                  <c:v>28.917166991552946</c:v>
                </c:pt>
                <c:pt idx="37">
                  <c:v>28.917166991552946</c:v>
                </c:pt>
                <c:pt idx="38">
                  <c:v>28.917166991552946</c:v>
                </c:pt>
                <c:pt idx="39">
                  <c:v>28.917166991552946</c:v>
                </c:pt>
                <c:pt idx="40">
                  <c:v>28.917166991552946</c:v>
                </c:pt>
                <c:pt idx="41">
                  <c:v>28.917166991552946</c:v>
                </c:pt>
                <c:pt idx="42">
                  <c:v>28.917166991552946</c:v>
                </c:pt>
                <c:pt idx="43">
                  <c:v>28.917166991552946</c:v>
                </c:pt>
                <c:pt idx="44">
                  <c:v>28.917166991552946</c:v>
                </c:pt>
                <c:pt idx="45">
                  <c:v>28.917166991552946</c:v>
                </c:pt>
                <c:pt idx="46">
                  <c:v>28.917166991552946</c:v>
                </c:pt>
                <c:pt idx="47">
                  <c:v>28.917166991552946</c:v>
                </c:pt>
                <c:pt idx="48">
                  <c:v>28.917166991552946</c:v>
                </c:pt>
                <c:pt idx="49">
                  <c:v>28.917166991552946</c:v>
                </c:pt>
                <c:pt idx="50">
                  <c:v>28.917166991552946</c:v>
                </c:pt>
                <c:pt idx="51">
                  <c:v>28.917166991552946</c:v>
                </c:pt>
                <c:pt idx="52">
                  <c:v>28.917166991552946</c:v>
                </c:pt>
                <c:pt idx="53">
                  <c:v>28.917166991552946</c:v>
                </c:pt>
                <c:pt idx="54">
                  <c:v>28.917166991552946</c:v>
                </c:pt>
                <c:pt idx="55">
                  <c:v>28.917166991552946</c:v>
                </c:pt>
                <c:pt idx="56">
                  <c:v>28.917166991552946</c:v>
                </c:pt>
                <c:pt idx="57">
                  <c:v>28.917166991552946</c:v>
                </c:pt>
                <c:pt idx="58">
                  <c:v>28.917166991552946</c:v>
                </c:pt>
                <c:pt idx="59">
                  <c:v>28.917166991552946</c:v>
                </c:pt>
                <c:pt idx="60">
                  <c:v>28.917166991552946</c:v>
                </c:pt>
                <c:pt idx="61">
                  <c:v>28.917166991552946</c:v>
                </c:pt>
                <c:pt idx="62">
                  <c:v>28.917166991552946</c:v>
                </c:pt>
                <c:pt idx="63">
                  <c:v>28.917166991552946</c:v>
                </c:pt>
                <c:pt idx="64">
                  <c:v>28.917166991552946</c:v>
                </c:pt>
                <c:pt idx="65">
                  <c:v>28.917166991552946</c:v>
                </c:pt>
                <c:pt idx="66">
                  <c:v>28.917166991552946</c:v>
                </c:pt>
                <c:pt idx="67">
                  <c:v>28.917166991552946</c:v>
                </c:pt>
                <c:pt idx="68">
                  <c:v>28.917166991552946</c:v>
                </c:pt>
                <c:pt idx="69">
                  <c:v>28.917166991552946</c:v>
                </c:pt>
                <c:pt idx="70">
                  <c:v>28.917166991552946</c:v>
                </c:pt>
                <c:pt idx="71">
                  <c:v>28.917166991552946</c:v>
                </c:pt>
                <c:pt idx="72">
                  <c:v>28.917166991552946</c:v>
                </c:pt>
                <c:pt idx="73">
                  <c:v>28.917166991552946</c:v>
                </c:pt>
                <c:pt idx="74">
                  <c:v>28.917166991552946</c:v>
                </c:pt>
                <c:pt idx="75">
                  <c:v>28.917166991552946</c:v>
                </c:pt>
                <c:pt idx="76">
                  <c:v>28.917166991552946</c:v>
                </c:pt>
                <c:pt idx="77">
                  <c:v>28.917166991552946</c:v>
                </c:pt>
                <c:pt idx="78">
                  <c:v>28.917166991552946</c:v>
                </c:pt>
                <c:pt idx="79">
                  <c:v>28.917166991552946</c:v>
                </c:pt>
                <c:pt idx="80">
                  <c:v>28.917166991552946</c:v>
                </c:pt>
                <c:pt idx="81">
                  <c:v>28.917166991552946</c:v>
                </c:pt>
                <c:pt idx="82">
                  <c:v>28.917166991552946</c:v>
                </c:pt>
                <c:pt idx="83">
                  <c:v>28.917166991552946</c:v>
                </c:pt>
                <c:pt idx="84">
                  <c:v>28.917166991552946</c:v>
                </c:pt>
                <c:pt idx="85">
                  <c:v>28.917166991552946</c:v>
                </c:pt>
                <c:pt idx="86">
                  <c:v>28.917166991552946</c:v>
                </c:pt>
                <c:pt idx="87">
                  <c:v>28.917166991552946</c:v>
                </c:pt>
                <c:pt idx="88">
                  <c:v>28.917166991552946</c:v>
                </c:pt>
                <c:pt idx="89">
                  <c:v>28.917166991552946</c:v>
                </c:pt>
                <c:pt idx="90">
                  <c:v>28.917166991552946</c:v>
                </c:pt>
                <c:pt idx="91">
                  <c:v>28.917166991552946</c:v>
                </c:pt>
                <c:pt idx="92">
                  <c:v>28.917166991552946</c:v>
                </c:pt>
                <c:pt idx="93">
                  <c:v>28.917166991552946</c:v>
                </c:pt>
                <c:pt idx="94">
                  <c:v>28.917166991552946</c:v>
                </c:pt>
                <c:pt idx="95">
                  <c:v>28.917166991552946</c:v>
                </c:pt>
                <c:pt idx="96">
                  <c:v>28.917166991552946</c:v>
                </c:pt>
                <c:pt idx="97">
                  <c:v>28.917166991552946</c:v>
                </c:pt>
                <c:pt idx="98">
                  <c:v>28.917166991552946</c:v>
                </c:pt>
                <c:pt idx="99">
                  <c:v>28.917166991552946</c:v>
                </c:pt>
                <c:pt idx="100">
                  <c:v>28.917166991552946</c:v>
                </c:pt>
                <c:pt idx="101">
                  <c:v>28.917166991552946</c:v>
                </c:pt>
                <c:pt idx="102">
                  <c:v>28.917166991552946</c:v>
                </c:pt>
                <c:pt idx="103">
                  <c:v>28.917166991552946</c:v>
                </c:pt>
                <c:pt idx="104">
                  <c:v>28.917166991552946</c:v>
                </c:pt>
                <c:pt idx="105">
                  <c:v>28.917166991552946</c:v>
                </c:pt>
                <c:pt idx="106">
                  <c:v>28.917166991552946</c:v>
                </c:pt>
                <c:pt idx="107">
                  <c:v>28.917166991552946</c:v>
                </c:pt>
                <c:pt idx="108">
                  <c:v>28.917166991552946</c:v>
                </c:pt>
                <c:pt idx="109">
                  <c:v>28.917166991552946</c:v>
                </c:pt>
                <c:pt idx="110">
                  <c:v>28.917166991552946</c:v>
                </c:pt>
                <c:pt idx="111">
                  <c:v>28.917166991552946</c:v>
                </c:pt>
                <c:pt idx="112">
                  <c:v>28.917166991552946</c:v>
                </c:pt>
                <c:pt idx="113">
                  <c:v>28.917166991552946</c:v>
                </c:pt>
                <c:pt idx="114">
                  <c:v>28.917166991552946</c:v>
                </c:pt>
                <c:pt idx="115">
                  <c:v>28.917166991552946</c:v>
                </c:pt>
                <c:pt idx="116">
                  <c:v>28.917166991552946</c:v>
                </c:pt>
                <c:pt idx="117">
                  <c:v>28.917166991552946</c:v>
                </c:pt>
                <c:pt idx="118">
                  <c:v>28.917166991552946</c:v>
                </c:pt>
                <c:pt idx="119">
                  <c:v>28.917166991552946</c:v>
                </c:pt>
                <c:pt idx="120">
                  <c:v>28.917166991552946</c:v>
                </c:pt>
                <c:pt idx="121">
                  <c:v>28.917166991552946</c:v>
                </c:pt>
                <c:pt idx="122">
                  <c:v>28.917166991552946</c:v>
                </c:pt>
                <c:pt idx="123">
                  <c:v>28.917166991552946</c:v>
                </c:pt>
                <c:pt idx="124">
                  <c:v>28.917166991552946</c:v>
                </c:pt>
                <c:pt idx="125">
                  <c:v>28.917166991552946</c:v>
                </c:pt>
                <c:pt idx="126">
                  <c:v>28.917166991552946</c:v>
                </c:pt>
                <c:pt idx="127">
                  <c:v>28.917166991552946</c:v>
                </c:pt>
                <c:pt idx="128">
                  <c:v>28.917166991552946</c:v>
                </c:pt>
                <c:pt idx="129">
                  <c:v>28.917166991552946</c:v>
                </c:pt>
                <c:pt idx="130">
                  <c:v>28.917166991552946</c:v>
                </c:pt>
                <c:pt idx="131">
                  <c:v>28.917166991552946</c:v>
                </c:pt>
                <c:pt idx="132">
                  <c:v>28.917166991552946</c:v>
                </c:pt>
                <c:pt idx="133">
                  <c:v>28.917166991552946</c:v>
                </c:pt>
                <c:pt idx="134">
                  <c:v>28.917166991552946</c:v>
                </c:pt>
                <c:pt idx="135">
                  <c:v>28.917166991552946</c:v>
                </c:pt>
                <c:pt idx="136">
                  <c:v>28.917166991552946</c:v>
                </c:pt>
                <c:pt idx="137">
                  <c:v>28.917166991552946</c:v>
                </c:pt>
                <c:pt idx="138">
                  <c:v>28.917166991552946</c:v>
                </c:pt>
                <c:pt idx="139">
                  <c:v>28.917166991552946</c:v>
                </c:pt>
                <c:pt idx="140">
                  <c:v>28.917166991552946</c:v>
                </c:pt>
                <c:pt idx="141">
                  <c:v>28.917166991552946</c:v>
                </c:pt>
                <c:pt idx="142">
                  <c:v>28.917166991552946</c:v>
                </c:pt>
                <c:pt idx="143">
                  <c:v>28.917166991552946</c:v>
                </c:pt>
                <c:pt idx="144">
                  <c:v>28.917166991552946</c:v>
                </c:pt>
                <c:pt idx="145">
                  <c:v>28.917166991552946</c:v>
                </c:pt>
                <c:pt idx="146">
                  <c:v>28.917166991552946</c:v>
                </c:pt>
                <c:pt idx="147">
                  <c:v>28.917166991552946</c:v>
                </c:pt>
                <c:pt idx="148">
                  <c:v>28.917166991552946</c:v>
                </c:pt>
                <c:pt idx="149">
                  <c:v>28.917166991552946</c:v>
                </c:pt>
                <c:pt idx="150">
                  <c:v>28.917166991552946</c:v>
                </c:pt>
                <c:pt idx="151">
                  <c:v>28.917166991552946</c:v>
                </c:pt>
                <c:pt idx="152">
                  <c:v>28.917166991552946</c:v>
                </c:pt>
                <c:pt idx="153">
                  <c:v>28.917166991552946</c:v>
                </c:pt>
                <c:pt idx="154">
                  <c:v>28.917166991552946</c:v>
                </c:pt>
                <c:pt idx="155">
                  <c:v>28.917166991552946</c:v>
                </c:pt>
                <c:pt idx="156">
                  <c:v>28.917166991552946</c:v>
                </c:pt>
                <c:pt idx="157">
                  <c:v>28.917166991552946</c:v>
                </c:pt>
                <c:pt idx="158">
                  <c:v>28.917166991552946</c:v>
                </c:pt>
                <c:pt idx="159">
                  <c:v>28.917166991552946</c:v>
                </c:pt>
                <c:pt idx="160">
                  <c:v>28.917166991552946</c:v>
                </c:pt>
                <c:pt idx="161">
                  <c:v>28.917166991552946</c:v>
                </c:pt>
                <c:pt idx="162">
                  <c:v>28.917166991552946</c:v>
                </c:pt>
                <c:pt idx="163">
                  <c:v>28.917166991552946</c:v>
                </c:pt>
                <c:pt idx="164">
                  <c:v>28.917166991552946</c:v>
                </c:pt>
                <c:pt idx="165">
                  <c:v>28.917166991552946</c:v>
                </c:pt>
                <c:pt idx="166">
                  <c:v>28.917166991552946</c:v>
                </c:pt>
                <c:pt idx="167">
                  <c:v>28.917166991552946</c:v>
                </c:pt>
                <c:pt idx="168">
                  <c:v>28.917166991552946</c:v>
                </c:pt>
                <c:pt idx="169">
                  <c:v>28.917166991552946</c:v>
                </c:pt>
                <c:pt idx="170">
                  <c:v>28.917166991552946</c:v>
                </c:pt>
                <c:pt idx="171">
                  <c:v>28.917166991552946</c:v>
                </c:pt>
                <c:pt idx="172">
                  <c:v>28.917166991552946</c:v>
                </c:pt>
                <c:pt idx="173">
                  <c:v>28.917166991552946</c:v>
                </c:pt>
                <c:pt idx="174">
                  <c:v>28.917166991552946</c:v>
                </c:pt>
                <c:pt idx="175">
                  <c:v>28.917166991552946</c:v>
                </c:pt>
                <c:pt idx="176">
                  <c:v>28.917166991552946</c:v>
                </c:pt>
                <c:pt idx="177">
                  <c:v>28.917166991552946</c:v>
                </c:pt>
                <c:pt idx="178">
                  <c:v>28.917166991552946</c:v>
                </c:pt>
                <c:pt idx="179">
                  <c:v>28.917166991552946</c:v>
                </c:pt>
                <c:pt idx="180">
                  <c:v>28.917166991552946</c:v>
                </c:pt>
                <c:pt idx="181">
                  <c:v>28.917166991552946</c:v>
                </c:pt>
                <c:pt idx="182">
                  <c:v>28.917166991552946</c:v>
                </c:pt>
                <c:pt idx="183">
                  <c:v>28.917166991552946</c:v>
                </c:pt>
                <c:pt idx="184">
                  <c:v>28.917166991552946</c:v>
                </c:pt>
                <c:pt idx="185">
                  <c:v>28.917166991552946</c:v>
                </c:pt>
                <c:pt idx="186">
                  <c:v>28.917166991552946</c:v>
                </c:pt>
                <c:pt idx="187">
                  <c:v>28.917166991552946</c:v>
                </c:pt>
                <c:pt idx="188">
                  <c:v>28.917166991552946</c:v>
                </c:pt>
                <c:pt idx="189">
                  <c:v>28.917166991552946</c:v>
                </c:pt>
              </c:numCache>
            </c:numRef>
          </c:val>
        </c:ser>
        <c:ser>
          <c:idx val="7"/>
          <c:order val="7"/>
          <c:tx>
            <c:strRef>
              <c:f>XmRdata!$I$1</c:f>
              <c:strCache>
                <c:ptCount val="1"/>
                <c:pt idx="0">
                  <c:v>LCL</c:v>
                </c:pt>
              </c:strCache>
            </c:strRef>
          </c:tx>
          <c:spPr>
            <a:ln w="12700">
              <a:solidFill>
                <a:srgbClr val="FF0000"/>
              </a:solidFill>
              <a:prstDash val="lgDash"/>
            </a:ln>
            <a:effectLst/>
          </c:spPr>
          <c:marker>
            <c:symbol val="none"/>
          </c:marker>
          <c:dLbls>
            <c:dLbl>
              <c:idx val="1"/>
              <c:layout>
                <c:manualLayout>
                  <c:x val="-1.3653603142865945E-2"/>
                  <c:y val="-2.0889748676585149E-2"/>
                </c:manualLayout>
              </c:layout>
              <c:tx>
                <c:rich>
                  <a:bodyPr/>
                  <a:lstStyle/>
                  <a:p>
                    <a:r>
                      <a:rPr lang="en-US"/>
                      <a:t>LCL</a:t>
                    </a:r>
                  </a:p>
                </c:rich>
              </c:tx>
              <c:showVal val="1"/>
            </c:dLbl>
            <c:dLbl>
              <c:idx val="189"/>
              <c:layout>
                <c:manualLayout>
                  <c:x val="-1.3653603142865945E-2"/>
                  <c:y val="-2.0889748676585149E-2"/>
                </c:manualLayout>
              </c:layout>
              <c:numFmt formatCode="0.0" sourceLinked="0"/>
              <c:spPr/>
              <c:txPr>
                <a:bodyPr/>
                <a:lstStyle/>
                <a:p>
                  <a:pPr>
                    <a:defRPr/>
                  </a:pPr>
                  <a:endParaRPr lang="en-US"/>
                </a:p>
              </c:txPr>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XmRdata!$I$2:$I$191</c:f>
              <c:numCache>
                <c:formatCode>0.0</c:formatCode>
                <c:ptCount val="190"/>
                <c:pt idx="0">
                  <c:v>0.45469785575048149</c:v>
                </c:pt>
                <c:pt idx="1">
                  <c:v>0.45469785575048149</c:v>
                </c:pt>
                <c:pt idx="2">
                  <c:v>0.45469785575048149</c:v>
                </c:pt>
                <c:pt idx="3">
                  <c:v>0.45469785575048149</c:v>
                </c:pt>
                <c:pt idx="4">
                  <c:v>0.45469785575048149</c:v>
                </c:pt>
                <c:pt idx="5">
                  <c:v>0.45469785575048149</c:v>
                </c:pt>
                <c:pt idx="6">
                  <c:v>0.45469785575048149</c:v>
                </c:pt>
                <c:pt idx="7">
                  <c:v>0.45469785575048149</c:v>
                </c:pt>
                <c:pt idx="8">
                  <c:v>0.45469785575048149</c:v>
                </c:pt>
                <c:pt idx="9">
                  <c:v>0.45469785575048149</c:v>
                </c:pt>
                <c:pt idx="10">
                  <c:v>0.45469785575048149</c:v>
                </c:pt>
                <c:pt idx="11">
                  <c:v>0.45469785575048149</c:v>
                </c:pt>
                <c:pt idx="12">
                  <c:v>0.45469785575048149</c:v>
                </c:pt>
                <c:pt idx="13">
                  <c:v>0.45469785575048149</c:v>
                </c:pt>
                <c:pt idx="14">
                  <c:v>0.45469785575048149</c:v>
                </c:pt>
                <c:pt idx="15">
                  <c:v>0.45469785575048149</c:v>
                </c:pt>
                <c:pt idx="16">
                  <c:v>0.45469785575048149</c:v>
                </c:pt>
                <c:pt idx="17">
                  <c:v>0.45469785575048149</c:v>
                </c:pt>
                <c:pt idx="18">
                  <c:v>0.45469785575048149</c:v>
                </c:pt>
                <c:pt idx="19">
                  <c:v>0.45469785575048149</c:v>
                </c:pt>
                <c:pt idx="20">
                  <c:v>0.45469785575048149</c:v>
                </c:pt>
                <c:pt idx="21">
                  <c:v>0.45469785575048149</c:v>
                </c:pt>
                <c:pt idx="22">
                  <c:v>0.45469785575048149</c:v>
                </c:pt>
                <c:pt idx="23">
                  <c:v>0.45469785575048149</c:v>
                </c:pt>
                <c:pt idx="24">
                  <c:v>0.45469785575048149</c:v>
                </c:pt>
                <c:pt idx="25">
                  <c:v>0.45469785575048149</c:v>
                </c:pt>
                <c:pt idx="26">
                  <c:v>0.45469785575048149</c:v>
                </c:pt>
                <c:pt idx="27">
                  <c:v>0.45469785575048149</c:v>
                </c:pt>
                <c:pt idx="28">
                  <c:v>0.45469785575048149</c:v>
                </c:pt>
                <c:pt idx="29">
                  <c:v>0.45469785575048149</c:v>
                </c:pt>
                <c:pt idx="30">
                  <c:v>0.45469785575048149</c:v>
                </c:pt>
                <c:pt idx="31">
                  <c:v>0.45469785575048149</c:v>
                </c:pt>
                <c:pt idx="32">
                  <c:v>0.45469785575048149</c:v>
                </c:pt>
                <c:pt idx="33">
                  <c:v>0.45469785575048149</c:v>
                </c:pt>
                <c:pt idx="34">
                  <c:v>0.45469785575048149</c:v>
                </c:pt>
                <c:pt idx="35">
                  <c:v>0.45469785575048149</c:v>
                </c:pt>
                <c:pt idx="36">
                  <c:v>0.45469785575048149</c:v>
                </c:pt>
                <c:pt idx="37">
                  <c:v>0.45469785575048149</c:v>
                </c:pt>
                <c:pt idx="38">
                  <c:v>0.45469785575048149</c:v>
                </c:pt>
                <c:pt idx="39">
                  <c:v>0.45469785575048149</c:v>
                </c:pt>
                <c:pt idx="40">
                  <c:v>0.45469785575048149</c:v>
                </c:pt>
                <c:pt idx="41">
                  <c:v>0.45469785575048149</c:v>
                </c:pt>
                <c:pt idx="42">
                  <c:v>0.45469785575048149</c:v>
                </c:pt>
                <c:pt idx="43">
                  <c:v>0.45469785575048149</c:v>
                </c:pt>
                <c:pt idx="44">
                  <c:v>0.45469785575048149</c:v>
                </c:pt>
                <c:pt idx="45">
                  <c:v>0.45469785575048149</c:v>
                </c:pt>
                <c:pt idx="46">
                  <c:v>0.45469785575048149</c:v>
                </c:pt>
                <c:pt idx="47">
                  <c:v>0.45469785575048149</c:v>
                </c:pt>
                <c:pt idx="48">
                  <c:v>0.45469785575048149</c:v>
                </c:pt>
                <c:pt idx="49">
                  <c:v>0.45469785575048149</c:v>
                </c:pt>
                <c:pt idx="50">
                  <c:v>0.45469785575048149</c:v>
                </c:pt>
                <c:pt idx="51">
                  <c:v>0.45469785575048149</c:v>
                </c:pt>
                <c:pt idx="52">
                  <c:v>0.45469785575048149</c:v>
                </c:pt>
                <c:pt idx="53">
                  <c:v>0.45469785575048149</c:v>
                </c:pt>
                <c:pt idx="54">
                  <c:v>0.45469785575048149</c:v>
                </c:pt>
                <c:pt idx="55">
                  <c:v>0.45469785575048149</c:v>
                </c:pt>
                <c:pt idx="56">
                  <c:v>0.45469785575048149</c:v>
                </c:pt>
                <c:pt idx="57">
                  <c:v>0.45469785575048149</c:v>
                </c:pt>
                <c:pt idx="58">
                  <c:v>0.45469785575048149</c:v>
                </c:pt>
                <c:pt idx="59">
                  <c:v>0.45469785575048149</c:v>
                </c:pt>
                <c:pt idx="60">
                  <c:v>0.45469785575048149</c:v>
                </c:pt>
                <c:pt idx="61">
                  <c:v>0.45469785575048149</c:v>
                </c:pt>
                <c:pt idx="62">
                  <c:v>0.45469785575048149</c:v>
                </c:pt>
                <c:pt idx="63">
                  <c:v>0.45469785575048149</c:v>
                </c:pt>
                <c:pt idx="64">
                  <c:v>0.45469785575048149</c:v>
                </c:pt>
                <c:pt idx="65">
                  <c:v>0.45469785575048149</c:v>
                </c:pt>
                <c:pt idx="66">
                  <c:v>0.45469785575048149</c:v>
                </c:pt>
                <c:pt idx="67">
                  <c:v>0.45469785575048149</c:v>
                </c:pt>
                <c:pt idx="68">
                  <c:v>0.45469785575048149</c:v>
                </c:pt>
                <c:pt idx="69">
                  <c:v>0.45469785575048149</c:v>
                </c:pt>
                <c:pt idx="70">
                  <c:v>0.45469785575048149</c:v>
                </c:pt>
                <c:pt idx="71">
                  <c:v>0.45469785575048149</c:v>
                </c:pt>
                <c:pt idx="72">
                  <c:v>0.45469785575048149</c:v>
                </c:pt>
                <c:pt idx="73">
                  <c:v>0.45469785575048149</c:v>
                </c:pt>
                <c:pt idx="74">
                  <c:v>0.45469785575048149</c:v>
                </c:pt>
                <c:pt idx="75">
                  <c:v>0.45469785575048149</c:v>
                </c:pt>
                <c:pt idx="76">
                  <c:v>0.45469785575048149</c:v>
                </c:pt>
                <c:pt idx="77">
                  <c:v>0.45469785575048149</c:v>
                </c:pt>
                <c:pt idx="78">
                  <c:v>0.45469785575048149</c:v>
                </c:pt>
                <c:pt idx="79">
                  <c:v>0.45469785575048149</c:v>
                </c:pt>
                <c:pt idx="80">
                  <c:v>0.45469785575048149</c:v>
                </c:pt>
                <c:pt idx="81">
                  <c:v>0.45469785575048149</c:v>
                </c:pt>
                <c:pt idx="82">
                  <c:v>0.45469785575048149</c:v>
                </c:pt>
                <c:pt idx="83">
                  <c:v>0.45469785575048149</c:v>
                </c:pt>
                <c:pt idx="84">
                  <c:v>0.45469785575048149</c:v>
                </c:pt>
                <c:pt idx="85">
                  <c:v>0.45469785575048149</c:v>
                </c:pt>
                <c:pt idx="86">
                  <c:v>0.45469785575048149</c:v>
                </c:pt>
                <c:pt idx="87">
                  <c:v>0.45469785575048149</c:v>
                </c:pt>
                <c:pt idx="88">
                  <c:v>0.45469785575048149</c:v>
                </c:pt>
                <c:pt idx="89">
                  <c:v>0.45469785575048149</c:v>
                </c:pt>
                <c:pt idx="90">
                  <c:v>0.45469785575048149</c:v>
                </c:pt>
                <c:pt idx="91">
                  <c:v>0.45469785575048149</c:v>
                </c:pt>
                <c:pt idx="92">
                  <c:v>0.45469785575048149</c:v>
                </c:pt>
                <c:pt idx="93">
                  <c:v>0.45469785575048149</c:v>
                </c:pt>
                <c:pt idx="94">
                  <c:v>0.45469785575048149</c:v>
                </c:pt>
                <c:pt idx="95">
                  <c:v>0.45469785575048149</c:v>
                </c:pt>
                <c:pt idx="96">
                  <c:v>0.45469785575048149</c:v>
                </c:pt>
                <c:pt idx="97">
                  <c:v>0.45469785575048149</c:v>
                </c:pt>
                <c:pt idx="98">
                  <c:v>0.45469785575048149</c:v>
                </c:pt>
                <c:pt idx="99">
                  <c:v>0.45469785575048149</c:v>
                </c:pt>
                <c:pt idx="100">
                  <c:v>0.45469785575048149</c:v>
                </c:pt>
                <c:pt idx="101">
                  <c:v>0.45469785575048149</c:v>
                </c:pt>
                <c:pt idx="102">
                  <c:v>0.45469785575048149</c:v>
                </c:pt>
                <c:pt idx="103">
                  <c:v>0.45469785575048149</c:v>
                </c:pt>
                <c:pt idx="104">
                  <c:v>0.45469785575048149</c:v>
                </c:pt>
                <c:pt idx="105">
                  <c:v>0.45469785575048149</c:v>
                </c:pt>
                <c:pt idx="106">
                  <c:v>0.45469785575048149</c:v>
                </c:pt>
                <c:pt idx="107">
                  <c:v>0.45469785575048149</c:v>
                </c:pt>
                <c:pt idx="108">
                  <c:v>0.45469785575048149</c:v>
                </c:pt>
                <c:pt idx="109">
                  <c:v>0.45469785575048149</c:v>
                </c:pt>
                <c:pt idx="110">
                  <c:v>0.45469785575048149</c:v>
                </c:pt>
                <c:pt idx="111">
                  <c:v>0.45469785575048149</c:v>
                </c:pt>
                <c:pt idx="112">
                  <c:v>0.45469785575048149</c:v>
                </c:pt>
                <c:pt idx="113">
                  <c:v>0.45469785575048149</c:v>
                </c:pt>
                <c:pt idx="114">
                  <c:v>0.45469785575048149</c:v>
                </c:pt>
                <c:pt idx="115">
                  <c:v>0.45469785575048149</c:v>
                </c:pt>
                <c:pt idx="116">
                  <c:v>0.45469785575048149</c:v>
                </c:pt>
                <c:pt idx="117">
                  <c:v>0.45469785575048149</c:v>
                </c:pt>
                <c:pt idx="118">
                  <c:v>0.45469785575048149</c:v>
                </c:pt>
                <c:pt idx="119">
                  <c:v>0.45469785575048149</c:v>
                </c:pt>
                <c:pt idx="120">
                  <c:v>0.45469785575048149</c:v>
                </c:pt>
                <c:pt idx="121">
                  <c:v>0.45469785575048149</c:v>
                </c:pt>
                <c:pt idx="122">
                  <c:v>0.45469785575048149</c:v>
                </c:pt>
                <c:pt idx="123">
                  <c:v>0.45469785575048149</c:v>
                </c:pt>
                <c:pt idx="124">
                  <c:v>0.45469785575048149</c:v>
                </c:pt>
                <c:pt idx="125">
                  <c:v>0.45469785575048149</c:v>
                </c:pt>
                <c:pt idx="126">
                  <c:v>0.45469785575048149</c:v>
                </c:pt>
                <c:pt idx="127">
                  <c:v>0.45469785575048149</c:v>
                </c:pt>
                <c:pt idx="128">
                  <c:v>0.45469785575048149</c:v>
                </c:pt>
                <c:pt idx="129">
                  <c:v>0.45469785575048149</c:v>
                </c:pt>
                <c:pt idx="130">
                  <c:v>0.45469785575048149</c:v>
                </c:pt>
                <c:pt idx="131">
                  <c:v>0.45469785575048149</c:v>
                </c:pt>
                <c:pt idx="132">
                  <c:v>0.45469785575048149</c:v>
                </c:pt>
                <c:pt idx="133">
                  <c:v>0.45469785575048149</c:v>
                </c:pt>
                <c:pt idx="134">
                  <c:v>0.45469785575048149</c:v>
                </c:pt>
                <c:pt idx="135">
                  <c:v>0.45469785575048149</c:v>
                </c:pt>
                <c:pt idx="136">
                  <c:v>0.45469785575048149</c:v>
                </c:pt>
                <c:pt idx="137">
                  <c:v>0.45469785575048149</c:v>
                </c:pt>
                <c:pt idx="138">
                  <c:v>0.45469785575048149</c:v>
                </c:pt>
                <c:pt idx="139">
                  <c:v>0.45469785575048149</c:v>
                </c:pt>
                <c:pt idx="140">
                  <c:v>0.45469785575048149</c:v>
                </c:pt>
                <c:pt idx="141">
                  <c:v>0.45469785575048149</c:v>
                </c:pt>
                <c:pt idx="142">
                  <c:v>0.45469785575048149</c:v>
                </c:pt>
                <c:pt idx="143">
                  <c:v>0.45469785575048149</c:v>
                </c:pt>
                <c:pt idx="144">
                  <c:v>0.45469785575048149</c:v>
                </c:pt>
                <c:pt idx="145">
                  <c:v>0.45469785575048149</c:v>
                </c:pt>
                <c:pt idx="146">
                  <c:v>0.45469785575048149</c:v>
                </c:pt>
                <c:pt idx="147">
                  <c:v>0.45469785575048149</c:v>
                </c:pt>
                <c:pt idx="148">
                  <c:v>0.45469785575048149</c:v>
                </c:pt>
                <c:pt idx="149">
                  <c:v>0.45469785575048149</c:v>
                </c:pt>
                <c:pt idx="150">
                  <c:v>0.45469785575048149</c:v>
                </c:pt>
                <c:pt idx="151">
                  <c:v>0.45469785575048149</c:v>
                </c:pt>
                <c:pt idx="152">
                  <c:v>0.45469785575048149</c:v>
                </c:pt>
                <c:pt idx="153">
                  <c:v>0.45469785575048149</c:v>
                </c:pt>
                <c:pt idx="154">
                  <c:v>0.45469785575048149</c:v>
                </c:pt>
                <c:pt idx="155">
                  <c:v>0.45469785575048149</c:v>
                </c:pt>
                <c:pt idx="156">
                  <c:v>0.45469785575048149</c:v>
                </c:pt>
                <c:pt idx="157">
                  <c:v>0.45469785575048149</c:v>
                </c:pt>
                <c:pt idx="158">
                  <c:v>0.45469785575048149</c:v>
                </c:pt>
                <c:pt idx="159">
                  <c:v>0.45469785575048149</c:v>
                </c:pt>
                <c:pt idx="160">
                  <c:v>0.45469785575048149</c:v>
                </c:pt>
                <c:pt idx="161">
                  <c:v>0.45469785575048149</c:v>
                </c:pt>
                <c:pt idx="162">
                  <c:v>0.45469785575048149</c:v>
                </c:pt>
                <c:pt idx="163">
                  <c:v>0.45469785575048149</c:v>
                </c:pt>
                <c:pt idx="164">
                  <c:v>0.45469785575048149</c:v>
                </c:pt>
                <c:pt idx="165">
                  <c:v>0.45469785575048149</c:v>
                </c:pt>
                <c:pt idx="166">
                  <c:v>0.45469785575048149</c:v>
                </c:pt>
                <c:pt idx="167">
                  <c:v>0.45469785575048149</c:v>
                </c:pt>
                <c:pt idx="168">
                  <c:v>0.45469785575048149</c:v>
                </c:pt>
                <c:pt idx="169">
                  <c:v>0.45469785575048149</c:v>
                </c:pt>
                <c:pt idx="170">
                  <c:v>0.45469785575048149</c:v>
                </c:pt>
                <c:pt idx="171">
                  <c:v>0.45469785575048149</c:v>
                </c:pt>
                <c:pt idx="172">
                  <c:v>0.45469785575048149</c:v>
                </c:pt>
                <c:pt idx="173">
                  <c:v>0.45469785575048149</c:v>
                </c:pt>
                <c:pt idx="174">
                  <c:v>0.45469785575048149</c:v>
                </c:pt>
                <c:pt idx="175">
                  <c:v>0.45469785575048149</c:v>
                </c:pt>
                <c:pt idx="176">
                  <c:v>0.45469785575048149</c:v>
                </c:pt>
                <c:pt idx="177">
                  <c:v>0.45469785575048149</c:v>
                </c:pt>
                <c:pt idx="178">
                  <c:v>0.45469785575048149</c:v>
                </c:pt>
                <c:pt idx="179">
                  <c:v>0.45469785575048149</c:v>
                </c:pt>
                <c:pt idx="180">
                  <c:v>0.45469785575048149</c:v>
                </c:pt>
                <c:pt idx="181">
                  <c:v>0.45469785575048149</c:v>
                </c:pt>
                <c:pt idx="182">
                  <c:v>0.45469785575048149</c:v>
                </c:pt>
                <c:pt idx="183">
                  <c:v>0.45469785575048149</c:v>
                </c:pt>
                <c:pt idx="184">
                  <c:v>0.45469785575048149</c:v>
                </c:pt>
                <c:pt idx="185">
                  <c:v>0.45469785575048149</c:v>
                </c:pt>
                <c:pt idx="186">
                  <c:v>0.45469785575048149</c:v>
                </c:pt>
                <c:pt idx="187">
                  <c:v>0.45469785575048149</c:v>
                </c:pt>
                <c:pt idx="188">
                  <c:v>0.45469785575048149</c:v>
                </c:pt>
                <c:pt idx="189">
                  <c:v>0.45469785575048149</c:v>
                </c:pt>
              </c:numCache>
            </c:numRef>
          </c:val>
        </c:ser>
        <c:ser>
          <c:idx val="8"/>
          <c:order val="8"/>
          <c:tx>
            <c:strRef>
              <c:f>XmRdata!$T$1</c:f>
              <c:strCache>
                <c:ptCount val="1"/>
                <c:pt idx="0">
                  <c:v>+1 sigma</c:v>
                </c:pt>
              </c:strCache>
            </c:strRef>
          </c:tx>
          <c:spPr>
            <a:ln>
              <a:solidFill>
                <a:srgbClr val="008080"/>
              </a:solidFill>
              <a:prstDash val="solid"/>
            </a:ln>
          </c:spPr>
          <c:marker>
            <c:symbol val="none"/>
          </c:marker>
          <c:dLbls>
            <c:dLbl>
              <c:idx val="1"/>
              <c:layout>
                <c:manualLayout>
                  <c:x val="-1.3653603142865945E-2"/>
                  <c:y val="-2.08897486765851E-2"/>
                </c:manualLayout>
              </c:layout>
              <c:tx>
                <c:rich>
                  <a:bodyPr/>
                  <a:lstStyle/>
                  <a:p>
                    <a:r>
                      <a:rPr lang="en-US"/>
                      <a:t>+1 sigma</a:t>
                    </a:r>
                  </a:p>
                </c:rich>
              </c:tx>
              <c:showVal val="1"/>
            </c:dLbl>
            <c:dLbl>
              <c:idx val="187"/>
              <c:layout>
                <c:manualLayout>
                  <c:x val="-1.3653603142865945E-2"/>
                  <c:y val="-2.08897486765851E-2"/>
                </c:manualLayout>
              </c:layout>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XmRdata!$T$2:$T$191</c:f>
              <c:numCache>
                <c:formatCode>General</c:formatCode>
                <c:ptCount val="190"/>
                <c:pt idx="0">
                  <c:v>114.3</c:v>
                </c:pt>
                <c:pt idx="1">
                  <c:v>114.3</c:v>
                </c:pt>
                <c:pt idx="2">
                  <c:v>114.3</c:v>
                </c:pt>
                <c:pt idx="3">
                  <c:v>114.3</c:v>
                </c:pt>
                <c:pt idx="4">
                  <c:v>114.3</c:v>
                </c:pt>
                <c:pt idx="5">
                  <c:v>114.3</c:v>
                </c:pt>
                <c:pt idx="6">
                  <c:v>114.3</c:v>
                </c:pt>
                <c:pt idx="7">
                  <c:v>114.3</c:v>
                </c:pt>
                <c:pt idx="8">
                  <c:v>114.3</c:v>
                </c:pt>
                <c:pt idx="9">
                  <c:v>114.3</c:v>
                </c:pt>
                <c:pt idx="10">
                  <c:v>114.3</c:v>
                </c:pt>
                <c:pt idx="11">
                  <c:v>114.3</c:v>
                </c:pt>
                <c:pt idx="12">
                  <c:v>114.3</c:v>
                </c:pt>
                <c:pt idx="13">
                  <c:v>114.3</c:v>
                </c:pt>
                <c:pt idx="14">
                  <c:v>114.3</c:v>
                </c:pt>
                <c:pt idx="15">
                  <c:v>114.3</c:v>
                </c:pt>
                <c:pt idx="16">
                  <c:v>114.3</c:v>
                </c:pt>
                <c:pt idx="17">
                  <c:v>114.3</c:v>
                </c:pt>
                <c:pt idx="18">
                  <c:v>114.3</c:v>
                </c:pt>
                <c:pt idx="19">
                  <c:v>114.3</c:v>
                </c:pt>
                <c:pt idx="20">
                  <c:v>114.3</c:v>
                </c:pt>
                <c:pt idx="21">
                  <c:v>114.3</c:v>
                </c:pt>
                <c:pt idx="22">
                  <c:v>114.3</c:v>
                </c:pt>
                <c:pt idx="23">
                  <c:v>114.3</c:v>
                </c:pt>
                <c:pt idx="24">
                  <c:v>114.3</c:v>
                </c:pt>
                <c:pt idx="25">
                  <c:v>114.3</c:v>
                </c:pt>
                <c:pt idx="26">
                  <c:v>114.3</c:v>
                </c:pt>
                <c:pt idx="27">
                  <c:v>114.3</c:v>
                </c:pt>
                <c:pt idx="28">
                  <c:v>114.3</c:v>
                </c:pt>
                <c:pt idx="29">
                  <c:v>114.3</c:v>
                </c:pt>
                <c:pt idx="30">
                  <c:v>114.3</c:v>
                </c:pt>
                <c:pt idx="31">
                  <c:v>114.3</c:v>
                </c:pt>
                <c:pt idx="32">
                  <c:v>114.3</c:v>
                </c:pt>
                <c:pt idx="33">
                  <c:v>114.3</c:v>
                </c:pt>
                <c:pt idx="34">
                  <c:v>114.3</c:v>
                </c:pt>
                <c:pt idx="35">
                  <c:v>114.3</c:v>
                </c:pt>
                <c:pt idx="36">
                  <c:v>114.3</c:v>
                </c:pt>
                <c:pt idx="37">
                  <c:v>114.3</c:v>
                </c:pt>
                <c:pt idx="38">
                  <c:v>114.3</c:v>
                </c:pt>
                <c:pt idx="39">
                  <c:v>114.3</c:v>
                </c:pt>
                <c:pt idx="40">
                  <c:v>114.3</c:v>
                </c:pt>
                <c:pt idx="41">
                  <c:v>114.3</c:v>
                </c:pt>
                <c:pt idx="42">
                  <c:v>114.3</c:v>
                </c:pt>
                <c:pt idx="43">
                  <c:v>114.3</c:v>
                </c:pt>
                <c:pt idx="44">
                  <c:v>114.3</c:v>
                </c:pt>
                <c:pt idx="45">
                  <c:v>114.3</c:v>
                </c:pt>
                <c:pt idx="46">
                  <c:v>114.3</c:v>
                </c:pt>
                <c:pt idx="47">
                  <c:v>114.3</c:v>
                </c:pt>
                <c:pt idx="48">
                  <c:v>114.3</c:v>
                </c:pt>
                <c:pt idx="49">
                  <c:v>114.3</c:v>
                </c:pt>
                <c:pt idx="50">
                  <c:v>114.3</c:v>
                </c:pt>
                <c:pt idx="51">
                  <c:v>114.3</c:v>
                </c:pt>
                <c:pt idx="52">
                  <c:v>114.3</c:v>
                </c:pt>
                <c:pt idx="53">
                  <c:v>114.3</c:v>
                </c:pt>
                <c:pt idx="54">
                  <c:v>114.3</c:v>
                </c:pt>
                <c:pt idx="55">
                  <c:v>114.3</c:v>
                </c:pt>
                <c:pt idx="56">
                  <c:v>114.3</c:v>
                </c:pt>
                <c:pt idx="57">
                  <c:v>114.3</c:v>
                </c:pt>
                <c:pt idx="58">
                  <c:v>114.3</c:v>
                </c:pt>
                <c:pt idx="59">
                  <c:v>114.3</c:v>
                </c:pt>
                <c:pt idx="60">
                  <c:v>114.3</c:v>
                </c:pt>
                <c:pt idx="61">
                  <c:v>114.3</c:v>
                </c:pt>
                <c:pt idx="62">
                  <c:v>114.3</c:v>
                </c:pt>
                <c:pt idx="63">
                  <c:v>114.3</c:v>
                </c:pt>
                <c:pt idx="64">
                  <c:v>114.3</c:v>
                </c:pt>
                <c:pt idx="65">
                  <c:v>114.3</c:v>
                </c:pt>
                <c:pt idx="66">
                  <c:v>114.3</c:v>
                </c:pt>
                <c:pt idx="67">
                  <c:v>114.3</c:v>
                </c:pt>
                <c:pt idx="68">
                  <c:v>114.3</c:v>
                </c:pt>
                <c:pt idx="69">
                  <c:v>114.3</c:v>
                </c:pt>
                <c:pt idx="70">
                  <c:v>114.3</c:v>
                </c:pt>
                <c:pt idx="71">
                  <c:v>114.3</c:v>
                </c:pt>
                <c:pt idx="72">
                  <c:v>114.3</c:v>
                </c:pt>
                <c:pt idx="73">
                  <c:v>114.3</c:v>
                </c:pt>
                <c:pt idx="74">
                  <c:v>114.3</c:v>
                </c:pt>
                <c:pt idx="75">
                  <c:v>114.3</c:v>
                </c:pt>
                <c:pt idx="76">
                  <c:v>114.3</c:v>
                </c:pt>
                <c:pt idx="77">
                  <c:v>114.3</c:v>
                </c:pt>
                <c:pt idx="78">
                  <c:v>114.3</c:v>
                </c:pt>
                <c:pt idx="79">
                  <c:v>114.3</c:v>
                </c:pt>
                <c:pt idx="80">
                  <c:v>114.3</c:v>
                </c:pt>
                <c:pt idx="81">
                  <c:v>114.3</c:v>
                </c:pt>
                <c:pt idx="82">
                  <c:v>114.3</c:v>
                </c:pt>
                <c:pt idx="83">
                  <c:v>114.3</c:v>
                </c:pt>
                <c:pt idx="84">
                  <c:v>114.3</c:v>
                </c:pt>
                <c:pt idx="85">
                  <c:v>114.3</c:v>
                </c:pt>
                <c:pt idx="86">
                  <c:v>114.3</c:v>
                </c:pt>
                <c:pt idx="87">
                  <c:v>114.3</c:v>
                </c:pt>
                <c:pt idx="88">
                  <c:v>114.3</c:v>
                </c:pt>
                <c:pt idx="89">
                  <c:v>114.3</c:v>
                </c:pt>
                <c:pt idx="90">
                  <c:v>114.3</c:v>
                </c:pt>
                <c:pt idx="91">
                  <c:v>114.3</c:v>
                </c:pt>
                <c:pt idx="92">
                  <c:v>114.3</c:v>
                </c:pt>
                <c:pt idx="93">
                  <c:v>114.3</c:v>
                </c:pt>
                <c:pt idx="94">
                  <c:v>114.3</c:v>
                </c:pt>
                <c:pt idx="95">
                  <c:v>114.3</c:v>
                </c:pt>
                <c:pt idx="96">
                  <c:v>114.3</c:v>
                </c:pt>
                <c:pt idx="97">
                  <c:v>114.3</c:v>
                </c:pt>
                <c:pt idx="98">
                  <c:v>114.3</c:v>
                </c:pt>
                <c:pt idx="99">
                  <c:v>114.3</c:v>
                </c:pt>
                <c:pt idx="100">
                  <c:v>114.3</c:v>
                </c:pt>
                <c:pt idx="101">
                  <c:v>114.3</c:v>
                </c:pt>
                <c:pt idx="102">
                  <c:v>114.3</c:v>
                </c:pt>
                <c:pt idx="103">
                  <c:v>114.3</c:v>
                </c:pt>
                <c:pt idx="104">
                  <c:v>114.3</c:v>
                </c:pt>
                <c:pt idx="105">
                  <c:v>114.3</c:v>
                </c:pt>
                <c:pt idx="106">
                  <c:v>114.3</c:v>
                </c:pt>
                <c:pt idx="107">
                  <c:v>114.3</c:v>
                </c:pt>
                <c:pt idx="108">
                  <c:v>114.3</c:v>
                </c:pt>
                <c:pt idx="109">
                  <c:v>114.3</c:v>
                </c:pt>
                <c:pt idx="110">
                  <c:v>114.3</c:v>
                </c:pt>
                <c:pt idx="111">
                  <c:v>114.3</c:v>
                </c:pt>
                <c:pt idx="112">
                  <c:v>114.3</c:v>
                </c:pt>
                <c:pt idx="113">
                  <c:v>114.3</c:v>
                </c:pt>
                <c:pt idx="114">
                  <c:v>114.3</c:v>
                </c:pt>
                <c:pt idx="115">
                  <c:v>114.3</c:v>
                </c:pt>
                <c:pt idx="116">
                  <c:v>114.3</c:v>
                </c:pt>
                <c:pt idx="117">
                  <c:v>114.3</c:v>
                </c:pt>
                <c:pt idx="118">
                  <c:v>114.3</c:v>
                </c:pt>
                <c:pt idx="119">
                  <c:v>114.3</c:v>
                </c:pt>
                <c:pt idx="120">
                  <c:v>114.3</c:v>
                </c:pt>
                <c:pt idx="121">
                  <c:v>114.3</c:v>
                </c:pt>
                <c:pt idx="122">
                  <c:v>114.3</c:v>
                </c:pt>
                <c:pt idx="123">
                  <c:v>114.3</c:v>
                </c:pt>
                <c:pt idx="124">
                  <c:v>114.3</c:v>
                </c:pt>
                <c:pt idx="125">
                  <c:v>114.3</c:v>
                </c:pt>
                <c:pt idx="126">
                  <c:v>114.3</c:v>
                </c:pt>
                <c:pt idx="127">
                  <c:v>114.3</c:v>
                </c:pt>
                <c:pt idx="128">
                  <c:v>114.3</c:v>
                </c:pt>
                <c:pt idx="129">
                  <c:v>114.3</c:v>
                </c:pt>
                <c:pt idx="130">
                  <c:v>114.3</c:v>
                </c:pt>
                <c:pt idx="131">
                  <c:v>114.3</c:v>
                </c:pt>
                <c:pt idx="132">
                  <c:v>114.3</c:v>
                </c:pt>
                <c:pt idx="133">
                  <c:v>114.3</c:v>
                </c:pt>
                <c:pt idx="134">
                  <c:v>114.3</c:v>
                </c:pt>
                <c:pt idx="135">
                  <c:v>114.3</c:v>
                </c:pt>
                <c:pt idx="136">
                  <c:v>114.3</c:v>
                </c:pt>
                <c:pt idx="137">
                  <c:v>114.3</c:v>
                </c:pt>
                <c:pt idx="138">
                  <c:v>114.3</c:v>
                </c:pt>
                <c:pt idx="139">
                  <c:v>114.3</c:v>
                </c:pt>
                <c:pt idx="140">
                  <c:v>114.3</c:v>
                </c:pt>
                <c:pt idx="141">
                  <c:v>114.3</c:v>
                </c:pt>
                <c:pt idx="142">
                  <c:v>114.3</c:v>
                </c:pt>
                <c:pt idx="143">
                  <c:v>114.3</c:v>
                </c:pt>
                <c:pt idx="144">
                  <c:v>114.3</c:v>
                </c:pt>
                <c:pt idx="145">
                  <c:v>114.3</c:v>
                </c:pt>
                <c:pt idx="146">
                  <c:v>114.3</c:v>
                </c:pt>
                <c:pt idx="147">
                  <c:v>114.3</c:v>
                </c:pt>
                <c:pt idx="148">
                  <c:v>114.3</c:v>
                </c:pt>
                <c:pt idx="149">
                  <c:v>114.3</c:v>
                </c:pt>
                <c:pt idx="150">
                  <c:v>114.3</c:v>
                </c:pt>
                <c:pt idx="151">
                  <c:v>114.3</c:v>
                </c:pt>
                <c:pt idx="152">
                  <c:v>114.3</c:v>
                </c:pt>
                <c:pt idx="153">
                  <c:v>114.3</c:v>
                </c:pt>
                <c:pt idx="154">
                  <c:v>114.3</c:v>
                </c:pt>
                <c:pt idx="155">
                  <c:v>114.3</c:v>
                </c:pt>
                <c:pt idx="156">
                  <c:v>114.3</c:v>
                </c:pt>
                <c:pt idx="157">
                  <c:v>114.3</c:v>
                </c:pt>
                <c:pt idx="158">
                  <c:v>114.3</c:v>
                </c:pt>
                <c:pt idx="159">
                  <c:v>114.3</c:v>
                </c:pt>
                <c:pt idx="160">
                  <c:v>114.3</c:v>
                </c:pt>
                <c:pt idx="161">
                  <c:v>114.3</c:v>
                </c:pt>
                <c:pt idx="162">
                  <c:v>114.3</c:v>
                </c:pt>
                <c:pt idx="163">
                  <c:v>114.3</c:v>
                </c:pt>
                <c:pt idx="164">
                  <c:v>114.3</c:v>
                </c:pt>
                <c:pt idx="165">
                  <c:v>114.3</c:v>
                </c:pt>
                <c:pt idx="166">
                  <c:v>114.3</c:v>
                </c:pt>
                <c:pt idx="167">
                  <c:v>114.3</c:v>
                </c:pt>
                <c:pt idx="168">
                  <c:v>114.3</c:v>
                </c:pt>
                <c:pt idx="169">
                  <c:v>114.3</c:v>
                </c:pt>
                <c:pt idx="170">
                  <c:v>114.3</c:v>
                </c:pt>
                <c:pt idx="171">
                  <c:v>114.3</c:v>
                </c:pt>
                <c:pt idx="172">
                  <c:v>114.3</c:v>
                </c:pt>
                <c:pt idx="173">
                  <c:v>114.3</c:v>
                </c:pt>
                <c:pt idx="174">
                  <c:v>114.3</c:v>
                </c:pt>
                <c:pt idx="175">
                  <c:v>114.3</c:v>
                </c:pt>
                <c:pt idx="176">
                  <c:v>114.3</c:v>
                </c:pt>
                <c:pt idx="177">
                  <c:v>114.3</c:v>
                </c:pt>
                <c:pt idx="178">
                  <c:v>114.3</c:v>
                </c:pt>
                <c:pt idx="179">
                  <c:v>114.3</c:v>
                </c:pt>
                <c:pt idx="180">
                  <c:v>114.3</c:v>
                </c:pt>
                <c:pt idx="181">
                  <c:v>114.3</c:v>
                </c:pt>
                <c:pt idx="182">
                  <c:v>114.3</c:v>
                </c:pt>
                <c:pt idx="183">
                  <c:v>114.3</c:v>
                </c:pt>
                <c:pt idx="184">
                  <c:v>114.3</c:v>
                </c:pt>
                <c:pt idx="185">
                  <c:v>114.3</c:v>
                </c:pt>
                <c:pt idx="186">
                  <c:v>114.3</c:v>
                </c:pt>
                <c:pt idx="187">
                  <c:v>114.3</c:v>
                </c:pt>
                <c:pt idx="188">
                  <c:v>114.3</c:v>
                </c:pt>
                <c:pt idx="189">
                  <c:v>114.3</c:v>
                </c:pt>
              </c:numCache>
            </c:numRef>
          </c:val>
        </c:ser>
        <c:ser>
          <c:idx val="9"/>
          <c:order val="9"/>
          <c:tx>
            <c:strRef>
              <c:f>XmRdata!$V$1</c:f>
              <c:strCache>
                <c:ptCount val="1"/>
                <c:pt idx="0">
                  <c:v>+2 sigma</c:v>
                </c:pt>
              </c:strCache>
            </c:strRef>
          </c:tx>
          <c:spPr>
            <a:ln>
              <a:solidFill>
                <a:srgbClr val="008080"/>
              </a:solidFill>
              <a:prstDash val="solid"/>
            </a:ln>
          </c:spPr>
          <c:marker>
            <c:symbol val="none"/>
          </c:marker>
          <c:dLbls>
            <c:dLbl>
              <c:idx val="1"/>
              <c:layout>
                <c:manualLayout>
                  <c:x val="-1.3653603142865945E-2"/>
                  <c:y val="-2.0889748676585149E-2"/>
                </c:manualLayout>
              </c:layout>
              <c:tx>
                <c:rich>
                  <a:bodyPr/>
                  <a:lstStyle/>
                  <a:p>
                    <a:r>
                      <a:rPr lang="en-US"/>
                      <a:t>+2 sigma</a:t>
                    </a:r>
                  </a:p>
                </c:rich>
              </c:tx>
              <c:showVal val="1"/>
            </c:dLbl>
            <c:dLbl>
              <c:idx val="187"/>
              <c:layout>
                <c:manualLayout>
                  <c:x val="-1.3653603142865945E-2"/>
                  <c:y val="-2.0889748676585149E-2"/>
                </c:manualLayout>
              </c:layout>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XmRdata!$V$2:$V$191</c:f>
              <c:numCache>
                <c:formatCode>General</c:formatCode>
                <c:ptCount val="190"/>
                <c:pt idx="0">
                  <c:v>142.80000000000001</c:v>
                </c:pt>
                <c:pt idx="1">
                  <c:v>142.80000000000001</c:v>
                </c:pt>
                <c:pt idx="2">
                  <c:v>142.80000000000001</c:v>
                </c:pt>
                <c:pt idx="3">
                  <c:v>142.80000000000001</c:v>
                </c:pt>
                <c:pt idx="4">
                  <c:v>142.80000000000001</c:v>
                </c:pt>
                <c:pt idx="5">
                  <c:v>142.80000000000001</c:v>
                </c:pt>
                <c:pt idx="6">
                  <c:v>142.80000000000001</c:v>
                </c:pt>
                <c:pt idx="7">
                  <c:v>142.80000000000001</c:v>
                </c:pt>
                <c:pt idx="8">
                  <c:v>142.80000000000001</c:v>
                </c:pt>
                <c:pt idx="9">
                  <c:v>142.80000000000001</c:v>
                </c:pt>
                <c:pt idx="10">
                  <c:v>142.80000000000001</c:v>
                </c:pt>
                <c:pt idx="11">
                  <c:v>142.80000000000001</c:v>
                </c:pt>
                <c:pt idx="12">
                  <c:v>142.80000000000001</c:v>
                </c:pt>
                <c:pt idx="13">
                  <c:v>142.80000000000001</c:v>
                </c:pt>
                <c:pt idx="14">
                  <c:v>142.80000000000001</c:v>
                </c:pt>
                <c:pt idx="15">
                  <c:v>142.80000000000001</c:v>
                </c:pt>
                <c:pt idx="16">
                  <c:v>142.80000000000001</c:v>
                </c:pt>
                <c:pt idx="17">
                  <c:v>142.80000000000001</c:v>
                </c:pt>
                <c:pt idx="18">
                  <c:v>142.80000000000001</c:v>
                </c:pt>
                <c:pt idx="19">
                  <c:v>142.80000000000001</c:v>
                </c:pt>
                <c:pt idx="20">
                  <c:v>142.80000000000001</c:v>
                </c:pt>
                <c:pt idx="21">
                  <c:v>142.80000000000001</c:v>
                </c:pt>
                <c:pt idx="22">
                  <c:v>142.80000000000001</c:v>
                </c:pt>
                <c:pt idx="23">
                  <c:v>142.80000000000001</c:v>
                </c:pt>
                <c:pt idx="24">
                  <c:v>142.80000000000001</c:v>
                </c:pt>
                <c:pt idx="25">
                  <c:v>142.80000000000001</c:v>
                </c:pt>
                <c:pt idx="26">
                  <c:v>142.80000000000001</c:v>
                </c:pt>
                <c:pt idx="27">
                  <c:v>142.80000000000001</c:v>
                </c:pt>
                <c:pt idx="28">
                  <c:v>142.80000000000001</c:v>
                </c:pt>
                <c:pt idx="29">
                  <c:v>142.80000000000001</c:v>
                </c:pt>
                <c:pt idx="30">
                  <c:v>142.80000000000001</c:v>
                </c:pt>
                <c:pt idx="31">
                  <c:v>142.80000000000001</c:v>
                </c:pt>
                <c:pt idx="32">
                  <c:v>142.80000000000001</c:v>
                </c:pt>
                <c:pt idx="33">
                  <c:v>142.80000000000001</c:v>
                </c:pt>
                <c:pt idx="34">
                  <c:v>142.80000000000001</c:v>
                </c:pt>
                <c:pt idx="35">
                  <c:v>142.80000000000001</c:v>
                </c:pt>
                <c:pt idx="36">
                  <c:v>142.80000000000001</c:v>
                </c:pt>
                <c:pt idx="37">
                  <c:v>142.80000000000001</c:v>
                </c:pt>
                <c:pt idx="38">
                  <c:v>142.80000000000001</c:v>
                </c:pt>
                <c:pt idx="39">
                  <c:v>142.80000000000001</c:v>
                </c:pt>
                <c:pt idx="40">
                  <c:v>142.80000000000001</c:v>
                </c:pt>
                <c:pt idx="41">
                  <c:v>142.80000000000001</c:v>
                </c:pt>
                <c:pt idx="42">
                  <c:v>142.80000000000001</c:v>
                </c:pt>
                <c:pt idx="43">
                  <c:v>142.80000000000001</c:v>
                </c:pt>
                <c:pt idx="44">
                  <c:v>142.80000000000001</c:v>
                </c:pt>
                <c:pt idx="45">
                  <c:v>142.80000000000001</c:v>
                </c:pt>
                <c:pt idx="46">
                  <c:v>142.80000000000001</c:v>
                </c:pt>
                <c:pt idx="47">
                  <c:v>142.80000000000001</c:v>
                </c:pt>
                <c:pt idx="48">
                  <c:v>142.80000000000001</c:v>
                </c:pt>
                <c:pt idx="49">
                  <c:v>142.80000000000001</c:v>
                </c:pt>
                <c:pt idx="50">
                  <c:v>142.80000000000001</c:v>
                </c:pt>
                <c:pt idx="51">
                  <c:v>142.80000000000001</c:v>
                </c:pt>
                <c:pt idx="52">
                  <c:v>142.80000000000001</c:v>
                </c:pt>
                <c:pt idx="53">
                  <c:v>142.80000000000001</c:v>
                </c:pt>
                <c:pt idx="54">
                  <c:v>142.80000000000001</c:v>
                </c:pt>
                <c:pt idx="55">
                  <c:v>142.80000000000001</c:v>
                </c:pt>
                <c:pt idx="56">
                  <c:v>142.80000000000001</c:v>
                </c:pt>
                <c:pt idx="57">
                  <c:v>142.80000000000001</c:v>
                </c:pt>
                <c:pt idx="58">
                  <c:v>142.80000000000001</c:v>
                </c:pt>
                <c:pt idx="59">
                  <c:v>142.80000000000001</c:v>
                </c:pt>
                <c:pt idx="60">
                  <c:v>142.80000000000001</c:v>
                </c:pt>
                <c:pt idx="61">
                  <c:v>142.80000000000001</c:v>
                </c:pt>
                <c:pt idx="62">
                  <c:v>142.80000000000001</c:v>
                </c:pt>
                <c:pt idx="63">
                  <c:v>142.80000000000001</c:v>
                </c:pt>
                <c:pt idx="64">
                  <c:v>142.80000000000001</c:v>
                </c:pt>
                <c:pt idx="65">
                  <c:v>142.80000000000001</c:v>
                </c:pt>
                <c:pt idx="66">
                  <c:v>142.80000000000001</c:v>
                </c:pt>
                <c:pt idx="67">
                  <c:v>142.80000000000001</c:v>
                </c:pt>
                <c:pt idx="68">
                  <c:v>142.80000000000001</c:v>
                </c:pt>
                <c:pt idx="69">
                  <c:v>142.80000000000001</c:v>
                </c:pt>
                <c:pt idx="70">
                  <c:v>142.80000000000001</c:v>
                </c:pt>
                <c:pt idx="71">
                  <c:v>142.80000000000001</c:v>
                </c:pt>
                <c:pt idx="72">
                  <c:v>142.80000000000001</c:v>
                </c:pt>
                <c:pt idx="73">
                  <c:v>142.80000000000001</c:v>
                </c:pt>
                <c:pt idx="74">
                  <c:v>142.80000000000001</c:v>
                </c:pt>
                <c:pt idx="75">
                  <c:v>142.80000000000001</c:v>
                </c:pt>
                <c:pt idx="76">
                  <c:v>142.80000000000001</c:v>
                </c:pt>
                <c:pt idx="77">
                  <c:v>142.80000000000001</c:v>
                </c:pt>
                <c:pt idx="78">
                  <c:v>142.80000000000001</c:v>
                </c:pt>
                <c:pt idx="79">
                  <c:v>142.80000000000001</c:v>
                </c:pt>
                <c:pt idx="80">
                  <c:v>142.80000000000001</c:v>
                </c:pt>
                <c:pt idx="81">
                  <c:v>142.80000000000001</c:v>
                </c:pt>
                <c:pt idx="82">
                  <c:v>142.80000000000001</c:v>
                </c:pt>
                <c:pt idx="83">
                  <c:v>142.80000000000001</c:v>
                </c:pt>
                <c:pt idx="84">
                  <c:v>142.80000000000001</c:v>
                </c:pt>
                <c:pt idx="85">
                  <c:v>142.80000000000001</c:v>
                </c:pt>
                <c:pt idx="86">
                  <c:v>142.80000000000001</c:v>
                </c:pt>
                <c:pt idx="87">
                  <c:v>142.80000000000001</c:v>
                </c:pt>
                <c:pt idx="88">
                  <c:v>142.80000000000001</c:v>
                </c:pt>
                <c:pt idx="89">
                  <c:v>142.80000000000001</c:v>
                </c:pt>
                <c:pt idx="90">
                  <c:v>142.80000000000001</c:v>
                </c:pt>
                <c:pt idx="91">
                  <c:v>142.80000000000001</c:v>
                </c:pt>
                <c:pt idx="92">
                  <c:v>142.80000000000001</c:v>
                </c:pt>
                <c:pt idx="93">
                  <c:v>142.80000000000001</c:v>
                </c:pt>
                <c:pt idx="94">
                  <c:v>142.80000000000001</c:v>
                </c:pt>
                <c:pt idx="95">
                  <c:v>142.80000000000001</c:v>
                </c:pt>
                <c:pt idx="96">
                  <c:v>142.80000000000001</c:v>
                </c:pt>
                <c:pt idx="97">
                  <c:v>142.80000000000001</c:v>
                </c:pt>
                <c:pt idx="98">
                  <c:v>142.80000000000001</c:v>
                </c:pt>
                <c:pt idx="99">
                  <c:v>142.80000000000001</c:v>
                </c:pt>
                <c:pt idx="100">
                  <c:v>142.80000000000001</c:v>
                </c:pt>
                <c:pt idx="101">
                  <c:v>142.80000000000001</c:v>
                </c:pt>
                <c:pt idx="102">
                  <c:v>142.80000000000001</c:v>
                </c:pt>
                <c:pt idx="103">
                  <c:v>142.80000000000001</c:v>
                </c:pt>
                <c:pt idx="104">
                  <c:v>142.80000000000001</c:v>
                </c:pt>
                <c:pt idx="105">
                  <c:v>142.80000000000001</c:v>
                </c:pt>
                <c:pt idx="106">
                  <c:v>142.80000000000001</c:v>
                </c:pt>
                <c:pt idx="107">
                  <c:v>142.80000000000001</c:v>
                </c:pt>
                <c:pt idx="108">
                  <c:v>142.80000000000001</c:v>
                </c:pt>
                <c:pt idx="109">
                  <c:v>142.80000000000001</c:v>
                </c:pt>
                <c:pt idx="110">
                  <c:v>142.80000000000001</c:v>
                </c:pt>
                <c:pt idx="111">
                  <c:v>142.80000000000001</c:v>
                </c:pt>
                <c:pt idx="112">
                  <c:v>142.80000000000001</c:v>
                </c:pt>
                <c:pt idx="113">
                  <c:v>142.80000000000001</c:v>
                </c:pt>
                <c:pt idx="114">
                  <c:v>142.80000000000001</c:v>
                </c:pt>
                <c:pt idx="115">
                  <c:v>142.80000000000001</c:v>
                </c:pt>
                <c:pt idx="116">
                  <c:v>142.80000000000001</c:v>
                </c:pt>
                <c:pt idx="117">
                  <c:v>142.80000000000001</c:v>
                </c:pt>
                <c:pt idx="118">
                  <c:v>142.80000000000001</c:v>
                </c:pt>
                <c:pt idx="119">
                  <c:v>142.80000000000001</c:v>
                </c:pt>
                <c:pt idx="120">
                  <c:v>142.80000000000001</c:v>
                </c:pt>
                <c:pt idx="121">
                  <c:v>142.80000000000001</c:v>
                </c:pt>
                <c:pt idx="122">
                  <c:v>142.80000000000001</c:v>
                </c:pt>
                <c:pt idx="123">
                  <c:v>142.80000000000001</c:v>
                </c:pt>
                <c:pt idx="124">
                  <c:v>142.80000000000001</c:v>
                </c:pt>
                <c:pt idx="125">
                  <c:v>142.80000000000001</c:v>
                </c:pt>
                <c:pt idx="126">
                  <c:v>142.80000000000001</c:v>
                </c:pt>
                <c:pt idx="127">
                  <c:v>142.80000000000001</c:v>
                </c:pt>
                <c:pt idx="128">
                  <c:v>142.80000000000001</c:v>
                </c:pt>
                <c:pt idx="129">
                  <c:v>142.80000000000001</c:v>
                </c:pt>
                <c:pt idx="130">
                  <c:v>142.80000000000001</c:v>
                </c:pt>
                <c:pt idx="131">
                  <c:v>142.80000000000001</c:v>
                </c:pt>
                <c:pt idx="132">
                  <c:v>142.80000000000001</c:v>
                </c:pt>
                <c:pt idx="133">
                  <c:v>142.80000000000001</c:v>
                </c:pt>
                <c:pt idx="134">
                  <c:v>142.80000000000001</c:v>
                </c:pt>
                <c:pt idx="135">
                  <c:v>142.80000000000001</c:v>
                </c:pt>
                <c:pt idx="136">
                  <c:v>142.80000000000001</c:v>
                </c:pt>
                <c:pt idx="137">
                  <c:v>142.80000000000001</c:v>
                </c:pt>
                <c:pt idx="138">
                  <c:v>142.80000000000001</c:v>
                </c:pt>
                <c:pt idx="139">
                  <c:v>142.80000000000001</c:v>
                </c:pt>
                <c:pt idx="140">
                  <c:v>142.80000000000001</c:v>
                </c:pt>
                <c:pt idx="141">
                  <c:v>142.80000000000001</c:v>
                </c:pt>
                <c:pt idx="142">
                  <c:v>142.80000000000001</c:v>
                </c:pt>
                <c:pt idx="143">
                  <c:v>142.80000000000001</c:v>
                </c:pt>
                <c:pt idx="144">
                  <c:v>142.80000000000001</c:v>
                </c:pt>
                <c:pt idx="145">
                  <c:v>142.80000000000001</c:v>
                </c:pt>
                <c:pt idx="146">
                  <c:v>142.80000000000001</c:v>
                </c:pt>
                <c:pt idx="147">
                  <c:v>142.80000000000001</c:v>
                </c:pt>
                <c:pt idx="148">
                  <c:v>142.80000000000001</c:v>
                </c:pt>
                <c:pt idx="149">
                  <c:v>142.80000000000001</c:v>
                </c:pt>
                <c:pt idx="150">
                  <c:v>142.80000000000001</c:v>
                </c:pt>
                <c:pt idx="151">
                  <c:v>142.80000000000001</c:v>
                </c:pt>
                <c:pt idx="152">
                  <c:v>142.80000000000001</c:v>
                </c:pt>
                <c:pt idx="153">
                  <c:v>142.80000000000001</c:v>
                </c:pt>
                <c:pt idx="154">
                  <c:v>142.80000000000001</c:v>
                </c:pt>
                <c:pt idx="155">
                  <c:v>142.80000000000001</c:v>
                </c:pt>
                <c:pt idx="156">
                  <c:v>142.80000000000001</c:v>
                </c:pt>
                <c:pt idx="157">
                  <c:v>142.80000000000001</c:v>
                </c:pt>
                <c:pt idx="158">
                  <c:v>142.80000000000001</c:v>
                </c:pt>
                <c:pt idx="159">
                  <c:v>142.80000000000001</c:v>
                </c:pt>
                <c:pt idx="160">
                  <c:v>142.80000000000001</c:v>
                </c:pt>
                <c:pt idx="161">
                  <c:v>142.80000000000001</c:v>
                </c:pt>
                <c:pt idx="162">
                  <c:v>142.80000000000001</c:v>
                </c:pt>
                <c:pt idx="163">
                  <c:v>142.80000000000001</c:v>
                </c:pt>
                <c:pt idx="164">
                  <c:v>142.80000000000001</c:v>
                </c:pt>
                <c:pt idx="165">
                  <c:v>142.80000000000001</c:v>
                </c:pt>
                <c:pt idx="166">
                  <c:v>142.80000000000001</c:v>
                </c:pt>
                <c:pt idx="167">
                  <c:v>142.80000000000001</c:v>
                </c:pt>
                <c:pt idx="168">
                  <c:v>142.80000000000001</c:v>
                </c:pt>
                <c:pt idx="169">
                  <c:v>142.80000000000001</c:v>
                </c:pt>
                <c:pt idx="170">
                  <c:v>142.80000000000001</c:v>
                </c:pt>
                <c:pt idx="171">
                  <c:v>142.80000000000001</c:v>
                </c:pt>
                <c:pt idx="172">
                  <c:v>142.80000000000001</c:v>
                </c:pt>
                <c:pt idx="173">
                  <c:v>142.80000000000001</c:v>
                </c:pt>
                <c:pt idx="174">
                  <c:v>142.80000000000001</c:v>
                </c:pt>
                <c:pt idx="175">
                  <c:v>142.80000000000001</c:v>
                </c:pt>
                <c:pt idx="176">
                  <c:v>142.80000000000001</c:v>
                </c:pt>
                <c:pt idx="177">
                  <c:v>142.80000000000001</c:v>
                </c:pt>
                <c:pt idx="178">
                  <c:v>142.80000000000001</c:v>
                </c:pt>
                <c:pt idx="179">
                  <c:v>142.80000000000001</c:v>
                </c:pt>
                <c:pt idx="180">
                  <c:v>142.80000000000001</c:v>
                </c:pt>
                <c:pt idx="181">
                  <c:v>142.80000000000001</c:v>
                </c:pt>
                <c:pt idx="182">
                  <c:v>142.80000000000001</c:v>
                </c:pt>
                <c:pt idx="183">
                  <c:v>142.80000000000001</c:v>
                </c:pt>
                <c:pt idx="184">
                  <c:v>142.80000000000001</c:v>
                </c:pt>
                <c:pt idx="185">
                  <c:v>142.80000000000001</c:v>
                </c:pt>
                <c:pt idx="186">
                  <c:v>142.80000000000001</c:v>
                </c:pt>
                <c:pt idx="187">
                  <c:v>142.80000000000001</c:v>
                </c:pt>
                <c:pt idx="188">
                  <c:v>142.80000000000001</c:v>
                </c:pt>
                <c:pt idx="189">
                  <c:v>142.80000000000001</c:v>
                </c:pt>
              </c:numCache>
            </c:numRef>
          </c:val>
        </c:ser>
        <c:ser>
          <c:idx val="10"/>
          <c:order val="10"/>
          <c:tx>
            <c:strRef>
              <c:f>XmRdata!$X$1</c:f>
              <c:strCache>
                <c:ptCount val="1"/>
                <c:pt idx="0">
                  <c:v>- 1 sigma</c:v>
                </c:pt>
              </c:strCache>
            </c:strRef>
          </c:tx>
          <c:spPr>
            <a:ln>
              <a:solidFill>
                <a:srgbClr val="008080"/>
              </a:solidFill>
              <a:prstDash val="solid"/>
            </a:ln>
          </c:spPr>
          <c:marker>
            <c:symbol val="none"/>
          </c:marker>
          <c:dLbls>
            <c:dLbl>
              <c:idx val="1"/>
              <c:layout>
                <c:manualLayout>
                  <c:x val="-1.3653603142865945E-2"/>
                  <c:y val="-2.0889748676585149E-2"/>
                </c:manualLayout>
              </c:layout>
              <c:tx>
                <c:rich>
                  <a:bodyPr/>
                  <a:lstStyle/>
                  <a:p>
                    <a:r>
                      <a:rPr lang="en-US"/>
                      <a:t>- 1 sigma</a:t>
                    </a:r>
                  </a:p>
                </c:rich>
              </c:tx>
              <c:showVal val="1"/>
            </c:dLbl>
            <c:dLbl>
              <c:idx val="187"/>
              <c:layout>
                <c:manualLayout>
                  <c:x val="-1.3653603142865945E-2"/>
                  <c:y val="-2.0889748676585149E-2"/>
                </c:manualLayout>
              </c:layout>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XmRdata!$X$2:$X$191</c:f>
              <c:numCache>
                <c:formatCode>General</c:formatCode>
                <c:ptCount val="190"/>
                <c:pt idx="0">
                  <c:v>57.4</c:v>
                </c:pt>
                <c:pt idx="1">
                  <c:v>57.4</c:v>
                </c:pt>
                <c:pt idx="2">
                  <c:v>57.4</c:v>
                </c:pt>
                <c:pt idx="3">
                  <c:v>57.4</c:v>
                </c:pt>
                <c:pt idx="4">
                  <c:v>57.4</c:v>
                </c:pt>
                <c:pt idx="5">
                  <c:v>57.4</c:v>
                </c:pt>
                <c:pt idx="6">
                  <c:v>57.4</c:v>
                </c:pt>
                <c:pt idx="7">
                  <c:v>57.4</c:v>
                </c:pt>
                <c:pt idx="8">
                  <c:v>57.4</c:v>
                </c:pt>
                <c:pt idx="9">
                  <c:v>57.4</c:v>
                </c:pt>
                <c:pt idx="10">
                  <c:v>57.4</c:v>
                </c:pt>
                <c:pt idx="11">
                  <c:v>57.4</c:v>
                </c:pt>
                <c:pt idx="12">
                  <c:v>57.4</c:v>
                </c:pt>
                <c:pt idx="13">
                  <c:v>57.4</c:v>
                </c:pt>
                <c:pt idx="14">
                  <c:v>57.4</c:v>
                </c:pt>
                <c:pt idx="15">
                  <c:v>57.4</c:v>
                </c:pt>
                <c:pt idx="16">
                  <c:v>57.4</c:v>
                </c:pt>
                <c:pt idx="17">
                  <c:v>57.4</c:v>
                </c:pt>
                <c:pt idx="18">
                  <c:v>57.4</c:v>
                </c:pt>
                <c:pt idx="19">
                  <c:v>57.4</c:v>
                </c:pt>
                <c:pt idx="20">
                  <c:v>57.4</c:v>
                </c:pt>
                <c:pt idx="21">
                  <c:v>57.4</c:v>
                </c:pt>
                <c:pt idx="22">
                  <c:v>57.4</c:v>
                </c:pt>
                <c:pt idx="23">
                  <c:v>57.4</c:v>
                </c:pt>
                <c:pt idx="24">
                  <c:v>57.4</c:v>
                </c:pt>
                <c:pt idx="25">
                  <c:v>57.4</c:v>
                </c:pt>
                <c:pt idx="26">
                  <c:v>57.4</c:v>
                </c:pt>
                <c:pt idx="27">
                  <c:v>57.4</c:v>
                </c:pt>
                <c:pt idx="28">
                  <c:v>57.4</c:v>
                </c:pt>
                <c:pt idx="29">
                  <c:v>57.4</c:v>
                </c:pt>
                <c:pt idx="30">
                  <c:v>57.4</c:v>
                </c:pt>
                <c:pt idx="31">
                  <c:v>57.4</c:v>
                </c:pt>
                <c:pt idx="32">
                  <c:v>57.4</c:v>
                </c:pt>
                <c:pt idx="33">
                  <c:v>57.4</c:v>
                </c:pt>
                <c:pt idx="34">
                  <c:v>57.4</c:v>
                </c:pt>
                <c:pt idx="35">
                  <c:v>57.4</c:v>
                </c:pt>
                <c:pt idx="36">
                  <c:v>57.4</c:v>
                </c:pt>
                <c:pt idx="37">
                  <c:v>57.4</c:v>
                </c:pt>
                <c:pt idx="38">
                  <c:v>57.4</c:v>
                </c:pt>
                <c:pt idx="39">
                  <c:v>57.4</c:v>
                </c:pt>
                <c:pt idx="40">
                  <c:v>57.4</c:v>
                </c:pt>
                <c:pt idx="41">
                  <c:v>57.4</c:v>
                </c:pt>
                <c:pt idx="42">
                  <c:v>57.4</c:v>
                </c:pt>
                <c:pt idx="43">
                  <c:v>57.4</c:v>
                </c:pt>
                <c:pt idx="44">
                  <c:v>57.4</c:v>
                </c:pt>
                <c:pt idx="45">
                  <c:v>57.4</c:v>
                </c:pt>
                <c:pt idx="46">
                  <c:v>57.4</c:v>
                </c:pt>
                <c:pt idx="47">
                  <c:v>57.4</c:v>
                </c:pt>
                <c:pt idx="48">
                  <c:v>57.4</c:v>
                </c:pt>
                <c:pt idx="49">
                  <c:v>57.4</c:v>
                </c:pt>
                <c:pt idx="50">
                  <c:v>57.4</c:v>
                </c:pt>
                <c:pt idx="51">
                  <c:v>57.4</c:v>
                </c:pt>
                <c:pt idx="52">
                  <c:v>57.4</c:v>
                </c:pt>
                <c:pt idx="53">
                  <c:v>57.4</c:v>
                </c:pt>
                <c:pt idx="54">
                  <c:v>57.4</c:v>
                </c:pt>
                <c:pt idx="55">
                  <c:v>57.4</c:v>
                </c:pt>
                <c:pt idx="56">
                  <c:v>57.4</c:v>
                </c:pt>
                <c:pt idx="57">
                  <c:v>57.4</c:v>
                </c:pt>
                <c:pt idx="58">
                  <c:v>57.4</c:v>
                </c:pt>
                <c:pt idx="59">
                  <c:v>57.4</c:v>
                </c:pt>
                <c:pt idx="60">
                  <c:v>57.4</c:v>
                </c:pt>
                <c:pt idx="61">
                  <c:v>57.4</c:v>
                </c:pt>
                <c:pt idx="62">
                  <c:v>57.4</c:v>
                </c:pt>
                <c:pt idx="63">
                  <c:v>57.4</c:v>
                </c:pt>
                <c:pt idx="64">
                  <c:v>57.4</c:v>
                </c:pt>
                <c:pt idx="65">
                  <c:v>57.4</c:v>
                </c:pt>
                <c:pt idx="66">
                  <c:v>57.4</c:v>
                </c:pt>
                <c:pt idx="67">
                  <c:v>57.4</c:v>
                </c:pt>
                <c:pt idx="68">
                  <c:v>57.4</c:v>
                </c:pt>
                <c:pt idx="69">
                  <c:v>57.4</c:v>
                </c:pt>
                <c:pt idx="70">
                  <c:v>57.4</c:v>
                </c:pt>
                <c:pt idx="71">
                  <c:v>57.4</c:v>
                </c:pt>
                <c:pt idx="72">
                  <c:v>57.4</c:v>
                </c:pt>
                <c:pt idx="73">
                  <c:v>57.4</c:v>
                </c:pt>
                <c:pt idx="74">
                  <c:v>57.4</c:v>
                </c:pt>
                <c:pt idx="75">
                  <c:v>57.4</c:v>
                </c:pt>
                <c:pt idx="76">
                  <c:v>57.4</c:v>
                </c:pt>
                <c:pt idx="77">
                  <c:v>57.4</c:v>
                </c:pt>
                <c:pt idx="78">
                  <c:v>57.4</c:v>
                </c:pt>
                <c:pt idx="79">
                  <c:v>57.4</c:v>
                </c:pt>
                <c:pt idx="80">
                  <c:v>57.4</c:v>
                </c:pt>
                <c:pt idx="81">
                  <c:v>57.4</c:v>
                </c:pt>
                <c:pt idx="82">
                  <c:v>57.4</c:v>
                </c:pt>
                <c:pt idx="83">
                  <c:v>57.4</c:v>
                </c:pt>
                <c:pt idx="84">
                  <c:v>57.4</c:v>
                </c:pt>
                <c:pt idx="85">
                  <c:v>57.4</c:v>
                </c:pt>
                <c:pt idx="86">
                  <c:v>57.4</c:v>
                </c:pt>
                <c:pt idx="87">
                  <c:v>57.4</c:v>
                </c:pt>
                <c:pt idx="88">
                  <c:v>57.4</c:v>
                </c:pt>
                <c:pt idx="89">
                  <c:v>57.4</c:v>
                </c:pt>
                <c:pt idx="90">
                  <c:v>57.4</c:v>
                </c:pt>
                <c:pt idx="91">
                  <c:v>57.4</c:v>
                </c:pt>
                <c:pt idx="92">
                  <c:v>57.4</c:v>
                </c:pt>
                <c:pt idx="93">
                  <c:v>57.4</c:v>
                </c:pt>
                <c:pt idx="94">
                  <c:v>57.4</c:v>
                </c:pt>
                <c:pt idx="95">
                  <c:v>57.4</c:v>
                </c:pt>
                <c:pt idx="96">
                  <c:v>57.4</c:v>
                </c:pt>
                <c:pt idx="97">
                  <c:v>57.4</c:v>
                </c:pt>
                <c:pt idx="98">
                  <c:v>57.4</c:v>
                </c:pt>
                <c:pt idx="99">
                  <c:v>57.4</c:v>
                </c:pt>
                <c:pt idx="100">
                  <c:v>57.4</c:v>
                </c:pt>
                <c:pt idx="101">
                  <c:v>57.4</c:v>
                </c:pt>
                <c:pt idx="102">
                  <c:v>57.4</c:v>
                </c:pt>
                <c:pt idx="103">
                  <c:v>57.4</c:v>
                </c:pt>
                <c:pt idx="104">
                  <c:v>57.4</c:v>
                </c:pt>
                <c:pt idx="105">
                  <c:v>57.4</c:v>
                </c:pt>
                <c:pt idx="106">
                  <c:v>57.4</c:v>
                </c:pt>
                <c:pt idx="107">
                  <c:v>57.4</c:v>
                </c:pt>
                <c:pt idx="108">
                  <c:v>57.4</c:v>
                </c:pt>
                <c:pt idx="109">
                  <c:v>57.4</c:v>
                </c:pt>
                <c:pt idx="110">
                  <c:v>57.4</c:v>
                </c:pt>
                <c:pt idx="111">
                  <c:v>57.4</c:v>
                </c:pt>
                <c:pt idx="112">
                  <c:v>57.4</c:v>
                </c:pt>
                <c:pt idx="113">
                  <c:v>57.4</c:v>
                </c:pt>
                <c:pt idx="114">
                  <c:v>57.4</c:v>
                </c:pt>
                <c:pt idx="115">
                  <c:v>57.4</c:v>
                </c:pt>
                <c:pt idx="116">
                  <c:v>57.4</c:v>
                </c:pt>
                <c:pt idx="117">
                  <c:v>57.4</c:v>
                </c:pt>
                <c:pt idx="118">
                  <c:v>57.4</c:v>
                </c:pt>
                <c:pt idx="119">
                  <c:v>57.4</c:v>
                </c:pt>
                <c:pt idx="120">
                  <c:v>57.4</c:v>
                </c:pt>
                <c:pt idx="121">
                  <c:v>57.4</c:v>
                </c:pt>
                <c:pt idx="122">
                  <c:v>57.4</c:v>
                </c:pt>
                <c:pt idx="123">
                  <c:v>57.4</c:v>
                </c:pt>
                <c:pt idx="124">
                  <c:v>57.4</c:v>
                </c:pt>
                <c:pt idx="125">
                  <c:v>57.4</c:v>
                </c:pt>
                <c:pt idx="126">
                  <c:v>57.4</c:v>
                </c:pt>
                <c:pt idx="127">
                  <c:v>57.4</c:v>
                </c:pt>
                <c:pt idx="128">
                  <c:v>57.4</c:v>
                </c:pt>
                <c:pt idx="129">
                  <c:v>57.4</c:v>
                </c:pt>
                <c:pt idx="130">
                  <c:v>57.4</c:v>
                </c:pt>
                <c:pt idx="131">
                  <c:v>57.4</c:v>
                </c:pt>
                <c:pt idx="132">
                  <c:v>57.4</c:v>
                </c:pt>
                <c:pt idx="133">
                  <c:v>57.4</c:v>
                </c:pt>
                <c:pt idx="134">
                  <c:v>57.4</c:v>
                </c:pt>
                <c:pt idx="135">
                  <c:v>57.4</c:v>
                </c:pt>
                <c:pt idx="136">
                  <c:v>57.4</c:v>
                </c:pt>
                <c:pt idx="137">
                  <c:v>57.4</c:v>
                </c:pt>
                <c:pt idx="138">
                  <c:v>57.4</c:v>
                </c:pt>
                <c:pt idx="139">
                  <c:v>57.4</c:v>
                </c:pt>
                <c:pt idx="140">
                  <c:v>57.4</c:v>
                </c:pt>
                <c:pt idx="141">
                  <c:v>57.4</c:v>
                </c:pt>
                <c:pt idx="142">
                  <c:v>57.4</c:v>
                </c:pt>
                <c:pt idx="143">
                  <c:v>57.4</c:v>
                </c:pt>
                <c:pt idx="144">
                  <c:v>57.4</c:v>
                </c:pt>
                <c:pt idx="145">
                  <c:v>57.4</c:v>
                </c:pt>
                <c:pt idx="146">
                  <c:v>57.4</c:v>
                </c:pt>
                <c:pt idx="147">
                  <c:v>57.4</c:v>
                </c:pt>
                <c:pt idx="148">
                  <c:v>57.4</c:v>
                </c:pt>
                <c:pt idx="149">
                  <c:v>57.4</c:v>
                </c:pt>
                <c:pt idx="150">
                  <c:v>57.4</c:v>
                </c:pt>
                <c:pt idx="151">
                  <c:v>57.4</c:v>
                </c:pt>
                <c:pt idx="152">
                  <c:v>57.4</c:v>
                </c:pt>
                <c:pt idx="153">
                  <c:v>57.4</c:v>
                </c:pt>
                <c:pt idx="154">
                  <c:v>57.4</c:v>
                </c:pt>
                <c:pt idx="155">
                  <c:v>57.4</c:v>
                </c:pt>
                <c:pt idx="156">
                  <c:v>57.4</c:v>
                </c:pt>
                <c:pt idx="157">
                  <c:v>57.4</c:v>
                </c:pt>
                <c:pt idx="158">
                  <c:v>57.4</c:v>
                </c:pt>
                <c:pt idx="159">
                  <c:v>57.4</c:v>
                </c:pt>
                <c:pt idx="160">
                  <c:v>57.4</c:v>
                </c:pt>
                <c:pt idx="161">
                  <c:v>57.4</c:v>
                </c:pt>
                <c:pt idx="162">
                  <c:v>57.4</c:v>
                </c:pt>
                <c:pt idx="163">
                  <c:v>57.4</c:v>
                </c:pt>
                <c:pt idx="164">
                  <c:v>57.4</c:v>
                </c:pt>
                <c:pt idx="165">
                  <c:v>57.4</c:v>
                </c:pt>
                <c:pt idx="166">
                  <c:v>57.4</c:v>
                </c:pt>
                <c:pt idx="167">
                  <c:v>57.4</c:v>
                </c:pt>
                <c:pt idx="168">
                  <c:v>57.4</c:v>
                </c:pt>
                <c:pt idx="169">
                  <c:v>57.4</c:v>
                </c:pt>
                <c:pt idx="170">
                  <c:v>57.4</c:v>
                </c:pt>
                <c:pt idx="171">
                  <c:v>57.4</c:v>
                </c:pt>
                <c:pt idx="172">
                  <c:v>57.4</c:v>
                </c:pt>
                <c:pt idx="173">
                  <c:v>57.4</c:v>
                </c:pt>
                <c:pt idx="174">
                  <c:v>57.4</c:v>
                </c:pt>
                <c:pt idx="175">
                  <c:v>57.4</c:v>
                </c:pt>
                <c:pt idx="176">
                  <c:v>57.4</c:v>
                </c:pt>
                <c:pt idx="177">
                  <c:v>57.4</c:v>
                </c:pt>
                <c:pt idx="178">
                  <c:v>57.4</c:v>
                </c:pt>
                <c:pt idx="179">
                  <c:v>57.4</c:v>
                </c:pt>
                <c:pt idx="180">
                  <c:v>57.4</c:v>
                </c:pt>
                <c:pt idx="181">
                  <c:v>57.4</c:v>
                </c:pt>
                <c:pt idx="182">
                  <c:v>57.4</c:v>
                </c:pt>
                <c:pt idx="183">
                  <c:v>57.4</c:v>
                </c:pt>
                <c:pt idx="184">
                  <c:v>57.4</c:v>
                </c:pt>
                <c:pt idx="185">
                  <c:v>57.4</c:v>
                </c:pt>
                <c:pt idx="186">
                  <c:v>57.4</c:v>
                </c:pt>
                <c:pt idx="187">
                  <c:v>57.4</c:v>
                </c:pt>
                <c:pt idx="188">
                  <c:v>57.4</c:v>
                </c:pt>
                <c:pt idx="189">
                  <c:v>57.4</c:v>
                </c:pt>
              </c:numCache>
            </c:numRef>
          </c:val>
        </c:ser>
        <c:ser>
          <c:idx val="11"/>
          <c:order val="11"/>
          <c:tx>
            <c:strRef>
              <c:f>XmRdata!$Z$1</c:f>
              <c:strCache>
                <c:ptCount val="1"/>
                <c:pt idx="0">
                  <c:v>- 2 sigma</c:v>
                </c:pt>
              </c:strCache>
            </c:strRef>
          </c:tx>
          <c:spPr>
            <a:ln>
              <a:solidFill>
                <a:srgbClr val="008080"/>
              </a:solidFill>
              <a:prstDash val="solid"/>
            </a:ln>
          </c:spPr>
          <c:marker>
            <c:symbol val="none"/>
          </c:marker>
          <c:dLbls>
            <c:dLbl>
              <c:idx val="1"/>
              <c:layout>
                <c:manualLayout>
                  <c:x val="-1.3653603142865945E-2"/>
                  <c:y val="-2.0889748676585062E-2"/>
                </c:manualLayout>
              </c:layout>
              <c:tx>
                <c:rich>
                  <a:bodyPr/>
                  <a:lstStyle/>
                  <a:p>
                    <a:r>
                      <a:rPr lang="en-US"/>
                      <a:t>- 2 sigma</a:t>
                    </a:r>
                  </a:p>
                </c:rich>
              </c:tx>
              <c:showVal val="1"/>
            </c:dLbl>
            <c:dLbl>
              <c:idx val="187"/>
              <c:layout>
                <c:manualLayout>
                  <c:x val="-1.3653603142865945E-2"/>
                  <c:y val="-2.0889748676585062E-2"/>
                </c:manualLayout>
              </c:layout>
              <c:showVal val="1"/>
            </c:dLbl>
            <c:delete val="1"/>
          </c:dLbls>
          <c:cat>
            <c:strRef>
              <c:f>XmRdata!$A$2:$A$191</c:f>
              <c:strCache>
                <c:ptCount val="190"/>
                <c:pt idx="0">
                  <c:v>self payment</c:v>
                </c:pt>
                <c:pt idx="1">
                  <c:v>self payment</c:v>
                </c:pt>
                <c:pt idx="2">
                  <c:v>self payment</c:v>
                </c:pt>
                <c:pt idx="3">
                  <c:v>Insurance</c:v>
                </c:pt>
                <c:pt idx="4">
                  <c:v>Insurance</c:v>
                </c:pt>
                <c:pt idx="5">
                  <c:v>Insurance</c:v>
                </c:pt>
                <c:pt idx="6">
                  <c:v>insurance </c:v>
                </c:pt>
                <c:pt idx="7">
                  <c:v>self payment</c:v>
                </c:pt>
                <c:pt idx="8">
                  <c:v>self payment</c:v>
                </c:pt>
                <c:pt idx="9">
                  <c:v>insurance </c:v>
                </c:pt>
                <c:pt idx="10">
                  <c:v>self payment</c:v>
                </c:pt>
                <c:pt idx="11">
                  <c:v>insurance</c:v>
                </c:pt>
                <c:pt idx="12">
                  <c:v>self payment</c:v>
                </c:pt>
                <c:pt idx="13">
                  <c:v>insurance</c:v>
                </c:pt>
                <c:pt idx="14">
                  <c:v>self payment</c:v>
                </c:pt>
                <c:pt idx="15">
                  <c:v>insurance</c:v>
                </c:pt>
                <c:pt idx="16">
                  <c:v>self payment</c:v>
                </c:pt>
                <c:pt idx="17">
                  <c:v>self payment</c:v>
                </c:pt>
                <c:pt idx="18">
                  <c:v>insurance</c:v>
                </c:pt>
                <c:pt idx="19">
                  <c:v>insurance</c:v>
                </c:pt>
                <c:pt idx="20">
                  <c:v>self payment</c:v>
                </c:pt>
                <c:pt idx="21">
                  <c:v>self payment</c:v>
                </c:pt>
                <c:pt idx="22">
                  <c:v>insurance</c:v>
                </c:pt>
                <c:pt idx="23">
                  <c:v>self payment</c:v>
                </c:pt>
                <c:pt idx="24">
                  <c:v>self payment</c:v>
                </c:pt>
                <c:pt idx="25">
                  <c:v>self payment</c:v>
                </c:pt>
                <c:pt idx="26">
                  <c:v>self payment</c:v>
                </c:pt>
                <c:pt idx="27">
                  <c:v>self payment</c:v>
                </c:pt>
                <c:pt idx="28">
                  <c:v>insurance</c:v>
                </c:pt>
                <c:pt idx="29">
                  <c:v>insurance</c:v>
                </c:pt>
                <c:pt idx="30">
                  <c:v>insurance</c:v>
                </c:pt>
                <c:pt idx="31">
                  <c:v>self payment</c:v>
                </c:pt>
                <c:pt idx="32">
                  <c:v>insurance</c:v>
                </c:pt>
                <c:pt idx="33">
                  <c:v>insurance</c:v>
                </c:pt>
                <c:pt idx="34">
                  <c:v>self payment</c:v>
                </c:pt>
                <c:pt idx="35">
                  <c:v>self payment</c:v>
                </c:pt>
                <c:pt idx="36">
                  <c:v>insurance</c:v>
                </c:pt>
                <c:pt idx="37">
                  <c:v>self payment</c:v>
                </c:pt>
                <c:pt idx="38">
                  <c:v>insurance</c:v>
                </c:pt>
                <c:pt idx="39">
                  <c:v>self payment</c:v>
                </c:pt>
                <c:pt idx="40">
                  <c:v>insurance</c:v>
                </c:pt>
                <c:pt idx="41">
                  <c:v>self payment</c:v>
                </c:pt>
                <c:pt idx="42">
                  <c:v>Insuance</c:v>
                </c:pt>
                <c:pt idx="43">
                  <c:v>self payment</c:v>
                </c:pt>
                <c:pt idx="44">
                  <c:v>Insuance</c:v>
                </c:pt>
                <c:pt idx="45">
                  <c:v>self payment</c:v>
                </c:pt>
                <c:pt idx="46">
                  <c:v>self payment</c:v>
                </c:pt>
                <c:pt idx="47">
                  <c:v>Insuance</c:v>
                </c:pt>
                <c:pt idx="48">
                  <c:v>self payment</c:v>
                </c:pt>
                <c:pt idx="49">
                  <c:v>Insuance</c:v>
                </c:pt>
                <c:pt idx="50">
                  <c:v>Insurance</c:v>
                </c:pt>
                <c:pt idx="51">
                  <c:v>self payment</c:v>
                </c:pt>
                <c:pt idx="52">
                  <c:v>self payment</c:v>
                </c:pt>
                <c:pt idx="53">
                  <c:v>insurance</c:v>
                </c:pt>
                <c:pt idx="54">
                  <c:v>self payment</c:v>
                </c:pt>
                <c:pt idx="55">
                  <c:v>self payment</c:v>
                </c:pt>
                <c:pt idx="56">
                  <c:v>insurance</c:v>
                </c:pt>
                <c:pt idx="57">
                  <c:v>insurance</c:v>
                </c:pt>
                <c:pt idx="58">
                  <c:v>insurance</c:v>
                </c:pt>
                <c:pt idx="59">
                  <c:v>self payment</c:v>
                </c:pt>
                <c:pt idx="60">
                  <c:v>self payment</c:v>
                </c:pt>
                <c:pt idx="61">
                  <c:v>self payment</c:v>
                </c:pt>
                <c:pt idx="62">
                  <c:v>self payment</c:v>
                </c:pt>
                <c:pt idx="63">
                  <c:v>insurance</c:v>
                </c:pt>
                <c:pt idx="64">
                  <c:v>insurance</c:v>
                </c:pt>
                <c:pt idx="65">
                  <c:v>self payment</c:v>
                </c:pt>
                <c:pt idx="66">
                  <c:v>insurance</c:v>
                </c:pt>
                <c:pt idx="67">
                  <c:v>self payment</c:v>
                </c:pt>
                <c:pt idx="68">
                  <c:v>self payment</c:v>
                </c:pt>
                <c:pt idx="69">
                  <c:v>self payment</c:v>
                </c:pt>
                <c:pt idx="70">
                  <c:v>insurance</c:v>
                </c:pt>
                <c:pt idx="71">
                  <c:v>self payment</c:v>
                </c:pt>
                <c:pt idx="72">
                  <c:v>self payment</c:v>
                </c:pt>
                <c:pt idx="73">
                  <c:v>insurance</c:v>
                </c:pt>
                <c:pt idx="74">
                  <c:v>insurance</c:v>
                </c:pt>
                <c:pt idx="75">
                  <c:v>insurance</c:v>
                </c:pt>
                <c:pt idx="76">
                  <c:v>self payment</c:v>
                </c:pt>
                <c:pt idx="77">
                  <c:v>self payment</c:v>
                </c:pt>
                <c:pt idx="78">
                  <c:v>self payment</c:v>
                </c:pt>
                <c:pt idx="79">
                  <c:v>insurance</c:v>
                </c:pt>
                <c:pt idx="80">
                  <c:v>self payment</c:v>
                </c:pt>
                <c:pt idx="81">
                  <c:v>self payment</c:v>
                </c:pt>
                <c:pt idx="82">
                  <c:v>insurance</c:v>
                </c:pt>
                <c:pt idx="83">
                  <c:v>insurance</c:v>
                </c:pt>
                <c:pt idx="84">
                  <c:v>insurance</c:v>
                </c:pt>
                <c:pt idx="85">
                  <c:v>self payment</c:v>
                </c:pt>
                <c:pt idx="86">
                  <c:v>self payment</c:v>
                </c:pt>
                <c:pt idx="87">
                  <c:v>self payment</c:v>
                </c:pt>
                <c:pt idx="88">
                  <c:v>insurance</c:v>
                </c:pt>
                <c:pt idx="89">
                  <c:v>insurance</c:v>
                </c:pt>
                <c:pt idx="90">
                  <c:v>self payment</c:v>
                </c:pt>
                <c:pt idx="91">
                  <c:v>self payment</c:v>
                </c:pt>
                <c:pt idx="92">
                  <c:v>insurance</c:v>
                </c:pt>
                <c:pt idx="93">
                  <c:v>self payment</c:v>
                </c:pt>
                <c:pt idx="94">
                  <c:v>self payment</c:v>
                </c:pt>
                <c:pt idx="95">
                  <c:v>self payment</c:v>
                </c:pt>
                <c:pt idx="96">
                  <c:v>self payment</c:v>
                </c:pt>
                <c:pt idx="97">
                  <c:v>insurance</c:v>
                </c:pt>
                <c:pt idx="98">
                  <c:v>self payment</c:v>
                </c:pt>
                <c:pt idx="99">
                  <c:v>self payment</c:v>
                </c:pt>
                <c:pt idx="100">
                  <c:v>insurance</c:v>
                </c:pt>
                <c:pt idx="101">
                  <c:v>self payment</c:v>
                </c:pt>
                <c:pt idx="102">
                  <c:v>self payment</c:v>
                </c:pt>
                <c:pt idx="103">
                  <c:v>self payment</c:v>
                </c:pt>
                <c:pt idx="104">
                  <c:v>self payment</c:v>
                </c:pt>
                <c:pt idx="105">
                  <c:v>insurance</c:v>
                </c:pt>
                <c:pt idx="106">
                  <c:v>insurance</c:v>
                </c:pt>
                <c:pt idx="107">
                  <c:v>self payment</c:v>
                </c:pt>
                <c:pt idx="108">
                  <c:v>self payment</c:v>
                </c:pt>
                <c:pt idx="109">
                  <c:v>self payment</c:v>
                </c:pt>
                <c:pt idx="110">
                  <c:v>insurance</c:v>
                </c:pt>
                <c:pt idx="111">
                  <c:v>self payment</c:v>
                </c:pt>
                <c:pt idx="112">
                  <c:v>self payment</c:v>
                </c:pt>
                <c:pt idx="113">
                  <c:v>self payment</c:v>
                </c:pt>
                <c:pt idx="114">
                  <c:v>insurance</c:v>
                </c:pt>
                <c:pt idx="115">
                  <c:v>self payment</c:v>
                </c:pt>
                <c:pt idx="116">
                  <c:v>self payment</c:v>
                </c:pt>
                <c:pt idx="117">
                  <c:v>self payment</c:v>
                </c:pt>
                <c:pt idx="118">
                  <c:v>self payment</c:v>
                </c:pt>
                <c:pt idx="119">
                  <c:v>self payment</c:v>
                </c:pt>
                <c:pt idx="120">
                  <c:v>insurance</c:v>
                </c:pt>
                <c:pt idx="121">
                  <c:v>insurance</c:v>
                </c:pt>
                <c:pt idx="122">
                  <c:v>self payment</c:v>
                </c:pt>
                <c:pt idx="123">
                  <c:v>self payment</c:v>
                </c:pt>
                <c:pt idx="124">
                  <c:v>self payment</c:v>
                </c:pt>
                <c:pt idx="125">
                  <c:v>insurance</c:v>
                </c:pt>
                <c:pt idx="126">
                  <c:v>self payment</c:v>
                </c:pt>
                <c:pt idx="127">
                  <c:v>self payment</c:v>
                </c:pt>
                <c:pt idx="128">
                  <c:v>insurance</c:v>
                </c:pt>
                <c:pt idx="129">
                  <c:v>insurance</c:v>
                </c:pt>
                <c:pt idx="130">
                  <c:v>self payment</c:v>
                </c:pt>
                <c:pt idx="131">
                  <c:v>self payment</c:v>
                </c:pt>
                <c:pt idx="132">
                  <c:v>self payment</c:v>
                </c:pt>
                <c:pt idx="133">
                  <c:v>insurance</c:v>
                </c:pt>
                <c:pt idx="134">
                  <c:v>insurance</c:v>
                </c:pt>
                <c:pt idx="135">
                  <c:v>self payment</c:v>
                </c:pt>
                <c:pt idx="136">
                  <c:v>self payment</c:v>
                </c:pt>
                <c:pt idx="137">
                  <c:v>self payment</c:v>
                </c:pt>
                <c:pt idx="138">
                  <c:v>insurance</c:v>
                </c:pt>
                <c:pt idx="139">
                  <c:v>insurance</c:v>
                </c:pt>
                <c:pt idx="140">
                  <c:v>self payment</c:v>
                </c:pt>
                <c:pt idx="141">
                  <c:v>self payment</c:v>
                </c:pt>
                <c:pt idx="142">
                  <c:v>insurance</c:v>
                </c:pt>
                <c:pt idx="143">
                  <c:v>self payment</c:v>
                </c:pt>
                <c:pt idx="144">
                  <c:v>self payment</c:v>
                </c:pt>
                <c:pt idx="145">
                  <c:v>insurance</c:v>
                </c:pt>
                <c:pt idx="146">
                  <c:v>self payment</c:v>
                </c:pt>
                <c:pt idx="147">
                  <c:v>insurance</c:v>
                </c:pt>
                <c:pt idx="148">
                  <c:v>insurance</c:v>
                </c:pt>
                <c:pt idx="149">
                  <c:v>self payment</c:v>
                </c:pt>
                <c:pt idx="150">
                  <c:v>insurance</c:v>
                </c:pt>
                <c:pt idx="151">
                  <c:v>insurance</c:v>
                </c:pt>
                <c:pt idx="152">
                  <c:v>self payment</c:v>
                </c:pt>
                <c:pt idx="153">
                  <c:v>self payment</c:v>
                </c:pt>
                <c:pt idx="154">
                  <c:v>self payment</c:v>
                </c:pt>
                <c:pt idx="155">
                  <c:v>insurance</c:v>
                </c:pt>
                <c:pt idx="156">
                  <c:v>insurance</c:v>
                </c:pt>
                <c:pt idx="157">
                  <c:v>insurance</c:v>
                </c:pt>
                <c:pt idx="158">
                  <c:v>insurance</c:v>
                </c:pt>
                <c:pt idx="159">
                  <c:v>self payment</c:v>
                </c:pt>
                <c:pt idx="160">
                  <c:v>self payment</c:v>
                </c:pt>
                <c:pt idx="161">
                  <c:v>self payment</c:v>
                </c:pt>
                <c:pt idx="162">
                  <c:v>self payment</c:v>
                </c:pt>
                <c:pt idx="163">
                  <c:v>insurance</c:v>
                </c:pt>
                <c:pt idx="164">
                  <c:v>insurance</c:v>
                </c:pt>
                <c:pt idx="165">
                  <c:v>insurance</c:v>
                </c:pt>
                <c:pt idx="166">
                  <c:v>insurance</c:v>
                </c:pt>
                <c:pt idx="167">
                  <c:v>self payment</c:v>
                </c:pt>
                <c:pt idx="168">
                  <c:v>insurance</c:v>
                </c:pt>
                <c:pt idx="169">
                  <c:v>self payment</c:v>
                </c:pt>
                <c:pt idx="170">
                  <c:v>self payment</c:v>
                </c:pt>
                <c:pt idx="171">
                  <c:v>self payment</c:v>
                </c:pt>
                <c:pt idx="172">
                  <c:v>insurance</c:v>
                </c:pt>
                <c:pt idx="173">
                  <c:v>insurance</c:v>
                </c:pt>
                <c:pt idx="174">
                  <c:v>insurance</c:v>
                </c:pt>
                <c:pt idx="175">
                  <c:v>self payment</c:v>
                </c:pt>
                <c:pt idx="176">
                  <c:v>insurance</c:v>
                </c:pt>
                <c:pt idx="177">
                  <c:v>insurance</c:v>
                </c:pt>
                <c:pt idx="178">
                  <c:v>self payment</c:v>
                </c:pt>
                <c:pt idx="179">
                  <c:v>self payment</c:v>
                </c:pt>
                <c:pt idx="180">
                  <c:v>self payment</c:v>
                </c:pt>
                <c:pt idx="181">
                  <c:v>self payment</c:v>
                </c:pt>
                <c:pt idx="182">
                  <c:v>self payment</c:v>
                </c:pt>
                <c:pt idx="183">
                  <c:v>insurance</c:v>
                </c:pt>
                <c:pt idx="184">
                  <c:v>self payment</c:v>
                </c:pt>
                <c:pt idx="185">
                  <c:v>self payment</c:v>
                </c:pt>
                <c:pt idx="186">
                  <c:v>self payment</c:v>
                </c:pt>
                <c:pt idx="187">
                  <c:v>self payment</c:v>
                </c:pt>
                <c:pt idx="188">
                  <c:v>insurance</c:v>
                </c:pt>
                <c:pt idx="189">
                  <c:v>self payment</c:v>
                </c:pt>
              </c:strCache>
            </c:strRef>
          </c:cat>
          <c:val>
            <c:numRef>
              <c:f>XmRdata!$Z$2:$Z$191</c:f>
              <c:numCache>
                <c:formatCode>General</c:formatCode>
                <c:ptCount val="190"/>
                <c:pt idx="0">
                  <c:v>28.9</c:v>
                </c:pt>
                <c:pt idx="1">
                  <c:v>28.9</c:v>
                </c:pt>
                <c:pt idx="2">
                  <c:v>28.9</c:v>
                </c:pt>
                <c:pt idx="3">
                  <c:v>28.9</c:v>
                </c:pt>
                <c:pt idx="4">
                  <c:v>28.9</c:v>
                </c:pt>
                <c:pt idx="5">
                  <c:v>28.9</c:v>
                </c:pt>
                <c:pt idx="6">
                  <c:v>28.9</c:v>
                </c:pt>
                <c:pt idx="7">
                  <c:v>28.9</c:v>
                </c:pt>
                <c:pt idx="8">
                  <c:v>28.9</c:v>
                </c:pt>
                <c:pt idx="9">
                  <c:v>28.9</c:v>
                </c:pt>
                <c:pt idx="10">
                  <c:v>28.9</c:v>
                </c:pt>
                <c:pt idx="11">
                  <c:v>28.9</c:v>
                </c:pt>
                <c:pt idx="12">
                  <c:v>28.9</c:v>
                </c:pt>
                <c:pt idx="13">
                  <c:v>28.9</c:v>
                </c:pt>
                <c:pt idx="14">
                  <c:v>28.9</c:v>
                </c:pt>
                <c:pt idx="15">
                  <c:v>28.9</c:v>
                </c:pt>
                <c:pt idx="16">
                  <c:v>28.9</c:v>
                </c:pt>
                <c:pt idx="17">
                  <c:v>28.9</c:v>
                </c:pt>
                <c:pt idx="18">
                  <c:v>28.9</c:v>
                </c:pt>
                <c:pt idx="19">
                  <c:v>28.9</c:v>
                </c:pt>
                <c:pt idx="20">
                  <c:v>28.9</c:v>
                </c:pt>
                <c:pt idx="21">
                  <c:v>28.9</c:v>
                </c:pt>
                <c:pt idx="22">
                  <c:v>28.9</c:v>
                </c:pt>
                <c:pt idx="23">
                  <c:v>28.9</c:v>
                </c:pt>
                <c:pt idx="24">
                  <c:v>28.9</c:v>
                </c:pt>
                <c:pt idx="25">
                  <c:v>28.9</c:v>
                </c:pt>
                <c:pt idx="26">
                  <c:v>28.9</c:v>
                </c:pt>
                <c:pt idx="27">
                  <c:v>28.9</c:v>
                </c:pt>
                <c:pt idx="28">
                  <c:v>28.9</c:v>
                </c:pt>
                <c:pt idx="29">
                  <c:v>28.9</c:v>
                </c:pt>
                <c:pt idx="30">
                  <c:v>28.9</c:v>
                </c:pt>
                <c:pt idx="31">
                  <c:v>28.9</c:v>
                </c:pt>
                <c:pt idx="32">
                  <c:v>28.9</c:v>
                </c:pt>
                <c:pt idx="33">
                  <c:v>28.9</c:v>
                </c:pt>
                <c:pt idx="34">
                  <c:v>28.9</c:v>
                </c:pt>
                <c:pt idx="35">
                  <c:v>28.9</c:v>
                </c:pt>
                <c:pt idx="36">
                  <c:v>28.9</c:v>
                </c:pt>
                <c:pt idx="37">
                  <c:v>28.9</c:v>
                </c:pt>
                <c:pt idx="38">
                  <c:v>28.9</c:v>
                </c:pt>
                <c:pt idx="39">
                  <c:v>28.9</c:v>
                </c:pt>
                <c:pt idx="40">
                  <c:v>28.9</c:v>
                </c:pt>
                <c:pt idx="41">
                  <c:v>28.9</c:v>
                </c:pt>
                <c:pt idx="42">
                  <c:v>28.9</c:v>
                </c:pt>
                <c:pt idx="43">
                  <c:v>28.9</c:v>
                </c:pt>
                <c:pt idx="44">
                  <c:v>28.9</c:v>
                </c:pt>
                <c:pt idx="45">
                  <c:v>28.9</c:v>
                </c:pt>
                <c:pt idx="46">
                  <c:v>28.9</c:v>
                </c:pt>
                <c:pt idx="47">
                  <c:v>28.9</c:v>
                </c:pt>
                <c:pt idx="48">
                  <c:v>28.9</c:v>
                </c:pt>
                <c:pt idx="49">
                  <c:v>28.9</c:v>
                </c:pt>
                <c:pt idx="50">
                  <c:v>28.9</c:v>
                </c:pt>
                <c:pt idx="51">
                  <c:v>28.9</c:v>
                </c:pt>
                <c:pt idx="52">
                  <c:v>28.9</c:v>
                </c:pt>
                <c:pt idx="53">
                  <c:v>28.9</c:v>
                </c:pt>
                <c:pt idx="54">
                  <c:v>28.9</c:v>
                </c:pt>
                <c:pt idx="55">
                  <c:v>28.9</c:v>
                </c:pt>
                <c:pt idx="56">
                  <c:v>28.9</c:v>
                </c:pt>
                <c:pt idx="57">
                  <c:v>28.9</c:v>
                </c:pt>
                <c:pt idx="58">
                  <c:v>28.9</c:v>
                </c:pt>
                <c:pt idx="59">
                  <c:v>28.9</c:v>
                </c:pt>
                <c:pt idx="60">
                  <c:v>28.9</c:v>
                </c:pt>
                <c:pt idx="61">
                  <c:v>28.9</c:v>
                </c:pt>
                <c:pt idx="62">
                  <c:v>28.9</c:v>
                </c:pt>
                <c:pt idx="63">
                  <c:v>28.9</c:v>
                </c:pt>
                <c:pt idx="64">
                  <c:v>28.9</c:v>
                </c:pt>
                <c:pt idx="65">
                  <c:v>28.9</c:v>
                </c:pt>
                <c:pt idx="66">
                  <c:v>28.9</c:v>
                </c:pt>
                <c:pt idx="67">
                  <c:v>28.9</c:v>
                </c:pt>
                <c:pt idx="68">
                  <c:v>28.9</c:v>
                </c:pt>
                <c:pt idx="69">
                  <c:v>28.9</c:v>
                </c:pt>
                <c:pt idx="70">
                  <c:v>28.9</c:v>
                </c:pt>
                <c:pt idx="71">
                  <c:v>28.9</c:v>
                </c:pt>
                <c:pt idx="72">
                  <c:v>28.9</c:v>
                </c:pt>
                <c:pt idx="73">
                  <c:v>28.9</c:v>
                </c:pt>
                <c:pt idx="74">
                  <c:v>28.9</c:v>
                </c:pt>
                <c:pt idx="75">
                  <c:v>28.9</c:v>
                </c:pt>
                <c:pt idx="76">
                  <c:v>28.9</c:v>
                </c:pt>
                <c:pt idx="77">
                  <c:v>28.9</c:v>
                </c:pt>
                <c:pt idx="78">
                  <c:v>28.9</c:v>
                </c:pt>
                <c:pt idx="79">
                  <c:v>28.9</c:v>
                </c:pt>
                <c:pt idx="80">
                  <c:v>28.9</c:v>
                </c:pt>
                <c:pt idx="81">
                  <c:v>28.9</c:v>
                </c:pt>
                <c:pt idx="82">
                  <c:v>28.9</c:v>
                </c:pt>
                <c:pt idx="83">
                  <c:v>28.9</c:v>
                </c:pt>
                <c:pt idx="84">
                  <c:v>28.9</c:v>
                </c:pt>
                <c:pt idx="85">
                  <c:v>28.9</c:v>
                </c:pt>
                <c:pt idx="86">
                  <c:v>28.9</c:v>
                </c:pt>
                <c:pt idx="87">
                  <c:v>28.9</c:v>
                </c:pt>
                <c:pt idx="88">
                  <c:v>28.9</c:v>
                </c:pt>
                <c:pt idx="89">
                  <c:v>28.9</c:v>
                </c:pt>
                <c:pt idx="90">
                  <c:v>28.9</c:v>
                </c:pt>
                <c:pt idx="91">
                  <c:v>28.9</c:v>
                </c:pt>
                <c:pt idx="92">
                  <c:v>28.9</c:v>
                </c:pt>
                <c:pt idx="93">
                  <c:v>28.9</c:v>
                </c:pt>
                <c:pt idx="94">
                  <c:v>28.9</c:v>
                </c:pt>
                <c:pt idx="95">
                  <c:v>28.9</c:v>
                </c:pt>
                <c:pt idx="96">
                  <c:v>28.9</c:v>
                </c:pt>
                <c:pt idx="97">
                  <c:v>28.9</c:v>
                </c:pt>
                <c:pt idx="98">
                  <c:v>28.9</c:v>
                </c:pt>
                <c:pt idx="99">
                  <c:v>28.9</c:v>
                </c:pt>
                <c:pt idx="100">
                  <c:v>28.9</c:v>
                </c:pt>
                <c:pt idx="101">
                  <c:v>28.9</c:v>
                </c:pt>
                <c:pt idx="102">
                  <c:v>28.9</c:v>
                </c:pt>
                <c:pt idx="103">
                  <c:v>28.9</c:v>
                </c:pt>
                <c:pt idx="104">
                  <c:v>28.9</c:v>
                </c:pt>
                <c:pt idx="105">
                  <c:v>28.9</c:v>
                </c:pt>
                <c:pt idx="106">
                  <c:v>28.9</c:v>
                </c:pt>
                <c:pt idx="107">
                  <c:v>28.9</c:v>
                </c:pt>
                <c:pt idx="108">
                  <c:v>28.9</c:v>
                </c:pt>
                <c:pt idx="109">
                  <c:v>28.9</c:v>
                </c:pt>
                <c:pt idx="110">
                  <c:v>28.9</c:v>
                </c:pt>
                <c:pt idx="111">
                  <c:v>28.9</c:v>
                </c:pt>
                <c:pt idx="112">
                  <c:v>28.9</c:v>
                </c:pt>
                <c:pt idx="113">
                  <c:v>28.9</c:v>
                </c:pt>
                <c:pt idx="114">
                  <c:v>28.9</c:v>
                </c:pt>
                <c:pt idx="115">
                  <c:v>28.9</c:v>
                </c:pt>
                <c:pt idx="116">
                  <c:v>28.9</c:v>
                </c:pt>
                <c:pt idx="117">
                  <c:v>28.9</c:v>
                </c:pt>
                <c:pt idx="118">
                  <c:v>28.9</c:v>
                </c:pt>
                <c:pt idx="119">
                  <c:v>28.9</c:v>
                </c:pt>
                <c:pt idx="120">
                  <c:v>28.9</c:v>
                </c:pt>
                <c:pt idx="121">
                  <c:v>28.9</c:v>
                </c:pt>
                <c:pt idx="122">
                  <c:v>28.9</c:v>
                </c:pt>
                <c:pt idx="123">
                  <c:v>28.9</c:v>
                </c:pt>
                <c:pt idx="124">
                  <c:v>28.9</c:v>
                </c:pt>
                <c:pt idx="125">
                  <c:v>28.9</c:v>
                </c:pt>
                <c:pt idx="126">
                  <c:v>28.9</c:v>
                </c:pt>
                <c:pt idx="127">
                  <c:v>28.9</c:v>
                </c:pt>
                <c:pt idx="128">
                  <c:v>28.9</c:v>
                </c:pt>
                <c:pt idx="129">
                  <c:v>28.9</c:v>
                </c:pt>
                <c:pt idx="130">
                  <c:v>28.9</c:v>
                </c:pt>
                <c:pt idx="131">
                  <c:v>28.9</c:v>
                </c:pt>
                <c:pt idx="132">
                  <c:v>28.9</c:v>
                </c:pt>
                <c:pt idx="133">
                  <c:v>28.9</c:v>
                </c:pt>
                <c:pt idx="134">
                  <c:v>28.9</c:v>
                </c:pt>
                <c:pt idx="135">
                  <c:v>28.9</c:v>
                </c:pt>
                <c:pt idx="136">
                  <c:v>28.9</c:v>
                </c:pt>
                <c:pt idx="137">
                  <c:v>28.9</c:v>
                </c:pt>
                <c:pt idx="138">
                  <c:v>28.9</c:v>
                </c:pt>
                <c:pt idx="139">
                  <c:v>28.9</c:v>
                </c:pt>
                <c:pt idx="140">
                  <c:v>28.9</c:v>
                </c:pt>
                <c:pt idx="141">
                  <c:v>28.9</c:v>
                </c:pt>
                <c:pt idx="142">
                  <c:v>28.9</c:v>
                </c:pt>
                <c:pt idx="143">
                  <c:v>28.9</c:v>
                </c:pt>
                <c:pt idx="144">
                  <c:v>28.9</c:v>
                </c:pt>
                <c:pt idx="145">
                  <c:v>28.9</c:v>
                </c:pt>
                <c:pt idx="146">
                  <c:v>28.9</c:v>
                </c:pt>
                <c:pt idx="147">
                  <c:v>28.9</c:v>
                </c:pt>
                <c:pt idx="148">
                  <c:v>28.9</c:v>
                </c:pt>
                <c:pt idx="149">
                  <c:v>28.9</c:v>
                </c:pt>
                <c:pt idx="150">
                  <c:v>28.9</c:v>
                </c:pt>
                <c:pt idx="151">
                  <c:v>28.9</c:v>
                </c:pt>
                <c:pt idx="152">
                  <c:v>28.9</c:v>
                </c:pt>
                <c:pt idx="153">
                  <c:v>28.9</c:v>
                </c:pt>
                <c:pt idx="154">
                  <c:v>28.9</c:v>
                </c:pt>
                <c:pt idx="155">
                  <c:v>28.9</c:v>
                </c:pt>
                <c:pt idx="156">
                  <c:v>28.9</c:v>
                </c:pt>
                <c:pt idx="157">
                  <c:v>28.9</c:v>
                </c:pt>
                <c:pt idx="158">
                  <c:v>28.9</c:v>
                </c:pt>
                <c:pt idx="159">
                  <c:v>28.9</c:v>
                </c:pt>
                <c:pt idx="160">
                  <c:v>28.9</c:v>
                </c:pt>
                <c:pt idx="161">
                  <c:v>28.9</c:v>
                </c:pt>
                <c:pt idx="162">
                  <c:v>28.9</c:v>
                </c:pt>
                <c:pt idx="163">
                  <c:v>28.9</c:v>
                </c:pt>
                <c:pt idx="164">
                  <c:v>28.9</c:v>
                </c:pt>
                <c:pt idx="165">
                  <c:v>28.9</c:v>
                </c:pt>
                <c:pt idx="166">
                  <c:v>28.9</c:v>
                </c:pt>
                <c:pt idx="167">
                  <c:v>28.9</c:v>
                </c:pt>
                <c:pt idx="168">
                  <c:v>28.9</c:v>
                </c:pt>
                <c:pt idx="169">
                  <c:v>28.9</c:v>
                </c:pt>
                <c:pt idx="170">
                  <c:v>28.9</c:v>
                </c:pt>
                <c:pt idx="171">
                  <c:v>28.9</c:v>
                </c:pt>
                <c:pt idx="172">
                  <c:v>28.9</c:v>
                </c:pt>
                <c:pt idx="173">
                  <c:v>28.9</c:v>
                </c:pt>
                <c:pt idx="174">
                  <c:v>28.9</c:v>
                </c:pt>
                <c:pt idx="175">
                  <c:v>28.9</c:v>
                </c:pt>
                <c:pt idx="176">
                  <c:v>28.9</c:v>
                </c:pt>
                <c:pt idx="177">
                  <c:v>28.9</c:v>
                </c:pt>
                <c:pt idx="178">
                  <c:v>28.9</c:v>
                </c:pt>
                <c:pt idx="179">
                  <c:v>28.9</c:v>
                </c:pt>
                <c:pt idx="180">
                  <c:v>28.9</c:v>
                </c:pt>
                <c:pt idx="181">
                  <c:v>28.9</c:v>
                </c:pt>
                <c:pt idx="182">
                  <c:v>28.9</c:v>
                </c:pt>
                <c:pt idx="183">
                  <c:v>28.9</c:v>
                </c:pt>
                <c:pt idx="184">
                  <c:v>28.9</c:v>
                </c:pt>
                <c:pt idx="185">
                  <c:v>28.9</c:v>
                </c:pt>
                <c:pt idx="186">
                  <c:v>28.9</c:v>
                </c:pt>
                <c:pt idx="187">
                  <c:v>28.9</c:v>
                </c:pt>
                <c:pt idx="188">
                  <c:v>28.9</c:v>
                </c:pt>
                <c:pt idx="189">
                  <c:v>28.9</c:v>
                </c:pt>
              </c:numCache>
            </c:numRef>
          </c:val>
        </c:ser>
        <c:marker val="1"/>
        <c:axId val="84933248"/>
        <c:axId val="85168896"/>
      </c:lineChart>
      <c:catAx>
        <c:axId val="84933248"/>
        <c:scaling>
          <c:orientation val="minMax"/>
        </c:scaling>
        <c:axPos val="b"/>
        <c:title>
          <c:tx>
            <c:rich>
              <a:bodyPr/>
              <a:lstStyle/>
              <a:p>
                <a:pPr>
                  <a:defRPr/>
                </a:pPr>
                <a:r>
                  <a:rPr lang="en-GB" dirty="0"/>
                  <a:t>self payment </a:t>
                </a:r>
                <a:r>
                  <a:rPr lang="en-GB" dirty="0" smtClean="0"/>
                  <a:t>– Insurance Patients</a:t>
                </a:r>
                <a:endParaRPr lang="en-GB" dirty="0"/>
              </a:p>
            </c:rich>
          </c:tx>
          <c:layout>
            <c:manualLayout>
              <c:xMode val="edge"/>
              <c:yMode val="edge"/>
              <c:x val="0.6389476662766983"/>
              <c:y val="0.93643930872277326"/>
            </c:manualLayout>
          </c:layout>
        </c:title>
        <c:tickLblPos val="nextTo"/>
        <c:crossAx val="85168896"/>
        <c:crosses val="autoZero"/>
        <c:lblAlgn val="ctr"/>
        <c:lblOffset val="100"/>
      </c:catAx>
      <c:valAx>
        <c:axId val="85168896"/>
        <c:scaling>
          <c:orientation val="minMax"/>
        </c:scaling>
        <c:axPos val="l"/>
        <c:title>
          <c:tx>
            <c:rich>
              <a:bodyPr/>
              <a:lstStyle/>
              <a:p>
                <a:pPr>
                  <a:defRPr/>
                </a:pPr>
                <a:r>
                  <a:rPr lang="en-GB" dirty="0" smtClean="0"/>
                  <a:t>Individual Times</a:t>
                </a:r>
                <a:endParaRPr lang="en-GB" dirty="0"/>
              </a:p>
            </c:rich>
          </c:tx>
          <c:layout/>
        </c:title>
        <c:numFmt formatCode="0.0" sourceLinked="1"/>
        <c:tickLblPos val="nextTo"/>
        <c:crossAx val="84933248"/>
        <c:crosses val="autoZero"/>
        <c:crossBetween val="midCat"/>
      </c:valAx>
      <c:spPr>
        <a:noFill/>
        <a:ln w="25400">
          <a:noFill/>
        </a:ln>
      </c:spPr>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9FB58B-CB9B-4899-9D5E-A1D0483122B4}" type="datetimeFigureOut">
              <a:rPr lang="en-US" smtClean="0"/>
              <a:pPr/>
              <a:t>5/23/2014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37D362-F020-4B74-BE88-9925C4DB09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37D362-F020-4B74-BE88-9925C4DB09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37D362-F020-4B74-BE88-9925C4DB09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37D362-F020-4B74-BE88-9925C4DB090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837D362-F020-4B74-BE88-9925C4DB090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37D362-F020-4B74-BE88-9925C4DB090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837D362-F020-4B74-BE88-9925C4DB09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837D362-F020-4B74-BE88-9925C4DB090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9FB58B-CB9B-4899-9D5E-A1D0483122B4}" type="datetimeFigureOut">
              <a:rPr lang="en-US" smtClean="0"/>
              <a:pPr/>
              <a:t>5/23/2014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837D362-F020-4B74-BE88-9925C4DB09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9FB58B-CB9B-4899-9D5E-A1D0483122B4}" type="datetimeFigureOut">
              <a:rPr lang="en-US" smtClean="0"/>
              <a:pPr/>
              <a:t>5/23/2014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837D362-F020-4B74-BE88-9925C4DB09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9FB58B-CB9B-4899-9D5E-A1D0483122B4}" type="datetimeFigureOut">
              <a:rPr lang="en-US" smtClean="0"/>
              <a:pPr/>
              <a:t>5/23/2014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37D362-F020-4B74-BE88-9925C4DB090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9FB58B-CB9B-4899-9D5E-A1D0483122B4}" type="datetimeFigureOut">
              <a:rPr lang="en-US" smtClean="0"/>
              <a:pPr/>
              <a:t>5/23/2014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37D362-F020-4B74-BE88-9925C4DB09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rguhs.ac.in/cdc/onlinecdc/uploads/01_M015_45351.doc" TargetMode="External"/><Relationship Id="rId2" Type="http://schemas.openxmlformats.org/officeDocument/2006/relationships/hyperlink" Target="http://www.researchgate.n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5562600" cy="1447800"/>
          </a:xfrm>
        </p:spPr>
        <p:txBody>
          <a:bodyPr>
            <a:normAutofit fontScale="90000"/>
          </a:bodyPr>
          <a:lstStyle/>
          <a:p>
            <a:r>
              <a:rPr lang="en-IN" dirty="0" smtClean="0">
                <a:solidFill>
                  <a:srgbClr val="FF0000"/>
                </a:solidFill>
              </a:rPr>
              <a:t/>
            </a:r>
            <a:br>
              <a:rPr lang="en-IN" dirty="0" smtClean="0">
                <a:solidFill>
                  <a:srgbClr val="FF0000"/>
                </a:solidFill>
              </a:rPr>
            </a:br>
            <a:r>
              <a:rPr lang="en-US" dirty="0" smtClean="0">
                <a:solidFill>
                  <a:schemeClr val="tx1"/>
                </a:solidFill>
              </a:rPr>
              <a:t>Dissertation Report</a:t>
            </a:r>
            <a:r>
              <a:rPr lang="en-IN" dirty="0" smtClean="0">
                <a:solidFill>
                  <a:srgbClr val="FF0000"/>
                </a:solidFill>
              </a:rPr>
              <a:t/>
            </a:r>
            <a:br>
              <a:rPr lang="en-IN" dirty="0" smtClean="0">
                <a:solidFill>
                  <a:srgbClr val="FF0000"/>
                </a:solidFill>
              </a:rPr>
            </a:b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438400"/>
            <a:ext cx="9143999"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ubtitle 4"/>
          <p:cNvSpPr>
            <a:spLocks noGrp="1"/>
          </p:cNvSpPr>
          <p:nvPr>
            <p:ph type="subTitle" idx="1"/>
          </p:nvPr>
        </p:nvSpPr>
        <p:spPr>
          <a:xfrm>
            <a:off x="838200" y="1066800"/>
            <a:ext cx="7772400" cy="1199704"/>
          </a:xfrm>
        </p:spPr>
        <p:txBody>
          <a:bodyPr/>
          <a:lstStyle/>
          <a:p>
            <a:pPr algn="ctr"/>
            <a:r>
              <a:rPr lang="en-US" dirty="0" smtClean="0"/>
              <a:t> Turn around time in Obstetrics and Gynecology Department by using Six-Sigma</a:t>
            </a:r>
            <a:endParaRPr lang="en-US" dirty="0"/>
          </a:p>
        </p:txBody>
      </p:sp>
      <p:sp>
        <p:nvSpPr>
          <p:cNvPr id="6" name="Rectangle 5"/>
          <p:cNvSpPr/>
          <p:nvPr/>
        </p:nvSpPr>
        <p:spPr>
          <a:xfrm>
            <a:off x="5257800" y="5943600"/>
            <a:ext cx="3657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 </a:t>
            </a:r>
            <a:r>
              <a:rPr lang="en-US" dirty="0" err="1" smtClean="0"/>
              <a:t>Gazal</a:t>
            </a:r>
            <a:r>
              <a:rPr lang="en-US" dirty="0" smtClean="0"/>
              <a:t> </a:t>
            </a:r>
            <a:r>
              <a:rPr lang="en-US" dirty="0" err="1" smtClean="0"/>
              <a:t>Sahota</a:t>
            </a:r>
            <a:endParaRPr lang="en-US" dirty="0" smtClean="0"/>
          </a:p>
          <a:p>
            <a:pPr algn="ctr"/>
            <a:r>
              <a:rPr lang="en-US" dirty="0" smtClean="0"/>
              <a:t>Roll no. 30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marL="403225">
              <a:lnSpc>
                <a:spcPct val="90000"/>
              </a:lnSpc>
              <a:spcBef>
                <a:spcPts val="600"/>
              </a:spcBef>
              <a:spcAft>
                <a:spcPts val="600"/>
              </a:spcAft>
              <a:buFont typeface="+mj-lt"/>
              <a:buAutoNum type="arabicPeriod"/>
            </a:pPr>
            <a:r>
              <a:rPr lang="en-GB" sz="6400" b="1" dirty="0" smtClean="0">
                <a:latin typeface="Times New Roman" pitchFamily="18" charset="0"/>
                <a:cs typeface="Times New Roman" pitchFamily="18" charset="0"/>
              </a:rPr>
              <a:t>Reducing Patient Waiting Time in Outpatient Department Using Lean Six Sigma Methodology E. V. Gijo1,* and </a:t>
            </a:r>
            <a:r>
              <a:rPr lang="en-GB" sz="6400" b="1" dirty="0" err="1" smtClean="0">
                <a:latin typeface="Times New Roman" pitchFamily="18" charset="0"/>
                <a:cs typeface="Times New Roman" pitchFamily="18" charset="0"/>
              </a:rPr>
              <a:t>Jiju</a:t>
            </a:r>
            <a:r>
              <a:rPr lang="en-GB" sz="6400" b="1" dirty="0" smtClean="0">
                <a:latin typeface="Times New Roman" pitchFamily="18" charset="0"/>
                <a:cs typeface="Times New Roman" pitchFamily="18" charset="0"/>
              </a:rPr>
              <a:t> Antony2</a:t>
            </a:r>
            <a:r>
              <a:rPr lang="en-GB" sz="6400" dirty="0" smtClean="0">
                <a:latin typeface="Times New Roman" pitchFamily="18" charset="0"/>
                <a:cs typeface="Times New Roman" pitchFamily="18" charset="0"/>
              </a:rPr>
              <a:t>This article addresses the issue of longer patient waiting time in the outpatient department (OPD) of a super specialty hospital  India. Due to longer waiting times at OPD, employees need to be away from the workplace for a longer duration. This problem was addressed through the Lean Six Sigma (LSS) methodology. The process, starting from registration of a patient to dispensing of medicine, was included in the project. The non-value added steps in the process were identified, and actions were initiated. A cause and effect diagram was prepared for high patient waiting time, and causes were validated with the help of data collected from the process. Statistical tools such as </a:t>
            </a:r>
            <a:r>
              <a:rPr lang="en-GB" sz="6400" dirty="0" err="1" smtClean="0">
                <a:latin typeface="Times New Roman" pitchFamily="18" charset="0"/>
                <a:cs typeface="Times New Roman" pitchFamily="18" charset="0"/>
              </a:rPr>
              <a:t>Kruskal</a:t>
            </a:r>
            <a:r>
              <a:rPr lang="en-GB" sz="6400" dirty="0" smtClean="0">
                <a:latin typeface="Times New Roman" pitchFamily="18" charset="0"/>
                <a:cs typeface="Times New Roman" pitchFamily="18" charset="0"/>
              </a:rPr>
              <a:t>–Wallis test, Box – Cox transformation, Control charts, normality test, etc., were used within the LSS methodology not only to identify the causes but also to sustain the improvements. As a result of this project, the average waiting time reduced from 57 min to 24.5 min and the standard deviation was reduced to 9.27 from 31.15 min,17 june20</a:t>
            </a:r>
          </a:p>
          <a:p>
            <a:pPr marL="403225">
              <a:lnSpc>
                <a:spcPct val="90000"/>
              </a:lnSpc>
              <a:spcBef>
                <a:spcPts val="600"/>
              </a:spcBef>
              <a:spcAft>
                <a:spcPts val="600"/>
              </a:spcAft>
              <a:buFont typeface="+mj-lt"/>
              <a:buAutoNum type="arabicPeriod"/>
            </a:pPr>
            <a:r>
              <a:rPr lang="en-GB" sz="6400" dirty="0" smtClean="0">
                <a:latin typeface="Times New Roman" pitchFamily="18" charset="0"/>
                <a:cs typeface="Times New Roman" pitchFamily="18" charset="0"/>
              </a:rPr>
              <a:t>. </a:t>
            </a:r>
            <a:r>
              <a:rPr lang="en-GB" sz="6400" dirty="0" err="1" smtClean="0">
                <a:latin typeface="Times New Roman" pitchFamily="18" charset="0"/>
                <a:cs typeface="Times New Roman" pitchFamily="18" charset="0"/>
              </a:rPr>
              <a:t>Dinesh</a:t>
            </a:r>
            <a:r>
              <a:rPr lang="en-GB" sz="6400" dirty="0" smtClean="0">
                <a:latin typeface="Times New Roman" pitchFamily="18" charset="0"/>
                <a:cs typeface="Times New Roman" pitchFamily="18" charset="0"/>
              </a:rPr>
              <a:t> T.A1 , MHA, </a:t>
            </a:r>
            <a:r>
              <a:rPr lang="en-GB" sz="6400" dirty="0" err="1" smtClean="0">
                <a:latin typeface="Times New Roman" pitchFamily="18" charset="0"/>
                <a:cs typeface="Times New Roman" pitchFamily="18" charset="0"/>
              </a:rPr>
              <a:t>Ph.D</a:t>
            </a:r>
            <a:r>
              <a:rPr lang="en-GB" sz="6400" dirty="0" smtClean="0">
                <a:latin typeface="Times New Roman" pitchFamily="18" charset="0"/>
                <a:cs typeface="Times New Roman" pitchFamily="18" charset="0"/>
              </a:rPr>
              <a:t> Prof. Dr. </a:t>
            </a:r>
            <a:r>
              <a:rPr lang="en-GB" sz="6400" dirty="0" err="1" smtClean="0">
                <a:latin typeface="Times New Roman" pitchFamily="18" charset="0"/>
                <a:cs typeface="Times New Roman" pitchFamily="18" charset="0"/>
              </a:rPr>
              <a:t>Sanjeev</a:t>
            </a:r>
            <a:r>
              <a:rPr lang="en-GB" sz="6400" dirty="0" smtClean="0">
                <a:latin typeface="Times New Roman" pitchFamily="18" charset="0"/>
                <a:cs typeface="Times New Roman" pitchFamily="18" charset="0"/>
              </a:rPr>
              <a:t> SINGH1 , DCH, </a:t>
            </a:r>
            <a:r>
              <a:rPr lang="en-GB" sz="6400" dirty="0" err="1" smtClean="0">
                <a:latin typeface="Times New Roman" pitchFamily="18" charset="0"/>
                <a:cs typeface="Times New Roman" pitchFamily="18" charset="0"/>
              </a:rPr>
              <a:t>M.Phil</a:t>
            </a:r>
            <a:r>
              <a:rPr lang="en-GB" sz="6400" dirty="0" smtClean="0">
                <a:latin typeface="Times New Roman" pitchFamily="18" charset="0"/>
                <a:cs typeface="Times New Roman" pitchFamily="18" charset="0"/>
              </a:rPr>
              <a:t> ,</a:t>
            </a:r>
            <a:r>
              <a:rPr lang="en-GB" sz="6400" dirty="0" err="1" smtClean="0">
                <a:latin typeface="Times New Roman" pitchFamily="18" charset="0"/>
                <a:cs typeface="Times New Roman" pitchFamily="18" charset="0"/>
              </a:rPr>
              <a:t>Prem</a:t>
            </a:r>
            <a:r>
              <a:rPr lang="en-GB" sz="6400" dirty="0" smtClean="0">
                <a:latin typeface="Times New Roman" pitchFamily="18" charset="0"/>
                <a:cs typeface="Times New Roman" pitchFamily="18" charset="0"/>
              </a:rPr>
              <a:t> NAIR1 , MBBS, MD ,</a:t>
            </a:r>
            <a:r>
              <a:rPr lang="en-GB" sz="6400" dirty="0" err="1" smtClean="0">
                <a:latin typeface="Times New Roman" pitchFamily="18" charset="0"/>
                <a:cs typeface="Times New Roman" pitchFamily="18" charset="0"/>
              </a:rPr>
              <a:t>Remya</a:t>
            </a:r>
            <a:r>
              <a:rPr lang="en-GB" sz="6400" dirty="0" smtClean="0">
                <a:latin typeface="Times New Roman" pitchFamily="18" charset="0"/>
                <a:cs typeface="Times New Roman" pitchFamily="18" charset="0"/>
              </a:rPr>
              <a:t> T R1 , MHA , Amrita Institute of Medical Sciences and Research Centre, </a:t>
            </a:r>
            <a:r>
              <a:rPr lang="en-GB" sz="6400" dirty="0" err="1" smtClean="0">
                <a:latin typeface="Times New Roman" pitchFamily="18" charset="0"/>
                <a:cs typeface="Times New Roman" pitchFamily="18" charset="0"/>
              </a:rPr>
              <a:t>kerela,India</a:t>
            </a:r>
            <a:r>
              <a:rPr lang="en-GB" sz="6400" dirty="0" smtClean="0">
                <a:latin typeface="Times New Roman" pitchFamily="18" charset="0"/>
                <a:cs typeface="Times New Roman" pitchFamily="18" charset="0"/>
              </a:rPr>
              <a:t>. This paper presents the results of a project of improving the quality of services provided in an outpatient department of an university hospital in India. The project was conducted on the basis of the six sigma methodology and aimed to reduce waiting times in outpatient cardiology office. Significant reduction in waiting time was achieved in the outpatient services of the Cardiology department by using the six sigma approach. In addition to the overall reduction in waiting time for cardiac medical consultation significant reduction in waiting time for getting the lab results was also achieved. As an off shoot of the study nine registration counters were started, registration forms were modified, ushers were appointed to guide patients, additional staff were appointed to handle the telephones in the Cardiology OPD and they were also taught basic telephone etiquette, dedicated biochemistry analyser was provided for the cardiology department and an alert system was put in place for patients waiting for more than one hour. Further data collection through VOC will help to monitor and control any variance. </a:t>
            </a:r>
          </a:p>
          <a:p>
            <a:pPr marL="1142365">
              <a:lnSpc>
                <a:spcPct val="90000"/>
              </a:lnSpc>
              <a:spcBef>
                <a:spcPts val="600"/>
              </a:spcBef>
              <a:spcAft>
                <a:spcPts val="600"/>
              </a:spcAft>
              <a:buNone/>
            </a:pPr>
            <a:r>
              <a:rPr lang="en-GB" sz="6400" b="1" dirty="0" smtClean="0">
                <a:latin typeface="Times New Roman" pitchFamily="18" charset="0"/>
                <a:cs typeface="Times New Roman" pitchFamily="18" charset="0"/>
              </a:rPr>
              <a:t> </a:t>
            </a:r>
          </a:p>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Review of literature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vert="horz" lIns="91440" tIns="45720" rIns="91440" bIns="45720" rtlCol="0">
            <a:normAutofit lnSpcReduction="10000"/>
          </a:bodyPr>
          <a:lstStyle/>
          <a:p>
            <a:pPr marL="0" indent="0">
              <a:buNone/>
            </a:pPr>
            <a:r>
              <a:rPr lang="en-GB" sz="1600" b="1" dirty="0" smtClean="0">
                <a:latin typeface="Times New Roman" pitchFamily="18" charset="0"/>
                <a:cs typeface="Times New Roman" pitchFamily="18" charset="0"/>
              </a:rPr>
              <a:t>3.Reduce patient waiting time in  out patient  phlebotomy department  using six sigma, Rajiv Gandhi institute of health sciences Bangalore </a:t>
            </a:r>
            <a:r>
              <a:rPr lang="en-GB" sz="1600" dirty="0" smtClean="0">
                <a:latin typeface="Times New Roman" pitchFamily="18" charset="0"/>
                <a:cs typeface="Times New Roman" pitchFamily="18" charset="0"/>
              </a:rPr>
              <a:t>THE OUT PATIENT PHLEBOTOMY TEAM OF KYUNGPOOK NATIONAL UNIVERSITY HOSPITAL, applied six sigma to reduce patient waiting time. The DMAC was used, 285 patients were questioned to know the root cause analysis. The performance level in the beginning was 2.61 sigma , fishbone diagram was used all possible reasons  for extending patient waiting time was captured. Improvement plans including new receptionist, automatic specimen transport system and one phlebotomist was put which decreased the d to 3 in Dec 2007 and 3.35 in July 2008.</a:t>
            </a:r>
          </a:p>
          <a:p>
            <a:pPr marL="0" indent="0">
              <a:buNone/>
            </a:pPr>
            <a:r>
              <a:rPr lang="en-GB" sz="1600" b="1" dirty="0" smtClean="0">
                <a:latin typeface="Times New Roman" pitchFamily="18" charset="0"/>
                <a:ea typeface="Calibri"/>
                <a:cs typeface="Times New Roman" pitchFamily="18" charset="0"/>
              </a:rPr>
              <a:t> 4.  Reducing laboratory turnaround time outliers can reduce emergency department patient length of stay: an 11-hospital study. Holland </a:t>
            </a:r>
            <a:r>
              <a:rPr lang="en-GB" sz="1600" dirty="0" smtClean="0">
                <a:latin typeface="Times New Roman" pitchFamily="18" charset="0"/>
                <a:ea typeface="Calibri"/>
                <a:cs typeface="Times New Roman" pitchFamily="18" charset="0"/>
              </a:rPr>
              <a:t>LL1, Smith LL, </a:t>
            </a:r>
            <a:r>
              <a:rPr lang="en-GB" sz="1600" dirty="0" err="1" smtClean="0">
                <a:latin typeface="Times New Roman" pitchFamily="18" charset="0"/>
                <a:ea typeface="Calibri"/>
                <a:cs typeface="Times New Roman" pitchFamily="18" charset="0"/>
              </a:rPr>
              <a:t>Blick</a:t>
            </a:r>
            <a:r>
              <a:rPr lang="en-GB" sz="1600" dirty="0" smtClean="0">
                <a:latin typeface="Times New Roman" pitchFamily="18" charset="0"/>
                <a:ea typeface="Calibri"/>
                <a:cs typeface="Times New Roman" pitchFamily="18" charset="0"/>
              </a:rPr>
              <a:t> KE. </a:t>
            </a:r>
            <a:r>
              <a:rPr lang="en-GB" sz="1600" dirty="0" smtClean="0">
                <a:latin typeface="Times New Roman" pitchFamily="18" charset="0"/>
                <a:cs typeface="Times New Roman" pitchFamily="18" charset="0"/>
              </a:rPr>
              <a:t>Poor core laboratory performance that causes delays in diagnosis and treatment is an impediment to optimal patient care, particularly in high-volume patient care areas such as the emergency department (ED). To evaluate the impact of laboratory performance on patient care outcomes, we obtained data from 11 hospitals related to laboratory test turnaround time (TAT) parameters and ED patient throughput. We observed that the average length of stay (LOS) in the ED correlated significantly with the percentage of total laboratory outliers (R2 = 0.75; P &lt; .01) and to a lesser extent the TAT means (R2 = 0.66; P &lt; .01). Furthermore, improvements in laboratory performance during the study were associated with concurrent decreases in ED LOS. Although in the past, laboratories have focused on TAT means for performance assessment, our observations suggest that a more appropriate method of benchmarking might be to aggressively set clinically driven TAT targets and assess performance as the percentage of results achieving this </a:t>
            </a:r>
            <a:r>
              <a:rPr lang="en-GB" sz="1600" dirty="0" err="1" smtClean="0">
                <a:latin typeface="Times New Roman" pitchFamily="18" charset="0"/>
                <a:cs typeface="Times New Roman" pitchFamily="18" charset="0"/>
              </a:rPr>
              <a:t>goal.PMID</a:t>
            </a:r>
            <a:r>
              <a:rPr lang="en-GB" sz="1600" dirty="0" smtClean="0">
                <a:latin typeface="Times New Roman" pitchFamily="18" charset="0"/>
                <a:cs typeface="Times New Roman" pitchFamily="18" charset="0"/>
              </a:rPr>
              <a:t>: 16203280 [</a:t>
            </a:r>
            <a:r>
              <a:rPr lang="en-GB" sz="1600" dirty="0" err="1" smtClean="0">
                <a:latin typeface="Times New Roman" pitchFamily="18" charset="0"/>
                <a:cs typeface="Times New Roman" pitchFamily="18" charset="0"/>
              </a:rPr>
              <a:t>PubMed</a:t>
            </a:r>
            <a:r>
              <a:rPr lang="en-GB" sz="1600" dirty="0" smtClean="0">
                <a:latin typeface="Times New Roman" pitchFamily="18" charset="0"/>
                <a:cs typeface="Times New Roman" pitchFamily="18" charset="0"/>
              </a:rPr>
              <a:t> - indexed for MEDLINE]</a:t>
            </a:r>
            <a:r>
              <a:rPr lang="en-GB" sz="1600" b="1" dirty="0" smtClean="0">
                <a:latin typeface="Times New Roman" pitchFamily="18" charset="0"/>
                <a:ea typeface="Calibri"/>
                <a:cs typeface="Times New Roman" pitchFamily="18" charset="0"/>
              </a:rPr>
              <a:t> </a:t>
            </a:r>
          </a:p>
          <a:p>
            <a:pPr marL="0" indent="0">
              <a:buNone/>
            </a:pPr>
            <a:r>
              <a:rPr lang="en-GB" sz="1600" b="1" dirty="0" smtClean="0">
                <a:latin typeface="Times New Roman" pitchFamily="18" charset="0"/>
                <a:ea typeface="Calibri"/>
                <a:cs typeface="Times New Roman" pitchFamily="18" charset="0"/>
              </a:rPr>
              <a:t> 5. Reducing waiting time at an emergency department using design for Six Sigma and discrete event simulation. </a:t>
            </a:r>
            <a:r>
              <a:rPr lang="en-GB" sz="1600" b="1" dirty="0" err="1" smtClean="0">
                <a:latin typeface="Times New Roman" pitchFamily="18" charset="0"/>
                <a:ea typeface="Calibri"/>
                <a:cs typeface="Times New Roman" pitchFamily="18" charset="0"/>
              </a:rPr>
              <a:t>Abdallah</a:t>
            </a:r>
            <a:r>
              <a:rPr lang="en-GB" sz="1600" b="1" dirty="0" smtClean="0">
                <a:latin typeface="Times New Roman" pitchFamily="18" charset="0"/>
                <a:ea typeface="Calibri"/>
                <a:cs typeface="Times New Roman" pitchFamily="18" charset="0"/>
              </a:rPr>
              <a:t> </a:t>
            </a:r>
            <a:r>
              <a:rPr lang="en-GB" sz="1600" dirty="0" smtClean="0">
                <a:latin typeface="Times New Roman" pitchFamily="18" charset="0"/>
                <a:ea typeface="Calibri"/>
                <a:cs typeface="Times New Roman" pitchFamily="18" charset="0"/>
              </a:rPr>
              <a:t>A. </a:t>
            </a:r>
            <a:r>
              <a:rPr lang="en-GB" sz="1600" dirty="0" err="1" smtClean="0">
                <a:latin typeface="Times New Roman" pitchFamily="18" charset="0"/>
                <a:ea typeface="Calibri"/>
                <a:cs typeface="Times New Roman" pitchFamily="18" charset="0"/>
              </a:rPr>
              <a:t>Abdallah</a:t>
            </a:r>
            <a:r>
              <a:rPr lang="en-GB" sz="1600" dirty="0" smtClean="0">
                <a:latin typeface="Times New Roman" pitchFamily="18" charset="0"/>
                <a:ea typeface="Calibri"/>
                <a:cs typeface="Times New Roman" pitchFamily="18" charset="0"/>
              </a:rPr>
              <a:t> Industrial Engineering Department, German Jordanian University </a:t>
            </a:r>
            <a:r>
              <a:rPr lang="en-GB" sz="1600" dirty="0" err="1" smtClean="0">
                <a:latin typeface="Times New Roman" pitchFamily="18" charset="0"/>
                <a:ea typeface="Calibri"/>
                <a:cs typeface="Times New Roman" pitchFamily="18" charset="0"/>
              </a:rPr>
              <a:t>Yousuf</a:t>
            </a:r>
            <a:r>
              <a:rPr lang="en-GB" sz="1600" dirty="0" smtClean="0">
                <a:latin typeface="Times New Roman" pitchFamily="18" charset="0"/>
                <a:ea typeface="Calibri"/>
                <a:cs typeface="Times New Roman" pitchFamily="18" charset="0"/>
              </a:rPr>
              <a:t> M. </a:t>
            </a:r>
            <a:r>
              <a:rPr lang="en-GB" sz="1600" dirty="0" err="1" smtClean="0">
                <a:latin typeface="Times New Roman" pitchFamily="18" charset="0"/>
                <a:ea typeface="Calibri"/>
                <a:cs typeface="Times New Roman" pitchFamily="18" charset="0"/>
              </a:rPr>
              <a:t>Alfarah</a:t>
            </a:r>
            <a:r>
              <a:rPr lang="en-GB" sz="1600" dirty="0" smtClean="0">
                <a:latin typeface="Times New Roman" pitchFamily="18" charset="0"/>
                <a:ea typeface="Calibri"/>
                <a:cs typeface="Times New Roman" pitchFamily="18" charset="0"/>
              </a:rPr>
              <a:t>. Design for Six Sigma (DFSS) has been implemented in different industries as a methodology to design or redesign processes. In this paper, DFSS is used to develop a triage process for an emergency department (ED) at a Jordanian hospital. Different performance measures, such as length of stay (LOS) and waiting time (WT), are employed to evaluate the hospital’s ED performance before and after the triage process. Discrete event simulation (DES) models were developed using Pro-Model software. The models have been verified and validated. The results indicate that LOS will be reduced by 34% and WT by 61% after the triage system is implemented, without any additional staff. Moreover, as a result of the triage process, the WT sigma level is improved from 0.66 to 5.18, and the LOS sigma level is improved from 0.58 to 3.09</a:t>
            </a:r>
          </a:p>
          <a:p>
            <a:pPr marL="403225">
              <a:lnSpc>
                <a:spcPct val="90000"/>
              </a:lnSpc>
              <a:spcBef>
                <a:spcPts val="600"/>
              </a:spcBef>
              <a:spcAft>
                <a:spcPts val="600"/>
              </a:spcAft>
              <a:buFont typeface="+mj-lt"/>
              <a:buAutoNum type="arabicPeriod"/>
            </a:pPr>
            <a:endParaRPr lang="en-GB" sz="16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916424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9144000" cy="6019800"/>
          </a:xfrm>
        </p:spPr>
        <p:txBody>
          <a:bodyPr>
            <a:noAutofit/>
          </a:bodyPr>
          <a:lstStyle/>
          <a:p>
            <a:pPr>
              <a:buNone/>
            </a:pPr>
            <a:r>
              <a:rPr lang="en-US" sz="2400" b="1" u="sng" dirty="0" smtClean="0">
                <a:latin typeface="Times New Roman" pitchFamily="18" charset="0"/>
                <a:cs typeface="Times New Roman" pitchFamily="18" charset="0"/>
              </a:rPr>
              <a:t>General </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This study describes the application </a:t>
            </a:r>
            <a:r>
              <a:rPr lang="en-US" sz="2400" dirty="0" smtClean="0">
                <a:solidFill>
                  <a:prstClr val="black"/>
                </a:solidFill>
                <a:latin typeface="Times New Roman" pitchFamily="18" charset="0"/>
                <a:ea typeface="Calibri"/>
                <a:cs typeface="Times New Roman" pitchFamily="18" charset="0"/>
              </a:rPr>
              <a:t>of a five-phase Six Sigma define, measure, analyze, improve, and control (DMAIC) approach to </a:t>
            </a:r>
            <a:r>
              <a:rPr lang="en-US" sz="2400" dirty="0" smtClean="0">
                <a:latin typeface="Times New Roman" pitchFamily="18" charset="0"/>
                <a:cs typeface="Times New Roman" pitchFamily="18" charset="0"/>
              </a:rPr>
              <a:t>the average per patient turnaround time in the outpatient department of Obstetrics &amp; Gynecology and streamline the process flow.</a:t>
            </a:r>
          </a:p>
          <a:p>
            <a:pPr>
              <a:buNone/>
            </a:pPr>
            <a:r>
              <a:rPr lang="en-US" sz="2400" b="1" u="sng" dirty="0" smtClean="0">
                <a:latin typeface="Times New Roman" pitchFamily="18" charset="0"/>
                <a:cs typeface="Times New Roman" pitchFamily="18" charset="0"/>
              </a:rPr>
              <a:t>Specific</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To determine the process flow of a patient visiting and map relevant process of Obstetrics &amp; Gynecology outpatient department.</a:t>
            </a:r>
          </a:p>
          <a:p>
            <a:r>
              <a:rPr lang="en-US" sz="2400" dirty="0" smtClean="0">
                <a:latin typeface="Times New Roman" pitchFamily="18" charset="0"/>
                <a:cs typeface="Times New Roman" pitchFamily="18" charset="0"/>
              </a:rPr>
              <a:t>To determine the most common areas of delay in the process flow of Obstetrics &amp; Gynecology outpatient department.</a:t>
            </a:r>
          </a:p>
          <a:p>
            <a:r>
              <a:rPr lang="en-US" sz="2400" dirty="0" smtClean="0">
                <a:latin typeface="Times New Roman" pitchFamily="18" charset="0"/>
                <a:cs typeface="Times New Roman" pitchFamily="18" charset="0"/>
              </a:rPr>
              <a:t>To identify stake holders and determine and prioritize customer needs and requirements</a:t>
            </a:r>
          </a:p>
          <a:p>
            <a:r>
              <a:rPr lang="en-US" sz="2400" dirty="0" smtClean="0">
                <a:solidFill>
                  <a:prstClr val="black"/>
                </a:solidFill>
                <a:latin typeface="Times New Roman" pitchFamily="18" charset="0"/>
                <a:ea typeface="Calibri"/>
                <a:cs typeface="Times New Roman" pitchFamily="18" charset="0"/>
              </a:rPr>
              <a:t>To identify key output variable (KOV) and key input variables (KIV) which are involved in the discharge process</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0" y="0"/>
            <a:ext cx="9144000" cy="914400"/>
          </a:xfrm>
        </p:spPr>
        <p:txBody>
          <a:bodyPr>
            <a:normAutofit/>
          </a:bodyPr>
          <a:lstStyle/>
          <a:p>
            <a:pPr algn="ctr"/>
            <a:r>
              <a:rPr lang="en-US" sz="3600" dirty="0" smtClean="0">
                <a:solidFill>
                  <a:schemeClr val="tx1"/>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OBJECTIVES</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6172200"/>
          </a:xfrm>
        </p:spPr>
        <p:txBody>
          <a:bodyPr>
            <a:normAutofit lnSpcReduction="10000"/>
          </a:bodyPr>
          <a:lstStyle/>
          <a:p>
            <a:pPr marL="566928" indent="-457200" algn="just">
              <a:buNone/>
            </a:pPr>
            <a:r>
              <a:rPr lang="en-US" sz="2400" b="1" u="sng" dirty="0" smtClean="0">
                <a:latin typeface="Times New Roman" pitchFamily="18" charset="0"/>
                <a:cs typeface="Times New Roman" pitchFamily="18" charset="0"/>
              </a:rPr>
              <a:t>Type of Study</a:t>
            </a:r>
          </a:p>
          <a:p>
            <a:pPr algn="just"/>
            <a:r>
              <a:rPr lang="en-US" sz="2400" dirty="0" smtClean="0">
                <a:latin typeface="Times New Roman" pitchFamily="18" charset="0"/>
                <a:cs typeface="Times New Roman" pitchFamily="18" charset="0"/>
              </a:rPr>
              <a:t>The study will be Cross sectional study, comprising of collection and analysis of primary data. </a:t>
            </a:r>
          </a:p>
          <a:p>
            <a:pPr algn="just">
              <a:buNone/>
            </a:pPr>
            <a:endParaRPr lang="en-US" sz="2400" dirty="0" smtClean="0">
              <a:latin typeface="Times New Roman" pitchFamily="18" charset="0"/>
              <a:cs typeface="Times New Roman" pitchFamily="18" charset="0"/>
            </a:endParaRPr>
          </a:p>
          <a:p>
            <a:pPr algn="just">
              <a:buNone/>
            </a:pPr>
            <a:r>
              <a:rPr lang="en-US" sz="2400" b="1" u="sng" dirty="0" smtClean="0">
                <a:latin typeface="Times New Roman" pitchFamily="18" charset="0"/>
                <a:cs typeface="Times New Roman" pitchFamily="18" charset="0"/>
              </a:rPr>
              <a:t>Study site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GMC HOSPITAL, Ajman, United Arab Emirates.</a:t>
            </a:r>
          </a:p>
          <a:p>
            <a:pPr algn="just">
              <a:buNone/>
            </a:pPr>
            <a:endParaRPr lang="en-US" sz="2400" dirty="0" smtClean="0">
              <a:latin typeface="Times New Roman" pitchFamily="18" charset="0"/>
              <a:cs typeface="Times New Roman" pitchFamily="18" charset="0"/>
            </a:endParaRPr>
          </a:p>
          <a:p>
            <a:pPr algn="just">
              <a:buNone/>
            </a:pPr>
            <a:r>
              <a:rPr lang="en-US" sz="2400" b="1" u="sng" dirty="0" smtClean="0">
                <a:latin typeface="Times New Roman" pitchFamily="18" charset="0"/>
                <a:cs typeface="Times New Roman" pitchFamily="18" charset="0"/>
              </a:rPr>
              <a:t>Study Group</a:t>
            </a:r>
          </a:p>
          <a:p>
            <a:pPr algn="just"/>
            <a:r>
              <a:rPr lang="en-US" sz="2400" dirty="0" smtClean="0">
                <a:latin typeface="Times New Roman" pitchFamily="18" charset="0"/>
                <a:cs typeface="Times New Roman" pitchFamily="18" charset="0"/>
              </a:rPr>
              <a:t>Doctors, Patient, Nurses, Reception, laboratory staff, Radiology staff, Insurance staff, Pharmacy staff of GMC Hospital, Ajman, UAE.</a:t>
            </a:r>
          </a:p>
          <a:p>
            <a:pPr algn="just">
              <a:buNone/>
            </a:pPr>
            <a:endParaRPr lang="en-US" sz="2400" dirty="0" smtClean="0">
              <a:latin typeface="Times New Roman" pitchFamily="18" charset="0"/>
              <a:cs typeface="Times New Roman" pitchFamily="18" charset="0"/>
            </a:endParaRPr>
          </a:p>
          <a:p>
            <a:pPr algn="just">
              <a:buNone/>
            </a:pPr>
            <a:r>
              <a:rPr lang="en-US" sz="2400" b="1" u="sng" dirty="0" smtClean="0">
                <a:latin typeface="Times New Roman" pitchFamily="18" charset="0"/>
                <a:cs typeface="Times New Roman" pitchFamily="18" charset="0"/>
              </a:rPr>
              <a:t>Study period </a:t>
            </a: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One and half month.</a:t>
            </a:r>
          </a:p>
          <a:p>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p>
          <a:p>
            <a:endParaRPr lang="en-US" dirty="0"/>
          </a:p>
        </p:txBody>
      </p:sp>
      <p:sp>
        <p:nvSpPr>
          <p:cNvPr id="3" name="Title 2"/>
          <p:cNvSpPr>
            <a:spLocks noGrp="1"/>
          </p:cNvSpPr>
          <p:nvPr>
            <p:ph type="title"/>
          </p:nvPr>
        </p:nvSpPr>
        <p:spPr>
          <a:xfrm>
            <a:off x="0" y="0"/>
            <a:ext cx="9144000" cy="838200"/>
          </a:xfrm>
        </p:spPr>
        <p:txBody>
          <a:bodyPr>
            <a:normAutofit/>
          </a:bodyPr>
          <a:lstStyle/>
          <a:p>
            <a:pPr algn="ctr"/>
            <a:r>
              <a:rPr lang="en-US" sz="3600" dirty="0" smtClean="0">
                <a:solidFill>
                  <a:schemeClr val="tx1"/>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METHODOLOGY</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buNone/>
            </a:pPr>
            <a:endParaRPr lang="en-US" sz="2400" b="1" u="sng" dirty="0" smtClean="0">
              <a:latin typeface="Times New Roman" pitchFamily="18" charset="0"/>
              <a:cs typeface="Times New Roman" pitchFamily="18" charset="0"/>
            </a:endParaRPr>
          </a:p>
          <a:p>
            <a:pPr algn="just">
              <a:buNone/>
            </a:pPr>
            <a:r>
              <a:rPr lang="en-US" sz="2400" b="1" u="sng" dirty="0" smtClean="0">
                <a:latin typeface="Times New Roman" pitchFamily="18" charset="0"/>
                <a:cs typeface="Times New Roman" pitchFamily="18" charset="0"/>
              </a:rPr>
              <a:t>Sample</a:t>
            </a:r>
            <a:r>
              <a:rPr lang="en-US" sz="2400" dirty="0" smtClean="0">
                <a:latin typeface="Times New Roman" pitchFamily="18" charset="0"/>
                <a:cs typeface="Times New Roman" pitchFamily="18" charset="0"/>
              </a:rPr>
              <a:t> </a:t>
            </a:r>
          </a:p>
          <a:p>
            <a:pPr algn="just">
              <a:buFont typeface="Wingdings" pitchFamily="2" charset="2"/>
              <a:buChar char="Ø"/>
            </a:pPr>
            <a:r>
              <a:rPr lang="en-US" sz="2400" dirty="0" smtClean="0">
                <a:latin typeface="Times New Roman" pitchFamily="18" charset="0"/>
                <a:cs typeface="Times New Roman" pitchFamily="18" charset="0"/>
              </a:rPr>
              <a:t>Total estimated population based on monthly patient foot fall is 7500 </a:t>
            </a:r>
          </a:p>
          <a:p>
            <a:pPr algn="just">
              <a:buFont typeface="Wingdings" pitchFamily="2" charset="2"/>
              <a:buChar char="Ø"/>
            </a:pPr>
            <a:r>
              <a:rPr lang="en-US" sz="2400" dirty="0" smtClean="0">
                <a:latin typeface="Times New Roman" pitchFamily="18" charset="0"/>
                <a:cs typeface="Times New Roman" pitchFamily="18" charset="0"/>
              </a:rPr>
              <a:t> Sample size = 200(95% confidence level and 5%confidence interval).</a:t>
            </a:r>
          </a:p>
          <a:p>
            <a:pPr algn="just">
              <a:buNone/>
            </a:pPr>
            <a:endParaRPr lang="en-US" sz="2400" dirty="0" smtClean="0">
              <a:latin typeface="Times New Roman" pitchFamily="18" charset="0"/>
              <a:cs typeface="Times New Roman" pitchFamily="18" charset="0"/>
            </a:endParaRPr>
          </a:p>
          <a:p>
            <a:pPr algn="just">
              <a:buNone/>
            </a:pPr>
            <a:r>
              <a:rPr lang="en-US" sz="2400" b="1" u="sng" dirty="0" smtClean="0">
                <a:latin typeface="Times New Roman" pitchFamily="18" charset="0"/>
                <a:cs typeface="Times New Roman" pitchFamily="18" charset="0"/>
              </a:rPr>
              <a:t>Study Tool</a:t>
            </a:r>
          </a:p>
          <a:p>
            <a:pPr algn="just"/>
            <a:r>
              <a:rPr lang="en-US" sz="2400" dirty="0" smtClean="0">
                <a:latin typeface="Times New Roman" pitchFamily="18" charset="0"/>
                <a:cs typeface="Times New Roman" pitchFamily="18" charset="0"/>
              </a:rPr>
              <a:t>Observation, Patient tracing interviews with the patient care providers, brain storming sessions with nurses and resident medical officers</a:t>
            </a:r>
          </a:p>
          <a:p>
            <a:pPr algn="just">
              <a:buNone/>
            </a:pPr>
            <a:endParaRPr lang="en-US" sz="2400" dirty="0" smtClean="0">
              <a:latin typeface="Times New Roman" pitchFamily="18" charset="0"/>
              <a:cs typeface="Times New Roman" pitchFamily="18" charset="0"/>
            </a:endParaRPr>
          </a:p>
          <a:p>
            <a:pPr lvl="0" algn="just">
              <a:buNone/>
            </a:pPr>
            <a:r>
              <a:rPr lang="en-US" sz="2400" b="1" u="sng" dirty="0" smtClean="0">
                <a:latin typeface="Times New Roman" pitchFamily="18" charset="0"/>
                <a:cs typeface="Times New Roman" pitchFamily="18" charset="0"/>
              </a:rPr>
              <a:t>Methodology in testing</a:t>
            </a:r>
            <a:r>
              <a:rPr lang="en-US" sz="2400" u="sng" dirty="0" smtClean="0">
                <a:latin typeface="Times New Roman" pitchFamily="18" charset="0"/>
                <a:cs typeface="Times New Roman" pitchFamily="18" charset="0"/>
              </a:rPr>
              <a:t> </a:t>
            </a:r>
          </a:p>
          <a:p>
            <a:pPr marL="284163" lvl="0" indent="-223838" algn="just">
              <a:buFont typeface="Wingdings" pitchFamily="2" charset="2"/>
              <a:buChar char="Ø"/>
            </a:pPr>
            <a:r>
              <a:rPr lang="en-US" sz="2400" dirty="0" smtClean="0">
                <a:latin typeface="Times New Roman" pitchFamily="18" charset="0"/>
                <a:cs typeface="Times New Roman" pitchFamily="18" charset="0"/>
              </a:rPr>
              <a:t>Six sigma tools such as the Statistical process control (SPC) Charting, Process Mapping and cause effect matrices along with software’s such as QI Macros, Microsoft Visio, Microsoft Excel were used. </a:t>
            </a:r>
          </a:p>
          <a:p>
            <a:pPr algn="just">
              <a:buNone/>
            </a:pPr>
            <a:endParaRPr lang="en-US" sz="2400" dirty="0" smtClean="0">
              <a:latin typeface="Times New Roman" pitchFamily="18" charset="0"/>
              <a:cs typeface="Times New Roman" pitchFamily="18" charset="0"/>
            </a:endParaRPr>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686800" cy="6248400"/>
          </a:xfrm>
        </p:spPr>
        <p:txBody>
          <a:bodyPr>
            <a:noAutofit/>
          </a:bodyPr>
          <a:lstStyle/>
          <a:p>
            <a:pPr algn="just"/>
            <a:r>
              <a:rPr lang="en-US" sz="2000" dirty="0" smtClean="0">
                <a:latin typeface="Times New Roman" pitchFamily="18" charset="0"/>
                <a:cs typeface="Times New Roman" pitchFamily="18" charset="0"/>
              </a:rPr>
              <a:t>The project was carried out in the Obstetrics  and Gynecology Outpatient Department at Gulf Medical College Hospital and Research Centre (GMCHRC). </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management and medical director have identified the turn around time (TAT) to be a critical issue as the department has highest patient footfall.</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Thus the primary goal of this project was to reduce the TAT of patient care in the Obstetrics  and Gynecology Outpatient Department and to increase patient satisfaction.</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 team which consisted of researcher (Dr. </a:t>
            </a:r>
            <a:r>
              <a:rPr lang="en-US" sz="2000" dirty="0" err="1" smtClean="0">
                <a:latin typeface="Times New Roman" pitchFamily="18" charset="0"/>
                <a:cs typeface="Times New Roman" pitchFamily="18" charset="0"/>
              </a:rPr>
              <a:t>Gazal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Sahota</a:t>
            </a:r>
            <a:r>
              <a:rPr lang="en-US" sz="2000" dirty="0" smtClean="0">
                <a:latin typeface="Times New Roman" pitchFamily="18" charset="0"/>
                <a:cs typeface="Times New Roman" pitchFamily="18" charset="0"/>
              </a:rPr>
              <a:t>), Medical Administrator, Member form the Quality Assurance nursing supervisor, staff nurses and front office staff was formed to carry out the project.</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key output variables or the study Y was the turn around time, which was identified as from when the patient takes the token from the token machine until the patient leaves the physicians room).</a:t>
            </a:r>
          </a:p>
          <a:p>
            <a:pPr algn="just">
              <a:buNone/>
            </a:pPr>
            <a:endParaRPr lang="en-US" sz="2000" dirty="0" smtClean="0">
              <a:latin typeface="Times New Roman" pitchFamily="18" charset="0"/>
              <a:cs typeface="Times New Roman" pitchFamily="18" charset="0"/>
            </a:endParaRPr>
          </a:p>
          <a:p>
            <a:pPr>
              <a:buNone/>
            </a:pPr>
            <a:r>
              <a:rPr lang="en-US" sz="2000" dirty="0" smtClean="0">
                <a:latin typeface="AdvPSGARL-R"/>
                <a:cs typeface="Arial" pitchFamily="34" charset="0"/>
              </a:rPr>
              <a:t> </a:t>
            </a:r>
            <a:r>
              <a:rPr lang="en-US" sz="2000" dirty="0" smtClean="0">
                <a:latin typeface="Arial" pitchFamily="34" charset="0"/>
                <a:cs typeface="Arial" pitchFamily="34" charset="0"/>
              </a:rPr>
              <a:t> </a:t>
            </a:r>
          </a:p>
          <a:p>
            <a:pPr algn="just"/>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endParaRPr lang="en-US" sz="2000" dirty="0"/>
          </a:p>
        </p:txBody>
      </p:sp>
      <p:sp>
        <p:nvSpPr>
          <p:cNvPr id="3" name="Title 2"/>
          <p:cNvSpPr>
            <a:spLocks noGrp="1"/>
          </p:cNvSpPr>
          <p:nvPr>
            <p:ph type="title"/>
          </p:nvPr>
        </p:nvSpPr>
        <p:spPr>
          <a:xfrm>
            <a:off x="0" y="0"/>
            <a:ext cx="9144000" cy="685800"/>
          </a:xfrm>
        </p:spPr>
        <p:txBody>
          <a:bodyPr>
            <a:normAutofit/>
          </a:bodyPr>
          <a:lstStyle/>
          <a:p>
            <a:pPr algn="ctr"/>
            <a:r>
              <a:rPr lang="en-US" sz="3200" dirty="0" smtClean="0">
                <a:solidFill>
                  <a:srgbClr val="FF0000"/>
                </a:solidFill>
                <a:latin typeface="Times New Roman" pitchFamily="18" charset="0"/>
                <a:cs typeface="Times New Roman" pitchFamily="18" charset="0"/>
              </a:rPr>
              <a:t>Define phase</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txBody>
          <a:bodyPr>
            <a:normAutofit/>
          </a:bodyPr>
          <a:lstStyle/>
          <a:p>
            <a:pPr algn="just"/>
            <a:r>
              <a:rPr lang="en-US" sz="2400" dirty="0" smtClean="0">
                <a:latin typeface="Times New Roman" pitchFamily="18" charset="0"/>
                <a:cs typeface="Times New Roman" pitchFamily="18" charset="0"/>
              </a:rPr>
              <a:t>This phase involves documentation and evaluation of the system that exists prior to any changes that the team might suggest.</a:t>
            </a:r>
          </a:p>
          <a:p>
            <a:pPr algn="just"/>
            <a:r>
              <a:rPr lang="en-US" sz="2400" dirty="0" smtClean="0">
                <a:solidFill>
                  <a:prstClr val="black"/>
                </a:solidFill>
                <a:latin typeface="Times New Roman" pitchFamily="18" charset="0"/>
                <a:cs typeface="Times New Roman" pitchFamily="18" charset="0"/>
              </a:rPr>
              <a:t>Thus as a first step of the study, an approximate process map for the OBG outpatient department was developed. (Figure 1)</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next step was to develop a repeatable and reproducible measurement standard operating procedure for the process.</a:t>
            </a:r>
          </a:p>
          <a:p>
            <a:pPr algn="just"/>
            <a:r>
              <a:rPr lang="en-US" sz="2400" dirty="0" smtClean="0">
                <a:latin typeface="Times New Roman" pitchFamily="18" charset="0"/>
                <a:cs typeface="Times New Roman" pitchFamily="18" charset="0"/>
              </a:rPr>
              <a:t>The SOP involved the time the token generated, the time the patient goes to reception and completes the billing and registration, time the patient present to the observation room and leaves the room and time the patient enters the doctors room and leaves the room.</a:t>
            </a:r>
          </a:p>
          <a:p>
            <a:pPr algn="just"/>
            <a:r>
              <a:rPr lang="en-US" sz="2400" dirty="0" smtClean="0">
                <a:latin typeface="Times New Roman" pitchFamily="18" charset="0"/>
                <a:cs typeface="Times New Roman" pitchFamily="18" charset="0"/>
              </a:rPr>
              <a:t>This SOP was prepared with the help of the nursing supervisor, billing executive, staff nurses, executive quality assurance and medical coordinator. </a:t>
            </a:r>
          </a:p>
          <a:p>
            <a:pPr algn="just"/>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0" y="0"/>
            <a:ext cx="9144000" cy="914400"/>
          </a:xfrm>
        </p:spPr>
        <p:txBody>
          <a:bodyPr>
            <a:normAutofit/>
          </a:bodyPr>
          <a:lstStyle/>
          <a:p>
            <a:pPr algn="ctr"/>
            <a:r>
              <a:rPr lang="en-US" sz="3600" dirty="0" smtClean="0">
                <a:solidFill>
                  <a:srgbClr val="FF0000"/>
                </a:solidFill>
                <a:latin typeface="Times New Roman" pitchFamily="18" charset="0"/>
                <a:cs typeface="Times New Roman" pitchFamily="18" charset="0"/>
              </a:rPr>
              <a:t>Measure phase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22578" y="1"/>
          <a:ext cx="9166578" cy="6858000"/>
        </p:xfrm>
        <a:graphic>
          <a:graphicData uri="http://schemas.openxmlformats.org/presentationml/2006/ole">
            <p:oleObj spid="_x0000_s1026" r:id="rId3" imgW="6874647" imgH="9133822"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105400"/>
          </a:xfrm>
        </p:spPr>
        <p:txBody>
          <a:bodyPr/>
          <a:lstStyle/>
          <a:p>
            <a:pPr algn="just"/>
            <a:r>
              <a:rPr lang="en-US" sz="2400" dirty="0" smtClean="0">
                <a:latin typeface="Times New Roman" pitchFamily="18" charset="0"/>
                <a:cs typeface="Times New Roman" pitchFamily="18" charset="0"/>
              </a:rPr>
              <a:t>Using this measurement SOP a sample tracer activity was carried out for 190 patients. (The total sample size was calculated at 95% confidence interval and +/- 5% Margin of Error).</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TAT of the OBG outpatients were charted using the individuals moving range control chart method (Montgomery 2004). Figure 3</a:t>
            </a:r>
          </a:p>
          <a:p>
            <a:pPr algn="just">
              <a:buNone/>
            </a:pP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The reason we chose individuals chart is that there was no basis for rational sub grouping, because of the irregular nature and small volume of patient discharges involved in our study subsystem.</a:t>
            </a:r>
          </a:p>
          <a:p>
            <a:endParaRPr lang="en-US" sz="2400" dirty="0" smtClean="0">
              <a:latin typeface="Arial" pitchFamily="34" charset="0"/>
              <a:cs typeface="Arial" pitchFamily="34" charset="0"/>
            </a:endParaRPr>
          </a:p>
          <a:p>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4" name="TextBox 3"/>
          <p:cNvSpPr txBox="1"/>
          <p:nvPr/>
        </p:nvSpPr>
        <p:spPr>
          <a:xfrm>
            <a:off x="0" y="0"/>
            <a:ext cx="91440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Measure Phase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lstStyle/>
          <a:p>
            <a:r>
              <a:rPr lang="en-US" sz="2400" dirty="0" smtClean="0">
                <a:latin typeface="Times New Roman" pitchFamily="18" charset="0"/>
                <a:cs typeface="Times New Roman" pitchFamily="18" charset="0"/>
              </a:rPr>
              <a:t>9 out of control signals were observed on the chart (above the +2 sigma level). These cases were inspected to find out the reasons for the delay and to identify of these were rare events not of any critical interest.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records were reviewed and no such reasons were identified. Thus they were included in the study.</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Thus using the SOP turn around time of the outpatients in the OBG  department was 1Hrs 25 Min 80 Sec prior to any intervention.</a:t>
            </a:r>
          </a:p>
          <a:p>
            <a:endParaRPr lang="en-US" sz="2400" dirty="0" smtClean="0">
              <a:latin typeface="Arial" pitchFamily="34" charset="0"/>
              <a:cs typeface="Arial" pitchFamily="34" charset="0"/>
            </a:endParaRPr>
          </a:p>
          <a:p>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3" name="TextBox 2"/>
          <p:cNvSpPr txBox="1"/>
          <p:nvPr/>
        </p:nvSpPr>
        <p:spPr>
          <a:xfrm>
            <a:off x="0" y="0"/>
            <a:ext cx="91440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   Measure Phase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5715000"/>
          </a:xfrm>
        </p:spPr>
        <p:txBody>
          <a:bodyPr>
            <a:noAutofit/>
          </a:bodyPr>
          <a:lstStyle/>
          <a:p>
            <a:r>
              <a:rPr lang="en-US" sz="2000" dirty="0" smtClean="0">
                <a:solidFill>
                  <a:schemeClr val="tx1">
                    <a:lumMod val="10000"/>
                  </a:schemeClr>
                </a:solidFill>
                <a:latin typeface="Times New Roman" pitchFamily="18" charset="0"/>
                <a:cs typeface="Times New Roman" pitchFamily="18" charset="0"/>
              </a:rPr>
              <a:t>GMC Hospital, Ajman, UAE was inaugurated on </a:t>
            </a:r>
            <a:r>
              <a:rPr lang="en-US" sz="2000" u="sng" dirty="0" smtClean="0">
                <a:solidFill>
                  <a:schemeClr val="tx1">
                    <a:lumMod val="10000"/>
                  </a:schemeClr>
                </a:solidFill>
                <a:latin typeface="Times New Roman" pitchFamily="18" charset="0"/>
                <a:cs typeface="Times New Roman" pitchFamily="18" charset="0"/>
              </a:rPr>
              <a:t>17</a:t>
            </a:r>
            <a:r>
              <a:rPr lang="en-US" sz="2000" u="sng" baseline="30000" dirty="0" smtClean="0">
                <a:solidFill>
                  <a:schemeClr val="tx1">
                    <a:lumMod val="10000"/>
                  </a:schemeClr>
                </a:solidFill>
                <a:latin typeface="Times New Roman" pitchFamily="18" charset="0"/>
                <a:cs typeface="Times New Roman" pitchFamily="18" charset="0"/>
              </a:rPr>
              <a:t>th</a:t>
            </a:r>
            <a:r>
              <a:rPr lang="en-US" sz="2000" u="sng" dirty="0" smtClean="0">
                <a:solidFill>
                  <a:schemeClr val="tx1">
                    <a:lumMod val="10000"/>
                  </a:schemeClr>
                </a:solidFill>
                <a:latin typeface="Times New Roman" pitchFamily="18" charset="0"/>
                <a:cs typeface="Times New Roman" pitchFamily="18" charset="0"/>
              </a:rPr>
              <a:t> October by </a:t>
            </a:r>
            <a:r>
              <a:rPr lang="en-US" sz="2000" b="1" u="sng" dirty="0" smtClean="0">
                <a:solidFill>
                  <a:schemeClr val="tx1">
                    <a:lumMod val="10000"/>
                  </a:schemeClr>
                </a:solidFill>
                <a:latin typeface="Times New Roman" pitchFamily="18" charset="0"/>
                <a:cs typeface="Times New Roman" pitchFamily="18" charset="0"/>
              </a:rPr>
              <a:t>H.H Sheikh </a:t>
            </a:r>
            <a:r>
              <a:rPr lang="en-US" sz="2000" b="1" u="sng" dirty="0" err="1" smtClean="0">
                <a:solidFill>
                  <a:schemeClr val="tx1">
                    <a:lumMod val="10000"/>
                  </a:schemeClr>
                </a:solidFill>
                <a:latin typeface="Times New Roman" pitchFamily="18" charset="0"/>
                <a:cs typeface="Times New Roman" pitchFamily="18" charset="0"/>
              </a:rPr>
              <a:t>Humaid</a:t>
            </a:r>
            <a:r>
              <a:rPr lang="en-US" sz="2000" b="1" u="sng" dirty="0" smtClean="0">
                <a:solidFill>
                  <a:schemeClr val="tx1">
                    <a:lumMod val="10000"/>
                  </a:schemeClr>
                </a:solidFill>
                <a:latin typeface="Times New Roman" pitchFamily="18" charset="0"/>
                <a:cs typeface="Times New Roman" pitchFamily="18" charset="0"/>
              </a:rPr>
              <a:t> Bin Rashid Al </a:t>
            </a:r>
            <a:r>
              <a:rPr lang="en-US" sz="2000" b="1" u="sng" dirty="0" err="1" smtClean="0">
                <a:solidFill>
                  <a:schemeClr val="tx1">
                    <a:lumMod val="10000"/>
                  </a:schemeClr>
                </a:solidFill>
                <a:latin typeface="Times New Roman" pitchFamily="18" charset="0"/>
                <a:cs typeface="Times New Roman" pitchFamily="18" charset="0"/>
              </a:rPr>
              <a:t>Nuaimi</a:t>
            </a:r>
            <a:r>
              <a:rPr lang="en-US" sz="2000" b="1" u="sng" dirty="0" smtClean="0">
                <a:solidFill>
                  <a:schemeClr val="tx1">
                    <a:lumMod val="10000"/>
                  </a:schemeClr>
                </a:solidFill>
                <a:latin typeface="Times New Roman" pitchFamily="18" charset="0"/>
                <a:cs typeface="Times New Roman" pitchFamily="18" charset="0"/>
              </a:rPr>
              <a:t> </a:t>
            </a:r>
            <a:r>
              <a:rPr lang="en-US" sz="2000" dirty="0" smtClean="0">
                <a:solidFill>
                  <a:schemeClr val="tx1">
                    <a:lumMod val="10000"/>
                  </a:schemeClr>
                </a:solidFill>
                <a:latin typeface="Times New Roman" pitchFamily="18" charset="0"/>
                <a:cs typeface="Times New Roman" pitchFamily="18" charset="0"/>
              </a:rPr>
              <a:t>- Member of Supreme Council, U.A.E and Ruler of Ajman. </a:t>
            </a:r>
          </a:p>
          <a:p>
            <a:pPr lvl="0"/>
            <a:endParaRPr lang="en-US" sz="2000" dirty="0" smtClean="0">
              <a:solidFill>
                <a:schemeClr val="tx1">
                  <a:lumMod val="10000"/>
                </a:schemeClr>
              </a:solidFill>
              <a:latin typeface="Times New Roman" pitchFamily="18" charset="0"/>
              <a:cs typeface="Times New Roman" pitchFamily="18" charset="0"/>
            </a:endParaRPr>
          </a:p>
          <a:p>
            <a:pPr lvl="0">
              <a:buNone/>
            </a:pPr>
            <a:r>
              <a:rPr lang="en-US" sz="2000" b="1" dirty="0" smtClean="0">
                <a:solidFill>
                  <a:schemeClr val="tx2"/>
                </a:solidFill>
                <a:latin typeface="Times New Roman" pitchFamily="18" charset="0"/>
                <a:cs typeface="Times New Roman" pitchFamily="18" charset="0"/>
              </a:rPr>
              <a:t>Key Highlights</a:t>
            </a:r>
            <a:r>
              <a:rPr lang="en-US" sz="2000" dirty="0" smtClean="0">
                <a:solidFill>
                  <a:schemeClr val="tx2"/>
                </a:solidFill>
                <a:latin typeface="Times New Roman" pitchFamily="18" charset="0"/>
                <a:cs typeface="Times New Roman" pitchFamily="18" charset="0"/>
              </a:rPr>
              <a:t>:</a:t>
            </a:r>
            <a:endParaRPr lang="en-US" sz="2000" dirty="0" smtClean="0">
              <a:solidFill>
                <a:schemeClr val="tx1">
                  <a:lumMod val="10000"/>
                </a:schemeClr>
              </a:solidFill>
              <a:latin typeface="Times New Roman" pitchFamily="18" charset="0"/>
              <a:cs typeface="Times New Roman" pitchFamily="18" charset="0"/>
            </a:endParaRPr>
          </a:p>
          <a:p>
            <a:pPr>
              <a:lnSpc>
                <a:spcPct val="150000"/>
              </a:lnSpc>
            </a:pPr>
            <a:r>
              <a:rPr lang="en-US" sz="2000" dirty="0" smtClean="0">
                <a:solidFill>
                  <a:schemeClr val="tx1">
                    <a:lumMod val="10000"/>
                  </a:schemeClr>
                </a:solidFill>
                <a:latin typeface="Times New Roman" pitchFamily="18" charset="0"/>
                <a:cs typeface="Times New Roman" pitchFamily="18" charset="0"/>
              </a:rPr>
              <a:t>The First</a:t>
            </a:r>
            <a:r>
              <a:rPr lang="en-US" sz="2000" u="sng" dirty="0" smtClean="0">
                <a:solidFill>
                  <a:schemeClr val="tx1">
                    <a:lumMod val="10000"/>
                  </a:schemeClr>
                </a:solidFill>
                <a:latin typeface="Times New Roman" pitchFamily="18" charset="0"/>
                <a:cs typeface="Times New Roman" pitchFamily="18" charset="0"/>
              </a:rPr>
              <a:t> </a:t>
            </a:r>
            <a:r>
              <a:rPr lang="en-US" sz="2000" dirty="0" smtClean="0">
                <a:solidFill>
                  <a:schemeClr val="tx1">
                    <a:lumMod val="10000"/>
                  </a:schemeClr>
                </a:solidFill>
                <a:latin typeface="Times New Roman" pitchFamily="18" charset="0"/>
                <a:cs typeface="Times New Roman" pitchFamily="18" charset="0"/>
              </a:rPr>
              <a:t>Private University Teaching Hospital in U.A.E.</a:t>
            </a:r>
          </a:p>
          <a:p>
            <a:pPr>
              <a:lnSpc>
                <a:spcPct val="150000"/>
              </a:lnSpc>
            </a:pPr>
            <a:r>
              <a:rPr lang="en-US" sz="2000" dirty="0" smtClean="0">
                <a:solidFill>
                  <a:schemeClr val="tx1">
                    <a:lumMod val="10000"/>
                  </a:schemeClr>
                </a:solidFill>
                <a:latin typeface="Times New Roman" pitchFamily="18" charset="0"/>
                <a:cs typeface="Times New Roman" pitchFamily="18" charset="0"/>
              </a:rPr>
              <a:t>GMC Hospital and Research Centre affiliated to Gulf Medical University became operational on 17th October 2002.</a:t>
            </a:r>
          </a:p>
          <a:p>
            <a:pPr>
              <a:lnSpc>
                <a:spcPct val="150000"/>
              </a:lnSpc>
            </a:pPr>
            <a:r>
              <a:rPr lang="en-US" sz="2000" dirty="0" smtClean="0">
                <a:solidFill>
                  <a:schemeClr val="tx1">
                    <a:lumMod val="10000"/>
                  </a:schemeClr>
                </a:solidFill>
                <a:latin typeface="Times New Roman" pitchFamily="18" charset="0"/>
                <a:cs typeface="Times New Roman" pitchFamily="18" charset="0"/>
              </a:rPr>
              <a:t>Capacity of 117 beds, and serves patients from more than 150 nationalities. </a:t>
            </a:r>
          </a:p>
          <a:p>
            <a:pPr>
              <a:lnSpc>
                <a:spcPct val="150000"/>
              </a:lnSpc>
            </a:pPr>
            <a:r>
              <a:rPr lang="en-US" sz="2000" dirty="0" smtClean="0">
                <a:solidFill>
                  <a:schemeClr val="tx1">
                    <a:lumMod val="10000"/>
                  </a:schemeClr>
                </a:solidFill>
                <a:latin typeface="Times New Roman" pitchFamily="18" charset="0"/>
                <a:cs typeface="Times New Roman" pitchFamily="18" charset="0"/>
              </a:rPr>
              <a:t>GMC Hospital conducts the highest number of deliveries in the private sector in U.A.E.</a:t>
            </a:r>
          </a:p>
          <a:p>
            <a:pPr>
              <a:lnSpc>
                <a:spcPct val="150000"/>
              </a:lnSpc>
            </a:pPr>
            <a:r>
              <a:rPr lang="en-US" sz="2000" dirty="0" smtClean="0">
                <a:solidFill>
                  <a:schemeClr val="tx1">
                    <a:lumMod val="10000"/>
                  </a:schemeClr>
                </a:solidFill>
                <a:latin typeface="Times New Roman" pitchFamily="18" charset="0"/>
                <a:cs typeface="Times New Roman" pitchFamily="18" charset="0"/>
              </a:rPr>
              <a:t>Affordable prices and caters to population from all the Emirates.</a:t>
            </a:r>
          </a:p>
        </p:txBody>
      </p:sp>
      <p:sp>
        <p:nvSpPr>
          <p:cNvPr id="3" name="Title 2"/>
          <p:cNvSpPr>
            <a:spLocks noGrp="1"/>
          </p:cNvSpPr>
          <p:nvPr>
            <p:ph type="title"/>
          </p:nvPr>
        </p:nvSpPr>
        <p:spPr>
          <a:xfrm>
            <a:off x="0" y="0"/>
            <a:ext cx="9144000" cy="914400"/>
          </a:xfrm>
        </p:spPr>
        <p:txBody>
          <a:bodyPr>
            <a:normAutofit/>
          </a:bodyPr>
          <a:lstStyle/>
          <a:p>
            <a:pPr algn="ctr"/>
            <a:r>
              <a:rPr lang="en-IN" sz="3600" dirty="0" smtClean="0">
                <a:solidFill>
                  <a:srgbClr val="FF0000"/>
                </a:solidFill>
                <a:latin typeface="Times New Roman" pitchFamily="18" charset="0"/>
                <a:cs typeface="Times New Roman" pitchFamily="18" charset="0"/>
              </a:rPr>
              <a:t>  HOSPITAL PROFILE</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lstStyle/>
          <a:p>
            <a:r>
              <a:rPr lang="en-US" sz="2400" dirty="0" smtClean="0">
                <a:latin typeface="Times New Roman" pitchFamily="18" charset="0"/>
                <a:cs typeface="Times New Roman" pitchFamily="18" charset="0"/>
              </a:rPr>
              <a:t>9 out of control signals were observed on the chart (above the +2 sigma level). These cases were inspected to find out the reasons for the delay and to identify of these were rare events not of any critical interest.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records were reviewed and no such reasons were identified. Thus they were included in the study.</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Thus using the SOP turn around time of the outpatients in the OBG  department was 1Hrs 25 Min 80 Sec prior to any intervention.</a:t>
            </a:r>
          </a:p>
          <a:p>
            <a:endParaRPr lang="en-US" sz="2400" dirty="0" smtClean="0">
              <a:latin typeface="Arial" pitchFamily="34" charset="0"/>
              <a:cs typeface="Arial" pitchFamily="34" charset="0"/>
            </a:endParaRPr>
          </a:p>
          <a:p>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3" name="TextBox 2"/>
          <p:cNvSpPr txBox="1"/>
          <p:nvPr/>
        </p:nvSpPr>
        <p:spPr>
          <a:xfrm>
            <a:off x="0" y="0"/>
            <a:ext cx="91440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   Measure Phase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943600"/>
          </a:xfrm>
        </p:spPr>
        <p:txBody>
          <a:bodyPr/>
          <a:lstStyle/>
          <a:p>
            <a:endParaRPr lang="en-US" sz="2400" dirty="0" smtClean="0">
              <a:latin typeface="Arial" pitchFamily="34" charset="0"/>
              <a:cs typeface="Arial" pitchFamily="34" charset="0"/>
            </a:endParaRPr>
          </a:p>
          <a:p>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3" name="TextBox 2"/>
          <p:cNvSpPr txBox="1"/>
          <p:nvPr/>
        </p:nvSpPr>
        <p:spPr>
          <a:xfrm>
            <a:off x="0" y="-1"/>
            <a:ext cx="9144000"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Individuals Moving Range Chart</a:t>
            </a:r>
            <a:endParaRPr lang="en-US" sz="2800" dirty="0">
              <a:solidFill>
                <a:srgbClr val="FF0000"/>
              </a:solidFill>
              <a:latin typeface="Times New Roman" pitchFamily="18" charset="0"/>
              <a:cs typeface="Times New Roman" pitchFamily="18" charset="0"/>
            </a:endParaRPr>
          </a:p>
        </p:txBody>
      </p:sp>
      <p:graphicFrame>
        <p:nvGraphicFramePr>
          <p:cNvPr id="4" name="Chart 3"/>
          <p:cNvGraphicFramePr>
            <a:graphicFrameLocks noGrp="1"/>
          </p:cNvGraphicFramePr>
          <p:nvPr>
            <p:extLst>
              <p:ext uri="{D42A27DB-BD31-4B8C-83A1-F6EECF244321}">
                <p14:modId xmlns:p14="http://schemas.microsoft.com/office/powerpoint/2010/main" xmlns="" val="854880631"/>
              </p:ext>
            </p:extLst>
          </p:nvPr>
        </p:nvGraphicFramePr>
        <p:xfrm>
          <a:off x="0" y="523219"/>
          <a:ext cx="8991600" cy="6211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43754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6248400"/>
          </a:xfrm>
        </p:spPr>
        <p:txBody>
          <a:bodyPr>
            <a:normAutofit fontScale="92500"/>
          </a:bodyPr>
          <a:lstStyle/>
          <a:p>
            <a:pPr algn="just"/>
            <a:r>
              <a:rPr lang="en-US" sz="2400" dirty="0" smtClean="0">
                <a:latin typeface="Times New Roman" pitchFamily="18" charset="0"/>
                <a:cs typeface="Times New Roman" pitchFamily="18" charset="0"/>
              </a:rPr>
              <a:t>In the define phase, the key output variables (KOVs) were identified as Average turn around time. Thus the analyze phase involves developing a list of key input variables (KIVs) or project “Xs” on the basis of their relation with the “KOVs”. The “KIV” are selected on the basis of how these variables can improve the “KOV”.</a:t>
            </a:r>
          </a:p>
          <a:p>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“KIVs” were selected using a cause-and-effect matrix related to discharge, the C&amp;E matrix was selected as analysis method to open up possibilities for system improvement. It was derived from conversations with members of the Quality Assurance nursing supervisor, staff nurses and front office staff who were familiar with the process.</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list of possible patient issues and rate their importance on a scale of  (1–10, with 10 being highest importance to the patient and 1 being lowest). After identifying the issues a list of possible system changes or improvements to the issues were identified. </a:t>
            </a:r>
          </a:p>
          <a:p>
            <a:r>
              <a:rPr lang="en-US" sz="2400" dirty="0" smtClean="0">
                <a:latin typeface="Times New Roman" pitchFamily="18" charset="0"/>
                <a:cs typeface="Times New Roman" pitchFamily="18" charset="0"/>
              </a:rPr>
              <a:t>.</a:t>
            </a:r>
          </a:p>
          <a:p>
            <a:endParaRPr lang="en-US" sz="2400" dirty="0" smtClean="0">
              <a:latin typeface="Arial" pitchFamily="34" charset="0"/>
              <a:cs typeface="Arial" pitchFamily="34" charset="0"/>
            </a:endParaRPr>
          </a:p>
          <a:p>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3" name="TextBox 2"/>
          <p:cNvSpPr txBox="1"/>
          <p:nvPr/>
        </p:nvSpPr>
        <p:spPr>
          <a:xfrm>
            <a:off x="0" y="1"/>
            <a:ext cx="91440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   Analyze Phase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1" y="304800"/>
          <a:ext cx="8763000" cy="6195727"/>
        </p:xfrm>
        <a:graphic>
          <a:graphicData uri="http://schemas.openxmlformats.org/drawingml/2006/table">
            <a:tbl>
              <a:tblPr/>
              <a:tblGrid>
                <a:gridCol w="439766"/>
                <a:gridCol w="1930447"/>
                <a:gridCol w="504438"/>
                <a:gridCol w="672585"/>
                <a:gridCol w="805162"/>
                <a:gridCol w="556175"/>
                <a:gridCol w="931270"/>
                <a:gridCol w="776059"/>
                <a:gridCol w="620849"/>
                <a:gridCol w="750190"/>
                <a:gridCol w="776059"/>
              </a:tblGrid>
              <a:tr h="1343342">
                <a:tc>
                  <a:txBody>
                    <a:bodyPr/>
                    <a:lstStyle/>
                    <a:p>
                      <a:pPr algn="ctr" fontAlgn="ctr"/>
                      <a:r>
                        <a:rPr lang="en-US" sz="1200" b="0" i="0" u="none" strike="noStrike" dirty="0" err="1">
                          <a:latin typeface="Times New Roman" pitchFamily="18" charset="0"/>
                          <a:cs typeface="Times New Roman" pitchFamily="18" charset="0"/>
                        </a:rPr>
                        <a:t>S.No</a:t>
                      </a:r>
                      <a:endParaRPr lang="en-US" sz="1200" b="0" i="0" u="none" strike="noStrike" dirty="0">
                        <a:latin typeface="Times New Roman" pitchFamily="18" charset="0"/>
                        <a:cs typeface="Times New Roman" pitchFamily="18" charset="0"/>
                      </a:endParaRP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Patient issues/areas for improvement</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Ratings by experts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I.T Support</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latin typeface="Times New Roman" pitchFamily="18" charset="0"/>
                          <a:cs typeface="Times New Roman" pitchFamily="18" charset="0"/>
                        </a:rPr>
                        <a:t>Signages at patient touch points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latin typeface="Times New Roman" pitchFamily="18" charset="0"/>
                          <a:cs typeface="Times New Roman" pitchFamily="18" charset="0"/>
                        </a:rPr>
                        <a:t>Training Skills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 Communication with the patients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Facility Management</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latin typeface="Times New Roman" pitchFamily="18" charset="0"/>
                          <a:cs typeface="Times New Roman" pitchFamily="18" charset="0"/>
                        </a:rPr>
                        <a:t>Health education </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latin typeface="Times New Roman" pitchFamily="18" charset="0"/>
                          <a:cs typeface="Times New Roman" pitchFamily="18" charset="0"/>
                        </a:rPr>
                        <a:t>Language translators</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latin typeface="Times New Roman" pitchFamily="18" charset="0"/>
                          <a:cs typeface="Times New Roman" pitchFamily="18" charset="0"/>
                        </a:rPr>
                        <a:t>Manpower requiment</a:t>
                      </a:r>
                    </a:p>
                  </a:txBody>
                  <a:tcPr marL="6753" marR="6753" marT="6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6027">
                <a:tc>
                  <a:txBody>
                    <a:bodyPr/>
                    <a:lstStyle/>
                    <a:p>
                      <a:pPr algn="ctr" fontAlgn="ctr"/>
                      <a:r>
                        <a:rPr lang="en-US" sz="1200" b="0" i="0" u="none" strike="noStrike">
                          <a:latin typeface="Times New Roman" pitchFamily="18" charset="0"/>
                          <a:cs typeface="Times New Roman" pitchFamily="18" charset="0"/>
                        </a:rPr>
                        <a:t>1</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The registration takes too long time for </a:t>
                      </a:r>
                      <a:r>
                        <a:rPr lang="en-US" sz="1200" b="0" i="0" u="none" strike="noStrike" dirty="0" smtClean="0">
                          <a:latin typeface="Times New Roman" pitchFamily="18" charset="0"/>
                          <a:cs typeface="Times New Roman" pitchFamily="18" charset="0"/>
                        </a:rPr>
                        <a:t>insurance </a:t>
                      </a:r>
                      <a:r>
                        <a:rPr lang="en-US" sz="1200" b="0" i="0" u="none" strike="noStrike" dirty="0">
                          <a:latin typeface="Times New Roman" pitchFamily="18" charset="0"/>
                          <a:cs typeface="Times New Roman" pitchFamily="18" charset="0"/>
                        </a:rPr>
                        <a:t>and </a:t>
                      </a:r>
                      <a:r>
                        <a:rPr lang="en-US" sz="1200" b="0" i="0" u="none" strike="noStrike" dirty="0" smtClean="0">
                          <a:latin typeface="Times New Roman" pitchFamily="18" charset="0"/>
                          <a:cs typeface="Times New Roman" pitchFamily="18" charset="0"/>
                        </a:rPr>
                        <a:t>walk-in </a:t>
                      </a:r>
                      <a:r>
                        <a:rPr lang="en-US" sz="1200" b="0" i="0" u="none" strike="noStrike" dirty="0">
                          <a:latin typeface="Times New Roman" pitchFamily="18" charset="0"/>
                          <a:cs typeface="Times New Roman" pitchFamily="18" charset="0"/>
                        </a:rPr>
                        <a:t>patients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10</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5</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18">
                <a:tc>
                  <a:txBody>
                    <a:bodyPr/>
                    <a:lstStyle/>
                    <a:p>
                      <a:pPr algn="ctr" fontAlgn="ctr"/>
                      <a:r>
                        <a:rPr lang="en-US" sz="1200" b="0" i="0" u="none" strike="noStrike">
                          <a:latin typeface="Times New Roman" pitchFamily="18" charset="0"/>
                          <a:cs typeface="Times New Roman" pitchFamily="18" charset="0"/>
                        </a:rPr>
                        <a:t>2</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Inadequacy of staff</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3</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18">
                <a:tc>
                  <a:txBody>
                    <a:bodyPr/>
                    <a:lstStyle/>
                    <a:p>
                      <a:pPr algn="ctr" fontAlgn="ctr"/>
                      <a:r>
                        <a:rPr lang="en-US" sz="1200" b="0" i="0" u="none" strike="noStrike">
                          <a:latin typeface="Times New Roman" pitchFamily="18" charset="0"/>
                          <a:cs typeface="Times New Roman" pitchFamily="18" charset="0"/>
                        </a:rPr>
                        <a:t>3</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I.T problems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6</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2</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5</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18">
                <a:tc>
                  <a:txBody>
                    <a:bodyPr/>
                    <a:lstStyle/>
                    <a:p>
                      <a:pPr algn="ctr" fontAlgn="ctr"/>
                      <a:r>
                        <a:rPr lang="en-US" sz="1200" b="0" i="0" u="none" strike="noStrike">
                          <a:latin typeface="Times New Roman" pitchFamily="18" charset="0"/>
                          <a:cs typeface="Times New Roman" pitchFamily="18" charset="0"/>
                        </a:rPr>
                        <a:t>4</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No proper </a:t>
                      </a:r>
                      <a:r>
                        <a:rPr lang="en-US" sz="1200" b="0" i="0" u="none" strike="noStrike" dirty="0" smtClean="0">
                          <a:latin typeface="Times New Roman" pitchFamily="18" charset="0"/>
                          <a:cs typeface="Times New Roman" pitchFamily="18" charset="0"/>
                        </a:rPr>
                        <a:t>signage's</a:t>
                      </a:r>
                      <a:endParaRPr lang="en-US" sz="1200" b="0" i="0" u="none" strike="noStrike" dirty="0">
                        <a:latin typeface="Times New Roman" pitchFamily="18" charset="0"/>
                        <a:cs typeface="Times New Roman" pitchFamily="18" charset="0"/>
                      </a:endParaRP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2</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027">
                <a:tc>
                  <a:txBody>
                    <a:bodyPr/>
                    <a:lstStyle/>
                    <a:p>
                      <a:pPr algn="ctr" fontAlgn="ctr"/>
                      <a:r>
                        <a:rPr lang="en-US" sz="1200" b="0" i="0" u="none" strike="noStrike">
                          <a:latin typeface="Times New Roman" pitchFamily="18" charset="0"/>
                          <a:cs typeface="Times New Roman" pitchFamily="18" charset="0"/>
                        </a:rPr>
                        <a:t>5</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No coordination between the appointment desk and reception</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4</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23">
                <a:tc>
                  <a:txBody>
                    <a:bodyPr/>
                    <a:lstStyle/>
                    <a:p>
                      <a:pPr algn="ctr" fontAlgn="ctr"/>
                      <a:r>
                        <a:rPr lang="en-US" sz="1200" b="0" i="0" u="none" strike="noStrike">
                          <a:latin typeface="Times New Roman" pitchFamily="18" charset="0"/>
                          <a:cs typeface="Times New Roman" pitchFamily="18" charset="0"/>
                        </a:rPr>
                        <a:t>6</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No communication with the patients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5</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23">
                <a:tc>
                  <a:txBody>
                    <a:bodyPr/>
                    <a:lstStyle/>
                    <a:p>
                      <a:pPr algn="ctr" fontAlgn="ctr"/>
                      <a:r>
                        <a:rPr lang="en-US" sz="1200" b="0" i="0" u="none" strike="noStrike">
                          <a:latin typeface="Times New Roman" pitchFamily="18" charset="0"/>
                          <a:cs typeface="Times New Roman" pitchFamily="18" charset="0"/>
                        </a:rPr>
                        <a:t>7</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No sitting </a:t>
                      </a:r>
                      <a:r>
                        <a:rPr lang="en-US" sz="1200" b="0" i="0" u="none" strike="noStrike" dirty="0" smtClean="0">
                          <a:latin typeface="Times New Roman" pitchFamily="18" charset="0"/>
                          <a:cs typeface="Times New Roman" pitchFamily="18" charset="0"/>
                        </a:rPr>
                        <a:t>arrangement </a:t>
                      </a:r>
                      <a:r>
                        <a:rPr lang="en-US" sz="1200" b="0" i="0" u="none" strike="noStrike" dirty="0">
                          <a:latin typeface="Times New Roman" pitchFamily="18" charset="0"/>
                          <a:cs typeface="Times New Roman" pitchFamily="18" charset="0"/>
                        </a:rPr>
                        <a:t>for patients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23">
                <a:tc>
                  <a:txBody>
                    <a:bodyPr/>
                    <a:lstStyle/>
                    <a:p>
                      <a:pPr algn="ctr" fontAlgn="ctr"/>
                      <a:r>
                        <a:rPr lang="en-US" sz="1200" b="0" i="0" u="none" strike="noStrike">
                          <a:latin typeface="Times New Roman" pitchFamily="18" charset="0"/>
                          <a:cs typeface="Times New Roman" pitchFamily="18" charset="0"/>
                        </a:rPr>
                        <a:t>8</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No health education is provided</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5</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2</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4</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23">
                <a:tc>
                  <a:txBody>
                    <a:bodyPr/>
                    <a:lstStyle/>
                    <a:p>
                      <a:pPr algn="ctr" fontAlgn="ctr"/>
                      <a:r>
                        <a:rPr lang="en-US" sz="1200" b="0" i="0" u="none" strike="noStrike">
                          <a:latin typeface="Times New Roman" pitchFamily="18" charset="0"/>
                          <a:cs typeface="Times New Roman" pitchFamily="18" charset="0"/>
                        </a:rPr>
                        <a:t>9</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latin typeface="Times New Roman" pitchFamily="18" charset="0"/>
                          <a:cs typeface="Times New Roman" pitchFamily="18" charset="0"/>
                        </a:rPr>
                        <a:t>Calling devices are not used</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6</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18">
                <a:tc>
                  <a:txBody>
                    <a:bodyPr/>
                    <a:lstStyle/>
                    <a:p>
                      <a:pPr algn="ctr" fontAlgn="ctr"/>
                      <a:r>
                        <a:rPr lang="en-US" sz="1200" b="0" i="0" u="none" strike="noStrike">
                          <a:latin typeface="Times New Roman" pitchFamily="18" charset="0"/>
                          <a:cs typeface="Times New Roman" pitchFamily="18" charset="0"/>
                        </a:rPr>
                        <a:t>10</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latin typeface="Times New Roman" pitchFamily="18" charset="0"/>
                          <a:cs typeface="Times New Roman" pitchFamily="18" charset="0"/>
                        </a:rPr>
                        <a:t>No translators</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5</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5</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6031">
                <a:tc>
                  <a:txBody>
                    <a:bodyPr/>
                    <a:lstStyle/>
                    <a:p>
                      <a:pPr algn="ctr" fontAlgn="ctr"/>
                      <a:r>
                        <a:rPr lang="en-US" sz="1200" b="0" i="0" u="none" strike="noStrike">
                          <a:latin typeface="Times New Roman" pitchFamily="18" charset="0"/>
                          <a:cs typeface="Times New Roman" pitchFamily="18" charset="0"/>
                        </a:rPr>
                        <a:t>11</a:t>
                      </a:r>
                    </a:p>
                  </a:txBody>
                  <a:tcPr marL="6753" marR="6753" marT="67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latin typeface="Times New Roman" pitchFamily="18" charset="0"/>
                          <a:cs typeface="Times New Roman" pitchFamily="18" charset="0"/>
                        </a:rPr>
                        <a:t>No staff is there to provide request approval for ultrasound if the doctor is not available</a:t>
                      </a: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7</a:t>
                      </a:r>
                    </a:p>
                  </a:txBody>
                  <a:tcPr marL="6753" marR="6753" marT="67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587">
                <a:tc gridSpan="3">
                  <a:txBody>
                    <a:bodyPr/>
                    <a:lstStyle/>
                    <a:p>
                      <a:pPr algn="ctr" fontAlgn="ctr"/>
                      <a:r>
                        <a:rPr lang="en-US" sz="1400" b="0" i="0" u="none" strike="noStrike" dirty="0">
                          <a:latin typeface="Times New Roman" pitchFamily="18" charset="0"/>
                          <a:cs typeface="Times New Roman" pitchFamily="18" charset="0"/>
                        </a:rPr>
                        <a:t>Factor Rating Number</a:t>
                      </a:r>
                    </a:p>
                  </a:txBody>
                  <a:tcPr marL="6753" marR="6753" marT="675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200" b="0" i="0" u="none" strike="noStrike">
                          <a:latin typeface="Times New Roman" pitchFamily="18" charset="0"/>
                          <a:cs typeface="Times New Roman" pitchFamily="18" charset="0"/>
                        </a:rPr>
                        <a:t>307</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352</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latin typeface="Times New Roman" pitchFamily="18" charset="0"/>
                          <a:cs typeface="Times New Roman" pitchFamily="18" charset="0"/>
                        </a:rPr>
                        <a:t>380</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0" i="0" u="none" strike="noStrike">
                          <a:latin typeface="Times New Roman" pitchFamily="18" charset="0"/>
                          <a:cs typeface="Times New Roman" pitchFamily="18" charset="0"/>
                        </a:rPr>
                        <a:t>398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0" i="0" u="none" strike="noStrike">
                          <a:latin typeface="Times New Roman" pitchFamily="18" charset="0"/>
                          <a:cs typeface="Times New Roman" pitchFamily="18" charset="0"/>
                        </a:rPr>
                        <a:t>154</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139</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171</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Times New Roman" pitchFamily="18" charset="0"/>
                          <a:cs typeface="Times New Roman" pitchFamily="18" charset="0"/>
                        </a:rPr>
                        <a:t>358</a:t>
                      </a:r>
                    </a:p>
                  </a:txBody>
                  <a:tcPr marL="6753" marR="6753" marT="67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6023">
                <a:tc>
                  <a:txBody>
                    <a:bodyPr/>
                    <a:lstStyle/>
                    <a:p>
                      <a:pPr algn="ctr" fontAlgn="ctr"/>
                      <a:endParaRPr lang="en-US" sz="1200" b="0" i="0" u="none" strike="noStrike">
                        <a:latin typeface="Times New Roman" pitchFamily="18" charset="0"/>
                        <a:cs typeface="Times New Roman" pitchFamily="18" charset="0"/>
                      </a:endParaRPr>
                    </a:p>
                  </a:txBody>
                  <a:tcPr marL="6753" marR="6753" marT="675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latin typeface="Times New Roman" pitchFamily="18" charset="0"/>
                        <a:cs typeface="Times New Roman" pitchFamily="18" charset="0"/>
                      </a:endParaRPr>
                    </a:p>
                  </a:txBody>
                  <a:tcPr marL="6753" marR="6753" marT="67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latin typeface="Times New Roman" pitchFamily="18" charset="0"/>
                        <a:cs typeface="Times New Roman" pitchFamily="18" charset="0"/>
                      </a:endParaRPr>
                    </a:p>
                  </a:txBody>
                  <a:tcPr marL="6753" marR="6753" marT="67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latin typeface="Times New Roman" pitchFamily="18" charset="0"/>
                        <a:cs typeface="Times New Roman" pitchFamily="18" charset="0"/>
                      </a:endParaRPr>
                    </a:p>
                  </a:txBody>
                  <a:tcPr marL="6753" marR="6753" marT="675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Times New Roman" pitchFamily="18" charset="0"/>
                          <a:cs typeface="Times New Roman" pitchFamily="18" charset="0"/>
                        </a:rPr>
                        <a:t>2nd Prioroty</a:t>
                      </a: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dirty="0">
                          <a:latin typeface="Times New Roman" pitchFamily="18" charset="0"/>
                          <a:cs typeface="Times New Roman" pitchFamily="18" charset="0"/>
                        </a:rPr>
                        <a:t>1st </a:t>
                      </a:r>
                      <a:r>
                        <a:rPr lang="en-US" sz="1200" b="0" i="0" u="none" strike="noStrike" dirty="0" smtClean="0">
                          <a:latin typeface="Times New Roman" pitchFamily="18" charset="0"/>
                          <a:cs typeface="Times New Roman" pitchFamily="18" charset="0"/>
                        </a:rPr>
                        <a:t>Priority</a:t>
                      </a:r>
                      <a:endParaRPr lang="en-US" sz="1200" b="0" i="0" u="none" strike="noStrike" dirty="0">
                        <a:latin typeface="Times New Roman" pitchFamily="18" charset="0"/>
                        <a:cs typeface="Times New Roman" pitchFamily="18" charset="0"/>
                      </a:endParaRP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200" b="0" i="0" u="none" strike="noStrike">
                        <a:latin typeface="Times New Roman" pitchFamily="18" charset="0"/>
                        <a:cs typeface="Times New Roman" pitchFamily="18" charset="0"/>
                      </a:endParaRPr>
                    </a:p>
                  </a:txBody>
                  <a:tcPr marL="6753" marR="6753" marT="675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latin typeface="Times New Roman" pitchFamily="18" charset="0"/>
                        <a:cs typeface="Times New Roman" pitchFamily="18" charset="0"/>
                      </a:endParaRPr>
                    </a:p>
                  </a:txBody>
                  <a:tcPr marL="6753" marR="6753" marT="67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latin typeface="Times New Roman" pitchFamily="18" charset="0"/>
                        <a:cs typeface="Times New Roman" pitchFamily="18" charset="0"/>
                      </a:endParaRPr>
                    </a:p>
                  </a:txBody>
                  <a:tcPr marL="6753" marR="6753" marT="675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Times New Roman" pitchFamily="18" charset="0"/>
                          <a:cs typeface="Times New Roman" pitchFamily="18" charset="0"/>
                        </a:rPr>
                        <a:t>2nd  </a:t>
                      </a:r>
                      <a:r>
                        <a:rPr lang="en-US" sz="1200" b="0" i="0" u="none" strike="noStrike" dirty="0" smtClean="0">
                          <a:latin typeface="Times New Roman" pitchFamily="18" charset="0"/>
                          <a:cs typeface="Times New Roman" pitchFamily="18" charset="0"/>
                        </a:rPr>
                        <a:t>Priority</a:t>
                      </a:r>
                      <a:endParaRPr lang="en-US" sz="1200" b="0" i="0" u="none" strike="noStrike" dirty="0">
                        <a:latin typeface="Times New Roman" pitchFamily="18" charset="0"/>
                        <a:cs typeface="Times New Roman" pitchFamily="18" charset="0"/>
                      </a:endParaRPr>
                    </a:p>
                  </a:txBody>
                  <a:tcPr marL="6753" marR="6753" marT="67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6248400"/>
          </a:xfrm>
        </p:spPr>
        <p:txBody>
          <a:bodyPr>
            <a:normAutofit/>
          </a:bodyPr>
          <a:lstStyle/>
          <a:p>
            <a:pPr algn="just"/>
            <a:r>
              <a:rPr lang="en-US" sz="2400" dirty="0" smtClean="0">
                <a:latin typeface="Times New Roman" pitchFamily="18" charset="0"/>
                <a:cs typeface="Times New Roman" pitchFamily="18" charset="0"/>
              </a:rPr>
              <a:t>Correlations between each of the patient issues and the proposed system change were estimated </a:t>
            </a:r>
          </a:p>
          <a:p>
            <a:pPr algn="just"/>
            <a:r>
              <a:rPr lang="en-US" sz="2400" dirty="0" smtClean="0">
                <a:latin typeface="Times New Roman" pitchFamily="18" charset="0"/>
                <a:cs typeface="Times New Roman" pitchFamily="18" charset="0"/>
              </a:rPr>
              <a:t>If perceived that the changes will have a high impact on that issue, a high correlation was assigned. The registration takes too long time for insurance and walk-in patients showed high correlation with the manpower requirement and was rated 9 where as the I.T support shoed low correlation with the registration process and it was ranked 1.</a:t>
            </a:r>
          </a:p>
          <a:p>
            <a:pPr algn="just"/>
            <a:r>
              <a:rPr lang="en-US" sz="2400" dirty="0" smtClean="0">
                <a:latin typeface="Times New Roman" pitchFamily="18" charset="0"/>
                <a:cs typeface="Times New Roman" pitchFamily="18" charset="0"/>
              </a:rPr>
              <a:t>The factor rating numbers shown in the bottom row of Figure 4 were designed to prioritize the possible system changes based on importance to patients. They are derived from a summation of the products of correlations with importance ratings.</a:t>
            </a:r>
          </a:p>
          <a:p>
            <a:pPr algn="just"/>
            <a:r>
              <a:rPr lang="en-US" sz="2400" dirty="0" smtClean="0">
                <a:latin typeface="Arial" pitchFamily="34" charset="0"/>
                <a:cs typeface="Arial" pitchFamily="34" charset="0"/>
              </a:rPr>
              <a:t>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endParaRPr lang="en-US" sz="2400" dirty="0" smtClean="0">
              <a:latin typeface="Arial" pitchFamily="34" charset="0"/>
              <a:cs typeface="Arial" pitchFamily="34" charset="0"/>
            </a:endParaRPr>
          </a:p>
          <a:p>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buFont typeface="Wingdings" pitchFamily="2" charset="2"/>
              <a:buChar char="Ø"/>
            </a:pPr>
            <a:endParaRPr lang="en-US" dirty="0">
              <a:latin typeface="Times New Roman" pitchFamily="18" charset="0"/>
              <a:cs typeface="Times New Roman" pitchFamily="18" charset="0"/>
            </a:endParaRPr>
          </a:p>
        </p:txBody>
      </p:sp>
      <p:sp>
        <p:nvSpPr>
          <p:cNvPr id="3" name="TextBox 2"/>
          <p:cNvSpPr txBox="1"/>
          <p:nvPr/>
        </p:nvSpPr>
        <p:spPr>
          <a:xfrm>
            <a:off x="0" y="1"/>
            <a:ext cx="91440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   Analyze Phase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Statistically significant evidence that the new system improved key output variables (KIVs) was not available until the control phase. However, during the implementation the immediate anecdotal feedback was positive.</a:t>
            </a:r>
          </a:p>
          <a:p>
            <a:r>
              <a:rPr lang="en-US" sz="2400" dirty="0" smtClean="0">
                <a:latin typeface="Times New Roman" pitchFamily="18" charset="0"/>
                <a:cs typeface="Times New Roman" pitchFamily="18" charset="0"/>
              </a:rPr>
              <a:t>Due to the limitation of time baseline data for the control phase could not be a part of the study. The documentation of the same is in process and will be recorded.</a:t>
            </a:r>
          </a:p>
          <a:p>
            <a:endParaRPr lang="en-US" sz="2400" dirty="0" smtClean="0">
              <a:latin typeface="Times New Roman" pitchFamily="18" charset="0"/>
              <a:cs typeface="Times New Roman" pitchFamily="18" charset="0"/>
            </a:endParaRPr>
          </a:p>
          <a:p>
            <a:pPr>
              <a:buNone/>
            </a:pPr>
            <a:endParaRPr lang="en-US" dirty="0"/>
          </a:p>
        </p:txBody>
      </p:sp>
      <p:sp>
        <p:nvSpPr>
          <p:cNvPr id="3" name="Title 2"/>
          <p:cNvSpPr>
            <a:spLocks noGrp="1"/>
          </p:cNvSpPr>
          <p:nvPr>
            <p:ph type="title"/>
          </p:nvPr>
        </p:nvSpPr>
        <p:spPr/>
        <p:txBody>
          <a:bodyPr/>
          <a:lstStyle/>
          <a:p>
            <a:r>
              <a:rPr lang="en-US" dirty="0" smtClean="0">
                <a:solidFill>
                  <a:srgbClr val="FF0000"/>
                </a:solidFill>
              </a:rPr>
              <a:t>              Improve phase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458200" cy="5486400"/>
          </a:xfrm>
        </p:spPr>
        <p:txBody>
          <a:bodyPr>
            <a:normAutofit/>
          </a:bodyPr>
          <a:lstStyle/>
          <a:p>
            <a:r>
              <a:rPr lang="en-US" sz="2400" dirty="0" smtClean="0">
                <a:latin typeface="Times New Roman" pitchFamily="18" charset="0"/>
                <a:cs typeface="Times New Roman" pitchFamily="18" charset="0"/>
              </a:rPr>
              <a:t>Provision of signage's and Division of reception.</a:t>
            </a:r>
          </a:p>
          <a:p>
            <a:r>
              <a:rPr lang="en-US" sz="2400" dirty="0" smtClean="0">
                <a:latin typeface="Times New Roman" pitchFamily="18" charset="0"/>
                <a:cs typeface="Times New Roman" pitchFamily="18" charset="0"/>
              </a:rPr>
              <a:t>Manpower requirement</a:t>
            </a:r>
          </a:p>
          <a:p>
            <a:r>
              <a:rPr lang="en-US" sz="2400" dirty="0" smtClean="0">
                <a:latin typeface="Times New Roman" pitchFamily="18" charset="0"/>
                <a:cs typeface="Times New Roman" pitchFamily="18" charset="0"/>
              </a:rPr>
              <a:t>Job rotations</a:t>
            </a:r>
          </a:p>
          <a:p>
            <a:r>
              <a:rPr lang="en-US" sz="2400" dirty="0" smtClean="0">
                <a:latin typeface="Times New Roman" pitchFamily="18" charset="0"/>
                <a:cs typeface="Times New Roman" pitchFamily="18" charset="0"/>
              </a:rPr>
              <a:t>Training skills</a:t>
            </a:r>
          </a:p>
          <a:p>
            <a:r>
              <a:rPr lang="en-US" sz="2400" dirty="0" smtClean="0">
                <a:latin typeface="Times New Roman" pitchFamily="18" charset="0"/>
                <a:cs typeface="Times New Roman" pitchFamily="18" charset="0"/>
              </a:rPr>
              <a:t>Communication skills</a:t>
            </a:r>
          </a:p>
          <a:p>
            <a:r>
              <a:rPr lang="en-US" sz="2400" dirty="0" smtClean="0">
                <a:latin typeface="Times New Roman" pitchFamily="18" charset="0"/>
                <a:cs typeface="Times New Roman" pitchFamily="18" charset="0"/>
              </a:rPr>
              <a:t>Facility management</a:t>
            </a:r>
          </a:p>
          <a:p>
            <a:r>
              <a:rPr lang="en-US" sz="2400" dirty="0" smtClean="0">
                <a:latin typeface="Times New Roman" pitchFamily="18" charset="0"/>
                <a:cs typeface="Times New Roman" pitchFamily="18" charset="0"/>
              </a:rPr>
              <a:t>Health education</a:t>
            </a:r>
          </a:p>
          <a:p>
            <a:r>
              <a:rPr lang="en-US" sz="2400" dirty="0" smtClean="0">
                <a:latin typeface="Times New Roman" pitchFamily="18" charset="0"/>
                <a:cs typeface="Times New Roman" pitchFamily="18" charset="0"/>
              </a:rPr>
              <a:t>Language translator</a:t>
            </a:r>
          </a:p>
          <a:p>
            <a:r>
              <a:rPr lang="en-US" sz="2400" dirty="0" smtClean="0">
                <a:latin typeface="Times New Roman" pitchFamily="18" charset="0"/>
                <a:cs typeface="Times New Roman" pitchFamily="18" charset="0"/>
              </a:rPr>
              <a:t>Start OPD on time.</a:t>
            </a:r>
          </a:p>
          <a:p>
            <a:pPr>
              <a:buNone/>
            </a:pP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457200" y="304800"/>
            <a:ext cx="8229600" cy="609600"/>
          </a:xfrm>
        </p:spPr>
        <p:txBody>
          <a:bodyPr>
            <a:normAutofit fontScale="90000"/>
          </a:bodyPr>
          <a:lstStyle/>
          <a:p>
            <a:r>
              <a:rPr lang="en-US" dirty="0" smtClean="0">
                <a:solidFill>
                  <a:srgbClr val="FF0000"/>
                </a:solidFill>
                <a:latin typeface="Arial" pitchFamily="34" charset="0"/>
                <a:cs typeface="Arial" pitchFamily="34" charset="0"/>
              </a:rPr>
              <a:t>                Recommendations</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Times New Roman" pitchFamily="18" charset="0"/>
                <a:cs typeface="Times New Roman" pitchFamily="18" charset="0"/>
              </a:rPr>
              <a:t>Time constraint.</a:t>
            </a:r>
          </a:p>
          <a:p>
            <a:r>
              <a:rPr lang="en-US" sz="2400" dirty="0" smtClean="0">
                <a:latin typeface="Times New Roman" pitchFamily="18" charset="0"/>
                <a:cs typeface="Times New Roman" pitchFamily="18" charset="0"/>
              </a:rPr>
              <a:t>Centralization of power</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pPr algn="ctr"/>
            <a:r>
              <a:rPr lang="en-US" dirty="0" smtClean="0"/>
              <a:t> </a:t>
            </a:r>
            <a:r>
              <a:rPr lang="en-US" dirty="0" smtClean="0">
                <a:solidFill>
                  <a:srgbClr val="FF0000"/>
                </a:solidFill>
              </a:rPr>
              <a:t>Limitations</a:t>
            </a:r>
            <a:endParaRPr lang="en-US" dirty="0">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Times New Roman" pitchFamily="18" charset="0"/>
                <a:cs typeface="Times New Roman" pitchFamily="18" charset="0"/>
                <a:hlinkClick r:id="rId2"/>
              </a:rPr>
              <a:t>www.researchgate.net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journal.managementinhealth.com.</a:t>
            </a:r>
          </a:p>
          <a:p>
            <a:r>
              <a:rPr lang="en-US" sz="2400" dirty="0" smtClean="0">
                <a:latin typeface="Times New Roman" pitchFamily="18" charset="0"/>
                <a:cs typeface="Times New Roman" pitchFamily="18" charset="0"/>
                <a:hlinkClick r:id="rId3"/>
              </a:rPr>
              <a:t>www.rguhs.ac.in/cdc/onlinecdc/uploads/01_M015_45351.doc</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ajcp.ascpjournals.org/content/124/5/672.</a:t>
            </a:r>
          </a:p>
          <a:p>
            <a:r>
              <a:rPr lang="en-US" sz="2400" dirty="0" smtClean="0">
                <a:latin typeface="Times New Roman" pitchFamily="18" charset="0"/>
                <a:cs typeface="Times New Roman" pitchFamily="18" charset="0"/>
              </a:rPr>
              <a:t>https://eis.hu.edu.jo/deanshipfiles/pub105024463.pdf .</a:t>
            </a:r>
          </a:p>
          <a:p>
            <a:r>
              <a:rPr lang="en-US" sz="2400" dirty="0" smtClean="0">
                <a:latin typeface="Times New Roman" pitchFamily="18" charset="0"/>
                <a:cs typeface="Times New Roman" pitchFamily="18" charset="0"/>
              </a:rPr>
              <a:t>www.</a:t>
            </a:r>
            <a:r>
              <a:rPr lang="en-US" sz="2400" b="1" dirty="0" smtClean="0">
                <a:latin typeface="Times New Roman" pitchFamily="18" charset="0"/>
                <a:cs typeface="Times New Roman" pitchFamily="18" charset="0"/>
              </a:rPr>
              <a:t>gmchospital</a:t>
            </a:r>
            <a:r>
              <a:rPr lang="en-US" sz="2400" dirty="0" smtClean="0">
                <a:latin typeface="Times New Roman" pitchFamily="18" charset="0"/>
                <a:cs typeface="Times New Roman" pitchFamily="18" charset="0"/>
              </a:rPr>
              <a:t>.com/</a:t>
            </a:r>
            <a:r>
              <a:rPr lang="en-US" sz="2400" b="1" dirty="0" smtClean="0">
                <a:latin typeface="Times New Roman" pitchFamily="18" charset="0"/>
                <a:cs typeface="Times New Roman" pitchFamily="18" charset="0"/>
              </a:rPr>
              <a:t>ajman</a:t>
            </a:r>
            <a:r>
              <a:rPr lang="en-US" sz="2400" dirty="0" smtClean="0">
                <a:latin typeface="Times New Roman" pitchFamily="18" charset="0"/>
                <a:cs typeface="Times New Roman" pitchFamily="18" charset="0"/>
              </a:rPr>
              <a:t>/index.php</a:t>
            </a:r>
          </a:p>
          <a:p>
            <a:endParaRPr lang="en-US" dirty="0" smtClean="0"/>
          </a:p>
          <a:p>
            <a:pPr>
              <a:buNone/>
            </a:pPr>
            <a:endParaRPr lang="en-US" dirty="0" smtClean="0"/>
          </a:p>
          <a:p>
            <a:pPr>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References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620000" cy="1200329"/>
          </a:xfrm>
          <a:prstGeom prst="rect">
            <a:avLst/>
          </a:prstGeom>
        </p:spPr>
        <p:txBody>
          <a:bodyPr wrap="square">
            <a:spAutoFit/>
          </a:bodyPr>
          <a:lstStyle/>
          <a:p>
            <a:pPr algn="ctr">
              <a:buNone/>
            </a:pPr>
            <a:r>
              <a:rPr lang="en-US" sz="7200" b="1" dirty="0" smtClean="0">
                <a:latin typeface="Arial" pitchFamily="34" charset="0"/>
                <a:cs typeface="Arial" pitchFamily="34" charset="0"/>
              </a:rPr>
              <a:t>THANK YOU</a:t>
            </a:r>
            <a:endParaRPr lang="en-US" sz="7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610600" cy="6248400"/>
          </a:xfrm>
        </p:spPr>
        <p:txBody>
          <a:bodyPr>
            <a:noAutofit/>
          </a:bodyPr>
          <a:lstStyle/>
          <a:p>
            <a:pPr>
              <a:buNone/>
            </a:pPr>
            <a:r>
              <a:rPr lang="en-GB" sz="2000" b="1" dirty="0" smtClean="0">
                <a:solidFill>
                  <a:schemeClr val="tx2"/>
                </a:solidFill>
                <a:latin typeface="Times New Roman" pitchFamily="18" charset="0"/>
                <a:cs typeface="Times New Roman" pitchFamily="18" charset="0"/>
              </a:rPr>
              <a:t>Vision Statement</a:t>
            </a:r>
            <a:r>
              <a:rPr lang="en-GB" sz="2000" dirty="0" smtClean="0">
                <a:solidFill>
                  <a:schemeClr val="tx2"/>
                </a:solidFill>
                <a:latin typeface="Times New Roman" pitchFamily="18" charset="0"/>
                <a:cs typeface="Times New Roman" pitchFamily="18" charset="0"/>
              </a:rPr>
              <a:t> </a:t>
            </a:r>
          </a:p>
          <a:p>
            <a:pPr>
              <a:buNone/>
            </a:pPr>
            <a:endParaRPr lang="en-US" sz="2000" dirty="0" smtClean="0">
              <a:solidFill>
                <a:schemeClr val="tx2"/>
              </a:solidFill>
              <a:latin typeface="Times New Roman" pitchFamily="18" charset="0"/>
              <a:cs typeface="Times New Roman" pitchFamily="18" charset="0"/>
            </a:endParaRPr>
          </a:p>
          <a:p>
            <a:pPr marL="0" lvl="0" indent="0" algn="just">
              <a:buNone/>
            </a:pPr>
            <a:r>
              <a:rPr lang="en-US" sz="2000" dirty="0" smtClean="0">
                <a:solidFill>
                  <a:schemeClr val="tx1">
                    <a:lumMod val="10000"/>
                  </a:schemeClr>
                </a:solidFill>
                <a:latin typeface="Times New Roman" pitchFamily="18" charset="0"/>
                <a:cs typeface="Times New Roman" pitchFamily="18" charset="0"/>
              </a:rPr>
              <a:t>The vision of GMC Hospital and Research Centre is to be recognized as a leading Academic Healthcare Center providing a high quality of patient centric specialty healthcare services to the community integrated with medical research and clinical training.</a:t>
            </a:r>
          </a:p>
          <a:p>
            <a:pPr marL="0" lvl="0" indent="0">
              <a:buNone/>
            </a:pPr>
            <a:endParaRPr lang="en-US" sz="2000" dirty="0" smtClean="0">
              <a:solidFill>
                <a:schemeClr val="tx1">
                  <a:lumMod val="10000"/>
                </a:schemeClr>
              </a:solidFill>
              <a:latin typeface="Times New Roman" pitchFamily="18" charset="0"/>
              <a:cs typeface="Times New Roman" pitchFamily="18" charset="0"/>
            </a:endParaRPr>
          </a:p>
          <a:p>
            <a:pPr>
              <a:buNone/>
            </a:pPr>
            <a:r>
              <a:rPr lang="en-US" sz="2000" b="1" dirty="0" smtClean="0">
                <a:solidFill>
                  <a:schemeClr val="tx2"/>
                </a:solidFill>
                <a:latin typeface="Times New Roman" pitchFamily="18" charset="0"/>
                <a:cs typeface="Times New Roman" pitchFamily="18" charset="0"/>
              </a:rPr>
              <a:t>Mission Statement</a:t>
            </a:r>
          </a:p>
          <a:p>
            <a:pPr>
              <a:buNone/>
            </a:pPr>
            <a:endParaRPr lang="en-US" sz="2000" dirty="0" smtClean="0">
              <a:solidFill>
                <a:schemeClr val="tx2"/>
              </a:solidFill>
              <a:latin typeface="Times New Roman" pitchFamily="18" charset="0"/>
              <a:cs typeface="Times New Roman" pitchFamily="18" charset="0"/>
            </a:endParaRPr>
          </a:p>
          <a:p>
            <a:pPr lvl="0">
              <a:buFont typeface="Wingdings" pitchFamily="2" charset="2"/>
              <a:buChar char="Ø"/>
            </a:pPr>
            <a:r>
              <a:rPr lang="en-US" sz="2000" dirty="0" smtClean="0">
                <a:solidFill>
                  <a:schemeClr val="tx1">
                    <a:lumMod val="10000"/>
                  </a:schemeClr>
                </a:solidFill>
                <a:latin typeface="Times New Roman" pitchFamily="18" charset="0"/>
                <a:cs typeface="Times New Roman" pitchFamily="18" charset="0"/>
              </a:rPr>
              <a:t>GMC Hospital and Research Centre is committed to provide ethical patient care focused on patient safety, high quality care and cost effective services.  </a:t>
            </a:r>
          </a:p>
          <a:p>
            <a:pPr lvl="0">
              <a:buFont typeface="Wingdings" pitchFamily="2" charset="2"/>
              <a:buChar char="Ø"/>
            </a:pPr>
            <a:r>
              <a:rPr lang="en-US" sz="2000" dirty="0" smtClean="0">
                <a:solidFill>
                  <a:schemeClr val="tx1">
                    <a:lumMod val="10000"/>
                  </a:schemeClr>
                </a:solidFill>
                <a:latin typeface="Times New Roman" pitchFamily="18" charset="0"/>
                <a:cs typeface="Times New Roman" pitchFamily="18" charset="0"/>
              </a:rPr>
              <a:t>GMC Hospital and Research Centre is committed to integrate latest trends in education to produce competent healthcare professionals who are sensitive to the cultural values of the clients they serve. </a:t>
            </a:r>
          </a:p>
          <a:p>
            <a:pPr lvl="0">
              <a:buFont typeface="Wingdings" pitchFamily="2" charset="2"/>
              <a:buChar char="Ø"/>
            </a:pPr>
            <a:r>
              <a:rPr lang="en-US" sz="2000" dirty="0" smtClean="0">
                <a:solidFill>
                  <a:schemeClr val="tx1">
                    <a:lumMod val="10000"/>
                  </a:schemeClr>
                </a:solidFill>
                <a:latin typeface="Times New Roman" pitchFamily="18" charset="0"/>
                <a:cs typeface="Times New Roman" pitchFamily="18" charset="0"/>
              </a:rPr>
              <a:t>GMC Hospital and Research Centre will strive to attain the highest of quality and accreditation standards</a:t>
            </a:r>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534400" cy="5867400"/>
          </a:xfrm>
        </p:spPr>
        <p:txBody>
          <a:bodyPr>
            <a:normAutofit/>
          </a:bodyPr>
          <a:lstStyle/>
          <a:p>
            <a:pPr algn="just">
              <a:buNone/>
            </a:pPr>
            <a:r>
              <a:rPr lang="en-US" sz="2000" b="1" u="sng" dirty="0" smtClean="0">
                <a:solidFill>
                  <a:schemeClr val="tx2"/>
                </a:solidFill>
                <a:latin typeface="Times New Roman" pitchFamily="18" charset="0"/>
                <a:cs typeface="Times New Roman" pitchFamily="18" charset="0"/>
              </a:rPr>
              <a:t>Medical (12)</a:t>
            </a:r>
          </a:p>
          <a:p>
            <a:pPr algn="just">
              <a:buFont typeface="Arial" pitchFamily="34" charset="0"/>
              <a:buChar char="•"/>
            </a:pPr>
            <a:r>
              <a:rPr lang="en-US" sz="2000" dirty="0" smtClean="0">
                <a:solidFill>
                  <a:schemeClr val="tx1">
                    <a:lumMod val="10000"/>
                  </a:schemeClr>
                </a:solidFill>
                <a:latin typeface="Times New Roman" pitchFamily="18" charset="0"/>
                <a:cs typeface="Times New Roman" pitchFamily="18" charset="0"/>
              </a:rPr>
              <a:t>Internal Medicine ,Cardiology ,Dermatology ,Gastroenterology ,Psychiatry ,Nephrology ,Neurology ,Family Medicine ,Accident &amp; Emergency, Pediatrics and Neonatology ,</a:t>
            </a:r>
            <a:r>
              <a:rPr lang="en-GB" sz="2000" dirty="0" smtClean="0">
                <a:solidFill>
                  <a:schemeClr val="tx1">
                    <a:lumMod val="10000"/>
                  </a:schemeClr>
                </a:solidFill>
                <a:latin typeface="Times New Roman" pitchFamily="18" charset="0"/>
                <a:cs typeface="Times New Roman" pitchFamily="18" charset="0"/>
              </a:rPr>
              <a:t>Critical care units (ICU, CCU),Physiotherapy.</a:t>
            </a:r>
          </a:p>
          <a:p>
            <a:pPr marL="0" indent="0" algn="just">
              <a:buNone/>
            </a:pPr>
            <a:endParaRPr lang="en-US" sz="2000" dirty="0" smtClean="0">
              <a:solidFill>
                <a:schemeClr val="tx1">
                  <a:lumMod val="10000"/>
                </a:schemeClr>
              </a:solidFill>
              <a:latin typeface="Times New Roman" pitchFamily="18" charset="0"/>
              <a:cs typeface="Times New Roman" pitchFamily="18" charset="0"/>
            </a:endParaRPr>
          </a:p>
          <a:p>
            <a:pPr algn="just">
              <a:buNone/>
            </a:pPr>
            <a:r>
              <a:rPr lang="en-US" sz="2000" b="1" u="sng" dirty="0" smtClean="0">
                <a:solidFill>
                  <a:schemeClr val="tx2"/>
                </a:solidFill>
                <a:latin typeface="Times New Roman" pitchFamily="18" charset="0"/>
                <a:cs typeface="Times New Roman" pitchFamily="18" charset="0"/>
              </a:rPr>
              <a:t>Surgical (8)</a:t>
            </a:r>
            <a:endParaRPr lang="en-US" sz="2000" u="sng" dirty="0" smtClean="0">
              <a:solidFill>
                <a:schemeClr val="tx2"/>
              </a:solidFill>
              <a:latin typeface="Times New Roman" pitchFamily="18" charset="0"/>
              <a:cs typeface="Times New Roman" pitchFamily="18" charset="0"/>
            </a:endParaRPr>
          </a:p>
          <a:p>
            <a:pPr algn="just">
              <a:buFont typeface="Arial" pitchFamily="34" charset="0"/>
              <a:buChar char="•"/>
            </a:pPr>
            <a:r>
              <a:rPr lang="en-US" sz="2000" dirty="0" smtClean="0">
                <a:solidFill>
                  <a:schemeClr val="tx1">
                    <a:lumMod val="10000"/>
                  </a:schemeClr>
                </a:solidFill>
                <a:latin typeface="Times New Roman" pitchFamily="18" charset="0"/>
                <a:cs typeface="Times New Roman" pitchFamily="18" charset="0"/>
              </a:rPr>
              <a:t>General Surgery ,Urology ,Orthopedics ,Obstetrics &amp; Gynecology Ophthalmology ,</a:t>
            </a:r>
            <a:r>
              <a:rPr lang="en-US" sz="2000" dirty="0" err="1" smtClean="0">
                <a:solidFill>
                  <a:schemeClr val="tx1">
                    <a:lumMod val="10000"/>
                  </a:schemeClr>
                </a:solidFill>
                <a:latin typeface="Times New Roman" pitchFamily="18" charset="0"/>
                <a:cs typeface="Times New Roman" pitchFamily="18" charset="0"/>
              </a:rPr>
              <a:t>Otorhinolaryngology</a:t>
            </a:r>
            <a:r>
              <a:rPr lang="en-US" sz="2000" dirty="0" smtClean="0">
                <a:solidFill>
                  <a:schemeClr val="tx1">
                    <a:lumMod val="10000"/>
                  </a:schemeClr>
                </a:solidFill>
                <a:latin typeface="Times New Roman" pitchFamily="18" charset="0"/>
                <a:cs typeface="Times New Roman" pitchFamily="18" charset="0"/>
              </a:rPr>
              <a:t> (ENT) ,Anesthesiology , </a:t>
            </a:r>
            <a:r>
              <a:rPr lang="en-GB" sz="2000" dirty="0" smtClean="0">
                <a:solidFill>
                  <a:schemeClr val="tx1">
                    <a:lumMod val="10000"/>
                  </a:schemeClr>
                </a:solidFill>
                <a:latin typeface="Times New Roman" pitchFamily="18" charset="0"/>
                <a:cs typeface="Times New Roman" pitchFamily="18" charset="0"/>
              </a:rPr>
              <a:t>Dental super specialities </a:t>
            </a:r>
          </a:p>
          <a:p>
            <a:pPr marL="0" indent="0" algn="just">
              <a:buNone/>
            </a:pPr>
            <a:endParaRPr lang="en-US" sz="2000" dirty="0" smtClean="0">
              <a:solidFill>
                <a:schemeClr val="tx1">
                  <a:lumMod val="10000"/>
                </a:schemeClr>
              </a:solidFill>
              <a:latin typeface="Times New Roman" pitchFamily="18" charset="0"/>
              <a:cs typeface="Times New Roman" pitchFamily="18" charset="0"/>
            </a:endParaRPr>
          </a:p>
          <a:p>
            <a:pPr algn="just">
              <a:buNone/>
            </a:pPr>
            <a:r>
              <a:rPr lang="en-US" sz="2000" b="1" u="sng" dirty="0" smtClean="0">
                <a:solidFill>
                  <a:schemeClr val="tx2"/>
                </a:solidFill>
                <a:latin typeface="Times New Roman" pitchFamily="18" charset="0"/>
                <a:cs typeface="Times New Roman" pitchFamily="18" charset="0"/>
              </a:rPr>
              <a:t>Ancillary departments(15)</a:t>
            </a:r>
          </a:p>
          <a:p>
            <a:pPr algn="just">
              <a:buFont typeface="Arial" pitchFamily="34" charset="0"/>
              <a:buChar char="•"/>
            </a:pPr>
            <a:r>
              <a:rPr lang="en-US" sz="2000" dirty="0" smtClean="0">
                <a:solidFill>
                  <a:schemeClr val="tx2">
                    <a:lumMod val="10000"/>
                  </a:schemeClr>
                </a:solidFill>
                <a:latin typeface="Times New Roman" pitchFamily="18" charset="0"/>
                <a:cs typeface="Times New Roman" pitchFamily="18" charset="0"/>
              </a:rPr>
              <a:t>Radiology ,Laboratory - Pathology , Hematology ,Microbiology ,Blood Storage Centre ,Pharmacy &amp; Drug Information Center ,Patients Affairs ,Nutrition and Diet ,Patient Education ,Catering ,Biomedical Engineering ,Insurance ,Hospital Informatics ,CSSD ,House Keeping</a:t>
            </a:r>
          </a:p>
          <a:p>
            <a:endParaRPr lang="en-US" sz="2000" dirty="0"/>
          </a:p>
        </p:txBody>
      </p:sp>
      <p:sp>
        <p:nvSpPr>
          <p:cNvPr id="3" name="Title 2"/>
          <p:cNvSpPr>
            <a:spLocks noGrp="1"/>
          </p:cNvSpPr>
          <p:nvPr>
            <p:ph type="title"/>
          </p:nvPr>
        </p:nvSpPr>
        <p:spPr>
          <a:xfrm>
            <a:off x="0" y="304800"/>
            <a:ext cx="9144000" cy="533400"/>
          </a:xfrm>
        </p:spPr>
        <p:txBody>
          <a:bodyPr>
            <a:noAutofit/>
          </a:bodyPr>
          <a:lstStyle/>
          <a:p>
            <a:pPr algn="ctr"/>
            <a:r>
              <a:rPr lang="en-US" sz="3200" dirty="0" smtClean="0">
                <a:solidFill>
                  <a:srgbClr val="FF0000"/>
                </a:solidFill>
                <a:latin typeface="Times New Roman" pitchFamily="18" charset="0"/>
                <a:cs typeface="Times New Roman" pitchFamily="18" charset="0"/>
              </a:rPr>
              <a:t>         CLINICAL DEPARTMENTS</a:t>
            </a:r>
            <a:r>
              <a:rPr lang="en-US" sz="3200" dirty="0" smtClean="0">
                <a:solidFill>
                  <a:schemeClr val="tx1">
                    <a:lumMod val="10000"/>
                  </a:schemeClr>
                </a:solidFill>
                <a:latin typeface="Times New Roman" pitchFamily="18" charset="0"/>
                <a:cs typeface="Times New Roman" pitchFamily="18" charset="0"/>
              </a:rPr>
              <a:t/>
            </a:r>
            <a:br>
              <a:rPr lang="en-US" sz="3200" dirty="0" smtClean="0">
                <a:solidFill>
                  <a:schemeClr val="tx1">
                    <a:lumMod val="10000"/>
                  </a:schemeClr>
                </a:solidFill>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867400"/>
          </a:xfrm>
        </p:spPr>
        <p:txBody>
          <a:bodyPr>
            <a:normAutofit/>
          </a:bodyPr>
          <a:lstStyle/>
          <a:p>
            <a:pPr lvl="0" algn="just"/>
            <a:r>
              <a:rPr lang="en-US" sz="2000" dirty="0" smtClean="0">
                <a:solidFill>
                  <a:schemeClr val="tx2">
                    <a:lumMod val="10000"/>
                  </a:schemeClr>
                </a:solidFill>
                <a:latin typeface="Times New Roman" pitchFamily="18" charset="0"/>
                <a:cs typeface="Times New Roman" pitchFamily="18" charset="0"/>
              </a:rPr>
              <a:t>Wide ranging tertiary care services</a:t>
            </a:r>
          </a:p>
          <a:p>
            <a:pPr lvl="0" algn="just"/>
            <a:r>
              <a:rPr lang="en-US" sz="2000" dirty="0" smtClean="0">
                <a:solidFill>
                  <a:schemeClr val="tx2">
                    <a:lumMod val="10000"/>
                  </a:schemeClr>
                </a:solidFill>
                <a:latin typeface="Times New Roman" pitchFamily="18" charset="0"/>
                <a:cs typeface="Times New Roman" pitchFamily="18" charset="0"/>
              </a:rPr>
              <a:t>Separate IP &amp; OPD blocks</a:t>
            </a:r>
          </a:p>
          <a:p>
            <a:pPr lvl="0" algn="just"/>
            <a:r>
              <a:rPr lang="en-US" sz="2000" dirty="0" smtClean="0">
                <a:solidFill>
                  <a:schemeClr val="tx2">
                    <a:lumMod val="10000"/>
                  </a:schemeClr>
                </a:solidFill>
                <a:latin typeface="Times New Roman" pitchFamily="18" charset="0"/>
                <a:cs typeface="Times New Roman" pitchFamily="18" charset="0"/>
              </a:rPr>
              <a:t>Private rooms &amp; deluxe Facilities</a:t>
            </a:r>
          </a:p>
          <a:p>
            <a:pPr lvl="0" algn="just"/>
            <a:r>
              <a:rPr lang="en-US" sz="2000" dirty="0" smtClean="0">
                <a:solidFill>
                  <a:schemeClr val="tx2">
                    <a:lumMod val="10000"/>
                  </a:schemeClr>
                </a:solidFill>
                <a:latin typeface="Times New Roman" pitchFamily="18" charset="0"/>
                <a:cs typeface="Times New Roman" pitchFamily="18" charset="0"/>
              </a:rPr>
              <a:t>Full range of laboratory diagnosis</a:t>
            </a:r>
          </a:p>
          <a:p>
            <a:pPr lvl="0" algn="just"/>
            <a:r>
              <a:rPr lang="en-US" sz="2000" dirty="0" smtClean="0">
                <a:solidFill>
                  <a:schemeClr val="tx2">
                    <a:lumMod val="10000"/>
                  </a:schemeClr>
                </a:solidFill>
                <a:latin typeface="Times New Roman" pitchFamily="18" charset="0"/>
                <a:cs typeface="Times New Roman" pitchFamily="18" charset="0"/>
              </a:rPr>
              <a:t>Diagnostic imaging &amp; services</a:t>
            </a:r>
          </a:p>
          <a:p>
            <a:pPr lvl="0" algn="just"/>
            <a:r>
              <a:rPr lang="en-US" sz="2000" dirty="0" smtClean="0">
                <a:solidFill>
                  <a:schemeClr val="tx2">
                    <a:lumMod val="10000"/>
                  </a:schemeClr>
                </a:solidFill>
                <a:latin typeface="Times New Roman" pitchFamily="18" charset="0"/>
                <a:cs typeface="Times New Roman" pitchFamily="18" charset="0"/>
              </a:rPr>
              <a:t>24 Hour emergency</a:t>
            </a:r>
          </a:p>
          <a:p>
            <a:pPr lvl="0" algn="just"/>
            <a:r>
              <a:rPr lang="en-US" sz="2000" dirty="0" smtClean="0">
                <a:solidFill>
                  <a:schemeClr val="tx2">
                    <a:lumMod val="10000"/>
                  </a:schemeClr>
                </a:solidFill>
                <a:latin typeface="Times New Roman" pitchFamily="18" charset="0"/>
                <a:cs typeface="Times New Roman" pitchFamily="18" charset="0"/>
              </a:rPr>
              <a:t>ICU- CCU &amp; Labor Rooms</a:t>
            </a:r>
          </a:p>
          <a:p>
            <a:pPr lvl="0" algn="just"/>
            <a:r>
              <a:rPr lang="en-US" sz="2000" dirty="0" smtClean="0">
                <a:solidFill>
                  <a:schemeClr val="tx2">
                    <a:lumMod val="10000"/>
                  </a:schemeClr>
                </a:solidFill>
                <a:latin typeface="Times New Roman" pitchFamily="18" charset="0"/>
                <a:cs typeface="Times New Roman" pitchFamily="18" charset="0"/>
              </a:rPr>
              <a:t>Day care facility</a:t>
            </a:r>
          </a:p>
          <a:p>
            <a:pPr lvl="0" algn="just"/>
            <a:r>
              <a:rPr lang="en-US" sz="2000" dirty="0" smtClean="0">
                <a:solidFill>
                  <a:schemeClr val="tx2">
                    <a:lumMod val="10000"/>
                  </a:schemeClr>
                </a:solidFill>
                <a:latin typeface="Times New Roman" pitchFamily="18" charset="0"/>
                <a:cs typeface="Times New Roman" pitchFamily="18" charset="0"/>
              </a:rPr>
              <a:t>New generation medical electronics</a:t>
            </a:r>
          </a:p>
          <a:p>
            <a:pPr lvl="0" algn="just"/>
            <a:r>
              <a:rPr lang="en-US" sz="2000" dirty="0" smtClean="0">
                <a:solidFill>
                  <a:schemeClr val="tx2">
                    <a:lumMod val="10000"/>
                  </a:schemeClr>
                </a:solidFill>
                <a:latin typeface="Times New Roman" pitchFamily="18" charset="0"/>
                <a:cs typeface="Times New Roman" pitchFamily="18" charset="0"/>
              </a:rPr>
              <a:t>Traditional architecture with modern facilities</a:t>
            </a:r>
          </a:p>
          <a:p>
            <a:pPr lvl="0" algn="just"/>
            <a:r>
              <a:rPr lang="en-US" sz="2000" dirty="0" smtClean="0">
                <a:solidFill>
                  <a:schemeClr val="tx2">
                    <a:lumMod val="10000"/>
                  </a:schemeClr>
                </a:solidFill>
                <a:latin typeface="Times New Roman" pitchFamily="18" charset="0"/>
                <a:cs typeface="Times New Roman" pitchFamily="18" charset="0"/>
              </a:rPr>
              <a:t>Doctor on call facility</a:t>
            </a:r>
          </a:p>
          <a:p>
            <a:endParaRPr lang="en-US" sz="2000" dirty="0"/>
          </a:p>
        </p:txBody>
      </p:sp>
      <p:sp>
        <p:nvSpPr>
          <p:cNvPr id="3" name="Title 2"/>
          <p:cNvSpPr>
            <a:spLocks noGrp="1"/>
          </p:cNvSpPr>
          <p:nvPr>
            <p:ph type="title"/>
          </p:nvPr>
        </p:nvSpPr>
        <p:spPr>
          <a:xfrm>
            <a:off x="0" y="0"/>
            <a:ext cx="9144000" cy="990600"/>
          </a:xfrm>
        </p:spPr>
        <p:txBody>
          <a:bodyPr>
            <a:normAutofit fontScale="90000"/>
          </a:bodyPr>
          <a:lstStyle/>
          <a:p>
            <a:pPr algn="ctr"/>
            <a:r>
              <a:rPr lang="en-US" dirty="0" smtClean="0">
                <a:solidFill>
                  <a:srgbClr val="FF0000"/>
                </a:solidFill>
                <a:latin typeface="Times New Roman" pitchFamily="18" charset="0"/>
                <a:cs typeface="Times New Roman" pitchFamily="18" charset="0"/>
              </a:rPr>
              <a:t>Special Features</a:t>
            </a:r>
            <a:br>
              <a:rPr lang="en-US" dirty="0" smtClean="0">
                <a:solidFill>
                  <a:srgbClr val="FF0000"/>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pPr algn="just">
              <a:lnSpc>
                <a:spcPct val="160000"/>
              </a:lnSpc>
            </a:pPr>
            <a:r>
              <a:rPr lang="en-US" sz="2000" dirty="0" smtClean="0">
                <a:solidFill>
                  <a:schemeClr val="tx1">
                    <a:lumMod val="10000"/>
                  </a:schemeClr>
                </a:solidFill>
                <a:latin typeface="Times New Roman" pitchFamily="18" charset="0"/>
                <a:cs typeface="Times New Roman" pitchFamily="18" charset="0"/>
              </a:rPr>
              <a:t>Joint Commission International (JCI)</a:t>
            </a:r>
          </a:p>
          <a:p>
            <a:pPr algn="just">
              <a:lnSpc>
                <a:spcPct val="160000"/>
              </a:lnSpc>
            </a:pPr>
            <a:r>
              <a:rPr lang="en-US" sz="2000" dirty="0" smtClean="0">
                <a:solidFill>
                  <a:schemeClr val="tx1">
                    <a:lumMod val="10000"/>
                  </a:schemeClr>
                </a:solidFill>
                <a:latin typeface="Times New Roman" pitchFamily="18" charset="0"/>
                <a:cs typeface="Times New Roman" pitchFamily="18" charset="0"/>
              </a:rPr>
              <a:t>Ministry of Health, UAE </a:t>
            </a:r>
          </a:p>
          <a:p>
            <a:pPr algn="just">
              <a:lnSpc>
                <a:spcPct val="160000"/>
              </a:lnSpc>
            </a:pPr>
            <a:r>
              <a:rPr lang="en-US" sz="2000" dirty="0" smtClean="0">
                <a:solidFill>
                  <a:schemeClr val="tx1">
                    <a:lumMod val="10000"/>
                  </a:schemeClr>
                </a:solidFill>
                <a:latin typeface="Times New Roman" pitchFamily="18" charset="0"/>
                <a:cs typeface="Times New Roman" pitchFamily="18" charset="0"/>
              </a:rPr>
              <a:t>Member - Medical tourism Association </a:t>
            </a:r>
          </a:p>
          <a:p>
            <a:pPr algn="just">
              <a:lnSpc>
                <a:spcPct val="160000"/>
              </a:lnSpc>
            </a:pPr>
            <a:r>
              <a:rPr lang="en-US" sz="2000" dirty="0" smtClean="0">
                <a:solidFill>
                  <a:schemeClr val="tx1">
                    <a:lumMod val="10000"/>
                  </a:schemeClr>
                </a:solidFill>
                <a:latin typeface="Times New Roman" pitchFamily="18" charset="0"/>
                <a:cs typeface="Times New Roman" pitchFamily="18" charset="0"/>
              </a:rPr>
              <a:t>International Hospital Federation</a:t>
            </a:r>
          </a:p>
          <a:p>
            <a:pPr algn="just">
              <a:lnSpc>
                <a:spcPct val="160000"/>
              </a:lnSpc>
            </a:pPr>
            <a:r>
              <a:rPr lang="en-US" sz="2000" dirty="0" err="1" smtClean="0">
                <a:solidFill>
                  <a:schemeClr val="tx1">
                    <a:lumMod val="10000"/>
                  </a:schemeClr>
                </a:solidFill>
                <a:latin typeface="Times New Roman" pitchFamily="18" charset="0"/>
                <a:cs typeface="Times New Roman" pitchFamily="18" charset="0"/>
              </a:rPr>
              <a:t>Tresmos</a:t>
            </a:r>
            <a:r>
              <a:rPr lang="en-US" sz="2000" dirty="0" smtClean="0">
                <a:solidFill>
                  <a:schemeClr val="tx1">
                    <a:lumMod val="10000"/>
                  </a:schemeClr>
                </a:solidFill>
                <a:latin typeface="Times New Roman" pitchFamily="18" charset="0"/>
                <a:cs typeface="Times New Roman" pitchFamily="18" charset="0"/>
              </a:rPr>
              <a:t>, International Board of Medicine and Surgery </a:t>
            </a:r>
          </a:p>
          <a:p>
            <a:pPr algn="just">
              <a:lnSpc>
                <a:spcPct val="160000"/>
              </a:lnSpc>
            </a:pPr>
            <a:r>
              <a:rPr lang="en-US" sz="2000" dirty="0" err="1" smtClean="0">
                <a:solidFill>
                  <a:schemeClr val="tx1">
                    <a:lumMod val="10000"/>
                  </a:schemeClr>
                </a:solidFill>
                <a:latin typeface="Times New Roman" pitchFamily="18" charset="0"/>
                <a:cs typeface="Times New Roman" pitchFamily="18" charset="0"/>
              </a:rPr>
              <a:t>Temos</a:t>
            </a:r>
            <a:r>
              <a:rPr lang="en-US" sz="2000" dirty="0" smtClean="0">
                <a:solidFill>
                  <a:schemeClr val="tx1">
                    <a:lumMod val="10000"/>
                  </a:schemeClr>
                </a:solidFill>
                <a:latin typeface="Times New Roman" pitchFamily="18" charset="0"/>
                <a:cs typeface="Times New Roman" pitchFamily="18" charset="0"/>
              </a:rPr>
              <a:t> Dental certification</a:t>
            </a:r>
          </a:p>
          <a:p>
            <a:pPr algn="just">
              <a:lnSpc>
                <a:spcPct val="160000"/>
              </a:lnSpc>
            </a:pPr>
            <a:r>
              <a:rPr lang="en-US" sz="2000" dirty="0" smtClean="0">
                <a:solidFill>
                  <a:schemeClr val="tx1">
                    <a:lumMod val="10000"/>
                  </a:schemeClr>
                </a:solidFill>
                <a:latin typeface="Times New Roman" pitchFamily="18" charset="0"/>
                <a:cs typeface="Times New Roman" pitchFamily="18" charset="0"/>
              </a:rPr>
              <a:t>Asian Hospital Federation</a:t>
            </a:r>
          </a:p>
          <a:p>
            <a:pPr algn="just">
              <a:lnSpc>
                <a:spcPct val="160000"/>
              </a:lnSpc>
            </a:pPr>
            <a:r>
              <a:rPr lang="en-US" sz="2000" dirty="0" smtClean="0">
                <a:solidFill>
                  <a:schemeClr val="tx1">
                    <a:lumMod val="10000"/>
                  </a:schemeClr>
                </a:solidFill>
                <a:latin typeface="Times New Roman" pitchFamily="18" charset="0"/>
                <a:cs typeface="Times New Roman" pitchFamily="18" charset="0"/>
              </a:rPr>
              <a:t>Joint commission International – Member</a:t>
            </a:r>
          </a:p>
          <a:p>
            <a:endParaRPr lang="en-US" sz="2000" dirty="0"/>
          </a:p>
        </p:txBody>
      </p:sp>
      <p:sp>
        <p:nvSpPr>
          <p:cNvPr id="3" name="Title 2"/>
          <p:cNvSpPr>
            <a:spLocks noGrp="1"/>
          </p:cNvSpPr>
          <p:nvPr>
            <p:ph type="title"/>
          </p:nvPr>
        </p:nvSpPr>
        <p:spPr>
          <a:xfrm>
            <a:off x="0" y="152400"/>
            <a:ext cx="9144000" cy="1143000"/>
          </a:xfrm>
        </p:spPr>
        <p:txBody>
          <a:bodyPr>
            <a:normAutofit/>
          </a:bodyPr>
          <a:lstStyle/>
          <a:p>
            <a:pPr algn="ctr"/>
            <a:r>
              <a:rPr lang="en-US" sz="3600" dirty="0" smtClean="0">
                <a:solidFill>
                  <a:srgbClr val="FF0000"/>
                </a:solidFill>
                <a:latin typeface="Times New Roman" pitchFamily="18" charset="0"/>
                <a:cs typeface="Times New Roman" pitchFamily="18" charset="0"/>
              </a:rPr>
              <a:t>Accreditations – Memberships - Affiliations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rmAutofit fontScale="90000"/>
          </a:bodyPr>
          <a:lstStyle/>
          <a:p>
            <a:pPr algn="ctr"/>
            <a:r>
              <a:rPr lang="en-US" dirty="0" smtClean="0">
                <a:solidFill>
                  <a:srgbClr val="FF0000"/>
                </a:solidFill>
                <a:latin typeface="Times New Roman" pitchFamily="18" charset="0"/>
                <a:cs typeface="Times New Roman" pitchFamily="18" charset="0"/>
              </a:rPr>
              <a:t>         Organizational chart</a:t>
            </a:r>
            <a:endParaRPr lang="en-US" dirty="0">
              <a:latin typeface="Times New Roman" pitchFamily="18" charset="0"/>
              <a:cs typeface="Times New Roman" pitchFamily="18" charset="0"/>
            </a:endParaRPr>
          </a:p>
        </p:txBody>
      </p:sp>
      <p:pic>
        <p:nvPicPr>
          <p:cNvPr id="4" name="Content Placeholder 3" descr="GMC_Org_Chart_2.png"/>
          <p:cNvPicPr>
            <a:picLocks noGrp="1"/>
          </p:cNvPicPr>
          <p:nvPr>
            <p:ph idx="1"/>
          </p:nvPr>
        </p:nvPicPr>
        <p:blipFill>
          <a:blip r:embed="rId2" cstate="print"/>
          <a:stretch>
            <a:fillRect/>
          </a:stretch>
        </p:blipFill>
        <p:spPr>
          <a:xfrm>
            <a:off x="0" y="609601"/>
            <a:ext cx="9143999" cy="6248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5638800"/>
          </a:xfrm>
        </p:spPr>
        <p:txBody>
          <a:bodyPr>
            <a:normAutofit/>
          </a:bodyPr>
          <a:lstStyle/>
          <a:p>
            <a:pPr algn="just"/>
            <a:r>
              <a:rPr lang="en-US" sz="2400" dirty="0" smtClean="0">
                <a:latin typeface="Times New Roman" pitchFamily="18" charset="0"/>
                <a:cs typeface="Times New Roman" pitchFamily="18" charset="0"/>
              </a:rPr>
              <a:t>The Obstetrics and gynecology department is the department which experiences the most patient footfall due to affordable prices.</a:t>
            </a:r>
          </a:p>
          <a:p>
            <a:pPr algn="just"/>
            <a:r>
              <a:rPr lang="en-US" sz="2400" dirty="0" smtClean="0">
                <a:latin typeface="Times New Roman" pitchFamily="18" charset="0"/>
                <a:cs typeface="Times New Roman" pitchFamily="18" charset="0"/>
              </a:rPr>
              <a:t> Around 60 – 70% of the patient foot fall is contributed by obstetrics and gynecology out of all the outpatient departments in the hospital.</a:t>
            </a:r>
          </a:p>
          <a:p>
            <a:pPr algn="just"/>
            <a:r>
              <a:rPr lang="en-US" sz="2400" dirty="0" smtClean="0">
                <a:latin typeface="Times New Roman" pitchFamily="18" charset="0"/>
                <a:cs typeface="Times New Roman" pitchFamily="18" charset="0"/>
              </a:rPr>
              <a:t> The patient foot fall in the OBG departments stands at an average of 250 patients daily with 8 specialist doctors.</a:t>
            </a:r>
          </a:p>
          <a:p>
            <a:pPr algn="just"/>
            <a:r>
              <a:rPr lang="en-US" sz="2400" dirty="0" smtClean="0">
                <a:latin typeface="Times New Roman" pitchFamily="18" charset="0"/>
                <a:cs typeface="Times New Roman" pitchFamily="18" charset="0"/>
              </a:rPr>
              <a:t> The high patient foot fall contributes to the long waiting periods which in turn leads to the patient dissatisfaction even after ensuring quality services</a:t>
            </a:r>
          </a:p>
          <a:p>
            <a:pPr algn="just"/>
            <a:endParaRPr lang="en-US" dirty="0"/>
          </a:p>
        </p:txBody>
      </p:sp>
      <p:sp>
        <p:nvSpPr>
          <p:cNvPr id="3" name="Title 2"/>
          <p:cNvSpPr>
            <a:spLocks noGrp="1"/>
          </p:cNvSpPr>
          <p:nvPr>
            <p:ph type="title"/>
          </p:nvPr>
        </p:nvSpPr>
        <p:spPr>
          <a:xfrm>
            <a:off x="0" y="0"/>
            <a:ext cx="9144000" cy="838200"/>
          </a:xfrm>
        </p:spPr>
        <p:txBody>
          <a:bodyPr>
            <a:normAutofit/>
          </a:bodyPr>
          <a:lstStyle/>
          <a:p>
            <a:pPr algn="ctr"/>
            <a:r>
              <a:rPr lang="en-US" sz="3600" dirty="0" smtClean="0">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Problem Statement</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9144000" cy="6096000"/>
          </a:xfrm>
        </p:spPr>
        <p:txBody>
          <a:bodyPr>
            <a:normAutofit/>
          </a:bodyPr>
          <a:lstStyle/>
          <a:p>
            <a:pPr algn="just"/>
            <a:r>
              <a:rPr lang="en-US" sz="2400" dirty="0" smtClean="0">
                <a:latin typeface="Times New Roman" pitchFamily="18" charset="0"/>
                <a:cs typeface="Times New Roman" pitchFamily="18" charset="0"/>
              </a:rPr>
              <a:t>The patient foot fall in the OBG departments stands at an average of 250 patients daily with 8 specialist doctors.</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The high patient foot fall contributes to the long waiting period, so a  study based on collection and analysis of primary data which aimed at identifying specific expectations of internal as well as external customers of  Out Patient Department of Obstetrics and Gynecology  GMC Hospital, Ajman, UAE. </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These  findings will be further utilized to improve the operational process flow of the Department using Six Sigma Lean (DMAIC) so as to improve the process efficiencies and to reduce variability in outpatient department and enhance patient satisfaction</a:t>
            </a:r>
          </a:p>
          <a:p>
            <a:pPr algn="just"/>
            <a:endParaRPr lang="en-US" sz="2400" dirty="0"/>
          </a:p>
        </p:txBody>
      </p:sp>
      <p:sp>
        <p:nvSpPr>
          <p:cNvPr id="3" name="Title 2"/>
          <p:cNvSpPr>
            <a:spLocks noGrp="1"/>
          </p:cNvSpPr>
          <p:nvPr>
            <p:ph type="title"/>
          </p:nvPr>
        </p:nvSpPr>
        <p:spPr>
          <a:xfrm>
            <a:off x="0" y="0"/>
            <a:ext cx="9144000" cy="762000"/>
          </a:xfrm>
        </p:spPr>
        <p:txBody>
          <a:bodyPr>
            <a:normAutofit/>
          </a:bodyPr>
          <a:lstStyle/>
          <a:p>
            <a:pPr algn="ctr"/>
            <a:r>
              <a:rPr lang="en-US" sz="3600" dirty="0" smtClean="0">
                <a:solidFill>
                  <a:srgbClr val="FF0000"/>
                </a:solidFill>
                <a:latin typeface="Times New Roman" pitchFamily="18" charset="0"/>
                <a:cs typeface="Times New Roman" pitchFamily="18" charset="0"/>
              </a:rPr>
              <a:t>Rationale</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1561</TotalTime>
  <Words>2681</Words>
  <Application>Microsoft Office PowerPoint</Application>
  <PresentationFormat>On-screen Show (4:3)</PresentationFormat>
  <Paragraphs>361</Paragraphs>
  <Slides>29</Slides>
  <Notes>0</Notes>
  <HiddenSlides>1</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29</vt:i4>
      </vt:variant>
    </vt:vector>
  </HeadingPairs>
  <TitlesOfParts>
    <vt:vector size="30" baseType="lpstr">
      <vt:lpstr>Concourse</vt:lpstr>
      <vt:lpstr> Dissertation Report </vt:lpstr>
      <vt:lpstr>  HOSPITAL PROFILE</vt:lpstr>
      <vt:lpstr>Slide 3</vt:lpstr>
      <vt:lpstr>         CLINICAL DEPARTMENTS </vt:lpstr>
      <vt:lpstr>Special Features </vt:lpstr>
      <vt:lpstr>Accreditations – Memberships - Affiliations</vt:lpstr>
      <vt:lpstr>         Organizational chart</vt:lpstr>
      <vt:lpstr>     Problem Statement</vt:lpstr>
      <vt:lpstr>Rationale</vt:lpstr>
      <vt:lpstr>        Review of literature</vt:lpstr>
      <vt:lpstr>Slide 11</vt:lpstr>
      <vt:lpstr>      OBJECTIVES</vt:lpstr>
      <vt:lpstr>  METHODOLOGY</vt:lpstr>
      <vt:lpstr>Slide 14</vt:lpstr>
      <vt:lpstr>Define phase</vt:lpstr>
      <vt:lpstr>Measure phase</vt:lpstr>
      <vt:lpstr>Slide 17</vt:lpstr>
      <vt:lpstr>Slide 18</vt:lpstr>
      <vt:lpstr>Slide 19</vt:lpstr>
      <vt:lpstr>Slide 20</vt:lpstr>
      <vt:lpstr>Slide 21</vt:lpstr>
      <vt:lpstr>Slide 22</vt:lpstr>
      <vt:lpstr>Slide 23</vt:lpstr>
      <vt:lpstr>Slide 24</vt:lpstr>
      <vt:lpstr>              Improve phase</vt:lpstr>
      <vt:lpstr>                Recommendations </vt:lpstr>
      <vt:lpstr> Limitations</vt:lpstr>
      <vt:lpstr>               References </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dc:title>
  <dc:creator>gazal</dc:creator>
  <cp:lastModifiedBy>gazal</cp:lastModifiedBy>
  <cp:revision>41</cp:revision>
  <dcterms:created xsi:type="dcterms:W3CDTF">2014-05-11T11:02:20Z</dcterms:created>
  <dcterms:modified xsi:type="dcterms:W3CDTF">2014-05-23T09:28:15Z</dcterms:modified>
</cp:coreProperties>
</file>