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354"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andhya\Desktop\section%20wise%20lab.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andhya\Desktop\section%20wise%20lab.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a:pPr>
            <a:r>
              <a:rPr lang="en-US" sz="1200" u="sng">
                <a:latin typeface="Times New Roman" pitchFamily="18" charset="0"/>
                <a:cs typeface="Times New Roman" pitchFamily="18" charset="0"/>
              </a:rPr>
              <a:t>TOTAL TEST PERFORMED</a:t>
            </a:r>
            <a:r>
              <a:rPr lang="en-US" sz="1200" u="sng" baseline="0">
                <a:latin typeface="Times New Roman" pitchFamily="18" charset="0"/>
                <a:cs typeface="Times New Roman" pitchFamily="18" charset="0"/>
              </a:rPr>
              <a:t> IN LAB</a:t>
            </a:r>
            <a:endParaRPr lang="en-US" sz="1200" u="sng">
              <a:latin typeface="Times New Roman" pitchFamily="18" charset="0"/>
              <a:cs typeface="Times New Roman" pitchFamily="18" charset="0"/>
            </a:endParaRPr>
          </a:p>
        </c:rich>
      </c:tx>
      <c:layout/>
    </c:title>
    <c:plotArea>
      <c:layout>
        <c:manualLayout>
          <c:layoutTarget val="inner"/>
          <c:xMode val="edge"/>
          <c:yMode val="edge"/>
          <c:x val="0.11985458080200409"/>
          <c:y val="0.1025778622991409"/>
          <c:w val="0.69545031580211769"/>
          <c:h val="0.70152783062629565"/>
        </c:manualLayout>
      </c:layout>
      <c:barChart>
        <c:barDir val="col"/>
        <c:grouping val="clustered"/>
        <c:ser>
          <c:idx val="0"/>
          <c:order val="0"/>
          <c:tx>
            <c:strRef>
              <c:f>Sheet2!$B$1</c:f>
              <c:strCache>
                <c:ptCount val="1"/>
                <c:pt idx="0">
                  <c:v>No. of Test</c:v>
                </c:pt>
              </c:strCache>
            </c:strRef>
          </c:tx>
          <c:dLbls>
            <c:txPr>
              <a:bodyPr/>
              <a:lstStyle/>
              <a:p>
                <a:pPr>
                  <a:defRPr lang="en-IN"/>
                </a:pPr>
                <a:endParaRPr lang="en-US"/>
              </a:p>
            </c:txPr>
            <c:showVal val="1"/>
          </c:dLbls>
          <c:cat>
            <c:numRef>
              <c:f>Sheet2!$A$2:$A$12</c:f>
              <c:numCache>
                <c:formatCode>mmm/yy</c:formatCode>
                <c:ptCount val="11"/>
                <c:pt idx="0">
                  <c:v>41365</c:v>
                </c:pt>
                <c:pt idx="1">
                  <c:v>41395</c:v>
                </c:pt>
                <c:pt idx="2">
                  <c:v>41426</c:v>
                </c:pt>
                <c:pt idx="3">
                  <c:v>41456</c:v>
                </c:pt>
                <c:pt idx="4">
                  <c:v>41487</c:v>
                </c:pt>
                <c:pt idx="5">
                  <c:v>41518</c:v>
                </c:pt>
                <c:pt idx="6">
                  <c:v>41548</c:v>
                </c:pt>
                <c:pt idx="7">
                  <c:v>41579</c:v>
                </c:pt>
                <c:pt idx="8">
                  <c:v>41609</c:v>
                </c:pt>
                <c:pt idx="9">
                  <c:v>41640</c:v>
                </c:pt>
                <c:pt idx="10">
                  <c:v>41671</c:v>
                </c:pt>
              </c:numCache>
            </c:numRef>
          </c:cat>
          <c:val>
            <c:numRef>
              <c:f>Sheet2!$B$2:$B$12</c:f>
              <c:numCache>
                <c:formatCode>General</c:formatCode>
                <c:ptCount val="11"/>
                <c:pt idx="0">
                  <c:v>26709</c:v>
                </c:pt>
                <c:pt idx="1">
                  <c:v>21999</c:v>
                </c:pt>
                <c:pt idx="2">
                  <c:v>19089</c:v>
                </c:pt>
                <c:pt idx="3">
                  <c:v>21116</c:v>
                </c:pt>
                <c:pt idx="4">
                  <c:v>18810</c:v>
                </c:pt>
                <c:pt idx="5">
                  <c:v>18728</c:v>
                </c:pt>
                <c:pt idx="6">
                  <c:v>17314</c:v>
                </c:pt>
                <c:pt idx="7">
                  <c:v>13956</c:v>
                </c:pt>
                <c:pt idx="8">
                  <c:v>14014</c:v>
                </c:pt>
                <c:pt idx="9">
                  <c:v>12896</c:v>
                </c:pt>
                <c:pt idx="10">
                  <c:v>12660</c:v>
                </c:pt>
              </c:numCache>
            </c:numRef>
          </c:val>
        </c:ser>
        <c:axId val="57947264"/>
        <c:axId val="57948800"/>
      </c:barChart>
      <c:dateAx>
        <c:axId val="57947264"/>
        <c:scaling>
          <c:orientation val="minMax"/>
        </c:scaling>
        <c:axPos val="b"/>
        <c:numFmt formatCode="mmm/yy" sourceLinked="1"/>
        <c:tickLblPos val="nextTo"/>
        <c:txPr>
          <a:bodyPr/>
          <a:lstStyle/>
          <a:p>
            <a:pPr>
              <a:defRPr lang="en-IN"/>
            </a:pPr>
            <a:endParaRPr lang="en-US"/>
          </a:p>
        </c:txPr>
        <c:crossAx val="57948800"/>
        <c:crosses val="autoZero"/>
        <c:auto val="1"/>
        <c:lblOffset val="100"/>
      </c:dateAx>
      <c:valAx>
        <c:axId val="57948800"/>
        <c:scaling>
          <c:orientation val="minMax"/>
        </c:scaling>
        <c:axPos val="l"/>
        <c:majorGridlines/>
        <c:numFmt formatCode="General" sourceLinked="1"/>
        <c:tickLblPos val="nextTo"/>
        <c:txPr>
          <a:bodyPr/>
          <a:lstStyle/>
          <a:p>
            <a:pPr>
              <a:defRPr lang="en-IN"/>
            </a:pPr>
            <a:endParaRPr lang="en-US"/>
          </a:p>
        </c:txPr>
        <c:crossAx val="57947264"/>
        <c:crosses val="autoZero"/>
        <c:crossBetween val="between"/>
      </c:valAx>
    </c:plotArea>
    <c:plotVisOnly val="1"/>
  </c:chart>
  <c:spPr>
    <a:ln w="15875">
      <a:solidFill>
        <a:schemeClr val="tx1"/>
      </a:solidFill>
    </a:ln>
    <a:effectLst>
      <a:outerShdw blurRad="50800" dist="38100" dir="2700000" algn="tl" rotWithShape="0">
        <a:prstClr val="black">
          <a:alpha val="40000"/>
        </a:prstClr>
      </a:outerShdw>
    </a:effectLst>
    <a:scene3d>
      <a:camera prst="orthographicFront"/>
      <a:lightRig rig="threePt" dir="t"/>
    </a:scene3d>
    <a:sp3d>
      <a:bevelT w="0" h="0"/>
    </a:sp3d>
  </c:sp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6531124163225541"/>
          <c:y val="0.16780199576502244"/>
          <c:w val="0.6986095223439116"/>
          <c:h val="0.55761953668835174"/>
        </c:manualLayout>
      </c:layout>
      <c:barChart>
        <c:barDir val="col"/>
        <c:grouping val="clustered"/>
        <c:ser>
          <c:idx val="0"/>
          <c:order val="0"/>
          <c:dPt>
            <c:idx val="0"/>
            <c:spPr>
              <a:effectLst>
                <a:outerShdw blurRad="177800" dist="50800" dir="5400000" sx="1000" sy="1000" algn="ctr" rotWithShape="0">
                  <a:srgbClr val="000000">
                    <a:alpha val="43137"/>
                  </a:srgbClr>
                </a:outerShdw>
              </a:effectLst>
            </c:spPr>
          </c:dPt>
          <c:dLbls>
            <c:txPr>
              <a:bodyPr/>
              <a:lstStyle/>
              <a:p>
                <a:pPr>
                  <a:defRPr lang="en-IN"/>
                </a:pPr>
                <a:endParaRPr lang="en-US"/>
              </a:p>
            </c:txPr>
            <c:showVal val="1"/>
          </c:dLbls>
          <c:cat>
            <c:strRef>
              <c:f>Sheet1!$B$2:$G$2</c:f>
              <c:strCache>
                <c:ptCount val="6"/>
                <c:pt idx="0">
                  <c:v>Biochemistry</c:v>
                </c:pt>
                <c:pt idx="1">
                  <c:v>Hematology</c:v>
                </c:pt>
                <c:pt idx="2">
                  <c:v>Immunoassay</c:v>
                </c:pt>
                <c:pt idx="3">
                  <c:v>Clinical Pathology</c:v>
                </c:pt>
                <c:pt idx="4">
                  <c:v>Serology</c:v>
                </c:pt>
                <c:pt idx="5">
                  <c:v>Microbiology</c:v>
                </c:pt>
              </c:strCache>
            </c:strRef>
          </c:cat>
          <c:val>
            <c:numRef>
              <c:f>Sheet1!$B$14:$G$14</c:f>
              <c:numCache>
                <c:formatCode>General</c:formatCode>
                <c:ptCount val="6"/>
                <c:pt idx="0">
                  <c:v>135104</c:v>
                </c:pt>
                <c:pt idx="1">
                  <c:v>23638</c:v>
                </c:pt>
                <c:pt idx="2">
                  <c:v>15299</c:v>
                </c:pt>
                <c:pt idx="3">
                  <c:v>10574</c:v>
                </c:pt>
                <c:pt idx="4">
                  <c:v>8470</c:v>
                </c:pt>
                <c:pt idx="5">
                  <c:v>4206</c:v>
                </c:pt>
              </c:numCache>
            </c:numRef>
          </c:val>
        </c:ser>
        <c:axId val="57981184"/>
        <c:axId val="57991168"/>
      </c:barChart>
      <c:catAx>
        <c:axId val="57981184"/>
        <c:scaling>
          <c:orientation val="minMax"/>
        </c:scaling>
        <c:axPos val="b"/>
        <c:tickLblPos val="nextTo"/>
        <c:txPr>
          <a:bodyPr/>
          <a:lstStyle/>
          <a:p>
            <a:pPr>
              <a:defRPr lang="en-IN"/>
            </a:pPr>
            <a:endParaRPr lang="en-US"/>
          </a:p>
        </c:txPr>
        <c:crossAx val="57991168"/>
        <c:crosses val="autoZero"/>
        <c:auto val="1"/>
        <c:lblAlgn val="ctr"/>
        <c:lblOffset val="100"/>
      </c:catAx>
      <c:valAx>
        <c:axId val="57991168"/>
        <c:scaling>
          <c:orientation val="minMax"/>
        </c:scaling>
        <c:axPos val="l"/>
        <c:majorGridlines/>
        <c:numFmt formatCode="General" sourceLinked="1"/>
        <c:tickLblPos val="nextTo"/>
        <c:txPr>
          <a:bodyPr/>
          <a:lstStyle/>
          <a:p>
            <a:pPr>
              <a:defRPr lang="en-IN"/>
            </a:pPr>
            <a:endParaRPr lang="en-US"/>
          </a:p>
        </c:txPr>
        <c:crossAx val="57981184"/>
        <c:crosses val="autoZero"/>
        <c:crossBetween val="between"/>
      </c:valAx>
    </c:plotArea>
    <c:plotVisOnly val="1"/>
  </c:chart>
  <c:spPr>
    <a:ln>
      <a:solidFill>
        <a:schemeClr val="tx1"/>
      </a:solidFill>
    </a:ln>
  </c:spPr>
  <c:externalData r:id="rId1"/>
  <c:userShapes r:id="rId2"/>
</c:chartSpace>
</file>

<file path=ppt/drawings/drawing1.xml><?xml version="1.0" encoding="utf-8"?>
<c:userShapes xmlns:c="http://schemas.openxmlformats.org/drawingml/2006/chart">
  <cdr:relSizeAnchor xmlns:cdr="http://schemas.openxmlformats.org/drawingml/2006/chartDrawing">
    <cdr:from>
      <cdr:x>0.34118</cdr:x>
      <cdr:y>0.93229</cdr:y>
    </cdr:from>
    <cdr:to>
      <cdr:x>0.59265</cdr:x>
      <cdr:y>0.99479</cdr:y>
    </cdr:to>
    <cdr:sp macro="" textlink="">
      <cdr:nvSpPr>
        <cdr:cNvPr id="2" name="TextBox 1"/>
        <cdr:cNvSpPr txBox="1"/>
      </cdr:nvSpPr>
      <cdr:spPr>
        <a:xfrm xmlns:a="http://schemas.openxmlformats.org/drawingml/2006/main">
          <a:off x="2209800" y="3409952"/>
          <a:ext cx="1628775"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IN" sz="1100"/>
        </a:p>
      </cdr:txBody>
    </cdr:sp>
  </cdr:relSizeAnchor>
  <cdr:relSizeAnchor xmlns:cdr="http://schemas.openxmlformats.org/drawingml/2006/chartDrawing">
    <cdr:from>
      <cdr:x>0.21471</cdr:x>
      <cdr:y>0.91005</cdr:y>
    </cdr:from>
    <cdr:to>
      <cdr:x>0.70735</cdr:x>
      <cdr:y>0.98958</cdr:y>
    </cdr:to>
    <cdr:sp macro="" textlink="">
      <cdr:nvSpPr>
        <cdr:cNvPr id="3" name="TextBox 2"/>
        <cdr:cNvSpPr txBox="1"/>
      </cdr:nvSpPr>
      <cdr:spPr>
        <a:xfrm xmlns:a="http://schemas.openxmlformats.org/drawingml/2006/main">
          <a:off x="1251609" y="3011229"/>
          <a:ext cx="2871746" cy="263168"/>
        </a:xfrm>
        <a:prstGeom xmlns:a="http://schemas.openxmlformats.org/drawingml/2006/main" prst="rect">
          <a:avLst/>
        </a:prstGeom>
      </cdr:spPr>
      <cdr:txBody>
        <a:bodyPr xmlns:a="http://schemas.openxmlformats.org/drawingml/2006/main" vertOverflow="clip" wrap="square" rtlCol="0" anchor="b"/>
        <a:lstStyle xmlns:a="http://schemas.openxmlformats.org/drawingml/2006/main"/>
        <a:p xmlns:a="http://schemas.openxmlformats.org/drawingml/2006/main">
          <a:pPr algn="ctr"/>
          <a:r>
            <a:rPr lang="en-IN" sz="1200" b="1" u="sng">
              <a:latin typeface="Times New Roman" pitchFamily="18" charset="0"/>
              <a:cs typeface="Times New Roman" pitchFamily="18" charset="0"/>
            </a:rPr>
            <a:t>MONTHS</a:t>
          </a:r>
        </a:p>
      </cdr:txBody>
    </cdr:sp>
  </cdr:relSizeAnchor>
</c:userShapes>
</file>

<file path=ppt/drawings/drawing2.xml><?xml version="1.0" encoding="utf-8"?>
<c:userShapes xmlns:c="http://schemas.openxmlformats.org/drawingml/2006/chart">
  <cdr:relSizeAnchor xmlns:cdr="http://schemas.openxmlformats.org/drawingml/2006/chartDrawing">
    <cdr:from>
      <cdr:x>0.34039</cdr:x>
      <cdr:y>0.06039</cdr:y>
    </cdr:from>
    <cdr:to>
      <cdr:x>0.61726</cdr:x>
      <cdr:y>0.12802</cdr:y>
    </cdr:to>
    <cdr:sp macro="" textlink="">
      <cdr:nvSpPr>
        <cdr:cNvPr id="2" name="TextBox 1"/>
        <cdr:cNvSpPr txBox="1"/>
      </cdr:nvSpPr>
      <cdr:spPr>
        <a:xfrm xmlns:a="http://schemas.openxmlformats.org/drawingml/2006/main">
          <a:off x="1990725" y="238125"/>
          <a:ext cx="1619250" cy="266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IN" sz="1100"/>
        </a:p>
      </cdr:txBody>
    </cdr:sp>
  </cdr:relSizeAnchor>
  <cdr:relSizeAnchor xmlns:cdr="http://schemas.openxmlformats.org/drawingml/2006/chartDrawing">
    <cdr:from>
      <cdr:x>0.09121</cdr:x>
      <cdr:y>0.03865</cdr:y>
    </cdr:from>
    <cdr:to>
      <cdr:x>0.92508</cdr:x>
      <cdr:y>0.14976</cdr:y>
    </cdr:to>
    <cdr:sp macro="" textlink="">
      <cdr:nvSpPr>
        <cdr:cNvPr id="3" name="TextBox 2"/>
        <cdr:cNvSpPr txBox="1"/>
      </cdr:nvSpPr>
      <cdr:spPr>
        <a:xfrm xmlns:a="http://schemas.openxmlformats.org/drawingml/2006/main">
          <a:off x="533400" y="152401"/>
          <a:ext cx="4876800" cy="4381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IN" sz="1200" b="1" u="sng" dirty="0">
              <a:latin typeface="Times New Roman" pitchFamily="18" charset="0"/>
              <a:cs typeface="Times New Roman" pitchFamily="18" charset="0"/>
            </a:rPr>
            <a:t>TEST</a:t>
          </a:r>
          <a:r>
            <a:rPr lang="en-IN" sz="1200" b="1" u="sng" baseline="0" dirty="0">
              <a:latin typeface="Times New Roman" pitchFamily="18" charset="0"/>
              <a:cs typeface="Times New Roman" pitchFamily="18" charset="0"/>
            </a:rPr>
            <a:t> PERFORMED BY EACH SECTION</a:t>
          </a:r>
          <a:endParaRPr lang="en-IN" sz="1200" b="1" u="sng" dirty="0">
            <a:latin typeface="Times New Roman" pitchFamily="18" charset="0"/>
            <a:cs typeface="Times New Roman" pitchFamily="18" charset="0"/>
          </a:endParaRPr>
        </a:p>
      </cdr:txBody>
    </cdr:sp>
  </cdr:relSizeAnchor>
  <cdr:relSizeAnchor xmlns:cdr="http://schemas.openxmlformats.org/drawingml/2006/chartDrawing">
    <cdr:from>
      <cdr:x>0.13681</cdr:x>
      <cdr:y>0.85507</cdr:y>
    </cdr:from>
    <cdr:to>
      <cdr:x>0.84691</cdr:x>
      <cdr:y>0.9686</cdr:y>
    </cdr:to>
    <cdr:sp macro="" textlink="">
      <cdr:nvSpPr>
        <cdr:cNvPr id="4" name="TextBox 3"/>
        <cdr:cNvSpPr txBox="1"/>
      </cdr:nvSpPr>
      <cdr:spPr>
        <a:xfrm xmlns:a="http://schemas.openxmlformats.org/drawingml/2006/main">
          <a:off x="800100" y="3371850"/>
          <a:ext cx="4152900" cy="447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IN" sz="1100"/>
        </a:p>
      </cdr:txBody>
    </cdr:sp>
  </cdr:relSizeAnchor>
  <cdr:relSizeAnchor xmlns:cdr="http://schemas.openxmlformats.org/drawingml/2006/chartDrawing">
    <cdr:from>
      <cdr:x>0.05328</cdr:x>
      <cdr:y>0.93057</cdr:y>
    </cdr:from>
    <cdr:to>
      <cdr:x>0.97621</cdr:x>
      <cdr:y>0.99034</cdr:y>
    </cdr:to>
    <cdr:sp macro="" textlink="">
      <cdr:nvSpPr>
        <cdr:cNvPr id="5" name="TextBox 4"/>
        <cdr:cNvSpPr txBox="1"/>
      </cdr:nvSpPr>
      <cdr:spPr>
        <a:xfrm xmlns:a="http://schemas.openxmlformats.org/drawingml/2006/main">
          <a:off x="310559" y="3657600"/>
          <a:ext cx="5380075" cy="234936"/>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IN" sz="1200" b="1" u="sng">
              <a:latin typeface="Times New Roman" pitchFamily="18" charset="0"/>
              <a:cs typeface="Times New Roman" pitchFamily="18" charset="0"/>
            </a:rPr>
            <a:t>NAME OF SECTION</a:t>
          </a:r>
        </a:p>
      </cdr:txBody>
    </cdr:sp>
  </cdr:relSizeAnchor>
  <cdr:relSizeAnchor xmlns:cdr="http://schemas.openxmlformats.org/drawingml/2006/chartDrawing">
    <cdr:from>
      <cdr:x>0.02606</cdr:x>
      <cdr:y>0.14734</cdr:y>
    </cdr:from>
    <cdr:to>
      <cdr:x>0.07166</cdr:x>
      <cdr:y>0.88164</cdr:y>
    </cdr:to>
    <cdr:sp macro="" textlink="">
      <cdr:nvSpPr>
        <cdr:cNvPr id="6" name="TextBox 5"/>
        <cdr:cNvSpPr txBox="1"/>
      </cdr:nvSpPr>
      <cdr:spPr>
        <a:xfrm xmlns:a="http://schemas.openxmlformats.org/drawingml/2006/main">
          <a:off x="152400" y="581025"/>
          <a:ext cx="266700" cy="2895600"/>
        </a:xfrm>
        <a:prstGeom xmlns:a="http://schemas.openxmlformats.org/drawingml/2006/main" prst="rect">
          <a:avLst/>
        </a:prstGeom>
      </cdr:spPr>
      <cdr:txBody>
        <a:bodyPr xmlns:a="http://schemas.openxmlformats.org/drawingml/2006/main" vertOverflow="clip" vert="vert270" wrap="square" lIns="72000" tIns="288000" rIns="180000" bIns="1152000" rtlCol="0"/>
        <a:lstStyle xmlns:a="http://schemas.openxmlformats.org/drawingml/2006/main"/>
        <a:p xmlns:a="http://schemas.openxmlformats.org/drawingml/2006/main">
          <a:r>
            <a:rPr lang="en-IN" sz="1200" b="1" u="sng">
              <a:latin typeface="Times New Roman" pitchFamily="18" charset="0"/>
              <a:cs typeface="Times New Roman" pitchFamily="18" charset="0"/>
            </a:rPr>
            <a:t>NO. OF </a:t>
          </a:r>
          <a:r>
            <a:rPr lang="en-IN" sz="1200" b="1" u="sng" baseline="0">
              <a:latin typeface="Times New Roman" pitchFamily="18" charset="0"/>
              <a:cs typeface="Times New Roman" pitchFamily="18" charset="0"/>
            </a:rPr>
            <a:t> TEST</a:t>
          </a:r>
          <a:endParaRPr lang="en-IN" sz="1200" b="1" u="sng">
            <a:latin typeface="Times New Roman" pitchFamily="18" charset="0"/>
            <a:cs typeface="Times New Roman" pitchFamily="18" charset="0"/>
          </a:endParaRPr>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D0A817D-E2BB-4E8F-BC59-DBC653DF08A2}" type="datetimeFigureOut">
              <a:rPr lang="en-IN" smtClean="0"/>
              <a:pPr/>
              <a:t>5/22/2014</a:t>
            </a:fld>
            <a:endParaRPr lang="en-IN"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5497A46-F88B-46CC-8887-BF99BB4FB401}"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0A817D-E2BB-4E8F-BC59-DBC653DF08A2}" type="datetimeFigureOut">
              <a:rPr lang="en-IN" smtClean="0"/>
              <a:pPr/>
              <a:t>5/22/2014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5497A46-F88B-46CC-8887-BF99BB4FB401}"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0A817D-E2BB-4E8F-BC59-DBC653DF08A2}" type="datetimeFigureOut">
              <a:rPr lang="en-IN" smtClean="0"/>
              <a:pPr/>
              <a:t>5/22/2014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5497A46-F88B-46CC-8887-BF99BB4FB401}"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0A817D-E2BB-4E8F-BC59-DBC653DF08A2}" type="datetimeFigureOut">
              <a:rPr lang="en-IN" smtClean="0"/>
              <a:pPr/>
              <a:t>5/22/2014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5497A46-F88B-46CC-8887-BF99BB4FB401}" type="slidenum">
              <a:rPr lang="en-IN" smtClean="0"/>
              <a:pPr/>
              <a:t>‹#›</a:t>
            </a:fld>
            <a:endParaRPr lang="en-IN"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D0A817D-E2BB-4E8F-BC59-DBC653DF08A2}" type="datetimeFigureOut">
              <a:rPr lang="en-IN" smtClean="0"/>
              <a:pPr/>
              <a:t>5/22/2014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5497A46-F88B-46CC-8887-BF99BB4FB401}" type="slidenum">
              <a:rPr lang="en-IN" smtClean="0"/>
              <a:pPr/>
              <a:t>‹#›</a:t>
            </a:fld>
            <a:endParaRPr lang="en-IN"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0A817D-E2BB-4E8F-BC59-DBC653DF08A2}" type="datetimeFigureOut">
              <a:rPr lang="en-IN" smtClean="0"/>
              <a:pPr/>
              <a:t>5/22/2014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35497A46-F88B-46CC-8887-BF99BB4FB401}" type="slidenum">
              <a:rPr lang="en-IN" smtClean="0"/>
              <a:pPr/>
              <a:t>‹#›</a:t>
            </a:fld>
            <a:endParaRPr lang="en-IN"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D0A817D-E2BB-4E8F-BC59-DBC653DF08A2}" type="datetimeFigureOut">
              <a:rPr lang="en-IN" smtClean="0"/>
              <a:pPr/>
              <a:t>5/22/2014</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35497A46-F88B-46CC-8887-BF99BB4FB401}"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D0A817D-E2BB-4E8F-BC59-DBC653DF08A2}" type="datetimeFigureOut">
              <a:rPr lang="en-IN" smtClean="0"/>
              <a:pPr/>
              <a:t>5/22/2014</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35497A46-F88B-46CC-8887-BF99BB4FB401}" type="slidenum">
              <a:rPr lang="en-IN" smtClean="0"/>
              <a:pPr/>
              <a:t>‹#›</a:t>
            </a:fld>
            <a:endParaRPr lang="en-IN"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D0A817D-E2BB-4E8F-BC59-DBC653DF08A2}" type="datetimeFigureOut">
              <a:rPr lang="en-IN" smtClean="0"/>
              <a:pPr/>
              <a:t>5/22/2014</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35497A46-F88B-46CC-8887-BF99BB4FB401}"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D0A817D-E2BB-4E8F-BC59-DBC653DF08A2}" type="datetimeFigureOut">
              <a:rPr lang="en-IN" smtClean="0"/>
              <a:pPr/>
              <a:t>5/22/2014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35497A46-F88B-46CC-8887-BF99BB4FB401}"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D0A817D-E2BB-4E8F-BC59-DBC653DF08A2}" type="datetimeFigureOut">
              <a:rPr lang="en-IN" smtClean="0"/>
              <a:pPr/>
              <a:t>5/22/2014</a:t>
            </a:fld>
            <a:endParaRPr lang="en-IN"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5497A46-F88B-46CC-8887-BF99BB4FB401}" type="slidenum">
              <a:rPr lang="en-IN" smtClean="0"/>
              <a:pPr/>
              <a:t>‹#›</a:t>
            </a:fld>
            <a:endParaRPr lang="en-IN"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D0A817D-E2BB-4E8F-BC59-DBC653DF08A2}" type="datetimeFigureOut">
              <a:rPr lang="en-IN" smtClean="0"/>
              <a:pPr/>
              <a:t>5/22/2014</a:t>
            </a:fld>
            <a:endParaRPr lang="en-IN"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5497A46-F88B-46CC-8887-BF99BB4FB401}"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researchgate.net/researcher/2031007935_H_M" TargetMode="External"/><Relationship Id="rId2" Type="http://schemas.openxmlformats.org/officeDocument/2006/relationships/hyperlink" Target="http://www.researchgate.net/researcher/2030917947_Beheshti" TargetMode="External"/><Relationship Id="rId1" Type="http://schemas.openxmlformats.org/officeDocument/2006/relationships/slideLayout" Target="../slideLayouts/slideLayout2.xml"/><Relationship Id="rId5" Type="http://schemas.openxmlformats.org/officeDocument/2006/relationships/hyperlink" Target="http://www.researchgate.net/researcher/2031022827_FW_Gilbert" TargetMode="External"/><Relationship Id="rId4" Type="http://schemas.openxmlformats.org/officeDocument/2006/relationships/hyperlink" Target="http://www.researchgate.net/researcher/2031015572_Grguri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2"/>
            <a:ext cx="7774632" cy="1368152"/>
          </a:xfrm>
        </p:spPr>
        <p:txBody>
          <a:bodyPr>
            <a:normAutofit/>
          </a:bodyPr>
          <a:lstStyle/>
          <a:p>
            <a:pPr algn="ctr"/>
            <a:r>
              <a:rPr lang="en-IN" sz="3200" dirty="0" smtClean="0"/>
              <a:t>INVENTORY MANAGEMENT OF LAB REAGENT IN BIOCHEMISTRY</a:t>
            </a:r>
            <a:endParaRPr lang="en-IN" sz="3200" dirty="0"/>
          </a:p>
        </p:txBody>
      </p:sp>
      <p:pic>
        <p:nvPicPr>
          <p:cNvPr id="1027" name="Picture 3" descr="C:\Users\Sandhya\Desktop\download (1).jpg"/>
          <p:cNvPicPr>
            <a:picLocks noChangeAspect="1" noChangeArrowheads="1"/>
          </p:cNvPicPr>
          <p:nvPr/>
        </p:nvPicPr>
        <p:blipFill>
          <a:blip r:embed="rId2" cstate="print"/>
          <a:srcRect/>
          <a:stretch>
            <a:fillRect/>
          </a:stretch>
        </p:blipFill>
        <p:spPr bwMode="auto">
          <a:xfrm>
            <a:off x="2699792" y="2276872"/>
            <a:ext cx="3240360" cy="1728193"/>
          </a:xfrm>
          <a:prstGeom prst="rect">
            <a:avLst/>
          </a:prstGeom>
          <a:noFill/>
        </p:spPr>
      </p:pic>
      <p:pic>
        <p:nvPicPr>
          <p:cNvPr id="1028" name="Picture 4" descr="C:\Users\Sandhya\Desktop\images.jpg"/>
          <p:cNvPicPr>
            <a:picLocks noChangeAspect="1" noChangeArrowheads="1"/>
          </p:cNvPicPr>
          <p:nvPr/>
        </p:nvPicPr>
        <p:blipFill>
          <a:blip r:embed="rId3" cstate="print"/>
          <a:srcRect/>
          <a:stretch>
            <a:fillRect/>
          </a:stretch>
        </p:blipFill>
        <p:spPr bwMode="auto">
          <a:xfrm>
            <a:off x="827584" y="2276872"/>
            <a:ext cx="2160239" cy="2135882"/>
          </a:xfrm>
          <a:prstGeom prst="rect">
            <a:avLst/>
          </a:prstGeom>
          <a:noFill/>
        </p:spPr>
      </p:pic>
      <p:pic>
        <p:nvPicPr>
          <p:cNvPr id="1029" name="Picture 5" descr="C:\Users\Sandhya\Desktop\images.jpg"/>
          <p:cNvPicPr>
            <a:picLocks noChangeAspect="1" noChangeArrowheads="1"/>
          </p:cNvPicPr>
          <p:nvPr/>
        </p:nvPicPr>
        <p:blipFill>
          <a:blip r:embed="rId4" cstate="print"/>
          <a:srcRect/>
          <a:stretch>
            <a:fillRect/>
          </a:stretch>
        </p:blipFill>
        <p:spPr bwMode="auto">
          <a:xfrm>
            <a:off x="2267744" y="3933056"/>
            <a:ext cx="2592288" cy="1762125"/>
          </a:xfrm>
          <a:prstGeom prst="rect">
            <a:avLst/>
          </a:prstGeom>
          <a:noFill/>
        </p:spPr>
      </p:pic>
      <p:sp>
        <p:nvSpPr>
          <p:cNvPr id="6" name="TextBox 5"/>
          <p:cNvSpPr txBox="1"/>
          <p:nvPr/>
        </p:nvSpPr>
        <p:spPr>
          <a:xfrm>
            <a:off x="6804248" y="4365104"/>
            <a:ext cx="2232248" cy="646331"/>
          </a:xfrm>
          <a:prstGeom prst="rect">
            <a:avLst/>
          </a:prstGeom>
          <a:noFill/>
        </p:spPr>
        <p:txBody>
          <a:bodyPr wrap="square" rtlCol="0">
            <a:spAutoFit/>
          </a:bodyPr>
          <a:lstStyle/>
          <a:p>
            <a:r>
              <a:rPr lang="en-IN" dirty="0" smtClean="0"/>
              <a:t>Submitted by</a:t>
            </a:r>
          </a:p>
          <a:p>
            <a:r>
              <a:rPr lang="en-IN" dirty="0" err="1" smtClean="0"/>
              <a:t>Sandhya</a:t>
            </a:r>
            <a:r>
              <a:rPr lang="en-IN" dirty="0" smtClean="0"/>
              <a:t> </a:t>
            </a:r>
            <a:r>
              <a:rPr lang="en-IN" dirty="0" err="1" smtClean="0"/>
              <a:t>Sachdev</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192688"/>
          </a:xfrm>
        </p:spPr>
        <p:txBody>
          <a:bodyPr>
            <a:normAutofit fontScale="77500" lnSpcReduction="20000"/>
          </a:bodyPr>
          <a:lstStyle/>
          <a:p>
            <a:endParaRPr lang="en-US" dirty="0" smtClean="0"/>
          </a:p>
          <a:p>
            <a:r>
              <a:rPr lang="en-US" dirty="0" smtClean="0"/>
              <a:t>The </a:t>
            </a:r>
            <a:r>
              <a:rPr lang="en-US" dirty="0"/>
              <a:t>article titled “Systematic Management of Laboratory Supplies” was written by DLMP members Raymond Frick, Joy Gomez, Jerry </a:t>
            </a:r>
            <a:r>
              <a:rPr lang="en-US" dirty="0" err="1"/>
              <a:t>Dietenberger</a:t>
            </a:r>
            <a:r>
              <a:rPr lang="en-US" dirty="0"/>
              <a:t>, and Kari </a:t>
            </a:r>
            <a:r>
              <a:rPr lang="en-US" dirty="0" err="1"/>
              <a:t>Solak</a:t>
            </a:r>
            <a:r>
              <a:rPr lang="en-US" dirty="0"/>
              <a:t> and posted on August 13 2013. </a:t>
            </a:r>
            <a:r>
              <a:rPr lang="en-US" dirty="0" smtClean="0"/>
              <a:t>The </a:t>
            </a:r>
            <a:r>
              <a:rPr lang="en-US" dirty="0"/>
              <a:t>study was conducted at Mayo Medical </a:t>
            </a:r>
            <a:r>
              <a:rPr lang="en-US" dirty="0" smtClean="0"/>
              <a:t>Laboratories. </a:t>
            </a:r>
            <a:r>
              <a:rPr lang="en-US" dirty="0"/>
              <a:t>Mayo has implemented the 5S methodology—Sort, Set in order, Shine, Standardize, and </a:t>
            </a:r>
            <a:r>
              <a:rPr lang="en-US" dirty="0" err="1" smtClean="0"/>
              <a:t>Sustain</a:t>
            </a:r>
            <a:r>
              <a:rPr lang="en-US" dirty="0" err="1"/>
              <a:t>The</a:t>
            </a:r>
            <a:r>
              <a:rPr lang="en-US" dirty="0"/>
              <a:t> most effective way to manage inventory in the laboratory is to make sure all lab personnel have some degree of responsibility related to inventory management</a:t>
            </a:r>
            <a:r>
              <a:rPr lang="en-US" dirty="0" smtClean="0"/>
              <a:t>.</a:t>
            </a:r>
          </a:p>
          <a:p>
            <a:endParaRPr lang="en-US" dirty="0" smtClean="0"/>
          </a:p>
          <a:p>
            <a:r>
              <a:rPr lang="en-US" dirty="0"/>
              <a:t>Thomas McHugh, MS, MT (ASCP) conducted study on Supply Chain </a:t>
            </a:r>
            <a:r>
              <a:rPr lang="en-US" dirty="0" smtClean="0"/>
              <a:t>Management</a:t>
            </a:r>
            <a:r>
              <a:rPr lang="en-IN" dirty="0" smtClean="0"/>
              <a:t> </a:t>
            </a:r>
            <a:r>
              <a:rPr lang="en-US" dirty="0" smtClean="0"/>
              <a:t>in </a:t>
            </a:r>
            <a:r>
              <a:rPr lang="en-US" dirty="0"/>
              <a:t>the Clinical Laboratory at the University of California-San Francisco Medical Center. This study emphasis on material management and the implementation of a structured computerized system have allowed to focus on each area of the supply chain. To efficiently manage supplies, it is critical to determine the optimum quantity of supplies to be kept on hand, as well as the most effective reorder times. In conclusion, it was found that the implementation of a computerized supply management system has helped us organize all of our supply, vendor, storage location, PO, and equipment data. </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normAutofit fontScale="55000" lnSpcReduction="20000"/>
          </a:bodyPr>
          <a:lstStyle/>
          <a:p>
            <a:pPr>
              <a:buNone/>
            </a:pPr>
            <a:r>
              <a:rPr lang="en-US" b="1" dirty="0"/>
              <a:t> </a:t>
            </a:r>
            <a:endParaRPr lang="en-IN" sz="3800" dirty="0"/>
          </a:p>
          <a:p>
            <a:pPr>
              <a:buNone/>
            </a:pPr>
            <a:r>
              <a:rPr lang="en-US" sz="3800" b="1" u="sng" dirty="0"/>
              <a:t>General Objective </a:t>
            </a:r>
            <a:endParaRPr lang="en-US" sz="3800" b="1" u="sng" dirty="0" smtClean="0"/>
          </a:p>
          <a:p>
            <a:pPr>
              <a:buNone/>
            </a:pPr>
            <a:endParaRPr lang="en-IN" sz="3800" dirty="0"/>
          </a:p>
          <a:p>
            <a:r>
              <a:rPr lang="en-US" sz="3800" dirty="0"/>
              <a:t>To streamline the procurement process of lab reagent in bio-chemistry section of laboratory of </a:t>
            </a:r>
            <a:r>
              <a:rPr lang="en-US" sz="3800" dirty="0" err="1"/>
              <a:t>Sitaram</a:t>
            </a:r>
            <a:r>
              <a:rPr lang="en-US" sz="3800" dirty="0"/>
              <a:t> </a:t>
            </a:r>
            <a:r>
              <a:rPr lang="en-US" sz="3800" dirty="0" err="1"/>
              <a:t>Bhartia</a:t>
            </a:r>
            <a:r>
              <a:rPr lang="en-US" sz="3800" dirty="0"/>
              <a:t> Hospital.</a:t>
            </a:r>
            <a:endParaRPr lang="en-IN" sz="3800" dirty="0"/>
          </a:p>
          <a:p>
            <a:pPr>
              <a:buNone/>
            </a:pPr>
            <a:r>
              <a:rPr lang="en-US" sz="3800" b="1" dirty="0"/>
              <a:t> </a:t>
            </a:r>
            <a:endParaRPr lang="en-IN" sz="3800" dirty="0"/>
          </a:p>
          <a:p>
            <a:pPr>
              <a:buNone/>
            </a:pPr>
            <a:r>
              <a:rPr lang="en-US" sz="3800" b="1" u="sng" dirty="0"/>
              <a:t>Specific </a:t>
            </a:r>
            <a:r>
              <a:rPr lang="en-US" sz="3800" b="1" u="sng" dirty="0" smtClean="0"/>
              <a:t>Objective</a:t>
            </a:r>
          </a:p>
          <a:p>
            <a:pPr>
              <a:buNone/>
            </a:pPr>
            <a:endParaRPr lang="en-IN" sz="3800" dirty="0"/>
          </a:p>
          <a:p>
            <a:pPr lvl="0"/>
            <a:r>
              <a:rPr lang="en-US" sz="3800" dirty="0"/>
              <a:t>To analyze the consumption pattern of reagents in bio-chemistry section</a:t>
            </a:r>
            <a:endParaRPr lang="en-IN" sz="3800" dirty="0"/>
          </a:p>
          <a:p>
            <a:pPr lvl="0"/>
            <a:r>
              <a:rPr lang="en-US" sz="3800" dirty="0"/>
              <a:t>To reduce the wastage of lab reagents due to expire for being stored for a long time</a:t>
            </a:r>
            <a:endParaRPr lang="en-IN" sz="3800" dirty="0"/>
          </a:p>
          <a:p>
            <a:pPr lvl="0"/>
            <a:r>
              <a:rPr lang="en-US" sz="3800" dirty="0"/>
              <a:t>To reduce the shortage of lab reagents</a:t>
            </a:r>
            <a:endParaRPr lang="en-IN" sz="3800" dirty="0"/>
          </a:p>
          <a:p>
            <a:pPr>
              <a:buNone/>
            </a:pPr>
            <a:r>
              <a:rPr lang="en-US" sz="3800" b="1" dirty="0"/>
              <a:t> </a:t>
            </a:r>
            <a:endParaRPr lang="en-IN" sz="3800" dirty="0"/>
          </a:p>
          <a:p>
            <a:pPr>
              <a:buNone/>
            </a:pPr>
            <a:r>
              <a:rPr lang="en-US" b="1" dirty="0"/>
              <a:t> </a:t>
            </a:r>
            <a:endParaRPr lang="en-IN" dirty="0"/>
          </a:p>
          <a:p>
            <a:endParaRPr lang="en-IN" dirty="0"/>
          </a:p>
        </p:txBody>
      </p:sp>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sz="3100" b="1" u="sng" dirty="0" smtClean="0"/>
              <a:t>OBJECTIVE</a:t>
            </a:r>
            <a:r>
              <a:rPr lang="en-IN" dirty="0"/>
              <a:t/>
            </a:r>
            <a:br>
              <a:rPr lang="en-IN" dirty="0"/>
            </a:b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400600"/>
          </a:xfrm>
        </p:spPr>
        <p:txBody>
          <a:bodyPr>
            <a:normAutofit fontScale="92500" lnSpcReduction="20000"/>
          </a:bodyPr>
          <a:lstStyle/>
          <a:p>
            <a:pPr>
              <a:buNone/>
            </a:pPr>
            <a:r>
              <a:rPr lang="en-US" sz="2800" b="1" u="sng" dirty="0"/>
              <a:t>Research Technique</a:t>
            </a:r>
            <a:endParaRPr lang="en-IN" sz="2800" dirty="0"/>
          </a:p>
          <a:p>
            <a:r>
              <a:rPr lang="en-US" sz="2800" dirty="0" smtClean="0"/>
              <a:t>This </a:t>
            </a:r>
            <a:r>
              <a:rPr lang="en-US" sz="2800" dirty="0"/>
              <a:t>is a retrospective study </a:t>
            </a:r>
            <a:r>
              <a:rPr lang="en-US" sz="2800" dirty="0" smtClean="0"/>
              <a:t>was conducted </a:t>
            </a:r>
            <a:r>
              <a:rPr lang="en-US" sz="2800" dirty="0"/>
              <a:t>at laboratory department of </a:t>
            </a:r>
            <a:r>
              <a:rPr lang="en-US" sz="2800" dirty="0" err="1"/>
              <a:t>Sitaram</a:t>
            </a:r>
            <a:r>
              <a:rPr lang="en-US" sz="2800" dirty="0"/>
              <a:t> </a:t>
            </a:r>
            <a:r>
              <a:rPr lang="en-US" sz="2800" dirty="0" err="1"/>
              <a:t>Bhartia</a:t>
            </a:r>
            <a:r>
              <a:rPr lang="en-US" sz="2800" dirty="0"/>
              <a:t> Institute of Science and Research. Data was collected through the laboratory Information System </a:t>
            </a:r>
            <a:endParaRPr lang="en-IN" sz="2800" dirty="0"/>
          </a:p>
          <a:p>
            <a:pPr>
              <a:buNone/>
            </a:pPr>
            <a:r>
              <a:rPr lang="en-US" sz="2800" b="1" u="sng" dirty="0"/>
              <a:t>Study Duration</a:t>
            </a:r>
            <a:endParaRPr lang="en-IN" sz="2800" dirty="0"/>
          </a:p>
          <a:p>
            <a:r>
              <a:rPr lang="en-US" sz="2800" dirty="0"/>
              <a:t>Duration of the study form 20</a:t>
            </a:r>
            <a:r>
              <a:rPr lang="en-US" sz="2800" baseline="30000" dirty="0"/>
              <a:t>th</a:t>
            </a:r>
            <a:r>
              <a:rPr lang="en-US" sz="2800" dirty="0"/>
              <a:t> April 14 to 15</a:t>
            </a:r>
            <a:r>
              <a:rPr lang="en-US" sz="2800" baseline="30000" dirty="0"/>
              <a:t>th</a:t>
            </a:r>
            <a:r>
              <a:rPr lang="en-US" sz="2800" dirty="0"/>
              <a:t> March 14</a:t>
            </a:r>
            <a:endParaRPr lang="en-IN" sz="2800" dirty="0"/>
          </a:p>
          <a:p>
            <a:pPr>
              <a:buNone/>
            </a:pPr>
            <a:r>
              <a:rPr lang="en-US" sz="2800" b="1" u="sng" dirty="0"/>
              <a:t>Study Population </a:t>
            </a:r>
            <a:endParaRPr lang="en-IN" sz="2800" dirty="0"/>
          </a:p>
          <a:p>
            <a:r>
              <a:rPr lang="en-US" sz="2800" dirty="0"/>
              <a:t>All reagents use in all the section of laboratory to perform the lab test.</a:t>
            </a:r>
            <a:endParaRPr lang="en-IN" sz="2800" dirty="0"/>
          </a:p>
          <a:p>
            <a:pPr>
              <a:buNone/>
            </a:pPr>
            <a:r>
              <a:rPr lang="en-US" sz="2800" b="1" u="sng" dirty="0" smtClean="0"/>
              <a:t>Study </a:t>
            </a:r>
            <a:r>
              <a:rPr lang="en-US" sz="2800" b="1" u="sng" dirty="0"/>
              <a:t>Frame  </a:t>
            </a:r>
            <a:endParaRPr lang="en-IN" sz="2800" dirty="0"/>
          </a:p>
          <a:p>
            <a:r>
              <a:rPr lang="en-US" sz="2800" dirty="0"/>
              <a:t>All reagents use in biochemistry section of laboratory.</a:t>
            </a:r>
            <a:endParaRPr lang="en-IN" sz="2800" dirty="0"/>
          </a:p>
          <a:p>
            <a:endParaRPr lang="en-IN" dirty="0"/>
          </a:p>
        </p:txBody>
      </p:sp>
      <p:sp>
        <p:nvSpPr>
          <p:cNvPr id="2" name="Title 1"/>
          <p:cNvSpPr>
            <a:spLocks noGrp="1"/>
          </p:cNvSpPr>
          <p:nvPr>
            <p:ph type="title"/>
          </p:nvPr>
        </p:nvSpPr>
        <p:spPr/>
        <p:txBody>
          <a:bodyPr>
            <a:normAutofit fontScale="90000"/>
          </a:bodyPr>
          <a:lstStyle/>
          <a:p>
            <a:r>
              <a:rPr lang="en-US" sz="3100" b="1" u="sng" dirty="0" smtClean="0"/>
              <a:t/>
            </a:r>
            <a:br>
              <a:rPr lang="en-US" sz="3100" b="1" u="sng" dirty="0" smtClean="0"/>
            </a:br>
            <a:r>
              <a:rPr lang="en-US" sz="3100" b="1" u="sng" dirty="0" smtClean="0"/>
              <a:t>RESEARCH </a:t>
            </a:r>
            <a:r>
              <a:rPr lang="en-US" sz="3100" b="1" u="sng" dirty="0"/>
              <a:t>METHODOLOGY</a:t>
            </a:r>
            <a:r>
              <a:rPr lang="en-IN" dirty="0"/>
              <a:t/>
            </a:r>
            <a:br>
              <a:rPr lang="en-IN" dirty="0"/>
            </a:b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976664"/>
          </a:xfrm>
        </p:spPr>
        <p:txBody>
          <a:bodyPr>
            <a:normAutofit fontScale="92500" lnSpcReduction="20000"/>
          </a:bodyPr>
          <a:lstStyle/>
          <a:p>
            <a:r>
              <a:rPr lang="en-US" dirty="0"/>
              <a:t>The department of laboratory medicine is one of the earliest NABL accredited laboratories in India</a:t>
            </a:r>
            <a:r>
              <a:rPr lang="en-US" dirty="0" smtClean="0"/>
              <a:t>.</a:t>
            </a:r>
          </a:p>
          <a:p>
            <a:endParaRPr lang="en-US" dirty="0" smtClean="0"/>
          </a:p>
          <a:p>
            <a:r>
              <a:rPr lang="en-US" dirty="0" smtClean="0"/>
              <a:t> </a:t>
            </a:r>
            <a:r>
              <a:rPr lang="en-US" dirty="0"/>
              <a:t>The laboratory offers services round the clock of more than a hundred routine and advanced diagnostic tests. </a:t>
            </a:r>
            <a:endParaRPr lang="en-US" dirty="0" smtClean="0"/>
          </a:p>
          <a:p>
            <a:endParaRPr lang="en-US" dirty="0" smtClean="0"/>
          </a:p>
          <a:p>
            <a:r>
              <a:rPr lang="en-US" dirty="0" smtClean="0"/>
              <a:t>The </a:t>
            </a:r>
            <a:r>
              <a:rPr lang="en-US" dirty="0"/>
              <a:t>laboratory offers tests in many sub-specialties including biochemistry, immunoassay, hematology, clinical pathology, microbiology, cytopathology and serology. </a:t>
            </a:r>
            <a:endParaRPr lang="en-US" dirty="0" smtClean="0"/>
          </a:p>
          <a:p>
            <a:endParaRPr lang="en-US" dirty="0" smtClean="0"/>
          </a:p>
          <a:p>
            <a:r>
              <a:rPr lang="en-US" dirty="0" smtClean="0"/>
              <a:t>The </a:t>
            </a:r>
            <a:r>
              <a:rPr lang="en-US" dirty="0"/>
              <a:t>laboratory is equipped with fully automated equipment, a bar code system of sample identification, and bi-directional interface systems that ensures that reports are generated promptly, efficiently and without any manual errors</a:t>
            </a:r>
            <a:r>
              <a:rPr lang="en-US" dirty="0" smtClean="0"/>
              <a:t>.</a:t>
            </a:r>
          </a:p>
          <a:p>
            <a:endParaRPr lang="en-IN" dirty="0"/>
          </a:p>
          <a:p>
            <a:endParaRPr lang="en-IN" dirty="0"/>
          </a:p>
        </p:txBody>
      </p:sp>
      <p:sp>
        <p:nvSpPr>
          <p:cNvPr id="2" name="Title 1"/>
          <p:cNvSpPr>
            <a:spLocks noGrp="1"/>
          </p:cNvSpPr>
          <p:nvPr>
            <p:ph type="title"/>
          </p:nvPr>
        </p:nvSpPr>
        <p:spPr>
          <a:xfrm>
            <a:off x="457200" y="0"/>
            <a:ext cx="8229600" cy="908720"/>
          </a:xfrm>
        </p:spPr>
        <p:txBody>
          <a:bodyPr>
            <a:normAutofit fontScale="90000"/>
          </a:bodyPr>
          <a:lstStyle/>
          <a:p>
            <a:r>
              <a:rPr lang="en-US" sz="3100" b="1" u="sng" dirty="0" smtClean="0"/>
              <a:t/>
            </a:r>
            <a:br>
              <a:rPr lang="en-US" sz="3100" b="1" u="sng" dirty="0" smtClean="0"/>
            </a:br>
            <a:r>
              <a:rPr lang="en-US" sz="3100" b="1" u="sng" dirty="0" smtClean="0"/>
              <a:t>LABORATORY </a:t>
            </a:r>
            <a:r>
              <a:rPr lang="en-US" sz="3100" b="1" u="sng" dirty="0"/>
              <a:t>DEPARTMENT OF SBISR</a:t>
            </a:r>
            <a:r>
              <a:rPr lang="en-IN" dirty="0"/>
              <a:t/>
            </a:r>
            <a:br>
              <a:rPr lang="en-IN" dirty="0"/>
            </a:b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192688"/>
          </a:xfrm>
        </p:spPr>
        <p:txBody>
          <a:bodyPr/>
          <a:lstStyle/>
          <a:p>
            <a:r>
              <a:rPr lang="en-US" sz="2400" dirty="0"/>
              <a:t>The objective of the study is to streamline the procurement process of lab reagents consumed in the lab. To achieve these objective following steps were followed</a:t>
            </a:r>
            <a:r>
              <a:rPr lang="en-US" sz="2400" dirty="0" smtClean="0"/>
              <a:t>:</a:t>
            </a:r>
          </a:p>
          <a:p>
            <a:pPr lvl="0">
              <a:buNone/>
            </a:pPr>
            <a:r>
              <a:rPr lang="en-US" sz="2400" b="1" dirty="0" smtClean="0"/>
              <a:t>First </a:t>
            </a:r>
            <a:r>
              <a:rPr lang="en-US" sz="2400" b="1" dirty="0"/>
              <a:t>we calculate total no. of tests performed in the </a:t>
            </a:r>
            <a:r>
              <a:rPr lang="en-US" sz="2400" b="1" dirty="0" smtClean="0"/>
              <a:t>lab from April 13 to Feb 14</a:t>
            </a:r>
            <a:endParaRPr lang="en-IN" sz="2400" dirty="0"/>
          </a:p>
          <a:p>
            <a:endParaRPr lang="en-IN" dirty="0"/>
          </a:p>
        </p:txBody>
      </p:sp>
      <p:sp>
        <p:nvSpPr>
          <p:cNvPr id="2" name="Title 1"/>
          <p:cNvSpPr>
            <a:spLocks noGrp="1"/>
          </p:cNvSpPr>
          <p:nvPr>
            <p:ph type="title"/>
          </p:nvPr>
        </p:nvSpPr>
        <p:spPr>
          <a:xfrm>
            <a:off x="457200" y="0"/>
            <a:ext cx="8229600" cy="692696"/>
          </a:xfrm>
        </p:spPr>
        <p:txBody>
          <a:bodyPr>
            <a:normAutofit fontScale="90000"/>
          </a:bodyPr>
          <a:lstStyle/>
          <a:p>
            <a:r>
              <a:rPr lang="en-US" sz="3600" b="1" u="sng" dirty="0" smtClean="0"/>
              <a:t/>
            </a:r>
            <a:br>
              <a:rPr lang="en-US" sz="3600" b="1" u="sng" dirty="0" smtClean="0"/>
            </a:br>
            <a:r>
              <a:rPr lang="en-US" sz="3100" b="1" u="sng" dirty="0" smtClean="0"/>
              <a:t>RESULTS AND FINDINGS</a:t>
            </a:r>
            <a:r>
              <a:rPr lang="en-IN" dirty="0"/>
              <a:t/>
            </a:r>
            <a:br>
              <a:rPr lang="en-IN" dirty="0"/>
            </a:br>
            <a:r>
              <a:rPr lang="en-IN" dirty="0" smtClean="0"/>
              <a:t>	</a:t>
            </a:r>
            <a:endParaRPr lang="en-IN" dirty="0"/>
          </a:p>
        </p:txBody>
      </p:sp>
      <p:graphicFrame>
        <p:nvGraphicFramePr>
          <p:cNvPr id="4" name="Chart 3"/>
          <p:cNvGraphicFramePr/>
          <p:nvPr/>
        </p:nvGraphicFramePr>
        <p:xfrm>
          <a:off x="971600" y="2780928"/>
          <a:ext cx="7488832" cy="38164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435280" cy="6336704"/>
          </a:xfrm>
        </p:spPr>
        <p:txBody>
          <a:bodyPr/>
          <a:lstStyle/>
          <a:p>
            <a:pPr lvl="0">
              <a:buNone/>
            </a:pPr>
            <a:r>
              <a:rPr lang="en-US" sz="2400" b="1" dirty="0" smtClean="0"/>
              <a:t>Calculate </a:t>
            </a:r>
            <a:r>
              <a:rPr lang="en-US" sz="2400" b="1" dirty="0"/>
              <a:t>no. of test performed in different section of </a:t>
            </a:r>
            <a:r>
              <a:rPr lang="en-US" sz="2400" b="1" dirty="0" smtClean="0"/>
              <a:t>lab</a:t>
            </a:r>
            <a:endParaRPr lang="en-US" sz="2400" dirty="0" smtClean="0"/>
          </a:p>
          <a:p>
            <a:pPr lvl="0">
              <a:buNone/>
            </a:pPr>
            <a:r>
              <a:rPr lang="en-US" sz="2400" dirty="0" smtClean="0"/>
              <a:t>Biochemistry </a:t>
            </a:r>
            <a:r>
              <a:rPr lang="en-US" sz="2400" dirty="0"/>
              <a:t>section performed the maximum no. of test as compared </a:t>
            </a:r>
            <a:r>
              <a:rPr lang="en-US" sz="2400" dirty="0" smtClean="0"/>
              <a:t>to other </a:t>
            </a:r>
            <a:r>
              <a:rPr lang="en-US" sz="2400" dirty="0"/>
              <a:t>sections.</a:t>
            </a:r>
            <a:endParaRPr lang="en-US" sz="2400" b="1" dirty="0" smtClean="0"/>
          </a:p>
          <a:p>
            <a:pPr lvl="0">
              <a:buNone/>
            </a:pPr>
            <a:endParaRPr lang="en-IN" dirty="0" smtClean="0"/>
          </a:p>
          <a:p>
            <a:pPr lvl="0">
              <a:buNone/>
            </a:pPr>
            <a:endParaRPr lang="en-IN" dirty="0"/>
          </a:p>
          <a:p>
            <a:pPr lvl="0">
              <a:buNone/>
            </a:pPr>
            <a:endParaRPr lang="en-IN" dirty="0"/>
          </a:p>
          <a:p>
            <a:endParaRPr lang="en-IN" dirty="0"/>
          </a:p>
        </p:txBody>
      </p:sp>
      <p:graphicFrame>
        <p:nvGraphicFramePr>
          <p:cNvPr id="4" name="Chart 3"/>
          <p:cNvGraphicFramePr/>
          <p:nvPr/>
        </p:nvGraphicFramePr>
        <p:xfrm>
          <a:off x="395536" y="1844823"/>
          <a:ext cx="8064896" cy="432048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2776"/>
          </a:xfrm>
        </p:spPr>
        <p:txBody>
          <a:bodyPr>
            <a:normAutofit fontScale="90000"/>
          </a:bodyPr>
          <a:lstStyle/>
          <a:p>
            <a:pPr lvl="0" algn="l"/>
            <a:r>
              <a:rPr lang="en-US" sz="2600" b="1" u="sng" dirty="0" smtClean="0"/>
              <a:t/>
            </a:r>
            <a:br>
              <a:rPr lang="en-US" sz="2600" b="1" u="sng" dirty="0" smtClean="0"/>
            </a:br>
            <a:r>
              <a:rPr lang="en-US" sz="2600" b="1" dirty="0" smtClean="0"/>
              <a:t>Name of different reagent used in biochemistry section with their respective quantities</a:t>
            </a:r>
            <a:r>
              <a:rPr lang="en-US" sz="2600" b="1" u="sng" dirty="0" smtClean="0"/>
              <a:t/>
            </a:r>
            <a:br>
              <a:rPr lang="en-US" sz="2600" b="1" u="sng" dirty="0" smtClean="0"/>
            </a:br>
            <a:r>
              <a:rPr lang="en-US" sz="2600" dirty="0"/>
              <a:t>30 types of reagents are used in bio chemistry section to perform the tests.</a:t>
            </a:r>
            <a:r>
              <a:rPr lang="en-US" sz="2000" b="1" u="sng" dirty="0" smtClean="0"/>
              <a:t/>
            </a:r>
            <a:br>
              <a:rPr lang="en-US" sz="2000" b="1" u="sng" dirty="0" smtClean="0"/>
            </a:br>
            <a:endParaRPr lang="en-IN" sz="2000" dirty="0"/>
          </a:p>
        </p:txBody>
      </p:sp>
      <p:graphicFrame>
        <p:nvGraphicFramePr>
          <p:cNvPr id="5" name="Table 4"/>
          <p:cNvGraphicFramePr>
            <a:graphicFrameLocks noGrp="1"/>
          </p:cNvGraphicFramePr>
          <p:nvPr/>
        </p:nvGraphicFramePr>
        <p:xfrm>
          <a:off x="971597" y="1556796"/>
          <a:ext cx="6984778" cy="4536504"/>
        </p:xfrm>
        <a:graphic>
          <a:graphicData uri="http://schemas.openxmlformats.org/drawingml/2006/table">
            <a:tbl>
              <a:tblPr/>
              <a:tblGrid>
                <a:gridCol w="477665"/>
                <a:gridCol w="1793400"/>
                <a:gridCol w="711325"/>
                <a:gridCol w="711325"/>
                <a:gridCol w="492323"/>
                <a:gridCol w="1469209"/>
                <a:gridCol w="735467"/>
                <a:gridCol w="594064"/>
              </a:tblGrid>
              <a:tr h="453651">
                <a:tc>
                  <a:txBody>
                    <a:bodyPr/>
                    <a:lstStyle/>
                    <a:p>
                      <a:pPr marL="36195" algn="ctr">
                        <a:lnSpc>
                          <a:spcPct val="115000"/>
                        </a:lnSpc>
                        <a:spcAft>
                          <a:spcPts val="0"/>
                        </a:spcAft>
                      </a:pPr>
                      <a:r>
                        <a:rPr lang="en-US" sz="1000" b="1" dirty="0">
                          <a:solidFill>
                            <a:srgbClr val="000000"/>
                          </a:solidFill>
                          <a:latin typeface="Arial"/>
                          <a:ea typeface="Times New Roman"/>
                          <a:cs typeface="Mangal"/>
                        </a:rPr>
                        <a:t>No.</a:t>
                      </a:r>
                      <a:endParaRPr lang="en-IN" sz="1100" dirty="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36195" algn="ctr">
                        <a:lnSpc>
                          <a:spcPct val="115000"/>
                        </a:lnSpc>
                        <a:spcAft>
                          <a:spcPts val="0"/>
                        </a:spcAft>
                      </a:pPr>
                      <a:r>
                        <a:rPr lang="en-US" sz="1000" b="1">
                          <a:solidFill>
                            <a:srgbClr val="000000"/>
                          </a:solidFill>
                          <a:latin typeface="Arial"/>
                          <a:ea typeface="Times New Roman"/>
                          <a:cs typeface="Mangal"/>
                        </a:rPr>
                        <a:t>Name of Reagent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36195" algn="ctr">
                        <a:lnSpc>
                          <a:spcPct val="115000"/>
                        </a:lnSpc>
                        <a:spcAft>
                          <a:spcPts val="0"/>
                        </a:spcAft>
                      </a:pPr>
                      <a:r>
                        <a:rPr lang="en-US" sz="1000" b="1">
                          <a:solidFill>
                            <a:srgbClr val="000000"/>
                          </a:solidFill>
                          <a:latin typeface="Arial"/>
                          <a:ea typeface="Times New Roman"/>
                          <a:cs typeface="Mangal"/>
                        </a:rPr>
                        <a:t>Unit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36195" algn="ctr">
                        <a:lnSpc>
                          <a:spcPct val="115000"/>
                        </a:lnSpc>
                        <a:spcAft>
                          <a:spcPts val="0"/>
                        </a:spcAft>
                      </a:pPr>
                      <a:r>
                        <a:rPr lang="en-US" sz="1000" b="1">
                          <a:solidFill>
                            <a:srgbClr val="000000"/>
                          </a:solidFill>
                          <a:latin typeface="Arial"/>
                          <a:ea typeface="Times New Roman"/>
                          <a:cs typeface="Mangal"/>
                        </a:rPr>
                        <a:t>Pack</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36195" algn="ctr">
                        <a:lnSpc>
                          <a:spcPct val="115000"/>
                        </a:lnSpc>
                        <a:spcAft>
                          <a:spcPts val="0"/>
                        </a:spcAft>
                      </a:pPr>
                      <a:r>
                        <a:rPr lang="en-US" sz="1000" b="1">
                          <a:solidFill>
                            <a:srgbClr val="000000"/>
                          </a:solidFill>
                          <a:latin typeface="Arial"/>
                          <a:ea typeface="Times New Roman"/>
                          <a:cs typeface="Mangal"/>
                        </a:rPr>
                        <a:t>No.</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36195" algn="ctr">
                        <a:lnSpc>
                          <a:spcPct val="115000"/>
                        </a:lnSpc>
                        <a:spcAft>
                          <a:spcPts val="0"/>
                        </a:spcAft>
                      </a:pPr>
                      <a:r>
                        <a:rPr lang="en-US" sz="1000" b="1">
                          <a:solidFill>
                            <a:srgbClr val="000000"/>
                          </a:solidFill>
                          <a:latin typeface="Arial"/>
                          <a:ea typeface="Times New Roman"/>
                          <a:cs typeface="Mangal"/>
                        </a:rPr>
                        <a:t>Name of Reagent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36195" algn="ctr">
                        <a:lnSpc>
                          <a:spcPct val="115000"/>
                        </a:lnSpc>
                        <a:spcAft>
                          <a:spcPts val="0"/>
                        </a:spcAft>
                      </a:pPr>
                      <a:r>
                        <a:rPr lang="en-US" sz="1000" b="1">
                          <a:solidFill>
                            <a:srgbClr val="000000"/>
                          </a:solidFill>
                          <a:latin typeface="Arial"/>
                          <a:ea typeface="Times New Roman"/>
                          <a:cs typeface="Mangal"/>
                        </a:rPr>
                        <a:t>Unit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36195" algn="ctr">
                        <a:lnSpc>
                          <a:spcPct val="115000"/>
                        </a:lnSpc>
                        <a:spcAft>
                          <a:spcPts val="0"/>
                        </a:spcAft>
                      </a:pPr>
                      <a:r>
                        <a:rPr lang="en-US" sz="1000" b="1">
                          <a:solidFill>
                            <a:srgbClr val="000000"/>
                          </a:solidFill>
                          <a:latin typeface="Arial"/>
                          <a:ea typeface="Times New Roman"/>
                          <a:cs typeface="Mangal"/>
                        </a:rPr>
                        <a:t>Pack</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1</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Albumin 50T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50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16</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Glc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651">
                <a:tc>
                  <a:txBody>
                    <a:bodyPr/>
                    <a:lstStyle/>
                    <a:p>
                      <a:pPr marL="36195" algn="ctr">
                        <a:lnSpc>
                          <a:spcPct val="115000"/>
                        </a:lnSpc>
                        <a:spcAft>
                          <a:spcPts val="0"/>
                        </a:spcAft>
                      </a:pPr>
                      <a:r>
                        <a:rPr lang="en-US" sz="1000">
                          <a:solidFill>
                            <a:srgbClr val="000000"/>
                          </a:solidFill>
                          <a:latin typeface="Arial"/>
                          <a:ea typeface="Times New Roman"/>
                          <a:cs typeface="Mangal"/>
                        </a:rPr>
                        <a:t>2</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Alkaline Phosphatase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17</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HbA1C</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Kit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400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3</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ALT 50T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50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18</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HDL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4</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Amylase 18T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18</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19</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Iron 18T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18</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5</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AST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dirty="0">
                          <a:solidFill>
                            <a:srgbClr val="000000"/>
                          </a:solidFill>
                          <a:latin typeface="Arial"/>
                          <a:ea typeface="Times New Roman"/>
                          <a:cs typeface="Mangal"/>
                        </a:rPr>
                        <a:t>60</a:t>
                      </a:r>
                      <a:endParaRPr lang="en-IN" sz="1100" dirty="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20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LDL 100T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100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651">
                <a:tc>
                  <a:txBody>
                    <a:bodyPr/>
                    <a:lstStyle/>
                    <a:p>
                      <a:pPr marL="36195" algn="ctr">
                        <a:lnSpc>
                          <a:spcPct val="115000"/>
                        </a:lnSpc>
                        <a:spcAft>
                          <a:spcPts val="0"/>
                        </a:spcAft>
                      </a:pPr>
                      <a:r>
                        <a:rPr lang="en-US" sz="1000">
                          <a:solidFill>
                            <a:srgbClr val="000000"/>
                          </a:solidFill>
                          <a:latin typeface="Arial"/>
                          <a:ea typeface="Times New Roman"/>
                          <a:cs typeface="Mangal"/>
                        </a:rPr>
                        <a:t>6</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Calcium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21</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Micro albumin 50T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50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651">
                <a:tc>
                  <a:txBody>
                    <a:bodyPr/>
                    <a:lstStyle/>
                    <a:p>
                      <a:pPr marL="36195" algn="ctr">
                        <a:lnSpc>
                          <a:spcPct val="115000"/>
                        </a:lnSpc>
                        <a:spcAft>
                          <a:spcPts val="0"/>
                        </a:spcAft>
                      </a:pPr>
                      <a:r>
                        <a:rPr lang="en-US" sz="1000">
                          <a:solidFill>
                            <a:srgbClr val="000000"/>
                          </a:solidFill>
                          <a:latin typeface="Arial"/>
                          <a:ea typeface="Times New Roman"/>
                          <a:cs typeface="Mangal"/>
                        </a:rPr>
                        <a:t>7</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Chloride 50T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50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22</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Phosphorous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8</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Cholestrol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23</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Potassium 50T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50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9</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CK 18T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18</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24</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Sodium 50T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50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10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Creatinine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25</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Total bilirubin</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11</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CRP 18T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18</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26</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Total protein</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50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12</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Direct Bilirubin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27</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Triglycerides</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13</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dTIBC</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50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28</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Trop 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No.</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1</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14</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G6PD</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Vial</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smtClean="0">
                          <a:solidFill>
                            <a:srgbClr val="000000"/>
                          </a:solidFill>
                          <a:latin typeface="Arial"/>
                          <a:ea typeface="Times New Roman"/>
                          <a:cs typeface="Mangal"/>
                        </a:rPr>
                        <a:t>75 ml</a:t>
                      </a:r>
                      <a:endParaRPr lang="en-IN" sz="1100" dirty="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dirty="0" smtClean="0">
                          <a:solidFill>
                            <a:srgbClr val="000000"/>
                          </a:solidFill>
                          <a:latin typeface="Arial"/>
                          <a:ea typeface="Calibri"/>
                          <a:cs typeface="Mangal"/>
                        </a:rPr>
                        <a:t>29</a:t>
                      </a:r>
                      <a:endParaRPr lang="en-IN" sz="1100" dirty="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Urea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60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25">
                <a:tc>
                  <a:txBody>
                    <a:bodyPr/>
                    <a:lstStyle/>
                    <a:p>
                      <a:pPr marL="36195" algn="ctr">
                        <a:lnSpc>
                          <a:spcPct val="115000"/>
                        </a:lnSpc>
                        <a:spcAft>
                          <a:spcPts val="0"/>
                        </a:spcAft>
                      </a:pPr>
                      <a:r>
                        <a:rPr lang="en-US" sz="1000">
                          <a:solidFill>
                            <a:srgbClr val="000000"/>
                          </a:solidFill>
                          <a:latin typeface="Arial"/>
                          <a:ea typeface="Times New Roman"/>
                          <a:cs typeface="Mangal"/>
                        </a:rPr>
                        <a:t>15</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GGT 50T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50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30</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Uric Acid 60T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a:solidFill>
                            <a:srgbClr val="000000"/>
                          </a:solidFill>
                          <a:latin typeface="Arial"/>
                          <a:ea typeface="Times New Roman"/>
                          <a:cs typeface="Mangal"/>
                        </a:rPr>
                        <a:t>Cart</a:t>
                      </a:r>
                      <a:endParaRPr lang="en-IN" sz="110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0"/>
                        </a:spcAft>
                      </a:pPr>
                      <a:r>
                        <a:rPr lang="en-US" sz="1000" dirty="0">
                          <a:solidFill>
                            <a:srgbClr val="000000"/>
                          </a:solidFill>
                          <a:latin typeface="Arial"/>
                          <a:ea typeface="Times New Roman"/>
                          <a:cs typeface="Mangal"/>
                        </a:rPr>
                        <a:t>60</a:t>
                      </a:r>
                      <a:endParaRPr lang="en-IN" sz="1100" dirty="0">
                        <a:latin typeface="Calibri"/>
                        <a:ea typeface="Calibri"/>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285720" y="928670"/>
            <a:ext cx="8286808" cy="5684316"/>
          </a:xfrm>
          <a:prstGeom prst="rect">
            <a:avLst/>
          </a:prstGeom>
          <a:noFill/>
          <a:ln w="9525">
            <a:solidFill>
              <a:schemeClr val="tx1"/>
            </a:solidFill>
            <a:miter lim="800000"/>
            <a:headEnd/>
            <a:tailEnd/>
          </a:ln>
          <a:effectLst/>
        </p:spPr>
      </p:pic>
      <p:sp>
        <p:nvSpPr>
          <p:cNvPr id="2" name="Title 1"/>
          <p:cNvSpPr>
            <a:spLocks noGrp="1"/>
          </p:cNvSpPr>
          <p:nvPr>
            <p:ph type="title"/>
          </p:nvPr>
        </p:nvSpPr>
        <p:spPr>
          <a:xfrm>
            <a:off x="457200" y="0"/>
            <a:ext cx="8229600" cy="908720"/>
          </a:xfrm>
        </p:spPr>
        <p:txBody>
          <a:bodyPr>
            <a:normAutofit fontScale="90000"/>
          </a:bodyPr>
          <a:lstStyle/>
          <a:p>
            <a:pPr lvl="0" algn="l"/>
            <a:r>
              <a:rPr lang="en-US" sz="2600" b="1" dirty="0" smtClean="0"/>
              <a:t/>
            </a:r>
            <a:br>
              <a:rPr lang="en-US" sz="2600" b="1" dirty="0" smtClean="0"/>
            </a:br>
            <a:r>
              <a:rPr lang="en-US" sz="2700" b="1" dirty="0" smtClean="0">
                <a:solidFill>
                  <a:schemeClr val="tx1"/>
                </a:solidFill>
                <a:latin typeface="Calibri" pitchFamily="34" charset="0"/>
              </a:rPr>
              <a:t>Test </a:t>
            </a:r>
            <a:r>
              <a:rPr lang="en-US" sz="2700" b="1" dirty="0">
                <a:solidFill>
                  <a:schemeClr val="tx1"/>
                </a:solidFill>
                <a:latin typeface="Calibri" pitchFamily="34" charset="0"/>
              </a:rPr>
              <a:t>performed by each </a:t>
            </a:r>
            <a:r>
              <a:rPr lang="en-US" sz="2700" b="1" dirty="0" smtClean="0">
                <a:solidFill>
                  <a:schemeClr val="tx1"/>
                </a:solidFill>
                <a:latin typeface="Calibri" pitchFamily="34" charset="0"/>
              </a:rPr>
              <a:t>reagent</a:t>
            </a:r>
            <a:br>
              <a:rPr lang="en-US" sz="2700" b="1" dirty="0" smtClean="0">
                <a:solidFill>
                  <a:schemeClr val="tx1"/>
                </a:solidFill>
                <a:latin typeface="Calibri" pitchFamily="34" charset="0"/>
              </a:rPr>
            </a:br>
            <a:r>
              <a:rPr lang="en-US" sz="2700" dirty="0" smtClean="0">
                <a:solidFill>
                  <a:schemeClr val="tx1"/>
                </a:solidFill>
                <a:latin typeface="Calibri" pitchFamily="34" charset="0"/>
              </a:rPr>
              <a:t>No. </a:t>
            </a:r>
            <a:r>
              <a:rPr lang="en-US" sz="2700" dirty="0">
                <a:solidFill>
                  <a:schemeClr val="tx1"/>
                </a:solidFill>
                <a:latin typeface="Calibri" pitchFamily="34" charset="0"/>
              </a:rPr>
              <a:t>of test data retrieved from laboratory information system. </a:t>
            </a:r>
            <a:r>
              <a:rPr lang="en-IN" sz="2200" dirty="0">
                <a:latin typeface="Calibri" pitchFamily="34" charset="0"/>
              </a:rPr>
              <a:t/>
            </a:r>
            <a:br>
              <a:rPr lang="en-IN" sz="2200" dirty="0">
                <a:latin typeface="Calibri" pitchFamily="34" charset="0"/>
              </a:rPr>
            </a:br>
            <a:endParaRPr lang="en-IN" sz="2200" dirty="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357158" y="857232"/>
            <a:ext cx="8215369" cy="5643602"/>
          </a:xfrm>
          <a:prstGeom prst="rect">
            <a:avLst/>
          </a:prstGeom>
          <a:noFill/>
          <a:ln w="9525">
            <a:solidFill>
              <a:schemeClr val="tx1"/>
            </a:solidFill>
            <a:miter lim="800000"/>
            <a:headEnd/>
            <a:tailEnd/>
          </a:ln>
          <a:effectLst/>
        </p:spPr>
      </p:pic>
      <p:sp>
        <p:nvSpPr>
          <p:cNvPr id="2" name="Title 1"/>
          <p:cNvSpPr>
            <a:spLocks noGrp="1"/>
          </p:cNvSpPr>
          <p:nvPr>
            <p:ph type="title"/>
          </p:nvPr>
        </p:nvSpPr>
        <p:spPr>
          <a:xfrm>
            <a:off x="467544" y="0"/>
            <a:ext cx="7819232" cy="1000108"/>
          </a:xfrm>
        </p:spPr>
        <p:txBody>
          <a:bodyPr>
            <a:normAutofit fontScale="90000"/>
          </a:bodyPr>
          <a:lstStyle/>
          <a:p>
            <a:pPr lvl="0" algn="l"/>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en-US" sz="2200" b="1" dirty="0" smtClean="0">
                <a:latin typeface="Calibri" pitchFamily="34" charset="0"/>
              </a:rPr>
              <a:t>Calculate consumption of reagent in repeat test </a:t>
            </a:r>
            <a:br>
              <a:rPr lang="en-US" sz="2200" b="1" dirty="0" smtClean="0">
                <a:latin typeface="Calibri" pitchFamily="34" charset="0"/>
              </a:rPr>
            </a:br>
            <a:r>
              <a:rPr lang="en-US" sz="2200" dirty="0" smtClean="0">
                <a:latin typeface="Calibri" pitchFamily="34" charset="0"/>
              </a:rPr>
              <a:t>Repeat tests also consumed reagents</a:t>
            </a:r>
            <a:r>
              <a:rPr lang="en-US" sz="2000" b="1" dirty="0" smtClean="0"/>
              <a:t/>
            </a:r>
            <a:br>
              <a:rPr lang="en-US" sz="2000" b="1" dirty="0" smtClean="0"/>
            </a:br>
            <a:r>
              <a:rPr lang="en-US" sz="2000" b="1" dirty="0" smtClean="0"/>
              <a:t/>
            </a:r>
            <a:br>
              <a:rPr lang="en-US" sz="2000" b="1"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tretch>
            <a:fillRect/>
          </a:stretch>
        </p:blipFill>
        <p:spPr bwMode="auto">
          <a:xfrm>
            <a:off x="611560" y="1481138"/>
            <a:ext cx="7632848" cy="4828182"/>
          </a:xfrm>
          <a:prstGeom prst="rect">
            <a:avLst/>
          </a:prstGeom>
          <a:noFill/>
          <a:ln w="9525">
            <a:solidFill>
              <a:schemeClr val="tx1"/>
            </a:solidFill>
            <a:miter lim="800000"/>
            <a:headEnd/>
            <a:tailEnd/>
          </a:ln>
          <a:effectLst/>
        </p:spPr>
      </p:pic>
      <p:sp>
        <p:nvSpPr>
          <p:cNvPr id="2" name="Title 1"/>
          <p:cNvSpPr>
            <a:spLocks noGrp="1"/>
          </p:cNvSpPr>
          <p:nvPr>
            <p:ph type="title"/>
          </p:nvPr>
        </p:nvSpPr>
        <p:spPr>
          <a:xfrm>
            <a:off x="457200" y="188640"/>
            <a:ext cx="8229600" cy="1080120"/>
          </a:xfrm>
        </p:spPr>
        <p:txBody>
          <a:bodyPr>
            <a:normAutofit fontScale="90000"/>
          </a:bodyPr>
          <a:lstStyle/>
          <a:p>
            <a:pPr algn="l"/>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700" b="1" dirty="0" smtClean="0"/>
              <a:t/>
            </a:r>
            <a:br>
              <a:rPr lang="en-US" sz="2700" b="1" dirty="0" smtClean="0"/>
            </a:br>
            <a:r>
              <a:rPr lang="en-US" sz="2700" b="1" dirty="0" smtClean="0"/>
              <a:t>Calculate  reagent use in the process of calibration</a:t>
            </a:r>
            <a:r>
              <a:rPr lang="en-US" sz="2000" dirty="0" smtClean="0"/>
              <a:t/>
            </a:r>
            <a:br>
              <a:rPr lang="en-US" sz="2000" dirty="0" smtClean="0"/>
            </a:br>
            <a:r>
              <a:rPr lang="en-US" sz="2200" b="1" dirty="0" smtClean="0"/>
              <a:t/>
            </a:r>
            <a:br>
              <a:rPr lang="en-US" sz="2200" b="1"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3300" dirty="0"/>
              <a:t>Sitaram Bhartia Institute of Science and Research was established in the year 1990 with an aim to provide the quality medical services to the </a:t>
            </a:r>
            <a:r>
              <a:rPr lang="en-US" sz="3300" dirty="0" smtClean="0"/>
              <a:t>patients. </a:t>
            </a:r>
          </a:p>
          <a:p>
            <a:r>
              <a:rPr lang="en-US" sz="3300" dirty="0" smtClean="0"/>
              <a:t>It </a:t>
            </a:r>
            <a:r>
              <a:rPr lang="en-US" sz="3300" dirty="0"/>
              <a:t>is a 70-bed </a:t>
            </a:r>
            <a:r>
              <a:rPr lang="en-US" sz="3300" dirty="0" smtClean="0"/>
              <a:t>multi-specialty </a:t>
            </a:r>
            <a:r>
              <a:rPr lang="en-US" sz="3300" dirty="0"/>
              <a:t>hospital and research center located in New Delhi. </a:t>
            </a:r>
            <a:endParaRPr lang="en-US" sz="3300" dirty="0" smtClean="0"/>
          </a:p>
          <a:p>
            <a:r>
              <a:rPr lang="en-US" sz="3300" dirty="0" smtClean="0"/>
              <a:t>Its </a:t>
            </a:r>
            <a:r>
              <a:rPr lang="en-US" sz="3300" dirty="0"/>
              <a:t>largest clinical department is obstetrics and gynecology</a:t>
            </a:r>
            <a:r>
              <a:rPr lang="en-US" sz="3300" dirty="0" smtClean="0"/>
              <a:t>.</a:t>
            </a:r>
          </a:p>
          <a:p>
            <a:pPr>
              <a:buNone/>
            </a:pPr>
            <a:r>
              <a:rPr lang="en-US" sz="3300" b="1" u="sng" dirty="0" smtClean="0"/>
              <a:t>Core </a:t>
            </a:r>
            <a:r>
              <a:rPr lang="en-US" sz="3300" b="1" u="sng" dirty="0"/>
              <a:t>Purpose</a:t>
            </a:r>
            <a:endParaRPr lang="en-IN" sz="3300" dirty="0"/>
          </a:p>
          <a:p>
            <a:pPr>
              <a:buNone/>
            </a:pPr>
            <a:r>
              <a:rPr lang="en-US" sz="3300" dirty="0" smtClean="0"/>
              <a:t>   The </a:t>
            </a:r>
            <a:r>
              <a:rPr lang="en-US" sz="3300" dirty="0"/>
              <a:t>core purpose of </a:t>
            </a:r>
            <a:r>
              <a:rPr lang="en-US" sz="3300" dirty="0" err="1"/>
              <a:t>Sitaram</a:t>
            </a:r>
            <a:r>
              <a:rPr lang="en-US" sz="3300" dirty="0"/>
              <a:t> </a:t>
            </a:r>
            <a:r>
              <a:rPr lang="en-US" sz="3300" dirty="0" err="1"/>
              <a:t>Bhartia</a:t>
            </a:r>
            <a:r>
              <a:rPr lang="en-US" sz="3300" dirty="0"/>
              <a:t> is to serve society as a well-spring of excellence in healthcare delivery, research and education </a:t>
            </a:r>
            <a:endParaRPr lang="en-IN" sz="3300" dirty="0"/>
          </a:p>
          <a:p>
            <a:endParaRPr lang="en-IN" dirty="0"/>
          </a:p>
        </p:txBody>
      </p:sp>
      <p:sp>
        <p:nvSpPr>
          <p:cNvPr id="2" name="Title 1"/>
          <p:cNvSpPr>
            <a:spLocks noGrp="1"/>
          </p:cNvSpPr>
          <p:nvPr>
            <p:ph type="title"/>
          </p:nvPr>
        </p:nvSpPr>
        <p:spPr/>
        <p:txBody>
          <a:bodyPr>
            <a:normAutofit fontScale="90000"/>
          </a:bodyPr>
          <a:lstStyle/>
          <a:p>
            <a:r>
              <a:rPr lang="en-US" b="1" dirty="0"/>
              <a:t> </a:t>
            </a:r>
            <a:r>
              <a:rPr lang="en-IN" dirty="0"/>
              <a:t/>
            </a:r>
            <a:br>
              <a:rPr lang="en-IN" dirty="0"/>
            </a:br>
            <a:r>
              <a:rPr lang="en-US" sz="2700" b="1" u="sng" dirty="0"/>
              <a:t>SITARAM BHARTIA INSTITUTE OF SCIENCE AND RESEARCH</a:t>
            </a:r>
            <a:r>
              <a:rPr lang="en-IN" dirty="0"/>
              <a:t/>
            </a:r>
            <a:br>
              <a:rPr lang="en-IN" dirty="0"/>
            </a:b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tretch>
            <a:fillRect/>
          </a:stretch>
        </p:blipFill>
        <p:spPr bwMode="auto">
          <a:xfrm>
            <a:off x="539552" y="1124744"/>
            <a:ext cx="7920880" cy="5544616"/>
          </a:xfrm>
          <a:prstGeom prst="rect">
            <a:avLst/>
          </a:prstGeom>
          <a:noFill/>
          <a:ln w="9525">
            <a:solidFill>
              <a:schemeClr val="tx1"/>
            </a:solidFill>
            <a:miter lim="800000"/>
            <a:headEnd/>
            <a:tailEnd/>
          </a:ln>
          <a:effectLst/>
        </p:spPr>
      </p:pic>
      <p:sp>
        <p:nvSpPr>
          <p:cNvPr id="2" name="Title 1"/>
          <p:cNvSpPr>
            <a:spLocks noGrp="1"/>
          </p:cNvSpPr>
          <p:nvPr>
            <p:ph type="title"/>
          </p:nvPr>
        </p:nvSpPr>
        <p:spPr>
          <a:xfrm>
            <a:off x="457200" y="274638"/>
            <a:ext cx="8229600" cy="725470"/>
          </a:xfrm>
        </p:spPr>
        <p:txBody>
          <a:bodyPr>
            <a:normAutofit fontScale="90000"/>
          </a:bodyPr>
          <a:lstStyle/>
          <a:p>
            <a:pPr lvl="0" algn="l"/>
            <a:r>
              <a:rPr lang="en-US" sz="2400" b="1" dirty="0" smtClean="0"/>
              <a:t>Calculate the reagent used in control measure</a:t>
            </a:r>
            <a:r>
              <a:rPr lang="en-US" sz="2000" dirty="0" smtClean="0"/>
              <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US"/>
          </a:p>
        </p:txBody>
      </p:sp>
      <p:sp>
        <p:nvSpPr>
          <p:cNvPr id="2" name="Title 1"/>
          <p:cNvSpPr>
            <a:spLocks noGrp="1"/>
          </p:cNvSpPr>
          <p:nvPr>
            <p:ph type="title"/>
          </p:nvPr>
        </p:nvSpPr>
        <p:spPr>
          <a:xfrm>
            <a:off x="457200" y="188640"/>
            <a:ext cx="8229600" cy="936104"/>
          </a:xfrm>
        </p:spPr>
        <p:txBody>
          <a:bodyPr>
            <a:noAutofit/>
          </a:bodyPr>
          <a:lstStyle/>
          <a:p>
            <a:pPr lvl="0" algn="l"/>
            <a:r>
              <a:rPr lang="en-US" sz="2400" b="1" dirty="0" smtClean="0"/>
              <a:t>Total consumption can be calculated by summing up above mentioned consumption </a:t>
            </a:r>
            <a:r>
              <a:rPr lang="en-US" sz="2400" dirty="0" smtClean="0"/>
              <a:t/>
            </a:r>
            <a:br>
              <a:rPr lang="en-US" sz="2400" dirty="0" smtClean="0"/>
            </a:br>
            <a:endParaRPr lang="en-US" sz="2400" dirty="0"/>
          </a:p>
        </p:txBody>
      </p:sp>
      <p:pic>
        <p:nvPicPr>
          <p:cNvPr id="6" name="Picture 5"/>
          <p:cNvPicPr/>
          <p:nvPr/>
        </p:nvPicPr>
        <p:blipFill>
          <a:blip r:embed="rId2" cstate="print"/>
          <a:srcRect/>
          <a:stretch>
            <a:fillRect/>
          </a:stretch>
        </p:blipFill>
        <p:spPr bwMode="auto">
          <a:xfrm>
            <a:off x="500034" y="1047750"/>
            <a:ext cx="8286808" cy="5810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cstate="print"/>
          <a:stretch>
            <a:fillRect/>
          </a:stretch>
        </p:blipFill>
        <p:spPr bwMode="auto">
          <a:xfrm>
            <a:off x="683568" y="1628800"/>
            <a:ext cx="7776864" cy="4896544"/>
          </a:xfrm>
          <a:prstGeom prst="rect">
            <a:avLst/>
          </a:prstGeom>
          <a:noFill/>
          <a:ln w="9525">
            <a:noFill/>
            <a:miter lim="800000"/>
            <a:headEnd/>
            <a:tailEnd/>
          </a:ln>
          <a:effectLst/>
        </p:spPr>
      </p:pic>
      <p:sp>
        <p:nvSpPr>
          <p:cNvPr id="2" name="Title 1"/>
          <p:cNvSpPr>
            <a:spLocks noGrp="1"/>
          </p:cNvSpPr>
          <p:nvPr>
            <p:ph type="title"/>
          </p:nvPr>
        </p:nvSpPr>
        <p:spPr>
          <a:xfrm>
            <a:off x="457200" y="188640"/>
            <a:ext cx="8229600" cy="1296144"/>
          </a:xfrm>
        </p:spPr>
        <p:txBody>
          <a:bodyPr>
            <a:normAutofit fontScale="90000"/>
          </a:bodyPr>
          <a:lstStyle/>
          <a:p>
            <a:pPr lvl="0" algn="l"/>
            <a:r>
              <a:rPr lang="en-US" sz="2000" b="1" dirty="0" smtClean="0"/>
              <a:t>To find out total consumption of reagent for 45 days calculate the  lead time and safety stock</a:t>
            </a:r>
            <a:r>
              <a:rPr lang="en-US" sz="1600" dirty="0" smtClean="0"/>
              <a:t/>
            </a:r>
            <a:br>
              <a:rPr lang="en-US" sz="1600" dirty="0" smtClean="0"/>
            </a:br>
            <a:r>
              <a:rPr lang="en-US" sz="2200" dirty="0" smtClean="0"/>
              <a:t>Lead time is the time that elapses between the placing of an order and actually receiving the goods ordered</a:t>
            </a:r>
            <a:r>
              <a:rPr lang="en-US" sz="1600" dirty="0" smtClean="0"/>
              <a:t>.</a:t>
            </a:r>
            <a:endParaRPr lang="en-US"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408"/>
            <a:ext cx="8758238" cy="1512168"/>
          </a:xfrm>
        </p:spPr>
        <p:txBody>
          <a:bodyPr>
            <a:normAutofit fontScale="90000"/>
          </a:bodyPr>
          <a:lstStyle/>
          <a:p>
            <a:pPr lvl="0" algn="l"/>
            <a:r>
              <a:rPr lang="en-US" sz="2000" b="1" dirty="0" smtClean="0"/>
              <a:t/>
            </a:r>
            <a:br>
              <a:rPr lang="en-US" sz="2000" b="1" dirty="0" smtClean="0"/>
            </a:br>
            <a:r>
              <a:rPr lang="en-US" sz="2000" dirty="0" smtClean="0"/>
              <a:t/>
            </a:r>
            <a:br>
              <a:rPr lang="en-US" sz="2000" dirty="0" smtClean="0"/>
            </a:br>
            <a:r>
              <a:rPr lang="en-US" sz="2000" b="1" dirty="0" smtClean="0"/>
              <a:t>Calculate Safety Stock</a:t>
            </a:r>
            <a:r>
              <a:rPr lang="en-US" sz="2200" b="1" dirty="0" smtClean="0"/>
              <a:t/>
            </a:r>
            <a:br>
              <a:rPr lang="en-US" sz="2200" b="1" dirty="0" smtClean="0"/>
            </a:br>
            <a:r>
              <a:rPr lang="en-US" sz="2000" dirty="0" smtClean="0"/>
              <a:t>Safety stock is an additional quantity of an item held in inventory in order to reduce the risk that the item will be out of stock. </a:t>
            </a:r>
            <a:br>
              <a:rPr lang="en-US" sz="2000" dirty="0" smtClean="0"/>
            </a:br>
            <a:r>
              <a:rPr lang="en-US" sz="2000" b="1" dirty="0" smtClean="0"/>
              <a:t>Safety Stock = (Maximum Daily Usage − Average Daily Usage) × Lead Time</a:t>
            </a:r>
            <a:r>
              <a:rPr lang="en-US" sz="2000" dirty="0" smtClean="0"/>
              <a:t/>
            </a:r>
            <a:br>
              <a:rPr lang="en-US" sz="2000" dirty="0" smtClean="0"/>
            </a:br>
            <a:endParaRPr lang="en-US" sz="2000" dirty="0"/>
          </a:p>
        </p:txBody>
      </p:sp>
      <p:pic>
        <p:nvPicPr>
          <p:cNvPr id="6" name="Picture 5"/>
          <p:cNvPicPr/>
          <p:nvPr/>
        </p:nvPicPr>
        <p:blipFill>
          <a:blip r:embed="rId2" cstate="print"/>
          <a:srcRect/>
          <a:stretch>
            <a:fillRect/>
          </a:stretch>
        </p:blipFill>
        <p:spPr bwMode="auto">
          <a:xfrm>
            <a:off x="179512" y="1412776"/>
            <a:ext cx="8568952" cy="54452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cstate="print"/>
          <a:srcRect/>
          <a:stretch>
            <a:fillRect/>
          </a:stretch>
        </p:blipFill>
        <p:spPr bwMode="auto">
          <a:xfrm>
            <a:off x="500034" y="571500"/>
            <a:ext cx="8072494" cy="5929334"/>
          </a:xfrm>
          <a:prstGeom prst="rect">
            <a:avLst/>
          </a:prstGeom>
          <a:noFill/>
          <a:ln w="9525">
            <a:solidFill>
              <a:schemeClr val="tx1"/>
            </a:solidFill>
            <a:miter lim="800000"/>
            <a:headEnd/>
            <a:tailEnd/>
          </a:ln>
          <a:effectLst/>
        </p:spPr>
      </p:pic>
      <p:sp>
        <p:nvSpPr>
          <p:cNvPr id="2" name="Title 1"/>
          <p:cNvSpPr>
            <a:spLocks noGrp="1"/>
          </p:cNvSpPr>
          <p:nvPr>
            <p:ph type="title"/>
          </p:nvPr>
        </p:nvSpPr>
        <p:spPr>
          <a:xfrm>
            <a:off x="457200" y="0"/>
            <a:ext cx="8229600" cy="785794"/>
          </a:xfrm>
        </p:spPr>
        <p:txBody>
          <a:bodyPr>
            <a:normAutofit fontScale="90000"/>
          </a:bodyPr>
          <a:lstStyle/>
          <a:p>
            <a:pPr algn="l"/>
            <a:r>
              <a:rPr lang="en-US" sz="2200" b="1" dirty="0" smtClean="0"/>
              <a:t/>
            </a:r>
            <a:br>
              <a:rPr lang="en-US" sz="2200" b="1" dirty="0" smtClean="0"/>
            </a:br>
            <a:r>
              <a:rPr lang="en-US" sz="2000" b="1" dirty="0" smtClean="0"/>
              <a:t>Calculate 45 days consumption of reagent Including  safety stock</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cstate="print"/>
          <a:srcRect/>
          <a:stretch>
            <a:fillRect/>
          </a:stretch>
        </p:blipFill>
        <p:spPr bwMode="auto">
          <a:xfrm>
            <a:off x="500034" y="1285874"/>
            <a:ext cx="8072494" cy="5311478"/>
          </a:xfrm>
          <a:prstGeom prst="rect">
            <a:avLst/>
          </a:prstGeom>
          <a:noFill/>
          <a:ln w="9525">
            <a:solidFill>
              <a:schemeClr val="tx1"/>
            </a:solidFill>
            <a:miter lim="800000"/>
            <a:headEnd/>
            <a:tailEnd/>
          </a:ln>
          <a:effectLst/>
        </p:spPr>
      </p:pic>
      <p:sp>
        <p:nvSpPr>
          <p:cNvPr id="2" name="Title 1"/>
          <p:cNvSpPr>
            <a:spLocks noGrp="1"/>
          </p:cNvSpPr>
          <p:nvPr>
            <p:ph type="title"/>
          </p:nvPr>
        </p:nvSpPr>
        <p:spPr>
          <a:xfrm>
            <a:off x="179512" y="-243408"/>
            <a:ext cx="8507288" cy="1457830"/>
          </a:xfrm>
        </p:spPr>
        <p:txBody>
          <a:bodyPr>
            <a:normAutofit fontScale="90000"/>
          </a:bodyPr>
          <a:lstStyle/>
          <a:p>
            <a:pPr algn="l"/>
            <a:r>
              <a:rPr lang="en-US" sz="2200" b="1" u="sng" dirty="0" smtClean="0"/>
              <a:t/>
            </a:r>
            <a:br>
              <a:rPr lang="en-US" sz="2200" b="1" u="sng" dirty="0" smtClean="0"/>
            </a:br>
            <a:r>
              <a:rPr lang="en-US" sz="2000" b="1" u="sng" dirty="0" smtClean="0"/>
              <a:t>Reorder level</a:t>
            </a:r>
            <a:r>
              <a:rPr lang="en-US" sz="2000" dirty="0" smtClean="0"/>
              <a:t/>
            </a:r>
            <a:br>
              <a:rPr lang="en-US" sz="2000" dirty="0" smtClean="0"/>
            </a:br>
            <a:r>
              <a:rPr lang="en-US" sz="2000" dirty="0" smtClean="0"/>
              <a:t>The </a:t>
            </a:r>
            <a:r>
              <a:rPr lang="en-US" sz="2000" b="1" dirty="0" smtClean="0"/>
              <a:t>reorder level of stock</a:t>
            </a:r>
            <a:r>
              <a:rPr lang="en-US" sz="2000" dirty="0" smtClean="0"/>
              <a:t> is the point at which stock on a particular item has diminished to a point where it needs to be replenished. </a:t>
            </a:r>
            <a:br>
              <a:rPr lang="en-US" sz="2000" dirty="0" smtClean="0"/>
            </a:br>
            <a:r>
              <a:rPr lang="en-US" sz="2000" b="1" dirty="0" smtClean="0"/>
              <a:t>(Lead Time x Average demand per Day) + Safety Stock</a:t>
            </a:r>
            <a:r>
              <a:rPr lang="en-US" sz="2000" dirty="0" smtClean="0"/>
              <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807568"/>
          </a:xfrm>
        </p:spPr>
        <p:txBody>
          <a:bodyPr>
            <a:normAutofit fontScale="40000" lnSpcReduction="20000"/>
          </a:bodyPr>
          <a:lstStyle/>
          <a:p>
            <a:pPr lvl="0"/>
            <a:r>
              <a:rPr lang="en-US" sz="4500" dirty="0" smtClean="0"/>
              <a:t>All records are maintained properly. Separate file are being maintained for stock issue, repeat test, control and calibrations.</a:t>
            </a:r>
          </a:p>
          <a:p>
            <a:pPr>
              <a:buNone/>
            </a:pPr>
            <a:r>
              <a:rPr lang="en-US" sz="4500" dirty="0" smtClean="0"/>
              <a:t> </a:t>
            </a:r>
          </a:p>
          <a:p>
            <a:pPr lvl="0"/>
            <a:r>
              <a:rPr lang="en-US" sz="4500" dirty="0" smtClean="0"/>
              <a:t>Lab maintained the proper stock register containing all details such as date of stock received, expiry date of each reagent, lot number of each reagent and date of opening of a reagent kit.</a:t>
            </a:r>
          </a:p>
          <a:p>
            <a:pPr>
              <a:buNone/>
            </a:pPr>
            <a:r>
              <a:rPr lang="en-US" sz="4500" dirty="0" smtClean="0"/>
              <a:t> </a:t>
            </a:r>
          </a:p>
          <a:p>
            <a:pPr lvl="0"/>
            <a:r>
              <a:rPr lang="en-US" sz="4500" dirty="0" smtClean="0"/>
              <a:t>In lab FIFO (First in First Out) system is being followed.</a:t>
            </a:r>
          </a:p>
          <a:p>
            <a:pPr>
              <a:buNone/>
            </a:pPr>
            <a:r>
              <a:rPr lang="en-US" sz="4500" dirty="0" smtClean="0"/>
              <a:t> </a:t>
            </a:r>
          </a:p>
          <a:p>
            <a:pPr lvl="0"/>
            <a:r>
              <a:rPr lang="en-US" sz="4500" dirty="0" smtClean="0"/>
              <a:t>But the requisitions of reagents are made on the basis of last month consumption only due to which some time shortage or excess of stocks occurred.</a:t>
            </a:r>
          </a:p>
          <a:p>
            <a:pPr>
              <a:buNone/>
            </a:pPr>
            <a:r>
              <a:rPr lang="en-US" sz="4500" dirty="0" smtClean="0"/>
              <a:t> </a:t>
            </a:r>
          </a:p>
          <a:p>
            <a:pPr lvl="0"/>
            <a:r>
              <a:rPr lang="en-US" sz="4500" dirty="0" smtClean="0"/>
              <a:t>Safety stock calculations are not taken into account.</a:t>
            </a:r>
          </a:p>
          <a:p>
            <a:pPr>
              <a:buNone/>
            </a:pPr>
            <a:r>
              <a:rPr lang="en-US" sz="4500" dirty="0" smtClean="0"/>
              <a:t> </a:t>
            </a:r>
          </a:p>
          <a:p>
            <a:pPr lvl="0"/>
            <a:r>
              <a:rPr lang="en-US" sz="4500" dirty="0" smtClean="0"/>
              <a:t>Reorder level calculation are not done as a result stock level of some reagents will reach at or around zero at the time the next order.</a:t>
            </a:r>
          </a:p>
          <a:p>
            <a:pPr>
              <a:buNone/>
            </a:pPr>
            <a:r>
              <a:rPr lang="en-US" sz="4500" dirty="0" smtClean="0"/>
              <a:t> </a:t>
            </a:r>
          </a:p>
          <a:p>
            <a:pPr lvl="0"/>
            <a:r>
              <a:rPr lang="en-US" sz="4500" dirty="0" smtClean="0"/>
              <a:t>Stock received is being stored in the lab, causing space crunch and increasing the chances of pilferage. </a:t>
            </a:r>
          </a:p>
          <a:p>
            <a:endParaRPr lang="en-US" dirty="0"/>
          </a:p>
        </p:txBody>
      </p:sp>
      <p:sp>
        <p:nvSpPr>
          <p:cNvPr id="2" name="Title 1"/>
          <p:cNvSpPr>
            <a:spLocks noGrp="1"/>
          </p:cNvSpPr>
          <p:nvPr>
            <p:ph type="title"/>
          </p:nvPr>
        </p:nvSpPr>
        <p:spPr>
          <a:xfrm>
            <a:off x="457200" y="0"/>
            <a:ext cx="8229600" cy="1052736"/>
          </a:xfrm>
        </p:spPr>
        <p:txBody>
          <a:bodyPr>
            <a:normAutofit/>
          </a:bodyPr>
          <a:lstStyle/>
          <a:p>
            <a:r>
              <a:rPr lang="en-US" sz="2800" b="1" u="sng" dirty="0" smtClean="0"/>
              <a:t>OBSERVATION</a:t>
            </a: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736130"/>
          </a:xfrm>
        </p:spPr>
        <p:txBody>
          <a:bodyPr>
            <a:normAutofit fontScale="77500" lnSpcReduction="20000"/>
          </a:bodyPr>
          <a:lstStyle/>
          <a:p>
            <a:pPr lvl="0"/>
            <a:r>
              <a:rPr lang="en-US" dirty="0" smtClean="0"/>
              <a:t>Stock should be kept in store instead of lab to avoid the space crunch.</a:t>
            </a:r>
          </a:p>
          <a:p>
            <a:pPr>
              <a:buNone/>
            </a:pPr>
            <a:r>
              <a:rPr lang="en-US" dirty="0" smtClean="0"/>
              <a:t> </a:t>
            </a:r>
          </a:p>
          <a:p>
            <a:pPr lvl="0"/>
            <a:r>
              <a:rPr lang="en-US" dirty="0" smtClean="0"/>
              <a:t>Only one week requirement is to be issued to the lab to have more control on consumption and reduce the chances of pilferage. For this sub- store system can be developed and reordering can be done on weekly basis.</a:t>
            </a:r>
          </a:p>
          <a:p>
            <a:pPr>
              <a:buNone/>
            </a:pPr>
            <a:r>
              <a:rPr lang="en-US" dirty="0" smtClean="0"/>
              <a:t> </a:t>
            </a:r>
          </a:p>
          <a:p>
            <a:pPr lvl="0"/>
            <a:r>
              <a:rPr lang="en-US" dirty="0" smtClean="0"/>
              <a:t>Time taken for internal process approval should be reduced.</a:t>
            </a:r>
          </a:p>
          <a:p>
            <a:pPr>
              <a:buNone/>
            </a:pPr>
            <a:r>
              <a:rPr lang="en-US" dirty="0" smtClean="0"/>
              <a:t> </a:t>
            </a:r>
          </a:p>
          <a:p>
            <a:pPr lvl="0"/>
            <a:r>
              <a:rPr lang="en-US" dirty="0" smtClean="0"/>
              <a:t>Safety stock calculation and reordering level calculations should be taken in to consideration while placing the order to the vendor.</a:t>
            </a:r>
          </a:p>
          <a:p>
            <a:pPr>
              <a:buNone/>
            </a:pPr>
            <a:r>
              <a:rPr lang="en-US" dirty="0" smtClean="0"/>
              <a:t> </a:t>
            </a:r>
          </a:p>
          <a:p>
            <a:pPr lvl="0"/>
            <a:r>
              <a:rPr lang="en-US" dirty="0" smtClean="0"/>
              <a:t>Apart from standard calculation peak period requirement should also be taken into consideration.</a:t>
            </a:r>
          </a:p>
          <a:p>
            <a:pPr>
              <a:buNone/>
            </a:pPr>
            <a:r>
              <a:rPr lang="en-US" dirty="0" smtClean="0"/>
              <a:t> </a:t>
            </a:r>
          </a:p>
          <a:p>
            <a:pPr lvl="0"/>
            <a:r>
              <a:rPr lang="en-US" dirty="0" smtClean="0"/>
              <a:t>All sections are advices to follow the similar step.</a:t>
            </a:r>
          </a:p>
          <a:p>
            <a:endParaRPr lang="en-US" dirty="0"/>
          </a:p>
        </p:txBody>
      </p:sp>
      <p:sp>
        <p:nvSpPr>
          <p:cNvPr id="2" name="Title 1"/>
          <p:cNvSpPr>
            <a:spLocks noGrp="1"/>
          </p:cNvSpPr>
          <p:nvPr>
            <p:ph type="title"/>
          </p:nvPr>
        </p:nvSpPr>
        <p:spPr>
          <a:xfrm>
            <a:off x="457200" y="274638"/>
            <a:ext cx="8229600" cy="850106"/>
          </a:xfrm>
        </p:spPr>
        <p:txBody>
          <a:bodyPr>
            <a:normAutofit fontScale="90000"/>
          </a:bodyPr>
          <a:lstStyle/>
          <a:p>
            <a:r>
              <a:rPr lang="en-US" sz="3100" b="1" u="sng" dirty="0" smtClean="0"/>
              <a:t>RECOMMENDATION</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fontScale="85000" lnSpcReduction="10000"/>
          </a:bodyPr>
          <a:lstStyle/>
          <a:p>
            <a:pPr>
              <a:buNone/>
            </a:pPr>
            <a:r>
              <a:rPr lang="en-US" dirty="0" smtClean="0"/>
              <a:t>	This study was conducted at biochemistry section of laboratory in </a:t>
            </a:r>
            <a:r>
              <a:rPr lang="en-US" dirty="0" err="1" smtClean="0"/>
              <a:t>Sitaram</a:t>
            </a:r>
            <a:r>
              <a:rPr lang="en-US" dirty="0" smtClean="0"/>
              <a:t> Bhartia Institute of Science and Research. The objective of this retrospective study is to streamline the procurement process of lab reagent and to analyze the consumption pattern of reagents in bio-chemistry section. The data was collected from April 2013 to Feb 2014 from LIS. At present requisition is generally done on the monthly consumption basis and it does  not include others factors  like safety stock and reorder level. To avoid that requisition of lab reagent should be based on average of few months’ consumption and factors like safety stock and reorder level should also be taken in to account. Stock should be kept in a proper place and all record should be maintained to reduce the chance of pilferage and wastage.</a:t>
            </a:r>
          </a:p>
          <a:p>
            <a:endParaRPr lang="en-US" dirty="0"/>
          </a:p>
        </p:txBody>
      </p:sp>
      <p:sp>
        <p:nvSpPr>
          <p:cNvPr id="2" name="Title 1"/>
          <p:cNvSpPr>
            <a:spLocks noGrp="1"/>
          </p:cNvSpPr>
          <p:nvPr>
            <p:ph type="title"/>
          </p:nvPr>
        </p:nvSpPr>
        <p:spPr>
          <a:xfrm>
            <a:off x="457200" y="274638"/>
            <a:ext cx="8229600" cy="850106"/>
          </a:xfrm>
        </p:spPr>
        <p:txBody>
          <a:bodyPr>
            <a:normAutofit fontScale="90000"/>
          </a:bodyPr>
          <a:lstStyle/>
          <a:p>
            <a:r>
              <a:rPr lang="en-US" sz="3100" b="1" u="sng" dirty="0" smtClean="0"/>
              <a:t>CONCLUSION</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7355160" cy="5674635"/>
          </a:xfrm>
        </p:spPr>
        <p:txBody>
          <a:bodyPr>
            <a:normAutofit/>
          </a:bodyPr>
          <a:lstStyle/>
          <a:p>
            <a:endParaRPr lang="en-IN" sz="4400" dirty="0" smtClean="0"/>
          </a:p>
          <a:p>
            <a:pPr algn="ctr">
              <a:buNone/>
            </a:pPr>
            <a:endParaRPr lang="en-IN" sz="4400" b="1" dirty="0" smtClean="0"/>
          </a:p>
          <a:p>
            <a:pPr algn="ctr">
              <a:buNone/>
            </a:pPr>
            <a:endParaRPr lang="en-IN" sz="4400" b="1" dirty="0" smtClean="0"/>
          </a:p>
          <a:p>
            <a:pPr algn="ctr">
              <a:buNone/>
            </a:pPr>
            <a:r>
              <a:rPr lang="en-IN" sz="4400" i="1" dirty="0" smtClean="0">
                <a:solidFill>
                  <a:schemeClr val="accent1">
                    <a:lumMod val="50000"/>
                  </a:schemeClr>
                </a:solidFill>
              </a:rPr>
              <a:t>THANK YOU</a:t>
            </a:r>
          </a:p>
          <a:p>
            <a:pPr algn="ctr">
              <a:buNone/>
            </a:pPr>
            <a:endParaRPr lang="en-IN" sz="4400" b="1" dirty="0" smtClean="0"/>
          </a:p>
          <a:p>
            <a:pPr algn="ctr">
              <a:buNone/>
            </a:pPr>
            <a:endParaRPr lang="en-IN" sz="4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85000" lnSpcReduction="20000"/>
          </a:bodyPr>
          <a:lstStyle/>
          <a:p>
            <a:pPr>
              <a:buNone/>
            </a:pPr>
            <a:r>
              <a:rPr lang="en-US" b="1" u="sng" dirty="0"/>
              <a:t> Core Values</a:t>
            </a:r>
            <a:endParaRPr lang="en-IN" dirty="0"/>
          </a:p>
          <a:p>
            <a:pPr lvl="0"/>
            <a:r>
              <a:rPr lang="en-US" dirty="0"/>
              <a:t>Putting the interest of the patient first</a:t>
            </a:r>
            <a:endParaRPr lang="en-IN" dirty="0"/>
          </a:p>
          <a:p>
            <a:pPr lvl="0"/>
            <a:r>
              <a:rPr lang="en-US" dirty="0"/>
              <a:t>Treating others as you would want to be treated yourself</a:t>
            </a:r>
            <a:endParaRPr lang="en-IN" dirty="0"/>
          </a:p>
          <a:p>
            <a:pPr lvl="0"/>
            <a:r>
              <a:rPr lang="en-US" dirty="0"/>
              <a:t>Continuous learning and improvement</a:t>
            </a:r>
            <a:endParaRPr lang="en-IN" dirty="0"/>
          </a:p>
          <a:p>
            <a:r>
              <a:rPr lang="en-US" dirty="0"/>
              <a:t>Institution </a:t>
            </a:r>
            <a:r>
              <a:rPr lang="en-US" dirty="0" smtClean="0"/>
              <a:t>building</a:t>
            </a:r>
          </a:p>
          <a:p>
            <a:pPr>
              <a:buNone/>
            </a:pPr>
            <a:endParaRPr lang="en-US" b="1" u="sng" dirty="0" smtClean="0"/>
          </a:p>
          <a:p>
            <a:pPr>
              <a:buNone/>
            </a:pPr>
            <a:r>
              <a:rPr lang="en-US" b="1" u="sng" dirty="0" smtClean="0"/>
              <a:t>Quality </a:t>
            </a:r>
            <a:r>
              <a:rPr lang="en-US" b="1" u="sng" dirty="0"/>
              <a:t>Department</a:t>
            </a:r>
            <a:endParaRPr lang="en-IN" dirty="0"/>
          </a:p>
          <a:p>
            <a:pPr>
              <a:buNone/>
            </a:pPr>
            <a:r>
              <a:rPr lang="en-US" b="1" dirty="0"/>
              <a:t> </a:t>
            </a:r>
            <a:endParaRPr lang="en-IN" dirty="0"/>
          </a:p>
          <a:p>
            <a:r>
              <a:rPr lang="en-US" dirty="0"/>
              <a:t>Quality at </a:t>
            </a:r>
            <a:r>
              <a:rPr lang="en-US" dirty="0" err="1"/>
              <a:t>Sitaram</a:t>
            </a:r>
            <a:r>
              <a:rPr lang="en-US" dirty="0"/>
              <a:t> </a:t>
            </a:r>
            <a:r>
              <a:rPr lang="en-US" dirty="0" err="1"/>
              <a:t>Bhartia</a:t>
            </a:r>
            <a:r>
              <a:rPr lang="en-US" dirty="0"/>
              <a:t> Institute of Science and Research is an effort to provide patient-centered care. </a:t>
            </a:r>
            <a:endParaRPr lang="en-US" dirty="0" smtClean="0"/>
          </a:p>
          <a:p>
            <a:r>
              <a:rPr lang="en-US" dirty="0" err="1" smtClean="0"/>
              <a:t>Sitaram</a:t>
            </a:r>
            <a:r>
              <a:rPr lang="en-US" dirty="0" smtClean="0"/>
              <a:t> </a:t>
            </a:r>
            <a:r>
              <a:rPr lang="en-US" dirty="0" err="1"/>
              <a:t>Bhartia</a:t>
            </a:r>
            <a:r>
              <a:rPr lang="en-US" dirty="0"/>
              <a:t> is inclined towards improving processes to ensure ease of workflow for staff. </a:t>
            </a:r>
            <a:endParaRPr lang="en-US" dirty="0" smtClean="0"/>
          </a:p>
          <a:p>
            <a:r>
              <a:rPr lang="en-US" dirty="0" smtClean="0"/>
              <a:t>The </a:t>
            </a:r>
            <a:r>
              <a:rPr lang="en-US" dirty="0"/>
              <a:t>department aims at increasing the level of transparency so that the patients can make informed healthcare decisions</a:t>
            </a:r>
            <a:r>
              <a:rPr lang="en-US" dirty="0" smtClean="0"/>
              <a:t>.</a:t>
            </a:r>
          </a:p>
          <a:p>
            <a:endParaRPr lang="en-US" dirty="0"/>
          </a:p>
          <a:p>
            <a:endParaRPr lang="en-US" dirty="0" smtClean="0"/>
          </a:p>
          <a:p>
            <a:endParaRPr lang="en-IN" dirty="0"/>
          </a:p>
          <a:p>
            <a:pPr>
              <a:buNone/>
            </a:pP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793507"/>
          </a:xfrm>
        </p:spPr>
        <p:txBody>
          <a:bodyPr>
            <a:normAutofit fontScale="85000" lnSpcReduction="20000"/>
          </a:bodyPr>
          <a:lstStyle/>
          <a:p>
            <a:pPr>
              <a:buNone/>
            </a:pPr>
            <a:r>
              <a:rPr lang="en-US" b="1" dirty="0"/>
              <a:t>Function of </a:t>
            </a:r>
            <a:r>
              <a:rPr lang="en-US" b="1" dirty="0" smtClean="0"/>
              <a:t>the quality </a:t>
            </a:r>
            <a:r>
              <a:rPr lang="en-US" b="1" dirty="0"/>
              <a:t>d</a:t>
            </a:r>
            <a:r>
              <a:rPr lang="en-US" b="1" dirty="0" smtClean="0"/>
              <a:t>epartment are-</a:t>
            </a:r>
          </a:p>
          <a:p>
            <a:pPr>
              <a:buNone/>
            </a:pPr>
            <a:endParaRPr lang="en-IN" dirty="0"/>
          </a:p>
          <a:p>
            <a:pPr lvl="0"/>
            <a:r>
              <a:rPr lang="en-US" dirty="0"/>
              <a:t>Identification of current process and subsequent improvement</a:t>
            </a:r>
            <a:endParaRPr lang="en-IN" dirty="0"/>
          </a:p>
          <a:p>
            <a:pPr lvl="0"/>
            <a:r>
              <a:rPr lang="en-US" dirty="0"/>
              <a:t>Identification of outcomes and processes</a:t>
            </a:r>
            <a:endParaRPr lang="en-IN" dirty="0"/>
          </a:p>
          <a:p>
            <a:pPr lvl="0"/>
            <a:r>
              <a:rPr lang="en-US" dirty="0"/>
              <a:t>Identification and implementation of change ideas for improvement</a:t>
            </a:r>
            <a:endParaRPr lang="en-IN" dirty="0"/>
          </a:p>
          <a:p>
            <a:pPr lvl="0"/>
            <a:r>
              <a:rPr lang="en-US" dirty="0"/>
              <a:t>Creating Standard operating procedures for increasing efficiency in workflow</a:t>
            </a:r>
            <a:endParaRPr lang="en-IN" dirty="0"/>
          </a:p>
          <a:p>
            <a:pPr lvl="0"/>
            <a:r>
              <a:rPr lang="en-US" dirty="0"/>
              <a:t>Providing training for continuous quality improvement</a:t>
            </a:r>
            <a:endParaRPr lang="en-IN" dirty="0"/>
          </a:p>
          <a:p>
            <a:pPr lvl="0"/>
            <a:r>
              <a:rPr lang="en-US" dirty="0"/>
              <a:t>Conducting regular process and documentation audits</a:t>
            </a:r>
            <a:endParaRPr lang="en-IN" dirty="0"/>
          </a:p>
          <a:p>
            <a:pPr lvl="0"/>
            <a:r>
              <a:rPr lang="en-US" dirty="0"/>
              <a:t>Taking patient feedback and involving operational department for improvement</a:t>
            </a:r>
            <a:endParaRPr lang="en-IN" dirty="0"/>
          </a:p>
          <a:p>
            <a:pPr lvl="0"/>
            <a:r>
              <a:rPr lang="en-US" dirty="0"/>
              <a:t>Analyzing data and developing best practices</a:t>
            </a:r>
            <a:endParaRPr lang="en-IN" dirty="0"/>
          </a:p>
          <a:p>
            <a:pPr lvl="0"/>
            <a:r>
              <a:rPr lang="en-US" dirty="0"/>
              <a:t>Monthly review meeting with department heads to discuss the monthly performance.</a:t>
            </a:r>
            <a:endParaRPr lang="en-IN" dirty="0"/>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85000" lnSpcReduction="20000"/>
          </a:bodyPr>
          <a:lstStyle/>
          <a:p>
            <a:pPr>
              <a:buNone/>
            </a:pPr>
            <a:r>
              <a:rPr lang="en-US" b="1" u="sng" dirty="0"/>
              <a:t>Key learning</a:t>
            </a:r>
            <a:endParaRPr lang="en-IN" dirty="0"/>
          </a:p>
          <a:p>
            <a:pPr lvl="0"/>
            <a:r>
              <a:rPr lang="en-US" dirty="0"/>
              <a:t>During induction period in quality department I learned to make u-chart </a:t>
            </a:r>
            <a:r>
              <a:rPr lang="en-US" dirty="0" smtClean="0"/>
              <a:t>p-chart, and c-chart </a:t>
            </a:r>
            <a:r>
              <a:rPr lang="en-US" dirty="0"/>
              <a:t>etc</a:t>
            </a:r>
            <a:r>
              <a:rPr lang="en-US" dirty="0" smtClean="0"/>
              <a:t>.</a:t>
            </a:r>
          </a:p>
          <a:p>
            <a:pPr lvl="0">
              <a:buNone/>
            </a:pPr>
            <a:endParaRPr lang="en-IN" dirty="0"/>
          </a:p>
          <a:p>
            <a:pPr lvl="0"/>
            <a:r>
              <a:rPr lang="en-US" dirty="0"/>
              <a:t>Learned how to make Plan Do Study Act cycle and make flow chart in </a:t>
            </a:r>
            <a:r>
              <a:rPr lang="en-US" dirty="0" smtClean="0"/>
              <a:t>Microsoft Visio software.</a:t>
            </a:r>
          </a:p>
          <a:p>
            <a:pPr lvl="0"/>
            <a:endParaRPr lang="en-IN" dirty="0"/>
          </a:p>
          <a:p>
            <a:pPr lvl="0"/>
            <a:r>
              <a:rPr lang="en-US" dirty="0" smtClean="0"/>
              <a:t>Learned </a:t>
            </a:r>
            <a:r>
              <a:rPr lang="en-US" dirty="0"/>
              <a:t>to take feedback from the patients and its analysis. Then forwarding it to the HOD of </a:t>
            </a:r>
            <a:r>
              <a:rPr lang="en-US" dirty="0" smtClean="0"/>
              <a:t>concerned department</a:t>
            </a:r>
            <a:r>
              <a:rPr lang="en-US" dirty="0"/>
              <a:t>. At times listen to the patient’s problem and try to solve them there itself</a:t>
            </a:r>
            <a:r>
              <a:rPr lang="en-US" dirty="0" smtClean="0"/>
              <a:t>.</a:t>
            </a:r>
          </a:p>
          <a:p>
            <a:pPr lvl="0"/>
            <a:endParaRPr lang="en-IN" dirty="0"/>
          </a:p>
          <a:p>
            <a:pPr lvl="0"/>
            <a:r>
              <a:rPr lang="en-US" dirty="0"/>
              <a:t>During the lab project understand and observed the working of laboratory department and learned about LIS and how to retrieve data form LIS</a:t>
            </a:r>
            <a:r>
              <a:rPr lang="en-US" dirty="0" smtClean="0"/>
              <a:t>.</a:t>
            </a:r>
          </a:p>
          <a:p>
            <a:pPr lvl="0"/>
            <a:endParaRPr lang="en-IN" dirty="0"/>
          </a:p>
          <a:p>
            <a:pPr lvl="0"/>
            <a:r>
              <a:rPr lang="en-US" dirty="0"/>
              <a:t>Attended no. of training sessions on patient safety, biomedical waste, and maintain hygiene.</a:t>
            </a:r>
            <a:endParaRPr lang="en-IN" dirty="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001419"/>
          </a:xfrm>
        </p:spPr>
        <p:txBody>
          <a:bodyPr>
            <a:normAutofit fontScale="92500"/>
          </a:bodyPr>
          <a:lstStyle/>
          <a:p>
            <a:r>
              <a:rPr lang="en-US" sz="2800" dirty="0"/>
              <a:t>The Department of Clinical Laboratory plays an important role in the hospital and has much information about patients and </a:t>
            </a:r>
            <a:r>
              <a:rPr lang="en-US" sz="2800" dirty="0" smtClean="0"/>
              <a:t>pathogens.</a:t>
            </a:r>
          </a:p>
          <a:p>
            <a:r>
              <a:rPr lang="en-US" sz="2800" dirty="0" smtClean="0"/>
              <a:t> </a:t>
            </a:r>
            <a:r>
              <a:rPr lang="en-US" sz="2800" dirty="0"/>
              <a:t>Laboratory information enables physicians and other healthcare professionals to make appropriate evidence-based diagnostic or therapeutic decisions for their patients. </a:t>
            </a:r>
            <a:endParaRPr lang="en-US" sz="2800" dirty="0" smtClean="0"/>
          </a:p>
          <a:p>
            <a:r>
              <a:rPr lang="en-US" sz="2800" dirty="0" smtClean="0"/>
              <a:t>Clinical </a:t>
            </a:r>
            <a:r>
              <a:rPr lang="en-US" sz="2800" dirty="0"/>
              <a:t>laboratory services have a direct impact on many aspects of patient care including, but not limited to, length of stay, patient safety, resource utilization, and customer satisfaction.</a:t>
            </a:r>
            <a:endParaRPr lang="en-IN" sz="2800" dirty="0"/>
          </a:p>
          <a:p>
            <a:endParaRPr lang="en-IN" sz="2800" dirty="0"/>
          </a:p>
        </p:txBody>
      </p:sp>
      <p:sp>
        <p:nvSpPr>
          <p:cNvPr id="2" name="Title 1"/>
          <p:cNvSpPr>
            <a:spLocks noGrp="1"/>
          </p:cNvSpPr>
          <p:nvPr>
            <p:ph type="title"/>
          </p:nvPr>
        </p:nvSpPr>
        <p:spPr>
          <a:xfrm>
            <a:off x="457200" y="188640"/>
            <a:ext cx="8229600" cy="936104"/>
          </a:xfrm>
        </p:spPr>
        <p:txBody>
          <a:bodyPr>
            <a:normAutofit fontScale="90000"/>
          </a:bodyPr>
          <a:lstStyle/>
          <a:p>
            <a:r>
              <a:rPr lang="en-US" sz="3100" b="1" u="sng" dirty="0" smtClean="0"/>
              <a:t/>
            </a:r>
            <a:br>
              <a:rPr lang="en-US" sz="3100" b="1" u="sng" dirty="0" smtClean="0"/>
            </a:br>
            <a:r>
              <a:rPr lang="en-US" sz="3100" b="1" u="sng" dirty="0" smtClean="0"/>
              <a:t>INTRODUCTION</a:t>
            </a:r>
            <a:r>
              <a:rPr lang="en-IN" dirty="0"/>
              <a:t/>
            </a:r>
            <a:br>
              <a:rPr lang="en-IN" dirty="0"/>
            </a:b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832648"/>
          </a:xfrm>
        </p:spPr>
        <p:txBody>
          <a:bodyPr>
            <a:noAutofit/>
          </a:bodyPr>
          <a:lstStyle/>
          <a:p>
            <a:r>
              <a:rPr lang="en-US" sz="2200" dirty="0" smtClean="0"/>
              <a:t>The </a:t>
            </a:r>
            <a:r>
              <a:rPr lang="en-US" sz="2200" dirty="0"/>
              <a:t>management of reagents and supplies in the laboratory is often a challenging task. However, proper management of purchasing and inventory can produce cost savings in addition to ensuring supplies and reagents are available when needed</a:t>
            </a:r>
            <a:r>
              <a:rPr lang="en-US" sz="2200" dirty="0" smtClean="0"/>
              <a:t>.</a:t>
            </a:r>
          </a:p>
          <a:p>
            <a:r>
              <a:rPr lang="en-US" sz="2200" dirty="0" smtClean="0"/>
              <a:t> </a:t>
            </a:r>
            <a:r>
              <a:rPr lang="en-US" sz="2200" dirty="0"/>
              <a:t>In laboratory of SBISR the procurement of reagents is generally based on the last month consumption </a:t>
            </a:r>
            <a:r>
              <a:rPr lang="en-US" sz="2200" dirty="0" smtClean="0"/>
              <a:t> and  lab </a:t>
            </a:r>
            <a:r>
              <a:rPr lang="en-US" sz="2200" dirty="0"/>
              <a:t>places the requisition for 45 days without calculating safety stock and reorder level. </a:t>
            </a:r>
            <a:endParaRPr lang="en-US" sz="2200" dirty="0" smtClean="0"/>
          </a:p>
          <a:p>
            <a:r>
              <a:rPr lang="en-US" sz="2200" dirty="0" smtClean="0"/>
              <a:t>There </a:t>
            </a:r>
            <a:r>
              <a:rPr lang="en-US" sz="2200" dirty="0"/>
              <a:t>is no proper reagent procurement system in lab due to which sometime lab faces shortage of reagents and sometime reagents expire for being stored for a long time</a:t>
            </a:r>
            <a:r>
              <a:rPr lang="en-US" sz="2200" dirty="0" smtClean="0"/>
              <a:t>.</a:t>
            </a:r>
          </a:p>
          <a:p>
            <a:r>
              <a:rPr lang="en-US" sz="2200" dirty="0" smtClean="0"/>
              <a:t> </a:t>
            </a:r>
            <a:r>
              <a:rPr lang="en-US" sz="2200" dirty="0"/>
              <a:t>The shortage of the reagent also interrupts the working flow and delay in reports which creates bad impression on the patients whereas excess of reagent add on to the cost as well as the wastage.</a:t>
            </a:r>
            <a:endParaRPr lang="en-IN" sz="2200" dirty="0"/>
          </a:p>
          <a:p>
            <a:endParaRPr lang="en-IN" sz="2500" dirty="0"/>
          </a:p>
        </p:txBody>
      </p:sp>
      <p:sp>
        <p:nvSpPr>
          <p:cNvPr id="2" name="Title 1"/>
          <p:cNvSpPr>
            <a:spLocks noGrp="1"/>
          </p:cNvSpPr>
          <p:nvPr>
            <p:ph type="title"/>
          </p:nvPr>
        </p:nvSpPr>
        <p:spPr>
          <a:xfrm>
            <a:off x="457200" y="0"/>
            <a:ext cx="8229600" cy="980728"/>
          </a:xfrm>
        </p:spPr>
        <p:txBody>
          <a:bodyPr>
            <a:normAutofit fontScale="90000"/>
          </a:bodyPr>
          <a:lstStyle/>
          <a:p>
            <a:r>
              <a:rPr lang="en-US" sz="3100" b="1" u="sng" dirty="0" smtClean="0"/>
              <a:t/>
            </a:r>
            <a:br>
              <a:rPr lang="en-US" sz="3100" b="1" u="sng" dirty="0" smtClean="0"/>
            </a:br>
            <a:r>
              <a:rPr lang="en-US" sz="3100" b="1" u="sng" dirty="0" smtClean="0"/>
              <a:t>RATIONALE</a:t>
            </a:r>
            <a:r>
              <a:rPr lang="en-IN" dirty="0"/>
              <a:t/>
            </a:r>
            <a:br>
              <a:rPr lang="en-IN" dirty="0"/>
            </a:b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20000"/>
          </a:bodyPr>
          <a:lstStyle/>
          <a:p>
            <a:pPr>
              <a:buNone/>
            </a:pPr>
            <a:r>
              <a:rPr lang="en-US" b="1" u="sng" dirty="0" smtClean="0"/>
              <a:t>REAGENT </a:t>
            </a:r>
            <a:endParaRPr lang="en-IN" dirty="0"/>
          </a:p>
          <a:p>
            <a:r>
              <a:rPr lang="en-US" dirty="0" smtClean="0"/>
              <a:t>Reagents</a:t>
            </a:r>
            <a:r>
              <a:rPr lang="en-US" dirty="0"/>
              <a:t> are substances or compounds that are added to a system in order to bring about a chemical reaction or are added to see if reaction occurs. </a:t>
            </a:r>
            <a:r>
              <a:rPr lang="en-US" dirty="0" smtClean="0"/>
              <a:t>Most </a:t>
            </a:r>
            <a:r>
              <a:rPr lang="en-US" dirty="0"/>
              <a:t>processes require reagents made </a:t>
            </a:r>
            <a:r>
              <a:rPr lang="en-US" dirty="0" smtClean="0"/>
              <a:t>of chemical compounds.</a:t>
            </a:r>
            <a:r>
              <a:rPr lang="en-US" dirty="0"/>
              <a:t> </a:t>
            </a:r>
            <a:endParaRPr lang="en-US" dirty="0" smtClean="0"/>
          </a:p>
          <a:p>
            <a:pPr>
              <a:buNone/>
            </a:pPr>
            <a:r>
              <a:rPr lang="en-IN" b="1" dirty="0"/>
              <a:t> </a:t>
            </a:r>
            <a:r>
              <a:rPr lang="en-US" b="1" u="sng" dirty="0"/>
              <a:t>CONTROL</a:t>
            </a:r>
            <a:r>
              <a:rPr lang="en-US" u="sng" dirty="0"/>
              <a:t> </a:t>
            </a:r>
            <a:r>
              <a:rPr lang="en-US" dirty="0"/>
              <a:t>    </a:t>
            </a:r>
            <a:endParaRPr lang="en-IN" dirty="0"/>
          </a:p>
          <a:p>
            <a:r>
              <a:rPr lang="en-US" dirty="0"/>
              <a:t>Quality control in the medical laboratory is a statistical process used to monitor and evaluate the analytical process that produces patient results. QC results are used to validate whether the instrument is operating within pre-defined specifications, inferring that patient test results are </a:t>
            </a:r>
            <a:r>
              <a:rPr lang="en-US" dirty="0" smtClean="0"/>
              <a:t>reliable</a:t>
            </a:r>
          </a:p>
          <a:p>
            <a:pPr>
              <a:buNone/>
            </a:pPr>
            <a:r>
              <a:rPr lang="en-US" b="1" u="sng" dirty="0"/>
              <a:t>CALIBRATION</a:t>
            </a:r>
            <a:endParaRPr lang="en-IN" dirty="0"/>
          </a:p>
          <a:p>
            <a:r>
              <a:rPr lang="en-US" dirty="0"/>
              <a:t> Proper calibration will ensure that equipment remains within validated performance limits to accurately report patient results. </a:t>
            </a:r>
            <a:endParaRPr lang="en-IN" dirty="0"/>
          </a:p>
        </p:txBody>
      </p:sp>
      <p:sp>
        <p:nvSpPr>
          <p:cNvPr id="2" name="Title 1"/>
          <p:cNvSpPr>
            <a:spLocks noGrp="1"/>
          </p:cNvSpPr>
          <p:nvPr>
            <p:ph type="title"/>
          </p:nvPr>
        </p:nvSpPr>
        <p:spPr>
          <a:xfrm>
            <a:off x="457200" y="0"/>
            <a:ext cx="8229600" cy="980728"/>
          </a:xfrm>
        </p:spPr>
        <p:txBody>
          <a:bodyPr>
            <a:normAutofit fontScale="90000"/>
          </a:bodyPr>
          <a:lstStyle/>
          <a:p>
            <a:r>
              <a:rPr lang="en-US" sz="3100" b="1" u="sng" dirty="0" smtClean="0"/>
              <a:t/>
            </a:r>
            <a:br>
              <a:rPr lang="en-US" sz="3100" b="1" u="sng" dirty="0" smtClean="0"/>
            </a:br>
            <a:r>
              <a:rPr lang="en-US" sz="3100" b="1" u="sng" dirty="0" smtClean="0"/>
              <a:t>DEFINITION</a:t>
            </a:r>
            <a:r>
              <a:rPr lang="en-IN" dirty="0"/>
              <a:t/>
            </a:r>
            <a:br>
              <a:rPr lang="en-IN" dirty="0"/>
            </a:b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363272" cy="5688632"/>
          </a:xfrm>
        </p:spPr>
        <p:txBody>
          <a:bodyPr>
            <a:normAutofit fontScale="62500" lnSpcReduction="20000"/>
          </a:bodyPr>
          <a:lstStyle/>
          <a:p>
            <a:endParaRPr lang="en-US" dirty="0" smtClean="0"/>
          </a:p>
          <a:p>
            <a:r>
              <a:rPr lang="en-US" sz="2900" dirty="0" smtClean="0"/>
              <a:t>Thomas </a:t>
            </a:r>
            <a:r>
              <a:rPr lang="en-US" sz="2900" dirty="0"/>
              <a:t>M. McHugh, MS, MLS (ASCP), June 2012, Title of the article is </a:t>
            </a:r>
            <a:r>
              <a:rPr lang="en-US" sz="2900" dirty="0" smtClean="0"/>
              <a:t>Inventory management </a:t>
            </a:r>
            <a:r>
              <a:rPr lang="en-US" sz="2900" dirty="0"/>
              <a:t>from counting supplies to analyzing expenses.  Inventory control is important for a number of reasons. Labs need to maintain sufficient reagents and supplies for patient testing. Analyze usage and expenses, coordinate the distribution of reagents and supplies to off-site laboratories, and calculate the value of the reagent, supply, and equipment </a:t>
            </a:r>
            <a:r>
              <a:rPr lang="en-US" sz="2900" dirty="0" smtClean="0"/>
              <a:t>inventory</a:t>
            </a:r>
            <a:r>
              <a:rPr lang="en-US" sz="2900" dirty="0"/>
              <a:t>. Inventory management of reagents, supplies, and instrumentation is required for patient testing and can contribute significantly to the operating budget. Profitability can be improved by proper management of these important resources</a:t>
            </a:r>
            <a:r>
              <a:rPr lang="en-US" sz="2900" dirty="0" smtClean="0"/>
              <a:t>.</a:t>
            </a:r>
          </a:p>
          <a:p>
            <a:endParaRPr lang="en-US" sz="2900" dirty="0" smtClean="0"/>
          </a:p>
          <a:p>
            <a:r>
              <a:rPr lang="en-US" sz="2900" dirty="0" err="1">
                <a:hlinkClick r:id="rId2" tooltip="Beheshti"/>
              </a:rPr>
              <a:t>Beheshti</a:t>
            </a:r>
            <a:r>
              <a:rPr lang="en-US" sz="2900" dirty="0"/>
              <a:t>, </a:t>
            </a:r>
            <a:r>
              <a:rPr lang="en-US" sz="2900" dirty="0">
                <a:hlinkClick r:id="rId3" tooltip="H. M."/>
              </a:rPr>
              <a:t>H. M.</a:t>
            </a:r>
            <a:r>
              <a:rPr lang="en-US" sz="2900" dirty="0"/>
              <a:t>, </a:t>
            </a:r>
            <a:r>
              <a:rPr lang="en-US" sz="2900" dirty="0" err="1">
                <a:hlinkClick r:id="rId4" tooltip="Grgurich"/>
              </a:rPr>
              <a:t>Grgurich</a:t>
            </a:r>
            <a:r>
              <a:rPr lang="en-US" sz="2900" dirty="0"/>
              <a:t>, </a:t>
            </a:r>
            <a:r>
              <a:rPr lang="en-US" sz="2900" dirty="0">
                <a:hlinkClick r:id="rId5" tooltip="F.W. Gilbert"/>
              </a:rPr>
              <a:t>F.W. Gilbert</a:t>
            </a:r>
            <a:r>
              <a:rPr lang="en-US" sz="2900" dirty="0"/>
              <a:t> , Nov 2013 conducted study on ABC Inventory Management Support System with a Clinical Laboratory Application. This paper presents a decision support system\for ABC inventory management that can be used by managers to determine the efficiency of their inventory policies and to evaluate inventory decisions. The ABC classiﬁcation allows managers to establish reorder policies for each class based on the days of supplies, lead time and safety stock and not the optimum order quantity for each item in a given class. </a:t>
            </a:r>
            <a:endParaRPr lang="en-IN" sz="2900" dirty="0"/>
          </a:p>
        </p:txBody>
      </p:sp>
      <p:sp>
        <p:nvSpPr>
          <p:cNvPr id="2" name="Title 1"/>
          <p:cNvSpPr>
            <a:spLocks noGrp="1"/>
          </p:cNvSpPr>
          <p:nvPr>
            <p:ph type="title"/>
          </p:nvPr>
        </p:nvSpPr>
        <p:spPr>
          <a:xfrm>
            <a:off x="457200" y="-315416"/>
            <a:ext cx="8229600" cy="1152128"/>
          </a:xfrm>
        </p:spPr>
        <p:txBody>
          <a:bodyPr>
            <a:normAutofit fontScale="90000"/>
          </a:bodyPr>
          <a:lstStyle/>
          <a:p>
            <a:r>
              <a:rPr lang="en-US" sz="3100" b="1" u="sng" dirty="0" smtClean="0"/>
              <a:t/>
            </a:r>
            <a:br>
              <a:rPr lang="en-US" sz="3100" b="1" u="sng" dirty="0" smtClean="0"/>
            </a:br>
            <a:r>
              <a:rPr lang="en-US" sz="3100" b="1" u="sng" dirty="0" smtClean="0"/>
              <a:t/>
            </a:r>
            <a:br>
              <a:rPr lang="en-US" sz="3100" b="1" u="sng" dirty="0" smtClean="0"/>
            </a:br>
            <a:r>
              <a:rPr lang="en-US" sz="3100" b="1" u="sng" dirty="0" smtClean="0"/>
              <a:t/>
            </a:r>
            <a:br>
              <a:rPr lang="en-US" sz="3100" b="1" u="sng" dirty="0" smtClean="0"/>
            </a:br>
            <a:r>
              <a:rPr lang="en-US" sz="3100" b="1" u="sng" dirty="0" smtClean="0"/>
              <a:t/>
            </a:r>
            <a:br>
              <a:rPr lang="en-US" sz="3100" b="1" u="sng" dirty="0" smtClean="0"/>
            </a:br>
            <a:r>
              <a:rPr lang="en-US" sz="3100" b="1" u="sng" dirty="0" smtClean="0"/>
              <a:t>REVIEW </a:t>
            </a:r>
            <a:r>
              <a:rPr lang="en-US" sz="3100" b="1" u="sng" dirty="0"/>
              <a:t>OF LITERATURE</a:t>
            </a:r>
            <a:r>
              <a:rPr lang="en-IN" dirty="0"/>
              <a:t/>
            </a:r>
            <a:br>
              <a:rPr lang="en-IN" dirty="0"/>
            </a:b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605</TotalTime>
  <Words>1203</Words>
  <Application>Microsoft Office PowerPoint</Application>
  <PresentationFormat>On-screen Show (4:3)</PresentationFormat>
  <Paragraphs>280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INVENTORY MANAGEMENT OF LAB REAGENT IN BIOCHEMISTRY</vt:lpstr>
      <vt:lpstr>  SITARAM BHARTIA INSTITUTE OF SCIENCE AND RESEARCH </vt:lpstr>
      <vt:lpstr>Slide 3</vt:lpstr>
      <vt:lpstr>Slide 4</vt:lpstr>
      <vt:lpstr>Slide 5</vt:lpstr>
      <vt:lpstr> INTRODUCTION </vt:lpstr>
      <vt:lpstr> RATIONALE </vt:lpstr>
      <vt:lpstr> DEFINITION </vt:lpstr>
      <vt:lpstr>    REVIEW OF LITERATURE </vt:lpstr>
      <vt:lpstr>Slide 10</vt:lpstr>
      <vt:lpstr> OBJECTIVE </vt:lpstr>
      <vt:lpstr> RESEARCH METHODOLOGY </vt:lpstr>
      <vt:lpstr> LABORATORY DEPARTMENT OF SBISR </vt:lpstr>
      <vt:lpstr> RESULTS AND FINDINGS  </vt:lpstr>
      <vt:lpstr>Slide 15</vt:lpstr>
      <vt:lpstr> Name of different reagent used in biochemistry section with their respective quantities 30 types of reagents are used in bio chemistry section to perform the tests. </vt:lpstr>
      <vt:lpstr> Test performed by each reagent No. of test data retrieved from laboratory information system.  </vt:lpstr>
      <vt:lpstr>    Calculate consumption of reagent in repeat test  Repeat tests also consumed reagents   </vt:lpstr>
      <vt:lpstr>       Calculate  reagent use in the process of calibration   </vt:lpstr>
      <vt:lpstr>Calculate the reagent used in control measure </vt:lpstr>
      <vt:lpstr>Total consumption can be calculated by summing up above mentioned consumption  </vt:lpstr>
      <vt:lpstr>To find out total consumption of reagent for 45 days calculate the  lead time and safety stock Lead time is the time that elapses between the placing of an order and actually receiving the goods ordered.</vt:lpstr>
      <vt:lpstr>  Calculate Safety Stock Safety stock is an additional quantity of an item held in inventory in order to reduce the risk that the item will be out of stock.  Safety Stock = (Maximum Daily Usage − Average Daily Usage) × Lead Time </vt:lpstr>
      <vt:lpstr> Calculate 45 days consumption of reagent Including  safety stock </vt:lpstr>
      <vt:lpstr> Reorder level The reorder level of stock is the point at which stock on a particular item has diminished to a point where it needs to be replenished.  (Lead Time x Average demand per Day) + Safety Stock </vt:lpstr>
      <vt:lpstr>OBSERVATION </vt:lpstr>
      <vt:lpstr>RECOMMENDATION </vt:lpstr>
      <vt:lpstr>CONCLUSION </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Sandhya</dc:creator>
  <cp:lastModifiedBy>lab</cp:lastModifiedBy>
  <cp:revision>60</cp:revision>
  <dcterms:created xsi:type="dcterms:W3CDTF">2014-05-05T13:54:35Z</dcterms:created>
  <dcterms:modified xsi:type="dcterms:W3CDTF">2014-05-22T06:23:18Z</dcterms:modified>
</cp:coreProperties>
</file>