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Default Extension="vsdx" ContentType="application/vnd.ms-visio.drawing"/>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0"/>
  </p:handoutMasterIdLst>
  <p:sldIdLst>
    <p:sldId id="256" r:id="rId2"/>
    <p:sldId id="287" r:id="rId3"/>
    <p:sldId id="286" r:id="rId4"/>
    <p:sldId id="285" r:id="rId5"/>
    <p:sldId id="290" r:id="rId6"/>
    <p:sldId id="293" r:id="rId7"/>
    <p:sldId id="257" r:id="rId8"/>
    <p:sldId id="294" r:id="rId9"/>
    <p:sldId id="300" r:id="rId10"/>
    <p:sldId id="295" r:id="rId11"/>
    <p:sldId id="296" r:id="rId12"/>
    <p:sldId id="258" r:id="rId13"/>
    <p:sldId id="259" r:id="rId14"/>
    <p:sldId id="260" r:id="rId15"/>
    <p:sldId id="262" r:id="rId16"/>
    <p:sldId id="261" r:id="rId17"/>
    <p:sldId id="263" r:id="rId18"/>
    <p:sldId id="264" r:id="rId19"/>
    <p:sldId id="265" r:id="rId20"/>
    <p:sldId id="266" r:id="rId21"/>
    <p:sldId id="268" r:id="rId22"/>
    <p:sldId id="270" r:id="rId23"/>
    <p:sldId id="269" r:id="rId24"/>
    <p:sldId id="271" r:id="rId25"/>
    <p:sldId id="272" r:id="rId26"/>
    <p:sldId id="273" r:id="rId27"/>
    <p:sldId id="276" r:id="rId28"/>
    <p:sldId id="281" r:id="rId29"/>
    <p:sldId id="278" r:id="rId30"/>
    <p:sldId id="277" r:id="rId31"/>
    <p:sldId id="279" r:id="rId32"/>
    <p:sldId id="280" r:id="rId33"/>
    <p:sldId id="283" r:id="rId34"/>
    <p:sldId id="284" r:id="rId35"/>
    <p:sldId id="297" r:id="rId36"/>
    <p:sldId id="298" r:id="rId37"/>
    <p:sldId id="299" r:id="rId38"/>
    <p:sldId id="30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77" d="100"/>
          <a:sy n="77" d="100"/>
        </p:scale>
        <p:origin x="-1812"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kita\Desktop\dissrtation\New%20Microsoft%20Office%20Excel%20Worksheet.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199999.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nkita\Desktop\dissrtation\New%20Microsoft%20Office%20Excel%20Workshee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111121212121212121212121212121212121212121212121212121212121212121211322222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1212131313131313131313131313131313131313131313131313131313131313131311433333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11544444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11655555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11866666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11777777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1988888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autoTitleDeleted val="1"/>
    <c:view3D>
      <c:rotX val="30"/>
      <c:perspective val="30"/>
    </c:view3D>
    <c:plotArea>
      <c:layout>
        <c:manualLayout>
          <c:layoutTarget val="inner"/>
          <c:xMode val="edge"/>
          <c:yMode val="edge"/>
          <c:x val="5.1083223681140807E-2"/>
          <c:y val="2.4911620756969221E-3"/>
          <c:w val="0.93706489898262957"/>
          <c:h val="0.95548897271883704"/>
        </c:manualLayout>
      </c:layout>
      <c:pie3DChart>
        <c:varyColors val="1"/>
        <c:ser>
          <c:idx val="0"/>
          <c:order val="0"/>
          <c:tx>
            <c:strRef>
              <c:f>Sheet3!$B$14</c:f>
              <c:strCache>
                <c:ptCount val="1"/>
                <c:pt idx="0">
                  <c:v>number</c:v>
                </c:pt>
              </c:strCache>
            </c:strRef>
          </c:tx>
          <c:dPt>
            <c:idx val="1"/>
            <c:spPr>
              <a:ln>
                <a:solidFill>
                  <a:schemeClr val="accent2"/>
                </a:solidFill>
              </a:ln>
            </c:spPr>
          </c:dPt>
          <c:dLbls>
            <c:dLbl>
              <c:idx val="0"/>
              <c:layout>
                <c:manualLayout>
                  <c:x val="-0.11756679142535045"/>
                  <c:y val="0.14877174586844991"/>
                </c:manualLayout>
              </c:layout>
              <c:tx>
                <c:rich>
                  <a:bodyPr/>
                  <a:lstStyle/>
                  <a:p>
                    <a:r>
                      <a:rPr lang="en-US" sz="1200"/>
                      <a:t>Walk In Cash
15%</a:t>
                    </a:r>
                  </a:p>
                </c:rich>
              </c:tx>
              <c:showCatName val="1"/>
              <c:showPercent val="1"/>
            </c:dLbl>
            <c:dLbl>
              <c:idx val="1"/>
              <c:layout/>
              <c:tx>
                <c:rich>
                  <a:bodyPr/>
                  <a:lstStyle/>
                  <a:p>
                    <a:r>
                      <a:rPr lang="en-US" sz="1200"/>
                      <a:t>CGHS
17%</a:t>
                    </a:r>
                  </a:p>
                </c:rich>
              </c:tx>
              <c:showCatName val="1"/>
              <c:showPercent val="1"/>
            </c:dLbl>
            <c:dLbl>
              <c:idx val="2"/>
              <c:layout/>
              <c:tx>
                <c:rich>
                  <a:bodyPr/>
                  <a:lstStyle/>
                  <a:p>
                    <a:r>
                      <a:rPr lang="en-US" sz="1200"/>
                      <a:t>ECHS
8%</a:t>
                    </a:r>
                  </a:p>
                </c:rich>
              </c:tx>
              <c:showCatName val="1"/>
              <c:showPercent val="1"/>
            </c:dLbl>
            <c:dLbl>
              <c:idx val="3"/>
              <c:layout/>
              <c:tx>
                <c:rich>
                  <a:bodyPr/>
                  <a:lstStyle/>
                  <a:p>
                    <a:r>
                      <a:rPr lang="en-US" sz="1200" b="1"/>
                      <a:t>PSU
44%</a:t>
                    </a:r>
                  </a:p>
                </c:rich>
              </c:tx>
              <c:showCatName val="1"/>
              <c:showPercent val="1"/>
            </c:dLbl>
            <c:dLbl>
              <c:idx val="4"/>
              <c:layout/>
              <c:tx>
                <c:rich>
                  <a:bodyPr/>
                  <a:lstStyle/>
                  <a:p>
                    <a:r>
                      <a:rPr lang="en-US" sz="1200"/>
                      <a:t>Corporate
14%</a:t>
                    </a:r>
                  </a:p>
                </c:rich>
              </c:tx>
              <c:showCatName val="1"/>
              <c:showPercent val="1"/>
            </c:dLbl>
            <c:dLbl>
              <c:idx val="5"/>
              <c:layout>
                <c:manualLayout>
                  <c:x val="-2.7837584322891486E-2"/>
                  <c:y val="1.0600293803418803E-3"/>
                </c:manualLayout>
              </c:layout>
              <c:tx>
                <c:rich>
                  <a:bodyPr/>
                  <a:lstStyle/>
                  <a:p>
                    <a:r>
                      <a:rPr lang="en-US" sz="1200" b="1"/>
                      <a:t>TPA
0%</a:t>
                    </a:r>
                  </a:p>
                </c:rich>
              </c:tx>
              <c:showCatName val="1"/>
              <c:showPercent val="1"/>
            </c:dLbl>
            <c:dLbl>
              <c:idx val="6"/>
              <c:layout>
                <c:manualLayout>
                  <c:x val="0.11110920455274102"/>
                  <c:y val="-9.002924821470748E-3"/>
                </c:manualLayout>
              </c:layout>
              <c:tx>
                <c:rich>
                  <a:bodyPr/>
                  <a:lstStyle/>
                  <a:p>
                    <a:r>
                      <a:rPr lang="en-US" sz="1200" b="1"/>
                      <a:t>International
2%</a:t>
                    </a:r>
                  </a:p>
                </c:rich>
              </c:tx>
              <c:showCatName val="1"/>
              <c:showPercent val="1"/>
            </c:dLbl>
            <c:txPr>
              <a:bodyPr/>
              <a:lstStyle/>
              <a:p>
                <a:pPr>
                  <a:defRPr sz="1200" b="1"/>
                </a:pPr>
                <a:endParaRPr lang="en-US"/>
              </a:p>
            </c:txPr>
            <c:showCatName val="1"/>
            <c:showPercent val="1"/>
          </c:dLbls>
          <c:cat>
            <c:strRef>
              <c:f>Sheet3!$A$15:$A$21</c:f>
              <c:strCache>
                <c:ptCount val="7"/>
                <c:pt idx="0">
                  <c:v>walk in cash</c:v>
                </c:pt>
                <c:pt idx="1">
                  <c:v>cghs</c:v>
                </c:pt>
                <c:pt idx="2">
                  <c:v>echs</c:v>
                </c:pt>
                <c:pt idx="3">
                  <c:v>psu</c:v>
                </c:pt>
                <c:pt idx="4">
                  <c:v>corporate</c:v>
                </c:pt>
                <c:pt idx="5">
                  <c:v>tpa</c:v>
                </c:pt>
                <c:pt idx="6">
                  <c:v>international</c:v>
                </c:pt>
              </c:strCache>
            </c:strRef>
          </c:cat>
          <c:val>
            <c:numRef>
              <c:f>Sheet3!$B$15:$B$21</c:f>
              <c:numCache>
                <c:formatCode>General</c:formatCode>
                <c:ptCount val="7"/>
                <c:pt idx="0">
                  <c:v>2146</c:v>
                </c:pt>
                <c:pt idx="1">
                  <c:v>2559</c:v>
                </c:pt>
                <c:pt idx="2">
                  <c:v>1246</c:v>
                </c:pt>
                <c:pt idx="3">
                  <c:v>6437</c:v>
                </c:pt>
                <c:pt idx="4">
                  <c:v>2048</c:v>
                </c:pt>
                <c:pt idx="5">
                  <c:v>20</c:v>
                </c:pt>
                <c:pt idx="6">
                  <c:v>341</c:v>
                </c:pt>
              </c:numCache>
            </c:numRef>
          </c:val>
        </c:ser>
        <c:dLbls>
          <c:showCatName val="1"/>
          <c:showPercent val="1"/>
        </c:dLbls>
      </c:pie3DChart>
    </c:plotArea>
    <c:plotVisOnly val="1"/>
  </c:chart>
  <c:spPr>
    <a:noFill/>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2800">
                <a:latin typeface="Times New Roman" pitchFamily="18" charset="0"/>
                <a:cs typeface="Times New Roman" pitchFamily="18" charset="0"/>
              </a:defRPr>
            </a:pPr>
            <a:r>
              <a:rPr lang="en-US" sz="2800" dirty="0">
                <a:latin typeface="Times New Roman" pitchFamily="18" charset="0"/>
                <a:cs typeface="Times New Roman" pitchFamily="18" charset="0"/>
              </a:rPr>
              <a:t>Total </a:t>
            </a:r>
            <a:r>
              <a:rPr lang="en-US" sz="2800" dirty="0" smtClean="0">
                <a:latin typeface="Times New Roman" pitchFamily="18" charset="0"/>
                <a:cs typeface="Times New Roman" pitchFamily="18" charset="0"/>
              </a:rPr>
              <a:t>Time(in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mins</a:t>
            </a:r>
            <a:r>
              <a:rPr lang="en-US" sz="2800" baseline="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for </a:t>
            </a:r>
            <a:r>
              <a:rPr lang="en-US" sz="2800" dirty="0">
                <a:latin typeface="Times New Roman" pitchFamily="18" charset="0"/>
                <a:cs typeface="Times New Roman" pitchFamily="18" charset="0"/>
              </a:rPr>
              <a:t>Cash </a:t>
            </a:r>
            <a:r>
              <a:rPr lang="en-US" sz="2800" dirty="0" smtClean="0">
                <a:latin typeface="Times New Roman" pitchFamily="18" charset="0"/>
                <a:cs typeface="Times New Roman" pitchFamily="18" charset="0"/>
              </a:rPr>
              <a:t>patients</a:t>
            </a:r>
          </a:p>
        </c:rich>
      </c:tx>
      <c:layout>
        <c:manualLayout>
          <c:xMode val="edge"/>
          <c:yMode val="edge"/>
          <c:x val="5.5285797608632106E-3"/>
          <c:y val="1.1851768899838567E-2"/>
        </c:manualLayout>
      </c:layout>
      <c:spPr>
        <a:solidFill>
          <a:schemeClr val="accent1">
            <a:lumMod val="60000"/>
            <a:lumOff val="40000"/>
          </a:schemeClr>
        </a:solidFill>
        <a:ln w="38100">
          <a:solidFill>
            <a:schemeClr val="accent2">
              <a:lumMod val="75000"/>
            </a:schemeClr>
          </a:solidFill>
        </a:ln>
      </c:spPr>
    </c:title>
    <c:plotArea>
      <c:layout>
        <c:manualLayout>
          <c:layoutTarget val="inner"/>
          <c:xMode val="edge"/>
          <c:yMode val="edge"/>
          <c:x val="0.11326556732392276"/>
          <c:y val="0.22302789365137141"/>
          <c:w val="0.82500965900147738"/>
          <c:h val="0.61022533914412236"/>
        </c:manualLayout>
      </c:layout>
      <c:lineChart>
        <c:grouping val="standard"/>
        <c:ser>
          <c:idx val="0"/>
          <c:order val="0"/>
          <c:tx>
            <c:strRef>
              <c:f>Sheet1!$B$1</c:f>
              <c:strCache>
                <c:ptCount val="1"/>
                <c:pt idx="0">
                  <c:v>Series 1</c:v>
                </c:pt>
              </c:strCache>
            </c:strRef>
          </c:tx>
          <c:dLbls>
            <c:txPr>
              <a:bodyPr/>
              <a:lstStyle/>
              <a:p>
                <a:pPr>
                  <a:defRPr sz="1800" b="1"/>
                </a:pPr>
                <a:endParaRPr lang="en-US"/>
              </a:p>
            </c:txPr>
            <c:dLblPos val="r"/>
            <c:showVal val="1"/>
          </c:dLbls>
          <c:cat>
            <c:strRef>
              <c:f>Sheet1!$A$2:$A$7</c:f>
              <c:strCache>
                <c:ptCount val="5"/>
                <c:pt idx="1">
                  <c:v>Help desk</c:v>
                </c:pt>
                <c:pt idx="2">
                  <c:v>Billing</c:v>
                </c:pt>
                <c:pt idx="3">
                  <c:v>Card Generation in OPD</c:v>
                </c:pt>
                <c:pt idx="4">
                  <c:v>Consultation</c:v>
                </c:pt>
              </c:strCache>
            </c:strRef>
          </c:cat>
          <c:val>
            <c:numRef>
              <c:f>Sheet1!$B$2:$B$7</c:f>
              <c:numCache>
                <c:formatCode>General</c:formatCode>
                <c:ptCount val="6"/>
                <c:pt idx="1">
                  <c:v>3.24</c:v>
                </c:pt>
                <c:pt idx="2">
                  <c:v>19.329999999999988</c:v>
                </c:pt>
                <c:pt idx="3">
                  <c:v>5.05</c:v>
                </c:pt>
                <c:pt idx="4">
                  <c:v>48.43</c:v>
                </c:pt>
              </c:numCache>
            </c:numRef>
          </c:val>
        </c:ser>
        <c:dLbls>
          <c:showVal val="1"/>
        </c:dLbls>
        <c:marker val="1"/>
        <c:axId val="74732672"/>
        <c:axId val="74734208"/>
      </c:lineChart>
      <c:catAx>
        <c:axId val="74732672"/>
        <c:scaling>
          <c:orientation val="minMax"/>
        </c:scaling>
        <c:axPos val="b"/>
        <c:tickLblPos val="low"/>
        <c:txPr>
          <a:bodyPr/>
          <a:lstStyle/>
          <a:p>
            <a:pPr>
              <a:defRPr sz="1400" b="1">
                <a:latin typeface="Times New Roman" pitchFamily="18" charset="0"/>
                <a:cs typeface="Times New Roman" pitchFamily="18" charset="0"/>
              </a:defRPr>
            </a:pPr>
            <a:endParaRPr lang="en-US"/>
          </a:p>
        </c:txPr>
        <c:crossAx val="74734208"/>
        <c:crosses val="autoZero"/>
        <c:auto val="1"/>
        <c:lblAlgn val="ctr"/>
        <c:lblOffset val="100"/>
      </c:catAx>
      <c:valAx>
        <c:axId val="74734208"/>
        <c:scaling>
          <c:orientation val="minMax"/>
          <c:max val="50"/>
          <c:min val="0"/>
        </c:scaling>
        <c:axPos val="l"/>
        <c:numFmt formatCode="0" sourceLinked="0"/>
        <c:tickLblPos val="nextTo"/>
        <c:txPr>
          <a:bodyPr/>
          <a:lstStyle/>
          <a:p>
            <a:pPr>
              <a:defRPr sz="1400" b="1"/>
            </a:pPr>
            <a:endParaRPr lang="en-US"/>
          </a:p>
        </c:txPr>
        <c:crossAx val="74732672"/>
        <c:crosses val="autoZero"/>
        <c:crossBetween val="midCat"/>
        <c:majorUnit val="10"/>
      </c:valAx>
    </c:plotArea>
    <c:plotVisOnly val="1"/>
  </c:chart>
  <c:spPr>
    <a:noFill/>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autoTitleDeleted val="1"/>
    <c:view3D>
      <c:rotX val="30"/>
      <c:perspective val="30"/>
    </c:view3D>
    <c:plotArea>
      <c:layout>
        <c:manualLayout>
          <c:layoutTarget val="inner"/>
          <c:xMode val="edge"/>
          <c:yMode val="edge"/>
          <c:x val="2.4582374451820859E-3"/>
          <c:y val="1.9363213286615426E-3"/>
          <c:w val="0.93655178112202286"/>
          <c:h val="0.95716081840833445"/>
        </c:manualLayout>
      </c:layout>
      <c:pie3DChart>
        <c:varyColors val="1"/>
        <c:ser>
          <c:idx val="0"/>
          <c:order val="0"/>
          <c:tx>
            <c:strRef>
              <c:f>Sheet3!$B$3</c:f>
              <c:strCache>
                <c:ptCount val="1"/>
                <c:pt idx="0">
                  <c:v>number</c:v>
                </c:pt>
              </c:strCache>
            </c:strRef>
          </c:tx>
          <c:dLbls>
            <c:dLbl>
              <c:idx val="0"/>
              <c:layout/>
              <c:tx>
                <c:rich>
                  <a:bodyPr/>
                  <a:lstStyle/>
                  <a:p>
                    <a:r>
                      <a:rPr lang="en-US" sz="1200"/>
                      <a:t>Walk In Cash
16%</a:t>
                    </a:r>
                  </a:p>
                </c:rich>
              </c:tx>
              <c:showCatName val="1"/>
              <c:showPercent val="1"/>
            </c:dLbl>
            <c:dLbl>
              <c:idx val="1"/>
              <c:layout/>
              <c:tx>
                <c:rich>
                  <a:bodyPr/>
                  <a:lstStyle/>
                  <a:p>
                    <a:r>
                      <a:rPr lang="en-US" sz="1200"/>
                      <a:t>CGHS
21%</a:t>
                    </a:r>
                  </a:p>
                </c:rich>
              </c:tx>
              <c:showCatName val="1"/>
              <c:showPercent val="1"/>
            </c:dLbl>
            <c:dLbl>
              <c:idx val="2"/>
              <c:layout/>
              <c:tx>
                <c:rich>
                  <a:bodyPr/>
                  <a:lstStyle/>
                  <a:p>
                    <a:r>
                      <a:rPr lang="en-US" sz="1200"/>
                      <a:t>ECHS
10%</a:t>
                    </a:r>
                  </a:p>
                </c:rich>
              </c:tx>
              <c:showCatName val="1"/>
              <c:showPercent val="1"/>
            </c:dLbl>
            <c:dLbl>
              <c:idx val="3"/>
              <c:layout/>
              <c:tx>
                <c:rich>
                  <a:bodyPr/>
                  <a:lstStyle/>
                  <a:p>
                    <a:r>
                      <a:rPr lang="en-US" sz="1200"/>
                      <a:t>PSU
49%</a:t>
                    </a:r>
                  </a:p>
                </c:rich>
              </c:tx>
              <c:showCatName val="1"/>
              <c:showPercent val="1"/>
            </c:dLbl>
            <c:dLbl>
              <c:idx val="4"/>
              <c:layout/>
              <c:tx>
                <c:rich>
                  <a:bodyPr/>
                  <a:lstStyle/>
                  <a:p>
                    <a:r>
                      <a:rPr lang="en-US" sz="1200"/>
                      <a:t>Corporate
0%</a:t>
                    </a:r>
                  </a:p>
                </c:rich>
              </c:tx>
              <c:showCatName val="1"/>
              <c:showPercent val="1"/>
            </c:dLbl>
            <c:dLbl>
              <c:idx val="5"/>
              <c:layout>
                <c:manualLayout>
                  <c:x val="-1.5777786829845854E-2"/>
                  <c:y val="8.3856855423386284E-4"/>
                </c:manualLayout>
              </c:layout>
              <c:tx>
                <c:rich>
                  <a:bodyPr/>
                  <a:lstStyle/>
                  <a:p>
                    <a:r>
                      <a:rPr lang="en-US" sz="1200"/>
                      <a:t>TPA
0%</a:t>
                    </a:r>
                  </a:p>
                </c:rich>
              </c:tx>
              <c:showCatName val="1"/>
              <c:showPercent val="1"/>
            </c:dLbl>
            <c:dLbl>
              <c:idx val="6"/>
              <c:layout>
                <c:manualLayout>
                  <c:x val="0.14953382165713133"/>
                  <c:y val="1.8121684860675325E-2"/>
                </c:manualLayout>
              </c:layout>
              <c:tx>
                <c:rich>
                  <a:bodyPr/>
                  <a:lstStyle/>
                  <a:p>
                    <a:r>
                      <a:rPr lang="en-US" sz="1200" b="1"/>
                      <a:t>International
4%</a:t>
                    </a:r>
                  </a:p>
                </c:rich>
              </c:tx>
              <c:showCatName val="1"/>
              <c:showPercent val="1"/>
            </c:dLbl>
            <c:txPr>
              <a:bodyPr/>
              <a:lstStyle/>
              <a:p>
                <a:pPr>
                  <a:defRPr sz="1200" b="1"/>
                </a:pPr>
                <a:endParaRPr lang="en-US"/>
              </a:p>
            </c:txPr>
            <c:showCatName val="1"/>
            <c:showPercent val="1"/>
          </c:dLbls>
          <c:cat>
            <c:strRef>
              <c:f>Sheet3!$A$4:$A$10</c:f>
              <c:strCache>
                <c:ptCount val="7"/>
                <c:pt idx="0">
                  <c:v>walk in cash</c:v>
                </c:pt>
                <c:pt idx="1">
                  <c:v>cghs</c:v>
                </c:pt>
                <c:pt idx="2">
                  <c:v>echs</c:v>
                </c:pt>
                <c:pt idx="3">
                  <c:v>psu</c:v>
                </c:pt>
                <c:pt idx="4">
                  <c:v>corporate</c:v>
                </c:pt>
                <c:pt idx="5">
                  <c:v>tpa</c:v>
                </c:pt>
                <c:pt idx="6">
                  <c:v>international</c:v>
                </c:pt>
              </c:strCache>
            </c:strRef>
          </c:cat>
          <c:val>
            <c:numRef>
              <c:f>Sheet3!$B$4:$B$10</c:f>
              <c:numCache>
                <c:formatCode>General</c:formatCode>
                <c:ptCount val="7"/>
                <c:pt idx="0">
                  <c:v>1708</c:v>
                </c:pt>
                <c:pt idx="1">
                  <c:v>2225</c:v>
                </c:pt>
                <c:pt idx="2">
                  <c:v>1031</c:v>
                </c:pt>
                <c:pt idx="3">
                  <c:v>5114</c:v>
                </c:pt>
                <c:pt idx="4">
                  <c:v>37</c:v>
                </c:pt>
                <c:pt idx="5">
                  <c:v>22</c:v>
                </c:pt>
                <c:pt idx="6">
                  <c:v>357</c:v>
                </c:pt>
              </c:numCache>
            </c:numRef>
          </c:val>
        </c:ser>
        <c:dLbls>
          <c:showCatName val="1"/>
          <c:showPercent val="1"/>
        </c:dLbls>
      </c:pie3DChart>
    </c:plotArea>
    <c:plotVisOnly val="1"/>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28"/>
  <c:chart>
    <c:title>
      <c:tx>
        <c:rich>
          <a:bodyPr/>
          <a:lstStyle/>
          <a:p>
            <a:pPr>
              <a:defRPr sz="2400" u="none">
                <a:latin typeface="Times New Roman" pitchFamily="18" charset="0"/>
                <a:cs typeface="Times New Roman" pitchFamily="18" charset="0"/>
              </a:defRPr>
            </a:pPr>
            <a:endParaRPr lang="en-US" sz="2400" u="none" dirty="0" smtClean="0">
              <a:latin typeface="Times New Roman" pitchFamily="18" charset="0"/>
              <a:cs typeface="Times New Roman" pitchFamily="18" charset="0"/>
            </a:endParaRPr>
          </a:p>
          <a:p>
            <a:pPr>
              <a:defRPr sz="2400" u="none">
                <a:latin typeface="Times New Roman" pitchFamily="18" charset="0"/>
                <a:cs typeface="Times New Roman" pitchFamily="18" charset="0"/>
              </a:defRPr>
            </a:pPr>
            <a:r>
              <a:rPr lang="en-US" sz="2400" u="none" dirty="0" smtClean="0">
                <a:latin typeface="Times New Roman" pitchFamily="18" charset="0"/>
                <a:cs typeface="Times New Roman" pitchFamily="18" charset="0"/>
              </a:rPr>
              <a:t>WAITING</a:t>
            </a:r>
            <a:r>
              <a:rPr lang="en-US" sz="2400" u="none" baseline="0" dirty="0" smtClean="0">
                <a:latin typeface="Times New Roman" pitchFamily="18" charset="0"/>
                <a:cs typeface="Times New Roman" pitchFamily="18" charset="0"/>
              </a:rPr>
              <a:t> TIME FOR PANEL PATIENTS</a:t>
            </a:r>
          </a:p>
          <a:p>
            <a:pPr>
              <a:defRPr sz="2400" u="none">
                <a:latin typeface="Times New Roman" pitchFamily="18" charset="0"/>
                <a:cs typeface="Times New Roman" pitchFamily="18" charset="0"/>
              </a:defRPr>
            </a:pPr>
            <a:r>
              <a:rPr lang="en-US" sz="2400" u="none" dirty="0" smtClean="0">
                <a:latin typeface="Times New Roman" pitchFamily="18" charset="0"/>
                <a:cs typeface="Times New Roman" pitchFamily="18" charset="0"/>
              </a:rPr>
              <a:t>(in minutes)</a:t>
            </a:r>
            <a:endParaRPr lang="en-US" sz="2400" u="none" dirty="0">
              <a:latin typeface="Times New Roman" pitchFamily="18" charset="0"/>
              <a:cs typeface="Times New Roman" pitchFamily="18" charset="0"/>
            </a:endParaRPr>
          </a:p>
        </c:rich>
      </c:tx>
      <c:layout>
        <c:manualLayout>
          <c:xMode val="edge"/>
          <c:yMode val="edge"/>
          <c:x val="2.6114199984425416E-4"/>
          <c:y val="2.1972380544644551E-2"/>
        </c:manualLayout>
      </c:layout>
      <c:spPr>
        <a:solidFill>
          <a:schemeClr val="accent1">
            <a:lumMod val="60000"/>
            <a:lumOff val="40000"/>
          </a:schemeClr>
        </a:solidFill>
        <a:ln w="38100">
          <a:solidFill>
            <a:schemeClr val="accent2">
              <a:lumMod val="75000"/>
            </a:schemeClr>
          </a:solidFill>
        </a:ln>
      </c:spPr>
    </c:title>
    <c:plotArea>
      <c:layout>
        <c:manualLayout>
          <c:layoutTarget val="inner"/>
          <c:xMode val="edge"/>
          <c:yMode val="edge"/>
          <c:x val="0.10223909267506101"/>
          <c:y val="0.14616194257863591"/>
          <c:w val="0.8158323542428092"/>
          <c:h val="0.75374214648610294"/>
        </c:manualLayout>
      </c:layout>
      <c:barChart>
        <c:barDir val="col"/>
        <c:grouping val="clustered"/>
        <c:ser>
          <c:idx val="0"/>
          <c:order val="0"/>
          <c:tx>
            <c:strRef>
              <c:f>Sheet1!$B$1</c:f>
              <c:strCache>
                <c:ptCount val="1"/>
                <c:pt idx="0">
                  <c:v>Series 1</c:v>
                </c:pt>
              </c:strCache>
            </c:strRef>
          </c:tx>
          <c:spPr>
            <a:solidFill>
              <a:schemeClr val="accent2">
                <a:lumMod val="75000"/>
              </a:schemeClr>
            </a:solidFill>
          </c:spPr>
          <c:dPt>
            <c:idx val="1"/>
            <c:spPr>
              <a:solidFill>
                <a:schemeClr val="accent3">
                  <a:lumMod val="75000"/>
                </a:schemeClr>
              </a:solidFill>
            </c:spPr>
          </c:dPt>
          <c:dPt>
            <c:idx val="2"/>
            <c:spPr>
              <a:solidFill>
                <a:srgbClr val="00B0F0"/>
              </a:solidFill>
            </c:spPr>
          </c:dPt>
          <c:dPt>
            <c:idx val="3"/>
            <c:spPr>
              <a:solidFill>
                <a:schemeClr val="accent4">
                  <a:lumMod val="75000"/>
                </a:schemeClr>
              </a:solidFill>
            </c:spPr>
          </c:dPt>
          <c:dLbls>
            <c:dLbl>
              <c:idx val="0"/>
              <c:layout/>
              <c:tx>
                <c:rich>
                  <a:bodyPr/>
                  <a:lstStyle/>
                  <a:p>
                    <a:r>
                      <a:rPr lang="en-US" dirty="0" smtClean="0"/>
                      <a:t>2.10</a:t>
                    </a:r>
                    <a:endParaRPr lang="en-US" dirty="0"/>
                  </a:p>
                </c:rich>
              </c:tx>
              <c:dLblPos val="outEnd"/>
              <c:showVal val="1"/>
            </c:dLbl>
            <c:txPr>
              <a:bodyPr/>
              <a:lstStyle/>
              <a:p>
                <a:pPr>
                  <a:defRPr sz="1800" b="1"/>
                </a:pPr>
                <a:endParaRPr lang="en-US"/>
              </a:p>
            </c:txPr>
            <c:dLblPos val="outEnd"/>
            <c:showVal val="1"/>
          </c:dLbls>
          <c:cat>
            <c:strRef>
              <c:f>Sheet1!$A$2:$A$5</c:f>
              <c:strCache>
                <c:ptCount val="4"/>
                <c:pt idx="0">
                  <c:v>HELP DESK</c:v>
                </c:pt>
                <c:pt idx="1">
                  <c:v>CONSULTATION BILLING</c:v>
                </c:pt>
                <c:pt idx="2">
                  <c:v>GENERATION OF OPD CARD</c:v>
                </c:pt>
                <c:pt idx="3">
                  <c:v>CONSULTATION BY DOCTOR</c:v>
                </c:pt>
              </c:strCache>
            </c:strRef>
          </c:cat>
          <c:val>
            <c:numRef>
              <c:f>Sheet1!$B$2:$B$5</c:f>
              <c:numCache>
                <c:formatCode>General</c:formatCode>
                <c:ptCount val="4"/>
                <c:pt idx="0" formatCode="0.00">
                  <c:v>2.1</c:v>
                </c:pt>
                <c:pt idx="1">
                  <c:v>25.259999999999987</c:v>
                </c:pt>
                <c:pt idx="2">
                  <c:v>2.13</c:v>
                </c:pt>
                <c:pt idx="3">
                  <c:v>46.160000000000011</c:v>
                </c:pt>
              </c:numCache>
            </c:numRef>
          </c:val>
        </c:ser>
        <c:dLbls>
          <c:showVal val="1"/>
        </c:dLbls>
        <c:axId val="76237056"/>
        <c:axId val="76238848"/>
      </c:barChart>
      <c:catAx>
        <c:axId val="76237056"/>
        <c:scaling>
          <c:orientation val="minMax"/>
        </c:scaling>
        <c:axPos val="b"/>
        <c:tickLblPos val="nextTo"/>
        <c:txPr>
          <a:bodyPr/>
          <a:lstStyle/>
          <a:p>
            <a:pPr>
              <a:defRPr sz="1400" b="1">
                <a:latin typeface="Times New Roman" pitchFamily="18" charset="0"/>
                <a:cs typeface="Times New Roman" pitchFamily="18" charset="0"/>
              </a:defRPr>
            </a:pPr>
            <a:endParaRPr lang="en-US"/>
          </a:p>
        </c:txPr>
        <c:crossAx val="76238848"/>
        <c:crosses val="autoZero"/>
        <c:auto val="1"/>
        <c:lblAlgn val="ctr"/>
        <c:lblOffset val="100"/>
      </c:catAx>
      <c:valAx>
        <c:axId val="76238848"/>
        <c:scaling>
          <c:orientation val="minMax"/>
          <c:max val="50"/>
          <c:min val="0"/>
        </c:scaling>
        <c:delete val="1"/>
        <c:axPos val="l"/>
        <c:numFmt formatCode="0.00" sourceLinked="1"/>
        <c:tickLblPos val="nextTo"/>
        <c:crossAx val="76237056"/>
        <c:crosses val="autoZero"/>
        <c:crossBetween val="between"/>
        <c:majorUnit val="5"/>
        <c:minorUnit val="1.2"/>
      </c:valAx>
    </c:plotArea>
    <c:plotVisOnly val="1"/>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sz="2400"/>
            </a:pPr>
            <a:endParaRPr lang="en-US" sz="2400" dirty="0" smtClean="0">
              <a:latin typeface="Times New Roman" pitchFamily="18" charset="0"/>
              <a:cs typeface="Times New Roman" pitchFamily="18" charset="0"/>
            </a:endParaRPr>
          </a:p>
          <a:p>
            <a:pPr>
              <a:defRPr sz="2400"/>
            </a:pPr>
            <a:r>
              <a:rPr lang="en-US" sz="2400" dirty="0" smtClean="0">
                <a:latin typeface="Times New Roman" pitchFamily="18" charset="0"/>
                <a:cs typeface="Times New Roman" pitchFamily="18" charset="0"/>
              </a:rPr>
              <a:t>WAITING</a:t>
            </a:r>
            <a:r>
              <a:rPr lang="en-US" sz="2400" baseline="0" dirty="0" smtClean="0">
                <a:latin typeface="Times New Roman" pitchFamily="18" charset="0"/>
                <a:cs typeface="Times New Roman" pitchFamily="18" charset="0"/>
              </a:rPr>
              <a:t> TIME FOR CASH PATIENTS</a:t>
            </a:r>
          </a:p>
          <a:p>
            <a:pPr>
              <a:defRPr sz="2400"/>
            </a:pPr>
            <a:r>
              <a:rPr lang="en-US" sz="2400" dirty="0" smtClean="0">
                <a:latin typeface="Times New Roman" pitchFamily="18" charset="0"/>
                <a:cs typeface="Times New Roman" pitchFamily="18" charset="0"/>
              </a:rPr>
              <a:t>(in minutes)</a:t>
            </a:r>
            <a:endParaRPr lang="en-US" sz="2400" dirty="0">
              <a:latin typeface="Times New Roman" pitchFamily="18" charset="0"/>
              <a:cs typeface="Times New Roman" pitchFamily="18" charset="0"/>
            </a:endParaRPr>
          </a:p>
        </c:rich>
      </c:tx>
      <c:layout>
        <c:manualLayout>
          <c:xMode val="edge"/>
          <c:yMode val="edge"/>
          <c:x val="1.73253232268256E-2"/>
          <c:y val="4.4205705056708892E-2"/>
        </c:manualLayout>
      </c:layout>
      <c:spPr>
        <a:solidFill>
          <a:schemeClr val="accent1">
            <a:lumMod val="60000"/>
            <a:lumOff val="40000"/>
          </a:schemeClr>
        </a:solidFill>
        <a:ln w="38100">
          <a:solidFill>
            <a:schemeClr val="accent2">
              <a:lumMod val="75000"/>
            </a:schemeClr>
          </a:solidFill>
        </a:ln>
      </c:spPr>
    </c:title>
    <c:plotArea>
      <c:layout>
        <c:manualLayout>
          <c:layoutTarget val="inner"/>
          <c:xMode val="edge"/>
          <c:yMode val="edge"/>
          <c:x val="0.10433509489142082"/>
          <c:y val="0.12999243716633443"/>
          <c:w val="0.8280924424876116"/>
          <c:h val="0.76721551767830276"/>
        </c:manualLayout>
      </c:layout>
      <c:barChart>
        <c:barDir val="col"/>
        <c:grouping val="clustered"/>
        <c:ser>
          <c:idx val="0"/>
          <c:order val="0"/>
          <c:tx>
            <c:strRef>
              <c:f>Sheet1!$B$1</c:f>
              <c:strCache>
                <c:ptCount val="1"/>
                <c:pt idx="0">
                  <c:v>Series 1</c:v>
                </c:pt>
              </c:strCache>
            </c:strRef>
          </c:tx>
          <c:spPr>
            <a:solidFill>
              <a:srgbClr val="C0504D">
                <a:lumMod val="75000"/>
              </a:srgbClr>
            </a:solidFill>
          </c:spPr>
          <c:dPt>
            <c:idx val="1"/>
            <c:spPr>
              <a:solidFill>
                <a:schemeClr val="accent3">
                  <a:lumMod val="75000"/>
                </a:schemeClr>
              </a:solidFill>
            </c:spPr>
          </c:dPt>
          <c:dPt>
            <c:idx val="2"/>
            <c:spPr>
              <a:solidFill>
                <a:srgbClr val="00B0F0"/>
              </a:solidFill>
            </c:spPr>
          </c:dPt>
          <c:dPt>
            <c:idx val="3"/>
            <c:spPr>
              <a:solidFill>
                <a:schemeClr val="accent4">
                  <a:lumMod val="75000"/>
                </a:schemeClr>
              </a:solidFill>
            </c:spPr>
          </c:dPt>
          <c:dLbls>
            <c:txPr>
              <a:bodyPr/>
              <a:lstStyle/>
              <a:p>
                <a:pPr>
                  <a:defRPr sz="1800" b="1"/>
                </a:pPr>
                <a:endParaRPr lang="en-US"/>
              </a:p>
            </c:txPr>
            <c:dLblPos val="outEnd"/>
            <c:showVal val="1"/>
          </c:dLbls>
          <c:cat>
            <c:strRef>
              <c:f>Sheet1!$A$2:$A$5</c:f>
              <c:strCache>
                <c:ptCount val="4"/>
                <c:pt idx="0">
                  <c:v>HELP DESK</c:v>
                </c:pt>
                <c:pt idx="1">
                  <c:v>CONSULTATION BILLING</c:v>
                </c:pt>
                <c:pt idx="2">
                  <c:v>GENERATION OF OPD CARD</c:v>
                </c:pt>
                <c:pt idx="3">
                  <c:v>CONSULTATION BY DOCTOR</c:v>
                </c:pt>
              </c:strCache>
            </c:strRef>
          </c:cat>
          <c:val>
            <c:numRef>
              <c:f>Sheet1!$B$2:$B$5</c:f>
              <c:numCache>
                <c:formatCode>0.00</c:formatCode>
                <c:ptCount val="4"/>
                <c:pt idx="0">
                  <c:v>1.0006666666666664</c:v>
                </c:pt>
                <c:pt idx="1">
                  <c:v>14.11</c:v>
                </c:pt>
                <c:pt idx="2">
                  <c:v>2.0919999999999987</c:v>
                </c:pt>
                <c:pt idx="3">
                  <c:v>40.18</c:v>
                </c:pt>
              </c:numCache>
            </c:numRef>
          </c:val>
        </c:ser>
        <c:dLbls>
          <c:showVal val="1"/>
        </c:dLbls>
        <c:axId val="75658368"/>
        <c:axId val="75659904"/>
      </c:barChart>
      <c:catAx>
        <c:axId val="75658368"/>
        <c:scaling>
          <c:orientation val="minMax"/>
        </c:scaling>
        <c:axPos val="b"/>
        <c:tickLblPos val="nextTo"/>
        <c:txPr>
          <a:bodyPr/>
          <a:lstStyle/>
          <a:p>
            <a:pPr>
              <a:defRPr sz="1400" b="1">
                <a:latin typeface="Times New Roman" pitchFamily="18" charset="0"/>
                <a:cs typeface="Times New Roman" pitchFamily="18" charset="0"/>
              </a:defRPr>
            </a:pPr>
            <a:endParaRPr lang="en-US"/>
          </a:p>
        </c:txPr>
        <c:crossAx val="75659904"/>
        <c:crosses val="autoZero"/>
        <c:auto val="1"/>
        <c:lblAlgn val="ctr"/>
        <c:lblOffset val="100"/>
      </c:catAx>
      <c:valAx>
        <c:axId val="75659904"/>
        <c:scaling>
          <c:orientation val="minMax"/>
          <c:max val="50"/>
          <c:min val="0"/>
        </c:scaling>
        <c:delete val="1"/>
        <c:axPos val="l"/>
        <c:numFmt formatCode="0" sourceLinked="0"/>
        <c:tickLblPos val="nextTo"/>
        <c:crossAx val="75658368"/>
        <c:crosses val="autoZero"/>
        <c:crossBetween val="between"/>
        <c:majorUnit val="5"/>
        <c:minorUnit val="1.2"/>
      </c:valAx>
    </c:plotArea>
    <c:plotVisOnly val="1"/>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sz="2400">
                <a:latin typeface="Times New Roman" pitchFamily="18" charset="0"/>
                <a:cs typeface="Times New Roman" pitchFamily="18" charset="0"/>
              </a:defRPr>
            </a:pPr>
            <a:endParaRPr lang="en-IN" sz="2400" dirty="0" smtClean="0">
              <a:latin typeface="Times New Roman" pitchFamily="18" charset="0"/>
              <a:cs typeface="Times New Roman" pitchFamily="18" charset="0"/>
            </a:endParaRPr>
          </a:p>
          <a:p>
            <a:pPr>
              <a:defRPr sz="2400">
                <a:latin typeface="Times New Roman" pitchFamily="18" charset="0"/>
                <a:cs typeface="Times New Roman" pitchFamily="18" charset="0"/>
              </a:defRPr>
            </a:pPr>
            <a:r>
              <a:rPr lang="en-IN" sz="2400" dirty="0" smtClean="0">
                <a:latin typeface="Times New Roman" pitchFamily="18" charset="0"/>
                <a:cs typeface="Times New Roman" pitchFamily="18" charset="0"/>
              </a:rPr>
              <a:t>TASK TIMES FOR</a:t>
            </a:r>
            <a:r>
              <a:rPr lang="en-IN" sz="2400" baseline="0" dirty="0" smtClean="0">
                <a:latin typeface="Times New Roman" pitchFamily="18" charset="0"/>
                <a:cs typeface="Times New Roman" pitchFamily="18" charset="0"/>
              </a:rPr>
              <a:t> PANEL</a:t>
            </a:r>
            <a:r>
              <a:rPr lang="en-IN" sz="2400" dirty="0" smtClean="0">
                <a:latin typeface="Times New Roman" pitchFamily="18" charset="0"/>
                <a:cs typeface="Times New Roman" pitchFamily="18" charset="0"/>
              </a:rPr>
              <a:t> PATIENTS  </a:t>
            </a:r>
          </a:p>
          <a:p>
            <a:pPr>
              <a:defRPr sz="2400">
                <a:latin typeface="Times New Roman" pitchFamily="18" charset="0"/>
                <a:cs typeface="Times New Roman" pitchFamily="18" charset="0"/>
              </a:defRPr>
            </a:pPr>
            <a:r>
              <a:rPr lang="en-IN" sz="2400" dirty="0" smtClean="0">
                <a:latin typeface="Times New Roman" pitchFamily="18" charset="0"/>
                <a:cs typeface="Times New Roman" pitchFamily="18" charset="0"/>
              </a:rPr>
              <a:t>(in minutes)</a:t>
            </a:r>
            <a:endParaRPr lang="en-IN" sz="2400" dirty="0">
              <a:latin typeface="Times New Roman" pitchFamily="18" charset="0"/>
              <a:cs typeface="Times New Roman" pitchFamily="18" charset="0"/>
            </a:endParaRPr>
          </a:p>
        </c:rich>
      </c:tx>
      <c:layout>
        <c:manualLayout>
          <c:xMode val="edge"/>
          <c:yMode val="edge"/>
          <c:x val="1.4891975308641975E-2"/>
          <c:y val="2.2446503728174607E-2"/>
        </c:manualLayout>
      </c:layout>
      <c:spPr>
        <a:solidFill>
          <a:schemeClr val="accent1">
            <a:lumMod val="60000"/>
            <a:lumOff val="40000"/>
          </a:schemeClr>
        </a:solidFill>
        <a:ln w="38100">
          <a:solidFill>
            <a:schemeClr val="accent2">
              <a:lumMod val="75000"/>
            </a:schemeClr>
          </a:solidFill>
        </a:ln>
      </c:spPr>
    </c:title>
    <c:plotArea>
      <c:layout>
        <c:manualLayout>
          <c:layoutTarget val="inner"/>
          <c:xMode val="edge"/>
          <c:yMode val="edge"/>
          <c:x val="1.6975308641975332E-2"/>
          <c:y val="0.16578462754027579"/>
          <c:w val="0.96604938271604934"/>
          <c:h val="0.66793209962951638"/>
        </c:manualLayout>
      </c:layout>
      <c:barChart>
        <c:barDir val="col"/>
        <c:grouping val="clustered"/>
        <c:ser>
          <c:idx val="0"/>
          <c:order val="0"/>
          <c:tx>
            <c:strRef>
              <c:f>Sheet1!$B$1</c:f>
              <c:strCache>
                <c:ptCount val="1"/>
                <c:pt idx="0">
                  <c:v>task times for cash patients</c:v>
                </c:pt>
              </c:strCache>
            </c:strRef>
          </c:tx>
          <c:spPr>
            <a:solidFill>
              <a:schemeClr val="accent2">
                <a:lumMod val="75000"/>
              </a:schemeClr>
            </a:solidFill>
          </c:spPr>
          <c:dPt>
            <c:idx val="1"/>
            <c:spPr>
              <a:solidFill>
                <a:schemeClr val="accent3">
                  <a:lumMod val="75000"/>
                </a:schemeClr>
              </a:solidFill>
            </c:spPr>
          </c:dPt>
          <c:dPt>
            <c:idx val="2"/>
            <c:spPr>
              <a:solidFill>
                <a:schemeClr val="accent6">
                  <a:lumMod val="50000"/>
                </a:schemeClr>
              </a:solidFill>
            </c:spPr>
          </c:dPt>
          <c:dPt>
            <c:idx val="3"/>
            <c:spPr>
              <a:solidFill>
                <a:schemeClr val="accent5">
                  <a:lumMod val="75000"/>
                </a:schemeClr>
              </a:solidFill>
            </c:spPr>
          </c:dPt>
          <c:dPt>
            <c:idx val="4"/>
            <c:spPr>
              <a:solidFill>
                <a:schemeClr val="accent4">
                  <a:lumMod val="75000"/>
                </a:schemeClr>
              </a:solidFill>
            </c:spPr>
          </c:dPt>
          <c:dLbls>
            <c:txPr>
              <a:bodyPr/>
              <a:lstStyle/>
              <a:p>
                <a:pPr>
                  <a:defRPr sz="1800" b="1"/>
                </a:pPr>
                <a:endParaRPr lang="en-US"/>
              </a:p>
            </c:txPr>
            <c:dLblPos val="outEnd"/>
            <c:showVal val="1"/>
          </c:dLbls>
          <c:cat>
            <c:strRef>
              <c:f>Sheet1!$A$2:$A$6</c:f>
              <c:strCache>
                <c:ptCount val="5"/>
                <c:pt idx="0">
                  <c:v>HELP DESK</c:v>
                </c:pt>
                <c:pt idx="1">
                  <c:v>CONSULTATION BILLING</c:v>
                </c:pt>
                <c:pt idx="2">
                  <c:v>GENERATION OF OPD CARD</c:v>
                </c:pt>
                <c:pt idx="3">
                  <c:v>SENDING OF OPD CARD TO CONSULTANT CABIN</c:v>
                </c:pt>
                <c:pt idx="4">
                  <c:v>CONSULTATION BY DOCTOR</c:v>
                </c:pt>
              </c:strCache>
            </c:strRef>
          </c:cat>
          <c:val>
            <c:numRef>
              <c:f>Sheet1!$B$2:$B$6</c:f>
              <c:numCache>
                <c:formatCode>0.00</c:formatCode>
                <c:ptCount val="5"/>
                <c:pt idx="0">
                  <c:v>5.44</c:v>
                </c:pt>
                <c:pt idx="1">
                  <c:v>14.35000000000001</c:v>
                </c:pt>
                <c:pt idx="2">
                  <c:v>1.1200000000000001</c:v>
                </c:pt>
                <c:pt idx="3">
                  <c:v>1.4126666666666658</c:v>
                </c:pt>
                <c:pt idx="4">
                  <c:v>8.53466666666667</c:v>
                </c:pt>
              </c:numCache>
            </c:numRef>
          </c:val>
        </c:ser>
        <c:dLbls>
          <c:showVal val="1"/>
        </c:dLbls>
        <c:axId val="76620160"/>
        <c:axId val="76621696"/>
      </c:barChart>
      <c:catAx>
        <c:axId val="76620160"/>
        <c:scaling>
          <c:orientation val="minMax"/>
        </c:scaling>
        <c:axPos val="b"/>
        <c:tickLblPos val="nextTo"/>
        <c:txPr>
          <a:bodyPr/>
          <a:lstStyle/>
          <a:p>
            <a:pPr>
              <a:defRPr sz="1400" b="1">
                <a:latin typeface="Times New Roman" pitchFamily="18" charset="0"/>
                <a:cs typeface="Times New Roman" pitchFamily="18" charset="0"/>
              </a:defRPr>
            </a:pPr>
            <a:endParaRPr lang="en-US"/>
          </a:p>
        </c:txPr>
        <c:crossAx val="76621696"/>
        <c:crosses val="autoZero"/>
        <c:auto val="1"/>
        <c:lblAlgn val="ctr"/>
        <c:lblOffset val="100"/>
      </c:catAx>
      <c:valAx>
        <c:axId val="76621696"/>
        <c:scaling>
          <c:orientation val="minMax"/>
          <c:max val="25"/>
          <c:min val="0"/>
        </c:scaling>
        <c:delete val="1"/>
        <c:axPos val="l"/>
        <c:numFmt formatCode="0" sourceLinked="0"/>
        <c:tickLblPos val="nextTo"/>
        <c:crossAx val="76620160"/>
        <c:crosses val="autoZero"/>
        <c:crossBetween val="between"/>
        <c:majorUnit val="5"/>
        <c:minorUnit val="0.60000000000000064"/>
      </c:valAx>
    </c:plotArea>
    <c:plotVisOnly val="1"/>
  </c:chart>
  <c:spPr>
    <a:no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style val="28"/>
  <c:chart>
    <c:title>
      <c:tx>
        <c:rich>
          <a:bodyPr/>
          <a:lstStyle/>
          <a:p>
            <a:pPr>
              <a:defRPr sz="2400"/>
            </a:pPr>
            <a:endParaRPr lang="en-US" sz="2400" dirty="0" smtClean="0">
              <a:latin typeface="Times New Roman" pitchFamily="18" charset="0"/>
              <a:cs typeface="Times New Roman" pitchFamily="18" charset="0"/>
            </a:endParaRPr>
          </a:p>
          <a:p>
            <a:pPr>
              <a:defRPr sz="2400"/>
            </a:pPr>
            <a:r>
              <a:rPr lang="en-US" sz="2400" dirty="0" smtClean="0">
                <a:latin typeface="Times New Roman" pitchFamily="18" charset="0"/>
                <a:cs typeface="Times New Roman" pitchFamily="18" charset="0"/>
              </a:rPr>
              <a:t>TASK</a:t>
            </a:r>
            <a:r>
              <a:rPr lang="en-US" sz="2400" baseline="0" dirty="0" smtClean="0">
                <a:latin typeface="Times New Roman" pitchFamily="18" charset="0"/>
                <a:cs typeface="Times New Roman" pitchFamily="18" charset="0"/>
              </a:rPr>
              <a:t> TIMES FOR CASH PATIENTS</a:t>
            </a:r>
          </a:p>
          <a:p>
            <a:pPr>
              <a:defRPr sz="2400"/>
            </a:pPr>
            <a:r>
              <a:rPr lang="en-US" sz="2400" baseline="0" dirty="0" smtClean="0">
                <a:latin typeface="Times New Roman" pitchFamily="18" charset="0"/>
                <a:cs typeface="Times New Roman" pitchFamily="18" charset="0"/>
              </a:rPr>
              <a:t>(in minutes)</a:t>
            </a:r>
            <a:endParaRPr lang="en-US" sz="2400" dirty="0">
              <a:latin typeface="Times New Roman" pitchFamily="18" charset="0"/>
              <a:cs typeface="Times New Roman" pitchFamily="18" charset="0"/>
            </a:endParaRPr>
          </a:p>
        </c:rich>
      </c:tx>
      <c:layout>
        <c:manualLayout>
          <c:xMode val="edge"/>
          <c:yMode val="edge"/>
          <c:x val="2.2528819365826288E-2"/>
          <c:y val="4.3178219039017293E-2"/>
        </c:manualLayout>
      </c:layout>
      <c:spPr>
        <a:solidFill>
          <a:schemeClr val="accent1">
            <a:lumMod val="60000"/>
            <a:lumOff val="40000"/>
          </a:schemeClr>
        </a:solidFill>
        <a:ln w="38100">
          <a:solidFill>
            <a:schemeClr val="accent2">
              <a:lumMod val="75000"/>
            </a:schemeClr>
          </a:solidFill>
        </a:ln>
      </c:spPr>
    </c:title>
    <c:plotArea>
      <c:layout>
        <c:manualLayout>
          <c:layoutTarget val="inner"/>
          <c:xMode val="edge"/>
          <c:yMode val="edge"/>
          <c:x val="6.2237332101287526E-2"/>
          <c:y val="9.1984754564121612E-2"/>
          <c:w val="0.88579388658734404"/>
          <c:h val="0.70998917798023076"/>
        </c:manualLayout>
      </c:layout>
      <c:barChart>
        <c:barDir val="col"/>
        <c:grouping val="clustered"/>
        <c:ser>
          <c:idx val="0"/>
          <c:order val="0"/>
          <c:tx>
            <c:strRef>
              <c:f>Sheet1!$B$1</c:f>
              <c:strCache>
                <c:ptCount val="1"/>
                <c:pt idx="0">
                  <c:v>Series 1</c:v>
                </c:pt>
              </c:strCache>
            </c:strRef>
          </c:tx>
          <c:dPt>
            <c:idx val="0"/>
            <c:spPr>
              <a:solidFill>
                <a:schemeClr val="accent2">
                  <a:lumMod val="75000"/>
                </a:schemeClr>
              </a:solidFill>
            </c:spPr>
          </c:dPt>
          <c:dPt>
            <c:idx val="1"/>
            <c:spPr>
              <a:solidFill>
                <a:schemeClr val="accent3">
                  <a:lumMod val="50000"/>
                </a:schemeClr>
              </a:solidFill>
            </c:spPr>
          </c:dPt>
          <c:dPt>
            <c:idx val="2"/>
            <c:spPr>
              <a:solidFill>
                <a:schemeClr val="accent6">
                  <a:lumMod val="50000"/>
                </a:schemeClr>
              </a:solidFill>
            </c:spPr>
          </c:dPt>
          <c:dPt>
            <c:idx val="3"/>
            <c:spPr>
              <a:solidFill>
                <a:schemeClr val="accent4">
                  <a:lumMod val="75000"/>
                </a:schemeClr>
              </a:solidFill>
            </c:spPr>
          </c:dPt>
          <c:dPt>
            <c:idx val="4"/>
            <c:spPr>
              <a:solidFill>
                <a:schemeClr val="tx2">
                  <a:lumMod val="60000"/>
                  <a:lumOff val="40000"/>
                </a:schemeClr>
              </a:solidFill>
            </c:spPr>
          </c:dPt>
          <c:dLbls>
            <c:txPr>
              <a:bodyPr/>
              <a:lstStyle/>
              <a:p>
                <a:pPr>
                  <a:defRPr sz="1800" b="1"/>
                </a:pPr>
                <a:endParaRPr lang="en-US"/>
              </a:p>
            </c:txPr>
            <c:dLblPos val="outEnd"/>
            <c:showVal val="1"/>
          </c:dLbls>
          <c:cat>
            <c:strRef>
              <c:f>Sheet1!$A$2:$A$6</c:f>
              <c:strCache>
                <c:ptCount val="5"/>
                <c:pt idx="0">
                  <c:v>HELP DESK</c:v>
                </c:pt>
                <c:pt idx="1">
                  <c:v>CONSULTATION BILLING</c:v>
                </c:pt>
                <c:pt idx="2">
                  <c:v>GENERATION OF OPD CARD</c:v>
                </c:pt>
                <c:pt idx="3">
                  <c:v>SENDING OF OPD CARD TO CONSULTANT CABIN</c:v>
                </c:pt>
                <c:pt idx="4">
                  <c:v>CONSULTATION BY DOCTOR</c:v>
                </c:pt>
              </c:strCache>
            </c:strRef>
          </c:cat>
          <c:val>
            <c:numRef>
              <c:f>Sheet1!$B$2:$B$6</c:f>
              <c:numCache>
                <c:formatCode>0.00</c:formatCode>
                <c:ptCount val="5"/>
                <c:pt idx="0">
                  <c:v>2.2400000000000002</c:v>
                </c:pt>
                <c:pt idx="1">
                  <c:v>5.22</c:v>
                </c:pt>
                <c:pt idx="2">
                  <c:v>1.0913333333333337</c:v>
                </c:pt>
                <c:pt idx="3">
                  <c:v>1.4746666666666668</c:v>
                </c:pt>
                <c:pt idx="4">
                  <c:v>8.2513333333333279</c:v>
                </c:pt>
              </c:numCache>
            </c:numRef>
          </c:val>
        </c:ser>
        <c:dLbls>
          <c:showVal val="1"/>
        </c:dLbls>
        <c:axId val="75682944"/>
        <c:axId val="75684480"/>
      </c:barChart>
      <c:catAx>
        <c:axId val="75682944"/>
        <c:scaling>
          <c:orientation val="minMax"/>
        </c:scaling>
        <c:axPos val="b"/>
        <c:tickLblPos val="nextTo"/>
        <c:txPr>
          <a:bodyPr/>
          <a:lstStyle/>
          <a:p>
            <a:pPr>
              <a:defRPr sz="1400" b="1">
                <a:latin typeface="Times New Roman" pitchFamily="18" charset="0"/>
                <a:cs typeface="Times New Roman" pitchFamily="18" charset="0"/>
              </a:defRPr>
            </a:pPr>
            <a:endParaRPr lang="en-US"/>
          </a:p>
        </c:txPr>
        <c:crossAx val="75684480"/>
        <c:crosses val="autoZero"/>
        <c:auto val="1"/>
        <c:lblAlgn val="ctr"/>
        <c:lblOffset val="100"/>
      </c:catAx>
      <c:valAx>
        <c:axId val="75684480"/>
        <c:scaling>
          <c:orientation val="minMax"/>
          <c:max val="10"/>
          <c:min val="0"/>
        </c:scaling>
        <c:delete val="1"/>
        <c:axPos val="l"/>
        <c:numFmt formatCode="0" sourceLinked="0"/>
        <c:tickLblPos val="nextTo"/>
        <c:crossAx val="75682944"/>
        <c:crosses val="autoZero"/>
        <c:crossBetween val="between"/>
        <c:majorUnit val="2"/>
        <c:minorUnit val="0.60000000000000064"/>
      </c:valAx>
      <c:spPr>
        <a:noFill/>
      </c:spPr>
    </c:plotArea>
    <c:plotVisOnly val="1"/>
  </c:chart>
  <c:spPr>
    <a:no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style val="26"/>
  <c:chart>
    <c:view3D>
      <c:depthPercent val="100"/>
      <c:rAngAx val="1"/>
    </c:view3D>
    <c:sideWall>
      <c:spPr>
        <a:noFill/>
        <a:ln>
          <a:noFill/>
        </a:ln>
      </c:spPr>
    </c:sideWall>
    <c:backWall>
      <c:spPr>
        <a:noFill/>
        <a:ln>
          <a:noFill/>
        </a:ln>
      </c:spPr>
    </c:backWall>
    <c:plotArea>
      <c:layout/>
      <c:bar3DChart>
        <c:barDir val="col"/>
        <c:grouping val="clustered"/>
        <c:ser>
          <c:idx val="0"/>
          <c:order val="0"/>
          <c:tx>
            <c:strRef>
              <c:f>Sheet1!$B$1</c:f>
              <c:strCache>
                <c:ptCount val="1"/>
                <c:pt idx="0">
                  <c:v>CASH</c:v>
                </c:pt>
              </c:strCache>
            </c:strRef>
          </c:tx>
          <c:dLbls>
            <c:txPr>
              <a:bodyPr/>
              <a:lstStyle/>
              <a:p>
                <a:pPr>
                  <a:defRPr sz="1600" b="1"/>
                </a:pPr>
                <a:endParaRPr lang="en-US"/>
              </a:p>
            </c:txPr>
            <c:showVal val="1"/>
          </c:dLbls>
          <c:cat>
            <c:strRef>
              <c:f>Sheet1!$A$2:$A$5</c:f>
              <c:strCache>
                <c:ptCount val="4"/>
                <c:pt idx="0">
                  <c:v>HELP DESK</c:v>
                </c:pt>
                <c:pt idx="1">
                  <c:v>CONSULTATION BILLING</c:v>
                </c:pt>
                <c:pt idx="2">
                  <c:v>GENERATION OF OPD CARD</c:v>
                </c:pt>
                <c:pt idx="3">
                  <c:v>CONSULTATION BY DOCTOR</c:v>
                </c:pt>
              </c:strCache>
            </c:strRef>
          </c:cat>
          <c:val>
            <c:numRef>
              <c:f>Sheet1!$B$2:$B$5</c:f>
              <c:numCache>
                <c:formatCode>General</c:formatCode>
                <c:ptCount val="4"/>
                <c:pt idx="0">
                  <c:v>1</c:v>
                </c:pt>
                <c:pt idx="1">
                  <c:v>14.11</c:v>
                </c:pt>
                <c:pt idx="2">
                  <c:v>2.09</c:v>
                </c:pt>
                <c:pt idx="3">
                  <c:v>40.18</c:v>
                </c:pt>
              </c:numCache>
            </c:numRef>
          </c:val>
        </c:ser>
        <c:ser>
          <c:idx val="1"/>
          <c:order val="1"/>
          <c:tx>
            <c:strRef>
              <c:f>Sheet1!$C$1</c:f>
              <c:strCache>
                <c:ptCount val="1"/>
                <c:pt idx="0">
                  <c:v>PANEL</c:v>
                </c:pt>
              </c:strCache>
            </c:strRef>
          </c:tx>
          <c:dLbls>
            <c:txPr>
              <a:bodyPr/>
              <a:lstStyle/>
              <a:p>
                <a:pPr>
                  <a:defRPr sz="1600" b="1"/>
                </a:pPr>
                <a:endParaRPr lang="en-US"/>
              </a:p>
            </c:txPr>
            <c:showVal val="1"/>
          </c:dLbls>
          <c:cat>
            <c:strRef>
              <c:f>Sheet1!$A$2:$A$5</c:f>
              <c:strCache>
                <c:ptCount val="4"/>
                <c:pt idx="0">
                  <c:v>HELP DESK</c:v>
                </c:pt>
                <c:pt idx="1">
                  <c:v>CONSULTATION BILLING</c:v>
                </c:pt>
                <c:pt idx="2">
                  <c:v>GENERATION OF OPD CARD</c:v>
                </c:pt>
                <c:pt idx="3">
                  <c:v>CONSULTATION BY DOCTOR</c:v>
                </c:pt>
              </c:strCache>
            </c:strRef>
          </c:cat>
          <c:val>
            <c:numRef>
              <c:f>Sheet1!$C$2:$C$5</c:f>
              <c:numCache>
                <c:formatCode>General</c:formatCode>
                <c:ptCount val="4"/>
                <c:pt idx="0">
                  <c:v>2.1</c:v>
                </c:pt>
                <c:pt idx="1">
                  <c:v>25.259999999999987</c:v>
                </c:pt>
                <c:pt idx="2">
                  <c:v>2.13</c:v>
                </c:pt>
                <c:pt idx="3">
                  <c:v>46.160000000000011</c:v>
                </c:pt>
              </c:numCache>
            </c:numRef>
          </c:val>
        </c:ser>
        <c:dLbls>
          <c:showVal val="1"/>
        </c:dLbls>
        <c:shape val="cylinder"/>
        <c:axId val="76813056"/>
        <c:axId val="76814592"/>
        <c:axId val="0"/>
      </c:bar3DChart>
      <c:catAx>
        <c:axId val="76813056"/>
        <c:scaling>
          <c:orientation val="minMax"/>
        </c:scaling>
        <c:axPos val="b"/>
        <c:tickLblPos val="nextTo"/>
        <c:txPr>
          <a:bodyPr/>
          <a:lstStyle/>
          <a:p>
            <a:pPr>
              <a:defRPr sz="1400" b="1">
                <a:latin typeface="Times New Roman" pitchFamily="18" charset="0"/>
                <a:cs typeface="Times New Roman" pitchFamily="18" charset="0"/>
              </a:defRPr>
            </a:pPr>
            <a:endParaRPr lang="en-US"/>
          </a:p>
        </c:txPr>
        <c:crossAx val="76814592"/>
        <c:crosses val="autoZero"/>
        <c:auto val="1"/>
        <c:lblAlgn val="ctr"/>
        <c:lblOffset val="100"/>
      </c:catAx>
      <c:valAx>
        <c:axId val="76814592"/>
        <c:scaling>
          <c:orientation val="minMax"/>
        </c:scaling>
        <c:delete val="1"/>
        <c:axPos val="l"/>
        <c:numFmt formatCode="General" sourceLinked="1"/>
        <c:tickLblPos val="nextTo"/>
        <c:crossAx val="76813056"/>
        <c:crosses val="autoZero"/>
        <c:crossBetween val="between"/>
      </c:valAx>
    </c:plotArea>
    <c:legend>
      <c:legendPos val="r"/>
      <c:layout>
        <c:manualLayout>
          <c:xMode val="edge"/>
          <c:yMode val="edge"/>
          <c:x val="0.8981602635721756"/>
          <c:y val="8.2553400233520827E-2"/>
          <c:w val="9.2580387554207624E-2"/>
          <c:h val="0.6120240768847468"/>
        </c:manualLayout>
      </c:layout>
      <c:txPr>
        <a:bodyPr/>
        <a:lstStyle/>
        <a:p>
          <a:pPr>
            <a:defRPr sz="1600" b="1"/>
          </a:pPr>
          <a:endParaRPr lang="en-US"/>
        </a:p>
      </c:txPr>
    </c:legend>
    <c:plotVisOnly val="1"/>
  </c:chart>
  <c:spPr>
    <a:noFill/>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chart>
    <c:view3D>
      <c:rAngAx val="1"/>
    </c:view3D>
    <c:sideWall>
      <c:spPr>
        <a:noFill/>
        <a:ln>
          <a:noFill/>
        </a:ln>
      </c:spPr>
    </c:sideWall>
    <c:backWall>
      <c:spPr>
        <a:noFill/>
        <a:ln>
          <a:noFill/>
        </a:ln>
      </c:spPr>
    </c:backWall>
    <c:plotArea>
      <c:layout/>
      <c:bar3DChart>
        <c:barDir val="col"/>
        <c:grouping val="clustered"/>
        <c:ser>
          <c:idx val="0"/>
          <c:order val="0"/>
          <c:tx>
            <c:strRef>
              <c:f>Sheet1!$B$1</c:f>
              <c:strCache>
                <c:ptCount val="1"/>
                <c:pt idx="0">
                  <c:v>CASH</c:v>
                </c:pt>
              </c:strCache>
            </c:strRef>
          </c:tx>
          <c:dLbls>
            <c:txPr>
              <a:bodyPr/>
              <a:lstStyle/>
              <a:p>
                <a:pPr>
                  <a:defRPr sz="1600" b="1"/>
                </a:pPr>
                <a:endParaRPr lang="en-US"/>
              </a:p>
            </c:txPr>
            <c:showVal val="1"/>
          </c:dLbls>
          <c:cat>
            <c:strRef>
              <c:f>Sheet1!$A$2:$A$6</c:f>
              <c:strCache>
                <c:ptCount val="5"/>
                <c:pt idx="0">
                  <c:v>Help Desk</c:v>
                </c:pt>
                <c:pt idx="1">
                  <c:v>Consultation billing</c:v>
                </c:pt>
                <c:pt idx="2">
                  <c:v>Generation of OPD card</c:v>
                </c:pt>
                <c:pt idx="3">
                  <c:v>Sending of OPD card to consultant cabin</c:v>
                </c:pt>
                <c:pt idx="4">
                  <c:v>Consultation by Doctor</c:v>
                </c:pt>
              </c:strCache>
            </c:strRef>
          </c:cat>
          <c:val>
            <c:numRef>
              <c:f>Sheet1!$B$2:$B$6</c:f>
              <c:numCache>
                <c:formatCode>General</c:formatCode>
                <c:ptCount val="5"/>
                <c:pt idx="0">
                  <c:v>2.2400000000000002</c:v>
                </c:pt>
                <c:pt idx="1">
                  <c:v>5.22</c:v>
                </c:pt>
                <c:pt idx="2">
                  <c:v>1.0900000000000001</c:v>
                </c:pt>
                <c:pt idx="3">
                  <c:v>1.47</c:v>
                </c:pt>
                <c:pt idx="4">
                  <c:v>8.25</c:v>
                </c:pt>
              </c:numCache>
            </c:numRef>
          </c:val>
        </c:ser>
        <c:ser>
          <c:idx val="1"/>
          <c:order val="1"/>
          <c:tx>
            <c:strRef>
              <c:f>Sheet1!$C$1</c:f>
              <c:strCache>
                <c:ptCount val="1"/>
                <c:pt idx="0">
                  <c:v>PANEL</c:v>
                </c:pt>
              </c:strCache>
            </c:strRef>
          </c:tx>
          <c:dLbls>
            <c:dLbl>
              <c:idx val="2"/>
              <c:layout>
                <c:manualLayout>
                  <c:x val="1.7486216409597917E-2"/>
                  <c:y val="-5.1529429999298115E-3"/>
                </c:manualLayout>
              </c:layout>
              <c:showVal val="1"/>
            </c:dLbl>
            <c:dLbl>
              <c:idx val="3"/>
              <c:layout>
                <c:manualLayout>
                  <c:x val="2.3314955212797157E-2"/>
                  <c:y val="-7.7294144998947146E-3"/>
                </c:manualLayout>
              </c:layout>
              <c:showVal val="1"/>
            </c:dLbl>
            <c:dLbl>
              <c:idx val="4"/>
              <c:layout>
                <c:manualLayout>
                  <c:x val="1.8943401110397818E-2"/>
                  <c:y val="-3.3494129499543786E-2"/>
                </c:manualLayout>
              </c:layout>
              <c:showVal val="1"/>
            </c:dLbl>
            <c:txPr>
              <a:bodyPr/>
              <a:lstStyle/>
              <a:p>
                <a:pPr>
                  <a:defRPr sz="1600" b="1"/>
                </a:pPr>
                <a:endParaRPr lang="en-US"/>
              </a:p>
            </c:txPr>
            <c:showVal val="1"/>
          </c:dLbls>
          <c:cat>
            <c:strRef>
              <c:f>Sheet1!$A$2:$A$6</c:f>
              <c:strCache>
                <c:ptCount val="5"/>
                <c:pt idx="0">
                  <c:v>Help Desk</c:v>
                </c:pt>
                <c:pt idx="1">
                  <c:v>Consultation billing</c:v>
                </c:pt>
                <c:pt idx="2">
                  <c:v>Generation of OPD card</c:v>
                </c:pt>
                <c:pt idx="3">
                  <c:v>Sending of OPD card to consultant cabin</c:v>
                </c:pt>
                <c:pt idx="4">
                  <c:v>Consultation by Doctor</c:v>
                </c:pt>
              </c:strCache>
            </c:strRef>
          </c:cat>
          <c:val>
            <c:numRef>
              <c:f>Sheet1!$C$2:$C$6</c:f>
              <c:numCache>
                <c:formatCode>General</c:formatCode>
                <c:ptCount val="5"/>
                <c:pt idx="0">
                  <c:v>5.44</c:v>
                </c:pt>
                <c:pt idx="1">
                  <c:v>14.35000000000001</c:v>
                </c:pt>
                <c:pt idx="2">
                  <c:v>1.1200000000000001</c:v>
                </c:pt>
                <c:pt idx="3">
                  <c:v>1.41</c:v>
                </c:pt>
                <c:pt idx="4">
                  <c:v>8.5300000000000011</c:v>
                </c:pt>
              </c:numCache>
            </c:numRef>
          </c:val>
        </c:ser>
        <c:dLbls>
          <c:showVal val="1"/>
        </c:dLbls>
        <c:shape val="cylinder"/>
        <c:axId val="76853632"/>
        <c:axId val="76855168"/>
        <c:axId val="0"/>
      </c:bar3DChart>
      <c:catAx>
        <c:axId val="76853632"/>
        <c:scaling>
          <c:orientation val="minMax"/>
        </c:scaling>
        <c:axPos val="b"/>
        <c:tickLblPos val="nextTo"/>
        <c:txPr>
          <a:bodyPr/>
          <a:lstStyle/>
          <a:p>
            <a:pPr>
              <a:defRPr sz="1400" b="1">
                <a:latin typeface="Times New Roman" pitchFamily="18" charset="0"/>
                <a:cs typeface="Times New Roman" pitchFamily="18" charset="0"/>
              </a:defRPr>
            </a:pPr>
            <a:endParaRPr lang="en-US"/>
          </a:p>
        </c:txPr>
        <c:crossAx val="76855168"/>
        <c:crosses val="autoZero"/>
        <c:auto val="1"/>
        <c:lblAlgn val="ctr"/>
        <c:lblOffset val="100"/>
      </c:catAx>
      <c:valAx>
        <c:axId val="76855168"/>
        <c:scaling>
          <c:orientation val="minMax"/>
        </c:scaling>
        <c:delete val="1"/>
        <c:axPos val="l"/>
        <c:numFmt formatCode="General" sourceLinked="1"/>
        <c:tickLblPos val="nextTo"/>
        <c:crossAx val="76853632"/>
        <c:crosses val="autoZero"/>
        <c:crossBetween val="between"/>
      </c:valAx>
    </c:plotArea>
    <c:legend>
      <c:legendPos val="r"/>
      <c:layout>
        <c:manualLayout>
          <c:xMode val="edge"/>
          <c:yMode val="edge"/>
          <c:x val="0.89856923420485779"/>
          <c:y val="5.5110725384249284E-2"/>
          <c:w val="9.2171471856830695E-2"/>
          <c:h val="0.37433625428110157"/>
        </c:manualLayout>
      </c:layout>
      <c:txPr>
        <a:bodyPr/>
        <a:lstStyle/>
        <a:p>
          <a:pPr>
            <a:defRPr sz="1600" b="1"/>
          </a:pPr>
          <a:endParaRPr lang="en-US"/>
        </a:p>
      </c:txPr>
    </c:legend>
    <c:plotVisOnly val="1"/>
  </c:chart>
  <c:spPr>
    <a:noFill/>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2800">
                <a:latin typeface="Times New Roman" pitchFamily="18" charset="0"/>
                <a:cs typeface="Times New Roman" pitchFamily="18" charset="0"/>
              </a:defRPr>
            </a:pPr>
            <a:r>
              <a:rPr lang="en-US" sz="2800" dirty="0">
                <a:latin typeface="Times New Roman" pitchFamily="18" charset="0"/>
                <a:cs typeface="Times New Roman" pitchFamily="18" charset="0"/>
              </a:rPr>
              <a:t>Total</a:t>
            </a:r>
            <a:r>
              <a:rPr lang="en-US" sz="2800" baseline="0" dirty="0">
                <a:latin typeface="Times New Roman" pitchFamily="18" charset="0"/>
                <a:cs typeface="Times New Roman" pitchFamily="18" charset="0"/>
              </a:rPr>
              <a:t> </a:t>
            </a:r>
            <a:r>
              <a:rPr lang="en-US" sz="2800" baseline="0" dirty="0" smtClean="0">
                <a:latin typeface="Times New Roman" pitchFamily="18" charset="0"/>
                <a:cs typeface="Times New Roman" pitchFamily="18" charset="0"/>
              </a:rPr>
              <a:t>Time(in </a:t>
            </a:r>
            <a:r>
              <a:rPr lang="en-US" sz="2800" baseline="0" dirty="0" err="1" smtClean="0">
                <a:latin typeface="Times New Roman" pitchFamily="18" charset="0"/>
                <a:cs typeface="Times New Roman" pitchFamily="18" charset="0"/>
              </a:rPr>
              <a:t>mins</a:t>
            </a:r>
            <a:r>
              <a:rPr lang="en-US" sz="2800" baseline="0" dirty="0" smtClean="0">
                <a:latin typeface="Times New Roman" pitchFamily="18" charset="0"/>
                <a:cs typeface="Times New Roman" pitchFamily="18" charset="0"/>
              </a:rPr>
              <a:t>) for </a:t>
            </a:r>
            <a:r>
              <a:rPr lang="en-US" sz="2800" baseline="0" dirty="0">
                <a:latin typeface="Times New Roman" pitchFamily="18" charset="0"/>
                <a:cs typeface="Times New Roman" pitchFamily="18" charset="0"/>
              </a:rPr>
              <a:t>Panel patients</a:t>
            </a:r>
          </a:p>
        </c:rich>
      </c:tx>
      <c:layout>
        <c:manualLayout>
          <c:xMode val="edge"/>
          <c:yMode val="edge"/>
          <c:x val="1.7945787922505219E-2"/>
          <c:y val="1.2260450586039889E-2"/>
        </c:manualLayout>
      </c:layout>
      <c:spPr>
        <a:solidFill>
          <a:schemeClr val="accent1">
            <a:lumMod val="60000"/>
            <a:lumOff val="40000"/>
          </a:schemeClr>
        </a:solidFill>
        <a:ln w="38100">
          <a:solidFill>
            <a:schemeClr val="accent2">
              <a:lumMod val="75000"/>
            </a:schemeClr>
          </a:solidFill>
        </a:ln>
      </c:spPr>
    </c:title>
    <c:plotArea>
      <c:layout>
        <c:manualLayout>
          <c:layoutTarget val="inner"/>
          <c:xMode val="edge"/>
          <c:yMode val="edge"/>
          <c:x val="4.9992977093421424E-2"/>
          <c:y val="0.14950126583291026"/>
          <c:w val="0.93608292019053152"/>
          <c:h val="0.70272046312109093"/>
        </c:manualLayout>
      </c:layout>
      <c:lineChart>
        <c:grouping val="standard"/>
        <c:ser>
          <c:idx val="0"/>
          <c:order val="0"/>
          <c:tx>
            <c:strRef>
              <c:f>Sheet1!$B$1</c:f>
              <c:strCache>
                <c:ptCount val="1"/>
                <c:pt idx="0">
                  <c:v>Series 1</c:v>
                </c:pt>
              </c:strCache>
            </c:strRef>
          </c:tx>
          <c:marker>
            <c:symbol val="circle"/>
            <c:size val="6"/>
          </c:marker>
          <c:dLbls>
            <c:dLbl>
              <c:idx val="2"/>
              <c:layout>
                <c:manualLayout>
                  <c:x val="-0.10884314873801955"/>
                  <c:y val="-6.3491619106278421E-3"/>
                </c:manualLayout>
              </c:layout>
              <c:dLblPos val="r"/>
              <c:showVal val="1"/>
            </c:dLbl>
            <c:dLbl>
              <c:idx val="4"/>
              <c:layout>
                <c:manualLayout>
                  <c:x val="7.5585519956957933E-3"/>
                  <c:y val="-1.2698490465925165E-2"/>
                </c:manualLayout>
              </c:layout>
              <c:dLblPos val="r"/>
              <c:showVal val="1"/>
            </c:dLbl>
            <c:txPr>
              <a:bodyPr/>
              <a:lstStyle/>
              <a:p>
                <a:pPr>
                  <a:defRPr sz="1800" b="1"/>
                </a:pPr>
                <a:endParaRPr lang="en-US"/>
              </a:p>
            </c:txPr>
            <c:dLblPos val="r"/>
            <c:showVal val="1"/>
          </c:dLbls>
          <c:cat>
            <c:strRef>
              <c:f>Sheet1!$A$2:$A$7</c:f>
              <c:strCache>
                <c:ptCount val="5"/>
                <c:pt idx="1">
                  <c:v>Help Desk</c:v>
                </c:pt>
                <c:pt idx="2">
                  <c:v>Billing</c:v>
                </c:pt>
                <c:pt idx="3">
                  <c:v>Card Generation in OPD</c:v>
                </c:pt>
                <c:pt idx="4">
                  <c:v>Consultation</c:v>
                </c:pt>
              </c:strCache>
            </c:strRef>
          </c:cat>
          <c:val>
            <c:numRef>
              <c:f>Sheet1!$B$2:$B$7</c:f>
              <c:numCache>
                <c:formatCode>General</c:formatCode>
                <c:ptCount val="6"/>
                <c:pt idx="1">
                  <c:v>7.5400000000000009</c:v>
                </c:pt>
                <c:pt idx="2">
                  <c:v>40.01</c:v>
                </c:pt>
                <c:pt idx="3">
                  <c:v>5.0599999999999996</c:v>
                </c:pt>
                <c:pt idx="4">
                  <c:v>55.09</c:v>
                </c:pt>
              </c:numCache>
            </c:numRef>
          </c:val>
        </c:ser>
        <c:dLbls>
          <c:showVal val="1"/>
        </c:dLbls>
        <c:marker val="1"/>
        <c:axId val="76928896"/>
        <c:axId val="76930432"/>
      </c:lineChart>
      <c:catAx>
        <c:axId val="76928896"/>
        <c:scaling>
          <c:orientation val="minMax"/>
        </c:scaling>
        <c:axPos val="b"/>
        <c:tickLblPos val="low"/>
        <c:txPr>
          <a:bodyPr/>
          <a:lstStyle/>
          <a:p>
            <a:pPr>
              <a:defRPr sz="1600" b="1">
                <a:latin typeface="Times New Roman" pitchFamily="18" charset="0"/>
                <a:cs typeface="Times New Roman" pitchFamily="18" charset="0"/>
              </a:defRPr>
            </a:pPr>
            <a:endParaRPr lang="en-US"/>
          </a:p>
        </c:txPr>
        <c:crossAx val="76930432"/>
        <c:crosses val="autoZero"/>
        <c:auto val="1"/>
        <c:lblAlgn val="ctr"/>
        <c:lblOffset val="100"/>
      </c:catAx>
      <c:valAx>
        <c:axId val="76930432"/>
        <c:scaling>
          <c:orientation val="minMax"/>
        </c:scaling>
        <c:axPos val="l"/>
        <c:numFmt formatCode="General" sourceLinked="1"/>
        <c:tickLblPos val="nextTo"/>
        <c:txPr>
          <a:bodyPr/>
          <a:lstStyle/>
          <a:p>
            <a:pPr>
              <a:defRPr sz="1400" b="1">
                <a:latin typeface="Times New Roman" pitchFamily="18" charset="0"/>
                <a:cs typeface="Times New Roman" pitchFamily="18" charset="0"/>
              </a:defRPr>
            </a:pPr>
            <a:endParaRPr lang="en-US"/>
          </a:p>
        </c:txPr>
        <c:crossAx val="76928896"/>
        <c:crosses val="autoZero"/>
        <c:crossBetween val="midCat"/>
      </c:valAx>
    </c:plotArea>
    <c:plotVisOnly val="1"/>
  </c:chart>
  <c:spPr>
    <a:noFill/>
    <a:ln>
      <a:noFill/>
    </a:ln>
  </c:sp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0.68027</cdr:x>
      <cdr:y>0.19502</cdr:y>
    </cdr:from>
    <cdr:to>
      <cdr:x>0.78232</cdr:x>
      <cdr:y>0.20238</cdr:y>
    </cdr:to>
    <cdr:sp macro="" textlink="">
      <cdr:nvSpPr>
        <cdr:cNvPr id="5" name="Straight Arrow Connector 4"/>
        <cdr:cNvSpPr/>
      </cdr:nvSpPr>
      <cdr:spPr>
        <a:xfrm xmlns:a="http://schemas.openxmlformats.org/drawingml/2006/main">
          <a:off x="5715040" y="1212099"/>
          <a:ext cx="857256" cy="45719"/>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0.43367</cdr:x>
      <cdr:y>0.22989</cdr:y>
    </cdr:from>
    <cdr:to>
      <cdr:x>0.5017</cdr:x>
      <cdr:y>0.35632</cdr:y>
    </cdr:to>
    <cdr:sp macro="" textlink="">
      <cdr:nvSpPr>
        <cdr:cNvPr id="7" name="Straight Arrow Connector 6"/>
        <cdr:cNvSpPr/>
      </cdr:nvSpPr>
      <cdr:spPr>
        <a:xfrm xmlns:a="http://schemas.openxmlformats.org/drawingml/2006/main" rot="5400000">
          <a:off x="3536181" y="1535917"/>
          <a:ext cx="785818" cy="571504"/>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0.51871</cdr:x>
      <cdr:y>0.15476</cdr:y>
    </cdr:from>
    <cdr:to>
      <cdr:x>0.67177</cdr:x>
      <cdr:y>0.2619</cdr:y>
    </cdr:to>
    <cdr:sp macro="" textlink="">
      <cdr:nvSpPr>
        <cdr:cNvPr id="8" name="TextBox 7"/>
        <cdr:cNvSpPr txBox="1"/>
      </cdr:nvSpPr>
      <cdr:spPr>
        <a:xfrm xmlns:a="http://schemas.openxmlformats.org/drawingml/2006/main">
          <a:off x="4357718" y="928694"/>
          <a:ext cx="1285884" cy="6429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IN" sz="1600" b="1" dirty="0" smtClean="0"/>
            <a:t>Rate limiting steps</a:t>
          </a:r>
          <a:endParaRPr lang="en-IN" sz="1600" b="1" dirty="0"/>
        </a:p>
      </cdr:txBody>
    </cdr:sp>
  </cdr:relSizeAnchor>
  <cdr:relSizeAnchor xmlns:cdr="http://schemas.openxmlformats.org/drawingml/2006/chartDrawing">
    <cdr:from>
      <cdr:x>0.51021</cdr:x>
      <cdr:y>0.14286</cdr:y>
    </cdr:from>
    <cdr:to>
      <cdr:x>0.67177</cdr:x>
      <cdr:y>0.2619</cdr:y>
    </cdr:to>
    <cdr:sp macro="" textlink="">
      <cdr:nvSpPr>
        <cdr:cNvPr id="9" name="Oval 8"/>
        <cdr:cNvSpPr/>
      </cdr:nvSpPr>
      <cdr:spPr>
        <a:xfrm xmlns:a="http://schemas.openxmlformats.org/drawingml/2006/main">
          <a:off x="4286280" y="857256"/>
          <a:ext cx="1357322" cy="71438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0.5122</cdr:x>
      <cdr:y>0.14444</cdr:y>
    </cdr:from>
    <cdr:to>
      <cdr:x>0.69919</cdr:x>
      <cdr:y>0.27778</cdr:y>
    </cdr:to>
    <cdr:sp macro="" textlink="">
      <cdr:nvSpPr>
        <cdr:cNvPr id="2" name="Oval 1"/>
        <cdr:cNvSpPr/>
      </cdr:nvSpPr>
      <cdr:spPr>
        <a:xfrm xmlns:a="http://schemas.openxmlformats.org/drawingml/2006/main">
          <a:off x="4500594" y="928694"/>
          <a:ext cx="1643074" cy="857256"/>
        </a:xfrm>
        <a:prstGeom xmlns:a="http://schemas.openxmlformats.org/drawingml/2006/main" prst="ellipse">
          <a:avLst/>
        </a:prstGeom>
        <a:noFill xmlns:a="http://schemas.openxmlformats.org/drawingml/2006/main"/>
        <a:ln xmlns:a="http://schemas.openxmlformats.org/drawingml/2006/main">
          <a:solidFill>
            <a:schemeClr val="accent1">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0.54472</cdr:x>
      <cdr:y>0.16667</cdr:y>
    </cdr:from>
    <cdr:to>
      <cdr:x>0.7107</cdr:x>
      <cdr:y>0.24444</cdr:y>
    </cdr:to>
    <cdr:sp macro="" textlink="">
      <cdr:nvSpPr>
        <cdr:cNvPr id="3" name="TextBox 2"/>
        <cdr:cNvSpPr txBox="1"/>
      </cdr:nvSpPr>
      <cdr:spPr>
        <a:xfrm xmlns:a="http://schemas.openxmlformats.org/drawingml/2006/main">
          <a:off x="4786346" y="1071570"/>
          <a:ext cx="1458527"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IN" sz="1600" b="1" dirty="0" smtClean="0"/>
            <a:t>Rate limiting step</a:t>
          </a:r>
          <a:endParaRPr lang="en-IN" sz="1600" b="1" dirty="0"/>
        </a:p>
      </cdr:txBody>
    </cdr:sp>
  </cdr:relSizeAnchor>
  <cdr:relSizeAnchor xmlns:cdr="http://schemas.openxmlformats.org/drawingml/2006/chartDrawing">
    <cdr:from>
      <cdr:x>0.70732</cdr:x>
      <cdr:y>0.21111</cdr:y>
    </cdr:from>
    <cdr:to>
      <cdr:x>0.76423</cdr:x>
      <cdr:y>0.23333</cdr:y>
    </cdr:to>
    <cdr:sp macro="" textlink="">
      <cdr:nvSpPr>
        <cdr:cNvPr id="5" name="Straight Arrow Connector 4"/>
        <cdr:cNvSpPr/>
      </cdr:nvSpPr>
      <cdr:spPr>
        <a:xfrm xmlns:a="http://schemas.openxmlformats.org/drawingml/2006/main">
          <a:off x="6215106" y="1357322"/>
          <a:ext cx="500066" cy="142876"/>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BD09B0-48D7-4AA1-842A-2FEBBCE39CC1}" type="datetimeFigureOut">
              <a:rPr lang="en-US" smtClean="0"/>
              <a:pPr/>
              <a:t>5/9/2014</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2F2AF-1B46-46F8-96EE-1B63981C74CE}"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769426128"/>
      </p:ext>
    </p:extLst>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2847479219"/>
      </p:ext>
    </p:extLst>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3391319679"/>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none"/>
        </p:style>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4266074717"/>
      </p:ext>
    </p:extLst>
  </p:cSld>
  <p:clrMapOvr>
    <a:masterClrMapping/>
  </p:clrMapOvr>
  <p:transition spd="med">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1087741580"/>
      </p:ext>
    </p:extLst>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6" name="Footer Placeholder 4"/>
          <p:cNvSpPr>
            <a:spLocks noGrp="1"/>
          </p:cNvSpPr>
          <p:nvPr>
            <p:ph type="ftr" sz="quarter" idx="11"/>
          </p:nvPr>
        </p:nvSpPr>
        <p:spPr/>
        <p:txBody>
          <a:bodyPr/>
          <a:lstStyle>
            <a:lvl1pPr>
              <a:defRPr/>
            </a:lvl1pPr>
          </a:lstStyle>
          <a:p>
            <a:endParaRPr lang="en-IN"/>
          </a:p>
        </p:txBody>
      </p:sp>
      <p:sp>
        <p:nvSpPr>
          <p:cNvPr id="7"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218783321"/>
      </p:ext>
    </p:extLst>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8" name="Footer Placeholder 4"/>
          <p:cNvSpPr>
            <a:spLocks noGrp="1"/>
          </p:cNvSpPr>
          <p:nvPr>
            <p:ph type="ftr" sz="quarter" idx="11"/>
          </p:nvPr>
        </p:nvSpPr>
        <p:spPr/>
        <p:txBody>
          <a:bodyPr/>
          <a:lstStyle>
            <a:lvl1pPr>
              <a:defRPr/>
            </a:lvl1pPr>
          </a:lstStyle>
          <a:p>
            <a:endParaRPr lang="en-IN"/>
          </a:p>
        </p:txBody>
      </p:sp>
      <p:sp>
        <p:nvSpPr>
          <p:cNvPr id="9"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3913915674"/>
      </p:ext>
    </p:extLst>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4" name="Footer Placeholder 4"/>
          <p:cNvSpPr>
            <a:spLocks noGrp="1"/>
          </p:cNvSpPr>
          <p:nvPr>
            <p:ph type="ftr" sz="quarter" idx="11"/>
          </p:nvPr>
        </p:nvSpPr>
        <p:spPr/>
        <p:txBody>
          <a:bodyPr/>
          <a:lstStyle>
            <a:lvl1pPr>
              <a:defRPr/>
            </a:lvl1pPr>
          </a:lstStyle>
          <a:p>
            <a:endParaRPr lang="en-IN"/>
          </a:p>
        </p:txBody>
      </p:sp>
      <p:sp>
        <p:nvSpPr>
          <p:cNvPr id="5"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3485137780"/>
      </p:ext>
    </p:extLst>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3" name="Footer Placeholder 4"/>
          <p:cNvSpPr>
            <a:spLocks noGrp="1"/>
          </p:cNvSpPr>
          <p:nvPr>
            <p:ph type="ftr" sz="quarter" idx="11"/>
          </p:nvPr>
        </p:nvSpPr>
        <p:spPr/>
        <p:txBody>
          <a:bodyPr/>
          <a:lstStyle>
            <a:lvl1pPr>
              <a:defRPr/>
            </a:lvl1pPr>
          </a:lstStyle>
          <a:p>
            <a:endParaRPr lang="en-IN"/>
          </a:p>
        </p:txBody>
      </p:sp>
      <p:sp>
        <p:nvSpPr>
          <p:cNvPr id="4"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1062356116"/>
      </p:ext>
    </p:extLst>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6" name="Footer Placeholder 4"/>
          <p:cNvSpPr>
            <a:spLocks noGrp="1"/>
          </p:cNvSpPr>
          <p:nvPr>
            <p:ph type="ftr" sz="quarter" idx="11"/>
          </p:nvPr>
        </p:nvSpPr>
        <p:spPr/>
        <p:txBody>
          <a:bodyPr/>
          <a:lstStyle>
            <a:lvl1pPr>
              <a:defRPr/>
            </a:lvl1pPr>
          </a:lstStyle>
          <a:p>
            <a:endParaRPr lang="en-IN"/>
          </a:p>
        </p:txBody>
      </p:sp>
      <p:sp>
        <p:nvSpPr>
          <p:cNvPr id="7"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2596029282"/>
      </p:ext>
    </p:extLst>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8DAA02-63F0-4F61-B0C8-F8508453E6AE}" type="datetimeFigureOut">
              <a:rPr lang="en-US" smtClean="0"/>
              <a:pPr/>
              <a:t>5/9/2014</a:t>
            </a:fld>
            <a:endParaRPr lang="en-IN"/>
          </a:p>
        </p:txBody>
      </p:sp>
      <p:sp>
        <p:nvSpPr>
          <p:cNvPr id="6" name="Footer Placeholder 4"/>
          <p:cNvSpPr>
            <a:spLocks noGrp="1"/>
          </p:cNvSpPr>
          <p:nvPr>
            <p:ph type="ftr" sz="quarter" idx="11"/>
          </p:nvPr>
        </p:nvSpPr>
        <p:spPr/>
        <p:txBody>
          <a:bodyPr/>
          <a:lstStyle>
            <a:lvl1pPr>
              <a:defRPr/>
            </a:lvl1pPr>
          </a:lstStyle>
          <a:p>
            <a:endParaRPr lang="en-IN"/>
          </a:p>
        </p:txBody>
      </p:sp>
      <p:sp>
        <p:nvSpPr>
          <p:cNvPr id="7" name="Slide Number Placeholder 5"/>
          <p:cNvSpPr>
            <a:spLocks noGrp="1"/>
          </p:cNvSpPr>
          <p:nvPr>
            <p:ph type="sldNum" sz="quarter" idx="12"/>
          </p:nvPr>
        </p:nvSpPr>
        <p:spPr/>
        <p:txBody>
          <a:bodyPr/>
          <a:lstStyle>
            <a:lvl1pPr>
              <a:defRPr/>
            </a:lvl1pPr>
          </a:lstStyle>
          <a:p>
            <a:fld id="{F9338B1C-C979-4B3D-9A07-1D8BD5AFA6FC}" type="slidenum">
              <a:rPr lang="en-IN" smtClean="0"/>
              <a:pPr/>
              <a:t>‹#›</a:t>
            </a:fld>
            <a:endParaRPr lang="en-IN"/>
          </a:p>
        </p:txBody>
      </p:sp>
    </p:spTree>
    <p:extLst>
      <p:ext uri="{BB962C8B-B14F-4D97-AF65-F5344CB8AC3E}">
        <p14:creationId xmlns="" xmlns:p14="http://schemas.microsoft.com/office/powerpoint/2010/main" val="2707256773"/>
      </p:ext>
    </p:extLst>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DAA02-63F0-4F61-B0C8-F8508453E6AE}" type="datetimeFigureOut">
              <a:rPr lang="en-US" smtClean="0"/>
              <a:pPr/>
              <a:t>5/9/2014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38B1C-C979-4B3D-9A07-1D8BD5AFA6FC}"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dir="r"/>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Visio_Drawing10.vsd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Visio_Drawing11.vsd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Visio_Drawing12.vsd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IN BUILD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28736"/>
            <a:ext cx="9144000" cy="5429264"/>
          </a:xfrm>
          <a:prstGeom prst="rect">
            <a:avLst/>
          </a:prstGeom>
          <a:solidFill>
            <a:schemeClr val="accent1">
              <a:lumMod val="75000"/>
            </a:schemeClr>
          </a:solidFill>
          <a:ln w="57150">
            <a:solidFill>
              <a:schemeClr val="accent1">
                <a:lumMod val="75000"/>
              </a:schemeClr>
            </a:solidFill>
            <a:miter lim="800000"/>
            <a:headEnd/>
            <a:tailEnd/>
          </a:ln>
          <a:extLst/>
        </p:spPr>
      </p:pic>
      <p:sp>
        <p:nvSpPr>
          <p:cNvPr id="4" name="Title 3"/>
          <p:cNvSpPr>
            <a:spLocks noGrp="1"/>
          </p:cNvSpPr>
          <p:nvPr>
            <p:ph type="ctrTitle"/>
          </p:nvPr>
        </p:nvSpPr>
        <p:spPr>
          <a:xfrm>
            <a:off x="0" y="1"/>
            <a:ext cx="6572264" cy="1357297"/>
          </a:xfrm>
          <a:solidFill>
            <a:schemeClr val="accent1">
              <a:lumMod val="60000"/>
              <a:lumOff val="40000"/>
            </a:schemeClr>
          </a:solidFill>
          <a:ln w="38100">
            <a:solidFill>
              <a:schemeClr val="accent2">
                <a:lumMod val="75000"/>
              </a:schemeClr>
            </a:solidFill>
          </a:ln>
        </p:spPr>
        <p:txBody>
          <a:bodyPr/>
          <a:lstStyle/>
          <a:p>
            <a:pPr algn="l"/>
            <a:r>
              <a:rPr lang="en-IN" sz="4800" b="1" dirty="0" smtClean="0"/>
              <a:t>INTERNSHIP REPORT</a:t>
            </a:r>
            <a:br>
              <a:rPr lang="en-IN" sz="4800" b="1" dirty="0" smtClean="0"/>
            </a:br>
            <a:r>
              <a:rPr lang="en-IN" dirty="0" smtClean="0"/>
              <a:t> </a:t>
            </a:r>
            <a:r>
              <a:rPr lang="en-IN" sz="2800" dirty="0" smtClean="0">
                <a:latin typeface="+mn-lt"/>
              </a:rPr>
              <a:t>(1</a:t>
            </a:r>
            <a:r>
              <a:rPr lang="en-IN" sz="2800" baseline="30000" dirty="0" smtClean="0">
                <a:latin typeface="+mn-lt"/>
              </a:rPr>
              <a:t>ST</a:t>
            </a:r>
            <a:r>
              <a:rPr lang="en-IN" sz="2800" dirty="0" smtClean="0">
                <a:latin typeface="+mn-lt"/>
              </a:rPr>
              <a:t> February to 30</a:t>
            </a:r>
            <a:r>
              <a:rPr lang="en-IN" sz="2800" baseline="30000" dirty="0" smtClean="0">
                <a:latin typeface="+mn-lt"/>
              </a:rPr>
              <a:t>th</a:t>
            </a:r>
            <a:r>
              <a:rPr lang="en-IN" sz="2800" dirty="0" smtClean="0">
                <a:latin typeface="+mn-lt"/>
              </a:rPr>
              <a:t> April, 2014)</a:t>
            </a:r>
            <a:endParaRPr lang="en-IN" b="1" dirty="0">
              <a:latin typeface="+mn-lt"/>
            </a:endParaRPr>
          </a:p>
        </p:txBody>
      </p:sp>
    </p:spTree>
  </p:cSld>
  <p:clrMapOvr>
    <a:masterClrMapping/>
  </p:clrMapOvr>
  <p:transition spd="med">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solidFill>
              <a:schemeClr val="accent2">
                <a:lumMod val="75000"/>
              </a:schemeClr>
            </a:solidFill>
          </a:ln>
        </p:spPr>
        <p:txBody>
          <a:bodyPr/>
          <a:lstStyle/>
          <a:p>
            <a:r>
              <a:rPr lang="en-IN" b="1" dirty="0" smtClean="0">
                <a:solidFill>
                  <a:schemeClr val="tx1"/>
                </a:solidFill>
              </a:rPr>
              <a:t>REVIEW OF LITERATURE</a:t>
            </a:r>
            <a:endParaRPr lang="en-IN" b="1" dirty="0">
              <a:solidFill>
                <a:schemeClr val="tx1"/>
              </a:solidFill>
            </a:endParaRPr>
          </a:p>
        </p:txBody>
      </p:sp>
      <p:sp>
        <p:nvSpPr>
          <p:cNvPr id="3" name="Content Placeholder 2"/>
          <p:cNvSpPr>
            <a:spLocks noGrp="1"/>
          </p:cNvSpPr>
          <p:nvPr>
            <p:ph idx="1"/>
          </p:nvPr>
        </p:nvSpPr>
        <p:spPr/>
        <p:txBody>
          <a:bodyPr/>
          <a:lstStyle/>
          <a:p>
            <a:r>
              <a:rPr lang="en-IN" sz="1800" dirty="0" smtClean="0">
                <a:latin typeface="Times New Roman" pitchFamily="18" charset="0"/>
                <a:cs typeface="Times New Roman" pitchFamily="18" charset="0"/>
              </a:rPr>
              <a:t>Hall et al. (2006) identifies three goals of a healthcare system: minimisation of the cost of services; maximising convenience and access to services; maximisation of the likelihood of a positive outcome from the service. Reducing delays in healthcare contribute to these goals by reducing cost through removal of inefficiencies, improving timely access to services and reducing waiting time for needed service.</a:t>
            </a:r>
          </a:p>
          <a:p>
            <a:r>
              <a:rPr lang="en-IN" sz="1800" dirty="0" smtClean="0">
                <a:latin typeface="Times New Roman" pitchFamily="18" charset="0"/>
                <a:cs typeface="Times New Roman" pitchFamily="18" charset="0"/>
              </a:rPr>
              <a:t>In their text on advising healthcare organisations on ways to achieve continual improvement, Marszalek-Gaucher and Coffey (1990) advocate improvements to systems or processes for enhancing quality and cost-effectiveness. The progressive steps of outpatient’s services, including multiple activities identified by the patient’s experience, are important in improving processes. </a:t>
            </a:r>
          </a:p>
          <a:p>
            <a:r>
              <a:rPr lang="en-IN" sz="1800" dirty="0" smtClean="0">
                <a:latin typeface="Times New Roman" pitchFamily="18" charset="0"/>
                <a:cs typeface="Times New Roman" pitchFamily="18" charset="0"/>
              </a:rPr>
              <a:t>According to Côté (2000), once a health care facility has an understanding of its patient flow, these flows can be used to improve the facility’s operation.</a:t>
            </a:r>
          </a:p>
          <a:p>
            <a:r>
              <a:rPr lang="en-IN" sz="1800" dirty="0" smtClean="0">
                <a:latin typeface="Times New Roman" pitchFamily="18" charset="0"/>
                <a:cs typeface="Times New Roman" pitchFamily="18" charset="0"/>
              </a:rPr>
              <a:t>Kunders, 2004 also agree to the fact that efficient patient flow may be a key to achieve operational efficiency in the outpatient department</a:t>
            </a:r>
            <a:r>
              <a:rPr lang="en-IN" sz="1600" dirty="0" smtClean="0">
                <a:latin typeface="Times New Roman" pitchFamily="18" charset="0"/>
                <a:cs typeface="Times New Roman" pitchFamily="18" charset="0"/>
              </a:rPr>
              <a:t>.</a:t>
            </a:r>
            <a:endParaRPr lang="en-IN" sz="1600" dirty="0">
              <a:latin typeface="Times New Roman" pitchFamily="18" charset="0"/>
              <a:cs typeface="Times New Roman" pitchFamily="18" charset="0"/>
            </a:endParaRPr>
          </a:p>
        </p:txBody>
      </p:sp>
    </p:spTree>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sz="1800" dirty="0" smtClean="0">
                <a:latin typeface="Times New Roman" pitchFamily="18" charset="0"/>
                <a:cs typeface="Times New Roman" pitchFamily="18" charset="0"/>
              </a:rPr>
              <a:t>According to Hall (2006), patient flow represents the ability of the healthcare system to serve patients quickly and efficiently as they move through stages of care. Blockage in the flow can increase waiting and through put time creating a negative effect on the quality of service delivery. </a:t>
            </a:r>
          </a:p>
          <a:p>
            <a:r>
              <a:rPr lang="en-IN" sz="1800" dirty="0" smtClean="0">
                <a:latin typeface="Times New Roman" pitchFamily="18" charset="0"/>
                <a:cs typeface="Times New Roman" pitchFamily="18" charset="0"/>
              </a:rPr>
              <a:t>Elkhuizen et al. (2006) expressed that business process redesign is used to implement organizational transformation towards more customer-focused and cost-effective care.</a:t>
            </a:r>
          </a:p>
          <a:p>
            <a:r>
              <a:rPr lang="en-IN" sz="1800" dirty="0" smtClean="0">
                <a:latin typeface="Times New Roman" pitchFamily="18" charset="0"/>
                <a:cs typeface="Times New Roman" pitchFamily="18" charset="0"/>
              </a:rPr>
              <a:t>Mapping the whole patient journey will give opportunities for improvement by visualising how the whole patient journey currently works and identifying points of inefficiency. It can capture the reality of a process and identify duplication, variation, and unnecessary steps. It also sparks good ideas and helps a team to know where to start to make improvements that will have the biggest impact for patients and staff.</a:t>
            </a:r>
          </a:p>
          <a:p>
            <a:pPr>
              <a:buNone/>
            </a:pPr>
            <a:endParaRPr lang="en-IN" sz="1800" dirty="0">
              <a:latin typeface="Times New Roman" pitchFamily="18" charset="0"/>
              <a:cs typeface="Times New Roman" pitchFamily="18" charset="0"/>
            </a:endParaRPr>
          </a:p>
        </p:txBody>
      </p:sp>
      <p:sp>
        <p:nvSpPr>
          <p:cNvPr id="4" name="Title 1"/>
          <p:cNvSpPr>
            <a:spLocks noGrp="1"/>
          </p:cNvSpPr>
          <p:nvPr>
            <p:ph type="title"/>
          </p:nvPr>
        </p:nvSpPr>
        <p:spPr>
          <a:solidFill>
            <a:schemeClr val="accent1">
              <a:lumMod val="60000"/>
              <a:lumOff val="40000"/>
            </a:schemeClr>
          </a:solidFill>
          <a:ln>
            <a:solidFill>
              <a:schemeClr val="accent2">
                <a:lumMod val="75000"/>
              </a:schemeClr>
            </a:solidFill>
          </a:ln>
        </p:spPr>
        <p:txBody>
          <a:bodyPr/>
          <a:lstStyle/>
          <a:p>
            <a:r>
              <a:rPr lang="en-IN" b="1" dirty="0" smtClean="0">
                <a:solidFill>
                  <a:schemeClr val="tx1"/>
                </a:solidFill>
              </a:rPr>
              <a:t>REVIEW OF LITERATURE</a:t>
            </a:r>
            <a:endParaRPr lang="en-IN" b="1" dirty="0">
              <a:solidFill>
                <a:schemeClr val="tx1"/>
              </a:solidFill>
            </a:endParaRPr>
          </a:p>
        </p:txBody>
      </p:sp>
    </p:spTree>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w="38100">
            <a:solidFill>
              <a:schemeClr val="accent2">
                <a:lumMod val="75000"/>
              </a:schemeClr>
            </a:solidFill>
          </a:ln>
        </p:spPr>
        <p:txBody>
          <a:bodyPr/>
          <a:lstStyle/>
          <a:p>
            <a:r>
              <a:rPr lang="en-IN" sz="4000" b="1" dirty="0" smtClean="0">
                <a:solidFill>
                  <a:schemeClr val="tx1"/>
                </a:solidFill>
                <a:latin typeface="Times New Roman" pitchFamily="18" charset="0"/>
                <a:cs typeface="Times New Roman" pitchFamily="18" charset="0"/>
              </a:rPr>
              <a:t>OBJECTIVES</a:t>
            </a:r>
            <a:endParaRPr lang="en-IN"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71472" y="1714488"/>
            <a:ext cx="8115328" cy="4572032"/>
          </a:xfrm>
        </p:spPr>
        <p:txBody>
          <a:bodyPr/>
          <a:lstStyle/>
          <a:p>
            <a:pPr marL="457200" lvl="0" indent="-457200">
              <a:buFont typeface="+mj-lt"/>
              <a:buAutoNum type="arabicParenR"/>
            </a:pPr>
            <a:r>
              <a:rPr lang="en-IN" sz="2400" dirty="0" smtClean="0">
                <a:latin typeface="Times New Roman" pitchFamily="18" charset="0"/>
                <a:cs typeface="Times New Roman" pitchFamily="18" charset="0"/>
              </a:rPr>
              <a:t>To carry out process mapping of Out Patient Department at Rockland Hospital, Qutab Institutional area, New Delhi:</a:t>
            </a:r>
          </a:p>
          <a:p>
            <a:pPr marL="457200" lvl="0" indent="-457200">
              <a:buNone/>
            </a:pPr>
            <a:endParaRPr lang="en-IN" sz="2400" dirty="0" smtClean="0">
              <a:latin typeface="Times New Roman" pitchFamily="18" charset="0"/>
              <a:cs typeface="Times New Roman" pitchFamily="18" charset="0"/>
            </a:endParaRPr>
          </a:p>
          <a:p>
            <a:pPr marL="457200" lvl="0" indent="-457200">
              <a:buFont typeface="+mj-lt"/>
              <a:buAutoNum type="alphaLcParenR"/>
            </a:pPr>
            <a:r>
              <a:rPr lang="en-IN" sz="2000" dirty="0" smtClean="0">
                <a:latin typeface="Times New Roman" pitchFamily="18" charset="0"/>
                <a:cs typeface="Times New Roman" pitchFamily="18" charset="0"/>
              </a:rPr>
              <a:t>To understand the patient route and functioning of OPD.</a:t>
            </a:r>
          </a:p>
          <a:p>
            <a:pPr marL="457200" lvl="0" indent="-457200">
              <a:buFont typeface="+mj-lt"/>
              <a:buAutoNum type="alphaLcParenR"/>
            </a:pPr>
            <a:r>
              <a:rPr lang="en-IN" sz="2000" dirty="0" smtClean="0">
                <a:latin typeface="Times New Roman" pitchFamily="18" charset="0"/>
                <a:cs typeface="Times New Roman" pitchFamily="18" charset="0"/>
              </a:rPr>
              <a:t>To calculate the waiting times and task times at each point of contact in the process.</a:t>
            </a:r>
          </a:p>
          <a:p>
            <a:pPr marL="457200" indent="-457200">
              <a:buFont typeface="+mj-lt"/>
              <a:buAutoNum type="alphaLcParenR"/>
            </a:pPr>
            <a:r>
              <a:rPr lang="en-IN" sz="2000" dirty="0" smtClean="0">
                <a:latin typeface="Times New Roman" pitchFamily="18" charset="0"/>
                <a:cs typeface="Times New Roman" pitchFamily="18" charset="0"/>
              </a:rPr>
              <a:t>To identify constraints and bottlenecks, rework and unnecessary process steps that add no value to process.</a:t>
            </a:r>
          </a:p>
          <a:p>
            <a:pPr marL="457200" lvl="0" indent="-457200">
              <a:buNone/>
            </a:pPr>
            <a:endParaRPr lang="en-IN" sz="2000" dirty="0" smtClean="0">
              <a:latin typeface="Times New Roman" pitchFamily="18" charset="0"/>
              <a:cs typeface="Times New Roman" pitchFamily="18" charset="0"/>
            </a:endParaRPr>
          </a:p>
          <a:p>
            <a:pPr marL="457200" lvl="0" indent="-457200">
              <a:buNone/>
            </a:pPr>
            <a:endParaRPr lang="en-IN" sz="2000" dirty="0" smtClean="0">
              <a:latin typeface="Times New Roman" pitchFamily="18" charset="0"/>
              <a:cs typeface="Times New Roman" pitchFamily="18" charset="0"/>
            </a:endParaRPr>
          </a:p>
          <a:p>
            <a:pPr marL="457200" lvl="0" indent="-457200">
              <a:buNone/>
            </a:pPr>
            <a:r>
              <a:rPr lang="en-IN" sz="2000" dirty="0" smtClean="0">
                <a:latin typeface="Times New Roman" pitchFamily="18" charset="0"/>
                <a:cs typeface="Times New Roman" pitchFamily="18" charset="0"/>
              </a:rPr>
              <a:t>2)    </a:t>
            </a:r>
            <a:r>
              <a:rPr lang="en-IN" sz="2400" dirty="0" smtClean="0">
                <a:latin typeface="Times New Roman" pitchFamily="18" charset="0"/>
                <a:cs typeface="Times New Roman" pitchFamily="18" charset="0"/>
              </a:rPr>
              <a:t>To suggest changes required for the improvement and enhancement of the services. </a:t>
            </a:r>
          </a:p>
          <a:p>
            <a:endParaRPr lang="en-IN" dirty="0"/>
          </a:p>
        </p:txBody>
      </p:sp>
    </p:spTree>
  </p:cSld>
  <p:clrMapOvr>
    <a:masterClrMapping/>
  </p:clrMapOvr>
  <p:transition spd="med">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solidFill>
              <a:schemeClr val="accent2">
                <a:lumMod val="75000"/>
              </a:schemeClr>
            </a:solidFill>
          </a:ln>
        </p:spPr>
        <p:txBody>
          <a:bodyPr/>
          <a:lstStyle/>
          <a:p>
            <a:r>
              <a:rPr lang="en-IN" sz="4000" b="1" dirty="0" smtClean="0">
                <a:solidFill>
                  <a:schemeClr val="tx1"/>
                </a:solidFill>
                <a:latin typeface="Times New Roman" pitchFamily="18" charset="0"/>
                <a:cs typeface="Times New Roman" pitchFamily="18" charset="0"/>
              </a:rPr>
              <a:t>METHODOLOGY</a:t>
            </a:r>
            <a:endParaRPr lang="en-IN"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57758"/>
          </a:xfrm>
        </p:spPr>
        <p:txBody>
          <a:bodyPr/>
          <a:lstStyle/>
          <a:p>
            <a:r>
              <a:rPr lang="en-IN" sz="2000" b="1" dirty="0" smtClean="0">
                <a:latin typeface="Times New Roman" pitchFamily="18" charset="0"/>
                <a:cs typeface="Times New Roman" pitchFamily="18" charset="0"/>
              </a:rPr>
              <a:t>Study design</a:t>
            </a:r>
            <a:r>
              <a:rPr lang="en-IN" sz="2000" dirty="0" smtClean="0">
                <a:latin typeface="Times New Roman" pitchFamily="18" charset="0"/>
                <a:cs typeface="Times New Roman" pitchFamily="18" charset="0"/>
              </a:rPr>
              <a:t>: Cross sectional study </a:t>
            </a:r>
          </a:p>
          <a:p>
            <a:r>
              <a:rPr lang="en-IN" sz="2000" b="1" dirty="0" smtClean="0">
                <a:latin typeface="Times New Roman" pitchFamily="18" charset="0"/>
                <a:cs typeface="Times New Roman" pitchFamily="18" charset="0"/>
              </a:rPr>
              <a:t>Study area:</a:t>
            </a:r>
            <a:r>
              <a:rPr lang="en-IN" sz="2000" dirty="0" smtClean="0">
                <a:latin typeface="Times New Roman" pitchFamily="18" charset="0"/>
                <a:cs typeface="Times New Roman" pitchFamily="18" charset="0"/>
              </a:rPr>
              <a:t> Rockland Hospital, Qutab institutional area, New Delhi</a:t>
            </a:r>
          </a:p>
          <a:p>
            <a:r>
              <a:rPr lang="en-IN" sz="2000" b="1" dirty="0" smtClean="0">
                <a:latin typeface="Times New Roman" pitchFamily="18" charset="0"/>
                <a:cs typeface="Times New Roman" pitchFamily="18" charset="0"/>
              </a:rPr>
              <a:t>Study population</a:t>
            </a:r>
            <a:r>
              <a:rPr lang="en-IN" sz="2000" dirty="0" smtClean="0">
                <a:latin typeface="Times New Roman" pitchFamily="18" charset="0"/>
                <a:cs typeface="Times New Roman" pitchFamily="18" charset="0"/>
              </a:rPr>
              <a:t>: Patients coming to OPD for consultation and diagnostics.</a:t>
            </a:r>
          </a:p>
          <a:p>
            <a:r>
              <a:rPr lang="en-IN" sz="2000" b="1" dirty="0" smtClean="0">
                <a:latin typeface="Times New Roman" pitchFamily="18" charset="0"/>
                <a:cs typeface="Times New Roman" pitchFamily="18" charset="0"/>
              </a:rPr>
              <a:t>Study period</a:t>
            </a:r>
            <a:r>
              <a:rPr lang="en-IN" sz="2000" dirty="0" smtClean="0">
                <a:latin typeface="Times New Roman" pitchFamily="18" charset="0"/>
                <a:cs typeface="Times New Roman" pitchFamily="18" charset="0"/>
              </a:rPr>
              <a:t>: 10</a:t>
            </a:r>
            <a:r>
              <a:rPr lang="en-IN" sz="2000" baseline="30000" dirty="0" smtClean="0">
                <a:latin typeface="Times New Roman" pitchFamily="18" charset="0"/>
                <a:cs typeface="Times New Roman" pitchFamily="18" charset="0"/>
              </a:rPr>
              <a:t>th</a:t>
            </a:r>
            <a:r>
              <a:rPr lang="en-IN" sz="2000" dirty="0" smtClean="0">
                <a:latin typeface="Times New Roman" pitchFamily="18" charset="0"/>
                <a:cs typeface="Times New Roman" pitchFamily="18" charset="0"/>
              </a:rPr>
              <a:t> of February to 30</a:t>
            </a:r>
            <a:r>
              <a:rPr lang="en-IN" sz="2000" baseline="30000" dirty="0" smtClean="0">
                <a:latin typeface="Times New Roman" pitchFamily="18" charset="0"/>
                <a:cs typeface="Times New Roman" pitchFamily="18" charset="0"/>
              </a:rPr>
              <a:t>th</a:t>
            </a:r>
            <a:r>
              <a:rPr lang="en-IN" sz="2000" dirty="0" smtClean="0">
                <a:latin typeface="Times New Roman" pitchFamily="18" charset="0"/>
                <a:cs typeface="Times New Roman" pitchFamily="18" charset="0"/>
              </a:rPr>
              <a:t> of April, 2014</a:t>
            </a:r>
          </a:p>
          <a:p>
            <a:r>
              <a:rPr lang="en-IN" sz="2000" b="1" dirty="0" smtClean="0">
                <a:latin typeface="Times New Roman" pitchFamily="18" charset="0"/>
                <a:cs typeface="Times New Roman" pitchFamily="18" charset="0"/>
              </a:rPr>
              <a:t>Sample size</a:t>
            </a:r>
            <a:r>
              <a:rPr lang="en-IN" sz="2000" dirty="0" smtClean="0">
                <a:latin typeface="Times New Roman" pitchFamily="18" charset="0"/>
                <a:cs typeface="Times New Roman" pitchFamily="18" charset="0"/>
              </a:rPr>
              <a:t>: 50 patients coming for consultation in OPD in the study period. (25 cash patients and 25 panel patients)</a:t>
            </a:r>
          </a:p>
          <a:p>
            <a:r>
              <a:rPr lang="en-IN" sz="2000" b="1" dirty="0" smtClean="0">
                <a:latin typeface="Times New Roman" pitchFamily="18" charset="0"/>
                <a:cs typeface="Times New Roman" pitchFamily="18" charset="0"/>
              </a:rPr>
              <a:t>Sampling method: </a:t>
            </a:r>
            <a:r>
              <a:rPr lang="en-IN" sz="2000" dirty="0" smtClean="0">
                <a:latin typeface="Times New Roman" pitchFamily="18" charset="0"/>
                <a:cs typeface="Times New Roman" pitchFamily="18" charset="0"/>
              </a:rPr>
              <a:t>Random sampling, every 15</a:t>
            </a:r>
            <a:r>
              <a:rPr lang="en-IN" sz="2000" baseline="30000" dirty="0" smtClean="0">
                <a:latin typeface="Times New Roman" pitchFamily="18" charset="0"/>
                <a:cs typeface="Times New Roman" pitchFamily="18" charset="0"/>
              </a:rPr>
              <a:t>th</a:t>
            </a:r>
            <a:r>
              <a:rPr lang="en-IN" sz="2000" dirty="0" smtClean="0">
                <a:latin typeface="Times New Roman" pitchFamily="18" charset="0"/>
                <a:cs typeface="Times New Roman" pitchFamily="18" charset="0"/>
              </a:rPr>
              <a:t> patient coming for consultation during OPD hours of  9a.m to 4p.m.</a:t>
            </a:r>
          </a:p>
          <a:p>
            <a:r>
              <a:rPr lang="en-IN" sz="2000" b="1" dirty="0" smtClean="0">
                <a:latin typeface="Times New Roman" pitchFamily="18" charset="0"/>
                <a:cs typeface="Times New Roman" pitchFamily="18" charset="0"/>
              </a:rPr>
              <a:t>Data collection tool</a:t>
            </a:r>
            <a:r>
              <a:rPr lang="en-IN" sz="2000" dirty="0" smtClean="0">
                <a:latin typeface="Times New Roman" pitchFamily="18" charset="0"/>
                <a:cs typeface="Times New Roman" pitchFamily="18" charset="0"/>
              </a:rPr>
              <a:t>: Checklist recording waiting time &amp; task time as well as pinning down gaps in the as is process.</a:t>
            </a:r>
          </a:p>
          <a:p>
            <a:r>
              <a:rPr lang="en-IN" sz="2000" b="1" dirty="0" smtClean="0">
                <a:latin typeface="Times New Roman" pitchFamily="18" charset="0"/>
                <a:cs typeface="Times New Roman" pitchFamily="18" charset="0"/>
              </a:rPr>
              <a:t>Data collection technique</a:t>
            </a:r>
            <a:r>
              <a:rPr lang="en-IN" sz="2000" dirty="0" smtClean="0">
                <a:latin typeface="Times New Roman" pitchFamily="18" charset="0"/>
                <a:cs typeface="Times New Roman" pitchFamily="18" charset="0"/>
              </a:rPr>
              <a:t>: Tracking and observation of out-patients from entry to exit (shadowing patients)</a:t>
            </a:r>
          </a:p>
          <a:p>
            <a:r>
              <a:rPr lang="en-IN" sz="2000" b="1" dirty="0" smtClean="0">
                <a:latin typeface="Times New Roman" pitchFamily="18" charset="0"/>
                <a:cs typeface="Times New Roman" pitchFamily="18" charset="0"/>
              </a:rPr>
              <a:t>Data analysis: </a:t>
            </a:r>
            <a:r>
              <a:rPr lang="en-IN" sz="2000" dirty="0" smtClean="0">
                <a:latin typeface="Times New Roman" pitchFamily="18" charset="0"/>
                <a:cs typeface="Times New Roman" pitchFamily="18" charset="0"/>
              </a:rPr>
              <a:t>Microsoft Excel, Microsoft Visio</a:t>
            </a:r>
          </a:p>
          <a:p>
            <a:endParaRPr lang="en-IN" dirty="0"/>
          </a:p>
        </p:txBody>
      </p:sp>
    </p:spTree>
  </p:cSld>
  <p:clrMapOvr>
    <a:masterClrMapping/>
  </p:clrMapOvr>
  <p:transition spd="med">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solidFill>
              <a:schemeClr val="accent2">
                <a:lumMod val="75000"/>
              </a:schemeClr>
            </a:solidFill>
          </a:ln>
        </p:spPr>
        <p:txBody>
          <a:bodyPr/>
          <a:lstStyle/>
          <a:p>
            <a:r>
              <a:rPr lang="en-IN" sz="4000" b="1" dirty="0" smtClean="0">
                <a:solidFill>
                  <a:schemeClr val="tx1"/>
                </a:solidFill>
                <a:latin typeface="Times New Roman" pitchFamily="18" charset="0"/>
                <a:cs typeface="Times New Roman" pitchFamily="18" charset="0"/>
              </a:rPr>
              <a:t>VARIABLES</a:t>
            </a:r>
            <a:r>
              <a:rPr lang="en-IN" b="1"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457200" y="1785926"/>
            <a:ext cx="8229600" cy="4340237"/>
          </a:xfrm>
        </p:spPr>
        <p:txBody>
          <a:bodyPr/>
          <a:lstStyle/>
          <a:p>
            <a:pPr marL="457200" lvl="0" indent="-457200">
              <a:buFont typeface="+mj-lt"/>
              <a:buAutoNum type="arabicPeriod"/>
            </a:pPr>
            <a:r>
              <a:rPr lang="en-IN" sz="2400" dirty="0" smtClean="0">
                <a:latin typeface="Times New Roman" pitchFamily="18" charset="0"/>
                <a:cs typeface="Times New Roman" pitchFamily="18" charset="0"/>
              </a:rPr>
              <a:t>Task times: the approximate time taken for each step.</a:t>
            </a:r>
          </a:p>
          <a:p>
            <a:pPr marL="457200" lvl="0" indent="-457200">
              <a:buFont typeface="+mj-lt"/>
              <a:buAutoNum type="arabicPeriod"/>
            </a:pPr>
            <a:r>
              <a:rPr lang="en-IN" sz="2400" dirty="0" smtClean="0">
                <a:latin typeface="Times New Roman" pitchFamily="18" charset="0"/>
                <a:cs typeface="Times New Roman" pitchFamily="18" charset="0"/>
              </a:rPr>
              <a:t>Wait times: the approximate time between each step.</a:t>
            </a:r>
          </a:p>
          <a:p>
            <a:pPr marL="457200" lvl="0" indent="-457200">
              <a:buFont typeface="+mj-lt"/>
              <a:buAutoNum type="arabicPeriod"/>
            </a:pPr>
            <a:r>
              <a:rPr lang="en-IN" sz="2400" dirty="0" smtClean="0">
                <a:latin typeface="Times New Roman" pitchFamily="18" charset="0"/>
                <a:cs typeface="Times New Roman" pitchFamily="18" charset="0"/>
              </a:rPr>
              <a:t>Total time: the approximate time between the first and last step.</a:t>
            </a:r>
          </a:p>
          <a:p>
            <a:pPr marL="457200" indent="-457200">
              <a:buFont typeface="+mj-lt"/>
              <a:buAutoNum type="arabicPeriod"/>
            </a:pPr>
            <a:r>
              <a:rPr lang="en-IN" sz="2400" dirty="0" smtClean="0">
                <a:latin typeface="Times New Roman" pitchFamily="18" charset="0"/>
                <a:cs typeface="Times New Roman" pitchFamily="18" charset="0"/>
              </a:rPr>
              <a:t>Hands off: number of times the patient is passed from one person to another.</a:t>
            </a:r>
          </a:p>
          <a:p>
            <a:pPr marL="457200" lvl="0" indent="-457200">
              <a:buFont typeface="+mj-lt"/>
              <a:buAutoNum type="arabicPeriod"/>
            </a:pPr>
            <a:r>
              <a:rPr lang="en-IN" sz="2400" dirty="0" smtClean="0">
                <a:latin typeface="Times New Roman" pitchFamily="18" charset="0"/>
                <a:cs typeface="Times New Roman" pitchFamily="18" charset="0"/>
              </a:rPr>
              <a:t>Non-Value adding activities</a:t>
            </a:r>
          </a:p>
          <a:p>
            <a:pPr>
              <a:buNone/>
            </a:pPr>
            <a:endParaRPr lang="en-IN" dirty="0" smtClean="0"/>
          </a:p>
          <a:p>
            <a:pPr>
              <a:buNone/>
            </a:pPr>
            <a:endParaRPr lang="en-IN" dirty="0"/>
          </a:p>
        </p:txBody>
      </p:sp>
    </p:spTree>
  </p:cSld>
  <p:clrMapOvr>
    <a:masterClrMapping/>
  </p:clrMapOvr>
  <p:transition spd="med">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1571612"/>
            <a:ext cx="8858312" cy="3139321"/>
          </a:xfrm>
          <a:prstGeom prst="rect">
            <a:avLst/>
          </a:prstGeom>
          <a:solidFill>
            <a:schemeClr val="accent1">
              <a:lumMod val="60000"/>
              <a:lumOff val="40000"/>
            </a:schemeClr>
          </a:solidFill>
          <a:ln w="38100">
            <a:solidFill>
              <a:schemeClr val="accent2">
                <a:lumMod val="75000"/>
              </a:schemeClr>
            </a:solidFill>
          </a:ln>
        </p:spPr>
        <p:txBody>
          <a:bodyPr wrap="square" rtlCol="0">
            <a:spAutoFit/>
          </a:bodyPr>
          <a:lstStyle/>
          <a:p>
            <a:pPr algn="ctr"/>
            <a:endParaRPr lang="en-IN" sz="6600" dirty="0" smtClean="0">
              <a:latin typeface="Times New Roman" pitchFamily="18" charset="0"/>
              <a:cs typeface="Times New Roman" pitchFamily="18" charset="0"/>
            </a:endParaRPr>
          </a:p>
          <a:p>
            <a:pPr algn="ctr"/>
            <a:r>
              <a:rPr lang="en-IN" sz="6600" dirty="0" smtClean="0">
                <a:latin typeface="Times New Roman" pitchFamily="18" charset="0"/>
                <a:cs typeface="Times New Roman" pitchFamily="18" charset="0"/>
              </a:rPr>
              <a:t>KEY FINDINGS</a:t>
            </a:r>
          </a:p>
          <a:p>
            <a:pPr algn="ctr"/>
            <a:endParaRPr lang="en-IN" sz="6600" dirty="0">
              <a:latin typeface="Times New Roman" pitchFamily="18" charset="0"/>
              <a:cs typeface="Times New Roman" pitchFamily="18" charset="0"/>
            </a:endParaRPr>
          </a:p>
        </p:txBody>
      </p:sp>
    </p:spTree>
  </p:cSld>
  <p:clrMapOvr>
    <a:masterClrMapping/>
  </p:clrMapOvr>
  <p:transition spd="med">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0034" y="357166"/>
          <a:ext cx="4572032" cy="3500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214810" y="3143248"/>
          <a:ext cx="4751281" cy="350046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214942" y="1071546"/>
            <a:ext cx="3929058" cy="369332"/>
          </a:xfrm>
          <a:prstGeom prst="rect">
            <a:avLst/>
          </a:prstGeom>
        </p:spPr>
        <p:txBody>
          <a:bodyPr wrap="square">
            <a:spAutoFit/>
          </a:bodyPr>
          <a:lstStyle/>
          <a:p>
            <a:r>
              <a:rPr lang="en-IN" b="1" u="sng" dirty="0"/>
              <a:t>OPD breakup payer wise for Oct 13</a:t>
            </a:r>
            <a:endParaRPr lang="en-IN" dirty="0"/>
          </a:p>
        </p:txBody>
      </p:sp>
      <p:sp>
        <p:nvSpPr>
          <p:cNvPr id="2049" name="Rectangle 1"/>
          <p:cNvSpPr>
            <a:spLocks noChangeArrowheads="1"/>
          </p:cNvSpPr>
          <p:nvPr/>
        </p:nvSpPr>
        <p:spPr bwMode="auto">
          <a:xfrm>
            <a:off x="0" y="4786323"/>
            <a:ext cx="42148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ea typeface="Times New Roman" pitchFamily="18" charset="0"/>
                <a:cs typeface="Times New Roman" pitchFamily="18" charset="0"/>
              </a:rPr>
              <a:t>OPD breakup payer wise for Nov 13</a:t>
            </a:r>
            <a:endParaRPr kumimoji="0" lang="en-U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spd="med">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20481" name="Object 1"/>
          <p:cNvGraphicFramePr>
            <a:graphicFrameLocks noChangeAspect="1"/>
          </p:cNvGraphicFramePr>
          <p:nvPr/>
        </p:nvGraphicFramePr>
        <p:xfrm>
          <a:off x="-1681163" y="26988"/>
          <a:ext cx="12039641" cy="6791325"/>
        </p:xfrm>
        <a:graphic>
          <a:graphicData uri="http://schemas.openxmlformats.org/presentationml/2006/ole">
            <p:oleObj spid="_x0000_s20481" name="Visio" r:id="rId3" imgW="14516070" imgH="13925603" progId="Visio.Drawing.15">
              <p:embed/>
            </p:oleObj>
          </a:graphicData>
        </a:graphic>
      </p:graphicFrame>
    </p:spTree>
  </p:cSld>
  <p:clrMapOvr>
    <a:masterClrMapping/>
  </p:clrMapOvr>
  <p:transition spd="med">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85720" y="285728"/>
          <a:ext cx="8501122" cy="6357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14282" y="214290"/>
          <a:ext cx="8429684" cy="64294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4554"/>
            <a:ext cx="8229600" cy="2071702"/>
          </a:xfrm>
          <a:solidFill>
            <a:schemeClr val="accent1">
              <a:lumMod val="60000"/>
              <a:lumOff val="40000"/>
            </a:schemeClr>
          </a:solidFill>
          <a:ln w="38100">
            <a:solidFill>
              <a:schemeClr val="accent2">
                <a:lumMod val="75000"/>
              </a:schemeClr>
            </a:solidFill>
          </a:ln>
        </p:spPr>
        <p:txBody>
          <a:bodyPr/>
          <a:lstStyle/>
          <a:p>
            <a:r>
              <a:rPr lang="en-IN" sz="5400" b="1" dirty="0" smtClean="0"/>
              <a:t>HOSPITAL PROFILE</a:t>
            </a:r>
            <a:endParaRPr lang="en-IN" sz="5400" b="1" dirty="0"/>
          </a:p>
        </p:txBody>
      </p:sp>
    </p:spTree>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7158" y="142852"/>
          <a:ext cx="8329642" cy="64294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2852"/>
          <a:ext cx="8329642" cy="64294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282" y="1600200"/>
          <a:ext cx="8715436" cy="51149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44" y="214290"/>
            <a:ext cx="6572296" cy="1200329"/>
          </a:xfrm>
          <a:prstGeom prst="rect">
            <a:avLst/>
          </a:prstGeom>
          <a:solidFill>
            <a:schemeClr val="accent1">
              <a:lumMod val="60000"/>
              <a:lumOff val="40000"/>
            </a:schemeClr>
          </a:solidFill>
          <a:ln w="38100">
            <a:solidFill>
              <a:schemeClr val="accent2">
                <a:lumMod val="75000"/>
              </a:schemeClr>
            </a:solidFill>
          </a:ln>
        </p:spPr>
        <p:txBody>
          <a:bodyPr wrap="square" rtlCol="0">
            <a:spAutoFit/>
          </a:bodyPr>
          <a:lstStyle/>
          <a:p>
            <a:r>
              <a:rPr lang="en-IN" sz="2400" b="1" u="sng" dirty="0" smtClean="0">
                <a:latin typeface="Times New Roman" pitchFamily="18" charset="0"/>
                <a:cs typeface="Times New Roman" pitchFamily="18" charset="0"/>
              </a:rPr>
              <a:t>Comparison Between Waiting Times Of Panel V/S Cash Patients (in minutes)</a:t>
            </a:r>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transition spd="med">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500174"/>
          <a:ext cx="8715436"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4282" y="214290"/>
            <a:ext cx="6572296" cy="1107996"/>
          </a:xfrm>
          <a:prstGeom prst="rect">
            <a:avLst/>
          </a:prstGeom>
          <a:solidFill>
            <a:schemeClr val="accent1">
              <a:lumMod val="60000"/>
              <a:lumOff val="40000"/>
            </a:schemeClr>
          </a:solidFill>
          <a:ln w="38100">
            <a:solidFill>
              <a:schemeClr val="accent2">
                <a:lumMod val="75000"/>
              </a:schemeClr>
            </a:solidFill>
          </a:ln>
        </p:spPr>
        <p:txBody>
          <a:bodyPr wrap="square" rtlCol="0">
            <a:spAutoFit/>
          </a:bodyPr>
          <a:lstStyle/>
          <a:p>
            <a:r>
              <a:rPr lang="en-IN" sz="2400" b="1" u="sng" dirty="0" smtClean="0">
                <a:latin typeface="Times New Roman" pitchFamily="18" charset="0"/>
                <a:cs typeface="Times New Roman" pitchFamily="18" charset="0"/>
              </a:rPr>
              <a:t>Comparison Of Task Times For Cash V/S Panel Patients (in minutes)</a:t>
            </a:r>
            <a:endParaRPr lang="en-IN" sz="2400" dirty="0">
              <a:latin typeface="Times New Roman" pitchFamily="18" charset="0"/>
              <a:cs typeface="Times New Roman" pitchFamily="18" charset="0"/>
            </a:endParaRPr>
          </a:p>
          <a:p>
            <a:endParaRPr lang="en-IN" dirty="0"/>
          </a:p>
        </p:txBody>
      </p:sp>
    </p:spTree>
  </p:cSld>
  <p:clrMapOvr>
    <a:masterClrMapping/>
  </p:clrMapOvr>
  <p:transition spd="med">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214290"/>
          <a:ext cx="8643998" cy="64294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2844" y="214290"/>
          <a:ext cx="8786874" cy="64294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0961" name="Object 1"/>
          <p:cNvGraphicFramePr>
            <a:graphicFrameLocks noChangeAspect="1"/>
          </p:cNvGraphicFramePr>
          <p:nvPr/>
        </p:nvGraphicFramePr>
        <p:xfrm>
          <a:off x="0" y="1357298"/>
          <a:ext cx="9144000" cy="5286412"/>
        </p:xfrm>
        <a:graphic>
          <a:graphicData uri="http://schemas.openxmlformats.org/presentationml/2006/ole">
            <p:oleObj spid="_x0000_s40961" name="Visio" r:id="rId3" imgW="7801021" imgH="4105150" progId="Visio.Drawing.15">
              <p:embed/>
            </p:oleObj>
          </a:graphicData>
        </a:graphic>
      </p:graphicFrame>
      <p:sp>
        <p:nvSpPr>
          <p:cNvPr id="4" name="TextBox 3"/>
          <p:cNvSpPr txBox="1"/>
          <p:nvPr/>
        </p:nvSpPr>
        <p:spPr>
          <a:xfrm>
            <a:off x="214282" y="142851"/>
            <a:ext cx="6643734" cy="1200329"/>
          </a:xfrm>
          <a:prstGeom prst="rect">
            <a:avLst/>
          </a:prstGeom>
          <a:solidFill>
            <a:schemeClr val="accent1">
              <a:lumMod val="60000"/>
              <a:lumOff val="40000"/>
            </a:schemeClr>
          </a:solidFill>
          <a:ln w="38100">
            <a:solidFill>
              <a:schemeClr val="accent2">
                <a:lumMod val="75000"/>
              </a:schemeClr>
            </a:solidFill>
          </a:ln>
        </p:spPr>
        <p:txBody>
          <a:bodyPr wrap="square" rtlCol="0">
            <a:spAutoFit/>
          </a:bodyPr>
          <a:lstStyle/>
          <a:p>
            <a:r>
              <a:rPr lang="en-IN" sz="2400" b="1" dirty="0" smtClean="0">
                <a:latin typeface="Times New Roman" pitchFamily="18" charset="0"/>
                <a:cs typeface="Times New Roman" pitchFamily="18" charset="0"/>
              </a:rPr>
              <a:t>ROOT CAUSE ANALYSIS OF INCREASED WAITING TIME AND TASK TIMES IN THE PROCESS</a:t>
            </a:r>
            <a:endParaRPr lang="en-IN" sz="2400" dirty="0" smtClean="0">
              <a:latin typeface="Times New Roman" pitchFamily="18" charset="0"/>
              <a:cs typeface="Times New Roman" pitchFamily="18" charset="0"/>
            </a:endParaRPr>
          </a:p>
        </p:txBody>
      </p:sp>
    </p:spTree>
  </p:cSld>
  <p:clrMapOvr>
    <a:masterClrMapping/>
  </p:clrMapOvr>
  <p:transition spd="med">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4" name="TextBox 3"/>
          <p:cNvSpPr txBox="1"/>
          <p:nvPr/>
        </p:nvSpPr>
        <p:spPr>
          <a:xfrm>
            <a:off x="214282" y="142851"/>
            <a:ext cx="6643734" cy="1200329"/>
          </a:xfrm>
          <a:prstGeom prst="rect">
            <a:avLst/>
          </a:prstGeom>
          <a:solidFill>
            <a:schemeClr val="accent1">
              <a:lumMod val="60000"/>
              <a:lumOff val="40000"/>
            </a:schemeClr>
          </a:solidFill>
          <a:ln w="38100">
            <a:solidFill>
              <a:schemeClr val="accent2">
                <a:lumMod val="75000"/>
              </a:schemeClr>
            </a:solidFill>
          </a:ln>
        </p:spPr>
        <p:txBody>
          <a:bodyPr wrap="square" rtlCol="0">
            <a:spAutoFit/>
          </a:bodyPr>
          <a:lstStyle/>
          <a:p>
            <a:r>
              <a:rPr lang="en-IN" sz="2400" b="1" dirty="0" smtClean="0">
                <a:latin typeface="Times New Roman" pitchFamily="18" charset="0"/>
                <a:cs typeface="Times New Roman" pitchFamily="18" charset="0"/>
              </a:rPr>
              <a:t>ROOT CAUSE ANALYSIS OF INCREASED WAITING TIME AND TASK TIMES IN THE PROCESS</a:t>
            </a:r>
            <a:endParaRPr lang="en-IN" sz="2400" dirty="0" smtClean="0">
              <a:latin typeface="Times New Roman" pitchFamily="18" charset="0"/>
              <a:cs typeface="Times New Roman" pitchFamily="18" charset="0"/>
            </a:endParaRPr>
          </a:p>
        </p:txBody>
      </p:sp>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4275" name="Object 3"/>
          <p:cNvGraphicFramePr>
            <a:graphicFrameLocks noChangeAspect="1"/>
          </p:cNvGraphicFramePr>
          <p:nvPr/>
        </p:nvGraphicFramePr>
        <p:xfrm>
          <a:off x="0" y="1357298"/>
          <a:ext cx="9144000" cy="5286412"/>
        </p:xfrm>
        <a:graphic>
          <a:graphicData uri="http://schemas.openxmlformats.org/presentationml/2006/ole">
            <p:oleObj spid="_x0000_s54275" name="Visio" r:id="rId3" imgW="7839083" imgH="4143480" progId="Visio.Drawing.15">
              <p:embed/>
            </p:oleObj>
          </a:graphicData>
        </a:graphic>
      </p:graphicFrame>
    </p:spTree>
  </p:cSld>
  <p:clrMapOvr>
    <a:masterClrMapping/>
  </p:clrMapOvr>
  <p:transition spd="med">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7345" name="Object 1"/>
          <p:cNvGraphicFramePr>
            <a:graphicFrameLocks noChangeAspect="1"/>
          </p:cNvGraphicFramePr>
          <p:nvPr/>
        </p:nvGraphicFramePr>
        <p:xfrm>
          <a:off x="214282" y="1285836"/>
          <a:ext cx="8715436" cy="5357874"/>
        </p:xfrm>
        <a:graphic>
          <a:graphicData uri="http://schemas.openxmlformats.org/presentationml/2006/ole">
            <p:oleObj spid="_x0000_s57345" name="Visio" r:id="rId3" imgW="7124819" imgH="7715242" progId="Visio.Drawing.15">
              <p:embed/>
            </p:oleObj>
          </a:graphicData>
        </a:graphic>
      </p:graphicFrame>
      <p:sp>
        <p:nvSpPr>
          <p:cNvPr id="6" name="TextBox 5"/>
          <p:cNvSpPr txBox="1"/>
          <p:nvPr/>
        </p:nvSpPr>
        <p:spPr>
          <a:xfrm>
            <a:off x="214282" y="214290"/>
            <a:ext cx="6215106" cy="830997"/>
          </a:xfrm>
          <a:prstGeom prst="rect">
            <a:avLst/>
          </a:prstGeom>
          <a:solidFill>
            <a:schemeClr val="accent1">
              <a:lumMod val="60000"/>
              <a:lumOff val="40000"/>
            </a:schemeClr>
          </a:solidFill>
          <a:ln w="38100">
            <a:solidFill>
              <a:schemeClr val="accent2">
                <a:lumMod val="75000"/>
              </a:schemeClr>
            </a:solidFill>
          </a:ln>
        </p:spPr>
        <p:txBody>
          <a:bodyPr wrap="square" rtlCol="0">
            <a:spAutoFit/>
          </a:bodyPr>
          <a:lstStyle/>
          <a:p>
            <a:r>
              <a:rPr lang="en-IN" sz="2400" b="1" dirty="0" smtClean="0">
                <a:latin typeface="Times New Roman" pitchFamily="18" charset="0"/>
                <a:cs typeface="Times New Roman" pitchFamily="18" charset="0"/>
              </a:rPr>
              <a:t>NUMBER OF  HANDS-OFFS IN THE PROCESS</a:t>
            </a:r>
            <a:endParaRPr lang="en-IN" sz="2400" dirty="0" smtClean="0">
              <a:latin typeface="Times New Roman" pitchFamily="18" charset="0"/>
              <a:cs typeface="Times New Roman" pitchFamily="18" charset="0"/>
            </a:endParaRPr>
          </a:p>
        </p:txBody>
      </p:sp>
    </p:spTree>
  </p:cSld>
  <p:clrMapOvr>
    <a:masterClrMapping/>
  </p:clrMapOvr>
  <p:transition spd="med">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71678"/>
            <a:ext cx="7972452" cy="2000264"/>
          </a:xfrm>
          <a:solidFill>
            <a:schemeClr val="accent1">
              <a:lumMod val="60000"/>
              <a:lumOff val="40000"/>
            </a:schemeClr>
          </a:solidFill>
          <a:ln w="38100">
            <a:solidFill>
              <a:schemeClr val="accent2">
                <a:lumMod val="75000"/>
              </a:schemeClr>
            </a:solidFill>
          </a:ln>
        </p:spPr>
        <p:txBody>
          <a:bodyPr/>
          <a:lstStyle/>
          <a:p>
            <a:r>
              <a:rPr lang="en-IN" dirty="0" smtClean="0">
                <a:latin typeface="Times New Roman" pitchFamily="18" charset="0"/>
                <a:cs typeface="Times New Roman" pitchFamily="18" charset="0"/>
              </a:rPr>
              <a:t>GAP ANALYSIS</a:t>
            </a:r>
            <a:endParaRPr lang="en-IN" dirty="0">
              <a:latin typeface="Times New Roman" pitchFamily="18" charset="0"/>
              <a:cs typeface="Times New Roman" pitchFamily="18" charset="0"/>
            </a:endParaRPr>
          </a:p>
        </p:txBody>
      </p:sp>
    </p:spTree>
  </p:cSld>
  <p:clrMapOvr>
    <a:masterClrMapping/>
  </p:clrMapOvr>
  <p:transition spd="med">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accent1">
              <a:lumMod val="60000"/>
              <a:lumOff val="40000"/>
            </a:schemeClr>
          </a:solidFill>
          <a:ln>
            <a:solidFill>
              <a:schemeClr val="accent2">
                <a:lumMod val="75000"/>
              </a:schemeClr>
            </a:solidFill>
          </a:ln>
        </p:spPr>
        <p:txBody>
          <a:bodyPr/>
          <a:lstStyle/>
          <a:p>
            <a:r>
              <a:rPr lang="en-US" b="1" dirty="0" smtClean="0">
                <a:solidFill>
                  <a:schemeClr val="tx1"/>
                </a:solidFill>
              </a:rPr>
              <a:t>Vision &amp; Mission</a:t>
            </a:r>
            <a:endParaRPr lang="en-US" b="1" dirty="0">
              <a:solidFill>
                <a:schemeClr val="tx1"/>
              </a:solidFill>
            </a:endParaRPr>
          </a:p>
        </p:txBody>
      </p:sp>
      <p:pic>
        <p:nvPicPr>
          <p:cNvPr id="4" name="Picture 22" descr="CM SI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548312" y="2832080"/>
            <a:ext cx="2757488" cy="323116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95312" y="2832080"/>
            <a:ext cx="4572000" cy="3416320"/>
          </a:xfrm>
          <a:prstGeom prst="rect">
            <a:avLst/>
          </a:prstGeom>
        </p:spPr>
        <p:txBody>
          <a:bodyPr>
            <a:spAutoFit/>
          </a:bodyPr>
          <a:lstStyle/>
          <a:p>
            <a:pPr algn="ctr"/>
            <a:r>
              <a:rPr lang="en-US" sz="2400" b="1" u="sng" dirty="0"/>
              <a:t>Vision</a:t>
            </a:r>
            <a:endParaRPr lang="en-US" sz="2400" b="1" dirty="0"/>
          </a:p>
          <a:p>
            <a:pPr algn="ctr"/>
            <a:r>
              <a:rPr lang="en-US" sz="2400" b="1" dirty="0"/>
              <a:t>“To be the most trusted health care brand nationally and internationally.”</a:t>
            </a:r>
          </a:p>
          <a:p>
            <a:pPr algn="ctr"/>
            <a:r>
              <a:rPr lang="en-US" sz="2400" b="1" dirty="0"/>
              <a:t> </a:t>
            </a:r>
          </a:p>
          <a:p>
            <a:pPr algn="ctr"/>
            <a:r>
              <a:rPr lang="en-US" sz="2400" b="1" u="sng" dirty="0"/>
              <a:t>Mission</a:t>
            </a:r>
            <a:endParaRPr lang="en-US" sz="2400" b="1" dirty="0"/>
          </a:p>
          <a:p>
            <a:pPr algn="ctr"/>
            <a:r>
              <a:rPr lang="en-US" sz="2400" b="1" dirty="0"/>
              <a:t>“To create a network of quality health care service providers up to village levels at reasonable costs.”</a:t>
            </a:r>
          </a:p>
        </p:txBody>
      </p:sp>
      <p:sp>
        <p:nvSpPr>
          <p:cNvPr id="7" name="Content Placeholder 2"/>
          <p:cNvSpPr txBox="1">
            <a:spLocks/>
          </p:cNvSpPr>
          <p:nvPr/>
        </p:nvSpPr>
        <p:spPr bwMode="auto">
          <a:xfrm>
            <a:off x="410029" y="1638300"/>
            <a:ext cx="81534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2400" dirty="0" smtClean="0">
                <a:latin typeface="+mj-lt"/>
                <a:cs typeface="Arial" pitchFamily="34" charset="0"/>
              </a:rPr>
              <a:t>Rockland Hospital was envisioned by </a:t>
            </a:r>
            <a:r>
              <a:rPr lang="en-US" sz="2400" dirty="0" err="1" smtClean="0">
                <a:latin typeface="+mj-lt"/>
                <a:cs typeface="Arial" pitchFamily="34" charset="0"/>
              </a:rPr>
              <a:t>Shri</a:t>
            </a:r>
            <a:r>
              <a:rPr lang="en-US" sz="2400" dirty="0" smtClean="0">
                <a:latin typeface="+mj-lt"/>
                <a:cs typeface="Arial" pitchFamily="34" charset="0"/>
              </a:rPr>
              <a:t> Rajesh Srivastava, CMD and was established in 2004.</a:t>
            </a:r>
          </a:p>
          <a:p>
            <a:pPr algn="ctr">
              <a:lnSpc>
                <a:spcPct val="90000"/>
              </a:lnSpc>
            </a:pPr>
            <a:endParaRPr lang="en-US" sz="2400" dirty="0" smtClean="0">
              <a:latin typeface="+mj-lt"/>
              <a:cs typeface="Arial" pitchFamily="34" charset="0"/>
            </a:endParaRPr>
          </a:p>
          <a:p>
            <a:pPr algn="ctr"/>
            <a:endParaRPr lang="en-US" sz="2400" dirty="0">
              <a:latin typeface="+mj-lt"/>
            </a:endParaRPr>
          </a:p>
        </p:txBody>
      </p:sp>
    </p:spTree>
    <p:extLst>
      <p:ext uri="{BB962C8B-B14F-4D97-AF65-F5344CB8AC3E}">
        <p14:creationId xmlns:p14="http://schemas.microsoft.com/office/powerpoint/2010/main" xmlns="" val="2135423417"/>
      </p:ext>
    </p:extLst>
  </p:cSld>
  <p:clrMapOvr>
    <a:masterClrMapping/>
  </p:clrMapOvr>
  <p:transition spd="med">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00034" y="142852"/>
          <a:ext cx="8286808" cy="6526229"/>
        </p:xfrm>
        <a:graphic>
          <a:graphicData uri="http://schemas.openxmlformats.org/drawingml/2006/table">
            <a:tbl>
              <a:tblPr/>
              <a:tblGrid>
                <a:gridCol w="3881586"/>
                <a:gridCol w="4405222"/>
              </a:tblGrid>
              <a:tr h="629401">
                <a:tc>
                  <a:txBody>
                    <a:bodyPr/>
                    <a:lstStyle/>
                    <a:p>
                      <a:pPr algn="ctr">
                        <a:lnSpc>
                          <a:spcPct val="115000"/>
                        </a:lnSpc>
                        <a:spcAft>
                          <a:spcPts val="0"/>
                        </a:spcAft>
                      </a:pPr>
                      <a:r>
                        <a:rPr lang="en-US" sz="2400" b="1" u="sng" dirty="0">
                          <a:solidFill>
                            <a:srgbClr val="000000"/>
                          </a:solidFill>
                          <a:latin typeface="Times New Roman"/>
                          <a:ea typeface="Times New Roman"/>
                          <a:cs typeface="Times New Roman"/>
                        </a:rPr>
                        <a:t>Problem</a:t>
                      </a:r>
                      <a:endParaRPr lang="en-IN" sz="1800" dirty="0">
                        <a:latin typeface="Calibri"/>
                        <a:ea typeface="Times New Roman"/>
                        <a:cs typeface="Times New Roman"/>
                      </a:endParaRPr>
                    </a:p>
                  </a:txBody>
                  <a:tcPr marL="44332" marR="44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US" sz="2400" b="1" u="sng" dirty="0">
                          <a:solidFill>
                            <a:srgbClr val="000000"/>
                          </a:solidFill>
                          <a:latin typeface="Times New Roman"/>
                          <a:ea typeface="Times New Roman"/>
                          <a:cs typeface="Times New Roman"/>
                        </a:rPr>
                        <a:t>Root Cause</a:t>
                      </a:r>
                      <a:endParaRPr lang="en-IN" sz="1800" dirty="0">
                        <a:latin typeface="Calibri"/>
                        <a:ea typeface="Times New Roman"/>
                        <a:cs typeface="Times New Roman"/>
                      </a:endParaRPr>
                    </a:p>
                  </a:txBody>
                  <a:tcPr marL="44332" marR="44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945557">
                <a:tc>
                  <a:txBody>
                    <a:bodyPr/>
                    <a:lstStyle/>
                    <a:p>
                      <a:pPr algn="just">
                        <a:lnSpc>
                          <a:spcPct val="115000"/>
                        </a:lnSpc>
                        <a:spcAft>
                          <a:spcPts val="0"/>
                        </a:spcAft>
                      </a:pPr>
                      <a:endParaRPr lang="en-IN" sz="1400" dirty="0">
                        <a:latin typeface="Calibri"/>
                        <a:ea typeface="Times New Roman"/>
                        <a:cs typeface="Times New Roman"/>
                      </a:endParaRPr>
                    </a:p>
                    <a:p>
                      <a:pPr algn="just">
                        <a:lnSpc>
                          <a:spcPct val="115000"/>
                        </a:lnSpc>
                        <a:spcAft>
                          <a:spcPts val="0"/>
                        </a:spcAft>
                      </a:pPr>
                      <a:r>
                        <a:rPr lang="en-US" sz="1400" b="1" dirty="0">
                          <a:latin typeface="Times New Roman"/>
                          <a:ea typeface="Times New Roman"/>
                          <a:cs typeface="Times New Roman"/>
                        </a:rPr>
                        <a:t>Overcrowding at help desk</a:t>
                      </a:r>
                      <a:endParaRPr lang="en-IN" sz="1400" dirty="0">
                        <a:latin typeface="Calibri"/>
                        <a:ea typeface="Times New Roman"/>
                        <a:cs typeface="Times New Roman"/>
                      </a:endParaRPr>
                    </a:p>
                  </a:txBody>
                  <a:tcPr marL="44332" marR="44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a:latin typeface="Times New Roman"/>
                        <a:ea typeface="Times New Roman"/>
                        <a:cs typeface="Times New Roman"/>
                      </a:endParaRPr>
                    </a:p>
                    <a:p>
                      <a:pPr marL="342900" lvl="0" indent="-342900" algn="just">
                        <a:lnSpc>
                          <a:spcPct val="115000"/>
                        </a:lnSpc>
                        <a:spcAft>
                          <a:spcPts val="0"/>
                        </a:spcAft>
                        <a:buFont typeface="Symbol"/>
                        <a:buChar char=""/>
                      </a:pPr>
                      <a:r>
                        <a:rPr lang="en-US" sz="1400">
                          <a:latin typeface="Times New Roman"/>
                          <a:ea typeface="Times New Roman"/>
                          <a:cs typeface="Times New Roman"/>
                        </a:rPr>
                        <a:t>Signage not visible</a:t>
                      </a:r>
                      <a:endParaRPr lang="en-IN" sz="1400">
                        <a:latin typeface="Calibri"/>
                        <a:ea typeface="Times New Roman"/>
                        <a:cs typeface="Times New Roman"/>
                      </a:endParaRPr>
                    </a:p>
                    <a:p>
                      <a:pPr marL="342900" lvl="0" indent="-342900" algn="just">
                        <a:lnSpc>
                          <a:spcPct val="115000"/>
                        </a:lnSpc>
                        <a:spcAft>
                          <a:spcPts val="0"/>
                        </a:spcAft>
                        <a:buFont typeface="Symbol"/>
                        <a:buChar char=""/>
                      </a:pPr>
                      <a:r>
                        <a:rPr lang="en-US" sz="1400">
                          <a:latin typeface="Times New Roman"/>
                          <a:ea typeface="Times New Roman"/>
                          <a:cs typeface="Times New Roman"/>
                        </a:rPr>
                        <a:t>Lack of space</a:t>
                      </a:r>
                      <a:endParaRPr lang="en-IN" sz="1400">
                        <a:latin typeface="Calibri"/>
                        <a:ea typeface="Times New Roman"/>
                        <a:cs typeface="Times New Roman"/>
                      </a:endParaRPr>
                    </a:p>
                    <a:p>
                      <a:pPr marL="342900" lvl="0" indent="-342900" algn="just">
                        <a:lnSpc>
                          <a:spcPct val="115000"/>
                        </a:lnSpc>
                        <a:spcAft>
                          <a:spcPts val="0"/>
                        </a:spcAft>
                        <a:buFont typeface="Symbol"/>
                        <a:buChar char=""/>
                      </a:pPr>
                      <a:r>
                        <a:rPr lang="en-US" sz="1400">
                          <a:latin typeface="Times New Roman"/>
                          <a:ea typeface="Times New Roman"/>
                          <a:cs typeface="Times New Roman"/>
                        </a:rPr>
                        <a:t>Handled by Single staff</a:t>
                      </a:r>
                      <a:endParaRPr lang="en-IN" sz="1400">
                        <a:latin typeface="Calibri"/>
                        <a:ea typeface="Times New Roman"/>
                        <a:cs typeface="Times New Roman"/>
                      </a:endParaRPr>
                    </a:p>
                  </a:txBody>
                  <a:tcPr marL="44332" marR="44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069">
                <a:tc>
                  <a:txBody>
                    <a:bodyPr/>
                    <a:lstStyle/>
                    <a:p>
                      <a:pPr algn="just">
                        <a:lnSpc>
                          <a:spcPct val="115000"/>
                        </a:lnSpc>
                        <a:spcAft>
                          <a:spcPts val="0"/>
                        </a:spcAft>
                      </a:pPr>
                      <a:endParaRPr lang="en-IN" sz="1400" dirty="0">
                        <a:latin typeface="Calibri"/>
                        <a:ea typeface="Times New Roman"/>
                        <a:cs typeface="Times New Roman"/>
                      </a:endParaRPr>
                    </a:p>
                    <a:p>
                      <a:pPr algn="just">
                        <a:lnSpc>
                          <a:spcPct val="115000"/>
                        </a:lnSpc>
                        <a:spcAft>
                          <a:spcPts val="0"/>
                        </a:spcAft>
                      </a:pPr>
                      <a:r>
                        <a:rPr lang="en-US" sz="1400" b="1" dirty="0">
                          <a:latin typeface="Times New Roman"/>
                          <a:ea typeface="Times New Roman"/>
                          <a:cs typeface="Times New Roman"/>
                        </a:rPr>
                        <a:t>Long queue at billing counters</a:t>
                      </a:r>
                      <a:endParaRPr lang="en-IN" sz="1400" dirty="0">
                        <a:latin typeface="Calibri"/>
                        <a:ea typeface="Times New Roman"/>
                        <a:cs typeface="Times New Roman"/>
                      </a:endParaRPr>
                    </a:p>
                  </a:txBody>
                  <a:tcPr marL="44332" marR="44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endParaRPr lang="en-US" sz="1400" dirty="0" smtClean="0">
                        <a:latin typeface="Times New Roman"/>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Redundant Token system for display of patient’s number for billing.</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Counters not </a:t>
                      </a:r>
                      <a:r>
                        <a:rPr lang="en-US" sz="1400" dirty="0" smtClean="0">
                          <a:latin typeface="Times New Roman"/>
                          <a:ea typeface="Times New Roman"/>
                          <a:cs typeface="Times New Roman"/>
                        </a:rPr>
                        <a:t>utilized </a:t>
                      </a:r>
                      <a:r>
                        <a:rPr lang="en-US" sz="1400" dirty="0">
                          <a:latin typeface="Times New Roman"/>
                          <a:ea typeface="Times New Roman"/>
                          <a:cs typeface="Times New Roman"/>
                        </a:rPr>
                        <a:t>according to defined category.</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Lack of space for sitting of patients</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Frequent slowing down of HIS server</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Printer/scanner and other IT hardware breakdown frequently during peak hours</a:t>
                      </a:r>
                      <a:endParaRPr lang="en-IN" sz="1400" dirty="0">
                        <a:latin typeface="Calibri"/>
                        <a:ea typeface="Times New Roman"/>
                        <a:cs typeface="Times New Roman"/>
                      </a:endParaRPr>
                    </a:p>
                  </a:txBody>
                  <a:tcPr marL="44332" marR="44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5640">
                <a:tc>
                  <a:txBody>
                    <a:bodyPr/>
                    <a:lstStyle/>
                    <a:p>
                      <a:pPr algn="just">
                        <a:lnSpc>
                          <a:spcPct val="115000"/>
                        </a:lnSpc>
                        <a:spcAft>
                          <a:spcPts val="0"/>
                        </a:spcAft>
                      </a:pPr>
                      <a:endParaRPr lang="en-IN" sz="1400" dirty="0">
                        <a:latin typeface="Calibri"/>
                        <a:ea typeface="Times New Roman"/>
                        <a:cs typeface="Times New Roman"/>
                      </a:endParaRPr>
                    </a:p>
                    <a:p>
                      <a:pPr algn="just">
                        <a:lnSpc>
                          <a:spcPct val="115000"/>
                        </a:lnSpc>
                        <a:spcAft>
                          <a:spcPts val="0"/>
                        </a:spcAft>
                      </a:pPr>
                      <a:r>
                        <a:rPr lang="en-US" sz="1400" b="1" dirty="0">
                          <a:latin typeface="Times New Roman"/>
                          <a:ea typeface="Times New Roman"/>
                          <a:cs typeface="Times New Roman"/>
                        </a:rPr>
                        <a:t>Overcrowding in Old OPD v/s New OPD</a:t>
                      </a:r>
                      <a:endParaRPr lang="en-IN" sz="1400" dirty="0">
                        <a:latin typeface="Calibri"/>
                        <a:ea typeface="Times New Roman"/>
                        <a:cs typeface="Times New Roman"/>
                      </a:endParaRPr>
                    </a:p>
                  </a:txBody>
                  <a:tcPr marL="44332" marR="44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400" dirty="0">
                          <a:latin typeface="Times New Roman"/>
                          <a:ea typeface="Times New Roman"/>
                          <a:cs typeface="Times New Roman"/>
                        </a:rPr>
                        <a:t>Major clinical </a:t>
                      </a:r>
                      <a:r>
                        <a:rPr lang="en-US" sz="1400" dirty="0" smtClean="0">
                          <a:latin typeface="Times New Roman"/>
                          <a:ea typeface="Times New Roman"/>
                          <a:cs typeface="Times New Roman"/>
                        </a:rPr>
                        <a:t>specialties </a:t>
                      </a:r>
                      <a:r>
                        <a:rPr lang="en-US" sz="1400" dirty="0">
                          <a:latin typeface="Times New Roman"/>
                          <a:ea typeface="Times New Roman"/>
                          <a:cs typeface="Times New Roman"/>
                        </a:rPr>
                        <a:t>placed in old OPD</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Diagnostic billing of same specialties in their respective OPD</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Consultants coming late for OPD</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Consultants going for IPD rounds during OPD hours</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Patient call display redundant leads to queuing in front of doctors chamber.</a:t>
                      </a:r>
                      <a:endParaRPr lang="en-IN" sz="1400" dirty="0">
                        <a:latin typeface="Calibri"/>
                        <a:ea typeface="Times New Roman"/>
                        <a:cs typeface="Times New Roman"/>
                      </a:endParaRPr>
                    </a:p>
                  </a:txBody>
                  <a:tcPr marL="44332" marR="44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5753">
                <a:tc>
                  <a:txBody>
                    <a:bodyPr/>
                    <a:lstStyle/>
                    <a:p>
                      <a:pPr algn="just">
                        <a:lnSpc>
                          <a:spcPct val="115000"/>
                        </a:lnSpc>
                        <a:spcAft>
                          <a:spcPts val="0"/>
                        </a:spcAft>
                      </a:pPr>
                      <a:endParaRPr lang="en-IN" sz="1400">
                        <a:latin typeface="Calibri"/>
                        <a:ea typeface="Times New Roman"/>
                        <a:cs typeface="Times New Roman"/>
                      </a:endParaRPr>
                    </a:p>
                    <a:p>
                      <a:pPr algn="just">
                        <a:lnSpc>
                          <a:spcPct val="115000"/>
                        </a:lnSpc>
                        <a:spcAft>
                          <a:spcPts val="0"/>
                        </a:spcAft>
                      </a:pPr>
                      <a:r>
                        <a:rPr lang="en-US" sz="1400" b="1">
                          <a:latin typeface="Times New Roman"/>
                          <a:ea typeface="Times New Roman"/>
                          <a:cs typeface="Times New Roman"/>
                        </a:rPr>
                        <a:t>Dissatisfaction among panel patients</a:t>
                      </a:r>
                      <a:endParaRPr lang="en-IN" sz="1400">
                        <a:latin typeface="Calibri"/>
                        <a:ea typeface="Times New Roman"/>
                        <a:cs typeface="Times New Roman"/>
                      </a:endParaRPr>
                    </a:p>
                  </a:txBody>
                  <a:tcPr marL="44332" marR="44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endParaRPr lang="en-US" sz="1400" dirty="0">
                        <a:latin typeface="Times New Roman"/>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Lack of appropriate information on formalities in case of panel billing</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Have to get panel card &amp; related documents photocopies on every visit.</a:t>
                      </a:r>
                      <a:endParaRPr lang="en-IN" sz="1400" dirty="0">
                        <a:latin typeface="Calibri"/>
                        <a:ea typeface="Times New Roman"/>
                        <a:cs typeface="Times New Roman"/>
                      </a:endParaRPr>
                    </a:p>
                  </a:txBody>
                  <a:tcPr marL="44332" marR="44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357167"/>
          <a:ext cx="8429684" cy="6294009"/>
        </p:xfrm>
        <a:graphic>
          <a:graphicData uri="http://schemas.openxmlformats.org/drawingml/2006/table">
            <a:tbl>
              <a:tblPr/>
              <a:tblGrid>
                <a:gridCol w="3804959"/>
                <a:gridCol w="4624725"/>
              </a:tblGrid>
              <a:tr h="699365">
                <a:tc>
                  <a:txBody>
                    <a:bodyPr/>
                    <a:lstStyle/>
                    <a:p>
                      <a:pPr algn="ctr">
                        <a:lnSpc>
                          <a:spcPct val="115000"/>
                        </a:lnSpc>
                        <a:spcAft>
                          <a:spcPts val="0"/>
                        </a:spcAft>
                      </a:pPr>
                      <a:r>
                        <a:rPr lang="en-US" sz="2400" b="1" u="sng" dirty="0">
                          <a:solidFill>
                            <a:srgbClr val="000000"/>
                          </a:solidFill>
                          <a:latin typeface="Times New Roman"/>
                          <a:ea typeface="Times New Roman"/>
                          <a:cs typeface="Times New Roman"/>
                        </a:rPr>
                        <a:t>Problem</a:t>
                      </a:r>
                      <a:endParaRPr lang="en-IN" sz="1800" dirty="0">
                        <a:latin typeface="Calibri"/>
                        <a:ea typeface="Times New Roman"/>
                        <a:cs typeface="Times New Roman"/>
                      </a:endParaRPr>
                    </a:p>
                  </a:txBody>
                  <a:tcPr marL="47049" marR="470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US" sz="2400" b="1" u="sng" dirty="0">
                          <a:solidFill>
                            <a:srgbClr val="000000"/>
                          </a:solidFill>
                          <a:latin typeface="Times New Roman"/>
                          <a:ea typeface="Times New Roman"/>
                          <a:cs typeface="Times New Roman"/>
                        </a:rPr>
                        <a:t>Root </a:t>
                      </a:r>
                      <a:r>
                        <a:rPr lang="en-US" sz="2400" b="1" u="sng" dirty="0" smtClean="0">
                          <a:solidFill>
                            <a:srgbClr val="000000"/>
                          </a:solidFill>
                          <a:latin typeface="Times New Roman"/>
                          <a:ea typeface="Times New Roman"/>
                          <a:cs typeface="Times New Roman"/>
                        </a:rPr>
                        <a:t>Cause</a:t>
                      </a:r>
                    </a:p>
                    <a:p>
                      <a:pPr algn="ctr">
                        <a:lnSpc>
                          <a:spcPct val="115000"/>
                        </a:lnSpc>
                        <a:spcAft>
                          <a:spcPts val="0"/>
                        </a:spcAft>
                      </a:pPr>
                      <a:endParaRPr lang="en-IN" sz="1800" dirty="0">
                        <a:latin typeface="Calibri"/>
                        <a:ea typeface="Times New Roman"/>
                        <a:cs typeface="Times New Roman"/>
                      </a:endParaRPr>
                    </a:p>
                  </a:txBody>
                  <a:tcPr marL="47049" marR="470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247153">
                <a:tc>
                  <a:txBody>
                    <a:bodyPr/>
                    <a:lstStyle/>
                    <a:p>
                      <a:pPr algn="just">
                        <a:lnSpc>
                          <a:spcPct val="115000"/>
                        </a:lnSpc>
                        <a:spcAft>
                          <a:spcPts val="0"/>
                        </a:spcAft>
                      </a:pPr>
                      <a:endParaRPr lang="en-IN" sz="1400" dirty="0">
                        <a:latin typeface="Calibri"/>
                        <a:ea typeface="Times New Roman"/>
                        <a:cs typeface="Times New Roman"/>
                      </a:endParaRPr>
                    </a:p>
                    <a:p>
                      <a:pPr algn="just">
                        <a:lnSpc>
                          <a:spcPct val="115000"/>
                        </a:lnSpc>
                        <a:spcAft>
                          <a:spcPts val="0"/>
                        </a:spcAft>
                      </a:pPr>
                      <a:r>
                        <a:rPr lang="en-US" sz="1400" b="1" dirty="0">
                          <a:latin typeface="Times New Roman"/>
                          <a:ea typeface="Times New Roman"/>
                          <a:cs typeface="Times New Roman"/>
                        </a:rPr>
                        <a:t>Dissatisfaction among cash patients</a:t>
                      </a:r>
                      <a:endParaRPr lang="en-IN" sz="1400" dirty="0">
                        <a:latin typeface="Calibri"/>
                        <a:ea typeface="Times New Roman"/>
                        <a:cs typeface="Times New Roman"/>
                      </a:endParaRPr>
                    </a:p>
                  </a:txBody>
                  <a:tcPr marL="47049" marR="470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latin typeface="Times New Roman"/>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Have to wait for more than 2 hours for getting consultation.</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Counter dedicated for cash billing. preoccupied by panel patients</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Card swipe machine breakdown frequently.</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Weak appointments system management in the process.</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No one responsible for solving their queries complains leading to confusion.</a:t>
                      </a:r>
                      <a:endParaRPr lang="en-IN" sz="1400" dirty="0">
                        <a:latin typeface="Calibri"/>
                        <a:ea typeface="Times New Roman"/>
                        <a:cs typeface="Times New Roman"/>
                      </a:endParaRPr>
                    </a:p>
                  </a:txBody>
                  <a:tcPr marL="47049" marR="470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38580">
                <a:tc>
                  <a:txBody>
                    <a:bodyPr/>
                    <a:lstStyle/>
                    <a:p>
                      <a:pPr algn="just">
                        <a:lnSpc>
                          <a:spcPct val="115000"/>
                        </a:lnSpc>
                        <a:spcAft>
                          <a:spcPts val="0"/>
                        </a:spcAft>
                      </a:pPr>
                      <a:endParaRPr lang="en-IN" sz="1400">
                        <a:latin typeface="Calibri"/>
                        <a:ea typeface="Times New Roman"/>
                        <a:cs typeface="Times New Roman"/>
                      </a:endParaRPr>
                    </a:p>
                    <a:p>
                      <a:pPr algn="just">
                        <a:lnSpc>
                          <a:spcPct val="115000"/>
                        </a:lnSpc>
                        <a:spcAft>
                          <a:spcPts val="0"/>
                        </a:spcAft>
                      </a:pPr>
                      <a:r>
                        <a:rPr lang="en-US" sz="1400" b="1">
                          <a:latin typeface="Times New Roman"/>
                          <a:ea typeface="Times New Roman"/>
                          <a:cs typeface="Times New Roman"/>
                        </a:rPr>
                        <a:t>Dissatisfaction among staff</a:t>
                      </a:r>
                      <a:endParaRPr lang="en-IN" sz="1400">
                        <a:latin typeface="Calibri"/>
                        <a:ea typeface="Times New Roman"/>
                        <a:cs typeface="Times New Roman"/>
                      </a:endParaRPr>
                    </a:p>
                  </a:txBody>
                  <a:tcPr marL="47049" marR="470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endParaRPr lang="en-US" sz="1400" dirty="0">
                        <a:latin typeface="Times New Roman"/>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Lack of coordination among executives</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Lack of proper supervision from senior managerial staff of concerned department.</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Lack of information on availability of consultants during OPD hours.</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Improper information on requirements of panels attached.</a:t>
                      </a:r>
                      <a:endParaRPr lang="en-IN" sz="1400" dirty="0">
                        <a:latin typeface="Calibri"/>
                        <a:ea typeface="Times New Roman"/>
                        <a:cs typeface="Times New Roman"/>
                      </a:endParaRPr>
                    </a:p>
                  </a:txBody>
                  <a:tcPr marL="47049" marR="470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430006">
                <a:tc>
                  <a:txBody>
                    <a:bodyPr/>
                    <a:lstStyle/>
                    <a:p>
                      <a:pPr algn="just">
                        <a:lnSpc>
                          <a:spcPct val="115000"/>
                        </a:lnSpc>
                        <a:spcAft>
                          <a:spcPts val="0"/>
                        </a:spcAft>
                      </a:pPr>
                      <a:endParaRPr lang="en-IN" sz="1400" dirty="0">
                        <a:latin typeface="Calibri"/>
                        <a:ea typeface="Times New Roman"/>
                        <a:cs typeface="Times New Roman"/>
                      </a:endParaRPr>
                    </a:p>
                    <a:p>
                      <a:pPr algn="just">
                        <a:lnSpc>
                          <a:spcPct val="115000"/>
                        </a:lnSpc>
                        <a:spcAft>
                          <a:spcPts val="0"/>
                        </a:spcAft>
                      </a:pPr>
                      <a:r>
                        <a:rPr lang="en-US" sz="1400" b="1" dirty="0">
                          <a:latin typeface="Times New Roman"/>
                          <a:ea typeface="Times New Roman"/>
                          <a:cs typeface="Times New Roman"/>
                        </a:rPr>
                        <a:t>Unmet </a:t>
                      </a:r>
                      <a:r>
                        <a:rPr lang="en-US" sz="1400" b="1" dirty="0" smtClean="0">
                          <a:latin typeface="Times New Roman"/>
                          <a:ea typeface="Times New Roman"/>
                          <a:cs typeface="Times New Roman"/>
                        </a:rPr>
                        <a:t>standards</a:t>
                      </a:r>
                      <a:endParaRPr lang="en-IN" sz="1400" dirty="0">
                        <a:latin typeface="Calibri"/>
                        <a:ea typeface="Times New Roman"/>
                        <a:cs typeface="Times New Roman"/>
                      </a:endParaRPr>
                    </a:p>
                  </a:txBody>
                  <a:tcPr marL="47049" marR="470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endParaRPr lang="en-US" sz="1400" dirty="0">
                        <a:latin typeface="Times New Roman"/>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Lack of </a:t>
                      </a:r>
                      <a:r>
                        <a:rPr lang="en-US" sz="1400" dirty="0" smtClean="0">
                          <a:latin typeface="Times New Roman"/>
                          <a:ea typeface="Times New Roman"/>
                          <a:cs typeface="Times New Roman"/>
                        </a:rPr>
                        <a:t>standardized </a:t>
                      </a:r>
                      <a:r>
                        <a:rPr lang="en-US" sz="1400" dirty="0">
                          <a:latin typeface="Times New Roman"/>
                          <a:ea typeface="Times New Roman"/>
                          <a:cs typeface="Times New Roman"/>
                        </a:rPr>
                        <a:t>signage system of the concerned departments</a:t>
                      </a:r>
                      <a:endParaRPr lang="en-IN" sz="1400" dirty="0">
                        <a:latin typeface="Calibri"/>
                        <a:ea typeface="Times New Roman"/>
                        <a:cs typeface="Times New Roman"/>
                      </a:endParaRPr>
                    </a:p>
                    <a:p>
                      <a:pPr marL="342900" lvl="0" indent="-342900" algn="just">
                        <a:lnSpc>
                          <a:spcPct val="115000"/>
                        </a:lnSpc>
                        <a:spcAft>
                          <a:spcPts val="0"/>
                        </a:spcAft>
                        <a:buFont typeface="Symbol"/>
                        <a:buChar char=""/>
                      </a:pPr>
                      <a:r>
                        <a:rPr lang="en-US" sz="1400" dirty="0">
                          <a:latin typeface="Times New Roman"/>
                          <a:ea typeface="Times New Roman"/>
                          <a:cs typeface="Times New Roman"/>
                        </a:rPr>
                        <a:t>Proper sorting, storage, </a:t>
                      </a:r>
                      <a:r>
                        <a:rPr lang="en-US" sz="1400" dirty="0" smtClean="0">
                          <a:latin typeface="Times New Roman"/>
                          <a:ea typeface="Times New Roman"/>
                          <a:cs typeface="Times New Roman"/>
                        </a:rPr>
                        <a:t>standardization </a:t>
                      </a:r>
                      <a:r>
                        <a:rPr lang="en-US" sz="1400" dirty="0">
                          <a:latin typeface="Times New Roman"/>
                          <a:ea typeface="Times New Roman"/>
                          <a:cs typeface="Times New Roman"/>
                        </a:rPr>
                        <a:t>of materials like papers, stationary items, cash money, OPD cards etc lacking in system.</a:t>
                      </a:r>
                      <a:endParaRPr lang="en-IN" sz="1400" dirty="0">
                        <a:latin typeface="Calibri"/>
                        <a:ea typeface="Times New Roman"/>
                        <a:cs typeface="Times New Roman"/>
                      </a:endParaRPr>
                    </a:p>
                  </a:txBody>
                  <a:tcPr marL="47049" marR="470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73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1428735"/>
          <a:ext cx="8429684" cy="4929221"/>
        </p:xfrm>
        <a:graphic>
          <a:graphicData uri="http://schemas.openxmlformats.org/drawingml/2006/table">
            <a:tbl>
              <a:tblPr/>
              <a:tblGrid>
                <a:gridCol w="3360787"/>
                <a:gridCol w="2729265"/>
                <a:gridCol w="2339632"/>
              </a:tblGrid>
              <a:tr h="1485108">
                <a:tc>
                  <a:txBody>
                    <a:bodyPr/>
                    <a:lstStyle/>
                    <a:p>
                      <a:pPr>
                        <a:lnSpc>
                          <a:spcPct val="115000"/>
                        </a:lnSpc>
                        <a:spcAft>
                          <a:spcPts val="0"/>
                        </a:spcAft>
                      </a:pPr>
                      <a:r>
                        <a:rPr lang="en-US" sz="2400" b="1" dirty="0">
                          <a:solidFill>
                            <a:srgbClr val="000000"/>
                          </a:solidFill>
                          <a:latin typeface="Times New Roman"/>
                          <a:ea typeface="Times New Roman"/>
                          <a:cs typeface="Times New Roman"/>
                        </a:rPr>
                        <a:t>Non value adding activities in the process</a:t>
                      </a:r>
                      <a:endParaRPr lang="en-IN" sz="2400" dirty="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US" sz="2400" b="1">
                          <a:solidFill>
                            <a:srgbClr val="000000"/>
                          </a:solidFill>
                          <a:latin typeface="Times New Roman"/>
                          <a:ea typeface="Times New Roman"/>
                          <a:cs typeface="Times New Roman"/>
                        </a:rPr>
                        <a:t>Average Time taken for non value adding steps</a:t>
                      </a:r>
                      <a:endParaRPr lang="en-IN" sz="240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US" sz="2400" b="1" dirty="0">
                          <a:solidFill>
                            <a:srgbClr val="000000"/>
                          </a:solidFill>
                          <a:latin typeface="Times New Roman"/>
                          <a:ea typeface="Times New Roman"/>
                          <a:cs typeface="Times New Roman"/>
                        </a:rPr>
                        <a:t>Impacts</a:t>
                      </a:r>
                      <a:endParaRPr lang="en-IN" sz="2400" dirty="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907437">
                <a:tc>
                  <a:txBody>
                    <a:bodyPr/>
                    <a:lstStyle/>
                    <a:p>
                      <a:pPr>
                        <a:lnSpc>
                          <a:spcPct val="115000"/>
                        </a:lnSpc>
                        <a:spcAft>
                          <a:spcPts val="0"/>
                        </a:spcAft>
                      </a:pPr>
                      <a:r>
                        <a:rPr lang="en-US" sz="1600" dirty="0">
                          <a:latin typeface="Times New Roman"/>
                          <a:ea typeface="Times New Roman"/>
                          <a:cs typeface="Times New Roman"/>
                        </a:rPr>
                        <a:t>Token distribution by help desk executive</a:t>
                      </a:r>
                      <a:endParaRPr lang="en-IN" sz="1600" dirty="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Times New Roman"/>
                          <a:cs typeface="Times New Roman"/>
                        </a:rPr>
                        <a:t>35 seconds</a:t>
                      </a:r>
                      <a:endParaRPr lang="en-IN" sz="160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Times New Roman"/>
                          <a:cs typeface="Times New Roman"/>
                        </a:rPr>
                        <a:t>Increases task times and waiting times</a:t>
                      </a:r>
                      <a:endParaRPr lang="en-IN" sz="160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51641">
                <a:tc>
                  <a:txBody>
                    <a:bodyPr/>
                    <a:lstStyle/>
                    <a:p>
                      <a:pPr>
                        <a:lnSpc>
                          <a:spcPct val="115000"/>
                        </a:lnSpc>
                        <a:spcAft>
                          <a:spcPts val="0"/>
                        </a:spcAft>
                      </a:pPr>
                      <a:r>
                        <a:rPr lang="en-US" sz="1600" dirty="0">
                          <a:latin typeface="Times New Roman"/>
                          <a:ea typeface="Times New Roman"/>
                          <a:cs typeface="Times New Roman"/>
                        </a:rPr>
                        <a:t>Sending patients for getting photocopy of documents more than twice.</a:t>
                      </a:r>
                      <a:endParaRPr lang="en-IN" sz="1600" dirty="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smtClean="0">
                          <a:latin typeface="Times New Roman"/>
                          <a:ea typeface="Times New Roman"/>
                          <a:cs typeface="Times New Roman"/>
                        </a:rPr>
                        <a:t>2-3 </a:t>
                      </a:r>
                      <a:r>
                        <a:rPr lang="en-US" sz="1600" dirty="0">
                          <a:latin typeface="Times New Roman"/>
                          <a:ea typeface="Times New Roman"/>
                          <a:cs typeface="Times New Roman"/>
                        </a:rPr>
                        <a:t>minutes</a:t>
                      </a:r>
                      <a:endParaRPr lang="en-IN" sz="1600" dirty="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Times New Roman"/>
                          <a:cs typeface="Times New Roman"/>
                        </a:rPr>
                        <a:t>Increases process task times </a:t>
                      </a:r>
                      <a:endParaRPr lang="en-IN" sz="160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385035">
                <a:tc>
                  <a:txBody>
                    <a:bodyPr/>
                    <a:lstStyle/>
                    <a:p>
                      <a:pPr>
                        <a:lnSpc>
                          <a:spcPct val="115000"/>
                        </a:lnSpc>
                        <a:spcAft>
                          <a:spcPts val="0"/>
                        </a:spcAft>
                      </a:pPr>
                      <a:r>
                        <a:rPr lang="en-US" sz="1600">
                          <a:latin typeface="Times New Roman"/>
                          <a:ea typeface="Times New Roman"/>
                          <a:cs typeface="Times New Roman"/>
                        </a:rPr>
                        <a:t>Prescription cards generation in OPD(stamping and writing date &amp; concerned doctor on hospital letter head)</a:t>
                      </a:r>
                      <a:endParaRPr lang="en-IN" sz="160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Times New Roman"/>
                          <a:ea typeface="Times New Roman"/>
                          <a:cs typeface="Times New Roman"/>
                        </a:rPr>
                        <a:t>1.30 minutes</a:t>
                      </a:r>
                      <a:endParaRPr lang="en-IN" sz="1600" dirty="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Times New Roman"/>
                          <a:ea typeface="Times New Roman"/>
                          <a:cs typeface="Times New Roman"/>
                        </a:rPr>
                        <a:t>Increases a whole new step in the process</a:t>
                      </a:r>
                      <a:endParaRPr lang="en-IN" sz="1600" dirty="0">
                        <a:latin typeface="Calibri"/>
                        <a:ea typeface="Times New Roman"/>
                        <a:cs typeface="Times New Roman"/>
                      </a:endParaRPr>
                    </a:p>
                  </a:txBody>
                  <a:tcPr marL="47438" marR="474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57158" y="142853"/>
            <a:ext cx="6072230" cy="830997"/>
          </a:xfrm>
          <a:prstGeom prst="rect">
            <a:avLst/>
          </a:prstGeom>
          <a:solidFill>
            <a:schemeClr val="accent1">
              <a:lumMod val="60000"/>
              <a:lumOff val="40000"/>
            </a:schemeClr>
          </a:solidFill>
          <a:ln>
            <a:solidFill>
              <a:schemeClr val="accent2">
                <a:lumMod val="75000"/>
              </a:schemeClr>
            </a:solidFill>
          </a:ln>
        </p:spPr>
        <p:txBody>
          <a:bodyPr wrap="square" rtlCol="0">
            <a:spAutoFit/>
          </a:bodyPr>
          <a:lstStyle/>
          <a:p>
            <a:r>
              <a:rPr lang="en-IN" sz="2400" b="1" dirty="0" smtClean="0">
                <a:latin typeface="Times New Roman" pitchFamily="18" charset="0"/>
                <a:cs typeface="Times New Roman" pitchFamily="18" charset="0"/>
              </a:rPr>
              <a:t>Identification Of Non Value Adding Activities And Their Impact In The Process</a:t>
            </a:r>
            <a:endParaRPr lang="en-IN" sz="2400" dirty="0">
              <a:latin typeface="Times New Roman" pitchFamily="18" charset="0"/>
              <a:cs typeface="Times New Roman" pitchFamily="18" charset="0"/>
            </a:endParaRPr>
          </a:p>
        </p:txBody>
      </p:sp>
    </p:spTree>
  </p:cSld>
  <p:clrMapOvr>
    <a:masterClrMapping/>
  </p:clrMapOvr>
  <p:transition spd="med">
    <p:pull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372476" cy="714380"/>
          </a:xfrm>
          <a:solidFill>
            <a:schemeClr val="accent1">
              <a:lumMod val="60000"/>
              <a:lumOff val="40000"/>
            </a:schemeClr>
          </a:solidFill>
          <a:ln>
            <a:solidFill>
              <a:schemeClr val="accent2">
                <a:lumMod val="75000"/>
              </a:schemeClr>
            </a:solidFill>
          </a:ln>
        </p:spPr>
        <p:txBody>
          <a:bodyPr/>
          <a:lstStyle/>
          <a:p>
            <a:r>
              <a:rPr lang="en-IN" sz="3600" b="1" dirty="0" smtClean="0">
                <a:solidFill>
                  <a:schemeClr val="tx1"/>
                </a:solidFill>
              </a:rPr>
              <a:t/>
            </a:r>
            <a:br>
              <a:rPr lang="en-IN" sz="3600" b="1" dirty="0" smtClean="0">
                <a:solidFill>
                  <a:schemeClr val="tx1"/>
                </a:solidFill>
              </a:rPr>
            </a:br>
            <a:r>
              <a:rPr lang="en-IN" sz="3600" b="1" dirty="0" smtClean="0">
                <a:solidFill>
                  <a:schemeClr val="tx1"/>
                </a:solidFill>
              </a:rPr>
              <a:t>RECOMMENDATIONS</a:t>
            </a:r>
            <a:r>
              <a:rPr lang="en-IN" dirty="0" smtClean="0"/>
              <a:t/>
            </a:r>
            <a:br>
              <a:rPr lang="en-IN" dirty="0" smtClean="0"/>
            </a:br>
            <a:endParaRPr lang="en-IN" dirty="0"/>
          </a:p>
        </p:txBody>
      </p:sp>
      <p:sp>
        <p:nvSpPr>
          <p:cNvPr id="3" name="Content Placeholder 2"/>
          <p:cNvSpPr>
            <a:spLocks noGrp="1"/>
          </p:cNvSpPr>
          <p:nvPr>
            <p:ph idx="1"/>
          </p:nvPr>
        </p:nvSpPr>
        <p:spPr>
          <a:xfrm>
            <a:off x="457200" y="1071546"/>
            <a:ext cx="8472518" cy="5643602"/>
          </a:xfrm>
        </p:spPr>
        <p:txBody>
          <a:bodyPr/>
          <a:lstStyle/>
          <a:p>
            <a:pPr marL="457200" lvl="0" indent="-457200" algn="just">
              <a:buFont typeface="+mj-lt"/>
              <a:buAutoNum type="arabicPeriod"/>
            </a:pPr>
            <a:r>
              <a:rPr lang="en-IN" sz="1800" b="1" u="sng" dirty="0" smtClean="0">
                <a:latin typeface="Times New Roman" pitchFamily="18" charset="0"/>
                <a:cs typeface="Times New Roman" pitchFamily="18" charset="0"/>
              </a:rPr>
              <a:t>Resource optimization:</a:t>
            </a:r>
          </a:p>
          <a:p>
            <a:pPr marL="457200" indent="-457200" algn="just"/>
            <a:r>
              <a:rPr lang="en-IN" sz="1800" dirty="0" smtClean="0">
                <a:latin typeface="Times New Roman" pitchFamily="18" charset="0"/>
                <a:cs typeface="Times New Roman" pitchFamily="18" charset="0"/>
              </a:rPr>
              <a:t>Minimum 2 executives should be assigned at reception desk for better management of tasks.</a:t>
            </a:r>
          </a:p>
          <a:p>
            <a:pPr marL="457200" indent="-457200" algn="just"/>
            <a:r>
              <a:rPr lang="en-IN" sz="1800" dirty="0" smtClean="0">
                <a:latin typeface="Times New Roman" pitchFamily="18" charset="0"/>
                <a:cs typeface="Times New Roman" pitchFamily="18" charset="0"/>
              </a:rPr>
              <a:t>Shifts in rotation of front office and billing staff would help in managing well even at times of staff crunch.</a:t>
            </a:r>
          </a:p>
          <a:p>
            <a:pPr marL="457200" indent="-457200" algn="just">
              <a:buNone/>
            </a:pPr>
            <a:endParaRPr lang="en-IN" sz="1800" dirty="0" smtClean="0">
              <a:latin typeface="Times New Roman" pitchFamily="18" charset="0"/>
              <a:cs typeface="Times New Roman" pitchFamily="18" charset="0"/>
            </a:endParaRPr>
          </a:p>
          <a:p>
            <a:pPr marL="457200" lvl="0" indent="-457200" algn="just">
              <a:buAutoNum type="arabicPeriod" startAt="2"/>
            </a:pPr>
            <a:r>
              <a:rPr lang="en-IN" sz="1800" b="1" u="sng" dirty="0" smtClean="0">
                <a:latin typeface="Times New Roman" pitchFamily="18" charset="0"/>
                <a:cs typeface="Times New Roman" pitchFamily="18" charset="0"/>
              </a:rPr>
              <a:t>Strict scheduling of OPD hours</a:t>
            </a:r>
          </a:p>
          <a:p>
            <a:pPr marL="457200" indent="-457200" algn="just"/>
            <a:r>
              <a:rPr lang="en-IN" sz="1800" dirty="0" smtClean="0">
                <a:latin typeface="Times New Roman" pitchFamily="18" charset="0"/>
                <a:cs typeface="Times New Roman" pitchFamily="18" charset="0"/>
              </a:rPr>
              <a:t>Consultants should be made to follow strict OPD schedules </a:t>
            </a:r>
          </a:p>
          <a:p>
            <a:pPr marL="457200" lvl="0" indent="-457200" algn="just"/>
            <a:r>
              <a:rPr lang="en-IN" sz="1800" dirty="0" smtClean="0">
                <a:latin typeface="Times New Roman" pitchFamily="18" charset="0"/>
                <a:cs typeface="Times New Roman" pitchFamily="18" charset="0"/>
              </a:rPr>
              <a:t>The doctors can complete their rounds early in the morning, i.e. from 7.30 a.m. to 9 a.m. &amp; start their OP consultations from 9 a.m. as per appointments.</a:t>
            </a:r>
          </a:p>
          <a:p>
            <a:pPr marL="457200" lvl="0" indent="-457200" algn="just">
              <a:buNone/>
            </a:pPr>
            <a:endParaRPr lang="en-IN" sz="1800" dirty="0" smtClean="0">
              <a:latin typeface="Times New Roman" pitchFamily="18" charset="0"/>
              <a:cs typeface="Times New Roman" pitchFamily="18" charset="0"/>
            </a:endParaRPr>
          </a:p>
          <a:p>
            <a:pPr marL="457200" indent="-457200" algn="just">
              <a:buAutoNum type="arabicPeriod" startAt="3"/>
            </a:pPr>
            <a:r>
              <a:rPr lang="en-IN" sz="1800" b="1" u="sng" dirty="0" smtClean="0">
                <a:latin typeface="Times New Roman" pitchFamily="18" charset="0"/>
                <a:cs typeface="Times New Roman" pitchFamily="18" charset="0"/>
              </a:rPr>
              <a:t>Strengthening of the Appointments system</a:t>
            </a:r>
          </a:p>
          <a:p>
            <a:pPr marL="457200" indent="-457200" algn="just"/>
            <a:r>
              <a:rPr lang="en-IN" sz="1800" dirty="0" smtClean="0">
                <a:latin typeface="Times New Roman" pitchFamily="18" charset="0"/>
                <a:cs typeface="Times New Roman" pitchFamily="18" charset="0"/>
              </a:rPr>
              <a:t>Strict appointments should be in process mainly for panel patients.</a:t>
            </a:r>
          </a:p>
          <a:p>
            <a:pPr marL="457200" indent="-457200" algn="just"/>
            <a:r>
              <a:rPr lang="en-IN" sz="1800" dirty="0" smtClean="0">
                <a:latin typeface="Times New Roman" pitchFamily="18" charset="0"/>
                <a:cs typeface="Times New Roman" pitchFamily="18" charset="0"/>
              </a:rPr>
              <a:t>Alternate methods of appointments like email appointments, online appointments      and SMS should be utilised thoroughly.</a:t>
            </a:r>
          </a:p>
          <a:p>
            <a:pPr marL="457200" indent="-457200" algn="just"/>
            <a:r>
              <a:rPr lang="en-IN" sz="1800" dirty="0" smtClean="0">
                <a:latin typeface="Times New Roman" pitchFamily="18" charset="0"/>
                <a:cs typeface="Times New Roman" pitchFamily="18" charset="0"/>
              </a:rPr>
              <a:t>One day prior to appointment patients should be informed about their slots via telephone reminders.</a:t>
            </a:r>
          </a:p>
          <a:p>
            <a:endParaRPr lang="en-IN" sz="2400" dirty="0" smtClean="0"/>
          </a:p>
          <a:p>
            <a:pPr marL="457200" indent="-457200"/>
            <a:endParaRPr lang="en-IN" sz="2400" dirty="0" smtClean="0"/>
          </a:p>
          <a:p>
            <a:pPr marL="457200" lvl="0" indent="-457200">
              <a:buNone/>
            </a:pPr>
            <a:endParaRPr lang="en-IN" sz="2000" dirty="0" smtClean="0"/>
          </a:p>
          <a:p>
            <a:pPr marL="457200" indent="-457200"/>
            <a:endParaRPr lang="en-IN" sz="2400" dirty="0" smtClean="0"/>
          </a:p>
          <a:p>
            <a:pPr marL="457200" indent="-457200">
              <a:buNone/>
            </a:pPr>
            <a:endParaRPr lang="en-IN" sz="2400" b="1" dirty="0" smtClean="0"/>
          </a:p>
          <a:p>
            <a:pPr lvl="0"/>
            <a:endParaRPr lang="en-IN" sz="2400" dirty="0" smtClean="0"/>
          </a:p>
          <a:p>
            <a:endParaRPr lang="en-IN" dirty="0"/>
          </a:p>
        </p:txBody>
      </p:sp>
    </p:spTree>
  </p:cSld>
  <p:clrMapOvr>
    <a:masterClrMapping/>
  </p:clrMapOvr>
  <p:transition spd="med">
    <p:pull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214974"/>
          </a:xfrm>
        </p:spPr>
        <p:txBody>
          <a:bodyPr/>
          <a:lstStyle/>
          <a:p>
            <a:pPr lvl="0" algn="just">
              <a:buNone/>
            </a:pPr>
            <a:r>
              <a:rPr lang="en-IN" sz="1800" b="1" dirty="0" smtClean="0">
                <a:latin typeface="Times New Roman" pitchFamily="18" charset="0"/>
                <a:cs typeface="Times New Roman" pitchFamily="18" charset="0"/>
              </a:rPr>
              <a:t>4.   </a:t>
            </a:r>
            <a:r>
              <a:rPr lang="en-IN" sz="1800" b="1" u="sng" dirty="0" smtClean="0">
                <a:latin typeface="Times New Roman" pitchFamily="18" charset="0"/>
                <a:cs typeface="Times New Roman" pitchFamily="18" charset="0"/>
              </a:rPr>
              <a:t>Remodelling patient flow</a:t>
            </a:r>
            <a:endParaRPr lang="en-IN" sz="1800" dirty="0" smtClean="0">
              <a:latin typeface="Times New Roman" pitchFamily="18" charset="0"/>
              <a:cs typeface="Times New Roman" pitchFamily="18" charset="0"/>
            </a:endParaRPr>
          </a:p>
          <a:p>
            <a:pPr lvl="0" algn="just"/>
            <a:r>
              <a:rPr lang="en-IN" sz="1800" dirty="0" smtClean="0">
                <a:latin typeface="Times New Roman" pitchFamily="18" charset="0"/>
                <a:cs typeface="Times New Roman" pitchFamily="18" charset="0"/>
              </a:rPr>
              <a:t>Counters for panel patients should be placed entirely at different area of facility so as to avoid overcrowding at reception.</a:t>
            </a:r>
          </a:p>
          <a:p>
            <a:pPr lvl="0" algn="just"/>
            <a:r>
              <a:rPr lang="en-IN" sz="1800" dirty="0" smtClean="0">
                <a:latin typeface="Times New Roman" pitchFamily="18" charset="0"/>
                <a:cs typeface="Times New Roman" pitchFamily="18" charset="0"/>
              </a:rPr>
              <a:t>Further streamlining of the OPD area can be achieved by segregating OPD patients into corporate/walk-ins and appointments</a:t>
            </a:r>
            <a:r>
              <a:rPr lang="en-IN" sz="1800" dirty="0" smtClean="0"/>
              <a:t>.</a:t>
            </a:r>
          </a:p>
          <a:p>
            <a:pPr lvl="0" algn="just"/>
            <a:r>
              <a:rPr lang="en-IN" sz="1800" dirty="0" smtClean="0">
                <a:latin typeface="Times New Roman" pitchFamily="18" charset="0"/>
                <a:cs typeface="Times New Roman" pitchFamily="18" charset="0"/>
              </a:rPr>
              <a:t>Provision for photocopy machine should be made near to reception and billing counters to avoid unnecessary hands-off during patient’s journey as well as to reduce time</a:t>
            </a:r>
            <a:r>
              <a:rPr lang="en-IN" sz="1800" dirty="0" smtClean="0"/>
              <a:t>.</a:t>
            </a:r>
          </a:p>
          <a:p>
            <a:pPr algn="just">
              <a:buNone/>
            </a:pPr>
            <a:endParaRPr lang="en-IN" sz="1800" dirty="0" smtClean="0">
              <a:latin typeface="Times New Roman" pitchFamily="18" charset="0"/>
              <a:cs typeface="Times New Roman" pitchFamily="18" charset="0"/>
            </a:endParaRPr>
          </a:p>
          <a:p>
            <a:pPr lvl="0" algn="just">
              <a:buAutoNum type="arabicPeriod" startAt="5"/>
            </a:pPr>
            <a:r>
              <a:rPr lang="en-IN" sz="1800" b="1" u="sng" dirty="0" smtClean="0">
                <a:latin typeface="Times New Roman" pitchFamily="18" charset="0"/>
                <a:cs typeface="Times New Roman" pitchFamily="18" charset="0"/>
              </a:rPr>
              <a:t>Creating an information centre</a:t>
            </a:r>
          </a:p>
          <a:p>
            <a:pPr algn="just"/>
            <a:r>
              <a:rPr lang="en-IN" sz="1800" dirty="0" smtClean="0">
                <a:latin typeface="Times New Roman" pitchFamily="18" charset="0"/>
                <a:cs typeface="Times New Roman" pitchFamily="18" charset="0"/>
              </a:rPr>
              <a:t>Good dispersal of information regarding availability, timings and charges of doctors can be done via the hospital website to inform the patient in advance.</a:t>
            </a:r>
          </a:p>
          <a:p>
            <a:pPr lvl="0" algn="just"/>
            <a:r>
              <a:rPr lang="en-IN" sz="1800" dirty="0" smtClean="0">
                <a:latin typeface="Times New Roman" pitchFamily="18" charset="0"/>
                <a:cs typeface="Times New Roman" pitchFamily="18" charset="0"/>
              </a:rPr>
              <a:t>Requirements in case of panel patients with reference to their panels can be displayed on hospital website or communicated to them through other means like signages, hospital call centres etc</a:t>
            </a:r>
          </a:p>
          <a:p>
            <a:pPr lvl="0" algn="just"/>
            <a:endParaRPr lang="en-IN" sz="1800" dirty="0" smtClean="0"/>
          </a:p>
          <a:p>
            <a:pPr>
              <a:buNone/>
            </a:pPr>
            <a:endParaRPr lang="en-IN" sz="1800" dirty="0" smtClean="0"/>
          </a:p>
          <a:p>
            <a:pPr lvl="0"/>
            <a:endParaRPr lang="en-IN" dirty="0" smtClean="0"/>
          </a:p>
          <a:p>
            <a:pPr lvl="0">
              <a:buNone/>
            </a:pPr>
            <a:r>
              <a:rPr lang="en-IN" dirty="0" smtClean="0"/>
              <a:t> </a:t>
            </a:r>
            <a:endParaRPr lang="en-IN" dirty="0"/>
          </a:p>
        </p:txBody>
      </p:sp>
      <p:sp>
        <p:nvSpPr>
          <p:cNvPr id="6" name="Title 1"/>
          <p:cNvSpPr>
            <a:spLocks noGrp="1"/>
          </p:cNvSpPr>
          <p:nvPr>
            <p:ph type="title"/>
          </p:nvPr>
        </p:nvSpPr>
        <p:spPr>
          <a:xfrm>
            <a:off x="428596" y="285728"/>
            <a:ext cx="8258204" cy="642942"/>
          </a:xfrm>
          <a:solidFill>
            <a:schemeClr val="accent1">
              <a:lumMod val="60000"/>
              <a:lumOff val="40000"/>
            </a:schemeClr>
          </a:solidFill>
          <a:ln>
            <a:solidFill>
              <a:schemeClr val="accent2">
                <a:lumMod val="75000"/>
              </a:schemeClr>
            </a:solidFill>
          </a:ln>
        </p:spPr>
        <p:txBody>
          <a:bodyPr/>
          <a:lstStyle/>
          <a:p>
            <a:r>
              <a:rPr lang="en-IN" sz="3600" b="1" dirty="0" smtClean="0">
                <a:solidFill>
                  <a:schemeClr val="tx1"/>
                </a:solidFill>
              </a:rPr>
              <a:t/>
            </a:r>
            <a:br>
              <a:rPr lang="en-IN" sz="3600" b="1" dirty="0" smtClean="0">
                <a:solidFill>
                  <a:schemeClr val="tx1"/>
                </a:solidFill>
              </a:rPr>
            </a:br>
            <a:r>
              <a:rPr lang="en-IN" sz="3600" b="1" dirty="0" smtClean="0">
                <a:solidFill>
                  <a:schemeClr val="tx1"/>
                </a:solidFill>
              </a:rPr>
              <a:t>RECOMMENDATIONS</a:t>
            </a:r>
            <a:r>
              <a:rPr lang="en-IN" dirty="0" smtClean="0"/>
              <a:t/>
            </a:r>
            <a:br>
              <a:rPr lang="en-IN" dirty="0" smtClean="0"/>
            </a:br>
            <a:endParaRPr lang="en-IN" dirty="0"/>
          </a:p>
        </p:txBody>
      </p:sp>
    </p:spTree>
  </p:cSld>
  <p:clrMapOvr>
    <a:masterClrMapping/>
  </p:clrMapOvr>
  <p:transition spd="med">
    <p:pull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911741"/>
          </a:xfrm>
        </p:spPr>
        <p:txBody>
          <a:bodyPr/>
          <a:lstStyle/>
          <a:p>
            <a:pPr lvl="0">
              <a:buNone/>
            </a:pPr>
            <a:r>
              <a:rPr lang="en-IN" sz="1800" b="1" dirty="0" smtClean="0">
                <a:latin typeface="Times New Roman" pitchFamily="18" charset="0"/>
                <a:cs typeface="Times New Roman" pitchFamily="18" charset="0"/>
              </a:rPr>
              <a:t>6.   </a:t>
            </a:r>
            <a:r>
              <a:rPr lang="en-IN" sz="1800" b="1" u="sng" dirty="0" smtClean="0">
                <a:latin typeface="Times New Roman" pitchFamily="18" charset="0"/>
                <a:cs typeface="Times New Roman" pitchFamily="18" charset="0"/>
              </a:rPr>
              <a:t>Informed Technology</a:t>
            </a:r>
            <a:endParaRPr lang="en-IN" sz="1800" dirty="0" smtClean="0">
              <a:latin typeface="Times New Roman" pitchFamily="18" charset="0"/>
              <a:cs typeface="Times New Roman" pitchFamily="18" charset="0"/>
            </a:endParaRPr>
          </a:p>
          <a:p>
            <a:pPr lvl="0"/>
            <a:r>
              <a:rPr lang="en-IN" sz="1800" dirty="0" smtClean="0">
                <a:latin typeface="Times New Roman" pitchFamily="18" charset="0"/>
                <a:cs typeface="Times New Roman" pitchFamily="18" charset="0"/>
              </a:rPr>
              <a:t>Token system for billing should be revived with necessary changes, as it will help in reducing queue building at the counters by avoiding frequent enquiry. </a:t>
            </a:r>
          </a:p>
          <a:p>
            <a:pPr lvl="0"/>
            <a:r>
              <a:rPr lang="en-IN" sz="1800" dirty="0" smtClean="0">
                <a:latin typeface="Times New Roman" pitchFamily="18" charset="0"/>
                <a:cs typeface="Times New Roman" pitchFamily="18" charset="0"/>
              </a:rPr>
              <a:t>Electronic Patient Call Display System to display turn in OPD should also be revived to avoid overcrowding. </a:t>
            </a:r>
          </a:p>
          <a:p>
            <a:pPr lvl="0"/>
            <a:r>
              <a:rPr lang="en-IN" sz="1800" dirty="0" smtClean="0">
                <a:latin typeface="Times New Roman" pitchFamily="18" charset="0"/>
                <a:cs typeface="Times New Roman" pitchFamily="18" charset="0"/>
              </a:rPr>
              <a:t>Newer technologies like smart cards for quick patient records retrieval, Express registration interactive kiosks for patients to feed in their personal details can be implemented.</a:t>
            </a:r>
          </a:p>
          <a:p>
            <a:pPr lvl="0">
              <a:buNone/>
            </a:pPr>
            <a:endParaRPr lang="en-IN" sz="1800" b="1" u="sng" dirty="0" smtClean="0">
              <a:latin typeface="Times New Roman" pitchFamily="18" charset="0"/>
              <a:cs typeface="Times New Roman" pitchFamily="18" charset="0"/>
            </a:endParaRPr>
          </a:p>
          <a:p>
            <a:pPr lvl="0">
              <a:buNone/>
            </a:pPr>
            <a:r>
              <a:rPr lang="en-IN" sz="1800" b="1" dirty="0" smtClean="0">
                <a:latin typeface="Times New Roman" pitchFamily="18" charset="0"/>
                <a:cs typeface="Times New Roman" pitchFamily="18" charset="0"/>
              </a:rPr>
              <a:t>7.   </a:t>
            </a:r>
            <a:r>
              <a:rPr lang="en-IN" sz="1800" b="1" u="sng" dirty="0" smtClean="0">
                <a:latin typeface="Times New Roman" pitchFamily="18" charset="0"/>
                <a:cs typeface="Times New Roman" pitchFamily="18" charset="0"/>
              </a:rPr>
              <a:t>Trained to Soothe</a:t>
            </a:r>
            <a:endParaRPr lang="en-IN" sz="1800" dirty="0" smtClean="0">
              <a:latin typeface="Times New Roman" pitchFamily="18" charset="0"/>
              <a:cs typeface="Times New Roman" pitchFamily="18" charset="0"/>
            </a:endParaRPr>
          </a:p>
          <a:p>
            <a:pPr lvl="0"/>
            <a:r>
              <a:rPr lang="en-IN" sz="1800" dirty="0" smtClean="0">
                <a:latin typeface="Times New Roman" pitchFamily="18" charset="0"/>
                <a:cs typeface="Times New Roman" pitchFamily="18" charset="0"/>
              </a:rPr>
              <a:t>A 'Patient Relations Executive' should always be available in the OPD area for the patient's convenience and to resolve any issues on the spot.</a:t>
            </a:r>
          </a:p>
          <a:p>
            <a:pPr lvl="0"/>
            <a:r>
              <a:rPr lang="en-IN" sz="1800" dirty="0" smtClean="0">
                <a:latin typeface="Times New Roman" pitchFamily="18" charset="0"/>
                <a:cs typeface="Times New Roman" pitchFamily="18" charset="0"/>
              </a:rPr>
              <a:t>FO Staff should be frequently trained on associated panels and their requirements as it could save process time while handling queries regarding billing of such patients.</a:t>
            </a:r>
          </a:p>
          <a:p>
            <a:endParaRPr lang="en-IN" dirty="0"/>
          </a:p>
        </p:txBody>
      </p:sp>
      <p:sp>
        <p:nvSpPr>
          <p:cNvPr id="4" name="Title 1"/>
          <p:cNvSpPr>
            <a:spLocks noGrp="1"/>
          </p:cNvSpPr>
          <p:nvPr>
            <p:ph type="title"/>
          </p:nvPr>
        </p:nvSpPr>
        <p:spPr>
          <a:xfrm>
            <a:off x="457200" y="214290"/>
            <a:ext cx="8229600" cy="714380"/>
          </a:xfrm>
          <a:solidFill>
            <a:schemeClr val="accent1">
              <a:lumMod val="60000"/>
              <a:lumOff val="40000"/>
            </a:schemeClr>
          </a:solidFill>
          <a:ln>
            <a:solidFill>
              <a:schemeClr val="accent2">
                <a:lumMod val="75000"/>
              </a:schemeClr>
            </a:solidFill>
          </a:ln>
        </p:spPr>
        <p:txBody>
          <a:bodyPr/>
          <a:lstStyle/>
          <a:p>
            <a:r>
              <a:rPr lang="en-IN" sz="3600" b="1" dirty="0" smtClean="0">
                <a:solidFill>
                  <a:schemeClr val="tx1"/>
                </a:solidFill>
              </a:rPr>
              <a:t/>
            </a:r>
            <a:br>
              <a:rPr lang="en-IN" sz="3600" b="1" dirty="0" smtClean="0">
                <a:solidFill>
                  <a:schemeClr val="tx1"/>
                </a:solidFill>
              </a:rPr>
            </a:br>
            <a:r>
              <a:rPr lang="en-IN" sz="3600" b="1" dirty="0" smtClean="0">
                <a:solidFill>
                  <a:schemeClr val="tx1"/>
                </a:solidFill>
              </a:rPr>
              <a:t>RECOMMENDATIONS</a:t>
            </a:r>
            <a:r>
              <a:rPr lang="en-IN" dirty="0" smtClean="0"/>
              <a:t/>
            </a:r>
            <a:br>
              <a:rPr lang="en-IN" dirty="0" smtClean="0"/>
            </a:br>
            <a:endParaRPr lang="en-IN" dirty="0"/>
          </a:p>
        </p:txBody>
      </p:sp>
    </p:spTree>
  </p:cSld>
  <p:clrMapOvr>
    <a:masterClrMapping/>
  </p:clrMapOvr>
  <p:transition spd="med">
    <p:pull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solidFill>
            <a:schemeClr val="accent1">
              <a:lumMod val="60000"/>
              <a:lumOff val="40000"/>
            </a:schemeClr>
          </a:solidFill>
          <a:ln>
            <a:solidFill>
              <a:schemeClr val="accent2">
                <a:lumMod val="75000"/>
              </a:schemeClr>
            </a:solidFill>
          </a:ln>
        </p:spPr>
        <p:txBody>
          <a:bodyPr/>
          <a:lstStyle/>
          <a:p>
            <a:r>
              <a:rPr lang="en-IN" b="1" dirty="0" smtClean="0">
                <a:solidFill>
                  <a:schemeClr val="tx1"/>
                </a:solidFill>
              </a:rPr>
              <a:t>CONCLUSION</a:t>
            </a:r>
            <a:endParaRPr lang="en-IN" b="1" dirty="0">
              <a:solidFill>
                <a:schemeClr val="tx1"/>
              </a:solidFill>
            </a:endParaRPr>
          </a:p>
        </p:txBody>
      </p:sp>
      <p:sp>
        <p:nvSpPr>
          <p:cNvPr id="3" name="Content Placeholder 2"/>
          <p:cNvSpPr>
            <a:spLocks noGrp="1"/>
          </p:cNvSpPr>
          <p:nvPr>
            <p:ph idx="1"/>
          </p:nvPr>
        </p:nvSpPr>
        <p:spPr>
          <a:xfrm>
            <a:off x="457200" y="1428736"/>
            <a:ext cx="8229600" cy="4929222"/>
          </a:xfrm>
        </p:spPr>
        <p:txBody>
          <a:bodyPr/>
          <a:lstStyle/>
          <a:p>
            <a:endParaRPr lang="en-IN" sz="1600" dirty="0" smtClean="0">
              <a:latin typeface="Times New Roman" pitchFamily="18" charset="0"/>
              <a:cs typeface="Times New Roman" pitchFamily="18" charset="0"/>
            </a:endParaRPr>
          </a:p>
          <a:p>
            <a:r>
              <a:rPr lang="en-IN" sz="1800" dirty="0" smtClean="0">
                <a:latin typeface="Times New Roman" pitchFamily="18" charset="0"/>
                <a:cs typeface="Times New Roman" pitchFamily="18" charset="0"/>
              </a:rPr>
              <a:t>Rockland Hospital has full support of upper management in its quest to implement initiatives and best practices that will provide the tools and solutions for its patient flow issues.</a:t>
            </a:r>
          </a:p>
          <a:p>
            <a:r>
              <a:rPr lang="en-IN" sz="1800" dirty="0" smtClean="0">
                <a:latin typeface="Times New Roman" pitchFamily="18" charset="0"/>
                <a:cs typeface="Times New Roman" pitchFamily="18" charset="0"/>
              </a:rPr>
              <a:t>This strong zeal of getting things improved, which is the main focus of WIRES, a number of  modifications in the process  are in plan  and  a lot of them are implemented also.</a:t>
            </a:r>
          </a:p>
          <a:p>
            <a:r>
              <a:rPr lang="en-IN" sz="1800" dirty="0" smtClean="0">
                <a:latin typeface="Times New Roman" pitchFamily="18" charset="0"/>
                <a:cs typeface="Times New Roman" pitchFamily="18" charset="0"/>
              </a:rPr>
              <a:t>These include:</a:t>
            </a:r>
          </a:p>
          <a:p>
            <a:r>
              <a:rPr lang="en-IN" sz="1800" dirty="0" smtClean="0">
                <a:latin typeface="Times New Roman" pitchFamily="18" charset="0"/>
                <a:cs typeface="Times New Roman" pitchFamily="18" charset="0"/>
              </a:rPr>
              <a:t>Redesigning of hospital signages.</a:t>
            </a:r>
          </a:p>
          <a:p>
            <a:r>
              <a:rPr lang="en-IN" sz="1800" dirty="0" smtClean="0">
                <a:latin typeface="Times New Roman" pitchFamily="18" charset="0"/>
                <a:cs typeface="Times New Roman" pitchFamily="18" charset="0"/>
              </a:rPr>
              <a:t>Utility improvements in front office for better management of materials and inventory.</a:t>
            </a:r>
          </a:p>
          <a:p>
            <a:r>
              <a:rPr lang="en-IN" sz="1800" dirty="0" smtClean="0">
                <a:latin typeface="Times New Roman" pitchFamily="18" charset="0"/>
                <a:cs typeface="Times New Roman" pitchFamily="18" charset="0"/>
              </a:rPr>
              <a:t>Regular training of OPD and billing executives.</a:t>
            </a:r>
          </a:p>
          <a:p>
            <a:r>
              <a:rPr lang="en-IN" sz="1800" dirty="0" smtClean="0">
                <a:latin typeface="Times New Roman" pitchFamily="18" charset="0"/>
                <a:cs typeface="Times New Roman" pitchFamily="18" charset="0"/>
              </a:rPr>
              <a:t>Designating WIRES Champions among staff and assigning them responsibilities under patient care.</a:t>
            </a:r>
          </a:p>
          <a:p>
            <a:pPr>
              <a:buNone/>
            </a:pPr>
            <a:endParaRPr lang="en-IN" sz="1600" dirty="0" smtClean="0">
              <a:latin typeface="Times New Roman" pitchFamily="18" charset="0"/>
              <a:cs typeface="Times New Roman" pitchFamily="18" charset="0"/>
            </a:endParaRPr>
          </a:p>
          <a:p>
            <a:endParaRPr lang="en-IN" dirty="0"/>
          </a:p>
        </p:txBody>
      </p:sp>
    </p:spTree>
  </p:cSld>
  <p:clrMapOvr>
    <a:masterClrMapping/>
  </p:clrMapOvr>
  <p:transition spd="med">
    <p:pull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solidFill>
            <a:schemeClr val="accent1">
              <a:lumMod val="60000"/>
              <a:lumOff val="40000"/>
            </a:schemeClr>
          </a:solidFill>
          <a:ln>
            <a:solidFill>
              <a:schemeClr val="accent2">
                <a:lumMod val="75000"/>
              </a:schemeClr>
            </a:solidFill>
          </a:ln>
        </p:spPr>
        <p:txBody>
          <a:bodyPr/>
          <a:lstStyle/>
          <a:p>
            <a:r>
              <a:rPr lang="en-IN" b="1" dirty="0" smtClean="0">
                <a:solidFill>
                  <a:schemeClr val="tx1"/>
                </a:solidFill>
              </a:rPr>
              <a:t>REFERENCES</a:t>
            </a:r>
            <a:endParaRPr lang="en-IN" b="1" dirty="0">
              <a:solidFill>
                <a:schemeClr val="tx1"/>
              </a:solidFill>
            </a:endParaRPr>
          </a:p>
        </p:txBody>
      </p:sp>
      <p:sp>
        <p:nvSpPr>
          <p:cNvPr id="3" name="Content Placeholder 2"/>
          <p:cNvSpPr>
            <a:spLocks noGrp="1"/>
          </p:cNvSpPr>
          <p:nvPr>
            <p:ph idx="1"/>
          </p:nvPr>
        </p:nvSpPr>
        <p:spPr>
          <a:xfrm>
            <a:off x="457200" y="1357298"/>
            <a:ext cx="8229600" cy="4768865"/>
          </a:xfrm>
        </p:spPr>
        <p:txBody>
          <a:bodyPr/>
          <a:lstStyle/>
          <a:p>
            <a:pPr lvl="0" algn="just">
              <a:buFont typeface="+mj-lt"/>
              <a:buAutoNum type="arabicPeriod"/>
            </a:pPr>
            <a:r>
              <a:rPr lang="en-IN" sz="1800" dirty="0" smtClean="0">
                <a:latin typeface="Times New Roman" pitchFamily="18" charset="0"/>
                <a:cs typeface="Times New Roman" pitchFamily="18" charset="0"/>
              </a:rPr>
              <a:t>Elkhuizen, SG, Limburg, M, Bakker, PJM &amp; </a:t>
            </a:r>
            <a:r>
              <a:rPr lang="en-IN" sz="1800" dirty="0" err="1" smtClean="0">
                <a:latin typeface="Times New Roman" pitchFamily="18" charset="0"/>
                <a:cs typeface="Times New Roman" pitchFamily="18" charset="0"/>
              </a:rPr>
              <a:t>Klazinga</a:t>
            </a:r>
            <a:r>
              <a:rPr lang="en-IN" sz="1800" dirty="0" smtClean="0">
                <a:latin typeface="Times New Roman" pitchFamily="18" charset="0"/>
                <a:cs typeface="Times New Roman" pitchFamily="18" charset="0"/>
              </a:rPr>
              <a:t>, NS 2006, Evidence-based re-engineering: re-engineering the evidence: A systematic review of the literature on business process redesign (BPR) in hospital care, International Journal of Health Care Quality </a:t>
            </a:r>
            <a:r>
              <a:rPr lang="en-IN" sz="1800" dirty="0" err="1" smtClean="0">
                <a:latin typeface="Times New Roman" pitchFamily="18" charset="0"/>
                <a:cs typeface="Times New Roman" pitchFamily="18" charset="0"/>
              </a:rPr>
              <a:t>Assurance,vol</a:t>
            </a:r>
            <a:r>
              <a:rPr lang="en-IN" sz="1800" dirty="0" smtClean="0">
                <a:latin typeface="Times New Roman" pitchFamily="18" charset="0"/>
                <a:cs typeface="Times New Roman" pitchFamily="18" charset="0"/>
              </a:rPr>
              <a:t>. 19, no 6, pp. 477-499.</a:t>
            </a:r>
          </a:p>
          <a:p>
            <a:pPr algn="just">
              <a:buFont typeface="+mj-lt"/>
              <a:buAutoNum type="arabicPeriod"/>
            </a:pPr>
            <a:r>
              <a:rPr lang="en-IN" sz="1800" dirty="0" smtClean="0">
                <a:latin typeface="Times New Roman" pitchFamily="18" charset="0"/>
                <a:cs typeface="Times New Roman" pitchFamily="18" charset="0"/>
              </a:rPr>
              <a:t>Marszalek-Gaucher, E &amp; Coffey, RJ 1990, Transforming Healthcare Organizations: How to Achieve and Sustain Organizational Excellence, </a:t>
            </a:r>
            <a:r>
              <a:rPr lang="en-IN" sz="1800" dirty="0" err="1" smtClean="0">
                <a:latin typeface="Times New Roman" pitchFamily="18" charset="0"/>
                <a:cs typeface="Times New Roman" pitchFamily="18" charset="0"/>
              </a:rPr>
              <a:t>Jossey</a:t>
            </a:r>
            <a:r>
              <a:rPr lang="en-IN" sz="1800" dirty="0" smtClean="0">
                <a:latin typeface="Times New Roman" pitchFamily="18" charset="0"/>
                <a:cs typeface="Times New Roman" pitchFamily="18" charset="0"/>
              </a:rPr>
              <a:t>-Bass Inc. California.</a:t>
            </a:r>
          </a:p>
          <a:p>
            <a:pPr algn="just">
              <a:buFont typeface="+mj-lt"/>
              <a:buAutoNum type="arabicPeriod"/>
            </a:pPr>
            <a:r>
              <a:rPr lang="en-IN" sz="1800" dirty="0" smtClean="0">
                <a:latin typeface="Times New Roman" pitchFamily="18" charset="0"/>
                <a:cs typeface="Times New Roman" pitchFamily="18" charset="0"/>
              </a:rPr>
              <a:t>Hall, RW 1989, Queueing Methods for Services and Manufacturing, Prentice Hall, Englewood Cliffs, New Jersey.</a:t>
            </a:r>
          </a:p>
          <a:p>
            <a:pPr algn="just">
              <a:buFont typeface="+mj-lt"/>
              <a:buAutoNum type="arabicPeriod"/>
            </a:pPr>
            <a:r>
              <a:rPr lang="en-IN" sz="1800" dirty="0" smtClean="0">
                <a:latin typeface="Times New Roman" pitchFamily="18" charset="0"/>
                <a:cs typeface="Times New Roman" pitchFamily="18" charset="0"/>
              </a:rPr>
              <a:t>Hall, R, </a:t>
            </a:r>
            <a:r>
              <a:rPr lang="en-IN" sz="1800" dirty="0" err="1" smtClean="0">
                <a:latin typeface="Times New Roman" pitchFamily="18" charset="0"/>
                <a:cs typeface="Times New Roman" pitchFamily="18" charset="0"/>
              </a:rPr>
              <a:t>Belson</a:t>
            </a:r>
            <a:r>
              <a:rPr lang="en-IN" sz="1800" dirty="0" smtClean="0">
                <a:latin typeface="Times New Roman" pitchFamily="18" charset="0"/>
                <a:cs typeface="Times New Roman" pitchFamily="18" charset="0"/>
              </a:rPr>
              <a:t>, D, </a:t>
            </a:r>
            <a:r>
              <a:rPr lang="en-IN" sz="1800" dirty="0" err="1" smtClean="0">
                <a:latin typeface="Times New Roman" pitchFamily="18" charset="0"/>
                <a:cs typeface="Times New Roman" pitchFamily="18" charset="0"/>
              </a:rPr>
              <a:t>Murali</a:t>
            </a:r>
            <a:r>
              <a:rPr lang="en-IN" sz="1800" dirty="0" smtClean="0">
                <a:latin typeface="Times New Roman" pitchFamily="18" charset="0"/>
                <a:cs typeface="Times New Roman" pitchFamily="18" charset="0"/>
              </a:rPr>
              <a:t>, P &amp; </a:t>
            </a:r>
            <a:r>
              <a:rPr lang="en-IN" sz="1800" dirty="0" err="1" smtClean="0">
                <a:latin typeface="Times New Roman" pitchFamily="18" charset="0"/>
                <a:cs typeface="Times New Roman" pitchFamily="18" charset="0"/>
              </a:rPr>
              <a:t>Dessouky</a:t>
            </a:r>
            <a:r>
              <a:rPr lang="en-IN" sz="1800" dirty="0" smtClean="0">
                <a:latin typeface="Times New Roman" pitchFamily="18" charset="0"/>
                <a:cs typeface="Times New Roman" pitchFamily="18" charset="0"/>
              </a:rPr>
              <a:t>, M 2006, ‘</a:t>
            </a:r>
            <a:r>
              <a:rPr lang="en-IN" sz="1800" dirty="0" err="1" smtClean="0">
                <a:latin typeface="Times New Roman" pitchFamily="18" charset="0"/>
                <a:cs typeface="Times New Roman" pitchFamily="18" charset="0"/>
              </a:rPr>
              <a:t>Modeling</a:t>
            </a:r>
            <a:r>
              <a:rPr lang="en-IN" sz="1800" dirty="0" smtClean="0">
                <a:latin typeface="Times New Roman" pitchFamily="18" charset="0"/>
                <a:cs typeface="Times New Roman" pitchFamily="18" charset="0"/>
              </a:rPr>
              <a:t> Patient Flows Though the Healthcare System’, in Hall, RW(</a:t>
            </a:r>
            <a:r>
              <a:rPr lang="en-IN" sz="1800" dirty="0" err="1" smtClean="0">
                <a:latin typeface="Times New Roman" pitchFamily="18" charset="0"/>
                <a:cs typeface="Times New Roman" pitchFamily="18" charset="0"/>
              </a:rPr>
              <a:t>eds</a:t>
            </a:r>
            <a:r>
              <a:rPr lang="en-IN" sz="1800" dirty="0" smtClean="0">
                <a:latin typeface="Times New Roman" pitchFamily="18" charset="0"/>
                <a:cs typeface="Times New Roman" pitchFamily="18" charset="0"/>
              </a:rPr>
              <a:t>), Patient Flow Reducing Delay in Healthcare Delivery, Springer Science &amp; Business Media, LLC, USA.</a:t>
            </a:r>
          </a:p>
          <a:p>
            <a:pPr algn="just">
              <a:buFont typeface="+mj-lt"/>
              <a:buAutoNum type="arabicPeriod"/>
            </a:pPr>
            <a:r>
              <a:rPr lang="en-IN" sz="1800" dirty="0" smtClean="0">
                <a:latin typeface="Times New Roman" pitchFamily="18" charset="0"/>
                <a:cs typeface="Times New Roman" pitchFamily="18" charset="0"/>
              </a:rPr>
              <a:t>Côté, Murray J. (2000). Understanding Patient Flow, Decision Line, </a:t>
            </a:r>
            <a:r>
              <a:rPr lang="en-IN" sz="1800" dirty="0" err="1" smtClean="0">
                <a:latin typeface="Times New Roman" pitchFamily="18" charset="0"/>
                <a:cs typeface="Times New Roman" pitchFamily="18" charset="0"/>
              </a:rPr>
              <a:t>vol</a:t>
            </a:r>
            <a:r>
              <a:rPr lang="en-IN" sz="1800" dirty="0" smtClean="0">
                <a:latin typeface="Times New Roman" pitchFamily="18" charset="0"/>
                <a:cs typeface="Times New Roman" pitchFamily="18" charset="0"/>
              </a:rPr>
              <a:t> 31(2), 8‐10.</a:t>
            </a:r>
          </a:p>
          <a:p>
            <a:pPr algn="just">
              <a:buFont typeface="+mj-lt"/>
              <a:buAutoNum type="arabicPeriod"/>
            </a:pPr>
            <a:r>
              <a:rPr lang="en-IN" sz="1800" dirty="0" smtClean="0">
                <a:latin typeface="Times New Roman" pitchFamily="18" charset="0"/>
                <a:cs typeface="Times New Roman" pitchFamily="18" charset="0"/>
              </a:rPr>
              <a:t>Kunders, G D. (2004). Hospitals: facilities planning and management. Tata McGraw‐Hill. India: New Delhi.</a:t>
            </a:r>
          </a:p>
          <a:p>
            <a:pPr>
              <a:buFont typeface="+mj-lt"/>
              <a:buAutoNum type="arabicPeriod"/>
            </a:pPr>
            <a:endParaRPr lang="en-IN" sz="1800" dirty="0" smtClean="0"/>
          </a:p>
          <a:p>
            <a:pPr lvl="0">
              <a:buFont typeface="+mj-lt"/>
              <a:buAutoNum type="arabicPeriod"/>
            </a:pPr>
            <a:endParaRPr lang="en-IN" sz="1800" dirty="0" smtClean="0">
              <a:latin typeface="Times New Roman" pitchFamily="18" charset="0"/>
              <a:cs typeface="Times New Roman" pitchFamily="18" charset="0"/>
            </a:endParaRPr>
          </a:p>
          <a:p>
            <a:endParaRPr lang="en-IN" sz="1800" dirty="0">
              <a:latin typeface="Times New Roman" pitchFamily="18" charset="0"/>
              <a:cs typeface="Times New Roman" pitchFamily="18" charset="0"/>
            </a:endParaRPr>
          </a:p>
        </p:txBody>
      </p:sp>
    </p:spTree>
  </p:cSld>
  <p:clrMapOvr>
    <a:masterClrMapping/>
  </p:clrMapOvr>
  <p:transition spd="med">
    <p:pull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500174"/>
            <a:ext cx="5857916" cy="1928826"/>
          </a:xfrm>
          <a:solidFill>
            <a:schemeClr val="accent1">
              <a:lumMod val="60000"/>
              <a:lumOff val="40000"/>
            </a:schemeClr>
          </a:solidFill>
          <a:ln w="38100">
            <a:solidFill>
              <a:schemeClr val="accent2">
                <a:lumMod val="75000"/>
              </a:schemeClr>
            </a:solidFill>
          </a:ln>
        </p:spPr>
        <p:txBody>
          <a:bodyPr/>
          <a:lstStyle/>
          <a:p>
            <a:r>
              <a:rPr lang="en-IN" sz="5400" b="1" dirty="0" smtClean="0"/>
              <a:t>THANK YOU</a:t>
            </a:r>
            <a:endParaRPr lang="en-IN" sz="5400" b="1" dirty="0"/>
          </a:p>
        </p:txBody>
      </p:sp>
      <p:sp>
        <p:nvSpPr>
          <p:cNvPr id="3" name="TextBox 2"/>
          <p:cNvSpPr txBox="1"/>
          <p:nvPr/>
        </p:nvSpPr>
        <p:spPr>
          <a:xfrm>
            <a:off x="4857752" y="4500570"/>
            <a:ext cx="3357586" cy="954107"/>
          </a:xfrm>
          <a:prstGeom prst="rect">
            <a:avLst/>
          </a:prstGeom>
          <a:noFill/>
        </p:spPr>
        <p:txBody>
          <a:bodyPr wrap="square" rtlCol="0">
            <a:spAutoFit/>
          </a:bodyPr>
          <a:lstStyle/>
          <a:p>
            <a:r>
              <a:rPr lang="en-IN" sz="2800" b="1" dirty="0" smtClean="0"/>
              <a:t>Presented By:</a:t>
            </a:r>
          </a:p>
          <a:p>
            <a:r>
              <a:rPr lang="en-IN" sz="2800" b="1" dirty="0" smtClean="0"/>
              <a:t>Dr. Ankita Valecha</a:t>
            </a:r>
            <a:endParaRPr lang="en-IN" sz="2800" b="1" dirty="0"/>
          </a:p>
        </p:txBody>
      </p:sp>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w="38100">
            <a:solidFill>
              <a:schemeClr val="accent2">
                <a:lumMod val="75000"/>
              </a:schemeClr>
            </a:solidFill>
          </a:ln>
        </p:spPr>
        <p:txBody>
          <a:bodyPr/>
          <a:lstStyle/>
          <a:p>
            <a:r>
              <a:rPr lang="en-US" b="1" dirty="0" smtClean="0">
                <a:solidFill>
                  <a:schemeClr val="tx1"/>
                </a:solidFill>
              </a:rPr>
              <a:t>Facility Layout</a:t>
            </a:r>
            <a:endParaRPr lang="en-US"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40615905"/>
              </p:ext>
            </p:extLst>
          </p:nvPr>
        </p:nvGraphicFramePr>
        <p:xfrm>
          <a:off x="457200" y="1600200"/>
          <a:ext cx="8305800" cy="4475265"/>
        </p:xfrm>
        <a:graphic>
          <a:graphicData uri="http://schemas.openxmlformats.org/drawingml/2006/table">
            <a:tbl>
              <a:tblPr firstRow="1" bandRow="1">
                <a:tableStyleId>{5C22544A-7EE6-4342-B048-85BDC9FD1C3A}</a:tableStyleId>
              </a:tblPr>
              <a:tblGrid>
                <a:gridCol w="845961"/>
                <a:gridCol w="1615017"/>
                <a:gridCol w="5844822"/>
              </a:tblGrid>
              <a:tr h="512864">
                <a:tc>
                  <a:txBody>
                    <a:bodyPr/>
                    <a:lstStyle/>
                    <a:p>
                      <a:pPr algn="ctr"/>
                      <a:r>
                        <a:rPr lang="en-US" dirty="0" smtClean="0"/>
                        <a:t>S. No</a:t>
                      </a:r>
                      <a:endParaRPr lang="en-US" dirty="0"/>
                    </a:p>
                  </a:txBody>
                  <a:tcPr/>
                </a:tc>
                <a:tc>
                  <a:txBody>
                    <a:bodyPr/>
                    <a:lstStyle/>
                    <a:p>
                      <a:r>
                        <a:rPr lang="en-US" dirty="0" smtClean="0"/>
                        <a:t>Floor</a:t>
                      </a:r>
                      <a:endParaRPr lang="en-US" dirty="0"/>
                    </a:p>
                  </a:txBody>
                  <a:tcPr/>
                </a:tc>
                <a:tc>
                  <a:txBody>
                    <a:bodyPr/>
                    <a:lstStyle/>
                    <a:p>
                      <a:r>
                        <a:rPr lang="en-US" dirty="0" smtClean="0"/>
                        <a:t>Facility</a:t>
                      </a:r>
                      <a:endParaRPr lang="en-US" dirty="0"/>
                    </a:p>
                  </a:txBody>
                  <a:tcPr/>
                </a:tc>
              </a:tr>
              <a:tr h="512864">
                <a:tc>
                  <a:txBody>
                    <a:bodyPr/>
                    <a:lstStyle/>
                    <a:p>
                      <a:pPr algn="ctr"/>
                      <a:r>
                        <a:rPr lang="en-US" dirty="0" smtClean="0"/>
                        <a:t>1.</a:t>
                      </a:r>
                      <a:endParaRPr lang="en-US" dirty="0"/>
                    </a:p>
                  </a:txBody>
                  <a:tcPr/>
                </a:tc>
                <a:tc>
                  <a:txBody>
                    <a:bodyPr/>
                    <a:lstStyle/>
                    <a:p>
                      <a:r>
                        <a:rPr lang="en-US" dirty="0" smtClean="0"/>
                        <a:t>Basement</a:t>
                      </a:r>
                      <a:endParaRPr lang="en-US" dirty="0"/>
                    </a:p>
                  </a:txBody>
                  <a:tcPr/>
                </a:tc>
                <a:tc>
                  <a:txBody>
                    <a:bodyPr/>
                    <a:lstStyle/>
                    <a:p>
                      <a:r>
                        <a:rPr lang="en-US" dirty="0" smtClean="0"/>
                        <a:t>OPD, Pharmacy, Laboratory, Radiology</a:t>
                      </a:r>
                      <a:r>
                        <a:rPr lang="en-US" baseline="0" dirty="0" smtClean="0"/>
                        <a:t>, IT, PHC lounge</a:t>
                      </a:r>
                      <a:endParaRPr lang="en-US" dirty="0"/>
                    </a:p>
                  </a:txBody>
                  <a:tcPr/>
                </a:tc>
              </a:tr>
              <a:tr h="885217">
                <a:tc>
                  <a:txBody>
                    <a:bodyPr/>
                    <a:lstStyle/>
                    <a:p>
                      <a:pPr algn="ctr"/>
                      <a:r>
                        <a:rPr lang="en-US" dirty="0" smtClean="0"/>
                        <a:t>2.</a:t>
                      </a:r>
                      <a:endParaRPr lang="en-US" dirty="0"/>
                    </a:p>
                  </a:txBody>
                  <a:tcPr/>
                </a:tc>
                <a:tc>
                  <a:txBody>
                    <a:bodyPr/>
                    <a:lstStyle/>
                    <a:p>
                      <a:r>
                        <a:rPr lang="en-US" dirty="0" smtClean="0"/>
                        <a:t>Ground Floor</a:t>
                      </a:r>
                      <a:endParaRPr lang="en-US" dirty="0"/>
                    </a:p>
                  </a:txBody>
                  <a:tcPr/>
                </a:tc>
                <a:tc>
                  <a:txBody>
                    <a:bodyPr/>
                    <a:lstStyle/>
                    <a:p>
                      <a:r>
                        <a:rPr lang="en-US" baseline="0" dirty="0" smtClean="0"/>
                        <a:t>Emergency, </a:t>
                      </a:r>
                      <a:r>
                        <a:rPr lang="en-US" dirty="0" smtClean="0"/>
                        <a:t>Front Office, Dental, Cardiac</a:t>
                      </a:r>
                      <a:r>
                        <a:rPr lang="en-US" baseline="0" dirty="0" smtClean="0"/>
                        <a:t>-</a:t>
                      </a:r>
                      <a:r>
                        <a:rPr lang="en-US" dirty="0" smtClean="0"/>
                        <a:t>OPD, Cafeteria,</a:t>
                      </a:r>
                      <a:r>
                        <a:rPr lang="en-US" baseline="0" dirty="0" smtClean="0"/>
                        <a:t> Gas Manifold, Stores, Maintenance &amp; Biomedical, Blood Bank</a:t>
                      </a:r>
                      <a:endParaRPr lang="en-US" dirty="0"/>
                    </a:p>
                  </a:txBody>
                  <a:tcPr/>
                </a:tc>
              </a:tr>
              <a:tr h="512864">
                <a:tc>
                  <a:txBody>
                    <a:bodyPr/>
                    <a:lstStyle/>
                    <a:p>
                      <a:pPr algn="ctr"/>
                      <a:r>
                        <a:rPr lang="en-US" dirty="0" smtClean="0"/>
                        <a:t>3.</a:t>
                      </a:r>
                      <a:endParaRPr lang="en-US" dirty="0"/>
                    </a:p>
                  </a:txBody>
                  <a:tcPr/>
                </a:tc>
                <a:tc>
                  <a:txBody>
                    <a:bodyPr/>
                    <a:lstStyle/>
                    <a:p>
                      <a:r>
                        <a:rPr lang="en-US" dirty="0" smtClean="0"/>
                        <a:t>1</a:t>
                      </a:r>
                      <a:r>
                        <a:rPr lang="en-US" baseline="30000" dirty="0" smtClean="0"/>
                        <a:t>st</a:t>
                      </a:r>
                      <a:r>
                        <a:rPr lang="en-US" baseline="0" dirty="0" smtClean="0"/>
                        <a:t> Floor</a:t>
                      </a:r>
                      <a:endParaRPr lang="en-US" dirty="0"/>
                    </a:p>
                  </a:txBody>
                  <a:tcPr/>
                </a:tc>
                <a:tc>
                  <a:txBody>
                    <a:bodyPr/>
                    <a:lstStyle/>
                    <a:p>
                      <a:r>
                        <a:rPr lang="en-US" dirty="0" smtClean="0"/>
                        <a:t>OT, ICU,</a:t>
                      </a:r>
                      <a:r>
                        <a:rPr lang="en-US" baseline="0" dirty="0" smtClean="0"/>
                        <a:t> Labor Room, Endoscopy</a:t>
                      </a:r>
                      <a:endParaRPr lang="en-US" dirty="0"/>
                    </a:p>
                  </a:txBody>
                  <a:tcPr/>
                </a:tc>
              </a:tr>
              <a:tr h="512864">
                <a:tc>
                  <a:txBody>
                    <a:bodyPr/>
                    <a:lstStyle/>
                    <a:p>
                      <a:pPr algn="ctr"/>
                      <a:r>
                        <a:rPr lang="en-US" dirty="0" smtClean="0"/>
                        <a:t>4.</a:t>
                      </a:r>
                      <a:endParaRPr lang="en-US" dirty="0"/>
                    </a:p>
                  </a:txBody>
                  <a:tcPr/>
                </a:tc>
                <a:tc>
                  <a:txBody>
                    <a:bodyPr/>
                    <a:lstStyle/>
                    <a:p>
                      <a:r>
                        <a:rPr lang="en-US" dirty="0" smtClean="0"/>
                        <a:t>2</a:t>
                      </a:r>
                      <a:r>
                        <a:rPr lang="en-US" baseline="30000" dirty="0" smtClean="0"/>
                        <a:t>nd</a:t>
                      </a:r>
                      <a:r>
                        <a:rPr lang="en-US" dirty="0" smtClean="0"/>
                        <a:t> Floor</a:t>
                      </a:r>
                      <a:endParaRPr lang="en-US" dirty="0"/>
                    </a:p>
                  </a:txBody>
                  <a:tcPr/>
                </a:tc>
                <a:tc>
                  <a:txBody>
                    <a:bodyPr/>
                    <a:lstStyle/>
                    <a:p>
                      <a:r>
                        <a:rPr lang="en-US" dirty="0" smtClean="0"/>
                        <a:t>Patient Wards, Cath Lab, Physiotherapy, CTVS, CCU</a:t>
                      </a:r>
                      <a:endParaRPr lang="en-US" dirty="0"/>
                    </a:p>
                  </a:txBody>
                  <a:tcPr/>
                </a:tc>
              </a:tr>
              <a:tr h="512864">
                <a:tc>
                  <a:txBody>
                    <a:bodyPr/>
                    <a:lstStyle/>
                    <a:p>
                      <a:pPr algn="ctr"/>
                      <a:r>
                        <a:rPr lang="en-US" dirty="0" smtClean="0"/>
                        <a:t>5.</a:t>
                      </a:r>
                    </a:p>
                  </a:txBody>
                  <a:tcPr/>
                </a:tc>
                <a:tc>
                  <a:txBody>
                    <a:bodyPr/>
                    <a:lstStyle/>
                    <a:p>
                      <a:r>
                        <a:rPr lang="en-US" dirty="0" smtClean="0"/>
                        <a:t>3</a:t>
                      </a:r>
                      <a:r>
                        <a:rPr lang="en-US" baseline="30000" dirty="0" smtClean="0"/>
                        <a:t>rd</a:t>
                      </a:r>
                      <a:r>
                        <a:rPr lang="en-US" dirty="0" smtClean="0"/>
                        <a:t> Floor</a:t>
                      </a:r>
                      <a:endParaRPr lang="en-US" dirty="0"/>
                    </a:p>
                  </a:txBody>
                  <a:tcPr/>
                </a:tc>
                <a:tc>
                  <a:txBody>
                    <a:bodyPr/>
                    <a:lstStyle/>
                    <a:p>
                      <a:r>
                        <a:rPr lang="en-US" dirty="0" smtClean="0"/>
                        <a:t>Patient</a:t>
                      </a:r>
                      <a:r>
                        <a:rPr lang="en-US" baseline="0" dirty="0" smtClean="0"/>
                        <a:t> </a:t>
                      </a:r>
                      <a:r>
                        <a:rPr lang="en-US" dirty="0" smtClean="0"/>
                        <a:t>Wards, HR, Administration,</a:t>
                      </a:r>
                      <a:r>
                        <a:rPr lang="en-US" baseline="0" dirty="0" smtClean="0"/>
                        <a:t> Quality</a:t>
                      </a:r>
                      <a:endParaRPr lang="en-US" dirty="0"/>
                    </a:p>
                  </a:txBody>
                  <a:tcPr/>
                </a:tc>
              </a:tr>
              <a:tr h="512864">
                <a:tc>
                  <a:txBody>
                    <a:bodyPr/>
                    <a:lstStyle/>
                    <a:p>
                      <a:pPr algn="ctr"/>
                      <a:r>
                        <a:rPr lang="en-US" dirty="0" smtClean="0"/>
                        <a:t>6.</a:t>
                      </a:r>
                    </a:p>
                  </a:txBody>
                  <a:tcPr/>
                </a:tc>
                <a:tc>
                  <a:txBody>
                    <a:bodyPr/>
                    <a:lstStyle/>
                    <a:p>
                      <a:r>
                        <a:rPr lang="en-US" dirty="0" smtClean="0"/>
                        <a:t>4</a:t>
                      </a:r>
                      <a:r>
                        <a:rPr lang="en-US" baseline="30000" dirty="0" smtClean="0"/>
                        <a:t>th</a:t>
                      </a:r>
                      <a:r>
                        <a:rPr lang="en-US" dirty="0" smtClean="0"/>
                        <a:t> Floor</a:t>
                      </a:r>
                      <a:endParaRPr lang="en-US" dirty="0"/>
                    </a:p>
                  </a:txBody>
                  <a:tcPr/>
                </a:tc>
                <a:tc>
                  <a:txBody>
                    <a:bodyPr/>
                    <a:lstStyle/>
                    <a:p>
                      <a:r>
                        <a:rPr lang="en-US" dirty="0" smtClean="0"/>
                        <a:t>Patient Wards, Dialysis, MRD</a:t>
                      </a:r>
                      <a:endParaRPr lang="en-US" dirty="0"/>
                    </a:p>
                  </a:txBody>
                  <a:tcPr/>
                </a:tc>
              </a:tr>
              <a:tr h="512864">
                <a:tc>
                  <a:txBody>
                    <a:bodyPr/>
                    <a:lstStyle/>
                    <a:p>
                      <a:pPr algn="ctr"/>
                      <a:r>
                        <a:rPr lang="en-US" dirty="0" smtClean="0"/>
                        <a:t>7.</a:t>
                      </a:r>
                    </a:p>
                  </a:txBody>
                  <a:tcPr/>
                </a:tc>
                <a:tc>
                  <a:txBody>
                    <a:bodyPr/>
                    <a:lstStyle/>
                    <a:p>
                      <a:r>
                        <a:rPr lang="en-US" dirty="0" smtClean="0"/>
                        <a:t>5</a:t>
                      </a:r>
                      <a:r>
                        <a:rPr lang="en-US" baseline="30000" dirty="0" smtClean="0"/>
                        <a:t>TH</a:t>
                      </a:r>
                      <a:r>
                        <a:rPr lang="en-US" baseline="0" dirty="0" smtClean="0"/>
                        <a:t> &amp; 6</a:t>
                      </a:r>
                      <a:r>
                        <a:rPr lang="en-US" baseline="30000" dirty="0" smtClean="0"/>
                        <a:t>th</a:t>
                      </a:r>
                      <a:r>
                        <a:rPr lang="en-US" baseline="0" dirty="0" smtClean="0"/>
                        <a:t> </a:t>
                      </a:r>
                      <a:r>
                        <a:rPr lang="en-US" dirty="0" smtClean="0"/>
                        <a:t> Floor </a:t>
                      </a:r>
                      <a:endParaRPr lang="en-US" dirty="0"/>
                    </a:p>
                  </a:txBody>
                  <a:tcPr/>
                </a:tc>
                <a:tc>
                  <a:txBody>
                    <a:bodyPr/>
                    <a:lstStyle/>
                    <a:p>
                      <a:r>
                        <a:rPr lang="en-US" dirty="0" smtClean="0"/>
                        <a:t>Corporate office</a:t>
                      </a:r>
                      <a:endParaRPr lang="en-US" dirty="0"/>
                    </a:p>
                  </a:txBody>
                  <a:tcPr/>
                </a:tc>
              </a:tr>
            </a:tbl>
          </a:graphicData>
        </a:graphic>
      </p:graphicFrame>
    </p:spTree>
    <p:extLst>
      <p:ext uri="{BB962C8B-B14F-4D97-AF65-F5344CB8AC3E}">
        <p14:creationId xmlns:p14="http://schemas.microsoft.com/office/powerpoint/2010/main" xmlns="" val="2936799051"/>
      </p:ext>
    </p:extLst>
  </p:cSld>
  <p:clrMapOvr>
    <a:masterClrMapping/>
  </p:clrMapOvr>
  <p:transition spd="med">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01080" cy="1143000"/>
          </a:xfrm>
          <a:solidFill>
            <a:schemeClr val="accent1">
              <a:lumMod val="60000"/>
              <a:lumOff val="40000"/>
            </a:schemeClr>
          </a:solidFill>
          <a:ln>
            <a:solidFill>
              <a:schemeClr val="accent2">
                <a:lumMod val="75000"/>
              </a:schemeClr>
            </a:solidFill>
          </a:ln>
        </p:spPr>
        <p:txBody>
          <a:bodyPr/>
          <a:lstStyle/>
          <a:p>
            <a:r>
              <a:rPr lang="en-US" b="1" dirty="0" smtClean="0">
                <a:solidFill>
                  <a:schemeClr val="tx1"/>
                </a:solidFill>
              </a:rPr>
              <a:t>Scope of Services</a:t>
            </a:r>
            <a:endParaRPr lang="en-US" b="1" dirty="0">
              <a:solidFill>
                <a:schemeClr val="tx1"/>
              </a:solidFill>
            </a:endParaRPr>
          </a:p>
        </p:txBody>
      </p:sp>
      <p:sp>
        <p:nvSpPr>
          <p:cNvPr id="3" name="Content Placeholder 2"/>
          <p:cNvSpPr>
            <a:spLocks noGrp="1"/>
          </p:cNvSpPr>
          <p:nvPr>
            <p:ph idx="1"/>
          </p:nvPr>
        </p:nvSpPr>
        <p:spPr>
          <a:xfrm>
            <a:off x="457200" y="1219200"/>
            <a:ext cx="3757610" cy="4876800"/>
          </a:xfrm>
        </p:spPr>
        <p:txBody>
          <a:bodyPr/>
          <a:lstStyle/>
          <a:p>
            <a:pPr algn="ctr">
              <a:buFont typeface="Wingdings" pitchFamily="2" charset="2"/>
              <a:buNone/>
            </a:pPr>
            <a:endParaRPr lang="en-US" sz="1600" b="1" u="sng" dirty="0">
              <a:latin typeface="Arial" pitchFamily="34" charset="0"/>
              <a:cs typeface="Arial" pitchFamily="34" charset="0"/>
            </a:endParaRPr>
          </a:p>
          <a:p>
            <a:r>
              <a:rPr lang="en-US" sz="1600" b="1" dirty="0" err="1">
                <a:latin typeface="Arial" pitchFamily="34" charset="0"/>
                <a:cs typeface="Arial" pitchFamily="34" charset="0"/>
              </a:rPr>
              <a:t>Centres</a:t>
            </a:r>
            <a:r>
              <a:rPr lang="en-US" sz="1600" b="1" dirty="0">
                <a:latin typeface="Arial" pitchFamily="34" charset="0"/>
                <a:cs typeface="Arial" pitchFamily="34" charset="0"/>
              </a:rPr>
              <a:t> of Excellence :</a:t>
            </a:r>
          </a:p>
          <a:p>
            <a:pPr lvl="1"/>
            <a:r>
              <a:rPr lang="en-US" sz="1600" dirty="0">
                <a:latin typeface="Arial" pitchFamily="34" charset="0"/>
                <a:cs typeface="Arial" pitchFamily="34" charset="0"/>
              </a:rPr>
              <a:t>Orthopedics  &amp; Joint Reconstruction</a:t>
            </a:r>
          </a:p>
          <a:p>
            <a:pPr lvl="1"/>
            <a:r>
              <a:rPr lang="en-US" sz="1600" dirty="0" smtClean="0">
                <a:latin typeface="Arial" pitchFamily="34" charset="0"/>
                <a:cs typeface="Arial" pitchFamily="34" charset="0"/>
              </a:rPr>
              <a:t>Gastroenterology</a:t>
            </a:r>
            <a:endParaRPr lang="en-US" sz="1600" dirty="0">
              <a:latin typeface="Arial" pitchFamily="34" charset="0"/>
              <a:cs typeface="Arial" pitchFamily="34" charset="0"/>
            </a:endParaRPr>
          </a:p>
          <a:p>
            <a:pPr lvl="1"/>
            <a:r>
              <a:rPr lang="en-US" sz="1600" dirty="0" smtClean="0">
                <a:latin typeface="Arial" pitchFamily="34" charset="0"/>
                <a:cs typeface="Arial" pitchFamily="34" charset="0"/>
              </a:rPr>
              <a:t>Surgical Oncology</a:t>
            </a:r>
          </a:p>
          <a:p>
            <a:pPr lvl="1"/>
            <a:r>
              <a:rPr lang="en-US" sz="1600" dirty="0" smtClean="0">
                <a:latin typeface="Arial" pitchFamily="34" charset="0"/>
                <a:cs typeface="Arial" pitchFamily="34" charset="0"/>
              </a:rPr>
              <a:t>Renal </a:t>
            </a:r>
          </a:p>
          <a:p>
            <a:r>
              <a:rPr lang="en-US" sz="1600" b="1" dirty="0" smtClean="0">
                <a:latin typeface="Arial" pitchFamily="34" charset="0"/>
                <a:cs typeface="Arial" pitchFamily="34" charset="0"/>
              </a:rPr>
              <a:t>Other </a:t>
            </a:r>
            <a:r>
              <a:rPr lang="en-US" sz="1600" b="1" dirty="0">
                <a:latin typeface="Arial" pitchFamily="34" charset="0"/>
                <a:cs typeface="Arial" pitchFamily="34" charset="0"/>
              </a:rPr>
              <a:t>Key Focus Areas</a:t>
            </a:r>
            <a:r>
              <a:rPr lang="en-US" sz="1600" b="1" dirty="0" smtClean="0">
                <a:latin typeface="Arial" pitchFamily="34" charset="0"/>
                <a:cs typeface="Arial" pitchFamily="34" charset="0"/>
              </a:rPr>
              <a:t>:</a:t>
            </a:r>
          </a:p>
          <a:p>
            <a:pPr lvl="1"/>
            <a:r>
              <a:rPr lang="en-US" sz="1600" dirty="0">
                <a:latin typeface="Arial" pitchFamily="34" charset="0"/>
                <a:cs typeface="Arial" pitchFamily="34" charset="0"/>
              </a:rPr>
              <a:t>Minimal Access </a:t>
            </a:r>
            <a:r>
              <a:rPr lang="en-US" sz="1600" dirty="0" smtClean="0">
                <a:latin typeface="Arial" pitchFamily="34" charset="0"/>
                <a:cs typeface="Arial" pitchFamily="34" charset="0"/>
              </a:rPr>
              <a:t>Surgery  </a:t>
            </a:r>
            <a:endParaRPr lang="en-US" sz="1600" dirty="0">
              <a:latin typeface="Arial" pitchFamily="34" charset="0"/>
              <a:cs typeface="Arial" pitchFamily="34" charset="0"/>
            </a:endParaRPr>
          </a:p>
          <a:p>
            <a:pPr lvl="1"/>
            <a:r>
              <a:rPr lang="en-US" sz="1600" dirty="0">
                <a:latin typeface="Arial" pitchFamily="34" charset="0"/>
                <a:cs typeface="Arial" pitchFamily="34" charset="0"/>
              </a:rPr>
              <a:t>Critical Care</a:t>
            </a:r>
          </a:p>
          <a:p>
            <a:pPr lvl="1"/>
            <a:r>
              <a:rPr lang="en-US" sz="1600" dirty="0">
                <a:latin typeface="Arial" pitchFamily="34" charset="0"/>
                <a:cs typeface="Arial" pitchFamily="34" charset="0"/>
              </a:rPr>
              <a:t>Obstetrics and Gynecology</a:t>
            </a:r>
          </a:p>
          <a:p>
            <a:pPr lvl="1"/>
            <a:r>
              <a:rPr lang="en-US" sz="1600" dirty="0" err="1">
                <a:latin typeface="Arial" pitchFamily="34" charset="0"/>
                <a:cs typeface="Arial" pitchFamily="34" charset="0"/>
              </a:rPr>
              <a:t>Paediatrics</a:t>
            </a:r>
            <a:r>
              <a:rPr lang="en-US" sz="1600" dirty="0">
                <a:latin typeface="Arial" pitchFamily="34" charset="0"/>
                <a:cs typeface="Arial" pitchFamily="34" charset="0"/>
              </a:rPr>
              <a:t> and Neonatology</a:t>
            </a:r>
          </a:p>
          <a:p>
            <a:pPr marL="342900" lvl="1" indent="-342900">
              <a:buFont typeface="Arial" charset="0"/>
              <a:buChar char="•"/>
            </a:pPr>
            <a:r>
              <a:rPr lang="en-US" sz="1600" b="1" dirty="0" smtClean="0">
                <a:latin typeface="Arial" pitchFamily="34" charset="0"/>
                <a:cs typeface="Arial" pitchFamily="34" charset="0"/>
              </a:rPr>
              <a:t>New Facilities</a:t>
            </a:r>
            <a:endParaRPr lang="en-US" sz="1600" dirty="0" smtClean="0">
              <a:latin typeface="Arial" pitchFamily="34" charset="0"/>
              <a:cs typeface="Arial" pitchFamily="34" charset="0"/>
            </a:endParaRPr>
          </a:p>
          <a:p>
            <a:pPr lvl="1"/>
            <a:r>
              <a:rPr lang="en-US" sz="1600" dirty="0" smtClean="0">
                <a:latin typeface="Arial" pitchFamily="34" charset="0"/>
                <a:cs typeface="Arial" pitchFamily="34" charset="0"/>
              </a:rPr>
              <a:t>Invasive Cardiology</a:t>
            </a:r>
          </a:p>
          <a:p>
            <a:pPr lvl="1"/>
            <a:r>
              <a:rPr lang="en-US" sz="1600" dirty="0" smtClean="0">
                <a:latin typeface="Arial" pitchFamily="34" charset="0"/>
                <a:cs typeface="Arial" pitchFamily="34" charset="0"/>
              </a:rPr>
              <a:t>MRI</a:t>
            </a:r>
          </a:p>
          <a:p>
            <a:pPr lvl="1"/>
            <a:r>
              <a:rPr lang="en-US" sz="1600" dirty="0" smtClean="0">
                <a:latin typeface="Arial" pitchFamily="34" charset="0"/>
                <a:cs typeface="Arial" pitchFamily="34" charset="0"/>
              </a:rPr>
              <a:t>Neurology – EEG</a:t>
            </a:r>
          </a:p>
          <a:p>
            <a:pPr lvl="1"/>
            <a:r>
              <a:rPr lang="en-US" sz="1600" dirty="0" smtClean="0">
                <a:latin typeface="Arial" pitchFamily="34" charset="0"/>
                <a:cs typeface="Arial" pitchFamily="34" charset="0"/>
              </a:rPr>
              <a:t>CTVS</a:t>
            </a:r>
          </a:p>
          <a:p>
            <a:pPr marL="457200" lvl="1" indent="0">
              <a:buNone/>
            </a:pPr>
            <a:endParaRPr lang="en-US" sz="1600" dirty="0">
              <a:latin typeface="Arial" pitchFamily="34" charset="0"/>
              <a:cs typeface="Arial" pitchFamily="34" charset="0"/>
            </a:endParaRPr>
          </a:p>
          <a:p>
            <a:endParaRPr lang="en-US" sz="1600" dirty="0"/>
          </a:p>
        </p:txBody>
      </p:sp>
      <p:sp>
        <p:nvSpPr>
          <p:cNvPr id="4" name="Title 1"/>
          <p:cNvSpPr txBox="1">
            <a:spLocks/>
          </p:cNvSpPr>
          <p:nvPr/>
        </p:nvSpPr>
        <p:spPr bwMode="auto">
          <a:xfrm>
            <a:off x="4572000" y="1785926"/>
            <a:ext cx="3886200" cy="3143272"/>
          </a:xfrm>
          <a:prstGeom prst="rect">
            <a:avLst/>
          </a:prstGeom>
          <a:noFill/>
          <a:ln w="38100" cap="flat" cmpd="sng" algn="ctr">
            <a:noFill/>
            <a:prstDash val="solid"/>
          </a:ln>
          <a:effectLst>
            <a:outerShdw blurRad="40000" dist="20000" dir="5400000" rotWithShape="0">
              <a:srgbClr val="000000">
                <a:alpha val="38000"/>
              </a:srgbClr>
            </a:outerShdw>
          </a:effectLs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lvl="0" algn="l"/>
            <a:r>
              <a:rPr lang="en-IN" sz="2000" dirty="0" smtClean="0">
                <a:solidFill>
                  <a:schemeClr val="tx1"/>
                </a:solidFill>
                <a:latin typeface="Arial" pitchFamily="34" charset="0"/>
                <a:cs typeface="Arial" pitchFamily="34" charset="0"/>
              </a:rPr>
              <a:t>100 beds, 3 Operation Theaters, 17 Intensive Critical Units</a:t>
            </a:r>
          </a:p>
          <a:p>
            <a:pPr lvl="0" algn="l"/>
            <a:r>
              <a:rPr lang="en-IN" sz="2000" dirty="0" smtClean="0">
                <a:solidFill>
                  <a:schemeClr val="tx1"/>
                </a:solidFill>
                <a:latin typeface="Arial" pitchFamily="34" charset="0"/>
                <a:cs typeface="Arial" pitchFamily="34" charset="0"/>
              </a:rPr>
              <a:t>Capacity expansion by Oct 2014 -  200 beds, 6 OTs, 52 ICU beds</a:t>
            </a:r>
          </a:p>
          <a:p>
            <a:pPr algn="l"/>
            <a:endParaRPr lang="en-US" sz="2800" dirty="0">
              <a:solidFill>
                <a:schemeClr val="tx1"/>
              </a:solidFill>
            </a:endParaRPr>
          </a:p>
        </p:txBody>
      </p:sp>
    </p:spTree>
    <p:extLst>
      <p:ext uri="{BB962C8B-B14F-4D97-AF65-F5344CB8AC3E}">
        <p14:creationId xmlns:p14="http://schemas.microsoft.com/office/powerpoint/2010/main" xmlns="" val="1697446796"/>
      </p:ext>
    </p:extLst>
  </p:cSld>
  <p:clrMapOvr>
    <a:masterClrMapping/>
  </p:clrMapOvr>
  <p:transition spd="med">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000132"/>
          </a:xfrm>
          <a:solidFill>
            <a:schemeClr val="accent1">
              <a:lumMod val="60000"/>
              <a:lumOff val="40000"/>
            </a:schemeClr>
          </a:solidFill>
          <a:ln>
            <a:solidFill>
              <a:schemeClr val="accent2">
                <a:lumMod val="75000"/>
              </a:schemeClr>
            </a:solidFill>
          </a:ln>
        </p:spPr>
        <p:txBody>
          <a:bodyPr/>
          <a:lstStyle/>
          <a:p>
            <a:r>
              <a:rPr lang="en-IN" sz="3200" b="1" dirty="0" smtClean="0">
                <a:solidFill>
                  <a:schemeClr val="tx1"/>
                </a:solidFill>
              </a:rPr>
              <a:t>AREAS WORKED DURING INTERNSHIP  </a:t>
            </a:r>
            <a:endParaRPr lang="en-IN" sz="4800" dirty="0"/>
          </a:p>
        </p:txBody>
      </p:sp>
      <p:sp>
        <p:nvSpPr>
          <p:cNvPr id="3" name="Content Placeholder 2"/>
          <p:cNvSpPr>
            <a:spLocks noGrp="1"/>
          </p:cNvSpPr>
          <p:nvPr>
            <p:ph idx="1"/>
          </p:nvPr>
        </p:nvSpPr>
        <p:spPr>
          <a:xfrm>
            <a:off x="457200" y="1214422"/>
            <a:ext cx="8229600" cy="5500726"/>
          </a:xfrm>
        </p:spPr>
        <p:txBody>
          <a:bodyPr/>
          <a:lstStyle/>
          <a:p>
            <a:pPr lvl="0" algn="just"/>
            <a:r>
              <a:rPr lang="en-IN" sz="1800" dirty="0" smtClean="0">
                <a:latin typeface="Times New Roman" pitchFamily="18" charset="0"/>
                <a:cs typeface="Times New Roman" pitchFamily="18" charset="0"/>
              </a:rPr>
              <a:t>Dissertation project on Process mapping of the Out Patient Department Of Rockland Hospital, Qutub unit.</a:t>
            </a:r>
          </a:p>
          <a:p>
            <a:pPr lvl="0" algn="just"/>
            <a:r>
              <a:rPr lang="en-IN" sz="1800" dirty="0" smtClean="0">
                <a:latin typeface="Times New Roman" pitchFamily="18" charset="0"/>
                <a:cs typeface="Times New Roman" pitchFamily="18" charset="0"/>
              </a:rPr>
              <a:t>Designing of Surgical Packages for different specialities with respect to strategic pricing, under the guidance </a:t>
            </a:r>
            <a:r>
              <a:rPr lang="en-IN" sz="1800" dirty="0" smtClean="0">
                <a:latin typeface="Times New Roman" pitchFamily="18" charset="0"/>
                <a:cs typeface="Times New Roman" pitchFamily="18" charset="0"/>
              </a:rPr>
              <a:t>of </a:t>
            </a:r>
            <a:r>
              <a:rPr lang="en-IN" sz="1800" dirty="0" smtClean="0">
                <a:latin typeface="Times New Roman" pitchFamily="18" charset="0"/>
                <a:cs typeface="Times New Roman" pitchFamily="18" charset="0"/>
              </a:rPr>
              <a:t>Head-Strategy and Planning, Rockland Hospitals, New Delhi.</a:t>
            </a:r>
          </a:p>
          <a:p>
            <a:pPr lvl="0" algn="just"/>
            <a:r>
              <a:rPr lang="en-IN" sz="1800" dirty="0" smtClean="0">
                <a:latin typeface="Times New Roman" pitchFamily="18" charset="0"/>
                <a:cs typeface="Times New Roman" pitchFamily="18" charset="0"/>
              </a:rPr>
              <a:t>Worked on Speciality and Volume Revenues during annual budget exercise, under the guidance of </a:t>
            </a:r>
            <a:r>
              <a:rPr lang="en-IN" sz="1800" dirty="0" smtClean="0">
                <a:latin typeface="Times New Roman" pitchFamily="18" charset="0"/>
                <a:cs typeface="Times New Roman" pitchFamily="18" charset="0"/>
              </a:rPr>
              <a:t> Head-Strategy </a:t>
            </a:r>
            <a:r>
              <a:rPr lang="en-IN" sz="1800" dirty="0" smtClean="0">
                <a:latin typeface="Times New Roman" pitchFamily="18" charset="0"/>
                <a:cs typeface="Times New Roman" pitchFamily="18" charset="0"/>
              </a:rPr>
              <a:t>and Planning, Rockland Hospitals, New Delhi.</a:t>
            </a:r>
          </a:p>
          <a:p>
            <a:pPr lvl="0" algn="just"/>
            <a:r>
              <a:rPr lang="en-IN" sz="1800" dirty="0" smtClean="0">
                <a:latin typeface="Times New Roman" pitchFamily="18" charset="0"/>
                <a:cs typeface="Times New Roman" pitchFamily="18" charset="0"/>
              </a:rPr>
              <a:t>Worked on an ongoing project for the implementation of bucket system for drugs and consumables for selective surgeries.</a:t>
            </a:r>
          </a:p>
          <a:p>
            <a:pPr lvl="0" algn="just"/>
            <a:r>
              <a:rPr lang="en-IN" sz="1800" dirty="0" smtClean="0">
                <a:latin typeface="Times New Roman" pitchFamily="18" charset="0"/>
                <a:cs typeface="Times New Roman" pitchFamily="18" charset="0"/>
              </a:rPr>
              <a:t>Involved in concurrent audits during focussed assessment of the cardiac unit by NABH in Rockland Hospital, Qutub Unit. </a:t>
            </a:r>
          </a:p>
          <a:p>
            <a:pPr lvl="0" algn="just"/>
            <a:r>
              <a:rPr lang="en-IN" sz="1800" dirty="0" smtClean="0">
                <a:latin typeface="Times New Roman" pitchFamily="18" charset="0"/>
                <a:cs typeface="Times New Roman" pitchFamily="18" charset="0"/>
              </a:rPr>
              <a:t>Involved in various tasks like concurrent audits, prescription audits, quality budget preparation, etc during the Pre-assessment by NABH in Rockland Hospital, Dwarka Unit.</a:t>
            </a:r>
          </a:p>
          <a:p>
            <a:pPr lvl="0" algn="just"/>
            <a:r>
              <a:rPr lang="en-IN" sz="1800" dirty="0" smtClean="0">
                <a:latin typeface="Times New Roman" pitchFamily="18" charset="0"/>
                <a:cs typeface="Times New Roman" pitchFamily="18" charset="0"/>
              </a:rPr>
              <a:t>Patient feedback analysis for the month of March 14 and April 14.</a:t>
            </a:r>
          </a:p>
          <a:p>
            <a:pPr lvl="0" algn="just"/>
            <a:r>
              <a:rPr lang="en-IN" sz="1800" dirty="0" smtClean="0">
                <a:latin typeface="Times New Roman" pitchFamily="18" charset="0"/>
                <a:cs typeface="Times New Roman" pitchFamily="18" charset="0"/>
              </a:rPr>
              <a:t>Working as a Corporate Quality Coordinator for the Implementation of Integrated Management System(QMS, EMS, OSHAS) in all three units</a:t>
            </a:r>
            <a:r>
              <a:rPr lang="en-IN" sz="1600" dirty="0" smtClean="0"/>
              <a:t>.</a:t>
            </a:r>
          </a:p>
          <a:p>
            <a:endParaRPr lang="en-IN" dirty="0"/>
          </a:p>
        </p:txBody>
      </p:sp>
    </p:spTree>
  </p:cSld>
  <p:clrMapOvr>
    <a:masterClrMapping/>
  </p:clrMapOvr>
  <p:transition spd="med">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20" y="2000240"/>
            <a:ext cx="8286808" cy="1857388"/>
          </a:xfrm>
          <a:prstGeom prst="rect">
            <a:avLst/>
          </a:prstGeom>
          <a:solidFill>
            <a:schemeClr val="accent1">
              <a:lumMod val="60000"/>
              <a:lumOff val="40000"/>
            </a:schemeClr>
          </a:solidFill>
          <a:ln w="38100">
            <a:solidFill>
              <a:schemeClr val="accent2">
                <a:lumMod val="75000"/>
              </a:schemeClr>
            </a:solid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PROCESS MAPPING OF OUT PATIENT DEPARTMENT UNDER THE PROJECT WIRES</a:t>
            </a:r>
            <a:endParaRPr kumimoji="0" lang="en-IN" sz="4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TextBox 3"/>
          <p:cNvSpPr txBox="1"/>
          <p:nvPr/>
        </p:nvSpPr>
        <p:spPr>
          <a:xfrm>
            <a:off x="5000628" y="4643446"/>
            <a:ext cx="3857652" cy="923330"/>
          </a:xfrm>
          <a:prstGeom prst="rect">
            <a:avLst/>
          </a:prstGeom>
          <a:noFill/>
        </p:spPr>
        <p:txBody>
          <a:bodyPr wrap="square" rtlCol="0">
            <a:spAutoFit/>
          </a:bodyPr>
          <a:lstStyle/>
          <a:p>
            <a:r>
              <a:rPr lang="en-IN" dirty="0" smtClean="0">
                <a:latin typeface="Times New Roman" pitchFamily="18" charset="0"/>
                <a:cs typeface="Times New Roman" pitchFamily="18" charset="0"/>
              </a:rPr>
              <a:t>AT  ROCKLAND HOSPITAL </a:t>
            </a:r>
          </a:p>
          <a:p>
            <a:r>
              <a:rPr lang="en-IN" dirty="0" smtClean="0">
                <a:latin typeface="Times New Roman" pitchFamily="18" charset="0"/>
                <a:cs typeface="Times New Roman" pitchFamily="18" charset="0"/>
              </a:rPr>
              <a:t>QUTAB INSTITUTIONAL AREA</a:t>
            </a:r>
          </a:p>
          <a:p>
            <a:r>
              <a:rPr lang="en-IN" dirty="0" smtClean="0">
                <a:latin typeface="Times New Roman" pitchFamily="18" charset="0"/>
                <a:cs typeface="Times New Roman" pitchFamily="18" charset="0"/>
              </a:rPr>
              <a:t>NEW DELHI</a:t>
            </a:r>
            <a:endParaRPr lang="en-IN" dirty="0"/>
          </a:p>
        </p:txBody>
      </p:sp>
    </p:spTree>
  </p:cSld>
  <p:clrMapOvr>
    <a:masterClrMapping/>
  </p:clrMapOvr>
  <p:transition spd="med">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000132"/>
          </a:xfrm>
          <a:solidFill>
            <a:schemeClr val="accent1">
              <a:lumMod val="60000"/>
              <a:lumOff val="40000"/>
            </a:schemeClr>
          </a:solidFill>
          <a:ln>
            <a:solidFill>
              <a:schemeClr val="accent2">
                <a:lumMod val="75000"/>
              </a:schemeClr>
            </a:solidFill>
          </a:ln>
        </p:spPr>
        <p:txBody>
          <a:bodyPr/>
          <a:lstStyle/>
          <a:p>
            <a:r>
              <a:rPr lang="en-IN" b="1" dirty="0" smtClean="0">
                <a:solidFill>
                  <a:schemeClr val="tx1"/>
                </a:solidFill>
              </a:rPr>
              <a:t>INTRODUCTION</a:t>
            </a:r>
            <a:endParaRPr lang="en-IN" b="1" dirty="0">
              <a:solidFill>
                <a:schemeClr val="tx1"/>
              </a:solidFill>
            </a:endParaRPr>
          </a:p>
        </p:txBody>
      </p:sp>
      <p:sp>
        <p:nvSpPr>
          <p:cNvPr id="3" name="Content Placeholder 2"/>
          <p:cNvSpPr>
            <a:spLocks noGrp="1"/>
          </p:cNvSpPr>
          <p:nvPr>
            <p:ph idx="1"/>
          </p:nvPr>
        </p:nvSpPr>
        <p:spPr>
          <a:xfrm>
            <a:off x="457200" y="1643050"/>
            <a:ext cx="8229600" cy="4786346"/>
          </a:xfrm>
        </p:spPr>
        <p:txBody>
          <a:bodyPr>
            <a:noAutofit/>
          </a:bodyPr>
          <a:lstStyle/>
          <a:p>
            <a:pPr algn="just"/>
            <a:r>
              <a:rPr lang="en-IN" sz="1800" dirty="0" smtClean="0">
                <a:latin typeface="Times New Roman" pitchFamily="18" charset="0"/>
                <a:cs typeface="Times New Roman" pitchFamily="18" charset="0"/>
              </a:rPr>
              <a:t>Ensuring efficient and safe patient flow through the hospital system poses a consistent problem in healthcare settings today. </a:t>
            </a:r>
          </a:p>
          <a:p>
            <a:pPr algn="just"/>
            <a:r>
              <a:rPr lang="en-IN" sz="1800" dirty="0" smtClean="0">
                <a:latin typeface="Times New Roman" pitchFamily="18" charset="0"/>
                <a:cs typeface="Times New Roman" pitchFamily="18" charset="0"/>
              </a:rPr>
              <a:t>As demand and patient complexity increases, small inefficiencies and errors in health care delivery can cause hospital overcrowding and service delay. </a:t>
            </a:r>
          </a:p>
          <a:p>
            <a:pPr algn="just"/>
            <a:r>
              <a:rPr lang="en-IN" sz="1800" dirty="0" smtClean="0">
                <a:latin typeface="Times New Roman" pitchFamily="18" charset="0"/>
                <a:cs typeface="Times New Roman" pitchFamily="18" charset="0"/>
              </a:rPr>
              <a:t>An inefficient layout may create problem concerning patient supervision, may increase the travel time and waiting time, and may give patients a poor overall impression of the setting. </a:t>
            </a:r>
          </a:p>
          <a:p>
            <a:pPr algn="just"/>
            <a:r>
              <a:rPr lang="en-IN" sz="1800" dirty="0" smtClean="0">
                <a:latin typeface="Times New Roman" pitchFamily="18" charset="0"/>
                <a:cs typeface="Times New Roman" pitchFamily="18" charset="0"/>
              </a:rPr>
              <a:t>Reducing delays and making sure that patients receive the right care at the right time will have a significant beneficial effect on the quality of care patients receive.</a:t>
            </a:r>
          </a:p>
          <a:p>
            <a:pPr algn="just"/>
            <a:r>
              <a:rPr lang="en-IN" sz="1800" dirty="0" smtClean="0">
                <a:latin typeface="Times New Roman" pitchFamily="18" charset="0"/>
                <a:cs typeface="Times New Roman" pitchFamily="18" charset="0"/>
              </a:rPr>
              <a:t>Thus, to create a healthcare model with operational excellence at every step, Rockland Hospitals initiated a project named WIRES. </a:t>
            </a:r>
          </a:p>
          <a:p>
            <a:pPr algn="just"/>
            <a:r>
              <a:rPr lang="en-IN" sz="1800" dirty="0" smtClean="0">
                <a:latin typeface="Times New Roman" pitchFamily="18" charset="0"/>
                <a:cs typeface="Times New Roman" pitchFamily="18" charset="0"/>
              </a:rPr>
              <a:t>This study done under the broad spectrum of  project WIRES, mainly focuses on the process mapping of two departments Front Office &amp; Out Patient Department of  Rockland hospital, Qutab institutional Area, New Delhi to find out what are the deviations in the process which can be improved and enhanced to achieve the broad goal of quality healthcare service delivery. </a:t>
            </a:r>
          </a:p>
          <a:p>
            <a:endParaRPr lang="en-IN" dirty="0"/>
          </a:p>
        </p:txBody>
      </p:sp>
    </p:spTree>
  </p:cSld>
  <p:clrMapOvr>
    <a:masterClrMapping/>
  </p:clrMapOvr>
  <p:transition spd="med">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000132"/>
          </a:xfrm>
          <a:solidFill>
            <a:schemeClr val="accent1">
              <a:lumMod val="60000"/>
              <a:lumOff val="40000"/>
            </a:schemeClr>
          </a:solidFill>
          <a:ln>
            <a:solidFill>
              <a:schemeClr val="accent2">
                <a:lumMod val="75000"/>
              </a:schemeClr>
            </a:solidFill>
          </a:ln>
        </p:spPr>
        <p:txBody>
          <a:bodyPr/>
          <a:lstStyle/>
          <a:p>
            <a:r>
              <a:rPr lang="en-IN" b="1" dirty="0" smtClean="0">
                <a:solidFill>
                  <a:schemeClr val="tx1"/>
                </a:solidFill>
              </a:rPr>
              <a:t>RATIONALE</a:t>
            </a:r>
            <a:endParaRPr lang="en-IN" b="1" dirty="0">
              <a:solidFill>
                <a:schemeClr val="tx1"/>
              </a:solidFill>
            </a:endParaRPr>
          </a:p>
        </p:txBody>
      </p:sp>
      <p:sp>
        <p:nvSpPr>
          <p:cNvPr id="3" name="Content Placeholder 2"/>
          <p:cNvSpPr>
            <a:spLocks noGrp="1"/>
          </p:cNvSpPr>
          <p:nvPr>
            <p:ph idx="1"/>
          </p:nvPr>
        </p:nvSpPr>
        <p:spPr/>
        <p:txBody>
          <a:bodyPr/>
          <a:lstStyle/>
          <a:p>
            <a:pPr algn="just"/>
            <a:r>
              <a:rPr lang="en-IN" sz="2000" dirty="0" smtClean="0">
                <a:latin typeface="Times New Roman" pitchFamily="18" charset="0"/>
                <a:cs typeface="Times New Roman" pitchFamily="18" charset="0"/>
              </a:rPr>
              <a:t>Rockland hospital has defined its quality objective of waiting</a:t>
            </a:r>
            <a:r>
              <a:rPr lang="en-US" sz="2000" dirty="0" smtClean="0">
                <a:latin typeface="Times New Roman" pitchFamily="18" charset="0"/>
                <a:cs typeface="Times New Roman" pitchFamily="18" charset="0"/>
              </a:rPr>
              <a:t> time for billing consultation not more than 15 minutes and after billing not more than 30 minutes.</a:t>
            </a:r>
          </a:p>
          <a:p>
            <a:pPr algn="just">
              <a:buNone/>
            </a:pPr>
            <a:endParaRPr lang="en-US" sz="2000" dirty="0" smtClean="0">
              <a:latin typeface="Times New Roman" pitchFamily="18" charset="0"/>
              <a:cs typeface="Times New Roman" pitchFamily="18" charset="0"/>
            </a:endParaRPr>
          </a:p>
          <a:p>
            <a:pPr algn="just"/>
            <a:r>
              <a:rPr lang="en-IN" sz="2000" dirty="0" smtClean="0">
                <a:latin typeface="Times New Roman" pitchFamily="18" charset="0"/>
                <a:cs typeface="Times New Roman" pitchFamily="18" charset="0"/>
              </a:rPr>
              <a:t>But in past few months out patient feedback analysis has shown decreasing trends of satisfaction level due to increased waiting times in the OPD.</a:t>
            </a:r>
          </a:p>
          <a:p>
            <a:pPr algn="just"/>
            <a:endParaRPr lang="en-IN" sz="2000" dirty="0" smtClean="0">
              <a:latin typeface="Times New Roman" pitchFamily="18" charset="0"/>
              <a:cs typeface="Times New Roman" pitchFamily="18" charset="0"/>
            </a:endParaRPr>
          </a:p>
          <a:p>
            <a:pPr algn="just"/>
            <a:r>
              <a:rPr lang="en-IN" sz="2000" dirty="0" smtClean="0">
                <a:latin typeface="Times New Roman" pitchFamily="18" charset="0"/>
                <a:cs typeface="Times New Roman" pitchFamily="18" charset="0"/>
              </a:rPr>
              <a:t>So in order to map out  the  deviations  in  the “as is process” this project was planned to carry out, for improving  the service delivery as well as patient satisfaction.</a:t>
            </a:r>
            <a:endParaRPr lang="en-IN" sz="2000" dirty="0">
              <a:latin typeface="Times New Roman" pitchFamily="18" charset="0"/>
              <a:cs typeface="Times New Roman" pitchFamily="18" charset="0"/>
            </a:endParaRPr>
          </a:p>
        </p:txBody>
      </p:sp>
    </p:spTree>
  </p:cSld>
  <p:clrMapOvr>
    <a:masterClrMapping/>
  </p:clrMapOvr>
  <p:transition spd="med">
    <p:pull dir="r"/>
  </p:transition>
</p:sld>
</file>

<file path=ppt/theme/theme1.xml><?xml version="1.0" encoding="utf-8"?>
<a:theme xmlns:a="http://schemas.openxmlformats.org/drawingml/2006/main" name="Approved Rocklan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Hospital Functional Committees</Template>
  <TotalTime>485</TotalTime>
  <Words>2506</Words>
  <Application>Microsoft Office PowerPoint</Application>
  <PresentationFormat>On-screen Show (4:3)</PresentationFormat>
  <Paragraphs>280</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Approved Rockland Template</vt:lpstr>
      <vt:lpstr>Visio</vt:lpstr>
      <vt:lpstr>INTERNSHIP REPORT  (1ST February to 30th April, 2014)</vt:lpstr>
      <vt:lpstr>HOSPITAL PROFILE</vt:lpstr>
      <vt:lpstr>Vision &amp; Mission</vt:lpstr>
      <vt:lpstr>Facility Layout</vt:lpstr>
      <vt:lpstr>Scope of Services</vt:lpstr>
      <vt:lpstr>AREAS WORKED DURING INTERNSHIP  </vt:lpstr>
      <vt:lpstr>Slide 7</vt:lpstr>
      <vt:lpstr>INTRODUCTION</vt:lpstr>
      <vt:lpstr>RATIONALE</vt:lpstr>
      <vt:lpstr>REVIEW OF LITERATURE</vt:lpstr>
      <vt:lpstr>REVIEW OF LITERATURE</vt:lpstr>
      <vt:lpstr>OBJECTIVES</vt:lpstr>
      <vt:lpstr>METHODOLOGY</vt:lpstr>
      <vt:lpstr>VARIABLES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GAP ANALYSIS</vt:lpstr>
      <vt:lpstr>Slide 30</vt:lpstr>
      <vt:lpstr>Slide 31</vt:lpstr>
      <vt:lpstr>Slide 32</vt:lpstr>
      <vt:lpstr> RECOMMENDATIONS </vt:lpstr>
      <vt:lpstr> RECOMMENDATIONS </vt:lpstr>
      <vt:lpstr> RECOMMENDATIONS </vt:lpstr>
      <vt:lpstr>CONCLUSION</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ankita</dc:creator>
  <cp:lastModifiedBy>ankita</cp:lastModifiedBy>
  <cp:revision>61</cp:revision>
  <dcterms:created xsi:type="dcterms:W3CDTF">2014-05-07T14:33:10Z</dcterms:created>
  <dcterms:modified xsi:type="dcterms:W3CDTF">2014-05-09T03:46:52Z</dcterms:modified>
</cp:coreProperties>
</file>