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29"/>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89" r:id="rId15"/>
    <p:sldId id="290" r:id="rId16"/>
    <p:sldId id="291" r:id="rId17"/>
    <p:sldId id="272" r:id="rId18"/>
    <p:sldId id="273" r:id="rId19"/>
    <p:sldId id="274" r:id="rId20"/>
    <p:sldId id="275" r:id="rId21"/>
    <p:sldId id="280" r:id="rId22"/>
    <p:sldId id="292" r:id="rId23"/>
    <p:sldId id="277" r:id="rId24"/>
    <p:sldId id="283" r:id="rId25"/>
    <p:sldId id="278" r:id="rId26"/>
    <p:sldId id="281" r:id="rId27"/>
    <p:sldId id="282" r:id="rId2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qc6.SBISR\Desktop\COLLEGE\Results\In-Patient%20Consumption%20%20Forecast%20vs%20Actual%20-%20April'14%20new.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qc6.SBISR\Desktop\ANALYSIS%20-%20%20Staff%20Sale%20-%20Apr'14.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qc6.SBISR\Desktop\ANALYSIS%20-%20%20Staff%20Sale%20-%20Apr'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qc6.SBISR\Desktop\COLLEGE\Results\In-Patient%20Consumption%20%20Forecast%20vs%20Actual%20-%20April'14%20new.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qc6.SBISR\Local%20Settings\Temporary%20Internet%20Files\Content.Outlook\X4G88IH4\Patient%20Consumption%20%20Forecast%20vs%20Actual%20-%20April'14%20new.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Documents%20and%20Settings\qc6.SBISR\Desktop\COLLEGE\Results\Extra%20Orders%20-%20Record.xlsx" TargetMode="External"/><Relationship Id="rId1" Type="http://schemas.openxmlformats.org/officeDocument/2006/relationships/image" Target="../media/image3.jpeg"/></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qc6.SBISR\Desktop\COLLEGE\Copy%20of%20CME-Apr'14%20(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qc6.SBISR\Desktop\COLLEGE\Results\coffeeshop_sale_test_category_op.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qc6.SBISR\Desktop\COLLEGE\Results\coffeeshop_sale_test_category_op.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qc6.SBISR\Desktop\COLLEGE\Results\coffeeshop_sale_test_category_op.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qc6.SBISR\Desktop\ANALYSIS%20-%20%20Staff%20Sale%20-%20Apr'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50" u="sng">
                <a:latin typeface="Times New Roman" pitchFamily="18" charset="0"/>
                <a:cs typeface="Times New Roman" pitchFamily="18" charset="0"/>
              </a:defRPr>
            </a:pPr>
            <a:r>
              <a:rPr lang="en-US" sz="1050" u="sng" dirty="0">
                <a:latin typeface="Times New Roman" pitchFamily="18" charset="0"/>
                <a:cs typeface="Times New Roman" pitchFamily="18" charset="0"/>
              </a:rPr>
              <a:t>I.P.D. FOOD CONSUMPTION  -  BREAKFAST</a:t>
            </a:r>
          </a:p>
        </c:rich>
      </c:tx>
      <c:layout>
        <c:manualLayout>
          <c:xMode val="edge"/>
          <c:yMode val="edge"/>
          <c:x val="0.24463804293727215"/>
          <c:y val="0"/>
        </c:manualLayout>
      </c:layout>
      <c:overlay val="0"/>
    </c:title>
    <c:autoTitleDeleted val="0"/>
    <c:plotArea>
      <c:layout/>
      <c:barChart>
        <c:barDir val="col"/>
        <c:grouping val="clustered"/>
        <c:varyColors val="0"/>
        <c:ser>
          <c:idx val="1"/>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BREAKFAST!$D$14:$AG$14</c:f>
              <c:numCache>
                <c:formatCode>General</c:formatCode>
                <c:ptCount val="30"/>
                <c:pt idx="0">
                  <c:v>15</c:v>
                </c:pt>
                <c:pt idx="1">
                  <c:v>21</c:v>
                </c:pt>
                <c:pt idx="2">
                  <c:v>21</c:v>
                </c:pt>
                <c:pt idx="3">
                  <c:v>19</c:v>
                </c:pt>
                <c:pt idx="4">
                  <c:v>19</c:v>
                </c:pt>
                <c:pt idx="5">
                  <c:v>20</c:v>
                </c:pt>
                <c:pt idx="6">
                  <c:v>15</c:v>
                </c:pt>
                <c:pt idx="7">
                  <c:v>21</c:v>
                </c:pt>
                <c:pt idx="8">
                  <c:v>27</c:v>
                </c:pt>
                <c:pt idx="9">
                  <c:v>20</c:v>
                </c:pt>
                <c:pt idx="10">
                  <c:v>14</c:v>
                </c:pt>
                <c:pt idx="11">
                  <c:v>14</c:v>
                </c:pt>
                <c:pt idx="12">
                  <c:v>14</c:v>
                </c:pt>
                <c:pt idx="13">
                  <c:v>10</c:v>
                </c:pt>
                <c:pt idx="14">
                  <c:v>14</c:v>
                </c:pt>
                <c:pt idx="15">
                  <c:v>18</c:v>
                </c:pt>
                <c:pt idx="16">
                  <c:v>19</c:v>
                </c:pt>
                <c:pt idx="17">
                  <c:v>25</c:v>
                </c:pt>
                <c:pt idx="18">
                  <c:v>24</c:v>
                </c:pt>
                <c:pt idx="19">
                  <c:v>23</c:v>
                </c:pt>
                <c:pt idx="20">
                  <c:v>20</c:v>
                </c:pt>
                <c:pt idx="21">
                  <c:v>18</c:v>
                </c:pt>
                <c:pt idx="22">
                  <c:v>31</c:v>
                </c:pt>
                <c:pt idx="23">
                  <c:v>53</c:v>
                </c:pt>
                <c:pt idx="24">
                  <c:v>30</c:v>
                </c:pt>
                <c:pt idx="25">
                  <c:v>22</c:v>
                </c:pt>
                <c:pt idx="26">
                  <c:v>19</c:v>
                </c:pt>
                <c:pt idx="27">
                  <c:v>11</c:v>
                </c:pt>
                <c:pt idx="28">
                  <c:v>13</c:v>
                </c:pt>
                <c:pt idx="29">
                  <c:v>22</c:v>
                </c:pt>
              </c:numCache>
            </c:numRef>
          </c:val>
        </c:ser>
        <c:dLbls>
          <c:showLegendKey val="0"/>
          <c:showVal val="0"/>
          <c:showCatName val="0"/>
          <c:showSerName val="0"/>
          <c:showPercent val="0"/>
          <c:showBubbleSize val="0"/>
        </c:dLbls>
        <c:gapWidth val="150"/>
        <c:axId val="71265280"/>
        <c:axId val="73135232"/>
      </c:barChart>
      <c:catAx>
        <c:axId val="71265280"/>
        <c:scaling>
          <c:orientation val="minMax"/>
        </c:scaling>
        <c:delete val="0"/>
        <c:axPos val="b"/>
        <c:title>
          <c:tx>
            <c:rich>
              <a:bodyPr/>
              <a:lstStyle/>
              <a:p>
                <a:pPr>
                  <a:defRPr sz="1050">
                    <a:latin typeface="Times New Roman" pitchFamily="18" charset="0"/>
                    <a:cs typeface="Times New Roman" pitchFamily="18" charset="0"/>
                  </a:defRPr>
                </a:pPr>
                <a:r>
                  <a:rPr lang="en-US" sz="1050" dirty="0">
                    <a:latin typeface="Times New Roman" pitchFamily="18" charset="0"/>
                    <a:cs typeface="Times New Roman" pitchFamily="18" charset="0"/>
                  </a:rPr>
                  <a:t>DATES</a:t>
                </a:r>
              </a:p>
            </c:rich>
          </c:tx>
          <c:layout/>
          <c:overlay val="0"/>
        </c:title>
        <c:majorTickMark val="out"/>
        <c:minorTickMark val="none"/>
        <c:tickLblPos val="nextTo"/>
        <c:crossAx val="73135232"/>
        <c:crosses val="autoZero"/>
        <c:auto val="1"/>
        <c:lblAlgn val="ctr"/>
        <c:lblOffset val="100"/>
        <c:noMultiLvlLbl val="0"/>
      </c:catAx>
      <c:valAx>
        <c:axId val="73135232"/>
        <c:scaling>
          <c:orientation val="minMax"/>
        </c:scaling>
        <c:delete val="0"/>
        <c:axPos val="l"/>
        <c:title>
          <c:tx>
            <c:rich>
              <a:bodyPr rot="-5400000" vert="horz"/>
              <a:lstStyle/>
              <a:p>
                <a:pPr>
                  <a:defRPr sz="1000">
                    <a:latin typeface="Times New Roman" pitchFamily="18" charset="0"/>
                    <a:cs typeface="Times New Roman" pitchFamily="18" charset="0"/>
                  </a:defRPr>
                </a:pPr>
                <a:r>
                  <a:rPr lang="en-US" sz="1000" dirty="0">
                    <a:latin typeface="Times New Roman" pitchFamily="18" charset="0"/>
                    <a:cs typeface="Times New Roman" pitchFamily="18" charset="0"/>
                  </a:rPr>
                  <a:t>TOTAL</a:t>
                </a:r>
                <a:r>
                  <a:rPr lang="en-US" sz="1000" baseline="0" dirty="0">
                    <a:latin typeface="Times New Roman" pitchFamily="18" charset="0"/>
                    <a:cs typeface="Times New Roman" pitchFamily="18" charset="0"/>
                  </a:rPr>
                  <a:t> NO. OF BREAKFAST SERVED TO I.P.D.</a:t>
                </a:r>
                <a:endParaRPr lang="en-US" sz="1000" dirty="0">
                  <a:latin typeface="Times New Roman" pitchFamily="18" charset="0"/>
                  <a:cs typeface="Times New Roman" pitchFamily="18" charset="0"/>
                </a:endParaRPr>
              </a:p>
            </c:rich>
          </c:tx>
          <c:layout>
            <c:manualLayout>
              <c:xMode val="edge"/>
              <c:yMode val="edge"/>
              <c:x val="1.0683760683760715E-2"/>
              <c:y val="0.14200753381868114"/>
            </c:manualLayout>
          </c:layout>
          <c:overlay val="0"/>
        </c:title>
        <c:numFmt formatCode="General" sourceLinked="1"/>
        <c:majorTickMark val="out"/>
        <c:minorTickMark val="none"/>
        <c:tickLblPos val="nextTo"/>
        <c:crossAx val="71265280"/>
        <c:crosses val="autoZero"/>
        <c:crossBetween val="between"/>
      </c:valAx>
    </c:plotArea>
    <c:plotVisOnly val="1"/>
    <c:dispBlanksAs val="gap"/>
    <c:showDLblsOverMax val="0"/>
  </c:chart>
  <c:spPr>
    <a:ln>
      <a:solidFill>
        <a:prstClr val="black"/>
      </a:solid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50" u="sng"/>
            </a:pPr>
            <a:r>
              <a:rPr lang="en-US" sz="1050" u="sng" dirty="0"/>
              <a:t>FOOD CONSUMPTION IN STAFF CAFETERIA - LUNCH </a:t>
            </a:r>
          </a:p>
        </c:rich>
      </c:tx>
      <c:layout/>
      <c:overlay val="0"/>
    </c:title>
    <c:autoTitleDeleted val="0"/>
    <c:plotArea>
      <c:layout/>
      <c:barChart>
        <c:barDir val="col"/>
        <c:grouping val="clustered"/>
        <c:varyColors val="0"/>
        <c:ser>
          <c:idx val="1"/>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'C:\Documents and Settings\qc6.SBISR\Desktop\[Copy of Staff Sale - Apr''14............xlsx]Sheet1'!$K$5:$K$34</c:f>
              <c:numCache>
                <c:formatCode>General</c:formatCode>
                <c:ptCount val="30"/>
                <c:pt idx="0">
                  <c:v>75</c:v>
                </c:pt>
                <c:pt idx="1">
                  <c:v>64</c:v>
                </c:pt>
                <c:pt idx="2">
                  <c:v>48</c:v>
                </c:pt>
                <c:pt idx="3">
                  <c:v>56</c:v>
                </c:pt>
                <c:pt idx="4">
                  <c:v>55</c:v>
                </c:pt>
                <c:pt idx="5">
                  <c:v>40</c:v>
                </c:pt>
                <c:pt idx="6">
                  <c:v>59</c:v>
                </c:pt>
                <c:pt idx="7">
                  <c:v>57</c:v>
                </c:pt>
                <c:pt idx="8">
                  <c:v>58</c:v>
                </c:pt>
                <c:pt idx="9">
                  <c:v>53</c:v>
                </c:pt>
                <c:pt idx="10">
                  <c:v>61</c:v>
                </c:pt>
                <c:pt idx="11">
                  <c:v>67</c:v>
                </c:pt>
                <c:pt idx="12">
                  <c:v>33</c:v>
                </c:pt>
                <c:pt idx="13">
                  <c:v>61</c:v>
                </c:pt>
                <c:pt idx="14">
                  <c:v>68</c:v>
                </c:pt>
                <c:pt idx="15">
                  <c:v>68</c:v>
                </c:pt>
                <c:pt idx="16">
                  <c:v>56</c:v>
                </c:pt>
                <c:pt idx="17">
                  <c:v>38</c:v>
                </c:pt>
                <c:pt idx="18">
                  <c:v>70</c:v>
                </c:pt>
                <c:pt idx="19">
                  <c:v>35</c:v>
                </c:pt>
                <c:pt idx="20">
                  <c:v>61</c:v>
                </c:pt>
                <c:pt idx="21">
                  <c:v>55</c:v>
                </c:pt>
                <c:pt idx="22">
                  <c:v>61</c:v>
                </c:pt>
                <c:pt idx="23">
                  <c:v>67</c:v>
                </c:pt>
                <c:pt idx="24">
                  <c:v>70</c:v>
                </c:pt>
                <c:pt idx="25">
                  <c:v>70</c:v>
                </c:pt>
                <c:pt idx="26">
                  <c:v>41</c:v>
                </c:pt>
                <c:pt idx="27">
                  <c:v>62</c:v>
                </c:pt>
                <c:pt idx="28">
                  <c:v>63</c:v>
                </c:pt>
                <c:pt idx="29">
                  <c:v>61</c:v>
                </c:pt>
              </c:numCache>
            </c:numRef>
          </c:val>
        </c:ser>
        <c:dLbls>
          <c:showLegendKey val="0"/>
          <c:showVal val="0"/>
          <c:showCatName val="0"/>
          <c:showSerName val="0"/>
          <c:showPercent val="0"/>
          <c:showBubbleSize val="0"/>
        </c:dLbls>
        <c:gapWidth val="150"/>
        <c:axId val="40747776"/>
        <c:axId val="40749696"/>
      </c:barChart>
      <c:catAx>
        <c:axId val="40747776"/>
        <c:scaling>
          <c:orientation val="minMax"/>
        </c:scaling>
        <c:delete val="0"/>
        <c:axPos val="b"/>
        <c:title>
          <c:tx>
            <c:rich>
              <a:bodyPr/>
              <a:lstStyle/>
              <a:p>
                <a:pPr>
                  <a:defRPr/>
                </a:pPr>
                <a:r>
                  <a:rPr lang="en-US" dirty="0"/>
                  <a:t>DATES</a:t>
                </a:r>
              </a:p>
            </c:rich>
          </c:tx>
          <c:layout/>
          <c:overlay val="0"/>
        </c:title>
        <c:majorTickMark val="out"/>
        <c:minorTickMark val="none"/>
        <c:tickLblPos val="nextTo"/>
        <c:crossAx val="40749696"/>
        <c:crosses val="autoZero"/>
        <c:auto val="1"/>
        <c:lblAlgn val="ctr"/>
        <c:lblOffset val="100"/>
        <c:noMultiLvlLbl val="0"/>
      </c:catAx>
      <c:valAx>
        <c:axId val="40749696"/>
        <c:scaling>
          <c:orientation val="minMax"/>
        </c:scaling>
        <c:delete val="0"/>
        <c:axPos val="l"/>
        <c:title>
          <c:tx>
            <c:rich>
              <a:bodyPr rot="-5400000" vert="horz"/>
              <a:lstStyle/>
              <a:p>
                <a:pPr algn="ctr" rtl="0">
                  <a:defRPr/>
                </a:pPr>
                <a:r>
                  <a:rPr lang="en-US" dirty="0"/>
                  <a:t>TOATL LUNCH SERVED (LUNCH COUPON)/DAY</a:t>
                </a:r>
              </a:p>
            </c:rich>
          </c:tx>
          <c:layout>
            <c:manualLayout>
              <c:xMode val="edge"/>
              <c:yMode val="edge"/>
              <c:x val="1.0943912448700415E-2"/>
              <c:y val="9.9074074074074411E-2"/>
            </c:manualLayout>
          </c:layout>
          <c:overlay val="0"/>
        </c:title>
        <c:numFmt formatCode="General" sourceLinked="1"/>
        <c:majorTickMark val="out"/>
        <c:minorTickMark val="none"/>
        <c:tickLblPos val="nextTo"/>
        <c:crossAx val="40747776"/>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u="sng"/>
            </a:pPr>
            <a:r>
              <a:rPr lang="en-US" sz="1000" u="sng" dirty="0"/>
              <a:t>FOOD CONSUMPTION IN STAFF CAFETERIA - DINNER</a:t>
            </a:r>
            <a:r>
              <a:rPr lang="en-US" sz="1000" u="sng" baseline="0" dirty="0"/>
              <a:t> TIME</a:t>
            </a:r>
            <a:endParaRPr lang="en-US" sz="1000" u="sng" dirty="0"/>
          </a:p>
        </c:rich>
      </c:tx>
      <c:layout/>
      <c:overlay val="0"/>
    </c:title>
    <c:autoTitleDeleted val="0"/>
    <c:plotArea>
      <c:layout/>
      <c:barChart>
        <c:barDir val="col"/>
        <c:grouping val="clustered"/>
        <c:varyColors val="0"/>
        <c:ser>
          <c:idx val="0"/>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Sheet1!$T$5:$T$34</c:f>
              <c:numCache>
                <c:formatCode>General</c:formatCode>
                <c:ptCount val="30"/>
                <c:pt idx="0">
                  <c:v>22</c:v>
                </c:pt>
                <c:pt idx="1">
                  <c:v>19</c:v>
                </c:pt>
                <c:pt idx="2">
                  <c:v>20</c:v>
                </c:pt>
                <c:pt idx="3">
                  <c:v>18</c:v>
                </c:pt>
                <c:pt idx="4">
                  <c:v>24</c:v>
                </c:pt>
                <c:pt idx="5">
                  <c:v>19</c:v>
                </c:pt>
                <c:pt idx="6">
                  <c:v>20</c:v>
                </c:pt>
                <c:pt idx="7">
                  <c:v>18</c:v>
                </c:pt>
                <c:pt idx="8">
                  <c:v>18</c:v>
                </c:pt>
                <c:pt idx="9">
                  <c:v>19</c:v>
                </c:pt>
                <c:pt idx="10">
                  <c:v>19</c:v>
                </c:pt>
                <c:pt idx="11">
                  <c:v>18</c:v>
                </c:pt>
                <c:pt idx="12">
                  <c:v>23</c:v>
                </c:pt>
                <c:pt idx="13">
                  <c:v>21</c:v>
                </c:pt>
                <c:pt idx="14">
                  <c:v>20</c:v>
                </c:pt>
                <c:pt idx="15">
                  <c:v>22</c:v>
                </c:pt>
                <c:pt idx="16">
                  <c:v>22</c:v>
                </c:pt>
                <c:pt idx="17">
                  <c:v>18</c:v>
                </c:pt>
                <c:pt idx="18">
                  <c:v>19</c:v>
                </c:pt>
                <c:pt idx="19">
                  <c:v>20</c:v>
                </c:pt>
                <c:pt idx="20">
                  <c:v>21</c:v>
                </c:pt>
                <c:pt idx="21">
                  <c:v>18</c:v>
                </c:pt>
                <c:pt idx="22">
                  <c:v>18</c:v>
                </c:pt>
                <c:pt idx="23">
                  <c:v>18</c:v>
                </c:pt>
                <c:pt idx="24">
                  <c:v>21</c:v>
                </c:pt>
                <c:pt idx="25">
                  <c:v>18</c:v>
                </c:pt>
                <c:pt idx="26">
                  <c:v>18</c:v>
                </c:pt>
                <c:pt idx="27">
                  <c:v>19</c:v>
                </c:pt>
                <c:pt idx="28">
                  <c:v>21</c:v>
                </c:pt>
                <c:pt idx="29">
                  <c:v>22</c:v>
                </c:pt>
              </c:numCache>
            </c:numRef>
          </c:val>
        </c:ser>
        <c:dLbls>
          <c:showLegendKey val="0"/>
          <c:showVal val="0"/>
          <c:showCatName val="0"/>
          <c:showSerName val="0"/>
          <c:showPercent val="0"/>
          <c:showBubbleSize val="0"/>
        </c:dLbls>
        <c:gapWidth val="150"/>
        <c:axId val="41049088"/>
        <c:axId val="41051264"/>
      </c:barChart>
      <c:catAx>
        <c:axId val="41049088"/>
        <c:scaling>
          <c:orientation val="minMax"/>
        </c:scaling>
        <c:delete val="0"/>
        <c:axPos val="b"/>
        <c:title>
          <c:tx>
            <c:rich>
              <a:bodyPr/>
              <a:lstStyle/>
              <a:p>
                <a:pPr>
                  <a:defRPr/>
                </a:pPr>
                <a:r>
                  <a:rPr lang="en-US" dirty="0"/>
                  <a:t>DATES</a:t>
                </a:r>
              </a:p>
            </c:rich>
          </c:tx>
          <c:layout/>
          <c:overlay val="0"/>
        </c:title>
        <c:majorTickMark val="out"/>
        <c:minorTickMark val="none"/>
        <c:tickLblPos val="nextTo"/>
        <c:crossAx val="41051264"/>
        <c:crosses val="autoZero"/>
        <c:auto val="1"/>
        <c:lblAlgn val="ctr"/>
        <c:lblOffset val="100"/>
        <c:noMultiLvlLbl val="0"/>
      </c:catAx>
      <c:valAx>
        <c:axId val="41051264"/>
        <c:scaling>
          <c:orientation val="minMax"/>
        </c:scaling>
        <c:delete val="0"/>
        <c:axPos val="l"/>
        <c:title>
          <c:tx>
            <c:rich>
              <a:bodyPr rot="-5400000" vert="horz"/>
              <a:lstStyle/>
              <a:p>
                <a:pPr>
                  <a:defRPr/>
                </a:pPr>
                <a:r>
                  <a:rPr lang="en-US" dirty="0"/>
                  <a:t>TOTAL</a:t>
                </a:r>
                <a:r>
                  <a:rPr lang="en-US" baseline="0" dirty="0"/>
                  <a:t> NO. OF MEALS SERVED DURING DINNER TIME/DAY</a:t>
                </a:r>
                <a:endParaRPr lang="en-US" dirty="0"/>
              </a:p>
            </c:rich>
          </c:tx>
          <c:layout/>
          <c:overlay val="0"/>
        </c:title>
        <c:numFmt formatCode="General" sourceLinked="1"/>
        <c:majorTickMark val="out"/>
        <c:minorTickMark val="none"/>
        <c:tickLblPos val="nextTo"/>
        <c:crossAx val="41049088"/>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dirty="0"/>
              <a:t>I.P.D. Food</a:t>
            </a:r>
            <a:r>
              <a:rPr lang="en-US" u="sng" baseline="0" dirty="0"/>
              <a:t> Consumption  -  Lunch</a:t>
            </a:r>
            <a:endParaRPr lang="en-US" u="sng" dirty="0"/>
          </a:p>
        </c:rich>
      </c:tx>
      <c:layout/>
      <c:overlay val="0"/>
    </c:title>
    <c:autoTitleDeleted val="0"/>
    <c:plotArea>
      <c:layout/>
      <c:barChart>
        <c:barDir val="col"/>
        <c:grouping val="clustered"/>
        <c:varyColors val="0"/>
        <c:ser>
          <c:idx val="0"/>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LUNCH!$D$14:$AG$14</c:f>
              <c:numCache>
                <c:formatCode>General</c:formatCode>
                <c:ptCount val="30"/>
                <c:pt idx="0">
                  <c:v>17</c:v>
                </c:pt>
                <c:pt idx="1">
                  <c:v>29</c:v>
                </c:pt>
                <c:pt idx="2">
                  <c:v>24</c:v>
                </c:pt>
                <c:pt idx="3">
                  <c:v>17</c:v>
                </c:pt>
                <c:pt idx="4">
                  <c:v>22</c:v>
                </c:pt>
                <c:pt idx="5">
                  <c:v>20</c:v>
                </c:pt>
                <c:pt idx="6">
                  <c:v>16</c:v>
                </c:pt>
                <c:pt idx="7">
                  <c:v>23</c:v>
                </c:pt>
                <c:pt idx="8">
                  <c:v>25</c:v>
                </c:pt>
                <c:pt idx="9">
                  <c:v>15</c:v>
                </c:pt>
                <c:pt idx="10">
                  <c:v>17</c:v>
                </c:pt>
                <c:pt idx="11">
                  <c:v>17</c:v>
                </c:pt>
                <c:pt idx="12">
                  <c:v>15</c:v>
                </c:pt>
                <c:pt idx="13">
                  <c:v>12</c:v>
                </c:pt>
                <c:pt idx="14">
                  <c:v>16</c:v>
                </c:pt>
                <c:pt idx="15">
                  <c:v>22</c:v>
                </c:pt>
                <c:pt idx="16">
                  <c:v>22</c:v>
                </c:pt>
                <c:pt idx="17">
                  <c:v>30</c:v>
                </c:pt>
                <c:pt idx="18">
                  <c:v>26</c:v>
                </c:pt>
                <c:pt idx="19">
                  <c:v>20</c:v>
                </c:pt>
                <c:pt idx="20">
                  <c:v>18</c:v>
                </c:pt>
                <c:pt idx="21">
                  <c:v>21</c:v>
                </c:pt>
                <c:pt idx="22">
                  <c:v>35</c:v>
                </c:pt>
                <c:pt idx="23">
                  <c:v>35</c:v>
                </c:pt>
                <c:pt idx="24">
                  <c:v>30</c:v>
                </c:pt>
                <c:pt idx="25">
                  <c:v>25</c:v>
                </c:pt>
                <c:pt idx="26">
                  <c:v>19</c:v>
                </c:pt>
                <c:pt idx="27">
                  <c:v>13</c:v>
                </c:pt>
                <c:pt idx="28">
                  <c:v>17</c:v>
                </c:pt>
                <c:pt idx="29">
                  <c:v>21</c:v>
                </c:pt>
              </c:numCache>
            </c:numRef>
          </c:val>
        </c:ser>
        <c:dLbls>
          <c:showLegendKey val="0"/>
          <c:showVal val="0"/>
          <c:showCatName val="0"/>
          <c:showSerName val="0"/>
          <c:showPercent val="0"/>
          <c:showBubbleSize val="0"/>
        </c:dLbls>
        <c:gapWidth val="150"/>
        <c:axId val="73168384"/>
        <c:axId val="73170304"/>
      </c:barChart>
      <c:catAx>
        <c:axId val="73168384"/>
        <c:scaling>
          <c:orientation val="minMax"/>
        </c:scaling>
        <c:delete val="0"/>
        <c:axPos val="b"/>
        <c:title>
          <c:tx>
            <c:rich>
              <a:bodyPr/>
              <a:lstStyle/>
              <a:p>
                <a:pPr>
                  <a:defRPr sz="1400">
                    <a:latin typeface="Times New Roman" pitchFamily="18" charset="0"/>
                    <a:cs typeface="Times New Roman" pitchFamily="18" charset="0"/>
                  </a:defRPr>
                </a:pPr>
                <a:r>
                  <a:rPr lang="en-US" sz="1400" dirty="0">
                    <a:latin typeface="Times New Roman" pitchFamily="18" charset="0"/>
                    <a:cs typeface="Times New Roman" pitchFamily="18" charset="0"/>
                  </a:rPr>
                  <a:t>Dates</a:t>
                </a:r>
              </a:p>
            </c:rich>
          </c:tx>
          <c:layout/>
          <c:overlay val="0"/>
        </c:title>
        <c:majorTickMark val="out"/>
        <c:minorTickMark val="none"/>
        <c:tickLblPos val="nextTo"/>
        <c:crossAx val="73170304"/>
        <c:crosses val="autoZero"/>
        <c:auto val="1"/>
        <c:lblAlgn val="ctr"/>
        <c:lblOffset val="100"/>
        <c:noMultiLvlLbl val="0"/>
      </c:catAx>
      <c:valAx>
        <c:axId val="73170304"/>
        <c:scaling>
          <c:orientation val="minMax"/>
        </c:scaling>
        <c:delete val="0"/>
        <c:axPos val="l"/>
        <c:title>
          <c:tx>
            <c:rich>
              <a:bodyPr rot="-5400000" vert="horz"/>
              <a:lstStyle/>
              <a:p>
                <a:pPr>
                  <a:defRPr lang="en-US" sz="1200" b="1" i="0" u="none" strike="noStrike" kern="1200" baseline="0">
                    <a:solidFill>
                      <a:sysClr val="windowText" lastClr="000000"/>
                    </a:solidFill>
                    <a:latin typeface="Times New Roman" pitchFamily="18" charset="0"/>
                    <a:ea typeface="+mn-ea"/>
                    <a:cs typeface="Times New Roman" pitchFamily="18" charset="0"/>
                  </a:defRPr>
                </a:pPr>
                <a:r>
                  <a:rPr lang="en-US" sz="1200" b="1" i="0" u="none" strike="noStrike" kern="1200" baseline="0" dirty="0">
                    <a:solidFill>
                      <a:sysClr val="windowText" lastClr="000000"/>
                    </a:solidFill>
                    <a:latin typeface="Times New Roman" pitchFamily="18" charset="0"/>
                    <a:ea typeface="+mn-ea"/>
                    <a:cs typeface="Times New Roman" pitchFamily="18" charset="0"/>
                  </a:rPr>
                  <a:t>Total  No. of Meals served to I.P.D.</a:t>
                </a:r>
              </a:p>
            </c:rich>
          </c:tx>
          <c:layout/>
          <c:overlay val="0"/>
        </c:title>
        <c:numFmt formatCode="General" sourceLinked="1"/>
        <c:majorTickMark val="out"/>
        <c:minorTickMark val="none"/>
        <c:tickLblPos val="nextTo"/>
        <c:crossAx val="73168384"/>
        <c:crosses val="autoZero"/>
        <c:crossBetween val="between"/>
      </c:valAx>
    </c:plotArea>
    <c:plotVisOnly val="1"/>
    <c:dispBlanksAs val="gap"/>
    <c:showDLblsOverMax val="0"/>
  </c:chart>
  <c:spPr>
    <a:noFill/>
    <a:ln>
      <a:solidFill>
        <a:prstClr val="black"/>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dirty="0"/>
              <a:t>I.P.D. FOOD CONSUMPTION - DINNER</a:t>
            </a:r>
          </a:p>
        </c:rich>
      </c:tx>
      <c:layout/>
      <c:overlay val="0"/>
    </c:title>
    <c:autoTitleDeleted val="0"/>
    <c:plotArea>
      <c:layout/>
      <c:barChart>
        <c:barDir val="col"/>
        <c:grouping val="clustered"/>
        <c:varyColors val="0"/>
        <c:ser>
          <c:idx val="1"/>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DINNER!$D$14:$AG$14</c:f>
              <c:numCache>
                <c:formatCode>General</c:formatCode>
                <c:ptCount val="30"/>
                <c:pt idx="0">
                  <c:v>21</c:v>
                </c:pt>
                <c:pt idx="1">
                  <c:v>25</c:v>
                </c:pt>
                <c:pt idx="2">
                  <c:v>20</c:v>
                </c:pt>
                <c:pt idx="3">
                  <c:v>19</c:v>
                </c:pt>
                <c:pt idx="4">
                  <c:v>16</c:v>
                </c:pt>
                <c:pt idx="5">
                  <c:v>14</c:v>
                </c:pt>
                <c:pt idx="6">
                  <c:v>18</c:v>
                </c:pt>
                <c:pt idx="7">
                  <c:v>26</c:v>
                </c:pt>
                <c:pt idx="8">
                  <c:v>19</c:v>
                </c:pt>
                <c:pt idx="9">
                  <c:v>16</c:v>
                </c:pt>
                <c:pt idx="10">
                  <c:v>14</c:v>
                </c:pt>
                <c:pt idx="11">
                  <c:v>13</c:v>
                </c:pt>
                <c:pt idx="12">
                  <c:v>11</c:v>
                </c:pt>
                <c:pt idx="13">
                  <c:v>13</c:v>
                </c:pt>
                <c:pt idx="14">
                  <c:v>22</c:v>
                </c:pt>
                <c:pt idx="15">
                  <c:v>19</c:v>
                </c:pt>
                <c:pt idx="16">
                  <c:v>26</c:v>
                </c:pt>
                <c:pt idx="17">
                  <c:v>28</c:v>
                </c:pt>
                <c:pt idx="18">
                  <c:v>23</c:v>
                </c:pt>
                <c:pt idx="19">
                  <c:v>19</c:v>
                </c:pt>
                <c:pt idx="20">
                  <c:v>20</c:v>
                </c:pt>
                <c:pt idx="21">
                  <c:v>27</c:v>
                </c:pt>
                <c:pt idx="22">
                  <c:v>32</c:v>
                </c:pt>
                <c:pt idx="23">
                  <c:v>30</c:v>
                </c:pt>
                <c:pt idx="24">
                  <c:v>20</c:v>
                </c:pt>
                <c:pt idx="25">
                  <c:v>20</c:v>
                </c:pt>
                <c:pt idx="26">
                  <c:v>11</c:v>
                </c:pt>
                <c:pt idx="27">
                  <c:v>18</c:v>
                </c:pt>
                <c:pt idx="28">
                  <c:v>24</c:v>
                </c:pt>
                <c:pt idx="29">
                  <c:v>22</c:v>
                </c:pt>
              </c:numCache>
            </c:numRef>
          </c:val>
        </c:ser>
        <c:dLbls>
          <c:showLegendKey val="0"/>
          <c:showVal val="0"/>
          <c:showCatName val="0"/>
          <c:showSerName val="0"/>
          <c:showPercent val="0"/>
          <c:showBubbleSize val="0"/>
        </c:dLbls>
        <c:gapWidth val="150"/>
        <c:axId val="40108032"/>
        <c:axId val="40109952"/>
      </c:barChart>
      <c:catAx>
        <c:axId val="40108032"/>
        <c:scaling>
          <c:orientation val="minMax"/>
        </c:scaling>
        <c:delete val="0"/>
        <c:axPos val="b"/>
        <c:title>
          <c:tx>
            <c:rich>
              <a:bodyPr/>
              <a:lstStyle/>
              <a:p>
                <a:pPr>
                  <a:defRPr/>
                </a:pPr>
                <a:r>
                  <a:rPr lang="en-US" dirty="0"/>
                  <a:t>DATES</a:t>
                </a:r>
              </a:p>
            </c:rich>
          </c:tx>
          <c:layout/>
          <c:overlay val="0"/>
        </c:title>
        <c:majorTickMark val="out"/>
        <c:minorTickMark val="none"/>
        <c:tickLblPos val="nextTo"/>
        <c:crossAx val="40109952"/>
        <c:crosses val="autoZero"/>
        <c:auto val="1"/>
        <c:lblAlgn val="ctr"/>
        <c:lblOffset val="100"/>
        <c:noMultiLvlLbl val="0"/>
      </c:catAx>
      <c:valAx>
        <c:axId val="40109952"/>
        <c:scaling>
          <c:orientation val="minMax"/>
        </c:scaling>
        <c:delete val="0"/>
        <c:axPos val="l"/>
        <c:title>
          <c:tx>
            <c:rich>
              <a:bodyPr rot="-5400000" vert="horz"/>
              <a:lstStyle/>
              <a:p>
                <a:pPr>
                  <a:defRPr/>
                </a:pPr>
                <a:r>
                  <a:rPr lang="en-US" dirty="0"/>
                  <a:t>TOTAL NO. OF DINNER SERVED TO I.P.D.</a:t>
                </a:r>
              </a:p>
            </c:rich>
          </c:tx>
          <c:layout>
            <c:manualLayout>
              <c:xMode val="edge"/>
              <c:yMode val="edge"/>
              <c:x val="2.3504273504273504E-2"/>
              <c:y val="0.27187309334960341"/>
            </c:manualLayout>
          </c:layout>
          <c:overlay val="0"/>
        </c:title>
        <c:numFmt formatCode="General" sourceLinked="1"/>
        <c:majorTickMark val="out"/>
        <c:minorTickMark val="none"/>
        <c:tickLblPos val="nextTo"/>
        <c:crossAx val="40108032"/>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sz="1100" dirty="0"/>
              <a:t>Extra Order -  Food Consumption </a:t>
            </a:r>
          </a:p>
        </c:rich>
      </c:tx>
      <c:layout>
        <c:manualLayout>
          <c:xMode val="edge"/>
          <c:yMode val="edge"/>
          <c:x val="0.30275987351974837"/>
          <c:y val="0"/>
        </c:manualLayout>
      </c:layout>
      <c:overlay val="1"/>
    </c:title>
    <c:autoTitleDeleted val="0"/>
    <c:plotArea>
      <c:layout>
        <c:manualLayout>
          <c:layoutTarget val="inner"/>
          <c:xMode val="edge"/>
          <c:yMode val="edge"/>
          <c:x val="9.8484366925617781E-2"/>
          <c:y val="0.18222933042145822"/>
          <c:w val="0.8632419745608747"/>
          <c:h val="0.50802050906427398"/>
        </c:manualLayout>
      </c:layout>
      <c:barChart>
        <c:barDir val="col"/>
        <c:grouping val="clustered"/>
        <c:varyColors val="0"/>
        <c:ser>
          <c:idx val="0"/>
          <c:order val="0"/>
          <c:spPr>
            <a:blipFill>
              <a:blip xmlns:r="http://schemas.openxmlformats.org/officeDocument/2006/relationships" r:embed="rId1"/>
              <a:tile tx="0" ty="0" sx="100000" sy="100000" flip="none" algn="tl"/>
            </a:blipFill>
          </c:spPr>
          <c:invertIfNegative val="0"/>
          <c:dLbls>
            <c:showLegendKey val="0"/>
            <c:showVal val="1"/>
            <c:showCatName val="0"/>
            <c:showSerName val="0"/>
            <c:showPercent val="0"/>
            <c:showBubbleSize val="0"/>
            <c:showLeaderLines val="0"/>
          </c:dLbls>
          <c:cat>
            <c:numRef>
              <c:f>'EXTRA ORDERS APRIL'!$C$5:$DR$5</c:f>
              <c:numCache>
                <c:formatCode>General</c:formatCode>
                <c:ptCount val="120"/>
                <c:pt idx="0" formatCode="dd\-mmm">
                  <c:v>41730</c:v>
                </c:pt>
                <c:pt idx="4" formatCode="dd\-mmm">
                  <c:v>41731</c:v>
                </c:pt>
                <c:pt idx="8" formatCode="dd\-mmm">
                  <c:v>41732</c:v>
                </c:pt>
                <c:pt idx="12" formatCode="dd\-mmm">
                  <c:v>41733</c:v>
                </c:pt>
                <c:pt idx="16" formatCode="dd\-mmm">
                  <c:v>41734</c:v>
                </c:pt>
                <c:pt idx="20" formatCode="dd\-mmm">
                  <c:v>41735</c:v>
                </c:pt>
                <c:pt idx="24" formatCode="dd\-mmm">
                  <c:v>41736</c:v>
                </c:pt>
                <c:pt idx="28" formatCode="dd\-mmm">
                  <c:v>41737</c:v>
                </c:pt>
                <c:pt idx="32" formatCode="dd\-mmm">
                  <c:v>41738</c:v>
                </c:pt>
                <c:pt idx="36" formatCode="dd\-mmm">
                  <c:v>41739</c:v>
                </c:pt>
                <c:pt idx="40" formatCode="dd\-mmm">
                  <c:v>41740</c:v>
                </c:pt>
                <c:pt idx="44" formatCode="dd\-mmm">
                  <c:v>41741</c:v>
                </c:pt>
                <c:pt idx="48" formatCode="dd\-mmm">
                  <c:v>41742</c:v>
                </c:pt>
                <c:pt idx="52" formatCode="dd\-mmm">
                  <c:v>41743</c:v>
                </c:pt>
                <c:pt idx="56" formatCode="dd\-mmm">
                  <c:v>41744</c:v>
                </c:pt>
                <c:pt idx="60" formatCode="dd\-mmm">
                  <c:v>41745</c:v>
                </c:pt>
                <c:pt idx="64" formatCode="dd\-mmm">
                  <c:v>41746</c:v>
                </c:pt>
                <c:pt idx="68" formatCode="dd\-mmm">
                  <c:v>41747</c:v>
                </c:pt>
                <c:pt idx="72" formatCode="dd\-mmm">
                  <c:v>41748</c:v>
                </c:pt>
                <c:pt idx="76" formatCode="dd\-mmm">
                  <c:v>41749</c:v>
                </c:pt>
                <c:pt idx="80" formatCode="dd\-mmm">
                  <c:v>41750</c:v>
                </c:pt>
                <c:pt idx="84" formatCode="dd\-mmm">
                  <c:v>41751</c:v>
                </c:pt>
                <c:pt idx="88" formatCode="dd\-mmm">
                  <c:v>41752</c:v>
                </c:pt>
                <c:pt idx="92" formatCode="dd\-mmm">
                  <c:v>41753</c:v>
                </c:pt>
                <c:pt idx="96" formatCode="dd\-mmm">
                  <c:v>41754</c:v>
                </c:pt>
                <c:pt idx="100" formatCode="dd\-mmm">
                  <c:v>41755</c:v>
                </c:pt>
                <c:pt idx="104" formatCode="dd\-mmm">
                  <c:v>41756</c:v>
                </c:pt>
                <c:pt idx="108" formatCode="dd\-mmm">
                  <c:v>41757</c:v>
                </c:pt>
                <c:pt idx="112" formatCode="dd\-mmm">
                  <c:v>41758</c:v>
                </c:pt>
                <c:pt idx="116" formatCode="dd\-mmm">
                  <c:v>41759</c:v>
                </c:pt>
              </c:numCache>
            </c:numRef>
          </c:cat>
          <c:val>
            <c:numRef>
              <c:f>'EXTRA ORDERS APRIL'!$C$72:$DR$72</c:f>
              <c:numCache>
                <c:formatCode>General</c:formatCode>
                <c:ptCount val="120"/>
                <c:pt idx="0">
                  <c:v>24</c:v>
                </c:pt>
                <c:pt idx="4">
                  <c:v>17</c:v>
                </c:pt>
                <c:pt idx="8">
                  <c:v>18</c:v>
                </c:pt>
                <c:pt idx="12">
                  <c:v>15</c:v>
                </c:pt>
                <c:pt idx="16">
                  <c:v>8</c:v>
                </c:pt>
                <c:pt idx="20">
                  <c:v>16</c:v>
                </c:pt>
                <c:pt idx="24">
                  <c:v>15</c:v>
                </c:pt>
                <c:pt idx="28">
                  <c:v>32</c:v>
                </c:pt>
                <c:pt idx="32">
                  <c:v>21</c:v>
                </c:pt>
                <c:pt idx="36">
                  <c:v>23</c:v>
                </c:pt>
                <c:pt idx="40">
                  <c:v>30</c:v>
                </c:pt>
                <c:pt idx="44">
                  <c:v>31</c:v>
                </c:pt>
                <c:pt idx="48">
                  <c:v>29</c:v>
                </c:pt>
                <c:pt idx="52">
                  <c:v>17</c:v>
                </c:pt>
                <c:pt idx="56">
                  <c:v>32</c:v>
                </c:pt>
                <c:pt idx="60">
                  <c:v>33</c:v>
                </c:pt>
                <c:pt idx="64">
                  <c:v>48</c:v>
                </c:pt>
                <c:pt idx="68">
                  <c:v>33</c:v>
                </c:pt>
                <c:pt idx="72">
                  <c:v>22</c:v>
                </c:pt>
                <c:pt idx="76">
                  <c:v>15</c:v>
                </c:pt>
                <c:pt idx="80">
                  <c:v>16</c:v>
                </c:pt>
                <c:pt idx="84">
                  <c:v>32</c:v>
                </c:pt>
                <c:pt idx="88">
                  <c:v>33</c:v>
                </c:pt>
                <c:pt idx="92">
                  <c:v>39</c:v>
                </c:pt>
                <c:pt idx="96">
                  <c:v>51</c:v>
                </c:pt>
                <c:pt idx="100">
                  <c:v>27</c:v>
                </c:pt>
                <c:pt idx="104">
                  <c:v>15</c:v>
                </c:pt>
                <c:pt idx="108">
                  <c:v>17</c:v>
                </c:pt>
                <c:pt idx="112">
                  <c:v>31</c:v>
                </c:pt>
                <c:pt idx="116">
                  <c:v>8</c:v>
                </c:pt>
              </c:numCache>
            </c:numRef>
          </c:val>
        </c:ser>
        <c:dLbls>
          <c:showLegendKey val="0"/>
          <c:showVal val="0"/>
          <c:showCatName val="0"/>
          <c:showSerName val="0"/>
          <c:showPercent val="0"/>
          <c:showBubbleSize val="0"/>
        </c:dLbls>
        <c:gapWidth val="150"/>
        <c:axId val="40153088"/>
        <c:axId val="40155008"/>
      </c:barChart>
      <c:dateAx>
        <c:axId val="40153088"/>
        <c:scaling>
          <c:orientation val="minMax"/>
        </c:scaling>
        <c:delete val="0"/>
        <c:axPos val="b"/>
        <c:title>
          <c:tx>
            <c:rich>
              <a:bodyPr/>
              <a:lstStyle/>
              <a:p>
                <a:pPr>
                  <a:defRPr/>
                </a:pPr>
                <a:r>
                  <a:rPr lang="en-US" dirty="0"/>
                  <a:t>Dates </a:t>
                </a:r>
              </a:p>
            </c:rich>
          </c:tx>
          <c:layout/>
          <c:overlay val="0"/>
        </c:title>
        <c:numFmt formatCode="dd\-mmm" sourceLinked="1"/>
        <c:majorTickMark val="out"/>
        <c:minorTickMark val="none"/>
        <c:tickLblPos val="nextTo"/>
        <c:crossAx val="40155008"/>
        <c:crosses val="autoZero"/>
        <c:auto val="1"/>
        <c:lblOffset val="100"/>
        <c:baseTimeUnit val="days"/>
      </c:dateAx>
      <c:valAx>
        <c:axId val="40155008"/>
        <c:scaling>
          <c:orientation val="minMax"/>
          <c:max val="60"/>
          <c:min val="0"/>
        </c:scaling>
        <c:delete val="0"/>
        <c:axPos val="l"/>
        <c:title>
          <c:tx>
            <c:rich>
              <a:bodyPr rot="-5400000" vert="horz"/>
              <a:lstStyle/>
              <a:p>
                <a:pPr>
                  <a:defRPr/>
                </a:pPr>
                <a:r>
                  <a:rPr lang="en-US" dirty="0"/>
                  <a:t>No. Of Extra Orders</a:t>
                </a:r>
              </a:p>
            </c:rich>
          </c:tx>
          <c:layout/>
          <c:overlay val="0"/>
        </c:title>
        <c:numFmt formatCode="General" sourceLinked="1"/>
        <c:majorTickMark val="out"/>
        <c:minorTickMark val="none"/>
        <c:tickLblPos val="nextTo"/>
        <c:crossAx val="40153088"/>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Official Events - Food Consumption (Price)</a:t>
            </a:r>
          </a:p>
        </c:rich>
      </c:tx>
      <c:layout/>
      <c:overlay val="0"/>
    </c:title>
    <c:autoTitleDeleted val="0"/>
    <c:plotArea>
      <c:layout/>
      <c:barChart>
        <c:barDir val="col"/>
        <c:grouping val="clustered"/>
        <c:varyColors val="0"/>
        <c:ser>
          <c:idx val="0"/>
          <c:order val="0"/>
          <c:tx>
            <c:strRef>
              <c:f>Sheet1!$H$2</c:f>
              <c:strCache>
                <c:ptCount val="1"/>
                <c:pt idx="0">
                  <c:v>Price</c:v>
                </c:pt>
              </c:strCache>
            </c:strRef>
          </c:tx>
          <c:invertIfNegative val="0"/>
          <c:dLbls>
            <c:showLegendKey val="0"/>
            <c:showVal val="1"/>
            <c:showCatName val="0"/>
            <c:showSerName val="0"/>
            <c:showPercent val="0"/>
            <c:showBubbleSize val="0"/>
            <c:showLeaderLines val="0"/>
          </c:dLbls>
          <c:cat>
            <c:strRef>
              <c:f>Sheet1!$B$3:$B$17</c:f>
              <c:strCache>
                <c:ptCount val="15"/>
                <c:pt idx="0">
                  <c:v>Internal CME</c:v>
                </c:pt>
                <c:pt idx="1">
                  <c:v>CME- webcast on SSTI</c:v>
                </c:pt>
                <c:pt idx="2">
                  <c:v>Antenatal Workshop</c:v>
                </c:pt>
                <c:pt idx="3">
                  <c:v>Nurses training</c:v>
                </c:pt>
                <c:pt idx="4">
                  <c:v>CME - Diabetes</c:v>
                </c:pt>
                <c:pt idx="5">
                  <c:v>Internal c.m.e</c:v>
                </c:pt>
                <c:pt idx="6">
                  <c:v>HIC  meeting  </c:v>
                </c:pt>
                <c:pt idx="7">
                  <c:v>Antenatal Workshop</c:v>
                </c:pt>
                <c:pt idx="8">
                  <c:v>Mortality Committee Meeting</c:v>
                </c:pt>
                <c:pt idx="9">
                  <c:v>sister meeting</c:v>
                </c:pt>
                <c:pt idx="10">
                  <c:v>CME INTERNAL</c:v>
                </c:pt>
                <c:pt idx="11">
                  <c:v>Management Committee Meeting</c:v>
                </c:pt>
                <c:pt idx="12">
                  <c:v>internal  cme</c:v>
                </c:pt>
                <c:pt idx="13">
                  <c:v>Meeting of dr alok sarin</c:v>
                </c:pt>
                <c:pt idx="14">
                  <c:v>sister meeting</c:v>
                </c:pt>
              </c:strCache>
            </c:strRef>
          </c:cat>
          <c:val>
            <c:numRef>
              <c:f>Sheet1!$H$3:$H$17</c:f>
              <c:numCache>
                <c:formatCode>General</c:formatCode>
                <c:ptCount val="15"/>
                <c:pt idx="0">
                  <c:v>6000</c:v>
                </c:pt>
                <c:pt idx="1">
                  <c:v>3600</c:v>
                </c:pt>
                <c:pt idx="2">
                  <c:v>15000</c:v>
                </c:pt>
                <c:pt idx="3">
                  <c:v>750</c:v>
                </c:pt>
                <c:pt idx="4">
                  <c:v>4160</c:v>
                </c:pt>
                <c:pt idx="5">
                  <c:v>6000</c:v>
                </c:pt>
                <c:pt idx="6">
                  <c:v>200</c:v>
                </c:pt>
                <c:pt idx="7">
                  <c:v>12000</c:v>
                </c:pt>
                <c:pt idx="8">
                  <c:v>240</c:v>
                </c:pt>
                <c:pt idx="9">
                  <c:v>750</c:v>
                </c:pt>
                <c:pt idx="10">
                  <c:v>7000</c:v>
                </c:pt>
                <c:pt idx="11">
                  <c:v>400</c:v>
                </c:pt>
                <c:pt idx="12">
                  <c:v>7000</c:v>
                </c:pt>
                <c:pt idx="13">
                  <c:v>200</c:v>
                </c:pt>
                <c:pt idx="14">
                  <c:v>1000</c:v>
                </c:pt>
              </c:numCache>
            </c:numRef>
          </c:val>
        </c:ser>
        <c:dLbls>
          <c:showLegendKey val="0"/>
          <c:showVal val="0"/>
          <c:showCatName val="0"/>
          <c:showSerName val="0"/>
          <c:showPercent val="0"/>
          <c:showBubbleSize val="0"/>
        </c:dLbls>
        <c:gapWidth val="150"/>
        <c:axId val="40184064"/>
        <c:axId val="40194432"/>
      </c:barChart>
      <c:catAx>
        <c:axId val="40184064"/>
        <c:scaling>
          <c:orientation val="minMax"/>
        </c:scaling>
        <c:delete val="0"/>
        <c:axPos val="b"/>
        <c:title>
          <c:tx>
            <c:rich>
              <a:bodyPr/>
              <a:lstStyle/>
              <a:p>
                <a:pPr>
                  <a:defRPr>
                    <a:solidFill>
                      <a:schemeClr val="accent2">
                        <a:lumMod val="75000"/>
                      </a:schemeClr>
                    </a:solidFill>
                  </a:defRPr>
                </a:pPr>
                <a:r>
                  <a:rPr lang="en-US" dirty="0">
                    <a:solidFill>
                      <a:schemeClr val="accent2">
                        <a:lumMod val="75000"/>
                      </a:schemeClr>
                    </a:solidFill>
                  </a:rPr>
                  <a:t>OFFICIAL EVENTS</a:t>
                </a:r>
              </a:p>
            </c:rich>
          </c:tx>
          <c:layout/>
          <c:overlay val="0"/>
        </c:title>
        <c:majorTickMark val="out"/>
        <c:minorTickMark val="none"/>
        <c:tickLblPos val="nextTo"/>
        <c:spPr>
          <a:ln>
            <a:noFill/>
          </a:ln>
        </c:spPr>
        <c:crossAx val="40194432"/>
        <c:crosses val="autoZero"/>
        <c:auto val="1"/>
        <c:lblAlgn val="ctr"/>
        <c:lblOffset val="100"/>
        <c:noMultiLvlLbl val="0"/>
      </c:catAx>
      <c:valAx>
        <c:axId val="40194432"/>
        <c:scaling>
          <c:orientation val="minMax"/>
        </c:scaling>
        <c:delete val="0"/>
        <c:axPos val="l"/>
        <c:majorGridlines/>
        <c:title>
          <c:tx>
            <c:rich>
              <a:bodyPr rot="-5400000" vert="horz"/>
              <a:lstStyle/>
              <a:p>
                <a:pPr>
                  <a:defRPr>
                    <a:solidFill>
                      <a:schemeClr val="accent2">
                        <a:lumMod val="75000"/>
                      </a:schemeClr>
                    </a:solidFill>
                  </a:defRPr>
                </a:pPr>
                <a:r>
                  <a:rPr lang="en-US" dirty="0">
                    <a:solidFill>
                      <a:schemeClr val="accent2">
                        <a:lumMod val="75000"/>
                      </a:schemeClr>
                    </a:solidFill>
                  </a:rPr>
                  <a:t>PRICE</a:t>
                </a:r>
              </a:p>
            </c:rich>
          </c:tx>
          <c:layout/>
          <c:overlay val="0"/>
        </c:title>
        <c:numFmt formatCode="General" sourceLinked="1"/>
        <c:majorTickMark val="out"/>
        <c:minorTickMark val="none"/>
        <c:tickLblPos val="nextTo"/>
        <c:spPr>
          <a:noFill/>
        </c:spPr>
        <c:crossAx val="40184064"/>
        <c:crosses val="autoZero"/>
        <c:crossBetween val="between"/>
      </c:valAx>
      <c:spPr>
        <a:noFill/>
      </c:spPr>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COFFEE SHOP  FOOD CONSUMPTION - BAKERY ITEMS</a:t>
            </a:r>
          </a:p>
        </c:rich>
      </c:tx>
      <c:layout/>
      <c:overlay val="0"/>
    </c:title>
    <c:autoTitleDeleted val="0"/>
    <c:plotArea>
      <c:layout/>
      <c:barChart>
        <c:barDir val="col"/>
        <c:grouping val="clustered"/>
        <c:varyColors val="0"/>
        <c:ser>
          <c:idx val="0"/>
          <c:order val="0"/>
          <c:invertIfNegative val="0"/>
          <c:cat>
            <c:strRef>
              <c:f>Recovered_Sheet1!$B$9:$B$13</c:f>
              <c:strCache>
                <c:ptCount val="5"/>
                <c:pt idx="0">
                  <c:v>Muffins Blueberry-C</c:v>
                </c:pt>
                <c:pt idx="1">
                  <c:v>Muffins Carrot-C</c:v>
                </c:pt>
                <c:pt idx="2">
                  <c:v>Muffins Chocolate-C</c:v>
                </c:pt>
                <c:pt idx="3">
                  <c:v>Pastry Chocolate-C</c:v>
                </c:pt>
                <c:pt idx="4">
                  <c:v>Veg Patty-C</c:v>
                </c:pt>
              </c:strCache>
            </c:strRef>
          </c:cat>
          <c:val>
            <c:numRef>
              <c:f>Recovered_Sheet1!$C$9:$C$13</c:f>
              <c:numCache>
                <c:formatCode>General</c:formatCode>
                <c:ptCount val="5"/>
              </c:numCache>
            </c:numRef>
          </c:val>
        </c:ser>
        <c:ser>
          <c:idx val="1"/>
          <c:order val="1"/>
          <c:invertIfNegative val="0"/>
          <c:cat>
            <c:strRef>
              <c:f>Recovered_Sheet1!$B$9:$B$13</c:f>
              <c:strCache>
                <c:ptCount val="5"/>
                <c:pt idx="0">
                  <c:v>Muffins Blueberry-C</c:v>
                </c:pt>
                <c:pt idx="1">
                  <c:v>Muffins Carrot-C</c:v>
                </c:pt>
                <c:pt idx="2">
                  <c:v>Muffins Chocolate-C</c:v>
                </c:pt>
                <c:pt idx="3">
                  <c:v>Pastry Chocolate-C</c:v>
                </c:pt>
                <c:pt idx="4">
                  <c:v>Veg Patty-C</c:v>
                </c:pt>
              </c:strCache>
            </c:strRef>
          </c:cat>
          <c:val>
            <c:numRef>
              <c:f>Recovered_Sheet1!$D$9:$D$13</c:f>
              <c:numCache>
                <c:formatCode>General</c:formatCode>
                <c:ptCount val="5"/>
              </c:numCache>
            </c:numRef>
          </c:val>
        </c:ser>
        <c:ser>
          <c:idx val="2"/>
          <c:order val="2"/>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cat>
            <c:strRef>
              <c:f>Recovered_Sheet1!$B$9:$B$13</c:f>
              <c:strCache>
                <c:ptCount val="5"/>
                <c:pt idx="0">
                  <c:v>Muffins Blueberry-C</c:v>
                </c:pt>
                <c:pt idx="1">
                  <c:v>Muffins Carrot-C</c:v>
                </c:pt>
                <c:pt idx="2">
                  <c:v>Muffins Chocolate-C</c:v>
                </c:pt>
                <c:pt idx="3">
                  <c:v>Pastry Chocolate-C</c:v>
                </c:pt>
                <c:pt idx="4">
                  <c:v>Veg Patty-C</c:v>
                </c:pt>
              </c:strCache>
            </c:strRef>
          </c:cat>
          <c:val>
            <c:numRef>
              <c:f>Recovered_Sheet1!$H$9:$H$13</c:f>
              <c:numCache>
                <c:formatCode>0</c:formatCode>
                <c:ptCount val="5"/>
                <c:pt idx="0">
                  <c:v>97</c:v>
                </c:pt>
                <c:pt idx="1">
                  <c:v>67</c:v>
                </c:pt>
                <c:pt idx="2">
                  <c:v>73</c:v>
                </c:pt>
                <c:pt idx="3">
                  <c:v>110</c:v>
                </c:pt>
                <c:pt idx="4">
                  <c:v>95</c:v>
                </c:pt>
              </c:numCache>
            </c:numRef>
          </c:val>
        </c:ser>
        <c:dLbls>
          <c:showLegendKey val="0"/>
          <c:showVal val="0"/>
          <c:showCatName val="0"/>
          <c:showSerName val="0"/>
          <c:showPercent val="0"/>
          <c:showBubbleSize val="0"/>
        </c:dLbls>
        <c:gapWidth val="150"/>
        <c:axId val="73124864"/>
        <c:axId val="40260736"/>
      </c:barChart>
      <c:catAx>
        <c:axId val="73124864"/>
        <c:scaling>
          <c:orientation val="minMax"/>
        </c:scaling>
        <c:delete val="0"/>
        <c:axPos val="b"/>
        <c:title>
          <c:tx>
            <c:rich>
              <a:bodyPr/>
              <a:lstStyle/>
              <a:p>
                <a:pPr>
                  <a:defRPr/>
                </a:pPr>
                <a:r>
                  <a:rPr lang="en-US" dirty="0"/>
                  <a:t>ITEMS</a:t>
                </a:r>
              </a:p>
            </c:rich>
          </c:tx>
          <c:layout/>
          <c:overlay val="0"/>
        </c:title>
        <c:majorTickMark val="out"/>
        <c:minorTickMark val="none"/>
        <c:tickLblPos val="nextTo"/>
        <c:crossAx val="40260736"/>
        <c:crosses val="autoZero"/>
        <c:auto val="1"/>
        <c:lblAlgn val="ctr"/>
        <c:lblOffset val="100"/>
        <c:noMultiLvlLbl val="0"/>
      </c:catAx>
      <c:valAx>
        <c:axId val="40260736"/>
        <c:scaling>
          <c:orientation val="minMax"/>
        </c:scaling>
        <c:delete val="0"/>
        <c:axPos val="l"/>
        <c:title>
          <c:tx>
            <c:rich>
              <a:bodyPr rot="-5400000" vert="horz"/>
              <a:lstStyle/>
              <a:p>
                <a:pPr>
                  <a:defRPr/>
                </a:pPr>
                <a:r>
                  <a:rPr lang="en-US" dirty="0"/>
                  <a:t>TOTAL NO. OF SALES</a:t>
                </a:r>
              </a:p>
            </c:rich>
          </c:tx>
          <c:layout>
            <c:manualLayout>
              <c:xMode val="edge"/>
              <c:yMode val="edge"/>
              <c:x val="2.2222222222222251E-2"/>
              <c:y val="0.22709499854184934"/>
            </c:manualLayout>
          </c:layout>
          <c:overlay val="0"/>
        </c:title>
        <c:numFmt formatCode="General" sourceLinked="1"/>
        <c:majorTickMark val="out"/>
        <c:minorTickMark val="none"/>
        <c:tickLblPos val="nextTo"/>
        <c:crossAx val="73124864"/>
        <c:crosses val="autoZero"/>
        <c:crossBetween val="between"/>
      </c:valAx>
    </c:plotArea>
    <c:plotVisOnly val="1"/>
    <c:dispBlanksAs val="gap"/>
    <c:showDLblsOverMax val="0"/>
  </c:chart>
  <c:spPr>
    <a:ln>
      <a:solidFill>
        <a:schemeClr val="tx1"/>
      </a:solidFill>
    </a:ln>
  </c:spPr>
  <c:txPr>
    <a:bodyPr/>
    <a:lstStyle/>
    <a:p>
      <a:pPr>
        <a:defRPr sz="1050">
          <a:latin typeface="Times New Roman" pitchFamily="18" charset="0"/>
          <a:cs typeface="Times New Roman"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COFFE SHOP FOOD CONSUMPTION - BEVERAGES</a:t>
            </a:r>
          </a:p>
        </c:rich>
      </c:tx>
      <c:layout>
        <c:manualLayout>
          <c:xMode val="edge"/>
          <c:yMode val="edge"/>
          <c:x val="0.2951869237499169"/>
          <c:y val="3.0272452068617599E-2"/>
        </c:manualLayout>
      </c:layout>
      <c:overlay val="0"/>
    </c:title>
    <c:autoTitleDeleted val="0"/>
    <c:plotArea>
      <c:layout/>
      <c:barChart>
        <c:barDir val="col"/>
        <c:grouping val="clustered"/>
        <c:varyColors val="0"/>
        <c:ser>
          <c:idx val="0"/>
          <c:order val="0"/>
          <c:invertIfNegative val="0"/>
          <c:cat>
            <c:strRef>
              <c:f>Recovered_Sheet1!$B$18:$B$34</c:f>
              <c:strCache>
                <c:ptCount val="17"/>
                <c:pt idx="0">
                  <c:v>Apple Juice (200 ml) (Tropicana)-C</c:v>
                </c:pt>
                <c:pt idx="1">
                  <c:v>Coconut Water (TENDO)-C</c:v>
                </c:pt>
                <c:pt idx="2">
                  <c:v>Coffee-C</c:v>
                </c:pt>
                <c:pt idx="3">
                  <c:v>Coffee / Tea without sugar-C</c:v>
                </c:pt>
                <c:pt idx="4">
                  <c:v>Cold Coffee-C</c:v>
                </c:pt>
                <c:pt idx="5">
                  <c:v>Diet Coke - 500 ml-C</c:v>
                </c:pt>
                <c:pt idx="6">
                  <c:v>Fresh lime water-C</c:v>
                </c:pt>
                <c:pt idx="7">
                  <c:v>Guava Juice - 200 ml (Tropicana)-C</c:v>
                </c:pt>
                <c:pt idx="8">
                  <c:v>Limca 500 ml-C</c:v>
                </c:pt>
                <c:pt idx="9">
                  <c:v>Lychee juice - 200 ml (Tropicana)-C</c:v>
                </c:pt>
                <c:pt idx="10">
                  <c:v>Mango Juice - 200 ml (Tropicana)-C</c:v>
                </c:pt>
                <c:pt idx="11">
                  <c:v>Mineral Water - 1 ltr.-C</c:v>
                </c:pt>
                <c:pt idx="12">
                  <c:v>Mirinda Orange 600 ml-C</c:v>
                </c:pt>
                <c:pt idx="13">
                  <c:v>Mix Fruit Juice - 200 ml (Tropicana)-C</c:v>
                </c:pt>
                <c:pt idx="14">
                  <c:v>Orange Juice - 200 ml (Tropicana)-C</c:v>
                </c:pt>
                <c:pt idx="15">
                  <c:v>Pepsi - 600 ml-C</c:v>
                </c:pt>
                <c:pt idx="16">
                  <c:v>Tea with sugar-C</c:v>
                </c:pt>
              </c:strCache>
            </c:strRef>
          </c:cat>
          <c:val>
            <c:numRef>
              <c:f>Recovered_Sheet1!$C$18:$C$34</c:f>
              <c:numCache>
                <c:formatCode>General</c:formatCode>
                <c:ptCount val="17"/>
              </c:numCache>
            </c:numRef>
          </c:val>
        </c:ser>
        <c:ser>
          <c:idx val="1"/>
          <c:order val="1"/>
          <c:invertIfNegative val="0"/>
          <c:cat>
            <c:strRef>
              <c:f>Recovered_Sheet1!$B$18:$B$34</c:f>
              <c:strCache>
                <c:ptCount val="17"/>
                <c:pt idx="0">
                  <c:v>Apple Juice (200 ml) (Tropicana)-C</c:v>
                </c:pt>
                <c:pt idx="1">
                  <c:v>Coconut Water (TENDO)-C</c:v>
                </c:pt>
                <c:pt idx="2">
                  <c:v>Coffee-C</c:v>
                </c:pt>
                <c:pt idx="3">
                  <c:v>Coffee / Tea without sugar-C</c:v>
                </c:pt>
                <c:pt idx="4">
                  <c:v>Cold Coffee-C</c:v>
                </c:pt>
                <c:pt idx="5">
                  <c:v>Diet Coke - 500 ml-C</c:v>
                </c:pt>
                <c:pt idx="6">
                  <c:v>Fresh lime water-C</c:v>
                </c:pt>
                <c:pt idx="7">
                  <c:v>Guava Juice - 200 ml (Tropicana)-C</c:v>
                </c:pt>
                <c:pt idx="8">
                  <c:v>Limca 500 ml-C</c:v>
                </c:pt>
                <c:pt idx="9">
                  <c:v>Lychee juice - 200 ml (Tropicana)-C</c:v>
                </c:pt>
                <c:pt idx="10">
                  <c:v>Mango Juice - 200 ml (Tropicana)-C</c:v>
                </c:pt>
                <c:pt idx="11">
                  <c:v>Mineral Water - 1 ltr.-C</c:v>
                </c:pt>
                <c:pt idx="12">
                  <c:v>Mirinda Orange 600 ml-C</c:v>
                </c:pt>
                <c:pt idx="13">
                  <c:v>Mix Fruit Juice - 200 ml (Tropicana)-C</c:v>
                </c:pt>
                <c:pt idx="14">
                  <c:v>Orange Juice - 200 ml (Tropicana)-C</c:v>
                </c:pt>
                <c:pt idx="15">
                  <c:v>Pepsi - 600 ml-C</c:v>
                </c:pt>
                <c:pt idx="16">
                  <c:v>Tea with sugar-C</c:v>
                </c:pt>
              </c:strCache>
            </c:strRef>
          </c:cat>
          <c:val>
            <c:numRef>
              <c:f>Recovered_Sheet1!$D$18:$D$34</c:f>
              <c:numCache>
                <c:formatCode>General</c:formatCode>
                <c:ptCount val="17"/>
              </c:numCache>
            </c:numRef>
          </c:val>
        </c:ser>
        <c:ser>
          <c:idx val="2"/>
          <c:order val="2"/>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cat>
            <c:strRef>
              <c:f>Recovered_Sheet1!$B$18:$B$34</c:f>
              <c:strCache>
                <c:ptCount val="17"/>
                <c:pt idx="0">
                  <c:v>Apple Juice (200 ml) (Tropicana)-C</c:v>
                </c:pt>
                <c:pt idx="1">
                  <c:v>Coconut Water (TENDO)-C</c:v>
                </c:pt>
                <c:pt idx="2">
                  <c:v>Coffee-C</c:v>
                </c:pt>
                <c:pt idx="3">
                  <c:v>Coffee / Tea without sugar-C</c:v>
                </c:pt>
                <c:pt idx="4">
                  <c:v>Cold Coffee-C</c:v>
                </c:pt>
                <c:pt idx="5">
                  <c:v>Diet Coke - 500 ml-C</c:v>
                </c:pt>
                <c:pt idx="6">
                  <c:v>Fresh lime water-C</c:v>
                </c:pt>
                <c:pt idx="7">
                  <c:v>Guava Juice - 200 ml (Tropicana)-C</c:v>
                </c:pt>
                <c:pt idx="8">
                  <c:v>Limca 500 ml-C</c:v>
                </c:pt>
                <c:pt idx="9">
                  <c:v>Lychee juice - 200 ml (Tropicana)-C</c:v>
                </c:pt>
                <c:pt idx="10">
                  <c:v>Mango Juice - 200 ml (Tropicana)-C</c:v>
                </c:pt>
                <c:pt idx="11">
                  <c:v>Mineral Water - 1 ltr.-C</c:v>
                </c:pt>
                <c:pt idx="12">
                  <c:v>Mirinda Orange 600 ml-C</c:v>
                </c:pt>
                <c:pt idx="13">
                  <c:v>Mix Fruit Juice - 200 ml (Tropicana)-C</c:v>
                </c:pt>
                <c:pt idx="14">
                  <c:v>Orange Juice - 200 ml (Tropicana)-C</c:v>
                </c:pt>
                <c:pt idx="15">
                  <c:v>Pepsi - 600 ml-C</c:v>
                </c:pt>
                <c:pt idx="16">
                  <c:v>Tea with sugar-C</c:v>
                </c:pt>
              </c:strCache>
            </c:strRef>
          </c:cat>
          <c:val>
            <c:numRef>
              <c:f>Recovered_Sheet1!$H$18:$H$34</c:f>
              <c:numCache>
                <c:formatCode>0</c:formatCode>
                <c:ptCount val="17"/>
                <c:pt idx="0">
                  <c:v>84</c:v>
                </c:pt>
                <c:pt idx="1">
                  <c:v>332</c:v>
                </c:pt>
                <c:pt idx="2">
                  <c:v>424</c:v>
                </c:pt>
                <c:pt idx="3">
                  <c:v>392</c:v>
                </c:pt>
                <c:pt idx="4">
                  <c:v>26</c:v>
                </c:pt>
                <c:pt idx="5">
                  <c:v>70</c:v>
                </c:pt>
                <c:pt idx="6">
                  <c:v>32</c:v>
                </c:pt>
                <c:pt idx="7">
                  <c:v>154</c:v>
                </c:pt>
                <c:pt idx="8">
                  <c:v>87</c:v>
                </c:pt>
                <c:pt idx="9">
                  <c:v>116</c:v>
                </c:pt>
                <c:pt idx="10">
                  <c:v>144</c:v>
                </c:pt>
                <c:pt idx="11">
                  <c:v>225</c:v>
                </c:pt>
                <c:pt idx="12">
                  <c:v>77</c:v>
                </c:pt>
                <c:pt idx="13">
                  <c:v>64</c:v>
                </c:pt>
                <c:pt idx="14">
                  <c:v>109</c:v>
                </c:pt>
                <c:pt idx="15">
                  <c:v>95</c:v>
                </c:pt>
                <c:pt idx="16">
                  <c:v>389</c:v>
                </c:pt>
              </c:numCache>
            </c:numRef>
          </c:val>
        </c:ser>
        <c:dLbls>
          <c:showLegendKey val="0"/>
          <c:showVal val="0"/>
          <c:showCatName val="0"/>
          <c:showSerName val="0"/>
          <c:showPercent val="0"/>
          <c:showBubbleSize val="0"/>
        </c:dLbls>
        <c:gapWidth val="150"/>
        <c:axId val="40299520"/>
        <c:axId val="40301696"/>
      </c:barChart>
      <c:catAx>
        <c:axId val="40299520"/>
        <c:scaling>
          <c:orientation val="minMax"/>
        </c:scaling>
        <c:delete val="0"/>
        <c:axPos val="b"/>
        <c:title>
          <c:tx>
            <c:rich>
              <a:bodyPr/>
              <a:lstStyle/>
              <a:p>
                <a:pPr>
                  <a:defRPr/>
                </a:pPr>
                <a:r>
                  <a:rPr lang="en-US" dirty="0"/>
                  <a:t>BEVERAGES</a:t>
                </a:r>
              </a:p>
            </c:rich>
          </c:tx>
          <c:layout/>
          <c:overlay val="0"/>
        </c:title>
        <c:majorTickMark val="out"/>
        <c:minorTickMark val="none"/>
        <c:tickLblPos val="nextTo"/>
        <c:crossAx val="40301696"/>
        <c:crosses val="autoZero"/>
        <c:auto val="1"/>
        <c:lblAlgn val="ctr"/>
        <c:lblOffset val="100"/>
        <c:noMultiLvlLbl val="0"/>
      </c:catAx>
      <c:valAx>
        <c:axId val="40301696"/>
        <c:scaling>
          <c:orientation val="minMax"/>
        </c:scaling>
        <c:delete val="0"/>
        <c:axPos val="l"/>
        <c:title>
          <c:tx>
            <c:rich>
              <a:bodyPr rot="-5400000" vert="horz"/>
              <a:lstStyle/>
              <a:p>
                <a:pPr>
                  <a:defRPr/>
                </a:pPr>
                <a:r>
                  <a:rPr lang="en-US" dirty="0"/>
                  <a:t>TOTAL NO. OF SALES</a:t>
                </a:r>
              </a:p>
            </c:rich>
          </c:tx>
          <c:layout>
            <c:manualLayout>
              <c:xMode val="edge"/>
              <c:yMode val="edge"/>
              <c:x val="2.5000000000000001E-2"/>
              <c:y val="0.19468759113444153"/>
            </c:manualLayout>
          </c:layout>
          <c:overlay val="0"/>
        </c:title>
        <c:numFmt formatCode="General" sourceLinked="1"/>
        <c:majorTickMark val="out"/>
        <c:minorTickMark val="none"/>
        <c:tickLblPos val="nextTo"/>
        <c:crossAx val="40299520"/>
        <c:crosses val="autoZero"/>
        <c:crossBetween val="between"/>
      </c:valAx>
    </c:plotArea>
    <c:plotVisOnly val="1"/>
    <c:dispBlanksAs val="gap"/>
    <c:showDLblsOverMax val="0"/>
  </c:chart>
  <c:spPr>
    <a:ln>
      <a:solidFill>
        <a:prstClr val="black"/>
      </a:solidFill>
    </a:ln>
  </c:spPr>
  <c:txPr>
    <a:bodyPr/>
    <a:lstStyle/>
    <a:p>
      <a:pPr>
        <a:defRPr sz="1100">
          <a:latin typeface="Times New Roman" pitchFamily="18" charset="0"/>
          <a:cs typeface="Times New Roman"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a:t>COFFEE SHOP FOOD CONSUMPTION- KITCHEN ITEMS</a:t>
            </a:r>
          </a:p>
        </c:rich>
      </c:tx>
      <c:layout/>
      <c:overlay val="0"/>
    </c:title>
    <c:autoTitleDeleted val="0"/>
    <c:plotArea>
      <c:layout/>
      <c:barChart>
        <c:barDir val="col"/>
        <c:grouping val="clustered"/>
        <c:varyColors val="0"/>
        <c:ser>
          <c:idx val="0"/>
          <c:order val="0"/>
          <c:invertIfNegative val="0"/>
          <c:cat>
            <c:strRef>
              <c:f>Recovered_Sheet1!$B$39:$B$59</c:f>
              <c:strCache>
                <c:ptCount val="21"/>
                <c:pt idx="0">
                  <c:v>Aloo bonda-C</c:v>
                </c:pt>
                <c:pt idx="1">
                  <c:v>Bread pakora-C</c:v>
                </c:pt>
                <c:pt idx="2">
                  <c:v>Bread roll-C</c:v>
                </c:pt>
                <c:pt idx="3">
                  <c:v>Chana chat-C</c:v>
                </c:pt>
                <c:pt idx="4">
                  <c:v>Chef special-C</c:v>
                </c:pt>
                <c:pt idx="5">
                  <c:v>Curd (Paras)-C</c:v>
                </c:pt>
                <c:pt idx="6">
                  <c:v>Cutlet-C</c:v>
                </c:pt>
                <c:pt idx="7">
                  <c:v>Idli-C</c:v>
                </c:pt>
                <c:pt idx="8">
                  <c:v>Kasadiya-C</c:v>
                </c:pt>
                <c:pt idx="9">
                  <c:v>Kathi roll-C</c:v>
                </c:pt>
                <c:pt idx="10">
                  <c:v>Mini Thali-C</c:v>
                </c:pt>
                <c:pt idx="11">
                  <c:v>Pasta-C</c:v>
                </c:pt>
                <c:pt idx="12">
                  <c:v>Poha-C</c:v>
                </c:pt>
                <c:pt idx="13">
                  <c:v>Salad-C</c:v>
                </c:pt>
                <c:pt idx="14">
                  <c:v>Samosa-C</c:v>
                </c:pt>
                <c:pt idx="15">
                  <c:v>Sandwich Cheese-C</c:v>
                </c:pt>
                <c:pt idx="16">
                  <c:v>Sandwich Veg-C</c:v>
                </c:pt>
                <c:pt idx="17">
                  <c:v>Sprout Chat-C</c:v>
                </c:pt>
                <c:pt idx="18">
                  <c:v>Vada-C</c:v>
                </c:pt>
                <c:pt idx="19">
                  <c:v>Veg semiyan-C</c:v>
                </c:pt>
                <c:pt idx="20">
                  <c:v>Veg Thali-C</c:v>
                </c:pt>
              </c:strCache>
            </c:strRef>
          </c:cat>
          <c:val>
            <c:numRef>
              <c:f>Recovered_Sheet1!$C$39:$C$59</c:f>
              <c:numCache>
                <c:formatCode>General</c:formatCode>
                <c:ptCount val="21"/>
              </c:numCache>
            </c:numRef>
          </c:val>
        </c:ser>
        <c:ser>
          <c:idx val="1"/>
          <c:order val="1"/>
          <c:invertIfNegative val="0"/>
          <c:cat>
            <c:strRef>
              <c:f>Recovered_Sheet1!$B$39:$B$59</c:f>
              <c:strCache>
                <c:ptCount val="21"/>
                <c:pt idx="0">
                  <c:v>Aloo bonda-C</c:v>
                </c:pt>
                <c:pt idx="1">
                  <c:v>Bread pakora-C</c:v>
                </c:pt>
                <c:pt idx="2">
                  <c:v>Bread roll-C</c:v>
                </c:pt>
                <c:pt idx="3">
                  <c:v>Chana chat-C</c:v>
                </c:pt>
                <c:pt idx="4">
                  <c:v>Chef special-C</c:v>
                </c:pt>
                <c:pt idx="5">
                  <c:v>Curd (Paras)-C</c:v>
                </c:pt>
                <c:pt idx="6">
                  <c:v>Cutlet-C</c:v>
                </c:pt>
                <c:pt idx="7">
                  <c:v>Idli-C</c:v>
                </c:pt>
                <c:pt idx="8">
                  <c:v>Kasadiya-C</c:v>
                </c:pt>
                <c:pt idx="9">
                  <c:v>Kathi roll-C</c:v>
                </c:pt>
                <c:pt idx="10">
                  <c:v>Mini Thali-C</c:v>
                </c:pt>
                <c:pt idx="11">
                  <c:v>Pasta-C</c:v>
                </c:pt>
                <c:pt idx="12">
                  <c:v>Poha-C</c:v>
                </c:pt>
                <c:pt idx="13">
                  <c:v>Salad-C</c:v>
                </c:pt>
                <c:pt idx="14">
                  <c:v>Samosa-C</c:v>
                </c:pt>
                <c:pt idx="15">
                  <c:v>Sandwich Cheese-C</c:v>
                </c:pt>
                <c:pt idx="16">
                  <c:v>Sandwich Veg-C</c:v>
                </c:pt>
                <c:pt idx="17">
                  <c:v>Sprout Chat-C</c:v>
                </c:pt>
                <c:pt idx="18">
                  <c:v>Vada-C</c:v>
                </c:pt>
                <c:pt idx="19">
                  <c:v>Veg semiyan-C</c:v>
                </c:pt>
                <c:pt idx="20">
                  <c:v>Veg Thali-C</c:v>
                </c:pt>
              </c:strCache>
            </c:strRef>
          </c:cat>
          <c:val>
            <c:numRef>
              <c:f>Recovered_Sheet1!$D$39:$D$59</c:f>
              <c:numCache>
                <c:formatCode>General</c:formatCode>
                <c:ptCount val="21"/>
              </c:numCache>
            </c:numRef>
          </c:val>
        </c:ser>
        <c:ser>
          <c:idx val="2"/>
          <c:order val="2"/>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cat>
            <c:strRef>
              <c:f>Recovered_Sheet1!$B$39:$B$59</c:f>
              <c:strCache>
                <c:ptCount val="21"/>
                <c:pt idx="0">
                  <c:v>Aloo bonda-C</c:v>
                </c:pt>
                <c:pt idx="1">
                  <c:v>Bread pakora-C</c:v>
                </c:pt>
                <c:pt idx="2">
                  <c:v>Bread roll-C</c:v>
                </c:pt>
                <c:pt idx="3">
                  <c:v>Chana chat-C</c:v>
                </c:pt>
                <c:pt idx="4">
                  <c:v>Chef special-C</c:v>
                </c:pt>
                <c:pt idx="5">
                  <c:v>Curd (Paras)-C</c:v>
                </c:pt>
                <c:pt idx="6">
                  <c:v>Cutlet-C</c:v>
                </c:pt>
                <c:pt idx="7">
                  <c:v>Idli-C</c:v>
                </c:pt>
                <c:pt idx="8">
                  <c:v>Kasadiya-C</c:v>
                </c:pt>
                <c:pt idx="9">
                  <c:v>Kathi roll-C</c:v>
                </c:pt>
                <c:pt idx="10">
                  <c:v>Mini Thali-C</c:v>
                </c:pt>
                <c:pt idx="11">
                  <c:v>Pasta-C</c:v>
                </c:pt>
                <c:pt idx="12">
                  <c:v>Poha-C</c:v>
                </c:pt>
                <c:pt idx="13">
                  <c:v>Salad-C</c:v>
                </c:pt>
                <c:pt idx="14">
                  <c:v>Samosa-C</c:v>
                </c:pt>
                <c:pt idx="15">
                  <c:v>Sandwich Cheese-C</c:v>
                </c:pt>
                <c:pt idx="16">
                  <c:v>Sandwich Veg-C</c:v>
                </c:pt>
                <c:pt idx="17">
                  <c:v>Sprout Chat-C</c:v>
                </c:pt>
                <c:pt idx="18">
                  <c:v>Vada-C</c:v>
                </c:pt>
                <c:pt idx="19">
                  <c:v>Veg semiyan-C</c:v>
                </c:pt>
                <c:pt idx="20">
                  <c:v>Veg Thali-C</c:v>
                </c:pt>
              </c:strCache>
            </c:strRef>
          </c:cat>
          <c:val>
            <c:numRef>
              <c:f>Recovered_Sheet1!$H$39:$H$59</c:f>
              <c:numCache>
                <c:formatCode>0</c:formatCode>
                <c:ptCount val="21"/>
                <c:pt idx="0">
                  <c:v>209</c:v>
                </c:pt>
                <c:pt idx="1">
                  <c:v>499</c:v>
                </c:pt>
                <c:pt idx="2">
                  <c:v>36</c:v>
                </c:pt>
                <c:pt idx="3">
                  <c:v>64</c:v>
                </c:pt>
                <c:pt idx="4">
                  <c:v>148</c:v>
                </c:pt>
                <c:pt idx="5">
                  <c:v>15</c:v>
                </c:pt>
                <c:pt idx="6">
                  <c:v>336</c:v>
                </c:pt>
                <c:pt idx="7">
                  <c:v>865</c:v>
                </c:pt>
                <c:pt idx="8">
                  <c:v>54</c:v>
                </c:pt>
                <c:pt idx="9">
                  <c:v>378</c:v>
                </c:pt>
                <c:pt idx="10">
                  <c:v>70</c:v>
                </c:pt>
                <c:pt idx="12">
                  <c:v>121</c:v>
                </c:pt>
                <c:pt idx="13">
                  <c:v>23</c:v>
                </c:pt>
                <c:pt idx="14">
                  <c:v>382</c:v>
                </c:pt>
                <c:pt idx="15">
                  <c:v>137</c:v>
                </c:pt>
                <c:pt idx="16">
                  <c:v>303</c:v>
                </c:pt>
                <c:pt idx="17">
                  <c:v>40</c:v>
                </c:pt>
                <c:pt idx="18">
                  <c:v>697</c:v>
                </c:pt>
                <c:pt idx="19">
                  <c:v>6</c:v>
                </c:pt>
                <c:pt idx="20">
                  <c:v>70</c:v>
                </c:pt>
              </c:numCache>
            </c:numRef>
          </c:val>
        </c:ser>
        <c:dLbls>
          <c:showLegendKey val="0"/>
          <c:showVal val="0"/>
          <c:showCatName val="0"/>
          <c:showSerName val="0"/>
          <c:showPercent val="0"/>
          <c:showBubbleSize val="0"/>
        </c:dLbls>
        <c:gapWidth val="150"/>
        <c:axId val="40329600"/>
        <c:axId val="40331520"/>
      </c:barChart>
      <c:catAx>
        <c:axId val="40329600"/>
        <c:scaling>
          <c:orientation val="minMax"/>
        </c:scaling>
        <c:delete val="0"/>
        <c:axPos val="b"/>
        <c:title>
          <c:tx>
            <c:rich>
              <a:bodyPr/>
              <a:lstStyle/>
              <a:p>
                <a:pPr>
                  <a:defRPr/>
                </a:pPr>
                <a:r>
                  <a:rPr lang="en-US" dirty="0"/>
                  <a:t>ITEMS</a:t>
                </a:r>
              </a:p>
            </c:rich>
          </c:tx>
          <c:layout/>
          <c:overlay val="0"/>
        </c:title>
        <c:majorTickMark val="out"/>
        <c:minorTickMark val="none"/>
        <c:tickLblPos val="nextTo"/>
        <c:crossAx val="40331520"/>
        <c:crosses val="autoZero"/>
        <c:auto val="1"/>
        <c:lblAlgn val="ctr"/>
        <c:lblOffset val="100"/>
        <c:noMultiLvlLbl val="0"/>
      </c:catAx>
      <c:valAx>
        <c:axId val="40331520"/>
        <c:scaling>
          <c:orientation val="minMax"/>
        </c:scaling>
        <c:delete val="0"/>
        <c:axPos val="l"/>
        <c:title>
          <c:tx>
            <c:rich>
              <a:bodyPr rot="-5400000" vert="horz"/>
              <a:lstStyle/>
              <a:p>
                <a:pPr>
                  <a:defRPr/>
                </a:pPr>
                <a:r>
                  <a:rPr lang="en-US" dirty="0"/>
                  <a:t>TOTAL NO. OF SALES</a:t>
                </a:r>
              </a:p>
            </c:rich>
          </c:tx>
          <c:layout>
            <c:manualLayout>
              <c:xMode val="edge"/>
              <c:yMode val="edge"/>
              <c:x val="1.3888888888888938E-2"/>
              <c:y val="0.25024314668999614"/>
            </c:manualLayout>
          </c:layout>
          <c:overlay val="0"/>
        </c:title>
        <c:numFmt formatCode="General" sourceLinked="1"/>
        <c:majorTickMark val="out"/>
        <c:minorTickMark val="none"/>
        <c:tickLblPos val="nextTo"/>
        <c:crossAx val="40329600"/>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50" u="sng"/>
            </a:pPr>
            <a:r>
              <a:rPr lang="en-US" sz="1050" u="sng" dirty="0"/>
              <a:t>FOOD CONSUMPTION IN STAFF CAFETERIA -BREAKFAST</a:t>
            </a:r>
          </a:p>
        </c:rich>
      </c:tx>
      <c:layout/>
      <c:overlay val="0"/>
    </c:title>
    <c:autoTitleDeleted val="0"/>
    <c:plotArea>
      <c:layout/>
      <c:barChart>
        <c:barDir val="col"/>
        <c:grouping val="clustered"/>
        <c:varyColors val="0"/>
        <c:ser>
          <c:idx val="1"/>
          <c:order val="0"/>
          <c:spPr>
            <a:gradFill>
              <a:gsLst>
                <a:gs pos="0">
                  <a:srgbClr val="E6DCAC"/>
                </a:gs>
                <a:gs pos="12000">
                  <a:srgbClr val="E6D78A"/>
                </a:gs>
                <a:gs pos="30000">
                  <a:srgbClr val="C7AC4C"/>
                </a:gs>
                <a:gs pos="45000">
                  <a:srgbClr val="E6D78A"/>
                </a:gs>
                <a:gs pos="77000">
                  <a:srgbClr val="C7AC4C"/>
                </a:gs>
                <a:gs pos="100000">
                  <a:srgbClr val="E6DCAC"/>
                </a:gs>
              </a:gsLst>
              <a:lin ang="5400000" scaled="0"/>
            </a:gradFill>
          </c:spPr>
          <c:invertIfNegative val="0"/>
          <c:dLbls>
            <c:showLegendKey val="0"/>
            <c:showVal val="1"/>
            <c:showCatName val="0"/>
            <c:showSerName val="0"/>
            <c:showPercent val="0"/>
            <c:showBubbleSize val="0"/>
            <c:showLeaderLines val="0"/>
          </c:dLbls>
          <c:val>
            <c:numRef>
              <c:f>'C:\Documents and Settings\qc6.SBISR\Desktop\[Copy of Staff Sale - Apr''14............xlsx]Sheet1'!$E$5:$E$34</c:f>
              <c:numCache>
                <c:formatCode>General</c:formatCode>
                <c:ptCount val="30"/>
                <c:pt idx="0">
                  <c:v>24</c:v>
                </c:pt>
                <c:pt idx="1">
                  <c:v>23</c:v>
                </c:pt>
                <c:pt idx="2">
                  <c:v>22</c:v>
                </c:pt>
                <c:pt idx="3">
                  <c:v>25</c:v>
                </c:pt>
                <c:pt idx="4">
                  <c:v>22</c:v>
                </c:pt>
                <c:pt idx="5">
                  <c:v>21</c:v>
                </c:pt>
                <c:pt idx="6">
                  <c:v>23</c:v>
                </c:pt>
                <c:pt idx="7">
                  <c:v>22</c:v>
                </c:pt>
                <c:pt idx="8">
                  <c:v>22</c:v>
                </c:pt>
                <c:pt idx="9">
                  <c:v>22</c:v>
                </c:pt>
                <c:pt idx="10">
                  <c:v>24</c:v>
                </c:pt>
                <c:pt idx="11">
                  <c:v>23</c:v>
                </c:pt>
                <c:pt idx="12">
                  <c:v>21</c:v>
                </c:pt>
                <c:pt idx="13">
                  <c:v>23</c:v>
                </c:pt>
                <c:pt idx="14">
                  <c:v>22</c:v>
                </c:pt>
                <c:pt idx="15">
                  <c:v>24</c:v>
                </c:pt>
                <c:pt idx="16">
                  <c:v>23</c:v>
                </c:pt>
                <c:pt idx="17">
                  <c:v>21</c:v>
                </c:pt>
                <c:pt idx="18">
                  <c:v>21</c:v>
                </c:pt>
                <c:pt idx="19">
                  <c:v>21</c:v>
                </c:pt>
                <c:pt idx="20">
                  <c:v>21</c:v>
                </c:pt>
                <c:pt idx="21">
                  <c:v>21</c:v>
                </c:pt>
                <c:pt idx="22">
                  <c:v>24</c:v>
                </c:pt>
                <c:pt idx="23">
                  <c:v>23</c:v>
                </c:pt>
                <c:pt idx="24">
                  <c:v>25</c:v>
                </c:pt>
                <c:pt idx="25">
                  <c:v>25</c:v>
                </c:pt>
                <c:pt idx="26">
                  <c:v>25</c:v>
                </c:pt>
                <c:pt idx="27">
                  <c:v>25</c:v>
                </c:pt>
                <c:pt idx="28">
                  <c:v>24</c:v>
                </c:pt>
                <c:pt idx="29">
                  <c:v>24</c:v>
                </c:pt>
              </c:numCache>
            </c:numRef>
          </c:val>
        </c:ser>
        <c:dLbls>
          <c:showLegendKey val="0"/>
          <c:showVal val="0"/>
          <c:showCatName val="0"/>
          <c:showSerName val="0"/>
          <c:showPercent val="0"/>
          <c:showBubbleSize val="0"/>
        </c:dLbls>
        <c:gapWidth val="150"/>
        <c:axId val="40712448"/>
        <c:axId val="40718720"/>
      </c:barChart>
      <c:catAx>
        <c:axId val="40712448"/>
        <c:scaling>
          <c:orientation val="minMax"/>
        </c:scaling>
        <c:delete val="0"/>
        <c:axPos val="b"/>
        <c:title>
          <c:tx>
            <c:rich>
              <a:bodyPr/>
              <a:lstStyle/>
              <a:p>
                <a:pPr>
                  <a:defRPr/>
                </a:pPr>
                <a:r>
                  <a:rPr lang="en-US" dirty="0"/>
                  <a:t>DATES</a:t>
                </a:r>
              </a:p>
            </c:rich>
          </c:tx>
          <c:layout/>
          <c:overlay val="0"/>
        </c:title>
        <c:majorTickMark val="out"/>
        <c:minorTickMark val="none"/>
        <c:tickLblPos val="nextTo"/>
        <c:crossAx val="40718720"/>
        <c:crosses val="autoZero"/>
        <c:auto val="1"/>
        <c:lblAlgn val="ctr"/>
        <c:lblOffset val="100"/>
        <c:noMultiLvlLbl val="0"/>
      </c:catAx>
      <c:valAx>
        <c:axId val="40718720"/>
        <c:scaling>
          <c:orientation val="minMax"/>
        </c:scaling>
        <c:delete val="0"/>
        <c:axPos val="l"/>
        <c:title>
          <c:tx>
            <c:rich>
              <a:bodyPr rot="-5400000" vert="horz"/>
              <a:lstStyle/>
              <a:p>
                <a:pPr>
                  <a:defRPr/>
                </a:pPr>
                <a:r>
                  <a:rPr lang="en-US" dirty="0"/>
                  <a:t>TOTAL BREAKFAST SERVED IN STAFF CAFETERIA/DAY</a:t>
                </a:r>
              </a:p>
            </c:rich>
          </c:tx>
          <c:layout/>
          <c:overlay val="0"/>
        </c:title>
        <c:numFmt formatCode="General" sourceLinked="1"/>
        <c:majorTickMark val="out"/>
        <c:minorTickMark val="none"/>
        <c:tickLblPos val="nextTo"/>
        <c:crossAx val="40712448"/>
        <c:crosses val="autoZero"/>
        <c:crossBetween val="between"/>
      </c:valAx>
    </c:plotArea>
    <c:plotVisOnly val="1"/>
    <c:dispBlanksAs val="gap"/>
    <c:showDLblsOverMax val="0"/>
  </c:chart>
  <c:spPr>
    <a:ln>
      <a:solidFill>
        <a:prstClr val="black"/>
      </a:solidFill>
    </a:ln>
  </c:spPr>
  <c:txPr>
    <a:bodyPr/>
    <a:lstStyle/>
    <a:p>
      <a:pPr>
        <a:defRPr>
          <a:latin typeface="Times New Roman" pitchFamily="18" charset="0"/>
          <a:cs typeface="Times New Roman" pitchFamily="18"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0B4B5F3-B864-4258-89E7-431D9BC9FBDE}" type="datetimeFigureOut">
              <a:rPr lang="en-US" smtClean="0"/>
              <a:t>5/7/2014</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9BC4F3F-F8EC-4F86-8C8C-33D8BE83C282}" type="slidenum">
              <a:rPr lang="en-US" smtClean="0"/>
              <a:t>‹#›</a:t>
            </a:fld>
            <a:endParaRPr lang="en-US"/>
          </a:p>
        </p:txBody>
      </p:sp>
    </p:spTree>
    <p:extLst>
      <p:ext uri="{BB962C8B-B14F-4D97-AF65-F5344CB8AC3E}">
        <p14:creationId xmlns:p14="http://schemas.microsoft.com/office/powerpoint/2010/main" val="2267834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5/7/2014</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cid:image004.jpg@01CF660D.E24B08D0"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cid:image002.jpg@01CF660D.E24B08D0"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ncbi.nlm.nih.gov/pubmed/9881889" TargetMode="External"/><Relationship Id="rId2" Type="http://schemas.openxmlformats.org/officeDocument/2006/relationships/hyperlink" Target="http://www.sitarambhartia.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cbi.nlm.nih.gov/pubmed/988188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905000"/>
          </a:xfrm>
        </p:spPr>
        <p:txBody>
          <a:bodyPr>
            <a:noAutofit/>
          </a:bodyPr>
          <a:lstStyle/>
          <a:p>
            <a:pPr algn="ctr"/>
            <a:r>
              <a:rPr lang="en-US" sz="4400" b="1"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Streamlining the recording process of food consumption for f&amp; b department in  sBISR</a:t>
            </a:r>
            <a:endParaRPr lang="en-US" sz="4400" b="1"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3" name="Content Placeholder 2"/>
          <p:cNvSpPr>
            <a:spLocks noGrp="1"/>
          </p:cNvSpPr>
          <p:nvPr>
            <p:ph idx="1"/>
          </p:nvPr>
        </p:nvSpPr>
        <p:spPr>
          <a:xfrm>
            <a:off x="304800" y="4343400"/>
            <a:ext cx="8686800" cy="1736725"/>
          </a:xfrm>
        </p:spPr>
        <p:txBody>
          <a:bodyPr/>
          <a:lstStyle/>
          <a:p>
            <a:pPr>
              <a:buNone/>
            </a:pPr>
            <a:r>
              <a:rPr lang="en-US" u="sng" dirty="0" smtClean="0">
                <a:solidFill>
                  <a:srgbClr val="002060"/>
                </a:solidFill>
                <a:latin typeface="Times New Roman" pitchFamily="18" charset="0"/>
                <a:cs typeface="Times New Roman" pitchFamily="18" charset="0"/>
              </a:rPr>
              <a:t>Submitted by ~ </a:t>
            </a:r>
            <a:r>
              <a:rPr lang="en-US" dirty="0" smtClean="0">
                <a:solidFill>
                  <a:srgbClr val="002060"/>
                </a:solidFill>
                <a:latin typeface="Times New Roman" pitchFamily="18" charset="0"/>
                <a:cs typeface="Times New Roman" pitchFamily="18" charset="0"/>
              </a:rPr>
              <a:t>                  </a:t>
            </a:r>
            <a:r>
              <a:rPr lang="en-US" u="sng" dirty="0" smtClean="0">
                <a:solidFill>
                  <a:srgbClr val="002060"/>
                </a:solidFill>
                <a:latin typeface="Times New Roman" pitchFamily="18" charset="0"/>
                <a:cs typeface="Times New Roman" pitchFamily="18" charset="0"/>
              </a:rPr>
              <a:t>Enrollment No. ~</a:t>
            </a:r>
          </a:p>
          <a:p>
            <a:pPr>
              <a:buNone/>
            </a:pPr>
            <a:r>
              <a:rPr lang="en-US" dirty="0" smtClean="0">
                <a:solidFill>
                  <a:srgbClr val="C00000"/>
                </a:solidFill>
                <a:latin typeface="Times New Roman" pitchFamily="18" charset="0"/>
                <a:cs typeface="Times New Roman" pitchFamily="18" charset="0"/>
              </a:rPr>
              <a:t>Dr. Rakhi Wadhwani           PG/072/2012</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324600"/>
          </a:xfrm>
        </p:spPr>
        <p:txBody>
          <a:bodyPr>
            <a:normAutofit fontScale="92500" lnSpcReduction="10000"/>
          </a:bodyPr>
          <a:lstStyle/>
          <a:p>
            <a:r>
              <a:rPr lang="en-US" sz="3000" dirty="0" smtClean="0">
                <a:latin typeface="Times New Roman" pitchFamily="18" charset="0"/>
                <a:cs typeface="Times New Roman" pitchFamily="18" charset="0"/>
              </a:rPr>
              <a:t>So next cycle conducted was </a:t>
            </a:r>
            <a:r>
              <a:rPr lang="en-US" sz="3000" b="1" dirty="0" smtClean="0">
                <a:latin typeface="Times New Roman" pitchFamily="18" charset="0"/>
                <a:cs typeface="Times New Roman" pitchFamily="18" charset="0"/>
              </a:rPr>
              <a:t>PDSA for Random Orders Ramp1 Cycle2</a:t>
            </a:r>
            <a:r>
              <a:rPr lang="en-US" sz="3000"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“To test the credibility of the ‘IPD - Extra order Food Consumption sheet’ by evaluating the process of recording the data.” </a:t>
            </a:r>
            <a:r>
              <a:rPr lang="en-US" sz="3000" dirty="0" smtClean="0">
                <a:latin typeface="Times New Roman" pitchFamily="18" charset="0"/>
                <a:cs typeface="Times New Roman" pitchFamily="18" charset="0"/>
              </a:rPr>
              <a:t>The Dietician was assigned the responsibility of filling the </a:t>
            </a:r>
            <a:r>
              <a:rPr lang="en-US" sz="3000" b="1" dirty="0" smtClean="0">
                <a:latin typeface="Times New Roman" pitchFamily="18" charset="0"/>
                <a:cs typeface="Times New Roman" pitchFamily="18" charset="0"/>
              </a:rPr>
              <a:t>I.P.D. Extra Order – Food Consumption Sheet</a:t>
            </a:r>
            <a:r>
              <a:rPr lang="en-US" sz="3000" dirty="0" smtClean="0">
                <a:latin typeface="Times New Roman" pitchFamily="18" charset="0"/>
                <a:cs typeface="Times New Roman" pitchFamily="18" charset="0"/>
              </a:rPr>
              <a:t> on daily basis with the help of DIET SLIPS made by her while taking rounds (two times a day) and MIS for random orders. </a:t>
            </a:r>
          </a:p>
          <a:p>
            <a:pPr>
              <a:buNone/>
            </a:pPr>
            <a:r>
              <a:rPr lang="en-US" sz="3000" b="1" dirty="0" smtClean="0">
                <a:solidFill>
                  <a:srgbClr val="002060"/>
                </a:solidFill>
                <a:latin typeface="Times New Roman" pitchFamily="18" charset="0"/>
                <a:cs typeface="Times New Roman" pitchFamily="18" charset="0"/>
              </a:rPr>
              <a:t>ANALYSIS – </a:t>
            </a:r>
            <a:endParaRPr lang="en-US" sz="3000" dirty="0" smtClean="0">
              <a:solidFill>
                <a:srgbClr val="002060"/>
              </a:solidFill>
              <a:latin typeface="Times New Roman" pitchFamily="18" charset="0"/>
              <a:cs typeface="Times New Roman" pitchFamily="18" charset="0"/>
            </a:endParaRPr>
          </a:p>
          <a:p>
            <a:pPr lvl="0"/>
            <a:r>
              <a:rPr lang="en-US" sz="3000" dirty="0" smtClean="0">
                <a:latin typeface="Times New Roman" pitchFamily="18" charset="0"/>
                <a:cs typeface="Times New Roman" pitchFamily="18" charset="0"/>
              </a:rPr>
              <a:t>With the </a:t>
            </a:r>
            <a:r>
              <a:rPr lang="en-US" sz="3000" b="1" dirty="0" smtClean="0">
                <a:latin typeface="Times New Roman" pitchFamily="18" charset="0"/>
                <a:cs typeface="Times New Roman" pitchFamily="18" charset="0"/>
              </a:rPr>
              <a:t>‘IPD - Extra order Food Consumption sheet’ </a:t>
            </a:r>
            <a:r>
              <a:rPr lang="en-US" sz="3000" dirty="0" smtClean="0">
                <a:latin typeface="Times New Roman" pitchFamily="18" charset="0"/>
                <a:cs typeface="Times New Roman" pitchFamily="18" charset="0"/>
              </a:rPr>
              <a:t>extra orders placed by the patients apart from the eight meals served were tracked successfully.</a:t>
            </a:r>
          </a:p>
          <a:p>
            <a:pPr lvl="0"/>
            <a:r>
              <a:rPr lang="en-US" sz="3000" dirty="0" smtClean="0">
                <a:latin typeface="Times New Roman" pitchFamily="18" charset="0"/>
                <a:cs typeface="Times New Roman" pitchFamily="18" charset="0"/>
              </a:rPr>
              <a:t>The highest random orders placed were of coconut water, tea and fruits.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705600"/>
          </a:xfrm>
        </p:spPr>
        <p:txBody>
          <a:bodyPr>
            <a:normAutofit fontScale="70000" lnSpcReduction="20000"/>
          </a:bodyPr>
          <a:lstStyle/>
          <a:p>
            <a:pPr lvl="0" algn="just">
              <a:buNone/>
            </a:pPr>
            <a:r>
              <a:rPr lang="en-US" b="1" u="sng" dirty="0" smtClean="0">
                <a:solidFill>
                  <a:srgbClr val="002060"/>
                </a:solidFill>
                <a:latin typeface="Times New Roman" pitchFamily="18" charset="0"/>
                <a:cs typeface="Times New Roman" pitchFamily="18" charset="0"/>
              </a:rPr>
              <a:t>2~ For Staff Cafeteria – </a:t>
            </a:r>
            <a:r>
              <a:rPr lang="en-US" dirty="0" smtClean="0">
                <a:latin typeface="Times New Roman" pitchFamily="18" charset="0"/>
                <a:cs typeface="Times New Roman" pitchFamily="18" charset="0"/>
              </a:rPr>
              <a:t>The F &amp; B Manager was assigned with the responsibility of filling the</a:t>
            </a:r>
            <a:r>
              <a:rPr lang="en-US" b="1" dirty="0" smtClean="0">
                <a:latin typeface="Times New Roman" pitchFamily="18" charset="0"/>
                <a:cs typeface="Times New Roman" pitchFamily="18" charset="0"/>
              </a:rPr>
              <a:t> ‘Staff Cafeteria – Food Consumption Sheet’</a:t>
            </a:r>
            <a:r>
              <a:rPr lang="en-US" dirty="0" smtClean="0">
                <a:latin typeface="Times New Roman" pitchFamily="18" charset="0"/>
                <a:cs typeface="Times New Roman" pitchFamily="18" charset="0"/>
              </a:rPr>
              <a:t> on the basis of coupons collected by the Service Department Supervisor for the sale of food. There are two coupons used for the meal in staff cafeteria i.e. yellow and Pink. </a:t>
            </a:r>
            <a:r>
              <a:rPr lang="en-US" b="1" dirty="0" smtClean="0">
                <a:latin typeface="Times New Roman" pitchFamily="18" charset="0"/>
                <a:cs typeface="Times New Roman" pitchFamily="18" charset="0"/>
              </a:rPr>
              <a:t>Yellow coupon</a:t>
            </a:r>
            <a:r>
              <a:rPr lang="en-US" dirty="0" smtClean="0">
                <a:latin typeface="Times New Roman" pitchFamily="18" charset="0"/>
                <a:cs typeface="Times New Roman" pitchFamily="18" charset="0"/>
              </a:rPr>
              <a:t> is used to get any one thing out of complete meal e.g. either chapattis or vegetable etc and </a:t>
            </a:r>
            <a:r>
              <a:rPr lang="en-US" b="1" dirty="0" smtClean="0">
                <a:latin typeface="Times New Roman" pitchFamily="18" charset="0"/>
                <a:cs typeface="Times New Roman" pitchFamily="18" charset="0"/>
              </a:rPr>
              <a:t>Pink coupon</a:t>
            </a:r>
            <a:r>
              <a:rPr lang="en-US" dirty="0" smtClean="0">
                <a:latin typeface="Times New Roman" pitchFamily="18" charset="0"/>
                <a:cs typeface="Times New Roman" pitchFamily="18" charset="0"/>
              </a:rPr>
              <a:t> for complete meal. At 3pm daily the service supervisor count the total coupons collected category wise (i.e. yellow and pink) and this record is reported to F &amp; B manager. On basis of this record the F &amp; B manager fills the Staff Cafeteria – Food Consumption Sheet daily. (ANNEXURE – 2~A &amp; B)</a:t>
            </a:r>
          </a:p>
          <a:p>
            <a:pPr algn="just">
              <a:buNone/>
            </a:pPr>
            <a:r>
              <a:rPr lang="en-US" b="1" u="sng" dirty="0" smtClean="0">
                <a:solidFill>
                  <a:srgbClr val="002060"/>
                </a:solidFill>
                <a:latin typeface="Times New Roman" pitchFamily="18" charset="0"/>
                <a:cs typeface="Times New Roman" pitchFamily="18" charset="0"/>
              </a:rPr>
              <a:t>ANALYSIS –</a:t>
            </a:r>
            <a:endParaRPr lang="en-US" u="sng"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food consumption record at staff cafeteria was recorded through</a:t>
            </a:r>
            <a:r>
              <a:rPr lang="en-US" b="1" dirty="0" smtClean="0">
                <a:latin typeface="Times New Roman" pitchFamily="18" charset="0"/>
                <a:cs typeface="Times New Roman" pitchFamily="18" charset="0"/>
              </a:rPr>
              <a:t> Staff Cafeteria – Food Consumption Sheet.</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Generally maximum coupons are collected at lunch time.</a:t>
            </a:r>
          </a:p>
          <a:p>
            <a:pPr lvl="0" algn="just"/>
            <a:r>
              <a:rPr lang="en-US" dirty="0" smtClean="0">
                <a:latin typeface="Times New Roman" pitchFamily="18" charset="0"/>
                <a:cs typeface="Times New Roman" pitchFamily="18" charset="0"/>
              </a:rPr>
              <a:t>Yellow coupons are collected in more number than pink coupon.</a:t>
            </a:r>
          </a:p>
          <a:p>
            <a:pPr lvl="0" algn="just"/>
            <a:r>
              <a:rPr lang="en-US" dirty="0" smtClean="0">
                <a:latin typeface="Times New Roman" pitchFamily="18" charset="0"/>
                <a:cs typeface="Times New Roman" pitchFamily="18" charset="0"/>
              </a:rPr>
              <a:t>Food is also served to 8 Doctor as complimentary meal.</a:t>
            </a:r>
          </a:p>
          <a:p>
            <a:pPr lvl="0" algn="just"/>
            <a:r>
              <a:rPr lang="en-US" dirty="0" smtClean="0">
                <a:latin typeface="Times New Roman" pitchFamily="18" charset="0"/>
                <a:cs typeface="Times New Roman" pitchFamily="18" charset="0"/>
              </a:rPr>
              <a:t>Food is also served as compensatory meal to the staff members doing extra duty.</a:t>
            </a:r>
          </a:p>
          <a:p>
            <a:pPr lvl="0" algn="just"/>
            <a:r>
              <a:rPr lang="en-US" dirty="0" smtClean="0">
                <a:latin typeface="Times New Roman" pitchFamily="18" charset="0"/>
                <a:cs typeface="Times New Roman" pitchFamily="18" charset="0"/>
              </a:rPr>
              <a:t>There is a need of an improvised process for collection of coupons to make it mistake proof, so as to get the more appropriate data.</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324600"/>
          </a:xfrm>
        </p:spPr>
        <p:txBody>
          <a:bodyPr>
            <a:normAutofit fontScale="77500" lnSpcReduction="20000"/>
          </a:bodyPr>
          <a:lstStyle/>
          <a:p>
            <a:pPr lvl="0" algn="just">
              <a:buNone/>
            </a:pPr>
            <a:r>
              <a:rPr lang="en-US" b="1" u="sng" dirty="0" smtClean="0">
                <a:solidFill>
                  <a:srgbClr val="002060"/>
                </a:solidFill>
                <a:latin typeface="Times New Roman" pitchFamily="18" charset="0"/>
                <a:cs typeface="Times New Roman" pitchFamily="18" charset="0"/>
              </a:rPr>
              <a:t>3~ For Coffee Shop –</a:t>
            </a:r>
          </a:p>
          <a:p>
            <a:pPr lvl="0" algn="just">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Coffee Shop sales record is maintained through MIS. So the Food Consumption data is maintained through </a:t>
            </a:r>
            <a:r>
              <a:rPr lang="en-US" b="1" dirty="0" smtClean="0">
                <a:latin typeface="Times New Roman" pitchFamily="18" charset="0"/>
                <a:cs typeface="Times New Roman" pitchFamily="18" charset="0"/>
              </a:rPr>
              <a:t>Software – Coffee Shop.</a:t>
            </a:r>
            <a:r>
              <a:rPr lang="en-US" dirty="0" smtClean="0">
                <a:latin typeface="Times New Roman" pitchFamily="18" charset="0"/>
                <a:cs typeface="Times New Roman" pitchFamily="18" charset="0"/>
              </a:rPr>
              <a:t> The PDSA was ran ‘to test the credibility of the data obtained through the software and rule out whether there is any need of improvisation in this or not’.  (ANNEXURE -3 A &amp; B)</a:t>
            </a:r>
          </a:p>
          <a:p>
            <a:pPr algn="just">
              <a:buNone/>
            </a:pPr>
            <a:r>
              <a:rPr lang="en-US" b="1" dirty="0" smtClean="0">
                <a:solidFill>
                  <a:srgbClr val="002060"/>
                </a:solidFill>
                <a:latin typeface="Times New Roman" pitchFamily="18" charset="0"/>
                <a:cs typeface="Times New Roman" pitchFamily="18" charset="0"/>
              </a:rPr>
              <a:t> </a:t>
            </a:r>
            <a:endParaRPr lang="en-US" dirty="0" smtClean="0">
              <a:solidFill>
                <a:srgbClr val="002060"/>
              </a:solidFill>
              <a:latin typeface="Times New Roman" pitchFamily="18" charset="0"/>
              <a:cs typeface="Times New Roman" pitchFamily="18" charset="0"/>
            </a:endParaRPr>
          </a:p>
          <a:p>
            <a:pPr algn="just">
              <a:buNone/>
            </a:pPr>
            <a:r>
              <a:rPr lang="en-US" b="1" u="sng" dirty="0" smtClean="0">
                <a:solidFill>
                  <a:srgbClr val="002060"/>
                </a:solidFill>
                <a:latin typeface="Times New Roman" pitchFamily="18" charset="0"/>
                <a:cs typeface="Times New Roman" pitchFamily="18" charset="0"/>
              </a:rPr>
              <a:t>ANALYSIS –</a:t>
            </a:r>
            <a:endParaRPr lang="en-US" u="sng"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software maintains the records of daily issued, daily sales and items left out.</a:t>
            </a:r>
          </a:p>
          <a:p>
            <a:pPr lvl="0" algn="just"/>
            <a:r>
              <a:rPr lang="en-US" dirty="0" smtClean="0">
                <a:latin typeface="Times New Roman" pitchFamily="18" charset="0"/>
                <a:cs typeface="Times New Roman" pitchFamily="18" charset="0"/>
              </a:rPr>
              <a:t>The expiry date of the items is also there in the software which prevents sale of expired material.</a:t>
            </a:r>
          </a:p>
          <a:p>
            <a:pPr lvl="0" algn="just"/>
            <a:r>
              <a:rPr lang="en-US" dirty="0" smtClean="0">
                <a:latin typeface="Times New Roman" pitchFamily="18" charset="0"/>
                <a:cs typeface="Times New Roman" pitchFamily="18" charset="0"/>
              </a:rPr>
              <a:t>The amount of food wasted is also recorded in the software like how much each item is wasted on daily basis e.g. 5 Idlis, 4 Samosa etc. </a:t>
            </a:r>
          </a:p>
          <a:p>
            <a:pPr lvl="0" algn="just"/>
            <a:r>
              <a:rPr lang="en-US" dirty="0" smtClean="0">
                <a:latin typeface="Times New Roman" pitchFamily="18" charset="0"/>
                <a:cs typeface="Times New Roman" pitchFamily="18" charset="0"/>
              </a:rPr>
              <a:t>The Food consumption data at coffee shop is maintained properly with the help of </a:t>
            </a:r>
            <a:r>
              <a:rPr lang="en-US" b="1" dirty="0" smtClean="0">
                <a:latin typeface="Times New Roman" pitchFamily="18" charset="0"/>
                <a:cs typeface="Times New Roman" pitchFamily="18" charset="0"/>
              </a:rPr>
              <a:t>Coffee Shop – Software</a:t>
            </a:r>
            <a:r>
              <a:rPr lang="en-US" dirty="0" smtClean="0">
                <a:latin typeface="Times New Roman" pitchFamily="18" charset="0"/>
                <a:cs typeface="Times New Roman" pitchFamily="18" charset="0"/>
              </a:rPr>
              <a:t> which needs no further improvisation.</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172200"/>
          </a:xfrm>
        </p:spPr>
        <p:txBody>
          <a:bodyPr>
            <a:normAutofit fontScale="92500" lnSpcReduction="10000"/>
          </a:bodyPr>
          <a:lstStyle/>
          <a:p>
            <a:pPr lvl="0" algn="just">
              <a:buNone/>
            </a:pPr>
            <a:r>
              <a:rPr lang="en-US" sz="3000" b="1" u="sng" dirty="0" smtClean="0">
                <a:solidFill>
                  <a:srgbClr val="002060"/>
                </a:solidFill>
                <a:latin typeface="Times New Roman" pitchFamily="18" charset="0"/>
                <a:cs typeface="Times New Roman" pitchFamily="18" charset="0"/>
              </a:rPr>
              <a:t>4~ For Official Events – </a:t>
            </a:r>
            <a:r>
              <a:rPr lang="en-US" sz="3000" dirty="0" smtClean="0">
                <a:latin typeface="Times New Roman" pitchFamily="18" charset="0"/>
                <a:cs typeface="Times New Roman" pitchFamily="18" charset="0"/>
              </a:rPr>
              <a:t>The F &amp; B Manager was assigned with the responsibility of filling the</a:t>
            </a:r>
            <a:r>
              <a:rPr lang="en-US" sz="3000" b="1" dirty="0" smtClean="0">
                <a:latin typeface="Times New Roman" pitchFamily="18" charset="0"/>
                <a:cs typeface="Times New Roman" pitchFamily="18" charset="0"/>
              </a:rPr>
              <a:t> “Official Events – Food Consumption Sheet”</a:t>
            </a:r>
            <a:r>
              <a:rPr lang="en-US" sz="3000" dirty="0" smtClean="0">
                <a:latin typeface="Times New Roman" pitchFamily="18" charset="0"/>
                <a:cs typeface="Times New Roman" pitchFamily="18" charset="0"/>
              </a:rPr>
              <a:t> with the help of </a:t>
            </a:r>
            <a:r>
              <a:rPr lang="en-US" sz="3000" b="1" dirty="0" smtClean="0">
                <a:latin typeface="Times New Roman" pitchFamily="18" charset="0"/>
                <a:cs typeface="Times New Roman" pitchFamily="18" charset="0"/>
              </a:rPr>
              <a:t>“Function Prospectus” </a:t>
            </a:r>
            <a:r>
              <a:rPr lang="en-US" sz="3000" dirty="0" smtClean="0">
                <a:latin typeface="Times New Roman" pitchFamily="18" charset="0"/>
                <a:cs typeface="Times New Roman" pitchFamily="18" charset="0"/>
              </a:rPr>
              <a:t>and</a:t>
            </a:r>
            <a:r>
              <a:rPr lang="en-US" sz="3000" b="1" dirty="0" smtClean="0">
                <a:latin typeface="Times New Roman" pitchFamily="18" charset="0"/>
                <a:cs typeface="Times New Roman" pitchFamily="18" charset="0"/>
              </a:rPr>
              <a:t> “Official Entertainment” </a:t>
            </a:r>
            <a:r>
              <a:rPr lang="en-US" sz="3000" dirty="0" smtClean="0">
                <a:latin typeface="Times New Roman" pitchFamily="18" charset="0"/>
                <a:cs typeface="Times New Roman" pitchFamily="18" charset="0"/>
              </a:rPr>
              <a:t>Slip prepared by Event Coordinator as per the event. This consist of date of the event, No. of PAX, Menu served, name of the organizer and whether it is in- house or sponsored.  </a:t>
            </a:r>
          </a:p>
          <a:p>
            <a:pPr algn="just">
              <a:buNone/>
            </a:pPr>
            <a:r>
              <a:rPr lang="en-US" sz="3000" b="1" u="sng" dirty="0" smtClean="0">
                <a:solidFill>
                  <a:srgbClr val="002060"/>
                </a:solidFill>
                <a:latin typeface="Times New Roman" pitchFamily="18" charset="0"/>
                <a:cs typeface="Times New Roman" pitchFamily="18" charset="0"/>
              </a:rPr>
              <a:t>ANALYSIS –</a:t>
            </a:r>
            <a:endParaRPr lang="en-US" sz="3000" u="sng" dirty="0" smtClean="0">
              <a:solidFill>
                <a:srgbClr val="002060"/>
              </a:solidFill>
              <a:latin typeface="Times New Roman" pitchFamily="18" charset="0"/>
              <a:cs typeface="Times New Roman" pitchFamily="18" charset="0"/>
            </a:endParaRPr>
          </a:p>
          <a:p>
            <a:pPr lvl="0" algn="just"/>
            <a:r>
              <a:rPr lang="en-US" sz="3000" dirty="0" smtClean="0">
                <a:latin typeface="Times New Roman" pitchFamily="18" charset="0"/>
                <a:cs typeface="Times New Roman" pitchFamily="18" charset="0"/>
              </a:rPr>
              <a:t>The ‘Official Events – Food Consumption Sheet’ provided the records of food consumption at CME, Workshops, Farewell and Meetings.</a:t>
            </a:r>
          </a:p>
          <a:p>
            <a:pPr lvl="0" algn="just"/>
            <a:r>
              <a:rPr lang="en-US" sz="3000" dirty="0" smtClean="0">
                <a:latin typeface="Times New Roman" pitchFamily="18" charset="0"/>
                <a:cs typeface="Times New Roman" pitchFamily="18" charset="0"/>
              </a:rPr>
              <a:t>The data of food consumption was recorded successfully with through ‘Official Events – Food Consumption Sheet’.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05719524"/>
              </p:ext>
            </p:extLst>
          </p:nvPr>
        </p:nvGraphicFramePr>
        <p:xfrm>
          <a:off x="1" y="504851"/>
          <a:ext cx="9144010" cy="6353148"/>
        </p:xfrm>
        <a:graphic>
          <a:graphicData uri="http://schemas.openxmlformats.org/drawingml/2006/table">
            <a:tbl>
              <a:tblPr firstRow="1" firstCol="1" bandRow="1">
                <a:tableStyleId>{5C22544A-7EE6-4342-B048-85BDC9FD1C3A}</a:tableStyleId>
              </a:tblPr>
              <a:tblGrid>
                <a:gridCol w="528409"/>
                <a:gridCol w="528409"/>
                <a:gridCol w="301948"/>
                <a:gridCol w="301948"/>
                <a:gridCol w="301948"/>
                <a:gridCol w="301948"/>
                <a:gridCol w="301948"/>
                <a:gridCol w="301948"/>
                <a:gridCol w="226462"/>
                <a:gridCol w="226462"/>
                <a:gridCol w="226462"/>
                <a:gridCol w="301948"/>
                <a:gridCol w="301948"/>
                <a:gridCol w="301948"/>
                <a:gridCol w="301948"/>
                <a:gridCol w="301948"/>
                <a:gridCol w="301948"/>
                <a:gridCol w="301948"/>
                <a:gridCol w="226462"/>
                <a:gridCol w="226462"/>
                <a:gridCol w="226462"/>
                <a:gridCol w="226462"/>
                <a:gridCol w="226462"/>
                <a:gridCol w="226462"/>
                <a:gridCol w="226462"/>
                <a:gridCol w="226462"/>
                <a:gridCol w="226462"/>
                <a:gridCol w="226462"/>
                <a:gridCol w="226462"/>
                <a:gridCol w="226462"/>
                <a:gridCol w="382469"/>
                <a:gridCol w="382469"/>
              </a:tblGrid>
              <a:tr h="488374">
                <a:tc gridSpan="32">
                  <a:txBody>
                    <a:bodyPr/>
                    <a:lstStyle/>
                    <a:p>
                      <a:pPr marL="0" marR="0" algn="ctr">
                        <a:lnSpc>
                          <a:spcPct val="115000"/>
                        </a:lnSpc>
                        <a:spcBef>
                          <a:spcPts val="0"/>
                        </a:spcBef>
                        <a:spcAft>
                          <a:spcPts val="0"/>
                        </a:spcAft>
                      </a:pPr>
                      <a:r>
                        <a:rPr lang="en-US" sz="2400" u="sng" dirty="0">
                          <a:solidFill>
                            <a:srgbClr val="002060"/>
                          </a:solidFill>
                          <a:effectLst/>
                          <a:latin typeface="Times New Roman" pitchFamily="18" charset="0"/>
                          <a:cs typeface="Times New Roman" pitchFamily="18" charset="0"/>
                        </a:rPr>
                        <a:t>Patient Business</a:t>
                      </a:r>
                      <a:endParaRPr lang="en-US" sz="2400" dirty="0">
                        <a:solidFill>
                          <a:srgbClr val="002060"/>
                        </a:solidFill>
                        <a:effectLst/>
                        <a:latin typeface="Times New Roman" pitchFamily="18" charset="0"/>
                        <a:ea typeface="Calibri"/>
                        <a:cs typeface="Times New Roman"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3114">
                <a:tc gridSpan="7">
                  <a:txBody>
                    <a:bodyPr/>
                    <a:lstStyle/>
                    <a:p>
                      <a:pPr marL="0" marR="0" algn="ctr" rtl="0" eaLnBrk="1" latinLnBrk="0" hangingPunct="1">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Metric 1B: Forecast Accuracy Breakfast</a:t>
                      </a: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Month: </a:t>
                      </a:r>
                    </a:p>
                  </a:txBody>
                  <a:tcPr marL="68580" marR="68580" marT="0" marB="0" anchor="b"/>
                </a:tc>
                <a:tc hMerge="1">
                  <a:txBody>
                    <a:bodyPr/>
                    <a:lstStyle/>
                    <a:p>
                      <a:endParaRPr lang="en-US"/>
                    </a:p>
                  </a:txBody>
                  <a:tcPr/>
                </a:tc>
                <a:tc gridSpan="3">
                  <a:txBody>
                    <a:bodyPr/>
                    <a:lstStyle/>
                    <a:p>
                      <a:pPr marL="0" marR="0">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April'14</a:t>
                      </a:r>
                    </a:p>
                  </a:txBody>
                  <a:tcPr marL="68580" marR="68580" marT="0" marB="0" anchor="b"/>
                </a:tc>
                <a:tc hMerge="1">
                  <a:txBody>
                    <a:bodyPr/>
                    <a:lstStyle/>
                    <a:p>
                      <a:endParaRPr lang="en-US"/>
                    </a:p>
                  </a:txBody>
                  <a:tcPr/>
                </a:tc>
                <a:tc hMerge="1">
                  <a:txBody>
                    <a:bodyPr/>
                    <a:lstStyle/>
                    <a:p>
                      <a:endParaRPr lang="en-US"/>
                    </a:p>
                  </a:txBody>
                  <a:tcPr/>
                </a:tc>
                <a:tc gridSpan="6">
                  <a:txBody>
                    <a:bodyPr/>
                    <a:lstStyle/>
                    <a:p>
                      <a:pPr marL="0" marR="0">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Responsibility :Sr. Dietician</a:t>
                      </a: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 </a:t>
                      </a:r>
                    </a:p>
                  </a:txBody>
                  <a:tcPr marL="68580" marR="68580" marT="0" marB="0" anchor="ctr"/>
                </a:tc>
                <a:tc>
                  <a:txBody>
                    <a:bodyPr/>
                    <a:lstStyle/>
                    <a:p>
                      <a:pPr>
                        <a:lnSpc>
                          <a:spcPct val="115000"/>
                        </a:lnSpc>
                      </a:pPr>
                      <a:endParaRPr kumimoji="0" lang="en-US" sz="1100" b="1" kern="1200" dirty="0">
                        <a:solidFill>
                          <a:srgbClr val="002060"/>
                        </a:solidFill>
                        <a:effectLst/>
                        <a:latin typeface="Times New Roman" pitchFamily="18" charset="0"/>
                        <a:ea typeface="+mn-ea"/>
                        <a:cs typeface="Times New Roman" pitchFamily="18" charset="0"/>
                      </a:endParaRPr>
                    </a:p>
                  </a:txBody>
                  <a:tcPr marL="68580" marR="68580" marT="0" marB="0" anchor="b"/>
                </a:tc>
                <a:tc gridSpan="12">
                  <a:txBody>
                    <a:bodyPr/>
                    <a:lstStyle/>
                    <a:p>
                      <a:pPr marL="0" marR="0">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Metric 1B: Forecast Accuracy Breakfast</a:t>
                      </a: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9305">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Particulars</a:t>
                      </a:r>
                      <a:endParaRPr lang="en-US" sz="1000" dirty="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4</a:t>
                      </a:r>
                      <a:endParaRPr lang="en-US" sz="800" dirty="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16</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17</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18</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20</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22</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24</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26</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27</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28</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29</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30</a:t>
                      </a:r>
                      <a:endParaRPr lang="en-US" sz="800">
                        <a:effectLst/>
                        <a:latin typeface="Times New Roman" pitchFamily="18" charset="0"/>
                        <a:ea typeface="Calibri"/>
                        <a:cs typeface="Times New Roman" pitchFamily="18" charset="0"/>
                      </a:endParaRPr>
                    </a:p>
                  </a:txBody>
                  <a:tcPr marL="68580" marR="68580" marT="0" marB="0" anchor="b"/>
                </a:tc>
              </a:tr>
              <a:tr h="449305">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000">
                          <a:effectLst/>
                          <a:latin typeface="Times New Roman" pitchFamily="18" charset="0"/>
                          <a:cs typeface="Times New Roman" pitchFamily="18" charset="0"/>
                        </a:rPr>
                        <a:t>Menu Days</a:t>
                      </a:r>
                      <a:endParaRPr lang="en-US" sz="10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b"/>
                </a:tc>
              </a:tr>
              <a:tr h="449305">
                <a:tc rowSpan="4">
                  <a:txBody>
                    <a:bodyPr/>
                    <a:lstStyle/>
                    <a:p>
                      <a:pPr marL="0" marR="0" algn="ctr">
                        <a:lnSpc>
                          <a:spcPct val="115000"/>
                        </a:lnSpc>
                        <a:spcBef>
                          <a:spcPts val="0"/>
                        </a:spcBef>
                        <a:spcAft>
                          <a:spcPts val="0"/>
                        </a:spcAft>
                      </a:pPr>
                      <a:r>
                        <a:rPr lang="en-US" sz="1100" dirty="0">
                          <a:solidFill>
                            <a:srgbClr val="002060"/>
                          </a:solidFill>
                          <a:effectLst/>
                          <a:latin typeface="Times New Roman" pitchFamily="18" charset="0"/>
                          <a:cs typeface="Times New Roman" pitchFamily="18" charset="0"/>
                        </a:rPr>
                        <a:t>Patient Meal Breakfast -Plan</a:t>
                      </a:r>
                      <a:endParaRPr lang="en-US" sz="1100" dirty="0">
                        <a:solidFill>
                          <a:srgbClr val="002060"/>
                        </a:solidFill>
                        <a:effectLst/>
                        <a:latin typeface="Times New Roman" pitchFamily="18" charset="0"/>
                        <a:ea typeface="Calibri"/>
                        <a:cs typeface="Times New Roman" pitchFamily="18" charset="0"/>
                      </a:endParaRPr>
                    </a:p>
                  </a:txBody>
                  <a:tcPr marL="68580" marR="68580" marT="0" marB="0" anchor="ct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Normal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9</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Soft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Diabetic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4</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1</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a:effectLst/>
                          <a:latin typeface="Times New Roman" pitchFamily="18" charset="0"/>
                          <a:cs typeface="Times New Roman" pitchFamily="18" charset="0"/>
                        </a:rPr>
                        <a:t>Liquid Diet</a:t>
                      </a:r>
                      <a:endParaRPr lang="en-US" sz="10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1</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r>
              <a:tr h="449305">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Total</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r>
              <a:tr h="449305">
                <a:tc rowSpan="4">
                  <a:txBody>
                    <a:bodyPr/>
                    <a:lstStyle/>
                    <a:p>
                      <a:pPr marL="0" marR="0" algn="ctr" rtl="0" eaLnBrk="1" latinLnBrk="0" hangingPunct="1">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Actual Patient Break Fast Sales</a:t>
                      </a:r>
                    </a:p>
                  </a:txBody>
                  <a:tcPr marL="68580" marR="68580" marT="0" marB="0" anchor="ct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Normal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Soft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Diabetic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Liquid Diet</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1</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r>
              <a:tr h="449305">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nSpc>
                          <a:spcPct val="115000"/>
                        </a:lnSpc>
                        <a:spcBef>
                          <a:spcPts val="0"/>
                        </a:spcBef>
                        <a:spcAft>
                          <a:spcPts val="0"/>
                        </a:spcAft>
                      </a:pPr>
                      <a:r>
                        <a:rPr lang="en-US" sz="1000" dirty="0">
                          <a:effectLst/>
                          <a:latin typeface="Times New Roman" pitchFamily="18" charset="0"/>
                          <a:cs typeface="Times New Roman" pitchFamily="18" charset="0"/>
                        </a:rPr>
                        <a:t>Total</a:t>
                      </a:r>
                      <a:endParaRPr lang="en-US" sz="10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21</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27</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14</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18</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19</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0</a:t>
                      </a:r>
                      <a:endParaRPr lang="en-US" sz="800" dirty="0">
                        <a:effectLst/>
                        <a:latin typeface="Times New Roman" pitchFamily="18" charset="0"/>
                        <a:ea typeface="Calibri"/>
                        <a:cs typeface="Times New Roman" pitchFamily="18" charset="0"/>
                      </a:endParaRPr>
                    </a:p>
                  </a:txBody>
                  <a:tcPr marL="68580" marR="68580" marT="0" marB="0" anchor="ctr"/>
                </a:tc>
              </a:tr>
            </a:tbl>
          </a:graphicData>
        </a:graphic>
      </p:graphicFrame>
      <p:sp>
        <p:nvSpPr>
          <p:cNvPr id="2" name="TextBox 1"/>
          <p:cNvSpPr txBox="1"/>
          <p:nvPr/>
        </p:nvSpPr>
        <p:spPr>
          <a:xfrm>
            <a:off x="1143000" y="104745"/>
            <a:ext cx="7391400" cy="400110"/>
          </a:xfrm>
          <a:prstGeom prst="rect">
            <a:avLst/>
          </a:prstGeom>
          <a:noFill/>
        </p:spPr>
        <p:txBody>
          <a:bodyPr wrap="square" rtlCol="0">
            <a:spAutoFit/>
          </a:bodyPr>
          <a:lstStyle/>
          <a:p>
            <a:pPr algn="ctr"/>
            <a:r>
              <a:rPr lang="en-US" sz="2000" b="1" u="sng" dirty="0" smtClean="0">
                <a:solidFill>
                  <a:srgbClr val="FF0000"/>
                </a:solidFill>
                <a:latin typeface="Times New Roman" pitchFamily="18" charset="0"/>
                <a:cs typeface="Times New Roman" pitchFamily="18" charset="0"/>
              </a:rPr>
              <a:t>NEWLY DESIGNED SHEETS</a:t>
            </a:r>
            <a:endParaRPr lang="en-US" sz="20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81599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57774640"/>
              </p:ext>
            </p:extLst>
          </p:nvPr>
        </p:nvGraphicFramePr>
        <p:xfrm>
          <a:off x="0" y="76200"/>
          <a:ext cx="9143999" cy="6553198"/>
        </p:xfrm>
        <a:graphic>
          <a:graphicData uri="http://schemas.openxmlformats.org/drawingml/2006/table">
            <a:tbl>
              <a:tblPr firstRow="1" firstCol="1" bandRow="1">
                <a:tableStyleId>{5C22544A-7EE6-4342-B048-85BDC9FD1C3A}</a:tableStyleId>
              </a:tblPr>
              <a:tblGrid>
                <a:gridCol w="228600"/>
                <a:gridCol w="365936"/>
                <a:gridCol w="250875"/>
                <a:gridCol w="250875"/>
                <a:gridCol w="299316"/>
                <a:gridCol w="286193"/>
                <a:gridCol w="286193"/>
                <a:gridCol w="299316"/>
                <a:gridCol w="293575"/>
                <a:gridCol w="293575"/>
                <a:gridCol w="293575"/>
                <a:gridCol w="267334"/>
                <a:gridCol w="293575"/>
                <a:gridCol w="293575"/>
                <a:gridCol w="294395"/>
                <a:gridCol w="294395"/>
                <a:gridCol w="293575"/>
                <a:gridCol w="293575"/>
                <a:gridCol w="293575"/>
                <a:gridCol w="293575"/>
                <a:gridCol w="366560"/>
                <a:gridCol w="366560"/>
                <a:gridCol w="293575"/>
                <a:gridCol w="293575"/>
                <a:gridCol w="250875"/>
                <a:gridCol w="293575"/>
                <a:gridCol w="252572"/>
                <a:gridCol w="252572"/>
                <a:gridCol w="250875"/>
                <a:gridCol w="253391"/>
                <a:gridCol w="253391"/>
                <a:gridCol w="250875"/>
              </a:tblGrid>
              <a:tr h="314345">
                <a:tc gridSpan="32">
                  <a:txBody>
                    <a:bodyPr/>
                    <a:lstStyle/>
                    <a:p>
                      <a:pPr marL="0" marR="0" algn="ctr">
                        <a:lnSpc>
                          <a:spcPct val="115000"/>
                        </a:lnSpc>
                        <a:spcBef>
                          <a:spcPts val="0"/>
                        </a:spcBef>
                        <a:spcAft>
                          <a:spcPts val="0"/>
                        </a:spcAft>
                      </a:pPr>
                      <a:r>
                        <a:rPr lang="en-US" sz="1600" dirty="0">
                          <a:solidFill>
                            <a:srgbClr val="002060"/>
                          </a:solidFill>
                          <a:effectLst/>
                          <a:latin typeface="Times New Roman" pitchFamily="18" charset="0"/>
                          <a:cs typeface="Times New Roman" pitchFamily="18" charset="0"/>
                        </a:rPr>
                        <a:t>STAFF SALE FOR THE MONTH OF MARCH-14</a:t>
                      </a:r>
                      <a:endParaRPr lang="en-US" sz="1600" dirty="0">
                        <a:solidFill>
                          <a:srgbClr val="002060"/>
                        </a:solidFill>
                        <a:effectLst/>
                        <a:latin typeface="Times New Roman" pitchFamily="18" charset="0"/>
                        <a:ea typeface="Calibri"/>
                        <a:cs typeface="Times New Roman" pitchFamily="18" charset="0"/>
                      </a:endParaRPr>
                    </a:p>
                  </a:txBody>
                  <a:tcPr marL="40726" marR="4072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6449">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c>
                  <a:txBody>
                    <a:bodyPr/>
                    <a:lstStyle/>
                    <a:p>
                      <a:pPr>
                        <a:lnSpc>
                          <a:spcPct val="115000"/>
                        </a:lnSpc>
                      </a:pPr>
                      <a:endParaRPr lang="en-US" sz="700">
                        <a:effectLst/>
                        <a:latin typeface="Calibri"/>
                        <a:cs typeface="Times New Roman"/>
                      </a:endParaRPr>
                    </a:p>
                  </a:txBody>
                  <a:tcPr marL="40726" marR="40726" marT="0" marB="0" anchor="b"/>
                </a:tc>
              </a:tr>
              <a:tr h="774663">
                <a:tc rowSpan="3">
                  <a:txBody>
                    <a:bodyPr/>
                    <a:lstStyle/>
                    <a:p>
                      <a:pPr marL="0" marR="0" algn="ctr">
                        <a:lnSpc>
                          <a:spcPct val="115000"/>
                        </a:lnSpc>
                        <a:spcBef>
                          <a:spcPts val="0"/>
                        </a:spcBef>
                        <a:spcAft>
                          <a:spcPts val="0"/>
                        </a:spcAft>
                      </a:pPr>
                      <a:r>
                        <a:rPr lang="en-US" sz="1600">
                          <a:solidFill>
                            <a:srgbClr val="002060"/>
                          </a:solidFill>
                          <a:effectLst/>
                        </a:rPr>
                        <a:t>DATE</a:t>
                      </a:r>
                      <a:endParaRPr lang="en-US" sz="1600">
                        <a:solidFill>
                          <a:srgbClr val="002060"/>
                        </a:solidFill>
                        <a:effectLst/>
                        <a:latin typeface="Calibri"/>
                        <a:ea typeface="Calibri"/>
                        <a:cs typeface="Times New Roman"/>
                      </a:endParaRPr>
                    </a:p>
                  </a:txBody>
                  <a:tcPr marL="40726" marR="40726" marT="0" marB="0" anchor="ctr"/>
                </a:tc>
                <a:tc gridSpan="6">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BREAKFAST</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LUNCH</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LUNCH - Veg Coupon</a:t>
                      </a:r>
                    </a:p>
                  </a:txBody>
                  <a:tcPr marL="40726" marR="40726" marT="0" marB="0" anchor="ct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DINNER</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DINNER - Veg Coupon</a:t>
                      </a:r>
                    </a:p>
                  </a:txBody>
                  <a:tcPr marL="40726" marR="40726" marT="0" marB="0" anchor="ct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TEA</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TOTAL</a:t>
                      </a:r>
                    </a:p>
                  </a:txBody>
                  <a:tcPr marL="40726" marR="40726" marT="0" marB="0" anchor="ctr"/>
                </a:tc>
              </a:tr>
              <a:tr h="258221">
                <a:tc vMerge="1">
                  <a:txBody>
                    <a:bodyPr/>
                    <a:lstStyle/>
                    <a:p>
                      <a:endParaRPr lang="en-US"/>
                    </a:p>
                  </a:txBody>
                  <a:tcPr/>
                </a:tc>
                <a:tc gridSpan="4">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QTY</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gridSpan="4">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QTY</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QTY</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gridSpan="4">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QTY</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QTY</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gridSpan="4">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QTY</a:t>
                      </a:r>
                    </a:p>
                  </a:txBody>
                  <a:tcPr marL="40726" marR="4072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RATE</a:t>
                      </a:r>
                    </a:p>
                  </a:txBody>
                  <a:tcPr marL="40726" marR="40726" marT="0" marB="0" anchor="ctr"/>
                </a:tc>
                <a:tc rowSpan="2">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AMOUNT</a:t>
                      </a:r>
                    </a:p>
                  </a:txBody>
                  <a:tcPr marL="40726" marR="40726" marT="0" marB="0" anchor="ctr"/>
                </a:tc>
                <a:tc vMerge="1">
                  <a:txBody>
                    <a:bodyPr/>
                    <a:lstStyle/>
                    <a:p>
                      <a:endParaRPr lang="en-US"/>
                    </a:p>
                  </a:txBody>
                  <a:tcPr/>
                </a:tc>
              </a:tr>
              <a:tr h="1291104">
                <a:tc vMerge="1">
                  <a:txBody>
                    <a:bodyPr/>
                    <a:lstStyle/>
                    <a:p>
                      <a:endParaRPr lang="en-US"/>
                    </a:p>
                  </a:txBody>
                  <a:tcPr/>
                </a:tc>
                <a:tc>
                  <a:txBody>
                    <a:bodyPr/>
                    <a:lstStyle/>
                    <a:p>
                      <a:pPr marL="0" marR="0" algn="ctr">
                        <a:lnSpc>
                          <a:spcPct val="115000"/>
                        </a:lnSpc>
                        <a:spcBef>
                          <a:spcPts val="0"/>
                        </a:spcBef>
                        <a:spcAft>
                          <a:spcPts val="0"/>
                        </a:spcAft>
                      </a:pPr>
                      <a:r>
                        <a:rPr lang="en-US" sz="1100" dirty="0">
                          <a:solidFill>
                            <a:srgbClr val="002060"/>
                          </a:solidFill>
                          <a:effectLst/>
                          <a:latin typeface="Times New Roman" pitchFamily="18" charset="0"/>
                          <a:cs typeface="Times New Roman" pitchFamily="18" charset="0"/>
                        </a:rPr>
                        <a:t>Coupon</a:t>
                      </a:r>
                      <a:endParaRPr lang="en-US" sz="1100" dirty="0">
                        <a:solidFill>
                          <a:srgbClr val="002060"/>
                        </a:solidFill>
                        <a:effectLst/>
                        <a:latin typeface="Times New Roman" pitchFamily="18" charset="0"/>
                        <a:ea typeface="Calibri"/>
                        <a:cs typeface="Times New Roman" pitchFamily="18" charset="0"/>
                      </a:endParaRPr>
                    </a:p>
                  </a:txBody>
                  <a:tcPr marL="40726" marR="40726" marT="0" marB="0" anchor="ct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Comply.</a:t>
                      </a:r>
                    </a:p>
                  </a:txBody>
                  <a:tcPr marL="40726" marR="40726" marT="0" marB="0" anchor="ct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F&amp;B</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Total</a:t>
                      </a:r>
                    </a:p>
                  </a:txBody>
                  <a:tcPr marL="40726" marR="40726" marT="0" marB="0" anchor="ct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Coupon</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Compl.</a:t>
                      </a:r>
                    </a:p>
                  </a:txBody>
                  <a:tcPr marL="40726" marR="40726" marT="0" marB="0" anchor="ct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F&amp;B</a:t>
                      </a:r>
                    </a:p>
                  </a:txBody>
                  <a:tcPr marL="40726" marR="40726" marT="0" marB="0" anchor="ct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Total</a:t>
                      </a:r>
                    </a:p>
                  </a:txBody>
                  <a:tcPr marL="40726" marR="40726"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Coupon</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Compl.</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F&amp;B</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Total</a:t>
                      </a:r>
                    </a:p>
                  </a:txBody>
                  <a:tcPr marL="40726" marR="40726"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Coupon</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Coml</a:t>
                      </a:r>
                    </a:p>
                  </a:txBody>
                  <a:tcPr marL="40726" marR="40726" marT="0" marB="0" anchor="ctr"/>
                </a:tc>
                <a:tc>
                  <a:txBody>
                    <a:bodyPr/>
                    <a:lstStyle/>
                    <a:p>
                      <a:pPr marL="0" marR="0" algn="ctr">
                        <a:lnSpc>
                          <a:spcPct val="115000"/>
                        </a:lnSpc>
                        <a:spcBef>
                          <a:spcPts val="0"/>
                        </a:spcBef>
                        <a:spcAft>
                          <a:spcPts val="0"/>
                        </a:spcAft>
                      </a:pPr>
                      <a:r>
                        <a:rPr kumimoji="0" lang="en-US" sz="1100" b="1" kern="1200">
                          <a:solidFill>
                            <a:srgbClr val="002060"/>
                          </a:solidFill>
                          <a:effectLst/>
                          <a:latin typeface="Times New Roman" pitchFamily="18" charset="0"/>
                          <a:ea typeface="+mn-ea"/>
                          <a:cs typeface="Times New Roman" pitchFamily="18" charset="0"/>
                        </a:rPr>
                        <a:t>Doctor</a:t>
                      </a:r>
                    </a:p>
                  </a:txBody>
                  <a:tcPr marL="40726" marR="40726" marT="0" marB="0" anchor="ctr"/>
                </a:tc>
                <a:tc>
                  <a:txBody>
                    <a:bodyPr/>
                    <a:lstStyle/>
                    <a:p>
                      <a:pPr marL="0" marR="0" algn="ctr">
                        <a:lnSpc>
                          <a:spcPct val="115000"/>
                        </a:lnSpc>
                        <a:spcBef>
                          <a:spcPts val="0"/>
                        </a:spcBef>
                        <a:spcAft>
                          <a:spcPts val="0"/>
                        </a:spcAft>
                      </a:pPr>
                      <a:r>
                        <a:rPr kumimoji="0" lang="en-US" sz="1100" b="1" kern="1200" dirty="0">
                          <a:solidFill>
                            <a:srgbClr val="002060"/>
                          </a:solidFill>
                          <a:effectLst/>
                          <a:latin typeface="Times New Roman" pitchFamily="18" charset="0"/>
                          <a:ea typeface="+mn-ea"/>
                          <a:cs typeface="Times New Roman" pitchFamily="18" charset="0"/>
                        </a:rPr>
                        <a:t>Total</a:t>
                      </a:r>
                    </a:p>
                  </a:txBody>
                  <a:tcPr marL="40726" marR="40726" marT="0" marB="0" anchor="ctr"/>
                </a:tc>
                <a:tc vMerge="1">
                  <a:txBody>
                    <a:bodyPr/>
                    <a:lstStyle/>
                    <a:p>
                      <a:endParaRPr lang="en-US"/>
                    </a:p>
                  </a:txBody>
                  <a:tcPr/>
                </a:tc>
                <a:tc vMerge="1">
                  <a:txBody>
                    <a:bodyPr/>
                    <a:lstStyle/>
                    <a:p>
                      <a:endParaRPr lang="en-US"/>
                    </a:p>
                  </a:txBody>
                  <a:tcPr/>
                </a:tc>
                <a:tc vMerge="1">
                  <a:txBody>
                    <a:bodyPr/>
                    <a:lstStyle/>
                    <a:p>
                      <a:endParaRPr lang="en-US"/>
                    </a:p>
                  </a:txBody>
                  <a:tcPr/>
                </a:tc>
              </a:tr>
              <a:tr h="614736">
                <a:tc>
                  <a:txBody>
                    <a:bodyPr/>
                    <a:lstStyle/>
                    <a:p>
                      <a:pPr marL="0" marR="0" algn="ctr">
                        <a:lnSpc>
                          <a:spcPct val="115000"/>
                        </a:lnSpc>
                        <a:spcBef>
                          <a:spcPts val="0"/>
                        </a:spcBef>
                        <a:spcAft>
                          <a:spcPts val="0"/>
                        </a:spcAft>
                      </a:pPr>
                      <a:r>
                        <a:rPr lang="en-US" sz="1600">
                          <a:solidFill>
                            <a:srgbClr val="002060"/>
                          </a:solidFill>
                          <a:effectLst/>
                        </a:rPr>
                        <a:t>1</a:t>
                      </a:r>
                      <a:endParaRPr lang="en-US" sz="1600">
                        <a:solidFill>
                          <a:srgbClr val="002060"/>
                        </a:solidFill>
                        <a:effectLst/>
                        <a:latin typeface="Calibri"/>
                        <a:ea typeface="Calibri"/>
                        <a:cs typeface="Times New Roman"/>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9</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57</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1425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96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37</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361</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2166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4837</a:t>
                      </a:r>
                      <a:endParaRPr lang="en-US" sz="800" dirty="0">
                        <a:effectLst/>
                        <a:latin typeface="Times New Roman" pitchFamily="18" charset="0"/>
                        <a:ea typeface="Calibri"/>
                        <a:cs typeface="Times New Roman" pitchFamily="18" charset="0"/>
                      </a:endParaRPr>
                    </a:p>
                  </a:txBody>
                  <a:tcPr marL="40726" marR="40726" marT="0" marB="0" anchor="b"/>
                </a:tc>
              </a:tr>
              <a:tr h="614736">
                <a:tc>
                  <a:txBody>
                    <a:bodyPr/>
                    <a:lstStyle/>
                    <a:p>
                      <a:pPr marL="0" marR="0" algn="ctr">
                        <a:lnSpc>
                          <a:spcPct val="115000"/>
                        </a:lnSpc>
                        <a:spcBef>
                          <a:spcPts val="0"/>
                        </a:spcBef>
                        <a:spcAft>
                          <a:spcPts val="0"/>
                        </a:spcAft>
                      </a:pPr>
                      <a:r>
                        <a:rPr lang="en-US" sz="1600">
                          <a:solidFill>
                            <a:srgbClr val="002060"/>
                          </a:solidFill>
                          <a:effectLst/>
                        </a:rPr>
                        <a:t>2</a:t>
                      </a:r>
                      <a:endParaRPr lang="en-US" sz="1600">
                        <a:solidFill>
                          <a:srgbClr val="002060"/>
                        </a:solidFill>
                        <a:effectLst/>
                        <a:latin typeface="Calibri"/>
                        <a:ea typeface="Calibri"/>
                        <a:cs typeface="Times New Roman"/>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21</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3031</a:t>
                      </a:r>
                      <a:endParaRPr lang="en-US" sz="800">
                        <a:effectLst/>
                        <a:latin typeface="Times New Roman" pitchFamily="18" charset="0"/>
                        <a:ea typeface="Calibri"/>
                        <a:cs typeface="Times New Roman" pitchFamily="18" charset="0"/>
                      </a:endParaRPr>
                    </a:p>
                  </a:txBody>
                  <a:tcPr marL="40726" marR="40726" marT="0" marB="0" anchor="b"/>
                </a:tc>
              </a:tr>
              <a:tr h="614736">
                <a:tc>
                  <a:txBody>
                    <a:bodyPr/>
                    <a:lstStyle/>
                    <a:p>
                      <a:pPr marL="0" marR="0" algn="ctr">
                        <a:lnSpc>
                          <a:spcPct val="115000"/>
                        </a:lnSpc>
                        <a:spcBef>
                          <a:spcPts val="0"/>
                        </a:spcBef>
                        <a:spcAft>
                          <a:spcPts val="0"/>
                        </a:spcAft>
                      </a:pPr>
                      <a:r>
                        <a:rPr lang="en-US" sz="1600">
                          <a:solidFill>
                            <a:srgbClr val="002060"/>
                          </a:solidFill>
                          <a:effectLst/>
                        </a:rPr>
                        <a:t>3</a:t>
                      </a:r>
                      <a:endParaRPr lang="en-US" sz="1600">
                        <a:solidFill>
                          <a:srgbClr val="002060"/>
                        </a:solidFill>
                        <a:effectLst/>
                        <a:latin typeface="Calibri"/>
                        <a:ea typeface="Calibri"/>
                        <a:cs typeface="Times New Roman"/>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575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9</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64</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1600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120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nSpc>
                          <a:spcPct val="115000"/>
                        </a:lnSpc>
                        <a:spcBef>
                          <a:spcPts val="0"/>
                        </a:spcBef>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99</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423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2538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5483</a:t>
                      </a:r>
                      <a:endParaRPr lang="en-US" sz="800">
                        <a:effectLst/>
                        <a:latin typeface="Times New Roman" pitchFamily="18" charset="0"/>
                        <a:ea typeface="Calibri"/>
                        <a:cs typeface="Times New Roman" pitchFamily="18" charset="0"/>
                      </a:endParaRPr>
                    </a:p>
                  </a:txBody>
                  <a:tcPr marL="40726" marR="40726" marT="0" marB="0" anchor="b"/>
                </a:tc>
              </a:tr>
              <a:tr h="614736">
                <a:tc>
                  <a:txBody>
                    <a:bodyPr/>
                    <a:lstStyle/>
                    <a:p>
                      <a:pPr marL="0" marR="0" algn="ctr">
                        <a:lnSpc>
                          <a:spcPct val="115000"/>
                        </a:lnSpc>
                        <a:spcBef>
                          <a:spcPts val="0"/>
                        </a:spcBef>
                        <a:spcAft>
                          <a:spcPts val="0"/>
                        </a:spcAft>
                      </a:pPr>
                      <a:r>
                        <a:rPr lang="en-US" sz="1600" dirty="0">
                          <a:solidFill>
                            <a:srgbClr val="002060"/>
                          </a:solidFill>
                          <a:effectLst/>
                        </a:rPr>
                        <a:t>4</a:t>
                      </a:r>
                      <a:endParaRPr lang="en-US" sz="1600" dirty="0">
                        <a:solidFill>
                          <a:srgbClr val="002060"/>
                        </a:solidFill>
                        <a:effectLst/>
                        <a:latin typeface="Calibri"/>
                        <a:ea typeface="Calibri"/>
                        <a:cs typeface="Times New Roman"/>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575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1400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550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90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414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2484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5081</a:t>
                      </a:r>
                      <a:endParaRPr lang="en-US" sz="800">
                        <a:effectLst/>
                        <a:latin typeface="Times New Roman" pitchFamily="18" charset="0"/>
                        <a:ea typeface="Calibri"/>
                        <a:cs typeface="Times New Roman" pitchFamily="18" charset="0"/>
                      </a:endParaRPr>
                    </a:p>
                  </a:txBody>
                  <a:tcPr marL="40726" marR="40726" marT="0" marB="0" anchor="b"/>
                </a:tc>
              </a:tr>
              <a:tr h="614736">
                <a:tc>
                  <a:txBody>
                    <a:bodyPr/>
                    <a:lstStyle/>
                    <a:p>
                      <a:pPr marL="0" marR="0" algn="ctr">
                        <a:lnSpc>
                          <a:spcPct val="115000"/>
                        </a:lnSpc>
                        <a:spcBef>
                          <a:spcPts val="0"/>
                        </a:spcBef>
                        <a:spcAft>
                          <a:spcPts val="0"/>
                        </a:spcAft>
                      </a:pPr>
                      <a:r>
                        <a:rPr lang="en-US" sz="1600">
                          <a:solidFill>
                            <a:srgbClr val="002060"/>
                          </a:solidFill>
                          <a:effectLst/>
                        </a:rPr>
                        <a:t>5</a:t>
                      </a:r>
                      <a:endParaRPr lang="en-US" sz="1600">
                        <a:solidFill>
                          <a:srgbClr val="002060"/>
                        </a:solidFill>
                        <a:effectLst/>
                        <a:latin typeface="Calibri"/>
                        <a:ea typeface="Calibri"/>
                        <a:cs typeface="Times New Roman"/>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575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1650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4</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24</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600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30</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312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427</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2562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5567</a:t>
                      </a:r>
                      <a:endParaRPr lang="en-US" sz="800">
                        <a:effectLst/>
                        <a:latin typeface="Times New Roman" pitchFamily="18" charset="0"/>
                        <a:ea typeface="Calibri"/>
                        <a:cs typeface="Times New Roman" pitchFamily="18" charset="0"/>
                      </a:endParaRPr>
                    </a:p>
                  </a:txBody>
                  <a:tcPr marL="40726" marR="40726" marT="0" marB="0" anchor="b"/>
                </a:tc>
              </a:tr>
              <a:tr h="614736">
                <a:tc>
                  <a:txBody>
                    <a:bodyPr/>
                    <a:lstStyle/>
                    <a:p>
                      <a:pPr marL="0" marR="0" algn="ctr">
                        <a:lnSpc>
                          <a:spcPct val="115000"/>
                        </a:lnSpc>
                        <a:spcBef>
                          <a:spcPts val="0"/>
                        </a:spcBef>
                        <a:spcAft>
                          <a:spcPts val="0"/>
                        </a:spcAft>
                      </a:pPr>
                      <a:r>
                        <a:rPr lang="en-US" sz="1600" dirty="0">
                          <a:solidFill>
                            <a:srgbClr val="002060"/>
                          </a:solidFill>
                          <a:effectLst/>
                        </a:rPr>
                        <a:t>6</a:t>
                      </a:r>
                      <a:endParaRPr lang="en-US" sz="1600" dirty="0">
                        <a:solidFill>
                          <a:srgbClr val="002060"/>
                        </a:solidFill>
                        <a:effectLst/>
                        <a:latin typeface="Calibri"/>
                        <a:ea typeface="Calibri"/>
                        <a:cs typeface="Times New Roman"/>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22</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54</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1350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150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a:effectLst/>
                          <a:latin typeface="Times New Roman" pitchFamily="18" charset="0"/>
                          <a:cs typeface="Times New Roman" pitchFamily="18" charset="0"/>
                        </a:rPr>
                        <a:t>23</a:t>
                      </a:r>
                      <a:endParaRPr lang="en-US" sz="800">
                        <a:effectLst/>
                        <a:latin typeface="Times New Roman" pitchFamily="18" charset="0"/>
                        <a:ea typeface="Calibri"/>
                        <a:cs typeface="Times New Roman" pitchFamily="18" charset="0"/>
                      </a:endParaRPr>
                    </a:p>
                  </a:txBody>
                  <a:tcPr marL="40726" marR="40726" marT="0" marB="0" anchor="b"/>
                </a:tc>
                <a:tc>
                  <a:txBody>
                    <a:bodyPr/>
                    <a:lstStyle/>
                    <a:p>
                      <a:pPr marL="0" marR="0" algn="ctr">
                        <a:lnSpc>
                          <a:spcPct val="115000"/>
                        </a:lnSpc>
                        <a:spcBef>
                          <a:spcPts val="0"/>
                        </a:spcBef>
                        <a:spcAft>
                          <a:spcPts val="0"/>
                        </a:spcAft>
                      </a:pPr>
                      <a:r>
                        <a:rPr lang="en-US" sz="800" dirty="0">
                          <a:effectLst/>
                          <a:latin typeface="Times New Roman" pitchFamily="18" charset="0"/>
                          <a:cs typeface="Times New Roman" pitchFamily="18" charset="0"/>
                        </a:rPr>
                        <a:t>25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575</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83</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312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12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407</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6</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2442</a:t>
                      </a:r>
                      <a:endParaRPr lang="en-US" sz="800" dirty="0">
                        <a:effectLst/>
                        <a:latin typeface="Times New Roman" pitchFamily="18" charset="0"/>
                        <a:ea typeface="Calibri"/>
                        <a:cs typeface="Times New Roman" pitchFamily="18" charset="0"/>
                      </a:endParaRPr>
                    </a:p>
                  </a:txBody>
                  <a:tcPr marL="40726" marR="40726" marT="0" marB="0" anchor="b"/>
                </a:tc>
                <a:tc>
                  <a:txBody>
                    <a:bodyPr/>
                    <a:lstStyle/>
                    <a:p>
                      <a:pPr marL="0" marR="0" algn="r">
                        <a:lnSpc>
                          <a:spcPct val="115000"/>
                        </a:lnSpc>
                        <a:spcBef>
                          <a:spcPts val="0"/>
                        </a:spcBef>
                        <a:spcAft>
                          <a:spcPts val="0"/>
                        </a:spcAft>
                      </a:pPr>
                      <a:r>
                        <a:rPr lang="en-US" sz="800" dirty="0">
                          <a:effectLst/>
                          <a:latin typeface="Times New Roman" pitchFamily="18" charset="0"/>
                          <a:cs typeface="Times New Roman" pitchFamily="18" charset="0"/>
                        </a:rPr>
                        <a:t>5079</a:t>
                      </a:r>
                      <a:endParaRPr lang="en-US" sz="800" dirty="0">
                        <a:effectLst/>
                        <a:latin typeface="Times New Roman" pitchFamily="18" charset="0"/>
                        <a:ea typeface="Calibri"/>
                        <a:cs typeface="Times New Roman" pitchFamily="18" charset="0"/>
                      </a:endParaRPr>
                    </a:p>
                  </a:txBody>
                  <a:tcPr marL="40726" marR="40726" marT="0" marB="0" anchor="b"/>
                </a:tc>
              </a:tr>
            </a:tbl>
          </a:graphicData>
        </a:graphic>
      </p:graphicFrame>
    </p:spTree>
    <p:extLst>
      <p:ext uri="{BB962C8B-B14F-4D97-AF65-F5344CB8AC3E}">
        <p14:creationId xmlns:p14="http://schemas.microsoft.com/office/powerpoint/2010/main" val="3070464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77394262"/>
              </p:ext>
            </p:extLst>
          </p:nvPr>
        </p:nvGraphicFramePr>
        <p:xfrm>
          <a:off x="457199" y="304802"/>
          <a:ext cx="8382002" cy="6470522"/>
        </p:xfrm>
        <a:graphic>
          <a:graphicData uri="http://schemas.openxmlformats.org/drawingml/2006/table">
            <a:tbl>
              <a:tblPr firstRow="1" firstCol="1" bandRow="1">
                <a:tableStyleId>{5C22544A-7EE6-4342-B048-85BDC9FD1C3A}</a:tableStyleId>
              </a:tblPr>
              <a:tblGrid>
                <a:gridCol w="1078351"/>
                <a:gridCol w="1410382"/>
                <a:gridCol w="996087"/>
                <a:gridCol w="829578"/>
                <a:gridCol w="912832"/>
                <a:gridCol w="664059"/>
                <a:gridCol w="811735"/>
                <a:gridCol w="681899"/>
                <a:gridCol w="997079"/>
              </a:tblGrid>
              <a:tr h="454610">
                <a:tc gridSpan="9">
                  <a:txBody>
                    <a:bodyPr/>
                    <a:lstStyle/>
                    <a:p>
                      <a:pPr marL="0" marR="0" algn="ctr">
                        <a:lnSpc>
                          <a:spcPct val="115000"/>
                        </a:lnSpc>
                        <a:spcBef>
                          <a:spcPts val="0"/>
                        </a:spcBef>
                        <a:spcAft>
                          <a:spcPts val="0"/>
                        </a:spcAft>
                      </a:pPr>
                      <a:r>
                        <a:rPr lang="en-US" sz="1600" u="sng" dirty="0">
                          <a:solidFill>
                            <a:srgbClr val="002060"/>
                          </a:solidFill>
                          <a:effectLst/>
                          <a:latin typeface="Times New Roman" pitchFamily="18" charset="0"/>
                          <a:cs typeface="Times New Roman" pitchFamily="18" charset="0"/>
                        </a:rPr>
                        <a:t>OFICIAL ENTERTAINMENT SLIP ORDERS</a:t>
                      </a:r>
                      <a:endParaRPr lang="en-US" sz="1600" dirty="0">
                        <a:solidFill>
                          <a:srgbClr val="002060"/>
                        </a:solidFill>
                        <a:effectLst/>
                        <a:latin typeface="Times New Roman" pitchFamily="18" charset="0"/>
                        <a:ea typeface="Calibri"/>
                        <a:cs typeface="Times New Roman"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6639">
                <a:tc>
                  <a:txBody>
                    <a:bodyPr/>
                    <a:lstStyle/>
                    <a:p>
                      <a:pPr marL="0" marR="0" algn="ctr">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a:lnSpc>
                          <a:spcPct val="115000"/>
                        </a:lnSpc>
                      </a:pPr>
                      <a:endParaRPr lang="en-US" sz="1100">
                        <a:effectLst/>
                        <a:latin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b"/>
                </a:tc>
              </a:tr>
              <a:tr h="648436">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Date</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Official Entertained</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Co-coordinator</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Venue</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Menu</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         PAX</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Rate</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Amount</a:t>
                      </a:r>
                      <a:endParaRPr lang="en-US" sz="1600" b="1"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latin typeface="Times New Roman" pitchFamily="18" charset="0"/>
                          <a:cs typeface="Times New Roman" pitchFamily="18" charset="0"/>
                        </a:rPr>
                        <a:t>Remarks Paid /In-House</a:t>
                      </a:r>
                      <a:endParaRPr lang="en-US" sz="1600" b="1" dirty="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a:solidFill>
                            <a:srgbClr val="002060"/>
                          </a:solidFill>
                          <a:effectLst/>
                          <a:latin typeface="Times New Roman" pitchFamily="18" charset="0"/>
                          <a:cs typeface="Times New Roman" pitchFamily="18" charset="0"/>
                        </a:rPr>
                        <a:t> </a:t>
                      </a:r>
                      <a:endParaRPr lang="en-US" sz="140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 </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r>
              <a:tr h="356639">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04/01/2014</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Dr. Bhargava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Mr. Sunil</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Office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Coffee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20</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20</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In-House</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a:solidFill>
                            <a:srgbClr val="002060"/>
                          </a:solidFill>
                          <a:effectLst/>
                          <a:latin typeface="Times New Roman" pitchFamily="18" charset="0"/>
                          <a:cs typeface="Times New Roman" pitchFamily="18" charset="0"/>
                        </a:rPr>
                        <a:t> </a:t>
                      </a:r>
                      <a:endParaRPr lang="en-US" sz="140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a:solidFill>
                            <a:srgbClr val="002060"/>
                          </a:solidFill>
                          <a:effectLst/>
                          <a:latin typeface="Times New Roman" pitchFamily="18" charset="0"/>
                          <a:cs typeface="Times New Roman" pitchFamily="18" charset="0"/>
                        </a:rPr>
                        <a:t>04/03/2014</a:t>
                      </a:r>
                      <a:endParaRPr lang="en-US" sz="140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Dr. Bhargava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 Sunil</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Office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Coffee</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20</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20</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In-House</a:t>
                      </a:r>
                      <a:endParaRPr lang="en-US" sz="1600">
                        <a:effectLst/>
                        <a:latin typeface="Times New Roman" pitchFamily="18" charset="0"/>
                        <a:ea typeface="Calibri"/>
                        <a:cs typeface="Times New Roman" pitchFamily="18" charset="0"/>
                      </a:endParaRPr>
                    </a:p>
                  </a:txBody>
                  <a:tcPr marL="68580" marR="68580" marT="0" marB="0" anchor="ctr"/>
                </a:tc>
              </a:tr>
              <a:tr h="713280">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04/03/2014</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Mrs. Saru Bhartia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 Tara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Office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Tomato Soup</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latin typeface="Times New Roman" pitchFamily="18" charset="0"/>
                          <a:cs typeface="Times New Roman" pitchFamily="18" charset="0"/>
                        </a:rPr>
                        <a:t>1</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latin typeface="Times New Roman" pitchFamily="18" charset="0"/>
                          <a:cs typeface="Times New Roman" pitchFamily="18" charset="0"/>
                        </a:rPr>
                        <a:t>25</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25</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In-House</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 </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 </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a:solidFill>
                            <a:srgbClr val="002060"/>
                          </a:solidFill>
                          <a:effectLst/>
                          <a:latin typeface="Times New Roman" pitchFamily="18" charset="0"/>
                          <a:cs typeface="Times New Roman" pitchFamily="18" charset="0"/>
                        </a:rPr>
                        <a:t>04/04/2014</a:t>
                      </a:r>
                      <a:endParaRPr lang="en-US" sz="140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Mrs. Saru Bhartia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 Tara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office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idli /vada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latin typeface="Times New Roman" pitchFamily="18" charset="0"/>
                          <a:cs typeface="Times New Roman" pitchFamily="18" charset="0"/>
                        </a:rPr>
                        <a:t>55</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110</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In-House</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 </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 </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r>
              <a:tr h="713280">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04/05/2014</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Mrs. Saru Bhartia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Mr. Tara</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office</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Tomato Soup</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latin typeface="Times New Roman" pitchFamily="18" charset="0"/>
                          <a:cs typeface="Times New Roman" pitchFamily="18" charset="0"/>
                        </a:rPr>
                        <a:t>25</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latin typeface="Times New Roman" pitchFamily="18" charset="0"/>
                          <a:cs typeface="Times New Roman" pitchFamily="18" charset="0"/>
                        </a:rPr>
                        <a:t>25</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In-House</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 </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latin typeface="Times New Roman" pitchFamily="18" charset="0"/>
                          <a:cs typeface="Times New Roman" pitchFamily="18" charset="0"/>
                        </a:rPr>
                        <a:t> </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ctr"/>
                </a:tc>
              </a:tr>
              <a:tr h="356639">
                <a:tc>
                  <a:txBody>
                    <a:bodyPr/>
                    <a:lstStyle/>
                    <a:p>
                      <a:pPr marL="0" marR="0" algn="ctr">
                        <a:lnSpc>
                          <a:spcPct val="115000"/>
                        </a:lnSpc>
                        <a:spcBef>
                          <a:spcPts val="0"/>
                        </a:spcBef>
                        <a:spcAft>
                          <a:spcPts val="0"/>
                        </a:spcAft>
                      </a:pPr>
                      <a:r>
                        <a:rPr lang="en-US" sz="1400" dirty="0">
                          <a:solidFill>
                            <a:srgbClr val="002060"/>
                          </a:solidFill>
                          <a:effectLst/>
                          <a:latin typeface="Times New Roman" pitchFamily="18" charset="0"/>
                          <a:cs typeface="Times New Roman" pitchFamily="18" charset="0"/>
                        </a:rPr>
                        <a:t> </a:t>
                      </a:r>
                      <a:endParaRPr lang="en-US" sz="1400" dirty="0">
                        <a:solidFill>
                          <a:srgbClr val="002060"/>
                        </a:solidFill>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nSpc>
                          <a:spcPct val="115000"/>
                        </a:lnSpc>
                        <a:spcBef>
                          <a:spcPts val="0"/>
                        </a:spcBef>
                        <a:spcAft>
                          <a:spcPts val="0"/>
                        </a:spcAft>
                      </a:pPr>
                      <a:r>
                        <a:rPr lang="en-US" sz="1600">
                          <a:effectLst/>
                          <a:latin typeface="Times New Roman" pitchFamily="18" charset="0"/>
                          <a:cs typeface="Times New Roman" pitchFamily="18" charset="0"/>
                        </a:rPr>
                        <a:t> </a:t>
                      </a:r>
                      <a:endParaRPr lang="en-US" sz="160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a:effectLst/>
                          <a:latin typeface="Times New Roman" pitchFamily="18" charset="0"/>
                          <a:cs typeface="Times New Roman" pitchFamily="18" charset="0"/>
                        </a:rPr>
                        <a:t>Total=</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latin typeface="Times New Roman" pitchFamily="18" charset="0"/>
                          <a:cs typeface="Times New Roman" pitchFamily="18" charset="0"/>
                        </a:rPr>
                        <a:t>200</a:t>
                      </a:r>
                      <a:endParaRPr lang="en-US" sz="1600" dirty="0">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1600" dirty="0">
                          <a:effectLst/>
                          <a:latin typeface="Times New Roman" pitchFamily="18" charset="0"/>
                          <a:cs typeface="Times New Roman" pitchFamily="18" charset="0"/>
                        </a:rPr>
                        <a:t> </a:t>
                      </a:r>
                      <a:endParaRPr lang="en-US" sz="1600" dirty="0">
                        <a:effectLst/>
                        <a:latin typeface="Times New Roman" pitchFamily="18" charset="0"/>
                        <a:ea typeface="Calibri"/>
                        <a:cs typeface="Times New Roman" pitchFamily="18" charset="0"/>
                      </a:endParaRPr>
                    </a:p>
                  </a:txBody>
                  <a:tcPr marL="68580" marR="68580" marT="0" marB="0" anchor="ctr"/>
                </a:tc>
              </a:tr>
            </a:tbl>
          </a:graphicData>
        </a:graphic>
      </p:graphicFrame>
    </p:spTree>
    <p:extLst>
      <p:ext uri="{BB962C8B-B14F-4D97-AF65-F5344CB8AC3E}">
        <p14:creationId xmlns:p14="http://schemas.microsoft.com/office/powerpoint/2010/main" val="27748279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6096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STUDY FINDINGS</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990600"/>
            <a:ext cx="8686800" cy="5638800"/>
          </a:xfrm>
        </p:spPr>
        <p:txBody>
          <a:bodyPr/>
          <a:lstStyle/>
          <a:p>
            <a:r>
              <a:rPr lang="en-US" b="1" u="sng" dirty="0" smtClean="0">
                <a:latin typeface="Times New Roman" pitchFamily="18" charset="0"/>
                <a:cs typeface="Times New Roman" pitchFamily="18" charset="0"/>
              </a:rPr>
              <a:t>1 - I.P.D. Food Consumption Results– </a:t>
            </a:r>
          </a:p>
          <a:p>
            <a:pPr>
              <a:buNone/>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AVERAGE- 20-21</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AVERAGE- 21-22</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AVERAGE- 20-21</a:t>
            </a:r>
            <a:endParaRPr lang="en-US" sz="2000" dirty="0">
              <a:latin typeface="Times New Roman" pitchFamily="18" charset="0"/>
              <a:cs typeface="Times New Roman" pitchFamily="18" charset="0"/>
            </a:endParaRPr>
          </a:p>
        </p:txBody>
      </p:sp>
      <p:graphicFrame>
        <p:nvGraphicFramePr>
          <p:cNvPr id="4" name="Chart 3"/>
          <p:cNvGraphicFramePr/>
          <p:nvPr/>
        </p:nvGraphicFramePr>
        <p:xfrm>
          <a:off x="228600" y="1676400"/>
          <a:ext cx="5959298" cy="16586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971800" y="3352800"/>
          <a:ext cx="5943600" cy="16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228600" y="4953000"/>
          <a:ext cx="5943600" cy="170053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lstStyle/>
          <a:p>
            <a:r>
              <a:rPr lang="en-US" sz="2400" b="1" u="sng" dirty="0" smtClean="0">
                <a:solidFill>
                  <a:srgbClr val="FF0000"/>
                </a:solidFill>
                <a:latin typeface="Times New Roman" pitchFamily="18" charset="0"/>
                <a:cs typeface="Times New Roman" pitchFamily="18" charset="0"/>
              </a:rPr>
              <a:t>EXTRA ORDER FOOD CONSUMPTION RECORDS ~</a:t>
            </a:r>
          </a:p>
          <a:p>
            <a:endParaRPr lang="en-US" sz="2000" dirty="0" smtClean="0"/>
          </a:p>
          <a:p>
            <a:pPr>
              <a:buNone/>
            </a:pPr>
            <a:r>
              <a:rPr lang="en-US" sz="2000" dirty="0" smtClean="0">
                <a:latin typeface="Times New Roman" pitchFamily="18" charset="0"/>
                <a:cs typeface="Times New Roman" pitchFamily="18" charset="0"/>
              </a:rPr>
              <a:t>                                                                                                  AVERAGE- 24-25</a:t>
            </a:r>
            <a:endParaRPr lang="en-US" sz="2000" dirty="0" smtClean="0"/>
          </a:p>
          <a:p>
            <a:endParaRPr lang="en-US" dirty="0" smtClean="0"/>
          </a:p>
          <a:p>
            <a:endParaRPr lang="en-US" dirty="0" smtClean="0"/>
          </a:p>
          <a:p>
            <a:endParaRPr lang="en-US" dirty="0" smtClean="0"/>
          </a:p>
          <a:p>
            <a:r>
              <a:rPr lang="en-US" sz="2400" b="1" u="sng" dirty="0" smtClean="0">
                <a:solidFill>
                  <a:srgbClr val="FF0000"/>
                </a:solidFill>
                <a:latin typeface="Times New Roman" pitchFamily="18" charset="0"/>
                <a:cs typeface="Times New Roman" pitchFamily="18" charset="0"/>
              </a:rPr>
              <a:t>2~ OFFICIAL ORDER FOOD CONSUMPTION~</a:t>
            </a:r>
          </a:p>
          <a:p>
            <a:pPr>
              <a:buNone/>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graphicFrame>
        <p:nvGraphicFramePr>
          <p:cNvPr id="4" name="Chart 3"/>
          <p:cNvGraphicFramePr/>
          <p:nvPr/>
        </p:nvGraphicFramePr>
        <p:xfrm>
          <a:off x="381000" y="762000"/>
          <a:ext cx="6072446" cy="23781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209800" y="3962400"/>
          <a:ext cx="6324600" cy="2667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172200"/>
          </a:xfrm>
        </p:spPr>
        <p:txBody>
          <a:bodyPr/>
          <a:lstStyle/>
          <a:p>
            <a:r>
              <a:rPr lang="en-US" sz="2400" b="1" u="sng" dirty="0" smtClean="0">
                <a:solidFill>
                  <a:srgbClr val="FF0000"/>
                </a:solidFill>
                <a:latin typeface="Times New Roman" pitchFamily="18" charset="0"/>
                <a:cs typeface="Times New Roman" pitchFamily="18" charset="0"/>
              </a:rPr>
              <a:t>3- COFFEE SHOP FOOD CONSUMPTION RESULTS ~</a:t>
            </a:r>
            <a:endParaRPr lang="en-US" sz="2400" dirty="0" smtClean="0">
              <a:solidFill>
                <a:srgbClr val="FF0000"/>
              </a:solidFill>
              <a:latin typeface="Times New Roman" pitchFamily="18" charset="0"/>
              <a:cs typeface="Times New Roman" pitchFamily="18" charset="0"/>
            </a:endParaRPr>
          </a:p>
          <a:p>
            <a:pPr lvl="1"/>
            <a:endParaRPr lang="en-US" dirty="0"/>
          </a:p>
        </p:txBody>
      </p:sp>
      <p:graphicFrame>
        <p:nvGraphicFramePr>
          <p:cNvPr id="4" name="Chart 3"/>
          <p:cNvGraphicFramePr/>
          <p:nvPr/>
        </p:nvGraphicFramePr>
        <p:xfrm>
          <a:off x="228600" y="914401"/>
          <a:ext cx="5876925" cy="1523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971800" y="2438400"/>
          <a:ext cx="5943600"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4724400"/>
          <a:ext cx="6029325" cy="2133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normAutofit/>
          </a:bodyPr>
          <a:lstStyle/>
          <a:p>
            <a:pPr algn="ctr"/>
            <a:r>
              <a:rPr lang="en-US" b="1" u="sng" dirty="0" smtClean="0">
                <a:solidFill>
                  <a:srgbClr val="FF0000"/>
                </a:solidFill>
                <a:latin typeface="Times New Roman" pitchFamily="18" charset="0"/>
                <a:cs typeface="Times New Roman" pitchFamily="18" charset="0"/>
              </a:rPr>
              <a:t>ORGANISATION PROFILE</a:t>
            </a:r>
          </a:p>
        </p:txBody>
      </p:sp>
      <p:sp>
        <p:nvSpPr>
          <p:cNvPr id="3" name="Content Placeholder 2"/>
          <p:cNvSpPr>
            <a:spLocks noGrp="1"/>
          </p:cNvSpPr>
          <p:nvPr>
            <p:ph idx="1"/>
          </p:nvPr>
        </p:nvSpPr>
        <p:spPr>
          <a:xfrm>
            <a:off x="304800" y="838200"/>
            <a:ext cx="8534400" cy="6019800"/>
          </a:xfrm>
        </p:spPr>
        <p:txBody>
          <a:bodyPr>
            <a:noAutofit/>
          </a:bodyPr>
          <a:lstStyle/>
          <a:p>
            <a:pPr algn="just"/>
            <a:r>
              <a:rPr lang="en-US" sz="1700" dirty="0" smtClean="0"/>
              <a:t>Sitaram Bhartia Institute of Science and Research is a paradigm – a human institution put together, being </a:t>
            </a:r>
            <a:r>
              <a:rPr lang="en-US" sz="1700" dirty="0" smtClean="0">
                <a:latin typeface="Times New Roman" pitchFamily="18" charset="0"/>
                <a:cs typeface="Times New Roman" pitchFamily="18" charset="0"/>
              </a:rPr>
              <a:t>constantly improved and honed into maturity by a team of professionals committed to excellence in health care. From its roots in epidemiological research, today Sitaram Bhartia functions as a multi-specialty hospital and research center. </a:t>
            </a:r>
          </a:p>
          <a:p>
            <a:pPr algn="just">
              <a:buNone/>
            </a:pPr>
            <a:r>
              <a:rPr lang="en-US" sz="1700" b="1" dirty="0" smtClean="0">
                <a:solidFill>
                  <a:srgbClr val="FF0000"/>
                </a:solidFill>
                <a:latin typeface="Times New Roman" pitchFamily="18" charset="0"/>
                <a:cs typeface="Times New Roman" pitchFamily="18" charset="0"/>
              </a:rPr>
              <a:t>Core Purpose</a:t>
            </a:r>
            <a:endParaRPr lang="en-US" sz="1700" dirty="0" smtClean="0">
              <a:solidFill>
                <a:srgbClr val="FF0000"/>
              </a:solidFill>
              <a:latin typeface="Times New Roman" pitchFamily="18" charset="0"/>
              <a:cs typeface="Times New Roman" pitchFamily="18" charset="0"/>
            </a:endParaRPr>
          </a:p>
          <a:p>
            <a:pPr lvl="0" algn="just"/>
            <a:r>
              <a:rPr lang="en-US" sz="1700" dirty="0" smtClean="0">
                <a:latin typeface="Times New Roman" pitchFamily="18" charset="0"/>
                <a:cs typeface="Times New Roman" pitchFamily="18" charset="0"/>
              </a:rPr>
              <a:t>To serve society as a well-spring of excellence in healthcare delivery, research and education.</a:t>
            </a:r>
          </a:p>
          <a:p>
            <a:pPr algn="just">
              <a:buNone/>
            </a:pPr>
            <a:r>
              <a:rPr lang="en-US" sz="1700" b="1" dirty="0" smtClean="0">
                <a:solidFill>
                  <a:srgbClr val="FF0000"/>
                </a:solidFill>
                <a:latin typeface="Times New Roman" pitchFamily="18" charset="0"/>
                <a:cs typeface="Times New Roman" pitchFamily="18" charset="0"/>
              </a:rPr>
              <a:t>Core Values</a:t>
            </a:r>
            <a:endParaRPr lang="en-US" sz="1700" dirty="0" smtClean="0">
              <a:solidFill>
                <a:srgbClr val="FF0000"/>
              </a:solidFill>
              <a:latin typeface="Times New Roman" pitchFamily="18" charset="0"/>
              <a:cs typeface="Times New Roman" pitchFamily="18" charset="0"/>
            </a:endParaRPr>
          </a:p>
          <a:p>
            <a:pPr lvl="0" algn="just"/>
            <a:r>
              <a:rPr lang="en-US" sz="1700" dirty="0" smtClean="0">
                <a:latin typeface="Times New Roman" pitchFamily="18" charset="0"/>
                <a:cs typeface="Times New Roman" pitchFamily="18" charset="0"/>
              </a:rPr>
              <a:t>Putting the interest of the patient first</a:t>
            </a:r>
          </a:p>
          <a:p>
            <a:pPr lvl="0" algn="just"/>
            <a:r>
              <a:rPr lang="en-US" sz="1700" dirty="0" smtClean="0">
                <a:latin typeface="Times New Roman" pitchFamily="18" charset="0"/>
                <a:cs typeface="Times New Roman" pitchFamily="18" charset="0"/>
              </a:rPr>
              <a:t>Treating others as you would want to be treated yourself</a:t>
            </a:r>
          </a:p>
          <a:p>
            <a:pPr lvl="0" algn="just"/>
            <a:r>
              <a:rPr lang="en-US" sz="1700" dirty="0" smtClean="0">
                <a:latin typeface="Times New Roman" pitchFamily="18" charset="0"/>
                <a:cs typeface="Times New Roman" pitchFamily="18" charset="0"/>
              </a:rPr>
              <a:t>Continuous learning and improvement</a:t>
            </a:r>
          </a:p>
          <a:p>
            <a:pPr lvl="0" algn="just"/>
            <a:r>
              <a:rPr lang="en-US" sz="1700" dirty="0" smtClean="0">
                <a:latin typeface="Times New Roman" pitchFamily="18" charset="0"/>
                <a:cs typeface="Times New Roman" pitchFamily="18" charset="0"/>
              </a:rPr>
              <a:t>Institution building</a:t>
            </a:r>
          </a:p>
          <a:p>
            <a:pPr algn="just">
              <a:buNone/>
            </a:pPr>
            <a:r>
              <a:rPr lang="en-US" sz="1700" dirty="0" smtClean="0">
                <a:solidFill>
                  <a:srgbClr val="FF0000"/>
                </a:solidFill>
                <a:latin typeface="Times New Roman" pitchFamily="18" charset="0"/>
                <a:cs typeface="Times New Roman" pitchFamily="18" charset="0"/>
              </a:rPr>
              <a:t> </a:t>
            </a:r>
            <a:r>
              <a:rPr lang="en-US" sz="1700" b="1" dirty="0" smtClean="0">
                <a:solidFill>
                  <a:srgbClr val="FF0000"/>
                </a:solidFill>
                <a:latin typeface="Times New Roman" pitchFamily="18" charset="0"/>
                <a:cs typeface="Times New Roman" pitchFamily="18" charset="0"/>
              </a:rPr>
              <a:t>Envisioned Future</a:t>
            </a:r>
            <a:endParaRPr lang="en-US" sz="1700" dirty="0" smtClean="0">
              <a:solidFill>
                <a:srgbClr val="FF0000"/>
              </a:solidFill>
              <a:latin typeface="Times New Roman" pitchFamily="18" charset="0"/>
              <a:cs typeface="Times New Roman" pitchFamily="18" charset="0"/>
            </a:endParaRPr>
          </a:p>
          <a:p>
            <a:pPr algn="just"/>
            <a:r>
              <a:rPr lang="en-US" sz="1700" dirty="0" smtClean="0">
                <a:latin typeface="Times New Roman" pitchFamily="18" charset="0"/>
                <a:cs typeface="Times New Roman" pitchFamily="18" charset="0"/>
              </a:rPr>
              <a:t>Hospital will be a prolific medical center that will be known for its commitment to practicing evidence-based medicine and providing world-class care. Hospital will have well established research programs that will focus on gaining a better understanding of the health care needs in our communities and developing practical solutions for addressing those needs. We will be seen as pioneers who will have successfully taken up those health care challenges that may otherwise have remained poorly addressed. We will have collaborative arrangements with leading institutions from around the world and be in the forefront of providing training to health professionals. </a:t>
            </a:r>
          </a:p>
          <a:p>
            <a:pPr algn="just"/>
            <a:endParaRPr lang="en-US" sz="1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lstStyle/>
          <a:p>
            <a:r>
              <a:rPr lang="en-US" sz="2400" b="1" u="sng" dirty="0" smtClean="0">
                <a:solidFill>
                  <a:srgbClr val="FF0000"/>
                </a:solidFill>
                <a:latin typeface="Times New Roman" pitchFamily="18" charset="0"/>
                <a:cs typeface="Times New Roman" pitchFamily="18" charset="0"/>
              </a:rPr>
              <a:t>4- STAFF CAFETERIA FOOD CONSUMPTION RESULT~</a:t>
            </a:r>
          </a:p>
          <a:p>
            <a:pPr>
              <a:buNone/>
            </a:pPr>
            <a:r>
              <a:rPr lang="en-US" sz="24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AVERAGE- 22-23</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AVERAGE-57-58</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AVERAGE-19-20</a:t>
            </a:r>
          </a:p>
          <a:p>
            <a:endParaRPr lang="en-US" dirty="0"/>
          </a:p>
        </p:txBody>
      </p:sp>
      <p:graphicFrame>
        <p:nvGraphicFramePr>
          <p:cNvPr id="4" name="Chart 3"/>
          <p:cNvGraphicFramePr/>
          <p:nvPr/>
        </p:nvGraphicFramePr>
        <p:xfrm>
          <a:off x="0" y="762001"/>
          <a:ext cx="5955015" cy="1905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3192957" y="2667000"/>
          <a:ext cx="5951043"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0" y="4724400"/>
          <a:ext cx="5918510" cy="2133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7620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RECOMMENDATIONS</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685800"/>
            <a:ext cx="8686800" cy="5867400"/>
          </a:xfrm>
        </p:spPr>
        <p:txBody>
          <a:bodyPr>
            <a:normAutofit fontScale="92500" lnSpcReduction="10000"/>
          </a:bodyPr>
          <a:lstStyle/>
          <a:p>
            <a:pPr lvl="0" algn="just">
              <a:buNone/>
            </a:pPr>
            <a:r>
              <a:rPr lang="en-US" sz="2000" b="1" dirty="0" smtClean="0">
                <a:latin typeface="Times New Roman" pitchFamily="18" charset="0"/>
                <a:cs typeface="Times New Roman" pitchFamily="18" charset="0"/>
              </a:rPr>
              <a:t>DIET MANAGEMENT SOFTWARE – </a:t>
            </a:r>
            <a:r>
              <a:rPr lang="en-US" sz="2000" dirty="0" smtClean="0">
                <a:latin typeface="Times New Roman" pitchFamily="18" charset="0"/>
                <a:cs typeface="Times New Roman" pitchFamily="18" charset="0"/>
              </a:rPr>
              <a:t> </a:t>
            </a:r>
            <a:r>
              <a:rPr lang="en-US" sz="2100" dirty="0" smtClean="0">
                <a:latin typeface="Times New Roman" pitchFamily="18" charset="0"/>
                <a:cs typeface="Times New Roman" pitchFamily="18" charset="0"/>
              </a:rPr>
              <a:t>Diet Software is needed which should be linked to the MIS so as to maintain the Food consumption records more systematically.</a:t>
            </a:r>
          </a:p>
          <a:p>
            <a:pPr algn="just">
              <a:buNone/>
            </a:pPr>
            <a:r>
              <a:rPr lang="en-US" sz="2000" b="1" dirty="0" smtClean="0">
                <a:latin typeface="Times New Roman" pitchFamily="18" charset="0"/>
                <a:cs typeface="Times New Roman" pitchFamily="18" charset="0"/>
              </a:rPr>
              <a:t>Functioning through Diet Management Software</a:t>
            </a:r>
            <a:endParaRPr lang="en-US" sz="2000" dirty="0" smtClean="0">
              <a:latin typeface="Times New Roman" pitchFamily="18" charset="0"/>
              <a:cs typeface="Times New Roman" pitchFamily="18" charset="0"/>
            </a:endParaRPr>
          </a:p>
          <a:p>
            <a:pPr lvl="0" algn="just"/>
            <a:r>
              <a:rPr lang="en-US" sz="2000" dirty="0" smtClean="0">
                <a:latin typeface="Times New Roman" pitchFamily="18" charset="0"/>
                <a:cs typeface="Times New Roman" pitchFamily="18" charset="0"/>
              </a:rPr>
              <a:t>The Dietician will plan diet of each and every patient in the system instead of making several diet sheets manually at the time of taking the round of IN – PATIENT DEPARTMENT.</a:t>
            </a:r>
          </a:p>
          <a:p>
            <a:pPr lvl="0" algn="just"/>
            <a:r>
              <a:rPr lang="en-US" sz="2000" dirty="0" smtClean="0">
                <a:latin typeface="Times New Roman" pitchFamily="18" charset="0"/>
                <a:cs typeface="Times New Roman" pitchFamily="18" charset="0"/>
              </a:rPr>
              <a:t>Diet software will also prove mistake proofing mechanism as nobody can enter food which will be against the patient condition e.g. juice will not be registered in the system for the patient who is diabetic.</a:t>
            </a:r>
          </a:p>
          <a:p>
            <a:pPr lvl="0" algn="just"/>
            <a:endParaRPr lang="en-US" sz="2000"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ADVANTAGES OF DIETARY MANAGEMENT SOFTWARE –</a:t>
            </a:r>
          </a:p>
          <a:p>
            <a:pPr algn="just"/>
            <a:r>
              <a:rPr lang="en-US" sz="2000" dirty="0" smtClean="0">
                <a:latin typeface="Times New Roman" pitchFamily="18" charset="0"/>
                <a:cs typeface="Times New Roman" pitchFamily="18" charset="0"/>
              </a:rPr>
              <a:t>Data entered through system will disseminate the data to all the authorized personnel of the hospital to see and take decisions accordingly</a:t>
            </a:r>
          </a:p>
          <a:p>
            <a:pPr lvl="0" algn="just"/>
            <a:r>
              <a:rPr lang="en-US" sz="2000" dirty="0" smtClean="0">
                <a:latin typeface="Times New Roman" pitchFamily="18" charset="0"/>
                <a:cs typeface="Times New Roman" pitchFamily="18" charset="0"/>
              </a:rPr>
              <a:t>The records obtained from the DIET management software will give us the difference between the actual consumption and needed.</a:t>
            </a:r>
          </a:p>
          <a:p>
            <a:pPr lvl="0" algn="just"/>
            <a:r>
              <a:rPr lang="en-US" sz="2000" dirty="0" smtClean="0">
                <a:latin typeface="Times New Roman" pitchFamily="18" charset="0"/>
                <a:cs typeface="Times New Roman" pitchFamily="18" charset="0"/>
              </a:rPr>
              <a:t>Mistaking proofing will also be there in diet planning of the patient e.g. nobody can give mango juice to diabetic patients.</a:t>
            </a:r>
          </a:p>
          <a:p>
            <a:pPr lvl="0" algn="just"/>
            <a:r>
              <a:rPr lang="en-US" sz="2000" dirty="0" smtClean="0">
                <a:latin typeface="Times New Roman" pitchFamily="18" charset="0"/>
                <a:cs typeface="Times New Roman" pitchFamily="18" charset="0"/>
              </a:rPr>
              <a:t>Pilferage may also get reduces (if there).</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0000"/>
                </a:solidFill>
                <a:latin typeface="Times New Roman" pitchFamily="18" charset="0"/>
                <a:cs typeface="Times New Roman" pitchFamily="18" charset="0"/>
              </a:rPr>
              <a:t>OTHER RECOMMENDATIONS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686800" cy="5257800"/>
          </a:xfrm>
        </p:spPr>
        <p:txBody>
          <a:bodyPr>
            <a:normAutofit fontScale="77500" lnSpcReduction="20000"/>
          </a:bodyPr>
          <a:lstStyle/>
          <a:p>
            <a:pPr lvl="0"/>
            <a:r>
              <a:rPr lang="en-US" dirty="0" smtClean="0">
                <a:latin typeface="Times New Roman" pitchFamily="18" charset="0"/>
                <a:cs typeface="Times New Roman" pitchFamily="18" charset="0"/>
              </a:rPr>
              <a:t>Menu </a:t>
            </a:r>
            <a:r>
              <a:rPr lang="en-US" dirty="0">
                <a:latin typeface="Times New Roman" pitchFamily="18" charset="0"/>
                <a:cs typeface="Times New Roman" pitchFamily="18" charset="0"/>
              </a:rPr>
              <a:t>should be revised as some patients ask for different cuisines of food.</a:t>
            </a:r>
          </a:p>
          <a:p>
            <a:pPr lvl="0"/>
            <a:r>
              <a:rPr lang="en-US" dirty="0">
                <a:latin typeface="Times New Roman" pitchFamily="18" charset="0"/>
                <a:cs typeface="Times New Roman" pitchFamily="18" charset="0"/>
              </a:rPr>
              <a:t>Diet slips should be made through software instead of making them manually.</a:t>
            </a:r>
          </a:p>
          <a:p>
            <a:pPr lvl="0"/>
            <a:r>
              <a:rPr lang="en-US" dirty="0">
                <a:latin typeface="Times New Roman" pitchFamily="18" charset="0"/>
                <a:cs typeface="Times New Roman" pitchFamily="18" charset="0"/>
              </a:rPr>
              <a:t>Drop down list should be made of the item which is served as extra orders as per the patients demand (apart from the eight meals served) instead of manually typing and entering the item in system which leads to spelling errors etc.</a:t>
            </a:r>
          </a:p>
          <a:p>
            <a:pPr lvl="0"/>
            <a:r>
              <a:rPr lang="en-US" dirty="0">
                <a:latin typeface="Times New Roman" pitchFamily="18" charset="0"/>
                <a:cs typeface="Times New Roman" pitchFamily="18" charset="0"/>
              </a:rPr>
              <a:t>No order should be served to the patient without the dietician consent to avoid the reactions due to the diet.</a:t>
            </a:r>
          </a:p>
          <a:p>
            <a:pPr lvl="0"/>
            <a:r>
              <a:rPr lang="en-US" dirty="0">
                <a:latin typeface="Times New Roman" pitchFamily="18" charset="0"/>
                <a:cs typeface="Times New Roman" pitchFamily="18" charset="0"/>
              </a:rPr>
              <a:t>Production of the food should be according to the production summary received through the MIS to avoid the short fall or waste of food.</a:t>
            </a:r>
          </a:p>
          <a:p>
            <a:r>
              <a:rPr lang="en-US" dirty="0">
                <a:latin typeface="Times New Roman" pitchFamily="18" charset="0"/>
                <a:cs typeface="Times New Roman" pitchFamily="18" charset="0"/>
              </a:rPr>
              <a:t>More improvisation is needed for the collection of staff coupons and maintaining the records of same.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98546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685800"/>
          </a:xfrm>
        </p:spPr>
        <p:txBody>
          <a:bodyPr>
            <a:normAutofit/>
          </a:bodyPr>
          <a:lstStyle/>
          <a:p>
            <a:pPr algn="ctr"/>
            <a:r>
              <a:rPr lang="en-US" u="sng" dirty="0" smtClean="0">
                <a:solidFill>
                  <a:srgbClr val="FF0000"/>
                </a:solidFill>
                <a:latin typeface="Times New Roman" pitchFamily="18" charset="0"/>
                <a:cs typeface="Times New Roman" pitchFamily="18" charset="0"/>
              </a:rPr>
              <a:t>Snapshots of dms</a:t>
            </a:r>
            <a:endParaRPr lang="en-US" u="sng" dirty="0">
              <a:solidFill>
                <a:srgbClr val="FF0000"/>
              </a:solidFill>
              <a:latin typeface="Times New Roman" pitchFamily="18" charset="0"/>
              <a:cs typeface="Times New Roman" pitchFamily="18" charset="0"/>
            </a:endParaRPr>
          </a:p>
        </p:txBody>
      </p:sp>
      <p:pic>
        <p:nvPicPr>
          <p:cNvPr id="4" name="Content Placeholder 3" descr="cid:image004.jpg@01CF660D.E24B08D0"/>
          <p:cNvPicPr>
            <a:picLocks noGrp="1"/>
          </p:cNvPicPr>
          <p:nvPr>
            <p:ph idx="1"/>
          </p:nvPr>
        </p:nvPicPr>
        <p:blipFill>
          <a:blip r:embed="rId2" r:link="rId3" cstate="print"/>
          <a:srcRect/>
          <a:stretch>
            <a:fillRect/>
          </a:stretch>
        </p:blipFill>
        <p:spPr bwMode="auto">
          <a:xfrm>
            <a:off x="152400" y="685800"/>
            <a:ext cx="8839200" cy="5943600"/>
          </a:xfrm>
          <a:prstGeom prst="rect">
            <a:avLst/>
          </a:prstGeom>
          <a:noFill/>
          <a:ln w="9525">
            <a:solidFill>
              <a:prstClr val="black"/>
            </a:solid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id:image002.jpg@01CF660D.E24B08D0"/>
          <p:cNvPicPr>
            <a:picLocks noGrp="1"/>
          </p:cNvPicPr>
          <p:nvPr>
            <p:ph idx="1"/>
          </p:nvPr>
        </p:nvPicPr>
        <p:blipFill>
          <a:blip r:embed="rId2" r:link="rId3" cstate="print"/>
          <a:srcRect/>
          <a:stretch>
            <a:fillRect/>
          </a:stretch>
        </p:blipFill>
        <p:spPr bwMode="auto">
          <a:xfrm>
            <a:off x="228600" y="228600"/>
            <a:ext cx="8686800" cy="6324600"/>
          </a:xfrm>
          <a:prstGeom prst="rect">
            <a:avLst/>
          </a:prstGeom>
          <a:noFill/>
          <a:ln w="9525">
            <a:solidFill>
              <a:prstClr val="black"/>
            </a:solid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9144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CONCLUSION</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914400"/>
            <a:ext cx="8686800" cy="5638800"/>
          </a:xfrm>
        </p:spPr>
        <p:txBody>
          <a:bodyPr>
            <a:noAutofit/>
          </a:bodyPr>
          <a:lstStyle/>
          <a:p>
            <a:pPr algn="just"/>
            <a:r>
              <a:rPr lang="en-US" sz="2200" dirty="0" smtClean="0">
                <a:latin typeface="Times New Roman" pitchFamily="18" charset="0"/>
                <a:cs typeface="Times New Roman" pitchFamily="18" charset="0"/>
              </a:rPr>
              <a:t>The baseline data in the Sitaram Bhartia Institute of Science &amp; Research was maintained manually that too not systematically. By designing we get the appropriate food consumption data of the hospital. While doing this it was discovered if the hospital move step ahead by working on DMS than this will add stars to the F &amp; B department management. </a:t>
            </a:r>
          </a:p>
          <a:p>
            <a:pPr algn="just"/>
            <a:r>
              <a:rPr lang="en-US" sz="2200" dirty="0" smtClean="0">
                <a:latin typeface="Times New Roman" pitchFamily="18" charset="0"/>
                <a:cs typeface="Times New Roman" pitchFamily="18" charset="0"/>
              </a:rPr>
              <a:t>It’s always necessary to get the baseline data to further improving the department. So the new formats were designed to get the consumption I.P.D, STAFF CAFETERIA, COFFEE SHOP AND OFFICIAL EVENTS. The data was obtained with the help and support of the staff. By designing the new format for getting the appropriate food consumption it was realized that it can be further improvised by using DMS. So the work is in progress in the hospital to work on DMS. By using DMS both the management and the staff will get benefitted. Hence the DMS should be implemented so that F &amp; B department can effectively as well efficiently manage.  Thus this process of collecting the baseline data of food consumption was helpful in taking the F &amp; B department to a better level. </a:t>
            </a:r>
          </a:p>
          <a:p>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1066800"/>
          </a:xfrm>
        </p:spPr>
        <p:txBody>
          <a:bodyPr/>
          <a:lstStyle/>
          <a:p>
            <a:pPr algn="ctr"/>
            <a:r>
              <a:rPr lang="en-US" b="1" u="sng" dirty="0" smtClean="0">
                <a:solidFill>
                  <a:srgbClr val="FF0000"/>
                </a:solidFill>
                <a:latin typeface="Times New Roman" pitchFamily="18" charset="0"/>
                <a:cs typeface="Times New Roman" pitchFamily="18" charset="0"/>
              </a:rPr>
              <a:t>BIBLIOGRAPHY</a:t>
            </a:r>
            <a:endParaRPr lang="en-US" dirty="0" smtClean="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4999038"/>
          </a:xfrm>
        </p:spPr>
        <p:txBody>
          <a:bodyPr>
            <a:normAutofit fontScale="62500" lnSpcReduction="20000"/>
          </a:bodyPr>
          <a:lstStyle/>
          <a:p>
            <a:pPr lvl="0" algn="just"/>
            <a:r>
              <a:rPr lang="en-US" dirty="0" smtClean="0">
                <a:latin typeface="Times New Roman" pitchFamily="18" charset="0"/>
                <a:cs typeface="Times New Roman" pitchFamily="18" charset="0"/>
              </a:rPr>
              <a:t>Sitaram Bhartia Institute of Science &amp; Research, Qutub Institutional Area, New Delhi. Available site : </a:t>
            </a:r>
            <a:r>
              <a:rPr lang="en-US" u="sng" dirty="0" smtClean="0">
                <a:latin typeface="Times New Roman" pitchFamily="18" charset="0"/>
                <a:cs typeface="Times New Roman" pitchFamily="18" charset="0"/>
                <a:hlinkClick r:id="rId2"/>
              </a:rPr>
              <a:t>http://www.sitarambhartia.org/</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S.K. Joshi; Quality Management in Hospital; published in 2009</a:t>
            </a:r>
          </a:p>
          <a:p>
            <a:pPr lvl="0" algn="just"/>
            <a:r>
              <a:rPr lang="en-US" dirty="0" smtClean="0">
                <a:latin typeface="Times New Roman" pitchFamily="18" charset="0"/>
                <a:cs typeface="Times New Roman" pitchFamily="18" charset="0"/>
              </a:rPr>
              <a:t>Expert Group ON Future Skill Need; </a:t>
            </a:r>
            <a:r>
              <a:rPr lang="en-US" b="1" dirty="0" smtClean="0">
                <a:latin typeface="Times New Roman" pitchFamily="18" charset="0"/>
                <a:cs typeface="Times New Roman" pitchFamily="18" charset="0"/>
              </a:rPr>
              <a:t>“Future Skills Requirements of the Food and Beverage Sector”</a:t>
            </a:r>
            <a:r>
              <a:rPr lang="en-US" dirty="0" smtClean="0">
                <a:latin typeface="Times New Roman" pitchFamily="18" charset="0"/>
                <a:cs typeface="Times New Roman" pitchFamily="18" charset="0"/>
              </a:rPr>
              <a:t>; November 2009.</a:t>
            </a:r>
          </a:p>
          <a:p>
            <a:pPr lvl="0" algn="just"/>
            <a:r>
              <a:rPr lang="en-US" dirty="0" smtClean="0">
                <a:latin typeface="Times New Roman" pitchFamily="18" charset="0"/>
                <a:cs typeface="Times New Roman" pitchFamily="18" charset="0"/>
              </a:rPr>
              <a:t>Zafirah Mohd; title - “Hospital foodservice directors identify the important aspects when implementing room service in hospital foodservice” was conducted by at Nor Iowa State University Ames, Iowa in 2010. </a:t>
            </a:r>
          </a:p>
          <a:p>
            <a:pPr lvl="0" algn="just"/>
            <a:r>
              <a:rPr lang="en-US" dirty="0" smtClean="0">
                <a:latin typeface="Times New Roman" pitchFamily="18" charset="0"/>
                <a:cs typeface="Times New Roman" pitchFamily="18" charset="0"/>
              </a:rPr>
              <a:t>Morten Freil, Michael Allerup Nielsen, Camilla Biltz, Rikke Gut, Bent Egberg Mikkelsen and Thomas Almdal conducted a study on </a:t>
            </a:r>
            <a:r>
              <a:rPr lang="en-US" b="1" dirty="0" smtClean="0">
                <a:latin typeface="Times New Roman" pitchFamily="18" charset="0"/>
                <a:cs typeface="Times New Roman" pitchFamily="18" charset="0"/>
              </a:rPr>
              <a:t>Reorganization of a hospital catering system increases food intake in patients with inadequate intake in 2006.</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hlinkClick r:id="rId3" tooltip="European journal of clinical nutrition."/>
              </a:rPr>
              <a:t>Eur J Clin Nutr.</a:t>
            </a:r>
            <a:r>
              <a:rPr lang="en-US" dirty="0" smtClean="0">
                <a:latin typeface="Times New Roman" pitchFamily="18" charset="0"/>
                <a:cs typeface="Times New Roman" pitchFamily="18" charset="0"/>
              </a:rPr>
              <a:t> 1998 Dec conducted study on </a:t>
            </a:r>
            <a:r>
              <a:rPr lang="en-US" b="1" dirty="0" smtClean="0">
                <a:latin typeface="Times New Roman" pitchFamily="18" charset="0"/>
                <a:cs typeface="Times New Roman" pitchFamily="18" charset="0"/>
              </a:rPr>
              <a:t>Validation of a self-administered form for recording food intake in hospital patients </a:t>
            </a:r>
            <a:r>
              <a:rPr lang="en-US" dirty="0" smtClean="0">
                <a:latin typeface="Times New Roman" pitchFamily="18" charset="0"/>
                <a:cs typeface="Times New Roman" pitchFamily="18" charset="0"/>
              </a:rPr>
              <a:t>at Rikshospitalet, Oslo</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Dr. Vishal Kaikade did study on Food </a:t>
            </a:r>
            <a:r>
              <a:rPr lang="en-US" b="1" dirty="0" smtClean="0">
                <a:latin typeface="Times New Roman" pitchFamily="18" charset="0"/>
                <a:cs typeface="Times New Roman" pitchFamily="18" charset="0"/>
              </a:rPr>
              <a:t>Service Management &amp; Its Impact on Patient Satisfaction</a:t>
            </a:r>
            <a:r>
              <a:rPr lang="en-US" dirty="0" smtClean="0">
                <a:latin typeface="Times New Roman" pitchFamily="18" charset="0"/>
                <a:cs typeface="Times New Roman" pitchFamily="18" charset="0"/>
              </a:rPr>
              <a:t> in Asian Heart Institute and Research Centre Mumbai in April 8 – June 7, 2013.</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qc6.SBISR\Desktop\images (1).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85725">
            <a:solidFill>
              <a:srgbClr val="C00000">
                <a:alpha val="81000"/>
              </a:srgbClr>
            </a:solid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4572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INTRODUCTION</a:t>
            </a:r>
            <a:r>
              <a:rPr lang="en-US" u="sng" dirty="0" smtClean="0">
                <a:solidFill>
                  <a:srgbClr val="FF0000"/>
                </a:solidFill>
              </a:rPr>
              <a:t/>
            </a:r>
            <a:br>
              <a:rPr lang="en-US" u="sng" dirty="0" smtClean="0">
                <a:solidFill>
                  <a:srgbClr val="FF0000"/>
                </a:solidFill>
              </a:rPr>
            </a:br>
            <a:endParaRPr lang="en-US" u="sng" dirty="0">
              <a:solidFill>
                <a:srgbClr val="FF0000"/>
              </a:solidFill>
            </a:endParaRPr>
          </a:p>
        </p:txBody>
      </p:sp>
      <p:sp>
        <p:nvSpPr>
          <p:cNvPr id="3" name="Content Placeholder 2"/>
          <p:cNvSpPr>
            <a:spLocks noGrp="1"/>
          </p:cNvSpPr>
          <p:nvPr>
            <p:ph idx="1"/>
          </p:nvPr>
        </p:nvSpPr>
        <p:spPr>
          <a:xfrm>
            <a:off x="152400" y="457200"/>
            <a:ext cx="8839200" cy="6400800"/>
          </a:xfrm>
        </p:spPr>
        <p:txBody>
          <a:bodyPr>
            <a:noAutofit/>
          </a:bodyPr>
          <a:lstStyle/>
          <a:p>
            <a:pPr algn="just"/>
            <a:r>
              <a:rPr lang="en-US" sz="2000" dirty="0" smtClean="0">
                <a:latin typeface="Times New Roman" pitchFamily="18" charset="0"/>
                <a:cs typeface="Times New Roman" pitchFamily="18" charset="0"/>
              </a:rPr>
              <a:t>Effective hospital management is the crux of success in the ever changing and dynamic world of today. Today world is realizing the importance of F &amp; B management in hospitals.</a:t>
            </a:r>
            <a:r>
              <a:rPr lang="en-US" sz="2000" baseline="30000"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India is the developing country and even the health industry in India is growing rapidly.</a:t>
            </a:r>
          </a:p>
          <a:p>
            <a:pPr algn="just"/>
            <a:r>
              <a:rPr lang="en-US" sz="2000" dirty="0" smtClean="0">
                <a:latin typeface="Times New Roman" pitchFamily="18" charset="0"/>
                <a:cs typeface="Times New Roman" pitchFamily="18" charset="0"/>
              </a:rPr>
              <a:t> To be in the competition with the international hospitals Indian hospitals must have increased its standards in all the major areas. Out of these F &amp; B has turned out to be a recognized support service which not only ensures prevention and containment of hospital infection but also contributes to widen the image of the hospital in the eyes of public.</a:t>
            </a:r>
            <a:r>
              <a:rPr lang="en-US" sz="2000" baseline="30000" dirty="0" smtClean="0">
                <a:latin typeface="Times New Roman" pitchFamily="18" charset="0"/>
                <a:cs typeface="Times New Roman" pitchFamily="18" charset="0"/>
              </a:rPr>
              <a:t>[7]</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Streamlining the F &amp; B department is must for that we  need the food consumption data through this project  which can ultimately be linked to the inventory management in future as it is necessary to be the cost effective. To collect the base line data for management of F &amp; B department it is necessary to know the total food consumption of the hospital. </a:t>
            </a:r>
          </a:p>
          <a:p>
            <a:pPr algn="just"/>
            <a:r>
              <a:rPr lang="en-US" sz="2000" dirty="0" smtClean="0">
                <a:latin typeface="Times New Roman" pitchFamily="18" charset="0"/>
                <a:cs typeface="Times New Roman" pitchFamily="18" charset="0"/>
              </a:rPr>
              <a:t>The data related to F &amp; B department use to be collected but not in a systematic way. So designing of proper format and system is needed so as to get the appropriate baseline data. New Formats are designed to get the food consumption data in 4 main categories i.e. IN-PATIENTS, STAFF CAFETERIA, COFFEE SHOP AND OFFICIAL EVENTS. New excel sheets are made to get the data in respective categories.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u="sng" dirty="0" smtClean="0">
                <a:solidFill>
                  <a:srgbClr val="FF0000"/>
                </a:solidFill>
                <a:latin typeface="Times New Roman" pitchFamily="18" charset="0"/>
                <a:cs typeface="Times New Roman" pitchFamily="18" charset="0"/>
              </a:rPr>
              <a:t>AIM &amp; OBJECTIVE </a:t>
            </a: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endParaRPr lang="en-US" sz="28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534400" cy="5638800"/>
          </a:xfrm>
        </p:spPr>
        <p:txBody>
          <a:bodyPr>
            <a:normAutofit fontScale="62500" lnSpcReduction="20000"/>
          </a:bodyPr>
          <a:lstStyle/>
          <a:p>
            <a:pPr marL="0" indent="0" algn="just">
              <a:buNone/>
            </a:pPr>
            <a:r>
              <a:rPr lang="en-US" b="1" u="sng" dirty="0" smtClean="0">
                <a:solidFill>
                  <a:srgbClr val="002060"/>
                </a:solidFill>
                <a:latin typeface="Times New Roman" pitchFamily="18" charset="0"/>
                <a:cs typeface="Times New Roman" pitchFamily="18" charset="0"/>
              </a:rPr>
              <a:t>AIM OF THE STUDY ~</a:t>
            </a:r>
            <a:endParaRPr lang="en-US"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systemizing the process of recording food consumption for F &amp; B department of Sitaram Bhartia Institute of </a:t>
            </a:r>
            <a:r>
              <a:rPr lang="en-US" dirty="0">
                <a:latin typeface="Times New Roman" pitchFamily="18" charset="0"/>
                <a:cs typeface="Times New Roman" pitchFamily="18" charset="0"/>
              </a:rPr>
              <a:t>Science &amp; Research. </a:t>
            </a:r>
            <a:endParaRPr lang="en-US" dirty="0" smtClean="0">
              <a:latin typeface="Times New Roman" pitchFamily="18" charset="0"/>
              <a:cs typeface="Times New Roman" pitchFamily="18" charset="0"/>
            </a:endParaRPr>
          </a:p>
          <a:p>
            <a:pPr lvl="0" algn="just">
              <a:buNone/>
            </a:pPr>
            <a:endParaRPr lang="en-US" dirty="0" smtClean="0">
              <a:latin typeface="Times New Roman" pitchFamily="18" charset="0"/>
              <a:cs typeface="Times New Roman" pitchFamily="18" charset="0"/>
            </a:endParaRPr>
          </a:p>
          <a:p>
            <a:pPr marL="0" indent="0" algn="just">
              <a:buNone/>
            </a:pPr>
            <a:r>
              <a:rPr lang="en-US" b="1" u="sng" dirty="0" smtClean="0">
                <a:solidFill>
                  <a:srgbClr val="002060"/>
                </a:solidFill>
                <a:latin typeface="Times New Roman" pitchFamily="18" charset="0"/>
                <a:cs typeface="Times New Roman" pitchFamily="18" charset="0"/>
              </a:rPr>
              <a:t>SPECIFIC OBJECTIVE ~</a:t>
            </a:r>
            <a:endParaRPr lang="en-US"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design a system for recording the food consumption in F &amp; B department of Sitaram Bhartia Institute of Science &amp; Research.</a:t>
            </a:r>
          </a:p>
          <a:p>
            <a:pPr lvl="0" algn="just"/>
            <a:r>
              <a:rPr lang="en-US" dirty="0" smtClean="0">
                <a:latin typeface="Times New Roman" pitchFamily="18" charset="0"/>
                <a:cs typeface="Times New Roman" pitchFamily="18" charset="0"/>
              </a:rPr>
              <a:t>To systemize the process of recording of food consumption in F &amp; B department of Sitaram Bhartia Institute of Research Science.</a:t>
            </a:r>
          </a:p>
          <a:p>
            <a:pPr lvl="0" algn="just"/>
            <a:r>
              <a:rPr lang="en-US" dirty="0" smtClean="0">
                <a:latin typeface="Times New Roman" pitchFamily="18" charset="0"/>
                <a:cs typeface="Times New Roman" pitchFamily="18" charset="0"/>
              </a:rPr>
              <a:t>To collect the data for daily food consumption in IPD, through the tracker sheet named </a:t>
            </a:r>
            <a:r>
              <a:rPr lang="en-US" b="1" dirty="0" smtClean="0">
                <a:latin typeface="Times New Roman" pitchFamily="18" charset="0"/>
                <a:cs typeface="Times New Roman" pitchFamily="18" charset="0"/>
              </a:rPr>
              <a:t>“IPD Daily Consumption sheet”.</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collect the data for extra orders given by in-patients (with meal or as random orders), through the tracker sheet named </a:t>
            </a:r>
            <a:r>
              <a:rPr lang="en-US" b="1" dirty="0" smtClean="0">
                <a:latin typeface="Times New Roman" pitchFamily="18" charset="0"/>
                <a:cs typeface="Times New Roman" pitchFamily="18" charset="0"/>
              </a:rPr>
              <a:t>“IPD - Extra order Food Consumption sheet”</a:t>
            </a:r>
            <a:r>
              <a:rPr lang="en-US" dirty="0" smtClean="0">
                <a:latin typeface="Times New Roman" pitchFamily="18" charset="0"/>
                <a:cs typeface="Times New Roman" pitchFamily="18" charset="0"/>
              </a:rPr>
              <a:t> (apart from 8 served meals). </a:t>
            </a:r>
          </a:p>
          <a:p>
            <a:pPr lvl="0" algn="just"/>
            <a:r>
              <a:rPr lang="en-US" dirty="0" smtClean="0">
                <a:latin typeface="Times New Roman" pitchFamily="18" charset="0"/>
                <a:cs typeface="Times New Roman" pitchFamily="18" charset="0"/>
              </a:rPr>
              <a:t>To collect the data for food consumption in Staff Cafeteria, through the tracker sheet named </a:t>
            </a:r>
            <a:r>
              <a:rPr lang="en-US" b="1" dirty="0" smtClean="0">
                <a:latin typeface="Times New Roman" pitchFamily="18" charset="0"/>
                <a:cs typeface="Times New Roman" pitchFamily="18" charset="0"/>
              </a:rPr>
              <a:t>“Staff Cafeteria - Food Consumption sheet”.</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collect the data of food consumption in Official Events, through the tracker sheet named </a:t>
            </a:r>
            <a:r>
              <a:rPr lang="en-US" b="1" dirty="0" smtClean="0">
                <a:latin typeface="Times New Roman" pitchFamily="18" charset="0"/>
                <a:cs typeface="Times New Roman" pitchFamily="18" charset="0"/>
              </a:rPr>
              <a:t>“Official Events - Food Consumption Sheet”.</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To collect the data for food consumption in coffee shop, through the tracker sheet </a:t>
            </a:r>
            <a:r>
              <a:rPr lang="en-US" b="1" dirty="0" smtClean="0">
                <a:latin typeface="Times New Roman" pitchFamily="18" charset="0"/>
                <a:cs typeface="Times New Roman" pitchFamily="18" charset="0"/>
              </a:rPr>
              <a:t>Coffee Shop – Food Consumption Sheet</a:t>
            </a:r>
            <a:r>
              <a:rPr lang="en-US"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914400"/>
          </a:xfrm>
        </p:spPr>
        <p:txBody>
          <a:bodyPr/>
          <a:lstStyle/>
          <a:p>
            <a:pPr algn="ctr"/>
            <a:r>
              <a:rPr lang="en-US" b="1" u="sng" dirty="0" smtClean="0">
                <a:solidFill>
                  <a:srgbClr val="FF0000"/>
                </a:solidFill>
                <a:latin typeface="Times New Roman" pitchFamily="18" charset="0"/>
                <a:cs typeface="Times New Roman" pitchFamily="18" charset="0"/>
              </a:rPr>
              <a:t>Rationale</a:t>
            </a:r>
            <a:endParaRPr lang="en-US" b="1"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86800" cy="5486400"/>
          </a:xfrm>
        </p:spPr>
        <p:txBody>
          <a:bodyPr>
            <a:normAutofit fontScale="77500" lnSpcReduction="20000"/>
          </a:bodyPr>
          <a:lstStyle/>
          <a:p>
            <a:pPr algn="just"/>
            <a:r>
              <a:rPr lang="en-US" dirty="0" smtClean="0"/>
              <a:t>In Sitaram Bhartia Institute of Research Sciences the food consumption data was recorded but not in systemize format. So there was no baseline data. Streamlining the F &amp; B department is must for that we need the food consumption data through this project which can ultimately be linked to the inventory management in future as it is necessary for being cost effective. To collect the base line data for management of F &amp; B department it is necessary to know the total food consumption of the hospital. </a:t>
            </a:r>
          </a:p>
          <a:p>
            <a:pPr algn="just"/>
            <a:endParaRPr lang="en-US" dirty="0" smtClean="0"/>
          </a:p>
          <a:p>
            <a:pPr algn="just"/>
            <a:r>
              <a:rPr lang="en-US" dirty="0" smtClean="0"/>
              <a:t>Once we get the baseline data of total food consumption in the hospital we can improvise in many ways for making F &amp; B Management effective as well as efficient. This data can also be useful for inventory management. Thus it is very necessary to collect credible food consumption data.</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5334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LITERATURE REVIEW</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609600"/>
            <a:ext cx="8610600" cy="6248400"/>
          </a:xfrm>
        </p:spPr>
        <p:txBody>
          <a:bodyPr>
            <a:normAutofit fontScale="40000" lnSpcReduction="20000"/>
          </a:bodyPr>
          <a:lstStyle/>
          <a:p>
            <a:pPr lvl="0" algn="just"/>
            <a:r>
              <a:rPr lang="en-US" sz="4500" dirty="0" smtClean="0">
                <a:latin typeface="Times New Roman" pitchFamily="18" charset="0"/>
                <a:cs typeface="Times New Roman" pitchFamily="18" charset="0"/>
              </a:rPr>
              <a:t>The study on </a:t>
            </a:r>
            <a:r>
              <a:rPr lang="en-US" sz="4500" b="1" dirty="0" smtClean="0">
                <a:latin typeface="Times New Roman" pitchFamily="18" charset="0"/>
                <a:cs typeface="Times New Roman" pitchFamily="18" charset="0"/>
              </a:rPr>
              <a:t>“Future Skills Requirements of the Food and Beverage Sector”</a:t>
            </a:r>
            <a:r>
              <a:rPr lang="en-US" sz="4500" dirty="0" smtClean="0">
                <a:latin typeface="Times New Roman" pitchFamily="18" charset="0"/>
                <a:cs typeface="Times New Roman" pitchFamily="18" charset="0"/>
              </a:rPr>
              <a:t> was done by Expert Group ON Future Skill Need in November 2009 to review current and future skills demand and supply for the food and beverage sector and to identify the current and future key drivers of change. The methodology for this report included three main phases, namely: Phase 1 Secondary Research and identification of Drivers-of-change; Phase2 Primary Research and Consultations; and Phase 3 Conclusions, Recommendations and Reporting. The result of the study was that six key drivers-of-change in the sector were identified i.e. </a:t>
            </a:r>
            <a:r>
              <a:rPr lang="en-US" sz="4500" b="1" dirty="0" smtClean="0">
                <a:latin typeface="Times New Roman" pitchFamily="18" charset="0"/>
                <a:cs typeface="Times New Roman" pitchFamily="18" charset="0"/>
              </a:rPr>
              <a:t>consumer trends; health and wellness; sustainability and ethical concerns; policy; consolidation of retailers; and technology</a:t>
            </a:r>
            <a:r>
              <a:rPr lang="en-US" sz="4500" dirty="0" smtClean="0">
                <a:latin typeface="Times New Roman" pitchFamily="18" charset="0"/>
                <a:cs typeface="Times New Roman" pitchFamily="18" charset="0"/>
              </a:rPr>
              <a:t>. Companies need to become more aware of what is currently being provided by the third level institutions and development agencies and to engage with, and participate in, these courses, initiatives and programs. </a:t>
            </a:r>
            <a:r>
              <a:rPr lang="en-US" sz="4500" b="1" baseline="30000" dirty="0" smtClean="0">
                <a:latin typeface="Times New Roman" pitchFamily="18" charset="0"/>
                <a:cs typeface="Times New Roman" pitchFamily="18" charset="0"/>
              </a:rPr>
              <a:t>[3]</a:t>
            </a:r>
            <a:endParaRPr lang="en-US" sz="4500" dirty="0" smtClean="0">
              <a:latin typeface="Times New Roman" pitchFamily="18" charset="0"/>
              <a:cs typeface="Times New Roman" pitchFamily="18" charset="0"/>
            </a:endParaRPr>
          </a:p>
          <a:p>
            <a:pPr algn="just">
              <a:buNone/>
            </a:pPr>
            <a:r>
              <a:rPr lang="en-US" sz="4500" dirty="0" smtClean="0">
                <a:latin typeface="Times New Roman" pitchFamily="18" charset="0"/>
                <a:cs typeface="Times New Roman" pitchFamily="18" charset="0"/>
              </a:rPr>
              <a:t> </a:t>
            </a:r>
          </a:p>
          <a:p>
            <a:pPr lvl="0" algn="just"/>
            <a:r>
              <a:rPr lang="en-US" sz="4500" dirty="0" smtClean="0">
                <a:latin typeface="Times New Roman" pitchFamily="18" charset="0"/>
                <a:cs typeface="Times New Roman" pitchFamily="18" charset="0"/>
              </a:rPr>
              <a:t>The study titled “Hospital foodservice directors identify the important aspects when implementing room service in hospital foodservice” was conducted by Zafirah Mohd at Nor Iowa State University Ames, Iowa in 2010. A mixed methods design was used which included an in-depth interview with a key informant (an expert) was conducted to collect detailed and rich data about room service implementation. The findings propose the need for a deeper understanding of the room service concept to assist foodservice directors in their decision-making process. Aspects which appear to have great impact on patient satisfaction, such as better meal delivery service and meal quality, must be emphasized and studied. Availability of hospitable employees and a variety of menu choices that meet patients’ preferences are crucial components needed for room service. As hospitals consider expanded services, the potential for cost saving and quality control possible in a room service system may sufficiently offset capital investment costs and this also will be expected to benefit DNRS to introduce room service that fit the operational characteristics of a particular hospital. </a:t>
            </a:r>
            <a:r>
              <a:rPr lang="en-US" sz="4500" b="1" baseline="30000" dirty="0" smtClean="0">
                <a:latin typeface="Times New Roman" pitchFamily="18" charset="0"/>
                <a:cs typeface="Times New Roman" pitchFamily="18" charset="0"/>
              </a:rPr>
              <a:t>[4]</a:t>
            </a:r>
            <a:endParaRPr lang="en-US" sz="45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324600"/>
          </a:xfrm>
        </p:spPr>
        <p:txBody>
          <a:bodyPr>
            <a:normAutofit fontScale="70000" lnSpcReduction="20000"/>
          </a:bodyPr>
          <a:lstStyle/>
          <a:p>
            <a:pPr lvl="0" algn="just"/>
            <a:r>
              <a:rPr lang="en-US" dirty="0" smtClean="0">
                <a:latin typeface="Times New Roman" pitchFamily="18" charset="0"/>
                <a:cs typeface="Times New Roman" pitchFamily="18" charset="0"/>
              </a:rPr>
              <a:t>Morten Freil, Michael Allerup Nielsen, Camilla Biltz, Rikke Gut, Bent Egberg Mikkelsen and Thomas Almdal conducted a study on </a:t>
            </a:r>
            <a:r>
              <a:rPr lang="en-US" b="1" dirty="0" smtClean="0">
                <a:latin typeface="Times New Roman" pitchFamily="18" charset="0"/>
                <a:cs typeface="Times New Roman" pitchFamily="18" charset="0"/>
              </a:rPr>
              <a:t>Reorganization of a hospital catering system increases food intake in patients in 2006 </a:t>
            </a:r>
            <a:r>
              <a:rPr lang="en-US" dirty="0" smtClean="0">
                <a:latin typeface="Times New Roman" pitchFamily="18" charset="0"/>
                <a:cs typeface="Times New Roman" pitchFamily="18" charset="0"/>
              </a:rPr>
              <a:t>with the objective - To study whether a reorganization of a hospital catering system enabling patients to choose their evening meal individually, in combination with an increase in the energy density of the food, increases the energy and protein intake of the patients. A conclusion of the study was Reorganization of a hospital catering system can increase energy and protein intake and reduce waste substantially. </a:t>
            </a:r>
            <a:r>
              <a:rPr lang="en-US" b="1" baseline="30000" dirty="0" smtClean="0">
                <a:latin typeface="Times New Roman" pitchFamily="18" charset="0"/>
                <a:cs typeface="Times New Roman" pitchFamily="18" charset="0"/>
              </a:rPr>
              <a:t>[5]</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hlinkClick r:id="rId2" tooltip="European journal of clinical nutrition."/>
              </a:rPr>
              <a:t>Eur J Clin Nutr.</a:t>
            </a:r>
            <a:r>
              <a:rPr lang="en-US" dirty="0" smtClean="0">
                <a:latin typeface="Times New Roman" pitchFamily="18" charset="0"/>
                <a:cs typeface="Times New Roman" pitchFamily="18" charset="0"/>
              </a:rPr>
              <a:t> 1998 Dec conducted study on </a:t>
            </a:r>
            <a:r>
              <a:rPr lang="en-US" b="1" dirty="0" smtClean="0">
                <a:latin typeface="Times New Roman" pitchFamily="18" charset="0"/>
                <a:cs typeface="Times New Roman" pitchFamily="18" charset="0"/>
              </a:rPr>
              <a:t>Validation of a self-administered form for recording food intake in hospital patients </a:t>
            </a:r>
            <a:r>
              <a:rPr lang="en-US" dirty="0" smtClean="0">
                <a:latin typeface="Times New Roman" pitchFamily="18" charset="0"/>
                <a:cs typeface="Times New Roman" pitchFamily="18" charset="0"/>
              </a:rPr>
              <a:t>at Rikshospitalet, Oslo</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with the objective of Validation a self-administered form used by patients to record their food intake and compare the recorded data with the observed intake. Conclusion of the study was that for most patients, the self-administered form adapted to the hospital menu appears to have acceptable validity, but for some patients it was unacceptable, mainly owing to food items being omitted and not because of incorrect estimate of amounts of food. </a:t>
            </a:r>
            <a:r>
              <a:rPr lang="en-US" b="1" baseline="30000" dirty="0" smtClean="0">
                <a:latin typeface="Times New Roman" pitchFamily="18" charset="0"/>
                <a:cs typeface="Times New Roman" pitchFamily="18" charset="0"/>
              </a:rPr>
              <a:t>[6]</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METHODOLOGY</a:t>
            </a:r>
            <a:r>
              <a:rPr lang="en-US" dirty="0" smtClean="0">
                <a:solidFill>
                  <a:srgbClr val="FF0000"/>
                </a:solidFill>
                <a:latin typeface="Times New Roman" pitchFamily="18" charset="0"/>
                <a:cs typeface="Times New Roman" pitchFamily="18" charset="0"/>
              </a:rPr>
              <a:t/>
            </a:r>
            <a:br>
              <a:rPr lang="en-US" dirty="0" smtClean="0">
                <a:solidFill>
                  <a:srgbClr val="FF0000"/>
                </a:solidFill>
                <a:latin typeface="Times New Roman" pitchFamily="18" charset="0"/>
                <a:cs typeface="Times New Roman" pitchFamily="18" charset="0"/>
              </a:rPr>
            </a:b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86800" cy="5715000"/>
          </a:xfrm>
        </p:spPr>
        <p:txBody>
          <a:bodyPr>
            <a:normAutofit fontScale="70000" lnSpcReduction="20000"/>
          </a:bodyPr>
          <a:lstStyle/>
          <a:p>
            <a:pPr marL="0" lvl="0" indent="0" algn="just">
              <a:buNone/>
            </a:pPr>
            <a:r>
              <a:rPr lang="en-US" b="1" dirty="0" smtClean="0">
                <a:solidFill>
                  <a:srgbClr val="002060"/>
                </a:solidFill>
                <a:latin typeface="Times New Roman" pitchFamily="18" charset="0"/>
                <a:cs typeface="Times New Roman" pitchFamily="18" charset="0"/>
              </a:rPr>
              <a:t>Study Area</a:t>
            </a:r>
            <a:r>
              <a:rPr lang="en-US" dirty="0" smtClean="0">
                <a:solidFill>
                  <a:srgbClr val="002060"/>
                </a:solidFill>
                <a:latin typeface="Times New Roman" pitchFamily="18" charset="0"/>
                <a:cs typeface="Times New Roman" pitchFamily="18" charset="0"/>
              </a:rPr>
              <a:t>:  </a:t>
            </a:r>
          </a:p>
          <a:p>
            <a:pPr lvl="0" algn="just"/>
            <a:r>
              <a:rPr lang="en-US" dirty="0" smtClean="0">
                <a:latin typeface="Times New Roman" pitchFamily="18" charset="0"/>
                <a:cs typeface="Times New Roman" pitchFamily="18" charset="0"/>
              </a:rPr>
              <a:t>Sitaram Bhartia Institute of Research Sciences, Qutub Institutional area, New Delhi</a:t>
            </a: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lvl="0" indent="0" algn="just">
              <a:buNone/>
            </a:pPr>
            <a:r>
              <a:rPr lang="en-US" b="1" dirty="0" smtClean="0">
                <a:solidFill>
                  <a:srgbClr val="002060"/>
                </a:solidFill>
                <a:latin typeface="Times New Roman" pitchFamily="18" charset="0"/>
                <a:cs typeface="Times New Roman" pitchFamily="18" charset="0"/>
              </a:rPr>
              <a:t>Study Duration:</a:t>
            </a:r>
            <a:endParaRPr lang="en-US"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Three months ~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February – 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May 2014</a:t>
            </a:r>
          </a:p>
          <a:p>
            <a:pPr marL="0" lvl="0" indent="0" algn="just">
              <a:buNone/>
            </a:pPr>
            <a:r>
              <a:rPr lang="en-US" b="1" dirty="0" smtClean="0">
                <a:solidFill>
                  <a:srgbClr val="002060"/>
                </a:solidFill>
                <a:latin typeface="Times New Roman" pitchFamily="18" charset="0"/>
                <a:cs typeface="Times New Roman" pitchFamily="18" charset="0"/>
              </a:rPr>
              <a:t>Study Design</a:t>
            </a:r>
            <a:r>
              <a:rPr lang="en-US" dirty="0" smtClean="0">
                <a:solidFill>
                  <a:srgbClr val="002060"/>
                </a:solidFill>
                <a:latin typeface="Times New Roman" pitchFamily="18" charset="0"/>
                <a:cs typeface="Times New Roman" pitchFamily="18" charset="0"/>
              </a:rPr>
              <a:t>: </a:t>
            </a:r>
          </a:p>
          <a:p>
            <a:pPr lvl="0" algn="just"/>
            <a:r>
              <a:rPr lang="en-US" dirty="0" smtClean="0">
                <a:latin typeface="Times New Roman" pitchFamily="18" charset="0"/>
                <a:cs typeface="Times New Roman" pitchFamily="18" charset="0"/>
              </a:rPr>
              <a:t>Descriptive Cross Sectional study</a:t>
            </a:r>
          </a:p>
          <a:p>
            <a:pPr marL="0" lvl="0" indent="0" algn="just">
              <a:buNone/>
            </a:pPr>
            <a:r>
              <a:rPr lang="en-US" b="1" dirty="0" smtClean="0">
                <a:solidFill>
                  <a:srgbClr val="002060"/>
                </a:solidFill>
                <a:latin typeface="Times New Roman" pitchFamily="18" charset="0"/>
                <a:cs typeface="Times New Roman" pitchFamily="18" charset="0"/>
              </a:rPr>
              <a:t>Study Population</a:t>
            </a:r>
            <a:r>
              <a:rPr lang="en-US" dirty="0" smtClean="0">
                <a:latin typeface="Times New Roman" pitchFamily="18" charset="0"/>
                <a:cs typeface="Times New Roman" pitchFamily="18" charset="0"/>
              </a:rPr>
              <a:t>:</a:t>
            </a:r>
          </a:p>
          <a:p>
            <a:pPr lvl="0" algn="just"/>
            <a:r>
              <a:rPr lang="en-US" dirty="0" smtClean="0">
                <a:latin typeface="Times New Roman" pitchFamily="18" charset="0"/>
                <a:cs typeface="Times New Roman" pitchFamily="18" charset="0"/>
              </a:rPr>
              <a:t>Total food consumed in 4 categories i.e. I.P.D., Official Events, Staff Cafeteria and Coffee Shop.</a:t>
            </a:r>
          </a:p>
          <a:p>
            <a:pPr lvl="0" algn="just"/>
            <a:r>
              <a:rPr lang="en-US" dirty="0" smtClean="0">
                <a:latin typeface="Times New Roman" pitchFamily="18" charset="0"/>
                <a:cs typeface="Times New Roman" pitchFamily="18" charset="0"/>
              </a:rPr>
              <a:t>All the data of 1 month i.e. ~ from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April to 30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April 2014 is collected.</a:t>
            </a:r>
          </a:p>
          <a:p>
            <a:pPr marL="0" lvl="0" indent="0" algn="just">
              <a:buNone/>
            </a:pPr>
            <a:r>
              <a:rPr lang="en-US" b="1" dirty="0" smtClean="0">
                <a:solidFill>
                  <a:srgbClr val="002060"/>
                </a:solidFill>
                <a:latin typeface="Times New Roman" pitchFamily="18" charset="0"/>
                <a:cs typeface="Times New Roman" pitchFamily="18" charset="0"/>
              </a:rPr>
              <a:t>Data Collection Tool</a:t>
            </a:r>
            <a:r>
              <a:rPr lang="en-US" dirty="0" smtClean="0">
                <a:solidFill>
                  <a:srgbClr val="002060"/>
                </a:solidFill>
                <a:latin typeface="Times New Roman" pitchFamily="18" charset="0"/>
                <a:cs typeface="Times New Roman" pitchFamily="18" charset="0"/>
              </a:rPr>
              <a:t> </a:t>
            </a:r>
            <a:r>
              <a:rPr lang="en-US" b="1" dirty="0" smtClean="0">
                <a:solidFill>
                  <a:srgbClr val="002060"/>
                </a:solidFill>
                <a:latin typeface="Times New Roman" pitchFamily="18" charset="0"/>
                <a:cs typeface="Times New Roman" pitchFamily="18" charset="0"/>
              </a:rPr>
              <a:t>&amp; Techniques:</a:t>
            </a:r>
            <a:endParaRPr lang="en-US" dirty="0" smtClean="0">
              <a:solidFill>
                <a:srgbClr val="002060"/>
              </a:solidFill>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Primary data were collected by the Food Consumption Sheet for I.P.D., Official Events, Staff Cafeteria and Coffee Shop. Secondary data were collected from the various journals, manual of food and beverages manual of thee hospital and websites.</a:t>
            </a:r>
          </a:p>
          <a:p>
            <a:pPr algn="just"/>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normAutofit fontScale="90000"/>
          </a:bodyPr>
          <a:lstStyle/>
          <a:p>
            <a:pPr algn="ctr"/>
            <a:r>
              <a:rPr lang="en-US" b="1" u="sng" dirty="0" smtClean="0">
                <a:solidFill>
                  <a:srgbClr val="FF0000"/>
                </a:solidFill>
                <a:latin typeface="Times New Roman" pitchFamily="18" charset="0"/>
                <a:cs typeface="Times New Roman" pitchFamily="18" charset="0"/>
              </a:rPr>
              <a:t>PROCESS &amp; ANALYSIS</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228600" y="533400"/>
            <a:ext cx="8610600" cy="6096000"/>
          </a:xfrm>
        </p:spPr>
        <p:txBody>
          <a:bodyPr>
            <a:noAutofit/>
          </a:bodyPr>
          <a:lstStyle/>
          <a:p>
            <a:pPr algn="just"/>
            <a:r>
              <a:rPr lang="en-US" sz="1800" dirty="0" smtClean="0">
                <a:latin typeface="Times New Roman" pitchFamily="18" charset="0"/>
                <a:cs typeface="Times New Roman" pitchFamily="18" charset="0"/>
              </a:rPr>
              <a:t>Food is supplied into 5 main categories i.e. to </a:t>
            </a:r>
            <a:r>
              <a:rPr lang="en-US" sz="1800" b="1" dirty="0" smtClean="0">
                <a:latin typeface="Times New Roman" pitchFamily="18" charset="0"/>
                <a:cs typeface="Times New Roman" pitchFamily="18" charset="0"/>
              </a:rPr>
              <a:t>IN-PATIENTS, STAFF CAFETERIA, COFFEE SHOP and OFFICIAL EVENTS.</a:t>
            </a:r>
            <a:r>
              <a:rPr lang="en-US" sz="1800" dirty="0" smtClean="0">
                <a:latin typeface="Times New Roman" pitchFamily="18" charset="0"/>
                <a:cs typeface="Times New Roman" pitchFamily="18" charset="0"/>
              </a:rPr>
              <a:t> So for getting the appropriate data of all these 4 categorize systematic formats in excel are prepared and responsibility to fill these are assigned to particular personnel. Following were the steps taken-</a:t>
            </a:r>
          </a:p>
          <a:p>
            <a:pPr lvl="0" algn="just">
              <a:buNone/>
            </a:pPr>
            <a:r>
              <a:rPr lang="en-US" sz="1800" b="1" u="sng" dirty="0" smtClean="0">
                <a:solidFill>
                  <a:srgbClr val="002060"/>
                </a:solidFill>
                <a:latin typeface="Times New Roman" pitchFamily="18" charset="0"/>
                <a:cs typeface="Times New Roman" pitchFamily="18" charset="0"/>
              </a:rPr>
              <a:t>1~ For I.P.D –</a:t>
            </a:r>
            <a:r>
              <a:rPr lang="en-US" sz="1800" u="sng" dirty="0" smtClean="0">
                <a:solidFill>
                  <a:srgbClr val="002060"/>
                </a:solidFill>
                <a:latin typeface="Times New Roman" pitchFamily="18" charset="0"/>
                <a:cs typeface="Times New Roman" pitchFamily="18" charset="0"/>
              </a:rPr>
              <a:t> </a:t>
            </a:r>
          </a:p>
          <a:p>
            <a:pPr algn="just"/>
            <a:r>
              <a:rPr lang="en-US" sz="1800" dirty="0" smtClean="0">
                <a:latin typeface="Times New Roman" pitchFamily="18" charset="0"/>
                <a:cs typeface="Times New Roman" pitchFamily="18" charset="0"/>
              </a:rPr>
              <a:t>The Dietician was assigned to fill the I.P.D. – Food Consumption Sheet shift wise daily (i.e. morning and evening shift). The total diets served for the eight meals were recorded in the I.P.D. Food Consumption Sheet. The eight meals served were – Bed Tea, BREAKFAST, Mid Morning Meal, Lunch, Evening tea &amp; Snacks, Soup, Dinner, Bed time Milk. To get the I.P.D consumption data new excel sheet was designed i.e. </a:t>
            </a:r>
            <a:r>
              <a:rPr lang="en-US" sz="1800" b="1" dirty="0" smtClean="0">
                <a:latin typeface="Times New Roman" pitchFamily="18" charset="0"/>
                <a:cs typeface="Times New Roman" pitchFamily="18" charset="0"/>
              </a:rPr>
              <a:t>‘I.P.D. – Food Consumption Sheet’.</a:t>
            </a:r>
            <a:r>
              <a:rPr lang="en-US" sz="1800" dirty="0" smtClean="0">
                <a:latin typeface="Times New Roman" pitchFamily="18" charset="0"/>
                <a:cs typeface="Times New Roman" pitchFamily="18" charset="0"/>
              </a:rPr>
              <a:t> So a </a:t>
            </a:r>
            <a:r>
              <a:rPr lang="en-US" sz="1800" b="1" dirty="0" smtClean="0">
                <a:latin typeface="Times New Roman" pitchFamily="18" charset="0"/>
                <a:cs typeface="Times New Roman" pitchFamily="18" charset="0"/>
              </a:rPr>
              <a:t>PDSA- I.P.D Food Consumption Ramp1 Cycle1</a:t>
            </a:r>
            <a:r>
              <a:rPr lang="en-US" sz="1800" dirty="0" smtClean="0">
                <a:latin typeface="Times New Roman" pitchFamily="18" charset="0"/>
                <a:cs typeface="Times New Roman" pitchFamily="18" charset="0"/>
              </a:rPr>
              <a:t> was run “</a:t>
            </a:r>
            <a:r>
              <a:rPr lang="en-US" sz="1800" b="1" dirty="0" smtClean="0">
                <a:latin typeface="Times New Roman" pitchFamily="18" charset="0"/>
                <a:cs typeface="Times New Roman" pitchFamily="18" charset="0"/>
              </a:rPr>
              <a:t>To test the credibility of the ‘Food Consumption Data’ </a:t>
            </a:r>
            <a:r>
              <a:rPr lang="en-US" sz="1800" dirty="0" smtClean="0">
                <a:latin typeface="Times New Roman" pitchFamily="18" charset="0"/>
                <a:cs typeface="Times New Roman" pitchFamily="18" charset="0"/>
              </a:rPr>
              <a:t>of I.P.D. by evaluating the process of recording the data.</a:t>
            </a:r>
            <a:r>
              <a:rPr lang="en-US" sz="1800" b="1" dirty="0" smtClean="0">
                <a:latin typeface="Times New Roman" pitchFamily="18" charset="0"/>
                <a:cs typeface="Times New Roman" pitchFamily="18" charset="0"/>
              </a:rPr>
              <a:t>”</a:t>
            </a:r>
          </a:p>
          <a:p>
            <a:pPr lvl="0" algn="just">
              <a:buNone/>
            </a:pPr>
            <a:r>
              <a:rPr lang="en-US" sz="1800" b="1" u="sng" dirty="0" smtClean="0">
                <a:solidFill>
                  <a:srgbClr val="002060"/>
                </a:solidFill>
                <a:latin typeface="Times New Roman" pitchFamily="18" charset="0"/>
                <a:cs typeface="Times New Roman" pitchFamily="18" charset="0"/>
              </a:rPr>
              <a:t>ANALYSIS – </a:t>
            </a:r>
            <a:endParaRPr lang="en-US" sz="1800" u="sng" dirty="0" smtClean="0">
              <a:solidFill>
                <a:srgbClr val="002060"/>
              </a:solidFill>
              <a:latin typeface="Times New Roman" pitchFamily="18" charset="0"/>
              <a:cs typeface="Times New Roman" pitchFamily="18" charset="0"/>
            </a:endParaRPr>
          </a:p>
          <a:p>
            <a:pPr lvl="0" algn="just"/>
            <a:r>
              <a:rPr lang="en-US" sz="1800" dirty="0" smtClean="0">
                <a:latin typeface="Times New Roman" pitchFamily="18" charset="0"/>
                <a:cs typeface="Times New Roman" pitchFamily="18" charset="0"/>
              </a:rPr>
              <a:t>This sheet was analyzed and it was found that –</a:t>
            </a:r>
          </a:p>
          <a:p>
            <a:pPr lvl="0" algn="just"/>
            <a:r>
              <a:rPr lang="en-US" sz="1800" dirty="0" smtClean="0">
                <a:latin typeface="Times New Roman" pitchFamily="18" charset="0"/>
                <a:cs typeface="Times New Roman" pitchFamily="18" charset="0"/>
              </a:rPr>
              <a:t>Total 8 meals use to be served in I.P.D. per day (categorized into bed tea, breakfast, mid morning meal, lunch, evening snacks, soup, dinner, bed time).</a:t>
            </a:r>
          </a:p>
          <a:p>
            <a:pPr lvl="0" algn="just"/>
            <a:r>
              <a:rPr lang="en-US" sz="1800" dirty="0" smtClean="0">
                <a:latin typeface="Times New Roman" pitchFamily="18" charset="0"/>
                <a:cs typeface="Times New Roman" pitchFamily="18" charset="0"/>
              </a:rPr>
              <a:t>Further bifurcation of every meal into normal, soft, diabetic and liquid diet).</a:t>
            </a:r>
          </a:p>
          <a:p>
            <a:pPr lvl="0" algn="just"/>
            <a:r>
              <a:rPr lang="en-US" sz="1800" dirty="0" smtClean="0">
                <a:latin typeface="Times New Roman" pitchFamily="18" charset="0"/>
                <a:cs typeface="Times New Roman" pitchFamily="18" charset="0"/>
              </a:rPr>
              <a:t>This provides us with an overview of meals consumed in a day, related to occupancy.</a:t>
            </a:r>
          </a:p>
          <a:p>
            <a:pPr lvl="0" algn="just"/>
            <a:r>
              <a:rPr lang="en-US" sz="1800" dirty="0" smtClean="0">
                <a:latin typeface="Times New Roman" pitchFamily="18" charset="0"/>
                <a:cs typeface="Times New Roman" pitchFamily="18" charset="0"/>
              </a:rPr>
              <a:t>Extra orders were not taken into account while recording the number of diets served to the patients.</a:t>
            </a:r>
          </a:p>
          <a:p>
            <a:endParaRPr lang="en-US"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406</TotalTime>
  <Words>3481</Words>
  <Application>Microsoft Office PowerPoint</Application>
  <PresentationFormat>On-screen Show (4:3)</PresentationFormat>
  <Paragraphs>914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Trek</vt:lpstr>
      <vt:lpstr>Streamlining the recording process of food consumption for f&amp; b department in  sBISR</vt:lpstr>
      <vt:lpstr>ORGANISATION PROFILE</vt:lpstr>
      <vt:lpstr>INTRODUCTION </vt:lpstr>
      <vt:lpstr>AIM &amp; OBJECTIVE  </vt:lpstr>
      <vt:lpstr>Rationale</vt:lpstr>
      <vt:lpstr>LITERATURE REVIEW </vt:lpstr>
      <vt:lpstr>PowerPoint Presentation</vt:lpstr>
      <vt:lpstr>METHODOLOGY </vt:lpstr>
      <vt:lpstr>PROCESS &amp; ANALYSIS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STUDY FINDINGS </vt:lpstr>
      <vt:lpstr>PowerPoint Presentation</vt:lpstr>
      <vt:lpstr>PowerPoint Presentation</vt:lpstr>
      <vt:lpstr>PowerPoint Presentation</vt:lpstr>
      <vt:lpstr>RECOMMENDATIONS </vt:lpstr>
      <vt:lpstr>OTHER RECOMMENDATIONS ~ </vt:lpstr>
      <vt:lpstr>Snapshots of dms</vt:lpstr>
      <vt:lpstr>PowerPoint Presentation</vt:lpstr>
      <vt:lpstr>CONCLUSION </vt:lpstr>
      <vt:lpstr>BIBLIOGRAPHY</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RAKHI</cp:lastModifiedBy>
  <cp:revision>41</cp:revision>
  <dcterms:created xsi:type="dcterms:W3CDTF">2006-08-16T00:00:00Z</dcterms:created>
  <dcterms:modified xsi:type="dcterms:W3CDTF">2014-05-07T18:48:39Z</dcterms:modified>
</cp:coreProperties>
</file>