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7"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project\RETRO%20MARC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project\RETRO%20MARC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Desktop\project\RETRO%20MARC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project\RETRO%20MARC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OVERALL % </a:t>
            </a:r>
            <a:r>
              <a:rPr lang="en-US" dirty="0" smtClean="0"/>
              <a:t>OF THE </a:t>
            </a:r>
            <a:r>
              <a:rPr lang="en-US" dirty="0"/>
              <a:t>PARAMETERS</a:t>
            </a:r>
          </a:p>
        </c:rich>
      </c:tx>
      <c:layout/>
    </c:title>
    <c:plotArea>
      <c:layout/>
      <c:pieChart>
        <c:varyColors val="1"/>
        <c:ser>
          <c:idx val="0"/>
          <c:order val="0"/>
          <c:tx>
            <c:strRef>
              <c:f>Sheet2!$B$51</c:f>
              <c:strCache>
                <c:ptCount val="1"/>
                <c:pt idx="0">
                  <c:v>OVERALL</c:v>
                </c:pt>
              </c:strCache>
            </c:strRef>
          </c:tx>
          <c:dLbls>
            <c:txPr>
              <a:bodyPr/>
              <a:lstStyle/>
              <a:p>
                <a:pPr>
                  <a:defRPr b="1">
                    <a:solidFill>
                      <a:srgbClr val="FF0000"/>
                    </a:solidFill>
                  </a:defRPr>
                </a:pPr>
                <a:endParaRPr lang="en-US"/>
              </a:p>
            </c:txPr>
            <c:dLblPos val="inEnd"/>
            <c:showVal val="1"/>
            <c:showLeaderLines val="1"/>
          </c:dLbls>
          <c:cat>
            <c:strRef>
              <c:f>Sheet2!$C$50:$F$50</c:f>
              <c:strCache>
                <c:ptCount val="4"/>
                <c:pt idx="0">
                  <c:v>FC</c:v>
                </c:pt>
                <c:pt idx="1">
                  <c:v>PC</c:v>
                </c:pt>
                <c:pt idx="2">
                  <c:v>NC</c:v>
                </c:pt>
                <c:pt idx="3">
                  <c:v>NA</c:v>
                </c:pt>
              </c:strCache>
            </c:strRef>
          </c:cat>
          <c:val>
            <c:numRef>
              <c:f>Sheet2!$C$51:$F$51</c:f>
              <c:numCache>
                <c:formatCode>0</c:formatCode>
                <c:ptCount val="4"/>
                <c:pt idx="0">
                  <c:v>58.26136363636364</c:v>
                </c:pt>
                <c:pt idx="1">
                  <c:v>9</c:v>
                </c:pt>
                <c:pt idx="2">
                  <c:v>6.124999999999992</c:v>
                </c:pt>
                <c:pt idx="3">
                  <c:v>26.61363636363636</c:v>
                </c:pt>
              </c:numCache>
            </c:numRef>
          </c:val>
        </c:ser>
        <c:dLbls>
          <c:showVal val="1"/>
        </c:dLbls>
        <c:firstSliceAng val="0"/>
      </c:pieChart>
    </c:plotArea>
    <c:legend>
      <c:legendPos val="r"/>
      <c:layout>
        <c:manualLayout>
          <c:xMode val="edge"/>
          <c:yMode val="edge"/>
          <c:x val="0.81048753280839902"/>
          <c:y val="0.40419301269132868"/>
          <c:w val="0.17284580052493462"/>
          <c:h val="0.33512727081694765"/>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Fully</a:t>
            </a:r>
            <a:r>
              <a:rPr lang="en-US" baseline="0"/>
              <a:t> Complete Parameters</a:t>
            </a:r>
            <a:endParaRPr lang="en-US"/>
          </a:p>
        </c:rich>
      </c:tx>
      <c:layout/>
    </c:title>
    <c:plotArea>
      <c:layout>
        <c:manualLayout>
          <c:layoutTarget val="inner"/>
          <c:xMode val="edge"/>
          <c:yMode val="edge"/>
          <c:x val="0.15112935548768539"/>
          <c:y val="0.11597606450742"/>
          <c:w val="0.76960335841737582"/>
          <c:h val="0.39313912973400916"/>
        </c:manualLayout>
      </c:layout>
      <c:barChart>
        <c:barDir val="col"/>
        <c:grouping val="clustered"/>
        <c:ser>
          <c:idx val="0"/>
          <c:order val="0"/>
          <c:tx>
            <c:strRef>
              <c:f>'PC NC'!$E$45</c:f>
              <c:strCache>
                <c:ptCount val="1"/>
                <c:pt idx="0">
                  <c:v>FC</c:v>
                </c:pt>
              </c:strCache>
            </c:strRef>
          </c:tx>
          <c:cat>
            <c:strRef>
              <c:f>'PC NC'!$D$46:$D$77</c:f>
              <c:strCache>
                <c:ptCount val="32"/>
                <c:pt idx="0">
                  <c:v>Chief complaints/Past history (I.A.)</c:v>
                </c:pt>
                <c:pt idx="1">
                  <c:v>Provisional diagnosis (I.A.)</c:v>
                </c:pt>
                <c:pt idx="2">
                  <c:v>Plan of care (I.A.)</c:v>
                </c:pt>
                <c:pt idx="3">
                  <c:v>Date,time,sign &amp; name of Doctor present (I.A.)</c:v>
                </c:pt>
                <c:pt idx="4">
                  <c:v>Consultant counter signed</c:v>
                </c:pt>
                <c:pt idx="5">
                  <c:v>Re-assessed at appropriate intervals</c:v>
                </c:pt>
                <c:pt idx="6">
                  <c:v>Route, Dose and Frequency written</c:v>
                </c:pt>
                <c:pt idx="7">
                  <c:v>Abbreviations used</c:v>
                </c:pt>
                <c:pt idx="8">
                  <c:v>Signature with name, Date and Time</c:v>
                </c:pt>
                <c:pt idx="9">
                  <c:v>Risk &amp; Benefits explained &amp; Documented</c:v>
                </c:pt>
                <c:pt idx="10">
                  <c:v>Name,signature,Time &amp; BLK ID</c:v>
                </c:pt>
                <c:pt idx="11">
                  <c:v>Patient/ Surrogate signature</c:v>
                </c:pt>
                <c:pt idx="12">
                  <c:v>Pre-anaesthetic assessment done &amp; plan documented</c:v>
                </c:pt>
                <c:pt idx="13">
                  <c:v>Pre-operative assessment done</c:v>
                </c:pt>
                <c:pt idx="14">
                  <c:v>Post operative monitoring done &amp; documented</c:v>
                </c:pt>
                <c:pt idx="15">
                  <c:v>Operative notes</c:v>
                </c:pt>
                <c:pt idx="16">
                  <c:v>Surgical safety checklist completely filled</c:v>
                </c:pt>
                <c:pt idx="17">
                  <c:v>Post operative care plan documented</c:v>
                </c:pt>
                <c:pt idx="18">
                  <c:v>Nursing initial assessment proper-All parameters (with plan of care)</c:v>
                </c:pt>
                <c:pt idx="19">
                  <c:v>Progress notes-Nurses</c:v>
                </c:pt>
                <c:pt idx="20">
                  <c:v>Re-assessment at appropriate intervals</c:v>
                </c:pt>
                <c:pt idx="21">
                  <c:v>Daily nursing Vital flow sheet</c:v>
                </c:pt>
                <c:pt idx="22">
                  <c:v>Fall risk assessment </c:v>
                </c:pt>
                <c:pt idx="23">
                  <c:v>Pain assessment (intensity, character, frequency, location, duration and referral and/or radiation)</c:v>
                </c:pt>
                <c:pt idx="24">
                  <c:v>Discharge Summary</c:v>
                </c:pt>
                <c:pt idx="25">
                  <c:v>Diagnosis, findings and reason of admission</c:v>
                </c:pt>
                <c:pt idx="26">
                  <c:v>Investigations, procedure notes and medication documented</c:v>
                </c:pt>
                <c:pt idx="27">
                  <c:v>Follow up advice, medication</c:v>
                </c:pt>
                <c:pt idx="28">
                  <c:v>General consent form</c:v>
                </c:pt>
                <c:pt idx="29">
                  <c:v>Valuable handover form</c:v>
                </c:pt>
                <c:pt idx="30">
                  <c:v>Admission request </c:v>
                </c:pt>
                <c:pt idx="31">
                  <c:v>Financial councelling/ Estimate of expenses</c:v>
                </c:pt>
              </c:strCache>
            </c:strRef>
          </c:cat>
          <c:val>
            <c:numRef>
              <c:f>'PC NC'!$E$46:$E$77</c:f>
              <c:numCache>
                <c:formatCode>0</c:formatCode>
                <c:ptCount val="32"/>
                <c:pt idx="0">
                  <c:v>95.5</c:v>
                </c:pt>
                <c:pt idx="1">
                  <c:v>81</c:v>
                </c:pt>
                <c:pt idx="2">
                  <c:v>80</c:v>
                </c:pt>
                <c:pt idx="3">
                  <c:v>79</c:v>
                </c:pt>
                <c:pt idx="4">
                  <c:v>76.5</c:v>
                </c:pt>
                <c:pt idx="5">
                  <c:v>95.5</c:v>
                </c:pt>
                <c:pt idx="6">
                  <c:v>52.5</c:v>
                </c:pt>
                <c:pt idx="7">
                  <c:v>92.5</c:v>
                </c:pt>
                <c:pt idx="8">
                  <c:v>47</c:v>
                </c:pt>
                <c:pt idx="9">
                  <c:v>63.5</c:v>
                </c:pt>
                <c:pt idx="10">
                  <c:v>43.5</c:v>
                </c:pt>
                <c:pt idx="11">
                  <c:v>60</c:v>
                </c:pt>
                <c:pt idx="12">
                  <c:v>42</c:v>
                </c:pt>
                <c:pt idx="13">
                  <c:v>41.5</c:v>
                </c:pt>
                <c:pt idx="14">
                  <c:v>39.5</c:v>
                </c:pt>
                <c:pt idx="15">
                  <c:v>39</c:v>
                </c:pt>
                <c:pt idx="16">
                  <c:v>39.5</c:v>
                </c:pt>
                <c:pt idx="17">
                  <c:v>40</c:v>
                </c:pt>
                <c:pt idx="18">
                  <c:v>95.5</c:v>
                </c:pt>
                <c:pt idx="19">
                  <c:v>80.5</c:v>
                </c:pt>
                <c:pt idx="20">
                  <c:v>91</c:v>
                </c:pt>
                <c:pt idx="21">
                  <c:v>95.5</c:v>
                </c:pt>
                <c:pt idx="22">
                  <c:v>95</c:v>
                </c:pt>
                <c:pt idx="23">
                  <c:v>96</c:v>
                </c:pt>
                <c:pt idx="24">
                  <c:v>99</c:v>
                </c:pt>
                <c:pt idx="25">
                  <c:v>99</c:v>
                </c:pt>
                <c:pt idx="26">
                  <c:v>99</c:v>
                </c:pt>
                <c:pt idx="27">
                  <c:v>99</c:v>
                </c:pt>
                <c:pt idx="28">
                  <c:v>88</c:v>
                </c:pt>
                <c:pt idx="29">
                  <c:v>76.5</c:v>
                </c:pt>
                <c:pt idx="30">
                  <c:v>75</c:v>
                </c:pt>
                <c:pt idx="31">
                  <c:v>65</c:v>
                </c:pt>
              </c:numCache>
            </c:numRef>
          </c:val>
        </c:ser>
        <c:dLbls>
          <c:showVal val="1"/>
        </c:dLbls>
        <c:axId val="66157184"/>
        <c:axId val="66183936"/>
      </c:barChart>
      <c:catAx>
        <c:axId val="66157184"/>
        <c:scaling>
          <c:orientation val="minMax"/>
        </c:scaling>
        <c:axPos val="b"/>
        <c:title>
          <c:tx>
            <c:rich>
              <a:bodyPr/>
              <a:lstStyle/>
              <a:p>
                <a:pPr>
                  <a:defRPr/>
                </a:pPr>
                <a:r>
                  <a:rPr lang="en-US"/>
                  <a:t>PARAMETERS</a:t>
                </a:r>
              </a:p>
            </c:rich>
          </c:tx>
          <c:layout>
            <c:manualLayout>
              <c:xMode val="edge"/>
              <c:yMode val="edge"/>
              <c:x val="0.43621598582228527"/>
              <c:y val="0.96295942336996065"/>
            </c:manualLayout>
          </c:layout>
        </c:title>
        <c:tickLblPos val="nextTo"/>
        <c:crossAx val="66183936"/>
        <c:crosses val="autoZero"/>
        <c:auto val="1"/>
        <c:lblAlgn val="ctr"/>
        <c:lblOffset val="100"/>
      </c:catAx>
      <c:valAx>
        <c:axId val="66183936"/>
        <c:scaling>
          <c:orientation val="minMax"/>
        </c:scaling>
        <c:axPos val="l"/>
        <c:title>
          <c:tx>
            <c:rich>
              <a:bodyPr rot="-5400000" vert="horz"/>
              <a:lstStyle/>
              <a:p>
                <a:pPr>
                  <a:defRPr/>
                </a:pPr>
                <a:r>
                  <a:rPr lang="en-US"/>
                  <a:t>PERCENTAGE</a:t>
                </a:r>
              </a:p>
            </c:rich>
          </c:tx>
          <c:layout>
            <c:manualLayout>
              <c:xMode val="edge"/>
              <c:yMode val="edge"/>
              <c:x val="4.3884626601162054E-2"/>
              <c:y val="0.21928840527935359"/>
            </c:manualLayout>
          </c:layout>
        </c:title>
        <c:numFmt formatCode="0" sourceLinked="1"/>
        <c:tickLblPos val="nextTo"/>
        <c:crossAx val="66157184"/>
        <c:crosses val="autoZero"/>
        <c:crossBetween val="between"/>
      </c:valAx>
    </c:plotArea>
    <c:legend>
      <c:legendPos val="t"/>
      <c:layout>
        <c:manualLayout>
          <c:xMode val="edge"/>
          <c:yMode val="edge"/>
          <c:x val="0.89480315555281531"/>
          <c:y val="5.0393031517782044E-2"/>
          <c:w val="6.2193848834650081E-2"/>
          <c:h val="9.8050602419813476E-2"/>
        </c:manualLayout>
      </c:layout>
      <c:txPr>
        <a:bodyPr/>
        <a:lstStyle/>
        <a:p>
          <a:pPr>
            <a:defRPr sz="1200" b="1"/>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4"/>
  <c:chart>
    <c:title>
      <c:tx>
        <c:rich>
          <a:bodyPr/>
          <a:lstStyle/>
          <a:p>
            <a:pPr>
              <a:defRPr/>
            </a:pPr>
            <a:r>
              <a:rPr lang="en-US"/>
              <a:t>Partially Complete Parameters</a:t>
            </a:r>
          </a:p>
        </c:rich>
      </c:tx>
      <c:layout/>
    </c:title>
    <c:view3D>
      <c:rAngAx val="1"/>
    </c:view3D>
    <c:plotArea>
      <c:layout/>
      <c:bar3DChart>
        <c:barDir val="col"/>
        <c:grouping val="clustered"/>
        <c:ser>
          <c:idx val="0"/>
          <c:order val="0"/>
          <c:tx>
            <c:strRef>
              <c:f>'PC NC'!$E$5</c:f>
              <c:strCache>
                <c:ptCount val="1"/>
                <c:pt idx="0">
                  <c:v>PC</c:v>
                </c:pt>
              </c:strCache>
            </c:strRef>
          </c:tx>
          <c:cat>
            <c:strRef>
              <c:f>'PC NC'!$D$6:$D$15</c:f>
              <c:strCache>
                <c:ptCount val="10"/>
                <c:pt idx="0">
                  <c:v>Plan of care (E.S.)</c:v>
                </c:pt>
                <c:pt idx="1">
                  <c:v>Date,time,sign &amp; name of Doctor present (E.S.)</c:v>
                </c:pt>
                <c:pt idx="2">
                  <c:v>Date,time,sign &amp; name of Doctor present (doctor's progress notes)</c:v>
                </c:pt>
                <c:pt idx="3">
                  <c:v>Medicine name in capital (D.C.)</c:v>
                </c:pt>
                <c:pt idx="4">
                  <c:v>Route, Dose and Frequency written (D.C.)</c:v>
                </c:pt>
                <c:pt idx="5">
                  <c:v>Signature with name, Date and Time (Drug chart)</c:v>
                </c:pt>
                <c:pt idx="6">
                  <c:v>Name,signature,Time &amp; BLK ID (C.F.))</c:v>
                </c:pt>
                <c:pt idx="7">
                  <c:v>General consent form (others)</c:v>
                </c:pt>
                <c:pt idx="8">
                  <c:v>Valuable handover form (others)</c:v>
                </c:pt>
                <c:pt idx="9">
                  <c:v>Admission request (others)</c:v>
                </c:pt>
              </c:strCache>
            </c:strRef>
          </c:cat>
          <c:val>
            <c:numRef>
              <c:f>'PC NC'!$E$6:$E$15</c:f>
              <c:numCache>
                <c:formatCode>General</c:formatCode>
                <c:ptCount val="10"/>
                <c:pt idx="0">
                  <c:v>11</c:v>
                </c:pt>
                <c:pt idx="1">
                  <c:v>20</c:v>
                </c:pt>
                <c:pt idx="2">
                  <c:v>79</c:v>
                </c:pt>
                <c:pt idx="3">
                  <c:v>77</c:v>
                </c:pt>
                <c:pt idx="4">
                  <c:v>45</c:v>
                </c:pt>
                <c:pt idx="5">
                  <c:v>51</c:v>
                </c:pt>
                <c:pt idx="6">
                  <c:v>30</c:v>
                </c:pt>
                <c:pt idx="7">
                  <c:v>12</c:v>
                </c:pt>
                <c:pt idx="8">
                  <c:v>22</c:v>
                </c:pt>
                <c:pt idx="9">
                  <c:v>24</c:v>
                </c:pt>
              </c:numCache>
            </c:numRef>
          </c:val>
        </c:ser>
        <c:dLbls>
          <c:showVal val="1"/>
        </c:dLbls>
        <c:shape val="box"/>
        <c:axId val="66213376"/>
        <c:axId val="66215296"/>
        <c:axId val="0"/>
      </c:bar3DChart>
      <c:catAx>
        <c:axId val="66213376"/>
        <c:scaling>
          <c:orientation val="minMax"/>
        </c:scaling>
        <c:axPos val="b"/>
        <c:title>
          <c:tx>
            <c:rich>
              <a:bodyPr/>
              <a:lstStyle/>
              <a:p>
                <a:pPr>
                  <a:defRPr sz="1200"/>
                </a:pPr>
                <a:r>
                  <a:rPr lang="en-US" sz="1200"/>
                  <a:t>PARAMETERS</a:t>
                </a:r>
              </a:p>
            </c:rich>
          </c:tx>
          <c:layout>
            <c:manualLayout>
              <c:xMode val="edge"/>
              <c:yMode val="edge"/>
              <c:x val="0.42991991591567008"/>
              <c:y val="0.9453268976553546"/>
            </c:manualLayout>
          </c:layout>
        </c:title>
        <c:tickLblPos val="nextTo"/>
        <c:crossAx val="66215296"/>
        <c:crosses val="autoZero"/>
        <c:auto val="1"/>
        <c:lblAlgn val="ctr"/>
        <c:lblOffset val="100"/>
      </c:catAx>
      <c:valAx>
        <c:axId val="66215296"/>
        <c:scaling>
          <c:orientation val="minMax"/>
        </c:scaling>
        <c:axPos val="l"/>
        <c:title>
          <c:tx>
            <c:rich>
              <a:bodyPr rot="-5400000" vert="horz"/>
              <a:lstStyle/>
              <a:p>
                <a:pPr>
                  <a:defRPr sz="1200"/>
                </a:pPr>
                <a:r>
                  <a:rPr lang="en-US" sz="1200"/>
                  <a:t>PERCENTAGE</a:t>
                </a:r>
              </a:p>
            </c:rich>
          </c:tx>
          <c:layout>
            <c:manualLayout>
              <c:xMode val="edge"/>
              <c:yMode val="edge"/>
              <c:x val="2.1942619235621401E-2"/>
              <c:y val="0.29769223653064181"/>
            </c:manualLayout>
          </c:layout>
        </c:title>
        <c:numFmt formatCode="General" sourceLinked="1"/>
        <c:tickLblPos val="nextTo"/>
        <c:crossAx val="66213376"/>
        <c:crosses val="autoZero"/>
        <c:crossBetween val="between"/>
      </c:valAx>
      <c:dTable>
        <c:showHorzBorder val="1"/>
        <c:showVertBorder val="1"/>
        <c:showOutline val="1"/>
        <c:showKeys val="1"/>
      </c:dTable>
    </c:plotArea>
    <c:legend>
      <c:legendPos val="r"/>
      <c:layout>
        <c:manualLayout>
          <c:xMode val="edge"/>
          <c:yMode val="edge"/>
          <c:x val="0.867495938665795"/>
          <c:y val="0.12722927183949975"/>
          <c:w val="8.0054601585437549E-2"/>
          <c:h val="0.12383439219603715"/>
        </c:manualLayout>
      </c:layout>
      <c:txPr>
        <a:bodyPr/>
        <a:lstStyle/>
        <a:p>
          <a:pPr>
            <a:defRPr sz="1400" b="1"/>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defRPr/>
            </a:pPr>
            <a:r>
              <a:rPr lang="en-US"/>
              <a:t>Not Complete Parameters</a:t>
            </a:r>
          </a:p>
        </c:rich>
      </c:tx>
      <c:layout/>
    </c:title>
    <c:plotArea>
      <c:layout>
        <c:manualLayout>
          <c:layoutTarget val="inner"/>
          <c:xMode val="edge"/>
          <c:yMode val="edge"/>
          <c:x val="0.11663968631357639"/>
          <c:y val="0.1009299442033478"/>
          <c:w val="0.81348538861844177"/>
          <c:h val="0.58687358128590938"/>
        </c:manualLayout>
      </c:layout>
      <c:barChart>
        <c:barDir val="col"/>
        <c:grouping val="clustered"/>
        <c:ser>
          <c:idx val="0"/>
          <c:order val="0"/>
          <c:tx>
            <c:strRef>
              <c:f>'PC NC'!$E$20</c:f>
              <c:strCache>
                <c:ptCount val="1"/>
                <c:pt idx="0">
                  <c:v>NC</c:v>
                </c:pt>
              </c:strCache>
            </c:strRef>
          </c:tx>
          <c:cat>
            <c:strRef>
              <c:f>'PC NC'!$D$21:$D$28</c:f>
              <c:strCache>
                <c:ptCount val="8"/>
                <c:pt idx="0">
                  <c:v>Nutritional assessment(I.A.)</c:v>
                </c:pt>
                <c:pt idx="1">
                  <c:v>Provisional diagnosis (I.A.)</c:v>
                </c:pt>
                <c:pt idx="2">
                  <c:v>Plan of care (I.A.)</c:v>
                </c:pt>
                <c:pt idx="3">
                  <c:v>Consultant counter signed (I.A.)</c:v>
                </c:pt>
                <c:pt idx="4">
                  <c:v>Provisional diagnosis (E.S.)</c:v>
                </c:pt>
                <c:pt idx="5">
                  <c:v>MLC/AR entry Proper (E.S.)</c:v>
                </c:pt>
                <c:pt idx="6">
                  <c:v>Progress notes-Nurses</c:v>
                </c:pt>
                <c:pt idx="7">
                  <c:v>Estimate of expenses</c:v>
                </c:pt>
              </c:strCache>
            </c:strRef>
          </c:cat>
          <c:val>
            <c:numRef>
              <c:f>'PC NC'!$E$21:$E$28</c:f>
              <c:numCache>
                <c:formatCode>0</c:formatCode>
                <c:ptCount val="8"/>
                <c:pt idx="0" formatCode="General">
                  <c:v>93</c:v>
                </c:pt>
                <c:pt idx="1">
                  <c:v>19</c:v>
                </c:pt>
                <c:pt idx="2">
                  <c:v>13</c:v>
                </c:pt>
                <c:pt idx="3">
                  <c:v>18</c:v>
                </c:pt>
                <c:pt idx="4">
                  <c:v>11</c:v>
                </c:pt>
                <c:pt idx="5">
                  <c:v>14</c:v>
                </c:pt>
                <c:pt idx="6">
                  <c:v>16</c:v>
                </c:pt>
                <c:pt idx="7">
                  <c:v>34</c:v>
                </c:pt>
              </c:numCache>
            </c:numRef>
          </c:val>
        </c:ser>
        <c:dLbls>
          <c:showVal val="1"/>
        </c:dLbls>
        <c:axId val="66254720"/>
        <c:axId val="66334720"/>
      </c:barChart>
      <c:catAx>
        <c:axId val="66254720"/>
        <c:scaling>
          <c:orientation val="minMax"/>
        </c:scaling>
        <c:axPos val="b"/>
        <c:title>
          <c:tx>
            <c:rich>
              <a:bodyPr/>
              <a:lstStyle/>
              <a:p>
                <a:pPr>
                  <a:defRPr sz="1200"/>
                </a:pPr>
                <a:r>
                  <a:rPr lang="en-US" sz="1200"/>
                  <a:t>PARAMETERS</a:t>
                </a:r>
              </a:p>
            </c:rich>
          </c:tx>
          <c:layout>
            <c:manualLayout>
              <c:xMode val="edge"/>
              <c:yMode val="edge"/>
              <c:x val="0.42726245464259965"/>
              <c:y val="0.89569335761114244"/>
            </c:manualLayout>
          </c:layout>
        </c:title>
        <c:numFmt formatCode="General" sourceLinked="1"/>
        <c:tickLblPos val="nextTo"/>
        <c:crossAx val="66334720"/>
        <c:crosses val="autoZero"/>
        <c:auto val="1"/>
        <c:lblAlgn val="ctr"/>
        <c:lblOffset val="100"/>
      </c:catAx>
      <c:valAx>
        <c:axId val="66334720"/>
        <c:scaling>
          <c:orientation val="minMax"/>
        </c:scaling>
        <c:axPos val="l"/>
        <c:title>
          <c:tx>
            <c:rich>
              <a:bodyPr rot="-5400000" vert="horz"/>
              <a:lstStyle/>
              <a:p>
                <a:pPr>
                  <a:defRPr sz="1200"/>
                </a:pPr>
                <a:r>
                  <a:rPr lang="en-US" sz="1200"/>
                  <a:t>PERCENTAGE</a:t>
                </a:r>
              </a:p>
            </c:rich>
          </c:tx>
          <c:layout>
            <c:manualLayout>
              <c:xMode val="edge"/>
              <c:yMode val="edge"/>
              <c:x val="2.0397012124520948E-2"/>
              <c:y val="0.35746435315512431"/>
            </c:manualLayout>
          </c:layout>
        </c:title>
        <c:numFmt formatCode="General" sourceLinked="1"/>
        <c:tickLblPos val="nextTo"/>
        <c:crossAx val="66254720"/>
        <c:crosses val="autoZero"/>
        <c:crossBetween val="between"/>
      </c:valAx>
      <c:dTable>
        <c:showHorzBorder val="1"/>
        <c:showVertBorder val="1"/>
        <c:showOutline val="1"/>
        <c:showKeys val="1"/>
        <c:txPr>
          <a:bodyPr/>
          <a:lstStyle/>
          <a:p>
            <a:pPr rtl="0">
              <a:defRPr sz="1200"/>
            </a:pPr>
            <a:endParaRPr lang="en-US"/>
          </a:p>
        </c:txPr>
      </c:dTable>
    </c:plotArea>
    <c:legend>
      <c:legendPos val="r"/>
      <c:layout>
        <c:manualLayout>
          <c:xMode val="edge"/>
          <c:yMode val="edge"/>
          <c:x val="0.8836350788994336"/>
          <c:y val="0.15272915436097462"/>
          <c:w val="8.5471210177433213E-2"/>
          <c:h val="0.103927830471904"/>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8E34C-55F0-4318-975F-A2ADF10C93D9}" type="datetimeFigureOut">
              <a:rPr lang="en-US" smtClean="0"/>
              <a:pPr/>
              <a:t>5/13/2014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01DD2-A844-46AD-A926-B059E93736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301DD2-A844-46AD-A926-B059E937365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301DD2-A844-46AD-A926-B059E9373657}"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301DD2-A844-46AD-A926-B059E937365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Penfold\Clients2\CUSTOM_SERVICES\2004 Updates\April\static templates\Medical\PPP_SMEDI_TLE_Patient_Records.jpg"/>
          <p:cNvPicPr>
            <a:picLocks noChangeAspect="1" noChangeArrowheads="1"/>
          </p:cNvPicPr>
          <p:nvPr/>
        </p:nvPicPr>
        <p:blipFill>
          <a:blip r:embed="rId2" cstate="print"/>
          <a:srcRect/>
          <a:stretch>
            <a:fillRect/>
          </a:stretch>
        </p:blipFill>
        <p:spPr bwMode="auto">
          <a:xfrm>
            <a:off x="0" y="0"/>
            <a:ext cx="9144000" cy="6880225"/>
          </a:xfrm>
          <a:prstGeom prst="rect">
            <a:avLst/>
          </a:prstGeom>
          <a:noFill/>
          <a:ln w="9525">
            <a:noFill/>
            <a:miter lim="800000"/>
            <a:headEnd/>
            <a:tailEnd/>
          </a:ln>
        </p:spPr>
      </p:pic>
      <p:sp>
        <p:nvSpPr>
          <p:cNvPr id="4098" name="Rectangle 2"/>
          <p:cNvSpPr>
            <a:spLocks noGrp="1" noChangeArrowheads="1"/>
          </p:cNvSpPr>
          <p:nvPr>
            <p:ph type="ctrTitle"/>
          </p:nvPr>
        </p:nvSpPr>
        <p:spPr>
          <a:xfrm>
            <a:off x="3363573" y="2134429"/>
            <a:ext cx="5422904" cy="880739"/>
          </a:xfrm>
        </p:spPr>
        <p:txBody>
          <a:bodyPr/>
          <a:lstStyle>
            <a:lvl1pPr algn="ctr">
              <a:defRPr/>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3500862" y="3236070"/>
            <a:ext cx="5212681" cy="520698"/>
          </a:xfrm>
        </p:spPr>
        <p:txBody>
          <a:bodyPr/>
          <a:lstStyle>
            <a:lvl1pPr marL="0" indent="0" algn="ctr">
              <a:buFontTx/>
              <a:buNone/>
              <a:defRPr>
                <a:solidFill>
                  <a:srgbClr val="FFFFFF"/>
                </a:solidFill>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a:xfrm>
            <a:off x="685800" y="6678613"/>
            <a:ext cx="1905000" cy="165100"/>
          </a:xfrm>
        </p:spPr>
        <p:txBody>
          <a:bodyPr/>
          <a:lstStyle>
            <a:lvl1pPr>
              <a:defRPr sz="1100" smtClean="0">
                <a:solidFill>
                  <a:srgbClr val="4D4D4D"/>
                </a:solidFill>
              </a:defRPr>
            </a:lvl1pPr>
          </a:lstStyle>
          <a:p>
            <a:fld id="{648C612D-3694-46A3-BB19-533CF4800841}" type="datetimeFigureOut">
              <a:rPr lang="en-US" smtClean="0"/>
              <a:pPr/>
              <a:t>5/13/2014</a:t>
            </a:fld>
            <a:endParaRPr lang="en-US"/>
          </a:p>
        </p:txBody>
      </p:sp>
      <p:sp>
        <p:nvSpPr>
          <p:cNvPr id="6" name="Rectangle 5"/>
          <p:cNvSpPr>
            <a:spLocks noGrp="1" noChangeArrowheads="1"/>
          </p:cNvSpPr>
          <p:nvPr>
            <p:ph type="ftr" sz="quarter" idx="11"/>
          </p:nvPr>
        </p:nvSpPr>
        <p:spPr>
          <a:xfrm>
            <a:off x="3124200" y="6678613"/>
            <a:ext cx="2895600" cy="165100"/>
          </a:xfrm>
        </p:spPr>
        <p:txBody>
          <a:bodyPr/>
          <a:lstStyle>
            <a:lvl1pPr>
              <a:defRPr sz="1100" smtClean="0">
                <a:solidFill>
                  <a:srgbClr val="4D4D4D"/>
                </a:solidFill>
              </a:defRPr>
            </a:lvl1pPr>
          </a:lstStyle>
          <a:p>
            <a:endParaRPr lang="en-US"/>
          </a:p>
        </p:txBody>
      </p:sp>
      <p:sp>
        <p:nvSpPr>
          <p:cNvPr id="7" name="Rectangle 6"/>
          <p:cNvSpPr>
            <a:spLocks noGrp="1" noChangeArrowheads="1"/>
          </p:cNvSpPr>
          <p:nvPr>
            <p:ph type="sldNum" sz="quarter" idx="12"/>
          </p:nvPr>
        </p:nvSpPr>
        <p:spPr>
          <a:xfrm>
            <a:off x="6553200" y="6678613"/>
            <a:ext cx="1905000" cy="165100"/>
          </a:xfrm>
        </p:spPr>
        <p:txBody>
          <a:bodyPr/>
          <a:lstStyle>
            <a:lvl1pPr>
              <a:defRPr sz="1100" smtClean="0">
                <a:solidFill>
                  <a:srgbClr val="4D4D4D"/>
                </a:solidFill>
              </a:defRPr>
            </a:lvl1pPr>
          </a:lstStyle>
          <a:p>
            <a:fld id="{8790EB52-EECF-49F8-B4A0-F7624CA9E6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4308" y="344263"/>
            <a:ext cx="2179458" cy="6169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933" y="344263"/>
            <a:ext cx="6401086" cy="616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96" y="4406563"/>
            <a:ext cx="7772543" cy="1362706"/>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196" y="2906151"/>
            <a:ext cx="7772543" cy="1500412"/>
          </a:xfrm>
        </p:spPr>
        <p:txBody>
          <a:bodyPr anchor="b"/>
          <a:lstStyle>
            <a:lvl1pPr marL="0" indent="0">
              <a:buNone/>
              <a:defRPr sz="1800"/>
            </a:lvl1pPr>
            <a:lvl2pPr marL="412394" indent="0">
              <a:buNone/>
              <a:defRPr sz="1600"/>
            </a:lvl2pPr>
            <a:lvl3pPr marL="824789" indent="0">
              <a:buNone/>
              <a:defRPr sz="1400"/>
            </a:lvl3pPr>
            <a:lvl4pPr marL="1237183" indent="0">
              <a:buNone/>
              <a:defRPr sz="1300"/>
            </a:lvl4pPr>
            <a:lvl5pPr marL="1649578" indent="0">
              <a:buNone/>
              <a:defRPr sz="1300"/>
            </a:lvl5pPr>
            <a:lvl6pPr marL="2061972" indent="0">
              <a:buNone/>
              <a:defRPr sz="1300"/>
            </a:lvl6pPr>
            <a:lvl7pPr marL="2474366" indent="0">
              <a:buNone/>
              <a:defRPr sz="1300"/>
            </a:lvl7pPr>
            <a:lvl8pPr marL="2886761" indent="0">
              <a:buNone/>
              <a:defRPr sz="1300"/>
            </a:lvl8pPr>
            <a:lvl9pPr marL="3299155" indent="0">
              <a:buNone/>
              <a:defRPr sz="13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933" y="1583608"/>
            <a:ext cx="4290272" cy="4930129"/>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3494" y="1583608"/>
            <a:ext cx="4290272" cy="4930129"/>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29" y="273976"/>
            <a:ext cx="8228742" cy="11432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629" y="1534838"/>
            <a:ext cx="4040007"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629" y="2174593"/>
            <a:ext cx="4040007"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935" y="1534838"/>
            <a:ext cx="4041436"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4935" y="2174593"/>
            <a:ext cx="4041436"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30" y="272542"/>
            <a:ext cx="3007481" cy="1161887"/>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227" y="272541"/>
            <a:ext cx="5111144" cy="5853901"/>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630" y="1434428"/>
            <a:ext cx="3007481" cy="46920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04" y="4801030"/>
            <a:ext cx="5487258" cy="566599"/>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1904" y="612502"/>
            <a:ext cx="5487258" cy="4115373"/>
          </a:xfrm>
        </p:spPr>
        <p:txBody>
          <a:bodyPr/>
          <a:lstStyle>
            <a:lvl1pPr marL="0" indent="0">
              <a:buNone/>
              <a:defRPr sz="2900"/>
            </a:lvl1pPr>
            <a:lvl2pPr marL="412394" indent="0">
              <a:buNone/>
              <a:defRPr sz="2500"/>
            </a:lvl2pPr>
            <a:lvl3pPr marL="824789" indent="0">
              <a:buNone/>
              <a:defRPr sz="2200"/>
            </a:lvl3pPr>
            <a:lvl4pPr marL="1237183" indent="0">
              <a:buNone/>
              <a:defRPr sz="1800"/>
            </a:lvl4pPr>
            <a:lvl5pPr marL="1649578" indent="0">
              <a:buNone/>
              <a:defRPr sz="1800"/>
            </a:lvl5pPr>
            <a:lvl6pPr marL="2061972" indent="0">
              <a:buNone/>
              <a:defRPr sz="1800"/>
            </a:lvl6pPr>
            <a:lvl7pPr marL="2474366" indent="0">
              <a:buNone/>
              <a:defRPr sz="1800"/>
            </a:lvl7pPr>
            <a:lvl8pPr marL="2886761" indent="0">
              <a:buNone/>
              <a:defRPr sz="1800"/>
            </a:lvl8pPr>
            <a:lvl9pPr marL="3299155" indent="0">
              <a:buNone/>
              <a:defRPr sz="1800"/>
            </a:lvl9pPr>
          </a:lstStyle>
          <a:p>
            <a:pPr lvl="0"/>
            <a:r>
              <a:rPr lang="en-US" noProof="0" smtClean="0"/>
              <a:t>Click icon to add picture</a:t>
            </a:r>
          </a:p>
        </p:txBody>
      </p:sp>
      <p:sp>
        <p:nvSpPr>
          <p:cNvPr id="4" name="Text Placeholder 3"/>
          <p:cNvSpPr>
            <a:spLocks noGrp="1"/>
          </p:cNvSpPr>
          <p:nvPr>
            <p:ph type="body" sz="half" idx="2"/>
          </p:nvPr>
        </p:nvSpPr>
        <p:spPr>
          <a:xfrm>
            <a:off x="1791904" y="5367629"/>
            <a:ext cx="5487258" cy="8047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48C612D-3694-46A3-BB19-533CF4800841}" type="datetimeFigureOut">
              <a:rPr lang="en-US" smtClean="0"/>
              <a:pPr/>
              <a:t>5/13/2014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790EB52-EECF-49F8-B4A0-F7624CA9E6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0" descr="\\Penfold\Clients2\CUSTOM_SERVICES\2004 Updates\April\static templates\Medical\PPP_SMEDI_TXT_Patient_Records.jpg"/>
          <p:cNvPicPr>
            <a:picLocks noChangeAspect="1" noChangeArrowheads="1"/>
          </p:cNvPicPr>
          <p:nvPr/>
        </p:nvPicPr>
        <p:blipFill>
          <a:blip r:embed="rId13" cstate="print"/>
          <a:srcRect/>
          <a:stretch>
            <a:fillRect/>
          </a:stretch>
        </p:blipFill>
        <p:spPr bwMode="auto">
          <a:xfrm>
            <a:off x="0" y="0"/>
            <a:ext cx="9144000" cy="68802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1509713" y="344488"/>
            <a:ext cx="7345362" cy="89535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206375" y="1584325"/>
            <a:ext cx="8716963" cy="4929188"/>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583363"/>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defTabSz="915001">
              <a:defRPr sz="900" smtClean="0"/>
            </a:lvl1pPr>
          </a:lstStyle>
          <a:p>
            <a:fld id="{648C612D-3694-46A3-BB19-533CF4800841}" type="datetimeFigureOut">
              <a:rPr lang="en-US" smtClean="0"/>
              <a:pPr/>
              <a:t>5/13/2014</a:t>
            </a:fld>
            <a:endParaRPr lang="en-US"/>
          </a:p>
        </p:txBody>
      </p:sp>
      <p:sp>
        <p:nvSpPr>
          <p:cNvPr id="1029" name="Rectangle 5"/>
          <p:cNvSpPr>
            <a:spLocks noGrp="1" noChangeArrowheads="1"/>
          </p:cNvSpPr>
          <p:nvPr>
            <p:ph type="ftr" sz="quarter" idx="3"/>
          </p:nvPr>
        </p:nvSpPr>
        <p:spPr bwMode="auto">
          <a:xfrm>
            <a:off x="3124200" y="6583363"/>
            <a:ext cx="28956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defTabSz="915001">
              <a:defRPr sz="900" smtClean="0"/>
            </a:lvl1pPr>
          </a:lstStyle>
          <a:p>
            <a:endParaRPr lang="en-US"/>
          </a:p>
        </p:txBody>
      </p:sp>
      <p:sp>
        <p:nvSpPr>
          <p:cNvPr id="1030" name="Rectangle 6"/>
          <p:cNvSpPr>
            <a:spLocks noGrp="1" noChangeArrowheads="1"/>
          </p:cNvSpPr>
          <p:nvPr>
            <p:ph type="sldNum" sz="quarter" idx="4"/>
          </p:nvPr>
        </p:nvSpPr>
        <p:spPr bwMode="auto">
          <a:xfrm>
            <a:off x="6553200" y="6583363"/>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defTabSz="915001">
              <a:defRPr sz="900" smtClean="0"/>
            </a:lvl1pPr>
          </a:lstStyle>
          <a:p>
            <a:fld id="{8790EB52-EECF-49F8-B4A0-F7624CA9E6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rtl="0" eaLnBrk="1" fontAlgn="base" hangingPunct="1">
        <a:spcBef>
          <a:spcPct val="0"/>
        </a:spcBef>
        <a:spcAft>
          <a:spcPct val="0"/>
        </a:spcAft>
        <a:defRPr sz="3200">
          <a:solidFill>
            <a:srgbClr val="FFFFFF"/>
          </a:solidFill>
          <a:latin typeface="+mj-lt"/>
          <a:ea typeface="+mj-ea"/>
          <a:cs typeface="+mj-cs"/>
        </a:defRPr>
      </a:lvl1pPr>
      <a:lvl2pPr algn="r" rtl="0" eaLnBrk="1" fontAlgn="base" hangingPunct="1">
        <a:spcBef>
          <a:spcPct val="0"/>
        </a:spcBef>
        <a:spcAft>
          <a:spcPct val="0"/>
        </a:spcAft>
        <a:defRPr sz="3200">
          <a:solidFill>
            <a:srgbClr val="FFFFFF"/>
          </a:solidFill>
          <a:latin typeface="Arial" charset="0"/>
        </a:defRPr>
      </a:lvl2pPr>
      <a:lvl3pPr algn="r" rtl="0" eaLnBrk="1" fontAlgn="base" hangingPunct="1">
        <a:spcBef>
          <a:spcPct val="0"/>
        </a:spcBef>
        <a:spcAft>
          <a:spcPct val="0"/>
        </a:spcAft>
        <a:defRPr sz="3200">
          <a:solidFill>
            <a:srgbClr val="FFFFFF"/>
          </a:solidFill>
          <a:latin typeface="Arial" charset="0"/>
        </a:defRPr>
      </a:lvl3pPr>
      <a:lvl4pPr algn="r" rtl="0" eaLnBrk="1" fontAlgn="base" hangingPunct="1">
        <a:spcBef>
          <a:spcPct val="0"/>
        </a:spcBef>
        <a:spcAft>
          <a:spcPct val="0"/>
        </a:spcAft>
        <a:defRPr sz="3200">
          <a:solidFill>
            <a:srgbClr val="FFFFFF"/>
          </a:solidFill>
          <a:latin typeface="Arial" charset="0"/>
        </a:defRPr>
      </a:lvl4pPr>
      <a:lvl5pPr algn="r" rtl="0" eaLnBrk="1" fontAlgn="base" hangingPunct="1">
        <a:spcBef>
          <a:spcPct val="0"/>
        </a:spcBef>
        <a:spcAft>
          <a:spcPct val="0"/>
        </a:spcAft>
        <a:defRPr sz="3200">
          <a:solidFill>
            <a:srgbClr val="FFFFFF"/>
          </a:solidFill>
          <a:latin typeface="Arial" charset="0"/>
        </a:defRPr>
      </a:lvl5pPr>
      <a:lvl6pPr marL="412394" algn="r" defTabSz="915001" rtl="0" eaLnBrk="1" fontAlgn="base" hangingPunct="1">
        <a:spcBef>
          <a:spcPct val="0"/>
        </a:spcBef>
        <a:spcAft>
          <a:spcPct val="0"/>
        </a:spcAft>
        <a:defRPr sz="3200">
          <a:solidFill>
            <a:srgbClr val="FFFFFF"/>
          </a:solidFill>
          <a:latin typeface="Arial" charset="0"/>
        </a:defRPr>
      </a:lvl6pPr>
      <a:lvl7pPr marL="824789" algn="r" defTabSz="915001" rtl="0" eaLnBrk="1" fontAlgn="base" hangingPunct="1">
        <a:spcBef>
          <a:spcPct val="0"/>
        </a:spcBef>
        <a:spcAft>
          <a:spcPct val="0"/>
        </a:spcAft>
        <a:defRPr sz="3200">
          <a:solidFill>
            <a:srgbClr val="FFFFFF"/>
          </a:solidFill>
          <a:latin typeface="Arial" charset="0"/>
        </a:defRPr>
      </a:lvl7pPr>
      <a:lvl8pPr marL="1237183" algn="r" defTabSz="915001" rtl="0" eaLnBrk="1" fontAlgn="base" hangingPunct="1">
        <a:spcBef>
          <a:spcPct val="0"/>
        </a:spcBef>
        <a:spcAft>
          <a:spcPct val="0"/>
        </a:spcAft>
        <a:defRPr sz="3200">
          <a:solidFill>
            <a:srgbClr val="FFFFFF"/>
          </a:solidFill>
          <a:latin typeface="Arial" charset="0"/>
        </a:defRPr>
      </a:lvl8pPr>
      <a:lvl9pPr marL="1649578" algn="r" defTabSz="915001" rtl="0" eaLnBrk="1" fontAlgn="base" hangingPunct="1">
        <a:spcBef>
          <a:spcPct val="0"/>
        </a:spcBef>
        <a:spcAft>
          <a:spcPct val="0"/>
        </a:spcAft>
        <a:defRPr sz="3200">
          <a:solidFill>
            <a:srgbClr val="FFFFFF"/>
          </a:solidFill>
          <a:latin typeface="Arial" charset="0"/>
        </a:defRPr>
      </a:lvl9pPr>
    </p:titleStyle>
    <p:bodyStyle>
      <a:lvl1pPr marL="341313" indent="-341313" algn="l" rtl="0" eaLnBrk="1" fontAlgn="base" hangingPunct="1">
        <a:spcBef>
          <a:spcPct val="20000"/>
        </a:spcBef>
        <a:spcAft>
          <a:spcPct val="0"/>
        </a:spcAft>
        <a:buChar char="•"/>
        <a:defRPr sz="2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200">
          <a:solidFill>
            <a:srgbClr val="4D4D4D"/>
          </a:solidFill>
          <a:latin typeface="+mn-lt"/>
        </a:defRPr>
      </a:lvl2pPr>
      <a:lvl3pPr marL="1141413" indent="-227013" algn="l" rtl="0" eaLnBrk="1" fontAlgn="base" hangingPunct="1">
        <a:spcBef>
          <a:spcPct val="20000"/>
        </a:spcBef>
        <a:spcAft>
          <a:spcPct val="0"/>
        </a:spcAft>
        <a:buChar char="•"/>
        <a:defRPr sz="2200">
          <a:solidFill>
            <a:srgbClr val="4D4D4D"/>
          </a:solidFill>
          <a:latin typeface="+mn-lt"/>
        </a:defRPr>
      </a:lvl3pPr>
      <a:lvl4pPr marL="1598613" indent="-227013" algn="l" rtl="0" eaLnBrk="1" fontAlgn="base" hangingPunct="1">
        <a:spcBef>
          <a:spcPct val="20000"/>
        </a:spcBef>
        <a:spcAft>
          <a:spcPct val="0"/>
        </a:spcAft>
        <a:buChar char="–"/>
        <a:defRPr sz="2200">
          <a:solidFill>
            <a:srgbClr val="4D4D4D"/>
          </a:solidFill>
          <a:latin typeface="+mn-lt"/>
        </a:defRPr>
      </a:lvl4pPr>
      <a:lvl5pPr marL="2057400" indent="-228600" algn="l" rtl="0" eaLnBrk="1" fontAlgn="base" hangingPunct="1">
        <a:spcBef>
          <a:spcPct val="20000"/>
        </a:spcBef>
        <a:spcAft>
          <a:spcPct val="0"/>
        </a:spcAft>
        <a:buChar char="»"/>
        <a:defRPr sz="2200">
          <a:solidFill>
            <a:srgbClr val="4D4D4D"/>
          </a:solidFill>
          <a:latin typeface="+mn-lt"/>
        </a:defRPr>
      </a:lvl5pPr>
      <a:lvl6pPr marL="2470071" indent="-229108" algn="l" defTabSz="915001" rtl="0" eaLnBrk="1" fontAlgn="base" hangingPunct="1">
        <a:spcBef>
          <a:spcPct val="20000"/>
        </a:spcBef>
        <a:spcAft>
          <a:spcPct val="0"/>
        </a:spcAft>
        <a:buChar char="»"/>
        <a:defRPr sz="2200">
          <a:solidFill>
            <a:srgbClr val="4D4D4D"/>
          </a:solidFill>
          <a:latin typeface="+mn-lt"/>
        </a:defRPr>
      </a:lvl6pPr>
      <a:lvl7pPr marL="2882465" indent="-229108" algn="l" defTabSz="915001" rtl="0" eaLnBrk="1" fontAlgn="base" hangingPunct="1">
        <a:spcBef>
          <a:spcPct val="20000"/>
        </a:spcBef>
        <a:spcAft>
          <a:spcPct val="0"/>
        </a:spcAft>
        <a:buChar char="»"/>
        <a:defRPr sz="2200">
          <a:solidFill>
            <a:srgbClr val="4D4D4D"/>
          </a:solidFill>
          <a:latin typeface="+mn-lt"/>
        </a:defRPr>
      </a:lvl7pPr>
      <a:lvl8pPr marL="3294860" indent="-229108" algn="l" defTabSz="915001" rtl="0" eaLnBrk="1" fontAlgn="base" hangingPunct="1">
        <a:spcBef>
          <a:spcPct val="20000"/>
        </a:spcBef>
        <a:spcAft>
          <a:spcPct val="0"/>
        </a:spcAft>
        <a:buChar char="»"/>
        <a:defRPr sz="2200">
          <a:solidFill>
            <a:srgbClr val="4D4D4D"/>
          </a:solidFill>
          <a:latin typeface="+mn-lt"/>
        </a:defRPr>
      </a:lvl8pPr>
      <a:lvl9pPr marL="3707254" indent="-229108" algn="l" defTabSz="915001" rtl="0" eaLnBrk="1" fontAlgn="base" hangingPunct="1">
        <a:spcBef>
          <a:spcPct val="20000"/>
        </a:spcBef>
        <a:spcAft>
          <a:spcPct val="0"/>
        </a:spcAft>
        <a:buChar char="»"/>
        <a:defRPr sz="2200">
          <a:solidFill>
            <a:srgbClr val="4D4D4D"/>
          </a:solidFill>
          <a:latin typeface="+mn-lt"/>
        </a:defRPr>
      </a:lvl9pPr>
    </p:bodyStyle>
    <p:otherStyle>
      <a:defPPr>
        <a:defRPr lang="en-US"/>
      </a:defPPr>
      <a:lvl1pPr marL="0" algn="l" defTabSz="824789" rtl="0" eaLnBrk="1" latinLnBrk="0" hangingPunct="1">
        <a:defRPr sz="1600" kern="1200">
          <a:solidFill>
            <a:schemeClr val="tx1"/>
          </a:solidFill>
          <a:latin typeface="+mn-lt"/>
          <a:ea typeface="+mn-ea"/>
          <a:cs typeface="+mn-cs"/>
        </a:defRPr>
      </a:lvl1pPr>
      <a:lvl2pPr marL="412394" algn="l" defTabSz="824789" rtl="0" eaLnBrk="1" latinLnBrk="0" hangingPunct="1">
        <a:defRPr sz="1600" kern="1200">
          <a:solidFill>
            <a:schemeClr val="tx1"/>
          </a:solidFill>
          <a:latin typeface="+mn-lt"/>
          <a:ea typeface="+mn-ea"/>
          <a:cs typeface="+mn-cs"/>
        </a:defRPr>
      </a:lvl2pPr>
      <a:lvl3pPr marL="824789" algn="l" defTabSz="824789" rtl="0" eaLnBrk="1" latinLnBrk="0" hangingPunct="1">
        <a:defRPr sz="1600" kern="1200">
          <a:solidFill>
            <a:schemeClr val="tx1"/>
          </a:solidFill>
          <a:latin typeface="+mn-lt"/>
          <a:ea typeface="+mn-ea"/>
          <a:cs typeface="+mn-cs"/>
        </a:defRPr>
      </a:lvl3pPr>
      <a:lvl4pPr marL="1237183" algn="l" defTabSz="824789" rtl="0" eaLnBrk="1" latinLnBrk="0" hangingPunct="1">
        <a:defRPr sz="1600" kern="1200">
          <a:solidFill>
            <a:schemeClr val="tx1"/>
          </a:solidFill>
          <a:latin typeface="+mn-lt"/>
          <a:ea typeface="+mn-ea"/>
          <a:cs typeface="+mn-cs"/>
        </a:defRPr>
      </a:lvl4pPr>
      <a:lvl5pPr marL="1649578" algn="l" defTabSz="824789" rtl="0" eaLnBrk="1" latinLnBrk="0" hangingPunct="1">
        <a:defRPr sz="1600" kern="1200">
          <a:solidFill>
            <a:schemeClr val="tx1"/>
          </a:solidFill>
          <a:latin typeface="+mn-lt"/>
          <a:ea typeface="+mn-ea"/>
          <a:cs typeface="+mn-cs"/>
        </a:defRPr>
      </a:lvl5pPr>
      <a:lvl6pPr marL="2061972" algn="l" defTabSz="824789" rtl="0" eaLnBrk="1" latinLnBrk="0" hangingPunct="1">
        <a:defRPr sz="1600" kern="1200">
          <a:solidFill>
            <a:schemeClr val="tx1"/>
          </a:solidFill>
          <a:latin typeface="+mn-lt"/>
          <a:ea typeface="+mn-ea"/>
          <a:cs typeface="+mn-cs"/>
        </a:defRPr>
      </a:lvl6pPr>
      <a:lvl7pPr marL="2474366" algn="l" defTabSz="824789" rtl="0" eaLnBrk="1" latinLnBrk="0" hangingPunct="1">
        <a:defRPr sz="1600" kern="1200">
          <a:solidFill>
            <a:schemeClr val="tx1"/>
          </a:solidFill>
          <a:latin typeface="+mn-lt"/>
          <a:ea typeface="+mn-ea"/>
          <a:cs typeface="+mn-cs"/>
        </a:defRPr>
      </a:lvl7pPr>
      <a:lvl8pPr marL="2886761" algn="l" defTabSz="824789" rtl="0" eaLnBrk="1" latinLnBrk="0" hangingPunct="1">
        <a:defRPr sz="1600" kern="1200">
          <a:solidFill>
            <a:schemeClr val="tx1"/>
          </a:solidFill>
          <a:latin typeface="+mn-lt"/>
          <a:ea typeface="+mn-ea"/>
          <a:cs typeface="+mn-cs"/>
        </a:defRPr>
      </a:lvl8pPr>
      <a:lvl9pPr marL="3299155" algn="l" defTabSz="824789"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bi.nim.nih.gov/pubmed/12934450" TargetMode="External"/><Relationship Id="rId2" Type="http://schemas.openxmlformats.org/officeDocument/2006/relationships/hyperlink" Target="http://www.jpmi.org.pk/index.php/jpmi/article/view/8/1209" TargetMode="External"/><Relationship Id="rId1" Type="http://schemas.openxmlformats.org/officeDocument/2006/relationships/slideLayout" Target="../slideLayouts/slideLayout2.xml"/><Relationship Id="rId4" Type="http://schemas.openxmlformats.org/officeDocument/2006/relationships/hyperlink" Target="http://ahaindia.org/admin/uploaded_docs/@@assessment_of_medical_documentation_as_per_joint_commission_internation.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2800" y="2743200"/>
            <a:ext cx="5422904" cy="880739"/>
          </a:xfrm>
        </p:spPr>
        <p:txBody>
          <a:bodyPr/>
          <a:lstStyle/>
          <a:p>
            <a:r>
              <a:rPr lang="en-US" dirty="0" smtClean="0"/>
              <a:t>DISSERTATION REPORT</a:t>
            </a:r>
            <a:endParaRPr lang="en-US" dirty="0"/>
          </a:p>
        </p:txBody>
      </p:sp>
      <p:sp>
        <p:nvSpPr>
          <p:cNvPr id="3" name="Subtitle 2"/>
          <p:cNvSpPr>
            <a:spLocks noGrp="1"/>
          </p:cNvSpPr>
          <p:nvPr>
            <p:ph type="subTitle" idx="1"/>
          </p:nvPr>
        </p:nvSpPr>
        <p:spPr>
          <a:xfrm>
            <a:off x="5257800" y="5791200"/>
            <a:ext cx="3886200" cy="914400"/>
          </a:xfrm>
        </p:spPr>
        <p:txBody>
          <a:bodyPr/>
          <a:lstStyle/>
          <a:p>
            <a:r>
              <a:rPr lang="en-US" b="1" dirty="0" smtClean="0">
                <a:solidFill>
                  <a:schemeClr val="tx1"/>
                </a:solidFill>
              </a:rPr>
              <a:t>Dr. NITIKA CHAHAL</a:t>
            </a:r>
          </a:p>
          <a:p>
            <a:r>
              <a:rPr lang="en-US" b="1" dirty="0" smtClean="0">
                <a:solidFill>
                  <a:schemeClr val="tx1"/>
                </a:solidFill>
              </a:rPr>
              <a:t>PG/12/057</a:t>
            </a:r>
            <a:endParaRPr lang="en-US" b="1" dirty="0">
              <a:solidFill>
                <a:schemeClr val="tx1"/>
              </a:solidFill>
            </a:endParaRPr>
          </a:p>
        </p:txBody>
      </p:sp>
      <p:sp>
        <p:nvSpPr>
          <p:cNvPr id="4" name="TextBox 3"/>
          <p:cNvSpPr txBox="1"/>
          <p:nvPr/>
        </p:nvSpPr>
        <p:spPr>
          <a:xfrm>
            <a:off x="533400" y="5791200"/>
            <a:ext cx="3429000" cy="830997"/>
          </a:xfrm>
          <a:prstGeom prst="rect">
            <a:avLst/>
          </a:prstGeom>
          <a:noFill/>
        </p:spPr>
        <p:txBody>
          <a:bodyPr wrap="square" rtlCol="0">
            <a:spAutoFit/>
          </a:bodyPr>
          <a:lstStyle/>
          <a:p>
            <a:pPr algn="ctr"/>
            <a:r>
              <a:rPr lang="en-US" sz="2400" b="1" dirty="0" smtClean="0">
                <a:latin typeface="Calibri" pitchFamily="34" charset="0"/>
                <a:cs typeface="Calibri" pitchFamily="34" charset="0"/>
              </a:rPr>
              <a:t> MENTOR</a:t>
            </a:r>
          </a:p>
          <a:p>
            <a:pPr algn="ctr"/>
            <a:r>
              <a:rPr lang="en-US" sz="2400" b="1" dirty="0" smtClean="0">
                <a:latin typeface="Calibri" pitchFamily="34" charset="0"/>
                <a:cs typeface="Calibri" pitchFamily="34" charset="0"/>
              </a:rPr>
              <a:t>Ms. Anupama Sharma</a:t>
            </a:r>
            <a:endParaRPr lang="en-US" sz="24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a:xfrm>
            <a:off x="206375" y="1447800"/>
            <a:ext cx="8716963" cy="5181600"/>
          </a:xfrm>
        </p:spPr>
        <p:txBody>
          <a:bodyPr/>
          <a:lstStyle/>
          <a:p>
            <a:r>
              <a:rPr lang="en-US" sz="1800" b="1" dirty="0" smtClean="0">
                <a:solidFill>
                  <a:schemeClr val="tx1"/>
                </a:solidFill>
                <a:latin typeface="Calibri" pitchFamily="34" charset="0"/>
                <a:cs typeface="Calibri" pitchFamily="34" charset="0"/>
              </a:rPr>
              <a:t>General Objective</a:t>
            </a:r>
            <a:endParaRPr lang="en-US" sz="1800" dirty="0" smtClean="0">
              <a:solidFill>
                <a:schemeClr val="tx1"/>
              </a:solidFill>
              <a:latin typeface="Calibri" pitchFamily="34" charset="0"/>
              <a:cs typeface="Calibri" pitchFamily="34" charset="0"/>
            </a:endParaRPr>
          </a:p>
          <a:p>
            <a:pPr>
              <a:buNone/>
            </a:pPr>
            <a:r>
              <a:rPr lang="en-US" sz="1800" dirty="0" smtClean="0">
                <a:solidFill>
                  <a:schemeClr val="tx1"/>
                </a:solidFill>
                <a:latin typeface="Calibri" pitchFamily="34" charset="0"/>
                <a:cs typeface="Calibri" pitchFamily="34" charset="0"/>
              </a:rPr>
              <a:t>        To identify the Gaps/compliance in medical record documentation of patients as per NABH standards in BLK Super Specialty Hospital”.</a:t>
            </a:r>
          </a:p>
          <a:p>
            <a:pPr>
              <a:buNone/>
            </a:pPr>
            <a:endParaRPr lang="en-US" sz="1800" dirty="0" smtClean="0">
              <a:solidFill>
                <a:schemeClr val="tx1"/>
              </a:solidFill>
              <a:latin typeface="Calibri" pitchFamily="34" charset="0"/>
              <a:cs typeface="Calibri" pitchFamily="34" charset="0"/>
            </a:endParaRPr>
          </a:p>
          <a:p>
            <a:r>
              <a:rPr lang="en-US" sz="1800" b="1" dirty="0" smtClean="0">
                <a:solidFill>
                  <a:schemeClr val="tx1"/>
                </a:solidFill>
                <a:latin typeface="Calibri" pitchFamily="34" charset="0"/>
                <a:cs typeface="Calibri" pitchFamily="34" charset="0"/>
              </a:rPr>
              <a:t>Specific Objectives</a:t>
            </a:r>
          </a:p>
          <a:p>
            <a:pPr>
              <a:buNone/>
            </a:pPr>
            <a:endParaRPr lang="en-US" sz="1800" dirty="0" smtClean="0">
              <a:solidFill>
                <a:schemeClr val="tx1"/>
              </a:solidFill>
              <a:latin typeface="Calibri" pitchFamily="34" charset="0"/>
              <a:cs typeface="Calibri" pitchFamily="34" charset="0"/>
            </a:endParaRPr>
          </a:p>
          <a:p>
            <a:pPr marL="342900" lvl="0" indent="-342900">
              <a:buFont typeface="+mj-lt"/>
              <a:buAutoNum type="arabicPeriod"/>
            </a:pPr>
            <a:r>
              <a:rPr lang="en-US" sz="1800" dirty="0" smtClean="0">
                <a:solidFill>
                  <a:schemeClr val="tx1"/>
                </a:solidFill>
                <a:latin typeface="Calibri" pitchFamily="34" charset="0"/>
                <a:cs typeface="Calibri" pitchFamily="34" charset="0"/>
              </a:rPr>
              <a:t>To check the completeness of medical records documentation in patient files as per NABH standards  for given parameters.</a:t>
            </a:r>
            <a:endParaRPr lang="en-IN" sz="1800" dirty="0" smtClean="0">
              <a:solidFill>
                <a:schemeClr val="tx1"/>
              </a:solidFill>
              <a:latin typeface="Calibri" pitchFamily="34" charset="0"/>
              <a:cs typeface="Calibri" pitchFamily="34" charset="0"/>
            </a:endParaRPr>
          </a:p>
          <a:p>
            <a:pPr marL="342900" lvl="0" indent="-342900">
              <a:buFont typeface="+mj-lt"/>
              <a:buAutoNum type="arabicPeriod"/>
            </a:pPr>
            <a:endParaRPr lang="en-IN" sz="1800" dirty="0" smtClean="0">
              <a:solidFill>
                <a:schemeClr val="tx1"/>
              </a:solidFill>
              <a:latin typeface="Calibri" pitchFamily="34" charset="0"/>
              <a:cs typeface="Calibri" pitchFamily="34" charset="0"/>
            </a:endParaRPr>
          </a:p>
          <a:p>
            <a:pPr marL="342900" lvl="0" indent="-342900">
              <a:buFont typeface="+mj-lt"/>
              <a:buAutoNum type="arabicPeriod"/>
            </a:pPr>
            <a:r>
              <a:rPr lang="en-IN" sz="1800" dirty="0" smtClean="0">
                <a:solidFill>
                  <a:schemeClr val="tx1"/>
                </a:solidFill>
                <a:latin typeface="Calibri" pitchFamily="34" charset="0"/>
                <a:cs typeface="Calibri" pitchFamily="34" charset="0"/>
              </a:rPr>
              <a:t>To identify the problem areas in MRD files.</a:t>
            </a:r>
          </a:p>
          <a:p>
            <a:pPr marL="342900" lvl="0" indent="-342900">
              <a:buFont typeface="+mj-lt"/>
              <a:buAutoNum type="arabicPeriod"/>
            </a:pPr>
            <a:endParaRPr lang="en-IN" sz="1800" dirty="0" smtClean="0">
              <a:solidFill>
                <a:schemeClr val="tx1"/>
              </a:solidFill>
              <a:latin typeface="Calibri" pitchFamily="34" charset="0"/>
              <a:cs typeface="Calibri" pitchFamily="34" charset="0"/>
            </a:endParaRPr>
          </a:p>
          <a:p>
            <a:pPr marL="342900" lvl="0" indent="-342900">
              <a:buFont typeface="+mj-lt"/>
              <a:buAutoNum type="arabicPeriod"/>
            </a:pPr>
            <a:r>
              <a:rPr lang="en-IN" sz="1800" dirty="0" smtClean="0">
                <a:solidFill>
                  <a:schemeClr val="tx1"/>
                </a:solidFill>
                <a:latin typeface="Calibri" pitchFamily="34" charset="0"/>
                <a:cs typeface="Calibri" pitchFamily="34" charset="0"/>
              </a:rPr>
              <a:t>To provide recommendations for problem areas if required, thereby improving compliance of MRD files.</a:t>
            </a:r>
            <a:endParaRPr lang="en-US" sz="1800" dirty="0" smtClean="0">
              <a:solidFill>
                <a:schemeClr val="tx1"/>
              </a:solidFill>
              <a:latin typeface="Calibri" pitchFamily="34" charset="0"/>
              <a:cs typeface="Calibri" pitchFamily="34" charset="0"/>
            </a:endParaRPr>
          </a:p>
          <a:p>
            <a:pPr marL="457200" indent="-457200">
              <a:buFont typeface="+mj-lt"/>
              <a:buAutoNum type="arabicPeriod"/>
            </a:pP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idx="1"/>
          </p:nvPr>
        </p:nvSpPr>
        <p:spPr>
          <a:xfrm>
            <a:off x="206375" y="1584324"/>
            <a:ext cx="8716963" cy="5273675"/>
          </a:xfrm>
        </p:spPr>
        <p:txBody>
          <a:bodyPr/>
          <a:lstStyle/>
          <a:p>
            <a:r>
              <a:rPr lang="en-IN" sz="2000" b="1" dirty="0" smtClean="0">
                <a:solidFill>
                  <a:schemeClr val="tx1"/>
                </a:solidFill>
                <a:latin typeface="Calibri" pitchFamily="34" charset="0"/>
                <a:cs typeface="Calibri" pitchFamily="34" charset="0"/>
              </a:rPr>
              <a:t>Study design and area</a:t>
            </a:r>
            <a:r>
              <a:rPr lang="en-IN" sz="2000" dirty="0" smtClean="0">
                <a:solidFill>
                  <a:schemeClr val="tx1"/>
                </a:solidFill>
                <a:latin typeface="Calibri" pitchFamily="34" charset="0"/>
                <a:cs typeface="Calibri" pitchFamily="34" charset="0"/>
              </a:rPr>
              <a:t> </a:t>
            </a:r>
            <a:r>
              <a:rPr lang="en-IN" sz="2000" b="1" dirty="0" smtClean="0">
                <a:solidFill>
                  <a:schemeClr val="tx1"/>
                </a:solidFill>
                <a:latin typeface="Calibri" pitchFamily="34" charset="0"/>
                <a:cs typeface="Calibri" pitchFamily="34" charset="0"/>
              </a:rPr>
              <a:t>- </a:t>
            </a:r>
            <a:r>
              <a:rPr lang="en-IN" sz="2000" dirty="0" smtClean="0">
                <a:solidFill>
                  <a:schemeClr val="tx1"/>
                </a:solidFill>
                <a:latin typeface="Calibri" pitchFamily="34" charset="0"/>
                <a:cs typeface="Calibri" pitchFamily="34" charset="0"/>
              </a:rPr>
              <a:t>Study was conducted in BLK Super Speciality Hospital, Pusa Road. It was a descriptive cross sectional study in nature.</a:t>
            </a:r>
          </a:p>
          <a:p>
            <a:r>
              <a:rPr lang="en-IN" sz="2000" b="1" dirty="0" smtClean="0">
                <a:solidFill>
                  <a:schemeClr val="tx1"/>
                </a:solidFill>
                <a:latin typeface="Calibri" pitchFamily="34" charset="0"/>
                <a:cs typeface="Calibri" pitchFamily="34" charset="0"/>
              </a:rPr>
              <a:t>Sampling Method</a:t>
            </a:r>
            <a:r>
              <a:rPr lang="en-IN" sz="2000" dirty="0" smtClean="0">
                <a:solidFill>
                  <a:schemeClr val="tx1"/>
                </a:solidFill>
                <a:latin typeface="Calibri" pitchFamily="34" charset="0"/>
                <a:cs typeface="Calibri" pitchFamily="34" charset="0"/>
              </a:rPr>
              <a:t> – Simple random sampling method </a:t>
            </a:r>
          </a:p>
          <a:p>
            <a:r>
              <a:rPr lang="en-IN" sz="2000" b="1" dirty="0" smtClean="0">
                <a:solidFill>
                  <a:schemeClr val="tx1"/>
                </a:solidFill>
                <a:latin typeface="Calibri" pitchFamily="34" charset="0"/>
                <a:cs typeface="Calibri" pitchFamily="34" charset="0"/>
              </a:rPr>
              <a:t>Sample size</a:t>
            </a:r>
            <a:r>
              <a:rPr lang="en-IN" sz="2000" dirty="0" smtClean="0">
                <a:solidFill>
                  <a:schemeClr val="tx1"/>
                </a:solidFill>
                <a:latin typeface="Calibri" pitchFamily="34" charset="0"/>
                <a:cs typeface="Calibri" pitchFamily="34" charset="0"/>
              </a:rPr>
              <a:t> - 200 patients</a:t>
            </a:r>
          </a:p>
          <a:p>
            <a:r>
              <a:rPr lang="en-IN" sz="2000" b="1" dirty="0" smtClean="0">
                <a:solidFill>
                  <a:schemeClr val="tx1"/>
                </a:solidFill>
                <a:latin typeface="Calibri" pitchFamily="34" charset="0"/>
                <a:cs typeface="Calibri" pitchFamily="34" charset="0"/>
              </a:rPr>
              <a:t>Duration of study </a:t>
            </a:r>
            <a:r>
              <a:rPr lang="en-IN" sz="2000" dirty="0" smtClean="0">
                <a:solidFill>
                  <a:schemeClr val="tx1"/>
                </a:solidFill>
                <a:latin typeface="Calibri" pitchFamily="34" charset="0"/>
                <a:cs typeface="Calibri" pitchFamily="34" charset="0"/>
              </a:rPr>
              <a:t>- 1</a:t>
            </a:r>
            <a:r>
              <a:rPr lang="en-IN" sz="2000" baseline="30000" dirty="0" smtClean="0">
                <a:solidFill>
                  <a:schemeClr val="tx1"/>
                </a:solidFill>
                <a:latin typeface="Calibri" pitchFamily="34" charset="0"/>
                <a:cs typeface="Calibri" pitchFamily="34" charset="0"/>
              </a:rPr>
              <a:t>st </a:t>
            </a:r>
            <a:r>
              <a:rPr lang="en-IN" sz="2000" dirty="0" smtClean="0">
                <a:solidFill>
                  <a:schemeClr val="tx1"/>
                </a:solidFill>
                <a:latin typeface="Calibri" pitchFamily="34" charset="0"/>
                <a:cs typeface="Calibri" pitchFamily="34" charset="0"/>
              </a:rPr>
              <a:t>March to 31</a:t>
            </a:r>
            <a:r>
              <a:rPr lang="en-IN" sz="2000" baseline="30000" dirty="0" smtClean="0">
                <a:solidFill>
                  <a:schemeClr val="tx1"/>
                </a:solidFill>
                <a:latin typeface="Calibri" pitchFamily="34" charset="0"/>
                <a:cs typeface="Calibri" pitchFamily="34" charset="0"/>
              </a:rPr>
              <a:t>st</a:t>
            </a:r>
            <a:r>
              <a:rPr lang="en-IN" sz="2000" dirty="0" smtClean="0">
                <a:solidFill>
                  <a:schemeClr val="tx1"/>
                </a:solidFill>
                <a:latin typeface="Calibri" pitchFamily="34" charset="0"/>
                <a:cs typeface="Calibri" pitchFamily="34" charset="0"/>
              </a:rPr>
              <a:t> March 2014</a:t>
            </a:r>
          </a:p>
          <a:p>
            <a:r>
              <a:rPr lang="en-IN" sz="2000" b="1" dirty="0" smtClean="0">
                <a:solidFill>
                  <a:schemeClr val="tx1"/>
                </a:solidFill>
                <a:latin typeface="Calibri" pitchFamily="34" charset="0"/>
                <a:cs typeface="Calibri" pitchFamily="34" charset="0"/>
              </a:rPr>
              <a:t>Tool</a:t>
            </a:r>
            <a:r>
              <a:rPr lang="en-IN" sz="2000" dirty="0" smtClean="0">
                <a:solidFill>
                  <a:schemeClr val="tx1"/>
                </a:solidFill>
                <a:latin typeface="Calibri" pitchFamily="34" charset="0"/>
                <a:cs typeface="Calibri" pitchFamily="34" charset="0"/>
              </a:rPr>
              <a:t> - Checklist </a:t>
            </a:r>
          </a:p>
          <a:p>
            <a:r>
              <a:rPr lang="en-IN" sz="2000" b="1" dirty="0" smtClean="0">
                <a:solidFill>
                  <a:schemeClr val="tx1"/>
                </a:solidFill>
                <a:latin typeface="Calibri" pitchFamily="34" charset="0"/>
                <a:cs typeface="Calibri" pitchFamily="34" charset="0"/>
              </a:rPr>
              <a:t>Data source</a:t>
            </a:r>
            <a:r>
              <a:rPr lang="en-IN" sz="2000" dirty="0" smtClean="0">
                <a:solidFill>
                  <a:schemeClr val="tx1"/>
                </a:solidFill>
                <a:latin typeface="Calibri" pitchFamily="34" charset="0"/>
                <a:cs typeface="Calibri" pitchFamily="34" charset="0"/>
              </a:rPr>
              <a:t> – Primary Data</a:t>
            </a:r>
          </a:p>
          <a:p>
            <a:r>
              <a:rPr lang="en-IN" sz="2000" b="1" dirty="0" smtClean="0">
                <a:solidFill>
                  <a:schemeClr val="tx1"/>
                </a:solidFill>
                <a:latin typeface="Calibri" pitchFamily="34" charset="0"/>
                <a:cs typeface="Calibri" pitchFamily="34" charset="0"/>
              </a:rPr>
              <a:t>Technique </a:t>
            </a:r>
            <a:r>
              <a:rPr lang="en-IN" sz="2000" dirty="0" smtClean="0">
                <a:solidFill>
                  <a:schemeClr val="tx1"/>
                </a:solidFill>
                <a:latin typeface="Calibri" pitchFamily="34" charset="0"/>
                <a:cs typeface="Calibri" pitchFamily="34" charset="0"/>
              </a:rPr>
              <a:t>– Retrospective audit was conducted of MRD files with the help of a checklist. The data was collected and marked as FC (Fully complete) or PC (Partial complete) or NC (Not complete) or NA (Not applicable) in the checklist according to the completeness of parameters. Later the Data was analyzed for the percentage of compliance of MRD files as per the NABH standards and recommendations were given for the problem areas.</a:t>
            </a:r>
            <a:endParaRPr lang="en-US" sz="20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STUDY FINDINGS</a:t>
            </a:r>
            <a:endParaRPr lang="en-US" dirty="0"/>
          </a:p>
        </p:txBody>
      </p:sp>
      <p:graphicFrame>
        <p:nvGraphicFramePr>
          <p:cNvPr id="4" name="Content Placeholder 3"/>
          <p:cNvGraphicFramePr>
            <a:graphicFrameLocks noGrp="1"/>
          </p:cNvGraphicFramePr>
          <p:nvPr>
            <p:ph idx="1"/>
          </p:nvPr>
        </p:nvGraphicFramePr>
        <p:xfrm>
          <a:off x="206375" y="1584325"/>
          <a:ext cx="8632825" cy="48926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PERCENTAGE OF COMPLIANCE </a:t>
            </a:r>
            <a:endParaRPr lang="en-US" dirty="0"/>
          </a:p>
        </p:txBody>
      </p:sp>
      <p:graphicFrame>
        <p:nvGraphicFramePr>
          <p:cNvPr id="6" name="Content Placeholder 5"/>
          <p:cNvGraphicFramePr>
            <a:graphicFrameLocks noGrp="1"/>
          </p:cNvGraphicFramePr>
          <p:nvPr>
            <p:ph idx="1"/>
          </p:nvPr>
        </p:nvGraphicFramePr>
        <p:xfrm>
          <a:off x="1" y="1584324"/>
          <a:ext cx="8915400" cy="52736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PERCENTAGE OF COMPLIANCE </a:t>
            </a:r>
            <a:endParaRPr lang="en-US" dirty="0"/>
          </a:p>
        </p:txBody>
      </p:sp>
      <p:graphicFrame>
        <p:nvGraphicFramePr>
          <p:cNvPr id="4" name="Content Placeholder 3"/>
          <p:cNvGraphicFramePr>
            <a:graphicFrameLocks noGrp="1"/>
          </p:cNvGraphicFramePr>
          <p:nvPr>
            <p:ph idx="1"/>
          </p:nvPr>
        </p:nvGraphicFramePr>
        <p:xfrm>
          <a:off x="206375" y="1584325"/>
          <a:ext cx="8716963" cy="49291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PERCENTAGE OF COMPLIANCE </a:t>
            </a:r>
            <a:endParaRPr lang="en-US" dirty="0"/>
          </a:p>
        </p:txBody>
      </p:sp>
      <p:graphicFrame>
        <p:nvGraphicFramePr>
          <p:cNvPr id="4" name="Content Placeholder 3"/>
          <p:cNvGraphicFramePr>
            <a:graphicFrameLocks noGrp="1"/>
          </p:cNvGraphicFramePr>
          <p:nvPr>
            <p:ph idx="1"/>
          </p:nvPr>
        </p:nvGraphicFramePr>
        <p:xfrm>
          <a:off x="206375" y="1584324"/>
          <a:ext cx="8632825" cy="51212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5" name="Content Placeholder 4"/>
          <p:cNvSpPr>
            <a:spLocks noGrp="1"/>
          </p:cNvSpPr>
          <p:nvPr>
            <p:ph idx="1"/>
          </p:nvPr>
        </p:nvSpPr>
        <p:spPr>
          <a:xfrm>
            <a:off x="228600" y="1447800"/>
            <a:ext cx="8694738" cy="5410199"/>
          </a:xfrm>
        </p:spPr>
        <p:txBody>
          <a:bodyPr/>
          <a:lstStyle/>
          <a:p>
            <a:r>
              <a:rPr lang="en-US" sz="1800" dirty="0" smtClean="0">
                <a:solidFill>
                  <a:schemeClr val="tx1"/>
                </a:solidFill>
                <a:latin typeface="Calibri" pitchFamily="34" charset="0"/>
                <a:cs typeface="Calibri" pitchFamily="34" charset="0"/>
              </a:rPr>
              <a:t>58% of the parameters were fully complete as per the Given NABH standards. </a:t>
            </a:r>
          </a:p>
          <a:p>
            <a:r>
              <a:rPr lang="en-US" sz="1800" dirty="0" smtClean="0">
                <a:solidFill>
                  <a:schemeClr val="tx1"/>
                </a:solidFill>
                <a:latin typeface="Calibri" pitchFamily="34" charset="0"/>
                <a:cs typeface="Calibri" pitchFamily="34" charset="0"/>
              </a:rPr>
              <a:t>In initial assessment sheet, 93% of nutritional assessment  was not present. 19%  of provisional diagnosis, 18% of consultant counter sign and 13% of plan of care were also not completed in the sheet.</a:t>
            </a:r>
          </a:p>
          <a:p>
            <a:r>
              <a:rPr lang="en-US" sz="1800" dirty="0" smtClean="0">
                <a:solidFill>
                  <a:schemeClr val="tx1"/>
                </a:solidFill>
                <a:latin typeface="Calibri" pitchFamily="34" charset="0"/>
                <a:cs typeface="Calibri" pitchFamily="34" charset="0"/>
              </a:rPr>
              <a:t>In emergency sheet,  14% of MLC entry and  11% of provisional diagnosis were not complete whereas 11% of plan of care and 20% of sign with date, time and name parameters were only partially complete.  </a:t>
            </a:r>
          </a:p>
          <a:p>
            <a:r>
              <a:rPr lang="en-US" sz="1800" dirty="0" smtClean="0">
                <a:solidFill>
                  <a:schemeClr val="tx1"/>
                </a:solidFill>
                <a:latin typeface="Calibri" pitchFamily="34" charset="0"/>
                <a:cs typeface="Calibri" pitchFamily="34" charset="0"/>
              </a:rPr>
              <a:t>79% of doctor’s progress notes were partially complete as the time was not mentioned in most of the sheet.</a:t>
            </a:r>
          </a:p>
          <a:p>
            <a:r>
              <a:rPr lang="en-US" sz="1800" dirty="0" smtClean="0">
                <a:solidFill>
                  <a:schemeClr val="tx1"/>
                </a:solidFill>
                <a:latin typeface="Calibri" pitchFamily="34" charset="0"/>
                <a:cs typeface="Calibri" pitchFamily="34" charset="0"/>
              </a:rPr>
              <a:t>In drug chart, 77%  of medicine name were not in capital letters, 45% of sheet didn’t have route, dose and frequency written and 51% of the drug chart didn’t have doctor sign and time.</a:t>
            </a:r>
          </a:p>
          <a:p>
            <a:r>
              <a:rPr lang="en-US" sz="1800" dirty="0" smtClean="0">
                <a:solidFill>
                  <a:schemeClr val="tx1"/>
                </a:solidFill>
                <a:latin typeface="Calibri" pitchFamily="34" charset="0"/>
                <a:cs typeface="Calibri" pitchFamily="34" charset="0"/>
              </a:rPr>
              <a:t>16% of Nurses progress notes were not complete.</a:t>
            </a:r>
          </a:p>
          <a:p>
            <a:r>
              <a:rPr lang="en-US" sz="1800" dirty="0" smtClean="0">
                <a:solidFill>
                  <a:schemeClr val="tx1"/>
                </a:solidFill>
                <a:latin typeface="Calibri" pitchFamily="34" charset="0"/>
                <a:cs typeface="Calibri" pitchFamily="34" charset="0"/>
              </a:rPr>
              <a:t>General consent forms (12%), Valuable handover form (22%) and admission request forms (24%) were partially complete.</a:t>
            </a:r>
          </a:p>
          <a:p>
            <a:r>
              <a:rPr lang="en-US" sz="1800" dirty="0" smtClean="0">
                <a:solidFill>
                  <a:schemeClr val="tx1"/>
                </a:solidFill>
                <a:latin typeface="Calibri" pitchFamily="34" charset="0"/>
                <a:cs typeface="Calibri" pitchFamily="34" charset="0"/>
              </a:rPr>
              <a:t>34% of the files did not have estimate of expense sheet.</a:t>
            </a:r>
          </a:p>
          <a:p>
            <a:endParaRPr lang="en-US" sz="1400" dirty="0" smtClean="0">
              <a:latin typeface="Calibri" pitchFamily="34" charset="0"/>
              <a:cs typeface="Calibri" pitchFamily="34" charset="0"/>
            </a:endParaRPr>
          </a:p>
          <a:p>
            <a:endParaRPr lang="en-US" sz="18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a:t>
            </a:r>
            <a:endParaRPr lang="en-US" dirty="0"/>
          </a:p>
        </p:txBody>
      </p:sp>
      <p:sp>
        <p:nvSpPr>
          <p:cNvPr id="3" name="Content Placeholder 2"/>
          <p:cNvSpPr>
            <a:spLocks noGrp="1"/>
          </p:cNvSpPr>
          <p:nvPr>
            <p:ph idx="1"/>
          </p:nvPr>
        </p:nvSpPr>
        <p:spPr>
          <a:xfrm>
            <a:off x="206375" y="1447800"/>
            <a:ext cx="8716963" cy="5410200"/>
          </a:xfrm>
        </p:spPr>
        <p:txBody>
          <a:bodyPr/>
          <a:lstStyle/>
          <a:p>
            <a:pPr marL="342900" indent="-342900">
              <a:buFont typeface="+mj-lt"/>
              <a:buAutoNum type="arabicPeriod"/>
            </a:pPr>
            <a:r>
              <a:rPr lang="en-US" sz="1800" dirty="0" smtClean="0">
                <a:solidFill>
                  <a:schemeClr val="tx1"/>
                </a:solidFill>
                <a:latin typeface="Calibri" pitchFamily="34" charset="0"/>
                <a:cs typeface="Calibri" pitchFamily="34" charset="0"/>
              </a:rPr>
              <a:t>Frequent audit should be conducted on floors for the completion of the records. After the audit is conducted , the nurse in charge of particular ward should be informed about the deficiencies.</a:t>
            </a:r>
          </a:p>
          <a:p>
            <a:pPr marL="342900" lvl="0" indent="-342900">
              <a:buFont typeface="+mj-lt"/>
              <a:buAutoNum type="arabicPeriod"/>
            </a:pPr>
            <a:r>
              <a:rPr lang="en-IN" sz="1800" dirty="0" smtClean="0">
                <a:solidFill>
                  <a:schemeClr val="tx1"/>
                </a:solidFill>
                <a:latin typeface="Calibri" pitchFamily="34" charset="0"/>
                <a:cs typeface="Calibri" pitchFamily="34" charset="0"/>
              </a:rPr>
              <a:t>The Medical Record department/personnel should</a:t>
            </a:r>
            <a:r>
              <a:rPr lang="en-US" sz="1800" dirty="0" smtClean="0">
                <a:solidFill>
                  <a:schemeClr val="tx1"/>
                </a:solidFill>
                <a:latin typeface="Calibri" pitchFamily="34" charset="0"/>
                <a:cs typeface="Calibri" pitchFamily="34" charset="0"/>
              </a:rPr>
              <a:t> </a:t>
            </a:r>
            <a:r>
              <a:rPr lang="en-IN" sz="1800" dirty="0" smtClean="0">
                <a:solidFill>
                  <a:schemeClr val="tx1"/>
                </a:solidFill>
                <a:latin typeface="Calibri" pitchFamily="34" charset="0"/>
                <a:cs typeface="Calibri" pitchFamily="34" charset="0"/>
              </a:rPr>
              <a:t>identify incomplete records and send them to the</a:t>
            </a:r>
            <a:r>
              <a:rPr lang="en-US" sz="1800" dirty="0" smtClean="0">
                <a:solidFill>
                  <a:schemeClr val="tx1"/>
                </a:solidFill>
                <a:latin typeface="Calibri" pitchFamily="34" charset="0"/>
                <a:cs typeface="Calibri" pitchFamily="34" charset="0"/>
              </a:rPr>
              <a:t> concerned professional to complete it.</a:t>
            </a:r>
          </a:p>
          <a:p>
            <a:pPr marL="342900" lvl="0" indent="-342900">
              <a:buFont typeface="+mj-lt"/>
              <a:buAutoNum type="arabicPeriod"/>
            </a:pPr>
            <a:r>
              <a:rPr lang="en-IN" sz="1800" dirty="0" smtClean="0">
                <a:solidFill>
                  <a:schemeClr val="tx1"/>
                </a:solidFill>
                <a:latin typeface="Calibri" pitchFamily="34" charset="0"/>
                <a:cs typeface="Calibri" pitchFamily="34" charset="0"/>
              </a:rPr>
              <a:t>Reminder slip of deficiencies should be given in spite for only document present or not.</a:t>
            </a:r>
          </a:p>
          <a:p>
            <a:pPr marL="342900" lvl="0" indent="-342900">
              <a:buFont typeface="+mj-lt"/>
              <a:buAutoNum type="arabicPeriod"/>
            </a:pPr>
            <a:r>
              <a:rPr lang="en-US" sz="1800" dirty="0" smtClean="0">
                <a:solidFill>
                  <a:schemeClr val="tx1"/>
                </a:solidFill>
                <a:latin typeface="Calibri" pitchFamily="34" charset="0"/>
                <a:cs typeface="Calibri" pitchFamily="34" charset="0"/>
              </a:rPr>
              <a:t>Importance of medical records should be emphasized in the induction programs for the new recruits.</a:t>
            </a:r>
          </a:p>
          <a:p>
            <a:pPr marL="342900" lvl="0" indent="-342900">
              <a:buFont typeface="+mj-lt"/>
              <a:buAutoNum type="arabicPeriod"/>
            </a:pPr>
            <a:r>
              <a:rPr lang="en-IN" sz="1800" dirty="0" smtClean="0">
                <a:solidFill>
                  <a:schemeClr val="tx1"/>
                </a:solidFill>
                <a:latin typeface="Calibri" pitchFamily="34" charset="0"/>
                <a:cs typeface="Calibri" pitchFamily="34" charset="0"/>
              </a:rPr>
              <a:t>Training and motivation to the nursing staff to fill up their parts.</a:t>
            </a:r>
            <a:endParaRPr lang="en-US" sz="1800" dirty="0" smtClean="0">
              <a:solidFill>
                <a:schemeClr val="tx1"/>
              </a:solidFill>
              <a:latin typeface="Calibri" pitchFamily="34" charset="0"/>
              <a:cs typeface="Calibri" pitchFamily="34" charset="0"/>
            </a:endParaRPr>
          </a:p>
          <a:p>
            <a:pPr marL="342900" lvl="0" indent="-342900">
              <a:buFont typeface="+mj-lt"/>
              <a:buAutoNum type="arabicPeriod"/>
            </a:pPr>
            <a:r>
              <a:rPr lang="en-IN" sz="1800" dirty="0" smtClean="0">
                <a:solidFill>
                  <a:schemeClr val="tx1"/>
                </a:solidFill>
                <a:latin typeface="Calibri" pitchFamily="34" charset="0"/>
                <a:cs typeface="Calibri" pitchFamily="34" charset="0"/>
              </a:rPr>
              <a:t>Informed the doctors through medical superintendent about the issues.</a:t>
            </a:r>
            <a:endParaRPr lang="en-US" sz="1800" dirty="0" smtClean="0">
              <a:solidFill>
                <a:schemeClr val="tx1"/>
              </a:solidFill>
              <a:latin typeface="Calibri" pitchFamily="34" charset="0"/>
              <a:cs typeface="Calibri" pitchFamily="34" charset="0"/>
            </a:endParaRPr>
          </a:p>
          <a:p>
            <a:pPr marL="342900" lvl="0" indent="-342900">
              <a:buFont typeface="+mj-lt"/>
              <a:buAutoNum type="arabicPeriod"/>
            </a:pPr>
            <a:r>
              <a:rPr lang="en-IN" sz="1800" dirty="0" smtClean="0">
                <a:solidFill>
                  <a:schemeClr val="tx1"/>
                </a:solidFill>
                <a:latin typeface="Calibri" pitchFamily="34" charset="0"/>
                <a:cs typeface="Calibri" pitchFamily="34" charset="0"/>
              </a:rPr>
              <a:t>A reminder or information exchange session on the medical records completion can be kept in the CMEs of doctors.</a:t>
            </a:r>
            <a:endParaRPr lang="en-US" sz="1800" dirty="0" smtClean="0">
              <a:solidFill>
                <a:schemeClr val="tx1"/>
              </a:solidFill>
              <a:latin typeface="Calibri" pitchFamily="34" charset="0"/>
              <a:cs typeface="Calibri" pitchFamily="34" charset="0"/>
            </a:endParaRPr>
          </a:p>
          <a:p>
            <a:pPr marL="342900" indent="-342900">
              <a:buFont typeface="+mj-lt"/>
              <a:buAutoNum type="arabicPeriod"/>
            </a:pPr>
            <a:r>
              <a:rPr lang="en-IN" sz="1800" dirty="0" smtClean="0">
                <a:solidFill>
                  <a:schemeClr val="tx1"/>
                </a:solidFill>
                <a:latin typeface="Calibri" pitchFamily="34" charset="0"/>
                <a:cs typeface="Calibri" pitchFamily="34" charset="0"/>
              </a:rPr>
              <a:t>In each floor a nurse/ floor coordinator could be made accountable for checking if the documentation is complete or not.</a:t>
            </a:r>
          </a:p>
          <a:p>
            <a:pPr marL="342900" lvl="0" indent="-342900">
              <a:buFont typeface="+mj-lt"/>
              <a:buAutoNum type="arabicPeriod"/>
            </a:pPr>
            <a:r>
              <a:rPr lang="en-IN" sz="1800" dirty="0" smtClean="0">
                <a:solidFill>
                  <a:schemeClr val="tx1"/>
                </a:solidFill>
                <a:latin typeface="Calibri" pitchFamily="34" charset="0"/>
                <a:cs typeface="Calibri" pitchFamily="34" charset="0"/>
              </a:rPr>
              <a:t>In order to make the staff of the hospital (doctors, nurses, Front office Staff etc) aware about the documentation standards, medical record personnel should circulate standard guidelines list to every department.</a:t>
            </a:r>
            <a:endParaRPr lang="en-US" sz="1800" dirty="0" smtClean="0">
              <a:solidFill>
                <a:schemeClr val="tx1"/>
              </a:solidFill>
              <a:latin typeface="Calibri" pitchFamily="34" charset="0"/>
              <a:cs typeface="Calibri" pitchFamily="34" charset="0"/>
            </a:endParaRPr>
          </a:p>
          <a:p>
            <a:endParaRPr lang="en-US" sz="1800" dirty="0" smtClean="0">
              <a:solidFill>
                <a:schemeClr val="tx1"/>
              </a:solidFill>
            </a:endParaRPr>
          </a:p>
          <a:p>
            <a:pPr lvl="0"/>
            <a:endParaRPr lang="en-US" sz="1800"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LIMITATION OF STUDY </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solidFill>
                  <a:schemeClr val="tx1"/>
                </a:solidFill>
                <a:latin typeface="Calibri" pitchFamily="34" charset="0"/>
                <a:cs typeface="Calibri" pitchFamily="34" charset="0"/>
              </a:rPr>
              <a:t>Time constraints.</a:t>
            </a:r>
          </a:p>
          <a:p>
            <a:pPr>
              <a:buNone/>
            </a:pPr>
            <a:endParaRPr lang="en-US" sz="2400" dirty="0" smtClean="0">
              <a:solidFill>
                <a:schemeClr val="tx1"/>
              </a:solidFill>
              <a:latin typeface="Calibri" pitchFamily="34" charset="0"/>
              <a:cs typeface="Calibri" pitchFamily="34" charset="0"/>
            </a:endParaRPr>
          </a:p>
          <a:p>
            <a:r>
              <a:rPr lang="en-US" sz="2400" dirty="0" smtClean="0">
                <a:solidFill>
                  <a:schemeClr val="tx1"/>
                </a:solidFill>
                <a:latin typeface="Calibri" pitchFamily="34" charset="0"/>
                <a:cs typeface="Calibri" pitchFamily="34" charset="0"/>
              </a:rPr>
              <a:t>Sample size was small.</a:t>
            </a:r>
          </a:p>
          <a:p>
            <a:pPr>
              <a:buNone/>
            </a:pPr>
            <a:endParaRPr lang="en-US" sz="2400" dirty="0" smtClean="0">
              <a:solidFill>
                <a:schemeClr val="tx1"/>
              </a:solidFill>
              <a:latin typeface="Calibri" pitchFamily="34" charset="0"/>
              <a:cs typeface="Calibri" pitchFamily="34" charset="0"/>
            </a:endParaRPr>
          </a:p>
          <a:p>
            <a:r>
              <a:rPr lang="en-US" sz="2400" dirty="0" smtClean="0">
                <a:solidFill>
                  <a:schemeClr val="tx1"/>
                </a:solidFill>
                <a:latin typeface="Calibri" pitchFamily="34" charset="0"/>
                <a:cs typeface="Calibri" pitchFamily="34" charset="0"/>
              </a:rPr>
              <a:t>Not allowed to talk to the doctors or nursing staff and other staffs to inquire about the deficiencies.</a:t>
            </a:r>
          </a:p>
          <a:p>
            <a:pPr>
              <a:buNone/>
            </a:pPr>
            <a:endParaRPr lang="en-US" dirty="0" smtClean="0">
              <a:solidFill>
                <a:schemeClr val="tx1"/>
              </a:solidFill>
              <a:latin typeface="Calibri" pitchFamily="34" charset="0"/>
              <a:cs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3" name="Content Placeholder 2"/>
          <p:cNvSpPr>
            <a:spLocks noGrp="1"/>
          </p:cNvSpPr>
          <p:nvPr>
            <p:ph idx="1"/>
          </p:nvPr>
        </p:nvSpPr>
        <p:spPr>
          <a:xfrm>
            <a:off x="152401" y="1447800"/>
            <a:ext cx="8770938" cy="5410199"/>
          </a:xfrm>
        </p:spPr>
        <p:txBody>
          <a:bodyPr/>
          <a:lstStyle/>
          <a:p>
            <a:pPr>
              <a:buNone/>
            </a:pPr>
            <a:r>
              <a:rPr lang="en-IN" sz="1600" dirty="0" smtClean="0">
                <a:solidFill>
                  <a:schemeClr val="tx1"/>
                </a:solidFill>
                <a:latin typeface="Calibri" pitchFamily="34" charset="0"/>
                <a:cs typeface="Calibri" pitchFamily="34" charset="0"/>
              </a:rPr>
              <a:t>               Hospital accreditation and licensing of the healthcare</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services is only possible when the hospital assures</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and provides excellent services to the patient. This can</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be achieved through the medical records of the</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patient maintained in the hospital. The completeness</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and accuracy of the information is the important criteria</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a hospital has to fulfil to get accredited with NABH. </a:t>
            </a:r>
          </a:p>
          <a:p>
            <a:pPr>
              <a:buNone/>
            </a:pPr>
            <a:endParaRPr lang="en-IN" sz="1600" dirty="0" smtClean="0">
              <a:solidFill>
                <a:schemeClr val="tx1"/>
              </a:solidFill>
              <a:latin typeface="Calibri" pitchFamily="34" charset="0"/>
              <a:cs typeface="Calibri" pitchFamily="34" charset="0"/>
            </a:endParaRPr>
          </a:p>
          <a:p>
            <a:pPr>
              <a:buNone/>
            </a:pPr>
            <a:r>
              <a:rPr lang="en-IN" sz="1600" dirty="0" smtClean="0">
                <a:solidFill>
                  <a:schemeClr val="tx1"/>
                </a:solidFill>
                <a:latin typeface="Calibri" pitchFamily="34" charset="0"/>
                <a:cs typeface="Calibri" pitchFamily="34" charset="0"/>
              </a:rPr>
              <a:t>                           The study at hospital showed that there was compliance in the surgery records sheet , anaesthesia record sheet, nursing records, consent forms etc. having almost met the standards set by NABH. There was deficiency noted in general consent form, valuable form, nutritional assessment, Nurses notes, drug chart, estimate of expense sheet and Signature of doctor’s and consultant in initial assessment sheet, emergency sheet, doctors progress notes and drug charts. This</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needs to be carefully monitored and doctors  and staff should be made</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aware of their responsibility to completely fill each entries</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in these forms, which not only form the basis of</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documentation of care given and aids in the continuity</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of care, but also is an important document in case of</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any legal litigations.</a:t>
            </a:r>
          </a:p>
          <a:p>
            <a:pPr>
              <a:buNone/>
            </a:pPr>
            <a:endParaRPr lang="en-US" sz="1600" dirty="0" smtClean="0">
              <a:solidFill>
                <a:schemeClr val="tx1"/>
              </a:solidFill>
              <a:latin typeface="Calibri" pitchFamily="34" charset="0"/>
              <a:cs typeface="Calibri" pitchFamily="34" charset="0"/>
            </a:endParaRPr>
          </a:p>
          <a:p>
            <a:pPr>
              <a:buNone/>
            </a:pPr>
            <a:r>
              <a:rPr lang="en-IN" sz="1600" dirty="0" smtClean="0">
                <a:solidFill>
                  <a:schemeClr val="tx1"/>
                </a:solidFill>
                <a:latin typeface="Calibri" pitchFamily="34" charset="0"/>
                <a:cs typeface="Calibri" pitchFamily="34" charset="0"/>
              </a:rPr>
              <a:t>                   Regular medical record audits and an ongoing training</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to all the members of the healthcare team could go a</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long way in ensuring complete and proper</a:t>
            </a:r>
            <a:r>
              <a:rPr lang="en-US" sz="1600" dirty="0" smtClean="0">
                <a:solidFill>
                  <a:schemeClr val="tx1"/>
                </a:solidFill>
                <a:latin typeface="Calibri" pitchFamily="34" charset="0"/>
                <a:cs typeface="Calibri" pitchFamily="34" charset="0"/>
              </a:rPr>
              <a:t> </a:t>
            </a:r>
            <a:r>
              <a:rPr lang="en-IN" sz="1600" dirty="0" smtClean="0">
                <a:solidFill>
                  <a:schemeClr val="tx1"/>
                </a:solidFill>
                <a:latin typeface="Calibri" pitchFamily="34" charset="0"/>
                <a:cs typeface="Calibri" pitchFamily="34" charset="0"/>
              </a:rPr>
              <a:t>documentation of patient medical records.</a:t>
            </a:r>
            <a:endParaRPr lang="en-US" sz="1600" dirty="0" smtClean="0">
              <a:solidFill>
                <a:schemeClr val="tx1"/>
              </a:solidFill>
              <a:latin typeface="Calibri" pitchFamily="34" charset="0"/>
              <a:cs typeface="Calibri"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BLK2.jpg"/>
          <p:cNvPicPr>
            <a:picLocks noGrp="1" noChangeAspect="1"/>
          </p:cNvPicPr>
          <p:nvPr>
            <p:ph idx="1"/>
          </p:nvPr>
        </p:nvPicPr>
        <p:blipFill>
          <a:blip r:embed="rId2" cstate="print"/>
          <a:stretch>
            <a:fillRect/>
          </a:stretch>
        </p:blipFill>
        <p:spPr>
          <a:xfrm>
            <a:off x="228600" y="1584324"/>
            <a:ext cx="8686800" cy="5273675"/>
          </a:xfrm>
        </p:spPr>
      </p:pic>
      <p:pic>
        <p:nvPicPr>
          <p:cNvPr id="7" name="Picture 6" descr="blk.jpg"/>
          <p:cNvPicPr>
            <a:picLocks noChangeAspect="1"/>
          </p:cNvPicPr>
          <p:nvPr/>
        </p:nvPicPr>
        <p:blipFill>
          <a:blip r:embed="rId3" cstate="print"/>
          <a:stretch>
            <a:fillRect/>
          </a:stretch>
        </p:blipFill>
        <p:spPr>
          <a:xfrm>
            <a:off x="1524000" y="152400"/>
            <a:ext cx="7239000" cy="12192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IN" sz="1800" dirty="0" err="1" smtClean="0">
                <a:solidFill>
                  <a:schemeClr val="tx1"/>
                </a:solidFill>
                <a:latin typeface="Calibri" pitchFamily="34" charset="0"/>
                <a:cs typeface="Calibri" pitchFamily="34" charset="0"/>
              </a:rPr>
              <a:t>Khalis</a:t>
            </a:r>
            <a:r>
              <a:rPr lang="en-IN" sz="1800" dirty="0" smtClean="0">
                <a:solidFill>
                  <a:schemeClr val="tx1"/>
                </a:solidFill>
                <a:latin typeface="Calibri" pitchFamily="34" charset="0"/>
                <a:cs typeface="Calibri" pitchFamily="34" charset="0"/>
              </a:rPr>
              <a:t> </a:t>
            </a:r>
            <a:r>
              <a:rPr lang="en-IN" sz="1800" dirty="0" err="1" smtClean="0">
                <a:solidFill>
                  <a:schemeClr val="tx1"/>
                </a:solidFill>
                <a:latin typeface="Calibri" pitchFamily="34" charset="0"/>
                <a:cs typeface="Calibri" pitchFamily="34" charset="0"/>
              </a:rPr>
              <a:t>Mahmood</a:t>
            </a:r>
            <a:r>
              <a:rPr lang="en-IN" sz="1800" dirty="0" smtClean="0">
                <a:solidFill>
                  <a:schemeClr val="tx1"/>
                </a:solidFill>
                <a:latin typeface="Calibri" pitchFamily="34" charset="0"/>
                <a:cs typeface="Calibri" pitchFamily="34" charset="0"/>
              </a:rPr>
              <a:t>, </a:t>
            </a:r>
            <a:r>
              <a:rPr lang="en-IN" sz="1800" dirty="0" err="1" smtClean="0">
                <a:solidFill>
                  <a:schemeClr val="tx1"/>
                </a:solidFill>
                <a:latin typeface="Calibri" pitchFamily="34" charset="0"/>
                <a:cs typeface="Calibri" pitchFamily="34" charset="0"/>
              </a:rPr>
              <a:t>Shahid</a:t>
            </a:r>
            <a:r>
              <a:rPr lang="en-IN" sz="1800" dirty="0" smtClean="0">
                <a:solidFill>
                  <a:schemeClr val="tx1"/>
                </a:solidFill>
                <a:latin typeface="Calibri" pitchFamily="34" charset="0"/>
                <a:cs typeface="Calibri" pitchFamily="34" charset="0"/>
              </a:rPr>
              <a:t> </a:t>
            </a:r>
            <a:r>
              <a:rPr lang="en-IN" sz="1800" dirty="0" err="1" smtClean="0">
                <a:solidFill>
                  <a:schemeClr val="tx1"/>
                </a:solidFill>
                <a:latin typeface="Calibri" pitchFamily="34" charset="0"/>
                <a:cs typeface="Calibri" pitchFamily="34" charset="0"/>
              </a:rPr>
              <a:t>Shakkel</a:t>
            </a:r>
            <a:r>
              <a:rPr lang="en-IN" sz="1800" dirty="0" smtClean="0">
                <a:solidFill>
                  <a:schemeClr val="tx1"/>
                </a:solidFill>
                <a:latin typeface="Calibri" pitchFamily="34" charset="0"/>
                <a:cs typeface="Calibri" pitchFamily="34" charset="0"/>
              </a:rPr>
              <a:t>, </a:t>
            </a:r>
            <a:r>
              <a:rPr lang="en-IN" sz="1800" dirty="0" err="1" smtClean="0">
                <a:solidFill>
                  <a:schemeClr val="tx1"/>
                </a:solidFill>
                <a:latin typeface="Calibri" pitchFamily="34" charset="0"/>
                <a:cs typeface="Calibri" pitchFamily="34" charset="0"/>
              </a:rPr>
              <a:t>Hyas</a:t>
            </a:r>
            <a:r>
              <a:rPr lang="en-IN" sz="1800" dirty="0" smtClean="0">
                <a:solidFill>
                  <a:schemeClr val="tx1"/>
                </a:solidFill>
                <a:latin typeface="Calibri" pitchFamily="34" charset="0"/>
                <a:cs typeface="Calibri" pitchFamily="34" charset="0"/>
              </a:rPr>
              <a:t> </a:t>
            </a:r>
            <a:r>
              <a:rPr lang="en-IN" sz="1800" dirty="0" err="1" smtClean="0">
                <a:solidFill>
                  <a:schemeClr val="tx1"/>
                </a:solidFill>
                <a:latin typeface="Calibri" pitchFamily="34" charset="0"/>
                <a:cs typeface="Calibri" pitchFamily="34" charset="0"/>
              </a:rPr>
              <a:t>Saeedi</a:t>
            </a:r>
            <a:r>
              <a:rPr lang="en-IN" sz="1800" dirty="0" smtClean="0">
                <a:solidFill>
                  <a:schemeClr val="tx1"/>
                </a:solidFill>
                <a:latin typeface="Calibri" pitchFamily="34" charset="0"/>
                <a:cs typeface="Calibri" pitchFamily="34" charset="0"/>
              </a:rPr>
              <a:t>, Zia </a:t>
            </a:r>
            <a:r>
              <a:rPr lang="en-IN" sz="1800" dirty="0" err="1" smtClean="0">
                <a:solidFill>
                  <a:schemeClr val="tx1"/>
                </a:solidFill>
                <a:latin typeface="Calibri" pitchFamily="34" charset="0"/>
                <a:cs typeface="Calibri" pitchFamily="34" charset="0"/>
              </a:rPr>
              <a:t>Ud</a:t>
            </a:r>
            <a:r>
              <a:rPr lang="en-IN" sz="1800" dirty="0" smtClean="0">
                <a:solidFill>
                  <a:schemeClr val="tx1"/>
                </a:solidFill>
                <a:latin typeface="Calibri" pitchFamily="34" charset="0"/>
                <a:cs typeface="Calibri" pitchFamily="34" charset="0"/>
              </a:rPr>
              <a:t> Din on “Audit of medical record documentation of patients admitted to a medical unit in a teaching hospital NWFP Pakistan”. 2009 Nov ; volume 21 </a:t>
            </a:r>
            <a:r>
              <a:rPr lang="en-US" sz="1800" u="sng" dirty="0" smtClean="0">
                <a:solidFill>
                  <a:schemeClr val="tx1"/>
                </a:solidFill>
                <a:latin typeface="Calibri" pitchFamily="34" charset="0"/>
                <a:cs typeface="Calibri" pitchFamily="34" charset="0"/>
                <a:hlinkClick r:id="rId2"/>
              </a:rPr>
              <a:t>http://www.jpmi.org.pk/index.php/jpmi/article/view/8/1209</a:t>
            </a:r>
            <a:endParaRPr lang="en-US" sz="1800" u="sng" dirty="0" smtClean="0">
              <a:solidFill>
                <a:schemeClr val="tx1"/>
              </a:solidFill>
              <a:latin typeface="Calibri" pitchFamily="34" charset="0"/>
              <a:cs typeface="Calibri" pitchFamily="34" charset="0"/>
            </a:endParaRPr>
          </a:p>
          <a:p>
            <a:pPr marL="342900" indent="-342900">
              <a:buFont typeface="+mj-lt"/>
              <a:buAutoNum type="arabicPeriod"/>
            </a:pPr>
            <a:endParaRPr lang="en-US" sz="1800" u="sng" dirty="0" smtClean="0">
              <a:solidFill>
                <a:schemeClr val="tx1"/>
              </a:solidFill>
              <a:latin typeface="Calibri" pitchFamily="34" charset="0"/>
              <a:cs typeface="Calibri" pitchFamily="34" charset="0"/>
            </a:endParaRPr>
          </a:p>
          <a:p>
            <a:pPr marL="342900" indent="-342900">
              <a:buFont typeface="+mj-lt"/>
              <a:buAutoNum type="arabicPeriod"/>
            </a:pPr>
            <a:r>
              <a:rPr lang="en-IN" sz="1800" dirty="0" err="1" smtClean="0">
                <a:solidFill>
                  <a:schemeClr val="tx1"/>
                </a:solidFill>
                <a:latin typeface="Calibri" pitchFamily="34" charset="0"/>
                <a:cs typeface="Calibri" pitchFamily="34" charset="0"/>
              </a:rPr>
              <a:t>Letaief</a:t>
            </a:r>
            <a:r>
              <a:rPr lang="en-IN" sz="1800" dirty="0" smtClean="0">
                <a:solidFill>
                  <a:schemeClr val="tx1"/>
                </a:solidFill>
                <a:latin typeface="Calibri" pitchFamily="34" charset="0"/>
                <a:cs typeface="Calibri" pitchFamily="34" charset="0"/>
              </a:rPr>
              <a:t> M, </a:t>
            </a:r>
            <a:r>
              <a:rPr lang="en-IN" sz="1800" dirty="0" err="1" smtClean="0">
                <a:solidFill>
                  <a:schemeClr val="tx1"/>
                </a:solidFill>
                <a:latin typeface="Calibri" pitchFamily="34" charset="0"/>
                <a:cs typeface="Calibri" pitchFamily="34" charset="0"/>
              </a:rPr>
              <a:t>Mitraoui</a:t>
            </a:r>
            <a:r>
              <a:rPr lang="en-IN" sz="1800" dirty="0" smtClean="0">
                <a:solidFill>
                  <a:schemeClr val="tx1"/>
                </a:solidFill>
                <a:latin typeface="Calibri" pitchFamily="34" charset="0"/>
                <a:cs typeface="Calibri" pitchFamily="34" charset="0"/>
              </a:rPr>
              <a:t> A, </a:t>
            </a:r>
            <a:r>
              <a:rPr lang="en-IN" sz="1800" dirty="0" err="1" smtClean="0">
                <a:solidFill>
                  <a:schemeClr val="tx1"/>
                </a:solidFill>
                <a:latin typeface="Calibri" pitchFamily="34" charset="0"/>
                <a:cs typeface="Calibri" pitchFamily="34" charset="0"/>
              </a:rPr>
              <a:t>Mandhouj</a:t>
            </a:r>
            <a:r>
              <a:rPr lang="en-IN" sz="1800" dirty="0" smtClean="0">
                <a:solidFill>
                  <a:schemeClr val="tx1"/>
                </a:solidFill>
                <a:latin typeface="Calibri" pitchFamily="34" charset="0"/>
                <a:cs typeface="Calibri" pitchFamily="34" charset="0"/>
              </a:rPr>
              <a:t> O, Ben Salem, </a:t>
            </a:r>
            <a:r>
              <a:rPr lang="en-IN" sz="1800" dirty="0" err="1" smtClean="0">
                <a:solidFill>
                  <a:schemeClr val="tx1"/>
                </a:solidFill>
                <a:latin typeface="Calibri" pitchFamily="34" charset="0"/>
                <a:cs typeface="Calibri" pitchFamily="34" charset="0"/>
              </a:rPr>
              <a:t>Soltani,Bchir</a:t>
            </a:r>
            <a:r>
              <a:rPr lang="en-IN" sz="1800" dirty="0" smtClean="0">
                <a:solidFill>
                  <a:schemeClr val="tx1"/>
                </a:solidFill>
                <a:latin typeface="Calibri" pitchFamily="34" charset="0"/>
                <a:cs typeface="Calibri" pitchFamily="34" charset="0"/>
              </a:rPr>
              <a:t>. Evaluation of the quality of medical records in the </a:t>
            </a:r>
            <a:r>
              <a:rPr lang="en-IN" sz="1800" dirty="0" err="1" smtClean="0">
                <a:solidFill>
                  <a:schemeClr val="tx1"/>
                </a:solidFill>
                <a:latin typeface="Calibri" pitchFamily="34" charset="0"/>
                <a:cs typeface="Calibri" pitchFamily="34" charset="0"/>
              </a:rPr>
              <a:t>Monastir</a:t>
            </a:r>
            <a:r>
              <a:rPr lang="en-IN" sz="1800" dirty="0" smtClean="0">
                <a:solidFill>
                  <a:schemeClr val="tx1"/>
                </a:solidFill>
                <a:latin typeface="Calibri" pitchFamily="34" charset="0"/>
                <a:cs typeface="Calibri" pitchFamily="34" charset="0"/>
              </a:rPr>
              <a:t> Regional Hospital-Tunisia, Tunis med ,2003,may:81(5);33-7</a:t>
            </a:r>
            <a:endParaRPr lang="en-US" sz="1800" dirty="0" smtClean="0">
              <a:solidFill>
                <a:schemeClr val="tx1"/>
              </a:solidFill>
              <a:latin typeface="Calibri" pitchFamily="34" charset="0"/>
              <a:cs typeface="Calibri" pitchFamily="34" charset="0"/>
            </a:endParaRPr>
          </a:p>
          <a:p>
            <a:pPr marL="342900" indent="-342900">
              <a:buNone/>
            </a:pPr>
            <a:r>
              <a:rPr lang="en-US" sz="1800" u="sng" dirty="0" smtClean="0">
                <a:solidFill>
                  <a:schemeClr val="tx1"/>
                </a:solidFill>
                <a:latin typeface="Calibri" pitchFamily="34" charset="0"/>
                <a:cs typeface="Calibri" pitchFamily="34" charset="0"/>
                <a:hlinkClick r:id="rId3"/>
              </a:rPr>
              <a:t>http://www.ncbi.nim.nih.gov/pubmed/12934450</a:t>
            </a:r>
            <a:endParaRPr lang="en-US" sz="1800" u="sng" dirty="0" smtClean="0">
              <a:solidFill>
                <a:schemeClr val="tx1"/>
              </a:solidFill>
              <a:latin typeface="Calibri" pitchFamily="34" charset="0"/>
              <a:cs typeface="Calibri" pitchFamily="34" charset="0"/>
            </a:endParaRPr>
          </a:p>
          <a:p>
            <a:pPr marL="342900" indent="-342900">
              <a:buNone/>
            </a:pPr>
            <a:endParaRPr lang="en-US" sz="1800" dirty="0" smtClean="0">
              <a:solidFill>
                <a:schemeClr val="tx1"/>
              </a:solidFill>
              <a:latin typeface="Calibri" pitchFamily="34" charset="0"/>
              <a:cs typeface="Calibri" pitchFamily="34" charset="0"/>
            </a:endParaRPr>
          </a:p>
          <a:p>
            <a:pPr marL="342900" indent="-342900">
              <a:buNone/>
            </a:pPr>
            <a:r>
              <a:rPr lang="en-US" sz="1800" dirty="0" smtClean="0">
                <a:solidFill>
                  <a:schemeClr val="tx1"/>
                </a:solidFill>
                <a:latin typeface="Calibri" pitchFamily="34" charset="0"/>
                <a:cs typeface="Calibri" pitchFamily="34" charset="0"/>
              </a:rPr>
              <a:t>3.     </a:t>
            </a:r>
            <a:r>
              <a:rPr lang="en-US" sz="1800" dirty="0" err="1" smtClean="0">
                <a:solidFill>
                  <a:schemeClr val="tx1"/>
                </a:solidFill>
                <a:latin typeface="Calibri" pitchFamily="34" charset="0"/>
                <a:cs typeface="Calibri" pitchFamily="34" charset="0"/>
              </a:rPr>
              <a:t>Sinha</a:t>
            </a:r>
            <a:r>
              <a:rPr lang="en-US" sz="1800" dirty="0" smtClean="0">
                <a:solidFill>
                  <a:schemeClr val="tx1"/>
                </a:solidFill>
                <a:latin typeface="Calibri" pitchFamily="34" charset="0"/>
                <a:cs typeface="Calibri" pitchFamily="34" charset="0"/>
              </a:rPr>
              <a:t> R K, </a:t>
            </a:r>
            <a:r>
              <a:rPr lang="en-US" sz="1800" dirty="0" err="1" smtClean="0">
                <a:solidFill>
                  <a:schemeClr val="tx1"/>
                </a:solidFill>
                <a:latin typeface="Calibri" pitchFamily="34" charset="0"/>
                <a:cs typeface="Calibri" pitchFamily="34" charset="0"/>
              </a:rPr>
              <a:t>Saha.D</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R.N.Prathibha</a:t>
            </a:r>
            <a:r>
              <a:rPr lang="en-US" sz="1800" dirty="0" smtClean="0">
                <a:solidFill>
                  <a:schemeClr val="tx1"/>
                </a:solidFill>
                <a:latin typeface="Calibri" pitchFamily="34" charset="0"/>
                <a:cs typeface="Calibri" pitchFamily="34" charset="0"/>
              </a:rPr>
              <a:t>, Assessment of Medical Documentation As per Joint Commission International, Journal of the Academy of hospital administration. 2009;21(1-2);5-10 </a:t>
            </a:r>
            <a:r>
              <a:rPr lang="en-US" sz="1800" u="sng" dirty="0" smtClean="0">
                <a:solidFill>
                  <a:schemeClr val="tx1"/>
                </a:solidFill>
                <a:latin typeface="Calibri" pitchFamily="34" charset="0"/>
                <a:cs typeface="Calibri" pitchFamily="34" charset="0"/>
                <a:hlinkClick r:id="rId4"/>
              </a:rPr>
              <a:t>http://ahaindia.org/admin/uploaded_docs/@@assessment_of_medical_documentation_as_per_joint_commission_internation.pdf</a:t>
            </a:r>
            <a:endParaRPr lang="en-US" sz="1800" dirty="0" smtClean="0">
              <a:solidFill>
                <a:schemeClr val="tx1"/>
              </a:solidFill>
              <a:latin typeface="Calibri" pitchFamily="34" charset="0"/>
              <a:cs typeface="Calibri" pitchFamily="34" charset="0"/>
            </a:endParaRPr>
          </a:p>
          <a:p>
            <a:pPr>
              <a:buNone/>
            </a:pPr>
            <a:endParaRPr lang="en-US" sz="1800" u="sng"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sz="8000" b="1" dirty="0" smtClean="0"/>
          </a:p>
          <a:p>
            <a:pPr algn="ctr">
              <a:buNone/>
            </a:pPr>
            <a:r>
              <a:rPr lang="en-US" sz="8000" b="1" dirty="0" smtClean="0">
                <a:solidFill>
                  <a:schemeClr val="tx1"/>
                </a:solidFill>
              </a:rPr>
              <a:t>THANK YOU</a:t>
            </a:r>
            <a:endParaRPr lang="en-US" sz="80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ORGANIZATION PROFILE</a:t>
            </a:r>
            <a:endParaRPr lang="en-US" dirty="0"/>
          </a:p>
        </p:txBody>
      </p:sp>
      <p:sp>
        <p:nvSpPr>
          <p:cNvPr id="3" name="Content Placeholder 2"/>
          <p:cNvSpPr>
            <a:spLocks noGrp="1"/>
          </p:cNvSpPr>
          <p:nvPr>
            <p:ph idx="1"/>
          </p:nvPr>
        </p:nvSpPr>
        <p:spPr>
          <a:xfrm>
            <a:off x="206375" y="1447800"/>
            <a:ext cx="8709025" cy="5410200"/>
          </a:xfrm>
        </p:spPr>
        <p:txBody>
          <a:bodyPr/>
          <a:lstStyle/>
          <a:p>
            <a:r>
              <a:rPr lang="en-US" sz="1800" b="1" dirty="0" smtClean="0">
                <a:solidFill>
                  <a:schemeClr val="tx1"/>
                </a:solidFill>
                <a:latin typeface="Calibri" pitchFamily="34" charset="0"/>
                <a:cs typeface="Calibri" pitchFamily="34" charset="0"/>
              </a:rPr>
              <a:t>BLK Super Specialty Hospital </a:t>
            </a:r>
            <a:r>
              <a:rPr lang="en-US" sz="1800" dirty="0" smtClean="0">
                <a:solidFill>
                  <a:schemeClr val="tx1"/>
                </a:solidFill>
                <a:latin typeface="Calibri" pitchFamily="34" charset="0"/>
                <a:cs typeface="Calibri" pitchFamily="34" charset="0"/>
              </a:rPr>
              <a:t>is one of the largest tertiary care private hospitals with a capacity of 700  beds located in the heart of Delhi on Pusa Road, Rajendra place.</a:t>
            </a:r>
          </a:p>
          <a:p>
            <a:pPr>
              <a:buNone/>
            </a:pPr>
            <a:r>
              <a:rPr lang="en-US" sz="1800" dirty="0" smtClean="0">
                <a:solidFill>
                  <a:schemeClr val="tx1"/>
                </a:solidFill>
                <a:latin typeface="Calibri" pitchFamily="34" charset="0"/>
                <a:cs typeface="Calibri" pitchFamily="34" charset="0"/>
              </a:rPr>
              <a:t> </a:t>
            </a:r>
          </a:p>
          <a:p>
            <a:r>
              <a:rPr lang="en-US" sz="1800" dirty="0" smtClean="0">
                <a:solidFill>
                  <a:schemeClr val="tx1"/>
                </a:solidFill>
                <a:latin typeface="Calibri" pitchFamily="34" charset="0"/>
                <a:cs typeface="Calibri" pitchFamily="34" charset="0"/>
              </a:rPr>
              <a:t>The outpatient services are spread on two floors with 60 consultation rooms.</a:t>
            </a:r>
          </a:p>
          <a:p>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The Hospital has 17 state-of-the-art well equipped modular operation theatres, 125 beds in intensive care units for different departments.</a:t>
            </a:r>
          </a:p>
          <a:p>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Over 150 Senior Specialists,300 Doctors &amp; 600 Nurses, Technicians &amp; Paramedics staff.</a:t>
            </a:r>
          </a:p>
          <a:p>
            <a:pPr>
              <a:buNone/>
            </a:pPr>
            <a:r>
              <a:rPr lang="en-US" sz="1800" b="1" dirty="0" smtClean="0">
                <a:latin typeface="Calibri" pitchFamily="34" charset="0"/>
                <a:cs typeface="Calibri" pitchFamily="34" charset="0"/>
              </a:rPr>
              <a:t>	</a:t>
            </a:r>
            <a:endParaRPr lang="en-US" sz="1800" dirty="0" smtClean="0">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BLK Super Specialty Hospital is being managed by Radiant Life Care Private Limited.</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The hospital is NABH and NABL accredited. </a:t>
            </a:r>
          </a:p>
          <a:p>
            <a:endParaRPr lang="en-US" sz="2000" dirty="0" smtClean="0">
              <a:latin typeface="Times New Roman" pitchFamily="18" charset="0"/>
              <a:cs typeface="Times New Roman" pitchFamily="18" charset="0"/>
            </a:endParaRPr>
          </a:p>
          <a:p>
            <a:endParaRPr lang="en-US"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JOB RESPONSIBIITIES &amp; LEARNING POINTS</a:t>
            </a:r>
            <a:endParaRPr lang="en-US" dirty="0"/>
          </a:p>
        </p:txBody>
      </p:sp>
      <p:sp>
        <p:nvSpPr>
          <p:cNvPr id="3" name="Content Placeholder 2"/>
          <p:cNvSpPr>
            <a:spLocks noGrp="1"/>
          </p:cNvSpPr>
          <p:nvPr>
            <p:ph idx="1"/>
          </p:nvPr>
        </p:nvSpPr>
        <p:spPr/>
        <p:txBody>
          <a:bodyPr/>
          <a:lstStyle/>
          <a:p>
            <a:pPr lvl="0">
              <a:buNone/>
            </a:pPr>
            <a:r>
              <a:rPr lang="en-US" sz="1800" dirty="0" smtClean="0">
                <a:solidFill>
                  <a:schemeClr val="tx1"/>
                </a:solidFill>
                <a:latin typeface="Calibri" pitchFamily="34" charset="0"/>
                <a:cs typeface="Calibri" pitchFamily="34" charset="0"/>
              </a:rPr>
              <a:t>        </a:t>
            </a:r>
            <a:r>
              <a:rPr lang="en-US" sz="1800" b="1" u="sng" dirty="0" smtClean="0">
                <a:solidFill>
                  <a:schemeClr val="tx1"/>
                </a:solidFill>
                <a:latin typeface="Calibri" pitchFamily="34" charset="0"/>
                <a:cs typeface="Calibri" pitchFamily="34" charset="0"/>
              </a:rPr>
              <a:t>Job Responsibilities:</a:t>
            </a:r>
          </a:p>
          <a:p>
            <a:pPr lvl="0">
              <a:buNone/>
            </a:pPr>
            <a:endParaRPr lang="en-US" sz="1800" b="1"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Worked in Quality Department as an intern.</a:t>
            </a:r>
          </a:p>
          <a:p>
            <a:pPr lvl="0"/>
            <a:r>
              <a:rPr lang="en-US" sz="1800" dirty="0" smtClean="0">
                <a:solidFill>
                  <a:schemeClr val="tx1"/>
                </a:solidFill>
                <a:latin typeface="Calibri" pitchFamily="34" charset="0"/>
                <a:cs typeface="Calibri" pitchFamily="34" charset="0"/>
              </a:rPr>
              <a:t>To conduct concurrent and retrospective internal audit of patient files on routine basis as per requirements of NABH standards.</a:t>
            </a:r>
          </a:p>
          <a:p>
            <a:pPr lvl="0"/>
            <a:r>
              <a:rPr lang="en-US" sz="1800" dirty="0" smtClean="0">
                <a:solidFill>
                  <a:schemeClr val="tx1"/>
                </a:solidFill>
                <a:latin typeface="Calibri" pitchFamily="34" charset="0"/>
                <a:cs typeface="Calibri" pitchFamily="34" charset="0"/>
              </a:rPr>
              <a:t>To analyze the data collected from the audits at the end of the month.</a:t>
            </a:r>
          </a:p>
          <a:p>
            <a:pPr lvl="0"/>
            <a:r>
              <a:rPr lang="en-US" sz="1800" dirty="0" smtClean="0">
                <a:solidFill>
                  <a:schemeClr val="tx1"/>
                </a:solidFill>
                <a:latin typeface="Calibri" pitchFamily="34" charset="0"/>
                <a:cs typeface="Calibri" pitchFamily="34" charset="0"/>
              </a:rPr>
              <a:t>To assist Quality team Members in their routine work.</a:t>
            </a:r>
          </a:p>
          <a:p>
            <a:pPr lvl="0"/>
            <a:endParaRPr lang="en-US" sz="1800" dirty="0" smtClean="0">
              <a:solidFill>
                <a:schemeClr val="tx1"/>
              </a:solidFill>
              <a:latin typeface="Calibri" pitchFamily="34" charset="0"/>
              <a:cs typeface="Calibri" pitchFamily="34" charset="0"/>
            </a:endParaRPr>
          </a:p>
          <a:p>
            <a:pPr lvl="0">
              <a:buNone/>
            </a:pPr>
            <a:r>
              <a:rPr lang="en-US" sz="1800" dirty="0" smtClean="0">
                <a:solidFill>
                  <a:schemeClr val="tx1"/>
                </a:solidFill>
                <a:latin typeface="Calibri" pitchFamily="34" charset="0"/>
                <a:cs typeface="Calibri" pitchFamily="34" charset="0"/>
              </a:rPr>
              <a:t>        </a:t>
            </a:r>
            <a:r>
              <a:rPr lang="en-US" sz="1800" b="1" u="sng" dirty="0" smtClean="0">
                <a:solidFill>
                  <a:schemeClr val="tx1"/>
                </a:solidFill>
                <a:latin typeface="Calibri" pitchFamily="34" charset="0"/>
                <a:cs typeface="Calibri" pitchFamily="34" charset="0"/>
              </a:rPr>
              <a:t>Learning Points:</a:t>
            </a:r>
          </a:p>
          <a:p>
            <a:pPr lvl="0">
              <a:buNone/>
            </a:pPr>
            <a:endParaRPr lang="en-US" sz="1800" b="1" dirty="0" smtClean="0">
              <a:solidFill>
                <a:schemeClr val="tx1"/>
              </a:solidFill>
              <a:latin typeface="Calibri" pitchFamily="34" charset="0"/>
              <a:cs typeface="Calibri" pitchFamily="34" charset="0"/>
            </a:endParaRPr>
          </a:p>
          <a:p>
            <a:pPr lvl="0"/>
            <a:r>
              <a:rPr lang="en-US" sz="1800" dirty="0" smtClean="0">
                <a:solidFill>
                  <a:schemeClr val="tx1"/>
                </a:solidFill>
                <a:latin typeface="Calibri" pitchFamily="34" charset="0"/>
                <a:cs typeface="Calibri" pitchFamily="34" charset="0"/>
              </a:rPr>
              <a:t>I got an opportunity to learn the process of audit, how we should do it as per the standards of NABH.</a:t>
            </a:r>
          </a:p>
          <a:p>
            <a:pPr lvl="0"/>
            <a:r>
              <a:rPr lang="en-US" sz="1800" dirty="0" smtClean="0">
                <a:solidFill>
                  <a:schemeClr val="tx1"/>
                </a:solidFill>
                <a:latin typeface="Calibri" pitchFamily="34" charset="0"/>
                <a:cs typeface="Calibri" pitchFamily="34" charset="0"/>
              </a:rPr>
              <a:t>What are  retrospective and concurrent audit.</a:t>
            </a:r>
          </a:p>
          <a:p>
            <a:pPr lvl="0"/>
            <a:r>
              <a:rPr lang="en-US" sz="1800" dirty="0" smtClean="0">
                <a:solidFill>
                  <a:schemeClr val="tx1"/>
                </a:solidFill>
                <a:latin typeface="Calibri" pitchFamily="34" charset="0"/>
                <a:cs typeface="Calibri" pitchFamily="34" charset="0"/>
              </a:rPr>
              <a:t>Learned to apply standards of NABH in practical terms.</a:t>
            </a:r>
          </a:p>
          <a:p>
            <a:endParaRPr lang="en-US" sz="1800" b="1" dirty="0" smtClean="0">
              <a:solidFill>
                <a:schemeClr val="tx1"/>
              </a:solidFill>
              <a:latin typeface="Calibri" pitchFamily="34" charset="0"/>
              <a:cs typeface="Calibri" pitchFamily="34" charset="0"/>
            </a:endParaRPr>
          </a:p>
          <a:p>
            <a:pPr lvl="0"/>
            <a:endParaRPr lang="en-US" sz="18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2514600"/>
            <a:ext cx="8189939" cy="1891963"/>
          </a:xfrm>
        </p:spPr>
        <p:txBody>
          <a:bodyPr/>
          <a:lstStyle/>
          <a:p>
            <a:pPr algn="ctr"/>
            <a:r>
              <a:rPr lang="en-US" sz="4000" b="1" dirty="0" smtClean="0">
                <a:solidFill>
                  <a:schemeClr val="tx1"/>
                </a:solidFill>
                <a:latin typeface="Calibri" pitchFamily="34" charset="0"/>
                <a:cs typeface="Calibri" pitchFamily="34" charset="0"/>
              </a:rPr>
              <a:t>STUDY ON ADHERENCE OF MEDICAL RECORD DOCUMENTATION AS PER NABH STANDARDS</a:t>
            </a:r>
            <a:endParaRPr lang="en-US" sz="4000" b="1"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r>
              <a:rPr lang="en-US" sz="1800" dirty="0" smtClean="0">
                <a:solidFill>
                  <a:schemeClr val="tx1"/>
                </a:solidFill>
                <a:latin typeface="Calibri" pitchFamily="34" charset="0"/>
                <a:cs typeface="Calibri" pitchFamily="34" charset="0"/>
              </a:rPr>
              <a:t>The medical record is a clinical, scientific, administrative and legal document relating to patient care in which is recorded sufficient data written in sequence of events to justify the diagnosis and warrant the treatment and end results. </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 Medical record is intensely personal document and there are many ethical and legal issues surrounding them such as third-party access and appropriate storage and disposal. The medical record includes a variety of types of "notes" entered over time by health care professionals.</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An increasing purpose of the medical record is to ensure documentation  compliance with institutional, professional or governmental regulation. In addition the individual medical record may serve as a document to educate medical students/resident, physicians, to provide data for internal hospital auditing and quality assurance, and to provide data for medical research and development.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RATIONALE OF STUDY</a:t>
            </a:r>
            <a:endParaRPr lang="en-US" dirty="0"/>
          </a:p>
        </p:txBody>
      </p:sp>
      <p:sp>
        <p:nvSpPr>
          <p:cNvPr id="3" name="Content Placeholder 2"/>
          <p:cNvSpPr>
            <a:spLocks noGrp="1"/>
          </p:cNvSpPr>
          <p:nvPr>
            <p:ph idx="1"/>
          </p:nvPr>
        </p:nvSpPr>
        <p:spPr>
          <a:xfrm>
            <a:off x="206375" y="1447800"/>
            <a:ext cx="8716963" cy="5410200"/>
          </a:xfrm>
        </p:spPr>
        <p:txBody>
          <a:bodyPr/>
          <a:lstStyle/>
          <a:p>
            <a:r>
              <a:rPr lang="en-US" sz="1800" dirty="0" smtClean="0">
                <a:solidFill>
                  <a:schemeClr val="tx1"/>
                </a:solidFill>
                <a:latin typeface="Calibri" pitchFamily="34" charset="0"/>
                <a:cs typeface="Calibri" pitchFamily="34" charset="0"/>
              </a:rPr>
              <a:t>Medical records are a reflection of medical care provided to the patient in the course of stay in the hospital. Knowing the current status of patient care that is provided is the pre-requisite for betterment of the same.</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 Accrediting bodies responsible for rating the healthcare organization use contents of medical records to evaluate services to the patients. Apart from this, Medical record audits aid in improving the validity of clinical audits. For audit results to be authentic, data has to be there. But if the data itself is absent or incomplete, outcome of the audit cannot be authenticated. </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Hence Medical Records are audited to check whether they comply with the standards set by the accreditation bodies or not . Auditing the medical records for availability of data  also point out deficiencies and loopholes thereby aiding in solving the issues and increasing the validity of clinical audits as well as in maintaining records. </a:t>
            </a:r>
            <a:endParaRPr lang="en-US" sz="18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  OF LIERATURE</a:t>
            </a:r>
            <a:endParaRPr lang="en-US" dirty="0"/>
          </a:p>
        </p:txBody>
      </p:sp>
      <p:sp>
        <p:nvSpPr>
          <p:cNvPr id="3" name="Content Placeholder 2"/>
          <p:cNvSpPr>
            <a:spLocks noGrp="1"/>
          </p:cNvSpPr>
          <p:nvPr>
            <p:ph idx="1"/>
          </p:nvPr>
        </p:nvSpPr>
        <p:spPr>
          <a:xfrm>
            <a:off x="206375" y="1584324"/>
            <a:ext cx="8716963" cy="5273675"/>
          </a:xfrm>
        </p:spPr>
        <p:txBody>
          <a:bodyPr/>
          <a:lstStyle/>
          <a:p>
            <a:pPr>
              <a:buNone/>
            </a:pPr>
            <a:r>
              <a:rPr lang="en-US" sz="1800" dirty="0" smtClean="0">
                <a:solidFill>
                  <a:schemeClr val="tx1"/>
                </a:solidFill>
                <a:latin typeface="Calibri" pitchFamily="34" charset="0"/>
                <a:cs typeface="Calibri" pitchFamily="34" charset="0"/>
              </a:rPr>
              <a:t>       There are plenty of studies on medical record documentation audit. Here are some studies which helped me in completion of the report:</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 A study done by </a:t>
            </a:r>
            <a:r>
              <a:rPr lang="en-US" sz="1800" dirty="0" err="1" smtClean="0">
                <a:solidFill>
                  <a:schemeClr val="tx1"/>
                </a:solidFill>
                <a:latin typeface="Calibri" pitchFamily="34" charset="0"/>
                <a:cs typeface="Calibri" pitchFamily="34" charset="0"/>
              </a:rPr>
              <a:t>Khalis</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Mahmood</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Shahid</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Shakkel</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Hyas</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Saeedi</a:t>
            </a:r>
            <a:r>
              <a:rPr lang="en-US" sz="1800" dirty="0" smtClean="0">
                <a:solidFill>
                  <a:schemeClr val="tx1"/>
                </a:solidFill>
                <a:latin typeface="Calibri" pitchFamily="34" charset="0"/>
                <a:cs typeface="Calibri" pitchFamily="34" charset="0"/>
              </a:rPr>
              <a:t>, Zia </a:t>
            </a:r>
            <a:r>
              <a:rPr lang="en-US" sz="1800" dirty="0" err="1" smtClean="0">
                <a:solidFill>
                  <a:schemeClr val="tx1"/>
                </a:solidFill>
                <a:latin typeface="Calibri" pitchFamily="34" charset="0"/>
                <a:cs typeface="Calibri" pitchFamily="34" charset="0"/>
              </a:rPr>
              <a:t>Ud</a:t>
            </a:r>
            <a:r>
              <a:rPr lang="en-US" sz="1800" dirty="0" smtClean="0">
                <a:solidFill>
                  <a:schemeClr val="tx1"/>
                </a:solidFill>
                <a:latin typeface="Calibri" pitchFamily="34" charset="0"/>
                <a:cs typeface="Calibri" pitchFamily="34" charset="0"/>
              </a:rPr>
              <a:t> Din on “Audit of medical record documentation of patients admitted to a medical unit in a teaching hospital NWFP Pakistan” showed that they did retrospective study of medical record documentation in their medical unit and each parameter were graded as very good, good, average, poor, or not documented. And concluded that poor documentation in medical records might reduce quality of care</a:t>
            </a:r>
            <a:r>
              <a:rPr lang="en-US" sz="1800" baseline="30000" dirty="0" smtClean="0">
                <a:solidFill>
                  <a:schemeClr val="tx1"/>
                </a:solidFill>
                <a:latin typeface="Calibri" pitchFamily="34" charset="0"/>
                <a:cs typeface="Calibri" pitchFamily="34" charset="0"/>
              </a:rPr>
              <a:t>1</a:t>
            </a:r>
            <a:r>
              <a:rPr lang="en-US" sz="1800" dirty="0" smtClean="0">
                <a:solidFill>
                  <a:schemeClr val="tx1"/>
                </a:solidFill>
                <a:latin typeface="Calibri" pitchFamily="34" charset="0"/>
                <a:cs typeface="Calibri" pitchFamily="34" charset="0"/>
              </a:rPr>
              <a:t> </a:t>
            </a:r>
          </a:p>
          <a:p>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Study done by </a:t>
            </a:r>
            <a:r>
              <a:rPr lang="en-US" sz="1800" dirty="0" err="1" smtClean="0">
                <a:solidFill>
                  <a:schemeClr val="tx1"/>
                </a:solidFill>
                <a:latin typeface="Calibri" pitchFamily="34" charset="0"/>
                <a:cs typeface="Calibri" pitchFamily="34" charset="0"/>
              </a:rPr>
              <a:t>Sinha,Saha.D</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Prathibha</a:t>
            </a:r>
            <a:r>
              <a:rPr lang="en-US" sz="1800" dirty="0" smtClean="0">
                <a:solidFill>
                  <a:schemeClr val="tx1"/>
                </a:solidFill>
                <a:latin typeface="Calibri" pitchFamily="34" charset="0"/>
                <a:cs typeface="Calibri" pitchFamily="34" charset="0"/>
              </a:rPr>
              <a:t>  on assessment of medical documentation as per Joint commission International showed that there was compliance in the admission form ,special consent form, history and physical examination form,  radiation form ,brachytherapy form ,anesthesia consent form, post- operative form, laboratory form, doctor’s record and nurse’s record having almost met the standards criteria set by JCI .</a:t>
            </a:r>
            <a:endParaRPr lang="en-US" sz="18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1800" dirty="0" smtClean="0">
                <a:solidFill>
                  <a:schemeClr val="tx1"/>
                </a:solidFill>
                <a:latin typeface="Calibri" pitchFamily="34" charset="0"/>
                <a:cs typeface="Calibri" pitchFamily="34" charset="0"/>
              </a:rPr>
              <a:t>       The deficiency was  noted in the records ,like not having signature in general consent form and pre- operative</a:t>
            </a:r>
            <a:r>
              <a:rPr lang="en-US" sz="1800" baseline="30000" dirty="0" smtClean="0">
                <a:solidFill>
                  <a:schemeClr val="tx1"/>
                </a:solidFill>
                <a:latin typeface="Calibri" pitchFamily="34" charset="0"/>
                <a:cs typeface="Calibri" pitchFamily="34" charset="0"/>
              </a:rPr>
              <a:t>2</a:t>
            </a:r>
            <a:r>
              <a:rPr lang="en-US" sz="1800" dirty="0" smtClean="0">
                <a:solidFill>
                  <a:schemeClr val="tx1"/>
                </a:solidFill>
                <a:latin typeface="Calibri" pitchFamily="34" charset="0"/>
                <a:cs typeface="Calibri" pitchFamily="34" charset="0"/>
              </a:rPr>
              <a:t> .</a:t>
            </a:r>
          </a:p>
          <a:p>
            <a:pPr>
              <a:buNone/>
            </a:pPr>
            <a:endParaRPr lang="en-US" sz="1800" dirty="0" smtClean="0">
              <a:solidFill>
                <a:schemeClr val="tx1"/>
              </a:solidFill>
              <a:latin typeface="Calibri" pitchFamily="34" charset="0"/>
              <a:cs typeface="Calibri" pitchFamily="34" charset="0"/>
            </a:endParaRPr>
          </a:p>
          <a:p>
            <a:r>
              <a:rPr lang="en-US" sz="1800" dirty="0" smtClean="0">
                <a:solidFill>
                  <a:schemeClr val="tx1"/>
                </a:solidFill>
                <a:latin typeface="Calibri" pitchFamily="34" charset="0"/>
                <a:cs typeface="Calibri" pitchFamily="34" charset="0"/>
              </a:rPr>
              <a:t>A study done by </a:t>
            </a:r>
            <a:r>
              <a:rPr lang="en-US" sz="1800" dirty="0" err="1" smtClean="0">
                <a:solidFill>
                  <a:schemeClr val="tx1"/>
                </a:solidFill>
                <a:latin typeface="Calibri" pitchFamily="34" charset="0"/>
                <a:cs typeface="Calibri" pitchFamily="34" charset="0"/>
              </a:rPr>
              <a:t>Lataief</a:t>
            </a:r>
            <a:r>
              <a:rPr lang="en-US" sz="1800" dirty="0" smtClean="0">
                <a:solidFill>
                  <a:schemeClr val="tx1"/>
                </a:solidFill>
                <a:latin typeface="Calibri" pitchFamily="34" charset="0"/>
                <a:cs typeface="Calibri" pitchFamily="34" charset="0"/>
              </a:rPr>
              <a:t> M, </a:t>
            </a:r>
            <a:r>
              <a:rPr lang="en-US" sz="1800" dirty="0" err="1" smtClean="0">
                <a:solidFill>
                  <a:schemeClr val="tx1"/>
                </a:solidFill>
                <a:latin typeface="Calibri" pitchFamily="34" charset="0"/>
                <a:cs typeface="Calibri" pitchFamily="34" charset="0"/>
              </a:rPr>
              <a:t>Mtiraoui</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A,Mandhouj</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O,Ben</a:t>
            </a:r>
            <a:r>
              <a:rPr lang="en-US" sz="1800" dirty="0" smtClean="0">
                <a:solidFill>
                  <a:schemeClr val="tx1"/>
                </a:solidFill>
                <a:latin typeface="Calibri" pitchFamily="34" charset="0"/>
                <a:cs typeface="Calibri" pitchFamily="34" charset="0"/>
              </a:rPr>
              <a:t> </a:t>
            </a:r>
            <a:r>
              <a:rPr lang="en-US" sz="1800" dirty="0" err="1" smtClean="0">
                <a:solidFill>
                  <a:schemeClr val="tx1"/>
                </a:solidFill>
                <a:latin typeface="Calibri" pitchFamily="34" charset="0"/>
                <a:cs typeface="Calibri" pitchFamily="34" charset="0"/>
              </a:rPr>
              <a:t>Salem,Soltani,Bchir</a:t>
            </a:r>
            <a:r>
              <a:rPr lang="en-US" sz="1800" dirty="0" smtClean="0">
                <a:solidFill>
                  <a:schemeClr val="tx1"/>
                </a:solidFill>
                <a:latin typeface="Calibri" pitchFamily="34" charset="0"/>
                <a:cs typeface="Calibri" pitchFamily="34" charset="0"/>
              </a:rPr>
              <a:t> on evaluation of quality of medical records in the </a:t>
            </a:r>
            <a:r>
              <a:rPr lang="en-US" sz="1800" dirty="0" err="1" smtClean="0">
                <a:solidFill>
                  <a:schemeClr val="tx1"/>
                </a:solidFill>
                <a:latin typeface="Calibri" pitchFamily="34" charset="0"/>
                <a:cs typeface="Calibri" pitchFamily="34" charset="0"/>
              </a:rPr>
              <a:t>Monastir</a:t>
            </a:r>
            <a:r>
              <a:rPr lang="en-US" sz="1800" dirty="0" smtClean="0">
                <a:solidFill>
                  <a:schemeClr val="tx1"/>
                </a:solidFill>
                <a:latin typeface="Calibri" pitchFamily="34" charset="0"/>
                <a:cs typeface="Calibri" pitchFamily="34" charset="0"/>
              </a:rPr>
              <a:t> regional hospital –Tunisia showed that the quality of medical records should be improved .Two third of the cases lacked in information or sheets important for the coordination and the continuity of medical care. The quality improvement of medical records could be reached by the professional education, which should emphasize the importance of medical and administrative area in the health care management .this could be included in a continuous quality improvement programme</a:t>
            </a:r>
            <a:r>
              <a:rPr lang="en-US" sz="1800" baseline="30000" dirty="0" smtClean="0">
                <a:solidFill>
                  <a:schemeClr val="tx1"/>
                </a:solidFill>
                <a:latin typeface="Calibri" pitchFamily="34" charset="0"/>
                <a:cs typeface="Calibri" pitchFamily="34" charset="0"/>
              </a:rPr>
              <a:t>3</a:t>
            </a:r>
            <a:r>
              <a:rPr lang="en-US" sz="1800" dirty="0" smtClean="0">
                <a:solidFill>
                  <a:schemeClr val="tx1"/>
                </a:solidFill>
                <a:latin typeface="Calibri" pitchFamily="34" charset="0"/>
                <a:cs typeface="Calibri" pitchFamily="34" charset="0"/>
              </a:rPr>
              <a:t>.</a:t>
            </a:r>
            <a:endParaRPr lang="en-US" sz="18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S010286214">
  <a:themeElements>
    <a:clrScheme name="">
      <a:dk1>
        <a:srgbClr val="000000"/>
      </a:dk1>
      <a:lt1>
        <a:srgbClr val="C0C0C0"/>
      </a:lt1>
      <a:dk2>
        <a:srgbClr val="000000"/>
      </a:dk2>
      <a:lt2>
        <a:srgbClr val="808080"/>
      </a:lt2>
      <a:accent1>
        <a:srgbClr val="00CC99"/>
      </a:accent1>
      <a:accent2>
        <a:srgbClr val="3333CC"/>
      </a:accent2>
      <a:accent3>
        <a:srgbClr val="DCDCDC"/>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medicla record</Template>
  <TotalTime>454</TotalTime>
  <Words>1753</Words>
  <Application>Microsoft Office PowerPoint</Application>
  <PresentationFormat>On-screen Show (4:3)</PresentationFormat>
  <Paragraphs>130</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TS010286214</vt:lpstr>
      <vt:lpstr>DISSERTATION REPORT</vt:lpstr>
      <vt:lpstr>Slide 2</vt:lpstr>
      <vt:lpstr>ORGANIZATION PROFILE</vt:lpstr>
      <vt:lpstr>JOB RESPONSIBIITIES &amp; LEARNING POINTS</vt:lpstr>
      <vt:lpstr>Slide 5</vt:lpstr>
      <vt:lpstr>INTRODUCTION</vt:lpstr>
      <vt:lpstr>RATIONALE OF STUDY</vt:lpstr>
      <vt:lpstr>REVIEW  OF LIERATURE</vt:lpstr>
      <vt:lpstr>Slide 9</vt:lpstr>
      <vt:lpstr>OBJECTIVES</vt:lpstr>
      <vt:lpstr>METHODOLOGY</vt:lpstr>
      <vt:lpstr>KEY STUDY FINDINGS</vt:lpstr>
      <vt:lpstr>PERCENTAGE OF COMPLIANCE </vt:lpstr>
      <vt:lpstr>PERCENTAGE OF COMPLIANCE </vt:lpstr>
      <vt:lpstr>PERCENTAGE OF COMPLIANCE </vt:lpstr>
      <vt:lpstr>DISCUSSION</vt:lpstr>
      <vt:lpstr>RECOMMENDATION</vt:lpstr>
      <vt:lpstr>LIMITATION OF STUDY </vt:lpstr>
      <vt:lpstr>CONCLUSION</vt:lpstr>
      <vt:lpstr>REFERENCE</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dc:title>
  <dc:creator>admin</dc:creator>
  <cp:lastModifiedBy>admin</cp:lastModifiedBy>
  <cp:revision>31</cp:revision>
  <dcterms:created xsi:type="dcterms:W3CDTF">2014-05-03T17:14:55Z</dcterms:created>
  <dcterms:modified xsi:type="dcterms:W3CDTF">2014-05-13T06:52:42Z</dcterms:modified>
</cp:coreProperties>
</file>