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8" r:id="rId4"/>
    <p:sldId id="280" r:id="rId5"/>
    <p:sldId id="264" r:id="rId6"/>
    <p:sldId id="265" r:id="rId7"/>
    <p:sldId id="258" r:id="rId8"/>
    <p:sldId id="257" r:id="rId9"/>
    <p:sldId id="262" r:id="rId10"/>
    <p:sldId id="263" r:id="rId11"/>
    <p:sldId id="271" r:id="rId12"/>
    <p:sldId id="272" r:id="rId13"/>
    <p:sldId id="267" r:id="rId14"/>
    <p:sldId id="276" r:id="rId15"/>
    <p:sldId id="279" r:id="rId16"/>
    <p:sldId id="274" r:id="rId17"/>
    <p:sldId id="275" r:id="rId18"/>
    <p:sldId id="268" r:id="rId19"/>
    <p:sldId id="273" r:id="rId20"/>
    <p:sldId id="259" r:id="rId21"/>
    <p:sldId id="277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153400" cy="41910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IMPROVEMENT OF DISCHARGE PROCESS  </a:t>
            </a:r>
            <a:br>
              <a:rPr lang="en-US" b="1" u="sng" dirty="0" smtClean="0"/>
            </a:br>
            <a:r>
              <a:rPr lang="en-US" sz="3600" b="1" u="sng" dirty="0" smtClean="0"/>
              <a:t>BY </a:t>
            </a:r>
            <a:br>
              <a:rPr lang="en-US" sz="3600" b="1" u="sng" dirty="0" smtClean="0"/>
            </a:br>
            <a:r>
              <a:rPr lang="en-US" sz="3600" b="1" u="sng" dirty="0" smtClean="0"/>
              <a:t>COL MAAN SINGH GAHLOT</a:t>
            </a:r>
            <a:br>
              <a:rPr lang="en-US" sz="3600" b="1" u="sng" dirty="0" smtClean="0"/>
            </a:br>
            <a:r>
              <a:rPr lang="en-US" sz="3600" b="1" u="sng" dirty="0" smtClean="0"/>
              <a:t>PG/012/042</a:t>
            </a:r>
            <a:endParaRPr lang="en-US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Study Findings</a:t>
            </a:r>
            <a:endParaRPr lang="en-US" b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Study Findings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562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Maximum discharges ordered during morning rounds between 0900-1100 hours, simultaneously by consultants on various floors </a:t>
            </a:r>
          </a:p>
          <a:p>
            <a:r>
              <a:rPr lang="en-US" sz="2600" dirty="0" smtClean="0"/>
              <a:t>RMOs available to prepare discharge summary, not always</a:t>
            </a:r>
          </a:p>
          <a:p>
            <a:r>
              <a:rPr lang="en-US" sz="2600" dirty="0" smtClean="0"/>
              <a:t>Routine rounds of Management also in morning - Peak load for Nursing, GDA/HK staff due to rounds, discharges, admissions, surgeries, diagnostics tests</a:t>
            </a:r>
          </a:p>
          <a:p>
            <a:r>
              <a:rPr lang="en-US" sz="2600" dirty="0" smtClean="0"/>
              <a:t>Each nurse involved in discharge of patient under their charge</a:t>
            </a:r>
          </a:p>
          <a:p>
            <a:r>
              <a:rPr lang="en-US" sz="2600" dirty="0" smtClean="0"/>
              <a:t>Four x HK staff available for all duties - inadequate</a:t>
            </a:r>
          </a:p>
          <a:p>
            <a:r>
              <a:rPr lang="en-US" sz="2600" dirty="0" smtClean="0"/>
              <a:t>Discharges in morning </a:t>
            </a:r>
            <a:r>
              <a:rPr lang="en-US" sz="2600" dirty="0" smtClean="0"/>
              <a:t>hours (</a:t>
            </a:r>
            <a:r>
              <a:rPr lang="en-US" sz="2600" dirty="0" smtClean="0"/>
              <a:t>0900-1100) – 76 %</a:t>
            </a:r>
          </a:p>
          <a:p>
            <a:r>
              <a:rPr lang="en-US" sz="2600" dirty="0" smtClean="0"/>
              <a:t>Total time taken by cash patients – </a:t>
            </a:r>
            <a:r>
              <a:rPr lang="en-US" sz="2600" dirty="0" smtClean="0"/>
              <a:t>186 </a:t>
            </a:r>
            <a:r>
              <a:rPr lang="en-US" sz="2600" dirty="0" err="1" smtClean="0"/>
              <a:t>mins</a:t>
            </a:r>
            <a:endParaRPr lang="en-US" sz="2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Study Findings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Average time taken for  discharge process </a:t>
            </a:r>
            <a:r>
              <a:rPr lang="en-US" sz="2800" dirty="0" err="1" smtClean="0"/>
              <a:t>upto</a:t>
            </a:r>
            <a:r>
              <a:rPr lang="en-US" sz="2800" dirty="0" smtClean="0"/>
              <a:t> billing -  101 </a:t>
            </a:r>
            <a:r>
              <a:rPr lang="en-US" sz="2800" dirty="0" err="1" smtClean="0"/>
              <a:t>mins</a:t>
            </a:r>
            <a:endParaRPr lang="en-US" sz="2800" dirty="0" smtClean="0"/>
          </a:p>
          <a:p>
            <a:r>
              <a:rPr lang="en-US" sz="2800" dirty="0" smtClean="0"/>
              <a:t>Average time taken during billing -  85 </a:t>
            </a:r>
            <a:r>
              <a:rPr lang="en-US" sz="2800" dirty="0" err="1" smtClean="0"/>
              <a:t>mins</a:t>
            </a:r>
            <a:endParaRPr lang="en-US" sz="2800" dirty="0" smtClean="0"/>
          </a:p>
          <a:p>
            <a:r>
              <a:rPr lang="en-US" sz="2800" dirty="0" smtClean="0"/>
              <a:t>Time taken by RMOs to prepare discharge summary – approx 15-20 mins</a:t>
            </a:r>
          </a:p>
          <a:p>
            <a:r>
              <a:rPr lang="en-US" sz="2800" dirty="0" smtClean="0"/>
              <a:t>Time taken for transcription – 10-20 mins</a:t>
            </a:r>
          </a:p>
          <a:p>
            <a:r>
              <a:rPr lang="en-US" sz="2800" dirty="0" smtClean="0"/>
              <a:t>Time taken by pharmacy to prep bill – </a:t>
            </a:r>
            <a:r>
              <a:rPr lang="en-US" sz="2800" dirty="0" smtClean="0"/>
              <a:t>8-12 </a:t>
            </a:r>
            <a:r>
              <a:rPr lang="en-US" sz="2800" dirty="0" err="1" smtClean="0"/>
              <a:t>mins</a:t>
            </a:r>
            <a:r>
              <a:rPr lang="en-US" sz="2800" dirty="0" smtClean="0"/>
              <a:t> per case</a:t>
            </a:r>
          </a:p>
          <a:p>
            <a:r>
              <a:rPr lang="en-US" sz="2800" dirty="0" smtClean="0"/>
              <a:t>Blurred division of responsibility for activities –Nursing, HK, Floor Mgr</a:t>
            </a:r>
          </a:p>
          <a:p>
            <a:r>
              <a:rPr lang="en-US" sz="2800" dirty="0" smtClean="0"/>
              <a:t>Completion of files during morning time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Discussion</a:t>
            </a:r>
            <a:endParaRPr lang="en-US" sz="5400" b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POSSIBLE DELAYS</a:t>
            </a:r>
            <a:endParaRPr lang="en-US" sz="48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Large no of discharge orders by Consultant on one day </a:t>
            </a:r>
          </a:p>
          <a:p>
            <a:r>
              <a:rPr lang="en-US" sz="2800" dirty="0" smtClean="0"/>
              <a:t>More No of Discharge summaries by RMO</a:t>
            </a:r>
          </a:p>
          <a:p>
            <a:r>
              <a:rPr lang="en-US" sz="2800" dirty="0" smtClean="0"/>
              <a:t>Nursing  station delays due to emergencies, return medicines, preparation of  file, compile reports, medication </a:t>
            </a:r>
          </a:p>
          <a:p>
            <a:r>
              <a:rPr lang="en-US" sz="2800" dirty="0" smtClean="0"/>
              <a:t>Tendency to send more than one file by Nursing staff – idle time</a:t>
            </a:r>
          </a:p>
          <a:p>
            <a:r>
              <a:rPr lang="en-US" sz="2800" dirty="0" smtClean="0"/>
              <a:t>GDA/HK Staff  not available for </a:t>
            </a:r>
          </a:p>
          <a:p>
            <a:pPr lvl="1"/>
            <a:r>
              <a:rPr lang="en-US" sz="2400" dirty="0" smtClean="0"/>
              <a:t>File movement, </a:t>
            </a:r>
          </a:p>
          <a:p>
            <a:pPr lvl="1"/>
            <a:r>
              <a:rPr lang="en-US" sz="2400" dirty="0" smtClean="0"/>
              <a:t>Medicine return</a:t>
            </a:r>
          </a:p>
          <a:p>
            <a:pPr lvl="1"/>
            <a:r>
              <a:rPr lang="en-US" sz="2400" dirty="0" smtClean="0"/>
              <a:t>Pick up </a:t>
            </a:r>
            <a:r>
              <a:rPr lang="en-US" sz="2400" dirty="0" smtClean="0"/>
              <a:t>file after transcription</a:t>
            </a:r>
            <a:endParaRPr lang="en-US" sz="2400" dirty="0" smtClean="0"/>
          </a:p>
          <a:p>
            <a:r>
              <a:rPr lang="en-US" sz="2800" dirty="0" smtClean="0"/>
              <a:t>Amendments in transcriptions </a:t>
            </a:r>
          </a:p>
          <a:p>
            <a:r>
              <a:rPr lang="en-US" sz="2800" dirty="0" smtClean="0"/>
              <a:t>Delay in getting file after pharmacy billing to Nursing station </a:t>
            </a:r>
          </a:p>
          <a:p>
            <a:r>
              <a:rPr lang="en-US" sz="2800" dirty="0" smtClean="0"/>
              <a:t>Dispatch of file to IPD billing</a:t>
            </a:r>
          </a:p>
          <a:p>
            <a:r>
              <a:rPr lang="en-US" sz="2800" dirty="0" smtClean="0"/>
              <a:t>Delay in payment by attendant/patient</a:t>
            </a:r>
          </a:p>
          <a:p>
            <a:r>
              <a:rPr lang="en-US" sz="2800" dirty="0" smtClean="0"/>
              <a:t>Attendant not available</a:t>
            </a:r>
          </a:p>
          <a:p>
            <a:r>
              <a:rPr lang="en-US" sz="2800" dirty="0" smtClean="0"/>
              <a:t>Transport for patient not available</a:t>
            </a:r>
          </a:p>
          <a:p>
            <a:r>
              <a:rPr lang="en-US" sz="2800" dirty="0" smtClean="0"/>
              <a:t>Vacation of room delayed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Key Issues</a:t>
            </a:r>
            <a:endParaRPr lang="en-US" sz="48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 per data, patient getting discharged in the morning will vacate bed only after 1300 hours.</a:t>
            </a:r>
          </a:p>
          <a:p>
            <a:r>
              <a:rPr lang="en-US" sz="2800" dirty="0" smtClean="0"/>
              <a:t>Admissions during OPD – mismatch of availability of beds</a:t>
            </a:r>
          </a:p>
          <a:p>
            <a:r>
              <a:rPr lang="en-US" sz="2800" dirty="0" smtClean="0"/>
              <a:t>Simultaneous discharges by consultants on floors – centralized </a:t>
            </a:r>
            <a:r>
              <a:rPr lang="en-US" sz="2800" dirty="0" smtClean="0"/>
              <a:t>resources stretched</a:t>
            </a:r>
            <a:endParaRPr lang="en-US" sz="2800" dirty="0" smtClean="0"/>
          </a:p>
          <a:p>
            <a:r>
              <a:rPr lang="en-US" sz="2800" dirty="0" smtClean="0"/>
              <a:t>Timings of visits by Management – Staggered </a:t>
            </a:r>
          </a:p>
          <a:p>
            <a:r>
              <a:rPr lang="en-US" sz="2800" dirty="0" smtClean="0"/>
              <a:t>Night shift staff responsibilities- completion of files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Suggested Time for Activities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498600"/>
                <a:gridCol w="2540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</a:t>
                      </a:r>
                    </a:p>
                    <a:p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Station/</a:t>
                      </a:r>
                    </a:p>
                    <a:p>
                      <a:r>
                        <a:rPr lang="en-US" b="1" dirty="0" smtClean="0"/>
                        <a:t>Person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 taken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Running 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Remarks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Ward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 by consultant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-----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RMO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Discharge summary /notes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15-20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Should be </a:t>
                      </a:r>
                      <a:r>
                        <a:rPr lang="en-US" b="1" dirty="0" err="1" smtClean="0"/>
                        <a:t>avbl</a:t>
                      </a:r>
                      <a:r>
                        <a:rPr lang="en-US" b="1" dirty="0" smtClean="0"/>
                        <a:t> readily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Transcription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Typing of notes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Nursing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Return medicines</a:t>
                      </a:r>
                    </a:p>
                    <a:p>
                      <a:r>
                        <a:rPr lang="en-US" b="1" dirty="0" smtClean="0"/>
                        <a:t>Compile all reports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Concurrent</a:t>
                      </a:r>
                    </a:p>
                    <a:p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Pharmacy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Prep final bill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Nursing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Check correctness, Dispatch</a:t>
                      </a:r>
                      <a:r>
                        <a:rPr lang="en-US" b="1" baseline="0" dirty="0" smtClean="0"/>
                        <a:t> file to billing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IPD Billing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Prep final bill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30(cash)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Check</a:t>
                      </a:r>
                      <a:r>
                        <a:rPr lang="en-US" b="1" baseline="0" dirty="0" smtClean="0"/>
                        <a:t> room/bed for inventory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concurrent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Prior to move of patient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Floor Mgr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Obtain feedback,</a:t>
                      </a:r>
                    </a:p>
                    <a:p>
                      <a:r>
                        <a:rPr lang="en-US" b="1" baseline="0" dirty="0" smtClean="0"/>
                        <a:t>Prep for new patient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concurrent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After ordering</a:t>
                      </a:r>
                      <a:r>
                        <a:rPr lang="en-US" b="1" baseline="0" dirty="0" smtClean="0"/>
                        <a:t> discharge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Suggested Time Check-sheet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2" y="762000"/>
          <a:ext cx="9143998" cy="507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98"/>
                <a:gridCol w="2209800"/>
                <a:gridCol w="1676400"/>
                <a:gridCol w="685800"/>
                <a:gridCol w="914400"/>
                <a:gridCol w="685800"/>
                <a:gridCol w="1066800"/>
                <a:gridCol w="1447800"/>
              </a:tblGrid>
              <a:tr h="41317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 No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Responsible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Time In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Time Out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Total Time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Running Time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Coord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by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Discharge ordered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0930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0945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00.00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Discharge summary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RMO(name)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0945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 min*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coord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Transcription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Neha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10*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File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prep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Nurse IC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Return medicines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Nurse &amp; GDA/HKS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10*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Pharmacy Bill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Pharmacy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Check &amp; dispatch file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Nurse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15*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1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IPD Billing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Billing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Exec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6019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Activities marked with * are potential delay points</a:t>
            </a:r>
          </a:p>
          <a:p>
            <a:r>
              <a:rPr lang="en-US" sz="2400" b="1" dirty="0" smtClean="0"/>
              <a:t>Above is an example for a typical discharge </a:t>
            </a:r>
            <a:endParaRPr lang="en-US" sz="2400" b="1" dirty="0"/>
          </a:p>
        </p:txBody>
      </p:sp>
      <p:sp>
        <p:nvSpPr>
          <p:cNvPr id="5" name="Oval 4"/>
          <p:cNvSpPr/>
          <p:nvPr/>
        </p:nvSpPr>
        <p:spPr>
          <a:xfrm>
            <a:off x="6705600" y="5410200"/>
            <a:ext cx="685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Recommendations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Plan for discharge of patients possibly within 48 hours, tentative discharges  to be ordered previous day. </a:t>
            </a:r>
          </a:p>
          <a:p>
            <a:pPr lvl="0"/>
            <a:r>
              <a:rPr lang="en-US" sz="2400" dirty="0" smtClean="0"/>
              <a:t>Maximum discharges ordered between  0900 h to 1100 h. Hence, the consultant’s morning round should be completed by 9:00 am.  </a:t>
            </a:r>
          </a:p>
          <a:p>
            <a:r>
              <a:rPr lang="en-US" sz="2400" dirty="0" smtClean="0"/>
              <a:t>In case of planned discharges, all functionaries must commence their actions a night before only. </a:t>
            </a:r>
          </a:p>
          <a:p>
            <a:pPr lvl="1"/>
            <a:r>
              <a:rPr lang="en-US" sz="2000" b="1" dirty="0" smtClean="0"/>
              <a:t>Tentative discharge summary by RMO and transcriptionist.</a:t>
            </a:r>
          </a:p>
          <a:p>
            <a:pPr lvl="1"/>
            <a:r>
              <a:rPr lang="en-US" sz="2000" b="1" dirty="0" smtClean="0"/>
              <a:t>Medications return, Morning dose of all medications be kept separately.</a:t>
            </a:r>
          </a:p>
          <a:p>
            <a:pPr lvl="1"/>
            <a:r>
              <a:rPr lang="en-US" sz="2000" b="1" dirty="0" smtClean="0"/>
              <a:t>Nursing staff completes the documentation </a:t>
            </a:r>
            <a:r>
              <a:rPr lang="en-US" sz="2000" b="1" dirty="0" err="1" smtClean="0"/>
              <a:t>incl</a:t>
            </a:r>
            <a:r>
              <a:rPr lang="en-US" sz="2000" b="1" dirty="0" smtClean="0"/>
              <a:t> Photocopying of documents &amp; all pending Lab/Radiology reports collected  &amp; filed.</a:t>
            </a:r>
          </a:p>
          <a:p>
            <a:pPr lvl="0"/>
            <a:r>
              <a:rPr lang="en-US" sz="2400" dirty="0" smtClean="0"/>
              <a:t>Inter departmental communication and communication between nurses and patient attendant need to improve.</a:t>
            </a:r>
          </a:p>
          <a:p>
            <a:pPr lvl="0"/>
            <a:r>
              <a:rPr lang="en-IN" sz="2400" dirty="0" smtClean="0"/>
              <a:t>Avoid extra accumulation of drugs -  proper check  before sending requisition  to pharmacy, should become part of the work culture.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Recommendations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525963"/>
          </a:xfrm>
        </p:spPr>
        <p:txBody>
          <a:bodyPr>
            <a:noAutofit/>
          </a:bodyPr>
          <a:lstStyle/>
          <a:p>
            <a:pPr lvl="0"/>
            <a:r>
              <a:rPr lang="en-IN" sz="2400" dirty="0" smtClean="0"/>
              <a:t>Do not send the pharmacy return of many patients - leads to wastage of time at all levels, at wards and at Pharmacy. </a:t>
            </a:r>
            <a:endParaRPr lang="en-US" sz="2400" dirty="0" smtClean="0"/>
          </a:p>
          <a:p>
            <a:pPr lvl="0"/>
            <a:r>
              <a:rPr lang="en-US" sz="2400" dirty="0" smtClean="0"/>
              <a:t>IP Billing section should keep a track of outstanding balance of the patient and remind the attendant/patient. </a:t>
            </a:r>
          </a:p>
          <a:p>
            <a:pPr lvl="0"/>
            <a:r>
              <a:rPr lang="en-IN" sz="2400" dirty="0" smtClean="0"/>
              <a:t>Number of GDA should be increased or three shifts.</a:t>
            </a:r>
            <a:endParaRPr lang="en-US" sz="2400" dirty="0" smtClean="0"/>
          </a:p>
          <a:p>
            <a:pPr lvl="0"/>
            <a:r>
              <a:rPr lang="en-IN" sz="2400" dirty="0" smtClean="0"/>
              <a:t>Appoint </a:t>
            </a:r>
            <a:r>
              <a:rPr lang="en-IN" sz="2400" dirty="0" smtClean="0"/>
              <a:t>a discharge co-ordinator  to facilitate the discharge process, act </a:t>
            </a:r>
            <a:r>
              <a:rPr lang="en-IN" sz="2400" dirty="0" smtClean="0"/>
              <a:t> as </a:t>
            </a:r>
            <a:r>
              <a:rPr lang="en-IN" sz="2400" dirty="0" smtClean="0"/>
              <a:t>a mediator to improve inter-dept communication.</a:t>
            </a:r>
            <a:endParaRPr lang="en-US" sz="2400" dirty="0" smtClean="0"/>
          </a:p>
          <a:p>
            <a:pPr lvl="0"/>
            <a:r>
              <a:rPr lang="en-IN" sz="2400" dirty="0" smtClean="0"/>
              <a:t>Automated system for the whole discharge process can be implemented.</a:t>
            </a:r>
            <a:endParaRPr lang="en-US" sz="2400" dirty="0" smtClean="0"/>
          </a:p>
          <a:p>
            <a:pPr lvl="0"/>
            <a:r>
              <a:rPr lang="en-IN" sz="2400" dirty="0" smtClean="0"/>
              <a:t>HMIS.</a:t>
            </a:r>
            <a:endParaRPr lang="en-US" sz="2400" dirty="0" smtClean="0"/>
          </a:p>
          <a:p>
            <a:pPr lvl="0"/>
            <a:r>
              <a:rPr lang="en-IN" sz="2400" dirty="0" smtClean="0"/>
              <a:t>Uniform billing model  for transparency and smooth process..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 BENSUPS HOSPITAL, DWARKA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the Hospital</a:t>
            </a:r>
          </a:p>
          <a:p>
            <a:r>
              <a:rPr lang="en-US" dirty="0" smtClean="0"/>
              <a:t>Capacity and capability</a:t>
            </a:r>
          </a:p>
          <a:p>
            <a:r>
              <a:rPr lang="en-US" dirty="0" err="1" smtClean="0"/>
              <a:t>Specialities</a:t>
            </a:r>
            <a:r>
              <a:rPr lang="en-US" dirty="0" smtClean="0"/>
              <a:t> available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Re-Engineered Discharge(RED)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• Delineation of roles &amp; responsibilities</a:t>
            </a:r>
          </a:p>
          <a:p>
            <a:pPr>
              <a:buNone/>
            </a:pPr>
            <a:r>
              <a:rPr lang="en-US" dirty="0" smtClean="0"/>
              <a:t>• Patient education throughout hospital stay</a:t>
            </a:r>
          </a:p>
          <a:p>
            <a:pPr>
              <a:buNone/>
            </a:pPr>
            <a:r>
              <a:rPr lang="en-US" dirty="0" smtClean="0"/>
              <a:t>• Seamless information flow</a:t>
            </a:r>
          </a:p>
          <a:p>
            <a:pPr>
              <a:buNone/>
            </a:pPr>
            <a:r>
              <a:rPr lang="en-US" dirty="0" smtClean="0"/>
              <a:t>• Written discharge plan</a:t>
            </a:r>
          </a:p>
          <a:p>
            <a:pPr>
              <a:buNone/>
            </a:pPr>
            <a:r>
              <a:rPr lang="en-US" dirty="0" smtClean="0"/>
              <a:t>• All info organized &amp; communicated to PCP</a:t>
            </a:r>
          </a:p>
          <a:p>
            <a:pPr>
              <a:buNone/>
            </a:pPr>
            <a:r>
              <a:rPr lang="en-US" dirty="0" smtClean="0"/>
              <a:t>• Patient access to discharge info in their language</a:t>
            </a:r>
          </a:p>
          <a:p>
            <a:pPr>
              <a:buNone/>
            </a:pPr>
            <a:r>
              <a:rPr lang="en-US" dirty="0" smtClean="0"/>
              <a:t>• Discharge process is: benchmarked, measured &amp;</a:t>
            </a:r>
          </a:p>
          <a:p>
            <a:pPr>
              <a:buNone/>
            </a:pPr>
            <a:r>
              <a:rPr lang="en-US" dirty="0" smtClean="0"/>
              <a:t>subject to continuous quality improvement programs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CONCLUSION</a:t>
            </a:r>
            <a:endParaRPr lang="en-US" sz="48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Formulate a detailed SOP  for Discharge process </a:t>
            </a:r>
          </a:p>
          <a:p>
            <a:r>
              <a:rPr lang="en-US" sz="2600" dirty="0" smtClean="0"/>
              <a:t>Lay down written responsibility of each functionary – RMO, Nurses, GDA/HKS, Transcriptionist, Pharmacy, Ward/Head Nurse, IPD billing , Floor Mgr, HK Mgr</a:t>
            </a:r>
          </a:p>
          <a:p>
            <a:r>
              <a:rPr lang="en-US" sz="2600" dirty="0" smtClean="0"/>
              <a:t>Lay down timings for each activity &amp; Fix accountability for delays </a:t>
            </a:r>
          </a:p>
          <a:p>
            <a:r>
              <a:rPr lang="en-US" sz="2600" dirty="0" smtClean="0"/>
              <a:t>Dedicated nurse &amp; GDA nominated for discharge documentation for the day at each floor</a:t>
            </a:r>
          </a:p>
          <a:p>
            <a:r>
              <a:rPr lang="en-US" sz="2600" dirty="0" smtClean="0"/>
              <a:t>Floor mgrs to monitor cases- as in present case</a:t>
            </a:r>
          </a:p>
          <a:p>
            <a:r>
              <a:rPr lang="en-US" sz="2600" dirty="0" smtClean="0"/>
              <a:t>Automatic messaging system to inform all persons involved in admissions &amp; discharge process</a:t>
            </a:r>
          </a:p>
          <a:p>
            <a:pPr>
              <a:buNone/>
            </a:pP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References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25963"/>
          </a:xfrm>
        </p:spPr>
        <p:txBody>
          <a:bodyPr>
            <a:normAutofit fontScale="85000" lnSpcReduction="20000"/>
          </a:bodyPr>
          <a:lstStyle/>
          <a:p>
            <a:pPr marL="514350" indent="-514350"/>
            <a:r>
              <a:rPr lang="en-US" sz="2800" dirty="0" smtClean="0"/>
              <a:t>Improving the Patient Discharge Process to Optimize Patient Throughput in an Academic Teaching Hospital &amp; Level I Trauma Center by </a:t>
            </a:r>
            <a:r>
              <a:rPr lang="nl-NL" sz="2800" dirty="0" smtClean="0"/>
              <a:t>S. Erin Elarton, Capt, USAF, MSC</a:t>
            </a:r>
          </a:p>
          <a:p>
            <a:pPr marL="457200" indent="-457200"/>
            <a:r>
              <a:rPr lang="en-US" sz="2800" dirty="0" smtClean="0"/>
              <a:t>Exploring the principles of best practice discharge to ensure patient involvement by Liz Lees, </a:t>
            </a:r>
            <a:r>
              <a:rPr lang="en-US" sz="2800" dirty="0" err="1" smtClean="0"/>
              <a:t>MSc</a:t>
            </a:r>
            <a:r>
              <a:rPr lang="en-US" sz="2800" dirty="0" smtClean="0"/>
              <a:t>, </a:t>
            </a:r>
            <a:r>
              <a:rPr lang="en-US" sz="2800" dirty="0" err="1" smtClean="0"/>
              <a:t>BSc</a:t>
            </a:r>
            <a:r>
              <a:rPr lang="en-US" sz="2800" dirty="0" smtClean="0"/>
              <a:t>, </a:t>
            </a:r>
            <a:r>
              <a:rPr lang="en-US" sz="2800" dirty="0" err="1" smtClean="0"/>
              <a:t>DipHSM</a:t>
            </a:r>
            <a:r>
              <a:rPr lang="en-US" sz="2800" dirty="0" smtClean="0"/>
              <a:t>, </a:t>
            </a:r>
            <a:r>
              <a:rPr lang="en-US" sz="2800" dirty="0" err="1" smtClean="0"/>
              <a:t>DipN</a:t>
            </a:r>
            <a:r>
              <a:rPr lang="en-US" sz="2800" dirty="0" smtClean="0"/>
              <a:t>, RGN,  Heart of England Foundation Trust, Birmingham</a:t>
            </a:r>
          </a:p>
          <a:p>
            <a:pPr marL="457200" indent="-457200"/>
            <a:r>
              <a:rPr lang="en-US" sz="2800" dirty="0" smtClean="0"/>
              <a:t>Improving the Hospital Discharge Process with Six Sigma          Methods by Theodore T. Allen, Shih-</a:t>
            </a:r>
            <a:r>
              <a:rPr lang="en-US" sz="2800" dirty="0" err="1" smtClean="0"/>
              <a:t>Hsien</a:t>
            </a:r>
            <a:r>
              <a:rPr lang="en-US" sz="2800" dirty="0" smtClean="0"/>
              <a:t> Tseng, Kerry Swanson, Mary Ann </a:t>
            </a:r>
            <a:r>
              <a:rPr lang="en-US" sz="2800" dirty="0" err="1" smtClean="0"/>
              <a:t>McClay</a:t>
            </a:r>
            <a:endParaRPr lang="en-US" sz="2800" dirty="0" smtClean="0"/>
          </a:p>
          <a:p>
            <a:r>
              <a:rPr lang="en-US" sz="2800" dirty="0" smtClean="0"/>
              <a:t>  http://www.uptodate.com/contents/hospital-discharge</a:t>
            </a:r>
          </a:p>
          <a:p>
            <a:r>
              <a:rPr lang="en-US" sz="2800" dirty="0" smtClean="0"/>
              <a:t>  http://caregiver.org Family caregiver Alliance - National Centre of </a:t>
            </a:r>
          </a:p>
          <a:p>
            <a:pPr>
              <a:buNone/>
            </a:pPr>
            <a:r>
              <a:rPr lang="en-US" sz="2800" dirty="0" smtClean="0"/>
              <a:t>       Care giving</a:t>
            </a:r>
          </a:p>
          <a:p>
            <a:r>
              <a:rPr lang="en-US" sz="2800" dirty="0" smtClean="0"/>
              <a:t>  http://www.bmj.com/content/337/bmj.a2694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Internship Report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u="sng" dirty="0" smtClean="0"/>
              <a:t>Departments </a:t>
            </a:r>
            <a:r>
              <a:rPr lang="en-US" u="sng" dirty="0" smtClean="0"/>
              <a:t>visited</a:t>
            </a:r>
          </a:p>
          <a:p>
            <a:pPr lvl="1"/>
            <a:r>
              <a:rPr lang="en-US" sz="2400" dirty="0" smtClean="0"/>
              <a:t>IPD</a:t>
            </a:r>
          </a:p>
          <a:p>
            <a:pPr lvl="1"/>
            <a:r>
              <a:rPr lang="en-US" sz="2400" dirty="0" smtClean="0"/>
              <a:t>OPD</a:t>
            </a:r>
          </a:p>
          <a:p>
            <a:pPr lvl="1"/>
            <a:r>
              <a:rPr lang="en-US" sz="2400" dirty="0" smtClean="0"/>
              <a:t>ICU</a:t>
            </a:r>
          </a:p>
          <a:p>
            <a:pPr lvl="1"/>
            <a:r>
              <a:rPr lang="en-US" sz="2400" dirty="0" smtClean="0"/>
              <a:t>OT</a:t>
            </a:r>
          </a:p>
          <a:p>
            <a:pPr lvl="1"/>
            <a:r>
              <a:rPr lang="en-US" sz="2400" dirty="0" smtClean="0"/>
              <a:t>House Keeping</a:t>
            </a:r>
            <a:endParaRPr lang="en-US" sz="2400" dirty="0" smtClean="0"/>
          </a:p>
          <a:p>
            <a:pPr lvl="1"/>
            <a:r>
              <a:rPr lang="en-US" sz="2400" dirty="0" smtClean="0"/>
              <a:t>HR</a:t>
            </a:r>
          </a:p>
          <a:p>
            <a:r>
              <a:rPr lang="en-US" dirty="0" smtClean="0"/>
              <a:t>Lessons learnt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Lessons </a:t>
            </a:r>
            <a:r>
              <a:rPr lang="en-US" b="1" u="sng" dirty="0" smtClean="0"/>
              <a:t>learnt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4525963"/>
          </a:xfrm>
        </p:spPr>
        <p:txBody>
          <a:bodyPr/>
          <a:lstStyle/>
          <a:p>
            <a:r>
              <a:rPr lang="en-US" dirty="0" smtClean="0"/>
              <a:t>HK shifts should be three instead of two.</a:t>
            </a:r>
          </a:p>
          <a:p>
            <a:r>
              <a:rPr lang="en-US" dirty="0" smtClean="0"/>
              <a:t>OT utilization, staff in OT</a:t>
            </a:r>
          </a:p>
          <a:p>
            <a:r>
              <a:rPr lang="en-US" dirty="0" smtClean="0"/>
              <a:t>Inadequacy of computers</a:t>
            </a:r>
          </a:p>
          <a:p>
            <a:r>
              <a:rPr lang="en-US" dirty="0" smtClean="0"/>
              <a:t>Division of responsibilities – duplication, clarity</a:t>
            </a:r>
          </a:p>
          <a:p>
            <a:r>
              <a:rPr lang="en-US" dirty="0" smtClean="0"/>
              <a:t>Layout of Emergency Dept</a:t>
            </a:r>
          </a:p>
          <a:p>
            <a:r>
              <a:rPr lang="en-US" dirty="0" smtClean="0"/>
              <a:t>Team spirit and bonding</a:t>
            </a:r>
          </a:p>
          <a:p>
            <a:r>
              <a:rPr lang="en-US" dirty="0" smtClean="0"/>
              <a:t>Attrition in managers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DISSERTATION PROJECT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4754563"/>
          </a:xfrm>
        </p:spPr>
        <p:txBody>
          <a:bodyPr>
            <a:noAutofit/>
          </a:bodyPr>
          <a:lstStyle/>
          <a:p>
            <a:r>
              <a:rPr lang="en-US" sz="2800" dirty="0" smtClean="0"/>
              <a:t>Study Discharge process in </a:t>
            </a:r>
            <a:r>
              <a:rPr lang="en-US" sz="2800" dirty="0" err="1" smtClean="0"/>
              <a:t>Bensups</a:t>
            </a:r>
            <a:r>
              <a:rPr lang="en-US" sz="2800" dirty="0" smtClean="0"/>
              <a:t> Hospital &amp; </a:t>
            </a:r>
            <a:r>
              <a:rPr lang="en-US" sz="2800" dirty="0" err="1" smtClean="0"/>
              <a:t>analyse</a:t>
            </a:r>
            <a:r>
              <a:rPr lang="en-US" sz="2800" dirty="0" smtClean="0"/>
              <a:t> the activities</a:t>
            </a:r>
          </a:p>
          <a:p>
            <a:r>
              <a:rPr lang="en-US" sz="2800" dirty="0" smtClean="0"/>
              <a:t>Streamline/Improve the process</a:t>
            </a:r>
          </a:p>
          <a:p>
            <a:r>
              <a:rPr lang="en-US" sz="2800" dirty="0" smtClean="0"/>
              <a:t>Suggest measures to reduce time taken in discharge process </a:t>
            </a:r>
          </a:p>
          <a:p>
            <a:r>
              <a:rPr lang="en-US" sz="2800" dirty="0" smtClean="0"/>
              <a:t>Prepare SOP/Manual for Discharge process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Lay down target time at each level/station/office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Lay down responsibility of each functionary/station in the chain for smooth discharge process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Actions/documentation to be done by each person in the process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Rationale of the Study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592763"/>
          </a:xfrm>
        </p:spPr>
        <p:txBody>
          <a:bodyPr>
            <a:noAutofit/>
          </a:bodyPr>
          <a:lstStyle/>
          <a:p>
            <a:r>
              <a:rPr lang="en-US" sz="2800" dirty="0" smtClean="0"/>
              <a:t>Restlessness of patient due to unfamiliar environment, patient &amp; attendant want to go home immediately after consultant orders discharge, </a:t>
            </a:r>
          </a:p>
          <a:p>
            <a:r>
              <a:rPr lang="en-US" sz="2800" dirty="0" smtClean="0"/>
              <a:t>Satisfaction level adversely affected due to delay </a:t>
            </a:r>
          </a:p>
          <a:p>
            <a:r>
              <a:rPr lang="en-US" sz="2800" dirty="0" smtClean="0"/>
              <a:t>Time for preparation &amp; disinfection of rooms/beds during turnover of rooms post discharge, as required</a:t>
            </a:r>
          </a:p>
          <a:p>
            <a:r>
              <a:rPr lang="en-US" sz="2800" dirty="0" smtClean="0"/>
              <a:t>Better mgt – more admissions during morning OPD hours, make smooth turnover of beds -Early availability of beds </a:t>
            </a:r>
          </a:p>
          <a:p>
            <a:r>
              <a:rPr lang="en-US" sz="2800" dirty="0" smtClean="0"/>
              <a:t>Improve feedback on waiting time during discharge</a:t>
            </a:r>
          </a:p>
          <a:p>
            <a:r>
              <a:rPr lang="en-US" sz="2800" dirty="0" smtClean="0"/>
              <a:t>Accreditation process – process needed in writing</a:t>
            </a:r>
          </a:p>
          <a:p>
            <a:r>
              <a:rPr lang="en-US" sz="2800" dirty="0" smtClean="0"/>
              <a:t>Loss of revenue in long run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LITERATURE REVIEW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7"/>
            <a:ext cx="8382000" cy="5135563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400" dirty="0" smtClean="0"/>
              <a:t>Improving the Patient Discharge Process to Optimize Patient Throughput in an Academic Teaching Hospital &amp; Level I Trauma Center by </a:t>
            </a:r>
            <a:r>
              <a:rPr lang="nl-NL" sz="2400" dirty="0" smtClean="0"/>
              <a:t>S. Erin Elarton, Capt, USAF, MSC</a:t>
            </a:r>
          </a:p>
          <a:p>
            <a:pPr marL="457200" indent="-457200"/>
            <a:r>
              <a:rPr lang="en-US" sz="2400" dirty="0" smtClean="0"/>
              <a:t>Exploring the principles of best practice discharge to ensure patient involvement by Liz Lees, </a:t>
            </a:r>
            <a:r>
              <a:rPr lang="en-US" sz="2400" dirty="0" err="1" smtClean="0"/>
              <a:t>MSc</a:t>
            </a:r>
            <a:r>
              <a:rPr lang="en-US" sz="2400" dirty="0" smtClean="0"/>
              <a:t>, </a:t>
            </a:r>
            <a:r>
              <a:rPr lang="en-US" sz="2400" dirty="0" err="1" smtClean="0"/>
              <a:t>BSc</a:t>
            </a:r>
            <a:r>
              <a:rPr lang="en-US" sz="2400" dirty="0" smtClean="0"/>
              <a:t>, </a:t>
            </a:r>
            <a:r>
              <a:rPr lang="en-US" sz="2400" dirty="0" err="1" smtClean="0"/>
              <a:t>DipHSM</a:t>
            </a:r>
            <a:r>
              <a:rPr lang="en-US" sz="2400" dirty="0" smtClean="0"/>
              <a:t>, </a:t>
            </a:r>
            <a:r>
              <a:rPr lang="en-US" sz="2400" dirty="0" err="1" smtClean="0"/>
              <a:t>DipN</a:t>
            </a:r>
            <a:r>
              <a:rPr lang="en-US" sz="2400" dirty="0" smtClean="0"/>
              <a:t>, RGN,  Heart of England Foundation Trust, Birmingham</a:t>
            </a:r>
          </a:p>
          <a:p>
            <a:pPr marL="457200" indent="-457200"/>
            <a:r>
              <a:rPr lang="en-US" sz="2400" dirty="0" smtClean="0"/>
              <a:t>Improving the Hospital Discharge Process with Six Sigma   </a:t>
            </a:r>
          </a:p>
          <a:p>
            <a:pPr marL="457200" indent="-457200">
              <a:buNone/>
            </a:pPr>
            <a:r>
              <a:rPr lang="en-US" sz="2400" dirty="0" smtClean="0"/>
              <a:t>       Methods by Theodore T. Allen, Shih-</a:t>
            </a:r>
            <a:r>
              <a:rPr lang="en-US" sz="2400" dirty="0" err="1" smtClean="0"/>
              <a:t>Hsien</a:t>
            </a:r>
            <a:r>
              <a:rPr lang="en-US" sz="2400" dirty="0" smtClean="0"/>
              <a:t> Tseng, Kerry Swanson, Mary Ann </a:t>
            </a:r>
            <a:r>
              <a:rPr lang="en-US" sz="2400" dirty="0" err="1" smtClean="0"/>
              <a:t>McClay</a:t>
            </a:r>
            <a:endParaRPr lang="en-US" sz="2400" dirty="0" smtClean="0"/>
          </a:p>
          <a:p>
            <a:endParaRPr lang="en-US" sz="2400" dirty="0" smtClean="0"/>
          </a:p>
          <a:p>
            <a:pPr marL="514350" indent="-514350"/>
            <a:endParaRPr lang="nl-NL" sz="2400" dirty="0" smtClean="0"/>
          </a:p>
          <a:p>
            <a:pPr marL="514350" indent="-514350"/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/>
              <a:t>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059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b="1" u="sng" dirty="0" smtClean="0"/>
              <a:t>General Objective</a:t>
            </a:r>
            <a:endParaRPr lang="en-US" sz="2400" u="sng" dirty="0" smtClean="0"/>
          </a:p>
          <a:p>
            <a:r>
              <a:rPr lang="en-IN" sz="2400" dirty="0" smtClean="0"/>
              <a:t>Study the activities involved in the discharge process, average time taken in the  process and factors responsible for the delay in the discharge process (if any) at </a:t>
            </a:r>
            <a:r>
              <a:rPr lang="en-IN" sz="2400" dirty="0" err="1" smtClean="0"/>
              <a:t>Bensups</a:t>
            </a:r>
            <a:r>
              <a:rPr lang="en-IN" sz="2400" dirty="0" smtClean="0"/>
              <a:t> Hospital, </a:t>
            </a:r>
            <a:r>
              <a:rPr lang="en-IN" sz="2400" dirty="0" err="1" smtClean="0"/>
              <a:t>Dwarka</a:t>
            </a:r>
            <a:r>
              <a:rPr lang="en-IN" sz="2400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en-IN" sz="2400" b="1" u="sng" dirty="0" smtClean="0"/>
              <a:t>Specific Objectives</a:t>
            </a:r>
            <a:endParaRPr lang="en-US" sz="2400" u="sng" dirty="0" smtClean="0"/>
          </a:p>
          <a:p>
            <a:pPr lvl="0"/>
            <a:r>
              <a:rPr lang="en-IN" sz="2400" dirty="0" smtClean="0"/>
              <a:t>To observe the events involved in patient discharge process at </a:t>
            </a:r>
            <a:r>
              <a:rPr lang="en-IN" sz="2400" dirty="0" err="1" smtClean="0"/>
              <a:t>Bensups</a:t>
            </a:r>
            <a:r>
              <a:rPr lang="en-IN" sz="2400" dirty="0" smtClean="0"/>
              <a:t> hospital.</a:t>
            </a:r>
            <a:endParaRPr lang="en-US" sz="2400" dirty="0" smtClean="0"/>
          </a:p>
          <a:p>
            <a:pPr lvl="0"/>
            <a:r>
              <a:rPr lang="en-IN" sz="2400" dirty="0" smtClean="0"/>
              <a:t>To observe the work flow and responsibilities of various departments involved in discharge process.</a:t>
            </a:r>
            <a:endParaRPr lang="en-US" sz="2400" dirty="0" smtClean="0"/>
          </a:p>
          <a:p>
            <a:pPr lvl="0"/>
            <a:r>
              <a:rPr lang="en-IN" sz="2400" dirty="0" smtClean="0"/>
              <a:t>To calculate the average time taken in discharge of each patient from the hospital.</a:t>
            </a:r>
            <a:endParaRPr lang="en-US" sz="2400" dirty="0" smtClean="0"/>
          </a:p>
          <a:p>
            <a:pPr lvl="0"/>
            <a:r>
              <a:rPr lang="en-IN" sz="2400" dirty="0" smtClean="0"/>
              <a:t>To find out the events causing delay in discharge process and factors responsible for it.</a:t>
            </a:r>
            <a:endParaRPr lang="en-US" sz="2400" dirty="0" smtClean="0"/>
          </a:p>
          <a:p>
            <a:pPr lvl="0"/>
            <a:r>
              <a:rPr lang="en-IN" sz="2400" dirty="0" smtClean="0"/>
              <a:t>Formulate an SOP for Discharge Process at </a:t>
            </a:r>
            <a:r>
              <a:rPr lang="en-IN" sz="2400" dirty="0" err="1" smtClean="0"/>
              <a:t>Bensups</a:t>
            </a:r>
            <a:r>
              <a:rPr lang="en-IN" sz="2400" dirty="0" smtClean="0"/>
              <a:t> Hospital.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Methodology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059363"/>
          </a:xfrm>
        </p:spPr>
        <p:txBody>
          <a:bodyPr>
            <a:noAutofit/>
          </a:bodyPr>
          <a:lstStyle/>
          <a:p>
            <a:r>
              <a:rPr lang="en-IN" sz="2400" b="1" u="sng" dirty="0" smtClean="0"/>
              <a:t>Study design</a:t>
            </a:r>
            <a:r>
              <a:rPr lang="en-IN" sz="2400" b="1" dirty="0" smtClean="0"/>
              <a:t>    </a:t>
            </a:r>
            <a:r>
              <a:rPr lang="en-IN" sz="2400" dirty="0" smtClean="0"/>
              <a:t>Descriptive cross-sectional study  </a:t>
            </a:r>
          </a:p>
          <a:p>
            <a:r>
              <a:rPr lang="en-IN" sz="2400" b="1" u="sng" dirty="0" smtClean="0"/>
              <a:t>Study area</a:t>
            </a:r>
            <a:r>
              <a:rPr lang="en-IN" sz="2400" b="1" dirty="0" smtClean="0"/>
              <a:t>    </a:t>
            </a:r>
            <a:r>
              <a:rPr lang="en-IN" sz="2400" dirty="0" err="1" smtClean="0"/>
              <a:t>Bensups</a:t>
            </a:r>
            <a:r>
              <a:rPr lang="en-IN" sz="2400" dirty="0" smtClean="0"/>
              <a:t> Hospital , Delhi.</a:t>
            </a:r>
            <a:endParaRPr lang="en-US" sz="2400" dirty="0" smtClean="0"/>
          </a:p>
          <a:p>
            <a:r>
              <a:rPr lang="en-IN" sz="2400" b="1" u="sng" dirty="0" smtClean="0"/>
              <a:t>Study population</a:t>
            </a:r>
            <a:r>
              <a:rPr lang="en-IN" sz="2400" b="1" dirty="0" smtClean="0"/>
              <a:t>   </a:t>
            </a:r>
            <a:r>
              <a:rPr lang="en-IN" sz="2400" dirty="0" smtClean="0"/>
              <a:t> Patients  discharged  from 01 March to 30 March 2014.</a:t>
            </a:r>
            <a:endParaRPr lang="en-US" sz="2400" dirty="0" smtClean="0"/>
          </a:p>
          <a:p>
            <a:r>
              <a:rPr lang="en-IN" sz="2400" b="1" u="sng" dirty="0" smtClean="0"/>
              <a:t>Sample design</a:t>
            </a:r>
            <a:r>
              <a:rPr lang="en-IN" sz="2400" b="1" dirty="0" smtClean="0"/>
              <a:t>     </a:t>
            </a:r>
            <a:r>
              <a:rPr lang="en-IN" sz="2400" dirty="0" smtClean="0"/>
              <a:t>Non probability- convenience method</a:t>
            </a:r>
            <a:endParaRPr lang="en-US" sz="2400" dirty="0" smtClean="0"/>
          </a:p>
          <a:p>
            <a:pPr lvl="1"/>
            <a:r>
              <a:rPr lang="en-IN" sz="2000" b="1" dirty="0" smtClean="0"/>
              <a:t>Three/four </a:t>
            </a:r>
            <a:r>
              <a:rPr lang="en-IN" sz="2000" b="1" dirty="0" smtClean="0"/>
              <a:t>patients discharged  per day were </a:t>
            </a:r>
            <a:r>
              <a:rPr lang="en-IN" sz="2000" b="1" dirty="0" smtClean="0"/>
              <a:t>included.</a:t>
            </a:r>
            <a:endParaRPr lang="en-US" sz="2000" b="1" dirty="0" smtClean="0"/>
          </a:p>
          <a:p>
            <a:pPr lvl="1"/>
            <a:r>
              <a:rPr lang="en-IN" sz="2000" b="1" dirty="0" smtClean="0"/>
              <a:t>Patients admitted in the IPD situated on the second, third and fourth floors  were taken into consideration while sampling.</a:t>
            </a:r>
            <a:endParaRPr lang="en-US" sz="2000" b="1" dirty="0" smtClean="0"/>
          </a:p>
          <a:p>
            <a:r>
              <a:rPr lang="en-IN" sz="2400" b="1" u="sng" dirty="0" smtClean="0"/>
              <a:t>Sample size</a:t>
            </a:r>
            <a:r>
              <a:rPr lang="en-IN" sz="2400" b="1" dirty="0" smtClean="0"/>
              <a:t>    100</a:t>
            </a:r>
            <a:endParaRPr lang="en-US" sz="2400" dirty="0" smtClean="0"/>
          </a:p>
          <a:p>
            <a:r>
              <a:rPr lang="en-IN" sz="2400" b="1" u="sng" dirty="0" smtClean="0"/>
              <a:t>Study duration</a:t>
            </a:r>
            <a:r>
              <a:rPr lang="en-IN" sz="2400" dirty="0" smtClean="0"/>
              <a:t> The study duration was </a:t>
            </a:r>
            <a:r>
              <a:rPr lang="en-IN" sz="2400" b="1" dirty="0" smtClean="0"/>
              <a:t>of </a:t>
            </a:r>
            <a:r>
              <a:rPr lang="en-IN" sz="2400" b="1" dirty="0" smtClean="0"/>
              <a:t> 30 </a:t>
            </a:r>
            <a:r>
              <a:rPr lang="en-IN" sz="2400" b="1" dirty="0" smtClean="0"/>
              <a:t>days from 01 March to 30 March 2014. </a:t>
            </a:r>
            <a:endParaRPr lang="en-US" sz="2400" dirty="0" smtClean="0"/>
          </a:p>
          <a:p>
            <a:r>
              <a:rPr lang="en-IN" sz="2400" b="1" u="sng" dirty="0" smtClean="0"/>
              <a:t>Data collection tool and technique</a:t>
            </a:r>
            <a:r>
              <a:rPr lang="en-IN" sz="2400" b="1" dirty="0" smtClean="0"/>
              <a:t>    </a:t>
            </a:r>
            <a:r>
              <a:rPr lang="en-IN" sz="2400" dirty="0" smtClean="0"/>
              <a:t>Observation, Interviews and Discharge tracking tool of the hospital.	</a:t>
            </a: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1509</Words>
  <Application>Microsoft Office PowerPoint</Application>
  <PresentationFormat>On-screen Show (4:3)</PresentationFormat>
  <Paragraphs>281</Paragraphs>
  <Slides>22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IMPROVEMENT OF DISCHARGE PROCESS   BY  COL MAAN SINGH GAHLOT PG/012/042</vt:lpstr>
      <vt:lpstr>  BENSUPS HOSPITAL, DWARKA </vt:lpstr>
      <vt:lpstr> Internship Report </vt:lpstr>
      <vt:lpstr> Lessons learnt </vt:lpstr>
      <vt:lpstr>DISSERTATION PROJECT</vt:lpstr>
      <vt:lpstr>Rationale of the Study</vt:lpstr>
      <vt:lpstr>LITERATURE REVIEW</vt:lpstr>
      <vt:lpstr>OBJECTIVES</vt:lpstr>
      <vt:lpstr>Methodology</vt:lpstr>
      <vt:lpstr>Study Findings</vt:lpstr>
      <vt:lpstr>Study Findings</vt:lpstr>
      <vt:lpstr>Study Findings</vt:lpstr>
      <vt:lpstr>Discussion</vt:lpstr>
      <vt:lpstr>POSSIBLE DELAYS</vt:lpstr>
      <vt:lpstr>Key Issues</vt:lpstr>
      <vt:lpstr>Suggested Time for Activities</vt:lpstr>
      <vt:lpstr>Suggested Time Check-sheet</vt:lpstr>
      <vt:lpstr>Recommendations</vt:lpstr>
      <vt:lpstr>Recommendations</vt:lpstr>
      <vt:lpstr> Re-Engineered Discharge(RED) </vt:lpstr>
      <vt:lpstr>CONCLUSION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DISCHARGE PROCESS  AT BENSUPS HOSPITAL, DWARKA</dc:title>
  <dc:creator>maansingh</dc:creator>
  <cp:lastModifiedBy>maansingh</cp:lastModifiedBy>
  <cp:revision>58</cp:revision>
  <dcterms:created xsi:type="dcterms:W3CDTF">2006-08-16T00:00:00Z</dcterms:created>
  <dcterms:modified xsi:type="dcterms:W3CDTF">2014-05-09T00:28:24Z</dcterms:modified>
</cp:coreProperties>
</file>