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6" r:id="rId3"/>
    <p:sldId id="267" r:id="rId4"/>
    <p:sldId id="257" r:id="rId5"/>
    <p:sldId id="258" r:id="rId6"/>
    <p:sldId id="259" r:id="rId7"/>
    <p:sldId id="260" r:id="rId8"/>
    <p:sldId id="268" r:id="rId9"/>
    <p:sldId id="269" r:id="rId10"/>
    <p:sldId id="270" r:id="rId11"/>
    <p:sldId id="271" r:id="rId12"/>
    <p:sldId id="273" r:id="rId13"/>
    <p:sldId id="261" r:id="rId14"/>
    <p:sldId id="262" r:id="rId15"/>
    <p:sldId id="263" r:id="rId16"/>
    <p:sldId id="264" r:id="rId17"/>
    <p:sldId id="265"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sz="2400" dirty="0" smtClean="0">
                <a:latin typeface="Arial" pitchFamily="34" charset="0"/>
                <a:cs typeface="Arial" pitchFamily="34" charset="0"/>
              </a:rPr>
              <a:t>Cost</a:t>
            </a:r>
            <a:r>
              <a:rPr lang="en-US" sz="2400" baseline="0" dirty="0" smtClean="0">
                <a:latin typeface="Arial" pitchFamily="34" charset="0"/>
                <a:cs typeface="Arial" pitchFamily="34" charset="0"/>
              </a:rPr>
              <a:t> constituting one surgery of CABG</a:t>
            </a:r>
            <a:endParaRPr lang="en-US" sz="2400" dirty="0">
              <a:latin typeface="Arial" pitchFamily="34" charset="0"/>
              <a:cs typeface="Arial" pitchFamily="34" charset="0"/>
            </a:endParaRPr>
          </a:p>
        </c:rich>
      </c:tx>
      <c:layout/>
    </c:title>
    <c:view3D>
      <c:rotX val="30"/>
      <c:perspective val="30"/>
    </c:view3D>
    <c:plotArea>
      <c:layout/>
      <c:pie3DChart>
        <c:varyColors val="1"/>
        <c:ser>
          <c:idx val="0"/>
          <c:order val="0"/>
          <c:tx>
            <c:strRef>
              <c:f>Sheet1!$B$1</c:f>
              <c:strCache>
                <c:ptCount val="1"/>
                <c:pt idx="0">
                  <c:v>Sales</c:v>
                </c:pt>
              </c:strCache>
            </c:strRef>
          </c:tx>
          <c:dLbls>
            <c:dLblPos val="ctr"/>
            <c:showVal val="1"/>
          </c:dLbls>
          <c:cat>
            <c:strRef>
              <c:f>Sheet1!$A$2:$A$4</c:f>
              <c:strCache>
                <c:ptCount val="3"/>
                <c:pt idx="0">
                  <c:v>Material cost</c:v>
                </c:pt>
                <c:pt idx="1">
                  <c:v>Manpower cost</c:v>
                </c:pt>
                <c:pt idx="2">
                  <c:v>capital cost</c:v>
                </c:pt>
              </c:strCache>
            </c:strRef>
          </c:cat>
          <c:val>
            <c:numRef>
              <c:f>Sheet1!$B$2:$B$4</c:f>
              <c:numCache>
                <c:formatCode>#,##0</c:formatCode>
                <c:ptCount val="3"/>
                <c:pt idx="0">
                  <c:v>88468</c:v>
                </c:pt>
                <c:pt idx="1">
                  <c:v>29729</c:v>
                </c:pt>
                <c:pt idx="2">
                  <c:v>22734</c:v>
                </c:pt>
              </c:numCache>
            </c:numRef>
          </c:val>
        </c:ser>
        <c:dLbls>
          <c:showVal val="1"/>
        </c:dLbls>
      </c:pie3DChart>
    </c:plotArea>
    <c:legend>
      <c:legendPos val="r"/>
      <c:layout/>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E71DF8B-B3C9-4BD5-8027-44B4758C35B6}" type="datetimeFigureOut">
              <a:rPr lang="en-US" smtClean="0"/>
              <a:pPr/>
              <a:t>5/7/2014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78F2E20-BDE6-47FC-ABDC-810D87A94B8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71DF8B-B3C9-4BD5-8027-44B4758C35B6}" type="datetimeFigureOut">
              <a:rPr lang="en-US" smtClean="0"/>
              <a:pPr/>
              <a:t>5/7/2014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78F2E20-BDE6-47FC-ABDC-810D87A94B8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71DF8B-B3C9-4BD5-8027-44B4758C35B6}" type="datetimeFigureOut">
              <a:rPr lang="en-US" smtClean="0"/>
              <a:pPr/>
              <a:t>5/7/2014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78F2E20-BDE6-47FC-ABDC-810D87A94B8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71DF8B-B3C9-4BD5-8027-44B4758C35B6}" type="datetimeFigureOut">
              <a:rPr lang="en-US" smtClean="0"/>
              <a:pPr/>
              <a:t>5/7/2014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78F2E20-BDE6-47FC-ABDC-810D87A94B8F}"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E71DF8B-B3C9-4BD5-8027-44B4758C35B6}" type="datetimeFigureOut">
              <a:rPr lang="en-US" smtClean="0"/>
              <a:pPr/>
              <a:t>5/7/2014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78F2E20-BDE6-47FC-ABDC-810D87A94B8F}"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71DF8B-B3C9-4BD5-8027-44B4758C35B6}" type="datetimeFigureOut">
              <a:rPr lang="en-US" smtClean="0"/>
              <a:pPr/>
              <a:t>5/7/2014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78F2E20-BDE6-47FC-ABDC-810D87A94B8F}"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71DF8B-B3C9-4BD5-8027-44B4758C35B6}" type="datetimeFigureOut">
              <a:rPr lang="en-US" smtClean="0"/>
              <a:pPr/>
              <a:t>5/7/2014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378F2E20-BDE6-47FC-ABDC-810D87A94B8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E71DF8B-B3C9-4BD5-8027-44B4758C35B6}" type="datetimeFigureOut">
              <a:rPr lang="en-US" smtClean="0"/>
              <a:pPr/>
              <a:t>5/7/2014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378F2E20-BDE6-47FC-ABDC-810D87A94B8F}"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E71DF8B-B3C9-4BD5-8027-44B4758C35B6}" type="datetimeFigureOut">
              <a:rPr lang="en-US" smtClean="0"/>
              <a:pPr/>
              <a:t>5/7/2014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378F2E20-BDE6-47FC-ABDC-810D87A94B8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E71DF8B-B3C9-4BD5-8027-44B4758C35B6}" type="datetimeFigureOut">
              <a:rPr lang="en-US" smtClean="0"/>
              <a:pPr/>
              <a:t>5/7/2014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78F2E20-BDE6-47FC-ABDC-810D87A94B8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E71DF8B-B3C9-4BD5-8027-44B4758C35B6}" type="datetimeFigureOut">
              <a:rPr lang="en-US" smtClean="0"/>
              <a:pPr/>
              <a:t>5/7/2014</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78F2E20-BDE6-47FC-ABDC-810D87A94B8F}"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E71DF8B-B3C9-4BD5-8027-44B4758C35B6}" type="datetimeFigureOut">
              <a:rPr lang="en-US" smtClean="0"/>
              <a:pPr/>
              <a:t>5/7/2014</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78F2E20-BDE6-47FC-ABDC-810D87A94B8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462085"/>
          </a:xfrm>
        </p:spPr>
        <p:txBody>
          <a:bodyPr>
            <a:normAutofit fontScale="90000"/>
          </a:bodyPr>
          <a:lstStyle/>
          <a:p>
            <a:pPr algn="ctr"/>
            <a:r>
              <a:rPr lang="en-IN" sz="3200" dirty="0" smtClean="0">
                <a:effectLst/>
                <a:latin typeface="Arial" pitchFamily="34" charset="0"/>
                <a:cs typeface="Arial" pitchFamily="34" charset="0"/>
              </a:rPr>
              <a:t>COSTING OF CARDIOLOGY SERVICES(CABG)  IN MEDICAL COLLEGE SETUP</a:t>
            </a:r>
            <a:endParaRPr lang="en-IN" sz="3200" dirty="0">
              <a:effectLst/>
              <a:latin typeface="Arial" pitchFamily="34" charset="0"/>
              <a:cs typeface="Arial" pitchFamily="34" charset="0"/>
            </a:endParaRPr>
          </a:p>
        </p:txBody>
      </p:sp>
      <p:sp>
        <p:nvSpPr>
          <p:cNvPr id="3" name="Subtitle 2"/>
          <p:cNvSpPr>
            <a:spLocks noGrp="1"/>
          </p:cNvSpPr>
          <p:nvPr>
            <p:ph type="subTitle" idx="1"/>
          </p:nvPr>
        </p:nvSpPr>
        <p:spPr>
          <a:xfrm>
            <a:off x="3214678" y="3611607"/>
            <a:ext cx="5243522" cy="1199704"/>
          </a:xfrm>
        </p:spPr>
        <p:txBody>
          <a:bodyPr>
            <a:normAutofit fontScale="92500" lnSpcReduction="20000"/>
          </a:bodyPr>
          <a:lstStyle/>
          <a:p>
            <a:pPr algn="ctr"/>
            <a:r>
              <a:rPr lang="en-IN" b="1" dirty="0" smtClean="0">
                <a:solidFill>
                  <a:srgbClr val="FF0000"/>
                </a:solidFill>
                <a:latin typeface="Arial" pitchFamily="34" charset="0"/>
                <a:cs typeface="Arial" pitchFamily="34" charset="0"/>
              </a:rPr>
              <a:t>BY</a:t>
            </a:r>
          </a:p>
          <a:p>
            <a:pPr algn="ctr"/>
            <a:r>
              <a:rPr lang="en-IN" b="1" dirty="0" smtClean="0">
                <a:solidFill>
                  <a:srgbClr val="FF0000"/>
                </a:solidFill>
                <a:latin typeface="Arial" pitchFamily="34" charset="0"/>
                <a:cs typeface="Arial" pitchFamily="34" charset="0"/>
              </a:rPr>
              <a:t>ROOPAL CHANDRAKAR</a:t>
            </a:r>
          </a:p>
          <a:p>
            <a:pPr algn="ctr"/>
            <a:r>
              <a:rPr lang="en-IN" b="1" dirty="0" smtClean="0">
                <a:solidFill>
                  <a:srgbClr val="FF0000"/>
                </a:solidFill>
                <a:latin typeface="Arial" pitchFamily="34" charset="0"/>
                <a:cs typeface="Arial" pitchFamily="34" charset="0"/>
              </a:rPr>
              <a:t>PG/12/75</a:t>
            </a:r>
            <a:endParaRPr lang="en-IN" b="1" dirty="0">
              <a:solidFill>
                <a:srgbClr val="FF0000"/>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r>
              <a:rPr lang="en-IN" dirty="0" smtClean="0">
                <a:latin typeface="Arial" pitchFamily="34" charset="0"/>
                <a:cs typeface="Arial" pitchFamily="34" charset="0"/>
              </a:rPr>
              <a:t>Cost of manpower is calculated by following</a:t>
            </a:r>
          </a:p>
          <a:p>
            <a:endParaRPr lang="en-IN" dirty="0"/>
          </a:p>
        </p:txBody>
      </p:sp>
      <p:graphicFrame>
        <p:nvGraphicFramePr>
          <p:cNvPr id="6" name="Table 5"/>
          <p:cNvGraphicFramePr>
            <a:graphicFrameLocks noGrp="1"/>
          </p:cNvGraphicFramePr>
          <p:nvPr/>
        </p:nvGraphicFramePr>
        <p:xfrm>
          <a:off x="928662" y="1397000"/>
          <a:ext cx="7286676" cy="4079240"/>
        </p:xfrm>
        <a:graphic>
          <a:graphicData uri="http://schemas.openxmlformats.org/drawingml/2006/table">
            <a:tbl>
              <a:tblPr firstRow="1" bandRow="1">
                <a:tableStyleId>{5C22544A-7EE6-4342-B048-85BDC9FD1C3A}</a:tableStyleId>
              </a:tblPr>
              <a:tblGrid>
                <a:gridCol w="3643338"/>
                <a:gridCol w="3643338"/>
              </a:tblGrid>
              <a:tr h="370840">
                <a:tc>
                  <a:txBody>
                    <a:bodyPr/>
                    <a:lstStyle/>
                    <a:p>
                      <a:r>
                        <a:rPr lang="en-IN" dirty="0" smtClean="0">
                          <a:latin typeface="Arial" pitchFamily="34" charset="0"/>
                          <a:cs typeface="Arial" pitchFamily="34" charset="0"/>
                        </a:rPr>
                        <a:t>          MANPOWER</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            COST</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Cardiac surgeon</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4,00,000/30= 13,333</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Anaesthetic</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2,00,000/30= 6,666</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Perfusionist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20,000/30= 666</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OT Tech</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16000/30= 533*4=2132</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Resident duty doctor</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60,000/30=2000*2=4000</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Staff nurse</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12000/30=400*3=1200</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Physiotherapist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15000/30=500*2=1000</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GDA</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6000/30=200*2=400</a:t>
                      </a:r>
                      <a:endParaRPr lang="en-IN" dirty="0">
                        <a:latin typeface="Arial" pitchFamily="34" charset="0"/>
                        <a:cs typeface="Arial" pitchFamily="34" charset="0"/>
                      </a:endParaRPr>
                    </a:p>
                  </a:txBody>
                  <a:tcPr/>
                </a:tc>
              </a:tr>
              <a:tr h="370840">
                <a:tc>
                  <a:txBody>
                    <a:bodyPr/>
                    <a:lstStyle/>
                    <a:p>
                      <a:r>
                        <a:rPr lang="en-IN" dirty="0" smtClean="0">
                          <a:latin typeface="Arial" pitchFamily="34" charset="0"/>
                          <a:cs typeface="Arial" pitchFamily="34" charset="0"/>
                        </a:rPr>
                        <a:t>Housekeeping</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5000/30=166*2=332</a:t>
                      </a:r>
                      <a:endParaRPr lang="en-IN" dirty="0">
                        <a:latin typeface="Arial" pitchFamily="34" charset="0"/>
                        <a:cs typeface="Arial" pitchFamily="34" charset="0"/>
                      </a:endParaRPr>
                    </a:p>
                  </a:txBody>
                  <a:tcPr/>
                </a:tc>
              </a:tr>
              <a:tr h="370840">
                <a:tc>
                  <a:txBody>
                    <a:bodyPr/>
                    <a:lstStyle/>
                    <a:p>
                      <a:r>
                        <a:rPr lang="en-IN" b="1" dirty="0" smtClean="0">
                          <a:latin typeface="Arial" pitchFamily="34" charset="0"/>
                          <a:cs typeface="Arial" pitchFamily="34" charset="0"/>
                        </a:rPr>
                        <a:t>TOTAL</a:t>
                      </a:r>
                      <a:endParaRPr lang="en-IN" b="1" dirty="0">
                        <a:latin typeface="Arial" pitchFamily="34" charset="0"/>
                        <a:cs typeface="Arial" pitchFamily="34" charset="0"/>
                      </a:endParaRPr>
                    </a:p>
                  </a:txBody>
                  <a:tcPr/>
                </a:tc>
                <a:tc>
                  <a:txBody>
                    <a:bodyPr/>
                    <a:lstStyle/>
                    <a:p>
                      <a:r>
                        <a:rPr lang="en-IN" b="1" dirty="0" smtClean="0">
                          <a:latin typeface="Arial" pitchFamily="34" charset="0"/>
                          <a:cs typeface="Arial" pitchFamily="34" charset="0"/>
                        </a:rPr>
                        <a:t>29,729</a:t>
                      </a:r>
                      <a:endParaRPr lang="en-IN" b="1" dirty="0">
                        <a:latin typeface="Arial" pitchFamily="34" charset="0"/>
                        <a:cs typeface="Arial" pitchFamily="34" charset="0"/>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215106"/>
          </a:xfrm>
        </p:spPr>
        <p:txBody>
          <a:bodyPr>
            <a:normAutofit/>
          </a:bodyPr>
          <a:lstStyle/>
          <a:p>
            <a:pPr algn="just"/>
            <a:r>
              <a:rPr lang="en-IN" sz="2400" dirty="0" smtClean="0">
                <a:latin typeface="Arial" pitchFamily="34" charset="0"/>
                <a:cs typeface="Arial" pitchFamily="34" charset="0"/>
              </a:rPr>
              <a:t>Cost of infrastructure includes cost of OT, ICU and ward</a:t>
            </a:r>
          </a:p>
          <a:p>
            <a:pPr algn="just">
              <a:buNone/>
            </a:pPr>
            <a:r>
              <a:rPr lang="en-IN" sz="2400" dirty="0" smtClean="0">
                <a:latin typeface="Arial" pitchFamily="34" charset="0"/>
                <a:cs typeface="Arial" pitchFamily="34" charset="0"/>
              </a:rPr>
              <a:t> </a:t>
            </a:r>
            <a:r>
              <a:rPr lang="en-IN" sz="2400" dirty="0" smtClean="0">
                <a:latin typeface="Arial" pitchFamily="34" charset="0"/>
                <a:cs typeface="Arial" pitchFamily="34" charset="0"/>
              </a:rPr>
              <a:t>and the miscellaneous cost of linen, laundry,  CSSD and administration</a:t>
            </a:r>
            <a:endParaRPr lang="en-IN" sz="2400" dirty="0" smtClean="0">
              <a:latin typeface="Arial" pitchFamily="34" charset="0"/>
              <a:cs typeface="Arial" pitchFamily="34" charset="0"/>
            </a:endParaRPr>
          </a:p>
          <a:p>
            <a:pPr>
              <a:buNone/>
            </a:pPr>
            <a:r>
              <a:rPr lang="en-IN" sz="2400" dirty="0" smtClean="0">
                <a:latin typeface="Arial" pitchFamily="34" charset="0"/>
                <a:cs typeface="Arial" pitchFamily="34" charset="0"/>
              </a:rPr>
              <a:t>    </a:t>
            </a:r>
            <a:r>
              <a:rPr lang="en-IN" sz="2400" dirty="0" smtClean="0">
                <a:latin typeface="Arial" pitchFamily="34" charset="0"/>
                <a:cs typeface="Arial" pitchFamily="34" charset="0"/>
              </a:rPr>
              <a:t> </a:t>
            </a:r>
            <a:r>
              <a:rPr lang="en-IN" sz="2400" dirty="0" smtClean="0">
                <a:latin typeface="Arial" pitchFamily="34" charset="0"/>
                <a:cs typeface="Arial" pitchFamily="34" charset="0"/>
              </a:rPr>
              <a:t>and cost of OT  is calculated by following</a:t>
            </a:r>
            <a:endParaRPr lang="en-IN" sz="2400" dirty="0">
              <a:latin typeface="Arial" pitchFamily="34" charset="0"/>
              <a:cs typeface="Arial" pitchFamily="34" charset="0"/>
            </a:endParaRPr>
          </a:p>
        </p:txBody>
      </p:sp>
      <p:graphicFrame>
        <p:nvGraphicFramePr>
          <p:cNvPr id="4" name="Table 3"/>
          <p:cNvGraphicFramePr>
            <a:graphicFrameLocks noGrp="1"/>
          </p:cNvGraphicFramePr>
          <p:nvPr/>
        </p:nvGraphicFramePr>
        <p:xfrm>
          <a:off x="1571604" y="2428868"/>
          <a:ext cx="6548462" cy="4181859"/>
        </p:xfrm>
        <a:graphic>
          <a:graphicData uri="http://schemas.openxmlformats.org/drawingml/2006/table">
            <a:tbl>
              <a:tblPr firstRow="1" bandRow="1">
                <a:tableStyleId>{5C22544A-7EE6-4342-B048-85BDC9FD1C3A}</a:tableStyleId>
              </a:tblPr>
              <a:tblGrid>
                <a:gridCol w="3274231"/>
                <a:gridCol w="3274231"/>
              </a:tblGrid>
              <a:tr h="0">
                <a:tc>
                  <a:txBody>
                    <a:bodyPr/>
                    <a:lstStyle/>
                    <a:p>
                      <a:r>
                        <a:rPr lang="en-IN" dirty="0" smtClean="0">
                          <a:latin typeface="Arial" pitchFamily="34" charset="0"/>
                          <a:cs typeface="Arial" pitchFamily="34" charset="0"/>
                        </a:rPr>
                        <a:t>COST </a:t>
                      </a:r>
                      <a:r>
                        <a:rPr lang="en-IN" dirty="0" smtClean="0">
                          <a:latin typeface="Arial" pitchFamily="34" charset="0"/>
                          <a:cs typeface="Arial" pitchFamily="34" charset="0"/>
                        </a:rPr>
                        <a:t>ELEMENT  </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COST</a:t>
                      </a:r>
                      <a:endParaRPr lang="en-IN" dirty="0">
                        <a:latin typeface="Arial" pitchFamily="34" charset="0"/>
                        <a:cs typeface="Arial" pitchFamily="34" charset="0"/>
                      </a:endParaRPr>
                    </a:p>
                  </a:txBody>
                  <a:tcPr/>
                </a:tc>
              </a:tr>
              <a:tr h="545157">
                <a:tc>
                  <a:txBody>
                    <a:bodyPr/>
                    <a:lstStyle/>
                    <a:p>
                      <a:r>
                        <a:rPr lang="en-IN" dirty="0" smtClean="0">
                          <a:latin typeface="Arial" pitchFamily="34" charset="0"/>
                          <a:cs typeface="Arial" pitchFamily="34" charset="0"/>
                        </a:rPr>
                        <a:t>Modular OT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50,00,000</a:t>
                      </a:r>
                      <a:endParaRPr lang="en-IN" dirty="0">
                        <a:latin typeface="Arial" pitchFamily="34" charset="0"/>
                        <a:cs typeface="Arial" pitchFamily="34" charset="0"/>
                      </a:endParaRPr>
                    </a:p>
                  </a:txBody>
                  <a:tcPr/>
                </a:tc>
              </a:tr>
              <a:tr h="545157">
                <a:tc>
                  <a:txBody>
                    <a:bodyPr/>
                    <a:lstStyle/>
                    <a:p>
                      <a:r>
                        <a:rPr lang="en-IN" dirty="0" smtClean="0">
                          <a:latin typeface="Arial" pitchFamily="34" charset="0"/>
                          <a:cs typeface="Arial" pitchFamily="34" charset="0"/>
                        </a:rPr>
                        <a:t>Depreciation 10%</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5,00,000/365=1369</a:t>
                      </a:r>
                      <a:endParaRPr lang="en-IN" dirty="0">
                        <a:latin typeface="Arial" pitchFamily="34" charset="0"/>
                        <a:cs typeface="Arial" pitchFamily="34" charset="0"/>
                      </a:endParaRPr>
                    </a:p>
                  </a:txBody>
                  <a:tcPr/>
                </a:tc>
              </a:tr>
              <a:tr h="545157">
                <a:tc>
                  <a:txBody>
                    <a:bodyPr/>
                    <a:lstStyle/>
                    <a:p>
                      <a:r>
                        <a:rPr lang="en-IN" dirty="0" smtClean="0">
                          <a:latin typeface="Arial" pitchFamily="34" charset="0"/>
                          <a:cs typeface="Arial" pitchFamily="34" charset="0"/>
                        </a:rPr>
                        <a:t>Annual Maintenance10%</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5,00,000/365=1369</a:t>
                      </a:r>
                      <a:endParaRPr lang="en-IN" dirty="0">
                        <a:latin typeface="Arial" pitchFamily="34" charset="0"/>
                        <a:cs typeface="Arial" pitchFamily="34" charset="0"/>
                      </a:endParaRPr>
                    </a:p>
                  </a:txBody>
                  <a:tcPr/>
                </a:tc>
              </a:tr>
              <a:tr h="545157">
                <a:tc>
                  <a:txBody>
                    <a:bodyPr/>
                    <a:lstStyle/>
                    <a:p>
                      <a:r>
                        <a:rPr lang="en-IN" dirty="0" smtClean="0">
                          <a:latin typeface="Arial" pitchFamily="34" charset="0"/>
                          <a:cs typeface="Arial" pitchFamily="34" charset="0"/>
                        </a:rPr>
                        <a:t>Scrub nurse</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18000/30= 600</a:t>
                      </a:r>
                      <a:endParaRPr lang="en-IN" dirty="0">
                        <a:latin typeface="Arial" pitchFamily="34" charset="0"/>
                        <a:cs typeface="Arial" pitchFamily="34" charset="0"/>
                      </a:endParaRPr>
                    </a:p>
                  </a:txBody>
                  <a:tcPr/>
                </a:tc>
              </a:tr>
              <a:tr h="545157">
                <a:tc>
                  <a:txBody>
                    <a:bodyPr/>
                    <a:lstStyle/>
                    <a:p>
                      <a:r>
                        <a:rPr lang="en-IN" dirty="0" smtClean="0">
                          <a:latin typeface="Arial" pitchFamily="34" charset="0"/>
                          <a:cs typeface="Arial" pitchFamily="34" charset="0"/>
                        </a:rPr>
                        <a:t>Air conditioning electricity</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60rs/hr/unit=60*8=480</a:t>
                      </a:r>
                      <a:endParaRPr lang="en-IN" dirty="0">
                        <a:latin typeface="Arial" pitchFamily="34" charset="0"/>
                        <a:cs typeface="Arial" pitchFamily="34" charset="0"/>
                      </a:endParaRPr>
                    </a:p>
                  </a:txBody>
                  <a:tcPr/>
                </a:tc>
              </a:tr>
              <a:tr h="545157">
                <a:tc>
                  <a:txBody>
                    <a:bodyPr/>
                    <a:lstStyle/>
                    <a:p>
                      <a:r>
                        <a:rPr lang="en-IN" dirty="0" smtClean="0">
                          <a:latin typeface="Arial" pitchFamily="34" charset="0"/>
                          <a:cs typeface="Arial" pitchFamily="34" charset="0"/>
                        </a:rPr>
                        <a:t>Water</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50L*8rs/L=</a:t>
                      </a:r>
                      <a:r>
                        <a:rPr lang="en-IN" baseline="0" dirty="0" smtClean="0">
                          <a:latin typeface="Arial" pitchFamily="34" charset="0"/>
                          <a:cs typeface="Arial" pitchFamily="34" charset="0"/>
                        </a:rPr>
                        <a:t> 400</a:t>
                      </a:r>
                      <a:endParaRPr lang="en-IN" dirty="0">
                        <a:latin typeface="Arial" pitchFamily="34" charset="0"/>
                        <a:cs typeface="Arial" pitchFamily="34" charset="0"/>
                      </a:endParaRPr>
                    </a:p>
                  </a:txBody>
                  <a:tcPr/>
                </a:tc>
              </a:tr>
              <a:tr h="545157">
                <a:tc>
                  <a:txBody>
                    <a:bodyPr/>
                    <a:lstStyle/>
                    <a:p>
                      <a:r>
                        <a:rPr lang="en-IN" b="1" dirty="0" smtClean="0">
                          <a:latin typeface="Arial" pitchFamily="34" charset="0"/>
                          <a:cs typeface="Arial" pitchFamily="34" charset="0"/>
                        </a:rPr>
                        <a:t>TOTAL</a:t>
                      </a:r>
                      <a:endParaRPr lang="en-IN" b="1" dirty="0">
                        <a:latin typeface="Arial" pitchFamily="34" charset="0"/>
                        <a:cs typeface="Arial" pitchFamily="34" charset="0"/>
                      </a:endParaRPr>
                    </a:p>
                  </a:txBody>
                  <a:tcPr/>
                </a:tc>
                <a:tc>
                  <a:txBody>
                    <a:bodyPr/>
                    <a:lstStyle/>
                    <a:p>
                      <a:r>
                        <a:rPr lang="en-IN" b="1" dirty="0" smtClean="0">
                          <a:latin typeface="Arial" pitchFamily="34" charset="0"/>
                          <a:cs typeface="Arial" pitchFamily="34" charset="0"/>
                        </a:rPr>
                        <a:t>4219</a:t>
                      </a:r>
                      <a:endParaRPr lang="en-IN" b="1" dirty="0">
                        <a:latin typeface="Arial" pitchFamily="34" charset="0"/>
                        <a:cs typeface="Arial" pitchFamily="34" charset="0"/>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229600" cy="5435811"/>
          </a:xfrm>
        </p:spPr>
        <p:txBody>
          <a:bodyPr/>
          <a:lstStyle/>
          <a:p>
            <a:pPr>
              <a:buNone/>
            </a:pPr>
            <a:r>
              <a:rPr lang="en-IN" dirty="0" smtClean="0">
                <a:latin typeface="Arial" pitchFamily="34" charset="0"/>
                <a:cs typeface="Arial" pitchFamily="34" charset="0"/>
              </a:rPr>
              <a:t>So the total cost of infrastructure came up:</a:t>
            </a:r>
          </a:p>
          <a:p>
            <a:pPr>
              <a:buNone/>
            </a:pPr>
            <a:endParaRPr lang="en-IN" dirty="0" smtClean="0">
              <a:latin typeface="Arial" pitchFamily="34" charset="0"/>
              <a:cs typeface="Arial" pitchFamily="34" charset="0"/>
            </a:endParaRPr>
          </a:p>
          <a:p>
            <a:pPr>
              <a:buNone/>
            </a:pPr>
            <a:endParaRPr lang="en-IN" dirty="0">
              <a:latin typeface="Arial" pitchFamily="34" charset="0"/>
              <a:cs typeface="Arial" pitchFamily="34" charset="0"/>
            </a:endParaRPr>
          </a:p>
        </p:txBody>
      </p:sp>
      <p:graphicFrame>
        <p:nvGraphicFramePr>
          <p:cNvPr id="5" name="Table 4"/>
          <p:cNvGraphicFramePr>
            <a:graphicFrameLocks noGrp="1"/>
          </p:cNvGraphicFramePr>
          <p:nvPr/>
        </p:nvGraphicFramePr>
        <p:xfrm>
          <a:off x="1071538" y="1397000"/>
          <a:ext cx="7143800" cy="3889386"/>
        </p:xfrm>
        <a:graphic>
          <a:graphicData uri="http://schemas.openxmlformats.org/drawingml/2006/table">
            <a:tbl>
              <a:tblPr firstRow="1" bandRow="1">
                <a:tableStyleId>{5C22544A-7EE6-4342-B048-85BDC9FD1C3A}</a:tableStyleId>
              </a:tblPr>
              <a:tblGrid>
                <a:gridCol w="3571900"/>
                <a:gridCol w="3571900"/>
              </a:tblGrid>
              <a:tr h="648231">
                <a:tc>
                  <a:txBody>
                    <a:bodyPr/>
                    <a:lstStyle/>
                    <a:p>
                      <a:r>
                        <a:rPr lang="en-IN" dirty="0" smtClean="0">
                          <a:latin typeface="Arial" pitchFamily="34" charset="0"/>
                          <a:cs typeface="Arial" pitchFamily="34" charset="0"/>
                        </a:rPr>
                        <a:t>COST OF INFRASTRUCTURE</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COST</a:t>
                      </a:r>
                      <a:endParaRPr lang="en-IN" dirty="0">
                        <a:latin typeface="Arial" pitchFamily="34" charset="0"/>
                        <a:cs typeface="Arial" pitchFamily="34" charset="0"/>
                      </a:endParaRPr>
                    </a:p>
                  </a:txBody>
                  <a:tcPr/>
                </a:tc>
              </a:tr>
              <a:tr h="648231">
                <a:tc>
                  <a:txBody>
                    <a:bodyPr/>
                    <a:lstStyle/>
                    <a:p>
                      <a:r>
                        <a:rPr lang="en-IN" dirty="0" smtClean="0">
                          <a:latin typeface="Arial" pitchFamily="34" charset="0"/>
                          <a:cs typeface="Arial" pitchFamily="34" charset="0"/>
                        </a:rPr>
                        <a:t>OT cost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4220</a:t>
                      </a:r>
                      <a:endParaRPr lang="en-IN" dirty="0">
                        <a:latin typeface="Arial" pitchFamily="34" charset="0"/>
                        <a:cs typeface="Arial" pitchFamily="34" charset="0"/>
                      </a:endParaRPr>
                    </a:p>
                  </a:txBody>
                  <a:tcPr/>
                </a:tc>
              </a:tr>
              <a:tr h="648231">
                <a:tc>
                  <a:txBody>
                    <a:bodyPr/>
                    <a:lstStyle/>
                    <a:p>
                      <a:r>
                        <a:rPr lang="en-IN" dirty="0" smtClean="0">
                          <a:latin typeface="Arial" pitchFamily="34" charset="0"/>
                          <a:cs typeface="Arial" pitchFamily="34" charset="0"/>
                        </a:rPr>
                        <a:t>ICU</a:t>
                      </a:r>
                      <a:r>
                        <a:rPr lang="en-IN" baseline="0" dirty="0" smtClean="0">
                          <a:latin typeface="Arial" pitchFamily="34" charset="0"/>
                          <a:cs typeface="Arial" pitchFamily="34" charset="0"/>
                        </a:rPr>
                        <a:t> cost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13866</a:t>
                      </a:r>
                      <a:endParaRPr lang="en-IN" dirty="0">
                        <a:latin typeface="Arial" pitchFamily="34" charset="0"/>
                        <a:cs typeface="Arial" pitchFamily="34" charset="0"/>
                      </a:endParaRPr>
                    </a:p>
                  </a:txBody>
                  <a:tcPr/>
                </a:tc>
              </a:tr>
              <a:tr h="648231">
                <a:tc>
                  <a:txBody>
                    <a:bodyPr/>
                    <a:lstStyle/>
                    <a:p>
                      <a:r>
                        <a:rPr lang="en-IN" dirty="0" smtClean="0">
                          <a:latin typeface="Arial" pitchFamily="34" charset="0"/>
                          <a:cs typeface="Arial" pitchFamily="34" charset="0"/>
                        </a:rPr>
                        <a:t>Ward cost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3948</a:t>
                      </a:r>
                      <a:endParaRPr lang="en-IN" dirty="0">
                        <a:latin typeface="Arial" pitchFamily="34" charset="0"/>
                        <a:cs typeface="Arial" pitchFamily="34" charset="0"/>
                      </a:endParaRPr>
                    </a:p>
                  </a:txBody>
                  <a:tcPr/>
                </a:tc>
              </a:tr>
              <a:tr h="648231">
                <a:tc>
                  <a:txBody>
                    <a:bodyPr/>
                    <a:lstStyle/>
                    <a:p>
                      <a:r>
                        <a:rPr lang="en-IN" dirty="0" smtClean="0">
                          <a:latin typeface="Arial" pitchFamily="34" charset="0"/>
                          <a:cs typeface="Arial" pitchFamily="34" charset="0"/>
                        </a:rPr>
                        <a:t>Miscellaneous cost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900</a:t>
                      </a:r>
                      <a:endParaRPr lang="en-IN" dirty="0">
                        <a:latin typeface="Arial" pitchFamily="34" charset="0"/>
                        <a:cs typeface="Arial" pitchFamily="34" charset="0"/>
                      </a:endParaRPr>
                    </a:p>
                  </a:txBody>
                  <a:tcPr/>
                </a:tc>
              </a:tr>
              <a:tr h="648231">
                <a:tc>
                  <a:txBody>
                    <a:bodyPr/>
                    <a:lstStyle/>
                    <a:p>
                      <a:r>
                        <a:rPr lang="en-IN" b="1" dirty="0" smtClean="0">
                          <a:latin typeface="Arial" pitchFamily="34" charset="0"/>
                          <a:cs typeface="Arial" pitchFamily="34" charset="0"/>
                        </a:rPr>
                        <a:t>TOTAL</a:t>
                      </a:r>
                      <a:endParaRPr lang="en-IN" b="1" dirty="0">
                        <a:latin typeface="Arial" pitchFamily="34" charset="0"/>
                        <a:cs typeface="Arial" pitchFamily="34" charset="0"/>
                      </a:endParaRPr>
                    </a:p>
                  </a:txBody>
                  <a:tcPr/>
                </a:tc>
                <a:tc>
                  <a:txBody>
                    <a:bodyPr/>
                    <a:lstStyle/>
                    <a:p>
                      <a:r>
                        <a:rPr lang="en-IN" b="1" dirty="0" smtClean="0">
                          <a:latin typeface="Arial" pitchFamily="34" charset="0"/>
                          <a:cs typeface="Arial" pitchFamily="34" charset="0"/>
                        </a:rPr>
                        <a:t>22,934</a:t>
                      </a:r>
                      <a:endParaRPr lang="en-IN" b="1" dirty="0">
                        <a:latin typeface="Arial" pitchFamily="34" charset="0"/>
                        <a:cs typeface="Arial" pitchFamily="34" charset="0"/>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400" dirty="0" smtClean="0">
                <a:latin typeface="Arial" pitchFamily="34" charset="0"/>
                <a:cs typeface="Arial" pitchFamily="34" charset="0"/>
              </a:rPr>
              <a:t>Total cost for one surgery of CABG is obtained by calculating all cost element i.e.</a:t>
            </a:r>
          </a:p>
        </p:txBody>
      </p:sp>
      <p:sp>
        <p:nvSpPr>
          <p:cNvPr id="2" name="Title 1"/>
          <p:cNvSpPr>
            <a:spLocks noGrp="1"/>
          </p:cNvSpPr>
          <p:nvPr>
            <p:ph type="title"/>
          </p:nvPr>
        </p:nvSpPr>
        <p:spPr/>
        <p:txBody>
          <a:bodyPr>
            <a:normAutofit/>
          </a:bodyPr>
          <a:lstStyle/>
          <a:p>
            <a:r>
              <a:rPr lang="en-IN" sz="2800" b="0" dirty="0" smtClean="0">
                <a:solidFill>
                  <a:srgbClr val="FF0000"/>
                </a:solidFill>
                <a:latin typeface="Arial" pitchFamily="34" charset="0"/>
                <a:cs typeface="Arial" pitchFamily="34" charset="0"/>
              </a:rPr>
              <a:t>     </a:t>
            </a:r>
            <a:r>
              <a:rPr lang="en-IN" sz="2800" dirty="0" smtClean="0">
                <a:solidFill>
                  <a:srgbClr val="FF0000"/>
                </a:solidFill>
                <a:latin typeface="Arial" pitchFamily="34" charset="0"/>
                <a:cs typeface="Arial" pitchFamily="34" charset="0"/>
              </a:rPr>
              <a:t>RESULT</a:t>
            </a:r>
            <a:endParaRPr lang="en-IN" sz="2800" dirty="0">
              <a:solidFill>
                <a:srgbClr val="FF0000"/>
              </a:solidFill>
              <a:latin typeface="Arial" pitchFamily="34" charset="0"/>
              <a:cs typeface="Arial" pitchFamily="34" charset="0"/>
            </a:endParaRPr>
          </a:p>
        </p:txBody>
      </p:sp>
      <p:graphicFrame>
        <p:nvGraphicFramePr>
          <p:cNvPr id="4" name="Table 3"/>
          <p:cNvGraphicFramePr>
            <a:graphicFrameLocks noGrp="1"/>
          </p:cNvGraphicFramePr>
          <p:nvPr/>
        </p:nvGraphicFramePr>
        <p:xfrm>
          <a:off x="1524000" y="2571745"/>
          <a:ext cx="6096000" cy="3000393"/>
        </p:xfrm>
        <a:graphic>
          <a:graphicData uri="http://schemas.openxmlformats.org/drawingml/2006/table">
            <a:tbl>
              <a:tblPr firstRow="1" bandRow="1">
                <a:tableStyleId>{5C22544A-7EE6-4342-B048-85BDC9FD1C3A}</a:tableStyleId>
              </a:tblPr>
              <a:tblGrid>
                <a:gridCol w="3333752"/>
                <a:gridCol w="2762248"/>
              </a:tblGrid>
              <a:tr h="777877">
                <a:tc>
                  <a:txBody>
                    <a:bodyPr/>
                    <a:lstStyle/>
                    <a:p>
                      <a:r>
                        <a:rPr lang="en-IN" baseline="0" dirty="0" smtClean="0">
                          <a:latin typeface="Arial" pitchFamily="34" charset="0"/>
                          <a:cs typeface="Arial" pitchFamily="34" charset="0"/>
                        </a:rPr>
                        <a:t>  COST ELEMENT</a:t>
                      </a:r>
                      <a:endParaRPr lang="en-IN" dirty="0" smtClean="0">
                        <a:latin typeface="Arial" pitchFamily="34" charset="0"/>
                        <a:cs typeface="Arial" pitchFamily="34" charset="0"/>
                      </a:endParaRPr>
                    </a:p>
                    <a:p>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COST</a:t>
                      </a:r>
                      <a:endParaRPr lang="en-IN" dirty="0">
                        <a:latin typeface="Arial" pitchFamily="34" charset="0"/>
                        <a:cs typeface="Arial" pitchFamily="34" charset="0"/>
                      </a:endParaRPr>
                    </a:p>
                  </a:txBody>
                  <a:tcPr/>
                </a:tc>
              </a:tr>
              <a:tr h="555629">
                <a:tc>
                  <a:txBody>
                    <a:bodyPr/>
                    <a:lstStyle/>
                    <a:p>
                      <a:r>
                        <a:rPr lang="en-IN" dirty="0" smtClean="0">
                          <a:latin typeface="Arial" pitchFamily="34" charset="0"/>
                          <a:cs typeface="Arial" pitchFamily="34" charset="0"/>
                        </a:rPr>
                        <a:t>consumables</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88,468</a:t>
                      </a:r>
                      <a:endParaRPr lang="en-IN" dirty="0">
                        <a:latin typeface="Arial" pitchFamily="34" charset="0"/>
                        <a:cs typeface="Arial" pitchFamily="34" charset="0"/>
                      </a:endParaRPr>
                    </a:p>
                  </a:txBody>
                  <a:tcPr/>
                </a:tc>
              </a:tr>
              <a:tr h="555629">
                <a:tc>
                  <a:txBody>
                    <a:bodyPr/>
                    <a:lstStyle/>
                    <a:p>
                      <a:r>
                        <a:rPr lang="en-IN" dirty="0" smtClean="0">
                          <a:latin typeface="Arial" pitchFamily="34" charset="0"/>
                          <a:cs typeface="Arial" pitchFamily="34" charset="0"/>
                        </a:rPr>
                        <a:t>Non consumables</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29,729</a:t>
                      </a:r>
                      <a:endParaRPr lang="en-IN" dirty="0">
                        <a:latin typeface="Arial" pitchFamily="34" charset="0"/>
                        <a:cs typeface="Arial" pitchFamily="34" charset="0"/>
                      </a:endParaRPr>
                    </a:p>
                  </a:txBody>
                  <a:tcPr/>
                </a:tc>
              </a:tr>
              <a:tr h="555629">
                <a:tc>
                  <a:txBody>
                    <a:bodyPr/>
                    <a:lstStyle/>
                    <a:p>
                      <a:r>
                        <a:rPr lang="en-IN" dirty="0" smtClean="0">
                          <a:latin typeface="Arial" pitchFamily="34" charset="0"/>
                          <a:cs typeface="Arial" pitchFamily="34" charset="0"/>
                        </a:rPr>
                        <a:t>Capital cost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22,934</a:t>
                      </a:r>
                      <a:endParaRPr lang="en-IN" dirty="0">
                        <a:latin typeface="Arial" pitchFamily="34" charset="0"/>
                        <a:cs typeface="Arial" pitchFamily="34" charset="0"/>
                      </a:endParaRPr>
                    </a:p>
                  </a:txBody>
                  <a:tcPr/>
                </a:tc>
              </a:tr>
              <a:tr h="555629">
                <a:tc>
                  <a:txBody>
                    <a:bodyPr/>
                    <a:lstStyle/>
                    <a:p>
                      <a:r>
                        <a:rPr lang="en-IN" b="1" dirty="0" smtClean="0">
                          <a:latin typeface="Arial" pitchFamily="34" charset="0"/>
                          <a:cs typeface="Arial" pitchFamily="34" charset="0"/>
                        </a:rPr>
                        <a:t>TOTAL</a:t>
                      </a:r>
                      <a:endParaRPr lang="en-IN" b="1" dirty="0">
                        <a:latin typeface="Arial" pitchFamily="34" charset="0"/>
                        <a:cs typeface="Arial" pitchFamily="34" charset="0"/>
                      </a:endParaRPr>
                    </a:p>
                  </a:txBody>
                  <a:tcPr/>
                </a:tc>
                <a:tc>
                  <a:txBody>
                    <a:bodyPr/>
                    <a:lstStyle/>
                    <a:p>
                      <a:r>
                        <a:rPr lang="en-IN" b="1" dirty="0" smtClean="0">
                          <a:latin typeface="Arial" pitchFamily="34" charset="0"/>
                          <a:cs typeface="Arial" pitchFamily="34" charset="0"/>
                        </a:rPr>
                        <a:t>1,41,131</a:t>
                      </a:r>
                      <a:endParaRPr lang="en-IN" b="1" dirty="0">
                        <a:latin typeface="Arial" pitchFamily="34" charset="0"/>
                        <a:cs typeface="Arial" pitchFamily="34" charset="0"/>
                      </a:endParaRPr>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928662" y="1714488"/>
          <a:ext cx="7286676" cy="35719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a:bodyPr>
          <a:lstStyle/>
          <a:p>
            <a:r>
              <a:rPr lang="en-IN" sz="2800" dirty="0" smtClean="0">
                <a:solidFill>
                  <a:srgbClr val="FF0000"/>
                </a:solidFill>
                <a:latin typeface="Arial" pitchFamily="34" charset="0"/>
                <a:cs typeface="Arial" pitchFamily="34" charset="0"/>
              </a:rPr>
              <a:t>DISCUSSION</a:t>
            </a:r>
            <a:endParaRPr lang="en-IN" sz="2800" dirty="0">
              <a:solidFill>
                <a:srgbClr val="FF0000"/>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a:buNone/>
            </a:pPr>
            <a:r>
              <a:rPr lang="en-IN" b="1" dirty="0" smtClean="0">
                <a:solidFill>
                  <a:srgbClr val="FF0000"/>
                </a:solidFill>
                <a:latin typeface="Arial" pitchFamily="34" charset="0"/>
                <a:cs typeface="Arial" pitchFamily="34" charset="0"/>
              </a:rPr>
              <a:t>LIMITATION</a:t>
            </a:r>
            <a:r>
              <a:rPr lang="en-IN" dirty="0" smtClean="0"/>
              <a:t>-</a:t>
            </a:r>
          </a:p>
          <a:p>
            <a:pPr>
              <a:buNone/>
            </a:pPr>
            <a:endParaRPr lang="en-IN" dirty="0" smtClean="0"/>
          </a:p>
          <a:p>
            <a:r>
              <a:rPr lang="en-IN" sz="2400" dirty="0" smtClean="0">
                <a:latin typeface="Arial" pitchFamily="34" charset="0"/>
                <a:cs typeface="Arial" pitchFamily="34" charset="0"/>
              </a:rPr>
              <a:t>Dedicated costing department in the hospital is not present.</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Sample manpower is analytical rather than no. of surgery</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Cost of consumables can vary to 10- 15% margin</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Cardiology department in the hospital is not present </a:t>
            </a:r>
          </a:p>
          <a:p>
            <a:pPr>
              <a:buNone/>
            </a:pPr>
            <a:endParaRPr lang="en-IN" dirty="0" smtClean="0"/>
          </a:p>
          <a:p>
            <a:pPr>
              <a:buNone/>
            </a:pPr>
            <a:endParaRPr lang="en-IN"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a:buNone/>
            </a:pPr>
            <a:r>
              <a:rPr lang="en-IN" sz="2400" b="1" dirty="0" smtClean="0">
                <a:solidFill>
                  <a:srgbClr val="FF0000"/>
                </a:solidFill>
                <a:latin typeface="Arial" pitchFamily="34" charset="0"/>
                <a:cs typeface="Arial" pitchFamily="34" charset="0"/>
              </a:rPr>
              <a:t>RECOMMENDATION-</a:t>
            </a:r>
          </a:p>
          <a:p>
            <a:pPr>
              <a:buNone/>
            </a:pPr>
            <a:endParaRPr lang="en-IN" sz="2400" b="1" dirty="0" smtClean="0">
              <a:solidFill>
                <a:srgbClr val="FF0000"/>
              </a:solidFill>
              <a:latin typeface="Arial" pitchFamily="34" charset="0"/>
              <a:cs typeface="Arial" pitchFamily="34" charset="0"/>
            </a:endParaRPr>
          </a:p>
          <a:p>
            <a:r>
              <a:rPr lang="en-IN" sz="2400" dirty="0" smtClean="0">
                <a:latin typeface="Arial" pitchFamily="34" charset="0"/>
                <a:cs typeface="Arial" pitchFamily="34" charset="0"/>
              </a:rPr>
              <a:t>By this costing method benefit can be apply to CGHS patient and to the other process</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There should be separate costing department to know cost incurred in each department of hospital</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To reduce the cost of surgery hospital stay of patient can be reduced to 8 days depending upon the condition of patient</a:t>
            </a:r>
          </a:p>
          <a:p>
            <a:endParaRPr lang="en-IN" dirty="0" smtClean="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a:bodyPr>
          <a:lstStyle/>
          <a:p>
            <a:r>
              <a:rPr lang="en-IN" sz="2400" dirty="0" smtClean="0">
                <a:latin typeface="Arial" pitchFamily="34" charset="0"/>
                <a:cs typeface="Arial" pitchFamily="34" charset="0"/>
              </a:rPr>
              <a:t>Study shows that there is need to developed the costing department to generate cost awareness and initiate measures to reduce cost</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Activity based costing is the new method that divide all cost element according the activity involved in that procedure, so in this way it reduce the cost of procedure</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Increase awareness among hospital staff regarding cost involved</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Close monitoring of resource consumption to reduce wastage and to make optimum usage</a:t>
            </a:r>
          </a:p>
        </p:txBody>
      </p:sp>
      <p:sp>
        <p:nvSpPr>
          <p:cNvPr id="2" name="Title 1"/>
          <p:cNvSpPr>
            <a:spLocks noGrp="1"/>
          </p:cNvSpPr>
          <p:nvPr>
            <p:ph type="title"/>
          </p:nvPr>
        </p:nvSpPr>
        <p:spPr>
          <a:xfrm>
            <a:off x="457200" y="274638"/>
            <a:ext cx="8229600" cy="511156"/>
          </a:xfrm>
        </p:spPr>
        <p:txBody>
          <a:bodyPr>
            <a:noAutofit/>
          </a:bodyPr>
          <a:lstStyle/>
          <a:p>
            <a:r>
              <a:rPr lang="en-IN" sz="2800" dirty="0" smtClean="0">
                <a:solidFill>
                  <a:srgbClr val="FF0000"/>
                </a:solidFill>
                <a:latin typeface="Arial" pitchFamily="34" charset="0"/>
                <a:cs typeface="Arial" pitchFamily="34" charset="0"/>
              </a:rPr>
              <a:t>CONCLUSION</a:t>
            </a:r>
            <a:endParaRPr lang="en-IN" sz="2800" dirty="0">
              <a:solidFill>
                <a:srgbClr val="FF0000"/>
              </a:solidFill>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364373"/>
          </a:xfrm>
        </p:spPr>
        <p:txBody>
          <a:bodyPr/>
          <a:lstStyle/>
          <a:p>
            <a:endParaRPr lang="en-IN" dirty="0" smtClean="0"/>
          </a:p>
          <a:p>
            <a:endParaRPr lang="en-IN" dirty="0" smtClean="0"/>
          </a:p>
          <a:p>
            <a:endParaRPr lang="en-IN" dirty="0" smtClean="0"/>
          </a:p>
          <a:p>
            <a:endParaRPr lang="en-IN" dirty="0" smtClean="0"/>
          </a:p>
          <a:p>
            <a:endParaRPr lang="en-IN" dirty="0" smtClean="0"/>
          </a:p>
          <a:p>
            <a:pPr>
              <a:buNone/>
            </a:pPr>
            <a:r>
              <a:rPr lang="en-IN" dirty="0" smtClean="0">
                <a:solidFill>
                  <a:srgbClr val="FF0000"/>
                </a:solidFill>
                <a:latin typeface="Arial" pitchFamily="34" charset="0"/>
                <a:cs typeface="Arial" pitchFamily="34" charset="0"/>
              </a:rPr>
              <a:t>                          </a:t>
            </a:r>
            <a:r>
              <a:rPr lang="en-IN" sz="3600" b="1" dirty="0" smtClean="0">
                <a:solidFill>
                  <a:srgbClr val="FF0000"/>
                </a:solidFill>
                <a:latin typeface="Arial" pitchFamily="34" charset="0"/>
                <a:cs typeface="Arial" pitchFamily="34" charset="0"/>
              </a:rPr>
              <a:t>THANK YOU</a:t>
            </a:r>
            <a:endParaRPr lang="en-IN" sz="3600" b="1" dirty="0">
              <a:solidFill>
                <a:srgbClr val="FF0000"/>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876630"/>
          </a:xfrm>
        </p:spPr>
        <p:txBody>
          <a:bodyPr>
            <a:normAutofit/>
          </a:bodyPr>
          <a:lstStyle/>
          <a:p>
            <a:pPr algn="just"/>
            <a:r>
              <a:rPr lang="en-IN" sz="2400" dirty="0" smtClean="0">
                <a:latin typeface="Arial" pitchFamily="34" charset="0"/>
                <a:cs typeface="Arial" pitchFamily="34" charset="0"/>
              </a:rPr>
              <a:t>Sharda hospital is 640 bedded medical college and hospital which offers medical and surgical treatment to the patient at affordable cost. </a:t>
            </a:r>
          </a:p>
          <a:p>
            <a:pPr algn="just">
              <a:buNone/>
            </a:pPr>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  This hospital is also has established Panchkarma center</a:t>
            </a:r>
          </a:p>
          <a:p>
            <a:pPr algn="just"/>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Hospital is ready to apply for NABH accreditation in this month.</a:t>
            </a:r>
          </a:p>
          <a:p>
            <a:pPr algn="just"/>
            <a:r>
              <a:rPr lang="en-IN" sz="2400" dirty="0" smtClean="0">
                <a:latin typeface="Arial" pitchFamily="34" charset="0"/>
                <a:cs typeface="Arial" pitchFamily="34" charset="0"/>
              </a:rPr>
              <a:t>This hospital has all the speciality except cardiology ,which is going to open in the month of July</a:t>
            </a:r>
            <a:endParaRPr lang="en-IN" sz="2400"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IN" sz="2800" dirty="0" smtClean="0">
                <a:solidFill>
                  <a:srgbClr val="FF0000"/>
                </a:solidFill>
                <a:effectLst/>
                <a:latin typeface="Arial" pitchFamily="34" charset="0"/>
                <a:cs typeface="Arial" pitchFamily="34" charset="0"/>
              </a:rPr>
              <a:t>INTERNSHIP REPORT</a:t>
            </a:r>
            <a:endParaRPr lang="en-IN" sz="2800" dirty="0">
              <a:solidFill>
                <a:srgbClr val="FF0000"/>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214974"/>
          </a:xfrm>
        </p:spPr>
        <p:txBody>
          <a:bodyPr>
            <a:normAutofit fontScale="92500"/>
          </a:bodyPr>
          <a:lstStyle/>
          <a:p>
            <a:r>
              <a:rPr lang="en-IN" sz="2400" dirty="0" smtClean="0">
                <a:latin typeface="Arial" pitchFamily="34" charset="0"/>
                <a:cs typeface="Arial" pitchFamily="34" charset="0"/>
              </a:rPr>
              <a:t>Understanding and learning of all the departments of hospital e.g.. Emergency department, CSSD, housekeeping, ICU</a:t>
            </a:r>
          </a:p>
          <a:p>
            <a:pPr algn="just"/>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NABH documentation work of HR e.g. Preparation of Organogram, JD JR, Personnel file tracking</a:t>
            </a:r>
          </a:p>
          <a:p>
            <a:pPr algn="just"/>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 Designing various form for hospital e.g. Emergency assessment form, LAMA forms, Neonatal assessment form</a:t>
            </a:r>
          </a:p>
          <a:p>
            <a:pPr algn="just"/>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Daily rounds for sanitation, hygiene, BMW, patient satisfaction</a:t>
            </a:r>
          </a:p>
          <a:p>
            <a:pPr algn="just"/>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Training of housekeeping staff  for hand hygiene</a:t>
            </a:r>
            <a:endParaRPr lang="en-IN" sz="2400" dirty="0">
              <a:latin typeface="Arial" pitchFamily="34" charset="0"/>
              <a:cs typeface="Arial" pitchFamily="34" charset="0"/>
            </a:endParaRPr>
          </a:p>
        </p:txBody>
      </p:sp>
      <p:sp>
        <p:nvSpPr>
          <p:cNvPr id="2" name="Title 1"/>
          <p:cNvSpPr>
            <a:spLocks noGrp="1"/>
          </p:cNvSpPr>
          <p:nvPr>
            <p:ph type="title"/>
          </p:nvPr>
        </p:nvSpPr>
        <p:spPr>
          <a:xfrm>
            <a:off x="571472" y="285728"/>
            <a:ext cx="7143800" cy="725470"/>
          </a:xfrm>
        </p:spPr>
        <p:txBody>
          <a:bodyPr>
            <a:normAutofit/>
          </a:bodyPr>
          <a:lstStyle/>
          <a:p>
            <a:r>
              <a:rPr lang="en-IN" sz="2800" dirty="0" smtClean="0">
                <a:solidFill>
                  <a:srgbClr val="FF0000"/>
                </a:solidFill>
                <a:effectLst/>
                <a:latin typeface="Arial" pitchFamily="34" charset="0"/>
                <a:cs typeface="Arial" pitchFamily="34" charset="0"/>
              </a:rPr>
              <a:t>DUTIES PERFORMED</a:t>
            </a:r>
            <a:endParaRPr lang="en-IN" sz="2800" dirty="0">
              <a:solidFill>
                <a:srgbClr val="FF0000"/>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400" dirty="0" smtClean="0">
                <a:latin typeface="Arial" pitchFamily="34" charset="0"/>
                <a:cs typeface="Arial" pitchFamily="34" charset="0"/>
              </a:rPr>
              <a:t>Topic- costing of CABG at medical college setting</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Study area- sharda medical college and hospital</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Local guide/ external mentor- Dr. Sajal Sen </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Internal mentor- Dr. Vanishree</a:t>
            </a:r>
            <a:endParaRPr lang="en-IN" sz="2400"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IN" sz="2800" dirty="0" smtClean="0">
                <a:solidFill>
                  <a:srgbClr val="FF0000"/>
                </a:solidFill>
                <a:effectLst/>
                <a:latin typeface="Arial" pitchFamily="34" charset="0"/>
                <a:cs typeface="Arial" pitchFamily="34" charset="0"/>
              </a:rPr>
              <a:t>INTRODUCTION</a:t>
            </a:r>
            <a:endParaRPr lang="en-IN" sz="2800" dirty="0">
              <a:solidFill>
                <a:srgbClr val="FF0000"/>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Autofit/>
          </a:bodyPr>
          <a:lstStyle/>
          <a:p>
            <a:pPr algn="just">
              <a:buNone/>
            </a:pPr>
            <a:r>
              <a:rPr lang="en-IN" sz="2400" b="1" dirty="0" smtClean="0">
                <a:latin typeface="Arial" pitchFamily="34" charset="0"/>
                <a:cs typeface="Arial" pitchFamily="34" charset="0"/>
              </a:rPr>
              <a:t>  Meaning</a:t>
            </a:r>
            <a:r>
              <a:rPr lang="en-IN" sz="2400" dirty="0" smtClean="0">
                <a:latin typeface="Arial" pitchFamily="34" charset="0"/>
                <a:cs typeface="Arial" pitchFamily="34" charset="0"/>
              </a:rPr>
              <a:t>- system of calculating the cost is called costing</a:t>
            </a:r>
          </a:p>
          <a:p>
            <a:pPr algn="just"/>
            <a:endParaRPr lang="en-IN" sz="2400" dirty="0" smtClean="0">
              <a:latin typeface="Arial" pitchFamily="34" charset="0"/>
              <a:cs typeface="Arial" pitchFamily="34" charset="0"/>
            </a:endParaRPr>
          </a:p>
          <a:p>
            <a:pPr algn="just">
              <a:buNone/>
            </a:pPr>
            <a:r>
              <a:rPr lang="en-IN" sz="2400" dirty="0" smtClean="0">
                <a:latin typeface="Arial" pitchFamily="34" charset="0"/>
                <a:cs typeface="Arial" pitchFamily="34" charset="0"/>
              </a:rPr>
              <a:t>  </a:t>
            </a:r>
            <a:r>
              <a:rPr lang="en-IN" sz="2400" b="1" dirty="0" smtClean="0">
                <a:latin typeface="Arial" pitchFamily="34" charset="0"/>
                <a:cs typeface="Arial" pitchFamily="34" charset="0"/>
              </a:rPr>
              <a:t>Problem statement-</a:t>
            </a:r>
            <a:r>
              <a:rPr lang="en-IN" sz="2400" dirty="0" smtClean="0">
                <a:latin typeface="Arial" pitchFamily="34" charset="0"/>
                <a:cs typeface="Arial" pitchFamily="34" charset="0"/>
              </a:rPr>
              <a:t> it is essential that everyone be aware about cost and resources available and where are the reduction possibility so there is always need of good accounting system and good costing method to reduce the cost of services </a:t>
            </a:r>
          </a:p>
          <a:p>
            <a:pPr algn="just">
              <a:buNone/>
            </a:pPr>
            <a:endParaRPr lang="en-IN" sz="2400" b="1" dirty="0" smtClean="0">
              <a:latin typeface="Arial" pitchFamily="34" charset="0"/>
              <a:cs typeface="Arial" pitchFamily="34" charset="0"/>
            </a:endParaRPr>
          </a:p>
          <a:p>
            <a:pPr algn="just">
              <a:buNone/>
            </a:pPr>
            <a:r>
              <a:rPr lang="en-IN" sz="2400" b="1" dirty="0" smtClean="0">
                <a:latin typeface="Arial" pitchFamily="34" charset="0"/>
                <a:cs typeface="Arial" pitchFamily="34" charset="0"/>
              </a:rPr>
              <a:t>  Rationale</a:t>
            </a:r>
            <a:r>
              <a:rPr lang="en-IN" sz="2400" dirty="0" smtClean="0">
                <a:latin typeface="Arial" pitchFamily="34" charset="0"/>
                <a:cs typeface="Arial" pitchFamily="34" charset="0"/>
              </a:rPr>
              <a:t>- as this is the new department of hospital and going to start within few month so it will be beneficial for manager to know the actual cost incurred in each surgery  and to know where are the reduction possibilities  and how efficiently resources can be use.</a:t>
            </a:r>
          </a:p>
          <a:p>
            <a:endParaRPr lang="en-IN" sz="2400" dirty="0">
              <a:latin typeface="Arial" pitchFamily="34" charset="0"/>
              <a:cs typeface="Arial" pitchFamily="34" charset="0"/>
            </a:endParaRPr>
          </a:p>
          <a:p>
            <a:pPr>
              <a:buNone/>
            </a:pPr>
            <a:endParaRPr lang="en-IN" sz="2400" dirty="0">
              <a:latin typeface="Arial" pitchFamily="34" charset="0"/>
              <a:cs typeface="Arial" pitchFamily="34" charset="0"/>
            </a:endParaRPr>
          </a:p>
        </p:txBody>
      </p:sp>
      <p:sp>
        <p:nvSpPr>
          <p:cNvPr id="2" name="Title 1"/>
          <p:cNvSpPr>
            <a:spLocks noGrp="1"/>
          </p:cNvSpPr>
          <p:nvPr>
            <p:ph type="title"/>
          </p:nvPr>
        </p:nvSpPr>
        <p:spPr>
          <a:xfrm>
            <a:off x="1785918" y="0"/>
            <a:ext cx="5214974" cy="714356"/>
          </a:xfrm>
        </p:spPr>
        <p:txBody>
          <a:bodyPr>
            <a:noAutofit/>
          </a:bodyPr>
          <a:lstStyle/>
          <a:p>
            <a:r>
              <a:rPr lang="en-IN" sz="2400" dirty="0" smtClean="0">
                <a:solidFill>
                  <a:srgbClr val="FF0000"/>
                </a:solidFill>
                <a:effectLst/>
                <a:latin typeface="Arial" pitchFamily="34" charset="0"/>
                <a:cs typeface="Arial" pitchFamily="34" charset="0"/>
              </a:rPr>
              <a:t>WHY COSTING</a:t>
            </a:r>
            <a:endParaRPr lang="en-IN" sz="2400" dirty="0">
              <a:solidFill>
                <a:srgbClr val="FF0000"/>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algn="just">
              <a:buNone/>
            </a:pPr>
            <a:r>
              <a:rPr lang="en-IN" sz="2400" b="1" dirty="0" smtClean="0">
                <a:solidFill>
                  <a:srgbClr val="FF0000"/>
                </a:solidFill>
                <a:latin typeface="Arial" pitchFamily="34" charset="0"/>
                <a:cs typeface="Arial" pitchFamily="34" charset="0"/>
              </a:rPr>
              <a:t>Aim</a:t>
            </a:r>
            <a:r>
              <a:rPr lang="en-IN" sz="2400" dirty="0" smtClean="0">
                <a:latin typeface="Arial" pitchFamily="34" charset="0"/>
                <a:cs typeface="Arial" pitchFamily="34" charset="0"/>
              </a:rPr>
              <a:t>- To identify the cost of providing the bypass surgery in a medical college setup</a:t>
            </a:r>
          </a:p>
          <a:p>
            <a:pPr algn="just"/>
            <a:endParaRPr lang="en-IN" sz="2400" dirty="0">
              <a:latin typeface="Arial" pitchFamily="34" charset="0"/>
              <a:cs typeface="Arial" pitchFamily="34" charset="0"/>
            </a:endParaRPr>
          </a:p>
          <a:p>
            <a:pPr algn="just">
              <a:buNone/>
            </a:pPr>
            <a:r>
              <a:rPr lang="en-IN" sz="2400" b="1" dirty="0" smtClean="0">
                <a:solidFill>
                  <a:srgbClr val="FF0000"/>
                </a:solidFill>
                <a:latin typeface="Arial" pitchFamily="34" charset="0"/>
                <a:cs typeface="Arial" pitchFamily="34" charset="0"/>
              </a:rPr>
              <a:t>Objective</a:t>
            </a:r>
            <a:r>
              <a:rPr lang="en-IN" sz="2400" dirty="0" smtClean="0">
                <a:latin typeface="Arial" pitchFamily="34" charset="0"/>
                <a:cs typeface="Arial" pitchFamily="34" charset="0"/>
              </a:rPr>
              <a:t>- To identify the common cardiology procedure</a:t>
            </a:r>
          </a:p>
          <a:p>
            <a:pPr algn="just">
              <a:buNone/>
            </a:pPr>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 To identify the different types of cost center in hospital</a:t>
            </a:r>
          </a:p>
          <a:p>
            <a:pPr algn="just"/>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To identify the various types of cost element involve in the surgery</a:t>
            </a:r>
          </a:p>
          <a:p>
            <a:pPr algn="just"/>
            <a:endParaRPr lang="en-IN" sz="2400" dirty="0" smtClean="0">
              <a:latin typeface="Arial" pitchFamily="34" charset="0"/>
              <a:cs typeface="Arial" pitchFamily="34" charset="0"/>
            </a:endParaRPr>
          </a:p>
          <a:p>
            <a:pPr algn="just"/>
            <a:r>
              <a:rPr lang="en-IN" sz="2400" dirty="0" smtClean="0">
                <a:latin typeface="Arial" pitchFamily="34" charset="0"/>
                <a:cs typeface="Arial" pitchFamily="34" charset="0"/>
              </a:rPr>
              <a:t>To apply the activity based costing for determining cost of bypass surgery</a:t>
            </a:r>
            <a:endParaRPr lang="en-IN" sz="24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lnSpcReduction="10000"/>
          </a:bodyPr>
          <a:lstStyle/>
          <a:p>
            <a:pPr>
              <a:buNone/>
            </a:pPr>
            <a:r>
              <a:rPr lang="en-IN" sz="2400" b="1" dirty="0" smtClean="0">
                <a:solidFill>
                  <a:srgbClr val="FF0000"/>
                </a:solidFill>
                <a:latin typeface="Arial" pitchFamily="34" charset="0"/>
                <a:cs typeface="Arial" pitchFamily="34" charset="0"/>
              </a:rPr>
              <a:t>METHODOLOGY</a:t>
            </a:r>
          </a:p>
          <a:p>
            <a:pPr>
              <a:buNone/>
            </a:pPr>
            <a:endParaRPr lang="en-IN" sz="2400" dirty="0" smtClean="0">
              <a:solidFill>
                <a:srgbClr val="FF0000"/>
              </a:solidFill>
              <a:latin typeface="Arial" pitchFamily="34" charset="0"/>
              <a:cs typeface="Arial" pitchFamily="34" charset="0"/>
            </a:endParaRPr>
          </a:p>
          <a:p>
            <a:r>
              <a:rPr lang="en-IN" sz="2400" dirty="0" smtClean="0">
                <a:latin typeface="Arial" pitchFamily="34" charset="0"/>
                <a:cs typeface="Arial" pitchFamily="34" charset="0"/>
              </a:rPr>
              <a:t>Study technique- ABC</a:t>
            </a:r>
          </a:p>
          <a:p>
            <a:r>
              <a:rPr lang="en-IN" sz="2400" dirty="0" smtClean="0">
                <a:latin typeface="Arial" pitchFamily="34" charset="0"/>
                <a:cs typeface="Arial" pitchFamily="34" charset="0"/>
              </a:rPr>
              <a:t>Study setup- sharda medical College and Hospital</a:t>
            </a:r>
          </a:p>
          <a:p>
            <a:pPr>
              <a:buNone/>
            </a:pPr>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Study method-   Direct observation</a:t>
            </a:r>
          </a:p>
          <a:p>
            <a:pPr>
              <a:buNone/>
            </a:pPr>
            <a:r>
              <a:rPr lang="en-IN" sz="2400" dirty="0" smtClean="0">
                <a:latin typeface="Arial" pitchFamily="34" charset="0"/>
                <a:cs typeface="Arial" pitchFamily="34" charset="0"/>
              </a:rPr>
              <a:t>                              Analytical estimation</a:t>
            </a:r>
          </a:p>
          <a:p>
            <a:pPr>
              <a:buNone/>
            </a:pPr>
            <a:r>
              <a:rPr lang="en-IN" sz="2400" dirty="0" smtClean="0">
                <a:latin typeface="Arial" pitchFamily="34" charset="0"/>
                <a:cs typeface="Arial" pitchFamily="34" charset="0"/>
              </a:rPr>
              <a:t>                              Process and workflow study</a:t>
            </a:r>
          </a:p>
          <a:p>
            <a:pPr>
              <a:buNone/>
            </a:pPr>
            <a:r>
              <a:rPr lang="en-IN" sz="2400" dirty="0" smtClean="0">
                <a:latin typeface="Arial" pitchFamily="34" charset="0"/>
                <a:cs typeface="Arial" pitchFamily="34" charset="0"/>
              </a:rPr>
              <a:t>                              Interaction with caregivers</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Capital cost as per available literature &amp; from experts</a:t>
            </a:r>
          </a:p>
          <a:p>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This is not the authentic cost, it may differ from place to place.</a:t>
            </a:r>
            <a:endParaRPr lang="en-IN" sz="24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lstStyle/>
          <a:p>
            <a:pPr algn="just"/>
            <a:r>
              <a:rPr lang="en-IN" sz="2400" dirty="0" smtClean="0">
                <a:latin typeface="Arial" pitchFamily="34" charset="0"/>
                <a:cs typeface="Arial" pitchFamily="34" charset="0"/>
              </a:rPr>
              <a:t>Total cost of one surgery of CABG is divided into material cost, cost of manpower and infrastructure cost</a:t>
            </a:r>
          </a:p>
          <a:p>
            <a:endParaRPr lang="en-IN" dirty="0" smtClean="0">
              <a:latin typeface="Arial" pitchFamily="34" charset="0"/>
              <a:cs typeface="Arial" pitchFamily="34" charset="0"/>
            </a:endParaRPr>
          </a:p>
          <a:p>
            <a:endParaRPr lang="en-IN" dirty="0">
              <a:latin typeface="Arial" pitchFamily="34" charset="0"/>
              <a:cs typeface="Arial" pitchFamily="34" charset="0"/>
            </a:endParaRPr>
          </a:p>
        </p:txBody>
      </p:sp>
      <p:sp>
        <p:nvSpPr>
          <p:cNvPr id="2" name="Title 1"/>
          <p:cNvSpPr>
            <a:spLocks noGrp="1"/>
          </p:cNvSpPr>
          <p:nvPr>
            <p:ph type="title"/>
          </p:nvPr>
        </p:nvSpPr>
        <p:spPr>
          <a:xfrm>
            <a:off x="3071802" y="274638"/>
            <a:ext cx="3000396" cy="296842"/>
          </a:xfrm>
        </p:spPr>
        <p:txBody>
          <a:bodyPr>
            <a:noAutofit/>
          </a:bodyPr>
          <a:lstStyle/>
          <a:p>
            <a:r>
              <a:rPr lang="en-IN" sz="2400" dirty="0" smtClean="0">
                <a:solidFill>
                  <a:srgbClr val="FF0000"/>
                </a:solidFill>
                <a:effectLst/>
                <a:latin typeface="Arial" pitchFamily="34" charset="0"/>
                <a:cs typeface="Arial" pitchFamily="34" charset="0"/>
              </a:rPr>
              <a:t>FINDINGS</a:t>
            </a:r>
            <a:endParaRPr lang="en-IN" sz="2400" dirty="0">
              <a:solidFill>
                <a:srgbClr val="FF0000"/>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1714480" y="1714488"/>
          <a:ext cx="6572296" cy="4572000"/>
        </p:xfrm>
        <a:graphic>
          <a:graphicData uri="http://schemas.openxmlformats.org/drawingml/2006/table">
            <a:tbl>
              <a:tblPr firstRow="1" bandRow="1">
                <a:tableStyleId>{5C22544A-7EE6-4342-B048-85BDC9FD1C3A}</a:tableStyleId>
              </a:tblPr>
              <a:tblGrid>
                <a:gridCol w="3048000"/>
                <a:gridCol w="3524296"/>
              </a:tblGrid>
              <a:tr h="571504">
                <a:tc>
                  <a:txBody>
                    <a:bodyPr/>
                    <a:lstStyle/>
                    <a:p>
                      <a:r>
                        <a:rPr lang="en-IN" dirty="0" smtClean="0">
                          <a:latin typeface="Arial" pitchFamily="34" charset="0"/>
                          <a:cs typeface="Arial" pitchFamily="34" charset="0"/>
                        </a:rPr>
                        <a:t>                                 </a:t>
                      </a:r>
                      <a:r>
                        <a:rPr lang="en-IN" dirty="0" smtClean="0">
                          <a:solidFill>
                            <a:schemeClr val="tx1"/>
                          </a:solidFill>
                          <a:latin typeface="Arial" pitchFamily="34" charset="0"/>
                          <a:cs typeface="Arial" pitchFamily="34" charset="0"/>
                        </a:rPr>
                        <a:t>MATERIAL COST</a:t>
                      </a:r>
                      <a:endParaRPr lang="en-IN" dirty="0">
                        <a:solidFill>
                          <a:schemeClr val="tx1"/>
                        </a:solidFill>
                        <a:latin typeface="Arial" pitchFamily="34" charset="0"/>
                        <a:cs typeface="Arial" pitchFamily="34" charset="0"/>
                      </a:endParaRPr>
                    </a:p>
                  </a:txBody>
                  <a:tcPr/>
                </a:tc>
                <a:tc>
                  <a:txBody>
                    <a:bodyPr/>
                    <a:lstStyle/>
                    <a:p>
                      <a:endParaRPr lang="en-IN" dirty="0">
                        <a:latin typeface="Arial" pitchFamily="34" charset="0"/>
                        <a:cs typeface="Arial" pitchFamily="34" charset="0"/>
                      </a:endParaRPr>
                    </a:p>
                  </a:txBody>
                  <a:tcPr/>
                </a:tc>
              </a:tr>
              <a:tr h="335282">
                <a:tc>
                  <a:txBody>
                    <a:bodyPr/>
                    <a:lstStyle/>
                    <a:p>
                      <a:r>
                        <a:rPr lang="en-IN" b="1" dirty="0" smtClean="0">
                          <a:latin typeface="Arial" pitchFamily="34" charset="0"/>
                          <a:cs typeface="Arial" pitchFamily="34" charset="0"/>
                        </a:rPr>
                        <a:t>DIRECT COST</a:t>
                      </a:r>
                      <a:endParaRPr lang="en-IN" b="1" dirty="0">
                        <a:latin typeface="Arial" pitchFamily="34" charset="0"/>
                        <a:cs typeface="Arial" pitchFamily="34" charset="0"/>
                      </a:endParaRPr>
                    </a:p>
                  </a:txBody>
                  <a:tcPr/>
                </a:tc>
                <a:tc>
                  <a:txBody>
                    <a:bodyPr/>
                    <a:lstStyle/>
                    <a:p>
                      <a:endParaRPr lang="en-IN" dirty="0">
                        <a:latin typeface="Arial" pitchFamily="34" charset="0"/>
                        <a:cs typeface="Arial" pitchFamily="34" charset="0"/>
                      </a:endParaRPr>
                    </a:p>
                  </a:txBody>
                  <a:tcPr/>
                </a:tc>
              </a:tr>
              <a:tr h="335282">
                <a:tc>
                  <a:txBody>
                    <a:bodyPr/>
                    <a:lstStyle/>
                    <a:p>
                      <a:r>
                        <a:rPr lang="en-IN" dirty="0" smtClean="0">
                          <a:latin typeface="Arial" pitchFamily="34" charset="0"/>
                          <a:cs typeface="Arial" pitchFamily="34" charset="0"/>
                        </a:rPr>
                        <a:t>Investigation cost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19394</a:t>
                      </a:r>
                      <a:endParaRPr lang="en-IN" dirty="0">
                        <a:latin typeface="Arial" pitchFamily="34" charset="0"/>
                        <a:cs typeface="Arial" pitchFamily="34" charset="0"/>
                      </a:endParaRPr>
                    </a:p>
                  </a:txBody>
                  <a:tcPr/>
                </a:tc>
              </a:tr>
              <a:tr h="586744">
                <a:tc>
                  <a:txBody>
                    <a:bodyPr/>
                    <a:lstStyle/>
                    <a:p>
                      <a:r>
                        <a:rPr lang="en-IN" dirty="0" smtClean="0">
                          <a:latin typeface="Arial" pitchFamily="34" charset="0"/>
                          <a:cs typeface="Arial" pitchFamily="34" charset="0"/>
                        </a:rPr>
                        <a:t>Drugs and consumables cost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64549</a:t>
                      </a:r>
                      <a:endParaRPr lang="en-IN" dirty="0">
                        <a:latin typeface="Arial" pitchFamily="34" charset="0"/>
                        <a:cs typeface="Arial" pitchFamily="34" charset="0"/>
                      </a:endParaRPr>
                    </a:p>
                  </a:txBody>
                  <a:tcPr/>
                </a:tc>
              </a:tr>
              <a:tr h="335282">
                <a:tc>
                  <a:txBody>
                    <a:bodyPr/>
                    <a:lstStyle/>
                    <a:p>
                      <a:r>
                        <a:rPr lang="en-IN" b="1" dirty="0" smtClean="0">
                          <a:latin typeface="Arial" pitchFamily="34" charset="0"/>
                          <a:cs typeface="Arial" pitchFamily="34" charset="0"/>
                        </a:rPr>
                        <a:t>INDIRECT COST</a:t>
                      </a:r>
                      <a:endParaRPr lang="en-IN" b="1" dirty="0">
                        <a:latin typeface="Arial" pitchFamily="34" charset="0"/>
                        <a:cs typeface="Arial" pitchFamily="34" charset="0"/>
                      </a:endParaRPr>
                    </a:p>
                  </a:txBody>
                  <a:tcPr/>
                </a:tc>
                <a:tc>
                  <a:txBody>
                    <a:bodyPr/>
                    <a:lstStyle/>
                    <a:p>
                      <a:endParaRPr lang="en-IN" dirty="0">
                        <a:latin typeface="Arial" pitchFamily="34" charset="0"/>
                        <a:cs typeface="Arial" pitchFamily="34" charset="0"/>
                      </a:endParaRPr>
                    </a:p>
                  </a:txBody>
                  <a:tcPr/>
                </a:tc>
              </a:tr>
              <a:tr h="335282">
                <a:tc>
                  <a:txBody>
                    <a:bodyPr/>
                    <a:lstStyle/>
                    <a:p>
                      <a:r>
                        <a:rPr lang="en-IN" dirty="0" smtClean="0">
                          <a:latin typeface="Arial" pitchFamily="34" charset="0"/>
                          <a:cs typeface="Arial" pitchFamily="34" charset="0"/>
                        </a:rPr>
                        <a:t>Ventilator machine cost</a:t>
                      </a:r>
                    </a:p>
                  </a:txBody>
                  <a:tcPr/>
                </a:tc>
                <a:tc>
                  <a:txBody>
                    <a:bodyPr/>
                    <a:lstStyle/>
                    <a:p>
                      <a:r>
                        <a:rPr lang="en-IN" dirty="0" smtClean="0">
                          <a:latin typeface="Arial" pitchFamily="34" charset="0"/>
                          <a:cs typeface="Arial" pitchFamily="34" charset="0"/>
                        </a:rPr>
                        <a:t>1334</a:t>
                      </a:r>
                      <a:endParaRPr lang="en-IN" dirty="0">
                        <a:latin typeface="Arial" pitchFamily="34" charset="0"/>
                        <a:cs typeface="Arial" pitchFamily="34" charset="0"/>
                      </a:endParaRPr>
                    </a:p>
                  </a:txBody>
                  <a:tcPr/>
                </a:tc>
              </a:tr>
              <a:tr h="335282">
                <a:tc>
                  <a:txBody>
                    <a:bodyPr/>
                    <a:lstStyle/>
                    <a:p>
                      <a:r>
                        <a:rPr lang="en-IN" dirty="0" smtClean="0">
                          <a:latin typeface="Arial" pitchFamily="34" charset="0"/>
                          <a:cs typeface="Arial" pitchFamily="34" charset="0"/>
                        </a:rPr>
                        <a:t>Syringe pump cost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175</a:t>
                      </a:r>
                      <a:endParaRPr lang="en-IN" dirty="0">
                        <a:latin typeface="Arial" pitchFamily="34" charset="0"/>
                        <a:cs typeface="Arial" pitchFamily="34" charset="0"/>
                      </a:endParaRPr>
                    </a:p>
                  </a:txBody>
                  <a:tcPr/>
                </a:tc>
              </a:tr>
              <a:tr h="335282">
                <a:tc>
                  <a:txBody>
                    <a:bodyPr/>
                    <a:lstStyle/>
                    <a:p>
                      <a:r>
                        <a:rPr lang="en-IN" dirty="0" smtClean="0">
                          <a:latin typeface="Arial" pitchFamily="34" charset="0"/>
                          <a:cs typeface="Arial" pitchFamily="34" charset="0"/>
                        </a:rPr>
                        <a:t>Cost of anaesthesia</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1433</a:t>
                      </a:r>
                      <a:endParaRPr lang="en-IN" dirty="0">
                        <a:latin typeface="Arial" pitchFamily="34" charset="0"/>
                        <a:cs typeface="Arial" pitchFamily="34" charset="0"/>
                      </a:endParaRPr>
                    </a:p>
                  </a:txBody>
                  <a:tcPr/>
                </a:tc>
              </a:tr>
              <a:tr h="335282">
                <a:tc>
                  <a:txBody>
                    <a:bodyPr/>
                    <a:lstStyle/>
                    <a:p>
                      <a:r>
                        <a:rPr lang="en-IN" dirty="0" smtClean="0">
                          <a:latin typeface="Arial" pitchFamily="34" charset="0"/>
                          <a:cs typeface="Arial" pitchFamily="34" charset="0"/>
                        </a:rPr>
                        <a:t>Cost of oxygen</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1500</a:t>
                      </a:r>
                      <a:endParaRPr lang="en-IN" dirty="0">
                        <a:latin typeface="Arial" pitchFamily="34" charset="0"/>
                        <a:cs typeface="Arial" pitchFamily="34" charset="0"/>
                      </a:endParaRPr>
                    </a:p>
                  </a:txBody>
                  <a:tcPr/>
                </a:tc>
              </a:tr>
              <a:tr h="335282">
                <a:tc>
                  <a:txBody>
                    <a:bodyPr/>
                    <a:lstStyle/>
                    <a:p>
                      <a:r>
                        <a:rPr lang="en-IN" dirty="0" smtClean="0">
                          <a:latin typeface="Arial" pitchFamily="34" charset="0"/>
                          <a:cs typeface="Arial" pitchFamily="34" charset="0"/>
                        </a:rPr>
                        <a:t>Cost of Nebulisation</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83</a:t>
                      </a:r>
                      <a:endParaRPr lang="en-IN" dirty="0">
                        <a:latin typeface="Arial" pitchFamily="34" charset="0"/>
                        <a:cs typeface="Arial" pitchFamily="34" charset="0"/>
                      </a:endParaRPr>
                    </a:p>
                  </a:txBody>
                  <a:tcPr/>
                </a:tc>
              </a:tr>
              <a:tr h="335282">
                <a:tc>
                  <a:txBody>
                    <a:bodyPr/>
                    <a:lstStyle/>
                    <a:p>
                      <a:r>
                        <a:rPr lang="en-IN" b="1" dirty="0" smtClean="0">
                          <a:latin typeface="Arial" pitchFamily="34" charset="0"/>
                          <a:cs typeface="Arial" pitchFamily="34" charset="0"/>
                        </a:rPr>
                        <a:t>TOTAL</a:t>
                      </a:r>
                      <a:endParaRPr lang="en-IN" b="1" dirty="0">
                        <a:latin typeface="Arial" pitchFamily="34" charset="0"/>
                        <a:cs typeface="Arial" pitchFamily="34" charset="0"/>
                      </a:endParaRPr>
                    </a:p>
                  </a:txBody>
                  <a:tcPr/>
                </a:tc>
                <a:tc>
                  <a:txBody>
                    <a:bodyPr/>
                    <a:lstStyle/>
                    <a:p>
                      <a:r>
                        <a:rPr lang="en-IN" b="1" dirty="0" smtClean="0">
                          <a:latin typeface="Arial" pitchFamily="34" charset="0"/>
                          <a:cs typeface="Arial" pitchFamily="34" charset="0"/>
                        </a:rPr>
                        <a:t>88,468</a:t>
                      </a:r>
                      <a:endParaRPr lang="en-IN" b="1" dirty="0">
                        <a:latin typeface="Arial" pitchFamily="34" charset="0"/>
                        <a:cs typeface="Arial" pitchFamily="34" charset="0"/>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85873"/>
          <a:ext cx="8229600" cy="3500448"/>
        </p:xfrm>
        <a:graphic>
          <a:graphicData uri="http://schemas.openxmlformats.org/drawingml/2006/table">
            <a:tbl>
              <a:tblPr firstRow="1" bandRow="1">
                <a:tableStyleId>{5C22544A-7EE6-4342-B048-85BDC9FD1C3A}</a:tableStyleId>
              </a:tblPr>
              <a:tblGrid>
                <a:gridCol w="4114800"/>
                <a:gridCol w="4114800"/>
              </a:tblGrid>
              <a:tr h="500064">
                <a:tc>
                  <a:txBody>
                    <a:bodyPr/>
                    <a:lstStyle/>
                    <a:p>
                      <a:r>
                        <a:rPr lang="en-IN" dirty="0" smtClean="0">
                          <a:latin typeface="Arial" pitchFamily="34" charset="0"/>
                          <a:cs typeface="Arial" pitchFamily="34" charset="0"/>
                        </a:rPr>
                        <a:t>COST ELEMENT</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COST</a:t>
                      </a:r>
                      <a:endParaRPr lang="en-IN" dirty="0">
                        <a:latin typeface="Arial" pitchFamily="34" charset="0"/>
                        <a:cs typeface="Arial" pitchFamily="34" charset="0"/>
                      </a:endParaRPr>
                    </a:p>
                  </a:txBody>
                  <a:tcPr/>
                </a:tc>
              </a:tr>
              <a:tr h="500064">
                <a:tc>
                  <a:txBody>
                    <a:bodyPr/>
                    <a:lstStyle/>
                    <a:p>
                      <a:r>
                        <a:rPr lang="en-IN" dirty="0" smtClean="0">
                          <a:latin typeface="Arial" pitchFamily="34" charset="0"/>
                          <a:cs typeface="Arial" pitchFamily="34" charset="0"/>
                        </a:rPr>
                        <a:t>Cost of machine</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8,00,000</a:t>
                      </a:r>
                      <a:endParaRPr lang="en-IN" dirty="0">
                        <a:latin typeface="Arial" pitchFamily="34" charset="0"/>
                        <a:cs typeface="Arial" pitchFamily="34" charset="0"/>
                      </a:endParaRPr>
                    </a:p>
                  </a:txBody>
                  <a:tcPr/>
                </a:tc>
              </a:tr>
              <a:tr h="500064">
                <a:tc>
                  <a:txBody>
                    <a:bodyPr/>
                    <a:lstStyle/>
                    <a:p>
                      <a:r>
                        <a:rPr lang="en-IN" dirty="0" smtClean="0">
                          <a:latin typeface="Arial" pitchFamily="34" charset="0"/>
                          <a:cs typeface="Arial" pitchFamily="34" charset="0"/>
                        </a:rPr>
                        <a:t>Lower level</a:t>
                      </a:r>
                      <a:r>
                        <a:rPr lang="en-IN" baseline="0" dirty="0" smtClean="0">
                          <a:latin typeface="Arial" pitchFamily="34" charset="0"/>
                          <a:cs typeface="Arial" pitchFamily="34" charset="0"/>
                        </a:rPr>
                        <a:t> staff for maintenance</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15000/30/8 =62.5</a:t>
                      </a:r>
                      <a:endParaRPr lang="en-IN" dirty="0">
                        <a:latin typeface="Arial" pitchFamily="34" charset="0"/>
                        <a:cs typeface="Arial" pitchFamily="34" charset="0"/>
                      </a:endParaRPr>
                    </a:p>
                  </a:txBody>
                  <a:tcPr/>
                </a:tc>
              </a:tr>
              <a:tr h="500064">
                <a:tc>
                  <a:txBody>
                    <a:bodyPr/>
                    <a:lstStyle/>
                    <a:p>
                      <a:r>
                        <a:rPr lang="en-IN" dirty="0" smtClean="0">
                          <a:latin typeface="Arial" pitchFamily="34" charset="0"/>
                          <a:cs typeface="Arial" pitchFamily="34" charset="0"/>
                        </a:rPr>
                        <a:t>Anaesthetic for handling of machine</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2,00,000/30/8= 833</a:t>
                      </a:r>
                      <a:endParaRPr lang="en-IN" dirty="0">
                        <a:latin typeface="Arial" pitchFamily="34" charset="0"/>
                        <a:cs typeface="Arial" pitchFamily="34" charset="0"/>
                      </a:endParaRPr>
                    </a:p>
                  </a:txBody>
                  <a:tcPr/>
                </a:tc>
              </a:tr>
              <a:tr h="500064">
                <a:tc>
                  <a:txBody>
                    <a:bodyPr/>
                    <a:lstStyle/>
                    <a:p>
                      <a:r>
                        <a:rPr lang="en-IN" dirty="0" smtClean="0">
                          <a:latin typeface="Arial" pitchFamily="34" charset="0"/>
                          <a:cs typeface="Arial" pitchFamily="34" charset="0"/>
                        </a:rPr>
                        <a:t>Depreciation 10%</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80,000/365= 219</a:t>
                      </a:r>
                      <a:endParaRPr lang="en-IN" dirty="0">
                        <a:latin typeface="Arial" pitchFamily="34" charset="0"/>
                        <a:cs typeface="Arial" pitchFamily="34" charset="0"/>
                      </a:endParaRPr>
                    </a:p>
                  </a:txBody>
                  <a:tcPr/>
                </a:tc>
              </a:tr>
              <a:tr h="500064">
                <a:tc>
                  <a:txBody>
                    <a:bodyPr/>
                    <a:lstStyle/>
                    <a:p>
                      <a:r>
                        <a:rPr lang="en-IN" dirty="0" smtClean="0">
                          <a:latin typeface="Arial" pitchFamily="34" charset="0"/>
                          <a:cs typeface="Arial" pitchFamily="34" charset="0"/>
                        </a:rPr>
                        <a:t>Maintenance cost 10%</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80,000/365= 219</a:t>
                      </a:r>
                      <a:endParaRPr lang="en-IN" dirty="0">
                        <a:latin typeface="Arial" pitchFamily="34" charset="0"/>
                        <a:cs typeface="Arial" pitchFamily="34" charset="0"/>
                      </a:endParaRPr>
                    </a:p>
                  </a:txBody>
                  <a:tcPr/>
                </a:tc>
              </a:tr>
              <a:tr h="500064">
                <a:tc>
                  <a:txBody>
                    <a:bodyPr/>
                    <a:lstStyle/>
                    <a:p>
                      <a:r>
                        <a:rPr lang="en-IN" b="1" dirty="0" smtClean="0">
                          <a:latin typeface="Arial" pitchFamily="34" charset="0"/>
                          <a:cs typeface="Arial" pitchFamily="34" charset="0"/>
                        </a:rPr>
                        <a:t>TOTAL</a:t>
                      </a:r>
                      <a:endParaRPr lang="en-IN" b="1" dirty="0">
                        <a:latin typeface="Arial" pitchFamily="34" charset="0"/>
                        <a:cs typeface="Arial" pitchFamily="34" charset="0"/>
                      </a:endParaRPr>
                    </a:p>
                  </a:txBody>
                  <a:tcPr/>
                </a:tc>
                <a:tc>
                  <a:txBody>
                    <a:bodyPr/>
                    <a:lstStyle/>
                    <a:p>
                      <a:r>
                        <a:rPr lang="en-IN" b="1" dirty="0" smtClean="0">
                          <a:latin typeface="Arial" pitchFamily="34" charset="0"/>
                          <a:cs typeface="Arial" pitchFamily="34" charset="0"/>
                        </a:rPr>
                        <a:t>1334</a:t>
                      </a:r>
                      <a:endParaRPr lang="en-IN" b="1" dirty="0">
                        <a:latin typeface="Arial" pitchFamily="34" charset="0"/>
                        <a:cs typeface="Arial" pitchFamily="34" charset="0"/>
                      </a:endParaRPr>
                    </a:p>
                  </a:txBody>
                  <a:tcPr/>
                </a:tc>
              </a:tr>
            </a:tbl>
          </a:graphicData>
        </a:graphic>
      </p:graphicFrame>
      <p:sp>
        <p:nvSpPr>
          <p:cNvPr id="2" name="Title 1"/>
          <p:cNvSpPr>
            <a:spLocks noGrp="1"/>
          </p:cNvSpPr>
          <p:nvPr>
            <p:ph type="title"/>
          </p:nvPr>
        </p:nvSpPr>
        <p:spPr>
          <a:xfrm>
            <a:off x="1285852" y="274638"/>
            <a:ext cx="6000792" cy="582594"/>
          </a:xfrm>
        </p:spPr>
        <p:txBody>
          <a:bodyPr>
            <a:normAutofit fontScale="90000"/>
          </a:bodyPr>
          <a:lstStyle/>
          <a:p>
            <a:pPr algn="ctr"/>
            <a:r>
              <a:rPr lang="en-IN" sz="2800" dirty="0" smtClean="0">
                <a:solidFill>
                  <a:srgbClr val="FF0000"/>
                </a:solidFill>
                <a:effectLst/>
                <a:latin typeface="Arial" pitchFamily="34" charset="0"/>
                <a:cs typeface="Arial" pitchFamily="34" charset="0"/>
              </a:rPr>
              <a:t>CALCULATION OF VENTILATOR COST</a:t>
            </a:r>
            <a:endParaRPr lang="en-IN" sz="2800" dirty="0">
              <a:solidFill>
                <a:srgbClr val="FF0000"/>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682</TotalTime>
  <Words>830</Words>
  <Application>Microsoft Office PowerPoint</Application>
  <PresentationFormat>On-screen Show (4:3)</PresentationFormat>
  <Paragraphs>192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COSTING OF CARDIOLOGY SERVICES(CABG)  IN MEDICAL COLLEGE SETUP</vt:lpstr>
      <vt:lpstr>INTERNSHIP REPORT</vt:lpstr>
      <vt:lpstr>DUTIES PERFORMED</vt:lpstr>
      <vt:lpstr>INTRODUCTION</vt:lpstr>
      <vt:lpstr>WHY COSTING</vt:lpstr>
      <vt:lpstr>Slide 6</vt:lpstr>
      <vt:lpstr>Slide 7</vt:lpstr>
      <vt:lpstr>FINDINGS</vt:lpstr>
      <vt:lpstr>CALCULATION OF VENTILATOR COST</vt:lpstr>
      <vt:lpstr>Slide 10</vt:lpstr>
      <vt:lpstr>Slide 11</vt:lpstr>
      <vt:lpstr>Slide 12</vt:lpstr>
      <vt:lpstr>     RESULT</vt:lpstr>
      <vt:lpstr>DISCUSSION</vt:lpstr>
      <vt:lpstr>Slide 15</vt:lpstr>
      <vt:lpstr>Slide 16</vt:lpstr>
      <vt:lpstr>CONCLUSION</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Costing of Bypass surgery in Medical college setup</dc:title>
  <dc:creator>admin</dc:creator>
  <cp:lastModifiedBy>admin</cp:lastModifiedBy>
  <cp:revision>13</cp:revision>
  <dcterms:created xsi:type="dcterms:W3CDTF">2014-05-03T06:28:12Z</dcterms:created>
  <dcterms:modified xsi:type="dcterms:W3CDTF">2014-05-07T07:12:25Z</dcterms:modified>
</cp:coreProperties>
</file>